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361" r:id="rId7"/>
    <p:sldId id="365" r:id="rId8"/>
    <p:sldId id="261" r:id="rId9"/>
    <p:sldId id="378" r:id="rId10"/>
    <p:sldId id="262" r:id="rId11"/>
    <p:sldId id="346" r:id="rId12"/>
    <p:sldId id="366" r:id="rId13"/>
    <p:sldId id="375" r:id="rId14"/>
    <p:sldId id="374" r:id="rId15"/>
    <p:sldId id="353" r:id="rId16"/>
    <p:sldId id="373" r:id="rId17"/>
    <p:sldId id="371" r:id="rId18"/>
    <p:sldId id="372" r:id="rId19"/>
    <p:sldId id="380" r:id="rId20"/>
    <p:sldId id="348" r:id="rId21"/>
    <p:sldId id="350" r:id="rId22"/>
    <p:sldId id="349" r:id="rId23"/>
    <p:sldId id="352" r:id="rId24"/>
    <p:sldId id="382" r:id="rId25"/>
    <p:sldId id="389" r:id="rId26"/>
    <p:sldId id="392" r:id="rId27"/>
    <p:sldId id="39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ginatto Spiller" initials="RS" lastIdx="3" clrIdx="0">
    <p:extLst>
      <p:ext uri="{19B8F6BF-5375-455C-9EA6-DF929625EA0E}">
        <p15:presenceInfo xmlns:p15="http://schemas.microsoft.com/office/powerpoint/2012/main" userId="49d421c5bac082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7E634-BF3F-4963-A9E9-E3CC99DA3F8F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36469-4E79-4FE3-A915-EAA816DB5D0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2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41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93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693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76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12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016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59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0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92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31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90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49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3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53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10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39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5AF23-C2A9-4E30-934B-83E2E5DC3FD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0962AF-98A3-48E6-9DAA-13242DA20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63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djJI0V-cj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1754-6834-6-16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1754-6834-6-16" TargetMode="External"/><Relationship Id="rId2" Type="http://schemas.openxmlformats.org/officeDocument/2006/relationships/hyperlink" Target="https://www.researchgate.net/publication/200736421_Energy_Consumption_Analysis_of_Integrated_Flowsheets_for_Production_of_Fuel_Ethanol_From_Lignocellulosic_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8BA42-C03D-4F63-91CE-F1E1516ED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Biorrefinarias</a:t>
            </a:r>
            <a:endParaRPr lang="de-D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1EC519-44FF-4455-8172-22AB58EF6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https://www.youtube.com/watch?v=edjJI0V-cjs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79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rsc.org/ej/GC/2010/c004654j/c004654j-f4.gif">
            <a:extLst>
              <a:ext uri="{FF2B5EF4-FFF2-40B4-BE49-F238E27FC236}">
                <a16:creationId xmlns:a16="http://schemas.microsoft.com/office/drawing/2014/main" id="{79640038-FD1A-49B9-93F5-D793A56D3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9" y="1092069"/>
            <a:ext cx="6776721" cy="536969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16BE7B-CAA4-4AE2-B049-74902368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65331"/>
            <a:ext cx="6347713" cy="1320800"/>
          </a:xfrm>
        </p:spPr>
        <p:txBody>
          <a:bodyPr/>
          <a:lstStyle/>
          <a:p>
            <a:r>
              <a:rPr lang="de-DE" dirty="0"/>
              <a:t>Biomassa lignocelulósica</a:t>
            </a:r>
          </a:p>
        </p:txBody>
      </p:sp>
    </p:spTree>
    <p:extLst>
      <p:ext uri="{BB962C8B-B14F-4D97-AF65-F5344CB8AC3E}">
        <p14:creationId xmlns:p14="http://schemas.microsoft.com/office/powerpoint/2010/main" val="349522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gnin Functionalization for the Production of Novel Materials: Trends in  Chemistry">
            <a:extLst>
              <a:ext uri="{FF2B5EF4-FFF2-40B4-BE49-F238E27FC236}">
                <a16:creationId xmlns:a16="http://schemas.microsoft.com/office/drawing/2014/main" id="{0CE1F59A-ED9E-4CCD-A8A8-BDEDB096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550" y="260164"/>
            <a:ext cx="8449691" cy="51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scielo.br/img/revistas/qn/v26n6/a15fig01.gif">
            <a:extLst>
              <a:ext uri="{FF2B5EF4-FFF2-40B4-BE49-F238E27FC236}">
                <a16:creationId xmlns:a16="http://schemas.microsoft.com/office/drawing/2014/main" id="{356D96C0-3C11-4A6C-9873-EA4D60B0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723" r="5164" b="15369"/>
          <a:stretch/>
        </p:blipFill>
        <p:spPr bwMode="auto">
          <a:xfrm>
            <a:off x="3232726" y="3793422"/>
            <a:ext cx="3473461" cy="3217931"/>
          </a:xfrm>
          <a:prstGeom prst="rect">
            <a:avLst/>
          </a:prstGeom>
          <a:noFill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2E5C9A7-8DB7-4AB0-8C52-DA237FF3C229}"/>
              </a:ext>
            </a:extLst>
          </p:cNvPr>
          <p:cNvSpPr txBox="1"/>
          <p:nvPr/>
        </p:nvSpPr>
        <p:spPr>
          <a:xfrm>
            <a:off x="4576212" y="4916156"/>
            <a:ext cx="236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microfibrila</a:t>
            </a:r>
            <a:endParaRPr lang="de-DE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E1F238-6730-4AD1-8B04-2A779DA02962}"/>
              </a:ext>
            </a:extLst>
          </p:cNvPr>
          <p:cNvSpPr txBox="1"/>
          <p:nvPr/>
        </p:nvSpPr>
        <p:spPr>
          <a:xfrm>
            <a:off x="5645084" y="5812036"/>
            <a:ext cx="236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macrofibrila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9837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scielo.br/img/revistas/qn/v35n5/a25esq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  <p:pic>
        <p:nvPicPr>
          <p:cNvPr id="4" name="Picture 4" descr="http://www.scielo.br/img/revistas/qn/v26n6/a15fig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9708" y="1832906"/>
            <a:ext cx="4944292" cy="5039603"/>
          </a:xfrm>
          <a:prstGeom prst="rect">
            <a:avLst/>
          </a:prstGeom>
          <a:noFill/>
        </p:spPr>
      </p:pic>
      <p:sp>
        <p:nvSpPr>
          <p:cNvPr id="5" name="Seta para a direita 4"/>
          <p:cNvSpPr/>
          <p:nvPr/>
        </p:nvSpPr>
        <p:spPr>
          <a:xfrm>
            <a:off x="3124200" y="4191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2745"/>
            <a:ext cx="3839829" cy="178016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711610" y="3429000"/>
            <a:ext cx="211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Microfibrilas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1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A0536-654B-4649-A19B-AC60346B663E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25606" name="CaixaDeTexto 6"/>
          <p:cNvSpPr txBox="1">
            <a:spLocks noChangeArrowheads="1"/>
          </p:cNvSpPr>
          <p:nvPr/>
        </p:nvSpPr>
        <p:spPr bwMode="auto">
          <a:xfrm>
            <a:off x="0" y="2286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>
                <a:latin typeface="Gill Sans MT"/>
              </a:rPr>
              <a:t>Pré</a:t>
            </a:r>
            <a:r>
              <a:rPr lang="pt-BR" sz="2400" b="1" dirty="0">
                <a:latin typeface="Gill Sans MT"/>
              </a:rPr>
              <a:t>-tratamentos de materiais </a:t>
            </a:r>
            <a:r>
              <a:rPr lang="pt-BR" sz="2400" b="1" dirty="0" err="1">
                <a:latin typeface="Gill Sans MT"/>
              </a:rPr>
              <a:t>lignocelulósicos</a:t>
            </a:r>
            <a:endParaRPr lang="pt-BR" sz="2400" b="1" dirty="0">
              <a:latin typeface="Gill Sans M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24400" y="10668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Normalmente </a:t>
            </a:r>
            <a:r>
              <a:rPr lang="pt-BR" b="1" dirty="0" err="1">
                <a:solidFill>
                  <a:srgbClr val="FF0000"/>
                </a:solidFill>
              </a:rPr>
              <a:t>pré</a:t>
            </a:r>
            <a:r>
              <a:rPr lang="pt-BR" b="1" dirty="0">
                <a:solidFill>
                  <a:srgbClr val="FF0000"/>
                </a:solidFill>
              </a:rPr>
              <a:t>-tratamento ácido a elevada temperatura </a:t>
            </a:r>
            <a:r>
              <a:rPr lang="pt-BR" b="1" dirty="0"/>
              <a:t>é necessário</a:t>
            </a:r>
          </a:p>
          <a:p>
            <a:endParaRPr lang="pt-BR" dirty="0"/>
          </a:p>
          <a:p>
            <a:r>
              <a:rPr lang="pt-BR" dirty="0"/>
              <a:t>- Torna a celulose menos cristalina, facilitando uma posterior hidrólise enzimática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-Solubiliza principalmente a hemicelulose</a:t>
            </a:r>
          </a:p>
          <a:p>
            <a:endParaRPr lang="pt-BR" dirty="0"/>
          </a:p>
        </p:txBody>
      </p:sp>
      <p:pic>
        <p:nvPicPr>
          <p:cNvPr id="9" name="Picture 7" descr="20080512025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55" y="914401"/>
            <a:ext cx="4289345" cy="575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77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76200" y="152400"/>
            <a:ext cx="960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Celulases: Complexo </a:t>
            </a:r>
            <a:r>
              <a:rPr lang="pt-BR" sz="2800" dirty="0" err="1">
                <a:solidFill>
                  <a:srgbClr val="FF0000"/>
                </a:solidFill>
              </a:rPr>
              <a:t>celulolítico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</a:p>
          <a:p>
            <a:r>
              <a:rPr lang="pt-BR" sz="2800" dirty="0">
                <a:solidFill>
                  <a:srgbClr val="FF0000"/>
                </a:solidFill>
              </a:rPr>
              <a:t>(</a:t>
            </a:r>
            <a:r>
              <a:rPr lang="pt-BR" sz="2800" dirty="0" err="1">
                <a:solidFill>
                  <a:srgbClr val="FF0000"/>
                </a:solidFill>
              </a:rPr>
              <a:t>endocelulase</a:t>
            </a:r>
            <a:r>
              <a:rPr lang="pt-BR" sz="2800" dirty="0">
                <a:solidFill>
                  <a:srgbClr val="FF0000"/>
                </a:solidFill>
              </a:rPr>
              <a:t>, </a:t>
            </a:r>
            <a:r>
              <a:rPr lang="pt-BR" sz="2800" dirty="0" err="1">
                <a:solidFill>
                  <a:srgbClr val="FF0000"/>
                </a:solidFill>
              </a:rPr>
              <a:t>exocelulases</a:t>
            </a:r>
            <a:r>
              <a:rPr lang="pt-BR" sz="2800" dirty="0">
                <a:solidFill>
                  <a:srgbClr val="FF0000"/>
                </a:solidFill>
              </a:rPr>
              <a:t> e </a:t>
            </a:r>
            <a:r>
              <a:rPr lang="pt-BR" sz="2800" dirty="0" err="1">
                <a:solidFill>
                  <a:srgbClr val="FF0000"/>
                </a:solidFill>
              </a:rPr>
              <a:t>celobiase</a:t>
            </a:r>
            <a:r>
              <a:rPr lang="pt-BR" sz="2800" dirty="0">
                <a:solidFill>
                  <a:srgbClr val="FF0000"/>
                </a:solidFill>
              </a:rPr>
              <a:t> ou </a:t>
            </a:r>
            <a:r>
              <a:rPr lang="el-GR" sz="2800" dirty="0">
                <a:solidFill>
                  <a:srgbClr val="FF0000"/>
                </a:solidFill>
              </a:rPr>
              <a:t>β</a:t>
            </a:r>
            <a:r>
              <a:rPr lang="pt-BR" sz="2800" dirty="0">
                <a:solidFill>
                  <a:srgbClr val="FF0000"/>
                </a:solidFill>
              </a:rPr>
              <a:t>-</a:t>
            </a:r>
            <a:r>
              <a:rPr lang="pt-BR" sz="2800" dirty="0" err="1">
                <a:solidFill>
                  <a:srgbClr val="FF0000"/>
                </a:solidFill>
              </a:rPr>
              <a:t>glucosidase</a:t>
            </a:r>
            <a:r>
              <a:rPr lang="pt-BR" sz="28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48889"/>
          <a:stretch/>
        </p:blipFill>
        <p:spPr>
          <a:xfrm>
            <a:off x="3672" y="1371600"/>
            <a:ext cx="9144000" cy="43674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10A3D5E8-B849-4CB7-8E5E-0304AEF9E1D6}"/>
              </a:ext>
            </a:extLst>
          </p:cNvPr>
          <p:cNvGrpSpPr/>
          <p:nvPr/>
        </p:nvGrpSpPr>
        <p:grpSpPr>
          <a:xfrm>
            <a:off x="1334958" y="1127760"/>
            <a:ext cx="6386642" cy="5730240"/>
            <a:chOff x="856123" y="152400"/>
            <a:chExt cx="7037502" cy="6517640"/>
          </a:xfrm>
        </p:grpSpPr>
        <p:sp>
          <p:nvSpPr>
            <p:cNvPr id="2" name="CaixaDeTexto 1"/>
            <p:cNvSpPr txBox="1"/>
            <p:nvPr/>
          </p:nvSpPr>
          <p:spPr>
            <a:xfrm>
              <a:off x="1905000" y="152400"/>
              <a:ext cx="480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0070C0"/>
                  </a:solidFill>
                </a:rPr>
                <a:t>Celulose (homopolímero) -Glicose -hexoses </a:t>
              </a:r>
            </a:p>
          </p:txBody>
        </p:sp>
        <p:sp>
          <p:nvSpPr>
            <p:cNvPr id="12" name="Seta para baixo 11"/>
            <p:cNvSpPr/>
            <p:nvPr/>
          </p:nvSpPr>
          <p:spPr>
            <a:xfrm>
              <a:off x="4298674" y="1905000"/>
              <a:ext cx="152400" cy="277091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9634" name="Picture 2" descr="http://www.scielo.br/img/revistas/qn/v35n5/a25fig0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6123" y="2298931"/>
              <a:ext cx="7037502" cy="43711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5974" y="605110"/>
              <a:ext cx="5105400" cy="1659255"/>
            </a:xfrm>
            <a:prstGeom prst="rect">
              <a:avLst/>
            </a:prstGeom>
          </p:spPr>
        </p:pic>
      </p:grpSp>
      <p:sp>
        <p:nvSpPr>
          <p:cNvPr id="4" name="CaixaDeTexto 6">
            <a:extLst>
              <a:ext uri="{FF2B5EF4-FFF2-40B4-BE49-F238E27FC236}">
                <a16:creationId xmlns:a16="http://schemas.microsoft.com/office/drawing/2014/main" id="{EB22E245-2EE0-5C83-E7C7-BE65884A5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6" y="261856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Gill Sans MT"/>
              </a:rPr>
              <a:t>Hidrólise enzimática de materiais </a:t>
            </a:r>
            <a:r>
              <a:rPr lang="pt-BR" sz="2400" b="1" dirty="0" err="1">
                <a:latin typeface="Gill Sans MT"/>
              </a:rPr>
              <a:t>lignocelulósicos</a:t>
            </a:r>
            <a:endParaRPr lang="pt-BR" sz="2400" b="1" dirty="0">
              <a:latin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intechopen.com/source/html/38562/media/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347" y="1143000"/>
            <a:ext cx="9212693" cy="411480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967409" y="29363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Celulose possui regiões cristalinas e amorfas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38200" y="5362575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Mais fácil a hidratação e consequentemente a hidrólise enzimática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0"/>
          <p:cNvGrpSpPr/>
          <p:nvPr/>
        </p:nvGrpSpPr>
        <p:grpSpPr>
          <a:xfrm>
            <a:off x="228600" y="1485900"/>
            <a:ext cx="6553200" cy="4914900"/>
            <a:chOff x="4191000" y="2667000"/>
            <a:chExt cx="5105400" cy="4191000"/>
          </a:xfrm>
        </p:grpSpPr>
        <p:pic>
          <p:nvPicPr>
            <p:cNvPr id="15364" name="Picture 4" descr="hemicellulo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4969057"/>
              <a:ext cx="4786544" cy="1888943"/>
            </a:xfrm>
            <a:prstGeom prst="rect">
              <a:avLst/>
            </a:prstGeom>
            <a:noFill/>
          </p:spPr>
        </p:pic>
        <p:pic>
          <p:nvPicPr>
            <p:cNvPr id="15366" name="Picture 6" descr="http://chemistry.umeche.maine.edu/CHY431/Wood/Xylanase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667000"/>
              <a:ext cx="5029200" cy="1926928"/>
            </a:xfrm>
            <a:prstGeom prst="rect">
              <a:avLst/>
            </a:prstGeom>
            <a:noFill/>
          </p:spPr>
        </p:pic>
      </p:grpSp>
      <p:sp>
        <p:nvSpPr>
          <p:cNvPr id="13" name="Retângulo 12"/>
          <p:cNvSpPr/>
          <p:nvPr/>
        </p:nvSpPr>
        <p:spPr>
          <a:xfrm>
            <a:off x="152400" y="114373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Hemicelulose (heteropolímero) – xilose – (pentose)</a:t>
            </a:r>
          </a:p>
        </p:txBody>
      </p:sp>
      <p:pic>
        <p:nvPicPr>
          <p:cNvPr id="53252" name="Picture 4" descr="http://www.scielo.br/img/revistas/qn/v35n5/a25fig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76" y="1367597"/>
            <a:ext cx="6205248" cy="2288338"/>
          </a:xfrm>
          <a:prstGeom prst="rect">
            <a:avLst/>
          </a:prstGeom>
          <a:noFill/>
        </p:spPr>
      </p:pic>
      <p:sp>
        <p:nvSpPr>
          <p:cNvPr id="12" name="Seta para baixo 11"/>
          <p:cNvSpPr/>
          <p:nvPr/>
        </p:nvSpPr>
        <p:spPr>
          <a:xfrm>
            <a:off x="3048000" y="1600200"/>
            <a:ext cx="152400" cy="277091"/>
          </a:xfrm>
          <a:prstGeom prst="down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943600" y="3737227"/>
            <a:ext cx="3056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galactoglucomanana</a:t>
            </a:r>
            <a:r>
              <a:rPr lang="pt-BR" dirty="0"/>
              <a:t>, </a:t>
            </a:r>
            <a:r>
              <a:rPr lang="pt-BR" dirty="0" err="1"/>
              <a:t>arabinogalactana</a:t>
            </a:r>
            <a:r>
              <a:rPr lang="pt-BR" dirty="0"/>
              <a:t>,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8100" y="63658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É composta por pentoses (xilose e </a:t>
            </a:r>
            <a:r>
              <a:rPr lang="pt-BR" dirty="0" err="1"/>
              <a:t>arabinose</a:t>
            </a:r>
            <a:r>
              <a:rPr lang="pt-BR" dirty="0"/>
              <a:t>) e/ou hexoses (glicose, </a:t>
            </a:r>
            <a:r>
              <a:rPr lang="pt-BR" dirty="0" err="1"/>
              <a:t>manose</a:t>
            </a:r>
            <a:r>
              <a:rPr lang="pt-BR" dirty="0"/>
              <a:t> e galactose), ácidos </a:t>
            </a:r>
            <a:r>
              <a:rPr lang="pt-BR" dirty="0" err="1"/>
              <a:t>urônicos</a:t>
            </a:r>
            <a:r>
              <a:rPr lang="pt-BR" dirty="0"/>
              <a:t> e grupos acetila.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174509" y="125101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Quando a unidade que se repete na hemicelulose é a xilose, chama-se </a:t>
            </a:r>
            <a:r>
              <a:rPr lang="pt-BR" dirty="0" err="1">
                <a:solidFill>
                  <a:srgbClr val="FF0000"/>
                </a:solidFill>
              </a:rPr>
              <a:t>xilana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chemistry.umeche.maine.edu/CHY431/Wood/Xylanas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6541550" cy="2552700"/>
          </a:xfrm>
          <a:prstGeom prst="rect">
            <a:avLst/>
          </a:prstGeom>
          <a:noFill/>
        </p:spPr>
      </p:pic>
      <p:sp>
        <p:nvSpPr>
          <p:cNvPr id="12" name="Seta para baixo 11"/>
          <p:cNvSpPr/>
          <p:nvPr/>
        </p:nvSpPr>
        <p:spPr>
          <a:xfrm>
            <a:off x="3124200" y="4724400"/>
            <a:ext cx="152400" cy="277091"/>
          </a:xfrm>
          <a:prstGeom prst="down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341293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Hemicelulases (depende da composição da </a:t>
            </a:r>
            <a:r>
              <a:rPr lang="pt-BR" sz="2800" dirty="0" err="1">
                <a:solidFill>
                  <a:srgbClr val="0070C0"/>
                </a:solidFill>
              </a:rPr>
              <a:t>hemicelulose</a:t>
            </a:r>
            <a:r>
              <a:rPr lang="pt-BR" sz="2800" dirty="0">
                <a:solidFill>
                  <a:srgbClr val="0070C0"/>
                </a:solidFill>
              </a:rPr>
              <a:t>)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228600" y="3848100"/>
            <a:ext cx="8839200" cy="2857500"/>
            <a:chOff x="609600" y="3962400"/>
            <a:chExt cx="7086600" cy="2057400"/>
          </a:xfrm>
        </p:grpSpPr>
        <p:pic>
          <p:nvPicPr>
            <p:cNvPr id="13" name="Imagem 12" descr="C:\Users\user\Documents\Patrícia\figura enzima hemicelulose.png"/>
            <p:cNvPicPr/>
            <p:nvPr/>
          </p:nvPicPr>
          <p:blipFill>
            <a:blip r:embed="rId3" cstate="print"/>
            <a:srcRect t="28920" b="43632"/>
            <a:stretch>
              <a:fillRect/>
            </a:stretch>
          </p:blipFill>
          <p:spPr bwMode="auto">
            <a:xfrm>
              <a:off x="762000" y="4114800"/>
              <a:ext cx="69342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tângulo 14"/>
            <p:cNvSpPr/>
            <p:nvPr/>
          </p:nvSpPr>
          <p:spPr>
            <a:xfrm>
              <a:off x="609600" y="3962400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48889"/>
          <a:stretch/>
        </p:blipFill>
        <p:spPr>
          <a:xfrm>
            <a:off x="25174" y="1066800"/>
            <a:ext cx="9118826" cy="435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7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B1C09-03CB-432F-9EA9-AAE99E73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70" y="148910"/>
            <a:ext cx="6347713" cy="1320800"/>
          </a:xfrm>
        </p:spPr>
        <p:txBody>
          <a:bodyPr/>
          <a:lstStyle/>
          <a:p>
            <a:r>
              <a:rPr lang="de-DE" dirty="0" err="1"/>
              <a:t>Conceitos</a:t>
            </a:r>
            <a:r>
              <a:rPr lang="de-DE" dirty="0"/>
              <a:t> e </a:t>
            </a:r>
            <a:r>
              <a:rPr lang="de-DE" dirty="0" err="1"/>
              <a:t>objetivos</a:t>
            </a:r>
            <a:endParaRPr lang="de-DE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101617-BE3D-4086-9B0F-38A664018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2" y="999015"/>
            <a:ext cx="7575427" cy="4859970"/>
          </a:xfrm>
        </p:spPr>
        <p:txBody>
          <a:bodyPr>
            <a:noAutofit/>
          </a:bodyPr>
          <a:lstStyle/>
          <a:p>
            <a:pPr algn="just"/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Biorrefinaria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similarmente à definição de refinarias advinda do setor de petróleo e gás, é uma atividade que utiliza biomassas para obtenção de biocombustíveis e demais produtos químicos, comumente gerados no setor petroquímico.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Biorrefinamento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é o processamento sustentável de biomassa em um espectro de produtos de base biológica comercializáveis (ingredientes para alimentos e rações, produtos químicos, materiais) e bioenergia (combustíveis, energia, calor) ”(IEA Bioenergia – Tarefa 42, 2019).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53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D5212D-D7D9-4B3A-B7D5-2A871D89AB15}"/>
              </a:ext>
            </a:extLst>
          </p:cNvPr>
          <p:cNvSpPr txBox="1"/>
          <p:nvPr/>
        </p:nvSpPr>
        <p:spPr>
          <a:xfrm>
            <a:off x="433987" y="147163"/>
            <a:ext cx="671304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Pré-tratamento</a:t>
            </a:r>
            <a:r>
              <a:rPr 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lignocelulose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52FCC7-A4A5-4E79-92BA-035AFBB12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66" y="1366364"/>
            <a:ext cx="7129807" cy="4361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Anteriormente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vistos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forma de </a:t>
            </a:r>
            <a:r>
              <a:rPr lang="en-US" dirty="0" err="1"/>
              <a:t>tornar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çú</a:t>
            </a:r>
            <a:r>
              <a:rPr lang="en-US" dirty="0" err="1"/>
              <a:t>cares</a:t>
            </a:r>
            <a:r>
              <a:rPr lang="en-US" dirty="0"/>
              <a:t> </a:t>
            </a:r>
            <a:r>
              <a:rPr lang="en-US" dirty="0" err="1"/>
              <a:t>acessíveis</a:t>
            </a:r>
            <a:r>
              <a:rPr lang="en-US" dirty="0"/>
              <a:t>, </a:t>
            </a:r>
            <a:r>
              <a:rPr lang="en-US" dirty="0" err="1"/>
              <a:t>apenas</a:t>
            </a:r>
            <a:r>
              <a:rPr lang="en-US" dirty="0"/>
              <a:t> para a </a:t>
            </a:r>
            <a:r>
              <a:rPr lang="de-DE" dirty="0"/>
              <a:t>produção</a:t>
            </a:r>
            <a:r>
              <a:rPr lang="en-US" dirty="0"/>
              <a:t> de </a:t>
            </a:r>
            <a:r>
              <a:rPr lang="en-US" dirty="0" err="1"/>
              <a:t>etanol</a:t>
            </a:r>
            <a:r>
              <a:rPr lang="en-US" dirty="0"/>
              <a:t> 2G</a:t>
            </a:r>
          </a:p>
          <a:p>
            <a:r>
              <a:rPr lang="en-US" dirty="0" err="1"/>
              <a:t>Hoje</a:t>
            </a:r>
            <a:r>
              <a:rPr lang="en-US" dirty="0"/>
              <a:t> = </a:t>
            </a:r>
            <a:r>
              <a:rPr lang="en-US" dirty="0" err="1"/>
              <a:t>valoriza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ção</a:t>
            </a:r>
            <a:r>
              <a:rPr lang="en-US" dirty="0"/>
              <a:t> global da </a:t>
            </a:r>
            <a:r>
              <a:rPr lang="en-US" dirty="0" err="1"/>
              <a:t>biomassa</a:t>
            </a:r>
            <a:r>
              <a:rPr lang="en-US" dirty="0"/>
              <a:t> (</a:t>
            </a:r>
            <a:r>
              <a:rPr lang="en-US" dirty="0" err="1"/>
              <a:t>biorrefinaria</a:t>
            </a:r>
            <a:r>
              <a:rPr lang="en-US" dirty="0"/>
              <a:t>)</a:t>
            </a:r>
          </a:p>
          <a:p>
            <a:r>
              <a:rPr lang="en-US" dirty="0" err="1"/>
              <a:t>Processos</a:t>
            </a:r>
            <a:endParaRPr lang="en-US" dirty="0"/>
          </a:p>
          <a:p>
            <a:pPr lvl="1"/>
            <a:r>
              <a:rPr lang="en-US" dirty="0" err="1"/>
              <a:t>Fisicos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Químicos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Biológicos</a:t>
            </a:r>
            <a:endParaRPr lang="en-US" dirty="0"/>
          </a:p>
        </p:txBody>
      </p:sp>
      <p:pic>
        <p:nvPicPr>
          <p:cNvPr id="6" name="Picture 7" descr="20080512025023">
            <a:extLst>
              <a:ext uri="{FF2B5EF4-FFF2-40B4-BE49-F238E27FC236}">
                <a16:creationId xmlns:a16="http://schemas.microsoft.com/office/drawing/2014/main" id="{6C061E54-D57A-4ADD-B3C3-038CCD5E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40648" y="2557069"/>
            <a:ext cx="3398334" cy="4276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55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49E305D-1FA8-427E-8A2F-D68964E49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5074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5D5212D-D7D9-4B3A-B7D5-2A871D89AB15}"/>
              </a:ext>
            </a:extLst>
          </p:cNvPr>
          <p:cNvSpPr txBox="1"/>
          <p:nvPr/>
        </p:nvSpPr>
        <p:spPr>
          <a:xfrm>
            <a:off x="507999" y="609600"/>
            <a:ext cx="288834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Pré-tratamento da lignocelulose (Fracionamento)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52FCC7-A4A5-4E79-92BA-035AFBB12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2160589"/>
            <a:ext cx="3268523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/>
            <a:r>
              <a:rPr lang="en-US" sz="1500" dirty="0" err="1"/>
              <a:t>Métodos</a:t>
            </a:r>
            <a:r>
              <a:rPr lang="en-US" sz="1500" dirty="0"/>
              <a:t> </a:t>
            </a:r>
            <a:r>
              <a:rPr lang="en-US" sz="1500" dirty="0" err="1"/>
              <a:t>Físicos</a:t>
            </a:r>
            <a:endParaRPr lang="en-US" sz="1500" dirty="0"/>
          </a:p>
          <a:p>
            <a:pPr marL="457200" lvl="1" indent="0"/>
            <a:r>
              <a:rPr lang="en-US" sz="1500" dirty="0" err="1"/>
              <a:t>Moagem</a:t>
            </a:r>
            <a:r>
              <a:rPr lang="en-US" sz="1500" dirty="0"/>
              <a:t>, </a:t>
            </a:r>
            <a:r>
              <a:rPr lang="en-US" sz="1500" dirty="0" err="1"/>
              <a:t>ultrasom</a:t>
            </a:r>
            <a:r>
              <a:rPr lang="en-US" sz="1500" dirty="0"/>
              <a:t>, </a:t>
            </a:r>
            <a:r>
              <a:rPr lang="en-US" sz="1500" dirty="0" err="1"/>
              <a:t>irradiação</a:t>
            </a:r>
            <a:r>
              <a:rPr lang="en-US" sz="1500" dirty="0"/>
              <a:t>, micro-</a:t>
            </a:r>
            <a:r>
              <a:rPr lang="en-US" sz="1500" dirty="0" err="1"/>
              <a:t>ondas</a:t>
            </a:r>
            <a:r>
              <a:rPr lang="en-US" sz="1500" dirty="0"/>
              <a:t>.</a:t>
            </a:r>
          </a:p>
          <a:p>
            <a:pPr marL="457200" lvl="1" indent="0"/>
            <a:r>
              <a:rPr lang="en-US" sz="1500" dirty="0" err="1"/>
              <a:t>Frequentemente</a:t>
            </a:r>
            <a:r>
              <a:rPr lang="en-US" sz="1500" dirty="0"/>
              <a:t> </a:t>
            </a:r>
            <a:r>
              <a:rPr lang="en-US" sz="1500" dirty="0" err="1"/>
              <a:t>utilizados</a:t>
            </a:r>
            <a:r>
              <a:rPr lang="en-US" sz="1500" dirty="0"/>
              <a:t> </a:t>
            </a:r>
            <a:r>
              <a:rPr lang="en-US" sz="1500" dirty="0" err="1"/>
              <a:t>em</a:t>
            </a:r>
            <a:r>
              <a:rPr lang="en-US" sz="1500" dirty="0"/>
              <a:t> </a:t>
            </a:r>
            <a:r>
              <a:rPr lang="en-US" sz="1500" dirty="0" err="1"/>
              <a:t>combinação</a:t>
            </a:r>
            <a:r>
              <a:rPr lang="en-US" sz="1500" dirty="0"/>
              <a:t> com </a:t>
            </a:r>
            <a:r>
              <a:rPr lang="en-US" sz="1500" dirty="0" err="1"/>
              <a:t>métodos</a:t>
            </a:r>
            <a:r>
              <a:rPr lang="en-US" sz="1500" dirty="0"/>
              <a:t> </a:t>
            </a:r>
            <a:r>
              <a:rPr lang="en-US" sz="1500" dirty="0" err="1"/>
              <a:t>químicos</a:t>
            </a:r>
            <a:endParaRPr lang="en-US" sz="1500" dirty="0"/>
          </a:p>
          <a:p>
            <a:pPr marL="457200" lvl="1" indent="0"/>
            <a:r>
              <a:rPr lang="en-US" sz="1500" dirty="0" err="1"/>
              <a:t>Aumentam</a:t>
            </a:r>
            <a:r>
              <a:rPr lang="en-US" sz="1500" dirty="0"/>
              <a:t> o </a:t>
            </a:r>
            <a:r>
              <a:rPr lang="en-US" sz="1500" dirty="0" err="1"/>
              <a:t>tamanho</a:t>
            </a:r>
            <a:r>
              <a:rPr lang="en-US" sz="1500" dirty="0"/>
              <a:t> dos </a:t>
            </a:r>
            <a:r>
              <a:rPr lang="en-US" sz="1500" dirty="0" err="1"/>
              <a:t>poros</a:t>
            </a:r>
            <a:r>
              <a:rPr lang="en-US" sz="1500" dirty="0"/>
              <a:t> e a </a:t>
            </a:r>
            <a:r>
              <a:rPr lang="en-US" sz="1500" dirty="0" err="1"/>
              <a:t>área</a:t>
            </a:r>
            <a:r>
              <a:rPr lang="en-US" sz="1500" dirty="0"/>
              <a:t> </a:t>
            </a:r>
            <a:r>
              <a:rPr lang="en-US" sz="1500" dirty="0" err="1"/>
              <a:t>superfícial</a:t>
            </a:r>
            <a:r>
              <a:rPr lang="en-US" sz="1500" dirty="0"/>
              <a:t> da </a:t>
            </a:r>
            <a:r>
              <a:rPr lang="en-US" sz="1500" dirty="0" err="1"/>
              <a:t>lignocelulose</a:t>
            </a:r>
            <a:endParaRPr lang="en-US" sz="1500" dirty="0"/>
          </a:p>
          <a:p>
            <a:pPr marL="457200" lvl="1" indent="0"/>
            <a:r>
              <a:rPr lang="en-US" sz="1500" dirty="0" err="1"/>
              <a:t>Diminuem</a:t>
            </a:r>
            <a:r>
              <a:rPr lang="en-US" sz="1500" dirty="0"/>
              <a:t> a </a:t>
            </a:r>
            <a:r>
              <a:rPr lang="en-US" sz="1500" dirty="0" err="1"/>
              <a:t>cristalinidade</a:t>
            </a:r>
            <a:r>
              <a:rPr lang="en-US" sz="1500" dirty="0"/>
              <a:t> da </a:t>
            </a:r>
            <a:r>
              <a:rPr lang="en-US" sz="1500" dirty="0" err="1"/>
              <a:t>celulose</a:t>
            </a:r>
            <a:r>
              <a:rPr lang="en-US" sz="1500" dirty="0"/>
              <a:t> e o </a:t>
            </a:r>
            <a:r>
              <a:rPr lang="en-US" sz="1500" dirty="0" err="1"/>
              <a:t>seu</a:t>
            </a:r>
            <a:r>
              <a:rPr lang="en-US" sz="1500" dirty="0"/>
              <a:t> </a:t>
            </a:r>
            <a:r>
              <a:rPr lang="en-US" sz="1500" dirty="0" err="1"/>
              <a:t>grau</a:t>
            </a:r>
            <a:r>
              <a:rPr lang="en-US" sz="1500" dirty="0"/>
              <a:t> de </a:t>
            </a:r>
            <a:r>
              <a:rPr lang="en-US" sz="1500" dirty="0" err="1"/>
              <a:t>polimeração</a:t>
            </a:r>
            <a:endParaRPr lang="en-US" sz="1500" dirty="0"/>
          </a:p>
          <a:p>
            <a:pPr marL="457200" lvl="1" indent="0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87810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D5212D-D7D9-4B3A-B7D5-2A871D89AB15}"/>
              </a:ext>
            </a:extLst>
          </p:cNvPr>
          <p:cNvSpPr txBox="1"/>
          <p:nvPr/>
        </p:nvSpPr>
        <p:spPr>
          <a:xfrm>
            <a:off x="863393" y="427870"/>
            <a:ext cx="7648121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Pré-tratamento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da lignocellulose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917C216D-7052-49A7-987B-C64C3BB90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247101"/>
              </p:ext>
            </p:extLst>
          </p:nvPr>
        </p:nvGraphicFramePr>
        <p:xfrm>
          <a:off x="270408" y="1443748"/>
          <a:ext cx="7942302" cy="3265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4868">
                  <a:extLst>
                    <a:ext uri="{9D8B030D-6E8A-4147-A177-3AD203B41FA5}">
                      <a16:colId xmlns:a16="http://schemas.microsoft.com/office/drawing/2014/main" val="3836316652"/>
                    </a:ext>
                  </a:extLst>
                </a:gridCol>
                <a:gridCol w="1868950">
                  <a:extLst>
                    <a:ext uri="{9D8B030D-6E8A-4147-A177-3AD203B41FA5}">
                      <a16:colId xmlns:a16="http://schemas.microsoft.com/office/drawing/2014/main" val="1837769154"/>
                    </a:ext>
                  </a:extLst>
                </a:gridCol>
                <a:gridCol w="2480720">
                  <a:extLst>
                    <a:ext uri="{9D8B030D-6E8A-4147-A177-3AD203B41FA5}">
                      <a16:colId xmlns:a16="http://schemas.microsoft.com/office/drawing/2014/main" val="3483703331"/>
                    </a:ext>
                  </a:extLst>
                </a:gridCol>
                <a:gridCol w="2227764">
                  <a:extLst>
                    <a:ext uri="{9D8B030D-6E8A-4147-A177-3AD203B41FA5}">
                      <a16:colId xmlns:a16="http://schemas.microsoft.com/office/drawing/2014/main" val="1154150841"/>
                    </a:ext>
                  </a:extLst>
                </a:gridCol>
              </a:tblGrid>
              <a:tr h="367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Método de Pré-treatmento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Condi</a:t>
                      </a:r>
                      <a:r>
                        <a:rPr lang="pt-BR" sz="1200">
                          <a:effectLst/>
                        </a:rPr>
                        <a:t>ções</a:t>
                      </a:r>
                      <a:r>
                        <a:rPr lang="de-DE" sz="1200">
                          <a:effectLst/>
                        </a:rPr>
                        <a:t> do processo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Altera</a:t>
                      </a:r>
                      <a:r>
                        <a:rPr lang="pt-BR" sz="1200">
                          <a:effectLst/>
                        </a:rPr>
                        <a:t>ções</a:t>
                      </a:r>
                      <a:endParaRPr lang="de-DE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na biomassa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Desvantagens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extLst>
                  <a:ext uri="{0D108BD9-81ED-4DB2-BD59-A6C34878D82A}">
                    <a16:rowId xmlns:a16="http://schemas.microsoft.com/office/drawing/2014/main" val="2161830850"/>
                  </a:ext>
                </a:extLst>
              </a:tr>
              <a:tr h="495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Explosão a vapor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extLst>
                  <a:ext uri="{0D108BD9-81ED-4DB2-BD59-A6C34878D82A}">
                    <a16:rowId xmlns:a16="http://schemas.microsoft.com/office/drawing/2014/main" val="1784843017"/>
                  </a:ext>
                </a:extLst>
              </a:tr>
              <a:tr h="288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Ammonia fibre explosion (AFEX)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extLst>
                  <a:ext uri="{0D108BD9-81ED-4DB2-BD59-A6C34878D82A}">
                    <a16:rowId xmlns:a16="http://schemas.microsoft.com/office/drawing/2014/main" val="2707095913"/>
                  </a:ext>
                </a:extLst>
              </a:tr>
              <a:tr h="367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SO</a:t>
                      </a:r>
                      <a:r>
                        <a:rPr lang="de-DE" sz="1200" baseline="-25000" dirty="0">
                          <a:effectLst/>
                        </a:rPr>
                        <a:t>2</a:t>
                      </a:r>
                      <a:r>
                        <a:rPr lang="de-DE" sz="1200" dirty="0">
                          <a:effectLst/>
                        </a:rPr>
                        <a:t>/H</a:t>
                      </a:r>
                      <a:r>
                        <a:rPr lang="de-DE" sz="1200" baseline="-25000" dirty="0">
                          <a:effectLst/>
                        </a:rPr>
                        <a:t>2</a:t>
                      </a:r>
                      <a:r>
                        <a:rPr lang="de-DE" sz="1200" dirty="0">
                          <a:effectLst/>
                        </a:rPr>
                        <a:t>SO</a:t>
                      </a:r>
                      <a:r>
                        <a:rPr lang="de-DE" sz="1200" baseline="-25000" dirty="0">
                          <a:effectLst/>
                        </a:rPr>
                        <a:t>4</a:t>
                      </a:r>
                      <a:endParaRPr lang="de-DE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Explosão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extLst>
                  <a:ext uri="{0D108BD9-81ED-4DB2-BD59-A6C34878D82A}">
                    <a16:rowId xmlns:a16="http://schemas.microsoft.com/office/drawing/2014/main" val="919855434"/>
                  </a:ext>
                </a:extLst>
              </a:tr>
              <a:tr h="288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 err="1">
                          <a:solidFill>
                            <a:srgbClr val="FF0000"/>
                          </a:solidFill>
                          <a:effectLst/>
                        </a:rPr>
                        <a:t>Ácido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FF0000"/>
                          </a:solidFill>
                          <a:effectLst/>
                        </a:rPr>
                        <a:t>diluído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extLst>
                  <a:ext uri="{0D108BD9-81ED-4DB2-BD59-A6C34878D82A}">
                    <a16:rowId xmlns:a16="http://schemas.microsoft.com/office/drawing/2014/main" val="1769489157"/>
                  </a:ext>
                </a:extLst>
              </a:tr>
              <a:tr h="367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Alcalino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extLst>
                  <a:ext uri="{0D108BD9-81ED-4DB2-BD59-A6C34878D82A}">
                    <a16:rowId xmlns:a16="http://schemas.microsoft.com/office/drawing/2014/main" val="340159894"/>
                  </a:ext>
                </a:extLst>
              </a:tr>
              <a:tr h="367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Oxidação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extLst>
                  <a:ext uri="{0D108BD9-81ED-4DB2-BD59-A6C34878D82A}">
                    <a16:rowId xmlns:a16="http://schemas.microsoft.com/office/drawing/2014/main" val="1495887699"/>
                  </a:ext>
                </a:extLst>
              </a:tr>
              <a:tr h="367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Organosolv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 anchor="ctr"/>
                </a:tc>
                <a:extLst>
                  <a:ext uri="{0D108BD9-81ED-4DB2-BD59-A6C34878D82A}">
                    <a16:rowId xmlns:a16="http://schemas.microsoft.com/office/drawing/2014/main" val="1512524692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BB883AE1-02B7-7E4A-A5AB-CE9B368DE48C}"/>
              </a:ext>
            </a:extLst>
          </p:cNvPr>
          <p:cNvSpPr/>
          <p:nvPr/>
        </p:nvSpPr>
        <p:spPr>
          <a:xfrm>
            <a:off x="1621226" y="1948872"/>
            <a:ext cx="6586419" cy="40842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69EEB9-733F-E203-687C-7B916D8E7519}"/>
              </a:ext>
            </a:extLst>
          </p:cNvPr>
          <p:cNvSpPr txBox="1"/>
          <p:nvPr/>
        </p:nvSpPr>
        <p:spPr>
          <a:xfrm>
            <a:off x="2632361" y="2543205"/>
            <a:ext cx="4737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/>
              <a:t>Trazer um exemplo de pré-tratamento de biomassa lignocelulósica, com condições do processo, alterações na biomassa lignocelulósica, vantagens e desvantagens, para o que foi utilizado esta biomassa.</a:t>
            </a:r>
          </a:p>
          <a:p>
            <a:pPr algn="just"/>
            <a:endParaRPr lang="de-DE" dirty="0"/>
          </a:p>
          <a:p>
            <a:pPr algn="just"/>
            <a:r>
              <a:rPr lang="de-DE" dirty="0"/>
              <a:t> próxima aula! 09/10!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0230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66A1A-FEB2-4B28-A5C6-DDF610521A3E}" type="slidenum">
              <a:rPr lang="pt-BR"/>
              <a:pPr>
                <a:defRPr/>
              </a:pPr>
              <a:t>23</a:t>
            </a:fld>
            <a:endParaRPr lang="pt-BR" dirty="0"/>
          </a:p>
        </p:txBody>
      </p:sp>
      <p:sp>
        <p:nvSpPr>
          <p:cNvPr id="26631" name="Retângulo 6"/>
          <p:cNvSpPr>
            <a:spLocks noChangeArrowheads="1"/>
          </p:cNvSpPr>
          <p:nvPr/>
        </p:nvSpPr>
        <p:spPr bwMode="auto">
          <a:xfrm>
            <a:off x="304799" y="123203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>
                <a:latin typeface="Gill Sans MT"/>
              </a:rPr>
              <a:t>Pré</a:t>
            </a:r>
            <a:r>
              <a:rPr lang="pt-BR" sz="2400" b="1" dirty="0">
                <a:latin typeface="Gill Sans MT"/>
              </a:rPr>
              <a:t>-tratamento de materiais </a:t>
            </a:r>
            <a:r>
              <a:rPr lang="pt-BR" sz="2400" b="1" dirty="0" err="1">
                <a:latin typeface="Gill Sans MT"/>
              </a:rPr>
              <a:t>lignocelulósicos</a:t>
            </a:r>
            <a:r>
              <a:rPr lang="pt-BR" sz="2400" b="1" dirty="0">
                <a:latin typeface="Gill Sans MT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24840" y="798105"/>
            <a:ext cx="807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Decomposição química  (ácida) de materiais </a:t>
            </a:r>
            <a:r>
              <a:rPr lang="pt-BR" b="1" dirty="0" err="1">
                <a:solidFill>
                  <a:srgbClr val="FF0000"/>
                </a:solidFill>
              </a:rPr>
              <a:t>lignocelulósicos</a:t>
            </a:r>
            <a:r>
              <a:rPr lang="pt-BR" b="1" dirty="0">
                <a:solidFill>
                  <a:srgbClr val="FF0000"/>
                </a:solidFill>
              </a:rPr>
              <a:t> = forma derivados inibidores de fermentação</a:t>
            </a:r>
          </a:p>
        </p:txBody>
      </p:sp>
      <p:sp>
        <p:nvSpPr>
          <p:cNvPr id="8" name="Chave direita 7"/>
          <p:cNvSpPr/>
          <p:nvPr/>
        </p:nvSpPr>
        <p:spPr>
          <a:xfrm rot="5400000">
            <a:off x="4610100" y="3467100"/>
            <a:ext cx="304800" cy="3124200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86" name="Picture 2" descr="Resultado de imagem para pretreatment of lignocellulosic biomass degradation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61501"/>
            <a:ext cx="7362060" cy="441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38200" y="6265103"/>
            <a:ext cx="875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>
                <a:solidFill>
                  <a:srgbClr val="333333"/>
                </a:solidFill>
                <a:latin typeface="Lora"/>
              </a:rPr>
              <a:t>Bioconversion</a:t>
            </a:r>
            <a:r>
              <a:rPr lang="pt-BR" sz="1200" dirty="0">
                <a:solidFill>
                  <a:srgbClr val="333333"/>
                </a:solidFill>
                <a:latin typeface="Lora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Lora"/>
              </a:rPr>
              <a:t>of</a:t>
            </a:r>
            <a:r>
              <a:rPr lang="pt-BR" sz="1200" dirty="0">
                <a:solidFill>
                  <a:srgbClr val="333333"/>
                </a:solidFill>
                <a:latin typeface="Lora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Lora"/>
              </a:rPr>
              <a:t>lignocellulose</a:t>
            </a:r>
            <a:r>
              <a:rPr lang="pt-BR" sz="1200" dirty="0">
                <a:solidFill>
                  <a:srgbClr val="333333"/>
                </a:solidFill>
                <a:latin typeface="Lora"/>
              </a:rPr>
              <a:t>: </a:t>
            </a:r>
            <a:r>
              <a:rPr lang="pt-BR" sz="1200" dirty="0" err="1">
                <a:solidFill>
                  <a:srgbClr val="333333"/>
                </a:solidFill>
                <a:latin typeface="Lora"/>
              </a:rPr>
              <a:t>inhibitors</a:t>
            </a:r>
            <a:r>
              <a:rPr lang="pt-BR" sz="1200" dirty="0">
                <a:solidFill>
                  <a:srgbClr val="333333"/>
                </a:solidFill>
                <a:latin typeface="Lora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Lora"/>
              </a:rPr>
              <a:t>and</a:t>
            </a:r>
            <a:r>
              <a:rPr lang="pt-BR" sz="1200" dirty="0">
                <a:solidFill>
                  <a:srgbClr val="333333"/>
                </a:solidFill>
                <a:latin typeface="Lora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Lora"/>
              </a:rPr>
              <a:t>detoxification.</a:t>
            </a:r>
            <a:r>
              <a:rPr lang="pt-BR" sz="1200" dirty="0" err="1">
                <a:solidFill>
                  <a:srgbClr val="333333"/>
                </a:solidFill>
                <a:latin typeface="Open Sans"/>
              </a:rPr>
              <a:t>Leif</a:t>
            </a:r>
            <a:r>
              <a:rPr lang="pt-BR" sz="1200" dirty="0">
                <a:solidFill>
                  <a:srgbClr val="333333"/>
                </a:solidFill>
                <a:latin typeface="Open Sans"/>
              </a:rPr>
              <a:t> J </a:t>
            </a:r>
            <a:r>
              <a:rPr lang="pt-BR" sz="1200" dirty="0" err="1">
                <a:solidFill>
                  <a:srgbClr val="333333"/>
                </a:solidFill>
                <a:latin typeface="Open Sans"/>
              </a:rPr>
              <a:t>Jönsson</a:t>
            </a:r>
            <a:r>
              <a:rPr lang="pt-BR" sz="1200" dirty="0">
                <a:solidFill>
                  <a:srgbClr val="333333"/>
                </a:solidFill>
                <a:latin typeface="Open Sans"/>
              </a:rPr>
              <a:t>, </a:t>
            </a:r>
            <a:r>
              <a:rPr lang="pt-BR" sz="1200" dirty="0" err="1">
                <a:solidFill>
                  <a:srgbClr val="333333"/>
                </a:solidFill>
                <a:latin typeface="Open Sans"/>
              </a:rPr>
              <a:t>Björn</a:t>
            </a:r>
            <a:r>
              <a:rPr lang="pt-BR" sz="12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pt-BR" sz="1200" dirty="0" err="1">
                <a:solidFill>
                  <a:srgbClr val="333333"/>
                </a:solidFill>
                <a:latin typeface="Open Sans"/>
              </a:rPr>
              <a:t>Alriksson</a:t>
            </a:r>
            <a:r>
              <a:rPr lang="pt-BR" sz="12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pt-BR" sz="1200" dirty="0" err="1">
                <a:solidFill>
                  <a:srgbClr val="333333"/>
                </a:solidFill>
                <a:latin typeface="Open Sans"/>
              </a:rPr>
              <a:t>and</a:t>
            </a:r>
            <a:r>
              <a:rPr lang="pt-BR" sz="12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Open Sans"/>
              </a:rPr>
              <a:t>Nils-Olof</a:t>
            </a:r>
            <a:r>
              <a:rPr lang="pt-BR" sz="12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pt-BR" sz="1200" dirty="0" err="1">
                <a:solidFill>
                  <a:srgbClr val="333333"/>
                </a:solidFill>
                <a:latin typeface="Open Sans"/>
              </a:rPr>
              <a:t>Nilvebrant</a:t>
            </a:r>
            <a:endParaRPr lang="pt-BR" sz="1200" dirty="0">
              <a:solidFill>
                <a:srgbClr val="333333"/>
              </a:solidFill>
              <a:latin typeface="Open Sans"/>
            </a:endParaRPr>
          </a:p>
          <a:p>
            <a:r>
              <a:rPr lang="pt-BR" sz="1200" i="1" dirty="0" err="1">
                <a:solidFill>
                  <a:srgbClr val="666666"/>
                </a:solidFill>
                <a:latin typeface="Open Sans"/>
              </a:rPr>
              <a:t>Biotechnology</a:t>
            </a:r>
            <a:r>
              <a:rPr lang="pt-BR" sz="1200" i="1" dirty="0">
                <a:solidFill>
                  <a:srgbClr val="666666"/>
                </a:solidFill>
                <a:latin typeface="Open Sans"/>
              </a:rPr>
              <a:t> for Biofuels</a:t>
            </a:r>
            <a:r>
              <a:rPr lang="pt-BR" sz="1200" dirty="0">
                <a:solidFill>
                  <a:srgbClr val="666666"/>
                </a:solidFill>
                <a:latin typeface="Open Sans"/>
              </a:rPr>
              <a:t>2013</a:t>
            </a:r>
            <a:r>
              <a:rPr lang="pt-BR" sz="1200" b="1" dirty="0">
                <a:solidFill>
                  <a:srgbClr val="666666"/>
                </a:solidFill>
                <a:latin typeface="Open Sans"/>
              </a:rPr>
              <a:t>6</a:t>
            </a:r>
            <a:r>
              <a:rPr lang="pt-BR" sz="1200" dirty="0">
                <a:solidFill>
                  <a:srgbClr val="666666"/>
                </a:solidFill>
                <a:latin typeface="Open Sans"/>
              </a:rPr>
              <a:t>:16.</a:t>
            </a:r>
            <a:r>
              <a:rPr lang="pt-BR" sz="1200" u="sng" dirty="0">
                <a:solidFill>
                  <a:srgbClr val="005188"/>
                </a:solidFill>
                <a:latin typeface="Open Sans"/>
                <a:hlinkClick r:id="rId3"/>
              </a:rPr>
              <a:t>https://doi.org/10.1186/1754-6834-6-16</a:t>
            </a:r>
            <a:endParaRPr lang="pt-BR" sz="1200" b="0" i="0" dirty="0">
              <a:solidFill>
                <a:srgbClr val="666666"/>
              </a:solidFill>
              <a:effectLst/>
              <a:latin typeface="Open San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71600" y="24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C6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026664" y="244885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7150" y="95254"/>
            <a:ext cx="9372600" cy="1143000"/>
          </a:xfrm>
        </p:spPr>
        <p:txBody>
          <a:bodyPr/>
          <a:lstStyle/>
          <a:p>
            <a:r>
              <a:rPr lang="pt-BR" sz="3200" b="1" dirty="0">
                <a:solidFill>
                  <a:schemeClr val="tx1"/>
                </a:solidFill>
              </a:rPr>
              <a:t>Esquema de um processo de etanol de 2° geração</a:t>
            </a:r>
          </a:p>
        </p:txBody>
      </p:sp>
      <p:pic>
        <p:nvPicPr>
          <p:cNvPr id="17410" name="Picture 2" descr="https://www.researchgate.net/profile/Oscar_Sanchez25/publication/200736421/figure/fig1/AS:305999454982150@1449967363499/Fig-1-Generic-block-diagram-of-fuel-ethanol-production-from-lignocellulosic-biom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66754"/>
            <a:ext cx="5143500" cy="543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57200" y="60270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Generic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block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diagram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of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fuel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ethanol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production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from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lignocellulosic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biomass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.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Possibilities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for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reaction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–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reaction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integration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are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shown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inside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the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shaded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boxes: SSF,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simultaneous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saccharification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and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fermentation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; SSCF,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simultaneous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saccharification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and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cofermentation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.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Main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stream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components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: C,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cellulose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; H,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hemicellulose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; L,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lignin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; G, glucose; P, pentoses; I,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inhibitors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;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EtOH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, </a:t>
            </a:r>
            <a:r>
              <a:rPr lang="pt-BR" sz="1200" dirty="0" err="1">
                <a:solidFill>
                  <a:srgbClr val="333333"/>
                </a:solidFill>
                <a:latin typeface="Rosalind Serif"/>
              </a:rPr>
              <a:t>ethanol</a:t>
            </a:r>
            <a:r>
              <a:rPr lang="pt-BR" sz="1200" dirty="0">
                <a:solidFill>
                  <a:srgbClr val="333333"/>
                </a:solidFill>
                <a:latin typeface="Rosalind Serif"/>
              </a:rPr>
              <a:t>. </a:t>
            </a:r>
            <a:endParaRPr lang="pt-BR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29200" y="66675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Pré</a:t>
            </a:r>
            <a:r>
              <a:rPr lang="pt-BR" dirty="0">
                <a:solidFill>
                  <a:srgbClr val="FF0000"/>
                </a:solidFill>
              </a:rPr>
              <a:t>-tratamento ácido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80E543-9363-426B-A0EF-C2FBD285BFB3}"/>
              </a:ext>
            </a:extLst>
          </p:cNvPr>
          <p:cNvSpPr txBox="1"/>
          <p:nvPr/>
        </p:nvSpPr>
        <p:spPr>
          <a:xfrm>
            <a:off x="132080" y="2470110"/>
            <a:ext cx="1950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333333"/>
                </a:solidFill>
                <a:latin typeface="Rosalind Serif"/>
              </a:rPr>
              <a:t>SSF</a:t>
            </a:r>
            <a:r>
              <a:rPr lang="pt-BR" sz="1800" dirty="0">
                <a:solidFill>
                  <a:srgbClr val="333333"/>
                </a:solidFill>
                <a:latin typeface="Rosalind Serif"/>
              </a:rPr>
              <a:t>: </a:t>
            </a:r>
            <a:r>
              <a:rPr lang="pt-BR" sz="1800" i="1" dirty="0" err="1">
                <a:solidFill>
                  <a:srgbClr val="333333"/>
                </a:solidFill>
                <a:latin typeface="Rosalind Serif"/>
              </a:rPr>
              <a:t>simultaneous</a:t>
            </a:r>
            <a:r>
              <a:rPr lang="pt-BR" sz="1800" i="1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800" i="1" dirty="0" err="1">
                <a:solidFill>
                  <a:srgbClr val="333333"/>
                </a:solidFill>
                <a:latin typeface="Rosalind Serif"/>
              </a:rPr>
              <a:t>saccharification</a:t>
            </a:r>
            <a:r>
              <a:rPr lang="pt-BR" sz="1800" i="1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800" i="1" dirty="0" err="1">
                <a:solidFill>
                  <a:srgbClr val="333333"/>
                </a:solidFill>
                <a:latin typeface="Rosalind Serif"/>
              </a:rPr>
              <a:t>and</a:t>
            </a:r>
            <a:r>
              <a:rPr lang="pt-BR" sz="1800" i="1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800" i="1" dirty="0" err="1">
                <a:solidFill>
                  <a:srgbClr val="333333"/>
                </a:solidFill>
                <a:latin typeface="Rosalind Serif"/>
              </a:rPr>
              <a:t>fermentation</a:t>
            </a:r>
            <a:endParaRPr lang="de-DE" i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1346FE-6670-4EB9-A78B-A9DCD14E85B3}"/>
              </a:ext>
            </a:extLst>
          </p:cNvPr>
          <p:cNvSpPr txBox="1"/>
          <p:nvPr/>
        </p:nvSpPr>
        <p:spPr>
          <a:xfrm>
            <a:off x="6507480" y="2286000"/>
            <a:ext cx="2179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333333"/>
                </a:solidFill>
                <a:latin typeface="Rosalind Serif"/>
              </a:rPr>
              <a:t>SSCF</a:t>
            </a:r>
            <a:r>
              <a:rPr lang="pt-BR" sz="1800" dirty="0">
                <a:solidFill>
                  <a:srgbClr val="333333"/>
                </a:solidFill>
                <a:latin typeface="Rosalind Serif"/>
              </a:rPr>
              <a:t>: </a:t>
            </a:r>
            <a:r>
              <a:rPr lang="pt-BR" sz="1800" i="1" dirty="0" err="1">
                <a:solidFill>
                  <a:srgbClr val="333333"/>
                </a:solidFill>
                <a:latin typeface="Rosalind Serif"/>
              </a:rPr>
              <a:t>simultaneous</a:t>
            </a:r>
            <a:r>
              <a:rPr lang="pt-BR" sz="1800" i="1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800" i="1" dirty="0" err="1">
                <a:solidFill>
                  <a:srgbClr val="333333"/>
                </a:solidFill>
                <a:latin typeface="Rosalind Serif"/>
              </a:rPr>
              <a:t>saccharification</a:t>
            </a:r>
            <a:r>
              <a:rPr lang="pt-BR" sz="1800" i="1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800" i="1" dirty="0" err="1">
                <a:solidFill>
                  <a:srgbClr val="333333"/>
                </a:solidFill>
                <a:latin typeface="Rosalind Serif"/>
              </a:rPr>
              <a:t>and</a:t>
            </a:r>
            <a:r>
              <a:rPr lang="pt-BR" sz="1800" i="1" dirty="0">
                <a:solidFill>
                  <a:srgbClr val="333333"/>
                </a:solidFill>
                <a:latin typeface="Rosalind Serif"/>
              </a:rPr>
              <a:t> </a:t>
            </a:r>
            <a:r>
              <a:rPr lang="pt-BR" sz="1800" i="1" dirty="0" err="1">
                <a:solidFill>
                  <a:srgbClr val="333333"/>
                </a:solidFill>
                <a:latin typeface="Rosalind Serif"/>
              </a:rPr>
              <a:t>cofermentation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64970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634BE19-45BE-4E26-A927-B0053A736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1" t="3519" r="11293" b="15897"/>
          <a:stretch/>
        </p:blipFill>
        <p:spPr>
          <a:xfrm>
            <a:off x="0" y="1020475"/>
            <a:ext cx="6393792" cy="5837525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CB54195-ADD3-4B55-9EA7-89C46A0E1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837" y="6525634"/>
            <a:ext cx="4146884" cy="3048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81A2069-6551-45EC-BF1E-8DB88E1A14B1}"/>
              </a:ext>
            </a:extLst>
          </p:cNvPr>
          <p:cNvSpPr txBox="1"/>
          <p:nvPr/>
        </p:nvSpPr>
        <p:spPr>
          <a:xfrm>
            <a:off x="4572000" y="0"/>
            <a:ext cx="50292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600" b="1" dirty="0"/>
              <a:t>SHF</a:t>
            </a:r>
            <a:r>
              <a:rPr lang="de-DE" sz="1600" dirty="0"/>
              <a:t>: </a:t>
            </a:r>
            <a:r>
              <a:rPr lang="de-DE" sz="1600" i="1" dirty="0"/>
              <a:t>Sequential hydrolysis and fermentation</a:t>
            </a:r>
            <a:r>
              <a:rPr lang="de-DE" sz="1600" dirty="0"/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600" b="1" dirty="0"/>
              <a:t>SHCF</a:t>
            </a:r>
            <a:r>
              <a:rPr lang="de-DE" sz="1600" dirty="0"/>
              <a:t>: </a:t>
            </a:r>
            <a:r>
              <a:rPr lang="de-DE" sz="1600" i="1" dirty="0"/>
              <a:t>Sequential hydrolysis and co-fermentation</a:t>
            </a:r>
            <a:r>
              <a:rPr lang="de-DE" sz="1600" dirty="0"/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600" b="1" dirty="0"/>
              <a:t>SSF</a:t>
            </a:r>
            <a:r>
              <a:rPr lang="de-DE" sz="1600" dirty="0"/>
              <a:t>: </a:t>
            </a:r>
            <a:r>
              <a:rPr lang="de-DE" sz="1600" i="1" dirty="0" err="1"/>
              <a:t>Simultaneous</a:t>
            </a:r>
            <a:r>
              <a:rPr lang="de-DE" sz="1600" i="1" dirty="0"/>
              <a:t> </a:t>
            </a:r>
            <a:r>
              <a:rPr lang="de-DE" sz="1600" i="1" dirty="0" err="1"/>
              <a:t>saccharification</a:t>
            </a:r>
            <a:r>
              <a:rPr lang="de-DE" sz="1600" i="1" dirty="0"/>
              <a:t> and </a:t>
            </a:r>
            <a:r>
              <a:rPr lang="de-DE" sz="1600" i="1" dirty="0" err="1"/>
              <a:t>fermentation</a:t>
            </a:r>
            <a:r>
              <a:rPr lang="de-DE" sz="1600" dirty="0"/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600" b="1" dirty="0"/>
              <a:t>SSCF</a:t>
            </a:r>
            <a:r>
              <a:rPr lang="de-DE" sz="1600" dirty="0"/>
              <a:t>: </a:t>
            </a:r>
            <a:r>
              <a:rPr lang="de-DE" sz="1600" i="1" dirty="0" err="1"/>
              <a:t>Simultaneous</a:t>
            </a:r>
            <a:r>
              <a:rPr lang="de-DE" sz="1600" i="1" dirty="0"/>
              <a:t> </a:t>
            </a:r>
            <a:r>
              <a:rPr lang="de-DE" sz="1600" i="1" dirty="0" err="1"/>
              <a:t>saccharification</a:t>
            </a:r>
            <a:r>
              <a:rPr lang="de-DE" sz="1600" i="1" dirty="0"/>
              <a:t> and </a:t>
            </a:r>
            <a:r>
              <a:rPr lang="de-DE" sz="1600" i="1" dirty="0" err="1"/>
              <a:t>co</a:t>
            </a:r>
            <a:r>
              <a:rPr lang="de-DE" sz="1600" i="1" dirty="0"/>
              <a:t>-fermentation</a:t>
            </a:r>
            <a:r>
              <a:rPr lang="de-DE" sz="1600" dirty="0"/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600" b="1" dirty="0"/>
              <a:t>CBP</a:t>
            </a:r>
            <a:r>
              <a:rPr lang="de-DE" sz="1600" dirty="0"/>
              <a:t>: </a:t>
            </a:r>
            <a:r>
              <a:rPr lang="de-DE" sz="1600" i="1" dirty="0"/>
              <a:t>Consolidated </a:t>
            </a:r>
            <a:r>
              <a:rPr lang="de-DE" sz="1600" i="1" dirty="0" err="1"/>
              <a:t>bioprocess</a:t>
            </a:r>
            <a:r>
              <a:rPr lang="de-DE" sz="1600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60706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5206B-EA7D-4BFD-8BE6-D4DC05BC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2AA1F9-26C6-4EC6-8E8D-E030CD1C3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" r="1639"/>
          <a:stretch/>
        </p:blipFill>
        <p:spPr>
          <a:xfrm>
            <a:off x="0" y="1371600"/>
            <a:ext cx="8991600" cy="49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55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C2A717-B923-472A-A70E-C1B30A173AA1}"/>
              </a:ext>
            </a:extLst>
          </p:cNvPr>
          <p:cNvSpPr txBox="1"/>
          <p:nvPr/>
        </p:nvSpPr>
        <p:spPr>
          <a:xfrm>
            <a:off x="366495" y="1774226"/>
            <a:ext cx="803859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</a:rPr>
              <a:t>Energy consumption analysis of integrated flowsheets for production of fuel ethanol from lignocellulosic </a:t>
            </a:r>
            <a:r>
              <a:rPr lang="en-US" sz="1800" dirty="0" err="1">
                <a:latin typeface="Times New Roman" panose="02020603050405020304" pitchFamily="18" charset="0"/>
              </a:rPr>
              <a:t>biomass.C.A</a:t>
            </a:r>
            <a:r>
              <a:rPr lang="en-US" sz="1800" dirty="0">
                <a:latin typeface="Times New Roman" panose="02020603050405020304" pitchFamily="18" charset="0"/>
              </a:rPr>
              <a:t>. Cardona </a:t>
            </a:r>
            <a:r>
              <a:rPr lang="en-US" sz="1800" dirty="0" err="1">
                <a:latin typeface="Times New Roman" panose="02020603050405020304" pitchFamily="18" charset="0"/>
              </a:rPr>
              <a:t>Alzate</a:t>
            </a:r>
            <a:r>
              <a:rPr lang="en-US" sz="1800" dirty="0">
                <a:latin typeface="Times New Roman" panose="02020603050405020304" pitchFamily="18" charset="0"/>
              </a:rPr>
              <a:t>, Sanchez Toro </a:t>
            </a:r>
            <a:r>
              <a:rPr lang="en-US" sz="1800" i="1" dirty="0"/>
              <a:t>Biomass</a:t>
            </a:r>
            <a:r>
              <a:rPr lang="en-US" sz="1800" dirty="0"/>
              <a:t>. Available from: </a:t>
            </a:r>
            <a:r>
              <a:rPr lang="en-US" sz="1800" dirty="0">
                <a:hlinkClick r:id="rId2"/>
              </a:rPr>
              <a:t>https://www.researchgate.net/publication/200736421_Energy_Consumption_Analysis_of_Integrated_Flowsheets_for_Production_of_Fuel_Ethanol_From_Lignocellulosic_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pt-BR" sz="1800" dirty="0"/>
              <a:t>Bioconversion of lignocellulose: inhibitors and detoxification</a:t>
            </a:r>
          </a:p>
          <a:p>
            <a:pPr fontAlgn="b"/>
            <a:r>
              <a:rPr lang="pt-BR" sz="1800" dirty="0"/>
              <a:t>Leif J Jönsson, Björn Alriksson and  Nils-Olof Nilvebrant</a:t>
            </a:r>
          </a:p>
          <a:p>
            <a:r>
              <a:rPr lang="pt-BR" sz="1800" i="1" dirty="0"/>
              <a:t>Biotechnology for Biofuels</a:t>
            </a:r>
            <a:r>
              <a:rPr lang="pt-BR" sz="1800" dirty="0"/>
              <a:t>2013</a:t>
            </a:r>
            <a:r>
              <a:rPr lang="pt-BR" sz="1800" b="1" dirty="0"/>
              <a:t>6</a:t>
            </a:r>
            <a:r>
              <a:rPr lang="pt-BR" sz="1800" dirty="0"/>
              <a:t>:16</a:t>
            </a:r>
          </a:p>
          <a:p>
            <a:r>
              <a:rPr lang="pt-BR" sz="1800" dirty="0">
                <a:hlinkClick r:id="rId3"/>
              </a:rPr>
              <a:t>https://doi.org/10.1186/1754-6834-6-16</a:t>
            </a:r>
            <a:endParaRPr lang="pt-BR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47D947-8F44-2D8D-BAEF-0493BAF4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95" y="277091"/>
            <a:ext cx="6347714" cy="1320800"/>
          </a:xfrm>
        </p:spPr>
        <p:txBody>
          <a:bodyPr/>
          <a:lstStyle/>
          <a:p>
            <a:r>
              <a:rPr lang="de-DE" dirty="0"/>
              <a:t>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792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AFB715-A9EE-46FA-B25D-5DD1D3F6F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18" y="768742"/>
            <a:ext cx="8635254" cy="362330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5A3EA3B-4359-4B4E-B144-4852C0D24E44}"/>
              </a:ext>
            </a:extLst>
          </p:cNvPr>
          <p:cNvSpPr txBox="1"/>
          <p:nvPr/>
        </p:nvSpPr>
        <p:spPr>
          <a:xfrm>
            <a:off x="357760" y="4632080"/>
            <a:ext cx="8458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Como a refinaria de petróleo usa o petróleo como o principal insumo e o processa em muitos produtos diferentes, o termo '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biorrefinaria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’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é usado para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descrever o processamento da biomassa como matéria-prima para produzir um amplo espectro de produtos químicos, combustíveis e materiais de base biológica, que podem ser usados ​​como intermediários industriais ou vendidos diretamente aos consumidores.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290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115B824-9A1D-4B9A-9DE4-D88E6A4B8D87}"/>
              </a:ext>
            </a:extLst>
          </p:cNvPr>
          <p:cNvGrpSpPr/>
          <p:nvPr/>
        </p:nvGrpSpPr>
        <p:grpSpPr>
          <a:xfrm>
            <a:off x="902750" y="2096299"/>
            <a:ext cx="7557434" cy="3509966"/>
            <a:chOff x="390072" y="2042830"/>
            <a:chExt cx="10891838" cy="4075814"/>
          </a:xfrm>
        </p:grpSpPr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BA63DE61-8651-4C41-B59C-E704BE46305C}"/>
                </a:ext>
              </a:extLst>
            </p:cNvPr>
            <p:cNvCxnSpPr>
              <a:cxnSpLocks/>
            </p:cNvCxnSpPr>
            <p:nvPr/>
          </p:nvCxnSpPr>
          <p:spPr>
            <a:xfrm>
              <a:off x="1939795" y="4435356"/>
              <a:ext cx="1514940" cy="5109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3E09FC71-4498-4D68-BF52-5EDC90901259}"/>
                </a:ext>
              </a:extLst>
            </p:cNvPr>
            <p:cNvCxnSpPr>
              <a:cxnSpLocks/>
            </p:cNvCxnSpPr>
            <p:nvPr/>
          </p:nvCxnSpPr>
          <p:spPr>
            <a:xfrm>
              <a:off x="1694275" y="4665098"/>
              <a:ext cx="432048" cy="5623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F4EF1F21-80B0-42C4-8C2D-ACE4946973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4275" y="3159457"/>
              <a:ext cx="432048" cy="4118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orma livre 8">
              <a:extLst>
                <a:ext uri="{FF2B5EF4-FFF2-40B4-BE49-F238E27FC236}">
                  <a16:creationId xmlns:a16="http://schemas.microsoft.com/office/drawing/2014/main" id="{A608601C-C065-45F5-8AB5-628AAD879A5D}"/>
                </a:ext>
              </a:extLst>
            </p:cNvPr>
            <p:cNvSpPr/>
            <p:nvPr/>
          </p:nvSpPr>
          <p:spPr>
            <a:xfrm rot="6715623">
              <a:off x="2841276" y="3387342"/>
              <a:ext cx="1416" cy="410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522"/>
                  </a:moveTo>
                  <a:lnTo>
                    <a:pt x="1416" y="20522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59C0F2F4-236F-42A3-903E-CD227DB52C5D}"/>
                </a:ext>
              </a:extLst>
            </p:cNvPr>
            <p:cNvSpPr/>
            <p:nvPr/>
          </p:nvSpPr>
          <p:spPr>
            <a:xfrm>
              <a:off x="390072" y="3390491"/>
              <a:ext cx="1603220" cy="1537157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pt-BR" dirty="0"/>
            </a:p>
          </p:txBody>
        </p:sp>
        <p:sp>
          <p:nvSpPr>
            <p:cNvPr id="53" name="Forma livre 10">
              <a:extLst>
                <a:ext uri="{FF2B5EF4-FFF2-40B4-BE49-F238E27FC236}">
                  <a16:creationId xmlns:a16="http://schemas.microsoft.com/office/drawing/2014/main" id="{324A30B1-119C-47BD-AF96-D98FCBD4F4B0}"/>
                </a:ext>
              </a:extLst>
            </p:cNvPr>
            <p:cNvSpPr/>
            <p:nvPr/>
          </p:nvSpPr>
          <p:spPr>
            <a:xfrm>
              <a:off x="1694275" y="2275115"/>
              <a:ext cx="1800000" cy="1172373"/>
            </a:xfrm>
            <a:custGeom>
              <a:avLst/>
              <a:gdLst>
                <a:gd name="connsiteX0" fmla="*/ 0 w 1172373"/>
                <a:gd name="connsiteY0" fmla="*/ 586187 h 1172373"/>
                <a:gd name="connsiteX1" fmla="*/ 586187 w 1172373"/>
                <a:gd name="connsiteY1" fmla="*/ 0 h 1172373"/>
                <a:gd name="connsiteX2" fmla="*/ 1172374 w 1172373"/>
                <a:gd name="connsiteY2" fmla="*/ 586187 h 1172373"/>
                <a:gd name="connsiteX3" fmla="*/ 586187 w 1172373"/>
                <a:gd name="connsiteY3" fmla="*/ 1172374 h 1172373"/>
                <a:gd name="connsiteX4" fmla="*/ 0 w 1172373"/>
                <a:gd name="connsiteY4" fmla="*/ 586187 h 117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373" h="1172373">
                  <a:moveTo>
                    <a:pt x="0" y="586187"/>
                  </a:moveTo>
                  <a:cubicBezTo>
                    <a:pt x="0" y="262445"/>
                    <a:pt x="262445" y="0"/>
                    <a:pt x="586187" y="0"/>
                  </a:cubicBezTo>
                  <a:cubicBezTo>
                    <a:pt x="909929" y="0"/>
                    <a:pt x="1172374" y="262445"/>
                    <a:pt x="1172374" y="586187"/>
                  </a:cubicBezTo>
                  <a:cubicBezTo>
                    <a:pt x="1172374" y="909929"/>
                    <a:pt x="909929" y="1172374"/>
                    <a:pt x="586187" y="1172374"/>
                  </a:cubicBezTo>
                  <a:cubicBezTo>
                    <a:pt x="262445" y="1172374"/>
                    <a:pt x="0" y="909929"/>
                    <a:pt x="0" y="58618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/>
                <a:t>Bioquímicos</a:t>
              </a:r>
              <a:endParaRPr lang="pt-BR" sz="1600" b="1" kern="1200" dirty="0"/>
            </a:p>
          </p:txBody>
        </p:sp>
        <p:sp>
          <p:nvSpPr>
            <p:cNvPr id="54" name="Forma livre 12">
              <a:extLst>
                <a:ext uri="{FF2B5EF4-FFF2-40B4-BE49-F238E27FC236}">
                  <a16:creationId xmlns:a16="http://schemas.microsoft.com/office/drawing/2014/main" id="{648E9B97-C5B3-42A4-B8FD-B63F2BC80338}"/>
                </a:ext>
              </a:extLst>
            </p:cNvPr>
            <p:cNvSpPr/>
            <p:nvPr/>
          </p:nvSpPr>
          <p:spPr>
            <a:xfrm>
              <a:off x="3247107" y="4291468"/>
              <a:ext cx="1800200" cy="1152000"/>
            </a:xfrm>
            <a:custGeom>
              <a:avLst/>
              <a:gdLst>
                <a:gd name="connsiteX0" fmla="*/ 0 w 1093838"/>
                <a:gd name="connsiteY0" fmla="*/ 546919 h 1093838"/>
                <a:gd name="connsiteX1" fmla="*/ 546919 w 1093838"/>
                <a:gd name="connsiteY1" fmla="*/ 0 h 1093838"/>
                <a:gd name="connsiteX2" fmla="*/ 1093838 w 1093838"/>
                <a:gd name="connsiteY2" fmla="*/ 546919 h 1093838"/>
                <a:gd name="connsiteX3" fmla="*/ 546919 w 1093838"/>
                <a:gd name="connsiteY3" fmla="*/ 1093838 h 1093838"/>
                <a:gd name="connsiteX4" fmla="*/ 0 w 1093838"/>
                <a:gd name="connsiteY4" fmla="*/ 546919 h 109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838" h="1093838">
                  <a:moveTo>
                    <a:pt x="0" y="546919"/>
                  </a:moveTo>
                  <a:cubicBezTo>
                    <a:pt x="0" y="244864"/>
                    <a:pt x="244864" y="0"/>
                    <a:pt x="546919" y="0"/>
                  </a:cubicBezTo>
                  <a:cubicBezTo>
                    <a:pt x="848974" y="0"/>
                    <a:pt x="1093838" y="244864"/>
                    <a:pt x="1093838" y="546919"/>
                  </a:cubicBezTo>
                  <a:cubicBezTo>
                    <a:pt x="1093838" y="848974"/>
                    <a:pt x="848974" y="1093838"/>
                    <a:pt x="546919" y="1093838"/>
                  </a:cubicBezTo>
                  <a:cubicBezTo>
                    <a:pt x="244864" y="1093838"/>
                    <a:pt x="0" y="848974"/>
                    <a:pt x="0" y="546919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err="1"/>
                <a:t>Biofármacos</a:t>
              </a:r>
              <a:endParaRPr lang="pt-BR" sz="1600" b="1" kern="1200" dirty="0"/>
            </a:p>
          </p:txBody>
        </p:sp>
        <p:sp>
          <p:nvSpPr>
            <p:cNvPr id="55" name="Forma livre 14">
              <a:extLst>
                <a:ext uri="{FF2B5EF4-FFF2-40B4-BE49-F238E27FC236}">
                  <a16:creationId xmlns:a16="http://schemas.microsoft.com/office/drawing/2014/main" id="{32A9A590-5704-4680-9B95-D94788CFCC88}"/>
                </a:ext>
              </a:extLst>
            </p:cNvPr>
            <p:cNvSpPr/>
            <p:nvPr/>
          </p:nvSpPr>
          <p:spPr>
            <a:xfrm>
              <a:off x="1639987" y="4946271"/>
              <a:ext cx="1800000" cy="1172373"/>
            </a:xfrm>
            <a:custGeom>
              <a:avLst/>
              <a:gdLst>
                <a:gd name="connsiteX0" fmla="*/ 0 w 1172373"/>
                <a:gd name="connsiteY0" fmla="*/ 586187 h 1172373"/>
                <a:gd name="connsiteX1" fmla="*/ 586187 w 1172373"/>
                <a:gd name="connsiteY1" fmla="*/ 0 h 1172373"/>
                <a:gd name="connsiteX2" fmla="*/ 1172374 w 1172373"/>
                <a:gd name="connsiteY2" fmla="*/ 586187 h 1172373"/>
                <a:gd name="connsiteX3" fmla="*/ 586187 w 1172373"/>
                <a:gd name="connsiteY3" fmla="*/ 1172374 h 1172373"/>
                <a:gd name="connsiteX4" fmla="*/ 0 w 1172373"/>
                <a:gd name="connsiteY4" fmla="*/ 586187 h 117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373" h="1172373">
                  <a:moveTo>
                    <a:pt x="0" y="586187"/>
                  </a:moveTo>
                  <a:cubicBezTo>
                    <a:pt x="0" y="262445"/>
                    <a:pt x="262445" y="0"/>
                    <a:pt x="586187" y="0"/>
                  </a:cubicBezTo>
                  <a:cubicBezTo>
                    <a:pt x="909929" y="0"/>
                    <a:pt x="1172374" y="262445"/>
                    <a:pt x="1172374" y="586187"/>
                  </a:cubicBezTo>
                  <a:cubicBezTo>
                    <a:pt x="1172374" y="909929"/>
                    <a:pt x="909929" y="1172374"/>
                    <a:pt x="586187" y="1172374"/>
                  </a:cubicBezTo>
                  <a:cubicBezTo>
                    <a:pt x="262445" y="1172374"/>
                    <a:pt x="0" y="909929"/>
                    <a:pt x="0" y="58618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err="1"/>
                <a:t>Bioadesivos</a:t>
              </a:r>
              <a:endParaRPr lang="pt-BR" sz="1600" b="1" kern="1200" dirty="0"/>
            </a:p>
          </p:txBody>
        </p:sp>
        <p:sp>
          <p:nvSpPr>
            <p:cNvPr id="56" name="Forma livre 13">
              <a:extLst>
                <a:ext uri="{FF2B5EF4-FFF2-40B4-BE49-F238E27FC236}">
                  <a16:creationId xmlns:a16="http://schemas.microsoft.com/office/drawing/2014/main" id="{F1101E2A-86E3-490A-9F94-85C3F5DF8BA1}"/>
                </a:ext>
              </a:extLst>
            </p:cNvPr>
            <p:cNvSpPr/>
            <p:nvPr/>
          </p:nvSpPr>
          <p:spPr>
            <a:xfrm>
              <a:off x="3273249" y="3067332"/>
              <a:ext cx="1800200" cy="1152000"/>
            </a:xfrm>
            <a:custGeom>
              <a:avLst/>
              <a:gdLst>
                <a:gd name="connsiteX0" fmla="*/ 0 w 1093838"/>
                <a:gd name="connsiteY0" fmla="*/ 546919 h 1093838"/>
                <a:gd name="connsiteX1" fmla="*/ 546919 w 1093838"/>
                <a:gd name="connsiteY1" fmla="*/ 0 h 1093838"/>
                <a:gd name="connsiteX2" fmla="*/ 1093838 w 1093838"/>
                <a:gd name="connsiteY2" fmla="*/ 546919 h 1093838"/>
                <a:gd name="connsiteX3" fmla="*/ 546919 w 1093838"/>
                <a:gd name="connsiteY3" fmla="*/ 1093838 h 1093838"/>
                <a:gd name="connsiteX4" fmla="*/ 0 w 1093838"/>
                <a:gd name="connsiteY4" fmla="*/ 546919 h 109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838" h="1093838">
                  <a:moveTo>
                    <a:pt x="0" y="546919"/>
                  </a:moveTo>
                  <a:cubicBezTo>
                    <a:pt x="0" y="244864"/>
                    <a:pt x="244864" y="0"/>
                    <a:pt x="546919" y="0"/>
                  </a:cubicBezTo>
                  <a:cubicBezTo>
                    <a:pt x="848974" y="0"/>
                    <a:pt x="1093838" y="244864"/>
                    <a:pt x="1093838" y="546919"/>
                  </a:cubicBezTo>
                  <a:cubicBezTo>
                    <a:pt x="1093838" y="848974"/>
                    <a:pt x="848974" y="1093838"/>
                    <a:pt x="546919" y="1093838"/>
                  </a:cubicBezTo>
                  <a:cubicBezTo>
                    <a:pt x="244864" y="1093838"/>
                    <a:pt x="0" y="848974"/>
                    <a:pt x="0" y="546919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err="1"/>
                <a:t>Biopolímeros</a:t>
              </a:r>
              <a:endParaRPr lang="pt-BR" sz="1600" b="1" kern="1200" dirty="0"/>
            </a:p>
          </p:txBody>
        </p: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001C6642-62FF-434F-9B0D-70CD5F9A2113}"/>
                </a:ext>
              </a:extLst>
            </p:cNvPr>
            <p:cNvCxnSpPr>
              <a:endCxn id="56" idx="0"/>
            </p:cNvCxnSpPr>
            <p:nvPr/>
          </p:nvCxnSpPr>
          <p:spPr>
            <a:xfrm flipV="1">
              <a:off x="2000342" y="3643332"/>
              <a:ext cx="1272907" cy="37344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49A0D151-8DA0-40CF-B681-9E73E105F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4304" y="2042830"/>
              <a:ext cx="2681109" cy="1715248"/>
            </a:xfrm>
            <a:prstGeom prst="rect">
              <a:avLst/>
            </a:prstGeom>
          </p:spPr>
        </p:pic>
        <p:pic>
          <p:nvPicPr>
            <p:cNvPr id="59" name="Imagem 58">
              <a:extLst>
                <a:ext uri="{FF2B5EF4-FFF2-40B4-BE49-F238E27FC236}">
                  <a16:creationId xmlns:a16="http://schemas.microsoft.com/office/drawing/2014/main" id="{34F14E4A-7E0C-4EBA-8DA2-CE0E342DF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141" y="2054007"/>
              <a:ext cx="2681109" cy="1709952"/>
            </a:xfrm>
            <a:prstGeom prst="rect">
              <a:avLst/>
            </a:prstGeom>
          </p:spPr>
        </p:pic>
        <p:pic>
          <p:nvPicPr>
            <p:cNvPr id="60" name="Imagem 59">
              <a:extLst>
                <a:ext uri="{FF2B5EF4-FFF2-40B4-BE49-F238E27FC236}">
                  <a16:creationId xmlns:a16="http://schemas.microsoft.com/office/drawing/2014/main" id="{CD1A9AF0-26DE-4F12-852C-612CAD963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930" y="4435356"/>
              <a:ext cx="2681108" cy="1504772"/>
            </a:xfrm>
            <a:prstGeom prst="rect">
              <a:avLst/>
            </a:prstGeom>
          </p:spPr>
        </p:pic>
        <p:pic>
          <p:nvPicPr>
            <p:cNvPr id="61" name="Picture 2" descr="Produção de etanol na colheita no Brasil supera demanda | Cana Online">
              <a:extLst>
                <a:ext uri="{FF2B5EF4-FFF2-40B4-BE49-F238E27FC236}">
                  <a16:creationId xmlns:a16="http://schemas.microsoft.com/office/drawing/2014/main" id="{D2DFDC03-8FE7-4045-9C0F-E015C1B1E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6650" y="4372755"/>
              <a:ext cx="2855260" cy="1533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Forma livre 10">
            <a:extLst>
              <a:ext uri="{FF2B5EF4-FFF2-40B4-BE49-F238E27FC236}">
                <a16:creationId xmlns:a16="http://schemas.microsoft.com/office/drawing/2014/main" id="{81368D23-ADBB-4561-85BE-8CA13A1F0757}"/>
              </a:ext>
            </a:extLst>
          </p:cNvPr>
          <p:cNvSpPr/>
          <p:nvPr/>
        </p:nvSpPr>
        <p:spPr>
          <a:xfrm>
            <a:off x="119078" y="1507112"/>
            <a:ext cx="1988391" cy="1310762"/>
          </a:xfrm>
          <a:custGeom>
            <a:avLst/>
            <a:gdLst>
              <a:gd name="connsiteX0" fmla="*/ 0 w 1172373"/>
              <a:gd name="connsiteY0" fmla="*/ 586187 h 1172373"/>
              <a:gd name="connsiteX1" fmla="*/ 586187 w 1172373"/>
              <a:gd name="connsiteY1" fmla="*/ 0 h 1172373"/>
              <a:gd name="connsiteX2" fmla="*/ 1172374 w 1172373"/>
              <a:gd name="connsiteY2" fmla="*/ 586187 h 1172373"/>
              <a:gd name="connsiteX3" fmla="*/ 586187 w 1172373"/>
              <a:gd name="connsiteY3" fmla="*/ 1172374 h 1172373"/>
              <a:gd name="connsiteX4" fmla="*/ 0 w 1172373"/>
              <a:gd name="connsiteY4" fmla="*/ 586187 h 117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373" h="1172373">
                <a:moveTo>
                  <a:pt x="0" y="586187"/>
                </a:moveTo>
                <a:cubicBezTo>
                  <a:pt x="0" y="262445"/>
                  <a:pt x="262445" y="0"/>
                  <a:pt x="586187" y="0"/>
                </a:cubicBezTo>
                <a:cubicBezTo>
                  <a:pt x="909929" y="0"/>
                  <a:pt x="1172374" y="262445"/>
                  <a:pt x="1172374" y="586187"/>
                </a:cubicBezTo>
                <a:cubicBezTo>
                  <a:pt x="1172374" y="909929"/>
                  <a:pt x="909929" y="1172374"/>
                  <a:pt x="586187" y="1172374"/>
                </a:cubicBezTo>
                <a:cubicBezTo>
                  <a:pt x="262445" y="1172374"/>
                  <a:pt x="0" y="909929"/>
                  <a:pt x="0" y="58618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/>
              <a:t>Biocombustíveis</a:t>
            </a:r>
            <a:endParaRPr lang="pt-BR" sz="1600" b="1" kern="1200" dirty="0"/>
          </a:p>
        </p:txBody>
      </p: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53B47B76-01F6-4E25-91F7-7B3E028835E7}"/>
              </a:ext>
            </a:extLst>
          </p:cNvPr>
          <p:cNvCxnSpPr>
            <a:cxnSpLocks/>
          </p:cNvCxnSpPr>
          <p:nvPr/>
        </p:nvCxnSpPr>
        <p:spPr>
          <a:xfrm>
            <a:off x="939289" y="2801353"/>
            <a:ext cx="299782" cy="484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B69E09-8975-4887-A6EE-72F900D785FA}"/>
              </a:ext>
            </a:extLst>
          </p:cNvPr>
          <p:cNvSpPr txBox="1"/>
          <p:nvPr/>
        </p:nvSpPr>
        <p:spPr>
          <a:xfrm>
            <a:off x="508038" y="637011"/>
            <a:ext cx="572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de-DE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Bioprodutos</a:t>
            </a:r>
            <a:endParaRPr lang="de-DE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548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E630E-5E3D-47D4-AA39-9FF957CB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Matérias-primas (biomassa)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D0A04E-0196-468A-BBE5-8E6559969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34" y="1467944"/>
            <a:ext cx="7451486" cy="4516295"/>
          </a:xfrm>
        </p:spPr>
        <p:txBody>
          <a:bodyPr>
            <a:normAutofit/>
          </a:bodyPr>
          <a:lstStyle/>
          <a:p>
            <a:r>
              <a:rPr lang="de-DE" b="1" dirty="0" err="1"/>
              <a:t>Renovável</a:t>
            </a:r>
            <a:r>
              <a:rPr lang="de-DE" b="1" dirty="0"/>
              <a:t>:</a:t>
            </a:r>
          </a:p>
          <a:p>
            <a:pPr lvl="1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Em uma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biorrefinaria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as matérias-primas tem ampla variação de composição  e portanto tecnologias diferentes são utilizadas para fornecer uma ampla gama de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bioderivados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lvl="1"/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resíduos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de-DE" b="1" dirty="0" err="1"/>
              <a:t>Resíduos</a:t>
            </a:r>
            <a:r>
              <a:rPr lang="de-DE" dirty="0"/>
              <a:t>:</a:t>
            </a:r>
          </a:p>
          <a:p>
            <a:pPr lvl="1"/>
            <a:r>
              <a:rPr lang="pt-BR" sz="1800" dirty="0"/>
              <a:t>resíduos agrícolas e florestais (</a:t>
            </a:r>
            <a:r>
              <a:rPr lang="pt-BR" sz="1800" dirty="0" err="1"/>
              <a:t>lignocelulósicos</a:t>
            </a:r>
            <a:r>
              <a:rPr lang="pt-BR" sz="1800" dirty="0"/>
              <a:t>),</a:t>
            </a:r>
          </a:p>
          <a:p>
            <a:pPr lvl="1"/>
            <a:r>
              <a:rPr lang="pt-BR" sz="1800" dirty="0"/>
              <a:t>resíduos da extração de lipídeos de microalgas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(10%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lipídeos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biodiesel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800" dirty="0"/>
              <a:t>; </a:t>
            </a:r>
          </a:p>
          <a:p>
            <a:pPr lvl="1"/>
            <a:r>
              <a:rPr lang="pt-BR" sz="1800" dirty="0"/>
              <a:t>resíduos alimentares (grandes cadeias); </a:t>
            </a:r>
          </a:p>
          <a:p>
            <a:pPr lvl="1"/>
            <a:r>
              <a:rPr lang="pt-BR" sz="1800" dirty="0"/>
              <a:t>resíduos sólidos municipais (lixo municipal) </a:t>
            </a:r>
          </a:p>
          <a:p>
            <a:pPr lvl="1"/>
            <a:r>
              <a:rPr lang="pt-BR" sz="1800" dirty="0"/>
              <a:t>esgoto ou efluentes (lodos).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19646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945E7-7B22-4577-B81B-17B9E79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75" y="117575"/>
            <a:ext cx="8698634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Conversão</a:t>
            </a: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termo</a:t>
            </a:r>
            <a:r>
              <a:rPr lang="en-US" dirty="0" err="1"/>
              <a:t>química</a:t>
            </a:r>
            <a:r>
              <a:rPr lang="en-US" dirty="0"/>
              <a:t> da </a:t>
            </a:r>
            <a:r>
              <a:rPr lang="en-US" dirty="0" err="1"/>
              <a:t>biomassa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DBE6FA-C1B6-4531-A827-333AE0F59C0A}"/>
              </a:ext>
            </a:extLst>
          </p:cNvPr>
          <p:cNvSpPr txBox="1"/>
          <p:nvPr/>
        </p:nvSpPr>
        <p:spPr>
          <a:xfrm>
            <a:off x="261339" y="1191907"/>
            <a:ext cx="3572669" cy="3935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Combustão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calor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Pirólise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queima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700°C) de material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orgânico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ausência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oxigênio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produzindo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bio-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óleo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carvão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gás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(H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Gaseificação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aquecimento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1000°C para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produzir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singás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(H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+CO).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Liquefação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úmido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/>
              <a:t>280-370°C, 10-25 MPa)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tratamento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térmico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solventes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produzir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líquidos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pressão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garante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líquido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31A2DC-0D86-43AD-81E1-1473C868B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5" t="3486" r="2276" b="2516"/>
          <a:stretch/>
        </p:blipFill>
        <p:spPr>
          <a:xfrm>
            <a:off x="3966972" y="1005739"/>
            <a:ext cx="4857410" cy="57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2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945E7-7B22-4577-B81B-17B9E79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19" y="245810"/>
            <a:ext cx="805932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Conversão</a:t>
            </a: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bio</a:t>
            </a:r>
            <a:r>
              <a:rPr lang="en-US" dirty="0" err="1"/>
              <a:t>química</a:t>
            </a:r>
            <a:r>
              <a:rPr lang="en-US" dirty="0"/>
              <a:t> da </a:t>
            </a:r>
            <a:r>
              <a:rPr lang="en-US" dirty="0" err="1"/>
              <a:t>biomassa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DBE6FA-C1B6-4531-A827-333AE0F59C0A}"/>
              </a:ext>
            </a:extLst>
          </p:cNvPr>
          <p:cNvSpPr txBox="1"/>
          <p:nvPr/>
        </p:nvSpPr>
        <p:spPr>
          <a:xfrm>
            <a:off x="646610" y="1554338"/>
            <a:ext cx="4341026" cy="3749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Digestão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anaeróbia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metano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biohidrogênio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Fermentacão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Bioetanol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Biobutanol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Bio….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ácido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orgânicos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biopolímeros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3587B7E-03E3-4491-A10F-284A93DA4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727" y="793440"/>
            <a:ext cx="4721369" cy="54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0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6BE7B-CAA4-4AE2-B049-74902368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75" y="219826"/>
            <a:ext cx="6347713" cy="1320800"/>
          </a:xfrm>
        </p:spPr>
        <p:txBody>
          <a:bodyPr/>
          <a:lstStyle/>
          <a:p>
            <a:r>
              <a:rPr lang="de-DE" dirty="0"/>
              <a:t>Biomassa lignocelulósica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1FEB3-07B0-4F4C-9497-8B162431E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7" y="1209040"/>
            <a:ext cx="7691122" cy="526288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Mais abundante 185 </a:t>
            </a:r>
            <a:r>
              <a:rPr lang="de-DE" dirty="0" err="1"/>
              <a:t>bilhões</a:t>
            </a:r>
            <a:r>
              <a:rPr lang="de-DE" dirty="0"/>
              <a:t> de </a:t>
            </a:r>
            <a:r>
              <a:rPr lang="de-DE" dirty="0" err="1"/>
              <a:t>toneladas</a:t>
            </a:r>
            <a:r>
              <a:rPr lang="de-DE" dirty="0"/>
              <a:t> </a:t>
            </a:r>
            <a:r>
              <a:rPr lang="de-DE" dirty="0" err="1"/>
              <a:t>em</a:t>
            </a:r>
            <a:r>
              <a:rPr lang="de-DE" dirty="0"/>
              <a:t> 2020;</a:t>
            </a:r>
            <a:r>
              <a:rPr lang="pt-BR" dirty="0"/>
              <a:t> 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Material vegetal de florestas </a:t>
            </a:r>
            <a:r>
              <a:rPr lang="pt-BR" dirty="0"/>
              <a:t>(</a:t>
            </a:r>
            <a:r>
              <a:rPr lang="pt-BR" i="1" dirty="0" err="1"/>
              <a:t>hardwood</a:t>
            </a:r>
            <a:r>
              <a:rPr lang="pt-BR" dirty="0"/>
              <a:t> e </a:t>
            </a:r>
            <a:r>
              <a:rPr lang="pt-BR" i="1" dirty="0" err="1"/>
              <a:t>softwood</a:t>
            </a:r>
            <a:r>
              <a:rPr lang="pt-BR" dirty="0"/>
              <a:t> – pinheiros),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Resíduos agrícolas </a:t>
            </a:r>
            <a:r>
              <a:rPr lang="pt-BR" dirty="0"/>
              <a:t>(</a:t>
            </a:r>
            <a:r>
              <a:rPr lang="pt-BR" dirty="0" err="1"/>
              <a:t>bagaco</a:t>
            </a:r>
            <a:r>
              <a:rPr lang="pt-BR" dirty="0"/>
              <a:t> de cana, palha de milho de cana de trigo, casca de café…) 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Celulose residual </a:t>
            </a:r>
            <a:r>
              <a:rPr lang="pt-BR" dirty="0"/>
              <a:t>(revistas e jornais)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Gramíneas e resíduos de jardim </a:t>
            </a:r>
            <a:r>
              <a:rPr lang="pt-BR" dirty="0"/>
              <a:t>(capim).</a:t>
            </a:r>
          </a:p>
          <a:p>
            <a:pPr lvl="1"/>
            <a:endParaRPr lang="pt-BR" dirty="0"/>
          </a:p>
          <a:p>
            <a:r>
              <a:rPr lang="de-DE" b="1" dirty="0" err="1"/>
              <a:t>Composição</a:t>
            </a:r>
            <a:r>
              <a:rPr lang="de-DE" b="1" dirty="0"/>
              <a:t>:</a:t>
            </a:r>
          </a:p>
          <a:p>
            <a:pPr lvl="1"/>
            <a:r>
              <a:rPr lang="de-DE" dirty="0" err="1">
                <a:solidFill>
                  <a:schemeClr val="accent2"/>
                </a:solidFill>
              </a:rPr>
              <a:t>Celulose</a:t>
            </a:r>
            <a:r>
              <a:rPr lang="de-DE" dirty="0"/>
              <a:t>: D-</a:t>
            </a:r>
            <a:r>
              <a:rPr lang="de-DE" dirty="0" err="1"/>
              <a:t>glicose</a:t>
            </a:r>
            <a:r>
              <a:rPr lang="de-DE" dirty="0"/>
              <a:t>.</a:t>
            </a:r>
          </a:p>
          <a:p>
            <a:pPr lvl="1"/>
            <a:r>
              <a:rPr lang="de-DE" dirty="0" err="1">
                <a:solidFill>
                  <a:schemeClr val="accent2"/>
                </a:solidFill>
              </a:rPr>
              <a:t>Hemicelulose</a:t>
            </a:r>
            <a:r>
              <a:rPr lang="de-DE" dirty="0"/>
              <a:t>: </a:t>
            </a:r>
          </a:p>
          <a:p>
            <a:pPr lvl="2"/>
            <a:r>
              <a:rPr lang="de-DE" dirty="0" err="1"/>
              <a:t>pentoses</a:t>
            </a:r>
            <a:r>
              <a:rPr lang="de-DE" dirty="0"/>
              <a:t> (D-</a:t>
            </a:r>
            <a:r>
              <a:rPr lang="de-DE" dirty="0" err="1"/>
              <a:t>xilose</a:t>
            </a:r>
            <a:r>
              <a:rPr lang="de-DE" dirty="0"/>
              <a:t>, D-</a:t>
            </a:r>
            <a:r>
              <a:rPr lang="de-DE" dirty="0" err="1"/>
              <a:t>arabinose</a:t>
            </a:r>
            <a:r>
              <a:rPr lang="de-DE" dirty="0"/>
              <a:t>);</a:t>
            </a:r>
          </a:p>
          <a:p>
            <a:pPr lvl="2"/>
            <a:r>
              <a:rPr lang="de-DE" dirty="0" err="1"/>
              <a:t>hexoses</a:t>
            </a:r>
            <a:r>
              <a:rPr lang="de-DE" dirty="0"/>
              <a:t> (D-</a:t>
            </a:r>
            <a:r>
              <a:rPr lang="de-DE" dirty="0" err="1"/>
              <a:t>manose</a:t>
            </a:r>
            <a:r>
              <a:rPr lang="de-DE" dirty="0"/>
              <a:t>; D-</a:t>
            </a:r>
            <a:r>
              <a:rPr lang="de-DE" dirty="0" err="1"/>
              <a:t>glicose</a:t>
            </a:r>
            <a:r>
              <a:rPr lang="de-DE" dirty="0"/>
              <a:t>) e </a:t>
            </a:r>
            <a:r>
              <a:rPr lang="de-DE" dirty="0" err="1"/>
              <a:t>ácido</a:t>
            </a:r>
            <a:r>
              <a:rPr lang="de-DE" dirty="0"/>
              <a:t> </a:t>
            </a:r>
            <a:r>
              <a:rPr lang="de-DE" dirty="0" err="1"/>
              <a:t>glicurônico</a:t>
            </a:r>
            <a:r>
              <a:rPr lang="de-DE" dirty="0"/>
              <a:t>.</a:t>
            </a:r>
          </a:p>
          <a:p>
            <a:pPr lvl="1"/>
            <a:r>
              <a:rPr lang="de-DE" dirty="0" err="1">
                <a:solidFill>
                  <a:schemeClr val="accent2"/>
                </a:solidFill>
              </a:rPr>
              <a:t>Lignina</a:t>
            </a:r>
            <a:r>
              <a:rPr lang="de-DE" dirty="0"/>
              <a:t>: a</a:t>
            </a:r>
            <a:r>
              <a:rPr lang="pt-BR" dirty="0"/>
              <a:t> lignina é a fonte natural mais abundante de compostos aromáticos, compreendendo os álcoois </a:t>
            </a:r>
            <a:r>
              <a:rPr lang="pt-BR" dirty="0" err="1"/>
              <a:t>coniferil</a:t>
            </a:r>
            <a:r>
              <a:rPr lang="pt-BR" dirty="0"/>
              <a:t>, </a:t>
            </a:r>
            <a:r>
              <a:rPr lang="pt-BR" dirty="0" err="1"/>
              <a:t>sinapil</a:t>
            </a:r>
            <a:r>
              <a:rPr lang="pt-BR" dirty="0"/>
              <a:t> e p-</a:t>
            </a:r>
            <a:r>
              <a:rPr lang="pt-BR" dirty="0" err="1"/>
              <a:t>cumaril</a:t>
            </a:r>
            <a:r>
              <a:rPr lang="pt-BR" dirty="0"/>
              <a:t>.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Extrativos</a:t>
            </a:r>
            <a:r>
              <a:rPr lang="pt-BR" dirty="0"/>
              <a:t>: óleos aromáticos, pigmentos, terpenos, ceras </a:t>
            </a:r>
          </a:p>
          <a:p>
            <a:pPr marL="457200" lvl="1" indent="0">
              <a:buNone/>
            </a:pPr>
            <a:r>
              <a:rPr lang="pt-BR" dirty="0"/>
              <a:t>	(1-10% dependendo da biomassa)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489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0834" r="10000" b="11481"/>
          <a:stretch/>
        </p:blipFill>
        <p:spPr>
          <a:xfrm>
            <a:off x="573891" y="468722"/>
            <a:ext cx="8099054" cy="509387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14400" y="563669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~60-70 % polissacarídeos</a:t>
            </a:r>
          </a:p>
        </p:txBody>
      </p:sp>
    </p:spTree>
    <p:extLst>
      <p:ext uri="{BB962C8B-B14F-4D97-AF65-F5344CB8AC3E}">
        <p14:creationId xmlns:p14="http://schemas.microsoft.com/office/powerpoint/2010/main" val="20438786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1031</Words>
  <Application>Microsoft Office PowerPoint</Application>
  <PresentationFormat>Apresentação na tela (4:3)</PresentationFormat>
  <Paragraphs>137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Arial</vt:lpstr>
      <vt:lpstr>Calibri</vt:lpstr>
      <vt:lpstr>Gill Sans MT</vt:lpstr>
      <vt:lpstr>Lora</vt:lpstr>
      <vt:lpstr>Open Sans</vt:lpstr>
      <vt:lpstr>Rosalind Serif</vt:lpstr>
      <vt:lpstr>Times New Roman</vt:lpstr>
      <vt:lpstr>Trebuchet MS</vt:lpstr>
      <vt:lpstr>Wingdings 3</vt:lpstr>
      <vt:lpstr>Facetado</vt:lpstr>
      <vt:lpstr>Biorrefinarias</vt:lpstr>
      <vt:lpstr>Conceitos e objetivos</vt:lpstr>
      <vt:lpstr>Apresentação do PowerPoint</vt:lpstr>
      <vt:lpstr>Apresentação do PowerPoint</vt:lpstr>
      <vt:lpstr>Matérias-primas (biomassa)</vt:lpstr>
      <vt:lpstr>Conversão termoquímica da biomassa</vt:lpstr>
      <vt:lpstr>Conversão bioquímica da biomassa</vt:lpstr>
      <vt:lpstr>Biomassa lignocelulósica</vt:lpstr>
      <vt:lpstr>Apresentação do PowerPoint</vt:lpstr>
      <vt:lpstr>Biomassa lignocelulósica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Esquema de um processo de etanol de 2° geração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Biorrefinarias</dc:title>
  <dc:creator>Reginatto Spiller</dc:creator>
  <cp:lastModifiedBy>Valeria Reginatto Spiller</cp:lastModifiedBy>
  <cp:revision>12</cp:revision>
  <dcterms:created xsi:type="dcterms:W3CDTF">2020-11-09T12:49:32Z</dcterms:created>
  <dcterms:modified xsi:type="dcterms:W3CDTF">2023-10-16T19:08:19Z</dcterms:modified>
</cp:coreProperties>
</file>