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0" r:id="rId3"/>
    <p:sldId id="303" r:id="rId4"/>
    <p:sldId id="295" r:id="rId5"/>
    <p:sldId id="276" r:id="rId6"/>
    <p:sldId id="278" r:id="rId7"/>
    <p:sldId id="279" r:id="rId8"/>
    <p:sldId id="280" r:id="rId9"/>
    <p:sldId id="281" r:id="rId10"/>
    <p:sldId id="301" r:id="rId11"/>
    <p:sldId id="282" r:id="rId12"/>
    <p:sldId id="283" r:id="rId13"/>
    <p:sldId id="284" r:id="rId14"/>
    <p:sldId id="285" r:id="rId15"/>
    <p:sldId id="297" r:id="rId16"/>
    <p:sldId id="299" r:id="rId17"/>
    <p:sldId id="298" r:id="rId18"/>
    <p:sldId id="302" r:id="rId19"/>
    <p:sldId id="304" r:id="rId20"/>
    <p:sldId id="305" r:id="rId21"/>
    <p:sldId id="259" r:id="rId22"/>
    <p:sldId id="273" r:id="rId23"/>
    <p:sldId id="274" r:id="rId24"/>
    <p:sldId id="275" r:id="rId25"/>
    <p:sldId id="308" r:id="rId26"/>
    <p:sldId id="307" r:id="rId27"/>
    <p:sldId id="291" r:id="rId28"/>
    <p:sldId id="292" r:id="rId29"/>
    <p:sldId id="293" r:id="rId30"/>
    <p:sldId id="294" r:id="rId31"/>
    <p:sldId id="296" r:id="rId32"/>
    <p:sldId id="309" r:id="rId33"/>
    <p:sldId id="310"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6C70F-9199-43B1-8993-035727A3BB24}" type="datetimeFigureOut">
              <a:rPr lang="pt-BR" smtClean="0"/>
              <a:pPr/>
              <a:t>16/10/2019</a:t>
            </a:fld>
            <a:endParaRPr lang="pt-BR"/>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pt-B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F8FBC7-8BF9-46D4-BB7E-7D64BCF90A9D}"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noFill/>
          <a:ln/>
        </p:spPr>
        <p:txBody>
          <a:bodyPr/>
          <a:lstStyle/>
          <a:p>
            <a:pPr eaLnBrk="1" hangingPunct="1">
              <a:spcBef>
                <a:spcPct val="0"/>
              </a:spcBef>
            </a:pPr>
            <a:endParaRPr lang="pt-BR" smtClean="0">
              <a:latin typeface="Times New Roman" pitchFamily="18" charset="0"/>
              <a:ea typeface="ＭＳ Ｐゴシック" pitchFamily="34" charset="-128"/>
            </a:endParaRPr>
          </a:p>
        </p:txBody>
      </p:sp>
      <p:sp>
        <p:nvSpPr>
          <p:cNvPr id="76804" name="Slide Number Placeholder 3"/>
          <p:cNvSpPr>
            <a:spLocks noGrp="1"/>
          </p:cNvSpPr>
          <p:nvPr>
            <p:ph type="sldNum" sz="quarter" idx="5"/>
          </p:nvPr>
        </p:nvSpPr>
        <p:spPr>
          <a:noFill/>
        </p:spPr>
        <p:txBody>
          <a:bodyPr/>
          <a:lstStyle/>
          <a:p>
            <a:fld id="{C7D11773-B1BD-4058-A0F4-590D124799B6}" type="slidenum">
              <a:rPr lang="en-US"/>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F80C85D-5442-4931-B3AF-3ACDBD91FF98}" type="slidenum">
              <a:rPr lang="en-US"/>
              <a:pPr/>
              <a:t>28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pt-BR"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C39F563-3409-4FAE-8710-85916104CE31}" type="slidenum">
              <a:rPr lang="en-US"/>
              <a:pPr/>
              <a:t>29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pt-BR" smtClean="0">
              <a:latin typeface="Times New Roman"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63BF3C9-1866-4933-86E7-D88F823D3E4A}" type="slidenum">
              <a:rPr lang="en-US"/>
              <a:pPr/>
              <a:t>30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pt-BR"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79FA356-869D-4D91-8F28-86FC61C683DA}" type="slidenum">
              <a:rPr lang="en-US"/>
              <a:pPr/>
              <a:t>31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pt-BR"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16. 10. 2019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16. 10. 2019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940152" y="4077072"/>
            <a:ext cx="2806080" cy="1470025"/>
          </a:xfrm>
        </p:spPr>
        <p:txBody>
          <a:bodyPr/>
          <a:lstStyle/>
          <a:p>
            <a:r>
              <a:rPr lang="pt-BR" dirty="0" smtClean="0"/>
              <a:t>Amor</a:t>
            </a:r>
            <a:endParaRPr lang="cs-CZ" dirty="0"/>
          </a:p>
        </p:txBody>
      </p:sp>
      <p:pic>
        <p:nvPicPr>
          <p:cNvPr id="36866" name="Picture 2" descr="Related image"/>
          <p:cNvPicPr>
            <a:picLocks noChangeAspect="1" noChangeArrowheads="1"/>
          </p:cNvPicPr>
          <p:nvPr/>
        </p:nvPicPr>
        <p:blipFill>
          <a:blip r:embed="rId2" cstate="print"/>
          <a:srcRect/>
          <a:stretch>
            <a:fillRect/>
          </a:stretch>
        </p:blipFill>
        <p:spPr bwMode="auto">
          <a:xfrm>
            <a:off x="107504" y="188640"/>
            <a:ext cx="6657975"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ítulo 1"/>
          <p:cNvSpPr>
            <a:spLocks noGrp="1"/>
          </p:cNvSpPr>
          <p:nvPr>
            <p:ph type="title"/>
          </p:nvPr>
        </p:nvSpPr>
        <p:spPr>
          <a:xfrm>
            <a:off x="457200" y="-26988"/>
            <a:ext cx="8229600" cy="1143001"/>
          </a:xfrm>
        </p:spPr>
        <p:txBody>
          <a:bodyPr/>
          <a:lstStyle/>
          <a:p>
            <a:r>
              <a:rPr lang="pt-BR" smtClean="0"/>
              <a:t>Sexo – Paixão – Amor</a:t>
            </a:r>
          </a:p>
        </p:txBody>
      </p:sp>
      <p:sp>
        <p:nvSpPr>
          <p:cNvPr id="114691" name="Espaço Reservado para Conteúdo 2"/>
          <p:cNvSpPr>
            <a:spLocks noGrp="1"/>
          </p:cNvSpPr>
          <p:nvPr>
            <p:ph idx="1"/>
          </p:nvPr>
        </p:nvSpPr>
        <p:spPr>
          <a:xfrm>
            <a:off x="457200" y="1306513"/>
            <a:ext cx="8229600" cy="4930775"/>
          </a:xfrm>
        </p:spPr>
        <p:txBody>
          <a:bodyPr/>
          <a:lstStyle/>
          <a:p>
            <a:pPr algn="just"/>
            <a:r>
              <a:rPr lang="pt-BR" sz="2000" smtClean="0"/>
              <a:t>H. Fisher (1997):</a:t>
            </a:r>
          </a:p>
          <a:p>
            <a:pPr algn="just">
              <a:buFontTx/>
              <a:buAutoNum type="arabicParenR"/>
            </a:pPr>
            <a:r>
              <a:rPr lang="pt-BR" sz="2000" b="1" smtClean="0"/>
              <a:t>desejo sexual (luxúria)</a:t>
            </a:r>
            <a:r>
              <a:rPr lang="pt-BR" sz="2000" smtClean="0"/>
              <a:t> – desejo por gratificação sexual, proceptividade e receptividade sexual, conectado com hormônios sexuais (estrogênios, andrógenos), motivação para procurar relações sexuais</a:t>
            </a:r>
          </a:p>
          <a:p>
            <a:pPr algn="just">
              <a:buFontTx/>
              <a:buAutoNum type="arabicParenR"/>
            </a:pPr>
            <a:r>
              <a:rPr lang="pt-BR" sz="2000" b="1" smtClean="0"/>
              <a:t>atratividade (paixão)</a:t>
            </a:r>
            <a:r>
              <a:rPr lang="pt-BR" sz="2000" smtClean="0"/>
              <a:t> – atenção focada em um indivíduo específico, pensamento intruso, desejo sexual focado na pessoa e tendência para exclusividade sexual, desejo por intimidade física e emocional com a pessoa, é involuntário e incontrolável, é universal, conectado com catecolaminas (dopamina, epinefrina) – ativação física, estresse, ação , motivação para procurar relações íntimas com um indivíduo específico, selecionado</a:t>
            </a:r>
          </a:p>
          <a:p>
            <a:pPr algn="just">
              <a:buFontTx/>
              <a:buAutoNum type="arabicParenR"/>
            </a:pPr>
            <a:r>
              <a:rPr lang="pt-BR" sz="2000" b="1" smtClean="0"/>
              <a:t>apego emocional (amor) </a:t>
            </a:r>
            <a:r>
              <a:rPr lang="pt-BR" sz="2000" smtClean="0"/>
              <a:t>– laço emocional íntimo entre pais e filhos, amigos, parceiros, acompanhado pelos sentimentos de tranquilidade, conforto e união emocional profunda com a pessoa</a:t>
            </a:r>
          </a:p>
          <a:p>
            <a:pPr algn="just">
              <a:buFontTx/>
              <a:buNone/>
            </a:pPr>
            <a:endParaRPr lang="pt-BR" sz="2000" smtClean="0"/>
          </a:p>
          <a:p>
            <a:pPr algn="just">
              <a:buFontTx/>
              <a:buNone/>
            </a:pPr>
            <a:endParaRPr lang="pt-BR" sz="2000" smtClean="0"/>
          </a:p>
          <a:p>
            <a:pPr algn="just">
              <a:buFontTx/>
              <a:buNone/>
            </a:pPr>
            <a:endParaRPr lang="pt-BR" sz="2000" smtClean="0"/>
          </a:p>
          <a:p>
            <a:pPr algn="just">
              <a:buFontTx/>
              <a:buNone/>
            </a:pPr>
            <a:endParaRPr lang="pt-BR" sz="2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Dois tipos de amor</a:t>
            </a:r>
            <a:endParaRPr lang="pt-BR" dirty="0"/>
          </a:p>
        </p:txBody>
      </p:sp>
      <p:sp>
        <p:nvSpPr>
          <p:cNvPr id="4" name="TextovéPole 4"/>
          <p:cNvSpPr txBox="1">
            <a:spLocks noGrp="1" noChangeArrowheads="1"/>
          </p:cNvSpPr>
          <p:nvPr>
            <p:ph idx="1"/>
          </p:nvPr>
        </p:nvSpPr>
        <p:spPr bwMode="auto">
          <a:xfrm>
            <a:off x="457200" y="1600200"/>
            <a:ext cx="8229600" cy="2973122"/>
          </a:xfrm>
          <a:prstGeom prst="rect">
            <a:avLst/>
          </a:prstGeom>
          <a:noFill/>
          <a:ln w="9525">
            <a:noFill/>
            <a:miter lim="800000"/>
            <a:headEnd/>
            <a:tailEnd/>
          </a:ln>
        </p:spPr>
        <p:txBody>
          <a:bodyPr>
            <a:spAutoFit/>
          </a:bodyPr>
          <a:lstStyle/>
          <a:p>
            <a:pPr algn="just"/>
            <a:r>
              <a:rPr lang="pt-BR" sz="2400" dirty="0"/>
              <a:t>Há várias tipologias do amor (Lee, Sternebrg), mas alguns autores </a:t>
            </a:r>
            <a:r>
              <a:rPr lang="pt-BR" sz="2400" dirty="0" smtClean="0"/>
              <a:t>(Berscheid &amp; Hatfield, 1978) reduziram </a:t>
            </a:r>
            <a:r>
              <a:rPr lang="pt-BR" sz="2400" dirty="0"/>
              <a:t>o modelo de estilos de amor em dois tipos </a:t>
            </a:r>
            <a:r>
              <a:rPr lang="pt-BR" sz="2400" dirty="0" smtClean="0"/>
              <a:t>grandes:</a:t>
            </a:r>
          </a:p>
          <a:p>
            <a:pPr algn="just">
              <a:buNone/>
            </a:pPr>
            <a:endParaRPr lang="pt-BR" sz="2400" dirty="0" smtClean="0"/>
          </a:p>
          <a:p>
            <a:pPr algn="just">
              <a:buNone/>
            </a:pPr>
            <a:r>
              <a:rPr lang="pt-BR" sz="2400" dirty="0" smtClean="0"/>
              <a:t>Paixão </a:t>
            </a:r>
            <a:r>
              <a:rPr lang="pt-BR" sz="2400" dirty="0"/>
              <a:t>e </a:t>
            </a:r>
            <a:r>
              <a:rPr lang="pt-BR" sz="2400" dirty="0" smtClean="0"/>
              <a:t>Companheirismo amoroso </a:t>
            </a:r>
          </a:p>
          <a:p>
            <a:pPr algn="just">
              <a:buNone/>
            </a:pPr>
            <a:endParaRPr lang="pt-BR" sz="2400" dirty="0" smtClean="0"/>
          </a:p>
          <a:p>
            <a:pPr algn="just">
              <a:buNone/>
            </a:pPr>
            <a:r>
              <a:rPr lang="pt-BR" sz="2400" dirty="0" smtClean="0"/>
              <a:t>(Próximo ao modelo de Gostar X Amar; Rubin, 1930)</a:t>
            </a:r>
            <a:endParaRPr lang="cs-CZ"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1"/>
          <p:cNvSpPr>
            <a:spLocks noGrp="1"/>
          </p:cNvSpPr>
          <p:nvPr>
            <p:ph type="title"/>
          </p:nvPr>
        </p:nvSpPr>
        <p:spPr>
          <a:xfrm>
            <a:off x="457200" y="274638"/>
            <a:ext cx="8229600" cy="561975"/>
          </a:xfrm>
        </p:spPr>
        <p:txBody>
          <a:bodyPr>
            <a:normAutofit fontScale="90000"/>
          </a:bodyPr>
          <a:lstStyle/>
          <a:p>
            <a:r>
              <a:rPr lang="pt-BR" sz="3600" smtClean="0"/>
              <a:t>Paixão</a:t>
            </a:r>
          </a:p>
        </p:txBody>
      </p:sp>
      <p:sp>
        <p:nvSpPr>
          <p:cNvPr id="111619" name="Espaço Reservado para Conteúdo 2"/>
          <p:cNvSpPr>
            <a:spLocks noGrp="1"/>
          </p:cNvSpPr>
          <p:nvPr>
            <p:ph idx="1"/>
          </p:nvPr>
        </p:nvSpPr>
        <p:spPr>
          <a:xfrm>
            <a:off x="251520" y="908720"/>
            <a:ext cx="8569076" cy="2736304"/>
          </a:xfrm>
        </p:spPr>
        <p:txBody>
          <a:bodyPr>
            <a:noAutofit/>
          </a:bodyPr>
          <a:lstStyle/>
          <a:p>
            <a:pPr algn="just">
              <a:lnSpc>
                <a:spcPct val="90000"/>
              </a:lnSpc>
            </a:pPr>
            <a:r>
              <a:rPr lang="pt-BR" sz="2400" dirty="0" smtClean="0"/>
              <a:t>O começo de relacionamento romântico é frequentemente acompanhado por sentimentos de estar apaixonado: preocupação intrusiva com o outro indivíduo, obsessão pelo outro parceiro, ciúme, estado alterado da mente - euforia, altruísmo e idealização do parceiro, desejo de proximidade física, intimidade e sexualidade, sensação que paixão vai durar para sempre (vários aspectos do paixão são semelhantes em várias culturas: Jankowiak e Fischer, 1992)</a:t>
            </a:r>
          </a:p>
        </p:txBody>
      </p:sp>
      <p:pic>
        <p:nvPicPr>
          <p:cNvPr id="111620" name="Picture 5" descr="Image result for passionate love cartoon"/>
          <p:cNvPicPr>
            <a:picLocks noChangeAspect="1" noChangeArrowheads="1"/>
          </p:cNvPicPr>
          <p:nvPr/>
        </p:nvPicPr>
        <p:blipFill>
          <a:blip r:embed="rId2" cstate="print"/>
          <a:srcRect/>
          <a:stretch>
            <a:fillRect/>
          </a:stretch>
        </p:blipFill>
        <p:spPr bwMode="auto">
          <a:xfrm>
            <a:off x="6444208" y="4293096"/>
            <a:ext cx="2538744" cy="1800200"/>
          </a:xfrm>
          <a:prstGeom prst="rect">
            <a:avLst/>
          </a:prstGeom>
          <a:noFill/>
          <a:ln w="9525">
            <a:noFill/>
            <a:miter lim="800000"/>
            <a:headEnd/>
            <a:tailEnd/>
          </a:ln>
        </p:spPr>
      </p:pic>
      <p:sp>
        <p:nvSpPr>
          <p:cNvPr id="6" name="TextovéPole 5"/>
          <p:cNvSpPr txBox="1"/>
          <p:nvPr/>
        </p:nvSpPr>
        <p:spPr>
          <a:xfrm>
            <a:off x="323528" y="3774079"/>
            <a:ext cx="5976664" cy="3083921"/>
          </a:xfrm>
          <a:prstGeom prst="rect">
            <a:avLst/>
          </a:prstGeom>
          <a:noFill/>
        </p:spPr>
        <p:txBody>
          <a:bodyPr wrap="square" rtlCol="0">
            <a:spAutoFit/>
          </a:bodyPr>
          <a:lstStyle/>
          <a:p>
            <a:pPr algn="just">
              <a:lnSpc>
                <a:spcPct val="90000"/>
              </a:lnSpc>
              <a:buFont typeface="Wingdings" pitchFamily="2" charset="2"/>
              <a:buChar char="§"/>
            </a:pPr>
            <a:r>
              <a:rPr lang="pt-BR" sz="2400" dirty="0" smtClean="0"/>
              <a:t>durante este processo, os parceiros exibem comportamentos específicos, tais como a tendência para maximizar o tempo gasto em conjunto, o que diminui a distância física entre os dois indivíduos, e ajuda a manter a relação (Hatfield &amp; Rapson, 1993a)</a:t>
            </a:r>
            <a:endParaRPr lang="cs-CZ" sz="2400" dirty="0" smtClean="0"/>
          </a:p>
          <a:p>
            <a:pPr algn="just">
              <a:lnSpc>
                <a:spcPct val="90000"/>
              </a:lnSpc>
              <a:buFont typeface="Wingdings" pitchFamily="2" charset="2"/>
              <a:buChar char="§"/>
            </a:pPr>
            <a:r>
              <a:rPr lang="pt-BR" sz="2400" dirty="0" smtClean="0"/>
              <a:t>A paixão pode ter a função de fortalecer a díade em formação (Hatfield &amp; Rapson, 1993b; Hatfield et al., 1993b)</a:t>
            </a:r>
            <a:endParaRPr lang="pt-B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Nadpis 1"/>
          <p:cNvSpPr>
            <a:spLocks noGrp="1"/>
          </p:cNvSpPr>
          <p:nvPr>
            <p:ph type="title"/>
          </p:nvPr>
        </p:nvSpPr>
        <p:spPr>
          <a:xfrm>
            <a:off x="457200" y="274638"/>
            <a:ext cx="4186808" cy="1143000"/>
          </a:xfrm>
        </p:spPr>
        <p:txBody>
          <a:bodyPr/>
          <a:lstStyle/>
          <a:p>
            <a:r>
              <a:rPr lang="pt-BR" dirty="0" smtClean="0"/>
              <a:t>Paixão </a:t>
            </a:r>
            <a:endParaRPr lang="cs-CZ" dirty="0" smtClean="0"/>
          </a:p>
        </p:txBody>
      </p:sp>
      <p:sp>
        <p:nvSpPr>
          <p:cNvPr id="112643" name="Zástupný symbol pro obsah 2"/>
          <p:cNvSpPr>
            <a:spLocks noGrp="1"/>
          </p:cNvSpPr>
          <p:nvPr>
            <p:ph idx="1"/>
          </p:nvPr>
        </p:nvSpPr>
        <p:spPr>
          <a:xfrm>
            <a:off x="467544" y="3645024"/>
            <a:ext cx="8229600" cy="2764904"/>
          </a:xfrm>
        </p:spPr>
        <p:txBody>
          <a:bodyPr/>
          <a:lstStyle/>
          <a:p>
            <a:pPr algn="just"/>
            <a:r>
              <a:rPr lang="pt-BR" sz="2000" dirty="0" smtClean="0"/>
              <a:t>Ativação desse sistema leva a estados afetivos positivos, como, por exemplo, euforia, excesso de energia, mas também insônia, e faz o indivíduo desejar mais</a:t>
            </a:r>
          </a:p>
          <a:p>
            <a:pPr algn="just"/>
            <a:r>
              <a:rPr lang="pt-BR" sz="2000" dirty="0" smtClean="0"/>
              <a:t>Alguns autores comparam a paixão aos efeitos de drogas que ativam sistemas de recompensa e produzem adição, como por exemplo a cocaina (Aron et al., 2005; Fisher et al., 2016)</a:t>
            </a:r>
          </a:p>
          <a:p>
            <a:pPr algn="just"/>
            <a:r>
              <a:rPr lang="pt-BR" sz="2000" dirty="0" smtClean="0"/>
              <a:t>Isso explicaria porque a paixão também tem o seu lado negativo – sentimentos de ciúme, crimes de paixão, perseguição, e outros </a:t>
            </a:r>
            <a:endParaRPr lang="cs-CZ" sz="2000" dirty="0" smtClean="0"/>
          </a:p>
        </p:txBody>
      </p:sp>
      <p:pic>
        <p:nvPicPr>
          <p:cNvPr id="60418" name="Picture 2" descr="Related image"/>
          <p:cNvPicPr>
            <a:picLocks noChangeAspect="1" noChangeArrowheads="1"/>
          </p:cNvPicPr>
          <p:nvPr/>
        </p:nvPicPr>
        <p:blipFill>
          <a:blip r:embed="rId2" cstate="print"/>
          <a:srcRect/>
          <a:stretch>
            <a:fillRect/>
          </a:stretch>
        </p:blipFill>
        <p:spPr bwMode="auto">
          <a:xfrm>
            <a:off x="4355976" y="0"/>
            <a:ext cx="4899689" cy="3645024"/>
          </a:xfrm>
          <a:prstGeom prst="rect">
            <a:avLst/>
          </a:prstGeom>
          <a:noFill/>
        </p:spPr>
      </p:pic>
      <p:sp>
        <p:nvSpPr>
          <p:cNvPr id="5" name="TextovéPole 4"/>
          <p:cNvSpPr txBox="1"/>
          <p:nvPr/>
        </p:nvSpPr>
        <p:spPr>
          <a:xfrm>
            <a:off x="179512" y="1268760"/>
            <a:ext cx="4104456" cy="2523768"/>
          </a:xfrm>
          <a:prstGeom prst="rect">
            <a:avLst/>
          </a:prstGeom>
          <a:noFill/>
        </p:spPr>
        <p:txBody>
          <a:bodyPr wrap="square" rtlCol="0">
            <a:spAutoFit/>
          </a:bodyPr>
          <a:lstStyle/>
          <a:p>
            <a:pPr algn="just">
              <a:buFont typeface="Arial" pitchFamily="34" charset="0"/>
              <a:buChar char="•"/>
            </a:pPr>
            <a:r>
              <a:rPr lang="pt-BR" sz="2000" dirty="0" smtClean="0"/>
              <a:t>   a paixão ativa o sistema de recompensa, que é constituído principalmente pelos caminhos dopaminérgicos, que conectam o sistema límbico com outras regiões tais como a amígdala, o hipocampo e o córtex frontal (Volkow et al., 2011)</a:t>
            </a:r>
          </a:p>
          <a:p>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Nadpis 1"/>
          <p:cNvSpPr>
            <a:spLocks noGrp="1"/>
          </p:cNvSpPr>
          <p:nvPr>
            <p:ph type="title"/>
          </p:nvPr>
        </p:nvSpPr>
        <p:spPr/>
        <p:txBody>
          <a:bodyPr/>
          <a:lstStyle/>
          <a:p>
            <a:r>
              <a:rPr lang="pt-BR" dirty="0" smtClean="0"/>
              <a:t>Companheirismo amoroso</a:t>
            </a:r>
            <a:endParaRPr lang="cs-CZ" dirty="0" smtClean="0"/>
          </a:p>
        </p:txBody>
      </p:sp>
      <p:sp>
        <p:nvSpPr>
          <p:cNvPr id="113667" name="Zástupný symbol pro obsah 2"/>
          <p:cNvSpPr>
            <a:spLocks noGrp="1"/>
          </p:cNvSpPr>
          <p:nvPr>
            <p:ph idx="1"/>
          </p:nvPr>
        </p:nvSpPr>
        <p:spPr/>
        <p:txBody>
          <a:bodyPr/>
          <a:lstStyle/>
          <a:p>
            <a:pPr algn="just"/>
            <a:r>
              <a:rPr lang="pt-BR" sz="2000" dirty="0" smtClean="0"/>
              <a:t>amor de díades de longo prazo caracteriza-se pela atividade cerebral específica do amor entre a mãe e bebê, conhecido como o apego (Acevedo et al., 2012)</a:t>
            </a:r>
          </a:p>
          <a:p>
            <a:pPr algn="just"/>
            <a:r>
              <a:rPr lang="pt-BR" sz="2000" dirty="0" smtClean="0"/>
              <a:t>O apego romântico é menos intenso do que a paixão, e combina sentimentos de intimidade, compromisso e laço emocional profundo com outra pessoa</a:t>
            </a:r>
          </a:p>
          <a:p>
            <a:pPr algn="just"/>
            <a:r>
              <a:rPr lang="pt-BR" sz="2000" dirty="0" smtClean="0"/>
              <a:t>Grote e Frieze (1994) constataram que o apego romântico contribui mais para a satisfação dos relacionamentos de curta ou longa duração do que a paixão</a:t>
            </a:r>
            <a:endParaRPr lang="cs-CZ" sz="2000" dirty="0" smtClean="0"/>
          </a:p>
        </p:txBody>
      </p:sp>
      <p:sp>
        <p:nvSpPr>
          <p:cNvPr id="113668" name="AutoShape 2" descr="Image result for skeleton coup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113669" name="AutoShape 4" descr="Image result for skeleton coup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sp>
        <p:nvSpPr>
          <p:cNvPr id="113670" name="AutoShape 6" descr="Image result for skeleton coupl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s-CZ"/>
          </a:p>
        </p:txBody>
      </p:sp>
      <p:pic>
        <p:nvPicPr>
          <p:cNvPr id="22530" name="Picture 2" descr="Image result for love in animals"/>
          <p:cNvPicPr>
            <a:picLocks noChangeAspect="1" noChangeArrowheads="1"/>
          </p:cNvPicPr>
          <p:nvPr/>
        </p:nvPicPr>
        <p:blipFill>
          <a:blip r:embed="rId2" cstate="print"/>
          <a:srcRect/>
          <a:stretch>
            <a:fillRect/>
          </a:stretch>
        </p:blipFill>
        <p:spPr bwMode="auto">
          <a:xfrm>
            <a:off x="0" y="4724236"/>
            <a:ext cx="3203848" cy="21337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Paixão e companheirismo amoroso</a:t>
            </a:r>
            <a:endParaRPr lang="pt-BR" dirty="0"/>
          </a:p>
        </p:txBody>
      </p:sp>
      <p:sp>
        <p:nvSpPr>
          <p:cNvPr id="3" name="Zástupný symbol pro obsah 2"/>
          <p:cNvSpPr>
            <a:spLocks noGrp="1"/>
          </p:cNvSpPr>
          <p:nvPr>
            <p:ph idx="1"/>
          </p:nvPr>
        </p:nvSpPr>
        <p:spPr>
          <a:xfrm>
            <a:off x="457200" y="1600200"/>
            <a:ext cx="8229600" cy="4637111"/>
          </a:xfrm>
        </p:spPr>
        <p:txBody>
          <a:bodyPr>
            <a:normAutofit fontScale="55000" lnSpcReduction="20000"/>
          </a:bodyPr>
          <a:lstStyle/>
          <a:p>
            <a:pPr algn="just"/>
            <a:r>
              <a:rPr lang="pt-BR" dirty="0" smtClean="0"/>
              <a:t>Algumas díades de longo prazo olhando para as fotos do(a) parceiro(a) mostram ativação das mesmas partes do cérebro que díades em início de relacionamento, mas sem um componente específico de paixão – sem a obsessão (Acevedo &amp; Aron, 2009)</a:t>
            </a:r>
          </a:p>
          <a:p>
            <a:pPr algn="just"/>
            <a:r>
              <a:rPr lang="pt-BR" dirty="0" smtClean="0"/>
              <a:t>existem casais que mostram o mesmo nível de paixão depois de muitos anos como os casais novos (Acevedo et al., 2010) – atividade cerebral deles mostra ativação das mesmas regiões do sistema dopaminérgico como no início do relacionamento, mas também com sistema do apego</a:t>
            </a:r>
          </a:p>
          <a:p>
            <a:pPr algn="just"/>
            <a:r>
              <a:rPr lang="pt-BR" dirty="0" smtClean="0"/>
              <a:t>Acevedo, Aron, Fisher e Brown (2012): 17 indivíduos casados por  21 anos em média, resonância magnética (fMRI) - o método utilizado geralmente nos estudos sobre amor apaixonado em novos relacionamentos</a:t>
            </a:r>
          </a:p>
          <a:p>
            <a:pPr algn="just"/>
            <a:r>
              <a:rPr lang="pt-BR" dirty="0" smtClean="0"/>
              <a:t>Quando os indivíduos viram imagens de seus cônjuges, eles(as) mostraram ativação das mesmas regiões cerebrais que casais apaixonados em início de relacionamento: ativação de centros cerebrais ligados com dopamina e sistema de recompensa, como por exemplo </a:t>
            </a:r>
            <a:r>
              <a:rPr lang="pt-BR" i="1" dirty="0" smtClean="0"/>
              <a:t>globus pallidus</a:t>
            </a:r>
          </a:p>
          <a:p>
            <a:pPr algn="just"/>
            <a:r>
              <a:rPr lang="pt-BR" dirty="0" smtClean="0"/>
              <a:t>Mas esta amostra de casais de longo prazo também mostrou ativação de partes do cérebro ricas em oxitocina e vasopressina - regiões ligadas aos laços de longo prazo nos humanos e em outras espécies</a:t>
            </a:r>
          </a:p>
          <a:p>
            <a:pPr algn="just"/>
            <a:endParaRPr lang="pt-B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O amor pode sobreviver?</a:t>
            </a:r>
            <a:endParaRPr lang="pt-BR" dirty="0"/>
          </a:p>
        </p:txBody>
      </p:sp>
      <p:sp>
        <p:nvSpPr>
          <p:cNvPr id="4" name="TextovéPole 3"/>
          <p:cNvSpPr txBox="1"/>
          <p:nvPr/>
        </p:nvSpPr>
        <p:spPr>
          <a:xfrm>
            <a:off x="611560" y="1844824"/>
            <a:ext cx="7848872" cy="2145268"/>
          </a:xfrm>
          <a:prstGeom prst="round2Diag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Wingdings" pitchFamily="2" charset="2"/>
              <a:buChar char="Ø"/>
            </a:pPr>
            <a:r>
              <a:rPr lang="pt-BR" sz="2000" dirty="0" smtClean="0"/>
              <a:t>a paixão pode sobreviver por longo tempo durante os relacionamentos, mas o relacionamento ganha uma outra dimensão de amor – o apego emocional</a:t>
            </a:r>
          </a:p>
          <a:p>
            <a:pPr algn="just">
              <a:buFont typeface="Wingdings" pitchFamily="2" charset="2"/>
              <a:buChar char="Ø"/>
            </a:pPr>
            <a:r>
              <a:rPr lang="pt-BR" sz="2000" dirty="0" smtClean="0"/>
              <a:t>contra os mitos frequentes, não só que a paixão não tem que morrer com o tempo, mas o laço do casal pode se fortalecer e adicionar dimensões mais profundas de sentimentos mútuos</a:t>
            </a:r>
            <a:endParaRPr lang="pt-BR" dirty="0"/>
          </a:p>
        </p:txBody>
      </p:sp>
      <p:pic>
        <p:nvPicPr>
          <p:cNvPr id="5" name="Picture 8" descr="Image result for skeleton couple"/>
          <p:cNvPicPr>
            <a:picLocks noChangeAspect="1" noChangeArrowheads="1"/>
          </p:cNvPicPr>
          <p:nvPr/>
        </p:nvPicPr>
        <p:blipFill>
          <a:blip r:embed="rId2" cstate="print"/>
          <a:srcRect t="10358" b="9373"/>
          <a:stretch>
            <a:fillRect/>
          </a:stretch>
        </p:blipFill>
        <p:spPr bwMode="auto">
          <a:xfrm>
            <a:off x="6156176" y="4149080"/>
            <a:ext cx="2771775" cy="26050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O que é amor?</a:t>
            </a:r>
            <a:endParaRPr lang="pt-BR" dirty="0"/>
          </a:p>
        </p:txBody>
      </p:sp>
      <p:sp>
        <p:nvSpPr>
          <p:cNvPr id="3" name="Zástupný symbol pro obsah 2"/>
          <p:cNvSpPr>
            <a:spLocks noGrp="1"/>
          </p:cNvSpPr>
          <p:nvPr>
            <p:ph idx="1"/>
          </p:nvPr>
        </p:nvSpPr>
        <p:spPr>
          <a:prstGeom prst="roundRect">
            <a:avLst/>
          </a:prstGeom>
        </p:spPr>
        <p:style>
          <a:lnRef idx="2">
            <a:schemeClr val="accent5"/>
          </a:lnRef>
          <a:fillRef idx="1">
            <a:schemeClr val="lt1"/>
          </a:fillRef>
          <a:effectRef idx="0">
            <a:schemeClr val="accent5"/>
          </a:effectRef>
          <a:fontRef idx="minor">
            <a:schemeClr val="dk1"/>
          </a:fontRef>
        </p:style>
        <p:txBody>
          <a:bodyPr>
            <a:normAutofit/>
          </a:bodyPr>
          <a:lstStyle/>
          <a:p>
            <a:pPr algn="just"/>
            <a:r>
              <a:rPr lang="pt-BR" sz="2400" dirty="0" smtClean="0"/>
              <a:t>A paixão pode ser definida como uma força dirigindo a atenção para um parceiro particular, especialmente nos estágios iniciais da formação do relacionamento</a:t>
            </a:r>
          </a:p>
          <a:p>
            <a:pPr algn="just"/>
            <a:r>
              <a:rPr lang="pt-BR" sz="2400" dirty="0" smtClean="0"/>
              <a:t>o apego romântico pode exercer um papel crucial em manter os indivíduos junto por um tempo relativamente longo</a:t>
            </a:r>
          </a:p>
          <a:p>
            <a:pPr algn="just"/>
            <a:r>
              <a:rPr lang="pt-BR" sz="2400" dirty="0" smtClean="0"/>
              <a:t>o amor é em grande parte responsável por unir os parceiros no início e mantê-los juntos ao longo do tempo (Le, Dove, Agnew, Korn, &amp; Mutso, 2010).</a:t>
            </a:r>
            <a:endParaRPr lang="pt-B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Amor e sucesso reprodutivo</a:t>
            </a:r>
            <a:endParaRPr lang="pt-BR" dirty="0"/>
          </a:p>
        </p:txBody>
      </p:sp>
      <p:sp>
        <p:nvSpPr>
          <p:cNvPr id="3" name="Zástupný symbol pro obsah 2"/>
          <p:cNvSpPr>
            <a:spLocks noGrp="1"/>
          </p:cNvSpPr>
          <p:nvPr>
            <p:ph idx="1"/>
          </p:nvPr>
        </p:nvSpPr>
        <p:spPr/>
        <p:txBody>
          <a:bodyPr>
            <a:normAutofit/>
          </a:bodyPr>
          <a:lstStyle/>
          <a:p>
            <a:pPr algn="just"/>
            <a:r>
              <a:rPr lang="pt-BR" sz="2400" b="1" dirty="0" smtClean="0"/>
              <a:t>Love influences reproductive success in humans! (Sorokowski et al 2017)</a:t>
            </a:r>
          </a:p>
          <a:p>
            <a:pPr algn="just">
              <a:buNone/>
            </a:pPr>
            <a:r>
              <a:rPr lang="en-US" sz="2400" dirty="0" smtClean="0"/>
              <a:t>“commitment and reproductive success were positively and consistently related in both sexes, with number of children showing negative and positive associations with intimacy and passion, respectively, only among women” </a:t>
            </a:r>
            <a:endParaRPr lang="pt-BR" sz="2400" b="1" dirty="0" smtClean="0"/>
          </a:p>
          <a:p>
            <a:endParaRPr lang="pt-BR" dirty="0"/>
          </a:p>
        </p:txBody>
      </p:sp>
      <p:pic>
        <p:nvPicPr>
          <p:cNvPr id="63490" name="Picture 2" descr="Image result for hadza"/>
          <p:cNvPicPr>
            <a:picLocks noChangeAspect="1" noChangeArrowheads="1"/>
          </p:cNvPicPr>
          <p:nvPr/>
        </p:nvPicPr>
        <p:blipFill>
          <a:blip r:embed="rId2" cstate="print"/>
          <a:srcRect/>
          <a:stretch>
            <a:fillRect/>
          </a:stretch>
        </p:blipFill>
        <p:spPr bwMode="auto">
          <a:xfrm>
            <a:off x="4716016" y="4005064"/>
            <a:ext cx="4282675" cy="28083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Exclusividade sexual como </a:t>
            </a:r>
            <a:br>
              <a:rPr lang="pt-BR" dirty="0" smtClean="0"/>
            </a:br>
            <a:r>
              <a:rPr lang="pt-BR" dirty="0" smtClean="0"/>
              <a:t>prova de amor</a:t>
            </a:r>
            <a:endParaRPr lang="pt-BR" dirty="0"/>
          </a:p>
        </p:txBody>
      </p:sp>
      <p:sp>
        <p:nvSpPr>
          <p:cNvPr id="3" name="Zástupný symbol pro obsah 2"/>
          <p:cNvSpPr>
            <a:spLocks noGrp="1"/>
          </p:cNvSpPr>
          <p:nvPr>
            <p:ph idx="1"/>
          </p:nvPr>
        </p:nvSpPr>
        <p:spPr>
          <a:xfrm>
            <a:off x="457200" y="1600200"/>
            <a:ext cx="8229600" cy="4853136"/>
          </a:xfrm>
        </p:spPr>
        <p:txBody>
          <a:bodyPr>
            <a:normAutofit fontScale="77500" lnSpcReduction="20000"/>
          </a:bodyPr>
          <a:lstStyle/>
          <a:p>
            <a:pPr algn="just"/>
            <a:r>
              <a:rPr lang="pt-BR" sz="3100" dirty="0" smtClean="0"/>
              <a:t>Nos Estados Unidos, Wade et al. (2009) perguntaram para participantes de pesquisa como eles mostrariam amor para o seu parceiro/sua parceira</a:t>
            </a:r>
          </a:p>
          <a:p>
            <a:pPr algn="just"/>
            <a:r>
              <a:rPr lang="pt-BR" sz="3100" dirty="0" smtClean="0"/>
              <a:t>As respostas mais típicas incluíram exclusividade sexual do relacionamento – casamento com o parceiro e fidelidade</a:t>
            </a:r>
          </a:p>
          <a:p>
            <a:pPr algn="just"/>
            <a:r>
              <a:rPr lang="pt-BR" sz="3100" dirty="0" smtClean="0"/>
              <a:t>Em várias culturas, a expectativa é que atividades íntimas e sexuais sejam realizadas exclusivamente no interior de relacionamentos primários (Eibl-Eibesfeld, 1989)</a:t>
            </a:r>
          </a:p>
          <a:p>
            <a:pPr algn="just"/>
            <a:r>
              <a:rPr lang="pt-BR" sz="3100" dirty="0" smtClean="0"/>
              <a:t>A exclusividade sexual é incorporada em várias regras culturais e a evidência transcultural sugere que a violação de exclusividade sexual é a principal razão para separação ou divórcio dos parceiros (e.g., Shackelford, Buss, &amp; Bennett, 2002), bem como a violência doméstica e homicídio (Wilson &amp; Daly, 1992)</a:t>
            </a:r>
          </a:p>
          <a:p>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O que é amor?</a:t>
            </a:r>
            <a:endParaRPr lang="pt-BR" dirty="0"/>
          </a:p>
        </p:txBody>
      </p:sp>
      <p:sp>
        <p:nvSpPr>
          <p:cNvPr id="3" name="Zástupný symbol pro obsah 2"/>
          <p:cNvSpPr>
            <a:spLocks noGrp="1"/>
          </p:cNvSpPr>
          <p:nvPr>
            <p:ph idx="1"/>
          </p:nvPr>
        </p:nvSpPr>
        <p:spPr/>
        <p:txBody>
          <a:bodyPr>
            <a:normAutofit/>
          </a:bodyPr>
          <a:lstStyle/>
          <a:p>
            <a:pPr algn="just"/>
            <a:r>
              <a:rPr lang="pt-BR" sz="2400" dirty="0" smtClean="0"/>
              <a:t>Um sentimento muito forte</a:t>
            </a:r>
          </a:p>
          <a:p>
            <a:pPr algn="just"/>
            <a:r>
              <a:rPr lang="pt-BR" sz="2400" dirty="0" smtClean="0"/>
              <a:t>Evoca sentimentos positivos – felicidade, alegria, prazer, serenidade, orgulho, interesse, admiração, inspiração</a:t>
            </a:r>
          </a:p>
          <a:p>
            <a:pPr algn="just"/>
            <a:r>
              <a:rPr lang="pt-BR" sz="2400" dirty="0" smtClean="0"/>
              <a:t>Ou negativos? Obsessão, possessividade, ciúme, desespero, medo de separação</a:t>
            </a:r>
          </a:p>
          <a:p>
            <a:pPr algn="just"/>
            <a:r>
              <a:rPr lang="pt-BR" sz="2400" dirty="0" smtClean="0"/>
              <a:t>Amor abre a nossa vida para relacionamento com outro, a pessoa se torna menos egocêntrica e egoista, deixa pensar em “nós” mais do </a:t>
            </a:r>
            <a:r>
              <a:rPr lang="pt-BR" sz="2400" dirty="0" smtClean="0"/>
              <a:t>que em </a:t>
            </a:r>
            <a:r>
              <a:rPr lang="pt-BR" sz="2400" dirty="0" smtClean="0"/>
              <a:t>“eu”</a:t>
            </a:r>
            <a:endParaRPr lang="pt-BR" sz="2400" dirty="0"/>
          </a:p>
        </p:txBody>
      </p:sp>
      <p:pic>
        <p:nvPicPr>
          <p:cNvPr id="35842" name="Picture 2" descr="Image result for love in animals"/>
          <p:cNvPicPr>
            <a:picLocks noChangeAspect="1" noChangeArrowheads="1"/>
          </p:cNvPicPr>
          <p:nvPr/>
        </p:nvPicPr>
        <p:blipFill>
          <a:blip r:embed="rId2" cstate="print"/>
          <a:srcRect/>
          <a:stretch>
            <a:fillRect/>
          </a:stretch>
        </p:blipFill>
        <p:spPr bwMode="auto">
          <a:xfrm>
            <a:off x="6671725" y="0"/>
            <a:ext cx="2472275" cy="185420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Amor como redução de interesse </a:t>
            </a:r>
            <a:br>
              <a:rPr lang="pt-BR" dirty="0" smtClean="0"/>
            </a:br>
            <a:r>
              <a:rPr lang="pt-BR" dirty="0" smtClean="0"/>
              <a:t>em alternativas</a:t>
            </a:r>
            <a:endParaRPr lang="pt-BR" dirty="0"/>
          </a:p>
        </p:txBody>
      </p:sp>
      <p:sp>
        <p:nvSpPr>
          <p:cNvPr id="3" name="Zástupný symbol pro obsah 2"/>
          <p:cNvSpPr>
            <a:spLocks noGrp="1"/>
          </p:cNvSpPr>
          <p:nvPr>
            <p:ph idx="1"/>
          </p:nvPr>
        </p:nvSpPr>
        <p:spPr>
          <a:xfrm>
            <a:off x="457200" y="1600201"/>
            <a:ext cx="8229600" cy="3917032"/>
          </a:xfrm>
        </p:spPr>
        <p:txBody>
          <a:bodyPr>
            <a:normAutofit fontScale="70000" lnSpcReduction="20000"/>
          </a:bodyPr>
          <a:lstStyle/>
          <a:p>
            <a:pPr algn="just"/>
            <a:r>
              <a:rPr lang="pt-BR" dirty="0" smtClean="0"/>
              <a:t>Miller (1997): pediu aos participantes para inspecionar uma série de fotografias de pessoas do sexo oposto, que incluiam algumas fotos de indivíduos muito atraentes fisicamente</a:t>
            </a:r>
          </a:p>
          <a:p>
            <a:pPr algn="just"/>
            <a:r>
              <a:rPr lang="pt-BR" dirty="0" smtClean="0"/>
              <a:t>Os participantes controlaram a quantidade de tempo que passaram vendo cada foto com um controle remoto e o tempo de exibição de cada foto foi gravado pelo experimentador</a:t>
            </a:r>
          </a:p>
          <a:p>
            <a:pPr algn="just"/>
            <a:r>
              <a:rPr lang="pt-BR" dirty="0" smtClean="0"/>
              <a:t>indivíduos que relataram uma maior satisfação e compromisso com seus/suas parceiros/as gastaram menos tempo vendo as fotos de pessoas atraentes, e, de fato, eles/as passaram as fotos atraentes mais rápido do que as outras fotos</a:t>
            </a:r>
          </a:p>
          <a:p>
            <a:pPr algn="just"/>
            <a:r>
              <a:rPr lang="pt-BR" dirty="0" smtClean="0"/>
              <a:t>participantes que gastaram menos tempo visualizando as fotos atraentes tiveram uma menor probabilidade de separação  dois  meses depois do experimento</a:t>
            </a:r>
            <a:endParaRPr lang="pt-BR" dirty="0"/>
          </a:p>
        </p:txBody>
      </p:sp>
      <p:sp>
        <p:nvSpPr>
          <p:cNvPr id="4" name="TextovéPole 3"/>
          <p:cNvSpPr txBox="1"/>
          <p:nvPr/>
        </p:nvSpPr>
        <p:spPr>
          <a:xfrm>
            <a:off x="755576" y="5373216"/>
            <a:ext cx="7848872"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pt-BR" sz="2400" dirty="0" smtClean="0"/>
              <a:t>sentimentos de amor por um/a parceiro/a podem reduzir a tentação de imaginar ou procurar os/as parceiros/as alternativos/as atraentes</a:t>
            </a:r>
            <a:endParaRPr lang="pt-B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Satisfação em relacionamentos</a:t>
            </a:r>
            <a:endParaRPr lang="pt-BR" dirty="0"/>
          </a:p>
        </p:txBody>
      </p:sp>
      <p:sp>
        <p:nvSpPr>
          <p:cNvPr id="3" name="Zástupný symbol pro obsah 2"/>
          <p:cNvSpPr>
            <a:spLocks noGrp="1"/>
          </p:cNvSpPr>
          <p:nvPr>
            <p:ph idx="1"/>
          </p:nvPr>
        </p:nvSpPr>
        <p:spPr/>
        <p:txBody>
          <a:bodyPr>
            <a:normAutofit fontScale="92500"/>
          </a:bodyPr>
          <a:lstStyle/>
          <a:p>
            <a:pPr algn="just"/>
            <a:r>
              <a:rPr lang="pt-BR" sz="2400" dirty="0" smtClean="0"/>
              <a:t>o que torna o amor satisfatório é o </a:t>
            </a:r>
            <a:r>
              <a:rPr lang="pt-BR" sz="2400" b="1" u="sng" dirty="0" smtClean="0"/>
              <a:t>amor mútuo</a:t>
            </a:r>
            <a:r>
              <a:rPr lang="pt-BR" sz="2400" dirty="0" smtClean="0"/>
              <a:t>, sentimentos de amor não correspondido causam estresse, tristeza, ou até raiva (</a:t>
            </a:r>
            <a:r>
              <a:rPr lang="cs-CZ" sz="2400" dirty="0" err="1" smtClean="0"/>
              <a:t>Baumeister</a:t>
            </a:r>
            <a:r>
              <a:rPr lang="cs-CZ" sz="2400" dirty="0" smtClean="0"/>
              <a:t>, </a:t>
            </a:r>
            <a:r>
              <a:rPr lang="cs-CZ" sz="2400" dirty="0" err="1" smtClean="0"/>
              <a:t>Wotman</a:t>
            </a:r>
            <a:r>
              <a:rPr lang="cs-CZ" sz="2400" dirty="0" smtClean="0"/>
              <a:t>, &amp; </a:t>
            </a:r>
            <a:r>
              <a:rPr lang="cs-CZ" sz="2400" dirty="0" err="1" smtClean="0"/>
              <a:t>Stillwell</a:t>
            </a:r>
            <a:r>
              <a:rPr lang="cs-CZ" sz="2400" dirty="0" smtClean="0"/>
              <a:t>, 1993)</a:t>
            </a:r>
            <a:endParaRPr lang="pt-BR" sz="2400" dirty="0" smtClean="0"/>
          </a:p>
          <a:p>
            <a:pPr algn="just"/>
            <a:r>
              <a:rPr lang="pt-BR" sz="2400" dirty="0" smtClean="0"/>
              <a:t>Alguns tipos de amor (companheirismo amoroso, agape) aumentam a satisfação no relacionamento mais que outros (ludus, eros)</a:t>
            </a:r>
          </a:p>
          <a:p>
            <a:pPr algn="just"/>
            <a:r>
              <a:rPr lang="pt-BR" sz="2400" dirty="0" smtClean="0"/>
              <a:t>Murray, Holmes, &amp; Griffin (1996): idealização do/a parceiro/a aumenta a satisfação durante o tempo</a:t>
            </a:r>
          </a:p>
          <a:p>
            <a:pPr algn="just"/>
            <a:r>
              <a:rPr lang="pt-BR" sz="2400" dirty="0" smtClean="0"/>
              <a:t>Semelhança entre parceiros aumenta satisfação (atitudes, valores, religiosidade, idade, inteligência)</a:t>
            </a:r>
          </a:p>
          <a:p>
            <a:pPr algn="just"/>
            <a:r>
              <a:rPr lang="pt-BR" sz="2400" dirty="0" smtClean="0"/>
              <a:t>Mas não sempre (personalidade) </a:t>
            </a:r>
          </a:p>
          <a:p>
            <a:pPr algn="just"/>
            <a:r>
              <a:rPr lang="pt-BR" sz="2400" dirty="0" smtClean="0"/>
              <a:t>A complementaridade em algumas características pode aumentar a satisfação (Sterbova &amp; Valentova, 2012)</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301625"/>
            <a:ext cx="8305800" cy="841375"/>
          </a:xfrm>
        </p:spPr>
        <p:txBody>
          <a:bodyPr/>
          <a:lstStyle/>
          <a:p>
            <a:pPr eaLnBrk="1" hangingPunct="1"/>
            <a:r>
              <a:rPr lang="en-US" sz="4000" b="1" smtClean="0"/>
              <a:t>Separação</a:t>
            </a:r>
          </a:p>
        </p:txBody>
      </p:sp>
      <p:sp>
        <p:nvSpPr>
          <p:cNvPr id="117763" name="Rectangle 3"/>
          <p:cNvSpPr>
            <a:spLocks noGrp="1" noChangeArrowheads="1"/>
          </p:cNvSpPr>
          <p:nvPr>
            <p:ph type="body" idx="1"/>
          </p:nvPr>
        </p:nvSpPr>
        <p:spPr>
          <a:xfrm>
            <a:off x="179388" y="1258888"/>
            <a:ext cx="8713787" cy="4114800"/>
          </a:xfrm>
        </p:spPr>
        <p:txBody>
          <a:bodyPr/>
          <a:lstStyle/>
          <a:p>
            <a:pPr algn="just" eaLnBrk="1" hangingPunct="1">
              <a:lnSpc>
                <a:spcPct val="90000"/>
              </a:lnSpc>
            </a:pPr>
            <a:r>
              <a:rPr lang="pt-BR" sz="1900" dirty="0" smtClean="0">
                <a:cs typeface="Times New Roman" pitchFamily="18" charset="0"/>
              </a:rPr>
              <a:t>Em vários países ocidentais mais de 50% das relações acabam com divórcios</a:t>
            </a:r>
          </a:p>
          <a:p>
            <a:pPr algn="just" eaLnBrk="1" hangingPunct="1">
              <a:lnSpc>
                <a:spcPct val="90000"/>
              </a:lnSpc>
            </a:pPr>
            <a:r>
              <a:rPr lang="pt-BR" sz="1900" dirty="0" smtClean="0">
                <a:cs typeface="Times New Roman" pitchFamily="18" charset="0"/>
              </a:rPr>
              <a:t>Uma das razões mais frequentemente relatada como a causa principal da separação é a infidelidade sexual e/ou emocional – paixão por outra pessoa</a:t>
            </a:r>
          </a:p>
          <a:p>
            <a:pPr algn="just" eaLnBrk="1" hangingPunct="1">
              <a:lnSpc>
                <a:spcPct val="90000"/>
              </a:lnSpc>
            </a:pPr>
            <a:r>
              <a:rPr lang="pt-BR" sz="1900" dirty="0" smtClean="0">
                <a:cs typeface="Times New Roman" pitchFamily="18" charset="0"/>
              </a:rPr>
              <a:t>... a mesma razão pela qual nós criamos um relacionamento pode acabar a relação: paixão por outra pessoa</a:t>
            </a:r>
          </a:p>
          <a:p>
            <a:pPr algn="just" eaLnBrk="1" hangingPunct="1">
              <a:lnSpc>
                <a:spcPct val="90000"/>
              </a:lnSpc>
            </a:pPr>
            <a:r>
              <a:rPr lang="pt-BR" sz="1900" dirty="0" smtClean="0">
                <a:cs typeface="Times New Roman" pitchFamily="18" charset="0"/>
              </a:rPr>
              <a:t>indivíduos estão sempre monitorando melhores alternativas</a:t>
            </a:r>
          </a:p>
          <a:p>
            <a:pPr algn="just" eaLnBrk="1" hangingPunct="1">
              <a:lnSpc>
                <a:spcPct val="90000"/>
              </a:lnSpc>
            </a:pPr>
            <a:r>
              <a:rPr lang="pt-BR" sz="1900" dirty="0" smtClean="0">
                <a:cs typeface="Times New Roman" pitchFamily="18" charset="0"/>
              </a:rPr>
              <a:t>A separação pode ser adaptativa: acaba com uma relação não funcional; os valores reprodutivos do parceiro podem mudar e piorar ao longo do tempo; sempre podemos encontrar alternativas melhores</a:t>
            </a:r>
          </a:p>
          <a:p>
            <a:pPr algn="just" eaLnBrk="1" hangingPunct="1">
              <a:lnSpc>
                <a:spcPct val="90000"/>
              </a:lnSpc>
            </a:pPr>
            <a:r>
              <a:rPr lang="pt-BR" sz="1900" dirty="0" smtClean="0">
                <a:cs typeface="Times New Roman" pitchFamily="18" charset="0"/>
              </a:rPr>
              <a:t>Existem mecanismos para lidar com uma separação - no passado ancestral, as pessoas estavam morrendo jovens, homens durante caça e lutas, as mulheres durante trabalhos do parto; muitos tiveram que começar todo o processo de acasalamento de novo, desde o início</a:t>
            </a:r>
            <a:endParaRPr lang="en-US" sz="1900" dirty="0" smtClean="0"/>
          </a:p>
        </p:txBody>
      </p:sp>
      <p:pic>
        <p:nvPicPr>
          <p:cNvPr id="5" name="Imagem 4" descr="divorce rate.png"/>
          <p:cNvPicPr>
            <a:picLocks noChangeAspect="1"/>
          </p:cNvPicPr>
          <p:nvPr/>
        </p:nvPicPr>
        <p:blipFill>
          <a:blip r:embed="rId2" cstate="print"/>
          <a:srcRect/>
          <a:stretch>
            <a:fillRect/>
          </a:stretch>
        </p:blipFill>
        <p:spPr bwMode="auto">
          <a:xfrm>
            <a:off x="971600" y="2708920"/>
            <a:ext cx="7560394" cy="34636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Nadpis 1"/>
          <p:cNvSpPr>
            <a:spLocks noGrp="1"/>
          </p:cNvSpPr>
          <p:nvPr>
            <p:ph type="title"/>
          </p:nvPr>
        </p:nvSpPr>
        <p:spPr>
          <a:xfrm>
            <a:off x="323850" y="0"/>
            <a:ext cx="8229600" cy="633413"/>
          </a:xfrm>
        </p:spPr>
        <p:txBody>
          <a:bodyPr/>
          <a:lstStyle/>
          <a:p>
            <a:pPr eaLnBrk="1" hangingPunct="1"/>
            <a:r>
              <a:rPr lang="pt-BR" sz="3200" b="1" smtClean="0"/>
              <a:t>Separação</a:t>
            </a:r>
            <a:endParaRPr lang="pt-BR" sz="3200" smtClean="0"/>
          </a:p>
        </p:txBody>
      </p:sp>
      <p:sp>
        <p:nvSpPr>
          <p:cNvPr id="118787" name="Zástupný symbol pro obsah 2"/>
          <p:cNvSpPr>
            <a:spLocks noGrp="1"/>
          </p:cNvSpPr>
          <p:nvPr>
            <p:ph idx="1"/>
          </p:nvPr>
        </p:nvSpPr>
        <p:spPr>
          <a:xfrm>
            <a:off x="0" y="549275"/>
            <a:ext cx="8892480" cy="4525963"/>
          </a:xfrm>
        </p:spPr>
        <p:txBody>
          <a:bodyPr>
            <a:normAutofit lnSpcReduction="10000"/>
          </a:bodyPr>
          <a:lstStyle/>
          <a:p>
            <a:pPr algn="just" eaLnBrk="1" hangingPunct="1"/>
            <a:r>
              <a:rPr lang="pt-BR" sz="2000" dirty="0" smtClean="0"/>
              <a:t>As principais causas de dissolução conjugal no mundo inteiro são aqueles que causam danos ao sucesso reprodutivo de um ou ambos os cônjuges:</a:t>
            </a:r>
          </a:p>
          <a:p>
            <a:pPr algn="just" eaLnBrk="1" hangingPunct="1"/>
            <a:r>
              <a:rPr lang="pt-BR" sz="2000" b="1" i="1" dirty="0" smtClean="0"/>
              <a:t>Infidelidade</a:t>
            </a:r>
            <a:r>
              <a:rPr lang="pt-BR" sz="2000" dirty="0" smtClean="0"/>
              <a:t> - pode reduzir a confiança do homem na paternidade e pode privar a mulher de alguns ou todos os recursos do marido</a:t>
            </a:r>
          </a:p>
          <a:p>
            <a:pPr algn="just" eaLnBrk="1" hangingPunct="1"/>
            <a:r>
              <a:rPr lang="pt-BR" sz="2000" b="1" i="1" dirty="0" smtClean="0"/>
              <a:t>Infertilidade – </a:t>
            </a:r>
            <a:r>
              <a:rPr lang="pt-BR" sz="2000" dirty="0" smtClean="0"/>
              <a:t>priva os parceiros de vida reprodutiva; torna o status do casal sem filhos </a:t>
            </a:r>
          </a:p>
          <a:p>
            <a:pPr algn="just" eaLnBrk="1" hangingPunct="1"/>
            <a:r>
              <a:rPr lang="pt-BR" sz="2000" b="1" i="1" dirty="0" smtClean="0"/>
              <a:t>Redução de atividades sexuais </a:t>
            </a:r>
            <a:r>
              <a:rPr lang="pt-BR" sz="2000" dirty="0" smtClean="0"/>
              <a:t>- priva o homem de acesso ao valor reprodutivo da parceira; sinaliza que o/a parceiro/a tem relações com outros indivíduos</a:t>
            </a:r>
          </a:p>
          <a:p>
            <a:pPr algn="just" eaLnBrk="1" hangingPunct="1"/>
            <a:r>
              <a:rPr lang="pt-BR" sz="2000" b="1" i="1" dirty="0" smtClean="0"/>
              <a:t>Falha do homem dar apoio econômico – </a:t>
            </a:r>
            <a:r>
              <a:rPr lang="pt-BR" sz="2000" dirty="0" smtClean="0"/>
              <a:t>priva a mulher dos recursos relevantes para a reprodução, um dos aspectos importantes na escolha inicial</a:t>
            </a:r>
          </a:p>
          <a:p>
            <a:pPr algn="just" eaLnBrk="1" hangingPunct="1"/>
            <a:r>
              <a:rPr lang="pt-BR" sz="2000" b="1" i="1" dirty="0" smtClean="0"/>
              <a:t>Aquisição de parceiros adicionais - </a:t>
            </a:r>
            <a:r>
              <a:rPr lang="pt-BR" sz="2000" dirty="0" smtClean="0"/>
              <a:t>desvia recursos e emoção para outras pessoas</a:t>
            </a:r>
          </a:p>
          <a:p>
            <a:pPr algn="just" eaLnBrk="1" hangingPunct="1"/>
            <a:r>
              <a:rPr lang="pt-BR" sz="2000" b="1" i="1" dirty="0" smtClean="0"/>
              <a:t>Violência, abuso</a:t>
            </a:r>
            <a:r>
              <a:rPr lang="pt-BR" sz="2000" dirty="0" smtClean="0"/>
              <a:t>, falta de vontade ou incapacidade de se envolver na formação e manutenção de uma aliança cooperativa</a:t>
            </a:r>
            <a:endParaRPr lang="cs-CZ" sz="2000" dirty="0" smtClean="0"/>
          </a:p>
        </p:txBody>
      </p:sp>
      <p:sp>
        <p:nvSpPr>
          <p:cNvPr id="118788" name="TextovéPole 3"/>
          <p:cNvSpPr txBox="1">
            <a:spLocks noChangeArrowheads="1"/>
          </p:cNvSpPr>
          <p:nvPr/>
        </p:nvSpPr>
        <p:spPr bwMode="auto">
          <a:xfrm>
            <a:off x="107950" y="5534025"/>
            <a:ext cx="9036050" cy="1323975"/>
          </a:xfrm>
          <a:prstGeom prst="rect">
            <a:avLst/>
          </a:prstGeom>
          <a:noFill/>
          <a:ln w="9525">
            <a:noFill/>
            <a:miter lim="800000"/>
            <a:headEnd/>
            <a:tailEnd/>
          </a:ln>
        </p:spPr>
        <p:txBody>
          <a:bodyPr>
            <a:spAutoFit/>
          </a:bodyPr>
          <a:lstStyle/>
          <a:p>
            <a:pPr algn="just"/>
            <a:r>
              <a:rPr lang="pt-BR" sz="2000" i="1">
                <a:latin typeface="Calibri" pitchFamily="34" charset="0"/>
              </a:rPr>
              <a:t>Estas situações ativam mecanismos psicológicos que evoluíram para lidar com a dissolução conjugal; elas indicam possíveis danos à reprodução, e levam as pessoas a procurar novos companheiros e às vezes se separar repetidamente ao longo da vida em uma forma adaptativa quando as situações surgem de novo</a:t>
            </a:r>
            <a:endParaRPr lang="cs-CZ" sz="2000" i="1">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Nadpis 1"/>
          <p:cNvSpPr>
            <a:spLocks noGrp="1"/>
          </p:cNvSpPr>
          <p:nvPr>
            <p:ph type="title"/>
          </p:nvPr>
        </p:nvSpPr>
        <p:spPr/>
        <p:txBody>
          <a:bodyPr/>
          <a:lstStyle/>
          <a:p>
            <a:endParaRPr lang="cs-CZ" smtClean="0"/>
          </a:p>
        </p:txBody>
      </p:sp>
      <p:sp>
        <p:nvSpPr>
          <p:cNvPr id="119811" name="Zástupný symbol pro obsah 2"/>
          <p:cNvSpPr>
            <a:spLocks noGrp="1"/>
          </p:cNvSpPr>
          <p:nvPr>
            <p:ph idx="1"/>
          </p:nvPr>
        </p:nvSpPr>
        <p:spPr/>
        <p:txBody>
          <a:bodyPr/>
          <a:lstStyle/>
          <a:p>
            <a:endParaRPr lang="cs-CZ" smtClean="0"/>
          </a:p>
        </p:txBody>
      </p:sp>
      <p:pic>
        <p:nvPicPr>
          <p:cNvPr id="4" name="Obrázek 7" descr="wedding lesbians india.jpg"/>
          <p:cNvPicPr>
            <a:picLocks noChangeAspect="1"/>
          </p:cNvPicPr>
          <p:nvPr/>
        </p:nvPicPr>
        <p:blipFill>
          <a:blip r:embed="rId2" cstate="print"/>
          <a:stretch>
            <a:fillRect/>
          </a:stretch>
        </p:blipFill>
        <p:spPr>
          <a:xfrm>
            <a:off x="0" y="0"/>
            <a:ext cx="3847356" cy="2564904"/>
          </a:xfrm>
          <a:prstGeom prst="rect">
            <a:avLst/>
          </a:prstGeom>
          <a:ln>
            <a:noFill/>
          </a:ln>
          <a:effectLst>
            <a:softEdge rad="112500"/>
          </a:effectLst>
        </p:spPr>
      </p:pic>
      <p:pic>
        <p:nvPicPr>
          <p:cNvPr id="5" name="Obrázek 8" descr="cute-mustlime-couple24.jpg"/>
          <p:cNvPicPr>
            <a:picLocks noChangeAspect="1"/>
          </p:cNvPicPr>
          <p:nvPr/>
        </p:nvPicPr>
        <p:blipFill>
          <a:blip r:embed="rId3" cstate="print"/>
          <a:stretch>
            <a:fillRect/>
          </a:stretch>
        </p:blipFill>
        <p:spPr>
          <a:xfrm>
            <a:off x="5574028" y="2852936"/>
            <a:ext cx="3569972" cy="3212976"/>
          </a:xfrm>
          <a:prstGeom prst="rect">
            <a:avLst/>
          </a:prstGeom>
          <a:ln>
            <a:noFill/>
          </a:ln>
          <a:effectLst>
            <a:softEdge rad="112500"/>
          </a:effectLst>
        </p:spPr>
      </p:pic>
      <p:pic>
        <p:nvPicPr>
          <p:cNvPr id="6" name="Obrázek 9" descr="gay-couples-all-love-is-equal-braden-summers-1.jpg"/>
          <p:cNvPicPr>
            <a:picLocks noChangeAspect="1"/>
          </p:cNvPicPr>
          <p:nvPr/>
        </p:nvPicPr>
        <p:blipFill>
          <a:blip r:embed="rId4" cstate="print"/>
          <a:stretch>
            <a:fillRect/>
          </a:stretch>
        </p:blipFill>
        <p:spPr>
          <a:xfrm>
            <a:off x="251520" y="3573016"/>
            <a:ext cx="4492876" cy="29969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pt-BR"/>
          </a:p>
        </p:txBody>
      </p:sp>
      <p:sp>
        <p:nvSpPr>
          <p:cNvPr id="3" name="Zástupný symbol pro obsah 2"/>
          <p:cNvSpPr>
            <a:spLocks noGrp="1"/>
          </p:cNvSpPr>
          <p:nvPr>
            <p:ph idx="1"/>
          </p:nvPr>
        </p:nvSpPr>
        <p:spPr/>
        <p:txBody>
          <a:bodyPr/>
          <a:lstStyle/>
          <a:p>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2800" b="1" dirty="0" smtClean="0"/>
              <a:t>Romantic Love</a:t>
            </a:r>
            <a:endParaRPr lang="en-US" sz="2800" b="1" dirty="0"/>
          </a:p>
        </p:txBody>
      </p:sp>
      <p:sp>
        <p:nvSpPr>
          <p:cNvPr id="3" name="Content Placeholder 2"/>
          <p:cNvSpPr>
            <a:spLocks noGrp="1"/>
          </p:cNvSpPr>
          <p:nvPr>
            <p:ph idx="1"/>
          </p:nvPr>
        </p:nvSpPr>
        <p:spPr>
          <a:xfrm>
            <a:off x="457200" y="914400"/>
            <a:ext cx="8229600" cy="4572000"/>
          </a:xfrm>
        </p:spPr>
        <p:txBody>
          <a:bodyPr>
            <a:normAutofit/>
          </a:bodyPr>
          <a:lstStyle/>
          <a:p>
            <a:r>
              <a:rPr lang="en-US" sz="1600" b="1" dirty="0" smtClean="0"/>
              <a:t>Buss</a:t>
            </a:r>
            <a:r>
              <a:rPr lang="en-US" sz="1600" dirty="0" smtClean="0"/>
              <a:t>: love “blinds” so as to facilitate pair-bonding. </a:t>
            </a:r>
          </a:p>
          <a:p>
            <a:r>
              <a:rPr lang="en-US" sz="1600" dirty="0" smtClean="0"/>
              <a:t>Recent evidence suggests adaptive function</a:t>
            </a:r>
          </a:p>
          <a:p>
            <a:r>
              <a:rPr lang="en-US" sz="1600" dirty="0" smtClean="0"/>
              <a:t>Evidence:</a:t>
            </a:r>
          </a:p>
          <a:p>
            <a:pPr lvl="1"/>
            <a:r>
              <a:rPr lang="en-US" sz="1600" dirty="0" smtClean="0"/>
              <a:t>Universality</a:t>
            </a:r>
          </a:p>
          <a:p>
            <a:pPr lvl="1"/>
            <a:r>
              <a:rPr lang="en-US" sz="1600" dirty="0" smtClean="0"/>
              <a:t>Distinctive ns signature (brain reward system, ventral </a:t>
            </a:r>
            <a:r>
              <a:rPr lang="en-US" sz="1600" dirty="0" err="1" smtClean="0"/>
              <a:t>tagmental</a:t>
            </a:r>
            <a:r>
              <a:rPr lang="en-US" sz="1600" dirty="0" smtClean="0"/>
              <a:t> area (VTM), similar to addiction)</a:t>
            </a:r>
          </a:p>
          <a:p>
            <a:pPr lvl="1"/>
            <a:r>
              <a:rPr lang="en-US" sz="1600" dirty="0" smtClean="0"/>
              <a:t>Mate pursuit suppression</a:t>
            </a:r>
          </a:p>
          <a:p>
            <a:pPr lvl="1"/>
            <a:r>
              <a:rPr lang="en-US" sz="1600" dirty="0" smtClean="0"/>
              <a:t>Positive effects on well-being both of lovers and offspring</a:t>
            </a:r>
          </a:p>
          <a:p>
            <a:pPr lvl="1">
              <a:buNone/>
            </a:pPr>
            <a:r>
              <a:rPr lang="en-US" sz="1600" dirty="0" smtClean="0"/>
              <a:t>But what about…?</a:t>
            </a:r>
          </a:p>
          <a:p>
            <a:pPr lvl="1">
              <a:buNone/>
            </a:pPr>
            <a:r>
              <a:rPr lang="en-US" sz="1600" dirty="0" smtClean="0"/>
              <a:t>	</a:t>
            </a:r>
            <a:r>
              <a:rPr lang="en-US" sz="1600" b="1" dirty="0" smtClean="0"/>
              <a:t>Divorce </a:t>
            </a:r>
            <a:r>
              <a:rPr lang="en-US" sz="1600" dirty="0" smtClean="0"/>
              <a:t>– rate is lower than most people think (37% for first time marriages, 17% over first 5 years </a:t>
            </a:r>
          </a:p>
          <a:p>
            <a:pPr lvl="1">
              <a:buNone/>
            </a:pPr>
            <a:r>
              <a:rPr lang="en-US" sz="1600" dirty="0" smtClean="0"/>
              <a:t>	</a:t>
            </a:r>
            <a:r>
              <a:rPr lang="en-US" sz="1600" b="1" dirty="0" smtClean="0"/>
              <a:t>Arranged marriages </a:t>
            </a:r>
            <a:r>
              <a:rPr lang="en-US" sz="1600" dirty="0" smtClean="0"/>
              <a:t>– input of participants usually present; preferences of parents usually similar to  their children</a:t>
            </a:r>
          </a:p>
          <a:p>
            <a:pPr lvl="1">
              <a:buNone/>
            </a:pPr>
            <a:r>
              <a:rPr lang="en-US" sz="1600" dirty="0" smtClean="0"/>
              <a:t>	</a:t>
            </a:r>
            <a:r>
              <a:rPr lang="en-US" sz="1600" b="1" dirty="0" smtClean="0"/>
              <a:t>Infidelity</a:t>
            </a:r>
            <a:r>
              <a:rPr lang="en-US" sz="1600" dirty="0" smtClean="0"/>
              <a:t> – rates lower than you think and lower than most other pair-bonded mammals</a:t>
            </a:r>
          </a:p>
          <a:p>
            <a:pPr lvl="1">
              <a:buNone/>
            </a:pPr>
            <a:r>
              <a:rPr lang="en-US" sz="1600" dirty="0" smtClean="0"/>
              <a:t>	</a:t>
            </a:r>
            <a:r>
              <a:rPr lang="en-US" sz="1600" b="1" dirty="0" smtClean="0"/>
              <a:t>Polygamy</a:t>
            </a:r>
            <a:r>
              <a:rPr lang="en-US" sz="1600" dirty="0" smtClean="0"/>
              <a:t> – real practice is far lower than what is permitted, pair-bonding problems nearly always present </a:t>
            </a:r>
            <a:endParaRPr lang="en-US" sz="1600" dirty="0"/>
          </a:p>
        </p:txBody>
      </p:sp>
      <p:pic>
        <p:nvPicPr>
          <p:cNvPr id="1026" name="Picture 2" descr="http://si.wsj.net/public/resources/images/BN-GY473_0213vd_H_20150213102300.jpg"/>
          <p:cNvPicPr>
            <a:picLocks noChangeAspect="1" noChangeArrowheads="1"/>
          </p:cNvPicPr>
          <p:nvPr/>
        </p:nvPicPr>
        <p:blipFill>
          <a:blip r:embed="rId2" cstate="print"/>
          <a:srcRect/>
          <a:stretch>
            <a:fillRect/>
          </a:stretch>
        </p:blipFill>
        <p:spPr bwMode="auto">
          <a:xfrm>
            <a:off x="3581400" y="5334000"/>
            <a:ext cx="1932707" cy="128749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0" y="1308100"/>
            <a:ext cx="3390900" cy="1016000"/>
          </a:xfrm>
          <a:prstGeom prst="rect">
            <a:avLst/>
          </a:prstGeom>
          <a:solidFill>
            <a:schemeClr val="bg1">
              <a:lumMod val="95000"/>
            </a:schemeClr>
          </a:solidFill>
          <a:ln w="38100" cmpd="dbl">
            <a:solidFill>
              <a:schemeClr val="tx1"/>
            </a:solidFill>
          </a:ln>
        </p:spPr>
        <p:txBody>
          <a:bodyPr>
            <a:spAutoFit/>
          </a:bodyPr>
          <a:lstStyle/>
          <a:p>
            <a:pPr algn="ctr"/>
            <a:endParaRPr lang="en-US" sz="2000" dirty="0">
              <a:latin typeface="Bell MT" pitchFamily="-101" charset="0"/>
            </a:endParaRPr>
          </a:p>
          <a:p>
            <a:pPr algn="ctr"/>
            <a:r>
              <a:rPr lang="en-US" sz="2000" dirty="0" smtClean="0">
                <a:latin typeface="Bell MT" pitchFamily="-101" charset="0"/>
              </a:rPr>
              <a:t>Liking (</a:t>
            </a:r>
            <a:r>
              <a:rPr lang="en-US" sz="2000" dirty="0" err="1" smtClean="0">
                <a:latin typeface="Bell MT" pitchFamily="-101" charset="0"/>
              </a:rPr>
              <a:t>Gostar</a:t>
            </a:r>
            <a:r>
              <a:rPr lang="en-US" sz="2000" dirty="0" smtClean="0">
                <a:latin typeface="Bell MT" pitchFamily="-101" charset="0"/>
              </a:rPr>
              <a:t>)</a:t>
            </a:r>
            <a:endParaRPr lang="en-US" sz="2000" dirty="0">
              <a:latin typeface="Bell MT" pitchFamily="-101" charset="0"/>
            </a:endParaRPr>
          </a:p>
          <a:p>
            <a:pPr algn="ctr"/>
            <a:endParaRPr lang="en-US" sz="2000" dirty="0">
              <a:latin typeface="Bell MT" pitchFamily="-101" charset="0"/>
            </a:endParaRPr>
          </a:p>
        </p:txBody>
      </p:sp>
      <p:sp>
        <p:nvSpPr>
          <p:cNvPr id="3" name="TextBox 2"/>
          <p:cNvSpPr txBox="1"/>
          <p:nvPr/>
        </p:nvSpPr>
        <p:spPr>
          <a:xfrm>
            <a:off x="5080000" y="1308100"/>
            <a:ext cx="3390900" cy="1016000"/>
          </a:xfrm>
          <a:prstGeom prst="rect">
            <a:avLst/>
          </a:prstGeom>
          <a:solidFill>
            <a:schemeClr val="bg1">
              <a:lumMod val="95000"/>
            </a:schemeClr>
          </a:solidFill>
          <a:ln w="38100" cmpd="dbl">
            <a:solidFill>
              <a:schemeClr val="tx1"/>
            </a:solidFill>
          </a:ln>
        </p:spPr>
        <p:txBody>
          <a:bodyPr>
            <a:spAutoFit/>
          </a:bodyPr>
          <a:lstStyle/>
          <a:p>
            <a:pPr algn="ctr"/>
            <a:endParaRPr lang="en-US" sz="2000" dirty="0">
              <a:latin typeface="Bell MT" pitchFamily="-101" charset="0"/>
            </a:endParaRPr>
          </a:p>
          <a:p>
            <a:pPr algn="ctr"/>
            <a:r>
              <a:rPr lang="en-US" sz="2000" dirty="0" smtClean="0">
                <a:latin typeface="Bell MT" pitchFamily="-101" charset="0"/>
              </a:rPr>
              <a:t>Love (</a:t>
            </a:r>
            <a:r>
              <a:rPr lang="en-US" sz="2000" dirty="0" err="1" smtClean="0">
                <a:latin typeface="Bell MT" pitchFamily="-101" charset="0"/>
              </a:rPr>
              <a:t>Amar</a:t>
            </a:r>
            <a:r>
              <a:rPr lang="en-US" sz="2000" dirty="0" smtClean="0">
                <a:latin typeface="Bell MT" pitchFamily="-101" charset="0"/>
              </a:rPr>
              <a:t>)</a:t>
            </a:r>
            <a:endParaRPr lang="en-US" sz="2000" dirty="0">
              <a:latin typeface="Bell MT" pitchFamily="-101" charset="0"/>
            </a:endParaRPr>
          </a:p>
          <a:p>
            <a:pPr algn="ctr"/>
            <a:endParaRPr lang="en-US" sz="2000" dirty="0">
              <a:latin typeface="Bell MT" pitchFamily="-101" charset="0"/>
            </a:endParaRPr>
          </a:p>
        </p:txBody>
      </p:sp>
      <p:cxnSp>
        <p:nvCxnSpPr>
          <p:cNvPr id="5" name="Straight Connector 4"/>
          <p:cNvCxnSpPr>
            <a:cxnSpLocks noChangeShapeType="1"/>
          </p:cNvCxnSpPr>
          <p:nvPr/>
        </p:nvCxnSpPr>
        <p:spPr bwMode="auto">
          <a:xfrm flipV="1">
            <a:off x="990600" y="4241800"/>
            <a:ext cx="7480300" cy="25400"/>
          </a:xfrm>
          <a:prstGeom prst="line">
            <a:avLst/>
          </a:prstGeom>
          <a:noFill/>
          <a:ln w="57150">
            <a:solidFill>
              <a:schemeClr val="accent1"/>
            </a:solidFill>
            <a:round/>
            <a:headEnd/>
            <a:tailEnd/>
          </a:ln>
          <a:effectLst>
            <a:outerShdw dist="20000" dir="5400000" rotWithShape="0">
              <a:srgbClr val="808080">
                <a:alpha val="37999"/>
              </a:srgbClr>
            </a:outerShdw>
          </a:effectLst>
        </p:spPr>
      </p:cxnSp>
      <p:sp>
        <p:nvSpPr>
          <p:cNvPr id="82949" name="TextBox 5"/>
          <p:cNvSpPr txBox="1">
            <a:spLocks noChangeArrowheads="1"/>
          </p:cNvSpPr>
          <p:nvPr/>
        </p:nvSpPr>
        <p:spPr bwMode="auto">
          <a:xfrm>
            <a:off x="736600" y="4641850"/>
            <a:ext cx="1358900" cy="707886"/>
          </a:xfrm>
          <a:prstGeom prst="rect">
            <a:avLst/>
          </a:prstGeom>
          <a:noFill/>
          <a:ln w="9525">
            <a:noFill/>
            <a:miter lim="800000"/>
            <a:headEnd/>
            <a:tailEnd/>
          </a:ln>
        </p:spPr>
        <p:txBody>
          <a:bodyPr>
            <a:spAutoFit/>
          </a:bodyPr>
          <a:lstStyle/>
          <a:p>
            <a:pPr algn="ctr"/>
            <a:r>
              <a:rPr lang="en-US" sz="2000" dirty="0" smtClean="0">
                <a:latin typeface="Bell MT" pitchFamily="-101" charset="0"/>
              </a:rPr>
              <a:t>Liking (</a:t>
            </a:r>
            <a:r>
              <a:rPr lang="en-US" sz="2000" dirty="0" err="1" smtClean="0">
                <a:latin typeface="Bell MT" pitchFamily="-101" charset="0"/>
              </a:rPr>
              <a:t>Gostar</a:t>
            </a:r>
            <a:r>
              <a:rPr lang="en-US" sz="2000" dirty="0" smtClean="0">
                <a:latin typeface="Bell MT" pitchFamily="-101" charset="0"/>
              </a:rPr>
              <a:t>)</a:t>
            </a:r>
            <a:endParaRPr lang="en-US" sz="2000" dirty="0">
              <a:latin typeface="Bell MT" pitchFamily="-101" charset="0"/>
            </a:endParaRPr>
          </a:p>
        </p:txBody>
      </p:sp>
      <p:sp>
        <p:nvSpPr>
          <p:cNvPr id="82950" name="TextBox 6"/>
          <p:cNvSpPr txBox="1">
            <a:spLocks noChangeArrowheads="1"/>
          </p:cNvSpPr>
          <p:nvPr/>
        </p:nvSpPr>
        <p:spPr bwMode="auto">
          <a:xfrm>
            <a:off x="7112000" y="4641850"/>
            <a:ext cx="1358900" cy="707886"/>
          </a:xfrm>
          <a:prstGeom prst="rect">
            <a:avLst/>
          </a:prstGeom>
          <a:noFill/>
          <a:ln w="9525">
            <a:noFill/>
            <a:miter lim="800000"/>
            <a:headEnd/>
            <a:tailEnd/>
          </a:ln>
        </p:spPr>
        <p:txBody>
          <a:bodyPr>
            <a:spAutoFit/>
          </a:bodyPr>
          <a:lstStyle/>
          <a:p>
            <a:pPr algn="ctr"/>
            <a:r>
              <a:rPr lang="en-US" sz="2000" dirty="0" smtClean="0">
                <a:latin typeface="Bell MT" pitchFamily="-101" charset="0"/>
              </a:rPr>
              <a:t>Loving (</a:t>
            </a:r>
            <a:r>
              <a:rPr lang="en-US" sz="2000" dirty="0" err="1" smtClean="0">
                <a:latin typeface="Bell MT" pitchFamily="-101" charset="0"/>
              </a:rPr>
              <a:t>Amar</a:t>
            </a:r>
            <a:r>
              <a:rPr lang="en-US" sz="2000" dirty="0" smtClean="0">
                <a:latin typeface="Bell MT" pitchFamily="-101" charset="0"/>
              </a:rPr>
              <a:t>)</a:t>
            </a:r>
            <a:endParaRPr lang="en-US" sz="2000" dirty="0">
              <a:latin typeface="Bell MT" pitchFamily="-101" charset="0"/>
            </a:endParaRPr>
          </a:p>
        </p:txBody>
      </p:sp>
      <p:sp>
        <p:nvSpPr>
          <p:cNvPr id="82951" name="TextBox 7"/>
          <p:cNvSpPr txBox="1">
            <a:spLocks noChangeArrowheads="1"/>
          </p:cNvSpPr>
          <p:nvPr/>
        </p:nvSpPr>
        <p:spPr bwMode="auto">
          <a:xfrm>
            <a:off x="2692400" y="2654300"/>
            <a:ext cx="3759200" cy="707886"/>
          </a:xfrm>
          <a:prstGeom prst="rect">
            <a:avLst/>
          </a:prstGeom>
          <a:noFill/>
          <a:ln w="9525">
            <a:noFill/>
            <a:miter lim="800000"/>
            <a:headEnd/>
            <a:tailEnd/>
          </a:ln>
        </p:spPr>
        <p:txBody>
          <a:bodyPr>
            <a:spAutoFit/>
          </a:bodyPr>
          <a:lstStyle/>
          <a:p>
            <a:pPr algn="ctr"/>
            <a:r>
              <a:rPr lang="en-US" sz="2000" dirty="0" err="1" smtClean="0">
                <a:latin typeface="Bell MT" pitchFamily="-101" charset="0"/>
              </a:rPr>
              <a:t>Construtos</a:t>
            </a:r>
            <a:r>
              <a:rPr lang="en-US" sz="2000" dirty="0" smtClean="0">
                <a:latin typeface="Bell MT" pitchFamily="-101" charset="0"/>
              </a:rPr>
              <a:t> </a:t>
            </a:r>
            <a:r>
              <a:rPr lang="en-US" sz="2000" dirty="0" err="1" smtClean="0">
                <a:latin typeface="Bell MT" pitchFamily="-101" charset="0"/>
              </a:rPr>
              <a:t>separados</a:t>
            </a:r>
            <a:r>
              <a:rPr lang="en-US" sz="2000" dirty="0" smtClean="0">
                <a:latin typeface="Bell MT" pitchFamily="-101" charset="0"/>
              </a:rPr>
              <a:t> </a:t>
            </a:r>
            <a:r>
              <a:rPr lang="en-US" sz="2000" dirty="0" err="1" smtClean="0">
                <a:latin typeface="Bell MT" pitchFamily="-101" charset="0"/>
              </a:rPr>
              <a:t>ou</a:t>
            </a:r>
            <a:r>
              <a:rPr lang="en-US" sz="2000" dirty="0" smtClean="0">
                <a:latin typeface="Bell MT" pitchFamily="-101" charset="0"/>
              </a:rPr>
              <a:t> um </a:t>
            </a:r>
            <a:r>
              <a:rPr lang="en-US" sz="2000" dirty="0" err="1" smtClean="0">
                <a:latin typeface="Bell MT" pitchFamily="-101" charset="0"/>
              </a:rPr>
              <a:t>contínuo</a:t>
            </a:r>
            <a:r>
              <a:rPr lang="en-US" sz="2000" dirty="0" smtClean="0">
                <a:latin typeface="Bell MT" pitchFamily="-101" charset="0"/>
              </a:rPr>
              <a:t>? </a:t>
            </a:r>
            <a:endParaRPr lang="en-US" sz="2000" dirty="0">
              <a:latin typeface="Bell MT" pitchFamily="-101"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609600" y="228600"/>
            <a:ext cx="7086600" cy="457200"/>
          </a:xfrm>
          <a:prstGeom prst="rect">
            <a:avLst/>
          </a:prstGeom>
          <a:noFill/>
          <a:ln w="9525">
            <a:noFill/>
            <a:miter lim="800000"/>
            <a:headEnd/>
            <a:tailEnd/>
          </a:ln>
        </p:spPr>
        <p:txBody>
          <a:bodyPr>
            <a:spAutoFit/>
          </a:bodyPr>
          <a:lstStyle/>
          <a:p>
            <a:pPr algn="ctr">
              <a:spcBef>
                <a:spcPct val="50000"/>
              </a:spcBef>
            </a:pPr>
            <a:r>
              <a:rPr lang="en-US" b="1">
                <a:latin typeface="Georgia" pitchFamily="-101" charset="0"/>
              </a:rPr>
              <a:t>Sample Liking Scale Items</a:t>
            </a:r>
            <a:endParaRPr lang="en-US"/>
          </a:p>
        </p:txBody>
      </p:sp>
      <p:sp>
        <p:nvSpPr>
          <p:cNvPr id="83971" name="Text Box 5"/>
          <p:cNvSpPr txBox="1">
            <a:spLocks noChangeArrowheads="1"/>
          </p:cNvSpPr>
          <p:nvPr/>
        </p:nvSpPr>
        <p:spPr bwMode="auto">
          <a:xfrm>
            <a:off x="381000" y="990600"/>
            <a:ext cx="8305800" cy="5203825"/>
          </a:xfrm>
          <a:prstGeom prst="rect">
            <a:avLst/>
          </a:prstGeom>
          <a:noFill/>
          <a:ln w="9525">
            <a:noFill/>
            <a:miter lim="800000"/>
            <a:headEnd/>
            <a:tailEnd/>
          </a:ln>
        </p:spPr>
        <p:txBody>
          <a:bodyPr>
            <a:spAutoFit/>
          </a:bodyPr>
          <a:lstStyle/>
          <a:p>
            <a:pPr>
              <a:spcBef>
                <a:spcPct val="50000"/>
              </a:spcBef>
            </a:pPr>
            <a:r>
              <a:rPr lang="en-US"/>
              <a:t>When I am with _____, we are almost always in the same mood.</a:t>
            </a:r>
          </a:p>
          <a:p>
            <a:pPr>
              <a:spcBef>
                <a:spcPct val="50000"/>
              </a:spcBef>
            </a:pPr>
            <a:r>
              <a:rPr lang="en-US"/>
              <a:t>I think that _____ is unusually well-adjusted.</a:t>
            </a:r>
          </a:p>
          <a:p>
            <a:pPr>
              <a:spcBef>
                <a:spcPct val="50000"/>
              </a:spcBef>
            </a:pPr>
            <a:r>
              <a:rPr lang="en-US"/>
              <a:t>I would highly recommend _____ for a responsible job.</a:t>
            </a:r>
          </a:p>
          <a:p>
            <a:pPr>
              <a:spcBef>
                <a:spcPct val="50000"/>
              </a:spcBef>
            </a:pPr>
            <a:r>
              <a:rPr lang="en-US"/>
              <a:t>In my opinion, _____ is an exceptionally mature person.</a:t>
            </a:r>
          </a:p>
          <a:p>
            <a:pPr>
              <a:spcBef>
                <a:spcPct val="50000"/>
              </a:spcBef>
            </a:pPr>
            <a:r>
              <a:rPr lang="en-US"/>
              <a:t>I have great confidence in _____</a:t>
            </a:r>
            <a:r>
              <a:rPr lang="ja-JP" altLang="en-US"/>
              <a:t>’</a:t>
            </a:r>
            <a:r>
              <a:rPr lang="en-US" altLang="ja-JP"/>
              <a:t>s good judgment.</a:t>
            </a:r>
          </a:p>
          <a:p>
            <a:pPr>
              <a:spcBef>
                <a:spcPct val="50000"/>
              </a:spcBef>
            </a:pPr>
            <a:r>
              <a:rPr lang="en-US"/>
              <a:t>I think that _____ is someone one of those people who quickly win your respect.</a:t>
            </a:r>
          </a:p>
          <a:p>
            <a:pPr>
              <a:spcBef>
                <a:spcPct val="50000"/>
              </a:spcBef>
            </a:pPr>
            <a:r>
              <a:rPr lang="en-US"/>
              <a:t>_____ is one of the most likeable people I know.</a:t>
            </a:r>
          </a:p>
          <a:p>
            <a:pPr>
              <a:spcBef>
                <a:spcPct val="50000"/>
              </a:spcBef>
            </a:pPr>
            <a:r>
              <a:rPr lang="en-US"/>
              <a:t>_____ is the sort of person whom I myself would like to be.</a:t>
            </a:r>
          </a:p>
          <a:p>
            <a:pPr>
              <a:spcBef>
                <a:spcPct val="50000"/>
              </a:spcBef>
            </a:pPr>
            <a:r>
              <a:rPr lang="en-US"/>
              <a:t>I would vote for _____ in a class or group election.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838200" y="381000"/>
            <a:ext cx="6934200" cy="457200"/>
          </a:xfrm>
          <a:prstGeom prst="rect">
            <a:avLst/>
          </a:prstGeom>
          <a:noFill/>
          <a:ln w="9525">
            <a:noFill/>
            <a:miter lim="800000"/>
            <a:headEnd/>
            <a:tailEnd/>
          </a:ln>
        </p:spPr>
        <p:txBody>
          <a:bodyPr>
            <a:spAutoFit/>
          </a:bodyPr>
          <a:lstStyle/>
          <a:p>
            <a:pPr algn="ctr">
              <a:spcBef>
                <a:spcPct val="50000"/>
              </a:spcBef>
            </a:pPr>
            <a:r>
              <a:rPr lang="en-US" b="1">
                <a:latin typeface="Georgia" pitchFamily="-101" charset="0"/>
              </a:rPr>
              <a:t>Sample Love Scale Items</a:t>
            </a:r>
            <a:endParaRPr lang="en-US"/>
          </a:p>
        </p:txBody>
      </p:sp>
      <p:sp>
        <p:nvSpPr>
          <p:cNvPr id="86019" name="Text Box 5"/>
          <p:cNvSpPr txBox="1">
            <a:spLocks noChangeArrowheads="1"/>
          </p:cNvSpPr>
          <p:nvPr/>
        </p:nvSpPr>
        <p:spPr bwMode="auto">
          <a:xfrm>
            <a:off x="381000" y="1106488"/>
            <a:ext cx="8153400" cy="5751512"/>
          </a:xfrm>
          <a:prstGeom prst="rect">
            <a:avLst/>
          </a:prstGeom>
          <a:noFill/>
          <a:ln w="9525">
            <a:noFill/>
            <a:miter lim="800000"/>
            <a:headEnd/>
            <a:tailEnd/>
          </a:ln>
        </p:spPr>
        <p:txBody>
          <a:bodyPr>
            <a:spAutoFit/>
          </a:bodyPr>
          <a:lstStyle/>
          <a:p>
            <a:pPr>
              <a:spcBef>
                <a:spcPct val="50000"/>
              </a:spcBef>
            </a:pPr>
            <a:r>
              <a:rPr lang="en-US"/>
              <a:t>I would do anything for _____.</a:t>
            </a:r>
          </a:p>
          <a:p>
            <a:pPr>
              <a:spcBef>
                <a:spcPct val="50000"/>
              </a:spcBef>
            </a:pPr>
            <a:r>
              <a:rPr lang="en-US"/>
              <a:t>I feel responsible for _____</a:t>
            </a:r>
            <a:r>
              <a:rPr lang="ja-JP" altLang="en-US"/>
              <a:t>’</a:t>
            </a:r>
            <a:r>
              <a:rPr lang="en-US" altLang="ja-JP"/>
              <a:t>s well being.</a:t>
            </a:r>
          </a:p>
          <a:p>
            <a:pPr>
              <a:spcBef>
                <a:spcPct val="50000"/>
              </a:spcBef>
            </a:pPr>
            <a:r>
              <a:rPr lang="en-US"/>
              <a:t>I feel very possessive toward _____.</a:t>
            </a:r>
          </a:p>
          <a:p>
            <a:pPr>
              <a:spcBef>
                <a:spcPct val="50000"/>
              </a:spcBef>
            </a:pPr>
            <a:r>
              <a:rPr lang="en-US"/>
              <a:t>If I could never be with _____, I would feel miserable.</a:t>
            </a:r>
          </a:p>
          <a:p>
            <a:pPr>
              <a:spcBef>
                <a:spcPct val="50000"/>
              </a:spcBef>
            </a:pPr>
            <a:r>
              <a:rPr lang="en-US"/>
              <a:t>If I were lonely, my first thought would be to seek _____ out.</a:t>
            </a:r>
          </a:p>
          <a:p>
            <a:pPr>
              <a:spcBef>
                <a:spcPct val="50000"/>
              </a:spcBef>
            </a:pPr>
            <a:r>
              <a:rPr lang="en-US"/>
              <a:t>I would forgive _____ for practically anything.</a:t>
            </a:r>
          </a:p>
          <a:p>
            <a:pPr>
              <a:spcBef>
                <a:spcPct val="50000"/>
              </a:spcBef>
            </a:pPr>
            <a:r>
              <a:rPr lang="en-US"/>
              <a:t>In would greatly enjoy being confided in by _____.</a:t>
            </a:r>
          </a:p>
          <a:p>
            <a:pPr>
              <a:spcBef>
                <a:spcPct val="50000"/>
              </a:spcBef>
            </a:pPr>
            <a:r>
              <a:rPr lang="en-US"/>
              <a:t>When I am with _____, I spend a good deal of my time just looking at him/her.</a:t>
            </a:r>
          </a:p>
          <a:p>
            <a:pPr>
              <a:spcBef>
                <a:spcPct val="50000"/>
              </a:spcBef>
            </a:pPr>
            <a:r>
              <a:rPr lang="en-US"/>
              <a:t>I would be hard for me to get along without _____.</a:t>
            </a:r>
          </a:p>
          <a:p>
            <a:pPr>
              <a:spcBef>
                <a:spcPct val="50000"/>
              </a:spcBef>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t-BR" dirty="0" smtClean="0"/>
              <a:t>Benefícios de amor</a:t>
            </a:r>
            <a:endParaRPr lang="cs-CZ" dirty="0"/>
          </a:p>
        </p:txBody>
      </p:sp>
      <p:sp>
        <p:nvSpPr>
          <p:cNvPr id="3" name="Zástupný symbol pro obsah 2"/>
          <p:cNvSpPr>
            <a:spLocks noGrp="1"/>
          </p:cNvSpPr>
          <p:nvPr>
            <p:ph idx="1"/>
          </p:nvPr>
        </p:nvSpPr>
        <p:spPr/>
        <p:txBody>
          <a:bodyPr>
            <a:normAutofit/>
          </a:bodyPr>
          <a:lstStyle/>
          <a:p>
            <a:pPr algn="just"/>
            <a:r>
              <a:rPr lang="pt-BR" sz="2400" dirty="0" smtClean="0">
                <a:cs typeface="Times New Roman" pitchFamily="18" charset="0"/>
              </a:rPr>
              <a:t>satisfação com o relacionamento prediz a qualidade de vida:</a:t>
            </a:r>
          </a:p>
          <a:p>
            <a:pPr algn="just"/>
            <a:r>
              <a:rPr lang="pt-BR" sz="2400" dirty="0" smtClean="0"/>
              <a:t>Kamp Dush e Amato (2005): indivíduos em relacionamentos românticos exclusivos, os quais coabitavam ou namoravam, relataram maior bem-estar subjetivo do que os indivíduos que não tinham parceiros estáveis ou tinham múltiplos parceiros </a:t>
            </a:r>
            <a:endParaRPr lang="pt-BR" sz="2400" dirty="0" smtClean="0">
              <a:cs typeface="Times New Roman" pitchFamily="18" charset="0"/>
            </a:endParaRPr>
          </a:p>
          <a:p>
            <a:pPr algn="just"/>
            <a:r>
              <a:rPr lang="en-US" sz="2400" dirty="0" err="1" smtClean="0"/>
              <a:t>Aron</a:t>
            </a:r>
            <a:r>
              <a:rPr lang="en-US" sz="2400" dirty="0" smtClean="0"/>
              <a:t>, Paris, and </a:t>
            </a:r>
            <a:r>
              <a:rPr lang="en-US" sz="2400" dirty="0" err="1" smtClean="0"/>
              <a:t>Aron</a:t>
            </a:r>
            <a:r>
              <a:rPr lang="en-US" sz="2400" dirty="0" smtClean="0"/>
              <a:t> (1995): </a:t>
            </a:r>
            <a:r>
              <a:rPr lang="en-US" sz="2400" dirty="0" err="1" smtClean="0"/>
              <a:t>indivíduos</a:t>
            </a:r>
            <a:r>
              <a:rPr lang="en-US" sz="2400" dirty="0" smtClean="0"/>
              <a:t> </a:t>
            </a:r>
            <a:r>
              <a:rPr lang="en-US" sz="2400" dirty="0" err="1" smtClean="0"/>
              <a:t>que</a:t>
            </a:r>
            <a:r>
              <a:rPr lang="en-US" sz="2400" dirty="0" smtClean="0"/>
              <a:t> se </a:t>
            </a:r>
            <a:r>
              <a:rPr lang="en-US" sz="2400" dirty="0" err="1" smtClean="0"/>
              <a:t>apaixonaram</a:t>
            </a:r>
            <a:r>
              <a:rPr lang="en-US" sz="2400" dirty="0" smtClean="0"/>
              <a:t> </a:t>
            </a:r>
            <a:r>
              <a:rPr lang="en-US" sz="2400" dirty="0" err="1" smtClean="0"/>
              <a:t>recentemente</a:t>
            </a:r>
            <a:r>
              <a:rPr lang="en-US" sz="2400" dirty="0" smtClean="0"/>
              <a:t> </a:t>
            </a:r>
            <a:r>
              <a:rPr lang="en-US" sz="2400" dirty="0" err="1" smtClean="0"/>
              <a:t>aumentaram</a:t>
            </a:r>
            <a:r>
              <a:rPr lang="en-US" sz="2400" dirty="0" smtClean="0"/>
              <a:t> </a:t>
            </a:r>
            <a:r>
              <a:rPr lang="en-US" sz="2400" dirty="0" err="1" smtClean="0"/>
              <a:t>autoestima</a:t>
            </a:r>
            <a:r>
              <a:rPr lang="en-US" sz="2400" dirty="0" smtClean="0"/>
              <a:t> e </a:t>
            </a:r>
            <a:r>
              <a:rPr lang="en-US" sz="2400" dirty="0" err="1" smtClean="0"/>
              <a:t>eficiência</a:t>
            </a:r>
            <a:endParaRPr lang="cs-CZ" sz="2400" dirty="0"/>
          </a:p>
        </p:txBody>
      </p:sp>
      <p:pic>
        <p:nvPicPr>
          <p:cNvPr id="34818" name="Picture 2" descr="Cute animals that know what Love is 2"/>
          <p:cNvPicPr>
            <a:picLocks noChangeAspect="1" noChangeArrowheads="1"/>
          </p:cNvPicPr>
          <p:nvPr/>
        </p:nvPicPr>
        <p:blipFill>
          <a:blip r:embed="rId2" cstate="print"/>
          <a:srcRect/>
          <a:stretch>
            <a:fillRect/>
          </a:stretch>
        </p:blipFill>
        <p:spPr bwMode="auto">
          <a:xfrm>
            <a:off x="1" y="4507866"/>
            <a:ext cx="3131840" cy="235013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4"/>
          <p:cNvSpPr txBox="1">
            <a:spLocks noChangeArrowheads="1"/>
          </p:cNvSpPr>
          <p:nvPr/>
        </p:nvSpPr>
        <p:spPr bwMode="auto">
          <a:xfrm>
            <a:off x="609600" y="381000"/>
            <a:ext cx="8001000" cy="457200"/>
          </a:xfrm>
          <a:prstGeom prst="rect">
            <a:avLst/>
          </a:prstGeom>
          <a:noFill/>
          <a:ln w="9525">
            <a:noFill/>
            <a:miter lim="800000"/>
            <a:headEnd/>
            <a:tailEnd/>
          </a:ln>
        </p:spPr>
        <p:txBody>
          <a:bodyPr>
            <a:spAutoFit/>
          </a:bodyPr>
          <a:lstStyle/>
          <a:p>
            <a:pPr>
              <a:spcBef>
                <a:spcPct val="50000"/>
              </a:spcBef>
            </a:pPr>
            <a:r>
              <a:rPr lang="en-US" b="1"/>
              <a:t>Liking &amp; Loving for Dating Partners and Same-Sex Friends</a:t>
            </a:r>
            <a:endParaRPr lang="en-US" b="1">
              <a:solidFill>
                <a:srgbClr val="006666"/>
              </a:solidFill>
            </a:endParaRPr>
          </a:p>
        </p:txBody>
      </p:sp>
      <p:sp>
        <p:nvSpPr>
          <p:cNvPr id="88067" name="Text Box 5"/>
          <p:cNvSpPr txBox="1">
            <a:spLocks noChangeArrowheads="1"/>
          </p:cNvSpPr>
          <p:nvPr/>
        </p:nvSpPr>
        <p:spPr bwMode="auto">
          <a:xfrm>
            <a:off x="304800" y="1371600"/>
            <a:ext cx="8458200" cy="4894263"/>
          </a:xfrm>
          <a:prstGeom prst="rect">
            <a:avLst/>
          </a:prstGeom>
          <a:noFill/>
          <a:ln w="9525">
            <a:noFill/>
            <a:miter lim="800000"/>
            <a:headEnd/>
            <a:tailEnd/>
          </a:ln>
        </p:spPr>
        <p:txBody>
          <a:bodyPr>
            <a:spAutoFit/>
          </a:bodyPr>
          <a:lstStyle/>
          <a:p>
            <a:pPr>
              <a:spcBef>
                <a:spcPct val="50000"/>
              </a:spcBef>
            </a:pPr>
            <a:r>
              <a:rPr lang="en-US" b="1"/>
              <a:t>Index</a:t>
            </a:r>
            <a:r>
              <a:rPr lang="en-US" b="1">
                <a:solidFill>
                  <a:srgbClr val="006666"/>
                </a:solidFill>
              </a:rPr>
              <a:t>			</a:t>
            </a:r>
            <a:r>
              <a:rPr lang="en-US" b="1"/>
              <a:t>Women</a:t>
            </a:r>
            <a:r>
              <a:rPr lang="en-US" b="1">
                <a:solidFill>
                  <a:srgbClr val="006666"/>
                </a:solidFill>
              </a:rPr>
              <a:t>		</a:t>
            </a:r>
            <a:r>
              <a:rPr lang="en-US" b="1"/>
              <a:t>Men</a:t>
            </a:r>
            <a:endParaRPr lang="en-US" b="1">
              <a:solidFill>
                <a:srgbClr val="006666"/>
              </a:solidFill>
            </a:endParaRPr>
          </a:p>
          <a:p>
            <a:pPr>
              <a:spcBef>
                <a:spcPct val="50000"/>
              </a:spcBef>
            </a:pPr>
            <a:endParaRPr lang="en-US"/>
          </a:p>
          <a:p>
            <a:pPr>
              <a:spcBef>
                <a:spcPct val="50000"/>
              </a:spcBef>
            </a:pPr>
            <a:r>
              <a:rPr lang="en-US"/>
              <a:t>Love for Partner	   89.5			89.3</a:t>
            </a:r>
          </a:p>
          <a:p>
            <a:pPr>
              <a:spcBef>
                <a:spcPct val="50000"/>
              </a:spcBef>
            </a:pPr>
            <a:endParaRPr lang="en-US"/>
          </a:p>
          <a:p>
            <a:pPr>
              <a:spcBef>
                <a:spcPct val="50000"/>
              </a:spcBef>
            </a:pPr>
            <a:r>
              <a:rPr lang="en-US" b="1"/>
              <a:t>Liking for Partner </a:t>
            </a:r>
            <a:r>
              <a:rPr lang="en-US"/>
              <a:t>	   </a:t>
            </a:r>
            <a:r>
              <a:rPr lang="en-US" b="1">
                <a:solidFill>
                  <a:srgbClr val="004080"/>
                </a:solidFill>
              </a:rPr>
              <a:t>88.7</a:t>
            </a:r>
            <a:r>
              <a:rPr lang="en-US" b="1">
                <a:solidFill>
                  <a:srgbClr val="006666"/>
                </a:solidFill>
              </a:rPr>
              <a:t>			</a:t>
            </a:r>
            <a:r>
              <a:rPr lang="en-US" b="1">
                <a:solidFill>
                  <a:srgbClr val="004080"/>
                </a:solidFill>
              </a:rPr>
              <a:t>84.6</a:t>
            </a:r>
            <a:endParaRPr lang="en-US" b="1">
              <a:solidFill>
                <a:schemeClr val="accent2"/>
              </a:solidFill>
            </a:endParaRPr>
          </a:p>
          <a:p>
            <a:pPr>
              <a:spcBef>
                <a:spcPct val="50000"/>
              </a:spcBef>
            </a:pPr>
            <a:endParaRPr lang="en-US" b="1">
              <a:solidFill>
                <a:srgbClr val="006666"/>
              </a:solidFill>
            </a:endParaRPr>
          </a:p>
          <a:p>
            <a:pPr>
              <a:spcBef>
                <a:spcPct val="50000"/>
              </a:spcBef>
            </a:pPr>
            <a:r>
              <a:rPr lang="en-US" b="1"/>
              <a:t>Love for Friend</a:t>
            </a:r>
            <a:r>
              <a:rPr lang="en-US"/>
              <a:t>	   </a:t>
            </a:r>
            <a:r>
              <a:rPr lang="en-US" b="1">
                <a:solidFill>
                  <a:srgbClr val="004080"/>
                </a:solidFill>
              </a:rPr>
              <a:t>65.3</a:t>
            </a:r>
            <a:r>
              <a:rPr lang="en-US" b="1">
                <a:solidFill>
                  <a:schemeClr val="accent2"/>
                </a:solidFill>
              </a:rPr>
              <a:t>	</a:t>
            </a:r>
            <a:r>
              <a:rPr lang="en-US" b="1">
                <a:solidFill>
                  <a:srgbClr val="006666"/>
                </a:solidFill>
              </a:rPr>
              <a:t>		</a:t>
            </a:r>
            <a:r>
              <a:rPr lang="en-US" b="1">
                <a:solidFill>
                  <a:srgbClr val="004080"/>
                </a:solidFill>
              </a:rPr>
              <a:t>55.1</a:t>
            </a:r>
            <a:endParaRPr lang="en-US" b="1">
              <a:solidFill>
                <a:schemeClr val="accent2"/>
              </a:solidFill>
            </a:endParaRPr>
          </a:p>
          <a:p>
            <a:pPr>
              <a:spcBef>
                <a:spcPct val="50000"/>
              </a:spcBef>
            </a:pPr>
            <a:endParaRPr lang="en-US">
              <a:solidFill>
                <a:srgbClr val="006666"/>
              </a:solidFill>
            </a:endParaRPr>
          </a:p>
          <a:p>
            <a:pPr>
              <a:spcBef>
                <a:spcPct val="50000"/>
              </a:spcBef>
            </a:pPr>
            <a:r>
              <a:rPr lang="en-US"/>
              <a:t>Liking for Friend	   80.5			79.1</a:t>
            </a:r>
          </a:p>
        </p:txBody>
      </p:sp>
      <p:sp>
        <p:nvSpPr>
          <p:cNvPr id="88068" name="Line 6"/>
          <p:cNvSpPr>
            <a:spLocks noChangeShapeType="1"/>
          </p:cNvSpPr>
          <p:nvPr/>
        </p:nvSpPr>
        <p:spPr bwMode="auto">
          <a:xfrm>
            <a:off x="381000" y="2133600"/>
            <a:ext cx="6248400" cy="0"/>
          </a:xfrm>
          <a:prstGeom prst="line">
            <a:avLst/>
          </a:prstGeom>
          <a:noFill/>
          <a:ln w="38100">
            <a:solidFill>
              <a:schemeClr val="tx1"/>
            </a:solidFill>
            <a:round/>
            <a:headEnd/>
            <a:tailEnd/>
          </a:ln>
        </p:spPr>
        <p:txBody>
          <a:bodyPr wrap="none" anchor="ctr"/>
          <a:lstStyle/>
          <a:p>
            <a:endParaRPr lang="pt-BR"/>
          </a:p>
        </p:txBody>
      </p:sp>
      <p:sp>
        <p:nvSpPr>
          <p:cNvPr id="88069" name="Line 7"/>
          <p:cNvSpPr>
            <a:spLocks noChangeShapeType="1"/>
          </p:cNvSpPr>
          <p:nvPr/>
        </p:nvSpPr>
        <p:spPr bwMode="auto">
          <a:xfrm>
            <a:off x="4876800" y="2133600"/>
            <a:ext cx="0" cy="4114800"/>
          </a:xfrm>
          <a:prstGeom prst="line">
            <a:avLst/>
          </a:prstGeom>
          <a:noFill/>
          <a:ln w="38100">
            <a:solidFill>
              <a:schemeClr val="tx1"/>
            </a:solidFill>
            <a:round/>
            <a:headEnd/>
            <a:tailEnd/>
          </a:ln>
        </p:spPr>
        <p:txBody>
          <a:bodyPr wrap="none" anchor="ctr"/>
          <a:lstStyle/>
          <a:p>
            <a:endParaRPr lang="pt-B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a:off x="1447800" y="914400"/>
            <a:ext cx="0" cy="4876800"/>
          </a:xfrm>
          <a:prstGeom prst="line">
            <a:avLst/>
          </a:prstGeom>
          <a:noFill/>
          <a:ln w="38100">
            <a:solidFill>
              <a:schemeClr val="tx1"/>
            </a:solidFill>
            <a:round/>
            <a:headEnd/>
            <a:tailEnd/>
          </a:ln>
        </p:spPr>
        <p:txBody>
          <a:bodyPr wrap="none" anchor="ctr"/>
          <a:lstStyle/>
          <a:p>
            <a:endParaRPr lang="pt-BR"/>
          </a:p>
        </p:txBody>
      </p:sp>
      <p:sp>
        <p:nvSpPr>
          <p:cNvPr id="96259" name="Line 3"/>
          <p:cNvSpPr>
            <a:spLocks noChangeShapeType="1"/>
          </p:cNvSpPr>
          <p:nvPr/>
        </p:nvSpPr>
        <p:spPr bwMode="auto">
          <a:xfrm>
            <a:off x="1447800" y="5791200"/>
            <a:ext cx="6553200" cy="0"/>
          </a:xfrm>
          <a:prstGeom prst="line">
            <a:avLst/>
          </a:prstGeom>
          <a:noFill/>
          <a:ln w="38100">
            <a:solidFill>
              <a:schemeClr val="tx1"/>
            </a:solidFill>
            <a:round/>
            <a:headEnd/>
            <a:tailEnd/>
          </a:ln>
        </p:spPr>
        <p:txBody>
          <a:bodyPr wrap="none" anchor="ctr"/>
          <a:lstStyle/>
          <a:p>
            <a:endParaRPr lang="pt-BR"/>
          </a:p>
        </p:txBody>
      </p:sp>
      <p:sp>
        <p:nvSpPr>
          <p:cNvPr id="96260" name="Text Box 4"/>
          <p:cNvSpPr txBox="1">
            <a:spLocks noChangeArrowheads="1"/>
          </p:cNvSpPr>
          <p:nvPr/>
        </p:nvSpPr>
        <p:spPr bwMode="auto">
          <a:xfrm>
            <a:off x="2438400" y="6400800"/>
            <a:ext cx="4953000" cy="336550"/>
          </a:xfrm>
          <a:prstGeom prst="rect">
            <a:avLst/>
          </a:prstGeom>
          <a:noFill/>
          <a:ln w="9525">
            <a:noFill/>
            <a:miter lim="800000"/>
            <a:headEnd/>
            <a:tailEnd/>
          </a:ln>
        </p:spPr>
        <p:txBody>
          <a:bodyPr>
            <a:spAutoFit/>
          </a:bodyPr>
          <a:lstStyle/>
          <a:p>
            <a:pPr algn="ctr">
              <a:spcBef>
                <a:spcPct val="50000"/>
              </a:spcBef>
            </a:pPr>
            <a:r>
              <a:rPr lang="en-US" sz="1600">
                <a:latin typeface="Georgia" pitchFamily="-101" charset="0"/>
              </a:rPr>
              <a:t>Years of marriage</a:t>
            </a:r>
            <a:endParaRPr lang="en-US"/>
          </a:p>
        </p:txBody>
      </p:sp>
      <p:sp>
        <p:nvSpPr>
          <p:cNvPr id="96261" name="Text Box 5"/>
          <p:cNvSpPr txBox="1">
            <a:spLocks noChangeArrowheads="1"/>
          </p:cNvSpPr>
          <p:nvPr/>
        </p:nvSpPr>
        <p:spPr bwMode="auto">
          <a:xfrm>
            <a:off x="17526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0-1</a:t>
            </a:r>
            <a:endParaRPr lang="en-US"/>
          </a:p>
        </p:txBody>
      </p:sp>
      <p:sp>
        <p:nvSpPr>
          <p:cNvPr id="96262" name="Text Box 6"/>
          <p:cNvSpPr txBox="1">
            <a:spLocks noChangeArrowheads="1"/>
          </p:cNvSpPr>
          <p:nvPr/>
        </p:nvSpPr>
        <p:spPr bwMode="auto">
          <a:xfrm>
            <a:off x="2971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1-2</a:t>
            </a:r>
            <a:endParaRPr lang="en-US"/>
          </a:p>
        </p:txBody>
      </p:sp>
      <p:sp>
        <p:nvSpPr>
          <p:cNvPr id="96263" name="Text Box 7"/>
          <p:cNvSpPr txBox="1">
            <a:spLocks noChangeArrowheads="1"/>
          </p:cNvSpPr>
          <p:nvPr/>
        </p:nvSpPr>
        <p:spPr bwMode="auto">
          <a:xfrm>
            <a:off x="4114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2-5</a:t>
            </a:r>
            <a:endParaRPr lang="en-US"/>
          </a:p>
        </p:txBody>
      </p:sp>
      <p:sp>
        <p:nvSpPr>
          <p:cNvPr id="96264" name="Text Box 8"/>
          <p:cNvSpPr txBox="1">
            <a:spLocks noChangeArrowheads="1"/>
          </p:cNvSpPr>
          <p:nvPr/>
        </p:nvSpPr>
        <p:spPr bwMode="auto">
          <a:xfrm>
            <a:off x="54102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5-10</a:t>
            </a:r>
            <a:endParaRPr lang="en-US"/>
          </a:p>
        </p:txBody>
      </p:sp>
      <p:sp>
        <p:nvSpPr>
          <p:cNvPr id="96265" name="Text Box 9"/>
          <p:cNvSpPr txBox="1">
            <a:spLocks noChangeArrowheads="1"/>
          </p:cNvSpPr>
          <p:nvPr/>
        </p:nvSpPr>
        <p:spPr bwMode="auto">
          <a:xfrm>
            <a:off x="6781800" y="5943600"/>
            <a:ext cx="7620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10+</a:t>
            </a:r>
            <a:endParaRPr lang="en-US"/>
          </a:p>
        </p:txBody>
      </p:sp>
      <p:sp>
        <p:nvSpPr>
          <p:cNvPr id="96266" name="Text Box 10"/>
          <p:cNvSpPr txBox="1">
            <a:spLocks noChangeArrowheads="1"/>
          </p:cNvSpPr>
          <p:nvPr/>
        </p:nvSpPr>
        <p:spPr bwMode="auto">
          <a:xfrm>
            <a:off x="762000" y="1524000"/>
            <a:ext cx="609600" cy="4003675"/>
          </a:xfrm>
          <a:prstGeom prst="rect">
            <a:avLst/>
          </a:prstGeom>
          <a:noFill/>
          <a:ln w="9525">
            <a:noFill/>
            <a:miter lim="800000"/>
            <a:headEnd/>
            <a:tailEnd/>
          </a:ln>
        </p:spPr>
        <p:txBody>
          <a:bodyPr>
            <a:spAutoFit/>
          </a:bodyPr>
          <a:lstStyle/>
          <a:p>
            <a:pPr>
              <a:spcBef>
                <a:spcPct val="200000"/>
              </a:spcBef>
            </a:pPr>
            <a:r>
              <a:rPr lang="en-US" sz="1600">
                <a:latin typeface="Georgia" pitchFamily="-101" charset="0"/>
              </a:rPr>
              <a:t>90</a:t>
            </a:r>
          </a:p>
          <a:p>
            <a:pPr>
              <a:spcBef>
                <a:spcPct val="200000"/>
              </a:spcBef>
            </a:pPr>
            <a:r>
              <a:rPr lang="en-US" sz="1600">
                <a:latin typeface="Georgia" pitchFamily="-101" charset="0"/>
              </a:rPr>
              <a:t>80</a:t>
            </a:r>
          </a:p>
          <a:p>
            <a:pPr>
              <a:spcBef>
                <a:spcPct val="200000"/>
              </a:spcBef>
            </a:pPr>
            <a:r>
              <a:rPr lang="en-US" sz="1600">
                <a:latin typeface="Georgia" pitchFamily="-101" charset="0"/>
              </a:rPr>
              <a:t>70</a:t>
            </a:r>
          </a:p>
          <a:p>
            <a:pPr>
              <a:spcBef>
                <a:spcPct val="200000"/>
              </a:spcBef>
            </a:pPr>
            <a:r>
              <a:rPr lang="en-US" sz="1600">
                <a:latin typeface="Georgia" pitchFamily="-101" charset="0"/>
              </a:rPr>
              <a:t>60</a:t>
            </a:r>
          </a:p>
          <a:p>
            <a:pPr>
              <a:spcBef>
                <a:spcPct val="200000"/>
              </a:spcBef>
            </a:pPr>
            <a:r>
              <a:rPr lang="en-US" sz="1600">
                <a:latin typeface="Georgia" pitchFamily="-101" charset="0"/>
              </a:rPr>
              <a:t>50</a:t>
            </a:r>
          </a:p>
          <a:p>
            <a:pPr>
              <a:spcBef>
                <a:spcPct val="200000"/>
              </a:spcBef>
            </a:pPr>
            <a:r>
              <a:rPr lang="en-US" sz="1600">
                <a:latin typeface="Georgia" pitchFamily="-101" charset="0"/>
              </a:rPr>
              <a:t>40</a:t>
            </a:r>
            <a:endParaRPr lang="en-US"/>
          </a:p>
        </p:txBody>
      </p:sp>
      <p:sp>
        <p:nvSpPr>
          <p:cNvPr id="96267" name="Line 11"/>
          <p:cNvSpPr>
            <a:spLocks noChangeShapeType="1"/>
          </p:cNvSpPr>
          <p:nvPr/>
        </p:nvSpPr>
        <p:spPr bwMode="auto">
          <a:xfrm flipV="1">
            <a:off x="1981200" y="3048000"/>
            <a:ext cx="1219200" cy="304800"/>
          </a:xfrm>
          <a:prstGeom prst="line">
            <a:avLst/>
          </a:prstGeom>
          <a:noFill/>
          <a:ln w="76200">
            <a:solidFill>
              <a:srgbClr val="008080"/>
            </a:solidFill>
            <a:round/>
            <a:headEnd/>
            <a:tailEnd/>
          </a:ln>
        </p:spPr>
        <p:txBody>
          <a:bodyPr wrap="none" anchor="ctr"/>
          <a:lstStyle/>
          <a:p>
            <a:endParaRPr lang="pt-BR"/>
          </a:p>
        </p:txBody>
      </p:sp>
      <p:sp>
        <p:nvSpPr>
          <p:cNvPr id="96268" name="Line 12"/>
          <p:cNvSpPr>
            <a:spLocks noChangeShapeType="1"/>
          </p:cNvSpPr>
          <p:nvPr/>
        </p:nvSpPr>
        <p:spPr bwMode="auto">
          <a:xfrm flipV="1">
            <a:off x="3200400" y="2971800"/>
            <a:ext cx="1066800" cy="76200"/>
          </a:xfrm>
          <a:prstGeom prst="line">
            <a:avLst/>
          </a:prstGeom>
          <a:noFill/>
          <a:ln w="76200">
            <a:solidFill>
              <a:srgbClr val="008080"/>
            </a:solidFill>
            <a:round/>
            <a:headEnd/>
            <a:tailEnd/>
          </a:ln>
        </p:spPr>
        <p:txBody>
          <a:bodyPr wrap="none" anchor="ctr"/>
          <a:lstStyle/>
          <a:p>
            <a:endParaRPr lang="pt-BR"/>
          </a:p>
        </p:txBody>
      </p:sp>
      <p:sp>
        <p:nvSpPr>
          <p:cNvPr id="96269" name="Line 14"/>
          <p:cNvSpPr>
            <a:spLocks noChangeShapeType="1"/>
          </p:cNvSpPr>
          <p:nvPr/>
        </p:nvSpPr>
        <p:spPr bwMode="auto">
          <a:xfrm>
            <a:off x="4267200" y="2971800"/>
            <a:ext cx="762000" cy="838200"/>
          </a:xfrm>
          <a:prstGeom prst="line">
            <a:avLst/>
          </a:prstGeom>
          <a:noFill/>
          <a:ln w="76200">
            <a:solidFill>
              <a:srgbClr val="008080"/>
            </a:solidFill>
            <a:round/>
            <a:headEnd/>
            <a:tailEnd/>
          </a:ln>
        </p:spPr>
        <p:txBody>
          <a:bodyPr wrap="none" anchor="ctr"/>
          <a:lstStyle/>
          <a:p>
            <a:endParaRPr lang="pt-BR"/>
          </a:p>
        </p:txBody>
      </p:sp>
      <p:sp>
        <p:nvSpPr>
          <p:cNvPr id="96270" name="Line 15"/>
          <p:cNvSpPr>
            <a:spLocks noChangeShapeType="1"/>
          </p:cNvSpPr>
          <p:nvPr/>
        </p:nvSpPr>
        <p:spPr bwMode="auto">
          <a:xfrm>
            <a:off x="5029200" y="3810000"/>
            <a:ext cx="685800" cy="838200"/>
          </a:xfrm>
          <a:prstGeom prst="line">
            <a:avLst/>
          </a:prstGeom>
          <a:noFill/>
          <a:ln w="76200">
            <a:solidFill>
              <a:srgbClr val="008080"/>
            </a:solidFill>
            <a:round/>
            <a:headEnd/>
            <a:tailEnd/>
          </a:ln>
        </p:spPr>
        <p:txBody>
          <a:bodyPr wrap="none" anchor="ctr"/>
          <a:lstStyle/>
          <a:p>
            <a:endParaRPr lang="pt-BR"/>
          </a:p>
        </p:txBody>
      </p:sp>
      <p:sp>
        <p:nvSpPr>
          <p:cNvPr id="96271" name="Line 16"/>
          <p:cNvSpPr>
            <a:spLocks noChangeShapeType="1"/>
          </p:cNvSpPr>
          <p:nvPr/>
        </p:nvSpPr>
        <p:spPr bwMode="auto">
          <a:xfrm>
            <a:off x="5715000" y="4648200"/>
            <a:ext cx="1295400" cy="685800"/>
          </a:xfrm>
          <a:prstGeom prst="line">
            <a:avLst/>
          </a:prstGeom>
          <a:noFill/>
          <a:ln w="76200">
            <a:solidFill>
              <a:srgbClr val="008080"/>
            </a:solidFill>
            <a:round/>
            <a:headEnd/>
            <a:tailEnd/>
          </a:ln>
        </p:spPr>
        <p:txBody>
          <a:bodyPr wrap="none" anchor="ctr"/>
          <a:lstStyle/>
          <a:p>
            <a:endParaRPr lang="pt-BR"/>
          </a:p>
        </p:txBody>
      </p:sp>
      <p:sp>
        <p:nvSpPr>
          <p:cNvPr id="96272" name="Rectangle 17"/>
          <p:cNvSpPr>
            <a:spLocks noChangeArrowheads="1"/>
          </p:cNvSpPr>
          <p:nvPr/>
        </p:nvSpPr>
        <p:spPr bwMode="auto">
          <a:xfrm>
            <a:off x="6019800" y="762000"/>
            <a:ext cx="838200" cy="228600"/>
          </a:xfrm>
          <a:prstGeom prst="rect">
            <a:avLst/>
          </a:prstGeom>
          <a:solidFill>
            <a:srgbClr val="008080"/>
          </a:solidFill>
          <a:ln w="9525">
            <a:solidFill>
              <a:schemeClr val="tx1"/>
            </a:solidFill>
            <a:miter lim="800000"/>
            <a:headEnd/>
            <a:tailEnd/>
          </a:ln>
        </p:spPr>
        <p:txBody>
          <a:bodyPr wrap="none" anchor="ctr"/>
          <a:lstStyle/>
          <a:p>
            <a:endParaRPr lang="pt-BR"/>
          </a:p>
        </p:txBody>
      </p:sp>
      <p:sp>
        <p:nvSpPr>
          <p:cNvPr id="96273" name="Text Box 18"/>
          <p:cNvSpPr txBox="1">
            <a:spLocks noChangeArrowheads="1"/>
          </p:cNvSpPr>
          <p:nvPr/>
        </p:nvSpPr>
        <p:spPr bwMode="auto">
          <a:xfrm>
            <a:off x="6934200" y="762000"/>
            <a:ext cx="19812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Love  marriages</a:t>
            </a:r>
            <a:endParaRPr lang="en-US"/>
          </a:p>
        </p:txBody>
      </p:sp>
      <p:sp>
        <p:nvSpPr>
          <p:cNvPr id="96274" name="Line 19"/>
          <p:cNvSpPr>
            <a:spLocks noChangeShapeType="1"/>
          </p:cNvSpPr>
          <p:nvPr/>
        </p:nvSpPr>
        <p:spPr bwMode="auto">
          <a:xfrm flipV="1">
            <a:off x="1981200" y="3962400"/>
            <a:ext cx="1219200" cy="304800"/>
          </a:xfrm>
          <a:prstGeom prst="line">
            <a:avLst/>
          </a:prstGeom>
          <a:noFill/>
          <a:ln w="76200">
            <a:solidFill>
              <a:srgbClr val="92001C"/>
            </a:solidFill>
            <a:round/>
            <a:headEnd/>
            <a:tailEnd/>
          </a:ln>
        </p:spPr>
        <p:txBody>
          <a:bodyPr wrap="none" anchor="ctr"/>
          <a:lstStyle/>
          <a:p>
            <a:endParaRPr lang="pt-BR"/>
          </a:p>
        </p:txBody>
      </p:sp>
      <p:sp>
        <p:nvSpPr>
          <p:cNvPr id="96275" name="Line 20"/>
          <p:cNvSpPr>
            <a:spLocks noChangeShapeType="1"/>
          </p:cNvSpPr>
          <p:nvPr/>
        </p:nvSpPr>
        <p:spPr bwMode="auto">
          <a:xfrm flipV="1">
            <a:off x="3200400" y="3352800"/>
            <a:ext cx="990600" cy="609600"/>
          </a:xfrm>
          <a:prstGeom prst="line">
            <a:avLst/>
          </a:prstGeom>
          <a:noFill/>
          <a:ln w="76200">
            <a:solidFill>
              <a:srgbClr val="92001C"/>
            </a:solidFill>
            <a:round/>
            <a:headEnd/>
            <a:tailEnd/>
          </a:ln>
        </p:spPr>
        <p:txBody>
          <a:bodyPr wrap="none" anchor="ctr"/>
          <a:lstStyle/>
          <a:p>
            <a:endParaRPr lang="pt-BR"/>
          </a:p>
        </p:txBody>
      </p:sp>
      <p:sp>
        <p:nvSpPr>
          <p:cNvPr id="96276" name="Line 21"/>
          <p:cNvSpPr>
            <a:spLocks noChangeShapeType="1"/>
          </p:cNvSpPr>
          <p:nvPr/>
        </p:nvSpPr>
        <p:spPr bwMode="auto">
          <a:xfrm flipV="1">
            <a:off x="4191000" y="2895600"/>
            <a:ext cx="1524000" cy="457200"/>
          </a:xfrm>
          <a:prstGeom prst="line">
            <a:avLst/>
          </a:prstGeom>
          <a:noFill/>
          <a:ln w="76200">
            <a:solidFill>
              <a:srgbClr val="92001C"/>
            </a:solidFill>
            <a:round/>
            <a:headEnd/>
            <a:tailEnd/>
          </a:ln>
        </p:spPr>
        <p:txBody>
          <a:bodyPr wrap="none" anchor="ctr"/>
          <a:lstStyle/>
          <a:p>
            <a:endParaRPr lang="pt-BR"/>
          </a:p>
        </p:txBody>
      </p:sp>
      <p:sp>
        <p:nvSpPr>
          <p:cNvPr id="96277" name="Line 23"/>
          <p:cNvSpPr>
            <a:spLocks noChangeShapeType="1"/>
          </p:cNvSpPr>
          <p:nvPr/>
        </p:nvSpPr>
        <p:spPr bwMode="auto">
          <a:xfrm>
            <a:off x="5715000" y="2895600"/>
            <a:ext cx="1371600" cy="76200"/>
          </a:xfrm>
          <a:prstGeom prst="line">
            <a:avLst/>
          </a:prstGeom>
          <a:noFill/>
          <a:ln w="76200">
            <a:solidFill>
              <a:srgbClr val="92001C"/>
            </a:solidFill>
            <a:round/>
            <a:headEnd/>
            <a:tailEnd/>
          </a:ln>
        </p:spPr>
        <p:txBody>
          <a:bodyPr wrap="none" anchor="ctr"/>
          <a:lstStyle/>
          <a:p>
            <a:endParaRPr lang="pt-BR"/>
          </a:p>
        </p:txBody>
      </p:sp>
      <p:sp>
        <p:nvSpPr>
          <p:cNvPr id="96278" name="Rectangle 25"/>
          <p:cNvSpPr>
            <a:spLocks noChangeArrowheads="1"/>
          </p:cNvSpPr>
          <p:nvPr/>
        </p:nvSpPr>
        <p:spPr bwMode="auto">
          <a:xfrm>
            <a:off x="6019800" y="1143000"/>
            <a:ext cx="838200" cy="228600"/>
          </a:xfrm>
          <a:prstGeom prst="rect">
            <a:avLst/>
          </a:prstGeom>
          <a:solidFill>
            <a:srgbClr val="92001C"/>
          </a:solidFill>
          <a:ln w="9525">
            <a:solidFill>
              <a:schemeClr val="tx1"/>
            </a:solidFill>
            <a:miter lim="800000"/>
            <a:headEnd/>
            <a:tailEnd/>
          </a:ln>
        </p:spPr>
        <p:txBody>
          <a:bodyPr wrap="none" anchor="ctr"/>
          <a:lstStyle/>
          <a:p>
            <a:endParaRPr lang="pt-BR"/>
          </a:p>
        </p:txBody>
      </p:sp>
      <p:sp>
        <p:nvSpPr>
          <p:cNvPr id="96279" name="Text Box 26"/>
          <p:cNvSpPr txBox="1">
            <a:spLocks noChangeArrowheads="1"/>
          </p:cNvSpPr>
          <p:nvPr/>
        </p:nvSpPr>
        <p:spPr bwMode="auto">
          <a:xfrm>
            <a:off x="6934200" y="1143000"/>
            <a:ext cx="1981200" cy="336550"/>
          </a:xfrm>
          <a:prstGeom prst="rect">
            <a:avLst/>
          </a:prstGeom>
          <a:noFill/>
          <a:ln w="9525">
            <a:noFill/>
            <a:miter lim="800000"/>
            <a:headEnd/>
            <a:tailEnd/>
          </a:ln>
        </p:spPr>
        <p:txBody>
          <a:bodyPr>
            <a:spAutoFit/>
          </a:bodyPr>
          <a:lstStyle/>
          <a:p>
            <a:pPr>
              <a:spcBef>
                <a:spcPct val="50000"/>
              </a:spcBef>
            </a:pPr>
            <a:r>
              <a:rPr lang="en-US" sz="1600">
                <a:latin typeface="Georgia" pitchFamily="-101" charset="0"/>
              </a:rPr>
              <a:t>Arranged marriages</a:t>
            </a:r>
            <a:endParaRPr lang="en-US"/>
          </a:p>
        </p:txBody>
      </p:sp>
      <p:sp>
        <p:nvSpPr>
          <p:cNvPr id="96280" name="Text Box 27"/>
          <p:cNvSpPr txBox="1">
            <a:spLocks noChangeArrowheads="1"/>
          </p:cNvSpPr>
          <p:nvPr/>
        </p:nvSpPr>
        <p:spPr bwMode="auto">
          <a:xfrm>
            <a:off x="228600" y="152400"/>
            <a:ext cx="5410200" cy="527050"/>
          </a:xfrm>
          <a:prstGeom prst="rect">
            <a:avLst/>
          </a:prstGeom>
          <a:solidFill>
            <a:srgbClr val="E6E6E6"/>
          </a:solidFill>
          <a:ln w="9525">
            <a:solidFill>
              <a:schemeClr val="tx1"/>
            </a:solidFill>
            <a:miter lim="800000"/>
            <a:headEnd/>
            <a:tailEnd/>
          </a:ln>
        </p:spPr>
        <p:txBody>
          <a:bodyPr>
            <a:spAutoFit/>
          </a:bodyPr>
          <a:lstStyle/>
          <a:p>
            <a:pPr>
              <a:spcBef>
                <a:spcPct val="50000"/>
              </a:spcBef>
            </a:pPr>
            <a:r>
              <a:rPr lang="ja-JP" altLang="en-US" sz="1400">
                <a:latin typeface="Georgia" pitchFamily="-101" charset="0"/>
              </a:rPr>
              <a:t>“</a:t>
            </a:r>
            <a:r>
              <a:rPr lang="en-US" altLang="ja-JP" sz="1400">
                <a:latin typeface="Georgia" pitchFamily="-101" charset="0"/>
              </a:rPr>
              <a:t>No man or woman really knows what love is until they have been married a quarter  of a century.</a:t>
            </a:r>
            <a:r>
              <a:rPr lang="ja-JP" altLang="en-US" sz="1400">
                <a:latin typeface="Georgia" pitchFamily="-101" charset="0"/>
              </a:rPr>
              <a:t>”</a:t>
            </a:r>
            <a:r>
              <a:rPr lang="en-US" altLang="ja-JP" sz="1400">
                <a:latin typeface="Georgia" pitchFamily="-101" charset="0"/>
              </a:rPr>
              <a:t> --- Mark Twain</a:t>
            </a:r>
            <a:endParaRPr lang="en-US"/>
          </a:p>
        </p:txBody>
      </p:sp>
      <p:sp>
        <p:nvSpPr>
          <p:cNvPr id="96281" name="TextBox 24"/>
          <p:cNvSpPr txBox="1">
            <a:spLocks noChangeArrowheads="1"/>
          </p:cNvSpPr>
          <p:nvPr/>
        </p:nvSpPr>
        <p:spPr bwMode="auto">
          <a:xfrm>
            <a:off x="152400" y="990600"/>
            <a:ext cx="1295400" cy="369888"/>
          </a:xfrm>
          <a:prstGeom prst="rect">
            <a:avLst/>
          </a:prstGeom>
          <a:noFill/>
          <a:ln w="9525">
            <a:noFill/>
            <a:miter lim="800000"/>
            <a:headEnd/>
            <a:tailEnd/>
          </a:ln>
        </p:spPr>
        <p:txBody>
          <a:bodyPr>
            <a:spAutoFit/>
          </a:bodyPr>
          <a:lstStyle/>
          <a:p>
            <a:r>
              <a:rPr lang="en-US" sz="1800"/>
              <a:t>Satisfaction</a:t>
            </a:r>
          </a:p>
        </p:txBody>
      </p:sp>
      <p:sp>
        <p:nvSpPr>
          <p:cNvPr id="26" name="TextovéPole 25"/>
          <p:cNvSpPr txBox="1"/>
          <p:nvPr/>
        </p:nvSpPr>
        <p:spPr>
          <a:xfrm>
            <a:off x="0" y="6525344"/>
            <a:ext cx="2051720" cy="369332"/>
          </a:xfrm>
          <a:prstGeom prst="rect">
            <a:avLst/>
          </a:prstGeom>
          <a:noFill/>
        </p:spPr>
        <p:txBody>
          <a:bodyPr wrap="square" rtlCol="0">
            <a:spAutoFit/>
          </a:bodyPr>
          <a:lstStyle/>
          <a:p>
            <a:r>
              <a:rPr lang="pt-BR" dirty="0" smtClean="0"/>
              <a:t>Myers 1993</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1026" name="Picture 2" descr="https://www.gannett-cdn.com/media/2018/10/22/USATODAY/USATODAY/636758345784366417-102318-dating-married-expenses-ONLINE.png"/>
          <p:cNvPicPr>
            <a:picLocks noChangeAspect="1" noChangeArrowheads="1"/>
          </p:cNvPicPr>
          <p:nvPr/>
        </p:nvPicPr>
        <p:blipFill>
          <a:blip r:embed="rId2" cstate="print"/>
          <a:srcRect/>
          <a:stretch>
            <a:fillRect/>
          </a:stretch>
        </p:blipFill>
        <p:spPr bwMode="auto">
          <a:xfrm>
            <a:off x="0" y="0"/>
            <a:ext cx="6048672" cy="661033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0"/>
          <p:cNvGrpSpPr>
            <a:grpSpLocks/>
          </p:cNvGrpSpPr>
          <p:nvPr/>
        </p:nvGrpSpPr>
        <p:grpSpPr bwMode="auto">
          <a:xfrm>
            <a:off x="762000" y="1371600"/>
            <a:ext cx="7048500" cy="5486400"/>
            <a:chOff x="707980" y="1371600"/>
            <a:chExt cx="7048104" cy="5486400"/>
          </a:xfrm>
        </p:grpSpPr>
        <p:grpSp>
          <p:nvGrpSpPr>
            <p:cNvPr id="13" name="Group 96"/>
            <p:cNvGrpSpPr>
              <a:grpSpLocks/>
            </p:cNvGrpSpPr>
            <p:nvPr/>
          </p:nvGrpSpPr>
          <p:grpSpPr bwMode="auto">
            <a:xfrm>
              <a:off x="1304678" y="1371600"/>
              <a:ext cx="6190739" cy="4403558"/>
              <a:chOff x="2286000" y="1828800"/>
              <a:chExt cx="5257800" cy="3200400"/>
            </a:xfrm>
          </p:grpSpPr>
          <p:grpSp>
            <p:nvGrpSpPr>
              <p:cNvPr id="14" name="Group 94"/>
              <p:cNvGrpSpPr>
                <a:grpSpLocks/>
              </p:cNvGrpSpPr>
              <p:nvPr/>
            </p:nvGrpSpPr>
            <p:grpSpPr bwMode="auto">
              <a:xfrm>
                <a:off x="2286000" y="1828800"/>
                <a:ext cx="5257800" cy="3200400"/>
                <a:chOff x="2286000" y="1828800"/>
                <a:chExt cx="5257800" cy="3200400"/>
              </a:xfrm>
            </p:grpSpPr>
            <p:grpSp>
              <p:nvGrpSpPr>
                <p:cNvPr id="15" name="Group 13"/>
                <p:cNvGrpSpPr/>
                <p:nvPr/>
              </p:nvGrpSpPr>
              <p:grpSpPr>
                <a:xfrm>
                  <a:off x="2286000" y="1828800"/>
                  <a:ext cx="5257800" cy="3200400"/>
                  <a:chOff x="1066800" y="2133600"/>
                  <a:chExt cx="6019800" cy="4191000"/>
                </a:xfrm>
                <a:solidFill>
                  <a:schemeClr val="accent5">
                    <a:lumMod val="20000"/>
                    <a:lumOff val="80000"/>
                  </a:schemeClr>
                </a:solidFill>
              </p:grpSpPr>
              <p:sp>
                <p:nvSpPr>
                  <p:cNvPr id="2" name="Rectangle 1"/>
                  <p:cNvSpPr/>
                  <p:nvPr/>
                </p:nvSpPr>
                <p:spPr>
                  <a:xfrm>
                    <a:off x="1066800" y="2133600"/>
                    <a:ext cx="6019800" cy="4191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494506"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1150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7246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3342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19438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25534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1630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7726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382294" y="4228306"/>
                    <a:ext cx="4191000" cy="15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2286143" y="1981096"/>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86143" y="2133392"/>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143" y="2285688"/>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143" y="2437984"/>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143" y="2590279"/>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86143" y="2743730"/>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86143" y="2896025"/>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286143" y="3048321"/>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286143" y="3200617"/>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86143" y="3352913"/>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86143" y="3505209"/>
                  <a:ext cx="5257938" cy="1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286143" y="3657505"/>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143" y="3809801"/>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86143" y="3962097"/>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286143" y="4114393"/>
                  <a:ext cx="5257938" cy="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86143" y="4267842"/>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86143" y="4420138"/>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86143" y="4572434"/>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286143" y="4724730"/>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86143" y="4877025"/>
                  <a:ext cx="5257938" cy="1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95"/>
              <p:cNvGrpSpPr>
                <a:grpSpLocks/>
              </p:cNvGrpSpPr>
              <p:nvPr/>
            </p:nvGrpSpPr>
            <p:grpSpPr bwMode="auto">
              <a:xfrm>
                <a:off x="2743200" y="1981200"/>
                <a:ext cx="4800600" cy="1905000"/>
                <a:chOff x="2743200" y="1981200"/>
                <a:chExt cx="4800600" cy="1905000"/>
              </a:xfrm>
            </p:grpSpPr>
            <p:cxnSp>
              <p:nvCxnSpPr>
                <p:cNvPr id="75800" name="Straight Connector 57"/>
                <p:cNvCxnSpPr>
                  <a:cxnSpLocks noChangeShapeType="1"/>
                </p:cNvCxnSpPr>
                <p:nvPr/>
              </p:nvCxnSpPr>
              <p:spPr bwMode="auto">
                <a:xfrm rot="16200000" flipH="1">
                  <a:off x="2705529" y="2018746"/>
                  <a:ext cx="609184" cy="533883"/>
                </a:xfrm>
                <a:prstGeom prst="line">
                  <a:avLst/>
                </a:prstGeom>
                <a:noFill/>
                <a:ln w="38100">
                  <a:solidFill>
                    <a:srgbClr val="004080"/>
                  </a:solidFill>
                  <a:round/>
                  <a:headEnd/>
                  <a:tailEnd/>
                </a:ln>
              </p:spPr>
            </p:cxnSp>
            <p:cxnSp>
              <p:nvCxnSpPr>
                <p:cNvPr id="60" name="Straight Connector 59"/>
                <p:cNvCxnSpPr/>
                <p:nvPr/>
              </p:nvCxnSpPr>
              <p:spPr>
                <a:xfrm>
                  <a:off x="3277063" y="2590280"/>
                  <a:ext cx="532534" cy="76148"/>
                </a:xfrm>
                <a:prstGeom prst="line">
                  <a:avLst/>
                </a:prstGeom>
                <a:ln w="38100">
                  <a:solidFill>
                    <a:srgbClr val="00408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09597" y="2666428"/>
                  <a:ext cx="533883" cy="381894"/>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877363" y="3048322"/>
                  <a:ext cx="532535" cy="11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409898" y="3048322"/>
                  <a:ext cx="533883" cy="152296"/>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943781" y="3200618"/>
                  <a:ext cx="533883" cy="11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77664" y="3200618"/>
                  <a:ext cx="532534" cy="38074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343480" y="3048322"/>
                  <a:ext cx="533883" cy="115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010198" y="3581357"/>
                  <a:ext cx="533883" cy="30459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809" name="Straight Connector 75"/>
                <p:cNvCxnSpPr>
                  <a:cxnSpLocks noChangeShapeType="1"/>
                </p:cNvCxnSpPr>
                <p:nvPr/>
              </p:nvCxnSpPr>
              <p:spPr bwMode="auto">
                <a:xfrm rot="16200000" flipH="1">
                  <a:off x="2705529" y="2323338"/>
                  <a:ext cx="609184" cy="533883"/>
                </a:xfrm>
                <a:prstGeom prst="line">
                  <a:avLst/>
                </a:prstGeom>
                <a:noFill/>
                <a:ln w="38100">
                  <a:solidFill>
                    <a:srgbClr val="FFCC66"/>
                  </a:solidFill>
                  <a:round/>
                  <a:headEnd/>
                  <a:tailEnd/>
                </a:ln>
              </p:spPr>
            </p:cxnSp>
            <p:cxnSp>
              <p:nvCxnSpPr>
                <p:cNvPr id="78" name="Straight Connector 77"/>
                <p:cNvCxnSpPr/>
                <p:nvPr/>
              </p:nvCxnSpPr>
              <p:spPr>
                <a:xfrm>
                  <a:off x="3277063" y="2894872"/>
                  <a:ext cx="532534" cy="2308"/>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09597" y="2894872"/>
                  <a:ext cx="533883" cy="381894"/>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43480" y="3276766"/>
                  <a:ext cx="533883" cy="228444"/>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75813" name="Straight Connector 83"/>
                <p:cNvCxnSpPr>
                  <a:cxnSpLocks noChangeShapeType="1"/>
                </p:cNvCxnSpPr>
                <p:nvPr/>
              </p:nvCxnSpPr>
              <p:spPr bwMode="auto">
                <a:xfrm flipV="1">
                  <a:off x="4877363" y="3352914"/>
                  <a:ext cx="532535" cy="152296"/>
                </a:xfrm>
                <a:prstGeom prst="line">
                  <a:avLst/>
                </a:prstGeom>
                <a:noFill/>
                <a:ln w="38100">
                  <a:solidFill>
                    <a:srgbClr val="FFCC66"/>
                  </a:solidFill>
                  <a:round/>
                  <a:headEnd/>
                  <a:tailEnd/>
                </a:ln>
              </p:spPr>
            </p:cxnSp>
            <p:cxnSp>
              <p:nvCxnSpPr>
                <p:cNvPr id="86" name="Straight Connector 85"/>
                <p:cNvCxnSpPr/>
                <p:nvPr/>
              </p:nvCxnSpPr>
              <p:spPr>
                <a:xfrm>
                  <a:off x="5409898" y="3352914"/>
                  <a:ext cx="533883" cy="1153"/>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943781" y="3352914"/>
                  <a:ext cx="533883" cy="1153"/>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477664" y="3352914"/>
                  <a:ext cx="532534" cy="38074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010198" y="3733653"/>
                  <a:ext cx="533883" cy="76148"/>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grpSp>
        </p:grpSp>
        <p:sp>
          <p:nvSpPr>
            <p:cNvPr id="75782" name="TextBox 97"/>
            <p:cNvSpPr txBox="1">
              <a:spLocks noChangeArrowheads="1"/>
            </p:cNvSpPr>
            <p:nvPr/>
          </p:nvSpPr>
          <p:spPr bwMode="auto">
            <a:xfrm>
              <a:off x="1677614" y="5775158"/>
              <a:ext cx="295301" cy="349893"/>
            </a:xfrm>
            <a:prstGeom prst="rect">
              <a:avLst/>
            </a:prstGeom>
            <a:noFill/>
            <a:ln w="9525">
              <a:noFill/>
              <a:miter lim="800000"/>
              <a:headEnd/>
              <a:tailEnd/>
            </a:ln>
          </p:spPr>
          <p:txBody>
            <a:bodyPr wrap="none">
              <a:spAutoFit/>
            </a:bodyPr>
            <a:lstStyle/>
            <a:p>
              <a:r>
                <a:rPr lang="en-US">
                  <a:latin typeface="Calibri" pitchFamily="34" charset="0"/>
                </a:rPr>
                <a:t>1</a:t>
              </a:r>
            </a:p>
          </p:txBody>
        </p:sp>
        <p:sp>
          <p:nvSpPr>
            <p:cNvPr id="75783" name="TextBox 99"/>
            <p:cNvSpPr txBox="1">
              <a:spLocks noChangeArrowheads="1"/>
            </p:cNvSpPr>
            <p:nvPr/>
          </p:nvSpPr>
          <p:spPr bwMode="auto">
            <a:xfrm>
              <a:off x="2348899" y="5775158"/>
              <a:ext cx="295301" cy="349893"/>
            </a:xfrm>
            <a:prstGeom prst="rect">
              <a:avLst/>
            </a:prstGeom>
            <a:noFill/>
            <a:ln w="9525">
              <a:noFill/>
              <a:miter lim="800000"/>
              <a:headEnd/>
              <a:tailEnd/>
            </a:ln>
          </p:spPr>
          <p:txBody>
            <a:bodyPr wrap="none">
              <a:spAutoFit/>
            </a:bodyPr>
            <a:lstStyle/>
            <a:p>
              <a:r>
                <a:rPr lang="en-US">
                  <a:latin typeface="Calibri" pitchFamily="34" charset="0"/>
                </a:rPr>
                <a:t>2</a:t>
              </a:r>
            </a:p>
          </p:txBody>
        </p:sp>
        <p:sp>
          <p:nvSpPr>
            <p:cNvPr id="75784" name="TextBox 100"/>
            <p:cNvSpPr txBox="1">
              <a:spLocks noChangeArrowheads="1"/>
            </p:cNvSpPr>
            <p:nvPr/>
          </p:nvSpPr>
          <p:spPr bwMode="auto">
            <a:xfrm>
              <a:off x="2945596" y="5775158"/>
              <a:ext cx="295301" cy="349893"/>
            </a:xfrm>
            <a:prstGeom prst="rect">
              <a:avLst/>
            </a:prstGeom>
            <a:noFill/>
            <a:ln w="9525">
              <a:noFill/>
              <a:miter lim="800000"/>
              <a:headEnd/>
              <a:tailEnd/>
            </a:ln>
          </p:spPr>
          <p:txBody>
            <a:bodyPr wrap="none">
              <a:spAutoFit/>
            </a:bodyPr>
            <a:lstStyle/>
            <a:p>
              <a:r>
                <a:rPr lang="en-US">
                  <a:latin typeface="Calibri" pitchFamily="34" charset="0"/>
                </a:rPr>
                <a:t>3</a:t>
              </a:r>
            </a:p>
          </p:txBody>
        </p:sp>
        <p:sp>
          <p:nvSpPr>
            <p:cNvPr id="75785" name="TextBox 101"/>
            <p:cNvSpPr txBox="1">
              <a:spLocks noChangeArrowheads="1"/>
            </p:cNvSpPr>
            <p:nvPr/>
          </p:nvSpPr>
          <p:spPr bwMode="auto">
            <a:xfrm>
              <a:off x="4213579" y="5775158"/>
              <a:ext cx="295301" cy="349893"/>
            </a:xfrm>
            <a:prstGeom prst="rect">
              <a:avLst/>
            </a:prstGeom>
            <a:noFill/>
            <a:ln w="9525">
              <a:noFill/>
              <a:miter lim="800000"/>
              <a:headEnd/>
              <a:tailEnd/>
            </a:ln>
          </p:spPr>
          <p:txBody>
            <a:bodyPr wrap="none">
              <a:spAutoFit/>
            </a:bodyPr>
            <a:lstStyle/>
            <a:p>
              <a:r>
                <a:rPr lang="en-US">
                  <a:latin typeface="Calibri" pitchFamily="34" charset="0"/>
                </a:rPr>
                <a:t>5</a:t>
              </a:r>
            </a:p>
          </p:txBody>
        </p:sp>
        <p:sp>
          <p:nvSpPr>
            <p:cNvPr id="75786" name="TextBox 102"/>
            <p:cNvSpPr txBox="1">
              <a:spLocks noChangeArrowheads="1"/>
            </p:cNvSpPr>
            <p:nvPr/>
          </p:nvSpPr>
          <p:spPr bwMode="auto">
            <a:xfrm>
              <a:off x="3616881" y="5775158"/>
              <a:ext cx="295301" cy="349893"/>
            </a:xfrm>
            <a:prstGeom prst="rect">
              <a:avLst/>
            </a:prstGeom>
            <a:noFill/>
            <a:ln w="9525">
              <a:noFill/>
              <a:miter lim="800000"/>
              <a:headEnd/>
              <a:tailEnd/>
            </a:ln>
          </p:spPr>
          <p:txBody>
            <a:bodyPr wrap="none">
              <a:spAutoFit/>
            </a:bodyPr>
            <a:lstStyle/>
            <a:p>
              <a:r>
                <a:rPr lang="en-US">
                  <a:latin typeface="Calibri" pitchFamily="34" charset="0"/>
                </a:rPr>
                <a:t>4</a:t>
              </a:r>
            </a:p>
          </p:txBody>
        </p:sp>
        <p:sp>
          <p:nvSpPr>
            <p:cNvPr id="75787" name="TextBox 103"/>
            <p:cNvSpPr txBox="1">
              <a:spLocks noChangeArrowheads="1"/>
            </p:cNvSpPr>
            <p:nvPr/>
          </p:nvSpPr>
          <p:spPr bwMode="auto">
            <a:xfrm>
              <a:off x="4810277" y="5775158"/>
              <a:ext cx="295301" cy="349893"/>
            </a:xfrm>
            <a:prstGeom prst="rect">
              <a:avLst/>
            </a:prstGeom>
            <a:noFill/>
            <a:ln w="9525">
              <a:noFill/>
              <a:miter lim="800000"/>
              <a:headEnd/>
              <a:tailEnd/>
            </a:ln>
          </p:spPr>
          <p:txBody>
            <a:bodyPr wrap="none">
              <a:spAutoFit/>
            </a:bodyPr>
            <a:lstStyle/>
            <a:p>
              <a:r>
                <a:rPr lang="en-US">
                  <a:latin typeface="Calibri" pitchFamily="34" charset="0"/>
                </a:rPr>
                <a:t>6</a:t>
              </a:r>
            </a:p>
          </p:txBody>
        </p:sp>
        <p:sp>
          <p:nvSpPr>
            <p:cNvPr id="75788" name="TextBox 104"/>
            <p:cNvSpPr txBox="1">
              <a:spLocks noChangeArrowheads="1"/>
            </p:cNvSpPr>
            <p:nvPr/>
          </p:nvSpPr>
          <p:spPr bwMode="auto">
            <a:xfrm>
              <a:off x="5481562" y="5775158"/>
              <a:ext cx="295301" cy="349893"/>
            </a:xfrm>
            <a:prstGeom prst="rect">
              <a:avLst/>
            </a:prstGeom>
            <a:noFill/>
            <a:ln w="9525">
              <a:noFill/>
              <a:miter lim="800000"/>
              <a:headEnd/>
              <a:tailEnd/>
            </a:ln>
          </p:spPr>
          <p:txBody>
            <a:bodyPr wrap="none">
              <a:spAutoFit/>
            </a:bodyPr>
            <a:lstStyle/>
            <a:p>
              <a:r>
                <a:rPr lang="en-US">
                  <a:latin typeface="Calibri" pitchFamily="34" charset="0"/>
                </a:rPr>
                <a:t>7</a:t>
              </a:r>
            </a:p>
          </p:txBody>
        </p:sp>
        <p:sp>
          <p:nvSpPr>
            <p:cNvPr id="75789" name="TextBox 105"/>
            <p:cNvSpPr txBox="1">
              <a:spLocks noChangeArrowheads="1"/>
            </p:cNvSpPr>
            <p:nvPr/>
          </p:nvSpPr>
          <p:spPr bwMode="auto">
            <a:xfrm>
              <a:off x="6078259" y="5775158"/>
              <a:ext cx="295301" cy="349893"/>
            </a:xfrm>
            <a:prstGeom prst="rect">
              <a:avLst/>
            </a:prstGeom>
            <a:noFill/>
            <a:ln w="9525">
              <a:noFill/>
              <a:miter lim="800000"/>
              <a:headEnd/>
              <a:tailEnd/>
            </a:ln>
          </p:spPr>
          <p:txBody>
            <a:bodyPr wrap="none">
              <a:spAutoFit/>
            </a:bodyPr>
            <a:lstStyle/>
            <a:p>
              <a:r>
                <a:rPr lang="en-US">
                  <a:latin typeface="Calibri" pitchFamily="34" charset="0"/>
                </a:rPr>
                <a:t>8</a:t>
              </a:r>
            </a:p>
          </p:txBody>
        </p:sp>
        <p:sp>
          <p:nvSpPr>
            <p:cNvPr id="75790" name="TextBox 106"/>
            <p:cNvSpPr txBox="1">
              <a:spLocks noChangeArrowheads="1"/>
            </p:cNvSpPr>
            <p:nvPr/>
          </p:nvSpPr>
          <p:spPr bwMode="auto">
            <a:xfrm>
              <a:off x="6749544" y="5775158"/>
              <a:ext cx="295301" cy="349893"/>
            </a:xfrm>
            <a:prstGeom prst="rect">
              <a:avLst/>
            </a:prstGeom>
            <a:noFill/>
            <a:ln w="9525">
              <a:noFill/>
              <a:miter lim="800000"/>
              <a:headEnd/>
              <a:tailEnd/>
            </a:ln>
          </p:spPr>
          <p:txBody>
            <a:bodyPr wrap="none">
              <a:spAutoFit/>
            </a:bodyPr>
            <a:lstStyle/>
            <a:p>
              <a:r>
                <a:rPr lang="en-US">
                  <a:latin typeface="Calibri" pitchFamily="34" charset="0"/>
                </a:rPr>
                <a:t>9</a:t>
              </a:r>
            </a:p>
          </p:txBody>
        </p:sp>
        <p:sp>
          <p:nvSpPr>
            <p:cNvPr id="75791" name="TextBox 107"/>
            <p:cNvSpPr txBox="1">
              <a:spLocks noChangeArrowheads="1"/>
            </p:cNvSpPr>
            <p:nvPr/>
          </p:nvSpPr>
          <p:spPr bwMode="auto">
            <a:xfrm>
              <a:off x="7346242" y="5775158"/>
              <a:ext cx="409842" cy="349893"/>
            </a:xfrm>
            <a:prstGeom prst="rect">
              <a:avLst/>
            </a:prstGeom>
            <a:noFill/>
            <a:ln w="9525">
              <a:noFill/>
              <a:miter lim="800000"/>
              <a:headEnd/>
              <a:tailEnd/>
            </a:ln>
          </p:spPr>
          <p:txBody>
            <a:bodyPr wrap="none">
              <a:spAutoFit/>
            </a:bodyPr>
            <a:lstStyle/>
            <a:p>
              <a:r>
                <a:rPr lang="en-US">
                  <a:latin typeface="Calibri" pitchFamily="34" charset="0"/>
                </a:rPr>
                <a:t>10</a:t>
              </a:r>
            </a:p>
          </p:txBody>
        </p:sp>
        <p:sp>
          <p:nvSpPr>
            <p:cNvPr id="75792" name="TextBox 108"/>
            <p:cNvSpPr txBox="1">
              <a:spLocks noChangeArrowheads="1"/>
            </p:cNvSpPr>
            <p:nvPr/>
          </p:nvSpPr>
          <p:spPr bwMode="auto">
            <a:xfrm>
              <a:off x="3467707" y="6136105"/>
              <a:ext cx="1990938" cy="400110"/>
            </a:xfrm>
            <a:prstGeom prst="rect">
              <a:avLst/>
            </a:prstGeom>
            <a:noFill/>
            <a:ln w="9525">
              <a:noFill/>
              <a:miter lim="800000"/>
              <a:headEnd/>
              <a:tailEnd/>
            </a:ln>
          </p:spPr>
          <p:txBody>
            <a:bodyPr wrap="none">
              <a:spAutoFit/>
            </a:bodyPr>
            <a:lstStyle/>
            <a:p>
              <a:r>
                <a:rPr lang="en-US" sz="2000">
                  <a:latin typeface="Calibri" pitchFamily="34" charset="0"/>
                </a:rPr>
                <a:t>Years of marriage</a:t>
              </a:r>
            </a:p>
          </p:txBody>
        </p:sp>
        <p:sp>
          <p:nvSpPr>
            <p:cNvPr id="75793" name="TextBox 109"/>
            <p:cNvSpPr txBox="1">
              <a:spLocks noChangeArrowheads="1"/>
            </p:cNvSpPr>
            <p:nvPr/>
          </p:nvSpPr>
          <p:spPr bwMode="auto">
            <a:xfrm rot="-5400000">
              <a:off x="-308037" y="3470459"/>
              <a:ext cx="2393550" cy="361515"/>
            </a:xfrm>
            <a:prstGeom prst="rect">
              <a:avLst/>
            </a:prstGeom>
            <a:noFill/>
            <a:ln w="9525">
              <a:noFill/>
              <a:miter lim="800000"/>
              <a:headEnd/>
              <a:tailEnd/>
            </a:ln>
          </p:spPr>
          <p:txBody>
            <a:bodyPr wrap="none">
              <a:spAutoFit/>
            </a:bodyPr>
            <a:lstStyle/>
            <a:p>
              <a:r>
                <a:rPr lang="en-US">
                  <a:latin typeface="Calibri" pitchFamily="34" charset="0"/>
                </a:rPr>
                <a:t>Ratings of marital quality</a:t>
              </a:r>
            </a:p>
          </p:txBody>
        </p:sp>
        <p:sp>
          <p:nvSpPr>
            <p:cNvPr id="75794" name="TextBox 110"/>
            <p:cNvSpPr txBox="1">
              <a:spLocks noChangeArrowheads="1"/>
            </p:cNvSpPr>
            <p:nvPr/>
          </p:nvSpPr>
          <p:spPr bwMode="auto">
            <a:xfrm>
              <a:off x="3327589" y="6457890"/>
              <a:ext cx="671164" cy="400110"/>
            </a:xfrm>
            <a:prstGeom prst="rect">
              <a:avLst/>
            </a:prstGeom>
            <a:noFill/>
            <a:ln w="9525">
              <a:noFill/>
              <a:miter lim="800000"/>
              <a:headEnd/>
              <a:tailEnd/>
            </a:ln>
          </p:spPr>
          <p:txBody>
            <a:bodyPr wrap="none">
              <a:spAutoFit/>
            </a:bodyPr>
            <a:lstStyle/>
            <a:p>
              <a:r>
                <a:rPr lang="en-US" sz="2000">
                  <a:latin typeface="Calibri" pitchFamily="34" charset="0"/>
                </a:rPr>
                <a:t>Wife</a:t>
              </a:r>
            </a:p>
          </p:txBody>
        </p:sp>
        <p:sp>
          <p:nvSpPr>
            <p:cNvPr id="75795" name="TextBox 111"/>
            <p:cNvSpPr txBox="1">
              <a:spLocks noChangeArrowheads="1"/>
            </p:cNvSpPr>
            <p:nvPr/>
          </p:nvSpPr>
          <p:spPr bwMode="auto">
            <a:xfrm>
              <a:off x="4670157" y="6457890"/>
              <a:ext cx="1106581" cy="400110"/>
            </a:xfrm>
            <a:prstGeom prst="rect">
              <a:avLst/>
            </a:prstGeom>
            <a:noFill/>
            <a:ln w="9525">
              <a:noFill/>
              <a:miter lim="800000"/>
              <a:headEnd/>
              <a:tailEnd/>
            </a:ln>
          </p:spPr>
          <p:txBody>
            <a:bodyPr wrap="none">
              <a:spAutoFit/>
            </a:bodyPr>
            <a:lstStyle/>
            <a:p>
              <a:r>
                <a:rPr lang="en-US" sz="2000">
                  <a:latin typeface="Calibri" pitchFamily="34" charset="0"/>
                </a:rPr>
                <a:t>Husband</a:t>
              </a:r>
            </a:p>
          </p:txBody>
        </p:sp>
        <p:cxnSp>
          <p:nvCxnSpPr>
            <p:cNvPr id="114" name="Straight Connector 113"/>
            <p:cNvCxnSpPr/>
            <p:nvPr/>
          </p:nvCxnSpPr>
          <p:spPr>
            <a:xfrm>
              <a:off x="3327208" y="6553200"/>
              <a:ext cx="596866" cy="1588"/>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927318" y="6553200"/>
              <a:ext cx="596866" cy="1588"/>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grpSp>
      <p:sp>
        <p:nvSpPr>
          <p:cNvPr id="75779" name="TextBox 118"/>
          <p:cNvSpPr txBox="1">
            <a:spLocks noChangeArrowheads="1"/>
          </p:cNvSpPr>
          <p:nvPr/>
        </p:nvSpPr>
        <p:spPr bwMode="auto">
          <a:xfrm>
            <a:off x="2895600" y="0"/>
            <a:ext cx="2984500" cy="369888"/>
          </a:xfrm>
          <a:prstGeom prst="rect">
            <a:avLst/>
          </a:prstGeom>
          <a:noFill/>
          <a:ln w="9525">
            <a:noFill/>
            <a:miter lim="800000"/>
            <a:headEnd/>
            <a:tailEnd/>
          </a:ln>
        </p:spPr>
        <p:txBody>
          <a:bodyPr wrap="none">
            <a:spAutoFit/>
          </a:bodyPr>
          <a:lstStyle/>
          <a:p>
            <a:r>
              <a:rPr lang="en-US">
                <a:latin typeface="Calibri" pitchFamily="34" charset="0"/>
              </a:rPr>
              <a:t>Marital Satisfaction over Time</a:t>
            </a:r>
          </a:p>
        </p:txBody>
      </p:sp>
      <p:sp>
        <p:nvSpPr>
          <p:cNvPr id="75780" name="TextBox 119"/>
          <p:cNvSpPr txBox="1">
            <a:spLocks noChangeArrowheads="1"/>
          </p:cNvSpPr>
          <p:nvPr/>
        </p:nvSpPr>
        <p:spPr bwMode="auto">
          <a:xfrm>
            <a:off x="0" y="457200"/>
            <a:ext cx="9144000" cy="830263"/>
          </a:xfrm>
          <a:prstGeom prst="rect">
            <a:avLst/>
          </a:prstGeom>
          <a:noFill/>
          <a:ln w="9525">
            <a:noFill/>
            <a:miter lim="800000"/>
            <a:headEnd/>
            <a:tailEnd/>
          </a:ln>
        </p:spPr>
        <p:txBody>
          <a:bodyPr>
            <a:spAutoFit/>
          </a:bodyPr>
          <a:lstStyle/>
          <a:p>
            <a:r>
              <a:rPr lang="en-US" sz="1600">
                <a:latin typeface="Calibri" pitchFamily="34" charset="0"/>
              </a:rPr>
              <a:t>In a longitudinal study that spanned ten years, married couples rated the quality of their marriages. On average, these ratings were high, but they declined among both husbands and wives. As you can see, there were two steep drops, occurring during the first and eighth years of marriage. (Kurdek, 1999.)</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Nadpis 1"/>
          <p:cNvSpPr>
            <a:spLocks noGrp="1"/>
          </p:cNvSpPr>
          <p:nvPr>
            <p:ph type="title"/>
          </p:nvPr>
        </p:nvSpPr>
        <p:spPr/>
        <p:txBody>
          <a:bodyPr/>
          <a:lstStyle/>
          <a:p>
            <a:pPr eaLnBrk="1" hangingPunct="1"/>
            <a:r>
              <a:rPr lang="pt-BR" smtClean="0"/>
              <a:t>Amor</a:t>
            </a:r>
            <a:endParaRPr lang="cs-CZ" smtClean="0"/>
          </a:p>
        </p:txBody>
      </p:sp>
      <p:sp>
        <p:nvSpPr>
          <p:cNvPr id="110595" name="Zástupný symbol pro obsah 2"/>
          <p:cNvSpPr>
            <a:spLocks noGrp="1"/>
          </p:cNvSpPr>
          <p:nvPr>
            <p:ph idx="1"/>
          </p:nvPr>
        </p:nvSpPr>
        <p:spPr>
          <a:xfrm>
            <a:off x="395288" y="1268413"/>
            <a:ext cx="8229600" cy="1296491"/>
          </a:xfrm>
          <a:prstGeom prst="round2DiagRect">
            <a:avLst/>
          </a:prstGeom>
        </p:spPr>
        <p:style>
          <a:lnRef idx="2">
            <a:schemeClr val="accent6"/>
          </a:lnRef>
          <a:fillRef idx="1">
            <a:schemeClr val="lt1"/>
          </a:fillRef>
          <a:effectRef idx="0">
            <a:schemeClr val="accent6"/>
          </a:effectRef>
          <a:fontRef idx="minor">
            <a:schemeClr val="dk1"/>
          </a:fontRef>
        </p:style>
        <p:txBody>
          <a:bodyPr/>
          <a:lstStyle/>
          <a:p>
            <a:pPr algn="just"/>
            <a:r>
              <a:rPr lang="pt-BR" sz="2000" dirty="0" smtClean="0"/>
              <a:t>Amor é uma constelação de comportamentos, cognições e emoções associada com o desejo de entrar e/ou manter um relacionamento íntimo com outra/s pessoa/s específica/s (Aron &amp; Aron, 1991)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762872" cy="1143000"/>
          </a:xfrm>
        </p:spPr>
        <p:txBody>
          <a:bodyPr/>
          <a:lstStyle/>
          <a:p>
            <a:r>
              <a:rPr lang="pt-BR" dirty="0" smtClean="0"/>
              <a:t>Tipos de amor</a:t>
            </a:r>
            <a:endParaRPr lang="pt-BR" dirty="0"/>
          </a:p>
        </p:txBody>
      </p:sp>
      <p:sp>
        <p:nvSpPr>
          <p:cNvPr id="3" name="Zástupný symbol pro obsah 2"/>
          <p:cNvSpPr>
            <a:spLocks noGrp="1"/>
          </p:cNvSpPr>
          <p:nvPr>
            <p:ph idx="1"/>
          </p:nvPr>
        </p:nvSpPr>
        <p:spPr>
          <a:xfrm>
            <a:off x="0" y="4060229"/>
            <a:ext cx="8229600" cy="2797771"/>
          </a:xfrm>
        </p:spPr>
        <p:txBody>
          <a:bodyPr>
            <a:normAutofit fontScale="70000" lnSpcReduction="20000"/>
          </a:bodyPr>
          <a:lstStyle/>
          <a:p>
            <a:pPr algn="just">
              <a:buNone/>
            </a:pPr>
            <a:endParaRPr lang="pt-BR" dirty="0" smtClean="0"/>
          </a:p>
          <a:p>
            <a:pPr algn="just">
              <a:buNone/>
            </a:pPr>
            <a:r>
              <a:rPr lang="pt-BR" dirty="0" smtClean="0"/>
              <a:t>De combinação dos três tipos primários surgem três estilos amorosos secundários: </a:t>
            </a:r>
          </a:p>
          <a:p>
            <a:pPr algn="just"/>
            <a:r>
              <a:rPr lang="pt-BR" dirty="0" smtClean="0"/>
              <a:t>(1) </a:t>
            </a:r>
            <a:r>
              <a:rPr lang="pt-BR" b="1" i="1" dirty="0" smtClean="0"/>
              <a:t>Mania</a:t>
            </a:r>
            <a:r>
              <a:rPr lang="pt-BR" dirty="0" smtClean="0"/>
              <a:t> (amor possessivo, dependente; é uma combinação de Eros e Ludus)</a:t>
            </a:r>
          </a:p>
          <a:p>
            <a:pPr algn="just"/>
            <a:r>
              <a:rPr lang="pt-BR" dirty="0" smtClean="0"/>
              <a:t>(2) </a:t>
            </a:r>
            <a:r>
              <a:rPr lang="pt-BR" b="1" i="1" dirty="0" smtClean="0"/>
              <a:t>Pragma</a:t>
            </a:r>
            <a:r>
              <a:rPr lang="pt-BR" i="1" dirty="0" smtClean="0"/>
              <a:t> </a:t>
            </a:r>
            <a:r>
              <a:rPr lang="pt-BR" dirty="0" smtClean="0"/>
              <a:t>(amor prático, lógico, calculado; combinação de Ludus e Storge)</a:t>
            </a:r>
          </a:p>
          <a:p>
            <a:pPr algn="just"/>
            <a:r>
              <a:rPr lang="pt-BR" dirty="0" smtClean="0"/>
              <a:t>(3) </a:t>
            </a:r>
            <a:r>
              <a:rPr lang="pt-BR" b="1" i="1" dirty="0" smtClean="0"/>
              <a:t>Ágape</a:t>
            </a:r>
            <a:r>
              <a:rPr lang="pt-BR" dirty="0" smtClean="0"/>
              <a:t> (amor puro, não obsessivo, generoso; combinação de Eros e Storge).</a:t>
            </a:r>
            <a:endParaRPr lang="pt-BR" dirty="0"/>
          </a:p>
        </p:txBody>
      </p:sp>
      <p:pic>
        <p:nvPicPr>
          <p:cNvPr id="1028" name="Picture 4" descr="Related image"/>
          <p:cNvPicPr>
            <a:picLocks noChangeAspect="1" noChangeArrowheads="1"/>
          </p:cNvPicPr>
          <p:nvPr/>
        </p:nvPicPr>
        <p:blipFill>
          <a:blip r:embed="rId2" cstate="print"/>
          <a:srcRect/>
          <a:stretch>
            <a:fillRect/>
          </a:stretch>
        </p:blipFill>
        <p:spPr bwMode="auto">
          <a:xfrm>
            <a:off x="7048500" y="0"/>
            <a:ext cx="2095500" cy="2438400"/>
          </a:xfrm>
          <a:prstGeom prst="rect">
            <a:avLst/>
          </a:prstGeom>
          <a:noFill/>
        </p:spPr>
      </p:pic>
      <p:sp>
        <p:nvSpPr>
          <p:cNvPr id="6" name="TextovéPole 5"/>
          <p:cNvSpPr txBox="1"/>
          <p:nvPr/>
        </p:nvSpPr>
        <p:spPr>
          <a:xfrm>
            <a:off x="0" y="1196752"/>
            <a:ext cx="7020272" cy="3416320"/>
          </a:xfrm>
          <a:prstGeom prst="rect">
            <a:avLst/>
          </a:prstGeom>
          <a:noFill/>
        </p:spPr>
        <p:txBody>
          <a:bodyPr wrap="square" rtlCol="0">
            <a:spAutoFit/>
          </a:bodyPr>
          <a:lstStyle/>
          <a:p>
            <a:pPr algn="just"/>
            <a:r>
              <a:rPr lang="pt-BR" sz="2400" b="1" dirty="0" smtClean="0"/>
              <a:t>Cores do amor (Lee, 1973) - </a:t>
            </a:r>
            <a:r>
              <a:rPr lang="pt-BR" sz="2400" dirty="0" smtClean="0"/>
              <a:t>três estilos (ou atitudes)  amorosos primários e três estilos secundários, seguindo a divisão básica de cores:</a:t>
            </a:r>
          </a:p>
          <a:p>
            <a:pPr algn="just"/>
            <a:r>
              <a:rPr lang="pt-BR" sz="2400" dirty="0" smtClean="0"/>
              <a:t>(I) </a:t>
            </a:r>
            <a:r>
              <a:rPr lang="pt-BR" sz="2400" b="1" i="1" dirty="0" smtClean="0"/>
              <a:t>Eros</a:t>
            </a:r>
            <a:r>
              <a:rPr lang="pt-BR" sz="2400" dirty="0" smtClean="0"/>
              <a:t> – atração física, sensualidade, paixão</a:t>
            </a:r>
          </a:p>
          <a:p>
            <a:pPr algn="just"/>
            <a:r>
              <a:rPr lang="pt-BR" sz="2400" dirty="0" smtClean="0"/>
              <a:t>(II) </a:t>
            </a:r>
            <a:r>
              <a:rPr lang="pt-BR" sz="2400" b="1" i="1" dirty="0" smtClean="0"/>
              <a:t>Storge</a:t>
            </a:r>
            <a:r>
              <a:rPr lang="pt-BR" sz="2400" i="1" dirty="0" smtClean="0"/>
              <a:t> </a:t>
            </a:r>
            <a:r>
              <a:rPr lang="pt-BR" sz="2400" dirty="0" smtClean="0"/>
              <a:t>– amor familiar, amor romântico que pode crescer de uma amizade, e exige comprometimento</a:t>
            </a:r>
          </a:p>
          <a:p>
            <a:pPr algn="just"/>
            <a:r>
              <a:rPr lang="pt-BR" sz="2400" dirty="0" smtClean="0"/>
              <a:t>(III) </a:t>
            </a:r>
            <a:r>
              <a:rPr lang="pt-BR" sz="2400" b="1" i="1" dirty="0" smtClean="0"/>
              <a:t>Ludus</a:t>
            </a:r>
            <a:r>
              <a:rPr lang="pt-BR" sz="2400" i="1" dirty="0" smtClean="0"/>
              <a:t> </a:t>
            </a:r>
            <a:r>
              <a:rPr lang="pt-BR" sz="2400" dirty="0" smtClean="0"/>
              <a:t>– amor sem comprometimento, amor como um jogo</a:t>
            </a:r>
          </a:p>
          <a:p>
            <a:endParaRPr lang="pt-B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dirty="0" smtClean="0"/>
              <a:t>Diferenças individuais em</a:t>
            </a:r>
            <a:br>
              <a:rPr lang="pt-BR" dirty="0" smtClean="0"/>
            </a:br>
            <a:r>
              <a:rPr lang="pt-BR" dirty="0" smtClean="0"/>
              <a:t> tipos de amor</a:t>
            </a:r>
            <a:endParaRPr lang="pt-BR" dirty="0"/>
          </a:p>
        </p:txBody>
      </p:sp>
      <p:sp>
        <p:nvSpPr>
          <p:cNvPr id="3" name="Zástupný symbol pro obsah 2"/>
          <p:cNvSpPr>
            <a:spLocks noGrp="1"/>
          </p:cNvSpPr>
          <p:nvPr>
            <p:ph idx="1"/>
          </p:nvPr>
        </p:nvSpPr>
        <p:spPr/>
        <p:txBody>
          <a:bodyPr>
            <a:noAutofit/>
          </a:bodyPr>
          <a:lstStyle/>
          <a:p>
            <a:pPr algn="just"/>
            <a:r>
              <a:rPr lang="pt-BR" sz="1800" dirty="0" smtClean="0"/>
              <a:t>autoestima individual está positivamente associada com Eros, mas negativamente com Mania, Storge e Agape (Mallandain &amp; Davies, 1994)</a:t>
            </a:r>
          </a:p>
          <a:p>
            <a:pPr algn="just"/>
            <a:r>
              <a:rPr lang="pt-BR" sz="1800" dirty="0" smtClean="0"/>
              <a:t>homens jovens, em média, têm a tendência a ter os estilos de amor mais Lúdico e Erótico, enquanto as mulheres relataram mais os estilos de Storge, Pragma e Mania; essas diferenças podem diminuir na idade mais madura (Hendrick e Hendrick, 1984, 1995)</a:t>
            </a:r>
          </a:p>
          <a:p>
            <a:pPr algn="just"/>
            <a:r>
              <a:rPr lang="pt-BR" sz="1800" dirty="0" smtClean="0"/>
              <a:t>menos Ludus e mais Eros, Storge e Agape estão ligados com satisfação nos relacionamentos (ex. </a:t>
            </a:r>
            <a:r>
              <a:rPr lang="cs-CZ" sz="1800" dirty="0" err="1" smtClean="0"/>
              <a:t>Inman</a:t>
            </a:r>
            <a:r>
              <a:rPr lang="cs-CZ" sz="1800" dirty="0" smtClean="0"/>
              <a:t>-Amos, </a:t>
            </a:r>
            <a:r>
              <a:rPr lang="cs-CZ" sz="1800" dirty="0" err="1" smtClean="0"/>
              <a:t>Hendrick</a:t>
            </a:r>
            <a:r>
              <a:rPr lang="cs-CZ" sz="1800" dirty="0" smtClean="0"/>
              <a:t>, &amp; </a:t>
            </a:r>
            <a:r>
              <a:rPr lang="cs-CZ" sz="1800" dirty="0" err="1" smtClean="0"/>
              <a:t>Hendrick</a:t>
            </a:r>
            <a:r>
              <a:rPr lang="cs-CZ" sz="1800" dirty="0" smtClean="0"/>
              <a:t>, 1994</a:t>
            </a:r>
            <a:r>
              <a:rPr lang="pt-BR" sz="1800" dirty="0" smtClean="0"/>
              <a:t>; </a:t>
            </a:r>
            <a:r>
              <a:rPr lang="cs-CZ" sz="1800" dirty="0" err="1" smtClean="0"/>
              <a:t>Sokolski</a:t>
            </a:r>
            <a:r>
              <a:rPr lang="cs-CZ" sz="1800" dirty="0" smtClean="0"/>
              <a:t> &amp; </a:t>
            </a:r>
            <a:r>
              <a:rPr lang="cs-CZ" sz="1800" dirty="0" err="1" smtClean="0"/>
              <a:t>Hendrick</a:t>
            </a:r>
            <a:r>
              <a:rPr lang="cs-CZ" sz="1800" dirty="0" smtClean="0"/>
              <a:t>, 1999; </a:t>
            </a:r>
            <a:r>
              <a:rPr lang="cs-CZ" sz="1800" dirty="0" err="1" smtClean="0"/>
              <a:t>Hendrick</a:t>
            </a:r>
            <a:r>
              <a:rPr lang="cs-CZ" sz="1800" dirty="0" smtClean="0"/>
              <a:t> &amp; </a:t>
            </a:r>
            <a:r>
              <a:rPr lang="cs-CZ" sz="1800" dirty="0" err="1" smtClean="0"/>
              <a:t>Hendrick</a:t>
            </a:r>
            <a:r>
              <a:rPr lang="cs-CZ" sz="1800" dirty="0" smtClean="0"/>
              <a:t>, 1997), </a:t>
            </a:r>
            <a:r>
              <a:rPr lang="pt-BR" sz="1800" dirty="0" smtClean="0"/>
              <a:t>mas esse resultado pode variar entre culturas</a:t>
            </a:r>
          </a:p>
          <a:p>
            <a:pPr algn="just"/>
            <a:r>
              <a:rPr lang="pt-BR" sz="1800" dirty="0" smtClean="0"/>
              <a:t>Um estudo mais recente mostrou que Storge estava positivamente correlacionado com satisfação no relacionamento em uma amostra dos Estados Unidos e Portugal, enquanto Eros e Mania correlacionaram-se positivamente com satisfação em uma amostra de Moçambique (Galinha et al., 2014)</a:t>
            </a:r>
          </a:p>
          <a:p>
            <a:pPr algn="just"/>
            <a:r>
              <a:rPr lang="pt-BR" sz="1800" dirty="0" smtClean="0"/>
              <a:t>Neuropsicologia: Eros está ligado com sistema de neurônios dopaminérgicos, que estão envolvidos no sistema de recompensa; a Mania foi associada com o sistema cerebral de serotonina, que está associado com ansiedade e transtornos de obsessão-compulsão (Emanuele et al., 2007)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pt-BR" b="1" dirty="0" smtClean="0"/>
              <a:t>Triangulo do amor (Sternberg, 1986)</a:t>
            </a:r>
            <a:endParaRPr lang="pt-BR" dirty="0"/>
          </a:p>
        </p:txBody>
      </p:sp>
      <p:sp>
        <p:nvSpPr>
          <p:cNvPr id="3" name="Zástupný symbol pro obsah 2"/>
          <p:cNvSpPr>
            <a:spLocks noGrp="1"/>
          </p:cNvSpPr>
          <p:nvPr>
            <p:ph idx="1"/>
          </p:nvPr>
        </p:nvSpPr>
        <p:spPr>
          <a:xfrm>
            <a:off x="0" y="1196752"/>
            <a:ext cx="8229600" cy="5472608"/>
          </a:xfrm>
        </p:spPr>
        <p:txBody>
          <a:bodyPr>
            <a:normAutofit fontScale="62500" lnSpcReduction="20000"/>
          </a:bodyPr>
          <a:lstStyle/>
          <a:p>
            <a:pPr algn="just"/>
            <a:r>
              <a:rPr lang="pt-BR" dirty="0" smtClean="0"/>
              <a:t>divisão entre três componentes primários de amor: Intimidade, Paixão e Comprometimento</a:t>
            </a:r>
          </a:p>
          <a:p>
            <a:pPr algn="just"/>
            <a:r>
              <a:rPr lang="pt-BR" dirty="0" smtClean="0"/>
              <a:t>em combinação esses componentes formam seguintes sub-tipos de amor: </a:t>
            </a:r>
          </a:p>
          <a:p>
            <a:pPr marL="571500" indent="-571500" algn="just">
              <a:buAutoNum type="romanUcPeriod"/>
            </a:pPr>
            <a:r>
              <a:rPr lang="pt-BR" i="1" dirty="0" smtClean="0"/>
              <a:t>Amor romântico</a:t>
            </a:r>
            <a:r>
              <a:rPr lang="pt-BR" dirty="0" smtClean="0"/>
              <a:t> (Intimidade + Paixão)</a:t>
            </a:r>
          </a:p>
          <a:p>
            <a:pPr marL="571500" indent="-571500" algn="just">
              <a:buAutoNum type="romanUcPeriod"/>
            </a:pPr>
            <a:r>
              <a:rPr lang="pt-BR" i="1" dirty="0" smtClean="0"/>
              <a:t>Companheirismo amoroso</a:t>
            </a:r>
            <a:r>
              <a:rPr lang="pt-BR" dirty="0" smtClean="0"/>
              <a:t> (Intimidade + Compromisso)</a:t>
            </a:r>
          </a:p>
          <a:p>
            <a:pPr marL="571500" indent="-571500" algn="just">
              <a:buAutoNum type="romanUcPeriod"/>
            </a:pPr>
            <a:r>
              <a:rPr lang="pt-BR" i="1" dirty="0" smtClean="0"/>
              <a:t>Amor fugaz</a:t>
            </a:r>
            <a:r>
              <a:rPr lang="pt-BR" dirty="0" smtClean="0"/>
              <a:t> (Paixão + Compromisso)</a:t>
            </a:r>
          </a:p>
          <a:p>
            <a:pPr marL="571500" indent="-571500" algn="just">
              <a:buAutoNum type="romanUcPeriod"/>
            </a:pPr>
            <a:r>
              <a:rPr lang="pt-BR" i="1" dirty="0" smtClean="0"/>
              <a:t>Amor consumado</a:t>
            </a:r>
            <a:r>
              <a:rPr lang="pt-BR" dirty="0" smtClean="0"/>
              <a:t> - combinação de todas </a:t>
            </a:r>
          </a:p>
          <a:p>
            <a:pPr marL="571500" indent="-571500" algn="just">
              <a:buNone/>
            </a:pPr>
            <a:r>
              <a:rPr lang="pt-BR" dirty="0" smtClean="0"/>
              <a:t>           as três dimensões</a:t>
            </a:r>
          </a:p>
          <a:p>
            <a:pPr marL="571500" indent="-571500" algn="just">
              <a:buAutoNum type="romanUcPeriod"/>
            </a:pPr>
            <a:r>
              <a:rPr lang="pt-BR" i="1" dirty="0" smtClean="0"/>
              <a:t>Amor de amizade - </a:t>
            </a:r>
            <a:r>
              <a:rPr lang="pt-BR" dirty="0" smtClean="0"/>
              <a:t>Intimidade sozinha </a:t>
            </a:r>
          </a:p>
          <a:p>
            <a:pPr marL="571500" indent="-571500" algn="just">
              <a:buNone/>
            </a:pPr>
            <a:r>
              <a:rPr lang="pt-BR" dirty="0" smtClean="0"/>
              <a:t>           sem o aspecto de Paixão e Comprometimento</a:t>
            </a:r>
          </a:p>
          <a:p>
            <a:pPr marL="571500" indent="-571500" algn="just">
              <a:buAutoNum type="romanUcPeriod"/>
            </a:pPr>
            <a:r>
              <a:rPr lang="pt-BR" dirty="0" smtClean="0"/>
              <a:t> </a:t>
            </a:r>
            <a:r>
              <a:rPr lang="pt-BR" i="1" dirty="0" smtClean="0"/>
              <a:t>Amor apaixonado - s</a:t>
            </a:r>
            <a:r>
              <a:rPr lang="pt-BR" dirty="0" smtClean="0"/>
              <a:t>ó Paixão sem </a:t>
            </a:r>
          </a:p>
          <a:p>
            <a:pPr marL="571500" indent="-571500" algn="just">
              <a:buNone/>
            </a:pPr>
            <a:r>
              <a:rPr lang="pt-BR" dirty="0" smtClean="0"/>
              <a:t>            a Intimidade e Comprometimento</a:t>
            </a:r>
          </a:p>
          <a:p>
            <a:pPr marL="571500" indent="-571500" algn="just">
              <a:buAutoNum type="romanUcPeriod"/>
            </a:pPr>
            <a:r>
              <a:rPr lang="pt-BR" i="1" dirty="0" smtClean="0"/>
              <a:t>Amor vazio - </a:t>
            </a:r>
            <a:r>
              <a:rPr lang="pt-BR" dirty="0" smtClean="0"/>
              <a:t>só Comprometimento </a:t>
            </a:r>
          </a:p>
          <a:p>
            <a:pPr marL="571500" indent="-571500" algn="just">
              <a:buNone/>
            </a:pPr>
            <a:r>
              <a:rPr lang="pt-BR" dirty="0" smtClean="0"/>
              <a:t>           sem Intimidade e Paixão </a:t>
            </a:r>
          </a:p>
          <a:p>
            <a:pPr marL="571500" indent="-571500" algn="just">
              <a:buAutoNum type="romanUcPeriod"/>
            </a:pPr>
            <a:r>
              <a:rPr lang="pt-BR" i="1" dirty="0" smtClean="0"/>
              <a:t>Desamor</a:t>
            </a:r>
            <a:r>
              <a:rPr lang="pt-BR" dirty="0" smtClean="0"/>
              <a:t> - falta de todos os componentes </a:t>
            </a:r>
          </a:p>
          <a:p>
            <a:pPr marL="571500" indent="-571500" algn="just">
              <a:buNone/>
            </a:pPr>
            <a:r>
              <a:rPr lang="pt-BR" dirty="0" smtClean="0"/>
              <a:t>              de amor, o que é característico para maioria de</a:t>
            </a:r>
          </a:p>
          <a:p>
            <a:pPr marL="571500" indent="-571500" algn="just">
              <a:buNone/>
            </a:pPr>
            <a:r>
              <a:rPr lang="pt-BR" dirty="0" smtClean="0"/>
              <a:t>              relacionamentos interpessoais não-românticos</a:t>
            </a:r>
          </a:p>
          <a:p>
            <a:endParaRPr lang="pt-BR" dirty="0"/>
          </a:p>
        </p:txBody>
      </p:sp>
      <p:pic>
        <p:nvPicPr>
          <p:cNvPr id="40962" name="Picture 2" descr="Teoria Triangular do Amor.png"/>
          <p:cNvPicPr>
            <a:picLocks noChangeAspect="1" noChangeArrowheads="1"/>
          </p:cNvPicPr>
          <p:nvPr/>
        </p:nvPicPr>
        <p:blipFill>
          <a:blip r:embed="rId2" cstate="print"/>
          <a:srcRect/>
          <a:stretch>
            <a:fillRect/>
          </a:stretch>
        </p:blipFill>
        <p:spPr bwMode="auto">
          <a:xfrm>
            <a:off x="5516427" y="2924944"/>
            <a:ext cx="3627573" cy="263854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260648"/>
            <a:ext cx="5987008" cy="1143000"/>
          </a:xfrm>
        </p:spPr>
        <p:txBody>
          <a:bodyPr/>
          <a:lstStyle/>
          <a:p>
            <a:r>
              <a:rPr lang="pt-BR" dirty="0" smtClean="0"/>
              <a:t>Apego romântico</a:t>
            </a:r>
            <a:endParaRPr lang="pt-BR" dirty="0"/>
          </a:p>
        </p:txBody>
      </p:sp>
      <p:sp>
        <p:nvSpPr>
          <p:cNvPr id="3" name="Zástupný symbol pro obsah 2"/>
          <p:cNvSpPr>
            <a:spLocks noGrp="1"/>
          </p:cNvSpPr>
          <p:nvPr>
            <p:ph idx="1"/>
          </p:nvPr>
        </p:nvSpPr>
        <p:spPr>
          <a:xfrm>
            <a:off x="457200" y="1844824"/>
            <a:ext cx="8229600" cy="4752528"/>
          </a:xfrm>
        </p:spPr>
        <p:txBody>
          <a:bodyPr>
            <a:normAutofit fontScale="77500" lnSpcReduction="20000"/>
          </a:bodyPr>
          <a:lstStyle/>
          <a:p>
            <a:pPr algn="just"/>
            <a:r>
              <a:rPr lang="pt-BR" dirty="0" smtClean="0"/>
              <a:t>O apego romântico foi sugerido como </a:t>
            </a:r>
            <a:r>
              <a:rPr lang="pt-BR" dirty="0" smtClean="0"/>
              <a:t>uma</a:t>
            </a:r>
          </a:p>
          <a:p>
            <a:pPr algn="just">
              <a:buNone/>
            </a:pPr>
            <a:r>
              <a:rPr lang="pt-BR" dirty="0" smtClean="0"/>
              <a:t> </a:t>
            </a:r>
            <a:r>
              <a:rPr lang="pt-BR" dirty="0" smtClean="0"/>
              <a:t>instanciação adulta do laço que acontece entre </a:t>
            </a:r>
            <a:endParaRPr lang="pt-BR" dirty="0" smtClean="0"/>
          </a:p>
          <a:p>
            <a:pPr algn="just">
              <a:buNone/>
            </a:pPr>
            <a:r>
              <a:rPr lang="pt-BR" dirty="0" smtClean="0"/>
              <a:t>o </a:t>
            </a:r>
            <a:r>
              <a:rPr lang="pt-BR" dirty="0" smtClean="0"/>
              <a:t>bebê e o cuidador durante a infância (Hazan &amp; Shaver, 1987)</a:t>
            </a:r>
          </a:p>
          <a:p>
            <a:pPr algn="just"/>
            <a:r>
              <a:rPr lang="pt-BR" dirty="0" smtClean="0"/>
              <a:t>(o apego = um sistema que coordena a procura de proximidade mútua entre o bebê e a mãe (ou outra pessoa próxima)</a:t>
            </a:r>
          </a:p>
          <a:p>
            <a:pPr algn="just"/>
            <a:r>
              <a:rPr lang="pt-BR" dirty="0" smtClean="0"/>
              <a:t>três tipos de amor adulto:</a:t>
            </a:r>
          </a:p>
          <a:p>
            <a:pPr marL="571500" indent="-571500" algn="just">
              <a:buAutoNum type="romanUcPeriod"/>
            </a:pPr>
            <a:r>
              <a:rPr lang="pt-BR" i="1" dirty="0" smtClean="0"/>
              <a:t>apego seguro</a:t>
            </a:r>
          </a:p>
          <a:p>
            <a:pPr marL="571500" indent="-571500" algn="just">
              <a:buAutoNum type="romanUcPeriod"/>
            </a:pPr>
            <a:r>
              <a:rPr lang="pt-BR" i="1" dirty="0" smtClean="0"/>
              <a:t>apego inseguro ansioso</a:t>
            </a:r>
          </a:p>
          <a:p>
            <a:pPr marL="571500" indent="-571500" algn="just">
              <a:buAutoNum type="romanUcPeriod"/>
            </a:pPr>
            <a:r>
              <a:rPr lang="pt-BR" i="1" dirty="0" smtClean="0"/>
              <a:t>apego inseguro evitativo</a:t>
            </a:r>
          </a:p>
          <a:p>
            <a:pPr marL="571500" indent="-571500" algn="just">
              <a:buNone/>
            </a:pPr>
            <a:endParaRPr lang="pt-BR" dirty="0" smtClean="0"/>
          </a:p>
          <a:p>
            <a:pPr marL="571500" indent="-571500" algn="just">
              <a:buNone/>
            </a:pPr>
            <a:r>
              <a:rPr lang="pt-BR" dirty="0" smtClean="0"/>
              <a:t>Em geral, o sistema de apego serve para manter as pessoas unidas em relacionamentos comprometidos</a:t>
            </a:r>
            <a:endParaRPr lang="pt-BR" dirty="0"/>
          </a:p>
        </p:txBody>
      </p:sp>
      <p:pic>
        <p:nvPicPr>
          <p:cNvPr id="27650" name="Picture 2" descr="Cute animals that know what Love is 6"/>
          <p:cNvPicPr>
            <a:picLocks noChangeAspect="1" noChangeArrowheads="1"/>
          </p:cNvPicPr>
          <p:nvPr/>
        </p:nvPicPr>
        <p:blipFill>
          <a:blip r:embed="rId2" cstate="print"/>
          <a:srcRect/>
          <a:stretch>
            <a:fillRect/>
          </a:stretch>
        </p:blipFill>
        <p:spPr bwMode="auto">
          <a:xfrm>
            <a:off x="0" y="0"/>
            <a:ext cx="1230539" cy="1844824"/>
          </a:xfrm>
          <a:prstGeom prst="rect">
            <a:avLst/>
          </a:prstGeom>
          <a:noFill/>
        </p:spPr>
      </p:pic>
      <p:pic>
        <p:nvPicPr>
          <p:cNvPr id="7" name="Obrázek 6" descr="20180508_142159.jpg"/>
          <p:cNvPicPr>
            <a:picLocks noChangeAspect="1"/>
          </p:cNvPicPr>
          <p:nvPr/>
        </p:nvPicPr>
        <p:blipFill>
          <a:blip r:embed="rId3" cstate="print"/>
          <a:stretch>
            <a:fillRect/>
          </a:stretch>
        </p:blipFill>
        <p:spPr>
          <a:xfrm rot="16200000">
            <a:off x="6812741" y="333037"/>
            <a:ext cx="2664296" cy="1998222"/>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2849</Words>
  <Application>Microsoft Office PowerPoint</Application>
  <PresentationFormat>Předvádění na obrazovce (4:3)</PresentationFormat>
  <Paragraphs>220</Paragraphs>
  <Slides>33</Slides>
  <Notes>5</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Motiv sady Office</vt:lpstr>
      <vt:lpstr>Amor</vt:lpstr>
      <vt:lpstr>O que é amor?</vt:lpstr>
      <vt:lpstr>Benefícios de amor</vt:lpstr>
      <vt:lpstr>Snímek 4</vt:lpstr>
      <vt:lpstr>Amor</vt:lpstr>
      <vt:lpstr>Tipos de amor</vt:lpstr>
      <vt:lpstr>Diferenças individuais em  tipos de amor</vt:lpstr>
      <vt:lpstr>Triangulo do amor (Sternberg, 1986)</vt:lpstr>
      <vt:lpstr>Apego romântico</vt:lpstr>
      <vt:lpstr>Sexo – Paixão – Amor</vt:lpstr>
      <vt:lpstr>Dois tipos de amor</vt:lpstr>
      <vt:lpstr>Paixão</vt:lpstr>
      <vt:lpstr>Paixão </vt:lpstr>
      <vt:lpstr>Companheirismo amoroso</vt:lpstr>
      <vt:lpstr>Paixão e companheirismo amoroso</vt:lpstr>
      <vt:lpstr>O amor pode sobreviver?</vt:lpstr>
      <vt:lpstr>O que é amor?</vt:lpstr>
      <vt:lpstr>Amor e sucesso reprodutivo</vt:lpstr>
      <vt:lpstr>Exclusividade sexual como  prova de amor</vt:lpstr>
      <vt:lpstr>Amor como redução de interesse  em alternativas</vt:lpstr>
      <vt:lpstr>Satisfação em relacionamentos</vt:lpstr>
      <vt:lpstr>Separação</vt:lpstr>
      <vt:lpstr>Separação</vt:lpstr>
      <vt:lpstr>Snímek 24</vt:lpstr>
      <vt:lpstr>Snímek 25</vt:lpstr>
      <vt:lpstr>Romantic Love</vt:lpstr>
      <vt:lpstr>Snímek 27</vt:lpstr>
      <vt:lpstr>Snímek 28</vt:lpstr>
      <vt:lpstr>Snímek 29</vt:lpstr>
      <vt:lpstr>Snímek 30</vt:lpstr>
      <vt:lpstr>Snímek 31</vt:lpstr>
      <vt:lpstr>Snímek 32</vt:lpstr>
      <vt:lpstr>Snímek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Qualidade de relacionamentos</dc:title>
  <dc:creator>Jaroslava Varella Valentova</dc:creator>
  <cp:lastModifiedBy>Jaroslava Varella Valentova</cp:lastModifiedBy>
  <cp:revision>84</cp:revision>
  <dcterms:created xsi:type="dcterms:W3CDTF">2017-11-06T16:06:28Z</dcterms:created>
  <dcterms:modified xsi:type="dcterms:W3CDTF">2019-10-17T01:35:40Z</dcterms:modified>
</cp:coreProperties>
</file>