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31"/>
  </p:handoutMasterIdLst>
  <p:sldIdLst>
    <p:sldId id="256" r:id="rId2"/>
    <p:sldId id="266" r:id="rId3"/>
    <p:sldId id="267" r:id="rId4"/>
    <p:sldId id="268" r:id="rId5"/>
    <p:sldId id="269" r:id="rId6"/>
    <p:sldId id="271" r:id="rId7"/>
    <p:sldId id="273" r:id="rId8"/>
    <p:sldId id="321" r:id="rId9"/>
    <p:sldId id="322" r:id="rId10"/>
    <p:sldId id="274" r:id="rId11"/>
    <p:sldId id="276" r:id="rId12"/>
    <p:sldId id="283" r:id="rId13"/>
    <p:sldId id="286" r:id="rId14"/>
    <p:sldId id="287" r:id="rId15"/>
    <p:sldId id="288" r:id="rId16"/>
    <p:sldId id="284" r:id="rId17"/>
    <p:sldId id="285" r:id="rId18"/>
    <p:sldId id="289" r:id="rId19"/>
    <p:sldId id="291" r:id="rId20"/>
    <p:sldId id="292" r:id="rId21"/>
    <p:sldId id="293" r:id="rId22"/>
    <p:sldId id="294" r:id="rId23"/>
    <p:sldId id="297" r:id="rId24"/>
    <p:sldId id="298" r:id="rId25"/>
    <p:sldId id="302" r:id="rId26"/>
    <p:sldId id="303" r:id="rId27"/>
    <p:sldId id="304" r:id="rId28"/>
    <p:sldId id="323" r:id="rId29"/>
    <p:sldId id="31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93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0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4DAF23-0870-4EBB-BC55-0CBA2E326A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887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0" y="0"/>
            <a:ext cx="9178925" cy="6924675"/>
            <a:chOff x="-20" y="0"/>
            <a:chExt cx="5782" cy="4362"/>
          </a:xfrm>
        </p:grpSpPr>
        <p:sp>
          <p:nvSpPr>
            <p:cNvPr id="5" name="Rectangle 3" descr="Stonbk"/>
            <p:cNvSpPr>
              <a:spLocks noChangeArrowheads="1"/>
            </p:cNvSpPr>
            <p:nvPr userDrawn="1"/>
          </p:nvSpPr>
          <p:spPr bwMode="white">
            <a:xfrm>
              <a:off x="-15" y="5"/>
              <a:ext cx="5775" cy="431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0" y="0"/>
              <a:ext cx="743" cy="43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695" y="0"/>
              <a:ext cx="50" cy="43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pic>
          <p:nvPicPr>
            <p:cNvPr id="8" name="Picture 6" descr="Astonbnr"/>
            <p:cNvPicPr>
              <a:picLocks noChangeAspect="1" noChangeArrowheads="1"/>
            </p:cNvPicPr>
            <p:nvPr userDrawn="1"/>
          </p:nvPicPr>
          <p:blipFill>
            <a:blip r:embed="rId3"/>
            <a:srcRect t="15163"/>
            <a:stretch>
              <a:fillRect/>
            </a:stretch>
          </p:blipFill>
          <p:spPr bwMode="gray">
            <a:xfrm>
              <a:off x="0" y="1705"/>
              <a:ext cx="5760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5400000">
              <a:off x="3204" y="-396"/>
              <a:ext cx="47" cy="50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5400000">
              <a:off x="3204" y="-852"/>
              <a:ext cx="47" cy="506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-20" y="0"/>
              <a:ext cx="47" cy="43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Line 10"/>
            <p:cNvSpPr>
              <a:spLocks noChangeShapeType="1"/>
            </p:cNvSpPr>
            <p:nvPr userDrawn="1"/>
          </p:nvSpPr>
          <p:spPr bwMode="auto">
            <a:xfrm>
              <a:off x="414" y="2118"/>
              <a:ext cx="28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Line 11"/>
            <p:cNvSpPr>
              <a:spLocks noChangeShapeType="1"/>
            </p:cNvSpPr>
            <p:nvPr userDrawn="1"/>
          </p:nvSpPr>
          <p:spPr bwMode="auto">
            <a:xfrm flipV="1">
              <a:off x="27" y="2116"/>
              <a:ext cx="23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55" y="2115"/>
              <a:ext cx="65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12"/>
                </a:cxn>
                <a:cxn ang="0">
                  <a:pos x="27" y="23"/>
                </a:cxn>
                <a:cxn ang="0">
                  <a:pos x="36" y="35"/>
                </a:cxn>
                <a:cxn ang="0">
                  <a:pos x="47" y="45"/>
                </a:cxn>
                <a:cxn ang="0">
                  <a:pos x="56" y="66"/>
                </a:cxn>
                <a:cxn ang="0">
                  <a:pos x="63" y="80"/>
                </a:cxn>
                <a:cxn ang="0">
                  <a:pos x="65" y="86"/>
                </a:cxn>
              </a:cxnLst>
              <a:rect l="0" t="0" r="r" b="b"/>
              <a:pathLst>
                <a:path w="65" h="86">
                  <a:moveTo>
                    <a:pt x="0" y="0"/>
                  </a:moveTo>
                  <a:cubicBezTo>
                    <a:pt x="9" y="4"/>
                    <a:pt x="6" y="10"/>
                    <a:pt x="15" y="12"/>
                  </a:cubicBezTo>
                  <a:cubicBezTo>
                    <a:pt x="18" y="20"/>
                    <a:pt x="19" y="20"/>
                    <a:pt x="27" y="23"/>
                  </a:cubicBezTo>
                  <a:cubicBezTo>
                    <a:pt x="29" y="29"/>
                    <a:pt x="30" y="32"/>
                    <a:pt x="36" y="35"/>
                  </a:cubicBezTo>
                  <a:cubicBezTo>
                    <a:pt x="40" y="40"/>
                    <a:pt x="43" y="40"/>
                    <a:pt x="47" y="45"/>
                  </a:cubicBezTo>
                  <a:cubicBezTo>
                    <a:pt x="49" y="71"/>
                    <a:pt x="49" y="52"/>
                    <a:pt x="56" y="66"/>
                  </a:cubicBezTo>
                  <a:cubicBezTo>
                    <a:pt x="57" y="74"/>
                    <a:pt x="56" y="77"/>
                    <a:pt x="63" y="80"/>
                  </a:cubicBezTo>
                  <a:cubicBezTo>
                    <a:pt x="65" y="85"/>
                    <a:pt x="65" y="83"/>
                    <a:pt x="65" y="8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344" y="2118"/>
              <a:ext cx="71" cy="84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61" y="27"/>
                </a:cxn>
                <a:cxn ang="0">
                  <a:pos x="52" y="57"/>
                </a:cxn>
                <a:cxn ang="0">
                  <a:pos x="46" y="72"/>
                </a:cxn>
                <a:cxn ang="0">
                  <a:pos x="33" y="63"/>
                </a:cxn>
                <a:cxn ang="0">
                  <a:pos x="25" y="51"/>
                </a:cxn>
                <a:cxn ang="0">
                  <a:pos x="10" y="39"/>
                </a:cxn>
                <a:cxn ang="0">
                  <a:pos x="4" y="77"/>
                </a:cxn>
                <a:cxn ang="0">
                  <a:pos x="1" y="84"/>
                </a:cxn>
              </a:cxnLst>
              <a:rect l="0" t="0" r="r" b="b"/>
              <a:pathLst>
                <a:path w="71" h="84">
                  <a:moveTo>
                    <a:pt x="69" y="0"/>
                  </a:moveTo>
                  <a:cubicBezTo>
                    <a:pt x="65" y="10"/>
                    <a:pt x="71" y="21"/>
                    <a:pt x="61" y="27"/>
                  </a:cubicBezTo>
                  <a:cubicBezTo>
                    <a:pt x="59" y="37"/>
                    <a:pt x="62" y="55"/>
                    <a:pt x="52" y="57"/>
                  </a:cubicBezTo>
                  <a:cubicBezTo>
                    <a:pt x="49" y="62"/>
                    <a:pt x="49" y="67"/>
                    <a:pt x="46" y="72"/>
                  </a:cubicBezTo>
                  <a:cubicBezTo>
                    <a:pt x="38" y="71"/>
                    <a:pt x="39" y="67"/>
                    <a:pt x="33" y="63"/>
                  </a:cubicBezTo>
                  <a:cubicBezTo>
                    <a:pt x="30" y="58"/>
                    <a:pt x="27" y="56"/>
                    <a:pt x="25" y="51"/>
                  </a:cubicBezTo>
                  <a:cubicBezTo>
                    <a:pt x="23" y="38"/>
                    <a:pt x="25" y="38"/>
                    <a:pt x="10" y="39"/>
                  </a:cubicBezTo>
                  <a:cubicBezTo>
                    <a:pt x="8" y="51"/>
                    <a:pt x="18" y="72"/>
                    <a:pt x="4" y="77"/>
                  </a:cubicBezTo>
                  <a:cubicBezTo>
                    <a:pt x="0" y="82"/>
                    <a:pt x="1" y="79"/>
                    <a:pt x="1" y="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073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244600" y="1247775"/>
            <a:ext cx="7772400" cy="114300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073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2620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70046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294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CA620-4666-452E-AE8C-40DD43ECBB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6426E-CE5C-4D74-B4DF-966C827F6C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66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573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257FB-B46B-4ED3-846F-089648C2B5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E2848-3AA8-4BD3-9DEF-0DF8E507E4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1257300" y="19812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2CDC2-C363-4940-AEBF-DBA757BED8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257300" y="19812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20D8F-96A5-4D83-AEE7-68CB25865F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5DF52-A7FA-4E4B-8491-FCA9748D7B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2AB8D-AA63-43C0-9E22-3AA4F6B9C5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36ECE-A8A6-4CA8-B208-8F53323774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B24C9-44E0-45FA-814F-84429AB85F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3DE30-E2D7-453D-9D61-89812438C1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7A14-6E90-405F-AD16-149A429771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87FE4-5F92-45FC-9E93-1E572B7FFE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F417B-5560-498F-A0E2-830B18D8C0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C695B-609A-49DF-8225-5067E32CDD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026"/>
          <p:cNvGrpSpPr>
            <a:grpSpLocks/>
          </p:cNvGrpSpPr>
          <p:nvPr/>
        </p:nvGrpSpPr>
        <p:grpSpPr bwMode="auto">
          <a:xfrm>
            <a:off x="0" y="0"/>
            <a:ext cx="9144000" cy="6869113"/>
            <a:chOff x="0" y="0"/>
            <a:chExt cx="5760" cy="4327"/>
          </a:xfrm>
        </p:grpSpPr>
        <p:sp>
          <p:nvSpPr>
            <p:cNvPr id="29699" name="Rectangle 1027"/>
            <p:cNvSpPr>
              <a:spLocks noChangeArrowheads="1"/>
            </p:cNvSpPr>
            <p:nvPr userDrawn="1"/>
          </p:nvSpPr>
          <p:spPr bwMode="ltGray">
            <a:xfrm>
              <a:off x="0" y="405"/>
              <a:ext cx="743" cy="3922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pic>
          <p:nvPicPr>
            <p:cNvPr id="8202" name="Picture 1028" descr="Astonbnr"/>
            <p:cNvPicPr>
              <a:picLocks noChangeAspect="1" noChangeArrowheads="1"/>
            </p:cNvPicPr>
            <p:nvPr userDrawn="1"/>
          </p:nvPicPr>
          <p:blipFill>
            <a:blip r:embed="rId17"/>
            <a:srcRect t="15163"/>
            <a:stretch>
              <a:fillRect/>
            </a:stretch>
          </p:blipFill>
          <p:spPr bwMode="gray">
            <a:xfrm>
              <a:off x="0" y="0"/>
              <a:ext cx="5760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1" name="Rectangle 1029"/>
            <p:cNvSpPr>
              <a:spLocks noChangeArrowheads="1"/>
            </p:cNvSpPr>
            <p:nvPr userDrawn="1"/>
          </p:nvSpPr>
          <p:spPr bwMode="white">
            <a:xfrm>
              <a:off x="704" y="181"/>
              <a:ext cx="5056" cy="38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702" name="Rectangle 1030" descr="Stonbk"/>
            <p:cNvSpPr>
              <a:spLocks noChangeArrowheads="1"/>
            </p:cNvSpPr>
            <p:nvPr userDrawn="1"/>
          </p:nvSpPr>
          <p:spPr bwMode="white">
            <a:xfrm>
              <a:off x="747" y="224"/>
              <a:ext cx="5013" cy="4092"/>
            </a:xfrm>
            <a:prstGeom prst="rect">
              <a:avLst/>
            </a:prstGeom>
            <a:blipFill dpi="0" rotWithShape="0">
              <a:blip r:embed="rId18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703" name="Rectangle 1031"/>
            <p:cNvSpPr>
              <a:spLocks noChangeArrowheads="1"/>
            </p:cNvSpPr>
            <p:nvPr userDrawn="1"/>
          </p:nvSpPr>
          <p:spPr bwMode="white">
            <a:xfrm>
              <a:off x="703" y="186"/>
              <a:ext cx="46" cy="413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704" name="Line 1032"/>
            <p:cNvSpPr>
              <a:spLocks noChangeShapeType="1"/>
            </p:cNvSpPr>
            <p:nvPr userDrawn="1"/>
          </p:nvSpPr>
          <p:spPr bwMode="hidden">
            <a:xfrm>
              <a:off x="0" y="415"/>
              <a:ext cx="25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705" name="Line 1033"/>
            <p:cNvSpPr>
              <a:spLocks noChangeShapeType="1"/>
            </p:cNvSpPr>
            <p:nvPr userDrawn="1"/>
          </p:nvSpPr>
          <p:spPr bwMode="hidden">
            <a:xfrm>
              <a:off x="421" y="412"/>
              <a:ext cx="28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706" name="Rectangle 1034"/>
            <p:cNvSpPr>
              <a:spLocks noChangeArrowheads="1"/>
            </p:cNvSpPr>
            <p:nvPr userDrawn="1"/>
          </p:nvSpPr>
          <p:spPr bwMode="hidden">
            <a:xfrm>
              <a:off x="0" y="0"/>
              <a:ext cx="27" cy="43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8195" name="Rectangle 1035"/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8196" name="Rectangle 10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9709" name="Rectangle 10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7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710" name="Rectangle 10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711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A55C678-5FEA-4D67-999A-AF94F22CCC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9712" name="Rectangle 1040"/>
          <p:cNvSpPr>
            <a:spLocks noChangeArrowheads="1"/>
          </p:cNvSpPr>
          <p:nvPr/>
        </p:nvSpPr>
        <p:spPr bwMode="auto">
          <a:xfrm>
            <a:off x="1117600" y="268288"/>
            <a:ext cx="8026400" cy="746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tb.bol.com.br/simpleRedirect.html?srv=miner_solo&amp;trg=http://media.ditto.com/1624/16247096.jpg&amp;m=image&amp;r=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tb.bol.com.br/simpleRedirect.html?srv=miner_solo&amp;trg=http://media.ditto.com/1438/14382958.jpg&amp;m=image&amp;r=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6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GERIATRIA e GERONTOLOGIA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4038600"/>
            <a:ext cx="7112000" cy="1752600"/>
          </a:xfrm>
        </p:spPr>
        <p:txBody>
          <a:bodyPr/>
          <a:lstStyle/>
          <a:p>
            <a:pPr eaLnBrk="1" hangingPunct="1"/>
            <a:r>
              <a:rPr lang="pt-BR" b="1" smtClean="0">
                <a:latin typeface="Book Antiqua" pitchFamily="18" charset="0"/>
              </a:rPr>
              <a:t>Eduardo Ferriolli</a:t>
            </a:r>
          </a:p>
          <a:p>
            <a:pPr eaLnBrk="1" hangingPunct="1"/>
            <a:r>
              <a:rPr lang="pt-BR" sz="2800" smtClean="0">
                <a:latin typeface="Book Antiqua" pitchFamily="18" charset="0"/>
              </a:rPr>
              <a:t>Divisão de Clínica Médica Geral e Geriatria</a:t>
            </a:r>
          </a:p>
          <a:p>
            <a:pPr eaLnBrk="1" hangingPunct="1"/>
            <a:r>
              <a:rPr lang="pt-BR" sz="2800" smtClean="0">
                <a:latin typeface="Book Antiqua" pitchFamily="18" charset="0"/>
              </a:rPr>
              <a:t>Departamento de Clínica Médica </a:t>
            </a:r>
          </a:p>
          <a:p>
            <a:pPr eaLnBrk="1" hangingPunct="1"/>
            <a:r>
              <a:rPr lang="pt-BR" sz="2800" smtClean="0">
                <a:latin typeface="Book Antiqua" pitchFamily="18" charset="0"/>
              </a:rPr>
              <a:t>FMRP - USP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85725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Geriatria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14" y="2071678"/>
            <a:ext cx="7772400" cy="4114800"/>
          </a:xfrm>
        </p:spPr>
        <p:txBody>
          <a:bodyPr/>
          <a:lstStyle/>
          <a:p>
            <a:pPr eaLnBrk="1" hangingPunct="1"/>
            <a:r>
              <a:rPr lang="pt-BR" b="1" dirty="0" smtClean="0"/>
              <a:t>Empregando esses conhecimentos, o objetivo do geriatra é devolver uma pessoa doente e dependente a um nível de máxima habilidade e, sempre que possível, retornar esta pessoa a uma vida independente, em casa.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391400" cy="4114800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pt-BR" sz="2800" b="1" dirty="0" smtClean="0"/>
              <a:t>Organização:</a:t>
            </a:r>
          </a:p>
          <a:p>
            <a:pPr lvl="1" eaLnBrk="1" hangingPunct="1">
              <a:lnSpc>
                <a:spcPct val="110000"/>
              </a:lnSpc>
              <a:spcAft>
                <a:spcPct val="20000"/>
              </a:spcAft>
            </a:pPr>
            <a:r>
              <a:rPr lang="pt-BR" sz="2400" b="1" dirty="0" smtClean="0"/>
              <a:t>Avaliação multidimensional (médica, funcional, psicológica, de enfermagem e social);</a:t>
            </a:r>
          </a:p>
          <a:p>
            <a:pPr lvl="1" eaLnBrk="1" hangingPunct="1">
              <a:lnSpc>
                <a:spcPct val="110000"/>
              </a:lnSpc>
              <a:spcAft>
                <a:spcPct val="20000"/>
              </a:spcAft>
            </a:pPr>
            <a:r>
              <a:rPr lang="pt-BR" sz="2400" b="1" dirty="0" smtClean="0"/>
              <a:t>Trabalho em equipe;</a:t>
            </a:r>
          </a:p>
          <a:p>
            <a:pPr lvl="1" eaLnBrk="1" hangingPunct="1">
              <a:lnSpc>
                <a:spcPct val="110000"/>
              </a:lnSpc>
              <a:spcAft>
                <a:spcPct val="20000"/>
              </a:spcAft>
            </a:pPr>
            <a:r>
              <a:rPr lang="pt-BR" sz="2400" b="1" dirty="0" smtClean="0"/>
              <a:t>Tratamento de quadros agudos;</a:t>
            </a:r>
          </a:p>
          <a:p>
            <a:pPr lvl="1" eaLnBrk="1" hangingPunct="1">
              <a:lnSpc>
                <a:spcPct val="110000"/>
              </a:lnSpc>
              <a:spcAft>
                <a:spcPct val="20000"/>
              </a:spcAft>
            </a:pPr>
            <a:r>
              <a:rPr lang="pt-BR" sz="2400" b="1" dirty="0" smtClean="0"/>
              <a:t>Reabilitação;</a:t>
            </a:r>
          </a:p>
          <a:p>
            <a:pPr lvl="1" eaLnBrk="1" hangingPunct="1">
              <a:lnSpc>
                <a:spcPct val="110000"/>
              </a:lnSpc>
              <a:spcAft>
                <a:spcPct val="20000"/>
              </a:spcAft>
            </a:pPr>
            <a:r>
              <a:rPr lang="pt-BR" sz="2400" b="1" dirty="0" smtClean="0"/>
              <a:t>Suporte contínuo na comunidade (visitas, hospital dia);</a:t>
            </a:r>
          </a:p>
          <a:p>
            <a:pPr lvl="1" eaLnBrk="1" hangingPunct="1">
              <a:lnSpc>
                <a:spcPct val="110000"/>
              </a:lnSpc>
              <a:spcAft>
                <a:spcPct val="20000"/>
              </a:spcAft>
            </a:pPr>
            <a:r>
              <a:rPr lang="pt-BR" sz="2400" b="1" dirty="0" smtClean="0"/>
              <a:t>Cuidados hospitalares ou institucionais de longo prazo.</a:t>
            </a:r>
          </a:p>
          <a:p>
            <a:pPr lvl="1" eaLnBrk="1" hangingPunct="1">
              <a:lnSpc>
                <a:spcPct val="110000"/>
              </a:lnSpc>
              <a:spcAft>
                <a:spcPct val="20000"/>
              </a:spcAft>
            </a:pPr>
            <a:endParaRPr lang="pt-BR" sz="2400" b="1" dirty="0" smtClean="0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1295400" y="571500"/>
            <a:ext cx="7772400" cy="11430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Geriatria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Transição demográfica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4194175" y="1625600"/>
            <a:ext cx="2166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b="1"/>
              <a:t>3 estágios</a:t>
            </a:r>
          </a:p>
        </p:txBody>
      </p:sp>
      <p:pic>
        <p:nvPicPr>
          <p:cNvPr id="35844" name="Picture 10" descr="d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438400"/>
            <a:ext cx="62484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284288" y="1981200"/>
          <a:ext cx="771683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Gráfico" r:id="rId3" imgW="8023320" imgH="4286160" progId="MSGraph.Chart.8">
                  <p:embed followColorScheme="full"/>
                </p:oleObj>
              </mc:Choice>
              <mc:Fallback>
                <p:oleObj name="Gráfico" r:id="rId3" imgW="8023320" imgH="428616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1981200"/>
                        <a:ext cx="7716837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>
          <a:xfrm>
            <a:off x="1371600" y="785813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Mortalidade por Tuberculose Respiratória - Estados Unidos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395413" y="1981200"/>
          <a:ext cx="749617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Gráfico" r:id="rId3" imgW="7966080" imgH="4381560" progId="MSGraph.Chart.8">
                  <p:embed followColorScheme="full"/>
                </p:oleObj>
              </mc:Choice>
              <mc:Fallback>
                <p:oleObj name="Gráfico" r:id="rId3" imgW="7966080" imgH="438156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1981200"/>
                        <a:ext cx="7496175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7" name="Rectangle 5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Queda da fecundidade no Brasil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27175" y="1981200"/>
          <a:ext cx="72310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Gráfico" r:id="rId3" imgW="7007400" imgH="3981600" progId="MSGraph.Chart.8">
                  <p:embed/>
                </p:oleObj>
              </mc:Choice>
              <mc:Fallback>
                <p:oleObj name="Gráfico" r:id="rId3" imgW="7007400" imgH="3981600" progId="MSGraph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75" y="1981200"/>
                        <a:ext cx="7231063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>
          <a:xfrm>
            <a:off x="1214438" y="1000125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Projeções de crescimento (%) da população brasileira, de 1940 a 2025, por faixa etária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14450" y="581025"/>
            <a:ext cx="8162925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z="3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transição demográfica no mundo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76300" y="1905000"/>
          <a:ext cx="82677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Gráfico" r:id="rId3" imgW="8869320" imgH="4286160" progId="MSGraph.Chart.8">
                  <p:embed followColorScheme="full"/>
                </p:oleObj>
              </mc:Choice>
              <mc:Fallback>
                <p:oleObj name="Gráfico" r:id="rId3" imgW="8869320" imgH="428616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1905000"/>
                        <a:ext cx="82677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44" name="Group 80"/>
          <p:cNvGraphicFramePr>
            <a:graphicFrameLocks noGrp="1"/>
          </p:cNvGraphicFramePr>
          <p:nvPr>
            <p:ph type="tbl" idx="1"/>
          </p:nvPr>
        </p:nvGraphicFramePr>
        <p:xfrm>
          <a:off x="1257300" y="1981200"/>
          <a:ext cx="7772400" cy="4511039"/>
        </p:xfrm>
        <a:graphic>
          <a:graphicData uri="http://schemas.openxmlformats.org/drawingml/2006/table">
            <a:tbl>
              <a:tblPr/>
              <a:tblGrid>
                <a:gridCol w="1408113"/>
                <a:gridCol w="1612900"/>
                <a:gridCol w="1512887"/>
                <a:gridCol w="1509713"/>
                <a:gridCol w="1728787"/>
              </a:tblGrid>
              <a:tr h="469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País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Classificação (1950)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População, em milhões de habitantes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Classificação (2025)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Índia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Japão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BRASIL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Indonésia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Paquistão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México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Bangladesh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pt-B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45" name="Rectangle 81"/>
          <p:cNvSpPr>
            <a:spLocks noGrp="1" noChangeArrowheads="1"/>
          </p:cNvSpPr>
          <p:nvPr>
            <p:ph type="title"/>
          </p:nvPr>
        </p:nvSpPr>
        <p:spPr>
          <a:xfrm>
            <a:off x="1143000" y="785813"/>
            <a:ext cx="8001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Mudanças na população de países que terão mais de 16 milhões de pessoas com 60 anos ou mais em 2025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257300" y="2209800"/>
          <a:ext cx="77724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Gráfico" r:id="rId3" imgW="8726760" imgH="4114800" progId="MSGraph.Chart.8">
                  <p:embed followColorScheme="full"/>
                </p:oleObj>
              </mc:Choice>
              <mc:Fallback>
                <p:oleObj name="Gráfico" r:id="rId3" imgW="8726760" imgH="41148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2209800"/>
                        <a:ext cx="777240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>
          <a:xfrm>
            <a:off x="2438400" y="8572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Perfil de saúde no Brasil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28788" y="8572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Desenvolvimento Científico, Tecnológico, Farmacêutico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43138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b="1" smtClean="0"/>
              <a:t>Compreensão da fisiologia do envelhecimento e da fisiopatologia das doenças relacionadas ao envelhecimento.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b="1" smtClean="0"/>
              <a:t>Desenvolvimento de tecnologias avançadas de diagnóstico: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b="1" smtClean="0"/>
              <a:t>Tomografia, ressonância magnética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b="1" smtClean="0"/>
              <a:t>Cateterismos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b="1" smtClean="0"/>
              <a:t>Exames cintilográficos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b="1" smtClean="0"/>
              <a:t>Densitometria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00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pt-BR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Marjorie Warren</a:t>
            </a:r>
            <a:r>
              <a:rPr lang="pt-BR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pt-BR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pt-BR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"a mãe da geriatria"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pt-BR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pt-BR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(1897 – 1960)</a:t>
            </a:r>
          </a:p>
          <a:p>
            <a:pPr eaLnBrk="1" hangingPunct="1">
              <a:defRPr/>
            </a:pPr>
            <a:endParaRPr lang="pt-BR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026" name="Object 102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410200" y="1524000"/>
          <a:ext cx="3363913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Imagem de bitmap" r:id="rId3" imgW="2276793" imgH="2838846" progId="PBrush">
                  <p:embed/>
                </p:oleObj>
              </mc:Choice>
              <mc:Fallback>
                <p:oleObj name="Imagem de bitmap" r:id="rId3" imgW="2276793" imgH="2838846" progId="PBrush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524000"/>
                        <a:ext cx="3363913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928688"/>
            <a:ext cx="7772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Desenvolvimento Científico, Tecnológico, Farmacêutico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2438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pt-BR" b="1" smtClean="0"/>
              <a:t>Desenvolvimento de drogas mais adequadas à população idosa.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pt-BR" b="1" smtClean="0"/>
              <a:t>Desenvolvimento de métodos avançados de reabilitação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endParaRPr lang="pt-B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8"/>
          <p:cNvSpPr>
            <a:spLocks noChangeArrowheads="1"/>
          </p:cNvSpPr>
          <p:nvPr/>
        </p:nvSpPr>
        <p:spPr bwMode="auto">
          <a:xfrm>
            <a:off x="1143000" y="381000"/>
            <a:ext cx="8001000" cy="2362200"/>
          </a:xfrm>
          <a:custGeom>
            <a:avLst/>
            <a:gdLst>
              <a:gd name="T0" fmla="*/ 1490083846 w 21600"/>
              <a:gd name="T1" fmla="*/ 26156222 h 21600"/>
              <a:gd name="T2" fmla="*/ 401746548 w 21600"/>
              <a:gd name="T3" fmla="*/ 129166416 h 21600"/>
              <a:gd name="T4" fmla="*/ 1490083846 w 21600"/>
              <a:gd name="T5" fmla="*/ 258332833 h 21600"/>
              <a:gd name="T6" fmla="*/ 2147483647 w 21600"/>
              <a:gd name="T7" fmla="*/ 12916641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38375" y="533400"/>
            <a:ext cx="5867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Desenvolvimento Científico, Tecnológico, Farmacêutico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1981200" y="2590800"/>
            <a:ext cx="6400800" cy="19812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3200" b="1"/>
              <a:t>ALTO CUSTO</a:t>
            </a:r>
          </a:p>
        </p:txBody>
      </p:sp>
      <p:sp>
        <p:nvSpPr>
          <p:cNvPr id="40965" name="AutoShape 6"/>
          <p:cNvSpPr>
            <a:spLocks noChangeArrowheads="1"/>
          </p:cNvSpPr>
          <p:nvPr/>
        </p:nvSpPr>
        <p:spPr bwMode="auto">
          <a:xfrm>
            <a:off x="1676400" y="4724400"/>
            <a:ext cx="7467600" cy="2057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  </a:t>
            </a:r>
            <a:r>
              <a:rPr lang="pt-BR" b="1"/>
              <a:t>EXPLOSÃO POPULACIONAL</a:t>
            </a:r>
          </a:p>
        </p:txBody>
      </p:sp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4835525" y="43434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+</a:t>
            </a:r>
            <a:endParaRPr lang="pt-PT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3"/>
          <p:cNvSpPr>
            <a:spLocks noChangeArrowheads="1" noChangeShapeType="1" noTextEdit="1"/>
          </p:cNvSpPr>
          <p:nvPr/>
        </p:nvSpPr>
        <p:spPr bwMode="auto">
          <a:xfrm rot="5400000">
            <a:off x="2971800" y="914400"/>
            <a:ext cx="4343400" cy="5257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pt-BR" sz="96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 Black"/>
              </a:rPr>
              <a:t>$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667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6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INVIABILIDADE DO ACESSO UNIVERSAL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Estados Unidos - 2000</a:t>
            </a:r>
            <a:endParaRPr lang="pt-PT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600" b="1" smtClean="0"/>
              <a:t>Idosos: 13% população americana</a:t>
            </a:r>
          </a:p>
          <a:p>
            <a:pPr eaLnBrk="1" hangingPunct="1"/>
            <a:r>
              <a:rPr lang="en-US" sz="2600" b="1" smtClean="0"/>
              <a:t>Responsáveis por US$ 0,42 de cada dólar gasto em medicações.</a:t>
            </a:r>
          </a:p>
          <a:p>
            <a:pPr eaLnBrk="1" hangingPunct="1"/>
            <a:r>
              <a:rPr lang="en-US" sz="2600" b="1" i="1" smtClean="0"/>
              <a:t>Medicare</a:t>
            </a:r>
            <a:r>
              <a:rPr lang="en-US" sz="2600" b="1" smtClean="0"/>
              <a:t>: não cobre o custo de medicações</a:t>
            </a:r>
          </a:p>
          <a:p>
            <a:pPr eaLnBrk="1" hangingPunct="1"/>
            <a:endParaRPr lang="pt-PT" sz="2600" b="1" smtClean="0"/>
          </a:p>
        </p:txBody>
      </p:sp>
      <p:graphicFrame>
        <p:nvGraphicFramePr>
          <p:cNvPr id="7170" name="Object 0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876800" y="1981200"/>
          <a:ext cx="41529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Gráfico" r:id="rId3" imgW="3798000" imgH="4095360" progId="MSGraph.Chart.8">
                  <p:embed followColorScheme="full"/>
                </p:oleObj>
              </mc:Choice>
              <mc:Fallback>
                <p:oleObj name="Gráfico" r:id="rId3" imgW="3798000" imgH="4095360" progId="MSGraph.Chart.8">
                  <p:embed followColorScheme="full"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81200"/>
                        <a:ext cx="4152900" cy="434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xmlns="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Estados Unidos – 2000 a 2025</a:t>
            </a:r>
            <a:endParaRPr lang="pt-PT" sz="42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b="1" smtClean="0"/>
              <a:t>Estimativa de que o custo total da saúde por idoso saltará de US$ 9.200,00 por ano para US$ 25.000.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b="1" i="1" smtClean="0"/>
              <a:t>Medicaid</a:t>
            </a:r>
            <a:r>
              <a:rPr lang="en-US" b="1" smtClean="0"/>
              <a:t> - cuidados de longo prazo (institucionalização, cuidados domiciliares): critérios de eligibilidade obrigam os candidatos a exaurirem seus fundos.</a:t>
            </a:r>
            <a:endParaRPr lang="pt-PT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00225" y="7858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Atualidade</a:t>
            </a: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e </a:t>
            </a:r>
            <a:r>
              <a:rPr lang="en-US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Perspectivas</a:t>
            </a:r>
            <a:endParaRPr lang="pt-PT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b="1" smtClean="0"/>
              <a:t>Sobrecarga crescente dos Sistemas de Saúde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b="1" smtClean="0"/>
              <a:t>Aumento das filas de espera para cirurgias e procedimentos gratuitos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b="1" smtClean="0"/>
              <a:t>Cortes nos benefícios gratuitos da população idosa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b="1" smtClean="0"/>
              <a:t>Implementação de sistemas de compensação para pessoas necessitando de cuidados crônicos</a:t>
            </a:r>
          </a:p>
          <a:p>
            <a:pPr eaLnBrk="1" hangingPunct="1">
              <a:lnSpc>
                <a:spcPct val="90000"/>
              </a:lnSpc>
            </a:pPr>
            <a:endParaRPr lang="pt-P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42938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Atualidade</a:t>
            </a: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e </a:t>
            </a:r>
            <a:r>
              <a:rPr lang="en-US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Perspectivas</a:t>
            </a:r>
            <a:endParaRPr lang="pt-PT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8595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pt-BR" sz="2800" b="1" smtClean="0"/>
              <a:t>Racionalização do uso de tecnologias e de terapêutica medicamentosa.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pt-BR" sz="2400" b="1" smtClean="0"/>
              <a:t>Avaliação de custo/benefício.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pt-BR" sz="2400" b="1" smtClean="0"/>
              <a:t>Critérios de elegibilidade.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pt-BR" sz="2800" b="1" smtClean="0"/>
              <a:t>Busca de novas estratégias associando a iniciativa privada com o suporte governamental, para o cuidado aos idosos.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pt-BR" sz="2800" b="1" smtClean="0"/>
              <a:t>Estímulo à formação de profissionais especializados na área.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endParaRPr lang="pt-BR" sz="2800" b="1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endParaRPr lang="pt-P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609600"/>
            <a:ext cx="78867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BRASIL</a:t>
            </a:r>
            <a:endParaRPr lang="pt-PT" sz="5400" b="1" smtClean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3832225" y="2811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49156" name="Picture 7" descr="Braz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676400"/>
            <a:ext cx="487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Algumas teorias do envelhecimento</a:t>
            </a:r>
          </a:p>
          <a:p>
            <a:r>
              <a:rPr lang="pt-BR" dirty="0" smtClean="0"/>
              <a:t>Definições da geriatria</a:t>
            </a:r>
          </a:p>
          <a:p>
            <a:r>
              <a:rPr lang="pt-BR" dirty="0" smtClean="0"/>
              <a:t>Atuação do geriatra</a:t>
            </a:r>
          </a:p>
          <a:p>
            <a:r>
              <a:rPr lang="pt-BR" dirty="0" smtClean="0"/>
              <a:t>Envelhecimento populacional</a:t>
            </a:r>
          </a:p>
          <a:p>
            <a:pPr lvl="1"/>
            <a:r>
              <a:rPr lang="pt-BR" dirty="0" smtClean="0"/>
              <a:t>Transição demográfica</a:t>
            </a:r>
          </a:p>
          <a:p>
            <a:pPr lvl="1"/>
            <a:r>
              <a:rPr lang="pt-BR" dirty="0" smtClean="0"/>
              <a:t>Transição epidemiológica</a:t>
            </a:r>
          </a:p>
          <a:p>
            <a:r>
              <a:rPr lang="pt-BR" dirty="0" smtClean="0"/>
              <a:t>Perspectivas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071563"/>
            <a:ext cx="77724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800" b="1" smtClean="0"/>
              <a:t>"Através da maneira pela qual uma sociedade se comporta com seus velhos, ela desvela sem equívoco a verdade – muitas vezes cuidadosamente mascarada – de seus princípios e de seus fins"</a:t>
            </a:r>
            <a:endParaRPr lang="pt-PT" sz="2800" b="1" smtClean="0"/>
          </a:p>
        </p:txBody>
      </p:sp>
      <p:sp>
        <p:nvSpPr>
          <p:cNvPr id="62467" name="Text Box 4"/>
          <p:cNvSpPr txBox="1">
            <a:spLocks noChangeArrowheads="1"/>
          </p:cNvSpPr>
          <p:nvPr/>
        </p:nvSpPr>
        <p:spPr bwMode="auto">
          <a:xfrm>
            <a:off x="3657600" y="4619625"/>
            <a:ext cx="3197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Simone de Beauvoir,</a:t>
            </a:r>
          </a:p>
          <a:p>
            <a:r>
              <a:rPr lang="en-US" b="1"/>
              <a:t>em "A Velhice"</a:t>
            </a:r>
            <a:endParaRPr lang="pt-PT" b="1"/>
          </a:p>
        </p:txBody>
      </p:sp>
      <p:pic>
        <p:nvPicPr>
          <p:cNvPr id="62468" name="Picture 6" descr="1624709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076700"/>
            <a:ext cx="17367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8" descr="1438295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3990975"/>
            <a:ext cx="17129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Marjorie Warren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1926: Cirurgiã.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1935: "Poor Law Infirmary" anexada ao West Middlesex Hospital.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Responsabilidade por 714 novos pacientes, primariamente idosos classificados como "incuráveis"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endParaRPr lang="pt-B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Marjorie Warren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Observou que havia: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Diagnósticos imprecisos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Ausência de supervisão médica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Tratamento insuficiente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Falta de trabalho multidisciplinar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Ausência de reabilitação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endParaRPr lang="pt-BR" b="1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endParaRPr lang="pt-B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Marjorie Warren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Criou a primeira unidade geriátrica no Reino Unido: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Avaliação completa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Reabilitação precoce pela equipe interdisciplinar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Propôs a criação da Geriatria como especialidade médica.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endParaRPr lang="pt-BR" b="1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endParaRPr lang="pt-B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Marjorie Warren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Equipe: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Médicos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Enfermeiros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Terapeutas ocupacionais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Fisioterapeutas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Assistentes sociais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pt-BR" b="1" smtClean="0"/>
              <a:t>714 pacientes </a:t>
            </a:r>
            <a:r>
              <a:rPr lang="pt-BR" b="1" smtClean="0">
                <a:sym typeface="Symbol" pitchFamily="18" charset="2"/>
              </a:rPr>
              <a:t> 200 pacientes</a:t>
            </a:r>
            <a:endParaRPr lang="pt-BR" b="1" smtClean="0"/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endParaRPr lang="pt-BR" b="1" smtClean="0"/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endParaRPr lang="pt-B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642938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Geriatria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sz="2800" b="1" smtClean="0"/>
              <a:t>"É o ramo da medicina voltado aos aspectos clínicos, preventivos, curativos e sociais da doença em pessoas idosas. As suas altas taxas de morbidade, padrões diferentes de apresentação das doenças, reposta mais lenta aos tratamentos e necessidade de suporte social pedem habilidades médicas especiais".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Bases da geriatria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857364"/>
            <a:ext cx="7772400" cy="4114800"/>
          </a:xfrm>
        </p:spPr>
        <p:txBody>
          <a:bodyPr/>
          <a:lstStyle/>
          <a:p>
            <a:r>
              <a:rPr lang="pt-BR" sz="2400" dirty="0" smtClean="0"/>
              <a:t>Doenças se manifestam de forma atípica no idoso</a:t>
            </a:r>
          </a:p>
          <a:p>
            <a:r>
              <a:rPr lang="pt-BR" sz="2400" dirty="0" smtClean="0"/>
              <a:t>Doenças em um órgão afetam a função de outros – reserva diminuída</a:t>
            </a:r>
          </a:p>
          <a:p>
            <a:r>
              <a:rPr lang="pt-BR" sz="2400" dirty="0" smtClean="0"/>
              <a:t>Doenças agudas: intervenção rápida e eficaz</a:t>
            </a:r>
          </a:p>
          <a:p>
            <a:r>
              <a:rPr lang="pt-BR" sz="2400" dirty="0" smtClean="0"/>
              <a:t>Respostas diferentes aos tratamentos</a:t>
            </a:r>
          </a:p>
          <a:p>
            <a:r>
              <a:rPr lang="pt-BR" sz="2400" dirty="0" smtClean="0"/>
              <a:t>“Gigantes” da geriatria:</a:t>
            </a:r>
          </a:p>
          <a:p>
            <a:pPr lvl="1"/>
            <a:r>
              <a:rPr lang="pt-BR" sz="2000" dirty="0" smtClean="0"/>
              <a:t>Demências</a:t>
            </a:r>
          </a:p>
          <a:p>
            <a:pPr lvl="1"/>
            <a:r>
              <a:rPr lang="pt-BR" sz="2000" dirty="0" smtClean="0"/>
              <a:t>Incontinências</a:t>
            </a:r>
          </a:p>
          <a:p>
            <a:pPr lvl="1"/>
            <a:r>
              <a:rPr lang="pt-BR" sz="2000" dirty="0" smtClean="0"/>
              <a:t>Instabilidade postural</a:t>
            </a:r>
          </a:p>
          <a:p>
            <a:pPr lvl="1"/>
            <a:r>
              <a:rPr lang="pt-BR" sz="2000" dirty="0" err="1" smtClean="0"/>
              <a:t>Iatrogenias</a:t>
            </a:r>
            <a:endParaRPr lang="pt-BR" sz="2000" dirty="0" smtClean="0"/>
          </a:p>
          <a:p>
            <a:pPr lvl="1"/>
            <a:r>
              <a:rPr lang="pt-BR" sz="2000" dirty="0" smtClean="0"/>
              <a:t>Instabilidade homeostática</a:t>
            </a:r>
          </a:p>
          <a:p>
            <a:pPr lvl="1"/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Bases da geriatria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14" y="1714488"/>
            <a:ext cx="7772400" cy="4114800"/>
          </a:xfrm>
        </p:spPr>
        <p:txBody>
          <a:bodyPr/>
          <a:lstStyle/>
          <a:p>
            <a:r>
              <a:rPr lang="pt-BR" sz="2800" dirty="0" smtClean="0"/>
              <a:t>Múltiplas doenças</a:t>
            </a:r>
          </a:p>
          <a:p>
            <a:r>
              <a:rPr lang="pt-BR" sz="2800" dirty="0" smtClean="0"/>
              <a:t>Efeitos e interação de drogas</a:t>
            </a:r>
          </a:p>
          <a:p>
            <a:r>
              <a:rPr lang="pt-BR" sz="2800" dirty="0" smtClean="0"/>
              <a:t>Relação com sociedade e o meio é mais crítica</a:t>
            </a:r>
          </a:p>
          <a:p>
            <a:pPr lvl="1"/>
            <a:r>
              <a:rPr lang="pt-BR" sz="2400" dirty="0" err="1" smtClean="0"/>
              <a:t>Cuidadores</a:t>
            </a:r>
            <a:endParaRPr lang="pt-BR" sz="2400" dirty="0" smtClean="0"/>
          </a:p>
          <a:p>
            <a:pPr lvl="1"/>
            <a:r>
              <a:rPr lang="pt-BR" sz="2400" dirty="0" smtClean="0"/>
              <a:t>Suporte social e financeiro</a:t>
            </a:r>
          </a:p>
          <a:p>
            <a:pPr lvl="1"/>
            <a:r>
              <a:rPr lang="pt-BR" sz="2400" dirty="0" smtClean="0"/>
              <a:t>Suporte em saúde</a:t>
            </a:r>
          </a:p>
          <a:p>
            <a:pPr lvl="2"/>
            <a:r>
              <a:rPr lang="pt-BR" sz="2000" dirty="0" smtClean="0"/>
              <a:t>Clínico</a:t>
            </a:r>
          </a:p>
          <a:p>
            <a:pPr lvl="2"/>
            <a:r>
              <a:rPr lang="pt-BR" sz="2000" dirty="0" smtClean="0"/>
              <a:t>Nutricional</a:t>
            </a:r>
          </a:p>
          <a:p>
            <a:pPr lvl="2"/>
            <a:r>
              <a:rPr lang="pt-BR" sz="2000" dirty="0" smtClean="0"/>
              <a:t>Fisioterápico</a:t>
            </a:r>
          </a:p>
          <a:p>
            <a:pPr lvl="2"/>
            <a:r>
              <a:rPr lang="pt-BR" sz="2000" dirty="0" smtClean="0"/>
              <a:t>Etc.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enito">
  <a:themeElements>
    <a:clrScheme name="Arenito 1">
      <a:dk1>
        <a:srgbClr val="333333"/>
      </a:dk1>
      <a:lt1>
        <a:srgbClr val="BAB9A0"/>
      </a:lt1>
      <a:dk2>
        <a:srgbClr val="000000"/>
      </a:dk2>
      <a:lt2>
        <a:srgbClr val="333329"/>
      </a:lt2>
      <a:accent1>
        <a:srgbClr val="F4F3D9"/>
      </a:accent1>
      <a:accent2>
        <a:srgbClr val="E09142"/>
      </a:accent2>
      <a:accent3>
        <a:srgbClr val="D9D9CD"/>
      </a:accent3>
      <a:accent4>
        <a:srgbClr val="2A2A2A"/>
      </a:accent4>
      <a:accent5>
        <a:srgbClr val="F8F8E9"/>
      </a:accent5>
      <a:accent6>
        <a:srgbClr val="CB833B"/>
      </a:accent6>
      <a:hlink>
        <a:srgbClr val="AE4828"/>
      </a:hlink>
      <a:folHlink>
        <a:srgbClr val="6A6954"/>
      </a:folHlink>
    </a:clrScheme>
    <a:fontScheme name="Areni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renito 1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nito 2">
        <a:dk1>
          <a:srgbClr val="333333"/>
        </a:dk1>
        <a:lt1>
          <a:srgbClr val="BDB9BF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BD9DC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nito 3">
        <a:dk1>
          <a:srgbClr val="3D3D3D"/>
        </a:dk1>
        <a:lt1>
          <a:srgbClr val="EAEAEA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3F3F3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apresentação\Arenito.pot</Template>
  <TotalTime>648</TotalTime>
  <Words>775</Words>
  <Application>Microsoft Office PowerPoint</Application>
  <PresentationFormat>Apresentação na tela (4:3)</PresentationFormat>
  <Paragraphs>178</Paragraphs>
  <Slides>29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29</vt:i4>
      </vt:variant>
    </vt:vector>
  </HeadingPairs>
  <TitlesOfParts>
    <vt:vector size="37" baseType="lpstr">
      <vt:lpstr>Arial</vt:lpstr>
      <vt:lpstr>Arial Black</vt:lpstr>
      <vt:lpstr>Book Antiqua</vt:lpstr>
      <vt:lpstr>Symbol</vt:lpstr>
      <vt:lpstr>Wingdings</vt:lpstr>
      <vt:lpstr>Arenito</vt:lpstr>
      <vt:lpstr>Imagem de bitmap</vt:lpstr>
      <vt:lpstr>Gráfico</vt:lpstr>
      <vt:lpstr>GERIATRIA e GERONTOLOGIA</vt:lpstr>
      <vt:lpstr>Apresentação do PowerPoint</vt:lpstr>
      <vt:lpstr>Marjorie Warren</vt:lpstr>
      <vt:lpstr>Marjorie Warren</vt:lpstr>
      <vt:lpstr>Marjorie Warren</vt:lpstr>
      <vt:lpstr>Marjorie Warren</vt:lpstr>
      <vt:lpstr>Geriatria</vt:lpstr>
      <vt:lpstr>Bases da geriatria</vt:lpstr>
      <vt:lpstr>Bases da geriatria</vt:lpstr>
      <vt:lpstr>Geriatria</vt:lpstr>
      <vt:lpstr>Geriatria</vt:lpstr>
      <vt:lpstr>Transição demográfica</vt:lpstr>
      <vt:lpstr>Mortalidade por Tuberculose Respiratória - Estados Unidos</vt:lpstr>
      <vt:lpstr>Queda da fecundidade no Brasil</vt:lpstr>
      <vt:lpstr>Projeções de crescimento (%) da população brasileira, de 1940 a 2025, por faixa etária</vt:lpstr>
      <vt:lpstr>A transição demográfica no mundo</vt:lpstr>
      <vt:lpstr>Mudanças na população de países que terão mais de 16 milhões de pessoas com 60 anos ou mais em 2025</vt:lpstr>
      <vt:lpstr>Perfil de saúde no Brasil</vt:lpstr>
      <vt:lpstr>Desenvolvimento Científico, Tecnológico, Farmacêutico</vt:lpstr>
      <vt:lpstr>Desenvolvimento Científico, Tecnológico, Farmacêutico</vt:lpstr>
      <vt:lpstr>Desenvolvimento Científico, Tecnológico, Farmacêutico</vt:lpstr>
      <vt:lpstr>INVIABILIDADE DO ACESSO UNIVERSAL</vt:lpstr>
      <vt:lpstr>Estados Unidos - 2000</vt:lpstr>
      <vt:lpstr>Estados Unidos – 2000 a 2025</vt:lpstr>
      <vt:lpstr>Atualidade e Perspectivas</vt:lpstr>
      <vt:lpstr>Atualidade e Perspectivas</vt:lpstr>
      <vt:lpstr>BRASIL</vt:lpstr>
      <vt:lpstr>Conclusões</vt:lpstr>
      <vt:lpstr>Apresentação do PowerPoint</vt:lpstr>
    </vt:vector>
  </TitlesOfParts>
  <Company>CL.Médica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GERIATRIA E GERONTOLOGIA: UM HISTÓRICO</dc:title>
  <dc:creator>Eduardo</dc:creator>
  <cp:lastModifiedBy>moriguti</cp:lastModifiedBy>
  <cp:revision>40</cp:revision>
  <cp:lastPrinted>1601-01-01T00:00:00Z</cp:lastPrinted>
  <dcterms:created xsi:type="dcterms:W3CDTF">2001-11-20T23:42:29Z</dcterms:created>
  <dcterms:modified xsi:type="dcterms:W3CDTF">2016-02-04T15:58:21Z</dcterms:modified>
</cp:coreProperties>
</file>