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79" r:id="rId5"/>
    <p:sldId id="263" r:id="rId6"/>
    <p:sldId id="384" r:id="rId7"/>
    <p:sldId id="385" r:id="rId8"/>
    <p:sldId id="386" r:id="rId9"/>
    <p:sldId id="387" r:id="rId10"/>
    <p:sldId id="383" r:id="rId11"/>
    <p:sldId id="380" r:id="rId12"/>
    <p:sldId id="381" r:id="rId13"/>
    <p:sldId id="382" r:id="rId14"/>
    <p:sldId id="314" r:id="rId15"/>
    <p:sldId id="388" r:id="rId16"/>
    <p:sldId id="329" r:id="rId17"/>
    <p:sldId id="389" r:id="rId18"/>
    <p:sldId id="390" r:id="rId19"/>
    <p:sldId id="391" r:id="rId20"/>
    <p:sldId id="392" r:id="rId21"/>
    <p:sldId id="393" r:id="rId22"/>
    <p:sldId id="402" r:id="rId23"/>
    <p:sldId id="394" r:id="rId24"/>
    <p:sldId id="396" r:id="rId25"/>
    <p:sldId id="397" r:id="rId26"/>
    <p:sldId id="398" r:id="rId27"/>
    <p:sldId id="399" r:id="rId28"/>
    <p:sldId id="400" r:id="rId29"/>
    <p:sldId id="401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  <p:sldId id="414" r:id="rId42"/>
    <p:sldId id="415" r:id="rId43"/>
    <p:sldId id="272" r:id="rId44"/>
    <p:sldId id="311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64" y="647918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 i="1">
                <a:solidFill>
                  <a:srgbClr val="C00000"/>
                </a:solidFill>
              </a:defRPr>
            </a:lvl1pPr>
          </a:lstStyle>
          <a:p>
            <a:r>
              <a:rPr lang="pt-BR"/>
              <a:t>Prof. Fernando Campos Mendonça</a:t>
            </a:r>
            <a:endParaRPr lang="pt-BR" dirty="0"/>
          </a:p>
        </p:txBody>
      </p:sp>
      <p:pic>
        <p:nvPicPr>
          <p:cNvPr id="9" name="Imagem 8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72457" cy="139634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0B787C7-C997-6140-11ED-58F530D8A6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2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749" y="42481"/>
            <a:ext cx="10168502" cy="1326775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86204"/>
            <a:ext cx="10515600" cy="4590759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54AB93-C48F-3A7D-A2B3-E614C8A900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836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9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1C1CBF8-018F-0258-656F-053FC072CB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9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1031979-2F42-62E7-EC26-553A94E659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0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 9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12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D9D841F-B9EA-26BA-9251-F5B93D2D40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8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6" name="Imagem 5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8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C3E1049B-45E7-6647-ACFA-9E0C91E08F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89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5" name="Imagem 4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7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5D3C1B6-3DAB-8F97-6A75-A16208D564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35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B52E4F-063E-A9E2-4F82-BC02AC77FE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9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 descr="brasao_usp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7449"/>
            <a:ext cx="953589" cy="1369256"/>
          </a:xfrm>
          <a:prstGeom prst="rect">
            <a:avLst/>
          </a:prstGeom>
        </p:spPr>
      </p:pic>
      <p:sp>
        <p:nvSpPr>
          <p:cNvPr id="10" name="Espaço Reservado para Data 3"/>
          <p:cNvSpPr>
            <a:spLocks noGrp="1"/>
          </p:cNvSpPr>
          <p:nvPr>
            <p:ph type="dt" sz="half" idx="13"/>
          </p:nvPr>
        </p:nvSpPr>
        <p:spPr>
          <a:xfrm>
            <a:off x="101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1">
                <a:solidFill>
                  <a:srgbClr val="C00000"/>
                </a:solidFill>
              </a:defRPr>
            </a:lvl1pPr>
          </a:lstStyle>
          <a:p>
            <a:r>
              <a:rPr lang="pt-BR" dirty="0"/>
              <a:t>Prof. Fernando Campos Mendonça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D6E5A97-2D65-F6B7-A075-DBBD13FD74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888" y="17449"/>
            <a:ext cx="1405916" cy="118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017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5E53E-271B-44FE-A694-3BA8CF40F478}" type="datetimeFigureOut">
              <a:rPr lang="pt-BR" smtClean="0"/>
              <a:t>04/10/2023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CA421-FC12-4161-B367-EDC1D87B9E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165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15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mailto:fernando.mendonca@usp.b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4.wdp"/><Relationship Id="rId3" Type="http://schemas.microsoft.com/office/2007/relationships/hdphoto" Target="../media/hdphoto9.wdp"/><Relationship Id="rId7" Type="http://schemas.microsoft.com/office/2007/relationships/hdphoto" Target="../media/hdphoto11.wdp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microsoft.com/office/2007/relationships/hdphoto" Target="../media/hdphoto1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6287" y="1699790"/>
            <a:ext cx="10645254" cy="1412476"/>
          </a:xfrm>
        </p:spPr>
        <p:txBody>
          <a:bodyPr anchor="ctr">
            <a:noAutofit/>
          </a:bodyPr>
          <a:lstStyle/>
          <a:p>
            <a:r>
              <a:rPr lang="pt-BR" sz="3800" b="1" dirty="0">
                <a:solidFill>
                  <a:srgbClr val="0000FF"/>
                </a:solidFill>
              </a:rPr>
              <a:t>CONDUTOS FORÇADOS - Perdas de Carga Localizadas</a:t>
            </a:r>
            <a:br>
              <a:rPr lang="pt-BR" sz="3800" b="1" dirty="0">
                <a:solidFill>
                  <a:srgbClr val="0000FF"/>
                </a:solidFill>
              </a:rPr>
            </a:br>
            <a:r>
              <a:rPr lang="pt-BR" sz="3800" b="1" dirty="0">
                <a:solidFill>
                  <a:srgbClr val="0000FF"/>
                </a:solidFill>
              </a:rPr>
              <a:t>e</a:t>
            </a:r>
            <a:br>
              <a:rPr lang="pt-BR" sz="3800" b="1" dirty="0">
                <a:solidFill>
                  <a:srgbClr val="0000FF"/>
                </a:solidFill>
              </a:rPr>
            </a:br>
            <a:r>
              <a:rPr lang="pt-BR" sz="3800" b="1" dirty="0">
                <a:solidFill>
                  <a:srgbClr val="0000FF"/>
                </a:solidFill>
              </a:rPr>
              <a:t>Encanamentos Equivalentes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31235" y="6319475"/>
            <a:ext cx="9144000" cy="486006"/>
          </a:xfrm>
        </p:spPr>
        <p:txBody>
          <a:bodyPr>
            <a:normAutofit/>
          </a:bodyPr>
          <a:lstStyle/>
          <a:p>
            <a:r>
              <a:rPr lang="pt-BR" sz="2000" dirty="0"/>
              <a:t>Prof. Fernando Campos Mendonça – LEB - ESALQ/USP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104696" y="0"/>
            <a:ext cx="10009111" cy="15372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ESCOLA SUPERIOR DE AGRICULTURA “LUIZ DE QUEIROZ”</a:t>
            </a:r>
            <a:br>
              <a:rPr lang="pt-BR" sz="3200" dirty="0">
                <a:latin typeface="+mj-lt"/>
                <a:ea typeface="+mj-ea"/>
                <a:cs typeface="+mj-cs"/>
              </a:rPr>
            </a:br>
            <a:endParaRPr lang="pt-BR" sz="1400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pt-BR" sz="3200" b="1" dirty="0">
                <a:latin typeface="+mj-lt"/>
                <a:ea typeface="+mj-ea"/>
                <a:cs typeface="+mj-cs"/>
              </a:rPr>
              <a:t>LEB 0472 – HIDRÁULICA</a:t>
            </a:r>
            <a:endParaRPr lang="pt-BR" sz="3200" dirty="0"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5389054" y="3860926"/>
                <a:ext cx="2414507" cy="12087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600" i="1">
                              <a:latin typeface="Cambria Math" panose="02040503050406030204" pitchFamily="18" charset="0"/>
                            </a:rPr>
                            <m:t>h𝑓</m:t>
                          </m:r>
                        </m:e>
                        <m:sub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pt-BR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pt-BR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36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pt-BR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sz="3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pt-BR" sz="36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054" y="3860926"/>
                <a:ext cx="2414507" cy="12087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Número de Reynolds: saiba TUDO sobre ele! - Guia da Engenha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885" y="3297334"/>
            <a:ext cx="2148055" cy="242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17">
            <a:extLst>
              <a:ext uri="{FF2B5EF4-FFF2-40B4-BE49-F238E27FC236}">
                <a16:creationId xmlns:a16="http://schemas.microsoft.com/office/drawing/2014/main" id="{8A60144A-809F-1F63-CF18-608F167FC488}"/>
              </a:ext>
            </a:extLst>
          </p:cNvPr>
          <p:cNvGrpSpPr/>
          <p:nvPr/>
        </p:nvGrpSpPr>
        <p:grpSpPr>
          <a:xfrm>
            <a:off x="160623" y="3306229"/>
            <a:ext cx="4572001" cy="2828265"/>
            <a:chOff x="2336041" y="995629"/>
            <a:chExt cx="6899624" cy="4135930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AA2D7F56-3F50-8834-42A6-0EDFFBF74AD2}"/>
                </a:ext>
              </a:extLst>
            </p:cNvPr>
            <p:cNvPicPr/>
            <p:nvPr/>
          </p:nvPicPr>
          <p:blipFill rotWithShape="1">
            <a:blip r:embed="rId4" cstate="print"/>
            <a:srcRect l="10401" t="3154" r="18160" b="9236"/>
            <a:stretch/>
          </p:blipFill>
          <p:spPr bwMode="auto">
            <a:xfrm>
              <a:off x="2497541" y="995629"/>
              <a:ext cx="6332561" cy="4135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" name="Grupo 15">
              <a:extLst>
                <a:ext uri="{FF2B5EF4-FFF2-40B4-BE49-F238E27FC236}">
                  <a16:creationId xmlns:a16="http://schemas.microsoft.com/office/drawing/2014/main" id="{1635AE0A-3852-CC27-18A7-E807470707FE}"/>
                </a:ext>
              </a:extLst>
            </p:cNvPr>
            <p:cNvGrpSpPr/>
            <p:nvPr/>
          </p:nvGrpSpPr>
          <p:grpSpPr>
            <a:xfrm>
              <a:off x="8185696" y="1433015"/>
              <a:ext cx="1049969" cy="2681254"/>
              <a:chOff x="8185696" y="1433015"/>
              <a:chExt cx="1049969" cy="2681254"/>
            </a:xfrm>
          </p:grpSpPr>
          <p:sp>
            <p:nvSpPr>
              <p:cNvPr id="13" name="CaixaDeTexto 12">
                <a:extLst>
                  <a:ext uri="{FF2B5EF4-FFF2-40B4-BE49-F238E27FC236}">
                    <a16:creationId xmlns:a16="http://schemas.microsoft.com/office/drawing/2014/main" id="{81684608-32AB-2634-53C2-965AD854B480}"/>
                  </a:ext>
                </a:extLst>
              </p:cNvPr>
              <p:cNvSpPr txBox="1"/>
              <p:nvPr/>
            </p:nvSpPr>
            <p:spPr>
              <a:xfrm>
                <a:off x="8215952" y="1433015"/>
                <a:ext cx="709683" cy="660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hf</a:t>
                </a:r>
                <a:r>
                  <a:rPr lang="pt-BR" sz="1400" baseline="-25000" dirty="0"/>
                  <a:t>1-P</a:t>
                </a:r>
              </a:p>
            </p:txBody>
          </p:sp>
          <p:sp>
            <p:nvSpPr>
              <p:cNvPr id="14" name="CaixaDeTexto 13">
                <a:extLst>
                  <a:ext uri="{FF2B5EF4-FFF2-40B4-BE49-F238E27FC236}">
                    <a16:creationId xmlns:a16="http://schemas.microsoft.com/office/drawing/2014/main" id="{284707A4-D185-297E-C0E7-54E1FB19DEA6}"/>
                  </a:ext>
                </a:extLst>
              </p:cNvPr>
              <p:cNvSpPr txBox="1"/>
              <p:nvPr/>
            </p:nvSpPr>
            <p:spPr>
              <a:xfrm>
                <a:off x="8218225" y="2240510"/>
                <a:ext cx="709683" cy="450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 err="1"/>
                  <a:t>hf</a:t>
                </a:r>
                <a:r>
                  <a:rPr lang="pt-BR" sz="1400" baseline="-25000" dirty="0" err="1"/>
                  <a:t>P</a:t>
                </a:r>
                <a:endParaRPr lang="pt-BR" sz="1400" baseline="-25000" dirty="0"/>
              </a:p>
            </p:txBody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EC6DD64-A354-5163-8C1B-174F098DC4CA}"/>
                  </a:ext>
                </a:extLst>
              </p:cNvPr>
              <p:cNvSpPr txBox="1"/>
              <p:nvPr/>
            </p:nvSpPr>
            <p:spPr>
              <a:xfrm>
                <a:off x="8231872" y="2827367"/>
                <a:ext cx="709683" cy="6601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hf</a:t>
                </a:r>
                <a:r>
                  <a:rPr lang="pt-BR" sz="1400" baseline="-25000" dirty="0"/>
                  <a:t>P-2</a:t>
                </a:r>
              </a:p>
            </p:txBody>
          </p:sp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26159F83-5B80-0FC6-4CC4-09D4F536804C}"/>
                  </a:ext>
                </a:extLst>
              </p:cNvPr>
              <p:cNvSpPr txBox="1"/>
              <p:nvPr/>
            </p:nvSpPr>
            <p:spPr>
              <a:xfrm>
                <a:off x="8185696" y="1878729"/>
                <a:ext cx="1020401" cy="450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V</a:t>
                </a:r>
                <a:r>
                  <a:rPr lang="pt-BR" sz="1400" baseline="-25000" dirty="0"/>
                  <a:t>1</a:t>
                </a:r>
                <a:r>
                  <a:rPr lang="pt-BR" sz="1400" baseline="30000" dirty="0"/>
                  <a:t>2</a:t>
                </a:r>
                <a:r>
                  <a:rPr lang="pt-BR" sz="1400" dirty="0"/>
                  <a:t>/2g</a:t>
                </a:r>
                <a:endParaRPr lang="pt-BR" sz="1400" baseline="-25000" dirty="0"/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1435EC8-526D-EC46-D4D1-02EC5DF9B66B}"/>
                  </a:ext>
                </a:extLst>
              </p:cNvPr>
              <p:cNvSpPr txBox="1"/>
              <p:nvPr/>
            </p:nvSpPr>
            <p:spPr>
              <a:xfrm>
                <a:off x="8215264" y="3245778"/>
                <a:ext cx="1020401" cy="450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V</a:t>
                </a:r>
                <a:r>
                  <a:rPr lang="pt-BR" sz="1400" baseline="-25000" dirty="0"/>
                  <a:t>2</a:t>
                </a:r>
                <a:r>
                  <a:rPr lang="pt-BR" sz="1400" baseline="30000" dirty="0"/>
                  <a:t>2</a:t>
                </a:r>
                <a:r>
                  <a:rPr lang="pt-BR" sz="1400" dirty="0"/>
                  <a:t>/2g</a:t>
                </a:r>
                <a:endParaRPr lang="pt-BR" sz="1400" baseline="-25000" dirty="0"/>
              </a:p>
            </p:txBody>
          </p:sp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4418CB7A-E823-A257-7B79-BF8442BF58DF}"/>
                  </a:ext>
                </a:extLst>
              </p:cNvPr>
              <p:cNvSpPr txBox="1"/>
              <p:nvPr/>
            </p:nvSpPr>
            <p:spPr>
              <a:xfrm>
                <a:off x="8284192" y="3664190"/>
                <a:ext cx="790661" cy="450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P</a:t>
                </a:r>
                <a:r>
                  <a:rPr lang="pt-BR" sz="1400" baseline="-25000" dirty="0"/>
                  <a:t>2</a:t>
                </a:r>
                <a:r>
                  <a:rPr lang="pt-BR" sz="1400" dirty="0"/>
                  <a:t>/</a:t>
                </a:r>
                <a:r>
                  <a:rPr lang="pt-BR" sz="1400" dirty="0">
                    <a:latin typeface="Symbol" panose="05050102010706020507" pitchFamily="18" charset="2"/>
                  </a:rPr>
                  <a:t>g</a:t>
                </a:r>
                <a:endParaRPr lang="pt-BR" sz="1400" baseline="-25000" dirty="0">
                  <a:latin typeface="Symbol" panose="05050102010706020507" pitchFamily="18" charset="2"/>
                </a:endParaRPr>
              </a:p>
            </p:txBody>
          </p:sp>
        </p:grpSp>
        <p:grpSp>
          <p:nvGrpSpPr>
            <p:cNvPr id="10" name="Grupo 16">
              <a:extLst>
                <a:ext uri="{FF2B5EF4-FFF2-40B4-BE49-F238E27FC236}">
                  <a16:creationId xmlns:a16="http://schemas.microsoft.com/office/drawing/2014/main" id="{059DE3FA-AA8A-B6A7-09E4-D4854FA7C6AC}"/>
                </a:ext>
              </a:extLst>
            </p:cNvPr>
            <p:cNvGrpSpPr/>
            <p:nvPr/>
          </p:nvGrpSpPr>
          <p:grpSpPr>
            <a:xfrm>
              <a:off x="2336041" y="1286697"/>
              <a:ext cx="1020401" cy="1790693"/>
              <a:chOff x="2336041" y="1286697"/>
              <a:chExt cx="1020401" cy="1790693"/>
            </a:xfrm>
          </p:grpSpPr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08D60F85-AE74-CF91-5C59-3736CE2BD3D9}"/>
                  </a:ext>
                </a:extLst>
              </p:cNvPr>
              <p:cNvSpPr txBox="1"/>
              <p:nvPr/>
            </p:nvSpPr>
            <p:spPr>
              <a:xfrm>
                <a:off x="2497541" y="2627311"/>
                <a:ext cx="790661" cy="450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P</a:t>
                </a:r>
                <a:r>
                  <a:rPr lang="pt-BR" sz="1400" baseline="-25000" dirty="0"/>
                  <a:t>1</a:t>
                </a:r>
                <a:r>
                  <a:rPr lang="pt-BR" sz="1400" dirty="0"/>
                  <a:t>/</a:t>
                </a:r>
                <a:r>
                  <a:rPr lang="pt-BR" sz="1400" dirty="0">
                    <a:latin typeface="Symbol" panose="05050102010706020507" pitchFamily="18" charset="2"/>
                  </a:rPr>
                  <a:t>g</a:t>
                </a:r>
                <a:endParaRPr lang="pt-BR" sz="1400" baseline="-25000" dirty="0">
                  <a:latin typeface="Symbol" panose="05050102010706020507" pitchFamily="18" charset="2"/>
                </a:endParaRPr>
              </a:p>
            </p:txBody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51ABE5F8-E89D-6AAA-2EDC-AF0BA36F6F3F}"/>
                  </a:ext>
                </a:extLst>
              </p:cNvPr>
              <p:cNvSpPr txBox="1"/>
              <p:nvPr/>
            </p:nvSpPr>
            <p:spPr>
              <a:xfrm>
                <a:off x="2336041" y="1286697"/>
                <a:ext cx="1020401" cy="450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400" dirty="0"/>
                  <a:t>V</a:t>
                </a:r>
                <a:r>
                  <a:rPr lang="pt-BR" sz="1400" baseline="-25000" dirty="0"/>
                  <a:t>1</a:t>
                </a:r>
                <a:r>
                  <a:rPr lang="pt-BR" sz="1400" baseline="30000" dirty="0"/>
                  <a:t>2</a:t>
                </a:r>
                <a:r>
                  <a:rPr lang="pt-BR" sz="1400" dirty="0"/>
                  <a:t>/2g</a:t>
                </a:r>
                <a:endParaRPr lang="pt-BR" sz="1400" baseline="-25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4238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2710" y="2412704"/>
            <a:ext cx="8015111" cy="16777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Perdas de Carga Localizadas</a:t>
            </a:r>
            <a:br>
              <a:rPr lang="pt-BR" b="1" dirty="0"/>
            </a:br>
            <a:r>
              <a:rPr lang="pt-BR" sz="4000" b="1" dirty="0"/>
              <a:t>Métodos de Cálculo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306158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27547" y="1393479"/>
                <a:ext cx="11750722" cy="5099396"/>
              </a:xfrm>
            </p:spPr>
            <p:txBody>
              <a:bodyPr numCol="2">
                <a:normAutofit fontScale="92500" lnSpcReduction="20000"/>
              </a:bodyPr>
              <a:lstStyle/>
              <a:p>
                <a:pPr marL="514350" lvl="0" indent="-514350">
                  <a:lnSpc>
                    <a:spcPct val="150000"/>
                  </a:lnSpc>
                  <a:buAutoNum type="arabicParenR"/>
                </a:pPr>
                <a:r>
                  <a:rPr lang="pt-BR" dirty="0"/>
                  <a:t>Método dos Coeficientes (K</a:t>
                </a:r>
                <a:r>
                  <a:rPr lang="pt-BR" baseline="-25000" dirty="0"/>
                  <a:t>P</a:t>
                </a:r>
                <a:r>
                  <a:rPr lang="pt-BR" dirty="0"/>
                  <a:t>)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pt-BR" sz="2600" dirty="0"/>
                  <a:t>Cada peça tem um coeficiente K</a:t>
                </a:r>
                <a:r>
                  <a:rPr lang="pt-BR" sz="2600" baseline="-25000" dirty="0"/>
                  <a:t>P</a:t>
                </a:r>
                <a:endParaRPr lang="pt-BR" sz="26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pt-BR" sz="2600" dirty="0"/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h𝑓</m:t>
                        </m:r>
                      </m:e>
                      <m:sub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pt-BR" sz="3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pt-BR" sz="30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pt-BR" sz="30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pt-BR" sz="30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pt-BR" sz="2600" dirty="0"/>
              </a:p>
              <a:p>
                <a:pPr lvl="1">
                  <a:lnSpc>
                    <a:spcPct val="150000"/>
                  </a:lnSpc>
                </a:pPr>
                <a:r>
                  <a:rPr lang="pt-BR" sz="2600" dirty="0"/>
                  <a:t>Coeficientes tabelados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pt-BR" sz="25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pt-BR" sz="2500" dirty="0"/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pt-BR" sz="2500" dirty="0"/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pt-BR" sz="2500" dirty="0"/>
                  <a:t>2</a:t>
                </a:r>
                <a:r>
                  <a:rPr lang="pt-BR" dirty="0"/>
                  <a:t>) Método dos Comprimentos Equivalentes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600" dirty="0"/>
                  <a:t>Acréscimo de comprimento à tubulação devido a cada peça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pt-BR" sz="2600" dirty="0"/>
                  <a:t>L: Comprimento da tubulação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pt-BR" sz="2600" dirty="0"/>
                  <a:t>Le: Comprimento equivalente às peças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2600" dirty="0"/>
                  <a:t>Comprimento total: L</a:t>
                </a:r>
                <a:r>
                  <a:rPr lang="pt-BR" sz="2600" baseline="-25000" dirty="0"/>
                  <a:t>T</a:t>
                </a:r>
                <a:r>
                  <a:rPr lang="pt-BR" sz="2600" dirty="0"/>
                  <a:t> = L + Le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pt-BR" sz="2600" dirty="0"/>
                  <a:t> 	</a:t>
                </a:r>
                <a14:m>
                  <m:oMath xmlns:m="http://schemas.openxmlformats.org/officeDocument/2006/math">
                    <m:r>
                      <a:rPr lang="pt-BR" sz="3000" i="1">
                        <a:latin typeface="Cambria Math" panose="02040503050406030204" pitchFamily="18" charset="0"/>
                      </a:rPr>
                      <m:t>h𝑓</m:t>
                    </m:r>
                    <m:r>
                      <a:rPr lang="pt-BR" sz="3000" i="1">
                        <a:latin typeface="Cambria Math" panose="02040503050406030204" pitchFamily="18" charset="0"/>
                      </a:rPr>
                      <m:t>= </m:t>
                    </m:r>
                    <m:r>
                      <a:rPr lang="pt-BR" sz="30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pt-BR" sz="3000" i="1">
                        <a:latin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pt-BR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3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  <m:r>
                      <a:rPr lang="pt-BR" sz="30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pt-BR" sz="3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pt-BR" sz="3000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pt-BR" sz="3000" dirty="0"/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pt-BR" sz="25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547" y="1393479"/>
                <a:ext cx="11750722" cy="5099396"/>
              </a:xfrm>
              <a:blipFill>
                <a:blip r:embed="rId3"/>
                <a:stretch>
                  <a:fillRect l="-986" r="-7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582" y="0"/>
            <a:ext cx="10235821" cy="1351722"/>
          </a:xfrm>
        </p:spPr>
        <p:txBody>
          <a:bodyPr/>
          <a:lstStyle/>
          <a:p>
            <a:pPr algn="ctr"/>
            <a:r>
              <a:rPr lang="pt-BR" dirty="0"/>
              <a:t>Cálculo de hf</a:t>
            </a:r>
            <a:r>
              <a:rPr lang="pt-BR" baseline="-25000" dirty="0"/>
              <a:t>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264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582" y="0"/>
            <a:ext cx="10235821" cy="1351722"/>
          </a:xfrm>
        </p:spPr>
        <p:txBody>
          <a:bodyPr/>
          <a:lstStyle/>
          <a:p>
            <a:pPr algn="ctr"/>
            <a:r>
              <a:rPr lang="pt-BR" dirty="0"/>
              <a:t>Cálculo de hf</a:t>
            </a:r>
            <a:r>
              <a:rPr lang="pt-BR" baseline="-25000" dirty="0"/>
              <a:t>L</a:t>
            </a:r>
            <a:br>
              <a:rPr lang="pt-BR" dirty="0"/>
            </a:br>
            <a:r>
              <a:rPr lang="pt-BR" sz="3200" dirty="0"/>
              <a:t>Método dos Coeficientes</a:t>
            </a:r>
            <a:endParaRPr lang="pt-BR" sz="3200" baseline="-2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69744" y="1296882"/>
            <a:ext cx="6147821" cy="528259"/>
          </a:xfrm>
        </p:spPr>
        <p:txBody>
          <a:bodyPr numCol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pt-BR" dirty="0"/>
              <a:t>Tabela de K</a:t>
            </a:r>
            <a:r>
              <a:rPr lang="pt-BR" baseline="-25000" dirty="0"/>
              <a:t>P</a:t>
            </a:r>
          </a:p>
          <a:p>
            <a:pPr marL="0" indent="0">
              <a:lnSpc>
                <a:spcPct val="100000"/>
              </a:lnSpc>
              <a:buNone/>
            </a:pPr>
            <a:endParaRPr lang="pt-BR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l="-4048" t="1607" r="-1185" b="-1588"/>
          <a:stretch/>
        </p:blipFill>
        <p:spPr>
          <a:xfrm>
            <a:off x="1609171" y="1792926"/>
            <a:ext cx="6668965" cy="47321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427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1522" t="14475" r="13804" b="25496"/>
          <a:stretch/>
        </p:blipFill>
        <p:spPr>
          <a:xfrm>
            <a:off x="-69772" y="1214650"/>
            <a:ext cx="12261772" cy="553686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580" y="19877"/>
            <a:ext cx="10235821" cy="118989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Cálculo de hf</a:t>
            </a:r>
            <a:r>
              <a:rPr lang="pt-BR" baseline="-25000" dirty="0"/>
              <a:t>L</a:t>
            </a:r>
            <a:br>
              <a:rPr lang="pt-BR" baseline="-25000" dirty="0"/>
            </a:br>
            <a:r>
              <a:rPr lang="pt-BR" sz="3200" dirty="0"/>
              <a:t>Método dos Comprimentos Equivalentes</a:t>
            </a:r>
            <a:endParaRPr lang="pt-BR" sz="3200" baseline="-25000" dirty="0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34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171" y="2743200"/>
            <a:ext cx="10515600" cy="1351722"/>
          </a:xfrm>
        </p:spPr>
        <p:txBody>
          <a:bodyPr/>
          <a:lstStyle/>
          <a:p>
            <a:pPr algn="ctr"/>
            <a:r>
              <a:rPr lang="pt-BR" sz="4000" b="1" dirty="0"/>
              <a:t>Perdas de Carga Localizada</a:t>
            </a:r>
            <a:br>
              <a:rPr lang="pt-BR" b="1" dirty="0"/>
            </a:br>
            <a:r>
              <a:rPr lang="pt-BR" sz="4000" b="1" dirty="0"/>
              <a:t>Exemplos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415087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Perda de Carga Localizada – Exemplo 1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0900" y="1268705"/>
            <a:ext cx="10816988" cy="1715796"/>
          </a:xfrm>
        </p:spPr>
        <p:txBody>
          <a:bodyPr>
            <a:normAutofit fontScale="92500"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600" dirty="0"/>
              <a:t>1) Analisar as perdas locais no ramal A-B (D = ¾” ou 25 mm), que abastece o chuveiro de uma instalação predial, verificando qual a porcentagem dessas perdas em relação à perda por atrito ao longo do ramal.  Aplique o Método dos Comprimentos Equivalentes, considerando as seguintes perdas acidentais: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8AF2F1B-0A98-8CF8-E531-AC3AFEC316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2969698"/>
            <a:ext cx="4419599" cy="380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BD015D-5DC0-CE7B-1D10-DFEB2C7C5F03}"/>
              </a:ext>
            </a:extLst>
          </p:cNvPr>
          <p:cNvSpPr txBox="1"/>
          <p:nvPr/>
        </p:nvSpPr>
        <p:spPr>
          <a:xfrm>
            <a:off x="850900" y="3236914"/>
            <a:ext cx="54102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200" dirty="0"/>
              <a:t>1 - Tê, saída do lado             </a:t>
            </a:r>
          </a:p>
          <a:p>
            <a:r>
              <a:rPr lang="pt-BR" sz="2200" dirty="0"/>
              <a:t>2 - Cotovelo (curva 90</a:t>
            </a:r>
            <a:r>
              <a:rPr lang="pt-BR" sz="2200" baseline="30000" dirty="0"/>
              <a:t>o </a:t>
            </a:r>
            <a:r>
              <a:rPr lang="pt-BR" sz="2200" dirty="0"/>
              <a:t>raio curto)</a:t>
            </a:r>
          </a:p>
          <a:p>
            <a:r>
              <a:rPr lang="pt-BR" sz="2200" dirty="0"/>
              <a:t>3 - Registro de gaveta aberto</a:t>
            </a:r>
          </a:p>
          <a:p>
            <a:r>
              <a:rPr lang="pt-BR" sz="2200" dirty="0"/>
              <a:t>4 – Cotovelo (curva 90</a:t>
            </a:r>
            <a:r>
              <a:rPr lang="pt-BR" sz="2200" baseline="30000" dirty="0"/>
              <a:t>o </a:t>
            </a:r>
            <a:r>
              <a:rPr lang="pt-BR" sz="2200" dirty="0"/>
              <a:t>raio curto)</a:t>
            </a:r>
          </a:p>
          <a:p>
            <a:r>
              <a:rPr lang="pt-BR" sz="2200" dirty="0"/>
              <a:t>5 - Tê, passagem direta</a:t>
            </a:r>
          </a:p>
          <a:p>
            <a:r>
              <a:rPr lang="pt-BR" sz="2200" dirty="0"/>
              <a:t>6 - Cotovelo (curva 90</a:t>
            </a:r>
            <a:r>
              <a:rPr lang="pt-BR" sz="2200" baseline="30000" dirty="0"/>
              <a:t>o </a:t>
            </a:r>
            <a:r>
              <a:rPr lang="pt-BR" sz="2200" dirty="0"/>
              <a:t>raio curto)</a:t>
            </a:r>
          </a:p>
          <a:p>
            <a:r>
              <a:rPr lang="pt-BR" sz="2200" dirty="0"/>
              <a:t>7 - Registro de gaveta aberto</a:t>
            </a:r>
          </a:p>
          <a:p>
            <a:r>
              <a:rPr lang="pt-BR" sz="2200" dirty="0"/>
              <a:t>8 - Cotovelo (curva 90</a:t>
            </a:r>
            <a:r>
              <a:rPr lang="pt-BR" sz="2200" baseline="30000" dirty="0"/>
              <a:t>o </a:t>
            </a:r>
            <a:r>
              <a:rPr lang="pt-BR" sz="2200" dirty="0"/>
              <a:t>raio curto)</a:t>
            </a:r>
          </a:p>
          <a:p>
            <a:r>
              <a:rPr lang="pt-BR" sz="2200" dirty="0"/>
              <a:t>9 - Cotovelo (curva 90</a:t>
            </a:r>
            <a:r>
              <a:rPr lang="pt-BR" sz="2200" baseline="30000" dirty="0"/>
              <a:t>o </a:t>
            </a:r>
            <a:r>
              <a:rPr lang="pt-BR" sz="2200" dirty="0"/>
              <a:t>raio curto)</a:t>
            </a:r>
          </a:p>
        </p:txBody>
      </p:sp>
    </p:spTree>
    <p:extLst>
      <p:ext uri="{BB962C8B-B14F-4D97-AF65-F5344CB8AC3E}">
        <p14:creationId xmlns:p14="http://schemas.microsoft.com/office/powerpoint/2010/main" val="404177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83783D28-1360-FC26-41C3-3966CF2A9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614" y="2987289"/>
            <a:ext cx="6163386" cy="283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Perda de Carga Localizada – Exemplo 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611" y="1253902"/>
            <a:ext cx="10816988" cy="1318175"/>
          </a:xfrm>
        </p:spPr>
        <p:txBody>
          <a:bodyPr>
            <a:normAutofit/>
          </a:bodyPr>
          <a:lstStyle/>
          <a:p>
            <a:pPr marL="444500" indent="-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600" dirty="0"/>
              <a:t>2) Determinar a perda de carga total no esquema da figura abaixo, utilizando o Método dos Coeficientes para o cálculo da perda localizada e a fórmula de Flamant para o cálculo da perda de carga distribuída.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BD015D-5DC0-CE7B-1D10-DFEB2C7C5F03}"/>
              </a:ext>
            </a:extLst>
          </p:cNvPr>
          <p:cNvSpPr txBox="1"/>
          <p:nvPr/>
        </p:nvSpPr>
        <p:spPr>
          <a:xfrm>
            <a:off x="304800" y="2973038"/>
            <a:ext cx="614003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Dados: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Material  = PVC ( b = 0,000135)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Diâmetro = 19 mm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Vazão      = 0,4 l/s</a:t>
            </a:r>
          </a:p>
          <a:p>
            <a:pPr>
              <a:tabLst>
                <a:tab pos="2247900" algn="l"/>
              </a:tabLst>
            </a:pP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Peças especiais:	1 entrada de borda 	  (K = 0,90)</a:t>
            </a:r>
          </a:p>
          <a:p>
            <a:pPr>
              <a:tabLst>
                <a:tab pos="2247900" algn="l"/>
              </a:tabLs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curvas 90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raio longo (K = 0,3)</a:t>
            </a:r>
          </a:p>
          <a:p>
            <a:pPr>
              <a:tabLst>
                <a:tab pos="2247900" algn="l"/>
              </a:tabLs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curvas 45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		  (K = 0,20)</a:t>
            </a:r>
          </a:p>
          <a:p>
            <a:pPr>
              <a:tabLst>
                <a:tab pos="2247900" algn="l"/>
              </a:tabLs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registro de gaveta aberto (K = 0,2)</a:t>
            </a:r>
          </a:p>
          <a:p>
            <a:pPr>
              <a:tabLst>
                <a:tab pos="2247900" algn="l"/>
              </a:tabLst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saída de tubulação 	  (K = 1,0)</a:t>
            </a:r>
          </a:p>
        </p:txBody>
      </p:sp>
    </p:spTree>
    <p:extLst>
      <p:ext uri="{BB962C8B-B14F-4D97-AF65-F5344CB8AC3E}">
        <p14:creationId xmlns:p14="http://schemas.microsoft.com/office/powerpoint/2010/main" val="138774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6A381EF-D099-F98C-9CA2-EDB25988F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2572076"/>
            <a:ext cx="5992231" cy="203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Perda de Carga Localizada – Exemplo 3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4611" y="1330102"/>
            <a:ext cx="10816988" cy="1318175"/>
          </a:xfrm>
        </p:spPr>
        <p:txBody>
          <a:bodyPr>
            <a:normAutofit fontScale="85000" lnSpcReduction="10000"/>
          </a:bodyPr>
          <a:lstStyle/>
          <a:p>
            <a:pPr marL="444500" indent="-4445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3) Uma canalização de ferro fundido com 30 anos de uso (C = 86), L = 800 m e D = 0,3 m está descarregando 60 L/s em um reservatório.  Calcule a diferença de nível (h) entre o açude e o reservatório de distribuição das seguintes formas:</a:t>
            </a:r>
            <a:endParaRPr lang="pt-BR" sz="26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BD015D-5DC0-CE7B-1D10-DFEB2C7C5F03}"/>
              </a:ext>
            </a:extLst>
          </p:cNvPr>
          <p:cNvSpPr txBox="1"/>
          <p:nvPr/>
        </p:nvSpPr>
        <p:spPr>
          <a:xfrm>
            <a:off x="450372" y="2780534"/>
            <a:ext cx="614003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LcParenR"/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Desprezando as perdas localizadas.</a:t>
            </a:r>
          </a:p>
          <a:p>
            <a:pPr marL="457200" indent="-457200">
              <a:buAutoNum type="alphaLcParenR"/>
            </a:pPr>
            <a:endParaRPr lang="pt-B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Levando em conta nos cálculos todas as perdas de carga localizadas existentes e que são:</a:t>
            </a:r>
          </a:p>
          <a:p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- 1 entrada tipo borda</a:t>
            </a:r>
          </a:p>
          <a:p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- 4 curvas de 90</a:t>
            </a:r>
            <a:r>
              <a:rPr lang="pt-BR" sz="2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raio longo</a:t>
            </a:r>
          </a:p>
          <a:p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- 2 registros de gaveta abertos</a:t>
            </a:r>
          </a:p>
          <a:p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- 1 saída de tubulação</a:t>
            </a:r>
          </a:p>
          <a:p>
            <a:r>
              <a:rPr lang="pt-BR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(Usar o Método dos comprimentos equivalentes)</a:t>
            </a:r>
            <a:endParaRPr lang="pt-BR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2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0218D123-B664-5F33-37BC-F51422C01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62" y="2431664"/>
            <a:ext cx="7022938" cy="275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Perda de Carga Localizada – Exemplo 4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7506" y="1401440"/>
            <a:ext cx="10816988" cy="1318175"/>
          </a:xfrm>
        </p:spPr>
        <p:txBody>
          <a:bodyPr>
            <a:normAutofit fontScale="92500"/>
          </a:bodyPr>
          <a:lstStyle/>
          <a:p>
            <a:pPr marL="355600" indent="-355600" algn="just">
              <a:buNone/>
            </a:pPr>
            <a:r>
              <a:rPr lang="pt-BR" dirty="0"/>
              <a:t>4) Estimar a vazão na tubulação esquematizada abaixo, utilizando o Método dos Comprimentos Equivalentes para o cálculo da perda de carga localizada e a fórmula de Hazen-Williams para o cálculo da perda de carga normal. 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3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BD015D-5DC0-CE7B-1D10-DFEB2C7C5F03}"/>
              </a:ext>
            </a:extLst>
          </p:cNvPr>
          <p:cNvSpPr txBox="1"/>
          <p:nvPr/>
        </p:nvSpPr>
        <p:spPr>
          <a:xfrm>
            <a:off x="304800" y="3339698"/>
            <a:ext cx="5486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Dados: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Material = ferro fundido novo (C=130)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Diâmetro = 50mm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- Peças especiais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1 entrada de Borda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3 curvas de 90 graus raio longo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2 curvas de 45 graus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1 registro de gaveta aberto</a:t>
            </a:r>
          </a:p>
          <a:p>
            <a:r>
              <a:rPr lang="pt-BR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1 saída de tubulação</a:t>
            </a:r>
          </a:p>
        </p:txBody>
      </p:sp>
    </p:spTree>
    <p:extLst>
      <p:ext uri="{BB962C8B-B14F-4D97-AF65-F5344CB8AC3E}">
        <p14:creationId xmlns:p14="http://schemas.microsoft.com/office/powerpoint/2010/main" val="10583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171" y="2743200"/>
            <a:ext cx="10515600" cy="1351722"/>
          </a:xfrm>
        </p:spPr>
        <p:txBody>
          <a:bodyPr/>
          <a:lstStyle/>
          <a:p>
            <a:pPr algn="ctr"/>
            <a:r>
              <a:rPr lang="pt-BR" sz="4000" b="1" dirty="0"/>
              <a:t>Encanamentos Equivalentes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119144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5343" y="0"/>
            <a:ext cx="10235822" cy="914400"/>
          </a:xfrm>
        </p:spPr>
        <p:txBody>
          <a:bodyPr/>
          <a:lstStyle/>
          <a:p>
            <a:pPr algn="ctr"/>
            <a:r>
              <a:rPr lang="pt-BR" b="1" dirty="0"/>
              <a:t>Tópicos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1442" y="1021798"/>
            <a:ext cx="8023623" cy="536367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pt-BR" dirty="0"/>
              <a:t>Perdas de Carga Localizadas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Conceitos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Peças e acessórios em tubulações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Métodos de Cálculo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Tabela – Coeficiente K</a:t>
            </a:r>
            <a:r>
              <a:rPr lang="pt-BR" baseline="-25000" dirty="0"/>
              <a:t>P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Tabela – Comprimentos Equivalentes (L</a:t>
            </a:r>
            <a:r>
              <a:rPr lang="pt-BR" baseline="-25000" dirty="0"/>
              <a:t>P</a:t>
            </a:r>
            <a:r>
              <a:rPr lang="pt-BR" dirty="0"/>
              <a:t>)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dirty="0"/>
              <a:t>Exemplos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751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F4C89-E8C3-213B-64AB-71011608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1" y="245660"/>
            <a:ext cx="9376013" cy="900752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Equivalentes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0AA5BD-42E1-23E3-A357-5DA4944E6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04"/>
            <a:ext cx="10748749" cy="4590759"/>
          </a:xfrm>
        </p:spPr>
        <p:txBody>
          <a:bodyPr numCol="2">
            <a:normAutofit/>
          </a:bodyPr>
          <a:lstStyle/>
          <a:p>
            <a:pPr marL="355600" indent="-355600">
              <a:buNone/>
            </a:pPr>
            <a:r>
              <a:rPr lang="pt-BR" b="1" dirty="0"/>
              <a:t>TÓPICOS</a:t>
            </a:r>
          </a:p>
          <a:p>
            <a:pPr marL="355600" indent="-355600">
              <a:buNone/>
            </a:pPr>
            <a:r>
              <a:rPr lang="pt-BR" dirty="0"/>
              <a:t>1)	Conceito</a:t>
            </a:r>
          </a:p>
          <a:p>
            <a:pPr marL="355600" indent="-355600">
              <a:buNone/>
            </a:pPr>
            <a:r>
              <a:rPr lang="pt-BR" dirty="0"/>
              <a:t>2) Condutos em série</a:t>
            </a:r>
          </a:p>
          <a:p>
            <a:pPr marL="627063" indent="-627063">
              <a:buNone/>
            </a:pPr>
            <a:r>
              <a:rPr lang="pt-BR" dirty="0"/>
              <a:t>2.1.	Regra de Dupuit - condutos em série</a:t>
            </a:r>
          </a:p>
          <a:p>
            <a:pPr marL="627063" indent="-627063">
              <a:buNone/>
            </a:pPr>
            <a:r>
              <a:rPr lang="pt-BR" dirty="0"/>
              <a:t>2.2.	Aplicação – Hazen-Williams e Flamant</a:t>
            </a:r>
          </a:p>
          <a:p>
            <a:pPr marL="627063" indent="-627063">
              <a:buNone/>
            </a:pPr>
            <a:r>
              <a:rPr lang="pt-BR" dirty="0"/>
              <a:t>2.3.	Exemplos</a:t>
            </a:r>
          </a:p>
          <a:p>
            <a:pPr marL="0" indent="0">
              <a:buNone/>
            </a:pPr>
            <a:endParaRPr lang="pt-BR" dirty="0"/>
          </a:p>
          <a:p>
            <a:pPr marL="355600" indent="-355600">
              <a:buNone/>
            </a:pPr>
            <a:endParaRPr lang="pt-BR" dirty="0"/>
          </a:p>
          <a:p>
            <a:pPr marL="355600" indent="-355600">
              <a:buNone/>
            </a:pPr>
            <a:endParaRPr lang="pt-BR" dirty="0"/>
          </a:p>
          <a:p>
            <a:pPr marL="355600" indent="-355600">
              <a:buNone/>
            </a:pPr>
            <a:r>
              <a:rPr lang="pt-BR" dirty="0"/>
              <a:t>3)	Condutos em paralelo</a:t>
            </a:r>
          </a:p>
          <a:p>
            <a:pPr marL="627063" indent="-627063">
              <a:buNone/>
            </a:pPr>
            <a:r>
              <a:rPr lang="pt-BR" dirty="0"/>
              <a:t>3.1.	Regra de Dupuit - condutos em paralelo</a:t>
            </a:r>
          </a:p>
          <a:p>
            <a:pPr marL="627063" indent="-627063">
              <a:buNone/>
            </a:pPr>
            <a:r>
              <a:rPr lang="pt-BR" dirty="0"/>
              <a:t>3.2.	Aplicação – Hazen-Williams e Flamant</a:t>
            </a:r>
          </a:p>
          <a:p>
            <a:pPr marL="627063" indent="-627063">
              <a:buNone/>
            </a:pPr>
            <a:r>
              <a:rPr lang="pt-BR" dirty="0"/>
              <a:t>3.3.	Exemplos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78882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F4C89-E8C3-213B-64AB-71011608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1" y="245660"/>
            <a:ext cx="9376013" cy="900752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Equivalentes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0AA5BD-42E1-23E3-A357-5DA4944E6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6204"/>
            <a:ext cx="10748749" cy="4590759"/>
          </a:xfrm>
        </p:spPr>
        <p:txBody>
          <a:bodyPr numCol="1">
            <a:normAutofit/>
          </a:bodyPr>
          <a:lstStyle/>
          <a:p>
            <a:pPr marL="355600" indent="-355600">
              <a:buAutoNum type="arabicParenR"/>
            </a:pPr>
            <a:r>
              <a:rPr lang="pt-BR" b="1" dirty="0"/>
              <a:t>Conceito</a:t>
            </a:r>
            <a:r>
              <a:rPr lang="pt-BR" dirty="0"/>
              <a:t>: </a:t>
            </a:r>
          </a:p>
          <a:p>
            <a:pPr marL="450850" indent="0">
              <a:buNone/>
            </a:pPr>
            <a:r>
              <a:rPr lang="pt-BR" dirty="0"/>
              <a:t>Dois ou mais encanamentos se </a:t>
            </a:r>
            <a:r>
              <a:rPr lang="pt-BR" b="1" dirty="0">
                <a:solidFill>
                  <a:srgbClr val="0000FF"/>
                </a:solidFill>
              </a:rPr>
              <a:t>equivalem</a:t>
            </a:r>
            <a:r>
              <a:rPr lang="pt-BR" dirty="0"/>
              <a:t> quando são capazes de conduzir a </a:t>
            </a:r>
            <a:r>
              <a:rPr lang="pt-BR" b="1" dirty="0">
                <a:solidFill>
                  <a:srgbClr val="0000FF"/>
                </a:solidFill>
              </a:rPr>
              <a:t>mesma vazão</a:t>
            </a:r>
            <a:r>
              <a:rPr lang="pt-BR" dirty="0"/>
              <a:t> sob a </a:t>
            </a:r>
            <a:r>
              <a:rPr lang="pt-BR" b="1" dirty="0">
                <a:solidFill>
                  <a:srgbClr val="0000FF"/>
                </a:solidFill>
              </a:rPr>
              <a:t>mesma perda de carga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2) Encanamentos em Série</a:t>
            </a:r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endParaRPr lang="pt-BR" b="1" dirty="0"/>
          </a:p>
          <a:p>
            <a:pPr marL="0" indent="0">
              <a:buNone/>
            </a:pPr>
            <a:r>
              <a:rPr lang="pt-BR" b="1" dirty="0"/>
              <a:t>3) Encanamentos em Paralelo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2CD28E-1BEC-C6B8-0B43-25D6C79270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8247" r="31340"/>
          <a:stretch>
            <a:fillRect/>
          </a:stretch>
        </p:blipFill>
        <p:spPr bwMode="auto">
          <a:xfrm>
            <a:off x="5681619" y="2983984"/>
            <a:ext cx="2903220" cy="203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53F2F47-063D-0208-6426-2CDA03E1192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2664" y="5020429"/>
            <a:ext cx="3526790" cy="169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20267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171" y="2743200"/>
            <a:ext cx="10515600" cy="1351722"/>
          </a:xfrm>
        </p:spPr>
        <p:txBody>
          <a:bodyPr/>
          <a:lstStyle/>
          <a:p>
            <a:pPr algn="ctr"/>
            <a:r>
              <a:rPr lang="pt-BR" sz="4000" b="1" dirty="0"/>
              <a:t>Encanamentos Equivalentes em Série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4899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F4C89-E8C3-213B-64AB-71011608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1" y="245660"/>
            <a:ext cx="9376013" cy="900752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Equivalentes - Série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0AA5BD-42E1-23E3-A357-5DA4944E6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358" y="2497541"/>
            <a:ext cx="4626590" cy="107817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pt-BR" dirty="0"/>
              <a:t>Conduto real</a:t>
            </a:r>
          </a:p>
          <a:p>
            <a:pPr marL="0" indent="0">
              <a:buNone/>
            </a:pPr>
            <a:r>
              <a:rPr lang="pt-BR" dirty="0"/>
              <a:t>Trechos com Dc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92409AC-A8FF-207E-FA60-7A3558D7D7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8247" r="31340"/>
          <a:stretch>
            <a:fillRect/>
          </a:stretch>
        </p:blipFill>
        <p:spPr bwMode="auto">
          <a:xfrm>
            <a:off x="342516" y="1655664"/>
            <a:ext cx="6181113" cy="43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40D13F39-18BA-38B5-DCD6-A06F3CC69BBA}"/>
              </a:ext>
            </a:extLst>
          </p:cNvPr>
          <p:cNvSpPr txBox="1">
            <a:spLocks/>
          </p:cNvSpPr>
          <p:nvPr/>
        </p:nvSpPr>
        <p:spPr>
          <a:xfrm>
            <a:off x="6960358" y="4572000"/>
            <a:ext cx="4626590" cy="1078173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Conduto equivalente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dirty="0"/>
              <a:t>De  ≠  Dc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7631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F4C89-E8C3-213B-64AB-71011608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1" y="245660"/>
            <a:ext cx="9376013" cy="900752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Equivalentes - Série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DC76F226-FFED-599A-5189-2F8A208A1A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pt-BR" b="1" dirty="0"/>
                  <a:t>Regra de Dupuit para condutos em série</a:t>
                </a:r>
                <a:r>
                  <a:rPr lang="pt-BR" dirty="0"/>
                  <a:t> - Desenvolvimento teórico</a:t>
                </a:r>
              </a:p>
              <a:p>
                <a:pPr marL="804863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600" dirty="0">
                    <a:effectLst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𝐿</m:t>
                    </m:r>
                    <m:r>
                      <a:rPr lang="en-US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		(1) </a:t>
                </a:r>
                <a:endParaRPr lang="pt-BR" sz="2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4863" indent="0" algn="just">
                  <a:lnSpc>
                    <a:spcPct val="150000"/>
                  </a:lnSpc>
                  <a:buNone/>
                </a:pPr>
                <a:r>
                  <a:rPr lang="en-US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:r>
                  <a:rPr lang="en-US" sz="26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hf</a:t>
                </a:r>
                <a:r>
                  <a:rPr lang="en-US" sz="26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hf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hf</a:t>
                </a:r>
                <a:r>
                  <a:rPr lang="en-US" sz="26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en-US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(2)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(1) em (2):	</a:t>
                </a:r>
                <a14:m>
                  <m:oMath xmlns:m="http://schemas.openxmlformats.org/officeDocument/2006/math">
                    <m:r>
                      <a:rPr lang="pt-BR" sz="2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pt-BR" sz="26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(3)</a:t>
                </a:r>
              </a:p>
              <a:p>
                <a:pPr marL="0" indent="0" algn="just">
                  <a:lnSpc>
                    <a:spcPct val="150000"/>
                  </a:lnSpc>
                  <a:buNone/>
                </a:pPr>
                <a:endParaRPr lang="pt-BR" sz="2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804863" indent="0" algn="just">
                  <a:lnSpc>
                    <a:spcPct val="150000"/>
                  </a:lnSpc>
                  <a:buNone/>
                </a:pPr>
                <a:endParaRPr lang="pt-BR" sz="2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DC76F226-FFED-599A-5189-2F8A208A1A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12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943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F4C89-E8C3-213B-64AB-71011608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1" y="245660"/>
            <a:ext cx="9376013" cy="900752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Equivalentes - Série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DC76F226-FFED-599A-5189-2F8A208A1A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37230" y="1395132"/>
                <a:ext cx="10031104" cy="5271796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t-BR" b="1" dirty="0"/>
                  <a:t>Regra de Dupuit para condutos em série</a:t>
                </a:r>
                <a:r>
                  <a:rPr lang="pt-BR" dirty="0"/>
                  <a:t> - Desenvolvimento teórico</a:t>
                </a:r>
              </a:p>
              <a:p>
                <a:pPr marL="804863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2600" dirty="0">
                    <a:effectLst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p>
                        </m:sSup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(3)</a:t>
                </a: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pt-BR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𝑉</m:t>
                    </m:r>
                    <m:r>
                      <a:rPr lang="pt-BR" sz="24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4 </m:t>
                        </m:r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𝑄</m:t>
                        </m:r>
                      </m:num>
                      <m:den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			(4)</a:t>
                </a:r>
                <a:endPara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pt-BR" sz="2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(4) em (3):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4 </m:t>
                                </m:r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sub>
                                  <m:sup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4 </m:t>
                                </m:r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1 </m:t>
                                    </m:r>
                                  </m:sub>
                                  <m:sup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4 </m:t>
                                </m:r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𝑄</m:t>
                                </m:r>
                              </m:num>
                              <m:den>
                                <m:sSubSup>
                                  <m:sSub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𝜋</m:t>
                                    </m:r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2 </m:t>
                                    </m:r>
                                  </m:sub>
                                  <m:sup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sup>
                    </m:sSup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</m:oMath>
                </a14:m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3000"/>
                  </a:spcAft>
                  <a:buNone/>
                </a:pPr>
                <a:r>
                  <a:rPr lang="pt-BR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p>
                        </m:sSub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p>
                        </m:sSub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2 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</m:sup>
                        </m:sSub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pt-BR" sz="2400" dirty="0">
                    <a:latin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pt-B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pt-B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</m:sub>
                          <m:sup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pt-BR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pt-B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2 </m:t>
                            </m:r>
                          </m:sub>
                          <m:sup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Regr</a:t>
                </a:r>
                <a:r>
                  <a:rPr lang="pt-B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 de Dupuit p/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pt-B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			condutos em série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DC76F226-FFED-599A-5189-2F8A208A1A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7230" y="1395132"/>
                <a:ext cx="10031104" cy="5271796"/>
              </a:xfrm>
              <a:blipFill>
                <a:blip r:embed="rId2"/>
                <a:stretch>
                  <a:fillRect l="-1215" t="-2659" r="-608" b="-12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id="{A7FE0D2C-566E-EC37-0AF8-470EF3DA2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2583" y="5421924"/>
            <a:ext cx="4127775" cy="90075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1785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F4C89-E8C3-213B-64AB-71011608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1" y="245660"/>
            <a:ext cx="9376013" cy="900752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Equivalentes - Série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DC76F226-FFED-599A-5189-2F8A208A1A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2513" y="1395132"/>
                <a:ext cx="10727141" cy="527179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1800"/>
                  </a:spcAft>
                  <a:buNone/>
                </a:pPr>
                <a:r>
                  <a:rPr lang="pt-BR" b="1" dirty="0"/>
                  <a:t>Regra de Dupuit para condutos em série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pt-B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pt-B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1 </m:t>
                            </m:r>
                          </m:sub>
                          <m:sup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pt-BR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pt-BR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2 </m:t>
                            </m:r>
                          </m:sub>
                          <m:sup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pt-BR" dirty="0"/>
                  <a:t>Aplicação em fórmulas empíricas – Hazen-Williams e Flamant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DC76F226-FFED-599A-5189-2F8A208A1A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13" y="1395132"/>
                <a:ext cx="10727141" cy="5271796"/>
              </a:xfrm>
              <a:blipFill>
                <a:blip r:embed="rId2"/>
                <a:stretch>
                  <a:fillRect l="-119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id="{A7FE0D2C-566E-EC37-0AF8-470EF3DA2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239" y="1326892"/>
            <a:ext cx="4127775" cy="90075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FF239B21-1B11-EB95-979E-2A97FBD40F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592420"/>
                  </p:ext>
                </p:extLst>
              </p:nvPr>
            </p:nvGraphicFramePr>
            <p:xfrm>
              <a:off x="336645" y="2905505"/>
              <a:ext cx="11359486" cy="34919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75431">
                      <a:extLst>
                        <a:ext uri="{9D8B030D-6E8A-4147-A177-3AD203B41FA5}">
                          <a16:colId xmlns:a16="http://schemas.microsoft.com/office/drawing/2014/main" val="1800706143"/>
                        </a:ext>
                      </a:extLst>
                    </a:gridCol>
                    <a:gridCol w="3829431">
                      <a:extLst>
                        <a:ext uri="{9D8B030D-6E8A-4147-A177-3AD203B41FA5}">
                          <a16:colId xmlns:a16="http://schemas.microsoft.com/office/drawing/2014/main" val="1042008303"/>
                        </a:ext>
                      </a:extLst>
                    </a:gridCol>
                    <a:gridCol w="3954624">
                      <a:extLst>
                        <a:ext uri="{9D8B030D-6E8A-4147-A177-3AD203B41FA5}">
                          <a16:colId xmlns:a16="http://schemas.microsoft.com/office/drawing/2014/main" val="2236366973"/>
                        </a:ext>
                      </a:extLst>
                    </a:gridCol>
                  </a:tblGrid>
                  <a:tr h="4130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>
                              <a:effectLst/>
                            </a:rPr>
                            <a:t>Item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/>
                          <a:r>
                            <a:rPr lang="pt-BR" sz="2400" dirty="0">
                              <a:effectLst/>
                            </a:rPr>
                            <a:t>Hazen-Williams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/>
                          <a:r>
                            <a:rPr lang="pt-BR" sz="2400" dirty="0">
                              <a:effectLst/>
                            </a:rPr>
                            <a:t>Flamant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73900581"/>
                      </a:ext>
                    </a:extLst>
                  </a:tr>
                  <a:tr h="413025">
                    <a:tc>
                      <a:txBody>
                        <a:bodyPr/>
                        <a:lstStyle/>
                        <a:p>
                          <a:pPr marL="90170"/>
                          <a:r>
                            <a:rPr lang="pt-BR" sz="2400">
                              <a:effectLst/>
                            </a:rPr>
                            <a:t>Expoente de V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/>
                          <a:r>
                            <a:rPr lang="pt-BR" sz="2400">
                              <a:effectLst/>
                            </a:rPr>
                            <a:t>m = 1,852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/>
                          <a:r>
                            <a:rPr lang="pt-BR" sz="2400" dirty="0">
                              <a:effectLst/>
                            </a:rPr>
                            <a:t>m = 1,75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50656439"/>
                      </a:ext>
                    </a:extLst>
                  </a:tr>
                  <a:tr h="413025">
                    <a:tc>
                      <a:txBody>
                        <a:bodyPr/>
                        <a:lstStyle/>
                        <a:p>
                          <a:pPr marL="90170"/>
                          <a:r>
                            <a:rPr lang="pt-BR" sz="2400">
                              <a:effectLst/>
                            </a:rPr>
                            <a:t>Expoentes de D (n)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/>
                          <a:r>
                            <a:rPr lang="pt-BR" sz="2400">
                              <a:effectLst/>
                            </a:rPr>
                            <a:t>n = 1,167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/>
                          <a:r>
                            <a:rPr lang="pt-BR" sz="2400">
                              <a:effectLst/>
                            </a:rPr>
                            <a:t>n = 1,25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6399417"/>
                      </a:ext>
                    </a:extLst>
                  </a:tr>
                  <a:tr h="413025">
                    <a:tc>
                      <a:txBody>
                        <a:bodyPr/>
                        <a:lstStyle/>
                        <a:p>
                          <a:pPr marL="90170"/>
                          <a:r>
                            <a:rPr lang="pt-BR" sz="2400">
                              <a:effectLst/>
                            </a:rPr>
                            <a:t>n’ = 2 m + n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/>
                          <a:r>
                            <a:rPr lang="pt-BR" sz="2400" dirty="0">
                              <a:effectLst/>
                            </a:rPr>
                            <a:t>n’ = 2m + n = 4,87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/>
                          <a:r>
                            <a:rPr lang="pt-BR" sz="2400" dirty="0">
                              <a:effectLst/>
                            </a:rPr>
                            <a:t>n’= 4,75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31323033"/>
                      </a:ext>
                    </a:extLst>
                  </a:tr>
                  <a:tr h="710532">
                    <a:tc>
                      <a:txBody>
                        <a:bodyPr/>
                        <a:lstStyle/>
                        <a:p>
                          <a:pPr marL="90170"/>
                          <a:r>
                            <a:rPr lang="pt-BR" sz="2400">
                              <a:effectLst/>
                            </a:rPr>
                            <a:t>Determinar D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4,87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1 </m:t>
                                      </m:r>
                                    </m:sub>
                                    <m:sup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4,87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</m:sub>
                                    <m:sup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4,87</m:t>
                                      </m:r>
                                    </m:sup>
                                  </m:sSubSup>
                                </m:den>
                              </m:f>
                            </m:oMath>
                          </a14:m>
                          <a:r>
                            <a:rPr lang="pt-BR" sz="2400" dirty="0">
                              <a:effectLst/>
                            </a:rPr>
                            <a:t> 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b>
                                    <m:sup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4,75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1 </m:t>
                                      </m:r>
                                    </m:sub>
                                    <m:sup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4,75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L</m:t>
                                      </m:r>
                                    </m:e>
                                    <m:sub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b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2 </m:t>
                                      </m:r>
                                    </m:sub>
                                    <m:sup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4,75</m:t>
                                      </m:r>
                                    </m:sup>
                                  </m:sSubSup>
                                </m:den>
                              </m:f>
                            </m:oMath>
                          </a14:m>
                          <a:r>
                            <a:rPr lang="pt-BR" sz="2400" dirty="0">
                              <a:effectLst/>
                            </a:rPr>
                            <a:t> 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0747362"/>
                      </a:ext>
                    </a:extLst>
                  </a:tr>
                  <a:tr h="413025">
                    <a:tc>
                      <a:txBody>
                        <a:bodyPr/>
                        <a:lstStyle/>
                        <a:p>
                          <a:pPr marL="90170"/>
                          <a:r>
                            <a:rPr lang="pt-BR" sz="2400">
                              <a:effectLst/>
                            </a:rPr>
                            <a:t>Determinar L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2400">
                              <a:effectLst/>
                            </a:rPr>
                            <a:t> 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=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 +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J</m:t>
                                  </m:r>
                                </m:e>
                                <m:sub>
                                  <m: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sSub>
                                <m:sSub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L</m:t>
                                  </m:r>
                                </m:e>
                                <m:sub>
                                  <m: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pt-BR" sz="2400" dirty="0">
                              <a:effectLst/>
                            </a:rPr>
                            <a:t> 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237968035"/>
                      </a:ext>
                    </a:extLst>
                  </a:tr>
                  <a:tr h="716341">
                    <a:tc>
                      <a:txBody>
                        <a:bodyPr/>
                        <a:lstStyle/>
                        <a:p>
                          <a:pPr marL="90170"/>
                          <a:r>
                            <a:rPr lang="pt-BR" sz="2400">
                              <a:effectLst/>
                            </a:rPr>
                            <a:t>Perda de carga unitária (J)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= 10,65∙</m:t>
                              </m:r>
                              <m:sSup>
                                <m:sSup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pt-BR" sz="2400" i="1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Q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sty m:val="p"/>
                                            </m:rPr>
                                            <a:rPr lang="pt-BR" sz="2400">
                                              <a:effectLst/>
                                              <a:latin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1,852</m:t>
                                  </m:r>
                                </m:sup>
                              </m:sSup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2400"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4,87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t-BR" sz="2400">
                              <a:effectLst/>
                            </a:rPr>
                            <a:t> 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J</m:t>
                              </m:r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= 6,107∙</m:t>
                              </m:r>
                              <m:r>
                                <m:rPr>
                                  <m:sty m:val="p"/>
                                </m:rP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b</m:t>
                              </m:r>
                              <m:r>
                                <a:rPr lang="pt-BR" sz="2400">
                                  <a:effectLst/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f>
                                <m:fPr>
                                  <m:ctrlPr>
                                    <a:rPr lang="pt-BR" sz="2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Q</m:t>
                                      </m:r>
                                    </m:e>
                                    <m:sup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1,75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pt-BR" sz="24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D</m:t>
                                      </m:r>
                                    </m:e>
                                    <m:sup>
                                      <m:r>
                                        <a:rPr lang="pt-BR" sz="24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4,75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r>
                            <a:rPr lang="pt-BR" sz="2400" dirty="0">
                              <a:effectLst/>
                            </a:rPr>
                            <a:t> 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1426813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a 3">
                <a:extLst>
                  <a:ext uri="{FF2B5EF4-FFF2-40B4-BE49-F238E27FC236}">
                    <a16:creationId xmlns:a16="http://schemas.microsoft.com/office/drawing/2014/main" id="{FF239B21-1B11-EB95-979E-2A97FBD40F0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63592420"/>
                  </p:ext>
                </p:extLst>
              </p:nvPr>
            </p:nvGraphicFramePr>
            <p:xfrm>
              <a:off x="336645" y="2905505"/>
              <a:ext cx="11359486" cy="349199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575431">
                      <a:extLst>
                        <a:ext uri="{9D8B030D-6E8A-4147-A177-3AD203B41FA5}">
                          <a16:colId xmlns:a16="http://schemas.microsoft.com/office/drawing/2014/main" val="1800706143"/>
                        </a:ext>
                      </a:extLst>
                    </a:gridCol>
                    <a:gridCol w="3829431">
                      <a:extLst>
                        <a:ext uri="{9D8B030D-6E8A-4147-A177-3AD203B41FA5}">
                          <a16:colId xmlns:a16="http://schemas.microsoft.com/office/drawing/2014/main" val="1042008303"/>
                        </a:ext>
                      </a:extLst>
                    </a:gridCol>
                    <a:gridCol w="3954624">
                      <a:extLst>
                        <a:ext uri="{9D8B030D-6E8A-4147-A177-3AD203B41FA5}">
                          <a16:colId xmlns:a16="http://schemas.microsoft.com/office/drawing/2014/main" val="2236366973"/>
                        </a:ext>
                      </a:extLst>
                    </a:gridCol>
                  </a:tblGrid>
                  <a:tr h="4130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t-BR" sz="2400" dirty="0">
                              <a:effectLst/>
                            </a:rPr>
                            <a:t>Item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/>
                          <a:r>
                            <a:rPr lang="pt-BR" sz="2400" dirty="0">
                              <a:effectLst/>
                            </a:rPr>
                            <a:t>Hazen-Williams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/>
                          <a:r>
                            <a:rPr lang="pt-BR" sz="2400" dirty="0">
                              <a:effectLst/>
                            </a:rPr>
                            <a:t>Flamant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573900581"/>
                      </a:ext>
                    </a:extLst>
                  </a:tr>
                  <a:tr h="413025">
                    <a:tc>
                      <a:txBody>
                        <a:bodyPr/>
                        <a:lstStyle/>
                        <a:p>
                          <a:pPr marL="90170"/>
                          <a:r>
                            <a:rPr lang="pt-BR" sz="2400">
                              <a:effectLst/>
                            </a:rPr>
                            <a:t>Expoente de V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/>
                          <a:r>
                            <a:rPr lang="pt-BR" sz="2400">
                              <a:effectLst/>
                            </a:rPr>
                            <a:t>m = 1,852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/>
                          <a:r>
                            <a:rPr lang="pt-BR" sz="2400" dirty="0">
                              <a:effectLst/>
                            </a:rPr>
                            <a:t>m = 1,75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550656439"/>
                      </a:ext>
                    </a:extLst>
                  </a:tr>
                  <a:tr h="413025">
                    <a:tc>
                      <a:txBody>
                        <a:bodyPr/>
                        <a:lstStyle/>
                        <a:p>
                          <a:pPr marL="90170"/>
                          <a:r>
                            <a:rPr lang="pt-BR" sz="2400">
                              <a:effectLst/>
                            </a:rPr>
                            <a:t>Expoentes de D (n)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/>
                          <a:r>
                            <a:rPr lang="pt-BR" sz="2400">
                              <a:effectLst/>
                            </a:rPr>
                            <a:t>n = 1,167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/>
                          <a:r>
                            <a:rPr lang="pt-BR" sz="2400">
                              <a:effectLst/>
                            </a:rPr>
                            <a:t>n = 1,25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6399417"/>
                      </a:ext>
                    </a:extLst>
                  </a:tr>
                  <a:tr h="413025">
                    <a:tc>
                      <a:txBody>
                        <a:bodyPr/>
                        <a:lstStyle/>
                        <a:p>
                          <a:pPr marL="90170"/>
                          <a:r>
                            <a:rPr lang="pt-BR" sz="2400">
                              <a:effectLst/>
                            </a:rPr>
                            <a:t>n’ = 2 m + n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495300"/>
                          <a:r>
                            <a:rPr lang="pt-BR" sz="2400" dirty="0">
                              <a:effectLst/>
                            </a:rPr>
                            <a:t>n’ = 2m + n = 4,87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524510"/>
                          <a:r>
                            <a:rPr lang="pt-BR" sz="2400" dirty="0">
                              <a:effectLst/>
                            </a:rPr>
                            <a:t>n’= 4,75</a:t>
                          </a:r>
                          <a:endParaRPr lang="pt-BR" sz="24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3931323033"/>
                      </a:ext>
                    </a:extLst>
                  </a:tr>
                  <a:tr h="710532">
                    <a:tc>
                      <a:txBody>
                        <a:bodyPr/>
                        <a:lstStyle/>
                        <a:p>
                          <a:pPr marL="90170"/>
                          <a:r>
                            <a:rPr lang="pt-BR" sz="2400">
                              <a:effectLst/>
                            </a:rPr>
                            <a:t>Determinar D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3631" t="-243966" r="-103981" b="-1620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87365" t="-243966" r="-616" b="-1620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0747362"/>
                      </a:ext>
                    </a:extLst>
                  </a:tr>
                  <a:tr h="413025">
                    <a:tc>
                      <a:txBody>
                        <a:bodyPr/>
                        <a:lstStyle/>
                        <a:p>
                          <a:pPr marL="90170"/>
                          <a:r>
                            <a:rPr lang="pt-BR" sz="2400">
                              <a:effectLst/>
                            </a:rPr>
                            <a:t>Determinar L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3631" t="-586765" r="-103981" b="-1764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87365" t="-586765" r="-616" b="-1764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37968035"/>
                      </a:ext>
                    </a:extLst>
                  </a:tr>
                  <a:tr h="716341">
                    <a:tc>
                      <a:txBody>
                        <a:bodyPr/>
                        <a:lstStyle/>
                        <a:p>
                          <a:pPr marL="90170"/>
                          <a:r>
                            <a:rPr lang="pt-BR" sz="2400">
                              <a:effectLst/>
                            </a:rPr>
                            <a:t>Perda de carga unitária (J)</a:t>
                          </a:r>
                          <a:endParaRPr lang="pt-BR" sz="24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93631" t="-395763" r="-103981" b="-16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68580" marR="68580" marT="0" marB="0" anchor="ctr">
                        <a:blipFill>
                          <a:blip r:embed="rId3"/>
                          <a:stretch>
                            <a:fillRect l="-187365" t="-395763" r="-616" b="-169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268137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86740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F4C89-E8C3-213B-64AB-71011608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1" y="245660"/>
            <a:ext cx="9376013" cy="900752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Equivalentes - Série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DC76F226-FFED-599A-5189-2F8A208A1A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2513" y="1395132"/>
                <a:ext cx="10727141" cy="5271796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1800"/>
                  </a:spcAft>
                  <a:buNone/>
                </a:pPr>
                <a:r>
                  <a:rPr lang="pt-BR" b="1" dirty="0"/>
                  <a:t>Aplicação 1 – Determinação do diâmetro equivalente (De):  		</a:t>
                </a:r>
                <a:endPara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6270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pt-BR" dirty="0"/>
                  <a:t>- comprimentos conhecidos (L</a:t>
                </a:r>
                <a:r>
                  <a:rPr lang="pt-BR" baseline="-25000" dirty="0"/>
                  <a:t>e</a:t>
                </a:r>
                <a:r>
                  <a:rPr lang="pt-BR" dirty="0"/>
                  <a:t>, L</a:t>
                </a:r>
                <a:r>
                  <a:rPr lang="pt-BR" baseline="-25000" dirty="0"/>
                  <a:t>1</a:t>
                </a:r>
                <a:r>
                  <a:rPr lang="pt-BR" dirty="0"/>
                  <a:t>, L</a:t>
                </a:r>
                <a:r>
                  <a:rPr lang="pt-BR" baseline="-25000" dirty="0"/>
                  <a:t>2</a:t>
                </a:r>
                <a:r>
                  <a:rPr lang="pt-BR" dirty="0"/>
                  <a:t>,..., Ln)</a:t>
                </a:r>
              </a:p>
              <a:p>
                <a:pPr marL="6270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pt-BR" dirty="0"/>
                  <a:t>- hf e J predefinidas (</a:t>
                </a:r>
                <a:r>
                  <a:rPr lang="pt-BR" dirty="0" err="1"/>
                  <a:t>J</a:t>
                </a:r>
                <a:r>
                  <a:rPr lang="pt-BR" baseline="-25000" dirty="0" err="1"/>
                  <a:t>e</a:t>
                </a:r>
                <a:r>
                  <a:rPr lang="pt-BR" dirty="0"/>
                  <a:t>, J</a:t>
                </a:r>
                <a:r>
                  <a:rPr lang="pt-BR" baseline="-25000" dirty="0"/>
                  <a:t>1</a:t>
                </a:r>
                <a:r>
                  <a:rPr lang="pt-BR" dirty="0"/>
                  <a:t>, J</a:t>
                </a:r>
                <a:r>
                  <a:rPr lang="pt-BR" baseline="-25000" dirty="0"/>
                  <a:t>2</a:t>
                </a:r>
                <a:r>
                  <a:rPr lang="pt-BR" dirty="0"/>
                  <a:t>,..., </a:t>
                </a:r>
                <a:r>
                  <a:rPr lang="pt-BR" dirty="0" err="1"/>
                  <a:t>J</a:t>
                </a:r>
                <a:r>
                  <a:rPr lang="pt-BR" baseline="-25000" dirty="0" err="1"/>
                  <a:t>n</a:t>
                </a:r>
                <a:r>
                  <a:rPr lang="pt-BR" dirty="0"/>
                  <a:t>)</a:t>
                </a:r>
              </a:p>
              <a:p>
                <a:pPr marL="6270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pt-BR" dirty="0"/>
                  <a:t>- diâmetros comerciais conhecidos e instalados (D</a:t>
                </a:r>
                <a:r>
                  <a:rPr lang="pt-BR" baseline="-25000" dirty="0"/>
                  <a:t>1</a:t>
                </a:r>
                <a:r>
                  <a:rPr lang="pt-BR" dirty="0"/>
                  <a:t>, D</a:t>
                </a:r>
                <a:r>
                  <a:rPr lang="pt-BR" baseline="-25000" dirty="0"/>
                  <a:t>2</a:t>
                </a:r>
                <a:r>
                  <a:rPr lang="pt-BR" dirty="0"/>
                  <a:t>,..., D</a:t>
                </a:r>
                <a:r>
                  <a:rPr lang="pt-BR" baseline="-25000" dirty="0"/>
                  <a:t>n</a:t>
                </a:r>
                <a:r>
                  <a:rPr lang="pt-BR" dirty="0"/>
                  <a:t>)</a:t>
                </a:r>
              </a:p>
              <a:p>
                <a:pPr marL="6270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pt-BR" dirty="0"/>
                  <a:t>- Incógnita: diâmetro equivalente (De)</a:t>
                </a:r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pt-BR" dirty="0"/>
              </a:p>
              <a:p>
                <a:pPr marL="0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pt-BR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𝐷𝑒</m:t>
                        </m:r>
                        <m:r>
                          <a:rPr lang="pt-BR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pt-B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lang="pt-BR" i="1"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𝑒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1 </m:t>
                                        </m:r>
                                      </m:sub>
                                      <m:sup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+ </m:t>
                                </m:r>
                                <m:f>
                                  <m:fPr>
                                    <m:ctrlPr>
                                      <a:rPr lang="pt-B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𝐿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pt-B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𝐷</m:t>
                                        </m:r>
                                      </m:e>
                                      <m:sub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2 </m:t>
                                        </m:r>
                                      </m:sub>
                                      <m:sup>
                                        <m:r>
                                          <a:rPr lang="pt-BR" i="1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pt-BR" b="0" i="1" smtClean="0">
                                            <a:latin typeface="Cambria Math" panose="02040503050406030204" pitchFamily="18" charset="0"/>
                                            <a:ea typeface="Times New Roman" panose="02020603050405020304" pitchFamily="18" charset="0"/>
                                            <a:cs typeface="Times New Roman" panose="020206030504050203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pt-B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pt-BR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pt-BR" dirty="0"/>
              </a:p>
            </p:txBody>
          </p:sp>
        </mc:Choice>
        <mc:Fallback>
          <p:sp>
            <p:nvSpPr>
              <p:cNvPr id="7" name="Espaço Reservado para Conteúdo 6">
                <a:extLst>
                  <a:ext uri="{FF2B5EF4-FFF2-40B4-BE49-F238E27FC236}">
                    <a16:creationId xmlns:a16="http://schemas.microsoft.com/office/drawing/2014/main" id="{DC76F226-FFED-599A-5189-2F8A208A1A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513" y="1395132"/>
                <a:ext cx="10727141" cy="5271796"/>
              </a:xfrm>
              <a:blipFill>
                <a:blip r:embed="rId2"/>
                <a:stretch>
                  <a:fillRect l="-1194" t="-115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7">
            <a:extLst>
              <a:ext uri="{FF2B5EF4-FFF2-40B4-BE49-F238E27FC236}">
                <a16:creationId xmlns:a16="http://schemas.microsoft.com/office/drawing/2014/main" id="{A7FE0D2C-566E-EC37-0AF8-470EF3DA2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6640" y="4397641"/>
            <a:ext cx="4127775" cy="149819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8557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5F4C89-E8C3-213B-64AB-71011608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1" y="245660"/>
            <a:ext cx="9376013" cy="900752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Equivalentes - Série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DC76F226-FFED-599A-5189-2F8A208A1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513" y="1258652"/>
            <a:ext cx="10727141" cy="1006874"/>
          </a:xfrm>
        </p:spPr>
        <p:txBody>
          <a:bodyPr>
            <a:normAutofit/>
          </a:bodyPr>
          <a:lstStyle/>
          <a:p>
            <a:pPr marL="2060575" indent="-2060575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pt-BR" b="1" dirty="0"/>
              <a:t>Aplicação 2 – Determinação dos comprimentos dos trechos com diâmetros comerciais (L1 e L2):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D95227B-5A46-5067-29DD-32D320EF4AFA}"/>
                  </a:ext>
                </a:extLst>
              </p:cNvPr>
              <p:cNvSpPr txBox="1"/>
              <p:nvPr/>
            </p:nvSpPr>
            <p:spPr>
              <a:xfrm>
                <a:off x="204715" y="2265526"/>
                <a:ext cx="11859905" cy="4275016"/>
              </a:xfrm>
              <a:prstGeom prst="rect">
                <a:avLst/>
              </a:prstGeom>
              <a:noFill/>
            </p:spPr>
            <p:txBody>
              <a:bodyPr wrap="square" numCol="2">
                <a:spAutoFit/>
              </a:bodyPr>
              <a:lstStyle/>
              <a:p>
                <a:pPr marL="6270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pt-BR" sz="2600" dirty="0"/>
                  <a:t>- </a:t>
                </a:r>
                <a:r>
                  <a:rPr lang="pt-BR" sz="2600" dirty="0" err="1"/>
                  <a:t>hf</a:t>
                </a:r>
                <a:r>
                  <a:rPr lang="pt-BR" sz="2600" baseline="-25000" dirty="0" err="1"/>
                  <a:t>e</a:t>
                </a:r>
                <a:r>
                  <a:rPr lang="pt-BR" sz="2600" dirty="0"/>
                  <a:t> e </a:t>
                </a:r>
                <a:r>
                  <a:rPr lang="pt-BR" sz="2600" dirty="0" err="1"/>
                  <a:t>J</a:t>
                </a:r>
                <a:r>
                  <a:rPr lang="pt-BR" sz="2600" baseline="-25000" dirty="0" err="1"/>
                  <a:t>e</a:t>
                </a:r>
                <a:r>
                  <a:rPr lang="pt-BR" sz="2600" dirty="0"/>
                  <a:t> predefinidas</a:t>
                </a:r>
              </a:p>
              <a:p>
                <a:pPr marL="6270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pt-BR" sz="2600" dirty="0"/>
                  <a:t>- L</a:t>
                </a:r>
                <a:r>
                  <a:rPr lang="pt-BR" sz="2600" baseline="-25000" dirty="0"/>
                  <a:t>e</a:t>
                </a:r>
                <a:r>
                  <a:rPr lang="pt-BR" sz="2600" dirty="0"/>
                  <a:t> predefinido</a:t>
                </a:r>
              </a:p>
              <a:p>
                <a:pPr marL="6270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pt-BR" sz="2600" dirty="0"/>
                  <a:t>- J</a:t>
                </a:r>
                <a:r>
                  <a:rPr lang="pt-BR" sz="2600" baseline="-25000" dirty="0"/>
                  <a:t>1</a:t>
                </a:r>
                <a:r>
                  <a:rPr lang="pt-BR" sz="2600" dirty="0"/>
                  <a:t>, J</a:t>
                </a:r>
                <a:r>
                  <a:rPr lang="pt-BR" sz="2600" baseline="-25000" dirty="0"/>
                  <a:t>2</a:t>
                </a:r>
                <a:r>
                  <a:rPr lang="pt-BR" sz="2600" dirty="0"/>
                  <a:t>,..., </a:t>
                </a:r>
                <a:r>
                  <a:rPr lang="pt-BR" sz="2600" dirty="0" err="1"/>
                  <a:t>J</a:t>
                </a:r>
                <a:r>
                  <a:rPr lang="pt-BR" sz="2600" baseline="-25000" dirty="0" err="1"/>
                  <a:t>n</a:t>
                </a:r>
                <a:r>
                  <a:rPr lang="pt-BR" sz="2600" dirty="0"/>
                  <a:t> conhecidas</a:t>
                </a:r>
              </a:p>
              <a:p>
                <a:pPr marL="627063" indent="0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pt-BR" sz="2600" dirty="0"/>
                  <a:t>- Incógnitas: L</a:t>
                </a:r>
                <a:r>
                  <a:rPr lang="pt-BR" sz="2600" baseline="-25000" dirty="0"/>
                  <a:t>1</a:t>
                </a:r>
                <a:r>
                  <a:rPr lang="pt-BR" sz="2600" dirty="0"/>
                  <a:t>, L</a:t>
                </a:r>
                <a:r>
                  <a:rPr lang="pt-BR" sz="2600" baseline="-25000" dirty="0"/>
                  <a:t>2</a:t>
                </a:r>
                <a:r>
                  <a:rPr lang="pt-BR" sz="2600" dirty="0"/>
                  <a:t>,..., L</a:t>
                </a:r>
                <a:r>
                  <a:rPr lang="pt-BR" sz="2600" baseline="-25000" dirty="0"/>
                  <a:t>n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pt-BR" sz="2600" dirty="0"/>
                  <a:t>Solução:</a:t>
                </a:r>
              </a:p>
              <a:p>
                <a:pPr marL="531813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pt-BR" sz="1800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	(1)</a:t>
                </a:r>
              </a:p>
              <a:p>
                <a:pPr marL="531813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pt-BR" sz="1800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			(2)</a:t>
                </a:r>
              </a:p>
              <a:p>
                <a:pPr marL="531813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pt-BR" sz="1800" dirty="0">
                    <a:effectLst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/>
                  <a:t>			(3)</a:t>
                </a:r>
              </a:p>
              <a:p>
                <a:pPr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pt-BR" sz="2400" dirty="0"/>
                  <a:t>(3) em (1):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3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pt-BR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∙(</m:t>
                    </m:r>
                    <m:sSub>
                      <m:sSubPr>
                        <m:ctrlPr>
                          <a:rPr lang="pt-BR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pt-BR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 + </m:t>
                    </m:r>
                    <m:sSub>
                      <m:sSubPr>
                        <m:ctrlPr>
                          <a:rPr lang="pt-BR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3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3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3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300" dirty="0"/>
                  <a:t> </a:t>
                </a:r>
              </a:p>
              <a:p>
                <a:pPr marL="177800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pt-BR" sz="23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17780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pt-BR" sz="23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 </m:t>
                    </m:r>
                    <m:d>
                      <m:d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∙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77800">
                  <a:lnSpc>
                    <a:spcPct val="150000"/>
                  </a:lnSpc>
                  <a:spcBef>
                    <a:spcPts val="1200"/>
                  </a:spcBef>
                  <a:buNone/>
                </a:pPr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pt-BR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pt-BR" sz="26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pt-BR" sz="26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 </m:t>
                        </m:r>
                        <m:sSub>
                          <m:sSub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6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     </m:t>
                        </m:r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600" dirty="0"/>
              </a:p>
            </p:txBody>
          </p:sp>
        </mc:Choice>
        <mc:Fallback>
          <p:sp>
            <p:nvSpPr>
              <p:cNvPr id="5" name="CaixaDeTexto 4">
                <a:extLst>
                  <a:ext uri="{FF2B5EF4-FFF2-40B4-BE49-F238E27FC236}">
                    <a16:creationId xmlns:a16="http://schemas.microsoft.com/office/drawing/2014/main" id="{4D95227B-5A46-5067-29DD-32D320EF4A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15" y="2265526"/>
                <a:ext cx="11859905" cy="4275016"/>
              </a:xfrm>
              <a:prstGeom prst="rect">
                <a:avLst/>
              </a:prstGeom>
              <a:blipFill>
                <a:blip r:embed="rId2"/>
                <a:stretch>
                  <a:fillRect l="-925" t="-856" b="-99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5">
            <a:extLst>
              <a:ext uri="{FF2B5EF4-FFF2-40B4-BE49-F238E27FC236}">
                <a16:creationId xmlns:a16="http://schemas.microsoft.com/office/drawing/2014/main" id="{B6D77EA3-6F8C-40D8-326D-444865909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083" y="4563570"/>
            <a:ext cx="2456598" cy="8818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0C3AD7A1-B0A3-ED10-28B4-D2B99B7F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2490" y="4563570"/>
            <a:ext cx="2047164" cy="8818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79526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em Série – 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3015" y="1145873"/>
            <a:ext cx="8761864" cy="532799"/>
          </a:xfrm>
        </p:spPr>
        <p:txBody>
          <a:bodyPr>
            <a:norm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Dimensionar a tubulação para o esquema a seguir:</a:t>
            </a:r>
            <a:endParaRPr lang="pt-BR" sz="26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BD015D-5DC0-CE7B-1D10-DFEB2C7C5F03}"/>
              </a:ext>
            </a:extLst>
          </p:cNvPr>
          <p:cNvSpPr txBox="1"/>
          <p:nvPr/>
        </p:nvSpPr>
        <p:spPr>
          <a:xfrm>
            <a:off x="304800" y="4928850"/>
            <a:ext cx="11592067" cy="1446550"/>
          </a:xfrm>
          <a:prstGeom prst="rect">
            <a:avLst/>
          </a:prstGeom>
          <a:noFill/>
        </p:spPr>
        <p:txBody>
          <a:bodyPr wrap="square" numCol="2">
            <a:spAutoFit/>
          </a:bodyPr>
          <a:lstStyle/>
          <a:p>
            <a:r>
              <a:rPr lang="pt-BR" sz="2200" dirty="0"/>
              <a:t>Dados:</a:t>
            </a:r>
          </a:p>
          <a:p>
            <a:pPr marL="723900"/>
            <a:r>
              <a:rPr lang="pt-BR" sz="2200" dirty="0"/>
              <a:t>Q = 4 L/s (0,004 m</a:t>
            </a:r>
            <a:r>
              <a:rPr lang="pt-BR" sz="2200" baseline="30000" dirty="0"/>
              <a:t>3</a:t>
            </a:r>
            <a:r>
              <a:rPr lang="pt-BR" sz="2200" dirty="0"/>
              <a:t>/s)</a:t>
            </a:r>
          </a:p>
          <a:p>
            <a:pPr marL="723900"/>
            <a:r>
              <a:rPr lang="pt-BR" sz="2200" dirty="0"/>
              <a:t>L = 1000 m</a:t>
            </a:r>
          </a:p>
          <a:p>
            <a:pPr marL="723900"/>
            <a:r>
              <a:rPr lang="pt-BR" sz="2200" dirty="0">
                <a:latin typeface="Symbol" panose="05050102010706020507" pitchFamily="18" charset="2"/>
              </a:rPr>
              <a:t></a:t>
            </a:r>
            <a:r>
              <a:rPr lang="pt-BR" sz="2200" dirty="0"/>
              <a:t>h = 25 m</a:t>
            </a:r>
          </a:p>
          <a:p>
            <a:r>
              <a:rPr lang="pt-BR" sz="2200" dirty="0"/>
              <a:t>Tubos de PVC usados (C = 140)</a:t>
            </a:r>
          </a:p>
          <a:p>
            <a:r>
              <a:rPr lang="pt-BR" sz="2200" dirty="0"/>
              <a:t>Dc disponíveis: 50 mm; 75 mm; 100 mm; 125 mm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605CCA1-71C7-E9D5-BBDA-4A0897B7EA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1991" r="6907" b="13062"/>
          <a:stretch>
            <a:fillRect/>
          </a:stretch>
        </p:blipFill>
        <p:spPr bwMode="auto">
          <a:xfrm>
            <a:off x="1883860" y="1388268"/>
            <a:ext cx="9151590" cy="3547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86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44043" y="2506134"/>
            <a:ext cx="7303913" cy="155492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PERDAS DE CARGA LOCALIZADAS</a:t>
            </a:r>
            <a:br>
              <a:rPr lang="pt-BR" sz="4000" b="1" dirty="0"/>
            </a:br>
            <a:r>
              <a:rPr lang="pt-BR" sz="4000" b="1" dirty="0"/>
              <a:t>CONCEITOS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13537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em Série – 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3015" y="1063985"/>
            <a:ext cx="8761864" cy="532799"/>
          </a:xfrm>
        </p:spPr>
        <p:txBody>
          <a:bodyPr>
            <a:norm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Dimensionar a tubulação para o esquema a seguir:</a:t>
            </a:r>
            <a:endParaRPr lang="pt-BR" sz="26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CBD015D-5DC0-CE7B-1D10-DFEB2C7C5F03}"/>
                  </a:ext>
                </a:extLst>
              </p:cNvPr>
              <p:cNvSpPr txBox="1"/>
              <p:nvPr/>
            </p:nvSpPr>
            <p:spPr>
              <a:xfrm>
                <a:off x="345743" y="1470832"/>
                <a:ext cx="7801969" cy="5058821"/>
              </a:xfrm>
              <a:prstGeom prst="rect">
                <a:avLst/>
              </a:prstGeom>
              <a:noFill/>
            </p:spPr>
            <p:txBody>
              <a:bodyPr wrap="square" numCol="1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Bernoulli: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den>
                    </m:f>
                    <m:r>
                      <a:rPr lang="it-I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it-I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</m:t>
                        </m:r>
                      </m:den>
                    </m:f>
                    <m:r>
                      <a:rPr lang="it-I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it-I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it-I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𝛾</m:t>
                        </m:r>
                      </m:den>
                    </m:f>
                    <m:r>
                      <a:rPr lang="it-I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it-I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it-I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it-I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𝑔</m:t>
                        </m:r>
                      </m:den>
                    </m:f>
                    <m:r>
                      <a:rPr lang="it-I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</m:e>
                      <m:sub>
                        <m:r>
                          <a:rPr lang="it-I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it-IT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h</m:t>
                        </m:r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it-I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1−2</m:t>
                        </m:r>
                      </m:sub>
                    </m:sSub>
                  </m:oMath>
                </a14:m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it-IT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</a:t>
                </a:r>
                <a:r>
                  <a:rPr lang="it-IT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0; P</a:t>
                </a:r>
                <a:r>
                  <a:rPr lang="it-IT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it-IT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0</a:t>
                </a:r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0; V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0		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h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– h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hf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1-2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25 mca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Hazen-Williams (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cálc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D):	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1,625∙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𝑄</m:t>
                                </m:r>
                              </m:num>
                              <m:den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𝐶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0,38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𝐿</m:t>
                                </m:r>
                              </m:num>
                              <m:den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</m:t>
                                </m:r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𝑓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0,205</m:t>
                        </m:r>
                      </m:sup>
                    </m:sSup>
                  </m:oMath>
                </a14:m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1,625∙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0,004</m:t>
                                </m:r>
                              </m:num>
                              <m:den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140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0,38</m:t>
                        </m:r>
                      </m:sup>
                    </m:sSup>
                    <m:r>
                      <a:rPr lang="en-US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25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0,205</m:t>
                        </m:r>
                      </m:sup>
                    </m:sSup>
                  </m:oMath>
                </a14:m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 = 64,9 mm (diâmetro teórico)</a:t>
                </a:r>
                <a:endParaRPr lang="pt-BR" sz="2400" dirty="0"/>
              </a:p>
              <a:p>
                <a:r>
                  <a:rPr lang="pt-BR" sz="2400" dirty="0"/>
                  <a:t>Diâmetros comerciais disponíveis (PVC): 50 mm; 75 mm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CBD015D-5DC0-CE7B-1D10-DFEB2C7C5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43" y="1470832"/>
                <a:ext cx="7801969" cy="5058821"/>
              </a:xfrm>
              <a:prstGeom prst="rect">
                <a:avLst/>
              </a:prstGeom>
              <a:blipFill>
                <a:blip r:embed="rId2"/>
                <a:stretch>
                  <a:fillRect l="-1250" b="-180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9605CCA1-71C7-E9D5-BBDA-4A0897B7EA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1991" r="6907" b="13062"/>
          <a:stretch>
            <a:fillRect/>
          </a:stretch>
        </p:blipFill>
        <p:spPr bwMode="auto">
          <a:xfrm>
            <a:off x="7112000" y="1538371"/>
            <a:ext cx="4393196" cy="220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50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em Série – Exemplo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3015" y="1063985"/>
            <a:ext cx="8761864" cy="532799"/>
          </a:xfrm>
        </p:spPr>
        <p:txBody>
          <a:bodyPr>
            <a:norm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dirty="0"/>
              <a:t>Dimensionar a tubulação para o esquema a seguir:</a:t>
            </a:r>
            <a:endParaRPr lang="pt-BR" sz="260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BD015D-5DC0-CE7B-1D10-DFEB2C7C5F03}"/>
              </a:ext>
            </a:extLst>
          </p:cNvPr>
          <p:cNvSpPr txBox="1"/>
          <p:nvPr/>
        </p:nvSpPr>
        <p:spPr>
          <a:xfrm>
            <a:off x="1687773" y="3429000"/>
            <a:ext cx="8252347" cy="2251065"/>
          </a:xfrm>
          <a:prstGeom prst="rect">
            <a:avLst/>
          </a:prstGeom>
          <a:noFill/>
        </p:spPr>
        <p:txBody>
          <a:bodyPr wrap="square" numCol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Solução: utilizar um trecho c/ D</a:t>
            </a:r>
            <a:r>
              <a:rPr lang="pt-BR" sz="2400" baseline="-25000" dirty="0"/>
              <a:t>1</a:t>
            </a:r>
            <a:r>
              <a:rPr lang="pt-BR" sz="2400" dirty="0"/>
              <a:t> = 50 mm e outro c/ D</a:t>
            </a:r>
            <a:r>
              <a:rPr lang="pt-BR" sz="2400" baseline="-25000" dirty="0"/>
              <a:t>2</a:t>
            </a:r>
            <a:r>
              <a:rPr lang="pt-BR" sz="2400" dirty="0"/>
              <a:t> = 75 mm, de modo que a perda de carga seja igual àquela causada por um tubo com D = 64,9 mm (hf = 25 mca).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   Dimensionamento: Comprimento dos trechos 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605CCA1-71C7-E9D5-BBDA-4A0897B7EA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11991" r="6907" b="13062"/>
          <a:stretch>
            <a:fillRect/>
          </a:stretch>
        </p:blipFill>
        <p:spPr bwMode="auto">
          <a:xfrm>
            <a:off x="7112000" y="1538371"/>
            <a:ext cx="4393195" cy="194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9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em Série – Exemplo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CBD015D-5DC0-CE7B-1D10-DFEB2C7C5F03}"/>
                  </a:ext>
                </a:extLst>
              </p:cNvPr>
              <p:cNvSpPr txBox="1"/>
              <p:nvPr/>
            </p:nvSpPr>
            <p:spPr>
              <a:xfrm>
                <a:off x="5577273" y="898785"/>
                <a:ext cx="4822321" cy="2266261"/>
              </a:xfrm>
              <a:prstGeom prst="rect">
                <a:avLst/>
              </a:prstGeom>
              <a:noFill/>
            </p:spPr>
            <p:txBody>
              <a:bodyPr wrap="square" numCol="1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400" dirty="0"/>
                  <a:t>(L</a:t>
                </a:r>
                <a:r>
                  <a:rPr lang="pt-BR" sz="2400" baseline="-25000" dirty="0"/>
                  <a:t>1</a:t>
                </a:r>
                <a:r>
                  <a:rPr lang="pt-BR" sz="2400" dirty="0"/>
                  <a:t> c/ D</a:t>
                </a:r>
                <a:r>
                  <a:rPr lang="pt-BR" sz="2400" baseline="-25000" dirty="0"/>
                  <a:t>1</a:t>
                </a:r>
                <a:r>
                  <a:rPr lang="pt-BR" sz="2400" dirty="0"/>
                  <a:t> = 75 mm; L</a:t>
                </a:r>
                <a:r>
                  <a:rPr lang="pt-BR" sz="2400" baseline="-25000" dirty="0"/>
                  <a:t>2</a:t>
                </a:r>
                <a:r>
                  <a:rPr lang="pt-BR" sz="2400" dirty="0"/>
                  <a:t> c/ D</a:t>
                </a:r>
                <a:r>
                  <a:rPr lang="pt-BR" sz="2400" baseline="-25000" dirty="0"/>
                  <a:t>2</a:t>
                </a:r>
                <a:r>
                  <a:rPr lang="pt-BR" sz="2400" dirty="0"/>
                  <a:t> = 50 mm)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∙ </m:t>
                        </m:r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e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pt-BR" sz="2400" dirty="0"/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num>
                      <m:den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0,025 m/m</a:t>
                </a:r>
                <a:endParaRPr lang="pt-BR" sz="24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4CBD015D-5DC0-CE7B-1D10-DFEB2C7C5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7273" y="898785"/>
                <a:ext cx="4822321" cy="2266261"/>
              </a:xfrm>
              <a:prstGeom prst="rect">
                <a:avLst/>
              </a:prstGeom>
              <a:blipFill>
                <a:blip r:embed="rId2"/>
                <a:stretch>
                  <a:fillRect l="-2023" b="-16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m 9">
            <a:extLst>
              <a:ext uri="{FF2B5EF4-FFF2-40B4-BE49-F238E27FC236}">
                <a16:creationId xmlns:a16="http://schemas.microsoft.com/office/drawing/2014/main" id="{8819BB51-9FE9-B7AC-6DB5-66CA9121E6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78"/>
          <a:stretch/>
        </p:blipFill>
        <p:spPr bwMode="auto">
          <a:xfrm>
            <a:off x="823739" y="731115"/>
            <a:ext cx="4284960" cy="2675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9F7D10A-DB0B-7DC1-C00C-2C09FA35EEC1}"/>
                  </a:ext>
                </a:extLst>
              </p:cNvPr>
              <p:cNvSpPr txBox="1"/>
              <p:nvPr/>
            </p:nvSpPr>
            <p:spPr>
              <a:xfrm>
                <a:off x="2388367" y="3212087"/>
                <a:ext cx="9621669" cy="34581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75 mm	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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10,65∙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0,004</m:t>
                                </m:r>
                              </m:num>
                              <m:den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140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1,852</m:t>
                        </m:r>
                      </m:sup>
                    </m:sSup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0,075</m:t>
                            </m:r>
                          </m:e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4,87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0,012308 m/m</a:t>
                </a:r>
              </a:p>
              <a:p>
                <a:pPr algn="just"/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/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50 mm	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10,65∙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0,004</m:t>
                                </m:r>
                              </m:num>
                              <m:den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140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1,852</m:t>
                        </m:r>
                      </m:sup>
                    </m:sSup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0,050</m:t>
                            </m:r>
                          </m:e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4,87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0,088665 m/m</a:t>
                </a:r>
              </a:p>
              <a:p>
                <a:pPr algn="just"/>
                <a:endParaRPr lang="pt-BR" sz="2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0,025−0,012308</m:t>
                            </m:r>
                          </m:e>
                        </m:d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∙ 1000</m:t>
                        </m:r>
                      </m:num>
                      <m:den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0,088665− 0,012308</m:t>
                            </m:r>
                          </m:e>
                        </m:d>
                      </m:den>
                    </m:f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166,2 m	  (28 barras de 50 mm = 168 m)</a:t>
                </a:r>
              </a:p>
              <a:p>
                <a:pPr algn="just"/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1000− 168</m:t>
                    </m:r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=  832 m (139 barras de 75 mm)</a:t>
                </a:r>
                <a:endParaRPr lang="pt-BR" sz="240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29F7D10A-DB0B-7DC1-C00C-2C09FA35E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367" y="3212087"/>
                <a:ext cx="9621669" cy="3458126"/>
              </a:xfrm>
              <a:prstGeom prst="rect">
                <a:avLst/>
              </a:prstGeom>
              <a:blipFill>
                <a:blip r:embed="rId4"/>
                <a:stretch>
                  <a:fillRect l="-1014" b="-299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47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171" y="2743200"/>
            <a:ext cx="10515600" cy="1351722"/>
          </a:xfrm>
        </p:spPr>
        <p:txBody>
          <a:bodyPr/>
          <a:lstStyle/>
          <a:p>
            <a:pPr algn="ctr"/>
            <a:r>
              <a:rPr lang="pt-BR" sz="4000" b="1" dirty="0"/>
              <a:t>Encanamentos Equivalentes em Paralelo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249336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82D94637-E6AA-C727-B54D-B1F982F9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1" y="245660"/>
            <a:ext cx="9376013" cy="900752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Equivalentes - Paralelo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383CF21-BCC5-8500-0DDD-DEBCAA4362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039" y="946516"/>
            <a:ext cx="4572001" cy="219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1399F1F-25F9-7EB7-8275-0E388EE03E8A}"/>
                  </a:ext>
                </a:extLst>
              </p:cNvPr>
              <p:cNvSpPr txBox="1"/>
              <p:nvPr/>
            </p:nvSpPr>
            <p:spPr>
              <a:xfrm>
                <a:off x="3070745" y="2883250"/>
                <a:ext cx="8243249" cy="28283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L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Q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Q = Q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Q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(1)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L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Q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hf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hf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</a:t>
                </a:r>
                <a:r>
                  <a:rPr lang="pt-BR" sz="2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hf</a:t>
                </a:r>
                <a:r>
                  <a:rPr lang="pt-BR" sz="2400" baseline="-25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	(2)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- L</a:t>
                </a:r>
                <a:r>
                  <a:rPr lang="fr-F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D</a:t>
                </a:r>
                <a:r>
                  <a:rPr lang="fr-F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Q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hf</m:t>
                    </m:r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m:rPr>
                        <m:sty m:val="p"/>
                      </m:rP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K</m:t>
                    </m:r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L</m:t>
                    </m:r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4 </m:t>
                                </m:r>
                                <m:r>
                                  <m:rPr>
                                    <m:sty m:val="p"/>
                                  </m:rPr>
                                  <a:rPr lang="fr-F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Q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π</m:t>
                                    </m:r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p>
                                    <m:r>
                                      <a:rPr lang="fr-F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2 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</m:t>
                        </m:r>
                      </m:sup>
                    </m:sSup>
                    <m:r>
                      <a:rPr lang="fr-F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(3)</a:t>
                </a:r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V</m:t>
                    </m:r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4 </m:t>
                        </m:r>
                        <m:r>
                          <m:rPr>
                            <m:sty m:val="p"/>
                          </m:rP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Q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π</m:t>
                            </m:r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2 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				(4)</a:t>
                </a: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1399F1F-25F9-7EB7-8275-0E388EE03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745" y="2883250"/>
                <a:ext cx="8243249" cy="2828338"/>
              </a:xfrm>
              <a:prstGeom prst="rect">
                <a:avLst/>
              </a:prstGeom>
              <a:blipFill>
                <a:blip r:embed="rId3"/>
                <a:stretch>
                  <a:fillRect l="-1183" b="-10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136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>
            <a:extLst>
              <a:ext uri="{FF2B5EF4-FFF2-40B4-BE49-F238E27FC236}">
                <a16:creationId xmlns:a16="http://schemas.microsoft.com/office/drawing/2014/main" id="{82D94637-E6AA-C727-B54D-B1F982F95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9241" y="245660"/>
            <a:ext cx="9376013" cy="709683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Encanamentos Equivalentes - Paralelo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383CF21-BCC5-8500-0DDD-DEBCAA4362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359" y="560733"/>
            <a:ext cx="3999907" cy="192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0C811B9-4629-04B1-DB9B-D56B7F93D880}"/>
                  </a:ext>
                </a:extLst>
              </p:cNvPr>
              <p:cNvSpPr txBox="1"/>
              <p:nvPr/>
            </p:nvSpPr>
            <p:spPr>
              <a:xfrm>
                <a:off x="316173" y="2071097"/>
                <a:ext cx="11559653" cy="4541243"/>
              </a:xfrm>
              <a:prstGeom prst="rect">
                <a:avLst/>
              </a:prstGeom>
              <a:noFill/>
            </p:spPr>
            <p:txBody>
              <a:bodyPr wrap="square" numCol="2">
                <a:spAutoFit/>
              </a:bodyPr>
              <a:lstStyle/>
              <a:p>
                <a:pPr algn="just"/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(4) em (3) : </a:t>
                </a:r>
                <a14:m>
                  <m:oMath xmlns:m="http://schemas.openxmlformats.org/officeDocument/2006/math">
                    <m:r>
                      <a:rPr lang="pt-BR" sz="24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hf</m:t>
                    </m:r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K</m:t>
                        </m:r>
                        <m: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∙ 4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</m:t>
                        </m:r>
                        <m: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∙ </m:t>
                        </m:r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</m:t>
                            </m:r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Se	</a:t>
                </a:r>
                <a14:m>
                  <m:oMath xmlns:m="http://schemas.openxmlformats.org/officeDocument/2006/math"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𝐾</m:t>
                    </m:r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 </m:t>
                    </m:r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K</m:t>
                        </m:r>
                        <m: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∙ 4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fr-F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π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</m:t>
                            </m:r>
                          </m:sup>
                        </m:sSup>
                        <m:r>
                          <a:rPr lang="fr-F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e     n’ = 2 m + n</a:t>
                </a:r>
              </a:p>
              <a:p>
                <a:pPr algn="just"/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então,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hf</m:t>
                    </m:r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K</m:t>
                        </m:r>
                      </m:e>
                      <m: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L</m:t>
                        </m:r>
                        <m: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∙ </m:t>
                        </m:r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Q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D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n</m:t>
                            </m:r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´ </m:t>
                            </m:r>
                          </m:sup>
                        </m:sSup>
                      </m:den>
                    </m:f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(5)</a:t>
                </a:r>
              </a:p>
              <a:p>
                <a:pPr algn="just"/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ou</a:t>
                </a:r>
              </a:p>
              <a:p>
                <a:pPr algn="just"/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Q</m:t>
                    </m:r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hf</m:t>
                                </m:r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 ∙ </m:t>
                                </m:r>
                                <m:sSup>
                                  <m:s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´ 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L</m:t>
                                </m:r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 ∙ </m:t>
                                </m:r>
                                <m:sSup>
                                  <m:s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  <m:sup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(6)</a:t>
                </a:r>
              </a:p>
              <a:p>
                <a:pPr algn="just"/>
                <a:endPara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55600" algn="just"/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(6) em (1):</a:t>
                </a:r>
              </a:p>
              <a:p>
                <a:pPr marL="804863" algn="just">
                  <a:lnSpc>
                    <a:spcPct val="150000"/>
                  </a:lnSpc>
                </a:pPr>
                <a:r>
                  <a:rPr lang="pt-B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hf</m:t>
                                </m:r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∙ </m:t>
                                </m:r>
                                <m:sSubSup>
                                  <m:sSub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sub>
                                </m:sSub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∙ </m:t>
                                </m:r>
                                <m:sSup>
                                  <m:s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  <m:sup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hf</m:t>
                                </m:r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∙ </m:t>
                                </m:r>
                                <m:sSubSup>
                                  <m:sSub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∙ </m:t>
                                </m:r>
                                <m:sSup>
                                  <m:s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  <m:sup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hf</m:t>
                                </m:r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∙ </m:t>
                                </m:r>
                                <m:sSubSup>
                                  <m:sSub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∙ </m:t>
                                </m:r>
                                <m:sSup>
                                  <m:s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K</m:t>
                                    </m:r>
                                  </m:e>
                                  <m:sup>
                                    <m: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</m:oMath>
                </a14:m>
                <a:endParaRPr lang="pt-BR" sz="24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73050" algn="just">
                  <a:lnSpc>
                    <a:spcPct val="150000"/>
                  </a:lnSpc>
                </a:pPr>
                <a:r>
                  <a:rPr lang="pt-B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Regra de Dupuit – Condutos em Paralelo:</a:t>
                </a:r>
              </a:p>
              <a:p>
                <a:pPr marL="273050" algn="just">
                  <a:spcBef>
                    <a:spcPts val="1800"/>
                  </a:spcBef>
                </a:pPr>
                <a:r>
                  <a:rPr lang="pt-BR" sz="26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6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lang="pt-BR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lang="pt-BR" sz="2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pt-BR" sz="26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6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6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pt-BR" sz="26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6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6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</m:oMath>
                </a14:m>
                <a:endParaRPr lang="pt-BR" sz="2600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C0C811B9-4629-04B1-DB9B-D56B7F93D8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173" y="2071097"/>
                <a:ext cx="11559653" cy="4541243"/>
              </a:xfrm>
              <a:prstGeom prst="rect">
                <a:avLst/>
              </a:prstGeom>
              <a:blipFill>
                <a:blip r:embed="rId3"/>
                <a:stretch>
                  <a:fillRect l="-844" t="-10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1">
            <a:extLst>
              <a:ext uri="{FF2B5EF4-FFF2-40B4-BE49-F238E27FC236}">
                <a16:creationId xmlns:a16="http://schemas.microsoft.com/office/drawing/2014/main" id="{87C30100-F32E-9C74-4B24-F4AB8376F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3743" y="4481684"/>
            <a:ext cx="4299182" cy="11002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44427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Encanamentos em Paralelo – 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4525" y="1261329"/>
            <a:ext cx="9648968" cy="785835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1)	Qual o diâmetro equivalente a 5 tubos de 50 mm associados em paralelo e de mesmo comprimento?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B425CB9-F82C-3A4D-7771-34F768025D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418" r="4393" b="-11849"/>
          <a:stretch/>
        </p:blipFill>
        <p:spPr bwMode="auto">
          <a:xfrm>
            <a:off x="2347415" y="2164639"/>
            <a:ext cx="7055726" cy="42107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1142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Encanamentos em Paralelo – Exemplos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25942" y="1315174"/>
                <a:ext cx="7244100" cy="4115209"/>
              </a:xfrm>
            </p:spPr>
            <p:txBody>
              <a:bodyPr>
                <a:noAutofit/>
              </a:bodyPr>
              <a:lstStyle/>
              <a:p>
                <a:r>
                  <a:rPr lang="pt-BR" sz="2400" dirty="0"/>
                  <a:t>Solução:</a:t>
                </a:r>
                <a:endParaRPr lang="pt-BR" sz="2400" i="1" dirty="0"/>
              </a:p>
              <a:p>
                <a:pPr marL="0" indent="0">
                  <a:buNone/>
                </a:pPr>
                <a:r>
                  <a:rPr lang="pt-BR" sz="24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Sup>
                                  <m:sSubSup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e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lang="pt-BR" sz="240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lang="pt-BR" sz="240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lang="pt-BR" sz="240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lang="pt-BR" sz="240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lang="pt-BR" sz="2400">
                        <a:latin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</m:oMath>
                </a14:m>
                <a:endParaRPr lang="pt-BR" sz="2400" dirty="0"/>
              </a:p>
              <a:p>
                <a:pPr marL="0" indent="0">
                  <a:buNone/>
                </a:pPr>
                <a:r>
                  <a:rPr lang="pt-BR" sz="2400" dirty="0"/>
                  <a:t> </a:t>
                </a:r>
              </a:p>
              <a:p>
                <a:pPr marL="0" indent="0">
                  <a:buNone/>
                </a:pPr>
                <a:r>
                  <a:rPr lang="pt-BR" sz="2400" dirty="0"/>
                  <a:t>H-W:  m = 1,852</a:t>
                </a:r>
              </a:p>
              <a:p>
                <a:pPr marL="0" indent="0">
                  <a:buNone/>
                </a:pPr>
                <a:r>
                  <a:rPr lang="pt-BR" sz="2400" dirty="0"/>
                  <a:t>n’ = 4,87</a:t>
                </a:r>
              </a:p>
              <a:p>
                <a:pPr marL="0" indent="0">
                  <a:buNone/>
                </a:pPr>
                <a:r>
                  <a:rPr lang="pt-BR" sz="2400" dirty="0"/>
                  <a:t>1/m = 0,54</a:t>
                </a:r>
              </a:p>
              <a:p>
                <a:pPr marL="0" indent="0">
                  <a:buNone/>
                </a:pPr>
                <a:r>
                  <a:rPr lang="pt-BR" sz="2400" dirty="0"/>
                  <a:t>L</a:t>
                </a:r>
                <a:r>
                  <a:rPr lang="pt-BR" sz="2400" baseline="-25000" dirty="0"/>
                  <a:t>e</a:t>
                </a:r>
                <a:r>
                  <a:rPr lang="pt-BR" sz="2400" dirty="0"/>
                  <a:t> = L</a:t>
                </a:r>
                <a:r>
                  <a:rPr lang="pt-BR" sz="2400" baseline="-25000" dirty="0"/>
                  <a:t>1</a:t>
                </a:r>
                <a:r>
                  <a:rPr lang="pt-BR" sz="2400" dirty="0"/>
                  <a:t> = L</a:t>
                </a:r>
                <a:r>
                  <a:rPr lang="pt-BR" sz="2400" baseline="-25000" dirty="0"/>
                  <a:t>2</a:t>
                </a:r>
                <a:r>
                  <a:rPr lang="pt-BR" sz="2400" dirty="0"/>
                  <a:t> = L</a:t>
                </a:r>
                <a:r>
                  <a:rPr lang="pt-BR" sz="2400" baseline="-25000" dirty="0"/>
                  <a:t>3</a:t>
                </a:r>
                <a:r>
                  <a:rPr lang="pt-BR" sz="2400" dirty="0"/>
                  <a:t> = L</a:t>
                </a:r>
                <a:r>
                  <a:rPr lang="pt-BR" sz="2400" baseline="-25000" dirty="0"/>
                  <a:t>4</a:t>
                </a:r>
                <a:r>
                  <a:rPr lang="pt-BR" sz="2400" dirty="0"/>
                  <a:t> = L</a:t>
                </a:r>
                <a:r>
                  <a:rPr lang="pt-BR" sz="2400" baseline="-25000" dirty="0"/>
                  <a:t>5</a:t>
                </a:r>
                <a:endParaRPr lang="pt-BR" sz="2400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5942" y="1315174"/>
                <a:ext cx="7244100" cy="4115209"/>
              </a:xfrm>
              <a:blipFill>
                <a:blip r:embed="rId2"/>
                <a:stretch>
                  <a:fillRect l="-1347" t="-207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B425CB9-F82C-3A4D-7771-34F768025D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418" r="4393" b="-11849"/>
          <a:stretch/>
        </p:blipFill>
        <p:spPr bwMode="auto">
          <a:xfrm>
            <a:off x="7670042" y="1016292"/>
            <a:ext cx="2932902" cy="17503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60B26C6-CA58-1036-3338-1D946552B2EA}"/>
                  </a:ext>
                </a:extLst>
              </p:cNvPr>
              <p:cNvSpPr txBox="1"/>
              <p:nvPr/>
            </p:nvSpPr>
            <p:spPr>
              <a:xfrm>
                <a:off x="4612943" y="2874844"/>
                <a:ext cx="7438026" cy="3741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2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e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n</m:t>
                                  </m:r>
                                  <m: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´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</m:sup>
                      </m:sSup>
                      <m:r>
                        <a:rPr lang="pt-BR" sz="2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n</m:t>
                                  </m:r>
                                  <m: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´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</m:sup>
                      </m:sSup>
                      <m:r>
                        <a:rPr lang="pt-BR" sz="2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n</m:t>
                                  </m:r>
                                  <m: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´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</m:sup>
                      </m:sSup>
                      <m:r>
                        <a:rPr lang="pt-BR" sz="2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n</m:t>
                                  </m:r>
                                  <m: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´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</m:sup>
                      </m:sSup>
                      <m:r>
                        <a:rPr lang="pt-BR" sz="2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4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n</m:t>
                                  </m:r>
                                  <m: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´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</m:sup>
                      </m:sSup>
                      <m:r>
                        <a:rPr lang="pt-BR" sz="22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pt-BR" sz="2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pt-BR" sz="22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5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n</m:t>
                                  </m:r>
                                  <m:r>
                                    <a:rPr lang="pt-BR" sz="22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´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pt-BR" sz="2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pt-BR" sz="2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m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pt-BR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273050" algn="just">
                  <a:lnSpc>
                    <a:spcPct val="200000"/>
                  </a:lnSpc>
                </a:pPr>
                <a:r>
                  <a:rPr lang="pt-BR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D</a:t>
                </a:r>
                <a:r>
                  <a:rPr lang="pt-BR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D</a:t>
                </a:r>
                <a:r>
                  <a:rPr lang="pt-BR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D</a:t>
                </a:r>
                <a:r>
                  <a:rPr lang="pt-BR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D</a:t>
                </a:r>
                <a:r>
                  <a:rPr lang="pt-BR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D</a:t>
                </a:r>
                <a:r>
                  <a:rPr lang="pt-BR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5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50 mm (0,05 m) </a:t>
                </a:r>
                <a:endParaRPr lang="pt-BR" sz="1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pt-BR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e</m:t>
                                </m:r>
                              </m:sub>
                              <m:sup>
                                <m:r>
                                  <m:rPr>
                                    <m:sty m:val="p"/>
                                  </m:rPr>
                                  <a:rPr lang="pt-BR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pt-BR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1/</m:t>
                        </m:r>
                        <m:r>
                          <m:rPr>
                            <m:sty m:val="p"/>
                          </m:rP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m</m:t>
                        </m:r>
                      </m:sup>
                    </m:sSup>
                    <m:r>
                      <a:rPr lang="pt-BR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pt-BR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n</m:t>
                        </m:r>
                        <m: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pt-BR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pt-BR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n</m:t>
                                </m:r>
                                <m:r>
                                  <a:rPr lang="pt-BR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´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2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2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pt-BR" sz="2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</a:p>
              <a:p>
                <a:pPr algn="just">
                  <a:lnSpc>
                    <a:spcPct val="150000"/>
                  </a:lnSpc>
                  <a:spcAft>
                    <a:spcPts val="1800"/>
                  </a:spcAft>
                </a:pPr>
                <a:r>
                  <a:rPr lang="pt-BR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pt-BR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pt-BR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D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pt-BR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e</m:t>
                                </m:r>
                              </m:sub>
                              <m:sup>
                                <m:r>
                                  <a:rPr lang="pt-BR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4,87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0,54</m:t>
                        </m:r>
                      </m:sup>
                    </m:sSup>
                    <m:r>
                      <a:rPr lang="pt-BR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pt-BR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n</m:t>
                        </m:r>
                        <m: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x</m:t>
                        </m:r>
                        <m: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pt-BR" sz="2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pt-BR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D</m:t>
                                </m:r>
                              </m:e>
                              <m:sup>
                                <m:r>
                                  <a:rPr lang="pt-BR" sz="22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4,87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0,54</m:t>
                        </m:r>
                      </m:sup>
                    </m:sSup>
                    <m:r>
                      <a:rPr lang="pt-BR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r>
                      <a:rPr lang="pt-BR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5 </m:t>
                    </m:r>
                    <m:r>
                      <m:rPr>
                        <m:sty m:val="p"/>
                      </m:rPr>
                      <a:rPr lang="pt-BR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x</m:t>
                    </m:r>
                    <m:r>
                      <a:rPr lang="pt-BR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pt-BR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0,05</m:t>
                        </m:r>
                      </m:e>
                      <m:sup>
                        <m: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2,63</m:t>
                        </m:r>
                      </m:sup>
                    </m:sSup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</a:p>
              <a:p>
                <a:pPr algn="just"/>
                <a:r>
                  <a:rPr lang="pt-BR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t-BR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e</m:t>
                        </m:r>
                      </m:sub>
                      <m:sup>
                        <m:r>
                          <a:rPr lang="pt-BR" sz="22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2,63</m:t>
                        </m:r>
                      </m:sup>
                    </m:sSubSup>
                    <m:r>
                      <a:rPr lang="pt-BR" sz="22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0,0018946</m:t>
                    </m:r>
                  </m:oMath>
                </a14:m>
                <a:r>
                  <a:rPr lang="pt-BR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D</a:t>
                </a:r>
                <a:r>
                  <a:rPr lang="pt-BR" sz="22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</a:t>
                </a:r>
                <a:r>
                  <a:rPr lang="pt-BR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0,0922 m ou 92,2 mm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E60B26C6-CA58-1036-3338-1D946552B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2943" y="2874844"/>
                <a:ext cx="7438026" cy="3741986"/>
              </a:xfrm>
              <a:prstGeom prst="rect">
                <a:avLst/>
              </a:prstGeom>
              <a:blipFill>
                <a:blip r:embed="rId4"/>
                <a:stretch>
                  <a:fillRect b="-244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2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Encanamentos em Paralelo – 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4525" y="1261329"/>
            <a:ext cx="9648968" cy="785835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2)	Calcule a vazão que flui do reservatório (A) ao (B) no esquema a seguir: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1B3A92-918C-231C-3022-786DCB0E82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439" y="1294483"/>
            <a:ext cx="9954367" cy="477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85BA12B-F25A-8FA6-9D4A-94DB4978B970}"/>
              </a:ext>
            </a:extLst>
          </p:cNvPr>
          <p:cNvSpPr txBox="1"/>
          <p:nvPr/>
        </p:nvSpPr>
        <p:spPr>
          <a:xfrm>
            <a:off x="436729" y="3362231"/>
            <a:ext cx="4727848" cy="2970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Dados:</a:t>
            </a:r>
          </a:p>
          <a:p>
            <a:pPr indent="270510" algn="just">
              <a:lnSpc>
                <a:spcPct val="150000"/>
              </a:lnSpc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Tubos de PVC (C = 140)</a:t>
            </a:r>
          </a:p>
          <a:p>
            <a:pPr indent="270510" algn="just">
              <a:lnSpc>
                <a:spcPct val="150000"/>
              </a:lnSpc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pt-BR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200 m; D</a:t>
            </a:r>
            <a:r>
              <a:rPr lang="pt-BR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50 mm </a:t>
            </a:r>
          </a:p>
          <a:p>
            <a:pPr indent="270510" algn="just">
              <a:lnSpc>
                <a:spcPct val="150000"/>
              </a:lnSpc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pt-BR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200 m; D</a:t>
            </a:r>
            <a:r>
              <a:rPr lang="pt-BR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75 mm</a:t>
            </a:r>
          </a:p>
          <a:p>
            <a:pPr indent="270510" algn="just">
              <a:lnSpc>
                <a:spcPct val="150000"/>
              </a:lnSpc>
            </a:pP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pt-BR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350 m; D</a:t>
            </a:r>
            <a:r>
              <a:rPr lang="pt-BR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50 mm</a:t>
            </a:r>
          </a:p>
          <a:p>
            <a:pPr indent="270510" algn="just"/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pt-BR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200 m; D</a:t>
            </a:r>
            <a:r>
              <a:rPr lang="pt-BR" sz="22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pt-BR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100 mm</a:t>
            </a:r>
          </a:p>
        </p:txBody>
      </p:sp>
    </p:spTree>
    <p:extLst>
      <p:ext uri="{BB962C8B-B14F-4D97-AF65-F5344CB8AC3E}">
        <p14:creationId xmlns:p14="http://schemas.microsoft.com/office/powerpoint/2010/main" val="259621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Encanamentos em Paralelo – 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4525" y="1261329"/>
            <a:ext cx="9648968" cy="785835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2)	Calcule a vazão que flui do reservatório (A) ao (B) no esquema a seguir: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1B3A92-918C-231C-3022-786DCB0E82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6461" y="1662976"/>
            <a:ext cx="5240740" cy="251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90E4E44-2DE9-A0A9-B185-24E7846A50C6}"/>
              </a:ext>
            </a:extLst>
          </p:cNvPr>
          <p:cNvSpPr txBox="1"/>
          <p:nvPr/>
        </p:nvSpPr>
        <p:spPr>
          <a:xfrm>
            <a:off x="1064525" y="3081639"/>
            <a:ext cx="78739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Solução em 3 etapas: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– Calcular D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das tubulações em paralelo (1 a 3)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 – Calcular D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das tubulações em série (Equiv</a:t>
            </a:r>
            <a:r>
              <a:rPr lang="pt-BR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1-3</a:t>
            </a:r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trecho 4)</a:t>
            </a:r>
          </a:p>
          <a:p>
            <a:pPr algn="just"/>
            <a:r>
              <a:rPr lang="pt-B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3 - Calcular a vazão</a:t>
            </a:r>
          </a:p>
        </p:txBody>
      </p:sp>
    </p:spTree>
    <p:extLst>
      <p:ext uri="{BB962C8B-B14F-4D97-AF65-F5344CB8AC3E}">
        <p14:creationId xmlns:p14="http://schemas.microsoft.com/office/powerpoint/2010/main" val="54934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582" y="0"/>
            <a:ext cx="10235821" cy="1351722"/>
          </a:xfrm>
        </p:spPr>
        <p:txBody>
          <a:bodyPr/>
          <a:lstStyle/>
          <a:p>
            <a:pPr algn="ctr"/>
            <a:r>
              <a:rPr lang="pt-BR" dirty="0"/>
              <a:t>Perdas de Carga Localizadas</a:t>
            </a:r>
            <a:endParaRPr lang="pt-BR" baseline="-25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0983" y="1393479"/>
            <a:ext cx="10154825" cy="50993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Cada peça instalada na tubulação causa perda de carga</a:t>
            </a:r>
          </a:p>
          <a:p>
            <a:pPr>
              <a:lnSpc>
                <a:spcPct val="150000"/>
              </a:lnSpc>
            </a:pPr>
            <a:r>
              <a:rPr lang="pt-BR" dirty="0"/>
              <a:t>Perda que ocorre na peça = hf</a:t>
            </a:r>
            <a:r>
              <a:rPr lang="pt-BR" baseline="-25000" dirty="0"/>
              <a:t>L</a:t>
            </a:r>
            <a:r>
              <a:rPr lang="pt-BR" dirty="0"/>
              <a:t> </a:t>
            </a:r>
          </a:p>
          <a:p>
            <a:pPr>
              <a:lnSpc>
                <a:spcPct val="150000"/>
              </a:lnSpc>
            </a:pPr>
            <a:r>
              <a:rPr lang="pt-BR" dirty="0"/>
              <a:t>Importância:</a:t>
            </a:r>
          </a:p>
          <a:p>
            <a:pPr lvl="1">
              <a:lnSpc>
                <a:spcPct val="150000"/>
              </a:lnSpc>
            </a:pPr>
            <a:r>
              <a:rPr lang="pt-BR" sz="2600" dirty="0"/>
              <a:t>Sistemas de bombeamento</a:t>
            </a:r>
          </a:p>
          <a:p>
            <a:pPr lvl="1">
              <a:lnSpc>
                <a:spcPct val="150000"/>
              </a:lnSpc>
            </a:pPr>
            <a:r>
              <a:rPr lang="pt-BR" sz="2600" dirty="0"/>
              <a:t>Canalizações curtas com muitas conexões (instalações prediais)</a:t>
            </a:r>
          </a:p>
          <a:p>
            <a:pPr lvl="1">
              <a:lnSpc>
                <a:spcPct val="150000"/>
              </a:lnSpc>
            </a:pPr>
            <a:r>
              <a:rPr lang="pt-BR" sz="2600" dirty="0"/>
              <a:t>Cabeçal de controle (irrigação localizada)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54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Encanamentos em Paralelo – 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4525" y="1261329"/>
            <a:ext cx="9648968" cy="785835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2)	Calcule a vazão que flui do reservatório (A) ao (B) no esquema a seguir: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1B3A92-918C-231C-3022-786DCB0E82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6461" y="1662976"/>
            <a:ext cx="5240740" cy="251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90E4E44-2DE9-A0A9-B185-24E7846A50C6}"/>
                  </a:ext>
                </a:extLst>
              </p:cNvPr>
              <p:cNvSpPr txBox="1"/>
              <p:nvPr/>
            </p:nvSpPr>
            <p:spPr>
              <a:xfrm>
                <a:off x="1110022" y="1932623"/>
                <a:ext cx="9903726" cy="4875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1ª etapa: Encanamentos em </a:t>
                </a:r>
                <a:r>
                  <a:rPr lang="pt-BR" sz="2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paralelo</a:t>
                </a:r>
              </a:p>
              <a:p>
                <a:pPr algn="just">
                  <a:spcAft>
                    <a:spcPts val="12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  <m:r>
                                      <a:rPr lang="pt-BR" sz="2400" b="0" i="1" smtClean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𝑝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e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sSub>
                                  <m:sSub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L</m:t>
                                    </m:r>
                                  </m:e>
                                  <m:sub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24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</a:t>
                </a:r>
                <a:r>
                  <a:rPr lang="pt-BR" sz="2400" baseline="-25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ep</a:t>
                </a:r>
                <a:r>
                  <a:rPr lang="pt-B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200 m</a:t>
                </a: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t-BR" sz="2400" dirty="0">
                    <a:effectLst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D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ep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n</m:t>
                                    </m:r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´</m:t>
                                    </m:r>
                                  </m:sup>
                                </m:sSubSup>
                              </m:num>
                              <m:den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200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den>
                        </m:f>
                      </m:sup>
                    </m:sSup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0,05</m:t>
                                    </m:r>
                                  </m:e>
                                  <m:sup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4,87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0,54</m:t>
                        </m:r>
                      </m:sup>
                    </m:sSup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0,075</m:t>
                                    </m:r>
                                  </m:e>
                                  <m:sup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4,87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200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0,54</m:t>
                        </m:r>
                      </m:sup>
                    </m:sSup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pt-BR" sz="2400" i="1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0,05</m:t>
                                    </m:r>
                                  </m:e>
                                  <m:sup>
                                    <m:r>
                                      <a:rPr lang="pt-BR" sz="240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4,87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sz="240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350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0,54</m:t>
                        </m:r>
                      </m:sup>
                    </m:sSup>
                  </m:oMath>
                </a14:m>
                <a:endParaRPr lang="pt-BR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D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ep</m:t>
                            </m:r>
                          </m:sub>
                          <m:sup>
                            <m:r>
                              <a:rPr lang="pt-BR" sz="24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2,63</m:t>
                            </m:r>
                          </m:sup>
                        </m:sSubSup>
                      </m:num>
                      <m:den>
                        <m:r>
                          <a:rPr lang="pt-BR" sz="24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17,48</m:t>
                        </m:r>
                      </m:den>
                    </m:f>
                    <m:r>
                      <a:rPr lang="pt-BR" sz="24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pt-BR" sz="24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0,00010066240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pt-BR" sz="2400">
                            <a:latin typeface="Cambria Math" panose="02040503050406030204" pitchFamily="18" charset="0"/>
                          </a:rPr>
                          <m:t>ep</m:t>
                        </m:r>
                      </m:sub>
                    </m:sSub>
                    <m:r>
                      <a:rPr lang="pt-BR" sz="240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0,00010066240 </m:t>
                            </m:r>
                            <m:r>
                              <m:rPr>
                                <m:sty m:val="p"/>
                              </m:rPr>
                              <a:rPr lang="pt-BR" sz="24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 17,48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400">
                                <a:latin typeface="Cambria Math" panose="02040503050406030204" pitchFamily="18" charset="0"/>
                              </a:rPr>
                              <m:t>2,63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</a:p>
              <a:p>
                <a:pPr algn="just">
                  <a:spcBef>
                    <a:spcPts val="600"/>
                  </a:spcBef>
                </a:pPr>
                <a:r>
                  <a:rPr lang="pt-BR" sz="2400" dirty="0">
                    <a:latin typeface="Times New Roman" panose="02020603050405020304" pitchFamily="18" charset="0"/>
                  </a:rPr>
                  <a:t>					</a:t>
                </a:r>
                <a:r>
                  <a:rPr lang="pt-BR" sz="2400" dirty="0" err="1"/>
                  <a:t>D</a:t>
                </a:r>
                <a:r>
                  <a:rPr lang="pt-BR" sz="2400" baseline="-25000" dirty="0" err="1"/>
                  <a:t>ep</a:t>
                </a:r>
                <a:r>
                  <a:rPr lang="pt-BR" sz="2400" dirty="0"/>
                  <a:t> = 0,0896 m ou 89,6 mm</a:t>
                </a:r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90E4E44-2DE9-A0A9-B185-24E7846A5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22" y="1932623"/>
                <a:ext cx="9903726" cy="4875053"/>
              </a:xfrm>
              <a:prstGeom prst="rect">
                <a:avLst/>
              </a:prstGeom>
              <a:blipFill>
                <a:blip r:embed="rId3"/>
                <a:stretch>
                  <a:fillRect l="-923" t="-1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24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Encanamentos em Paralelo – 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4525" y="1261329"/>
            <a:ext cx="9648968" cy="785835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2)	Calcule a vazão que flui do reservatório (A) ao (B) no esquema a seguir: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1B3A92-918C-231C-3022-786DCB0E82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9240" y="1662976"/>
            <a:ext cx="5807961" cy="278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90E4E44-2DE9-A0A9-B185-24E7846A50C6}"/>
                  </a:ext>
                </a:extLst>
              </p:cNvPr>
              <p:cNvSpPr txBox="1"/>
              <p:nvPr/>
            </p:nvSpPr>
            <p:spPr>
              <a:xfrm>
                <a:off x="1041782" y="1878031"/>
                <a:ext cx="8170456" cy="45125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2ª etapa: Encanamentos em </a:t>
                </a:r>
                <a:r>
                  <a:rPr lang="pt-BR" sz="2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série</a:t>
                </a:r>
              </a:p>
              <a:p>
                <a:pPr marL="355600" algn="just">
                  <a:spcAft>
                    <a:spcPts val="12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</a:t>
                </a:r>
                <a:r>
                  <a:rPr lang="fr-F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ep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200 + 200 = 400 m</a:t>
                </a:r>
              </a:p>
              <a:p>
                <a:pPr marL="355600" algn="just">
                  <a:spcAft>
                    <a:spcPts val="12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fr-F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89,6 mm; L1 = 200 m</a:t>
                </a:r>
              </a:p>
              <a:p>
                <a:pPr marL="355600" algn="just">
                  <a:spcAft>
                    <a:spcPts val="12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fr-F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100 mm; L2 = 200 m</a:t>
                </a:r>
              </a:p>
              <a:p>
                <a:pPr marL="355600" algn="just">
                  <a:spcAft>
                    <a:spcPts val="1200"/>
                  </a:spcAft>
                </a:pP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fr-F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es</a:t>
                </a:r>
                <a:r>
                  <a:rPr lang="fr-F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?</a:t>
                </a:r>
              </a:p>
              <a:p>
                <a:pPr marL="355600"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𝑒𝑠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1 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2 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𝑛</m:t>
                            </m:r>
                          </m:sup>
                        </m:sSubSup>
                      </m:den>
                    </m:f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400</m:t>
                        </m:r>
                      </m:num>
                      <m:den>
                        <m:sSubSup>
                          <m:sSub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𝑒𝑠</m:t>
                            </m:r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4,87</m:t>
                            </m:r>
                          </m:sup>
                        </m:sSub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200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0,0896</m:t>
                            </m:r>
                          </m:e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4,87</m:t>
                            </m:r>
                          </m:sup>
                        </m:sSup>
                      </m:den>
                    </m:f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f>
                      <m:f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200</m:t>
                        </m:r>
                      </m:num>
                      <m:den>
                        <m:sSup>
                          <m:sSup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0,1</m:t>
                            </m:r>
                          </m:e>
                          <m:sup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4,87</m:t>
                            </m:r>
                          </m:sup>
                        </m:sSup>
                      </m:den>
                    </m:f>
                  </m:oMath>
                </a14:m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355600" algn="just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pt-BR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𝑒𝑠</m:t>
                        </m:r>
                      </m:sub>
                    </m:sSub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400</m:t>
                                </m:r>
                              </m:num>
                              <m:den>
                                <m:r>
                                  <a:rPr lang="pt-BR" sz="24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40101126,89</m:t>
                                </m:r>
                              </m:den>
                            </m:f>
                          </m:e>
                        </m:d>
                      </m:e>
                      <m:sup>
                        <m:f>
                          <m:f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4,87</m:t>
                            </m:r>
                          </m:den>
                        </m:f>
                      </m:sup>
                    </m:sSup>
                  </m:oMath>
                </a14:m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	D</a:t>
                </a:r>
                <a:r>
                  <a:rPr lang="pt-BR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es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0,0940 m ou 94 mm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90E4E44-2DE9-A0A9-B185-24E7846A5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782" y="1878031"/>
                <a:ext cx="8170456" cy="4512517"/>
              </a:xfrm>
              <a:prstGeom prst="rect">
                <a:avLst/>
              </a:prstGeom>
              <a:blipFill>
                <a:blip r:embed="rId3"/>
                <a:stretch>
                  <a:fillRect l="-1194" t="-10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92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70942" y="130725"/>
            <a:ext cx="7492622" cy="885567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Encanamentos em Paralelo – Exemplos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64525" y="1261329"/>
            <a:ext cx="9648968" cy="785835"/>
          </a:xfrm>
        </p:spPr>
        <p:txBody>
          <a:bodyPr>
            <a:noAutofit/>
          </a:bodyPr>
          <a:lstStyle/>
          <a:p>
            <a:pPr marL="355600" indent="-3556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2400" dirty="0"/>
              <a:t>2)	Calcule a vazão que flui do reservatório (A) ao (B) no esquema a seguir: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0CB77EB9-3243-8455-D5FF-0FF62D8920A6}"/>
              </a:ext>
            </a:extLst>
          </p:cNvPr>
          <p:cNvSpPr txBox="1">
            <a:spLocks/>
          </p:cNvSpPr>
          <p:nvPr/>
        </p:nvSpPr>
        <p:spPr>
          <a:xfrm>
            <a:off x="304800" y="3104764"/>
            <a:ext cx="6807200" cy="3270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2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71B3A92-918C-231C-3022-786DCB0E82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9240" y="1662976"/>
            <a:ext cx="5807961" cy="278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90E4E44-2DE9-A0A9-B185-24E7846A50C6}"/>
                  </a:ext>
                </a:extLst>
              </p:cNvPr>
              <p:cNvSpPr txBox="1"/>
              <p:nvPr/>
            </p:nvSpPr>
            <p:spPr>
              <a:xfrm>
                <a:off x="1064525" y="2588412"/>
                <a:ext cx="6359857" cy="30082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</a:pPr>
                <a:r>
                  <a:rPr lang="pt-BR" sz="2400" u="sng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3ª Etapa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Cálculo da vazão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H-W:	</a:t>
                </a:r>
                <a14:m>
                  <m:oMath xmlns:m="http://schemas.openxmlformats.org/officeDocument/2006/math"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=0,2788∙</m:t>
                    </m:r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bSup>
                      <m:sSub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sub>
                      <m: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2,63</m:t>
                        </m:r>
                      </m:sup>
                    </m:sSubSup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𝐽</m:t>
                        </m:r>
                      </m:e>
                      <m: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0,54</m:t>
                        </m:r>
                      </m:sup>
                    </m:sSup>
                  </m:oMath>
                </a14:m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𝑄</m:t>
                    </m:r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=0,2788∙140∙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0,094</m:t>
                        </m:r>
                      </m:e>
                      <m: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2,63</m:t>
                        </m:r>
                      </m:sup>
                    </m:sSup>
                    <m:r>
                      <a:rPr lang="pt-BR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10</m:t>
                                </m:r>
                              </m:num>
                              <m:den>
                                <m:r>
                                  <a:rPr lang="pt-BR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400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0,54</m:t>
                        </m:r>
                      </m:sup>
                    </m:sSup>
                  </m:oMath>
                </a14:m>
                <a:endParaRPr lang="pt-BR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lnSpc>
                    <a:spcPct val="200000"/>
                  </a:lnSpc>
                </a:pP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Q = 0,01060 m</a:t>
                </a:r>
                <a:r>
                  <a:rPr lang="pt-BR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pt-BR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/s  ou 10,6 L/s</a:t>
                </a: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690E4E44-2DE9-A0A9-B185-24E7846A5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525" y="2588412"/>
                <a:ext cx="6359857" cy="3008259"/>
              </a:xfrm>
              <a:prstGeom prst="rect">
                <a:avLst/>
              </a:prstGeom>
              <a:blipFill>
                <a:blip r:embed="rId3"/>
                <a:stretch>
                  <a:fillRect l="-1534" b="-385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2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Tarefa (Exercícios)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2019" y="2798003"/>
            <a:ext cx="7627961" cy="75537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t-BR" dirty="0"/>
              <a:t>e-Disciplinas USP	</a:t>
            </a:r>
            <a:r>
              <a:rPr lang="pt-BR" dirty="0">
                <a:sym typeface="Symbol" panose="05050102010706020507" pitchFamily="18" charset="2"/>
              </a:rPr>
              <a:t></a:t>
            </a:r>
            <a:r>
              <a:rPr lang="pt-BR" dirty="0"/>
              <a:t>	Aula 9 – Exercícios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413125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1941444" y="148093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pt-BR" sz="6000" b="1" dirty="0">
              <a:solidFill>
                <a:srgbClr val="0000FF"/>
              </a:solidFill>
            </a:endParaRPr>
          </a:p>
          <a:p>
            <a:pPr marL="0" indent="0" algn="ctr">
              <a:buNone/>
            </a:pPr>
            <a:r>
              <a:rPr lang="pt-BR" sz="7600" b="1" dirty="0">
                <a:solidFill>
                  <a:srgbClr val="0000FF"/>
                </a:solidFill>
              </a:rPr>
              <a:t>OBRIGADO!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2600" dirty="0"/>
              <a:t>Prof. Fernando Campos Mendonça</a:t>
            </a:r>
          </a:p>
          <a:p>
            <a:pPr marL="0" indent="0" algn="ctr">
              <a:buNone/>
            </a:pPr>
            <a:r>
              <a:rPr lang="pt-BR" sz="2200" dirty="0"/>
              <a:t>Depto. de Engenharia de Biossistemas - ESALQ/USP</a:t>
            </a:r>
          </a:p>
          <a:p>
            <a:pPr marL="0" indent="0" algn="ctr">
              <a:buNone/>
            </a:pPr>
            <a:r>
              <a:rPr lang="pt-BR" sz="2200" dirty="0">
                <a:hlinkClick r:id="rId2"/>
              </a:rPr>
              <a:t>fernando.mendonca@usp.br</a:t>
            </a:r>
            <a:r>
              <a:rPr lang="pt-BR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79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2710" y="2412704"/>
            <a:ext cx="8015111" cy="167775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pt-BR" b="1" dirty="0"/>
              <a:t>Perdas de Carga Localizadas</a:t>
            </a:r>
            <a:br>
              <a:rPr lang="pt-BR" b="1" dirty="0"/>
            </a:br>
            <a:r>
              <a:rPr lang="pt-BR" sz="4000" b="1" dirty="0"/>
              <a:t>Peças e Acessórios em Tubulações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4294967295"/>
          </p:nvPr>
        </p:nvSpPr>
        <p:spPr>
          <a:xfrm>
            <a:off x="0" y="6492875"/>
            <a:ext cx="4727848" cy="365125"/>
          </a:xfrm>
          <a:prstGeom prst="rect">
            <a:avLst/>
          </a:prstGeom>
        </p:spPr>
        <p:txBody>
          <a:bodyPr/>
          <a:lstStyle>
            <a:lvl1pPr>
              <a:defRPr i="1" baseline="0">
                <a:solidFill>
                  <a:srgbClr val="C00000"/>
                </a:solidFill>
              </a:defRPr>
            </a:lvl1pPr>
          </a:lstStyle>
          <a:p>
            <a:r>
              <a:rPr lang="pt-BR" sz="1600" dirty="0"/>
              <a:t>Prof. Fernando Campos Mendonça – ESALQ/USP</a:t>
            </a:r>
          </a:p>
        </p:txBody>
      </p:sp>
    </p:spTree>
    <p:extLst>
      <p:ext uri="{BB962C8B-B14F-4D97-AF65-F5344CB8AC3E}">
        <p14:creationId xmlns:p14="http://schemas.microsoft.com/office/powerpoint/2010/main" val="368040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E1A94-04C7-F4EB-037A-7834CC0F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49" y="259644"/>
            <a:ext cx="10168502" cy="948267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Peças e Acessórios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9DA3A1-9318-7034-56A7-DEB2B861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5297" y="1262947"/>
            <a:ext cx="9505282" cy="1842796"/>
          </a:xfrm>
        </p:spPr>
        <p:txBody>
          <a:bodyPr numCol="2">
            <a:normAutofit/>
          </a:bodyPr>
          <a:lstStyle/>
          <a:p>
            <a:r>
              <a:rPr lang="pt-BR" dirty="0"/>
              <a:t>Tê</a:t>
            </a:r>
          </a:p>
          <a:p>
            <a:pPr lvl="1"/>
            <a:r>
              <a:rPr lang="pt-BR" dirty="0"/>
              <a:t>Passagem direta</a:t>
            </a:r>
          </a:p>
          <a:p>
            <a:pPr lvl="1"/>
            <a:r>
              <a:rPr lang="pt-BR" dirty="0"/>
              <a:t>Saída lateral</a:t>
            </a:r>
          </a:p>
          <a:p>
            <a:pPr lvl="1"/>
            <a:r>
              <a:rPr lang="pt-BR" dirty="0"/>
              <a:t>Saída bilateral</a:t>
            </a:r>
          </a:p>
          <a:p>
            <a:pPr marL="722313"/>
            <a:r>
              <a:rPr lang="pt-BR" dirty="0"/>
              <a:t>Tê de redução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2CFA35B-317F-CB80-FEA3-96E3984316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616" t="20393" r="12346" b="39424"/>
          <a:stretch/>
        </p:blipFill>
        <p:spPr>
          <a:xfrm>
            <a:off x="22159" y="3022598"/>
            <a:ext cx="6051264" cy="248649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205B799-3423-60FB-E4DE-89DB7CC72A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0659" t="76243" r="37037" b="6008"/>
          <a:stretch/>
        </p:blipFill>
        <p:spPr>
          <a:xfrm>
            <a:off x="45156" y="5621186"/>
            <a:ext cx="2957687" cy="1089266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81EDE56-EC9B-C65F-5F13-C856CCF4CC9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276" t="21728" r="62962" b="61482"/>
          <a:stretch/>
        </p:blipFill>
        <p:spPr>
          <a:xfrm>
            <a:off x="3002843" y="5576824"/>
            <a:ext cx="3172176" cy="108926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BE3FB95E-FAD4-E5C5-3486-4592D0F9F0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379" t="57284" r="38066" b="8313"/>
          <a:stretch/>
        </p:blipFill>
        <p:spPr>
          <a:xfrm>
            <a:off x="6096001" y="1758243"/>
            <a:ext cx="6095999" cy="2359378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6D0D4BB7-BB27-647F-DC4C-A656A2D7BE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531" t="30947" r="9362" b="18681"/>
          <a:stretch/>
        </p:blipFill>
        <p:spPr>
          <a:xfrm>
            <a:off x="6118158" y="4117621"/>
            <a:ext cx="6051264" cy="276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8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E1A94-04C7-F4EB-037A-7834CC0F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49" y="56444"/>
            <a:ext cx="10168502" cy="948267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Peças e Acessórios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9DA3A1-9318-7034-56A7-DEB2B861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900" y="824205"/>
            <a:ext cx="9783198" cy="1296696"/>
          </a:xfrm>
        </p:spPr>
        <p:txBody>
          <a:bodyPr numCol="2">
            <a:normAutofit/>
          </a:bodyPr>
          <a:lstStyle/>
          <a:p>
            <a:r>
              <a:rPr lang="pt-BR" dirty="0"/>
              <a:t>Adaptadores</a:t>
            </a:r>
          </a:p>
          <a:p>
            <a:pPr lvl="1"/>
            <a:r>
              <a:rPr lang="pt-BR" dirty="0"/>
              <a:t>Solda-Rosca curto ou longo</a:t>
            </a:r>
          </a:p>
          <a:p>
            <a:pPr lvl="1"/>
            <a:r>
              <a:rPr lang="pt-BR" dirty="0"/>
              <a:t>Ponta lisa x rosca</a:t>
            </a:r>
          </a:p>
          <a:p>
            <a:r>
              <a:rPr lang="pt-BR" dirty="0"/>
              <a:t>Bucha de redução curta</a:t>
            </a:r>
          </a:p>
          <a:p>
            <a:pPr lvl="1"/>
            <a:r>
              <a:rPr lang="pt-BR" dirty="0"/>
              <a:t>Soldável			Roscável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AAD249-34CA-4DAA-0A8C-8B0F111A3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629" t="19074" r="56598" b="10740"/>
          <a:stretch/>
        </p:blipFill>
        <p:spPr>
          <a:xfrm>
            <a:off x="1231900" y="2044700"/>
            <a:ext cx="4254500" cy="48133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2C8BE4E-3288-2C84-3F13-153308071E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330" t="29815" r="62500" b="40556"/>
          <a:stretch/>
        </p:blipFill>
        <p:spPr>
          <a:xfrm>
            <a:off x="5642998" y="1765300"/>
            <a:ext cx="3310502" cy="2032000"/>
          </a:xfrm>
          <a:prstGeom prst="rect">
            <a:avLst/>
          </a:prstGeo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47C70EDD-A84E-22C1-9942-B7AB3DF82F8F}"/>
              </a:ext>
            </a:extLst>
          </p:cNvPr>
          <p:cNvSpPr txBox="1">
            <a:spLocks/>
          </p:cNvSpPr>
          <p:nvPr/>
        </p:nvSpPr>
        <p:spPr>
          <a:xfrm>
            <a:off x="5909698" y="4075405"/>
            <a:ext cx="5050402" cy="59819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CAP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6E1EC04-7C35-80CC-C024-57A4A23EDD9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7500" t="50000" r="15972" b="15556"/>
          <a:stretch/>
        </p:blipFill>
        <p:spPr>
          <a:xfrm>
            <a:off x="5909698" y="4495800"/>
            <a:ext cx="5105400" cy="23622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F73CFD8-E1DD-34FD-DB85-904F27F48FD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2385" t="25846" r="20717" b="49278"/>
          <a:stretch/>
        </p:blipFill>
        <p:spPr>
          <a:xfrm>
            <a:off x="9546783" y="1734197"/>
            <a:ext cx="1538329" cy="141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E1A94-04C7-F4EB-037A-7834CC0F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49" y="259644"/>
            <a:ext cx="10168502" cy="948267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Peças e Acessórios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9DA3A1-9318-7034-56A7-DEB2B861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734"/>
            <a:ext cx="9740900" cy="3444465"/>
          </a:xfrm>
        </p:spPr>
        <p:txBody>
          <a:bodyPr numCol="2">
            <a:normAutofit/>
          </a:bodyPr>
          <a:lstStyle/>
          <a:p>
            <a:r>
              <a:rPr lang="pt-BR" dirty="0"/>
              <a:t>Curvas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pt-BR" dirty="0"/>
              <a:t>90</a:t>
            </a:r>
            <a:r>
              <a:rPr lang="pt-BR" baseline="30000" dirty="0"/>
              <a:t>o</a:t>
            </a:r>
            <a:r>
              <a:rPr lang="pt-BR" dirty="0"/>
              <a:t> longa ou curta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pt-BR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pt-BR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pt-BR" dirty="0"/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pt-BR" dirty="0"/>
          </a:p>
          <a:p>
            <a:pPr lvl="1"/>
            <a:r>
              <a:rPr lang="pt-BR" dirty="0"/>
              <a:t>45</a:t>
            </a:r>
            <a:r>
              <a:rPr lang="pt-BR" baseline="30000" dirty="0"/>
              <a:t>o</a:t>
            </a:r>
            <a:r>
              <a:rPr lang="pt-BR" dirty="0"/>
              <a:t> longa ou curta</a:t>
            </a:r>
          </a:p>
          <a:p>
            <a:pPr marL="622300"/>
            <a:r>
              <a:rPr lang="pt-BR" dirty="0"/>
              <a:t>Luvas</a:t>
            </a:r>
          </a:p>
          <a:p>
            <a:pPr marL="990600" lvl="1"/>
            <a:r>
              <a:rPr lang="pt-BR" dirty="0"/>
              <a:t>Soldável</a:t>
            </a:r>
          </a:p>
          <a:p>
            <a:pPr marL="990600" lvl="1"/>
            <a:endParaRPr lang="pt-BR" dirty="0"/>
          </a:p>
          <a:p>
            <a:pPr marL="990600" lvl="1"/>
            <a:endParaRPr lang="pt-BR" dirty="0"/>
          </a:p>
          <a:p>
            <a:pPr marL="990600" lvl="1"/>
            <a:endParaRPr lang="pt-BR" dirty="0"/>
          </a:p>
          <a:p>
            <a:pPr marL="990600" lvl="1">
              <a:spcAft>
                <a:spcPts val="600"/>
              </a:spcAft>
            </a:pPr>
            <a:endParaRPr lang="pt-BR" dirty="0"/>
          </a:p>
          <a:p>
            <a:pPr marL="990600" lvl="1"/>
            <a:endParaRPr lang="pt-BR" dirty="0"/>
          </a:p>
          <a:p>
            <a:pPr marL="990600" lvl="1"/>
            <a:r>
              <a:rPr lang="pt-BR" dirty="0"/>
              <a:t>De correr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06389A1-BE22-D210-C196-BC003200CA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107" t="19074" r="9144" b="48519"/>
          <a:stretch/>
        </p:blipFill>
        <p:spPr>
          <a:xfrm>
            <a:off x="571500" y="4635501"/>
            <a:ext cx="4800600" cy="222249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8D60A00B-88FD-D7F3-74AA-4C5A01A867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107" t="65956" r="9144" b="3786"/>
          <a:stretch/>
        </p:blipFill>
        <p:spPr>
          <a:xfrm>
            <a:off x="571500" y="2179402"/>
            <a:ext cx="4800600" cy="2075099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8653D90-4945-FA35-39B7-2CBD3B0D0C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46" t="26288" r="53356" b="45380"/>
          <a:stretch/>
        </p:blipFill>
        <p:spPr>
          <a:xfrm>
            <a:off x="6108698" y="4635501"/>
            <a:ext cx="4909709" cy="2075098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0F160723-E1A5-08ED-6CD7-5DC6EEB6A9B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46" t="65556" r="53356" b="6111"/>
          <a:stretch/>
        </p:blipFill>
        <p:spPr>
          <a:xfrm>
            <a:off x="6095999" y="2179401"/>
            <a:ext cx="4909711" cy="207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1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E1A94-04C7-F4EB-037A-7834CC0FC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749" y="259644"/>
            <a:ext cx="10168502" cy="948267"/>
          </a:xfrm>
        </p:spPr>
        <p:txBody>
          <a:bodyPr>
            <a:normAutofit/>
          </a:bodyPr>
          <a:lstStyle/>
          <a:p>
            <a:pPr algn="ctr"/>
            <a:r>
              <a:rPr lang="pt-BR" sz="4000" dirty="0"/>
              <a:t>Peças e Acessórios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39DA3A1-9318-7034-56A7-DEB2B861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851" y="3963928"/>
            <a:ext cx="10515600" cy="948267"/>
          </a:xfrm>
        </p:spPr>
        <p:txBody>
          <a:bodyPr numCol="1">
            <a:normAutofit/>
          </a:bodyPr>
          <a:lstStyle/>
          <a:p>
            <a:r>
              <a:rPr lang="pt-BR" dirty="0"/>
              <a:t>Registro</a:t>
            </a:r>
          </a:p>
          <a:p>
            <a:pPr marL="723900" lvl="1" indent="0">
              <a:buNone/>
              <a:tabLst>
                <a:tab pos="4572000" algn="l"/>
                <a:tab pos="7899400" algn="l"/>
              </a:tabLst>
            </a:pPr>
            <a:r>
              <a:rPr lang="pt-BR" dirty="0"/>
              <a:t>Gaveta	Esfera	Borboleta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6ACAAA36-0617-28FC-A1D2-943785A61CA9}"/>
              </a:ext>
            </a:extLst>
          </p:cNvPr>
          <p:cNvSpPr txBox="1">
            <a:spLocks/>
          </p:cNvSpPr>
          <p:nvPr/>
        </p:nvSpPr>
        <p:spPr>
          <a:xfrm>
            <a:off x="1306001" y="1042811"/>
            <a:ext cx="9385300" cy="948267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Redução</a:t>
            </a:r>
          </a:p>
          <a:p>
            <a:pPr marL="533400" lvl="1" indent="0">
              <a:buNone/>
              <a:tabLst>
                <a:tab pos="5651500" algn="l"/>
              </a:tabLst>
            </a:pPr>
            <a:r>
              <a:rPr lang="pt-BR" dirty="0"/>
              <a:t>Soldável	Soldável c/ fibra de vidro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87D1E64-EBDD-7F27-E74D-71A8E3CE0B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9815" t="39259" r="10879" b="29444"/>
          <a:stretch/>
        </p:blipFill>
        <p:spPr>
          <a:xfrm>
            <a:off x="6146800" y="1926152"/>
            <a:ext cx="5156200" cy="204553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44C6728-6B44-2FAA-C0B6-D80CADBA33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84" t="28311" r="44213" b="34321"/>
          <a:stretch/>
        </p:blipFill>
        <p:spPr>
          <a:xfrm>
            <a:off x="988500" y="1932229"/>
            <a:ext cx="4561400" cy="208873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012AC0A-E7F6-6B15-B9E0-B6DD50D4051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31926" t="28629" r="37152" b="53608"/>
          <a:stretch/>
        </p:blipFill>
        <p:spPr>
          <a:xfrm>
            <a:off x="3747280" y="5168008"/>
            <a:ext cx="3605240" cy="1294361"/>
          </a:xfrm>
          <a:prstGeom prst="rect">
            <a:avLst/>
          </a:prstGeom>
        </p:spPr>
      </p:pic>
      <p:pic>
        <p:nvPicPr>
          <p:cNvPr id="1026" name="Picture 2" descr="REGISTRO GAVETA 1510HD - DECA - 1.1/2&quot; - 10">
            <a:extLst>
              <a:ext uri="{FF2B5EF4-FFF2-40B4-BE49-F238E27FC236}">
                <a16:creationId xmlns:a16="http://schemas.microsoft.com/office/drawing/2014/main" id="{F65429B1-B87E-BF4A-7462-C7F769A87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00" t="8734" r="28666" b="13485"/>
          <a:stretch/>
        </p:blipFill>
        <p:spPr bwMode="auto">
          <a:xfrm>
            <a:off x="1970886" y="4745277"/>
            <a:ext cx="1153313" cy="205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GISTRO DE GAVETA 2 DULONG">
            <a:extLst>
              <a:ext uri="{FF2B5EF4-FFF2-40B4-BE49-F238E27FC236}">
                <a16:creationId xmlns:a16="http://schemas.microsoft.com/office/drawing/2014/main" id="{54186A21-6892-F922-FBE4-42C9A6BDEC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30" r="26016"/>
          <a:stretch/>
        </p:blipFill>
        <p:spPr bwMode="auto">
          <a:xfrm>
            <a:off x="535466" y="4842286"/>
            <a:ext cx="952565" cy="194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álvula Borboleta – Casa da Caldeira">
            <a:extLst>
              <a:ext uri="{FF2B5EF4-FFF2-40B4-BE49-F238E27FC236}">
                <a16:creationId xmlns:a16="http://schemas.microsoft.com/office/drawing/2014/main" id="{9E18EFE5-1372-A484-19EA-2A0DF6823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730" y="4842286"/>
            <a:ext cx="1724269" cy="195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3156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1.1|2.2|5.1|4.8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3.6|1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30.8|30.3|7|41.4|1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8|1.9|4.5|8.3|12.7|0.9|15.7|16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6.8|1.9|4.5|8.3|12.7|0.9|15.7|16|4.6"/>
</p:tagLst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4890</TotalTime>
  <Words>2726</Words>
  <Application>Microsoft Office PowerPoint</Application>
  <PresentationFormat>Widescreen</PresentationFormat>
  <Paragraphs>358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Symbol</vt:lpstr>
      <vt:lpstr>Times New Roman</vt:lpstr>
      <vt:lpstr>Tema do Office</vt:lpstr>
      <vt:lpstr>CONDUTOS FORÇADOS - Perdas de Carga Localizadas e Encanamentos Equivalentes</vt:lpstr>
      <vt:lpstr>Tópicos</vt:lpstr>
      <vt:lpstr>PERDAS DE CARGA LOCALIZADAS CONCEITOS</vt:lpstr>
      <vt:lpstr>Perdas de Carga Localizadas</vt:lpstr>
      <vt:lpstr>Perdas de Carga Localizadas Peças e Acessórios em Tubulações</vt:lpstr>
      <vt:lpstr>Peças e Acessórios</vt:lpstr>
      <vt:lpstr>Peças e Acessórios</vt:lpstr>
      <vt:lpstr>Peças e Acessórios</vt:lpstr>
      <vt:lpstr>Peças e Acessórios</vt:lpstr>
      <vt:lpstr>Perdas de Carga Localizadas Métodos de Cálculo</vt:lpstr>
      <vt:lpstr>Cálculo de hfL</vt:lpstr>
      <vt:lpstr>Cálculo de hfL Método dos Coeficientes</vt:lpstr>
      <vt:lpstr>Cálculo de hfL Método dos Comprimentos Equivalentes</vt:lpstr>
      <vt:lpstr>Perdas de Carga Localizada Exemplos</vt:lpstr>
      <vt:lpstr>Perda de Carga Localizada – Exemplo 1</vt:lpstr>
      <vt:lpstr>Perda de Carga Localizada – Exemplo 2</vt:lpstr>
      <vt:lpstr>Perda de Carga Localizada – Exemplo 3</vt:lpstr>
      <vt:lpstr>Perda de Carga Localizada – Exemplo 4</vt:lpstr>
      <vt:lpstr>Encanamentos Equivalentes</vt:lpstr>
      <vt:lpstr>Encanamentos Equivalentes</vt:lpstr>
      <vt:lpstr>Encanamentos Equivalentes</vt:lpstr>
      <vt:lpstr>Encanamentos Equivalentes em Série</vt:lpstr>
      <vt:lpstr>Encanamentos Equivalentes - Série</vt:lpstr>
      <vt:lpstr>Encanamentos Equivalentes - Série</vt:lpstr>
      <vt:lpstr>Encanamentos Equivalentes - Série</vt:lpstr>
      <vt:lpstr>Encanamentos Equivalentes - Série</vt:lpstr>
      <vt:lpstr>Encanamentos Equivalentes - Série</vt:lpstr>
      <vt:lpstr>Encanamentos Equivalentes - Série</vt:lpstr>
      <vt:lpstr>Encanamentos em Série – Exemplo</vt:lpstr>
      <vt:lpstr>Encanamentos em Série – Exemplo</vt:lpstr>
      <vt:lpstr>Encanamentos em Série – Exemplo</vt:lpstr>
      <vt:lpstr>Encanamentos em Série – Exemplo</vt:lpstr>
      <vt:lpstr>Encanamentos Equivalentes em Paralelo</vt:lpstr>
      <vt:lpstr>Encanamentos Equivalentes - Paralelo</vt:lpstr>
      <vt:lpstr>Encanamentos Equivalentes - Paralelo</vt:lpstr>
      <vt:lpstr>Encanamentos em Paralelo – Exemplos</vt:lpstr>
      <vt:lpstr>Encanamentos em Paralelo – Exemplos</vt:lpstr>
      <vt:lpstr>Encanamentos em Paralelo – Exemplos</vt:lpstr>
      <vt:lpstr>Encanamentos em Paralelo – Exemplos</vt:lpstr>
      <vt:lpstr>Encanamentos em Paralelo – Exemplos</vt:lpstr>
      <vt:lpstr>Encanamentos em Paralelo – Exemplos</vt:lpstr>
      <vt:lpstr>Encanamentos em Paralelo – Exemplos</vt:lpstr>
      <vt:lpstr>Tarefa (Exercícios)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Fernando Campos Mendonça</cp:lastModifiedBy>
  <cp:revision>456</cp:revision>
  <dcterms:created xsi:type="dcterms:W3CDTF">2020-09-20T01:08:23Z</dcterms:created>
  <dcterms:modified xsi:type="dcterms:W3CDTF">2023-10-04T14:43:46Z</dcterms:modified>
</cp:coreProperties>
</file>