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2" r:id="rId2"/>
    <p:sldId id="304" r:id="rId3"/>
    <p:sldId id="305" r:id="rId4"/>
    <p:sldId id="306" r:id="rId5"/>
    <p:sldId id="320" r:id="rId6"/>
    <p:sldId id="307" r:id="rId7"/>
    <p:sldId id="291" r:id="rId8"/>
    <p:sldId id="308" r:id="rId9"/>
    <p:sldId id="292" r:id="rId10"/>
    <p:sldId id="309" r:id="rId11"/>
    <p:sldId id="293" r:id="rId12"/>
    <p:sldId id="295" r:id="rId13"/>
    <p:sldId id="312" r:id="rId14"/>
    <p:sldId id="313" r:id="rId15"/>
    <p:sldId id="314" r:id="rId16"/>
    <p:sldId id="310" r:id="rId17"/>
    <p:sldId id="311" r:id="rId18"/>
    <p:sldId id="315" r:id="rId19"/>
    <p:sldId id="316" r:id="rId20"/>
    <p:sldId id="317" r:id="rId21"/>
    <p:sldId id="318" r:id="rId22"/>
    <p:sldId id="319" r:id="rId23"/>
    <p:sldId id="30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B6676-32C9-4407-9496-51BEB2BACD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B8223E-8649-40F9-B096-D1ADEABD0ED7}">
      <dgm:prSet phldrT="[Texto]"/>
      <dgm:spPr/>
      <dgm:t>
        <a:bodyPr/>
        <a:lstStyle/>
        <a:p>
          <a:r>
            <a:rPr lang="pt-BR" dirty="0" smtClean="0"/>
            <a:t>Atividades</a:t>
          </a:r>
          <a:endParaRPr lang="pt-BR" dirty="0"/>
        </a:p>
      </dgm:t>
    </dgm:pt>
    <dgm:pt modelId="{C5355C27-B1BE-4DDC-8571-974C30DEF48C}" type="parTrans" cxnId="{CA8AAAF2-9685-4D62-8031-DFC53198E7F2}">
      <dgm:prSet/>
      <dgm:spPr/>
      <dgm:t>
        <a:bodyPr/>
        <a:lstStyle/>
        <a:p>
          <a:endParaRPr lang="pt-BR"/>
        </a:p>
      </dgm:t>
    </dgm:pt>
    <dgm:pt modelId="{B824F2F0-DF55-474A-80AE-11D2B3EA25ED}" type="sibTrans" cxnId="{CA8AAAF2-9685-4D62-8031-DFC53198E7F2}">
      <dgm:prSet/>
      <dgm:spPr/>
      <dgm:t>
        <a:bodyPr/>
        <a:lstStyle/>
        <a:p>
          <a:endParaRPr lang="pt-BR"/>
        </a:p>
      </dgm:t>
    </dgm:pt>
    <dgm:pt modelId="{887650E4-443C-43EB-8CCF-24F9AA66C37F}">
      <dgm:prSet phldrT="[Texto]"/>
      <dgm:spPr/>
      <dgm:t>
        <a:bodyPr/>
        <a:lstStyle/>
        <a:p>
          <a:r>
            <a:rPr lang="pt-BR" dirty="0" smtClean="0"/>
            <a:t>Análise e Classificação</a:t>
          </a:r>
          <a:endParaRPr lang="pt-BR" dirty="0"/>
        </a:p>
      </dgm:t>
    </dgm:pt>
    <dgm:pt modelId="{A64EC927-904F-47EA-8FD3-C2D874C8C734}" type="parTrans" cxnId="{B602F386-991A-4472-A4EF-3F6C6F7F6B21}">
      <dgm:prSet/>
      <dgm:spPr/>
      <dgm:t>
        <a:bodyPr/>
        <a:lstStyle/>
        <a:p>
          <a:endParaRPr lang="pt-BR"/>
        </a:p>
      </dgm:t>
    </dgm:pt>
    <dgm:pt modelId="{E76B24F9-7BC3-417F-A7EF-1EB63EF79B94}" type="sibTrans" cxnId="{B602F386-991A-4472-A4EF-3F6C6F7F6B21}">
      <dgm:prSet/>
      <dgm:spPr/>
      <dgm:t>
        <a:bodyPr/>
        <a:lstStyle/>
        <a:p>
          <a:endParaRPr lang="pt-BR"/>
        </a:p>
      </dgm:t>
    </dgm:pt>
    <dgm:pt modelId="{A5B891C5-0954-4ABC-A03E-320E7BDC39ED}">
      <dgm:prSet phldrT="[Texto]"/>
      <dgm:spPr/>
      <dgm:t>
        <a:bodyPr/>
        <a:lstStyle/>
        <a:p>
          <a:r>
            <a:rPr lang="pt-BR" dirty="0" smtClean="0"/>
            <a:t>Atividades que não adicionam valor</a:t>
          </a:r>
          <a:endParaRPr lang="pt-BR" dirty="0"/>
        </a:p>
      </dgm:t>
    </dgm:pt>
    <dgm:pt modelId="{F91B998F-7C59-4CC3-8266-6BDFF2EFF9F0}" type="parTrans" cxnId="{12627E18-7C59-468B-A3DD-1D6D2534DB5D}">
      <dgm:prSet/>
      <dgm:spPr/>
      <dgm:t>
        <a:bodyPr/>
        <a:lstStyle/>
        <a:p>
          <a:endParaRPr lang="pt-BR"/>
        </a:p>
      </dgm:t>
    </dgm:pt>
    <dgm:pt modelId="{872414ED-CE5F-46A5-8770-483F8758E266}" type="sibTrans" cxnId="{12627E18-7C59-468B-A3DD-1D6D2534DB5D}">
      <dgm:prSet/>
      <dgm:spPr/>
      <dgm:t>
        <a:bodyPr/>
        <a:lstStyle/>
        <a:p>
          <a:endParaRPr lang="pt-BR"/>
        </a:p>
      </dgm:t>
    </dgm:pt>
    <dgm:pt modelId="{BB991D0C-EA3E-4A17-B01B-4BF987AD8207}">
      <dgm:prSet phldrT="[Texto]"/>
      <dgm:spPr/>
      <dgm:t>
        <a:bodyPr/>
        <a:lstStyle/>
        <a:p>
          <a:r>
            <a:rPr lang="pt-BR" dirty="0" smtClean="0"/>
            <a:t>Atividades que adicionam valor</a:t>
          </a:r>
          <a:endParaRPr lang="pt-BR" dirty="0"/>
        </a:p>
      </dgm:t>
    </dgm:pt>
    <dgm:pt modelId="{62BDFC22-0BFE-4B19-9EAE-536411906213}" type="parTrans" cxnId="{A1A535BC-A148-45EA-B1E5-51A13EF96BD6}">
      <dgm:prSet/>
      <dgm:spPr/>
      <dgm:t>
        <a:bodyPr/>
        <a:lstStyle/>
        <a:p>
          <a:endParaRPr lang="pt-BR"/>
        </a:p>
      </dgm:t>
    </dgm:pt>
    <dgm:pt modelId="{4CA9E694-A315-43A0-9768-5435DAB3B853}" type="sibTrans" cxnId="{A1A535BC-A148-45EA-B1E5-51A13EF96BD6}">
      <dgm:prSet/>
      <dgm:spPr/>
      <dgm:t>
        <a:bodyPr/>
        <a:lstStyle/>
        <a:p>
          <a:endParaRPr lang="pt-BR"/>
        </a:p>
      </dgm:t>
    </dgm:pt>
    <dgm:pt modelId="{306D0B4E-5AD3-45B8-A1B4-3844D1978DB3}" type="pres">
      <dgm:prSet presAssocID="{AB0B6676-32C9-4407-9496-51BEB2BACD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59D7029-B3B7-46DD-9578-2B13301D393C}" type="pres">
      <dgm:prSet presAssocID="{94B8223E-8649-40F9-B096-D1ADEABD0ED7}" presName="hierRoot1" presStyleCnt="0"/>
      <dgm:spPr/>
    </dgm:pt>
    <dgm:pt modelId="{A375A134-532F-4E1E-9513-010B35C02C86}" type="pres">
      <dgm:prSet presAssocID="{94B8223E-8649-40F9-B096-D1ADEABD0ED7}" presName="composite" presStyleCnt="0"/>
      <dgm:spPr/>
    </dgm:pt>
    <dgm:pt modelId="{AA398E3A-CF7E-4CC1-9E61-25F911995966}" type="pres">
      <dgm:prSet presAssocID="{94B8223E-8649-40F9-B096-D1ADEABD0ED7}" presName="background" presStyleLbl="node0" presStyleIdx="0" presStyleCnt="1"/>
      <dgm:spPr/>
    </dgm:pt>
    <dgm:pt modelId="{8C86F5E0-7F71-47F1-8CE0-B00743DA6DF9}" type="pres">
      <dgm:prSet presAssocID="{94B8223E-8649-40F9-B096-D1ADEABD0ED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C8795D-4876-4197-B15D-1EDA50402127}" type="pres">
      <dgm:prSet presAssocID="{94B8223E-8649-40F9-B096-D1ADEABD0ED7}" presName="hierChild2" presStyleCnt="0"/>
      <dgm:spPr/>
    </dgm:pt>
    <dgm:pt modelId="{9B6BC382-D455-4680-8170-DB5C08F3F4BA}" type="pres">
      <dgm:prSet presAssocID="{A64EC927-904F-47EA-8FD3-C2D874C8C734}" presName="Name10" presStyleLbl="parChTrans1D2" presStyleIdx="0" presStyleCnt="1"/>
      <dgm:spPr/>
      <dgm:t>
        <a:bodyPr/>
        <a:lstStyle/>
        <a:p>
          <a:endParaRPr lang="pt-BR"/>
        </a:p>
      </dgm:t>
    </dgm:pt>
    <dgm:pt modelId="{9AE99687-EF6D-4E19-A088-7F457BAF66B0}" type="pres">
      <dgm:prSet presAssocID="{887650E4-443C-43EB-8CCF-24F9AA66C37F}" presName="hierRoot2" presStyleCnt="0"/>
      <dgm:spPr/>
    </dgm:pt>
    <dgm:pt modelId="{A04CF2F3-7351-4942-BFDD-AAE224EB2357}" type="pres">
      <dgm:prSet presAssocID="{887650E4-443C-43EB-8CCF-24F9AA66C37F}" presName="composite2" presStyleCnt="0"/>
      <dgm:spPr/>
    </dgm:pt>
    <dgm:pt modelId="{96118893-EAA7-4CA0-B06B-653465FD84F0}" type="pres">
      <dgm:prSet presAssocID="{887650E4-443C-43EB-8CCF-24F9AA66C37F}" presName="background2" presStyleLbl="node2" presStyleIdx="0" presStyleCnt="1"/>
      <dgm:spPr/>
    </dgm:pt>
    <dgm:pt modelId="{9001BCB2-2F4F-496A-BFE7-A17F7302300E}" type="pres">
      <dgm:prSet presAssocID="{887650E4-443C-43EB-8CCF-24F9AA66C37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FA88C7-6D6A-48B4-9989-03F0F340E63B}" type="pres">
      <dgm:prSet presAssocID="{887650E4-443C-43EB-8CCF-24F9AA66C37F}" presName="hierChild3" presStyleCnt="0"/>
      <dgm:spPr/>
    </dgm:pt>
    <dgm:pt modelId="{2C4CFF74-E90F-47EA-AD4E-23B0F5FAA454}" type="pres">
      <dgm:prSet presAssocID="{F91B998F-7C59-4CC3-8266-6BDFF2EFF9F0}" presName="Name17" presStyleLbl="parChTrans1D3" presStyleIdx="0" presStyleCnt="2"/>
      <dgm:spPr/>
      <dgm:t>
        <a:bodyPr/>
        <a:lstStyle/>
        <a:p>
          <a:endParaRPr lang="pt-BR"/>
        </a:p>
      </dgm:t>
    </dgm:pt>
    <dgm:pt modelId="{F5BA7F17-ED73-4033-91A8-E087D493A473}" type="pres">
      <dgm:prSet presAssocID="{A5B891C5-0954-4ABC-A03E-320E7BDC39ED}" presName="hierRoot3" presStyleCnt="0"/>
      <dgm:spPr/>
    </dgm:pt>
    <dgm:pt modelId="{57556468-6C3E-4BE3-A77C-C02C5E578F04}" type="pres">
      <dgm:prSet presAssocID="{A5B891C5-0954-4ABC-A03E-320E7BDC39ED}" presName="composite3" presStyleCnt="0"/>
      <dgm:spPr/>
    </dgm:pt>
    <dgm:pt modelId="{B7A3B61B-AE75-4D11-BA3D-1436A86E362C}" type="pres">
      <dgm:prSet presAssocID="{A5B891C5-0954-4ABC-A03E-320E7BDC39ED}" presName="background3" presStyleLbl="node3" presStyleIdx="0" presStyleCnt="2"/>
      <dgm:spPr/>
    </dgm:pt>
    <dgm:pt modelId="{2E5C6FF8-2AAE-41E1-9D06-F94A60F9A9FE}" type="pres">
      <dgm:prSet presAssocID="{A5B891C5-0954-4ABC-A03E-320E7BDC39ED}" presName="text3" presStyleLbl="fgAcc3" presStyleIdx="0" presStyleCnt="2" custScaleX="12222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A0B3EFB-4838-437E-AE28-1C74254DBBE4}" type="pres">
      <dgm:prSet presAssocID="{A5B891C5-0954-4ABC-A03E-320E7BDC39ED}" presName="hierChild4" presStyleCnt="0"/>
      <dgm:spPr/>
    </dgm:pt>
    <dgm:pt modelId="{30388AB4-BE56-48E6-9B3A-40DD0C580F66}" type="pres">
      <dgm:prSet presAssocID="{62BDFC22-0BFE-4B19-9EAE-536411906213}" presName="Name17" presStyleLbl="parChTrans1D3" presStyleIdx="1" presStyleCnt="2"/>
      <dgm:spPr/>
      <dgm:t>
        <a:bodyPr/>
        <a:lstStyle/>
        <a:p>
          <a:endParaRPr lang="pt-BR"/>
        </a:p>
      </dgm:t>
    </dgm:pt>
    <dgm:pt modelId="{A22EA890-4298-4D7C-8B00-06B7642572D0}" type="pres">
      <dgm:prSet presAssocID="{BB991D0C-EA3E-4A17-B01B-4BF987AD8207}" presName="hierRoot3" presStyleCnt="0"/>
      <dgm:spPr/>
    </dgm:pt>
    <dgm:pt modelId="{45879FBE-CFE5-449A-80CC-2DFB30D8C030}" type="pres">
      <dgm:prSet presAssocID="{BB991D0C-EA3E-4A17-B01B-4BF987AD8207}" presName="composite3" presStyleCnt="0"/>
      <dgm:spPr/>
    </dgm:pt>
    <dgm:pt modelId="{E428B740-E2AD-4FC5-97B1-F19E0030263F}" type="pres">
      <dgm:prSet presAssocID="{BB991D0C-EA3E-4A17-B01B-4BF987AD8207}" presName="background3" presStyleLbl="node3" presStyleIdx="1" presStyleCnt="2"/>
      <dgm:spPr/>
    </dgm:pt>
    <dgm:pt modelId="{32D3EC03-6FEF-47BD-9394-446CD4E558F8}" type="pres">
      <dgm:prSet presAssocID="{BB991D0C-EA3E-4A17-B01B-4BF987AD8207}" presName="text3" presStyleLbl="fgAcc3" presStyleIdx="1" presStyleCnt="2" custScaleX="11187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733C26-6CBC-4770-BD70-03C5321C599F}" type="pres">
      <dgm:prSet presAssocID="{BB991D0C-EA3E-4A17-B01B-4BF987AD8207}" presName="hierChild4" presStyleCnt="0"/>
      <dgm:spPr/>
    </dgm:pt>
  </dgm:ptLst>
  <dgm:cxnLst>
    <dgm:cxn modelId="{B602F386-991A-4472-A4EF-3F6C6F7F6B21}" srcId="{94B8223E-8649-40F9-B096-D1ADEABD0ED7}" destId="{887650E4-443C-43EB-8CCF-24F9AA66C37F}" srcOrd="0" destOrd="0" parTransId="{A64EC927-904F-47EA-8FD3-C2D874C8C734}" sibTransId="{E76B24F9-7BC3-417F-A7EF-1EB63EF79B94}"/>
    <dgm:cxn modelId="{A454F02E-50AC-409D-A1D1-EA1933485CD3}" type="presOf" srcId="{94B8223E-8649-40F9-B096-D1ADEABD0ED7}" destId="{8C86F5E0-7F71-47F1-8CE0-B00743DA6DF9}" srcOrd="0" destOrd="0" presId="urn:microsoft.com/office/officeart/2005/8/layout/hierarchy1"/>
    <dgm:cxn modelId="{5A5612D1-2A35-4F99-8DDA-3E627C11F31F}" type="presOf" srcId="{887650E4-443C-43EB-8CCF-24F9AA66C37F}" destId="{9001BCB2-2F4F-496A-BFE7-A17F7302300E}" srcOrd="0" destOrd="0" presId="urn:microsoft.com/office/officeart/2005/8/layout/hierarchy1"/>
    <dgm:cxn modelId="{A1A535BC-A148-45EA-B1E5-51A13EF96BD6}" srcId="{887650E4-443C-43EB-8CCF-24F9AA66C37F}" destId="{BB991D0C-EA3E-4A17-B01B-4BF987AD8207}" srcOrd="1" destOrd="0" parTransId="{62BDFC22-0BFE-4B19-9EAE-536411906213}" sibTransId="{4CA9E694-A315-43A0-9768-5435DAB3B853}"/>
    <dgm:cxn modelId="{1745C28B-2A54-48D8-9742-CBD1434C1D93}" type="presOf" srcId="{AB0B6676-32C9-4407-9496-51BEB2BACDBA}" destId="{306D0B4E-5AD3-45B8-A1B4-3844D1978DB3}" srcOrd="0" destOrd="0" presId="urn:microsoft.com/office/officeart/2005/8/layout/hierarchy1"/>
    <dgm:cxn modelId="{52DE5426-9E41-4816-A582-EC5B5E85A5BF}" type="presOf" srcId="{A5B891C5-0954-4ABC-A03E-320E7BDC39ED}" destId="{2E5C6FF8-2AAE-41E1-9D06-F94A60F9A9FE}" srcOrd="0" destOrd="0" presId="urn:microsoft.com/office/officeart/2005/8/layout/hierarchy1"/>
    <dgm:cxn modelId="{12627E18-7C59-468B-A3DD-1D6D2534DB5D}" srcId="{887650E4-443C-43EB-8CCF-24F9AA66C37F}" destId="{A5B891C5-0954-4ABC-A03E-320E7BDC39ED}" srcOrd="0" destOrd="0" parTransId="{F91B998F-7C59-4CC3-8266-6BDFF2EFF9F0}" sibTransId="{872414ED-CE5F-46A5-8770-483F8758E266}"/>
    <dgm:cxn modelId="{A1589D50-B5C6-4AD5-B7FE-1FD61140E52A}" type="presOf" srcId="{F91B998F-7C59-4CC3-8266-6BDFF2EFF9F0}" destId="{2C4CFF74-E90F-47EA-AD4E-23B0F5FAA454}" srcOrd="0" destOrd="0" presId="urn:microsoft.com/office/officeart/2005/8/layout/hierarchy1"/>
    <dgm:cxn modelId="{87B97D6D-8838-49C2-B4C9-BBCBFE030996}" type="presOf" srcId="{A64EC927-904F-47EA-8FD3-C2D874C8C734}" destId="{9B6BC382-D455-4680-8170-DB5C08F3F4BA}" srcOrd="0" destOrd="0" presId="urn:microsoft.com/office/officeart/2005/8/layout/hierarchy1"/>
    <dgm:cxn modelId="{A27982F7-6712-4525-8972-BCE99C3FB2A3}" type="presOf" srcId="{62BDFC22-0BFE-4B19-9EAE-536411906213}" destId="{30388AB4-BE56-48E6-9B3A-40DD0C580F66}" srcOrd="0" destOrd="0" presId="urn:microsoft.com/office/officeart/2005/8/layout/hierarchy1"/>
    <dgm:cxn modelId="{D75950BD-E00B-43E1-B6AB-11F9DD0AAA8A}" type="presOf" srcId="{BB991D0C-EA3E-4A17-B01B-4BF987AD8207}" destId="{32D3EC03-6FEF-47BD-9394-446CD4E558F8}" srcOrd="0" destOrd="0" presId="urn:microsoft.com/office/officeart/2005/8/layout/hierarchy1"/>
    <dgm:cxn modelId="{CA8AAAF2-9685-4D62-8031-DFC53198E7F2}" srcId="{AB0B6676-32C9-4407-9496-51BEB2BACDBA}" destId="{94B8223E-8649-40F9-B096-D1ADEABD0ED7}" srcOrd="0" destOrd="0" parTransId="{C5355C27-B1BE-4DDC-8571-974C30DEF48C}" sibTransId="{B824F2F0-DF55-474A-80AE-11D2B3EA25ED}"/>
    <dgm:cxn modelId="{CC31F693-848E-4197-B47F-E6A66F1406A6}" type="presParOf" srcId="{306D0B4E-5AD3-45B8-A1B4-3844D1978DB3}" destId="{D59D7029-B3B7-46DD-9578-2B13301D393C}" srcOrd="0" destOrd="0" presId="urn:microsoft.com/office/officeart/2005/8/layout/hierarchy1"/>
    <dgm:cxn modelId="{54276973-F93C-4770-8AF9-09F4D9BDC446}" type="presParOf" srcId="{D59D7029-B3B7-46DD-9578-2B13301D393C}" destId="{A375A134-532F-4E1E-9513-010B35C02C86}" srcOrd="0" destOrd="0" presId="urn:microsoft.com/office/officeart/2005/8/layout/hierarchy1"/>
    <dgm:cxn modelId="{D7D5277B-EE20-4C61-B27F-DDB089ED94BE}" type="presParOf" srcId="{A375A134-532F-4E1E-9513-010B35C02C86}" destId="{AA398E3A-CF7E-4CC1-9E61-25F911995966}" srcOrd="0" destOrd="0" presId="urn:microsoft.com/office/officeart/2005/8/layout/hierarchy1"/>
    <dgm:cxn modelId="{589D6BDC-E45E-4150-95B4-2D90C309DF9B}" type="presParOf" srcId="{A375A134-532F-4E1E-9513-010B35C02C86}" destId="{8C86F5E0-7F71-47F1-8CE0-B00743DA6DF9}" srcOrd="1" destOrd="0" presId="urn:microsoft.com/office/officeart/2005/8/layout/hierarchy1"/>
    <dgm:cxn modelId="{921C993A-3290-4A40-A71E-792D4DC3923D}" type="presParOf" srcId="{D59D7029-B3B7-46DD-9578-2B13301D393C}" destId="{44C8795D-4876-4197-B15D-1EDA50402127}" srcOrd="1" destOrd="0" presId="urn:microsoft.com/office/officeart/2005/8/layout/hierarchy1"/>
    <dgm:cxn modelId="{FFBE80E3-4818-4C7B-B0F2-A39E28749F44}" type="presParOf" srcId="{44C8795D-4876-4197-B15D-1EDA50402127}" destId="{9B6BC382-D455-4680-8170-DB5C08F3F4BA}" srcOrd="0" destOrd="0" presId="urn:microsoft.com/office/officeart/2005/8/layout/hierarchy1"/>
    <dgm:cxn modelId="{A32482D6-0E3A-49B1-AAA7-BB15DF276AA3}" type="presParOf" srcId="{44C8795D-4876-4197-B15D-1EDA50402127}" destId="{9AE99687-EF6D-4E19-A088-7F457BAF66B0}" srcOrd="1" destOrd="0" presId="urn:microsoft.com/office/officeart/2005/8/layout/hierarchy1"/>
    <dgm:cxn modelId="{673866A5-1541-4C33-B25A-46E2C0F0E796}" type="presParOf" srcId="{9AE99687-EF6D-4E19-A088-7F457BAF66B0}" destId="{A04CF2F3-7351-4942-BFDD-AAE224EB2357}" srcOrd="0" destOrd="0" presId="urn:microsoft.com/office/officeart/2005/8/layout/hierarchy1"/>
    <dgm:cxn modelId="{D83E482F-C85C-43E9-9D56-24FFD9946BAE}" type="presParOf" srcId="{A04CF2F3-7351-4942-BFDD-AAE224EB2357}" destId="{96118893-EAA7-4CA0-B06B-653465FD84F0}" srcOrd="0" destOrd="0" presId="urn:microsoft.com/office/officeart/2005/8/layout/hierarchy1"/>
    <dgm:cxn modelId="{D8B86C30-C864-4594-BAFE-DFC6CE763851}" type="presParOf" srcId="{A04CF2F3-7351-4942-BFDD-AAE224EB2357}" destId="{9001BCB2-2F4F-496A-BFE7-A17F7302300E}" srcOrd="1" destOrd="0" presId="urn:microsoft.com/office/officeart/2005/8/layout/hierarchy1"/>
    <dgm:cxn modelId="{392DC675-2178-4A28-84C9-10079CA46A59}" type="presParOf" srcId="{9AE99687-EF6D-4E19-A088-7F457BAF66B0}" destId="{85FA88C7-6D6A-48B4-9989-03F0F340E63B}" srcOrd="1" destOrd="0" presId="urn:microsoft.com/office/officeart/2005/8/layout/hierarchy1"/>
    <dgm:cxn modelId="{30C78B58-3FDD-480B-8B1B-C22B3324C1BB}" type="presParOf" srcId="{85FA88C7-6D6A-48B4-9989-03F0F340E63B}" destId="{2C4CFF74-E90F-47EA-AD4E-23B0F5FAA454}" srcOrd="0" destOrd="0" presId="urn:microsoft.com/office/officeart/2005/8/layout/hierarchy1"/>
    <dgm:cxn modelId="{0A90C724-43E0-4692-B647-6EC4D45C61F3}" type="presParOf" srcId="{85FA88C7-6D6A-48B4-9989-03F0F340E63B}" destId="{F5BA7F17-ED73-4033-91A8-E087D493A473}" srcOrd="1" destOrd="0" presId="urn:microsoft.com/office/officeart/2005/8/layout/hierarchy1"/>
    <dgm:cxn modelId="{9B58D243-694E-4CC4-98A6-768626E4FC26}" type="presParOf" srcId="{F5BA7F17-ED73-4033-91A8-E087D493A473}" destId="{57556468-6C3E-4BE3-A77C-C02C5E578F04}" srcOrd="0" destOrd="0" presId="urn:microsoft.com/office/officeart/2005/8/layout/hierarchy1"/>
    <dgm:cxn modelId="{7F498B1F-19E3-4DFF-AE01-55329EB55446}" type="presParOf" srcId="{57556468-6C3E-4BE3-A77C-C02C5E578F04}" destId="{B7A3B61B-AE75-4D11-BA3D-1436A86E362C}" srcOrd="0" destOrd="0" presId="urn:microsoft.com/office/officeart/2005/8/layout/hierarchy1"/>
    <dgm:cxn modelId="{3E6E17C4-7961-43C5-A10A-5E96A46FE082}" type="presParOf" srcId="{57556468-6C3E-4BE3-A77C-C02C5E578F04}" destId="{2E5C6FF8-2AAE-41E1-9D06-F94A60F9A9FE}" srcOrd="1" destOrd="0" presId="urn:microsoft.com/office/officeart/2005/8/layout/hierarchy1"/>
    <dgm:cxn modelId="{09A552FA-1E71-4058-A1FE-79FE8B5ABE90}" type="presParOf" srcId="{F5BA7F17-ED73-4033-91A8-E087D493A473}" destId="{BA0B3EFB-4838-437E-AE28-1C74254DBBE4}" srcOrd="1" destOrd="0" presId="urn:microsoft.com/office/officeart/2005/8/layout/hierarchy1"/>
    <dgm:cxn modelId="{FB5A17BF-1192-4101-A68D-A5A3F58C5096}" type="presParOf" srcId="{85FA88C7-6D6A-48B4-9989-03F0F340E63B}" destId="{30388AB4-BE56-48E6-9B3A-40DD0C580F66}" srcOrd="2" destOrd="0" presId="urn:microsoft.com/office/officeart/2005/8/layout/hierarchy1"/>
    <dgm:cxn modelId="{D052669E-E2E1-477C-8B89-23B7207A6798}" type="presParOf" srcId="{85FA88C7-6D6A-48B4-9989-03F0F340E63B}" destId="{A22EA890-4298-4D7C-8B00-06B7642572D0}" srcOrd="3" destOrd="0" presId="urn:microsoft.com/office/officeart/2005/8/layout/hierarchy1"/>
    <dgm:cxn modelId="{D657E8AF-00CB-4059-AE9B-37D87B3266ED}" type="presParOf" srcId="{A22EA890-4298-4D7C-8B00-06B7642572D0}" destId="{45879FBE-CFE5-449A-80CC-2DFB30D8C030}" srcOrd="0" destOrd="0" presId="urn:microsoft.com/office/officeart/2005/8/layout/hierarchy1"/>
    <dgm:cxn modelId="{FB03906B-3EC7-4E64-9A0E-133310380158}" type="presParOf" srcId="{45879FBE-CFE5-449A-80CC-2DFB30D8C030}" destId="{E428B740-E2AD-4FC5-97B1-F19E0030263F}" srcOrd="0" destOrd="0" presId="urn:microsoft.com/office/officeart/2005/8/layout/hierarchy1"/>
    <dgm:cxn modelId="{783198E3-1437-4F46-8D52-D187335B57EC}" type="presParOf" srcId="{45879FBE-CFE5-449A-80CC-2DFB30D8C030}" destId="{32D3EC03-6FEF-47BD-9394-446CD4E558F8}" srcOrd="1" destOrd="0" presId="urn:microsoft.com/office/officeart/2005/8/layout/hierarchy1"/>
    <dgm:cxn modelId="{35B1466F-01D2-46F4-8F77-EFB9BE48A395}" type="presParOf" srcId="{A22EA890-4298-4D7C-8B00-06B7642572D0}" destId="{0D733C26-6CBC-4770-BD70-03C5321C59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25CCAA-C757-4ADE-BDB7-128F77394225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4D87CC11-5F21-47D7-B520-5634B671E246}">
      <dgm:prSet phldrT="[Texto]" custT="1"/>
      <dgm:spPr/>
      <dgm:t>
        <a:bodyPr/>
        <a:lstStyle/>
        <a:p>
          <a:r>
            <a:rPr lang="pt-BR" sz="2200" dirty="0" smtClean="0"/>
            <a:t>O conhecimento dessas ligações internas foi usado pelos fabricantes japoneses para diminuir o número de peças de videocassetes em 50%. Essa redução, que ocorreu entre 1977 e 1984, habilitou-os a reduzir preços de </a:t>
          </a:r>
          <a:r>
            <a:rPr lang="pt-BR" sz="2200" dirty="0" err="1" smtClean="0"/>
            <a:t>VCRs</a:t>
          </a:r>
          <a:r>
            <a:rPr lang="pt-BR" sz="2200" dirty="0" smtClean="0"/>
            <a:t> de $1.300 para $298. </a:t>
          </a:r>
          <a:r>
            <a:rPr lang="pt-BR" sz="1400" dirty="0" smtClean="0"/>
            <a:t>Fonte: HEGERT, M. e MORRIS, D. 1989, p.175-188 apud HANSEN, </a:t>
          </a:r>
          <a:r>
            <a:rPr lang="pt-BR" sz="1400" dirty="0" err="1" smtClean="0"/>
            <a:t>D.R.</a:t>
          </a:r>
          <a:r>
            <a:rPr lang="pt-BR" sz="1400" dirty="0" smtClean="0"/>
            <a:t> e MOWEN, </a:t>
          </a:r>
          <a:r>
            <a:rPr lang="pt-BR" sz="1400" dirty="0" err="1" smtClean="0"/>
            <a:t>M.M.</a:t>
          </a:r>
          <a:r>
            <a:rPr lang="pt-BR" sz="1400" dirty="0" smtClean="0"/>
            <a:t> , 2001, </a:t>
          </a:r>
          <a:endParaRPr lang="pt-BR" sz="2200" dirty="0"/>
        </a:p>
      </dgm:t>
    </dgm:pt>
    <dgm:pt modelId="{8C3299F3-9A3A-4A49-AEE0-CD66BAF3C3D6}" type="parTrans" cxnId="{0BF32C0A-DAD9-47F3-899C-ABB454BDC29D}">
      <dgm:prSet/>
      <dgm:spPr/>
      <dgm:t>
        <a:bodyPr/>
        <a:lstStyle/>
        <a:p>
          <a:endParaRPr lang="pt-BR"/>
        </a:p>
      </dgm:t>
    </dgm:pt>
    <dgm:pt modelId="{2A6C599A-7F73-4AF7-B90F-38C26D2D3A80}" type="sibTrans" cxnId="{0BF32C0A-DAD9-47F3-899C-ABB454BDC29D}">
      <dgm:prSet/>
      <dgm:spPr/>
      <dgm:t>
        <a:bodyPr/>
        <a:lstStyle/>
        <a:p>
          <a:endParaRPr lang="pt-BR"/>
        </a:p>
      </dgm:t>
    </dgm:pt>
    <dgm:pt modelId="{6EFFD66C-0C52-43A9-81CD-8AD0F425A428}" type="pres">
      <dgm:prSet presAssocID="{DD25CCAA-C757-4ADE-BDB7-128F77394225}" presName="linearFlow" presStyleCnt="0">
        <dgm:presLayoutVars>
          <dgm:dir/>
          <dgm:resizeHandles val="exact"/>
        </dgm:presLayoutVars>
      </dgm:prSet>
      <dgm:spPr/>
    </dgm:pt>
    <dgm:pt modelId="{9BA77E2B-01CE-4754-B169-A306376D2D38}" type="pres">
      <dgm:prSet presAssocID="{4D87CC11-5F21-47D7-B520-5634B671E246}" presName="composite" presStyleCnt="0"/>
      <dgm:spPr/>
    </dgm:pt>
    <dgm:pt modelId="{38334902-8366-4E97-A6D3-727B475C6E07}" type="pres">
      <dgm:prSet presAssocID="{4D87CC11-5F21-47D7-B520-5634B671E246}" presName="imgShp" presStyleLbl="fgImgPlace1" presStyleIdx="0" presStyleCnt="1" custLinFactNeighborX="-1520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B6D718A-027D-4F6E-9D6F-BCDD4E4DFC45}" type="pres">
      <dgm:prSet presAssocID="{4D87CC11-5F21-47D7-B520-5634B671E246}" presName="txShp" presStyleLbl="node1" presStyleIdx="0" presStyleCnt="1" custScaleX="12784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4F377C0-A05F-4132-8FC3-6C7B9E8E8CC9}" type="presOf" srcId="{DD25CCAA-C757-4ADE-BDB7-128F77394225}" destId="{6EFFD66C-0C52-43A9-81CD-8AD0F425A428}" srcOrd="0" destOrd="0" presId="urn:microsoft.com/office/officeart/2005/8/layout/vList3#4"/>
    <dgm:cxn modelId="{0BF32C0A-DAD9-47F3-899C-ABB454BDC29D}" srcId="{DD25CCAA-C757-4ADE-BDB7-128F77394225}" destId="{4D87CC11-5F21-47D7-B520-5634B671E246}" srcOrd="0" destOrd="0" parTransId="{8C3299F3-9A3A-4A49-AEE0-CD66BAF3C3D6}" sibTransId="{2A6C599A-7F73-4AF7-B90F-38C26D2D3A80}"/>
    <dgm:cxn modelId="{031EEDF8-AAA6-452D-9F75-BF3ADE9EFB88}" type="presOf" srcId="{4D87CC11-5F21-47D7-B520-5634B671E246}" destId="{3B6D718A-027D-4F6E-9D6F-BCDD4E4DFC45}" srcOrd="0" destOrd="0" presId="urn:microsoft.com/office/officeart/2005/8/layout/vList3#4"/>
    <dgm:cxn modelId="{A6BB6D6C-94C3-48B8-8048-F40A866A4B2B}" type="presParOf" srcId="{6EFFD66C-0C52-43A9-81CD-8AD0F425A428}" destId="{9BA77E2B-01CE-4754-B169-A306376D2D38}" srcOrd="0" destOrd="0" presId="urn:microsoft.com/office/officeart/2005/8/layout/vList3#4"/>
    <dgm:cxn modelId="{1029A48B-937F-452A-8035-CB330BC5CF85}" type="presParOf" srcId="{9BA77E2B-01CE-4754-B169-A306376D2D38}" destId="{38334902-8366-4E97-A6D3-727B475C6E07}" srcOrd="0" destOrd="0" presId="urn:microsoft.com/office/officeart/2005/8/layout/vList3#4"/>
    <dgm:cxn modelId="{2C5B55C6-0AC1-4C6E-937E-1EA886CCDF9D}" type="presParOf" srcId="{9BA77E2B-01CE-4754-B169-A306376D2D38}" destId="{3B6D718A-027D-4F6E-9D6F-BCDD4E4DFC45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88AB4-BE56-48E6-9B3A-40DD0C580F66}">
      <dsp:nvSpPr>
        <dsp:cNvPr id="0" name=""/>
        <dsp:cNvSpPr/>
      </dsp:nvSpPr>
      <dsp:spPr>
        <a:xfrm>
          <a:off x="3533374" y="2724445"/>
          <a:ext cx="1260512" cy="507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14"/>
              </a:lnTo>
              <a:lnTo>
                <a:pt x="1260512" y="345914"/>
              </a:lnTo>
              <a:lnTo>
                <a:pt x="1260512" y="507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CFF74-E90F-47EA-AD4E-23B0F5FAA454}">
      <dsp:nvSpPr>
        <dsp:cNvPr id="0" name=""/>
        <dsp:cNvSpPr/>
      </dsp:nvSpPr>
      <dsp:spPr>
        <a:xfrm>
          <a:off x="2363183" y="2724445"/>
          <a:ext cx="1170191" cy="507599"/>
        </a:xfrm>
        <a:custGeom>
          <a:avLst/>
          <a:gdLst/>
          <a:ahLst/>
          <a:cxnLst/>
          <a:rect l="0" t="0" r="0" b="0"/>
          <a:pathLst>
            <a:path>
              <a:moveTo>
                <a:pt x="1170191" y="0"/>
              </a:moveTo>
              <a:lnTo>
                <a:pt x="1170191" y="345914"/>
              </a:lnTo>
              <a:lnTo>
                <a:pt x="0" y="345914"/>
              </a:lnTo>
              <a:lnTo>
                <a:pt x="0" y="507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BC382-D455-4680-8170-DB5C08F3F4BA}">
      <dsp:nvSpPr>
        <dsp:cNvPr id="0" name=""/>
        <dsp:cNvSpPr/>
      </dsp:nvSpPr>
      <dsp:spPr>
        <a:xfrm>
          <a:off x="3487654" y="1108563"/>
          <a:ext cx="91440" cy="507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98E3A-CF7E-4CC1-9E61-25F911995966}">
      <dsp:nvSpPr>
        <dsp:cNvPr id="0" name=""/>
        <dsp:cNvSpPr/>
      </dsp:nvSpPr>
      <dsp:spPr>
        <a:xfrm>
          <a:off x="2660711" y="280"/>
          <a:ext cx="1745327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6F5E0-7F71-47F1-8CE0-B00743DA6DF9}">
      <dsp:nvSpPr>
        <dsp:cNvPr id="0" name=""/>
        <dsp:cNvSpPr/>
      </dsp:nvSpPr>
      <dsp:spPr>
        <a:xfrm>
          <a:off x="2854636" y="184509"/>
          <a:ext cx="1745327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Atividades</a:t>
          </a:r>
          <a:endParaRPr lang="pt-BR" sz="2100" kern="1200" dirty="0"/>
        </a:p>
      </dsp:txBody>
      <dsp:txXfrm>
        <a:off x="2887096" y="216969"/>
        <a:ext cx="1680407" cy="1043362"/>
      </dsp:txXfrm>
    </dsp:sp>
    <dsp:sp modelId="{96118893-EAA7-4CA0-B06B-653465FD84F0}">
      <dsp:nvSpPr>
        <dsp:cNvPr id="0" name=""/>
        <dsp:cNvSpPr/>
      </dsp:nvSpPr>
      <dsp:spPr>
        <a:xfrm>
          <a:off x="2660711" y="1616162"/>
          <a:ext cx="1745327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1BCB2-2F4F-496A-BFE7-A17F7302300E}">
      <dsp:nvSpPr>
        <dsp:cNvPr id="0" name=""/>
        <dsp:cNvSpPr/>
      </dsp:nvSpPr>
      <dsp:spPr>
        <a:xfrm>
          <a:off x="2854636" y="1800391"/>
          <a:ext cx="1745327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Análise e Classificação</a:t>
          </a:r>
          <a:endParaRPr lang="pt-BR" sz="2100" kern="1200" dirty="0"/>
        </a:p>
      </dsp:txBody>
      <dsp:txXfrm>
        <a:off x="2887096" y="1832851"/>
        <a:ext cx="1680407" cy="1043362"/>
      </dsp:txXfrm>
    </dsp:sp>
    <dsp:sp modelId="{B7A3B61B-AE75-4D11-BA3D-1436A86E362C}">
      <dsp:nvSpPr>
        <dsp:cNvPr id="0" name=""/>
        <dsp:cNvSpPr/>
      </dsp:nvSpPr>
      <dsp:spPr>
        <a:xfrm>
          <a:off x="1296596" y="3232044"/>
          <a:ext cx="2133173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C6FF8-2AAE-41E1-9D06-F94A60F9A9FE}">
      <dsp:nvSpPr>
        <dsp:cNvPr id="0" name=""/>
        <dsp:cNvSpPr/>
      </dsp:nvSpPr>
      <dsp:spPr>
        <a:xfrm>
          <a:off x="1490521" y="3416273"/>
          <a:ext cx="2133173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Atividades que não adicionam valor</a:t>
          </a:r>
          <a:endParaRPr lang="pt-BR" sz="2100" kern="1200" dirty="0"/>
        </a:p>
      </dsp:txBody>
      <dsp:txXfrm>
        <a:off x="1522981" y="3448733"/>
        <a:ext cx="2068253" cy="1043362"/>
      </dsp:txXfrm>
    </dsp:sp>
    <dsp:sp modelId="{E428B740-E2AD-4FC5-97B1-F19E0030263F}">
      <dsp:nvSpPr>
        <dsp:cNvPr id="0" name=""/>
        <dsp:cNvSpPr/>
      </dsp:nvSpPr>
      <dsp:spPr>
        <a:xfrm>
          <a:off x="3817620" y="3232044"/>
          <a:ext cx="1952532" cy="110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3EC03-6FEF-47BD-9394-446CD4E558F8}">
      <dsp:nvSpPr>
        <dsp:cNvPr id="0" name=""/>
        <dsp:cNvSpPr/>
      </dsp:nvSpPr>
      <dsp:spPr>
        <a:xfrm>
          <a:off x="4011546" y="3416273"/>
          <a:ext cx="1952532" cy="1108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Atividades que adicionam valor</a:t>
          </a:r>
          <a:endParaRPr lang="pt-BR" sz="2100" kern="1200" dirty="0"/>
        </a:p>
      </dsp:txBody>
      <dsp:txXfrm>
        <a:off x="4044006" y="3448733"/>
        <a:ext cx="1887612" cy="1043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D718A-027D-4F6E-9D6F-BCDD4E4DFC45}">
      <dsp:nvSpPr>
        <dsp:cNvPr id="0" name=""/>
        <dsp:cNvSpPr/>
      </dsp:nvSpPr>
      <dsp:spPr>
        <a:xfrm rot="10800000">
          <a:off x="801824" y="1135"/>
          <a:ext cx="6558449" cy="23235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4639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O conhecimento dessas ligações internas foi usado pelos fabricantes japoneses para diminuir o número de peças de videocassetes em 50%. Essa redução, que ocorreu entre 1977 e 1984, habilitou-os a reduzir preços de </a:t>
          </a:r>
          <a:r>
            <a:rPr lang="pt-BR" sz="2200" kern="1200" dirty="0" err="1" smtClean="0"/>
            <a:t>VCRs</a:t>
          </a:r>
          <a:r>
            <a:rPr lang="pt-BR" sz="2200" kern="1200" dirty="0" smtClean="0"/>
            <a:t> de $1.300 para $298. </a:t>
          </a:r>
          <a:r>
            <a:rPr lang="pt-BR" sz="1400" kern="1200" dirty="0" smtClean="0"/>
            <a:t>Fonte: HEGERT, M. e MORRIS, D. 1989, p.175-188 apud HANSEN, </a:t>
          </a:r>
          <a:r>
            <a:rPr lang="pt-BR" sz="1400" kern="1200" dirty="0" err="1" smtClean="0"/>
            <a:t>D.R.</a:t>
          </a:r>
          <a:r>
            <a:rPr lang="pt-BR" sz="1400" kern="1200" dirty="0" smtClean="0"/>
            <a:t> e MOWEN, </a:t>
          </a:r>
          <a:r>
            <a:rPr lang="pt-BR" sz="1400" kern="1200" dirty="0" err="1" smtClean="0"/>
            <a:t>M.M.</a:t>
          </a:r>
          <a:r>
            <a:rPr lang="pt-BR" sz="1400" kern="1200" dirty="0" smtClean="0"/>
            <a:t> , 2001, </a:t>
          </a:r>
          <a:endParaRPr lang="pt-BR" sz="2200" kern="1200" dirty="0"/>
        </a:p>
      </dsp:txBody>
      <dsp:txXfrm rot="10800000">
        <a:off x="1382721" y="1135"/>
        <a:ext cx="5977552" cy="2323590"/>
      </dsp:txXfrm>
    </dsp:sp>
    <dsp:sp modelId="{38334902-8366-4E97-A6D3-727B475C6E07}">
      <dsp:nvSpPr>
        <dsp:cNvPr id="0" name=""/>
        <dsp:cNvSpPr/>
      </dsp:nvSpPr>
      <dsp:spPr>
        <a:xfrm>
          <a:off x="914" y="1135"/>
          <a:ext cx="2323590" cy="232359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7854-2E8E-464A-B876-5A5049C8C772}" type="datetimeFigureOut">
              <a:rPr lang="pt-BR" smtClean="0"/>
              <a:t>19/09/2016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FF0F2-B8B5-45C2-8D55-4F1B3B406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5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53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77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233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866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45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7031A4-9FB7-4360-861F-CDA5461A6DB0}" type="slidenum">
              <a:rPr lang="pt-BR" smtClean="0"/>
              <a:pPr eaLnBrk="1" hangingPunct="1"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52460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695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47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A3DE4C-A1E8-44E1-A0C6-12111CCE9720}" type="slidenum">
              <a:rPr lang="pt-BR" smtClean="0"/>
              <a:pPr eaLnBrk="1" hangingPunct="1"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68765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043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48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3BC448-B5BA-4202-98BD-705B0484E7D5}" type="slidenum">
              <a:rPr lang="pt-BR" smtClean="0"/>
              <a:pPr eaLnBrk="1" hangingPunct="1"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1960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0459-0777-4D9E-A571-8D808416BA7E}" type="datetime1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1D6B-F5D4-4245-B234-6707D03C491C}" type="datetime1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DCFA-D9B5-4D21-9292-AEC56C1F4E4D}" type="datetime1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4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895-5AF2-4D74-9765-4135256766C2}" type="datetime1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EAAE-10C7-4303-A485-782D7FF444CE}" type="datetime1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97E-1BAE-45C9-BB3F-B5280699301B}" type="datetime1">
              <a:rPr lang="pt-BR" smtClean="0"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7C8C-87A0-43F0-B528-79CEC125EA3B}" type="datetime1">
              <a:rPr lang="pt-BR" smtClean="0"/>
              <a:t>19/09/2016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4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7FB-E47A-40A9-B612-213DF82B2BF1}" type="datetime1">
              <a:rPr lang="pt-BR" smtClean="0"/>
              <a:t>19/09/2016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FD40-1E19-4370-8FFC-DCD6009F184C}" type="datetime1">
              <a:rPr lang="pt-BR" smtClean="0"/>
              <a:t>19/09/2016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C31C-DDFB-40B8-A908-8FC92C2334BE}" type="datetime1">
              <a:rPr lang="pt-BR" smtClean="0"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4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E001-F4A8-42AA-B456-70C25F68D5B2}" type="datetime1">
              <a:rPr lang="pt-BR" smtClean="0"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D8A4-28A5-443C-B19B-DB6D8E934674}" type="datetime1">
              <a:rPr lang="pt-BR" smtClean="0"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34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700808"/>
            <a:ext cx="7715250" cy="93536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dirty="0" smtClean="0"/>
              <a:t>Gestão Estratégica de Custos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57625"/>
            <a:ext cx="7698432" cy="264318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pt-BR" sz="2400" b="1" dirty="0" smtClean="0"/>
              <a:t>AULA  –  Tema 2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dirty="0" smtClean="0">
                <a:latin typeface="Arial" charset="0"/>
                <a:cs typeface="Arial" charset="0"/>
              </a:rPr>
              <a:t>ABM – </a:t>
            </a:r>
            <a:r>
              <a:rPr lang="pt-BR" sz="2400" b="1" i="1" dirty="0" err="1" smtClean="0">
                <a:latin typeface="Arial" charset="0"/>
                <a:cs typeface="Arial" charset="0"/>
              </a:rPr>
              <a:t>Activity</a:t>
            </a:r>
            <a:r>
              <a:rPr lang="pt-BR" sz="2400" b="1" i="1" dirty="0" smtClean="0">
                <a:latin typeface="Arial" charset="0"/>
                <a:cs typeface="Arial" charset="0"/>
              </a:rPr>
              <a:t> </a:t>
            </a:r>
            <a:r>
              <a:rPr lang="pt-BR" sz="2400" b="1" i="1" dirty="0" err="1" smtClean="0">
                <a:latin typeface="Arial" charset="0"/>
                <a:cs typeface="Arial" charset="0"/>
              </a:rPr>
              <a:t>Based</a:t>
            </a:r>
            <a:r>
              <a:rPr lang="pt-BR" sz="2400" b="1" i="1" dirty="0" smtClean="0">
                <a:latin typeface="Arial" charset="0"/>
                <a:cs typeface="Arial" charset="0"/>
              </a:rPr>
              <a:t> Management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i="1" dirty="0" smtClean="0">
                <a:latin typeface="Arial" charset="0"/>
                <a:cs typeface="Arial" charset="0"/>
              </a:rPr>
              <a:t>            Gestão</a:t>
            </a:r>
            <a:r>
              <a:rPr lang="pt-BR" sz="2400" b="1" dirty="0" smtClean="0">
                <a:latin typeface="Arial" charset="0"/>
                <a:cs typeface="Arial" charset="0"/>
              </a:rPr>
              <a:t> Baseada em </a:t>
            </a:r>
            <a:r>
              <a:rPr lang="pt-BR" sz="2400" b="1" dirty="0" smtClean="0">
                <a:latin typeface="Arial" charset="0"/>
                <a:cs typeface="Arial" charset="0"/>
              </a:rPr>
              <a:t>Atividades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dirty="0" smtClean="0">
                <a:latin typeface="Arial" charset="0"/>
                <a:cs typeface="Arial" charset="0"/>
              </a:rPr>
              <a:t>Ligações Internas</a:t>
            </a:r>
            <a:endParaRPr lang="pt-BR" sz="2400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pt-BR" sz="2400" b="1" i="1" dirty="0" smtClean="0"/>
          </a:p>
          <a:p>
            <a:pPr eaLnBrk="1" hangingPunct="1">
              <a:defRPr/>
            </a:pPr>
            <a:r>
              <a:rPr lang="pt-BR" sz="2400" i="1" dirty="0" smtClean="0"/>
              <a:t>	</a:t>
            </a:r>
          </a:p>
          <a:p>
            <a:pPr eaLnBrk="1" hangingPunct="1">
              <a:defRPr/>
            </a:pPr>
            <a:r>
              <a:rPr lang="pt-BR" sz="1800" i="1" dirty="0" smtClean="0"/>
              <a:t>PROFA SOLANGE GARCIA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FEARP/USP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2º.sem  2016</a:t>
            </a:r>
          </a:p>
          <a:p>
            <a:pPr eaLnBrk="1" hangingPunct="1">
              <a:defRPr/>
            </a:pPr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8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ítulo 1"/>
          <p:cNvSpPr>
            <a:spLocks/>
          </p:cNvSpPr>
          <p:nvPr/>
        </p:nvSpPr>
        <p:spPr bwMode="auto">
          <a:xfrm>
            <a:off x="1265801" y="382109"/>
            <a:ext cx="6288263" cy="10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 algn="ctr">
              <a:defRPr/>
            </a:pPr>
            <a:r>
              <a:rPr lang="pt-BR" sz="324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Usos e Benefícios do ABM </a:t>
            </a:r>
            <a:endParaRPr lang="pt-BR" sz="324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>
            <a:spLocks/>
          </p:cNvSpPr>
          <p:nvPr/>
        </p:nvSpPr>
        <p:spPr bwMode="auto">
          <a:xfrm>
            <a:off x="129656" y="1549003"/>
            <a:ext cx="8785784" cy="530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>
              <a:defRPr/>
            </a:pPr>
            <a:r>
              <a:rPr lang="pt-BR" sz="288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ABM – </a:t>
            </a:r>
            <a:r>
              <a:rPr lang="pt-BR" sz="2881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r>
              <a:rPr lang="pt-BR" sz="288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81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</a:t>
            </a:r>
            <a:r>
              <a:rPr lang="pt-BR" sz="288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</a:t>
            </a:r>
          </a:p>
          <a:p>
            <a:pPr>
              <a:defRPr/>
            </a:pPr>
            <a:endParaRPr lang="pt-BR" sz="288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pt-BR" sz="288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dos Geradores de Custos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88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Reduzir tempo e esforço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88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Eliminar atividades desnecessárias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88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Selecionar atividades de baixo custo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88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Compartilhar atividades sempre que possível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88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Redistribuir recursos ociosos</a:t>
            </a:r>
            <a:endParaRPr lang="pt-BR" sz="288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7525" y="5892444"/>
            <a:ext cx="8526475" cy="341748"/>
          </a:xfrm>
          <a:prstGeom prst="rect">
            <a:avLst/>
          </a:prstGeom>
          <a:noFill/>
        </p:spPr>
        <p:txBody>
          <a:bodyPr wrap="square" lIns="91426" tIns="45714" rIns="91426" bIns="45714" rtlCol="0">
            <a:spAutoFit/>
          </a:bodyPr>
          <a:lstStyle/>
          <a:p>
            <a:r>
              <a:rPr lang="pt-BR" sz="1621" dirty="0"/>
              <a:t>Fonte: SAKURAI, M. Gerenciamento Integrado de Custos. São Paulo: Atlas, 1997, p.117.</a:t>
            </a:r>
            <a:endParaRPr lang="pt-BR" sz="162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9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ítulo 1"/>
          <p:cNvSpPr>
            <a:spLocks/>
          </p:cNvSpPr>
          <p:nvPr/>
        </p:nvSpPr>
        <p:spPr bwMode="auto">
          <a:xfrm>
            <a:off x="107504" y="476672"/>
            <a:ext cx="62880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rIns="91435"/>
          <a:lstStyle/>
          <a:p>
            <a:pPr algn="ctr"/>
            <a:r>
              <a:rPr lang="pt-BR" sz="3600" b="1" dirty="0">
                <a:latin typeface="Arial" pitchFamily="34" charset="0"/>
                <a:cs typeface="Arial" pitchFamily="34" charset="0"/>
              </a:rPr>
              <a:t> Usos e Benefícios do ABM </a:t>
            </a:r>
          </a:p>
        </p:txBody>
      </p:sp>
      <p:sp>
        <p:nvSpPr>
          <p:cNvPr id="91139" name="Título 1"/>
          <p:cNvSpPr>
            <a:spLocks/>
          </p:cNvSpPr>
          <p:nvPr/>
        </p:nvSpPr>
        <p:spPr bwMode="auto">
          <a:xfrm>
            <a:off x="370657" y="1547813"/>
            <a:ext cx="8665839" cy="413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rIns="91435"/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ABM –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Activity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Management</a:t>
            </a:r>
          </a:p>
          <a:p>
            <a:pPr>
              <a:buFont typeface="Wingdings" pitchFamily="2" charset="2"/>
              <a:buChar char="Ø"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Análise das Atividades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identificando atividades não essenciais ou que não adicionam valor ao produto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Analisando atividades significativas para a adição de valor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Comparando as atividades com as melhores práticas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Examinando as ligações entre as atividades</a:t>
            </a:r>
          </a:p>
        </p:txBody>
      </p:sp>
      <p:sp>
        <p:nvSpPr>
          <p:cNvPr id="91140" name="CaixaDeTexto 3"/>
          <p:cNvSpPr txBox="1">
            <a:spLocks noChangeArrowheads="1"/>
          </p:cNvSpPr>
          <p:nvPr/>
        </p:nvSpPr>
        <p:spPr bwMode="auto">
          <a:xfrm>
            <a:off x="0" y="5682734"/>
            <a:ext cx="90364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rIns="914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 dirty="0"/>
              <a:t>Fonte: SAKURAI, M. Gerenciamento Integrado de Custos. São Paulo: Atlas, 1997, p.117.</a:t>
            </a:r>
          </a:p>
        </p:txBody>
      </p:sp>
    </p:spTree>
    <p:extLst>
      <p:ext uri="{BB962C8B-B14F-4D97-AF65-F5344CB8AC3E}">
        <p14:creationId xmlns:p14="http://schemas.microsoft.com/office/powerpoint/2010/main" val="7354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/>
          <p:cNvSpPr>
            <a:spLocks noGrp="1"/>
          </p:cNvSpPr>
          <p:nvPr>
            <p:ph type="title"/>
          </p:nvPr>
        </p:nvSpPr>
        <p:spPr bwMode="auto">
          <a:xfrm>
            <a:off x="1225550" y="857250"/>
            <a:ext cx="6692900" cy="68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</a:bodyPr>
          <a:lstStyle/>
          <a:p>
            <a:r>
              <a:rPr lang="pt-BR" sz="3600" b="1" smtClean="0">
                <a:latin typeface="Arial" charset="0"/>
                <a:cs typeface="Arial" charset="0"/>
              </a:rPr>
              <a:t>Análise da Cadeia de Valores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6400" y="1822450"/>
            <a:ext cx="8331200" cy="4392613"/>
          </a:xfrm>
        </p:spPr>
        <p:txBody>
          <a:bodyPr lIns="82333" tIns="41166" rIns="82333" bIns="41166"/>
          <a:lstStyle/>
          <a:p>
            <a:pPr marL="463121" indent="-463121">
              <a:spcAft>
                <a:spcPts val="1080"/>
              </a:spcAft>
              <a:buFont typeface="Wingdings" pitchFamily="2" charset="2"/>
              <a:buChar char="Ø"/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Análise da cadeia de valores é a identificação e a exploração de ligações internas e externas com o objetivo de fortalecer a posição estratégica de uma empresa. </a:t>
            </a:r>
          </a:p>
          <a:p>
            <a:pPr marL="463121" indent="-463121">
              <a:spcAft>
                <a:spcPts val="1080"/>
              </a:spcAft>
              <a:buFont typeface="Wingdings" pitchFamily="2" charset="2"/>
              <a:buChar char="Ø"/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 gestão estratégica de custos exige a consideração da parte da cadeia de valores interna. </a:t>
            </a:r>
          </a:p>
          <a:p>
            <a:pPr marL="463121" indent="-463121">
              <a:spcAft>
                <a:spcPts val="1080"/>
              </a:spcAft>
              <a:buFont typeface="Wingdings" pitchFamily="2" charset="2"/>
              <a:buChar char="Ø"/>
              <a:defRPr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 exploração de ligações internas significa que relacionamentos entre atividades são avaliados e usados para reduzir custos e aumentar o valor.</a:t>
            </a:r>
          </a:p>
          <a:p>
            <a:pPr marL="463121" indent="-463121">
              <a:spcAft>
                <a:spcPts val="1080"/>
              </a:spcAft>
              <a:buFont typeface="Wingdings" pitchFamily="2" charset="2"/>
              <a:buChar char="Ø"/>
              <a:defRPr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CaixaDeTexto 3"/>
          <p:cNvSpPr txBox="1">
            <a:spLocks noChangeArrowheads="1"/>
          </p:cNvSpPr>
          <p:nvPr/>
        </p:nvSpPr>
        <p:spPr bwMode="auto">
          <a:xfrm>
            <a:off x="95250" y="6381750"/>
            <a:ext cx="91440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33" tIns="41166" rIns="82333" bIns="4116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Fonte: MAHER, M. 2001, p. 315</a:t>
            </a:r>
          </a:p>
        </p:txBody>
      </p:sp>
    </p:spTree>
    <p:extLst>
      <p:ext uri="{BB962C8B-B14F-4D97-AF65-F5344CB8AC3E}">
        <p14:creationId xmlns:p14="http://schemas.microsoft.com/office/powerpoint/2010/main" val="9732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6835" y="81509"/>
            <a:ext cx="6612401" cy="1143357"/>
          </a:xfrm>
        </p:spPr>
        <p:txBody>
          <a:bodyPr/>
          <a:lstStyle/>
          <a:p>
            <a:r>
              <a:rPr lang="pt-BR" sz="3601" b="1" dirty="0"/>
              <a:t>Análise de Atividades</a:t>
            </a:r>
            <a:endParaRPr lang="pt-BR" sz="360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32794"/>
            <a:ext cx="9144000" cy="5696889"/>
          </a:xfrm>
        </p:spPr>
        <p:txBody>
          <a:bodyPr/>
          <a:lstStyle/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A análise de atividades representa uma forma sistemática para pensar a respeito dos processos que as empresas utilizam para fornecer produtos a seus clientes.    </a:t>
            </a:r>
            <a:r>
              <a:rPr lang="pt-BR" sz="2161" dirty="0" smtClean="0"/>
              <a:t>                                       </a:t>
            </a:r>
            <a:r>
              <a:rPr lang="pt-BR" sz="1801" dirty="0"/>
              <a:t>Processo: Conjunto de atividades relacionadas</a:t>
            </a:r>
            <a:endParaRPr lang="pt-BR" sz="2161" dirty="0"/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A gestão baseada em atividades (ABM) pode ser utilizada para identificar e eliminar atividades que adicionam custos ao produto, mas que não adicionam valor</a:t>
            </a:r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Custos que não adicionam valor são os custos de atividades que poderiam ser eliminadas, sem que o desempenho ou a qualidade do produtos – seu valor – sejam reduzidos.</a:t>
            </a:r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161" dirty="0"/>
              <a:t>Atividades candidatas à eliminação:  Armazenagem de materiais, produtos em fabricação, produtos acabados; Movimentação de componentes, materiais ou outros itens; Espera por trabalho;  Preparação de máquinas; colocação de pedidos.</a:t>
            </a:r>
            <a:endParaRPr lang="pt-BR" sz="180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5577" y="6540718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MAHER, M. 2001, p. 316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856628" y="6411063"/>
            <a:ext cx="1123639" cy="251383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64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85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6835" y="81509"/>
            <a:ext cx="6612401" cy="1143357"/>
          </a:xfrm>
        </p:spPr>
        <p:txBody>
          <a:bodyPr/>
          <a:lstStyle/>
          <a:p>
            <a:r>
              <a:rPr lang="pt-BR" sz="3601" b="1" dirty="0"/>
              <a:t>Análise de Atividades</a:t>
            </a:r>
            <a:endParaRPr lang="pt-BR" sz="360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89695"/>
            <a:ext cx="9144000" cy="4991714"/>
          </a:xfrm>
        </p:spPr>
        <p:txBody>
          <a:bodyPr/>
          <a:lstStyle/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521" dirty="0"/>
              <a:t>Identificação dos objetivos do processo, definidos com base em o quê o cliente deseja ou espera do processo. </a:t>
            </a:r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521" dirty="0"/>
              <a:t>Registro, em um gráfico, das atividades utilizadas para completar o produto ou serviço, do começo ao fim.</a:t>
            </a:r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521" dirty="0"/>
              <a:t>Classificação de todas as atividades em atividades que adicionam valor e atividades que não adicionam valor.</a:t>
            </a:r>
          </a:p>
          <a:p>
            <a:pPr marL="463069" indent="-463069">
              <a:spcAft>
                <a:spcPts val="1080"/>
              </a:spcAft>
              <a:buFont typeface="+mj-lt"/>
              <a:buAutoNum type="arabicPeriod"/>
            </a:pPr>
            <a:r>
              <a:rPr lang="pt-BR" sz="2521" dirty="0"/>
              <a:t>Aperfeiçoamento contínuo da eficiência de todas as atividades que adicionam valor e desenvolvimento de planos para eliminar ou reduzir as atividades que não adicionam valor. </a:t>
            </a:r>
          </a:p>
          <a:p>
            <a:endParaRPr lang="pt-BR" sz="216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5577" y="6540718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MAHER, M. 2001, p. 314  </a:t>
            </a:r>
            <a:endParaRPr lang="pt-BR" sz="126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65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388" y="122800"/>
            <a:ext cx="8229314" cy="1143357"/>
          </a:xfrm>
        </p:spPr>
        <p:txBody>
          <a:bodyPr/>
          <a:lstStyle/>
          <a:p>
            <a:r>
              <a:rPr lang="pt-BR" sz="3241" dirty="0"/>
              <a:t>As atividades adicionam valor?</a:t>
            </a:r>
            <a:endParaRPr lang="pt-BR" sz="324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98906" y="1549004"/>
          <a:ext cx="7260675" cy="4524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ector reto 7"/>
          <p:cNvCxnSpPr/>
          <p:nvPr/>
        </p:nvCxnSpPr>
        <p:spPr bwMode="auto">
          <a:xfrm>
            <a:off x="6063032" y="5503479"/>
            <a:ext cx="7131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ector reto 9"/>
          <p:cNvCxnSpPr/>
          <p:nvPr/>
        </p:nvCxnSpPr>
        <p:spPr bwMode="auto">
          <a:xfrm rot="5400000" flipH="1" flipV="1">
            <a:off x="5058206" y="3785551"/>
            <a:ext cx="34358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de seta reta 12"/>
          <p:cNvCxnSpPr/>
          <p:nvPr/>
        </p:nvCxnSpPr>
        <p:spPr bwMode="auto">
          <a:xfrm rot="10800000">
            <a:off x="5285102" y="2067623"/>
            <a:ext cx="1491032" cy="1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CaixaDeTexto 13"/>
          <p:cNvSpPr txBox="1"/>
          <p:nvPr/>
        </p:nvSpPr>
        <p:spPr>
          <a:xfrm>
            <a:off x="6970616" y="3429000"/>
            <a:ext cx="1555859" cy="3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21" dirty="0"/>
              <a:t>Reavaliação</a:t>
            </a:r>
            <a:endParaRPr lang="pt-BR" sz="162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95577" y="6540718"/>
            <a:ext cx="91440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60" dirty="0"/>
              <a:t>Fonte: MAHER, M. 2001, p. 315  </a:t>
            </a:r>
            <a:endParaRPr lang="pt-BR" sz="1260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7273181" y="6243803"/>
            <a:ext cx="1771914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66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28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388" y="187627"/>
            <a:ext cx="8229314" cy="1143357"/>
          </a:xfrm>
        </p:spPr>
        <p:txBody>
          <a:bodyPr/>
          <a:lstStyle/>
          <a:p>
            <a:r>
              <a:rPr lang="pt-BR" sz="3241" b="1" dirty="0"/>
              <a:t>Ligações da Cadeia de Valor</a:t>
            </a:r>
            <a:endParaRPr lang="pt-BR" sz="324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8215" y="1600343"/>
            <a:ext cx="8427570" cy="4940375"/>
          </a:xfrm>
        </p:spPr>
        <p:txBody>
          <a:bodyPr/>
          <a:lstStyle/>
          <a:p>
            <a:pPr>
              <a:spcAft>
                <a:spcPts val="540"/>
              </a:spcAft>
            </a:pPr>
            <a:r>
              <a:rPr lang="pt-BR" sz="2881" b="1" dirty="0"/>
              <a:t>Ligações Internas</a:t>
            </a:r>
            <a:r>
              <a:rPr lang="pt-BR" sz="2881" dirty="0"/>
              <a:t>: relacionamentos entre atividades executadas dentro da parte da cadeia de valores da empresa.</a:t>
            </a:r>
          </a:p>
          <a:p>
            <a:r>
              <a:rPr lang="pt-BR" sz="2881" b="1" dirty="0"/>
              <a:t>Ligações Externas</a:t>
            </a:r>
            <a:r>
              <a:rPr lang="pt-BR" sz="2881" dirty="0"/>
              <a:t>: relacionamento entre atividades da cadeia de valor de uma empresa realizadas com seus </a:t>
            </a:r>
            <a:r>
              <a:rPr lang="pt-BR" sz="2881" b="1" dirty="0"/>
              <a:t>fornecedores</a:t>
            </a:r>
            <a:r>
              <a:rPr lang="pt-BR" sz="2881" dirty="0"/>
              <a:t> e </a:t>
            </a:r>
            <a:r>
              <a:rPr lang="pt-BR" sz="2881" b="1" dirty="0"/>
              <a:t>clientes</a:t>
            </a:r>
            <a:r>
              <a:rPr lang="pt-BR" sz="2881" dirty="0"/>
              <a:t>. </a:t>
            </a:r>
          </a:p>
          <a:p>
            <a:pPr>
              <a:buNone/>
            </a:pPr>
            <a:endParaRPr lang="pt-BR" sz="288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55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9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388" y="187627"/>
            <a:ext cx="8229314" cy="1143357"/>
          </a:xfrm>
        </p:spPr>
        <p:txBody>
          <a:bodyPr/>
          <a:lstStyle/>
          <a:p>
            <a:r>
              <a:rPr lang="pt-BR" sz="3241" b="1" dirty="0"/>
              <a:t>Explorando as ligações</a:t>
            </a:r>
            <a:endParaRPr lang="pt-BR" sz="324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3043" y="1232794"/>
            <a:ext cx="8492397" cy="5696889"/>
          </a:xfrm>
        </p:spPr>
        <p:txBody>
          <a:bodyPr/>
          <a:lstStyle/>
          <a:p>
            <a:pPr>
              <a:spcAft>
                <a:spcPts val="1080"/>
              </a:spcAft>
            </a:pPr>
            <a:r>
              <a:rPr lang="pt-BR" sz="2881" dirty="0"/>
              <a:t>Para explorar as ligações internas e externas, deve-se identificar as atividades e selecionar aquelas que podem ser usadas para produzir ou sustentar uma vantagem competitiva.</a:t>
            </a:r>
          </a:p>
          <a:p>
            <a:pPr>
              <a:spcAft>
                <a:spcPts val="1080"/>
              </a:spcAft>
            </a:pPr>
            <a:r>
              <a:rPr lang="pt-BR" sz="2881" dirty="0"/>
              <a:t>Esse processo requer o conhecimento do custo e do valor de cada atividade A avaliação da força econômica e relacionamentos de cada estágio do sistema da cadeia de valores pode fornecer à empresa vários discernimentos estratégicos significativos.</a:t>
            </a:r>
          </a:p>
          <a:p>
            <a:endParaRPr lang="pt-BR" sz="180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58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69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Explorando Elos Internos</a:t>
            </a:r>
            <a:endParaRPr lang="pt-BR" sz="288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655" y="1484177"/>
            <a:ext cx="8656130" cy="5186196"/>
          </a:xfrm>
        </p:spPr>
        <p:txBody>
          <a:bodyPr/>
          <a:lstStyle/>
          <a:p>
            <a:pPr marL="463069" indent="-463069">
              <a:spcAft>
                <a:spcPts val="1080"/>
              </a:spcAft>
            </a:pPr>
            <a:r>
              <a:rPr lang="pt-BR" sz="2521" dirty="0"/>
              <a:t>Se engenheiros de projetos sabem que o número de peças é um direcionador  de custos para várias atividades de produção (p. ex, consumo de material, consumo de mão de obra direta, montagem, inspeção, manuseio de materiais e compras) , então o </a:t>
            </a:r>
            <a:r>
              <a:rPr lang="pt-BR" sz="2521" dirty="0" err="1"/>
              <a:t>reprojetar</a:t>
            </a:r>
            <a:r>
              <a:rPr lang="pt-BR" sz="2521" dirty="0"/>
              <a:t> o produto com poucas peças reduziria o custo de produção.</a:t>
            </a:r>
          </a:p>
          <a:p>
            <a:pPr marL="463069" indent="-463069">
              <a:spcAft>
                <a:spcPts val="1080"/>
              </a:spcAft>
            </a:pPr>
            <a:endParaRPr lang="pt-BR" sz="2521" dirty="0"/>
          </a:p>
          <a:p>
            <a:pPr marL="463069" indent="-463069">
              <a:spcAft>
                <a:spcPts val="1080"/>
              </a:spcAft>
              <a:buNone/>
            </a:pPr>
            <a:endParaRPr lang="pt-BR" sz="2521" dirty="0"/>
          </a:p>
          <a:p>
            <a:endParaRPr lang="pt-BR" sz="2161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812007" y="4271757"/>
          <a:ext cx="7714468" cy="232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7986284" y="6243803"/>
            <a:ext cx="1512603" cy="23208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62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Explorando Elos Internos - Exemplo</a:t>
            </a:r>
            <a:endParaRPr lang="pt-BR" sz="288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655" y="1419349"/>
            <a:ext cx="8656130" cy="2139305"/>
          </a:xfrm>
        </p:spPr>
        <p:txBody>
          <a:bodyPr>
            <a:normAutofit lnSpcReduction="10000"/>
          </a:bodyPr>
          <a:lstStyle/>
          <a:p>
            <a:pPr marL="463069" indent="-463069">
              <a:spcAft>
                <a:spcPts val="1080"/>
              </a:spcAft>
            </a:pPr>
            <a:r>
              <a:rPr lang="pt-BR" sz="2521" dirty="0"/>
              <a:t>Uma empresa produz uma variedade de produtos médicos de alta tecnologia. Um dos produtos tem 20 peças. Os engenheiros de projetos produziram uma nova configuração para o produto, com apenas 8 peças. Atualmente 10.000 unidades são produzidas. </a:t>
            </a:r>
          </a:p>
          <a:p>
            <a:pPr marL="463069" indent="-463069">
              <a:spcAft>
                <a:spcPts val="1080"/>
              </a:spcAft>
            </a:pPr>
            <a:endParaRPr lang="pt-BR" sz="2521" dirty="0"/>
          </a:p>
          <a:p>
            <a:pPr marL="463069" indent="-463069">
              <a:spcAft>
                <a:spcPts val="1080"/>
              </a:spcAft>
              <a:buNone/>
            </a:pPr>
            <a:endParaRPr lang="pt-BR" sz="2521" dirty="0"/>
          </a:p>
          <a:p>
            <a:pPr>
              <a:buNone/>
            </a:pPr>
            <a:endParaRPr lang="pt-BR" sz="216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28560" y="3817964"/>
          <a:ext cx="8686880" cy="25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273"/>
                <a:gridCol w="3196443"/>
                <a:gridCol w="1405600"/>
                <a:gridCol w="1144782"/>
                <a:gridCol w="1144782"/>
              </a:tblGrid>
              <a:tr h="62484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Atividades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Direcionador de Atividade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Capacidade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Demanda Atual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Demanda Esperada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Consumir materiais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Número de peças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200.000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200.000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80.000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Montar peças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Horas de mão de obra direta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10.000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10.000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5.000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Comprar peças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Número de pedidos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15.000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12.500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6.500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Garantir reparo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Número de produtos defeituosos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1.000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  800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500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25" y="6503113"/>
            <a:ext cx="2895552" cy="296915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1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ítulo 1"/>
          <p:cNvSpPr>
            <a:spLocks/>
          </p:cNvSpPr>
          <p:nvPr/>
        </p:nvSpPr>
        <p:spPr bwMode="auto">
          <a:xfrm>
            <a:off x="941663" y="332656"/>
            <a:ext cx="7093103" cy="10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 algn="ctr">
              <a:defRPr/>
            </a:pPr>
            <a:r>
              <a:rPr lang="pt-BR" sz="324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Estratégica de Custos</a:t>
            </a:r>
            <a:endParaRPr lang="pt-BR" sz="324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>
            <a:spLocks/>
          </p:cNvSpPr>
          <p:nvPr/>
        </p:nvSpPr>
        <p:spPr bwMode="auto">
          <a:xfrm>
            <a:off x="487870" y="1196752"/>
            <a:ext cx="8168260" cy="530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>
              <a:buFont typeface="Arial" pitchFamily="34" charset="0"/>
              <a:buChar char="•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Tomada de decisão estratégica diz respeito às tomadas de decisão que afetam a posição competitiva de uma empresa a longo prazo. </a:t>
            </a:r>
            <a:endParaRPr lang="pt-BR" sz="252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endParaRPr lang="pt-BR" sz="252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ato de escolher  entre estratégias alternativas  com a meta de selecionar  uma estratégia ... que forneça uma garantia razoável de crescimento e sobrevivência a longo prazo. </a:t>
            </a:r>
          </a:p>
          <a:p>
            <a:pPr>
              <a:buFont typeface="Arial" pitchFamily="34" charset="0"/>
              <a:buChar char="•"/>
              <a:defRPr/>
            </a:pPr>
            <a:endParaRPr lang="pt-BR" sz="252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Estratégica de Custos</a:t>
            </a: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sz="252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vantagem competitiva é a chave. É </a:t>
            </a: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uso de dados de custos para desenvolver e identificar estratégias superiores que produzirão uma vantagem competitiva sustentável. </a:t>
            </a: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Hansen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D. R e 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Mowen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M.M.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2001, p. 423)</a:t>
            </a:r>
            <a:endParaRPr lang="pt-BR" sz="252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99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Explorando Elos Internos - Exemplo</a:t>
            </a:r>
            <a:endParaRPr lang="pt-BR" sz="2881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655" y="1419349"/>
            <a:ext cx="8656130" cy="648275"/>
          </a:xfrm>
        </p:spPr>
        <p:txBody>
          <a:bodyPr/>
          <a:lstStyle/>
          <a:p>
            <a:pPr marL="463069" indent="-463069">
              <a:spcAft>
                <a:spcPts val="1080"/>
              </a:spcAft>
            </a:pPr>
            <a:r>
              <a:rPr lang="pt-BR" sz="2521" dirty="0"/>
              <a:t>Dados de custos das atividades:</a:t>
            </a:r>
          </a:p>
          <a:p>
            <a:pPr marL="463069" indent="-463069">
              <a:spcAft>
                <a:spcPts val="1080"/>
              </a:spcAft>
            </a:pPr>
            <a:endParaRPr lang="pt-BR" sz="2521" dirty="0"/>
          </a:p>
          <a:p>
            <a:pPr marL="463069" indent="-463069">
              <a:spcAft>
                <a:spcPts val="1080"/>
              </a:spcAft>
              <a:buNone/>
            </a:pPr>
            <a:endParaRPr lang="pt-BR" sz="2521" dirty="0"/>
          </a:p>
          <a:p>
            <a:pPr>
              <a:buNone/>
            </a:pPr>
            <a:endParaRPr lang="pt-BR" sz="216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28560" y="2456588"/>
          <a:ext cx="8427570" cy="350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107"/>
                <a:gridCol w="6153463"/>
              </a:tblGrid>
              <a:tr h="62484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Atividades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Custos 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Consumir materiais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$3 por peça consumida; sem custo fixo de atividade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Montar peças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$12 por hora de mão de obra direta, sem custo fixo de atividade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107018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Comprar peças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Três assistentes assalariados, cada um ganhando salário anual de $30.000; cada assistente é capaz de processar 5.000 pedidos de compra. Custos variáveis de atividade: $0,50 por pedido de compra processado para formulários, postagens, etc.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82321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Garantir reparo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Dois agentes de reparos, cada um recebendo um salário de $28.000 por ano; cada agente de reparos é capaz de reparar 500 unidades por ano. Custos variáveis da atividade: $20 por produto reparado.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25" y="6411063"/>
            <a:ext cx="2895552" cy="310091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71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Explorando Elos Internos – Redução de Custos Gerada</a:t>
            </a:r>
            <a:endParaRPr lang="pt-BR" sz="2881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3042" y="1549004"/>
          <a:ext cx="6223437" cy="393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888"/>
                <a:gridCol w="1456549"/>
              </a:tblGrid>
              <a:tr h="492062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Consumo de Materiais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$360.000 </a:t>
                      </a:r>
                      <a:r>
                        <a:rPr lang="pt-BR" sz="1600" baseline="30000" dirty="0" smtClean="0"/>
                        <a:t>a</a:t>
                      </a:r>
                      <a:endParaRPr lang="pt-BR" sz="1600" baseline="300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Consumo de mão de obra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$ 60.000 </a:t>
                      </a:r>
                      <a:r>
                        <a:rPr lang="pt-BR" sz="1600" baseline="30000" dirty="0" smtClean="0"/>
                        <a:t>b</a:t>
                      </a:r>
                      <a:endParaRPr lang="pt-BR" sz="1600" baseline="300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Compras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$ 33.000 </a:t>
                      </a:r>
                      <a:r>
                        <a:rPr lang="pt-BR" sz="1600" baseline="30000" dirty="0" smtClean="0"/>
                        <a:t>c</a:t>
                      </a:r>
                      <a:endParaRPr lang="pt-BR" sz="1600" baseline="300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Reparos sob Garantia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      $ 34.000 </a:t>
                      </a:r>
                      <a:r>
                        <a:rPr lang="pt-BR" sz="1600" baseline="30000" dirty="0" smtClean="0"/>
                        <a:t>d</a:t>
                      </a:r>
                      <a:endParaRPr lang="pt-BR" sz="1600" baseline="300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        Total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     $487.000</a:t>
                      </a:r>
                      <a:endParaRPr lang="pt-BR" sz="1600" b="1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Unidades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10.000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  <a:tr h="492062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Economia por unidade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$48,70</a:t>
                      </a:r>
                      <a:endParaRPr lang="pt-BR" sz="1600" dirty="0"/>
                    </a:p>
                  </a:txBody>
                  <a:tcPr marL="82322" marR="82322" marT="41161" marB="41161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58215" y="5697962"/>
            <a:ext cx="622343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40" dirty="0"/>
              <a:t>a (200.000 – 80.000)$3</a:t>
            </a:r>
          </a:p>
          <a:p>
            <a:r>
              <a:rPr lang="pt-BR" sz="1440" dirty="0"/>
              <a:t>b (10.000 – 5.000)$12</a:t>
            </a:r>
          </a:p>
          <a:p>
            <a:r>
              <a:rPr lang="pt-BR" sz="1440" dirty="0"/>
              <a:t>c ($30.000 + $0,50(12.500 – 6.500))</a:t>
            </a:r>
          </a:p>
          <a:p>
            <a:r>
              <a:rPr lang="pt-BR" sz="1440" dirty="0"/>
              <a:t>d ($28.000 + $20(800 – 500))</a:t>
            </a:r>
            <a:endParaRPr lang="pt-BR" sz="144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597318" y="6243803"/>
            <a:ext cx="1253294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0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282" y="81509"/>
            <a:ext cx="5834471" cy="1143357"/>
          </a:xfrm>
        </p:spPr>
        <p:txBody>
          <a:bodyPr/>
          <a:lstStyle/>
          <a:p>
            <a:r>
              <a:rPr lang="pt-BR" sz="2881" b="1" dirty="0"/>
              <a:t>Explorando Elos Internos – Aumento de Gastos</a:t>
            </a:r>
            <a:endParaRPr lang="pt-BR" sz="2881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8215" y="1808314"/>
            <a:ext cx="4862059" cy="14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dirty="0"/>
              <a:t>Aumentar dispêndio em $50.000 para explorar as ligações entre o projeto de engenharia e as atividades na cadeia de valores da empresa</a:t>
            </a:r>
            <a:endParaRPr lang="pt-BR" sz="2161" dirty="0"/>
          </a:p>
        </p:txBody>
      </p:sp>
      <p:sp>
        <p:nvSpPr>
          <p:cNvPr id="5" name="Texto explicativo em elipse 4"/>
          <p:cNvSpPr/>
          <p:nvPr/>
        </p:nvSpPr>
        <p:spPr bwMode="auto">
          <a:xfrm>
            <a:off x="5674067" y="2391761"/>
            <a:ext cx="3241373" cy="1620686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22" tIns="41161" rIns="82322" bIns="41161" numCol="1" rtlCol="0" anchor="t" anchorCtr="0" compatLnSpc="1">
            <a:prstTxWarp prst="textNoShape">
              <a:avLst/>
            </a:prstTxWarp>
          </a:bodyPr>
          <a:lstStyle/>
          <a:p>
            <a:pPr defTabSz="914705" fontAlgn="base">
              <a:spcBef>
                <a:spcPct val="0"/>
              </a:spcBef>
              <a:spcAft>
                <a:spcPct val="0"/>
              </a:spcAft>
            </a:pPr>
            <a:r>
              <a:rPr lang="pt-BR" sz="2161" dirty="0">
                <a:latin typeface="Arial" charset="0"/>
              </a:rPr>
              <a:t>Gastar $50.000 para economizar $487.000 !!!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87870" y="4595895"/>
            <a:ext cx="8362742" cy="7573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pt-BR" sz="2161" dirty="0"/>
              <a:t>Gastar em uma atividade para economizar no custo de outras atividades é um princípio fundamental da análise estratégica de custos.</a:t>
            </a:r>
            <a:endParaRPr lang="pt-BR" sz="216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75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4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8215" y="1935930"/>
            <a:ext cx="8297915" cy="2896727"/>
          </a:xfrm>
          <a:prstGeom prst="rect">
            <a:avLst/>
          </a:prstGeom>
        </p:spPr>
        <p:txBody>
          <a:bodyPr wrap="square" lIns="82333" tIns="41166" rIns="82333" bIns="41166">
            <a:spAutoFit/>
          </a:bodyPr>
          <a:lstStyle/>
          <a:p>
            <a:pPr>
              <a:spcAft>
                <a:spcPts val="540"/>
              </a:spcAft>
            </a:pPr>
            <a:r>
              <a:rPr lang="pt-BR" dirty="0" smtClean="0"/>
              <a:t>GARRISON, R. H. e NOREEN, E. W. </a:t>
            </a:r>
            <a:r>
              <a:rPr lang="pt-BR" b="1" dirty="0" smtClean="0"/>
              <a:t>Contabilidade Gerencial</a:t>
            </a:r>
            <a:r>
              <a:rPr lang="pt-BR" dirty="0" smtClean="0"/>
              <a:t>, 9º. Edição, Rio de Janeiro, LTC, 2001.</a:t>
            </a:r>
          </a:p>
          <a:p>
            <a:pPr>
              <a:spcAft>
                <a:spcPts val="540"/>
              </a:spcAft>
            </a:pPr>
            <a:r>
              <a:rPr lang="pt-BR" dirty="0" smtClean="0"/>
              <a:t>HANSEN, D. R e MOWEN, </a:t>
            </a:r>
            <a:r>
              <a:rPr lang="pt-BR" dirty="0" err="1" smtClean="0"/>
              <a:t>M.M.</a:t>
            </a:r>
            <a:r>
              <a:rPr lang="pt-BR" dirty="0" smtClean="0"/>
              <a:t> </a:t>
            </a:r>
            <a:r>
              <a:rPr lang="pt-BR" b="1" dirty="0" smtClean="0"/>
              <a:t>Gestão de Custos</a:t>
            </a:r>
            <a:r>
              <a:rPr lang="pt-BR" dirty="0" smtClean="0"/>
              <a:t>. 10º.Edição. São Paulo: Pioneira </a:t>
            </a:r>
            <a:r>
              <a:rPr lang="pt-BR" dirty="0" err="1" smtClean="0"/>
              <a:t>Thomson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, 2001</a:t>
            </a:r>
          </a:p>
          <a:p>
            <a:pPr>
              <a:spcAft>
                <a:spcPts val="540"/>
              </a:spcAft>
            </a:pPr>
            <a:r>
              <a:rPr lang="pt-BR" dirty="0"/>
              <a:t>MAHER, M. </a:t>
            </a:r>
            <a:r>
              <a:rPr lang="pt-BR" b="1" dirty="0"/>
              <a:t>Contabilidade de Custos</a:t>
            </a:r>
            <a:r>
              <a:rPr lang="pt-BR" dirty="0"/>
              <a:t>. 1º Edição em português , São Paulo: Atlas, 2001.</a:t>
            </a:r>
          </a:p>
          <a:p>
            <a:pPr>
              <a:spcBef>
                <a:spcPct val="0"/>
              </a:spcBef>
              <a:spcAft>
                <a:spcPts val="540"/>
              </a:spcAft>
            </a:pPr>
            <a:r>
              <a:rPr lang="pt-BR" dirty="0"/>
              <a:t>MARTINS, E. </a:t>
            </a:r>
            <a:r>
              <a:rPr lang="pt-BR" b="1" dirty="0"/>
              <a:t>Contabilidade de Custos</a:t>
            </a:r>
            <a:r>
              <a:rPr lang="pt-BR" dirty="0"/>
              <a:t>. São Paulo: Atlas, 9a ed. Revisada, 2003.</a:t>
            </a:r>
          </a:p>
          <a:p>
            <a:pPr>
              <a:spcBef>
                <a:spcPct val="0"/>
              </a:spcBef>
              <a:spcAft>
                <a:spcPts val="540"/>
              </a:spcAft>
            </a:pPr>
            <a:r>
              <a:rPr lang="pt-BR" dirty="0"/>
              <a:t>PLAYER, S. e LACERDA, R. </a:t>
            </a:r>
            <a:r>
              <a:rPr lang="pt-BR" b="1" dirty="0"/>
              <a:t>Lições mundiais da Arthur Andersen em ABM – Estudos de Casos.</a:t>
            </a:r>
            <a:r>
              <a:rPr lang="pt-BR" dirty="0"/>
              <a:t> São Paulo: Editora Futura, 2000.</a:t>
            </a:r>
          </a:p>
          <a:p>
            <a:pPr>
              <a:spcAft>
                <a:spcPts val="540"/>
              </a:spcAft>
            </a:pPr>
            <a:endParaRPr lang="pt-BR" dirty="0"/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343" y="274492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7039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ítulo 1"/>
          <p:cNvSpPr>
            <a:spLocks/>
          </p:cNvSpPr>
          <p:nvPr/>
        </p:nvSpPr>
        <p:spPr bwMode="auto">
          <a:xfrm>
            <a:off x="941663" y="731726"/>
            <a:ext cx="7093103" cy="10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 algn="ctr">
              <a:defRPr/>
            </a:pPr>
            <a:r>
              <a:rPr lang="pt-BR" sz="324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Conceitos</a:t>
            </a:r>
            <a:endParaRPr lang="pt-BR" sz="324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>
            <a:spLocks/>
          </p:cNvSpPr>
          <p:nvPr/>
        </p:nvSpPr>
        <p:spPr bwMode="auto">
          <a:xfrm>
            <a:off x="487870" y="1419349"/>
            <a:ext cx="8168260" cy="530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>
              <a:buFont typeface="Arial" pitchFamily="34" charset="0"/>
              <a:buChar char="•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Vantagem competitiva: </a:t>
            </a:r>
          </a:p>
          <a:p>
            <a:pPr>
              <a:buFontTx/>
              <a:buChar char="-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de um valor melhor para o cliente por um custo igual, ou mais baixo, do que aquele oferecido pelos competidores.</a:t>
            </a:r>
          </a:p>
          <a:p>
            <a:pPr>
              <a:buFontTx/>
              <a:buChar char="-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Criação de um valor equivalente por um custo menor do que aquele oferecido pelos competidores.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Valor ao cliente:</a:t>
            </a:r>
          </a:p>
          <a:p>
            <a:pPr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-diferença entre o que um cliente recebe (serviço, qualidade, instruções de uso, reputação, marca, satisfação) e o que o cliente cede (sacrifício do consumidor, custo de comprar, de aprender a usar, custos pós-compra)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HANSEN, D. R e MOWEN, 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M.M.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2001, p. 423)</a:t>
            </a:r>
            <a:endParaRPr lang="pt-BR" sz="252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6019888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3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ítulo 1"/>
          <p:cNvSpPr>
            <a:spLocks/>
          </p:cNvSpPr>
          <p:nvPr/>
        </p:nvSpPr>
        <p:spPr bwMode="auto">
          <a:xfrm>
            <a:off x="941663" y="861381"/>
            <a:ext cx="7093103" cy="10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 algn="ctr">
              <a:defRPr/>
            </a:pPr>
            <a:r>
              <a:rPr lang="pt-BR" sz="288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Estratégias: Conceitos de Porter (1985)</a:t>
            </a:r>
            <a:endParaRPr lang="pt-BR" sz="288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>
            <a:spLocks/>
          </p:cNvSpPr>
          <p:nvPr/>
        </p:nvSpPr>
        <p:spPr bwMode="auto">
          <a:xfrm>
            <a:off x="293387" y="1419349"/>
            <a:ext cx="8850613" cy="530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>
              <a:buFont typeface="Arial" pitchFamily="34" charset="0"/>
              <a:buChar char="•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Liderança em Custos:  </a:t>
            </a:r>
          </a:p>
          <a:p>
            <a:pPr>
              <a:buFontTx/>
              <a:buChar char="-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Oferecer um valor melhor ou igual aos clientes a um custo menor do que aquele oferecido pelos competidores.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Diferenciação</a:t>
            </a:r>
          </a:p>
          <a:p>
            <a:pPr>
              <a:buFontTx/>
              <a:buChar char="-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 aumentar o valor ao cliente ao aumentar o que o cliente recebe. Criar características que o destaquem dos competidores</a:t>
            </a:r>
            <a:endParaRPr lang="pt-BR" sz="252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Focalização</a:t>
            </a:r>
          </a:p>
          <a:p>
            <a:pPr>
              <a:defRPr/>
            </a:pP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Selecionar  ou enfatizar um conjunto de clientes, ou segmento de mercado, no qual competir.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Posicionamento estratégico</a:t>
            </a:r>
          </a:p>
          <a:p>
            <a:pPr>
              <a:defRPr/>
            </a:pP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Seleção da combinação ótima das 3 estratégias gerais</a:t>
            </a:r>
          </a:p>
          <a:p>
            <a:pPr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Hansen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D. R e 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Mowen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M.M.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2001, p. 423)</a:t>
            </a:r>
            <a:endParaRPr lang="pt-BR" sz="252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566096" y="6243803"/>
            <a:ext cx="2895552" cy="477352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9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Vantagem Competitiva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692696"/>
            <a:ext cx="5148064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Gerson decidiu comprar um computador pessoal e após pesquisa, analisou a Marca A e a Marca B. Ambas oferecem a mesma velocidade de processamento, a mesma capacidade de memória, drivers para CD </a:t>
            </a:r>
            <a:r>
              <a:rPr lang="pt-BR" sz="2000" dirty="0" err="1" smtClean="0"/>
              <a:t>Room</a:t>
            </a:r>
            <a:r>
              <a:rPr lang="pt-BR" sz="2000" dirty="0" smtClean="0"/>
              <a:t> e mesmo pacote de software de apoio. As duas empresas têm boa reputação.</a:t>
            </a:r>
          </a:p>
          <a:p>
            <a:pPr marL="0" indent="0">
              <a:buNone/>
            </a:pPr>
            <a:r>
              <a:rPr lang="pt-BR" sz="2000" dirty="0" smtClean="0"/>
              <a:t>O preço de venda de cada um é idêntico. Após um pouco de investigação, Gerson soube que o custo de operar e manter a Marca A durante um período de 3 anos está estimado em $200. O custo de operar e manter a Marca B é de $600.O Agente de vendas da Marca A enfatizou o custo mais baixo de operação e manutenção. Ele afirmou que era mais baixo que qualquer outra marca. No entanto, o agente de vendas da Marca B  enfatizou a reputação do serviço ao cliente, que liderava o ranking dos melhores serviços. Gerson decidiu pela Marca B. </a:t>
            </a:r>
            <a:endParaRPr lang="pt-BR" sz="2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0072" y="1196752"/>
            <a:ext cx="3816424" cy="5112568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O que é o produto total comprado por Gerson?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A empresa da Marca A está perseguindo uma estratégia de liderança em custo ou de diferenciação? E a empresa da Marca B?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Quando ele foi questionado pela escolha, Gerson disse: “Eu penso que a Marca B oferece mais valor que a Marca A”. Quais são as possíveis fontes desse valor maior? Se a posição de Gerson representa a opinião da maioria, quais sugestões você pode oferecer para ajudar a melhorar a posição estratégica da Marca A?</a:t>
            </a:r>
          </a:p>
          <a:p>
            <a:pPr marL="514350" indent="-514350">
              <a:buFont typeface="+mj-lt"/>
              <a:buAutoNum type="arabicPeriod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450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ítulo 1"/>
          <p:cNvSpPr>
            <a:spLocks/>
          </p:cNvSpPr>
          <p:nvPr/>
        </p:nvSpPr>
        <p:spPr bwMode="auto">
          <a:xfrm>
            <a:off x="941663" y="731726"/>
            <a:ext cx="7093103" cy="10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 algn="ctr">
              <a:defRPr/>
            </a:pPr>
            <a:r>
              <a:rPr lang="pt-BR" sz="324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Estratégica de Custos</a:t>
            </a:r>
            <a:endParaRPr lang="pt-BR" sz="324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>
            <a:spLocks/>
          </p:cNvSpPr>
          <p:nvPr/>
        </p:nvSpPr>
        <p:spPr bwMode="auto">
          <a:xfrm>
            <a:off x="487870" y="1549003"/>
            <a:ext cx="8168260" cy="530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52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 explicativo em forma de nuvem 3"/>
          <p:cNvSpPr/>
          <p:nvPr/>
        </p:nvSpPr>
        <p:spPr bwMode="auto">
          <a:xfrm>
            <a:off x="2303039" y="2067623"/>
            <a:ext cx="3889648" cy="1815169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22" tIns="41161" rIns="82322" bIns="41161" numCol="1" rtlCol="0" anchor="t" anchorCtr="0" compatLnSpc="1">
            <a:prstTxWarp prst="textNoShape">
              <a:avLst/>
            </a:prstTxWarp>
          </a:bodyPr>
          <a:lstStyle/>
          <a:p>
            <a:pPr defTabSz="914705" fontAlgn="base">
              <a:spcBef>
                <a:spcPct val="0"/>
              </a:spcBef>
              <a:spcAft>
                <a:spcPct val="0"/>
              </a:spcAft>
            </a:pPr>
            <a:r>
              <a:rPr lang="pt-BR" sz="1621" b="1" dirty="0">
                <a:latin typeface="Arial" charset="0"/>
              </a:rPr>
              <a:t>Qual o papel da gestão de custos no posicionamento estratégico?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17525" y="4466240"/>
            <a:ext cx="7908950" cy="133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61" b="1" cap="small" dirty="0"/>
              <a:t>O objetivo da gestão estratégica de custos é reduzir custos enquanto simultaneamente fortalece a posição estratégica escolhida</a:t>
            </a:r>
            <a:r>
              <a:rPr lang="pt-BR" sz="2161" cap="small" dirty="0"/>
              <a:t>.</a:t>
            </a:r>
          </a:p>
          <a:p>
            <a:r>
              <a:rPr lang="pt-BR" sz="2161" dirty="0"/>
              <a:t> </a:t>
            </a:r>
          </a:p>
          <a:p>
            <a:r>
              <a:rPr lang="pt-BR" sz="1621" dirty="0"/>
              <a:t>Fonte: Cooper &amp; </a:t>
            </a:r>
            <a:r>
              <a:rPr lang="pt-BR" sz="1621" dirty="0" err="1"/>
              <a:t>Slagmulder</a:t>
            </a:r>
            <a:r>
              <a:rPr lang="pt-BR" sz="1621" dirty="0"/>
              <a:t> apud 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HANSEN, D. R e MOWEN, </a:t>
            </a:r>
            <a:r>
              <a:rPr lang="pt-BR" sz="16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M.M.</a:t>
            </a:r>
            <a:r>
              <a:rPr lang="pt-BR" sz="16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2001, p.423.</a:t>
            </a:r>
            <a:endParaRPr lang="pt-BR" sz="2161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05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1"/>
          <p:cNvSpPr>
            <a:spLocks/>
          </p:cNvSpPr>
          <p:nvPr/>
        </p:nvSpPr>
        <p:spPr bwMode="auto">
          <a:xfrm>
            <a:off x="1427163" y="328613"/>
            <a:ext cx="628967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rIns="91435"/>
          <a:lstStyle/>
          <a:p>
            <a:pPr algn="ctr"/>
            <a:r>
              <a:rPr lang="pt-BR" sz="3400" b="1"/>
              <a:t>ABM Gerenciamento Baseado em Atividades</a:t>
            </a:r>
          </a:p>
        </p:txBody>
      </p:sp>
      <p:sp>
        <p:nvSpPr>
          <p:cNvPr id="88067" name="Título 1"/>
          <p:cNvSpPr>
            <a:spLocks/>
          </p:cNvSpPr>
          <p:nvPr/>
        </p:nvSpPr>
        <p:spPr bwMode="auto">
          <a:xfrm>
            <a:off x="560388" y="1714500"/>
            <a:ext cx="8023225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rIns="91435"/>
          <a:lstStyle/>
          <a:p>
            <a:r>
              <a:rPr lang="pt-BR" sz="2400" b="1"/>
              <a:t>ABM – </a:t>
            </a:r>
            <a:r>
              <a:rPr lang="pt-BR" sz="2400" b="1" i="1"/>
              <a:t>Activity Based Management</a:t>
            </a:r>
          </a:p>
          <a:p>
            <a:endParaRPr lang="pt-BR" sz="2400" b="1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/>
              <a:t> Disciplina que se concentra na gestão de atividades como o caminho para a melhoria do valor recebido pelo cliente e dos lucros alcançados com o fornecimento desse valor.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/>
              <a:t> Inclui a análise dos geradores de custos, a análise das atividades e a medição de desempenho.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/>
              <a:t> Utiliza como base de dados os custos apurados pelo ABC Custeio baseado em Atividades (</a:t>
            </a:r>
            <a:r>
              <a:rPr lang="pt-BR" sz="2400" i="1"/>
              <a:t>Activity Based Costing</a:t>
            </a:r>
            <a:r>
              <a:rPr lang="pt-BR" sz="2400"/>
              <a:t>)  </a:t>
            </a:r>
          </a:p>
          <a:p>
            <a:pPr>
              <a:buFont typeface="Arial" charset="0"/>
              <a:buChar char="•"/>
            </a:pPr>
            <a:endParaRPr lang="pt-BR" sz="2400"/>
          </a:p>
        </p:txBody>
      </p:sp>
      <p:sp>
        <p:nvSpPr>
          <p:cNvPr id="88068" name="CaixaDeTexto 3"/>
          <p:cNvSpPr txBox="1">
            <a:spLocks noChangeArrowheads="1"/>
          </p:cNvSpPr>
          <p:nvPr/>
        </p:nvSpPr>
        <p:spPr bwMode="auto">
          <a:xfrm>
            <a:off x="336550" y="6153150"/>
            <a:ext cx="5964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rIns="914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Fonte: CAM-I apud Player, S. e Lacerda R. 2000, p.24.</a:t>
            </a:r>
          </a:p>
        </p:txBody>
      </p:sp>
    </p:spTree>
    <p:extLst>
      <p:ext uri="{BB962C8B-B14F-4D97-AF65-F5344CB8AC3E}">
        <p14:creationId xmlns:p14="http://schemas.microsoft.com/office/powerpoint/2010/main" val="38342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ítulo 1"/>
          <p:cNvSpPr>
            <a:spLocks/>
          </p:cNvSpPr>
          <p:nvPr/>
        </p:nvSpPr>
        <p:spPr bwMode="auto">
          <a:xfrm>
            <a:off x="941663" y="252454"/>
            <a:ext cx="7093103" cy="10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 algn="ctr">
              <a:defRPr/>
            </a:pPr>
            <a:r>
              <a:rPr lang="pt-BR" sz="324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 Custeio Baseado em Atividades</a:t>
            </a:r>
            <a:endParaRPr lang="pt-BR" sz="324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ítulo 1"/>
          <p:cNvSpPr>
            <a:spLocks/>
          </p:cNvSpPr>
          <p:nvPr/>
        </p:nvSpPr>
        <p:spPr bwMode="auto">
          <a:xfrm>
            <a:off x="293388" y="1419349"/>
            <a:ext cx="8233087" cy="498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4" rIns="91423" bIns="45714"/>
          <a:lstStyle/>
          <a:p>
            <a:pPr>
              <a:defRPr/>
            </a:pP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 – </a:t>
            </a:r>
            <a:r>
              <a:rPr lang="pt-BR" sz="2521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521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</a:t>
            </a:r>
            <a:r>
              <a:rPr lang="pt-BR" sz="252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521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Costing</a:t>
            </a:r>
            <a:endParaRPr lang="pt-BR" sz="252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pt-BR" sz="252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Metodologia que mede o custo e o desempenho de atividades, recursos e demais objetos de custo (clientes, produtos, processos, áreas de negócios, </a:t>
            </a:r>
            <a:r>
              <a:rPr lang="pt-BR" sz="252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Tx/>
              <a:buChar char="-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recursos são atribuídos às atividades com base em taxas de consumo e , então, as atividades são atribuídas aos objetos de custos também com base no consumo.</a:t>
            </a:r>
          </a:p>
          <a:p>
            <a:pPr>
              <a:buFontTx/>
              <a:buChar char="-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ABC é utilizado para responder: “Quanto custam as coisas?” </a:t>
            </a:r>
          </a:p>
          <a:p>
            <a:pPr>
              <a:buFontTx/>
              <a:buChar char="-"/>
              <a:defRPr/>
            </a:pPr>
            <a:r>
              <a:rPr lang="pt-BR" sz="252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ABM se preocupa com os fatores que fazem com que os custos existam. </a:t>
            </a:r>
          </a:p>
          <a:p>
            <a:pPr>
              <a:buFontTx/>
              <a:buChar char="-"/>
              <a:defRPr/>
            </a:pPr>
            <a:endParaRPr lang="pt-BR" sz="252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30627" y="6458331"/>
            <a:ext cx="6158609" cy="341748"/>
          </a:xfrm>
          <a:prstGeom prst="rect">
            <a:avLst/>
          </a:prstGeom>
          <a:noFill/>
        </p:spPr>
        <p:txBody>
          <a:bodyPr wrap="square" lIns="91426" tIns="45714" rIns="91426" bIns="45714" rtlCol="0">
            <a:spAutoFit/>
          </a:bodyPr>
          <a:lstStyle/>
          <a:p>
            <a:r>
              <a:rPr lang="pt-BR" sz="1621" dirty="0"/>
              <a:t>Fonte: CAM-I apud </a:t>
            </a:r>
            <a:r>
              <a:rPr lang="pt-BR" sz="1621" dirty="0"/>
              <a:t>PLAYER, </a:t>
            </a:r>
            <a:r>
              <a:rPr lang="pt-BR" sz="1621" dirty="0"/>
              <a:t>S. e </a:t>
            </a:r>
            <a:r>
              <a:rPr lang="pt-BR" sz="1621" dirty="0"/>
              <a:t>LACERDA R. 2000, p.24.</a:t>
            </a:r>
            <a:endParaRPr lang="pt-BR" sz="162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137510" y="6281408"/>
            <a:ext cx="1006490" cy="439746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6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857500" y="714375"/>
            <a:ext cx="2651125" cy="5883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rIns="91438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0115" name="CaixaDeTexto 35"/>
          <p:cNvSpPr txBox="1">
            <a:spLocks noChangeArrowheads="1"/>
          </p:cNvSpPr>
          <p:nvPr/>
        </p:nvSpPr>
        <p:spPr bwMode="auto">
          <a:xfrm>
            <a:off x="2160588" y="180975"/>
            <a:ext cx="4824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rIns="914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 b="1"/>
              <a:t>ABC VISÃO ESTRATÉGICA</a:t>
            </a:r>
          </a:p>
        </p:txBody>
      </p:sp>
      <p:grpSp>
        <p:nvGrpSpPr>
          <p:cNvPr id="90116" name="Grupo 25"/>
          <p:cNvGrpSpPr>
            <a:grpSpLocks/>
          </p:cNvGrpSpPr>
          <p:nvPr/>
        </p:nvGrpSpPr>
        <p:grpSpPr bwMode="auto">
          <a:xfrm>
            <a:off x="250825" y="981075"/>
            <a:ext cx="8645525" cy="5592763"/>
            <a:chOff x="-36513" y="765175"/>
            <a:chExt cx="8676129" cy="5708650"/>
          </a:xfrm>
        </p:grpSpPr>
        <p:sp>
          <p:nvSpPr>
            <p:cNvPr id="34" name="Retângulo de cantos arredondados 33"/>
            <p:cNvSpPr/>
            <p:nvPr/>
          </p:nvSpPr>
          <p:spPr>
            <a:xfrm>
              <a:off x="35178" y="2926781"/>
              <a:ext cx="8604438" cy="1440531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3132202" y="1988573"/>
              <a:ext cx="2086987" cy="79237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Atribuição dos custos dos Recursos</a:t>
              </a:r>
            </a:p>
          </p:txBody>
        </p:sp>
        <p:sp>
          <p:nvSpPr>
            <p:cNvPr id="7" name="Retângulo 6"/>
            <p:cNvSpPr/>
            <p:nvPr/>
          </p:nvSpPr>
          <p:spPr>
            <a:xfrm>
              <a:off x="3132202" y="765175"/>
              <a:ext cx="2086987" cy="7923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RECURSOS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3203849" y="3284984"/>
              <a:ext cx="2088232" cy="792088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ATIVIDADES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3132202" y="4508286"/>
              <a:ext cx="2086987" cy="7923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Atribuição dos custos de Atividades 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132202" y="5660387"/>
              <a:ext cx="2086987" cy="79237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Objetos de Custo</a:t>
              </a: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323532" y="3357806"/>
              <a:ext cx="2086987" cy="7923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Geradores de custos</a:t>
              </a: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155943" y="3357806"/>
              <a:ext cx="2088579" cy="7923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Medidores de desempenho</a:t>
              </a:r>
            </a:p>
          </p:txBody>
        </p:sp>
        <p:sp>
          <p:nvSpPr>
            <p:cNvPr id="14" name="Elipse 13"/>
            <p:cNvSpPr/>
            <p:nvPr/>
          </p:nvSpPr>
          <p:spPr>
            <a:xfrm>
              <a:off x="6516824" y="1483569"/>
              <a:ext cx="2088232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Geradores de Recursos</a:t>
              </a:r>
            </a:p>
          </p:txBody>
        </p:sp>
        <p:sp>
          <p:nvSpPr>
            <p:cNvPr id="15" name="Elipse 14"/>
            <p:cNvSpPr/>
            <p:nvPr/>
          </p:nvSpPr>
          <p:spPr>
            <a:xfrm>
              <a:off x="6503070" y="5093966"/>
              <a:ext cx="2088232" cy="8640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Geradores de atividades</a:t>
              </a:r>
            </a:p>
          </p:txBody>
        </p:sp>
        <p:sp>
          <p:nvSpPr>
            <p:cNvPr id="20" name="Seta para baixo 19"/>
            <p:cNvSpPr/>
            <p:nvPr/>
          </p:nvSpPr>
          <p:spPr>
            <a:xfrm>
              <a:off x="4067363" y="1557548"/>
              <a:ext cx="216664" cy="431025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1" name="Seta para baixo 20"/>
            <p:cNvSpPr/>
            <p:nvPr/>
          </p:nvSpPr>
          <p:spPr>
            <a:xfrm>
              <a:off x="4067363" y="2852243"/>
              <a:ext cx="216664" cy="432646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2" name="Seta para baixo 21"/>
            <p:cNvSpPr/>
            <p:nvPr/>
          </p:nvSpPr>
          <p:spPr>
            <a:xfrm>
              <a:off x="4067363" y="4077261"/>
              <a:ext cx="216664" cy="431025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3" name="Seta para baixo 22"/>
            <p:cNvSpPr/>
            <p:nvPr/>
          </p:nvSpPr>
          <p:spPr>
            <a:xfrm>
              <a:off x="4067363" y="5300659"/>
              <a:ext cx="216664" cy="431025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4" name="Seta para a direita 23"/>
            <p:cNvSpPr/>
            <p:nvPr/>
          </p:nvSpPr>
          <p:spPr>
            <a:xfrm flipV="1">
              <a:off x="5364162" y="3573319"/>
              <a:ext cx="791781" cy="215512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5" name="Seta para a direita 24"/>
            <p:cNvSpPr/>
            <p:nvPr/>
          </p:nvSpPr>
          <p:spPr>
            <a:xfrm flipV="1">
              <a:off x="2410519" y="3573319"/>
              <a:ext cx="793374" cy="215512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0139" name="CaixaDeTexto 36"/>
            <p:cNvSpPr txBox="1">
              <a:spLocks noChangeArrowheads="1"/>
            </p:cNvSpPr>
            <p:nvPr/>
          </p:nvSpPr>
          <p:spPr bwMode="auto">
            <a:xfrm>
              <a:off x="-36513" y="4581525"/>
              <a:ext cx="2663826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8" rIns="914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sz="2400" b="1"/>
                <a:t>ABM VISÃO OPERACIONAL</a:t>
              </a:r>
            </a:p>
          </p:txBody>
        </p:sp>
        <p:sp>
          <p:nvSpPr>
            <p:cNvPr id="46" name="Seta para a esquerda 45"/>
            <p:cNvSpPr/>
            <p:nvPr/>
          </p:nvSpPr>
          <p:spPr>
            <a:xfrm>
              <a:off x="5579234" y="1773060"/>
              <a:ext cx="863471" cy="28681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7" name="Seta para a esquerda 46"/>
            <p:cNvSpPr/>
            <p:nvPr/>
          </p:nvSpPr>
          <p:spPr>
            <a:xfrm>
              <a:off x="5579234" y="5373577"/>
              <a:ext cx="863471" cy="28681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0142" name="CaixaDeTexto 47"/>
            <p:cNvSpPr txBox="1">
              <a:spLocks noChangeArrowheads="1"/>
            </p:cNvSpPr>
            <p:nvPr/>
          </p:nvSpPr>
          <p:spPr bwMode="auto">
            <a:xfrm>
              <a:off x="-30163" y="5949950"/>
              <a:ext cx="28019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8" rIns="914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sz="1400"/>
                <a:t>Fonte: CAM-I apud PLAYER, S. e LACERDA. R. 2000, p.72.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5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2154</Words>
  <Application>Microsoft Office PowerPoint</Application>
  <PresentationFormat>Apresentação na tela (4:3)</PresentationFormat>
  <Paragraphs>221</Paragraphs>
  <Slides>23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Tema do Office</vt:lpstr>
      <vt:lpstr>Gestão Estratégica de Custos</vt:lpstr>
      <vt:lpstr>Apresentação do PowerPoint</vt:lpstr>
      <vt:lpstr>Apresentação do PowerPoint</vt:lpstr>
      <vt:lpstr>Apresentação do PowerPoint</vt:lpstr>
      <vt:lpstr>Vantagem Competitiva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da Cadeia de Valores</vt:lpstr>
      <vt:lpstr>Análise de Atividades</vt:lpstr>
      <vt:lpstr>Análise de Atividades</vt:lpstr>
      <vt:lpstr>As atividades adicionam valor?</vt:lpstr>
      <vt:lpstr>Ligações da Cadeia de Valor</vt:lpstr>
      <vt:lpstr>Explorando as ligações</vt:lpstr>
      <vt:lpstr>Explorando Elos Internos</vt:lpstr>
      <vt:lpstr>Explorando Elos Internos - Exemplo</vt:lpstr>
      <vt:lpstr>Explorando Elos Internos - Exemplo</vt:lpstr>
      <vt:lpstr>Explorando Elos Internos – Redução de Custos Gerada</vt:lpstr>
      <vt:lpstr>Explorando Elos Internos – Aumento de Gastos</vt:lpstr>
      <vt:lpstr>Referências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</dc:creator>
  <cp:lastModifiedBy>solange</cp:lastModifiedBy>
  <cp:revision>19</cp:revision>
  <dcterms:created xsi:type="dcterms:W3CDTF">2013-04-24T15:02:26Z</dcterms:created>
  <dcterms:modified xsi:type="dcterms:W3CDTF">2016-09-19T21:36:44Z</dcterms:modified>
</cp:coreProperties>
</file>