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Playfair Display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PlayfairDisplay-regular.fntdata"/><Relationship Id="rId21" Type="http://schemas.openxmlformats.org/officeDocument/2006/relationships/slide" Target="slides/slide17.xml"/><Relationship Id="rId24" Type="http://schemas.openxmlformats.org/officeDocument/2006/relationships/font" Target="fonts/PlayfairDisplay-italic.fntdata"/><Relationship Id="rId23" Type="http://schemas.openxmlformats.org/officeDocument/2006/relationships/font" Target="fonts/PlayfairDispl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regular.fntdata"/><Relationship Id="rId25" Type="http://schemas.openxmlformats.org/officeDocument/2006/relationships/font" Target="fonts/PlayfairDisplay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287875" y="623750"/>
            <a:ext cx="8544300" cy="3945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har char="➢"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91377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PQlWVWPoYNo" TargetMode="External"/><Relationship Id="rId4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amparomaternal.org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3096250" y="1258950"/>
            <a:ext cx="2951400" cy="263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Amparo </a:t>
            </a:r>
            <a:r>
              <a:rPr lang="pt-BR"/>
              <a:t>Maternal</a:t>
            </a:r>
            <a:r>
              <a:rPr lang="pt-BR"/>
              <a:t> </a:t>
            </a:r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3050175" y="1504100"/>
            <a:ext cx="2997600" cy="575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Saúde e ciclos de vida I</a:t>
            </a:r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0299" y="76200"/>
            <a:ext cx="997500" cy="7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237700" y="95325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Produtividade</a:t>
            </a:r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299850" y="721425"/>
            <a:ext cx="8544300" cy="394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Quase 6 mil partos por ano;</a:t>
            </a:r>
            <a:br>
              <a:rPr lang="pt-BR"/>
            </a:b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Cerca de 500 por mês (destes, 4 são de mulheres que possuem convênio);</a:t>
            </a:r>
            <a:br>
              <a:rPr lang="pt-BR"/>
            </a:b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Em média, 16 partos por dia;</a:t>
            </a:r>
            <a:br>
              <a:rPr lang="pt-BR"/>
            </a:b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Atende 50 consultas/dia no pronto atendimento.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1000"/>
            <a:ext cx="8705850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237775" y="4490475"/>
            <a:ext cx="39471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/>
              <a:t>FONTE: SITE AMPARO MATERNAL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38600"/>
            <a:ext cx="8520600" cy="89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4000"/>
              <a:t>Centro de acolhida</a:t>
            </a:r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0" y="3914225"/>
            <a:ext cx="9144000" cy="696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700">
                <a:solidFill>
                  <a:srgbClr val="666666"/>
                </a:solidFill>
              </a:rPr>
              <a:t>Oferece abrigo provisório para gestantes em vulnerabilidade e risco social, estendendo-se ao período pós-parto até o sexto mês de vida. 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750" y="863875"/>
            <a:ext cx="4482600" cy="29847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" type="body"/>
          </p:nvPr>
        </p:nvSpPr>
        <p:spPr>
          <a:xfrm>
            <a:off x="383275" y="1004750"/>
            <a:ext cx="3634200" cy="394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</a:pPr>
            <a:r>
              <a:rPr lang="pt-BR">
                <a:solidFill>
                  <a:srgbClr val="666666"/>
                </a:solidFill>
              </a:rPr>
              <a:t>Sala de Convivência</a:t>
            </a: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  <a:buFont typeface="Arial"/>
            </a:pPr>
            <a:r>
              <a:rPr lang="pt-BR">
                <a:solidFill>
                  <a:srgbClr val="666666"/>
                </a:solidFill>
              </a:rPr>
              <a:t>Biblioteca</a:t>
            </a: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  <a:buFont typeface="Arial"/>
            </a:pPr>
            <a:r>
              <a:rPr lang="pt-BR">
                <a:solidFill>
                  <a:srgbClr val="666666"/>
                </a:solidFill>
              </a:rPr>
              <a:t>Sala de Atividades</a:t>
            </a: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  <a:buFont typeface="Arial"/>
            </a:pPr>
            <a:r>
              <a:rPr lang="pt-BR">
                <a:solidFill>
                  <a:srgbClr val="666666"/>
                </a:solidFill>
              </a:rPr>
              <a:t>Refeitório</a:t>
            </a: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  <a:buFont typeface="Arial"/>
            </a:pPr>
            <a:r>
              <a:rPr lang="pt-BR">
                <a:solidFill>
                  <a:srgbClr val="666666"/>
                </a:solidFill>
              </a:rPr>
              <a:t>Quartos</a:t>
            </a: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  <a:buFont typeface="Arial"/>
            </a:pPr>
            <a:r>
              <a:rPr lang="pt-BR">
                <a:solidFill>
                  <a:srgbClr val="666666"/>
                </a:solidFill>
              </a:rPr>
              <a:t>Sala de Costura</a:t>
            </a: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  <a:buFont typeface="Arial"/>
            </a:pPr>
            <a:r>
              <a:rPr lang="pt-BR">
                <a:solidFill>
                  <a:srgbClr val="666666"/>
                </a:solidFill>
              </a:rPr>
              <a:t>Sala de Maquiagem</a:t>
            </a: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  <a:buFont typeface="Arial"/>
            </a:pPr>
            <a:r>
              <a:rPr lang="pt-BR">
                <a:solidFill>
                  <a:srgbClr val="666666"/>
                </a:solidFill>
              </a:rPr>
              <a:t>Videoteca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0275" y="152400"/>
            <a:ext cx="2428200" cy="1773600"/>
          </a:xfrm>
          <a:prstGeom prst="hexagon">
            <a:avLst>
              <a:gd fmla="val 25000" name="adj"/>
              <a:gd fmla="val 115470" name="vf"/>
            </a:avLst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5510" y="1092782"/>
            <a:ext cx="2331300" cy="1749600"/>
          </a:xfrm>
          <a:prstGeom prst="hexagon">
            <a:avLst>
              <a:gd fmla="val 25000" name="adj"/>
              <a:gd fmla="val 115470" name="vf"/>
            </a:avLst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0275" y="2030756"/>
            <a:ext cx="2428200" cy="1912800"/>
          </a:xfrm>
          <a:prstGeom prst="hexagon">
            <a:avLst>
              <a:gd fmla="val 25000" name="adj"/>
              <a:gd fmla="val 115470" name="vf"/>
            </a:avLst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7775" y="2993475"/>
            <a:ext cx="2444700" cy="1912800"/>
          </a:xfrm>
          <a:prstGeom prst="hexagon">
            <a:avLst>
              <a:gd fmla="val 25000" name="adj"/>
              <a:gd fmla="val 115470" name="vf"/>
            </a:avLst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0" y="0"/>
            <a:ext cx="6419700" cy="13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pt-BR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Centro de acolhida</a:t>
            </a:r>
          </a:p>
          <a:p>
            <a:pPr lvl="0" rtl="0" algn="l">
              <a:spcBef>
                <a:spcPts val="0"/>
              </a:spcBef>
              <a:buNone/>
            </a:pPr>
            <a:r>
              <a:rPr b="1" lang="pt-BR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pt-BR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strutura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113750" y="321725"/>
            <a:ext cx="8960400" cy="107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b="0" i="1" lang="pt-BR" sz="2800"/>
              <a:t>O que faríamos se fossemos gestores do Hospital Amparo Maternal com recursos e poder?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09824"/>
            <a:ext cx="9144001" cy="32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 title="Amparo maternal">
            <a:hlinkClick r:id="rId3"/>
          </p:cNvPr>
          <p:cNvSpPr/>
          <p:nvPr/>
        </p:nvSpPr>
        <p:spPr>
          <a:xfrm>
            <a:off x="1168399" y="0"/>
            <a:ext cx="6721275" cy="50409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noFill/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2147500"/>
            <a:ext cx="8520600" cy="161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6000"/>
              <a:t>Obrigada!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4" y="76200"/>
            <a:ext cx="9039500" cy="20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176625" y="3669375"/>
            <a:ext cx="87297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>
                <a:solidFill>
                  <a:srgbClr val="666666"/>
                </a:solidFill>
              </a:rPr>
              <a:t>Fernanda Kowalsk, Marta Regina, Suellen Cruz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0" y="1428675"/>
            <a:ext cx="91440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rgbClr val="868686"/>
                </a:solidFill>
              </a:rPr>
              <a:t>MACHADO, Marcelle Branca. Terceiro Setor: Estruturação do Marketing do Amparo Maternal para o Desenvolvimento da Captação de Recursos e Visibilidade da Instituição. São Paulo: Pós-Graduação Lato-Sensu em Gestão de Marketing da Fundação Armando Álvares Penteado (FAAP), 2016.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rgbClr val="868686"/>
                </a:solidFill>
              </a:rPr>
              <a:t> 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rgbClr val="868686"/>
                </a:solidFill>
              </a:rPr>
              <a:t>MAGINI, Roberto. Nunca Recusar Ninguém. As muitas vidas da maior maternidade de assistência pública do país. São Paulo: Telabrazil, 2010.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rgbClr val="999999"/>
                </a:solidFill>
                <a:hlinkClick r:id="rId3"/>
              </a:rPr>
              <a:t>https://www.amparomaternal.org/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868686"/>
              </a:solidFill>
            </a:endParaRP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rgbClr val="868686"/>
                </a:solidFill>
              </a:rPr>
              <a:t>http://congregar.acsc.org.br/amparo-maternal-adere-ao-top-materno-para-oferecer-mais-seguranca-as-gestantes-e-seus-bebes</a:t>
            </a:r>
          </a:p>
        </p:txBody>
      </p:sp>
      <p:sp>
        <p:nvSpPr>
          <p:cNvPr id="175" name="Shape 175"/>
          <p:cNvSpPr txBox="1"/>
          <p:nvPr>
            <p:ph type="title"/>
          </p:nvPr>
        </p:nvSpPr>
        <p:spPr>
          <a:xfrm>
            <a:off x="311700" y="391350"/>
            <a:ext cx="25767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Referências:</a:t>
            </a:r>
            <a:r>
              <a:rPr lang="pt-BR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162750"/>
            <a:ext cx="2020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História </a:t>
            </a:r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156249" y="1000075"/>
            <a:ext cx="6351900" cy="243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pt-BR"/>
              <a:t>Fundado em 1939 por um  grupo de Pessoas lideradas Pela Franciscana Madre Marie Domineuc, e pelo professor de medicina Dr. Alvaro Guimarães Filho e pelo Arcebispo de São Paulo Dom José Gaspar Alfonseca e Silva, com o Amparo Maternal nasceu com a ideologia de albergar grávidas que não tinham um local digno para dar à luz, muitas delas vivendo nas ruas da Cidade de São Paulo.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b="62154" l="63191" r="18606" t="0"/>
          <a:stretch/>
        </p:blipFill>
        <p:spPr>
          <a:xfrm>
            <a:off x="6968398" y="1322250"/>
            <a:ext cx="1716600" cy="222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7162800" y="3507800"/>
            <a:ext cx="15228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600">
                <a:solidFill>
                  <a:srgbClr val="434343"/>
                </a:solidFill>
              </a:rPr>
              <a:t>Madre Marie Domineuc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1524000" y="3581400"/>
            <a:ext cx="5985000" cy="11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pt-BR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Nunca recusar ninguém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391350"/>
            <a:ext cx="34701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História</a:t>
            </a:r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923875"/>
            <a:ext cx="8322900" cy="1551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O Amparo Maternal é uma maternidade Filantrópica, com 76 anos e desde 2008 está sob a gestão da Associação Congregação de Santa Catarina ACSC,  prestando atendimento com excelência ao parto humanizado no município de São Paulo.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2474" y="2498524"/>
            <a:ext cx="3388200" cy="2406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175" y="2506800"/>
            <a:ext cx="3866400" cy="2319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pt-BR"/>
              <a:t>Objetivo Do Amparo Maternal. 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311700" y="1358825"/>
            <a:ext cx="8520600" cy="306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pt-BR"/>
              <a:t>O Amparo Maternal é referência em parto de baixo risco, sendo considerado pela Secretaria Municipal de Saúde (SP) modelo de boas práticas em parto humanizado. </a:t>
            </a:r>
            <a:br>
              <a:rPr lang="pt-BR"/>
            </a:br>
            <a:r>
              <a:rPr lang="pt-BR"/>
              <a:t>Tem como objetivo reduzir a taxa de mortalidade Materna e neonatal bem como as ocorrências de cesáreas desnecessárias, oferecendo às gestantes um ambiente mais adequado, privativo é um atendimento centrado na mulher e na família.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19400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Perfil da população atendida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299850" y="895125"/>
            <a:ext cx="4224000" cy="394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pt-BR"/>
              <a:t>População sul e sudeste </a:t>
            </a:r>
            <a:br>
              <a:rPr lang="pt-BR"/>
            </a:br>
            <a:r>
              <a:rPr lang="pt-BR"/>
              <a:t>	</a:t>
            </a:r>
            <a:r>
              <a:rPr lang="pt-BR"/>
              <a:t>Centro</a:t>
            </a:r>
            <a:br>
              <a:rPr lang="pt-BR"/>
            </a:br>
            <a:r>
              <a:rPr lang="pt-BR"/>
              <a:t>	Sé</a:t>
            </a:r>
            <a:br>
              <a:rPr lang="pt-BR"/>
            </a:br>
            <a:r>
              <a:rPr lang="pt-BR"/>
              <a:t>	Cracolândia</a:t>
            </a:r>
            <a:br>
              <a:rPr lang="pt-BR"/>
            </a:b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Mulheres em vulnerabilidade social </a:t>
            </a:r>
            <a:br>
              <a:rPr lang="pt-BR"/>
            </a:br>
            <a:r>
              <a:rPr lang="pt-BR"/>
              <a:t>	Mulheres em situação de rua</a:t>
            </a:r>
            <a:br>
              <a:rPr lang="pt-BR"/>
            </a:br>
            <a:r>
              <a:rPr lang="pt-BR"/>
              <a:t>	Drogadas</a:t>
            </a:r>
            <a:br>
              <a:rPr lang="pt-BR"/>
            </a:br>
            <a:r>
              <a:rPr lang="pt-BR"/>
              <a:t>	Estrangeiras</a:t>
            </a:r>
            <a:br>
              <a:rPr lang="pt-BR"/>
            </a:b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A maioria negra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400" y="2877500"/>
            <a:ext cx="3590700" cy="207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650" y="743900"/>
            <a:ext cx="2688000" cy="2032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311700" y="6400"/>
            <a:ext cx="8520600" cy="931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4000"/>
              <a:t>Hospital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4650"/>
            <a:ext cx="9144000" cy="29364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x="364075" y="1162875"/>
            <a:ext cx="4214700" cy="359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1 centro de parto normal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7 PPP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6 leitos de Observação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2 consultórios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1 sala de emergência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1 sala de acolhimento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70 leitos com alojamento conjunto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10 leitos de UTI neonatal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18 leitos de UNCINCO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3 salas de centro cirúrgico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t-BR"/>
              <a:t>1 sala de ordenha 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pt-BR"/>
              <a:t>100 leitos no centro de acolhida </a:t>
            </a:r>
            <a:br>
              <a:rPr lang="pt-BR"/>
            </a:br>
            <a:br>
              <a:rPr lang="pt-BR"/>
            </a:br>
          </a:p>
        </p:txBody>
      </p:sp>
      <p:sp>
        <p:nvSpPr>
          <p:cNvPr id="104" name="Shape 104"/>
          <p:cNvSpPr txBox="1"/>
          <p:nvPr/>
        </p:nvSpPr>
        <p:spPr>
          <a:xfrm>
            <a:off x="304800" y="0"/>
            <a:ext cx="6419700" cy="13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pt-BR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Hospital: estrutura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625" y="758099"/>
            <a:ext cx="3600525" cy="40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idx="1" type="body"/>
          </p:nvPr>
        </p:nvSpPr>
        <p:spPr>
          <a:xfrm>
            <a:off x="299850" y="1305000"/>
            <a:ext cx="8544300" cy="326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pt-BR"/>
              <a:t>Médicos obstetras;                                   </a:t>
            </a:r>
            <a:r>
              <a:rPr lang="pt-BR"/>
              <a:t>                                                            </a:t>
            </a:r>
          </a:p>
          <a:p>
            <a:pPr indent="-228600" lvl="0" marL="457200">
              <a:spcBef>
                <a:spcPts val="0"/>
              </a:spcBef>
            </a:pPr>
            <a:r>
              <a:rPr lang="pt-BR"/>
              <a:t>Médicos pediatras;                                    </a:t>
            </a:r>
          </a:p>
          <a:p>
            <a:pPr indent="-228600" lvl="0" marL="457200">
              <a:spcBef>
                <a:spcPts val="0"/>
              </a:spcBef>
            </a:pPr>
            <a:r>
              <a:rPr lang="pt-BR"/>
              <a:t>Enfermeiros;</a:t>
            </a:r>
          </a:p>
          <a:p>
            <a:pPr indent="-228600" lvl="0" marL="457200">
              <a:spcBef>
                <a:spcPts val="0"/>
              </a:spcBef>
            </a:pPr>
            <a:r>
              <a:rPr lang="pt-BR"/>
              <a:t>Enfermeiros obstetras;</a:t>
            </a:r>
          </a:p>
          <a:p>
            <a:pPr indent="-228600" lvl="0" marL="457200">
              <a:spcBef>
                <a:spcPts val="0"/>
              </a:spcBef>
            </a:pPr>
            <a:r>
              <a:rPr lang="pt-BR"/>
              <a:t>Auxiliares de enfermagem;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Anestesistas;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Nutricionista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Fisioterapeuta                             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/>
              <a:t> Ao todo são 360 funcionários.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0" y="0"/>
            <a:ext cx="6419700" cy="11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pt-BR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Hospital: equipe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374" y="657225"/>
            <a:ext cx="4506300" cy="352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152400" y="1240100"/>
            <a:ext cx="4432800" cy="326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pt-BR"/>
              <a:t>Excelência no parto humanizado;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Taxa de parto normal de 75%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Incentivo à amamentação exclusiva;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Acompanhante inserido no parto;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Presença de doulas para apoio físico e emocional;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Curso de gestantes gratuito e aberto à comunidade;</a:t>
            </a:r>
          </a:p>
          <a:p>
            <a:pPr indent="-228600" lvl="0" marL="457200" rtl="0">
              <a:spcBef>
                <a:spcPts val="0"/>
              </a:spcBef>
            </a:pPr>
            <a:r>
              <a:rPr lang="pt-BR"/>
              <a:t>Ausência de berçário.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/>
        </p:nvSpPr>
        <p:spPr>
          <a:xfrm>
            <a:off x="152400" y="0"/>
            <a:ext cx="6419700" cy="13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pt-BR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Hospital: diferencial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825" y="248475"/>
            <a:ext cx="3702000" cy="18603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4177275" y="2032600"/>
            <a:ext cx="43782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>
                <a:solidFill>
                  <a:srgbClr val="666666"/>
                </a:solidFill>
              </a:rPr>
              <a:t>Curso para formação de doulas 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2125" y="2620000"/>
            <a:ext cx="3264600" cy="210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5777475" y="4699600"/>
            <a:ext cx="32034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t-BR">
                <a:solidFill>
                  <a:srgbClr val="666666"/>
                </a:solidFill>
              </a:rPr>
              <a:t>Missa na instituição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