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88" r:id="rId23"/>
    <p:sldId id="277" r:id="rId24"/>
    <p:sldId id="284" r:id="rId25"/>
    <p:sldId id="285" r:id="rId26"/>
    <p:sldId id="286" r:id="rId27"/>
    <p:sldId id="278" r:id="rId28"/>
    <p:sldId id="279" r:id="rId29"/>
    <p:sldId id="280" r:id="rId30"/>
    <p:sldId id="287" r:id="rId31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85F6F-3F05-4D06-945E-7F2B43F51B8B}" type="doc">
      <dgm:prSet loTypeId="urn:microsoft.com/office/officeart/2005/8/layout/funnel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8B6AD643-8343-4268-8650-F3A09E13302A}">
      <dgm:prSet phldrT="[Texto]" custT="1"/>
      <dgm:spPr/>
      <dgm:t>
        <a:bodyPr/>
        <a:lstStyle/>
        <a:p>
          <a:r>
            <a:rPr lang="pt-BR" sz="1400" dirty="0" smtClean="0"/>
            <a:t>Mulher motivada</a:t>
          </a:r>
          <a:endParaRPr lang="pt-BR" sz="1400" dirty="0"/>
        </a:p>
      </dgm:t>
    </dgm:pt>
    <dgm:pt modelId="{80E15360-08DC-4FCF-A288-8394907BEE06}" type="parTrans" cxnId="{83179D9F-0D07-40DE-B50B-694205D72584}">
      <dgm:prSet/>
      <dgm:spPr/>
      <dgm:t>
        <a:bodyPr/>
        <a:lstStyle/>
        <a:p>
          <a:endParaRPr lang="pt-BR"/>
        </a:p>
      </dgm:t>
    </dgm:pt>
    <dgm:pt modelId="{A5822B8C-06E3-41D5-972F-3225DC5686A5}" type="sibTrans" cxnId="{83179D9F-0D07-40DE-B50B-694205D72584}">
      <dgm:prSet/>
      <dgm:spPr/>
      <dgm:t>
        <a:bodyPr/>
        <a:lstStyle/>
        <a:p>
          <a:endParaRPr lang="pt-BR"/>
        </a:p>
      </dgm:t>
    </dgm:pt>
    <dgm:pt modelId="{9A42702D-0E8E-4607-A60B-653EC919D931}">
      <dgm:prSet phldrT="[Texto]" custT="1"/>
      <dgm:spPr/>
      <dgm:t>
        <a:bodyPr/>
        <a:lstStyle/>
        <a:p>
          <a:r>
            <a:rPr lang="pt-BR" sz="1400" dirty="0" smtClean="0"/>
            <a:t>Bebê faminto</a:t>
          </a:r>
          <a:endParaRPr lang="pt-BR" sz="1400" dirty="0"/>
        </a:p>
      </dgm:t>
    </dgm:pt>
    <dgm:pt modelId="{E02B2DB1-9C80-49A9-8C92-319449A2BC86}" type="parTrans" cxnId="{B13EBD5D-BA82-42FB-9028-239CD87AF1FE}">
      <dgm:prSet/>
      <dgm:spPr/>
      <dgm:t>
        <a:bodyPr/>
        <a:lstStyle/>
        <a:p>
          <a:endParaRPr lang="pt-BR"/>
        </a:p>
      </dgm:t>
    </dgm:pt>
    <dgm:pt modelId="{0F911220-5DCB-4890-AEA3-696850D433F7}" type="sibTrans" cxnId="{B13EBD5D-BA82-42FB-9028-239CD87AF1FE}">
      <dgm:prSet/>
      <dgm:spPr/>
      <dgm:t>
        <a:bodyPr/>
        <a:lstStyle/>
        <a:p>
          <a:endParaRPr lang="pt-BR"/>
        </a:p>
      </dgm:t>
    </dgm:pt>
    <dgm:pt modelId="{4B43D4A6-2A29-4949-A86D-54FF78FB7BC4}">
      <dgm:prSet phldrT="[Texto]"/>
      <dgm:spPr/>
      <dgm:t>
        <a:bodyPr/>
        <a:lstStyle/>
        <a:p>
          <a:r>
            <a:rPr lang="pt-BR" dirty="0" smtClean="0"/>
            <a:t>Suporte emocional</a:t>
          </a:r>
          <a:endParaRPr lang="pt-BR" dirty="0"/>
        </a:p>
      </dgm:t>
    </dgm:pt>
    <dgm:pt modelId="{60E90296-4988-4808-AD39-BCB4FC1D840B}" type="parTrans" cxnId="{C0DDC23D-E80D-46CA-98EC-8965B7BC3A60}">
      <dgm:prSet/>
      <dgm:spPr/>
      <dgm:t>
        <a:bodyPr/>
        <a:lstStyle/>
        <a:p>
          <a:endParaRPr lang="pt-BR"/>
        </a:p>
      </dgm:t>
    </dgm:pt>
    <dgm:pt modelId="{7A826763-8DB0-4053-A6CA-FFB7161452DC}" type="sibTrans" cxnId="{C0DDC23D-E80D-46CA-98EC-8965B7BC3A60}">
      <dgm:prSet/>
      <dgm:spPr/>
      <dgm:t>
        <a:bodyPr/>
        <a:lstStyle/>
        <a:p>
          <a:endParaRPr lang="pt-BR"/>
        </a:p>
      </dgm:t>
    </dgm:pt>
    <dgm:pt modelId="{6AFC08A6-3DAD-4B5E-A48E-9AB9D52C0746}">
      <dgm:prSet phldrT="[Texto]" custT="1"/>
      <dgm:spPr/>
      <dgm:t>
        <a:bodyPr/>
        <a:lstStyle/>
        <a:p>
          <a:r>
            <a:rPr lang="pt-BR" sz="2800" b="1" dirty="0" smtClean="0"/>
            <a:t>Restabelecimento do leite humano</a:t>
          </a:r>
          <a:endParaRPr lang="pt-BR" sz="2800" b="1" dirty="0"/>
        </a:p>
      </dgm:t>
    </dgm:pt>
    <dgm:pt modelId="{A00890E6-0948-4990-8BF5-0682043F60AB}" type="parTrans" cxnId="{9FDF2D13-864E-483B-8D82-393BA5D74107}">
      <dgm:prSet/>
      <dgm:spPr/>
      <dgm:t>
        <a:bodyPr/>
        <a:lstStyle/>
        <a:p>
          <a:endParaRPr lang="pt-BR"/>
        </a:p>
      </dgm:t>
    </dgm:pt>
    <dgm:pt modelId="{A8C6FC6C-FE91-4540-8B75-2E81B3D30A28}" type="sibTrans" cxnId="{9FDF2D13-864E-483B-8D82-393BA5D74107}">
      <dgm:prSet/>
      <dgm:spPr/>
      <dgm:t>
        <a:bodyPr/>
        <a:lstStyle/>
        <a:p>
          <a:endParaRPr lang="pt-BR"/>
        </a:p>
      </dgm:t>
    </dgm:pt>
    <dgm:pt modelId="{693EF9F5-2DE0-4043-B495-B5F977FA55E1}" type="pres">
      <dgm:prSet presAssocID="{68685F6F-3F05-4D06-945E-7F2B43F51B8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2EF412-8EBA-4F8A-8970-922180A115B5}" type="pres">
      <dgm:prSet presAssocID="{68685F6F-3F05-4D06-945E-7F2B43F51B8B}" presName="ellipse" presStyleLbl="trBgShp" presStyleIdx="0" presStyleCnt="1"/>
      <dgm:spPr/>
    </dgm:pt>
    <dgm:pt modelId="{F30BF7B5-88D1-4575-BD6A-C591F4416EC9}" type="pres">
      <dgm:prSet presAssocID="{68685F6F-3F05-4D06-945E-7F2B43F51B8B}" presName="arrow1" presStyleLbl="fgShp" presStyleIdx="0" presStyleCnt="1"/>
      <dgm:spPr/>
    </dgm:pt>
    <dgm:pt modelId="{70DE74D3-5198-4EE9-A019-4922D3789C98}" type="pres">
      <dgm:prSet presAssocID="{68685F6F-3F05-4D06-945E-7F2B43F51B8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DCA416-53C7-40F0-903F-54021B3B34CC}" type="pres">
      <dgm:prSet presAssocID="{9A42702D-0E8E-4607-A60B-653EC919D93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8E348A-58FE-407D-A220-424A8E3B1E6F}" type="pres">
      <dgm:prSet presAssocID="{4B43D4A6-2A29-4949-A86D-54FF78FB7BC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FF77ED-1636-4024-85CE-E54E4E1C7184}" type="pres">
      <dgm:prSet presAssocID="{6AFC08A6-3DAD-4B5E-A48E-9AB9D52C074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BF4C58-7310-48E2-AFF0-AB30B8441B2E}" type="pres">
      <dgm:prSet presAssocID="{68685F6F-3F05-4D06-945E-7F2B43F51B8B}" presName="funnel" presStyleLbl="trAlignAcc1" presStyleIdx="0" presStyleCnt="1" custScaleX="99967" custScaleY="101786" custLinFactNeighborY="4216"/>
      <dgm:spPr/>
    </dgm:pt>
  </dgm:ptLst>
  <dgm:cxnLst>
    <dgm:cxn modelId="{F2FD7EA9-4DD9-4DDA-9DC9-393FB38A6901}" type="presOf" srcId="{8B6AD643-8343-4268-8650-F3A09E13302A}" destId="{90FF77ED-1636-4024-85CE-E54E4E1C7184}" srcOrd="0" destOrd="0" presId="urn:microsoft.com/office/officeart/2005/8/layout/funnel1"/>
    <dgm:cxn modelId="{B13EBD5D-BA82-42FB-9028-239CD87AF1FE}" srcId="{68685F6F-3F05-4D06-945E-7F2B43F51B8B}" destId="{9A42702D-0E8E-4607-A60B-653EC919D931}" srcOrd="1" destOrd="0" parTransId="{E02B2DB1-9C80-49A9-8C92-319449A2BC86}" sibTransId="{0F911220-5DCB-4890-AEA3-696850D433F7}"/>
    <dgm:cxn modelId="{97420952-8254-478A-9DB7-34F21461CE20}" type="presOf" srcId="{68685F6F-3F05-4D06-945E-7F2B43F51B8B}" destId="{693EF9F5-2DE0-4043-B495-B5F977FA55E1}" srcOrd="0" destOrd="0" presId="urn:microsoft.com/office/officeart/2005/8/layout/funnel1"/>
    <dgm:cxn modelId="{2BF7327F-29F9-4806-9C07-66D7E0A7F5A8}" type="presOf" srcId="{9A42702D-0E8E-4607-A60B-653EC919D931}" destId="{518E348A-58FE-407D-A220-424A8E3B1E6F}" srcOrd="0" destOrd="0" presId="urn:microsoft.com/office/officeart/2005/8/layout/funnel1"/>
    <dgm:cxn modelId="{248E63EF-62E0-4F99-BA9B-AB05A57C61FC}" type="presOf" srcId="{4B43D4A6-2A29-4949-A86D-54FF78FB7BC4}" destId="{B5DCA416-53C7-40F0-903F-54021B3B34CC}" srcOrd="0" destOrd="0" presId="urn:microsoft.com/office/officeart/2005/8/layout/funnel1"/>
    <dgm:cxn modelId="{3A8F5603-D180-4D59-8E2D-244BA52085E1}" type="presOf" srcId="{6AFC08A6-3DAD-4B5E-A48E-9AB9D52C0746}" destId="{70DE74D3-5198-4EE9-A019-4922D3789C98}" srcOrd="0" destOrd="0" presId="urn:microsoft.com/office/officeart/2005/8/layout/funnel1"/>
    <dgm:cxn modelId="{C0DDC23D-E80D-46CA-98EC-8965B7BC3A60}" srcId="{68685F6F-3F05-4D06-945E-7F2B43F51B8B}" destId="{4B43D4A6-2A29-4949-A86D-54FF78FB7BC4}" srcOrd="2" destOrd="0" parTransId="{60E90296-4988-4808-AD39-BCB4FC1D840B}" sibTransId="{7A826763-8DB0-4053-A6CA-FFB7161452DC}"/>
    <dgm:cxn modelId="{83179D9F-0D07-40DE-B50B-694205D72584}" srcId="{68685F6F-3F05-4D06-945E-7F2B43F51B8B}" destId="{8B6AD643-8343-4268-8650-F3A09E13302A}" srcOrd="0" destOrd="0" parTransId="{80E15360-08DC-4FCF-A288-8394907BEE06}" sibTransId="{A5822B8C-06E3-41D5-972F-3225DC5686A5}"/>
    <dgm:cxn modelId="{9FDF2D13-864E-483B-8D82-393BA5D74107}" srcId="{68685F6F-3F05-4D06-945E-7F2B43F51B8B}" destId="{6AFC08A6-3DAD-4B5E-A48E-9AB9D52C0746}" srcOrd="3" destOrd="0" parTransId="{A00890E6-0948-4990-8BF5-0682043F60AB}" sibTransId="{A8C6FC6C-FE91-4540-8B75-2E81B3D30A28}"/>
    <dgm:cxn modelId="{B5CA2FDC-793F-433C-846C-D9D3F38C1F6D}" type="presParOf" srcId="{693EF9F5-2DE0-4043-B495-B5F977FA55E1}" destId="{4B2EF412-8EBA-4F8A-8970-922180A115B5}" srcOrd="0" destOrd="0" presId="urn:microsoft.com/office/officeart/2005/8/layout/funnel1"/>
    <dgm:cxn modelId="{FA981413-CA80-4A08-8AF2-A005D9AFE51F}" type="presParOf" srcId="{693EF9F5-2DE0-4043-B495-B5F977FA55E1}" destId="{F30BF7B5-88D1-4575-BD6A-C591F4416EC9}" srcOrd="1" destOrd="0" presId="urn:microsoft.com/office/officeart/2005/8/layout/funnel1"/>
    <dgm:cxn modelId="{F0ED8227-BBAE-4103-8873-8967EFC5D17A}" type="presParOf" srcId="{693EF9F5-2DE0-4043-B495-B5F977FA55E1}" destId="{70DE74D3-5198-4EE9-A019-4922D3789C98}" srcOrd="2" destOrd="0" presId="urn:microsoft.com/office/officeart/2005/8/layout/funnel1"/>
    <dgm:cxn modelId="{A56EF73E-D613-4792-9E9B-F41671A877B1}" type="presParOf" srcId="{693EF9F5-2DE0-4043-B495-B5F977FA55E1}" destId="{B5DCA416-53C7-40F0-903F-54021B3B34CC}" srcOrd="3" destOrd="0" presId="urn:microsoft.com/office/officeart/2005/8/layout/funnel1"/>
    <dgm:cxn modelId="{2EDDE00C-4099-431D-A5D6-EC55AB09F3AB}" type="presParOf" srcId="{693EF9F5-2DE0-4043-B495-B5F977FA55E1}" destId="{518E348A-58FE-407D-A220-424A8E3B1E6F}" srcOrd="4" destOrd="0" presId="urn:microsoft.com/office/officeart/2005/8/layout/funnel1"/>
    <dgm:cxn modelId="{6C2C9D06-F0F4-4C84-AE6D-0407CF2E19CF}" type="presParOf" srcId="{693EF9F5-2DE0-4043-B495-B5F977FA55E1}" destId="{90FF77ED-1636-4024-85CE-E54E4E1C7184}" srcOrd="5" destOrd="0" presId="urn:microsoft.com/office/officeart/2005/8/layout/funnel1"/>
    <dgm:cxn modelId="{8E0A3430-B183-4273-9A21-56EDDA699D33}" type="presParOf" srcId="{693EF9F5-2DE0-4043-B495-B5F977FA55E1}" destId="{FCBF4C58-7310-48E2-AFF0-AB30B8441B2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BE17D-2FEF-4829-AB35-17685546BE8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D3469F-8171-4BA3-AA14-5FE218660EA1}">
      <dgm:prSet custT="1"/>
      <dgm:spPr/>
      <dgm:t>
        <a:bodyPr/>
        <a:lstStyle/>
        <a:p>
          <a:pPr rtl="0"/>
          <a:r>
            <a:rPr lang="pt-BR" sz="2400" dirty="0" smtClean="0"/>
            <a:t>Comunicação entre o bebê e a mãe.</a:t>
          </a:r>
          <a:endParaRPr lang="pt-BR" sz="2400" dirty="0"/>
        </a:p>
      </dgm:t>
    </dgm:pt>
    <dgm:pt modelId="{D3567A79-589A-4624-8BB6-743E6E33C4B6}" type="parTrans" cxnId="{546601B9-8407-4694-9F8F-3036850B07B9}">
      <dgm:prSet/>
      <dgm:spPr/>
      <dgm:t>
        <a:bodyPr/>
        <a:lstStyle/>
        <a:p>
          <a:endParaRPr lang="pt-BR"/>
        </a:p>
      </dgm:t>
    </dgm:pt>
    <dgm:pt modelId="{98E5A934-C6D5-4CCB-9E0C-EA51078868C0}" type="sibTrans" cxnId="{546601B9-8407-4694-9F8F-3036850B07B9}">
      <dgm:prSet/>
      <dgm:spPr/>
      <dgm:t>
        <a:bodyPr/>
        <a:lstStyle/>
        <a:p>
          <a:endParaRPr lang="pt-BR"/>
        </a:p>
      </dgm:t>
    </dgm:pt>
    <dgm:pt modelId="{6939A00D-C694-4E7C-8B97-70094FEEFE38}">
      <dgm:prSet custT="1"/>
      <dgm:spPr/>
      <dgm:t>
        <a:bodyPr/>
        <a:lstStyle/>
        <a:p>
          <a:pPr rtl="0"/>
          <a:r>
            <a:rPr lang="pt-BR" sz="2400" dirty="0" smtClean="0"/>
            <a:t>CRIANÇA: redução na incidência de obesidade, hipertensão arterial, dislipidemias, diabetes e câncer.</a:t>
          </a:r>
          <a:endParaRPr lang="pt-BR" sz="2400" dirty="0"/>
        </a:p>
      </dgm:t>
    </dgm:pt>
    <dgm:pt modelId="{2E9C5FF3-A7C2-4B24-B42B-A57967D96B90}" type="parTrans" cxnId="{FE751A2B-7334-4093-8EC1-7CF5399F521A}">
      <dgm:prSet/>
      <dgm:spPr/>
      <dgm:t>
        <a:bodyPr/>
        <a:lstStyle/>
        <a:p>
          <a:endParaRPr lang="pt-BR"/>
        </a:p>
      </dgm:t>
    </dgm:pt>
    <dgm:pt modelId="{86FB8FD0-2C51-4711-AE85-910D77378F24}" type="sibTrans" cxnId="{FE751A2B-7334-4093-8EC1-7CF5399F521A}">
      <dgm:prSet/>
      <dgm:spPr/>
      <dgm:t>
        <a:bodyPr/>
        <a:lstStyle/>
        <a:p>
          <a:endParaRPr lang="pt-BR"/>
        </a:p>
      </dgm:t>
    </dgm:pt>
    <dgm:pt modelId="{FB7BCCEE-E4E0-4C4E-8F6D-90AF8A768769}">
      <dgm:prSet/>
      <dgm:spPr/>
      <dgm:t>
        <a:bodyPr/>
        <a:lstStyle/>
        <a:p>
          <a:pPr rtl="0"/>
          <a:r>
            <a:rPr lang="pt-BR" dirty="0" smtClean="0"/>
            <a:t>MÃE: o útero volta mais depressa ao seu tamanho normal e redução do risco de câncer de mama e ovários. “A cada mês a mais que a mulher amamenta há uma média de redução de 0,44 kg no seu peso” (KAC et al. 2004).</a:t>
          </a:r>
          <a:endParaRPr lang="pt-BR" dirty="0"/>
        </a:p>
      </dgm:t>
    </dgm:pt>
    <dgm:pt modelId="{7BB50AA2-3F94-4554-9C24-57ED8611D624}" type="parTrans" cxnId="{437E54DC-1CD2-40CE-A0C8-8FA2225B87CB}">
      <dgm:prSet/>
      <dgm:spPr/>
      <dgm:t>
        <a:bodyPr/>
        <a:lstStyle/>
        <a:p>
          <a:endParaRPr lang="pt-BR"/>
        </a:p>
      </dgm:t>
    </dgm:pt>
    <dgm:pt modelId="{DAFF2D7A-5B6F-4238-8413-8C0315F73A4F}" type="sibTrans" cxnId="{437E54DC-1CD2-40CE-A0C8-8FA2225B87CB}">
      <dgm:prSet/>
      <dgm:spPr/>
      <dgm:t>
        <a:bodyPr/>
        <a:lstStyle/>
        <a:p>
          <a:endParaRPr lang="pt-BR"/>
        </a:p>
      </dgm:t>
    </dgm:pt>
    <dgm:pt modelId="{826C4AE3-4A25-4B67-86BC-C6E43DA7BAA6}" type="pres">
      <dgm:prSet presAssocID="{CC0BE17D-2FEF-4829-AB35-17685546BE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50836C-12A4-4C1D-82C5-5CFE66D24072}" type="pres">
      <dgm:prSet presAssocID="{89D3469F-8171-4BA3-AA14-5FE218660EA1}" presName="composite" presStyleCnt="0"/>
      <dgm:spPr/>
    </dgm:pt>
    <dgm:pt modelId="{DC5D6C58-7522-4F82-A1FB-EA5462E00679}" type="pres">
      <dgm:prSet presAssocID="{89D3469F-8171-4BA3-AA14-5FE218660EA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87F4D4A7-25EC-4CBD-9C60-302062FD0C23}" type="pres">
      <dgm:prSet presAssocID="{89D3469F-8171-4BA3-AA14-5FE218660EA1}" presName="txShp" presStyleLbl="node1" presStyleIdx="0" presStyleCnt="3" custScaleX="994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B9EEE2-4A91-42E9-B617-A9935A929993}" type="pres">
      <dgm:prSet presAssocID="{98E5A934-C6D5-4CCB-9E0C-EA51078868C0}" presName="spacing" presStyleCnt="0"/>
      <dgm:spPr/>
    </dgm:pt>
    <dgm:pt modelId="{14208867-A614-4CB6-8C16-983884B33B79}" type="pres">
      <dgm:prSet presAssocID="{6939A00D-C694-4E7C-8B97-70094FEEFE38}" presName="composite" presStyleCnt="0"/>
      <dgm:spPr/>
    </dgm:pt>
    <dgm:pt modelId="{781FD61C-60CC-449B-80D1-6D345F5D2863}" type="pres">
      <dgm:prSet presAssocID="{6939A00D-C694-4E7C-8B97-70094FEEFE38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B441000D-DF5D-40E8-8DD7-000D5ED3B093}" type="pres">
      <dgm:prSet presAssocID="{6939A00D-C694-4E7C-8B97-70094FEEFE3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90C512-72C5-462E-8D53-A5FA1AE7E712}" type="pres">
      <dgm:prSet presAssocID="{86FB8FD0-2C51-4711-AE85-910D77378F24}" presName="spacing" presStyleCnt="0"/>
      <dgm:spPr/>
    </dgm:pt>
    <dgm:pt modelId="{26F1A4A5-F17E-45E7-9487-1BA42C14377F}" type="pres">
      <dgm:prSet presAssocID="{FB7BCCEE-E4E0-4C4E-8F6D-90AF8A768769}" presName="composite" presStyleCnt="0"/>
      <dgm:spPr/>
    </dgm:pt>
    <dgm:pt modelId="{100E2E6F-34B7-44C1-ADEC-76E0A4E63C9D}" type="pres">
      <dgm:prSet presAssocID="{FB7BCCEE-E4E0-4C4E-8F6D-90AF8A768769}" presName="imgShp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6CA9B1-5B16-4AE6-9BE2-418A4716EE87}" type="pres">
      <dgm:prSet presAssocID="{FB7BCCEE-E4E0-4C4E-8F6D-90AF8A76876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2CDA9A-E4F7-46E4-8759-3BC1DEA10D37}" type="presOf" srcId="{CC0BE17D-2FEF-4829-AB35-17685546BE81}" destId="{826C4AE3-4A25-4B67-86BC-C6E43DA7BAA6}" srcOrd="0" destOrd="0" presId="urn:microsoft.com/office/officeart/2005/8/layout/vList3"/>
    <dgm:cxn modelId="{FE751A2B-7334-4093-8EC1-7CF5399F521A}" srcId="{CC0BE17D-2FEF-4829-AB35-17685546BE81}" destId="{6939A00D-C694-4E7C-8B97-70094FEEFE38}" srcOrd="1" destOrd="0" parTransId="{2E9C5FF3-A7C2-4B24-B42B-A57967D96B90}" sibTransId="{86FB8FD0-2C51-4711-AE85-910D77378F24}"/>
    <dgm:cxn modelId="{546601B9-8407-4694-9F8F-3036850B07B9}" srcId="{CC0BE17D-2FEF-4829-AB35-17685546BE81}" destId="{89D3469F-8171-4BA3-AA14-5FE218660EA1}" srcOrd="0" destOrd="0" parTransId="{D3567A79-589A-4624-8BB6-743E6E33C4B6}" sibTransId="{98E5A934-C6D5-4CCB-9E0C-EA51078868C0}"/>
    <dgm:cxn modelId="{A8B80978-BF7F-4E40-9E88-0C0CBD9E147E}" type="presOf" srcId="{FB7BCCEE-E4E0-4C4E-8F6D-90AF8A768769}" destId="{A56CA9B1-5B16-4AE6-9BE2-418A4716EE87}" srcOrd="0" destOrd="0" presId="urn:microsoft.com/office/officeart/2005/8/layout/vList3"/>
    <dgm:cxn modelId="{9F111CAC-703A-423F-A4F6-9BD1AEC3999B}" type="presOf" srcId="{89D3469F-8171-4BA3-AA14-5FE218660EA1}" destId="{87F4D4A7-25EC-4CBD-9C60-302062FD0C23}" srcOrd="0" destOrd="0" presId="urn:microsoft.com/office/officeart/2005/8/layout/vList3"/>
    <dgm:cxn modelId="{30259615-A9CE-4EF4-A210-3F456D47669A}" type="presOf" srcId="{6939A00D-C694-4E7C-8B97-70094FEEFE38}" destId="{B441000D-DF5D-40E8-8DD7-000D5ED3B093}" srcOrd="0" destOrd="0" presId="urn:microsoft.com/office/officeart/2005/8/layout/vList3"/>
    <dgm:cxn modelId="{437E54DC-1CD2-40CE-A0C8-8FA2225B87CB}" srcId="{CC0BE17D-2FEF-4829-AB35-17685546BE81}" destId="{FB7BCCEE-E4E0-4C4E-8F6D-90AF8A768769}" srcOrd="2" destOrd="0" parTransId="{7BB50AA2-3F94-4554-9C24-57ED8611D624}" sibTransId="{DAFF2D7A-5B6F-4238-8413-8C0315F73A4F}"/>
    <dgm:cxn modelId="{EFEB80A8-8430-447D-8511-528576AF7763}" type="presParOf" srcId="{826C4AE3-4A25-4B67-86BC-C6E43DA7BAA6}" destId="{8650836C-12A4-4C1D-82C5-5CFE66D24072}" srcOrd="0" destOrd="0" presId="urn:microsoft.com/office/officeart/2005/8/layout/vList3"/>
    <dgm:cxn modelId="{A79724B3-2938-4C94-B683-CD0FB9C729E4}" type="presParOf" srcId="{8650836C-12A4-4C1D-82C5-5CFE66D24072}" destId="{DC5D6C58-7522-4F82-A1FB-EA5462E00679}" srcOrd="0" destOrd="0" presId="urn:microsoft.com/office/officeart/2005/8/layout/vList3"/>
    <dgm:cxn modelId="{187E6762-75F7-4383-9B6B-D2413312299D}" type="presParOf" srcId="{8650836C-12A4-4C1D-82C5-5CFE66D24072}" destId="{87F4D4A7-25EC-4CBD-9C60-302062FD0C23}" srcOrd="1" destOrd="0" presId="urn:microsoft.com/office/officeart/2005/8/layout/vList3"/>
    <dgm:cxn modelId="{4447DA71-A787-4D5E-8A34-714C94B33B75}" type="presParOf" srcId="{826C4AE3-4A25-4B67-86BC-C6E43DA7BAA6}" destId="{1FB9EEE2-4A91-42E9-B617-A9935A929993}" srcOrd="1" destOrd="0" presId="urn:microsoft.com/office/officeart/2005/8/layout/vList3"/>
    <dgm:cxn modelId="{A7C8EA84-B51C-4F73-A78D-A5D0C1C5289E}" type="presParOf" srcId="{826C4AE3-4A25-4B67-86BC-C6E43DA7BAA6}" destId="{14208867-A614-4CB6-8C16-983884B33B79}" srcOrd="2" destOrd="0" presId="urn:microsoft.com/office/officeart/2005/8/layout/vList3"/>
    <dgm:cxn modelId="{32E619F7-3C46-43C1-B282-21316E10D317}" type="presParOf" srcId="{14208867-A614-4CB6-8C16-983884B33B79}" destId="{781FD61C-60CC-449B-80D1-6D345F5D2863}" srcOrd="0" destOrd="0" presId="urn:microsoft.com/office/officeart/2005/8/layout/vList3"/>
    <dgm:cxn modelId="{BC95F51C-11D7-4548-B74A-BC47E3513A53}" type="presParOf" srcId="{14208867-A614-4CB6-8C16-983884B33B79}" destId="{B441000D-DF5D-40E8-8DD7-000D5ED3B093}" srcOrd="1" destOrd="0" presId="urn:microsoft.com/office/officeart/2005/8/layout/vList3"/>
    <dgm:cxn modelId="{685E1B65-5C1D-4C53-8C1A-6CC72C36EFD2}" type="presParOf" srcId="{826C4AE3-4A25-4B67-86BC-C6E43DA7BAA6}" destId="{0A90C512-72C5-462E-8D53-A5FA1AE7E712}" srcOrd="3" destOrd="0" presId="urn:microsoft.com/office/officeart/2005/8/layout/vList3"/>
    <dgm:cxn modelId="{D98E0325-E347-44B2-A17F-62B822119415}" type="presParOf" srcId="{826C4AE3-4A25-4B67-86BC-C6E43DA7BAA6}" destId="{26F1A4A5-F17E-45E7-9487-1BA42C14377F}" srcOrd="4" destOrd="0" presId="urn:microsoft.com/office/officeart/2005/8/layout/vList3"/>
    <dgm:cxn modelId="{9FDD2084-E3B8-480D-A285-13C44D58B8C6}" type="presParOf" srcId="{26F1A4A5-F17E-45E7-9487-1BA42C14377F}" destId="{100E2E6F-34B7-44C1-ADEC-76E0A4E63C9D}" srcOrd="0" destOrd="0" presId="urn:microsoft.com/office/officeart/2005/8/layout/vList3"/>
    <dgm:cxn modelId="{930F535E-DF36-4726-AC6A-B602592EF325}" type="presParOf" srcId="{26F1A4A5-F17E-45E7-9487-1BA42C14377F}" destId="{A56CA9B1-5B16-4AE6-9BE2-418A4716EE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F1F67-2589-475D-BCA8-909C2A96AC2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035104-57CA-4762-940A-8430645D5346}">
      <dgm:prSet/>
      <dgm:spPr/>
      <dgm:t>
        <a:bodyPr/>
        <a:lstStyle/>
        <a:p>
          <a:pPr rtl="0"/>
          <a:r>
            <a:rPr lang="pt-BR" b="1" dirty="0" smtClean="0"/>
            <a:t>Escolaridade</a:t>
          </a:r>
          <a:r>
            <a:rPr lang="pt-BR" dirty="0" smtClean="0"/>
            <a:t>: MAIOR tempo de escolaridade da mãe = MAIOR duração do aleitamento natural.</a:t>
          </a:r>
          <a:endParaRPr lang="pt-BR" dirty="0"/>
        </a:p>
      </dgm:t>
    </dgm:pt>
    <dgm:pt modelId="{6F929D3D-E2F5-4F79-973A-C3A28D51BA35}" type="parTrans" cxnId="{0B77B9A5-3A85-41DB-BE7C-7EF02444E36A}">
      <dgm:prSet/>
      <dgm:spPr/>
      <dgm:t>
        <a:bodyPr/>
        <a:lstStyle/>
        <a:p>
          <a:endParaRPr lang="pt-BR"/>
        </a:p>
      </dgm:t>
    </dgm:pt>
    <dgm:pt modelId="{2B496094-225C-445C-B1FC-CCBF669FCAE9}" type="sibTrans" cxnId="{0B77B9A5-3A85-41DB-BE7C-7EF02444E36A}">
      <dgm:prSet/>
      <dgm:spPr/>
      <dgm:t>
        <a:bodyPr/>
        <a:lstStyle/>
        <a:p>
          <a:endParaRPr lang="pt-BR"/>
        </a:p>
      </dgm:t>
    </dgm:pt>
    <dgm:pt modelId="{2A891AA5-EAA9-4E6C-BDA7-025ACFC743AF}">
      <dgm:prSet/>
      <dgm:spPr/>
      <dgm:t>
        <a:bodyPr/>
        <a:lstStyle/>
        <a:p>
          <a:pPr rtl="0"/>
          <a:r>
            <a:rPr lang="pt-BR" b="1" dirty="0" smtClean="0"/>
            <a:t>Trabalho</a:t>
          </a:r>
          <a:r>
            <a:rPr lang="pt-BR" dirty="0" smtClean="0"/>
            <a:t>: MAIS CEDO volta ao emprego = MAIS PRECOCE introdução de outros alimentos.</a:t>
          </a:r>
          <a:endParaRPr lang="pt-BR" dirty="0"/>
        </a:p>
      </dgm:t>
    </dgm:pt>
    <dgm:pt modelId="{05B6B391-5303-4E1B-ADF2-F01A1F20254F}" type="parTrans" cxnId="{2DB3E156-6C36-457C-BAD0-81600AB435C4}">
      <dgm:prSet/>
      <dgm:spPr/>
      <dgm:t>
        <a:bodyPr/>
        <a:lstStyle/>
        <a:p>
          <a:endParaRPr lang="pt-BR"/>
        </a:p>
      </dgm:t>
    </dgm:pt>
    <dgm:pt modelId="{F2EDC6D4-9EC0-4A6A-AB8F-C9E3F2E71C68}" type="sibTrans" cxnId="{2DB3E156-6C36-457C-BAD0-81600AB435C4}">
      <dgm:prSet/>
      <dgm:spPr/>
      <dgm:t>
        <a:bodyPr/>
        <a:lstStyle/>
        <a:p>
          <a:endParaRPr lang="pt-BR"/>
        </a:p>
      </dgm:t>
    </dgm:pt>
    <dgm:pt modelId="{93004B15-6094-42DF-A1C5-6442BA5C8A78}">
      <dgm:prSet/>
      <dgm:spPr/>
      <dgm:t>
        <a:bodyPr/>
        <a:lstStyle/>
        <a:p>
          <a:pPr rtl="0"/>
          <a:r>
            <a:rPr lang="pt-BR" b="1" dirty="0" smtClean="0"/>
            <a:t>Renda familiar</a:t>
          </a:r>
          <a:r>
            <a:rPr lang="pt-BR" dirty="0" smtClean="0"/>
            <a:t>: MELHOR situação econômica = amamentação por períodos MAIS PROLONGADOS.</a:t>
          </a:r>
          <a:endParaRPr lang="pt-BR" dirty="0"/>
        </a:p>
      </dgm:t>
    </dgm:pt>
    <dgm:pt modelId="{9C62D0B5-6179-47EA-AF25-72705A38A792}" type="parTrans" cxnId="{62D4087E-E3DA-4B2F-AB11-ACBFF13197F4}">
      <dgm:prSet/>
      <dgm:spPr/>
      <dgm:t>
        <a:bodyPr/>
        <a:lstStyle/>
        <a:p>
          <a:endParaRPr lang="pt-BR"/>
        </a:p>
      </dgm:t>
    </dgm:pt>
    <dgm:pt modelId="{E469F7E1-58D5-43B8-A082-B6294C3162E1}" type="sibTrans" cxnId="{62D4087E-E3DA-4B2F-AB11-ACBFF13197F4}">
      <dgm:prSet/>
      <dgm:spPr/>
      <dgm:t>
        <a:bodyPr/>
        <a:lstStyle/>
        <a:p>
          <a:endParaRPr lang="pt-BR"/>
        </a:p>
      </dgm:t>
    </dgm:pt>
    <dgm:pt modelId="{BC966341-5437-4A26-9454-DAE9EFEEF511}" type="pres">
      <dgm:prSet presAssocID="{E24F1F67-2589-475D-BCA8-909C2A96AC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17EDFE0-4C52-46A5-8838-C9C274434BDA}" type="pres">
      <dgm:prSet presAssocID="{E24F1F67-2589-475D-BCA8-909C2A96AC2D}" presName="Name1" presStyleCnt="0"/>
      <dgm:spPr/>
    </dgm:pt>
    <dgm:pt modelId="{3A87DAD3-376D-4893-979B-C8FFF92FCABD}" type="pres">
      <dgm:prSet presAssocID="{E24F1F67-2589-475D-BCA8-909C2A96AC2D}" presName="cycle" presStyleCnt="0"/>
      <dgm:spPr/>
    </dgm:pt>
    <dgm:pt modelId="{B6A22C11-DCAA-4E22-8D13-D28B145B2A9D}" type="pres">
      <dgm:prSet presAssocID="{E24F1F67-2589-475D-BCA8-909C2A96AC2D}" presName="srcNode" presStyleLbl="node1" presStyleIdx="0" presStyleCnt="3"/>
      <dgm:spPr/>
    </dgm:pt>
    <dgm:pt modelId="{8189FB30-53DD-4F38-9F7F-A52CA864CBDF}" type="pres">
      <dgm:prSet presAssocID="{E24F1F67-2589-475D-BCA8-909C2A96AC2D}" presName="conn" presStyleLbl="parChTrans1D2" presStyleIdx="0" presStyleCnt="1"/>
      <dgm:spPr/>
      <dgm:t>
        <a:bodyPr/>
        <a:lstStyle/>
        <a:p>
          <a:endParaRPr lang="pt-BR"/>
        </a:p>
      </dgm:t>
    </dgm:pt>
    <dgm:pt modelId="{0FA3C631-93E0-40FB-BCB5-BB56F0F4493C}" type="pres">
      <dgm:prSet presAssocID="{E24F1F67-2589-475D-BCA8-909C2A96AC2D}" presName="extraNode" presStyleLbl="node1" presStyleIdx="0" presStyleCnt="3"/>
      <dgm:spPr/>
    </dgm:pt>
    <dgm:pt modelId="{41DB8E34-F66A-4CC2-B9F0-8020D8F5B949}" type="pres">
      <dgm:prSet presAssocID="{E24F1F67-2589-475D-BCA8-909C2A96AC2D}" presName="dstNode" presStyleLbl="node1" presStyleIdx="0" presStyleCnt="3"/>
      <dgm:spPr/>
    </dgm:pt>
    <dgm:pt modelId="{AD8BBB0B-57B0-4DF4-96A4-EC2DB1E68C3E}" type="pres">
      <dgm:prSet presAssocID="{4A035104-57CA-4762-940A-8430645D53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39744D-09C9-4E59-B40B-802EE90104BE}" type="pres">
      <dgm:prSet presAssocID="{4A035104-57CA-4762-940A-8430645D5346}" presName="accent_1" presStyleCnt="0"/>
      <dgm:spPr/>
    </dgm:pt>
    <dgm:pt modelId="{0238247E-D902-4C86-A441-854F2C411430}" type="pres">
      <dgm:prSet presAssocID="{4A035104-57CA-4762-940A-8430645D5346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6290169-8EBF-4A41-A0C2-02F84819CF7B}" type="pres">
      <dgm:prSet presAssocID="{2A891AA5-EAA9-4E6C-BDA7-025ACFC743A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CE175-67DF-4659-8F98-393BD5EEADFE}" type="pres">
      <dgm:prSet presAssocID="{2A891AA5-EAA9-4E6C-BDA7-025ACFC743AF}" presName="accent_2" presStyleCnt="0"/>
      <dgm:spPr/>
    </dgm:pt>
    <dgm:pt modelId="{0DE568BF-BC8D-4CDE-8ED7-9B02FDFE21DC}" type="pres">
      <dgm:prSet presAssocID="{2A891AA5-EAA9-4E6C-BDA7-025ACFC743AF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6367DB4-B783-42BF-A972-C8FEC3E83E3B}" type="pres">
      <dgm:prSet presAssocID="{93004B15-6094-42DF-A1C5-6442BA5C8A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DE73B1-A21C-42BD-BD42-89CDA41C5E7B}" type="pres">
      <dgm:prSet presAssocID="{93004B15-6094-42DF-A1C5-6442BA5C8A78}" presName="accent_3" presStyleCnt="0"/>
      <dgm:spPr/>
    </dgm:pt>
    <dgm:pt modelId="{2B831D32-5EB8-43C0-AF26-CB3A82EF0FEA}" type="pres">
      <dgm:prSet presAssocID="{93004B15-6094-42DF-A1C5-6442BA5C8A78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62D4087E-E3DA-4B2F-AB11-ACBFF13197F4}" srcId="{E24F1F67-2589-475D-BCA8-909C2A96AC2D}" destId="{93004B15-6094-42DF-A1C5-6442BA5C8A78}" srcOrd="2" destOrd="0" parTransId="{9C62D0B5-6179-47EA-AF25-72705A38A792}" sibTransId="{E469F7E1-58D5-43B8-A082-B6294C3162E1}"/>
    <dgm:cxn modelId="{0B77B9A5-3A85-41DB-BE7C-7EF02444E36A}" srcId="{E24F1F67-2589-475D-BCA8-909C2A96AC2D}" destId="{4A035104-57CA-4762-940A-8430645D5346}" srcOrd="0" destOrd="0" parTransId="{6F929D3D-E2F5-4F79-973A-C3A28D51BA35}" sibTransId="{2B496094-225C-445C-B1FC-CCBF669FCAE9}"/>
    <dgm:cxn modelId="{3B1E17A0-310E-439A-8250-8D8069757FC0}" type="presOf" srcId="{E24F1F67-2589-475D-BCA8-909C2A96AC2D}" destId="{BC966341-5437-4A26-9454-DAE9EFEEF511}" srcOrd="0" destOrd="0" presId="urn:microsoft.com/office/officeart/2008/layout/VerticalCurvedList"/>
    <dgm:cxn modelId="{1F4A2253-72EE-4892-9DBB-F48723BB0CF8}" type="presOf" srcId="{2A891AA5-EAA9-4E6C-BDA7-025ACFC743AF}" destId="{16290169-8EBF-4A41-A0C2-02F84819CF7B}" srcOrd="0" destOrd="0" presId="urn:microsoft.com/office/officeart/2008/layout/VerticalCurvedList"/>
    <dgm:cxn modelId="{B4F42812-5A0E-413A-A645-8636972CAC20}" type="presOf" srcId="{4A035104-57CA-4762-940A-8430645D5346}" destId="{AD8BBB0B-57B0-4DF4-96A4-EC2DB1E68C3E}" srcOrd="0" destOrd="0" presId="urn:microsoft.com/office/officeart/2008/layout/VerticalCurvedList"/>
    <dgm:cxn modelId="{F9004437-B500-40D2-9CB2-91EF110CC26B}" type="presOf" srcId="{2B496094-225C-445C-B1FC-CCBF669FCAE9}" destId="{8189FB30-53DD-4F38-9F7F-A52CA864CBDF}" srcOrd="0" destOrd="0" presId="urn:microsoft.com/office/officeart/2008/layout/VerticalCurvedList"/>
    <dgm:cxn modelId="{2DB3E156-6C36-457C-BAD0-81600AB435C4}" srcId="{E24F1F67-2589-475D-BCA8-909C2A96AC2D}" destId="{2A891AA5-EAA9-4E6C-BDA7-025ACFC743AF}" srcOrd="1" destOrd="0" parTransId="{05B6B391-5303-4E1B-ADF2-F01A1F20254F}" sibTransId="{F2EDC6D4-9EC0-4A6A-AB8F-C9E3F2E71C68}"/>
    <dgm:cxn modelId="{BD4EFF73-1A47-4E25-984A-6EBB28CAD946}" type="presOf" srcId="{93004B15-6094-42DF-A1C5-6442BA5C8A78}" destId="{E6367DB4-B783-42BF-A972-C8FEC3E83E3B}" srcOrd="0" destOrd="0" presId="urn:microsoft.com/office/officeart/2008/layout/VerticalCurvedList"/>
    <dgm:cxn modelId="{AC0C0AEA-224B-4197-971C-30C10B2E4A39}" type="presParOf" srcId="{BC966341-5437-4A26-9454-DAE9EFEEF511}" destId="{F17EDFE0-4C52-46A5-8838-C9C274434BDA}" srcOrd="0" destOrd="0" presId="urn:microsoft.com/office/officeart/2008/layout/VerticalCurvedList"/>
    <dgm:cxn modelId="{8A95C9A2-31AB-49FB-945F-011790F7D03C}" type="presParOf" srcId="{F17EDFE0-4C52-46A5-8838-C9C274434BDA}" destId="{3A87DAD3-376D-4893-979B-C8FFF92FCABD}" srcOrd="0" destOrd="0" presId="urn:microsoft.com/office/officeart/2008/layout/VerticalCurvedList"/>
    <dgm:cxn modelId="{D0FC1A7A-B22D-4DC4-85DA-E7E98B604A14}" type="presParOf" srcId="{3A87DAD3-376D-4893-979B-C8FFF92FCABD}" destId="{B6A22C11-DCAA-4E22-8D13-D28B145B2A9D}" srcOrd="0" destOrd="0" presId="urn:microsoft.com/office/officeart/2008/layout/VerticalCurvedList"/>
    <dgm:cxn modelId="{525EC15D-8580-48F6-A2EE-3715CD3F1CC1}" type="presParOf" srcId="{3A87DAD3-376D-4893-979B-C8FFF92FCABD}" destId="{8189FB30-53DD-4F38-9F7F-A52CA864CBDF}" srcOrd="1" destOrd="0" presId="urn:microsoft.com/office/officeart/2008/layout/VerticalCurvedList"/>
    <dgm:cxn modelId="{2C02EFC6-88CF-4660-97C5-0933FC08D582}" type="presParOf" srcId="{3A87DAD3-376D-4893-979B-C8FFF92FCABD}" destId="{0FA3C631-93E0-40FB-BCB5-BB56F0F4493C}" srcOrd="2" destOrd="0" presId="urn:microsoft.com/office/officeart/2008/layout/VerticalCurvedList"/>
    <dgm:cxn modelId="{425DBAE4-6E9C-44BA-9682-5B6F1A6D5C81}" type="presParOf" srcId="{3A87DAD3-376D-4893-979B-C8FFF92FCABD}" destId="{41DB8E34-F66A-4CC2-B9F0-8020D8F5B949}" srcOrd="3" destOrd="0" presId="urn:microsoft.com/office/officeart/2008/layout/VerticalCurvedList"/>
    <dgm:cxn modelId="{3CB64F02-CBDE-48D3-BE92-BD660EBFD64B}" type="presParOf" srcId="{F17EDFE0-4C52-46A5-8838-C9C274434BDA}" destId="{AD8BBB0B-57B0-4DF4-96A4-EC2DB1E68C3E}" srcOrd="1" destOrd="0" presId="urn:microsoft.com/office/officeart/2008/layout/VerticalCurvedList"/>
    <dgm:cxn modelId="{EE3AB37A-5D8F-4B30-903E-9F1E7ADBBA74}" type="presParOf" srcId="{F17EDFE0-4C52-46A5-8838-C9C274434BDA}" destId="{7839744D-09C9-4E59-B40B-802EE90104BE}" srcOrd="2" destOrd="0" presId="urn:microsoft.com/office/officeart/2008/layout/VerticalCurvedList"/>
    <dgm:cxn modelId="{A3A31CF6-530D-4B4B-B491-9F2F76B5C3FE}" type="presParOf" srcId="{7839744D-09C9-4E59-B40B-802EE90104BE}" destId="{0238247E-D902-4C86-A441-854F2C411430}" srcOrd="0" destOrd="0" presId="urn:microsoft.com/office/officeart/2008/layout/VerticalCurvedList"/>
    <dgm:cxn modelId="{A7987033-0939-4A82-8361-09BD6B13AEE8}" type="presParOf" srcId="{F17EDFE0-4C52-46A5-8838-C9C274434BDA}" destId="{16290169-8EBF-4A41-A0C2-02F84819CF7B}" srcOrd="3" destOrd="0" presId="urn:microsoft.com/office/officeart/2008/layout/VerticalCurvedList"/>
    <dgm:cxn modelId="{9C90A674-FA22-4E1F-A081-10641DA96A1E}" type="presParOf" srcId="{F17EDFE0-4C52-46A5-8838-C9C274434BDA}" destId="{1BECE175-67DF-4659-8F98-393BD5EEADFE}" srcOrd="4" destOrd="0" presId="urn:microsoft.com/office/officeart/2008/layout/VerticalCurvedList"/>
    <dgm:cxn modelId="{A45B29C9-D18D-4DD1-BBDE-768BEE9C0EB2}" type="presParOf" srcId="{1BECE175-67DF-4659-8F98-393BD5EEADFE}" destId="{0DE568BF-BC8D-4CDE-8ED7-9B02FDFE21DC}" srcOrd="0" destOrd="0" presId="urn:microsoft.com/office/officeart/2008/layout/VerticalCurvedList"/>
    <dgm:cxn modelId="{6CC8C527-6CBC-4CFC-84F8-215460347A8D}" type="presParOf" srcId="{F17EDFE0-4C52-46A5-8838-C9C274434BDA}" destId="{E6367DB4-B783-42BF-A972-C8FEC3E83E3B}" srcOrd="5" destOrd="0" presId="urn:microsoft.com/office/officeart/2008/layout/VerticalCurvedList"/>
    <dgm:cxn modelId="{83A90C76-EC71-4819-B1F9-070847083B27}" type="presParOf" srcId="{F17EDFE0-4C52-46A5-8838-C9C274434BDA}" destId="{72DE73B1-A21C-42BD-BD42-89CDA41C5E7B}" srcOrd="6" destOrd="0" presId="urn:microsoft.com/office/officeart/2008/layout/VerticalCurvedList"/>
    <dgm:cxn modelId="{532EFEB0-B03C-4CD7-B72F-B24B61A7C746}" type="presParOf" srcId="{72DE73B1-A21C-42BD-BD42-89CDA41C5E7B}" destId="{2B831D32-5EB8-43C0-AF26-CB3A82EF0F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8988B-D5B6-4DEB-A7D0-DDC1608CB3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6F158CE-96DF-48E2-ABAB-4A84AF9E9DCB}">
      <dgm:prSet/>
      <dgm:spPr/>
      <dgm:t>
        <a:bodyPr/>
        <a:lstStyle/>
        <a:p>
          <a:pPr rtl="0"/>
          <a:r>
            <a:rPr lang="pt-BR" b="1" dirty="0" smtClean="0"/>
            <a:t>Papel do pa</a:t>
          </a:r>
          <a:r>
            <a:rPr lang="pt-BR" dirty="0" smtClean="0"/>
            <a:t>i: o risco de suspensão do aleitamento materno em crianças que não residem com o pai é de 1,47 vez maior em relação aquelas que residem com o pai.</a:t>
          </a:r>
          <a:endParaRPr lang="pt-BR" dirty="0"/>
        </a:p>
      </dgm:t>
    </dgm:pt>
    <dgm:pt modelId="{26DD089E-3672-4045-B83A-CE116AAAE60D}" type="parTrans" cxnId="{C6047B24-F3B3-4A7B-899F-0AD694A10F10}">
      <dgm:prSet/>
      <dgm:spPr/>
      <dgm:t>
        <a:bodyPr/>
        <a:lstStyle/>
        <a:p>
          <a:endParaRPr lang="pt-BR"/>
        </a:p>
      </dgm:t>
    </dgm:pt>
    <dgm:pt modelId="{0DBCC3A4-048F-463B-9A00-5C671A14A431}" type="sibTrans" cxnId="{C6047B24-F3B3-4A7B-899F-0AD694A10F10}">
      <dgm:prSet/>
      <dgm:spPr/>
      <dgm:t>
        <a:bodyPr/>
        <a:lstStyle/>
        <a:p>
          <a:endParaRPr lang="pt-BR"/>
        </a:p>
      </dgm:t>
    </dgm:pt>
    <dgm:pt modelId="{50A62734-905B-41FF-825A-0C4342625AAC}">
      <dgm:prSet/>
      <dgm:spPr/>
      <dgm:t>
        <a:bodyPr/>
        <a:lstStyle/>
        <a:p>
          <a:pPr rtl="0"/>
          <a:r>
            <a:rPr lang="pt-BR" b="1" dirty="0" smtClean="0"/>
            <a:t>Internação hospitalar</a:t>
          </a:r>
          <a:r>
            <a:rPr lang="pt-BR" dirty="0" smtClean="0"/>
            <a:t>: MAIS internações hospitalares =  MAIORES chances de serem desmamadas precocemente.</a:t>
          </a:r>
          <a:endParaRPr lang="pt-BR" dirty="0"/>
        </a:p>
      </dgm:t>
    </dgm:pt>
    <dgm:pt modelId="{82A49397-2FCE-4073-AB43-0A031EDC9123}" type="parTrans" cxnId="{41B62E45-BAC3-4393-9276-F02ECB313CEA}">
      <dgm:prSet/>
      <dgm:spPr/>
      <dgm:t>
        <a:bodyPr/>
        <a:lstStyle/>
        <a:p>
          <a:endParaRPr lang="pt-BR"/>
        </a:p>
      </dgm:t>
    </dgm:pt>
    <dgm:pt modelId="{2921E452-63DC-4E00-ACDA-6CAD00652277}" type="sibTrans" cxnId="{41B62E45-BAC3-4393-9276-F02ECB313CEA}">
      <dgm:prSet/>
      <dgm:spPr/>
      <dgm:t>
        <a:bodyPr/>
        <a:lstStyle/>
        <a:p>
          <a:endParaRPr lang="pt-BR"/>
        </a:p>
      </dgm:t>
    </dgm:pt>
    <dgm:pt modelId="{22C53687-4B14-418A-B80C-8AE0A9EFA61C}" type="pres">
      <dgm:prSet presAssocID="{5C68988B-D5B6-4DEB-A7D0-DDC1608CB3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8E807AC-CB97-49E1-86BB-74CE78AC9BFC}" type="pres">
      <dgm:prSet presAssocID="{5C68988B-D5B6-4DEB-A7D0-DDC1608CB319}" presName="Name1" presStyleCnt="0"/>
      <dgm:spPr/>
    </dgm:pt>
    <dgm:pt modelId="{5B1598BC-B254-4575-97EE-87C8E684EDBE}" type="pres">
      <dgm:prSet presAssocID="{5C68988B-D5B6-4DEB-A7D0-DDC1608CB319}" presName="cycle" presStyleCnt="0"/>
      <dgm:spPr/>
    </dgm:pt>
    <dgm:pt modelId="{5C6CC86F-74D2-4EE3-84DA-1107B9C96732}" type="pres">
      <dgm:prSet presAssocID="{5C68988B-D5B6-4DEB-A7D0-DDC1608CB319}" presName="srcNode" presStyleLbl="node1" presStyleIdx="0" presStyleCnt="2"/>
      <dgm:spPr/>
    </dgm:pt>
    <dgm:pt modelId="{1EA0B649-C23F-420E-8B4D-04FD2AEEB607}" type="pres">
      <dgm:prSet presAssocID="{5C68988B-D5B6-4DEB-A7D0-DDC1608CB319}" presName="conn" presStyleLbl="parChTrans1D2" presStyleIdx="0" presStyleCnt="1"/>
      <dgm:spPr/>
      <dgm:t>
        <a:bodyPr/>
        <a:lstStyle/>
        <a:p>
          <a:endParaRPr lang="pt-BR"/>
        </a:p>
      </dgm:t>
    </dgm:pt>
    <dgm:pt modelId="{22579692-EA56-4CA7-BA41-A0D097E181BB}" type="pres">
      <dgm:prSet presAssocID="{5C68988B-D5B6-4DEB-A7D0-DDC1608CB319}" presName="extraNode" presStyleLbl="node1" presStyleIdx="0" presStyleCnt="2"/>
      <dgm:spPr/>
    </dgm:pt>
    <dgm:pt modelId="{31F3787F-D06C-417D-AD22-D79ADF20B9A3}" type="pres">
      <dgm:prSet presAssocID="{5C68988B-D5B6-4DEB-A7D0-DDC1608CB319}" presName="dstNode" presStyleLbl="node1" presStyleIdx="0" presStyleCnt="2"/>
      <dgm:spPr/>
    </dgm:pt>
    <dgm:pt modelId="{E50A7A9F-65EE-443D-A5B2-034A80457D42}" type="pres">
      <dgm:prSet presAssocID="{36F158CE-96DF-48E2-ABAB-4A84AF9E9DC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C2C25E-CBED-4F85-ACF6-6A0E8BB16A06}" type="pres">
      <dgm:prSet presAssocID="{36F158CE-96DF-48E2-ABAB-4A84AF9E9DCB}" presName="accent_1" presStyleCnt="0"/>
      <dgm:spPr/>
    </dgm:pt>
    <dgm:pt modelId="{F8981261-CB1B-4FD5-90D7-2ACE7C987BF8}" type="pres">
      <dgm:prSet presAssocID="{36F158CE-96DF-48E2-ABAB-4A84AF9E9DCB}" presName="accentRepeatNode" presStyleLbl="solidFgAcc1" presStyleIdx="0" presStyleCnt="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D7AE5E1-4D6B-42C8-9EBE-1F0F4049A02D}" type="pres">
      <dgm:prSet presAssocID="{50A62734-905B-41FF-825A-0C4342625AA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903612-8ECC-4EC6-99EF-510E908719F5}" type="pres">
      <dgm:prSet presAssocID="{50A62734-905B-41FF-825A-0C4342625AAC}" presName="accent_2" presStyleCnt="0"/>
      <dgm:spPr/>
    </dgm:pt>
    <dgm:pt modelId="{212C237F-8932-44D0-80E5-4E004E1B7C4A}" type="pres">
      <dgm:prSet presAssocID="{50A62734-905B-41FF-825A-0C4342625AAC}" presName="accentRepeatNode" presStyleLbl="solidFgAcc1" presStyleIdx="1" presStyleCnt="2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6047B24-F3B3-4A7B-899F-0AD694A10F10}" srcId="{5C68988B-D5B6-4DEB-A7D0-DDC1608CB319}" destId="{36F158CE-96DF-48E2-ABAB-4A84AF9E9DCB}" srcOrd="0" destOrd="0" parTransId="{26DD089E-3672-4045-B83A-CE116AAAE60D}" sibTransId="{0DBCC3A4-048F-463B-9A00-5C671A14A431}"/>
    <dgm:cxn modelId="{994D74EF-4AEA-4070-A9A9-9CDB1ABA02D2}" type="presOf" srcId="{5C68988B-D5B6-4DEB-A7D0-DDC1608CB319}" destId="{22C53687-4B14-418A-B80C-8AE0A9EFA61C}" srcOrd="0" destOrd="0" presId="urn:microsoft.com/office/officeart/2008/layout/VerticalCurvedList"/>
    <dgm:cxn modelId="{41B62E45-BAC3-4393-9276-F02ECB313CEA}" srcId="{5C68988B-D5B6-4DEB-A7D0-DDC1608CB319}" destId="{50A62734-905B-41FF-825A-0C4342625AAC}" srcOrd="1" destOrd="0" parTransId="{82A49397-2FCE-4073-AB43-0A031EDC9123}" sibTransId="{2921E452-63DC-4E00-ACDA-6CAD00652277}"/>
    <dgm:cxn modelId="{4523799B-A380-4CD1-AF49-C60064284C30}" type="presOf" srcId="{50A62734-905B-41FF-825A-0C4342625AAC}" destId="{1D7AE5E1-4D6B-42C8-9EBE-1F0F4049A02D}" srcOrd="0" destOrd="0" presId="urn:microsoft.com/office/officeart/2008/layout/VerticalCurvedList"/>
    <dgm:cxn modelId="{A90932BF-D6E3-4A78-A673-56508CC1A385}" type="presOf" srcId="{36F158CE-96DF-48E2-ABAB-4A84AF9E9DCB}" destId="{E50A7A9F-65EE-443D-A5B2-034A80457D42}" srcOrd="0" destOrd="0" presId="urn:microsoft.com/office/officeart/2008/layout/VerticalCurvedList"/>
    <dgm:cxn modelId="{02AD907C-E750-4C32-9567-767C14F8C93D}" type="presOf" srcId="{0DBCC3A4-048F-463B-9A00-5C671A14A431}" destId="{1EA0B649-C23F-420E-8B4D-04FD2AEEB607}" srcOrd="0" destOrd="0" presId="urn:microsoft.com/office/officeart/2008/layout/VerticalCurvedList"/>
    <dgm:cxn modelId="{13AE7306-C80A-45A9-9014-295A71BA1A47}" type="presParOf" srcId="{22C53687-4B14-418A-B80C-8AE0A9EFA61C}" destId="{18E807AC-CB97-49E1-86BB-74CE78AC9BFC}" srcOrd="0" destOrd="0" presId="urn:microsoft.com/office/officeart/2008/layout/VerticalCurvedList"/>
    <dgm:cxn modelId="{B73A6172-9088-483D-B507-9B7734A1BD33}" type="presParOf" srcId="{18E807AC-CB97-49E1-86BB-74CE78AC9BFC}" destId="{5B1598BC-B254-4575-97EE-87C8E684EDBE}" srcOrd="0" destOrd="0" presId="urn:microsoft.com/office/officeart/2008/layout/VerticalCurvedList"/>
    <dgm:cxn modelId="{D02D2977-F852-4CBD-8F98-9774F3D511F6}" type="presParOf" srcId="{5B1598BC-B254-4575-97EE-87C8E684EDBE}" destId="{5C6CC86F-74D2-4EE3-84DA-1107B9C96732}" srcOrd="0" destOrd="0" presId="urn:microsoft.com/office/officeart/2008/layout/VerticalCurvedList"/>
    <dgm:cxn modelId="{F8808D73-44C9-4F7D-9245-D4AE19AFF23B}" type="presParOf" srcId="{5B1598BC-B254-4575-97EE-87C8E684EDBE}" destId="{1EA0B649-C23F-420E-8B4D-04FD2AEEB607}" srcOrd="1" destOrd="0" presId="urn:microsoft.com/office/officeart/2008/layout/VerticalCurvedList"/>
    <dgm:cxn modelId="{AD50986E-98EA-4A1A-9E7A-B62B295C48BD}" type="presParOf" srcId="{5B1598BC-B254-4575-97EE-87C8E684EDBE}" destId="{22579692-EA56-4CA7-BA41-A0D097E181BB}" srcOrd="2" destOrd="0" presId="urn:microsoft.com/office/officeart/2008/layout/VerticalCurvedList"/>
    <dgm:cxn modelId="{4730884D-1507-4282-A44E-3F81CC0C2F94}" type="presParOf" srcId="{5B1598BC-B254-4575-97EE-87C8E684EDBE}" destId="{31F3787F-D06C-417D-AD22-D79ADF20B9A3}" srcOrd="3" destOrd="0" presId="urn:microsoft.com/office/officeart/2008/layout/VerticalCurvedList"/>
    <dgm:cxn modelId="{85FB17A3-5BA9-4E39-B890-B0248F0DE50B}" type="presParOf" srcId="{18E807AC-CB97-49E1-86BB-74CE78AC9BFC}" destId="{E50A7A9F-65EE-443D-A5B2-034A80457D42}" srcOrd="1" destOrd="0" presId="urn:microsoft.com/office/officeart/2008/layout/VerticalCurvedList"/>
    <dgm:cxn modelId="{85E46158-62DB-45D1-AFAA-B3D3C7E0A928}" type="presParOf" srcId="{18E807AC-CB97-49E1-86BB-74CE78AC9BFC}" destId="{0AC2C25E-CBED-4F85-ACF6-6A0E8BB16A06}" srcOrd="2" destOrd="0" presId="urn:microsoft.com/office/officeart/2008/layout/VerticalCurvedList"/>
    <dgm:cxn modelId="{E99BFA3D-35C3-4BB0-A245-11572BED5BA1}" type="presParOf" srcId="{0AC2C25E-CBED-4F85-ACF6-6A0E8BB16A06}" destId="{F8981261-CB1B-4FD5-90D7-2ACE7C987BF8}" srcOrd="0" destOrd="0" presId="urn:microsoft.com/office/officeart/2008/layout/VerticalCurvedList"/>
    <dgm:cxn modelId="{B9BAAF93-0515-441A-8CF5-4A5E6FD8C3DB}" type="presParOf" srcId="{18E807AC-CB97-49E1-86BB-74CE78AC9BFC}" destId="{1D7AE5E1-4D6B-42C8-9EBE-1F0F4049A02D}" srcOrd="3" destOrd="0" presId="urn:microsoft.com/office/officeart/2008/layout/VerticalCurvedList"/>
    <dgm:cxn modelId="{F811D5D1-14DA-41B1-8641-1DA7149AD5C9}" type="presParOf" srcId="{18E807AC-CB97-49E1-86BB-74CE78AC9BFC}" destId="{2B903612-8ECC-4EC6-99EF-510E908719F5}" srcOrd="4" destOrd="0" presId="urn:microsoft.com/office/officeart/2008/layout/VerticalCurvedList"/>
    <dgm:cxn modelId="{C929E155-2211-4DFE-ADE6-9995D549786A}" type="presParOf" srcId="{2B903612-8ECC-4EC6-99EF-510E908719F5}" destId="{212C237F-8932-44D0-80E5-4E004E1B7C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13A98-5611-4794-B099-1E1863E2C4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D72CD06-15FA-4977-970D-0A04C67D0087}">
      <dgm:prSet/>
      <dgm:spPr/>
      <dgm:t>
        <a:bodyPr/>
        <a:lstStyle/>
        <a:p>
          <a:pPr rtl="0"/>
          <a:r>
            <a:rPr lang="pt-BR" b="1" dirty="0" smtClean="0"/>
            <a:t>Mães com idade inferior a 25 anos </a:t>
          </a:r>
          <a:r>
            <a:rPr lang="pt-BR" dirty="0" smtClean="0"/>
            <a:t>tendem a introduzir alimentos mais cedo na vida do bebê (Bueno et al. 2003).</a:t>
          </a:r>
          <a:endParaRPr lang="pt-BR" dirty="0"/>
        </a:p>
      </dgm:t>
    </dgm:pt>
    <dgm:pt modelId="{3B54A39A-C6E0-4E51-8698-79CC42DD73F5}" type="parTrans" cxnId="{1DFAD052-C89A-4C32-98F9-1862426C2C99}">
      <dgm:prSet/>
      <dgm:spPr/>
      <dgm:t>
        <a:bodyPr/>
        <a:lstStyle/>
        <a:p>
          <a:endParaRPr lang="pt-BR"/>
        </a:p>
      </dgm:t>
    </dgm:pt>
    <dgm:pt modelId="{98D52497-EBAC-45EA-AA10-90D8D1DD98E7}" type="sibTrans" cxnId="{1DFAD052-C89A-4C32-98F9-1862426C2C99}">
      <dgm:prSet/>
      <dgm:spPr/>
      <dgm:t>
        <a:bodyPr/>
        <a:lstStyle/>
        <a:p>
          <a:endParaRPr lang="pt-BR"/>
        </a:p>
      </dgm:t>
    </dgm:pt>
    <dgm:pt modelId="{7C37E97D-6273-4727-90D2-C7371F8A8C47}">
      <dgm:prSet/>
      <dgm:spPr/>
      <dgm:t>
        <a:bodyPr/>
        <a:lstStyle/>
        <a:p>
          <a:pPr rtl="0"/>
          <a:r>
            <a:rPr lang="pt-BR" b="1" dirty="0" smtClean="0"/>
            <a:t>Mães  com idade acima de 25 anos </a:t>
          </a:r>
          <a:r>
            <a:rPr lang="pt-BR" dirty="0" smtClean="0"/>
            <a:t>tendem a abandonar o ato de amamentar mais precocemente (Barbosa et al. 2009).</a:t>
          </a:r>
          <a:endParaRPr lang="pt-BR" dirty="0"/>
        </a:p>
      </dgm:t>
    </dgm:pt>
    <dgm:pt modelId="{3755586F-0AEC-49E5-A08C-2EA060A5BC70}" type="parTrans" cxnId="{E1451B78-D2B2-4504-9AD1-ABC29EDAFF15}">
      <dgm:prSet/>
      <dgm:spPr/>
      <dgm:t>
        <a:bodyPr/>
        <a:lstStyle/>
        <a:p>
          <a:endParaRPr lang="pt-BR"/>
        </a:p>
      </dgm:t>
    </dgm:pt>
    <dgm:pt modelId="{8231D7DD-F3A3-45BC-86FB-57CE1669B42B}" type="sibTrans" cxnId="{E1451B78-D2B2-4504-9AD1-ABC29EDAFF15}">
      <dgm:prSet/>
      <dgm:spPr/>
      <dgm:t>
        <a:bodyPr/>
        <a:lstStyle/>
        <a:p>
          <a:endParaRPr lang="pt-BR"/>
        </a:p>
      </dgm:t>
    </dgm:pt>
    <dgm:pt modelId="{272A7AE3-B2D3-44E2-97FE-28D1158F7050}">
      <dgm:prSet/>
      <dgm:spPr/>
      <dgm:t>
        <a:bodyPr/>
        <a:lstStyle/>
        <a:p>
          <a:pPr rtl="0"/>
          <a:r>
            <a:rPr lang="pt-BR" b="1" dirty="0" smtClean="0"/>
            <a:t>A idade da mãe não é fator de risco </a:t>
          </a:r>
          <a:r>
            <a:rPr lang="pt-BR" dirty="0" smtClean="0"/>
            <a:t>para o desmame precoce (Bezerra et al. 2012).</a:t>
          </a:r>
          <a:endParaRPr lang="pt-BR" dirty="0"/>
        </a:p>
      </dgm:t>
    </dgm:pt>
    <dgm:pt modelId="{9606F3E0-3D74-4271-8141-16D41412AF68}" type="parTrans" cxnId="{3767E0B6-4CEF-40F0-84A1-8A6D26E21603}">
      <dgm:prSet/>
      <dgm:spPr/>
      <dgm:t>
        <a:bodyPr/>
        <a:lstStyle/>
        <a:p>
          <a:endParaRPr lang="pt-BR"/>
        </a:p>
      </dgm:t>
    </dgm:pt>
    <dgm:pt modelId="{88AA20FC-A755-4181-9463-328536BB588B}" type="sibTrans" cxnId="{3767E0B6-4CEF-40F0-84A1-8A6D26E21603}">
      <dgm:prSet/>
      <dgm:spPr/>
      <dgm:t>
        <a:bodyPr/>
        <a:lstStyle/>
        <a:p>
          <a:endParaRPr lang="pt-BR"/>
        </a:p>
      </dgm:t>
    </dgm:pt>
    <dgm:pt modelId="{2651EFC3-5990-4FA0-97CD-CB39737B1C59}" type="pres">
      <dgm:prSet presAssocID="{38013A98-5611-4794-B099-1E1863E2C4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40E1D81-43B4-4DDD-B652-DB93F014E770}" type="pres">
      <dgm:prSet presAssocID="{38013A98-5611-4794-B099-1E1863E2C4B0}" presName="Name1" presStyleCnt="0"/>
      <dgm:spPr/>
    </dgm:pt>
    <dgm:pt modelId="{1310C6DE-3750-42D9-B8FF-3FF2E2415394}" type="pres">
      <dgm:prSet presAssocID="{38013A98-5611-4794-B099-1E1863E2C4B0}" presName="cycle" presStyleCnt="0"/>
      <dgm:spPr/>
    </dgm:pt>
    <dgm:pt modelId="{F3407172-19CA-421E-A2B5-CF64D05E4D4F}" type="pres">
      <dgm:prSet presAssocID="{38013A98-5611-4794-B099-1E1863E2C4B0}" presName="srcNode" presStyleLbl="node1" presStyleIdx="0" presStyleCnt="3"/>
      <dgm:spPr/>
    </dgm:pt>
    <dgm:pt modelId="{1320F3A0-F551-4026-8556-A93A18C3C371}" type="pres">
      <dgm:prSet presAssocID="{38013A98-5611-4794-B099-1E1863E2C4B0}" presName="conn" presStyleLbl="parChTrans1D2" presStyleIdx="0" presStyleCnt="1"/>
      <dgm:spPr/>
      <dgm:t>
        <a:bodyPr/>
        <a:lstStyle/>
        <a:p>
          <a:endParaRPr lang="pt-BR"/>
        </a:p>
      </dgm:t>
    </dgm:pt>
    <dgm:pt modelId="{189DC95F-5250-4815-A720-B6D2420F172B}" type="pres">
      <dgm:prSet presAssocID="{38013A98-5611-4794-B099-1E1863E2C4B0}" presName="extraNode" presStyleLbl="node1" presStyleIdx="0" presStyleCnt="3"/>
      <dgm:spPr/>
    </dgm:pt>
    <dgm:pt modelId="{660F8F22-9323-45D1-935A-CC3F8C4F2961}" type="pres">
      <dgm:prSet presAssocID="{38013A98-5611-4794-B099-1E1863E2C4B0}" presName="dstNode" presStyleLbl="node1" presStyleIdx="0" presStyleCnt="3"/>
      <dgm:spPr/>
    </dgm:pt>
    <dgm:pt modelId="{E86B2D55-630B-479E-956E-9E87CB901351}" type="pres">
      <dgm:prSet presAssocID="{1D72CD06-15FA-4977-970D-0A04C67D008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739FEC-76E4-4856-B9D7-10B0CB11A74E}" type="pres">
      <dgm:prSet presAssocID="{1D72CD06-15FA-4977-970D-0A04C67D0087}" presName="accent_1" presStyleCnt="0"/>
      <dgm:spPr/>
    </dgm:pt>
    <dgm:pt modelId="{B76D0B17-226C-4860-8B2D-3087D0D12EC6}" type="pres">
      <dgm:prSet presAssocID="{1D72CD06-15FA-4977-970D-0A04C67D0087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E5942E-ECF4-4F9F-9D39-635D9813AE5C}" type="pres">
      <dgm:prSet presAssocID="{7C37E97D-6273-4727-90D2-C7371F8A8C4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1D867E-8082-4326-B083-585BD2FBA1EF}" type="pres">
      <dgm:prSet presAssocID="{7C37E97D-6273-4727-90D2-C7371F8A8C47}" presName="accent_2" presStyleCnt="0"/>
      <dgm:spPr/>
    </dgm:pt>
    <dgm:pt modelId="{A8B5EFB7-7ADB-4EDD-9844-98B90DC6848C}" type="pres">
      <dgm:prSet presAssocID="{7C37E97D-6273-4727-90D2-C7371F8A8C47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E0138C-1704-4488-8F8D-53CFDF7ADB20}" type="pres">
      <dgm:prSet presAssocID="{272A7AE3-B2D3-44E2-97FE-28D1158F70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0554BC-2504-4614-8CC3-2384FD18F95A}" type="pres">
      <dgm:prSet presAssocID="{272A7AE3-B2D3-44E2-97FE-28D1158F7050}" presName="accent_3" presStyleCnt="0"/>
      <dgm:spPr/>
    </dgm:pt>
    <dgm:pt modelId="{FD3F30E0-64F3-4781-AF93-40F67392408F}" type="pres">
      <dgm:prSet presAssocID="{272A7AE3-B2D3-44E2-97FE-28D1158F7050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E1451B78-D2B2-4504-9AD1-ABC29EDAFF15}" srcId="{38013A98-5611-4794-B099-1E1863E2C4B0}" destId="{7C37E97D-6273-4727-90D2-C7371F8A8C47}" srcOrd="1" destOrd="0" parTransId="{3755586F-0AEC-49E5-A08C-2EA060A5BC70}" sibTransId="{8231D7DD-F3A3-45BC-86FB-57CE1669B42B}"/>
    <dgm:cxn modelId="{1DFAD052-C89A-4C32-98F9-1862426C2C99}" srcId="{38013A98-5611-4794-B099-1E1863E2C4B0}" destId="{1D72CD06-15FA-4977-970D-0A04C67D0087}" srcOrd="0" destOrd="0" parTransId="{3B54A39A-C6E0-4E51-8698-79CC42DD73F5}" sibTransId="{98D52497-EBAC-45EA-AA10-90D8D1DD98E7}"/>
    <dgm:cxn modelId="{3767E0B6-4CEF-40F0-84A1-8A6D26E21603}" srcId="{38013A98-5611-4794-B099-1E1863E2C4B0}" destId="{272A7AE3-B2D3-44E2-97FE-28D1158F7050}" srcOrd="2" destOrd="0" parTransId="{9606F3E0-3D74-4271-8141-16D41412AF68}" sibTransId="{88AA20FC-A755-4181-9463-328536BB588B}"/>
    <dgm:cxn modelId="{248615CD-39B5-472D-A8CD-3531AE4C81CE}" type="presOf" srcId="{38013A98-5611-4794-B099-1E1863E2C4B0}" destId="{2651EFC3-5990-4FA0-97CD-CB39737B1C59}" srcOrd="0" destOrd="0" presId="urn:microsoft.com/office/officeart/2008/layout/VerticalCurvedList"/>
    <dgm:cxn modelId="{C1F61AA4-ECE2-4866-A3A4-EF33D3F780A2}" type="presOf" srcId="{272A7AE3-B2D3-44E2-97FE-28D1158F7050}" destId="{14E0138C-1704-4488-8F8D-53CFDF7ADB20}" srcOrd="0" destOrd="0" presId="urn:microsoft.com/office/officeart/2008/layout/VerticalCurvedList"/>
    <dgm:cxn modelId="{C279BADF-59E6-4315-A3A8-66E2ECA02F77}" type="presOf" srcId="{1D72CD06-15FA-4977-970D-0A04C67D0087}" destId="{E86B2D55-630B-479E-956E-9E87CB901351}" srcOrd="0" destOrd="0" presId="urn:microsoft.com/office/officeart/2008/layout/VerticalCurvedList"/>
    <dgm:cxn modelId="{5E27D13F-D0DE-46C1-8995-3A37E6E3791E}" type="presOf" srcId="{98D52497-EBAC-45EA-AA10-90D8D1DD98E7}" destId="{1320F3A0-F551-4026-8556-A93A18C3C371}" srcOrd="0" destOrd="0" presId="urn:microsoft.com/office/officeart/2008/layout/VerticalCurvedList"/>
    <dgm:cxn modelId="{C7EDD0F2-8D22-4479-B4F7-B3BAED617FF5}" type="presOf" srcId="{7C37E97D-6273-4727-90D2-C7371F8A8C47}" destId="{4DE5942E-ECF4-4F9F-9D39-635D9813AE5C}" srcOrd="0" destOrd="0" presId="urn:microsoft.com/office/officeart/2008/layout/VerticalCurvedList"/>
    <dgm:cxn modelId="{F30340EF-34EC-4E06-87BD-415616A07837}" type="presParOf" srcId="{2651EFC3-5990-4FA0-97CD-CB39737B1C59}" destId="{840E1D81-43B4-4DDD-B652-DB93F014E770}" srcOrd="0" destOrd="0" presId="urn:microsoft.com/office/officeart/2008/layout/VerticalCurvedList"/>
    <dgm:cxn modelId="{F40AF66B-5652-438A-BAD7-10365FA541F8}" type="presParOf" srcId="{840E1D81-43B4-4DDD-B652-DB93F014E770}" destId="{1310C6DE-3750-42D9-B8FF-3FF2E2415394}" srcOrd="0" destOrd="0" presId="urn:microsoft.com/office/officeart/2008/layout/VerticalCurvedList"/>
    <dgm:cxn modelId="{BC7A5E9F-CCE7-45D1-8C7F-F0C00A52A899}" type="presParOf" srcId="{1310C6DE-3750-42D9-B8FF-3FF2E2415394}" destId="{F3407172-19CA-421E-A2B5-CF64D05E4D4F}" srcOrd="0" destOrd="0" presId="urn:microsoft.com/office/officeart/2008/layout/VerticalCurvedList"/>
    <dgm:cxn modelId="{8EEF5291-1D62-45E8-BB36-082E0756686D}" type="presParOf" srcId="{1310C6DE-3750-42D9-B8FF-3FF2E2415394}" destId="{1320F3A0-F551-4026-8556-A93A18C3C371}" srcOrd="1" destOrd="0" presId="urn:microsoft.com/office/officeart/2008/layout/VerticalCurvedList"/>
    <dgm:cxn modelId="{EFA46454-788D-47D9-8AC1-8A780C6524B0}" type="presParOf" srcId="{1310C6DE-3750-42D9-B8FF-3FF2E2415394}" destId="{189DC95F-5250-4815-A720-B6D2420F172B}" srcOrd="2" destOrd="0" presId="urn:microsoft.com/office/officeart/2008/layout/VerticalCurvedList"/>
    <dgm:cxn modelId="{750875D5-C187-4C6E-B832-BF2EE39C70FB}" type="presParOf" srcId="{1310C6DE-3750-42D9-B8FF-3FF2E2415394}" destId="{660F8F22-9323-45D1-935A-CC3F8C4F2961}" srcOrd="3" destOrd="0" presId="urn:microsoft.com/office/officeart/2008/layout/VerticalCurvedList"/>
    <dgm:cxn modelId="{BC60C2BB-BB8A-4959-A641-E5BBBE0B5154}" type="presParOf" srcId="{840E1D81-43B4-4DDD-B652-DB93F014E770}" destId="{E86B2D55-630B-479E-956E-9E87CB901351}" srcOrd="1" destOrd="0" presId="urn:microsoft.com/office/officeart/2008/layout/VerticalCurvedList"/>
    <dgm:cxn modelId="{7A5C2108-26AD-4CF0-80A4-3444B2DA4192}" type="presParOf" srcId="{840E1D81-43B4-4DDD-B652-DB93F014E770}" destId="{6C739FEC-76E4-4856-B9D7-10B0CB11A74E}" srcOrd="2" destOrd="0" presId="urn:microsoft.com/office/officeart/2008/layout/VerticalCurvedList"/>
    <dgm:cxn modelId="{D8AE7822-36F5-4A0A-A93F-05D56550F272}" type="presParOf" srcId="{6C739FEC-76E4-4856-B9D7-10B0CB11A74E}" destId="{B76D0B17-226C-4860-8B2D-3087D0D12EC6}" srcOrd="0" destOrd="0" presId="urn:microsoft.com/office/officeart/2008/layout/VerticalCurvedList"/>
    <dgm:cxn modelId="{757AC1E3-1260-47E1-BF32-80D5785E375B}" type="presParOf" srcId="{840E1D81-43B4-4DDD-B652-DB93F014E770}" destId="{4DE5942E-ECF4-4F9F-9D39-635D9813AE5C}" srcOrd="3" destOrd="0" presId="urn:microsoft.com/office/officeart/2008/layout/VerticalCurvedList"/>
    <dgm:cxn modelId="{049C082F-1030-4D18-9ED8-4B6781BC76F2}" type="presParOf" srcId="{840E1D81-43B4-4DDD-B652-DB93F014E770}" destId="{CC1D867E-8082-4326-B083-585BD2FBA1EF}" srcOrd="4" destOrd="0" presId="urn:microsoft.com/office/officeart/2008/layout/VerticalCurvedList"/>
    <dgm:cxn modelId="{4919A553-E7DB-41C1-8914-70AB204591BC}" type="presParOf" srcId="{CC1D867E-8082-4326-B083-585BD2FBA1EF}" destId="{A8B5EFB7-7ADB-4EDD-9844-98B90DC6848C}" srcOrd="0" destOrd="0" presId="urn:microsoft.com/office/officeart/2008/layout/VerticalCurvedList"/>
    <dgm:cxn modelId="{BDE2C383-3C6B-4873-8DC8-508E0EB1480D}" type="presParOf" srcId="{840E1D81-43B4-4DDD-B652-DB93F014E770}" destId="{14E0138C-1704-4488-8F8D-53CFDF7ADB20}" srcOrd="5" destOrd="0" presId="urn:microsoft.com/office/officeart/2008/layout/VerticalCurvedList"/>
    <dgm:cxn modelId="{20D80AA9-0867-4ECD-9C0E-FE0FC79D2488}" type="presParOf" srcId="{840E1D81-43B4-4DDD-B652-DB93F014E770}" destId="{0F0554BC-2504-4614-8CC3-2384FD18F95A}" srcOrd="6" destOrd="0" presId="urn:microsoft.com/office/officeart/2008/layout/VerticalCurvedList"/>
    <dgm:cxn modelId="{F3A0B2CF-D092-4C61-9EF0-FA2B61FE51B6}" type="presParOf" srcId="{0F0554BC-2504-4614-8CC3-2384FD18F95A}" destId="{FD3F30E0-64F3-4781-AF93-40F6739240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11473-07E2-48BB-83D7-1E836F9A60F2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6E03835-1EE3-4E6C-A140-4F920FD9B68D}">
      <dgm:prSet/>
      <dgm:spPr/>
      <dgm:t>
        <a:bodyPr/>
        <a:lstStyle/>
        <a:p>
          <a:pPr rtl="0"/>
          <a:r>
            <a:rPr lang="pt-BR" dirty="0" smtClean="0"/>
            <a:t>Crianças que habitam em </a:t>
          </a:r>
          <a:r>
            <a:rPr lang="pt-BR" b="1" dirty="0" smtClean="0"/>
            <a:t>zona urbana </a:t>
          </a:r>
          <a:r>
            <a:rPr lang="pt-BR" dirty="0" smtClean="0"/>
            <a:t>são amamentadas exclusivamente por um período maior (AUDI, CORRÊA, LATORRE 2003).</a:t>
          </a:r>
          <a:endParaRPr lang="pt-BR" dirty="0"/>
        </a:p>
      </dgm:t>
    </dgm:pt>
    <dgm:pt modelId="{0F621856-4AD1-4FA4-A2DD-7F98870C45D2}" type="parTrans" cxnId="{38D0A073-AC92-4652-B709-83EAE814BBC2}">
      <dgm:prSet/>
      <dgm:spPr/>
      <dgm:t>
        <a:bodyPr/>
        <a:lstStyle/>
        <a:p>
          <a:endParaRPr lang="pt-BR"/>
        </a:p>
      </dgm:t>
    </dgm:pt>
    <dgm:pt modelId="{FA479A28-AEF8-4DC2-BD2D-99CCCD258556}" type="sibTrans" cxnId="{38D0A073-AC92-4652-B709-83EAE814BBC2}">
      <dgm:prSet/>
      <dgm:spPr/>
      <dgm:t>
        <a:bodyPr/>
        <a:lstStyle/>
        <a:p>
          <a:endParaRPr lang="pt-BR"/>
        </a:p>
      </dgm:t>
    </dgm:pt>
    <dgm:pt modelId="{EE03818A-3496-42F2-A5F7-A86F33620527}">
      <dgm:prSet/>
      <dgm:spPr/>
      <dgm:t>
        <a:bodyPr/>
        <a:lstStyle/>
        <a:p>
          <a:pPr rtl="0"/>
          <a:r>
            <a:rPr lang="pt-BR" dirty="0" smtClean="0"/>
            <a:t>Crianças residentes em </a:t>
          </a:r>
          <a:r>
            <a:rPr lang="pt-BR" b="1" dirty="0" smtClean="0"/>
            <a:t>zona rural </a:t>
          </a:r>
          <a:r>
            <a:rPr lang="pt-BR" dirty="0" smtClean="0"/>
            <a:t>apresentam maiores chances de receberem o aleitamento materno exclusivo (BECHE, HALPERN, STEIN 2009).</a:t>
          </a:r>
          <a:endParaRPr lang="pt-BR" dirty="0"/>
        </a:p>
      </dgm:t>
    </dgm:pt>
    <dgm:pt modelId="{BA8ED33A-6886-4474-9E1A-E3EE867D3F1A}" type="parTrans" cxnId="{462FD508-F68F-4502-BE63-E3ABDA6AC3D5}">
      <dgm:prSet/>
      <dgm:spPr/>
      <dgm:t>
        <a:bodyPr/>
        <a:lstStyle/>
        <a:p>
          <a:endParaRPr lang="pt-BR"/>
        </a:p>
      </dgm:t>
    </dgm:pt>
    <dgm:pt modelId="{6888D048-DCBD-48EF-BF8A-EECFB2D9A22D}" type="sibTrans" cxnId="{462FD508-F68F-4502-BE63-E3ABDA6AC3D5}">
      <dgm:prSet/>
      <dgm:spPr/>
      <dgm:t>
        <a:bodyPr/>
        <a:lstStyle/>
        <a:p>
          <a:endParaRPr lang="pt-BR"/>
        </a:p>
      </dgm:t>
    </dgm:pt>
    <dgm:pt modelId="{225BB5E9-060C-4353-B771-F9AE97544965}" type="pres">
      <dgm:prSet presAssocID="{23811473-07E2-48BB-83D7-1E836F9A6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C0EF23-EB3A-4A1A-80A7-7654489371A3}" type="pres">
      <dgm:prSet presAssocID="{B6E03835-1EE3-4E6C-A140-4F920FD9B68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D28825-E881-489E-9C28-9AAAF5841529}" type="pres">
      <dgm:prSet presAssocID="{EE03818A-3496-42F2-A5F7-A86F3362052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A235DF-998A-4900-B528-0A1665B3ECDA}" type="presOf" srcId="{B6E03835-1EE3-4E6C-A140-4F920FD9B68D}" destId="{F6C0EF23-EB3A-4A1A-80A7-7654489371A3}" srcOrd="0" destOrd="0" presId="urn:microsoft.com/office/officeart/2005/8/layout/arrow1"/>
    <dgm:cxn modelId="{38D0A073-AC92-4652-B709-83EAE814BBC2}" srcId="{23811473-07E2-48BB-83D7-1E836F9A60F2}" destId="{B6E03835-1EE3-4E6C-A140-4F920FD9B68D}" srcOrd="0" destOrd="0" parTransId="{0F621856-4AD1-4FA4-A2DD-7F98870C45D2}" sibTransId="{FA479A28-AEF8-4DC2-BD2D-99CCCD258556}"/>
    <dgm:cxn modelId="{462FD508-F68F-4502-BE63-E3ABDA6AC3D5}" srcId="{23811473-07E2-48BB-83D7-1E836F9A60F2}" destId="{EE03818A-3496-42F2-A5F7-A86F33620527}" srcOrd="1" destOrd="0" parTransId="{BA8ED33A-6886-4474-9E1A-E3EE867D3F1A}" sibTransId="{6888D048-DCBD-48EF-BF8A-EECFB2D9A22D}"/>
    <dgm:cxn modelId="{96092C94-AABA-4CAE-AAF1-B7F84A2EDC45}" type="presOf" srcId="{23811473-07E2-48BB-83D7-1E836F9A60F2}" destId="{225BB5E9-060C-4353-B771-F9AE97544965}" srcOrd="0" destOrd="0" presId="urn:microsoft.com/office/officeart/2005/8/layout/arrow1"/>
    <dgm:cxn modelId="{2A295502-FB71-447B-9DFE-E6F1B90D26FD}" type="presOf" srcId="{EE03818A-3496-42F2-A5F7-A86F33620527}" destId="{CFD28825-E881-489E-9C28-9AAAF5841529}" srcOrd="0" destOrd="0" presId="urn:microsoft.com/office/officeart/2005/8/layout/arrow1"/>
    <dgm:cxn modelId="{0B559548-6B1F-462D-9461-753066EAD747}" type="presParOf" srcId="{225BB5E9-060C-4353-B771-F9AE97544965}" destId="{F6C0EF23-EB3A-4A1A-80A7-7654489371A3}" srcOrd="0" destOrd="0" presId="urn:microsoft.com/office/officeart/2005/8/layout/arrow1"/>
    <dgm:cxn modelId="{EB677280-58C4-4B00-8BFA-81B3DA14B4E4}" type="presParOf" srcId="{225BB5E9-060C-4353-B771-F9AE97544965}" destId="{CFD28825-E881-489E-9C28-9AAAF584152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AFAB70-92BB-4F04-BFDC-BFD93680FF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94B5DA9-115F-4DD1-B4E3-7D961F1B487B}">
      <dgm:prSet/>
      <dgm:spPr/>
      <dgm:t>
        <a:bodyPr/>
        <a:lstStyle/>
        <a:p>
          <a:pPr rtl="0"/>
          <a:r>
            <a:rPr lang="pt-BR" dirty="0" smtClean="0"/>
            <a:t>Aumento do risco de doença celíaca, doença de </a:t>
          </a:r>
          <a:r>
            <a:rPr lang="pt-BR" dirty="0" err="1" smtClean="0"/>
            <a:t>Crohn</a:t>
          </a:r>
          <a:r>
            <a:rPr lang="pt-BR" dirty="0" smtClean="0"/>
            <a:t>, colite ulcerativa, linfoma, doença de </a:t>
          </a:r>
          <a:r>
            <a:rPr lang="pt-BR" dirty="0" err="1" smtClean="0"/>
            <a:t>Hodkin</a:t>
          </a:r>
          <a:r>
            <a:rPr lang="pt-BR" dirty="0" smtClean="0"/>
            <a:t> e leucemia.</a:t>
          </a:r>
          <a:endParaRPr lang="pt-BR" dirty="0"/>
        </a:p>
      </dgm:t>
    </dgm:pt>
    <dgm:pt modelId="{B805DF3C-A083-49F1-BEF1-3D9D2A037E3C}" type="parTrans" cxnId="{57A00664-23BA-4D17-9739-FECE36304534}">
      <dgm:prSet/>
      <dgm:spPr/>
      <dgm:t>
        <a:bodyPr/>
        <a:lstStyle/>
        <a:p>
          <a:endParaRPr lang="pt-BR"/>
        </a:p>
      </dgm:t>
    </dgm:pt>
    <dgm:pt modelId="{A286EFD0-0315-421A-AF99-3B314073891D}" type="sibTrans" cxnId="{57A00664-23BA-4D17-9739-FECE36304534}">
      <dgm:prSet/>
      <dgm:spPr/>
      <dgm:t>
        <a:bodyPr/>
        <a:lstStyle/>
        <a:p>
          <a:endParaRPr lang="pt-BR"/>
        </a:p>
      </dgm:t>
    </dgm:pt>
    <dgm:pt modelId="{6CC9D691-FCC4-44D5-94F6-C0C9C7734AF2}">
      <dgm:prSet/>
      <dgm:spPr/>
      <dgm:t>
        <a:bodyPr/>
        <a:lstStyle/>
        <a:p>
          <a:pPr rtl="0"/>
          <a:r>
            <a:rPr lang="pt-BR" smtClean="0"/>
            <a:t>Desenvolvimento de doenças atópicas, incluindo asma.</a:t>
          </a:r>
          <a:endParaRPr lang="pt-BR"/>
        </a:p>
      </dgm:t>
    </dgm:pt>
    <dgm:pt modelId="{61B71CB3-89CC-4DB1-A23D-2532A9C06755}" type="parTrans" cxnId="{25B808A9-BE32-4BA7-823B-4EC9C3BDC83C}">
      <dgm:prSet/>
      <dgm:spPr/>
      <dgm:t>
        <a:bodyPr/>
        <a:lstStyle/>
        <a:p>
          <a:endParaRPr lang="pt-BR"/>
        </a:p>
      </dgm:t>
    </dgm:pt>
    <dgm:pt modelId="{376299C2-38D1-4552-928D-AC92D58E24F2}" type="sibTrans" cxnId="{25B808A9-BE32-4BA7-823B-4EC9C3BDC83C}">
      <dgm:prSet/>
      <dgm:spPr/>
      <dgm:t>
        <a:bodyPr/>
        <a:lstStyle/>
        <a:p>
          <a:endParaRPr lang="pt-BR"/>
        </a:p>
      </dgm:t>
    </dgm:pt>
    <dgm:pt modelId="{9C0570B0-D50B-44F7-B694-DAF14E7C34D9}" type="pres">
      <dgm:prSet presAssocID="{6DAFAB70-92BB-4F04-BFDC-BFD93680FF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7187BA-7D42-4C4A-B14E-C2A23CAD1078}" type="pres">
      <dgm:prSet presAssocID="{094B5DA9-115F-4DD1-B4E3-7D961F1B487B}" presName="parentText" presStyleLbl="node1" presStyleIdx="0" presStyleCnt="2" custLinFactNeighborX="396" custLinFactNeighborY="-5420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769F87-2223-4553-AF76-43E7D2198519}" type="pres">
      <dgm:prSet presAssocID="{A286EFD0-0315-421A-AF99-3B314073891D}" presName="spacer" presStyleCnt="0"/>
      <dgm:spPr/>
    </dgm:pt>
    <dgm:pt modelId="{EE359CB0-2EB8-41EA-AB31-7298FD67ED71}" type="pres">
      <dgm:prSet presAssocID="{6CC9D691-FCC4-44D5-94F6-C0C9C7734A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5BCCB6-6160-479F-8A03-DF7009B3907B}" type="presOf" srcId="{6DAFAB70-92BB-4F04-BFDC-BFD93680FF1A}" destId="{9C0570B0-D50B-44F7-B694-DAF14E7C34D9}" srcOrd="0" destOrd="0" presId="urn:microsoft.com/office/officeart/2005/8/layout/vList2"/>
    <dgm:cxn modelId="{25B808A9-BE32-4BA7-823B-4EC9C3BDC83C}" srcId="{6DAFAB70-92BB-4F04-BFDC-BFD93680FF1A}" destId="{6CC9D691-FCC4-44D5-94F6-C0C9C7734AF2}" srcOrd="1" destOrd="0" parTransId="{61B71CB3-89CC-4DB1-A23D-2532A9C06755}" sibTransId="{376299C2-38D1-4552-928D-AC92D58E24F2}"/>
    <dgm:cxn modelId="{645CBDFD-B077-47D7-9985-138EE7B72594}" type="presOf" srcId="{094B5DA9-115F-4DD1-B4E3-7D961F1B487B}" destId="{227187BA-7D42-4C4A-B14E-C2A23CAD1078}" srcOrd="0" destOrd="0" presId="urn:microsoft.com/office/officeart/2005/8/layout/vList2"/>
    <dgm:cxn modelId="{57A00664-23BA-4D17-9739-FECE36304534}" srcId="{6DAFAB70-92BB-4F04-BFDC-BFD93680FF1A}" destId="{094B5DA9-115F-4DD1-B4E3-7D961F1B487B}" srcOrd="0" destOrd="0" parTransId="{B805DF3C-A083-49F1-BEF1-3D9D2A037E3C}" sibTransId="{A286EFD0-0315-421A-AF99-3B314073891D}"/>
    <dgm:cxn modelId="{31BEE5FA-AA4B-46A5-B4EB-24FDAEAD3B01}" type="presOf" srcId="{6CC9D691-FCC4-44D5-94F6-C0C9C7734AF2}" destId="{EE359CB0-2EB8-41EA-AB31-7298FD67ED71}" srcOrd="0" destOrd="0" presId="urn:microsoft.com/office/officeart/2005/8/layout/vList2"/>
    <dgm:cxn modelId="{ACA33857-675C-4750-9E13-827228AA07F2}" type="presParOf" srcId="{9C0570B0-D50B-44F7-B694-DAF14E7C34D9}" destId="{227187BA-7D42-4C4A-B14E-C2A23CAD1078}" srcOrd="0" destOrd="0" presId="urn:microsoft.com/office/officeart/2005/8/layout/vList2"/>
    <dgm:cxn modelId="{5F988994-2552-4EAF-ACBF-4AB4640A7B85}" type="presParOf" srcId="{9C0570B0-D50B-44F7-B694-DAF14E7C34D9}" destId="{CF769F87-2223-4553-AF76-43E7D2198519}" srcOrd="1" destOrd="0" presId="urn:microsoft.com/office/officeart/2005/8/layout/vList2"/>
    <dgm:cxn modelId="{223BCEC9-B666-4217-B8D9-7DACE4EE9F07}" type="presParOf" srcId="{9C0570B0-D50B-44F7-B694-DAF14E7C34D9}" destId="{EE359CB0-2EB8-41EA-AB31-7298FD67ED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06CB61-0019-4993-9E1A-E29986E2CA1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98A83E-1318-4845-8372-19258AC86A1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A dupla mãe/ bebê não deve sair do hospital sem que os profissionais de saúde tenham observado a </a:t>
          </a:r>
          <a:r>
            <a:rPr lang="pt-B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primeira mamada</a:t>
          </a:r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B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A947B5-D810-4BE7-8604-00BC67DC2927}" type="parTrans" cxnId="{BB1D59CE-DD0F-48C7-AF36-B92B99EC3F54}">
      <dgm:prSet/>
      <dgm:spPr/>
      <dgm:t>
        <a:bodyPr/>
        <a:lstStyle/>
        <a:p>
          <a:endParaRPr lang="pt-BR"/>
        </a:p>
      </dgm:t>
    </dgm:pt>
    <dgm:pt modelId="{0C65EB93-D49A-456C-9878-548389C4B4AF}" type="sibTrans" cxnId="{BB1D59CE-DD0F-48C7-AF36-B92B99EC3F54}">
      <dgm:prSet/>
      <dgm:spPr/>
      <dgm:t>
        <a:bodyPr/>
        <a:lstStyle/>
        <a:p>
          <a:endParaRPr lang="pt-BR"/>
        </a:p>
      </dgm:t>
    </dgm:pt>
    <dgm:pt modelId="{2E6A3028-A724-4F27-8CC6-3ED1ED3AF7A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Assistência </a:t>
          </a:r>
        </a:p>
        <a:p>
          <a:pPr rtl="0"/>
          <a:r>
            <a:rPr lang="pt-B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pré-natal</a:t>
          </a:r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B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681941-5D2E-4E03-8000-226C99C346C2}" type="parTrans" cxnId="{6CE7799F-11E1-40ED-9C0F-EF226169D69A}">
      <dgm:prSet/>
      <dgm:spPr/>
      <dgm:t>
        <a:bodyPr/>
        <a:lstStyle/>
        <a:p>
          <a:endParaRPr lang="pt-BR"/>
        </a:p>
      </dgm:t>
    </dgm:pt>
    <dgm:pt modelId="{3FD53535-D15B-4030-8948-059B6F077868}" type="sibTrans" cxnId="{6CE7799F-11E1-40ED-9C0F-EF226169D69A}">
      <dgm:prSet/>
      <dgm:spPr/>
      <dgm:t>
        <a:bodyPr/>
        <a:lstStyle/>
        <a:p>
          <a:endParaRPr lang="pt-BR"/>
        </a:p>
      </dgm:t>
    </dgm:pt>
    <dgm:pt modelId="{F46F6D28-DBD2-4373-8048-25DAD3C93C1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Existência de </a:t>
          </a:r>
          <a:r>
            <a:rPr lang="pt-B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unidades de apoio </a:t>
          </a:r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dirigidas para as mães que se encontram em fase de lactação.</a:t>
          </a:r>
          <a:endParaRPr lang="pt-B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22AB89-C567-4221-A383-899032898733}" type="parTrans" cxnId="{5A862AC3-648C-422C-A3AB-2A5D4C208805}">
      <dgm:prSet/>
      <dgm:spPr/>
      <dgm:t>
        <a:bodyPr/>
        <a:lstStyle/>
        <a:p>
          <a:endParaRPr lang="pt-BR"/>
        </a:p>
      </dgm:t>
    </dgm:pt>
    <dgm:pt modelId="{1E2B30DE-7C03-4686-B75E-8775F2682355}" type="sibTrans" cxnId="{5A862AC3-648C-422C-A3AB-2A5D4C208805}">
      <dgm:prSet/>
      <dgm:spPr/>
      <dgm:t>
        <a:bodyPr/>
        <a:lstStyle/>
        <a:p>
          <a:endParaRPr lang="pt-BR"/>
        </a:p>
      </dgm:t>
    </dgm:pt>
    <dgm:pt modelId="{8A85DB80-05D6-44E6-A646-59974E332DD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Criação da </a:t>
          </a:r>
          <a:r>
            <a:rPr lang="pt-B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iniciativa amiga da criança </a:t>
          </a:r>
          <a:r>
            <a:rPr lang="pt-BR" dirty="0" smtClean="0">
              <a:solidFill>
                <a:schemeClr val="tx1">
                  <a:lumMod val="95000"/>
                  <a:lumOff val="5000"/>
                </a:schemeClr>
              </a:solidFill>
            </a:rPr>
            <a:t>em hospitais e ambulatórios gerais que assistem lactentes</a:t>
          </a:r>
          <a:r>
            <a:rPr lang="pt-BR" dirty="0" smtClean="0"/>
            <a:t>.</a:t>
          </a:r>
          <a:endParaRPr lang="pt-BR" dirty="0"/>
        </a:p>
      </dgm:t>
    </dgm:pt>
    <dgm:pt modelId="{51BFA5B7-BD8A-459C-B790-627A20D9DFA8}" type="sibTrans" cxnId="{861F3C06-8977-425D-8605-5F3CEA876E75}">
      <dgm:prSet/>
      <dgm:spPr/>
      <dgm:t>
        <a:bodyPr/>
        <a:lstStyle/>
        <a:p>
          <a:endParaRPr lang="pt-BR"/>
        </a:p>
      </dgm:t>
    </dgm:pt>
    <dgm:pt modelId="{C3812E05-3398-40F9-8021-27A9115BB1D0}" type="parTrans" cxnId="{861F3C06-8977-425D-8605-5F3CEA876E75}">
      <dgm:prSet/>
      <dgm:spPr/>
      <dgm:t>
        <a:bodyPr/>
        <a:lstStyle/>
        <a:p>
          <a:endParaRPr lang="pt-BR"/>
        </a:p>
      </dgm:t>
    </dgm:pt>
    <dgm:pt modelId="{98F37147-DFA5-4E4E-BB85-EF2A1A818F9C}" type="pres">
      <dgm:prSet presAssocID="{4706CB61-0019-4993-9E1A-E29986E2CA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CFAEE3-49AD-4237-BAC2-101E6496934A}" type="pres">
      <dgm:prSet presAssocID="{4706CB61-0019-4993-9E1A-E29986E2CA11}" presName="bkgdShp" presStyleLbl="alignAccFollowNode1" presStyleIdx="0" presStyleCnt="1"/>
      <dgm:spPr/>
    </dgm:pt>
    <dgm:pt modelId="{4E5E3C4C-ADF9-4C72-BE95-EBFA4CE19A2F}" type="pres">
      <dgm:prSet presAssocID="{4706CB61-0019-4993-9E1A-E29986E2CA11}" presName="linComp" presStyleCnt="0"/>
      <dgm:spPr/>
    </dgm:pt>
    <dgm:pt modelId="{DE10F6D9-220D-4F3F-9905-617E61542F52}" type="pres">
      <dgm:prSet presAssocID="{F898A83E-1318-4845-8372-19258AC86A1F}" presName="compNode" presStyleCnt="0"/>
      <dgm:spPr/>
    </dgm:pt>
    <dgm:pt modelId="{E9D41E1E-25F3-47E3-9556-94539124B6A5}" type="pres">
      <dgm:prSet presAssocID="{F898A83E-1318-4845-8372-19258AC86A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658E05-C5E7-41B2-A18C-8A9E8606E980}" type="pres">
      <dgm:prSet presAssocID="{F898A83E-1318-4845-8372-19258AC86A1F}" presName="invisiNode" presStyleLbl="node1" presStyleIdx="0" presStyleCnt="4"/>
      <dgm:spPr/>
    </dgm:pt>
    <dgm:pt modelId="{5D1D802F-8175-4BD9-8911-223F0D92D3BC}" type="pres">
      <dgm:prSet presAssocID="{F898A83E-1318-4845-8372-19258AC86A1F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2DA5B9DA-1646-4E88-8A42-3CC870455A5D}" type="pres">
      <dgm:prSet presAssocID="{0C65EB93-D49A-456C-9878-548389C4B4A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4DD2265-9D73-4E4B-BD0F-D221B862500E}" type="pres">
      <dgm:prSet presAssocID="{2E6A3028-A724-4F27-8CC6-3ED1ED3AF7AE}" presName="compNode" presStyleCnt="0"/>
      <dgm:spPr/>
    </dgm:pt>
    <dgm:pt modelId="{8666B2EB-8B98-4F31-A6BD-0A50A0CB6AD6}" type="pres">
      <dgm:prSet presAssocID="{2E6A3028-A724-4F27-8CC6-3ED1ED3AF7AE}" presName="node" presStyleLbl="node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7D0F22-7689-4847-BDEF-C33300A6A890}" type="pres">
      <dgm:prSet presAssocID="{2E6A3028-A724-4F27-8CC6-3ED1ED3AF7AE}" presName="invisiNode" presStyleLbl="node1" presStyleIdx="1" presStyleCnt="4"/>
      <dgm:spPr/>
    </dgm:pt>
    <dgm:pt modelId="{7AE98BF4-5BBB-45D8-A9F0-44641161D0B8}" type="pres">
      <dgm:prSet presAssocID="{2E6A3028-A724-4F27-8CC6-3ED1ED3AF7A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3051E31-16CD-449F-9ACB-51C8133B9456}" type="pres">
      <dgm:prSet presAssocID="{3FD53535-D15B-4030-8948-059B6F07786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258BF48-191B-42A1-8508-AEFEFAF7F58A}" type="pres">
      <dgm:prSet presAssocID="{F46F6D28-DBD2-4373-8048-25DAD3C93C16}" presName="compNode" presStyleCnt="0"/>
      <dgm:spPr/>
    </dgm:pt>
    <dgm:pt modelId="{5BF999DE-DA62-462D-9AA4-1E7D2C9B4CF6}" type="pres">
      <dgm:prSet presAssocID="{F46F6D28-DBD2-4373-8048-25DAD3C93C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065E47-B048-41EC-97E3-49E2CA2B2089}" type="pres">
      <dgm:prSet presAssocID="{F46F6D28-DBD2-4373-8048-25DAD3C93C16}" presName="invisiNode" presStyleLbl="node1" presStyleIdx="2" presStyleCnt="4"/>
      <dgm:spPr/>
    </dgm:pt>
    <dgm:pt modelId="{AE04442A-BC28-4D00-8F2C-18781C226C8E}" type="pres">
      <dgm:prSet presAssocID="{F46F6D28-DBD2-4373-8048-25DAD3C93C1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pt-BR"/>
        </a:p>
      </dgm:t>
    </dgm:pt>
    <dgm:pt modelId="{059B7E5B-70D8-4DD6-BE1C-2F4E42DE7493}" type="pres">
      <dgm:prSet presAssocID="{1E2B30DE-7C03-4686-B75E-8775F268235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935EB30-2459-48B6-B0AC-7B975195A1AA}" type="pres">
      <dgm:prSet presAssocID="{8A85DB80-05D6-44E6-A646-59974E332DDF}" presName="compNode" presStyleCnt="0"/>
      <dgm:spPr/>
    </dgm:pt>
    <dgm:pt modelId="{674F332F-D79F-4937-89C7-B38AAA629283}" type="pres">
      <dgm:prSet presAssocID="{8A85DB80-05D6-44E6-A646-59974E332D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81764-4D7C-46A0-A546-8C9BD51A33C8}" type="pres">
      <dgm:prSet presAssocID="{8A85DB80-05D6-44E6-A646-59974E332DDF}" presName="invisiNode" presStyleLbl="node1" presStyleIdx="3" presStyleCnt="4"/>
      <dgm:spPr/>
    </dgm:pt>
    <dgm:pt modelId="{C68D21D7-5FCB-406E-8000-94CFF6973326}" type="pres">
      <dgm:prSet presAssocID="{8A85DB80-05D6-44E6-A646-59974E332DDF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pt-BR"/>
        </a:p>
      </dgm:t>
    </dgm:pt>
  </dgm:ptLst>
  <dgm:cxnLst>
    <dgm:cxn modelId="{5D1186D5-9F14-45F6-B7D5-81E96842D51E}" type="presOf" srcId="{F898A83E-1318-4845-8372-19258AC86A1F}" destId="{E9D41E1E-25F3-47E3-9556-94539124B6A5}" srcOrd="0" destOrd="0" presId="urn:microsoft.com/office/officeart/2005/8/layout/pList2"/>
    <dgm:cxn modelId="{861F3C06-8977-425D-8605-5F3CEA876E75}" srcId="{4706CB61-0019-4993-9E1A-E29986E2CA11}" destId="{8A85DB80-05D6-44E6-A646-59974E332DDF}" srcOrd="3" destOrd="0" parTransId="{C3812E05-3398-40F9-8021-27A9115BB1D0}" sibTransId="{51BFA5B7-BD8A-459C-B790-627A20D9DFA8}"/>
    <dgm:cxn modelId="{D1CBB8A4-02BB-41B9-ABFC-4B30301F00F3}" type="presOf" srcId="{2E6A3028-A724-4F27-8CC6-3ED1ED3AF7AE}" destId="{8666B2EB-8B98-4F31-A6BD-0A50A0CB6AD6}" srcOrd="0" destOrd="0" presId="urn:microsoft.com/office/officeart/2005/8/layout/pList2"/>
    <dgm:cxn modelId="{5A862AC3-648C-422C-A3AB-2A5D4C208805}" srcId="{4706CB61-0019-4993-9E1A-E29986E2CA11}" destId="{F46F6D28-DBD2-4373-8048-25DAD3C93C16}" srcOrd="2" destOrd="0" parTransId="{5D22AB89-C567-4221-A383-899032898733}" sibTransId="{1E2B30DE-7C03-4686-B75E-8775F2682355}"/>
    <dgm:cxn modelId="{0037F144-5E35-4984-BB35-45536F90B6B8}" type="presOf" srcId="{3FD53535-D15B-4030-8948-059B6F077868}" destId="{03051E31-16CD-449F-9ACB-51C8133B9456}" srcOrd="0" destOrd="0" presId="urn:microsoft.com/office/officeart/2005/8/layout/pList2"/>
    <dgm:cxn modelId="{005C9259-689A-4885-A9B2-793EAFAF038B}" type="presOf" srcId="{1E2B30DE-7C03-4686-B75E-8775F2682355}" destId="{059B7E5B-70D8-4DD6-BE1C-2F4E42DE7493}" srcOrd="0" destOrd="0" presId="urn:microsoft.com/office/officeart/2005/8/layout/pList2"/>
    <dgm:cxn modelId="{2271B151-0582-4F96-91BE-3BFEFA61A06C}" type="presOf" srcId="{8A85DB80-05D6-44E6-A646-59974E332DDF}" destId="{674F332F-D79F-4937-89C7-B38AAA629283}" srcOrd="0" destOrd="0" presId="urn:microsoft.com/office/officeart/2005/8/layout/pList2"/>
    <dgm:cxn modelId="{9DFF5004-DD6F-41B4-B6AC-1AD94850E417}" type="presOf" srcId="{F46F6D28-DBD2-4373-8048-25DAD3C93C16}" destId="{5BF999DE-DA62-462D-9AA4-1E7D2C9B4CF6}" srcOrd="0" destOrd="0" presId="urn:microsoft.com/office/officeart/2005/8/layout/pList2"/>
    <dgm:cxn modelId="{BADF2946-8BFC-40F4-9952-2935E7C90A8F}" type="presOf" srcId="{4706CB61-0019-4993-9E1A-E29986E2CA11}" destId="{98F37147-DFA5-4E4E-BB85-EF2A1A818F9C}" srcOrd="0" destOrd="0" presId="urn:microsoft.com/office/officeart/2005/8/layout/pList2"/>
    <dgm:cxn modelId="{BB1D59CE-DD0F-48C7-AF36-B92B99EC3F54}" srcId="{4706CB61-0019-4993-9E1A-E29986E2CA11}" destId="{F898A83E-1318-4845-8372-19258AC86A1F}" srcOrd="0" destOrd="0" parTransId="{8FA947B5-D810-4BE7-8604-00BC67DC2927}" sibTransId="{0C65EB93-D49A-456C-9878-548389C4B4AF}"/>
    <dgm:cxn modelId="{EA99D66F-881E-4583-9987-8E56A9EB78C9}" type="presOf" srcId="{0C65EB93-D49A-456C-9878-548389C4B4AF}" destId="{2DA5B9DA-1646-4E88-8A42-3CC870455A5D}" srcOrd="0" destOrd="0" presId="urn:microsoft.com/office/officeart/2005/8/layout/pList2"/>
    <dgm:cxn modelId="{6CE7799F-11E1-40ED-9C0F-EF226169D69A}" srcId="{4706CB61-0019-4993-9E1A-E29986E2CA11}" destId="{2E6A3028-A724-4F27-8CC6-3ED1ED3AF7AE}" srcOrd="1" destOrd="0" parTransId="{07681941-5D2E-4E03-8000-226C99C346C2}" sibTransId="{3FD53535-D15B-4030-8948-059B6F077868}"/>
    <dgm:cxn modelId="{8159D534-E3D9-46FE-A863-05A7E0429ADE}" type="presParOf" srcId="{98F37147-DFA5-4E4E-BB85-EF2A1A818F9C}" destId="{64CFAEE3-49AD-4237-BAC2-101E6496934A}" srcOrd="0" destOrd="0" presId="urn:microsoft.com/office/officeart/2005/8/layout/pList2"/>
    <dgm:cxn modelId="{A1924062-8E11-47C9-A7CA-D12F04EC0D12}" type="presParOf" srcId="{98F37147-DFA5-4E4E-BB85-EF2A1A818F9C}" destId="{4E5E3C4C-ADF9-4C72-BE95-EBFA4CE19A2F}" srcOrd="1" destOrd="0" presId="urn:microsoft.com/office/officeart/2005/8/layout/pList2"/>
    <dgm:cxn modelId="{5F0B4A82-4B70-438E-82FA-D20F5AD73541}" type="presParOf" srcId="{4E5E3C4C-ADF9-4C72-BE95-EBFA4CE19A2F}" destId="{DE10F6D9-220D-4F3F-9905-617E61542F52}" srcOrd="0" destOrd="0" presId="urn:microsoft.com/office/officeart/2005/8/layout/pList2"/>
    <dgm:cxn modelId="{9D124A36-0A32-4BBD-8FAD-D1DE6677FE01}" type="presParOf" srcId="{DE10F6D9-220D-4F3F-9905-617E61542F52}" destId="{E9D41E1E-25F3-47E3-9556-94539124B6A5}" srcOrd="0" destOrd="0" presId="urn:microsoft.com/office/officeart/2005/8/layout/pList2"/>
    <dgm:cxn modelId="{6A740F66-59B5-47C1-9769-4FE62B02FD8F}" type="presParOf" srcId="{DE10F6D9-220D-4F3F-9905-617E61542F52}" destId="{B2658E05-C5E7-41B2-A18C-8A9E8606E980}" srcOrd="1" destOrd="0" presId="urn:microsoft.com/office/officeart/2005/8/layout/pList2"/>
    <dgm:cxn modelId="{5E3AD77E-4AA8-4933-BC35-3CA502BC8576}" type="presParOf" srcId="{DE10F6D9-220D-4F3F-9905-617E61542F52}" destId="{5D1D802F-8175-4BD9-8911-223F0D92D3BC}" srcOrd="2" destOrd="0" presId="urn:microsoft.com/office/officeart/2005/8/layout/pList2"/>
    <dgm:cxn modelId="{5C6ED460-3B65-46AC-BCDA-303502F741EB}" type="presParOf" srcId="{4E5E3C4C-ADF9-4C72-BE95-EBFA4CE19A2F}" destId="{2DA5B9DA-1646-4E88-8A42-3CC870455A5D}" srcOrd="1" destOrd="0" presId="urn:microsoft.com/office/officeart/2005/8/layout/pList2"/>
    <dgm:cxn modelId="{DEAF6470-2BBD-4848-BFBE-B53BE73E3C06}" type="presParOf" srcId="{4E5E3C4C-ADF9-4C72-BE95-EBFA4CE19A2F}" destId="{14DD2265-9D73-4E4B-BD0F-D221B862500E}" srcOrd="2" destOrd="0" presId="urn:microsoft.com/office/officeart/2005/8/layout/pList2"/>
    <dgm:cxn modelId="{AFA0648E-CCD5-425C-A8C1-CC0C83ACBAF8}" type="presParOf" srcId="{14DD2265-9D73-4E4B-BD0F-D221B862500E}" destId="{8666B2EB-8B98-4F31-A6BD-0A50A0CB6AD6}" srcOrd="0" destOrd="0" presId="urn:microsoft.com/office/officeart/2005/8/layout/pList2"/>
    <dgm:cxn modelId="{BB0E9F60-B771-44B0-A87C-BE716032F853}" type="presParOf" srcId="{14DD2265-9D73-4E4B-BD0F-D221B862500E}" destId="{8C7D0F22-7689-4847-BDEF-C33300A6A890}" srcOrd="1" destOrd="0" presId="urn:microsoft.com/office/officeart/2005/8/layout/pList2"/>
    <dgm:cxn modelId="{F2AE5C2E-C416-443E-A5B8-2918A1A75239}" type="presParOf" srcId="{14DD2265-9D73-4E4B-BD0F-D221B862500E}" destId="{7AE98BF4-5BBB-45D8-A9F0-44641161D0B8}" srcOrd="2" destOrd="0" presId="urn:microsoft.com/office/officeart/2005/8/layout/pList2"/>
    <dgm:cxn modelId="{F1006946-A7EA-402B-AA1F-A9A673BECA0C}" type="presParOf" srcId="{4E5E3C4C-ADF9-4C72-BE95-EBFA4CE19A2F}" destId="{03051E31-16CD-449F-9ACB-51C8133B9456}" srcOrd="3" destOrd="0" presId="urn:microsoft.com/office/officeart/2005/8/layout/pList2"/>
    <dgm:cxn modelId="{5DDE7B66-5BEF-46D0-9E89-40E33836D399}" type="presParOf" srcId="{4E5E3C4C-ADF9-4C72-BE95-EBFA4CE19A2F}" destId="{6258BF48-191B-42A1-8508-AEFEFAF7F58A}" srcOrd="4" destOrd="0" presId="urn:microsoft.com/office/officeart/2005/8/layout/pList2"/>
    <dgm:cxn modelId="{8C5BD2A7-FDB4-40B7-8F8B-7A3E47FB96F6}" type="presParOf" srcId="{6258BF48-191B-42A1-8508-AEFEFAF7F58A}" destId="{5BF999DE-DA62-462D-9AA4-1E7D2C9B4CF6}" srcOrd="0" destOrd="0" presId="urn:microsoft.com/office/officeart/2005/8/layout/pList2"/>
    <dgm:cxn modelId="{EC1AFB54-DCB4-4A41-B4C9-B06DA2C17267}" type="presParOf" srcId="{6258BF48-191B-42A1-8508-AEFEFAF7F58A}" destId="{CA065E47-B048-41EC-97E3-49E2CA2B2089}" srcOrd="1" destOrd="0" presId="urn:microsoft.com/office/officeart/2005/8/layout/pList2"/>
    <dgm:cxn modelId="{5BBCB4D9-9D9C-46A7-BB45-B58C4F17612B}" type="presParOf" srcId="{6258BF48-191B-42A1-8508-AEFEFAF7F58A}" destId="{AE04442A-BC28-4D00-8F2C-18781C226C8E}" srcOrd="2" destOrd="0" presId="urn:microsoft.com/office/officeart/2005/8/layout/pList2"/>
    <dgm:cxn modelId="{D6BD0A09-61FE-41AC-95E1-DAF22207F9AC}" type="presParOf" srcId="{4E5E3C4C-ADF9-4C72-BE95-EBFA4CE19A2F}" destId="{059B7E5B-70D8-4DD6-BE1C-2F4E42DE7493}" srcOrd="5" destOrd="0" presId="urn:microsoft.com/office/officeart/2005/8/layout/pList2"/>
    <dgm:cxn modelId="{67ECD9FE-0F8C-4DEA-A6E7-B5AF241D65AA}" type="presParOf" srcId="{4E5E3C4C-ADF9-4C72-BE95-EBFA4CE19A2F}" destId="{A935EB30-2459-48B6-B0AC-7B975195A1AA}" srcOrd="6" destOrd="0" presId="urn:microsoft.com/office/officeart/2005/8/layout/pList2"/>
    <dgm:cxn modelId="{DAEA1A1C-7460-449C-9E4B-25176CC3BEAB}" type="presParOf" srcId="{A935EB30-2459-48B6-B0AC-7B975195A1AA}" destId="{674F332F-D79F-4937-89C7-B38AAA629283}" srcOrd="0" destOrd="0" presId="urn:microsoft.com/office/officeart/2005/8/layout/pList2"/>
    <dgm:cxn modelId="{15F638B8-F4B8-42AC-8A41-8BAE3FCD89E2}" type="presParOf" srcId="{A935EB30-2459-48B6-B0AC-7B975195A1AA}" destId="{C6981764-4D7C-46A0-A546-8C9BD51A33C8}" srcOrd="1" destOrd="0" presId="urn:microsoft.com/office/officeart/2005/8/layout/pList2"/>
    <dgm:cxn modelId="{A480E061-F1B4-4559-820E-E876ACF6D9E6}" type="presParOf" srcId="{A935EB30-2459-48B6-B0AC-7B975195A1AA}" destId="{C68D21D7-5FCB-406E-8000-94CFF697332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C1285C-7418-480F-8DBE-366281D28C5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481E6C-061D-47A3-91A9-D3EBF5502C34}">
      <dgm:prSet phldrT="[Texto]"/>
      <dgm:spPr/>
      <dgm:t>
        <a:bodyPr/>
        <a:lstStyle/>
        <a:p>
          <a:r>
            <a:rPr lang="pt-BR" dirty="0" err="1" smtClean="0"/>
            <a:t>Relactação</a:t>
          </a:r>
          <a:endParaRPr lang="pt-BR" dirty="0"/>
        </a:p>
      </dgm:t>
    </dgm:pt>
    <dgm:pt modelId="{F496480D-E377-4E24-A930-C2A91B6A3AC5}" type="parTrans" cxnId="{3A26A20B-E363-4BB8-B1B8-63C0B997DD1C}">
      <dgm:prSet/>
      <dgm:spPr/>
      <dgm:t>
        <a:bodyPr/>
        <a:lstStyle/>
        <a:p>
          <a:endParaRPr lang="pt-BR"/>
        </a:p>
      </dgm:t>
    </dgm:pt>
    <dgm:pt modelId="{06264334-D216-4E0D-9A90-EA1A78461D18}" type="sibTrans" cxnId="{3A26A20B-E363-4BB8-B1B8-63C0B997DD1C}">
      <dgm:prSet/>
      <dgm:spPr/>
      <dgm:t>
        <a:bodyPr/>
        <a:lstStyle/>
        <a:p>
          <a:endParaRPr lang="pt-BR"/>
        </a:p>
      </dgm:t>
    </dgm:pt>
    <dgm:pt modelId="{6EC1229F-AB40-44DB-9DA7-9B0EF8D4C48A}">
      <dgm:prSet phldrT="[Texto]"/>
      <dgm:spPr/>
      <dgm:t>
        <a:bodyPr/>
        <a:lstStyle/>
        <a:p>
          <a:r>
            <a:rPr lang="pt-BR" dirty="0" smtClean="0"/>
            <a:t>O procedimento é realizado para que o bebê volte a estimular a mama da mãe para que, com isso, ela volte a produzir leite. Geralmente a fórmula é oferecida na sonda, colocada no bico do peito da mãe, para que o movimento de sucção estimule o processo.</a:t>
          </a:r>
          <a:endParaRPr lang="pt-BR" dirty="0"/>
        </a:p>
      </dgm:t>
    </dgm:pt>
    <dgm:pt modelId="{497F4594-9495-46B7-8B3D-F247593C9B1C}" type="parTrans" cxnId="{4C567374-0B32-44A4-823B-FEB3EAAA82ED}">
      <dgm:prSet/>
      <dgm:spPr/>
      <dgm:t>
        <a:bodyPr/>
        <a:lstStyle/>
        <a:p>
          <a:endParaRPr lang="pt-BR"/>
        </a:p>
      </dgm:t>
    </dgm:pt>
    <dgm:pt modelId="{6EF70E20-548A-4C18-8D7C-4920D35F08A0}" type="sibTrans" cxnId="{4C567374-0B32-44A4-823B-FEB3EAAA82ED}">
      <dgm:prSet/>
      <dgm:spPr/>
      <dgm:t>
        <a:bodyPr/>
        <a:lstStyle/>
        <a:p>
          <a:endParaRPr lang="pt-BR"/>
        </a:p>
      </dgm:t>
    </dgm:pt>
    <dgm:pt modelId="{1BC36696-8F60-45E5-BDCC-6B917AC4EFB1}">
      <dgm:prSet phldrT="[Texto]"/>
      <dgm:spPr/>
      <dgm:t>
        <a:bodyPr/>
        <a:lstStyle/>
        <a:p>
          <a:r>
            <a:rPr lang="pt-BR" dirty="0" err="1" smtClean="0"/>
            <a:t>Translactação</a:t>
          </a:r>
          <a:endParaRPr lang="pt-BR" dirty="0"/>
        </a:p>
      </dgm:t>
    </dgm:pt>
    <dgm:pt modelId="{9ADA2F2D-319A-46A8-AD7C-72A7AC3D3998}" type="parTrans" cxnId="{48C4B032-901F-4293-8C72-61FA3DB49D26}">
      <dgm:prSet/>
      <dgm:spPr/>
      <dgm:t>
        <a:bodyPr/>
        <a:lstStyle/>
        <a:p>
          <a:endParaRPr lang="pt-BR"/>
        </a:p>
      </dgm:t>
    </dgm:pt>
    <dgm:pt modelId="{B2EDB758-3D10-4F0D-ABCE-8973621CEE97}" type="sibTrans" cxnId="{48C4B032-901F-4293-8C72-61FA3DB49D26}">
      <dgm:prSet/>
      <dgm:spPr/>
      <dgm:t>
        <a:bodyPr/>
        <a:lstStyle/>
        <a:p>
          <a:endParaRPr lang="pt-BR"/>
        </a:p>
      </dgm:t>
    </dgm:pt>
    <dgm:pt modelId="{7FF7FC89-E750-4BBD-85D6-BCC35F1F451E}">
      <dgm:prSet phldrT="[Texto]"/>
      <dgm:spPr/>
      <dgm:t>
        <a:bodyPr/>
        <a:lstStyle/>
        <a:p>
          <a:r>
            <a:rPr lang="pt-BR" dirty="0" smtClean="0"/>
            <a:t> Método utilizado para evitar que o bebê deixe o peito da mãe, mesmo em momentos de baixa produção. Muitas vezes o leite utilizado é obtido através da própria ordenha materna.</a:t>
          </a:r>
          <a:endParaRPr lang="pt-BR" dirty="0"/>
        </a:p>
      </dgm:t>
    </dgm:pt>
    <dgm:pt modelId="{40FF2D11-20B8-4825-8D7D-F0029DC8F145}" type="parTrans" cxnId="{0B91D60A-CB19-4174-B9BC-4367FDAD9185}">
      <dgm:prSet/>
      <dgm:spPr/>
      <dgm:t>
        <a:bodyPr/>
        <a:lstStyle/>
        <a:p>
          <a:endParaRPr lang="pt-BR"/>
        </a:p>
      </dgm:t>
    </dgm:pt>
    <dgm:pt modelId="{D5D5C887-20AC-4CC9-8227-BE6F9C8CC4AF}" type="sibTrans" cxnId="{0B91D60A-CB19-4174-B9BC-4367FDAD9185}">
      <dgm:prSet/>
      <dgm:spPr/>
      <dgm:t>
        <a:bodyPr/>
        <a:lstStyle/>
        <a:p>
          <a:endParaRPr lang="pt-BR"/>
        </a:p>
      </dgm:t>
    </dgm:pt>
    <dgm:pt modelId="{63DDD4B4-4A82-4342-B2B7-84E179AE0415}">
      <dgm:prSet phldrT="[Texto]"/>
      <dgm:spPr/>
      <dgm:t>
        <a:bodyPr/>
        <a:lstStyle/>
        <a:p>
          <a:r>
            <a:rPr lang="pt-BR" dirty="0" err="1" smtClean="0"/>
            <a:t>Realeitamento</a:t>
          </a:r>
          <a:endParaRPr lang="pt-BR" dirty="0"/>
        </a:p>
      </dgm:t>
    </dgm:pt>
    <dgm:pt modelId="{635912CD-89F0-40B6-BADC-67BE9E0BB677}" type="parTrans" cxnId="{17F679EE-7C5F-46E7-A9A5-33E0495D230E}">
      <dgm:prSet/>
      <dgm:spPr/>
      <dgm:t>
        <a:bodyPr/>
        <a:lstStyle/>
        <a:p>
          <a:endParaRPr lang="pt-BR"/>
        </a:p>
      </dgm:t>
    </dgm:pt>
    <dgm:pt modelId="{E76D08BE-7AD4-44D1-93D5-1B513C9F18C7}" type="sibTrans" cxnId="{17F679EE-7C5F-46E7-A9A5-33E0495D230E}">
      <dgm:prSet/>
      <dgm:spPr/>
      <dgm:t>
        <a:bodyPr/>
        <a:lstStyle/>
        <a:p>
          <a:endParaRPr lang="pt-BR"/>
        </a:p>
      </dgm:t>
    </dgm:pt>
    <dgm:pt modelId="{B676646C-E392-417E-8DB0-3B97BDD0120C}">
      <dgm:prSet phldrT="[Texto]"/>
      <dgm:spPr/>
      <dgm:t>
        <a:bodyPr/>
        <a:lstStyle/>
        <a:p>
          <a:r>
            <a:rPr lang="pt-BR" dirty="0" smtClean="0"/>
            <a:t>Embora consigam alimentar os bebês, alguma mulheres não produzem a quantidade necessária de leite. Por isso, enquanto a produção não normaliza, a fórmula pode ser oferecida pela sonda. Isso evita que o bebê confunda bicos e perca o vínculo da amamentação.</a:t>
          </a:r>
          <a:endParaRPr lang="pt-BR" dirty="0"/>
        </a:p>
      </dgm:t>
    </dgm:pt>
    <dgm:pt modelId="{029B0F92-ACDA-4A8C-8BF6-DC9731D2905F}" type="parTrans" cxnId="{217756A8-C9A8-4CF7-8176-522B3C202B57}">
      <dgm:prSet/>
      <dgm:spPr/>
      <dgm:t>
        <a:bodyPr/>
        <a:lstStyle/>
        <a:p>
          <a:endParaRPr lang="pt-BR"/>
        </a:p>
      </dgm:t>
    </dgm:pt>
    <dgm:pt modelId="{EEBED41F-9400-4198-9F40-382FC8BDF162}" type="sibTrans" cxnId="{217756A8-C9A8-4CF7-8176-522B3C202B57}">
      <dgm:prSet/>
      <dgm:spPr/>
      <dgm:t>
        <a:bodyPr/>
        <a:lstStyle/>
        <a:p>
          <a:endParaRPr lang="pt-BR"/>
        </a:p>
      </dgm:t>
    </dgm:pt>
    <dgm:pt modelId="{1955C32E-3716-43E5-A203-B2D0E6C42167}">
      <dgm:prSet phldrT="[Texto]"/>
      <dgm:spPr/>
      <dgm:t>
        <a:bodyPr/>
        <a:lstStyle/>
        <a:p>
          <a:r>
            <a:rPr lang="pt-BR" dirty="0" smtClean="0"/>
            <a:t>Lactação induzida</a:t>
          </a:r>
          <a:endParaRPr lang="pt-BR" dirty="0"/>
        </a:p>
      </dgm:t>
    </dgm:pt>
    <dgm:pt modelId="{5404FA91-7B96-46DF-A1A9-8737425B18FE}" type="parTrans" cxnId="{B6BC67F3-4085-4D29-ACFA-E965A1B02A33}">
      <dgm:prSet/>
      <dgm:spPr/>
      <dgm:t>
        <a:bodyPr/>
        <a:lstStyle/>
        <a:p>
          <a:endParaRPr lang="pt-BR"/>
        </a:p>
      </dgm:t>
    </dgm:pt>
    <dgm:pt modelId="{F4098961-001E-42CF-8B1D-2B17C5B7B842}" type="sibTrans" cxnId="{B6BC67F3-4085-4D29-ACFA-E965A1B02A33}">
      <dgm:prSet/>
      <dgm:spPr/>
      <dgm:t>
        <a:bodyPr/>
        <a:lstStyle/>
        <a:p>
          <a:endParaRPr lang="pt-BR"/>
        </a:p>
      </dgm:t>
    </dgm:pt>
    <dgm:pt modelId="{E22BDD49-551C-49EC-BFBF-9ACC61F2A5F2}">
      <dgm:prSet/>
      <dgm:spPr/>
      <dgm:t>
        <a:bodyPr/>
        <a:lstStyle/>
        <a:p>
          <a:r>
            <a:rPr lang="pt-BR" dirty="0" smtClean="0">
              <a:latin typeface="Century Gothic" panose="020B0502020202020204" pitchFamily="34" charset="0"/>
            </a:rPr>
            <a:t>Utilizada em casos de adoção, a lactação induzida vai ajudar o corpo da mulher a entender que ele precisa produzir leite. A sucção do bebê estimula a liberação dos hormônios da amamentação.</a:t>
          </a:r>
          <a:endParaRPr lang="pt-BR" dirty="0">
            <a:latin typeface="Century Gothic" panose="020B0502020202020204" pitchFamily="34" charset="0"/>
          </a:endParaRPr>
        </a:p>
      </dgm:t>
    </dgm:pt>
    <dgm:pt modelId="{5A90F19F-36D7-4A36-839F-784106977C4E}" type="parTrans" cxnId="{1984F1CE-3088-4FAD-BEF8-D5B63AE9D8B8}">
      <dgm:prSet/>
      <dgm:spPr/>
      <dgm:t>
        <a:bodyPr/>
        <a:lstStyle/>
        <a:p>
          <a:endParaRPr lang="pt-BR"/>
        </a:p>
      </dgm:t>
    </dgm:pt>
    <dgm:pt modelId="{BA8E536A-2C26-435F-9F45-AB0DEFD845C7}" type="sibTrans" cxnId="{1984F1CE-3088-4FAD-BEF8-D5B63AE9D8B8}">
      <dgm:prSet/>
      <dgm:spPr/>
      <dgm:t>
        <a:bodyPr/>
        <a:lstStyle/>
        <a:p>
          <a:endParaRPr lang="pt-BR"/>
        </a:p>
      </dgm:t>
    </dgm:pt>
    <dgm:pt modelId="{74700E42-5B5D-4E6D-A43D-18A4021D5CA9}" type="pres">
      <dgm:prSet presAssocID="{BDC1285C-7418-480F-8DBE-366281D28C5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B20FA9B-E53D-4E2C-AE4A-5C2C36342C52}" type="pres">
      <dgm:prSet presAssocID="{E4481E6C-061D-47A3-91A9-D3EBF5502C34}" presName="compositeNode" presStyleCnt="0">
        <dgm:presLayoutVars>
          <dgm:bulletEnabled val="1"/>
        </dgm:presLayoutVars>
      </dgm:prSet>
      <dgm:spPr/>
    </dgm:pt>
    <dgm:pt modelId="{30938D5C-2B3D-4AEF-91A9-B31B59B3274D}" type="pres">
      <dgm:prSet presAssocID="{E4481E6C-061D-47A3-91A9-D3EBF5502C34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1E13EA7-3BA6-48C3-AD89-C14A41247067}" type="pres">
      <dgm:prSet presAssocID="{E4481E6C-061D-47A3-91A9-D3EBF5502C3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B85AD8-6991-4409-82E2-37C45BDD36DF}" type="pres">
      <dgm:prSet presAssocID="{E4481E6C-061D-47A3-91A9-D3EBF5502C34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02843F-536D-43F4-B5CA-6189C12044E8}" type="pres">
      <dgm:prSet presAssocID="{06264334-D216-4E0D-9A90-EA1A78461D18}" presName="sibTrans" presStyleCnt="0"/>
      <dgm:spPr/>
    </dgm:pt>
    <dgm:pt modelId="{64C6BC71-7252-4014-9BE1-E7135B7128E3}" type="pres">
      <dgm:prSet presAssocID="{1BC36696-8F60-45E5-BDCC-6B917AC4EFB1}" presName="compositeNode" presStyleCnt="0">
        <dgm:presLayoutVars>
          <dgm:bulletEnabled val="1"/>
        </dgm:presLayoutVars>
      </dgm:prSet>
      <dgm:spPr/>
    </dgm:pt>
    <dgm:pt modelId="{30F519D7-964B-4CED-8503-0FD3C1E767DD}" type="pres">
      <dgm:prSet presAssocID="{1BC36696-8F60-45E5-BDCC-6B917AC4EFB1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pt-BR"/>
        </a:p>
      </dgm:t>
    </dgm:pt>
    <dgm:pt modelId="{85F3105D-04CC-4BAF-9278-BFCDD2FF28AD}" type="pres">
      <dgm:prSet presAssocID="{1BC36696-8F60-45E5-BDCC-6B917AC4EFB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84D054-43DD-4EFC-B2C7-7552A5BB0B0A}" type="pres">
      <dgm:prSet presAssocID="{1BC36696-8F60-45E5-BDCC-6B917AC4EFB1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7E7218-F7EC-413C-A4A9-2054B9E4A3E7}" type="pres">
      <dgm:prSet presAssocID="{B2EDB758-3D10-4F0D-ABCE-8973621CEE97}" presName="sibTrans" presStyleCnt="0"/>
      <dgm:spPr/>
    </dgm:pt>
    <dgm:pt modelId="{E2D1F825-F4AC-457E-8D6B-1723A61FF09C}" type="pres">
      <dgm:prSet presAssocID="{63DDD4B4-4A82-4342-B2B7-84E179AE0415}" presName="compositeNode" presStyleCnt="0">
        <dgm:presLayoutVars>
          <dgm:bulletEnabled val="1"/>
        </dgm:presLayoutVars>
      </dgm:prSet>
      <dgm:spPr/>
    </dgm:pt>
    <dgm:pt modelId="{A9F2DFCE-9094-4565-8789-BC284295401C}" type="pres">
      <dgm:prSet presAssocID="{63DDD4B4-4A82-4342-B2B7-84E179AE0415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pt-BR"/>
        </a:p>
      </dgm:t>
    </dgm:pt>
    <dgm:pt modelId="{B4574620-D25F-498C-8BF0-798795232D2B}" type="pres">
      <dgm:prSet presAssocID="{63DDD4B4-4A82-4342-B2B7-84E179AE041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25B1A1-099E-4C17-9B79-B90A76D74300}" type="pres">
      <dgm:prSet presAssocID="{63DDD4B4-4A82-4342-B2B7-84E179AE0415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CCBEAE-75AF-40C2-A9D7-8E3FF46EA859}" type="pres">
      <dgm:prSet presAssocID="{E76D08BE-7AD4-44D1-93D5-1B513C9F18C7}" presName="sibTrans" presStyleCnt="0"/>
      <dgm:spPr/>
    </dgm:pt>
    <dgm:pt modelId="{DDF436D9-BC9F-4424-86FA-928B243ED454}" type="pres">
      <dgm:prSet presAssocID="{1955C32E-3716-43E5-A203-B2D0E6C42167}" presName="compositeNode" presStyleCnt="0">
        <dgm:presLayoutVars>
          <dgm:bulletEnabled val="1"/>
        </dgm:presLayoutVars>
      </dgm:prSet>
      <dgm:spPr/>
    </dgm:pt>
    <dgm:pt modelId="{97CA6466-B621-46E6-9E89-30AAB5171EF8}" type="pres">
      <dgm:prSet presAssocID="{1955C32E-3716-43E5-A203-B2D0E6C42167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700E4236-AF54-4AE0-BA92-786E5FABFFE6}" type="pres">
      <dgm:prSet presAssocID="{1955C32E-3716-43E5-A203-B2D0E6C4216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024380-900E-419D-A4E7-82052F3FCEEA}" type="pres">
      <dgm:prSet presAssocID="{1955C32E-3716-43E5-A203-B2D0E6C42167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C5CD6B-A55E-4CAC-A4AA-16BE7F4AFF3E}" type="presOf" srcId="{7FF7FC89-E750-4BBD-85D6-BCC35F1F451E}" destId="{85F3105D-04CC-4BAF-9278-BFCDD2FF28AD}" srcOrd="0" destOrd="0" presId="urn:microsoft.com/office/officeart/2005/8/layout/hList2"/>
    <dgm:cxn modelId="{466553C9-7A3A-4DC9-A1A0-C88C459622BD}" type="presOf" srcId="{E22BDD49-551C-49EC-BFBF-9ACC61F2A5F2}" destId="{700E4236-AF54-4AE0-BA92-786E5FABFFE6}" srcOrd="0" destOrd="0" presId="urn:microsoft.com/office/officeart/2005/8/layout/hList2"/>
    <dgm:cxn modelId="{1984F1CE-3088-4FAD-BEF8-D5B63AE9D8B8}" srcId="{1955C32E-3716-43E5-A203-B2D0E6C42167}" destId="{E22BDD49-551C-49EC-BFBF-9ACC61F2A5F2}" srcOrd="0" destOrd="0" parTransId="{5A90F19F-36D7-4A36-839F-784106977C4E}" sibTransId="{BA8E536A-2C26-435F-9F45-AB0DEFD845C7}"/>
    <dgm:cxn modelId="{4C567374-0B32-44A4-823B-FEB3EAAA82ED}" srcId="{E4481E6C-061D-47A3-91A9-D3EBF5502C34}" destId="{6EC1229F-AB40-44DB-9DA7-9B0EF8D4C48A}" srcOrd="0" destOrd="0" parTransId="{497F4594-9495-46B7-8B3D-F247593C9B1C}" sibTransId="{6EF70E20-548A-4C18-8D7C-4920D35F08A0}"/>
    <dgm:cxn modelId="{A6892B70-C791-4566-BC72-BD032E1B9F86}" type="presOf" srcId="{6EC1229F-AB40-44DB-9DA7-9B0EF8D4C48A}" destId="{F1E13EA7-3BA6-48C3-AD89-C14A41247067}" srcOrd="0" destOrd="0" presId="urn:microsoft.com/office/officeart/2005/8/layout/hList2"/>
    <dgm:cxn modelId="{3A26A20B-E363-4BB8-B1B8-63C0B997DD1C}" srcId="{BDC1285C-7418-480F-8DBE-366281D28C52}" destId="{E4481E6C-061D-47A3-91A9-D3EBF5502C34}" srcOrd="0" destOrd="0" parTransId="{F496480D-E377-4E24-A930-C2A91B6A3AC5}" sibTransId="{06264334-D216-4E0D-9A90-EA1A78461D18}"/>
    <dgm:cxn modelId="{B6BC67F3-4085-4D29-ACFA-E965A1B02A33}" srcId="{BDC1285C-7418-480F-8DBE-366281D28C52}" destId="{1955C32E-3716-43E5-A203-B2D0E6C42167}" srcOrd="3" destOrd="0" parTransId="{5404FA91-7B96-46DF-A1A9-8737425B18FE}" sibTransId="{F4098961-001E-42CF-8B1D-2B17C5B7B842}"/>
    <dgm:cxn modelId="{F64115DF-74E1-4D74-9159-AB9CA97EF2E1}" type="presOf" srcId="{E4481E6C-061D-47A3-91A9-D3EBF5502C34}" destId="{9DB85AD8-6991-4409-82E2-37C45BDD36DF}" srcOrd="0" destOrd="0" presId="urn:microsoft.com/office/officeart/2005/8/layout/hList2"/>
    <dgm:cxn modelId="{17F679EE-7C5F-46E7-A9A5-33E0495D230E}" srcId="{BDC1285C-7418-480F-8DBE-366281D28C52}" destId="{63DDD4B4-4A82-4342-B2B7-84E179AE0415}" srcOrd="2" destOrd="0" parTransId="{635912CD-89F0-40B6-BADC-67BE9E0BB677}" sibTransId="{E76D08BE-7AD4-44D1-93D5-1B513C9F18C7}"/>
    <dgm:cxn modelId="{24EC800B-1060-4C1C-A1F4-945758A464EB}" type="presOf" srcId="{63DDD4B4-4A82-4342-B2B7-84E179AE0415}" destId="{6F25B1A1-099E-4C17-9B79-B90A76D74300}" srcOrd="0" destOrd="0" presId="urn:microsoft.com/office/officeart/2005/8/layout/hList2"/>
    <dgm:cxn modelId="{2DEB7CA7-55A4-49C7-9DAA-A9EA4CD7BAEF}" type="presOf" srcId="{B676646C-E392-417E-8DB0-3B97BDD0120C}" destId="{B4574620-D25F-498C-8BF0-798795232D2B}" srcOrd="0" destOrd="0" presId="urn:microsoft.com/office/officeart/2005/8/layout/hList2"/>
    <dgm:cxn modelId="{2B447B04-A19E-4072-90BB-88BF8446E735}" type="presOf" srcId="{1BC36696-8F60-45E5-BDCC-6B917AC4EFB1}" destId="{3684D054-43DD-4EFC-B2C7-7552A5BB0B0A}" srcOrd="0" destOrd="0" presId="urn:microsoft.com/office/officeart/2005/8/layout/hList2"/>
    <dgm:cxn modelId="{0B91D60A-CB19-4174-B9BC-4367FDAD9185}" srcId="{1BC36696-8F60-45E5-BDCC-6B917AC4EFB1}" destId="{7FF7FC89-E750-4BBD-85D6-BCC35F1F451E}" srcOrd="0" destOrd="0" parTransId="{40FF2D11-20B8-4825-8D7D-F0029DC8F145}" sibTransId="{D5D5C887-20AC-4CC9-8227-BE6F9C8CC4AF}"/>
    <dgm:cxn modelId="{48C4B032-901F-4293-8C72-61FA3DB49D26}" srcId="{BDC1285C-7418-480F-8DBE-366281D28C52}" destId="{1BC36696-8F60-45E5-BDCC-6B917AC4EFB1}" srcOrd="1" destOrd="0" parTransId="{9ADA2F2D-319A-46A8-AD7C-72A7AC3D3998}" sibTransId="{B2EDB758-3D10-4F0D-ABCE-8973621CEE97}"/>
    <dgm:cxn modelId="{6FD51D82-B638-44F6-88BC-B396F0F3EA45}" type="presOf" srcId="{BDC1285C-7418-480F-8DBE-366281D28C52}" destId="{74700E42-5B5D-4E6D-A43D-18A4021D5CA9}" srcOrd="0" destOrd="0" presId="urn:microsoft.com/office/officeart/2005/8/layout/hList2"/>
    <dgm:cxn modelId="{217756A8-C9A8-4CF7-8176-522B3C202B57}" srcId="{63DDD4B4-4A82-4342-B2B7-84E179AE0415}" destId="{B676646C-E392-417E-8DB0-3B97BDD0120C}" srcOrd="0" destOrd="0" parTransId="{029B0F92-ACDA-4A8C-8BF6-DC9731D2905F}" sibTransId="{EEBED41F-9400-4198-9F40-382FC8BDF162}"/>
    <dgm:cxn modelId="{03028B4D-2797-41DE-B5E1-1D5110137B01}" type="presOf" srcId="{1955C32E-3716-43E5-A203-B2D0E6C42167}" destId="{88024380-900E-419D-A4E7-82052F3FCEEA}" srcOrd="0" destOrd="0" presId="urn:microsoft.com/office/officeart/2005/8/layout/hList2"/>
    <dgm:cxn modelId="{8C6DD16A-F06E-44E3-AB1A-D44139225461}" type="presParOf" srcId="{74700E42-5B5D-4E6D-A43D-18A4021D5CA9}" destId="{8B20FA9B-E53D-4E2C-AE4A-5C2C36342C52}" srcOrd="0" destOrd="0" presId="urn:microsoft.com/office/officeart/2005/8/layout/hList2"/>
    <dgm:cxn modelId="{114C925E-EA72-4BC2-8DBF-CC2DBAE4D6B9}" type="presParOf" srcId="{8B20FA9B-E53D-4E2C-AE4A-5C2C36342C52}" destId="{30938D5C-2B3D-4AEF-91A9-B31B59B3274D}" srcOrd="0" destOrd="0" presId="urn:microsoft.com/office/officeart/2005/8/layout/hList2"/>
    <dgm:cxn modelId="{2B4A5275-25C5-4178-9B54-5105BFB88B43}" type="presParOf" srcId="{8B20FA9B-E53D-4E2C-AE4A-5C2C36342C52}" destId="{F1E13EA7-3BA6-48C3-AD89-C14A41247067}" srcOrd="1" destOrd="0" presId="urn:microsoft.com/office/officeart/2005/8/layout/hList2"/>
    <dgm:cxn modelId="{8F2835B0-DE91-4FF2-903A-2B0E1F0C639B}" type="presParOf" srcId="{8B20FA9B-E53D-4E2C-AE4A-5C2C36342C52}" destId="{9DB85AD8-6991-4409-82E2-37C45BDD36DF}" srcOrd="2" destOrd="0" presId="urn:microsoft.com/office/officeart/2005/8/layout/hList2"/>
    <dgm:cxn modelId="{3EBAD53A-CAD5-4925-ABFA-93F67EEE3109}" type="presParOf" srcId="{74700E42-5B5D-4E6D-A43D-18A4021D5CA9}" destId="{B502843F-536D-43F4-B5CA-6189C12044E8}" srcOrd="1" destOrd="0" presId="urn:microsoft.com/office/officeart/2005/8/layout/hList2"/>
    <dgm:cxn modelId="{FEB21EE7-A585-4E50-8BC8-9A1E76A72A67}" type="presParOf" srcId="{74700E42-5B5D-4E6D-A43D-18A4021D5CA9}" destId="{64C6BC71-7252-4014-9BE1-E7135B7128E3}" srcOrd="2" destOrd="0" presId="urn:microsoft.com/office/officeart/2005/8/layout/hList2"/>
    <dgm:cxn modelId="{0F3D2F7A-3574-4ABC-A927-21154D66AE1B}" type="presParOf" srcId="{64C6BC71-7252-4014-9BE1-E7135B7128E3}" destId="{30F519D7-964B-4CED-8503-0FD3C1E767DD}" srcOrd="0" destOrd="0" presId="urn:microsoft.com/office/officeart/2005/8/layout/hList2"/>
    <dgm:cxn modelId="{247E0EEC-73CD-4D46-9BA5-EFAE3EB031AD}" type="presParOf" srcId="{64C6BC71-7252-4014-9BE1-E7135B7128E3}" destId="{85F3105D-04CC-4BAF-9278-BFCDD2FF28AD}" srcOrd="1" destOrd="0" presId="urn:microsoft.com/office/officeart/2005/8/layout/hList2"/>
    <dgm:cxn modelId="{DA60C84F-4414-4A81-BB8E-0E049C507314}" type="presParOf" srcId="{64C6BC71-7252-4014-9BE1-E7135B7128E3}" destId="{3684D054-43DD-4EFC-B2C7-7552A5BB0B0A}" srcOrd="2" destOrd="0" presId="urn:microsoft.com/office/officeart/2005/8/layout/hList2"/>
    <dgm:cxn modelId="{A063840E-CBD9-4CB6-A8A0-603323680576}" type="presParOf" srcId="{74700E42-5B5D-4E6D-A43D-18A4021D5CA9}" destId="{307E7218-F7EC-413C-A4A9-2054B9E4A3E7}" srcOrd="3" destOrd="0" presId="urn:microsoft.com/office/officeart/2005/8/layout/hList2"/>
    <dgm:cxn modelId="{0B14A21E-91A6-4DFF-8746-98ECAE30808E}" type="presParOf" srcId="{74700E42-5B5D-4E6D-A43D-18A4021D5CA9}" destId="{E2D1F825-F4AC-457E-8D6B-1723A61FF09C}" srcOrd="4" destOrd="0" presId="urn:microsoft.com/office/officeart/2005/8/layout/hList2"/>
    <dgm:cxn modelId="{4778955A-0690-45AC-9ABE-53FDB522E910}" type="presParOf" srcId="{E2D1F825-F4AC-457E-8D6B-1723A61FF09C}" destId="{A9F2DFCE-9094-4565-8789-BC284295401C}" srcOrd="0" destOrd="0" presId="urn:microsoft.com/office/officeart/2005/8/layout/hList2"/>
    <dgm:cxn modelId="{0570875F-989D-46F2-8684-A8B2F5058566}" type="presParOf" srcId="{E2D1F825-F4AC-457E-8D6B-1723A61FF09C}" destId="{B4574620-D25F-498C-8BF0-798795232D2B}" srcOrd="1" destOrd="0" presId="urn:microsoft.com/office/officeart/2005/8/layout/hList2"/>
    <dgm:cxn modelId="{42F210F4-E1A5-4337-B148-AACA5D29F0BB}" type="presParOf" srcId="{E2D1F825-F4AC-457E-8D6B-1723A61FF09C}" destId="{6F25B1A1-099E-4C17-9B79-B90A76D74300}" srcOrd="2" destOrd="0" presId="urn:microsoft.com/office/officeart/2005/8/layout/hList2"/>
    <dgm:cxn modelId="{5B696653-6E50-4801-ABB3-15BC8FE6F749}" type="presParOf" srcId="{74700E42-5B5D-4E6D-A43D-18A4021D5CA9}" destId="{BACCBEAE-75AF-40C2-A9D7-8E3FF46EA859}" srcOrd="5" destOrd="0" presId="urn:microsoft.com/office/officeart/2005/8/layout/hList2"/>
    <dgm:cxn modelId="{13585289-BF35-4A64-A9BD-598C47C880C6}" type="presParOf" srcId="{74700E42-5B5D-4E6D-A43D-18A4021D5CA9}" destId="{DDF436D9-BC9F-4424-86FA-928B243ED454}" srcOrd="6" destOrd="0" presId="urn:microsoft.com/office/officeart/2005/8/layout/hList2"/>
    <dgm:cxn modelId="{CBD0240D-02CE-4AD9-9131-A49FE25FE722}" type="presParOf" srcId="{DDF436D9-BC9F-4424-86FA-928B243ED454}" destId="{97CA6466-B621-46E6-9E89-30AAB5171EF8}" srcOrd="0" destOrd="0" presId="urn:microsoft.com/office/officeart/2005/8/layout/hList2"/>
    <dgm:cxn modelId="{03D624CA-EE9C-49EB-BE96-5A4194743B28}" type="presParOf" srcId="{DDF436D9-BC9F-4424-86FA-928B243ED454}" destId="{700E4236-AF54-4AE0-BA92-786E5FABFFE6}" srcOrd="1" destOrd="0" presId="urn:microsoft.com/office/officeart/2005/8/layout/hList2"/>
    <dgm:cxn modelId="{50005BF1-8BA0-46AA-96CF-2C75D4DE3EA3}" type="presParOf" srcId="{DDF436D9-BC9F-4424-86FA-928B243ED454}" destId="{88024380-900E-419D-A4E7-82052F3FCEE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EF412-8EBA-4F8A-8970-922180A115B5}">
      <dsp:nvSpPr>
        <dsp:cNvPr id="0" name=""/>
        <dsp:cNvSpPr/>
      </dsp:nvSpPr>
      <dsp:spPr>
        <a:xfrm>
          <a:off x="2036715" y="210028"/>
          <a:ext cx="3870482" cy="1344167"/>
        </a:xfrm>
        <a:prstGeom prst="ellipse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BF7B5-88D1-4575-BD6A-C591F4416EC9}">
      <dsp:nvSpPr>
        <dsp:cNvPr id="0" name=""/>
        <dsp:cNvSpPr/>
      </dsp:nvSpPr>
      <dsp:spPr>
        <a:xfrm>
          <a:off x="3602910" y="3501438"/>
          <a:ext cx="750093" cy="480059"/>
        </a:xfrm>
        <a:prstGeom prst="down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E74D3-5198-4EE9-A019-4922D3789C98}">
      <dsp:nvSpPr>
        <dsp:cNvPr id="0" name=""/>
        <dsp:cNvSpPr/>
      </dsp:nvSpPr>
      <dsp:spPr>
        <a:xfrm>
          <a:off x="2177733" y="3885486"/>
          <a:ext cx="3600448" cy="90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Restabelecimento do leite humano</a:t>
          </a:r>
          <a:endParaRPr lang="pt-BR" sz="2800" b="1" kern="1200" dirty="0"/>
        </a:p>
      </dsp:txBody>
      <dsp:txXfrm>
        <a:off x="2177733" y="3885486"/>
        <a:ext cx="3600448" cy="900112"/>
      </dsp:txXfrm>
    </dsp:sp>
    <dsp:sp modelId="{B5DCA416-53C7-40F0-903F-54021B3B34CC}">
      <dsp:nvSpPr>
        <dsp:cNvPr id="0" name=""/>
        <dsp:cNvSpPr/>
      </dsp:nvSpPr>
      <dsp:spPr>
        <a:xfrm>
          <a:off x="3443890" y="1658008"/>
          <a:ext cx="1350168" cy="135016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Suporte emocional</a:t>
          </a:r>
          <a:endParaRPr lang="pt-BR" sz="1300" kern="1200" dirty="0"/>
        </a:p>
      </dsp:txBody>
      <dsp:txXfrm>
        <a:off x="3641618" y="1855736"/>
        <a:ext cx="954712" cy="954712"/>
      </dsp:txXfrm>
    </dsp:sp>
    <dsp:sp modelId="{518E348A-58FE-407D-A220-424A8E3B1E6F}">
      <dsp:nvSpPr>
        <dsp:cNvPr id="0" name=""/>
        <dsp:cNvSpPr/>
      </dsp:nvSpPr>
      <dsp:spPr>
        <a:xfrm>
          <a:off x="2477770" y="645082"/>
          <a:ext cx="1350168" cy="1350168"/>
        </a:xfrm>
        <a:prstGeom prst="ellipse">
          <a:avLst/>
        </a:prstGeom>
        <a:solidFill>
          <a:schemeClr val="accent1">
            <a:shade val="50000"/>
            <a:hueOff val="315302"/>
            <a:satOff val="-5461"/>
            <a:lumOff val="3027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Bebê faminto</a:t>
          </a:r>
          <a:endParaRPr lang="pt-BR" sz="1400" kern="1200" dirty="0"/>
        </a:p>
      </dsp:txBody>
      <dsp:txXfrm>
        <a:off x="2675498" y="842810"/>
        <a:ext cx="954712" cy="954712"/>
      </dsp:txXfrm>
    </dsp:sp>
    <dsp:sp modelId="{90FF77ED-1636-4024-85CE-E54E4E1C7184}">
      <dsp:nvSpPr>
        <dsp:cNvPr id="0" name=""/>
        <dsp:cNvSpPr/>
      </dsp:nvSpPr>
      <dsp:spPr>
        <a:xfrm>
          <a:off x="3857942" y="318642"/>
          <a:ext cx="1350168" cy="1350168"/>
        </a:xfrm>
        <a:prstGeom prst="ellipse">
          <a:avLst/>
        </a:prstGeom>
        <a:solidFill>
          <a:schemeClr val="accent1">
            <a:shade val="50000"/>
            <a:hueOff val="315302"/>
            <a:satOff val="-5461"/>
            <a:lumOff val="3027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Mulher motivada</a:t>
          </a:r>
          <a:endParaRPr lang="pt-BR" sz="1400" kern="1200" dirty="0"/>
        </a:p>
      </dsp:txBody>
      <dsp:txXfrm>
        <a:off x="4055670" y="516370"/>
        <a:ext cx="954712" cy="954712"/>
      </dsp:txXfrm>
    </dsp:sp>
    <dsp:sp modelId="{FCBF4C58-7310-48E2-AFF0-AB30B8441B2E}">
      <dsp:nvSpPr>
        <dsp:cNvPr id="0" name=""/>
        <dsp:cNvSpPr/>
      </dsp:nvSpPr>
      <dsp:spPr>
        <a:xfrm>
          <a:off x="1878388" y="156674"/>
          <a:ext cx="4199137" cy="3420435"/>
        </a:xfrm>
        <a:prstGeom prst="funnel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4D4A7-25EC-4CBD-9C60-302062FD0C23}">
      <dsp:nvSpPr>
        <dsp:cNvPr id="0" name=""/>
        <dsp:cNvSpPr/>
      </dsp:nvSpPr>
      <dsp:spPr>
        <a:xfrm rot="10800000">
          <a:off x="2100955" y="15"/>
          <a:ext cx="6891711" cy="1312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68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Comunicação entre o bebê e a mãe.</a:t>
          </a:r>
          <a:endParaRPr lang="pt-BR" sz="2400" kern="1200" dirty="0"/>
        </a:p>
      </dsp:txBody>
      <dsp:txXfrm rot="10800000">
        <a:off x="2429029" y="15"/>
        <a:ext cx="6563637" cy="1312296"/>
      </dsp:txXfrm>
    </dsp:sp>
    <dsp:sp modelId="{DC5D6C58-7522-4F82-A1FB-EA5462E00679}">
      <dsp:nvSpPr>
        <dsp:cNvPr id="0" name=""/>
        <dsp:cNvSpPr/>
      </dsp:nvSpPr>
      <dsp:spPr>
        <a:xfrm>
          <a:off x="1426342" y="15"/>
          <a:ext cx="1312296" cy="13122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1000D-DF5D-40E8-8DD7-000D5ED3B093}">
      <dsp:nvSpPr>
        <dsp:cNvPr id="0" name=""/>
        <dsp:cNvSpPr/>
      </dsp:nvSpPr>
      <dsp:spPr>
        <a:xfrm rot="10800000">
          <a:off x="2073258" y="1704042"/>
          <a:ext cx="6928640" cy="1312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68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CRIANÇA: redução na incidência de obesidade, hipertensão arterial, dislipidemias, diabetes e câncer.</a:t>
          </a:r>
          <a:endParaRPr lang="pt-BR" sz="2400" kern="1200" dirty="0"/>
        </a:p>
      </dsp:txBody>
      <dsp:txXfrm rot="10800000">
        <a:off x="2401332" y="1704042"/>
        <a:ext cx="6600566" cy="1312296"/>
      </dsp:txXfrm>
    </dsp:sp>
    <dsp:sp modelId="{781FD61C-60CC-449B-80D1-6D345F5D2863}">
      <dsp:nvSpPr>
        <dsp:cNvPr id="0" name=""/>
        <dsp:cNvSpPr/>
      </dsp:nvSpPr>
      <dsp:spPr>
        <a:xfrm>
          <a:off x="1417109" y="1704042"/>
          <a:ext cx="1312296" cy="13122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CA9B1-5B16-4AE6-9BE2-418A4716EE87}">
      <dsp:nvSpPr>
        <dsp:cNvPr id="0" name=""/>
        <dsp:cNvSpPr/>
      </dsp:nvSpPr>
      <dsp:spPr>
        <a:xfrm rot="10800000">
          <a:off x="2073258" y="3408069"/>
          <a:ext cx="6928640" cy="1312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68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MÃE: o útero volta mais depressa ao seu tamanho normal e redução do risco de câncer de mama e ovários. “A cada mês a mais que a mulher amamenta há uma média de redução de 0,44 kg no seu peso” (KAC et al. 2004).</a:t>
          </a:r>
          <a:endParaRPr lang="pt-BR" sz="1600" kern="1200" dirty="0"/>
        </a:p>
      </dsp:txBody>
      <dsp:txXfrm rot="10800000">
        <a:off x="2401332" y="3408069"/>
        <a:ext cx="6600566" cy="1312296"/>
      </dsp:txXfrm>
    </dsp:sp>
    <dsp:sp modelId="{100E2E6F-34B7-44C1-ADEC-76E0A4E63C9D}">
      <dsp:nvSpPr>
        <dsp:cNvPr id="0" name=""/>
        <dsp:cNvSpPr/>
      </dsp:nvSpPr>
      <dsp:spPr>
        <a:xfrm>
          <a:off x="1417109" y="3408069"/>
          <a:ext cx="1312296" cy="131229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9FB30-53DD-4F38-9F7F-A52CA864CBDF}">
      <dsp:nvSpPr>
        <dsp:cNvPr id="0" name=""/>
        <dsp:cNvSpPr/>
      </dsp:nvSpPr>
      <dsp:spPr>
        <a:xfrm>
          <a:off x="-5510775" y="-843840"/>
          <a:ext cx="6562334" cy="6562334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BBB0B-57B0-4DF4-96A4-EC2DB1E68C3E}">
      <dsp:nvSpPr>
        <dsp:cNvPr id="0" name=""/>
        <dsp:cNvSpPr/>
      </dsp:nvSpPr>
      <dsp:spPr>
        <a:xfrm>
          <a:off x="676601" y="487465"/>
          <a:ext cx="8400127" cy="974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8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Escolaridade</a:t>
          </a:r>
          <a:r>
            <a:rPr lang="pt-BR" sz="2300" kern="1200" dirty="0" smtClean="0"/>
            <a:t>: MAIOR tempo de escolaridade da mãe = MAIOR duração do aleitamento natural.</a:t>
          </a:r>
          <a:endParaRPr lang="pt-BR" sz="2300" kern="1200" dirty="0"/>
        </a:p>
      </dsp:txBody>
      <dsp:txXfrm>
        <a:off x="676601" y="487465"/>
        <a:ext cx="8400127" cy="974930"/>
      </dsp:txXfrm>
    </dsp:sp>
    <dsp:sp modelId="{0238247E-D902-4C86-A441-854F2C411430}">
      <dsp:nvSpPr>
        <dsp:cNvPr id="0" name=""/>
        <dsp:cNvSpPr/>
      </dsp:nvSpPr>
      <dsp:spPr>
        <a:xfrm>
          <a:off x="67270" y="365599"/>
          <a:ext cx="1218663" cy="121866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90169-8EBF-4A41-A0C2-02F84819CF7B}">
      <dsp:nvSpPr>
        <dsp:cNvPr id="0" name=""/>
        <dsp:cNvSpPr/>
      </dsp:nvSpPr>
      <dsp:spPr>
        <a:xfrm>
          <a:off x="1030989" y="1949861"/>
          <a:ext cx="8045740" cy="974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8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Trabalho</a:t>
          </a:r>
          <a:r>
            <a:rPr lang="pt-BR" sz="2300" kern="1200" dirty="0" smtClean="0"/>
            <a:t>: MAIS CEDO volta ao emprego = MAIS PRECOCE introdução de outros alimentos.</a:t>
          </a:r>
          <a:endParaRPr lang="pt-BR" sz="2300" kern="1200" dirty="0"/>
        </a:p>
      </dsp:txBody>
      <dsp:txXfrm>
        <a:off x="1030989" y="1949861"/>
        <a:ext cx="8045740" cy="974930"/>
      </dsp:txXfrm>
    </dsp:sp>
    <dsp:sp modelId="{0DE568BF-BC8D-4CDE-8ED7-9B02FDFE21DC}">
      <dsp:nvSpPr>
        <dsp:cNvPr id="0" name=""/>
        <dsp:cNvSpPr/>
      </dsp:nvSpPr>
      <dsp:spPr>
        <a:xfrm>
          <a:off x="421657" y="1827995"/>
          <a:ext cx="1218663" cy="1218663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67DB4-B783-42BF-A972-C8FEC3E83E3B}">
      <dsp:nvSpPr>
        <dsp:cNvPr id="0" name=""/>
        <dsp:cNvSpPr/>
      </dsp:nvSpPr>
      <dsp:spPr>
        <a:xfrm>
          <a:off x="676601" y="3412257"/>
          <a:ext cx="8400127" cy="974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85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Renda familiar</a:t>
          </a:r>
          <a:r>
            <a:rPr lang="pt-BR" sz="2300" kern="1200" dirty="0" smtClean="0"/>
            <a:t>: MELHOR situação econômica = amamentação por períodos MAIS PROLONGADOS.</a:t>
          </a:r>
          <a:endParaRPr lang="pt-BR" sz="2300" kern="1200" dirty="0"/>
        </a:p>
      </dsp:txBody>
      <dsp:txXfrm>
        <a:off x="676601" y="3412257"/>
        <a:ext cx="8400127" cy="974930"/>
      </dsp:txXfrm>
    </dsp:sp>
    <dsp:sp modelId="{2B831D32-5EB8-43C0-AF26-CB3A82EF0FEA}">
      <dsp:nvSpPr>
        <dsp:cNvPr id="0" name=""/>
        <dsp:cNvSpPr/>
      </dsp:nvSpPr>
      <dsp:spPr>
        <a:xfrm>
          <a:off x="67270" y="3290391"/>
          <a:ext cx="1218663" cy="1218663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0B649-C23F-420E-8B4D-04FD2AEEB607}">
      <dsp:nvSpPr>
        <dsp:cNvPr id="0" name=""/>
        <dsp:cNvSpPr/>
      </dsp:nvSpPr>
      <dsp:spPr>
        <a:xfrm>
          <a:off x="-5543583" y="-855251"/>
          <a:ext cx="6651504" cy="6651504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A7A9F-65EE-443D-A5B2-034A80457D42}">
      <dsp:nvSpPr>
        <dsp:cNvPr id="0" name=""/>
        <dsp:cNvSpPr/>
      </dsp:nvSpPr>
      <dsp:spPr>
        <a:xfrm>
          <a:off x="908279" y="705871"/>
          <a:ext cx="8245656" cy="1411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414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Papel do pa</a:t>
          </a:r>
          <a:r>
            <a:rPr lang="pt-BR" sz="2300" kern="1200" dirty="0" smtClean="0"/>
            <a:t>i: o risco de suspensão do aleitamento materno em crianças que não residem com o pai é de 1,47 vez maior em relação aquelas que residem com o pai.</a:t>
          </a:r>
          <a:endParaRPr lang="pt-BR" sz="2300" kern="1200" dirty="0"/>
        </a:p>
      </dsp:txBody>
      <dsp:txXfrm>
        <a:off x="908279" y="705871"/>
        <a:ext cx="8245656" cy="1411544"/>
      </dsp:txXfrm>
    </dsp:sp>
    <dsp:sp modelId="{F8981261-CB1B-4FD5-90D7-2ACE7C987BF8}">
      <dsp:nvSpPr>
        <dsp:cNvPr id="0" name=""/>
        <dsp:cNvSpPr/>
      </dsp:nvSpPr>
      <dsp:spPr>
        <a:xfrm>
          <a:off x="26063" y="529428"/>
          <a:ext cx="1764431" cy="176443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E5E1-4D6B-42C8-9EBE-1F0F4049A02D}">
      <dsp:nvSpPr>
        <dsp:cNvPr id="0" name=""/>
        <dsp:cNvSpPr/>
      </dsp:nvSpPr>
      <dsp:spPr>
        <a:xfrm>
          <a:off x="908279" y="2823583"/>
          <a:ext cx="8245656" cy="1411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414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Internação hospitalar</a:t>
          </a:r>
          <a:r>
            <a:rPr lang="pt-BR" sz="2300" kern="1200" dirty="0" smtClean="0"/>
            <a:t>: MAIS internações hospitalares =  MAIORES chances de serem desmamadas precocemente.</a:t>
          </a:r>
          <a:endParaRPr lang="pt-BR" sz="2300" kern="1200" dirty="0"/>
        </a:p>
      </dsp:txBody>
      <dsp:txXfrm>
        <a:off x="908279" y="2823583"/>
        <a:ext cx="8245656" cy="1411544"/>
      </dsp:txXfrm>
    </dsp:sp>
    <dsp:sp modelId="{212C237F-8932-44D0-80E5-4E004E1B7C4A}">
      <dsp:nvSpPr>
        <dsp:cNvPr id="0" name=""/>
        <dsp:cNvSpPr/>
      </dsp:nvSpPr>
      <dsp:spPr>
        <a:xfrm>
          <a:off x="26063" y="2647140"/>
          <a:ext cx="1764431" cy="1764431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0F3A0-F551-4026-8556-A93A18C3C371}">
      <dsp:nvSpPr>
        <dsp:cNvPr id="0" name=""/>
        <dsp:cNvSpPr/>
      </dsp:nvSpPr>
      <dsp:spPr>
        <a:xfrm>
          <a:off x="-5699862" y="-872637"/>
          <a:ext cx="6787354" cy="678735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B2D55-630B-479E-956E-9E87CB901351}">
      <dsp:nvSpPr>
        <dsp:cNvPr id="0" name=""/>
        <dsp:cNvSpPr/>
      </dsp:nvSpPr>
      <dsp:spPr>
        <a:xfrm>
          <a:off x="699840" y="504207"/>
          <a:ext cx="8374218" cy="100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43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Mães com idade inferior a 25 anos </a:t>
          </a:r>
          <a:r>
            <a:rPr lang="pt-BR" sz="2100" kern="1200" dirty="0" smtClean="0"/>
            <a:t>tendem a introduzir alimentos mais cedo na vida do bebê (Bueno et al. 2003).</a:t>
          </a:r>
          <a:endParaRPr lang="pt-BR" sz="2100" kern="1200" dirty="0"/>
        </a:p>
      </dsp:txBody>
      <dsp:txXfrm>
        <a:off x="699840" y="504207"/>
        <a:ext cx="8374218" cy="1008415"/>
      </dsp:txXfrm>
    </dsp:sp>
    <dsp:sp modelId="{B76D0B17-226C-4860-8B2D-3087D0D12EC6}">
      <dsp:nvSpPr>
        <dsp:cNvPr id="0" name=""/>
        <dsp:cNvSpPr/>
      </dsp:nvSpPr>
      <dsp:spPr>
        <a:xfrm>
          <a:off x="69580" y="378155"/>
          <a:ext cx="1260519" cy="126051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5942E-ECF4-4F9F-9D39-635D9813AE5C}">
      <dsp:nvSpPr>
        <dsp:cNvPr id="0" name=""/>
        <dsp:cNvSpPr/>
      </dsp:nvSpPr>
      <dsp:spPr>
        <a:xfrm>
          <a:off x="1066399" y="2016831"/>
          <a:ext cx="8007659" cy="100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43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Mães  com idade acima de 25 anos </a:t>
          </a:r>
          <a:r>
            <a:rPr lang="pt-BR" sz="2100" kern="1200" dirty="0" smtClean="0"/>
            <a:t>tendem a abandonar o ato de amamentar mais precocemente (Barbosa et al. 2009).</a:t>
          </a:r>
          <a:endParaRPr lang="pt-BR" sz="2100" kern="1200" dirty="0"/>
        </a:p>
      </dsp:txBody>
      <dsp:txXfrm>
        <a:off x="1066399" y="2016831"/>
        <a:ext cx="8007659" cy="1008415"/>
      </dsp:txXfrm>
    </dsp:sp>
    <dsp:sp modelId="{A8B5EFB7-7ADB-4EDD-9844-98B90DC6848C}">
      <dsp:nvSpPr>
        <dsp:cNvPr id="0" name=""/>
        <dsp:cNvSpPr/>
      </dsp:nvSpPr>
      <dsp:spPr>
        <a:xfrm>
          <a:off x="436139" y="1890779"/>
          <a:ext cx="1260519" cy="126051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0138C-1704-4488-8F8D-53CFDF7ADB20}">
      <dsp:nvSpPr>
        <dsp:cNvPr id="0" name=""/>
        <dsp:cNvSpPr/>
      </dsp:nvSpPr>
      <dsp:spPr>
        <a:xfrm>
          <a:off x="699840" y="3529455"/>
          <a:ext cx="8374218" cy="100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43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A idade da mãe não é fator de risco </a:t>
          </a:r>
          <a:r>
            <a:rPr lang="pt-BR" sz="2100" kern="1200" dirty="0" smtClean="0"/>
            <a:t>para o desmame precoce (Bezerra et al. 2012).</a:t>
          </a:r>
          <a:endParaRPr lang="pt-BR" sz="2100" kern="1200" dirty="0"/>
        </a:p>
      </dsp:txBody>
      <dsp:txXfrm>
        <a:off x="699840" y="3529455"/>
        <a:ext cx="8374218" cy="1008415"/>
      </dsp:txXfrm>
    </dsp:sp>
    <dsp:sp modelId="{FD3F30E0-64F3-4781-AF93-40F67392408F}">
      <dsp:nvSpPr>
        <dsp:cNvPr id="0" name=""/>
        <dsp:cNvSpPr/>
      </dsp:nvSpPr>
      <dsp:spPr>
        <a:xfrm>
          <a:off x="69580" y="3403403"/>
          <a:ext cx="1260519" cy="1260519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0EF23-EB3A-4A1A-80A7-7654489371A3}">
      <dsp:nvSpPr>
        <dsp:cNvPr id="0" name=""/>
        <dsp:cNvSpPr/>
      </dsp:nvSpPr>
      <dsp:spPr>
        <a:xfrm rot="16200000">
          <a:off x="380" y="144805"/>
          <a:ext cx="4353222" cy="435322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Crianças que habitam em </a:t>
          </a:r>
          <a:r>
            <a:rPr lang="pt-BR" sz="2000" b="1" kern="1200" dirty="0" smtClean="0"/>
            <a:t>zona urbana </a:t>
          </a:r>
          <a:r>
            <a:rPr lang="pt-BR" sz="2000" kern="1200" dirty="0" smtClean="0"/>
            <a:t>são amamentadas exclusivamente por um período maior (AUDI, CORRÊA, LATORRE 2003).</a:t>
          </a:r>
          <a:endParaRPr lang="pt-BR" sz="2000" kern="1200" dirty="0"/>
        </a:p>
      </dsp:txBody>
      <dsp:txXfrm rot="5400000">
        <a:off x="762195" y="1233109"/>
        <a:ext cx="3591408" cy="2176611"/>
      </dsp:txXfrm>
    </dsp:sp>
    <dsp:sp modelId="{CFD28825-E881-489E-9C28-9AAAF5841529}">
      <dsp:nvSpPr>
        <dsp:cNvPr id="0" name=""/>
        <dsp:cNvSpPr/>
      </dsp:nvSpPr>
      <dsp:spPr>
        <a:xfrm rot="5400000">
          <a:off x="4790397" y="144805"/>
          <a:ext cx="4353222" cy="435322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Crianças residentes em </a:t>
          </a:r>
          <a:r>
            <a:rPr lang="pt-BR" sz="2000" b="1" kern="1200" dirty="0" smtClean="0"/>
            <a:t>zona rural </a:t>
          </a:r>
          <a:r>
            <a:rPr lang="pt-BR" sz="2000" kern="1200" dirty="0" smtClean="0"/>
            <a:t>apresentam maiores chances de receberem o aleitamento materno exclusivo (BECHE, HALPERN, STEIN 2009).</a:t>
          </a:r>
          <a:endParaRPr lang="pt-BR" sz="2000" kern="1200" dirty="0"/>
        </a:p>
      </dsp:txBody>
      <dsp:txXfrm rot="-5400000">
        <a:off x="4790398" y="1233111"/>
        <a:ext cx="3591408" cy="2176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187BA-7D42-4C4A-B14E-C2A23CAD1078}">
      <dsp:nvSpPr>
        <dsp:cNvPr id="0" name=""/>
        <dsp:cNvSpPr/>
      </dsp:nvSpPr>
      <dsp:spPr>
        <a:xfrm>
          <a:off x="0" y="0"/>
          <a:ext cx="9180360" cy="185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Aumento do risco de doença celíaca, doença de </a:t>
          </a:r>
          <a:r>
            <a:rPr lang="pt-BR" sz="3300" kern="1200" dirty="0" err="1" smtClean="0"/>
            <a:t>Crohn</a:t>
          </a:r>
          <a:r>
            <a:rPr lang="pt-BR" sz="3300" kern="1200" dirty="0" smtClean="0"/>
            <a:t>, colite ulcerativa, linfoma, doença de </a:t>
          </a:r>
          <a:r>
            <a:rPr lang="pt-BR" sz="3300" kern="1200" dirty="0" err="1" smtClean="0"/>
            <a:t>Hodkin</a:t>
          </a:r>
          <a:r>
            <a:rPr lang="pt-BR" sz="3300" kern="1200" dirty="0" smtClean="0"/>
            <a:t> e leucemia.</a:t>
          </a:r>
          <a:endParaRPr lang="pt-BR" sz="3300" kern="1200" dirty="0"/>
        </a:p>
      </dsp:txBody>
      <dsp:txXfrm>
        <a:off x="90470" y="90470"/>
        <a:ext cx="8999420" cy="1672340"/>
      </dsp:txXfrm>
    </dsp:sp>
    <dsp:sp modelId="{EE359CB0-2EB8-41EA-AB31-7298FD67ED71}">
      <dsp:nvSpPr>
        <dsp:cNvPr id="0" name=""/>
        <dsp:cNvSpPr/>
      </dsp:nvSpPr>
      <dsp:spPr>
        <a:xfrm>
          <a:off x="0" y="1973172"/>
          <a:ext cx="9180360" cy="185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smtClean="0"/>
            <a:t>Desenvolvimento de doenças atópicas, incluindo asma.</a:t>
          </a:r>
          <a:endParaRPr lang="pt-BR" sz="3300" kern="1200"/>
        </a:p>
      </dsp:txBody>
      <dsp:txXfrm>
        <a:off x="90470" y="2063642"/>
        <a:ext cx="8999420" cy="1672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AEE3-49AD-4237-BAC2-101E6496934A}">
      <dsp:nvSpPr>
        <dsp:cNvPr id="0" name=""/>
        <dsp:cNvSpPr/>
      </dsp:nvSpPr>
      <dsp:spPr>
        <a:xfrm>
          <a:off x="0" y="0"/>
          <a:ext cx="9150840" cy="20776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802F-8175-4BD9-8911-223F0D92D3BC}">
      <dsp:nvSpPr>
        <dsp:cNvPr id="0" name=""/>
        <dsp:cNvSpPr/>
      </dsp:nvSpPr>
      <dsp:spPr>
        <a:xfrm>
          <a:off x="277045" y="277024"/>
          <a:ext cx="1999244" cy="15236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41E1E-25F3-47E3-9556-94539124B6A5}">
      <dsp:nvSpPr>
        <dsp:cNvPr id="0" name=""/>
        <dsp:cNvSpPr/>
      </dsp:nvSpPr>
      <dsp:spPr>
        <a:xfrm rot="10800000">
          <a:off x="277045" y="2077684"/>
          <a:ext cx="1999244" cy="25393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 dupla mãe/ bebê não deve sair do hospital sem que os profissionais de saúde tenham observado a </a:t>
          </a:r>
          <a:r>
            <a:rPr lang="pt-BR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primeira mamada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338529" y="2077684"/>
        <a:ext cx="1876276" cy="2477907"/>
      </dsp:txXfrm>
    </dsp:sp>
    <dsp:sp modelId="{7AE98BF4-5BBB-45D8-A9F0-44641161D0B8}">
      <dsp:nvSpPr>
        <dsp:cNvPr id="0" name=""/>
        <dsp:cNvSpPr/>
      </dsp:nvSpPr>
      <dsp:spPr>
        <a:xfrm>
          <a:off x="2476213" y="277024"/>
          <a:ext cx="1999244" cy="15236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6B2EB-8B98-4F31-A6BD-0A50A0CB6AD6}">
      <dsp:nvSpPr>
        <dsp:cNvPr id="0" name=""/>
        <dsp:cNvSpPr/>
      </dsp:nvSpPr>
      <dsp:spPr>
        <a:xfrm rot="10800000">
          <a:off x="2476213" y="2077684"/>
          <a:ext cx="1999244" cy="25393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Assistência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pré-natal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537697" y="2077684"/>
        <a:ext cx="1876276" cy="2477907"/>
      </dsp:txXfrm>
    </dsp:sp>
    <dsp:sp modelId="{AE04442A-BC28-4D00-8F2C-18781C226C8E}">
      <dsp:nvSpPr>
        <dsp:cNvPr id="0" name=""/>
        <dsp:cNvSpPr/>
      </dsp:nvSpPr>
      <dsp:spPr>
        <a:xfrm>
          <a:off x="4675382" y="277024"/>
          <a:ext cx="1999244" cy="15236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999DE-DA62-462D-9AA4-1E7D2C9B4CF6}">
      <dsp:nvSpPr>
        <dsp:cNvPr id="0" name=""/>
        <dsp:cNvSpPr/>
      </dsp:nvSpPr>
      <dsp:spPr>
        <a:xfrm rot="10800000">
          <a:off x="4675382" y="2077684"/>
          <a:ext cx="1999244" cy="25393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Existência de </a:t>
          </a:r>
          <a:r>
            <a:rPr lang="pt-BR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unidades de apoio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dirigidas para as mães que se encontram em fase de lactação.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4736866" y="2077684"/>
        <a:ext cx="1876276" cy="2477907"/>
      </dsp:txXfrm>
    </dsp:sp>
    <dsp:sp modelId="{C68D21D7-5FCB-406E-8000-94CFF6973326}">
      <dsp:nvSpPr>
        <dsp:cNvPr id="0" name=""/>
        <dsp:cNvSpPr/>
      </dsp:nvSpPr>
      <dsp:spPr>
        <a:xfrm>
          <a:off x="6874550" y="277024"/>
          <a:ext cx="1999244" cy="15236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F332F-D79F-4937-89C7-B38AAA629283}">
      <dsp:nvSpPr>
        <dsp:cNvPr id="0" name=""/>
        <dsp:cNvSpPr/>
      </dsp:nvSpPr>
      <dsp:spPr>
        <a:xfrm rot="10800000">
          <a:off x="6874550" y="2077684"/>
          <a:ext cx="1999244" cy="25393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Criação da </a:t>
          </a:r>
          <a:r>
            <a:rPr lang="pt-BR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iniciativa amiga da criança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em hospitais e ambulatórios gerais que assistem lactentes</a:t>
          </a:r>
          <a:r>
            <a:rPr lang="pt-BR" sz="1600" kern="1200" dirty="0" smtClean="0"/>
            <a:t>.</a:t>
          </a:r>
          <a:endParaRPr lang="pt-BR" sz="1600" kern="1200" dirty="0"/>
        </a:p>
      </dsp:txBody>
      <dsp:txXfrm rot="10800000">
        <a:off x="6936034" y="2077684"/>
        <a:ext cx="1876276" cy="24779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85AD8-6991-4409-82E2-37C45BDD36DF}">
      <dsp:nvSpPr>
        <dsp:cNvPr id="0" name=""/>
        <dsp:cNvSpPr/>
      </dsp:nvSpPr>
      <dsp:spPr>
        <a:xfrm rot="16200000">
          <a:off x="-1846353" y="2691741"/>
          <a:ext cx="4118663" cy="32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427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 smtClean="0"/>
            <a:t>Relactação</a:t>
          </a:r>
          <a:endParaRPr lang="pt-BR" sz="2300" kern="1200" dirty="0"/>
        </a:p>
      </dsp:txBody>
      <dsp:txXfrm>
        <a:off x="-1846353" y="2691741"/>
        <a:ext cx="4118663" cy="322330"/>
      </dsp:txXfrm>
    </dsp:sp>
    <dsp:sp modelId="{F1E13EA7-3BA6-48C3-AD89-C14A41247067}">
      <dsp:nvSpPr>
        <dsp:cNvPr id="0" name=""/>
        <dsp:cNvSpPr/>
      </dsp:nvSpPr>
      <dsp:spPr>
        <a:xfrm>
          <a:off x="374143" y="793575"/>
          <a:ext cx="1605546" cy="4118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84277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O procedimento é realizado para que o bebê volte a estimular a mama da mãe para que, com isso, ela volte a produzir leite. Geralmente a fórmula é oferecida na sonda, colocada no bico do peito da mãe, para que o movimento de sucção estimule o processo.</a:t>
          </a:r>
          <a:endParaRPr lang="pt-BR" sz="1200" kern="1200" dirty="0"/>
        </a:p>
      </dsp:txBody>
      <dsp:txXfrm>
        <a:off x="374143" y="793575"/>
        <a:ext cx="1605546" cy="4118663"/>
      </dsp:txXfrm>
    </dsp:sp>
    <dsp:sp modelId="{30938D5C-2B3D-4AEF-91A9-B31B59B3274D}">
      <dsp:nvSpPr>
        <dsp:cNvPr id="0" name=""/>
        <dsp:cNvSpPr/>
      </dsp:nvSpPr>
      <dsp:spPr>
        <a:xfrm>
          <a:off x="51813" y="368099"/>
          <a:ext cx="644660" cy="6446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4D054-43DD-4EFC-B2C7-7552A5BB0B0A}">
      <dsp:nvSpPr>
        <dsp:cNvPr id="0" name=""/>
        <dsp:cNvSpPr/>
      </dsp:nvSpPr>
      <dsp:spPr>
        <a:xfrm rot="16200000">
          <a:off x="494428" y="2691741"/>
          <a:ext cx="4118663" cy="32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427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 smtClean="0"/>
            <a:t>Translactação</a:t>
          </a:r>
          <a:endParaRPr lang="pt-BR" sz="2300" kern="1200" dirty="0"/>
        </a:p>
      </dsp:txBody>
      <dsp:txXfrm>
        <a:off x="494428" y="2691741"/>
        <a:ext cx="4118663" cy="322330"/>
      </dsp:txXfrm>
    </dsp:sp>
    <dsp:sp modelId="{85F3105D-04CC-4BAF-9278-BFCDD2FF28AD}">
      <dsp:nvSpPr>
        <dsp:cNvPr id="0" name=""/>
        <dsp:cNvSpPr/>
      </dsp:nvSpPr>
      <dsp:spPr>
        <a:xfrm>
          <a:off x="2714925" y="793575"/>
          <a:ext cx="1605546" cy="4118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84277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 Método utilizado para evitar que o bebê deixe o peito da mãe, mesmo em momentos de baixa produção. Muitas vezes o leite utilizado é obtido através da própria ordenha materna.</a:t>
          </a:r>
          <a:endParaRPr lang="pt-BR" sz="1200" kern="1200" dirty="0"/>
        </a:p>
      </dsp:txBody>
      <dsp:txXfrm>
        <a:off x="2714925" y="793575"/>
        <a:ext cx="1605546" cy="4118663"/>
      </dsp:txXfrm>
    </dsp:sp>
    <dsp:sp modelId="{30F519D7-964B-4CED-8503-0FD3C1E767DD}">
      <dsp:nvSpPr>
        <dsp:cNvPr id="0" name=""/>
        <dsp:cNvSpPr/>
      </dsp:nvSpPr>
      <dsp:spPr>
        <a:xfrm>
          <a:off x="2392595" y="368099"/>
          <a:ext cx="644660" cy="6446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5B1A1-099E-4C17-9B79-B90A76D74300}">
      <dsp:nvSpPr>
        <dsp:cNvPr id="0" name=""/>
        <dsp:cNvSpPr/>
      </dsp:nvSpPr>
      <dsp:spPr>
        <a:xfrm rot="16200000">
          <a:off x="2835209" y="2691741"/>
          <a:ext cx="4118663" cy="32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427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 smtClean="0"/>
            <a:t>Realeitamento</a:t>
          </a:r>
          <a:endParaRPr lang="pt-BR" sz="2300" kern="1200" dirty="0"/>
        </a:p>
      </dsp:txBody>
      <dsp:txXfrm>
        <a:off x="2835209" y="2691741"/>
        <a:ext cx="4118663" cy="322330"/>
      </dsp:txXfrm>
    </dsp:sp>
    <dsp:sp modelId="{B4574620-D25F-498C-8BF0-798795232D2B}">
      <dsp:nvSpPr>
        <dsp:cNvPr id="0" name=""/>
        <dsp:cNvSpPr/>
      </dsp:nvSpPr>
      <dsp:spPr>
        <a:xfrm>
          <a:off x="5055706" y="793575"/>
          <a:ext cx="1605546" cy="4118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84277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Embora consigam alimentar os bebês, alguma mulheres não produzem a quantidade necessária de leite. Por isso, enquanto a produção não normaliza, a fórmula pode ser oferecida pela sonda. Isso evita que o bebê confunda bicos e perca o vínculo da amamentação.</a:t>
          </a:r>
          <a:endParaRPr lang="pt-BR" sz="1200" kern="1200" dirty="0"/>
        </a:p>
      </dsp:txBody>
      <dsp:txXfrm>
        <a:off x="5055706" y="793575"/>
        <a:ext cx="1605546" cy="4118663"/>
      </dsp:txXfrm>
    </dsp:sp>
    <dsp:sp modelId="{A9F2DFCE-9094-4565-8789-BC284295401C}">
      <dsp:nvSpPr>
        <dsp:cNvPr id="0" name=""/>
        <dsp:cNvSpPr/>
      </dsp:nvSpPr>
      <dsp:spPr>
        <a:xfrm>
          <a:off x="4733376" y="368099"/>
          <a:ext cx="644660" cy="64466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24380-900E-419D-A4E7-82052F3FCEEA}">
      <dsp:nvSpPr>
        <dsp:cNvPr id="0" name=""/>
        <dsp:cNvSpPr/>
      </dsp:nvSpPr>
      <dsp:spPr>
        <a:xfrm rot="16200000">
          <a:off x="5175991" y="2691741"/>
          <a:ext cx="4118663" cy="32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427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Lactação induzida</a:t>
          </a:r>
          <a:endParaRPr lang="pt-BR" sz="2300" kern="1200" dirty="0"/>
        </a:p>
      </dsp:txBody>
      <dsp:txXfrm>
        <a:off x="5175991" y="2691741"/>
        <a:ext cx="4118663" cy="322330"/>
      </dsp:txXfrm>
    </dsp:sp>
    <dsp:sp modelId="{700E4236-AF54-4AE0-BA92-786E5FABFFE6}">
      <dsp:nvSpPr>
        <dsp:cNvPr id="0" name=""/>
        <dsp:cNvSpPr/>
      </dsp:nvSpPr>
      <dsp:spPr>
        <a:xfrm>
          <a:off x="7396488" y="793575"/>
          <a:ext cx="1605546" cy="4118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84277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Century Gothic" panose="020B0502020202020204" pitchFamily="34" charset="0"/>
            </a:rPr>
            <a:t>Utilizada em casos de adoção, a lactação induzida vai ajudar o corpo da mulher a entender que ele precisa produzir leite. A sucção do bebê estimula a liberação dos hormônios da amamentação.</a:t>
          </a:r>
          <a:endParaRPr lang="pt-BR" sz="1200" kern="1200" dirty="0">
            <a:latin typeface="Century Gothic" panose="020B0502020202020204" pitchFamily="34" charset="0"/>
          </a:endParaRPr>
        </a:p>
      </dsp:txBody>
      <dsp:txXfrm>
        <a:off x="7396488" y="793575"/>
        <a:ext cx="1605546" cy="4118663"/>
      </dsp:txXfrm>
    </dsp:sp>
    <dsp:sp modelId="{97CA6466-B621-46E6-9E89-30AAB5171EF8}">
      <dsp:nvSpPr>
        <dsp:cNvPr id="0" name=""/>
        <dsp:cNvSpPr/>
      </dsp:nvSpPr>
      <dsp:spPr>
        <a:xfrm>
          <a:off x="7074157" y="368099"/>
          <a:ext cx="644660" cy="64466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04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72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55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813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9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4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66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432440" y="1850040"/>
            <a:ext cx="740628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647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79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05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20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2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42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35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CCB-F7BE-4044-973F-5CF18791318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0C6-64EF-4EDE-91F7-6A8B58855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1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1200" strike="noStrike" smtClean="0">
                <a:solidFill>
                  <a:srgbClr val="9B9B9B"/>
                </a:solidFill>
                <a:latin typeface="Gill Sans MT"/>
              </a:rPr>
              <a:t>12/09/15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8271C579-84EF-4B24-A0A7-CEA3568A4381}" type="slidenum">
              <a:rPr lang="pt-BR" sz="1200" strike="noStrike" smtClean="0">
                <a:solidFill>
                  <a:srgbClr val="9B9B9B"/>
                </a:solidFill>
                <a:latin typeface="Gill Sans MT"/>
              </a:r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438324" y="6137640"/>
            <a:ext cx="7406280" cy="147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000000"/>
                </a:solidFill>
                <a:latin typeface="Arial"/>
              </a:rPr>
              <a:t>UNIVERSIDADE DE SÃO PAULO
FACULDADE DE SAÚDE PÚBLICA</a:t>
            </a:r>
            <a:endParaRPr dirty="0"/>
          </a:p>
        </p:txBody>
      </p:sp>
      <p:sp>
        <p:nvSpPr>
          <p:cNvPr id="92" name="TextShape 2"/>
          <p:cNvSpPr txBox="1"/>
          <p:nvPr/>
        </p:nvSpPr>
        <p:spPr>
          <a:xfrm>
            <a:off x="602026" y="3912779"/>
            <a:ext cx="7935268" cy="2224861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PREVENÇÃO DO DESMAME </a:t>
            </a:r>
            <a:r>
              <a:rPr lang="pt-BR" sz="3200" b="1" strike="noStrike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PRECOCE E TÉCNICAS DE RELACTAÇÃO (PUÉRPERAS E MÃES ADOTIVAS)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683640" y="5229360"/>
            <a:ext cx="7772040" cy="90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0" y="5683500"/>
            <a:ext cx="7662930" cy="704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000000"/>
                </a:solidFill>
                <a:latin typeface="Gill Sans MT"/>
              </a:rPr>
              <a:t>Disciplina: Ciclos da Vida </a:t>
            </a:r>
            <a:r>
              <a:rPr lang="pt-BR" strike="noStrike" dirty="0" smtClean="0">
                <a:solidFill>
                  <a:srgbClr val="000000"/>
                </a:solidFill>
                <a:latin typeface="Gill Sans MT"/>
              </a:rPr>
              <a:t>I</a:t>
            </a:r>
            <a:endParaRPr lang="pt-BR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0000"/>
                </a:solidFill>
                <a:latin typeface="Gill Sans MT"/>
              </a:rPr>
              <a:t>Professora: Simone G</a:t>
            </a:r>
            <a:r>
              <a:rPr lang="pt-BR" dirty="0">
                <a:solidFill>
                  <a:srgbClr val="000000"/>
                </a:solidFill>
                <a:latin typeface="Gill Sans MT"/>
              </a:rPr>
              <a:t>. Diniz</a:t>
            </a:r>
            <a:endParaRPr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pt-BR" i="1" strike="noStrike" dirty="0" err="1">
                <a:solidFill>
                  <a:srgbClr val="000000"/>
                </a:solidFill>
                <a:latin typeface="Gill Sans MT"/>
              </a:rPr>
              <a:t>Brunna</a:t>
            </a:r>
            <a:r>
              <a:rPr lang="pt-BR" i="1" strike="noStrike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t-BR" i="1" strike="noStrike" dirty="0" smtClean="0">
                <a:solidFill>
                  <a:srgbClr val="000000"/>
                </a:solidFill>
                <a:latin typeface="Gill Sans MT"/>
              </a:rPr>
              <a:t>Carvalho</a:t>
            </a:r>
            <a:r>
              <a:rPr lang="pt-BR" i="1" strike="noStrike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pt-BR" i="1" strike="noStrike" dirty="0" smtClean="0">
                <a:solidFill>
                  <a:srgbClr val="000000"/>
                </a:solidFill>
                <a:latin typeface="Gill Sans MT"/>
              </a:rPr>
              <a:t>Carolina </a:t>
            </a:r>
            <a:r>
              <a:rPr lang="pt-BR" i="1" strike="noStrike" dirty="0" err="1">
                <a:solidFill>
                  <a:srgbClr val="000000"/>
                </a:solidFill>
                <a:latin typeface="Gill Sans MT"/>
              </a:rPr>
              <a:t>Lunedo</a:t>
            </a:r>
            <a:r>
              <a:rPr lang="pt-BR" i="1" strike="noStrike" dirty="0">
                <a:solidFill>
                  <a:srgbClr val="000000"/>
                </a:solidFill>
                <a:latin typeface="Gill Sans MT"/>
              </a:rPr>
              <a:t>,  Iara Louzada, Mary </a:t>
            </a:r>
            <a:r>
              <a:rPr lang="pt-BR" i="1" strike="noStrike" dirty="0" smtClean="0">
                <a:solidFill>
                  <a:srgbClr val="000000"/>
                </a:solidFill>
                <a:latin typeface="Gill Sans MT"/>
              </a:rPr>
              <a:t>Helen e Vitória Rogério.</a:t>
            </a:r>
            <a:endParaRPr i="1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5" name="CustomShape 5"/>
          <p:cNvSpPr/>
          <p:nvPr/>
        </p:nvSpPr>
        <p:spPr>
          <a:xfrm>
            <a:off x="3273660" y="6591780"/>
            <a:ext cx="2592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strike="noStrike" dirty="0">
                <a:solidFill>
                  <a:srgbClr val="000000"/>
                </a:solidFill>
                <a:latin typeface="Gill Sans MT"/>
              </a:rPr>
              <a:t>São Paulo, 2015</a:t>
            </a:r>
            <a:endParaRPr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6" y="455326"/>
            <a:ext cx="1333738" cy="12803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2253802" y="810041"/>
            <a:ext cx="9272789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5000" b="1" strike="noStrike" dirty="0">
                <a:solidFill>
                  <a:srgbClr val="666666"/>
                </a:solidFill>
                <a:latin typeface="Gill Sans MT"/>
              </a:rPr>
              <a:t>Zona de moradia: controvérsias</a:t>
            </a:r>
            <a:endParaRPr sz="50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81718198"/>
              </p:ext>
            </p:extLst>
          </p:nvPr>
        </p:nvGraphicFramePr>
        <p:xfrm>
          <a:off x="0" y="1815921"/>
          <a:ext cx="9144000" cy="464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98" y="5233934"/>
            <a:ext cx="1956404" cy="162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80608" y="1118860"/>
            <a:ext cx="8331571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Tabus e crenças x Aleitamento materno</a:t>
            </a:r>
            <a:endParaRPr dirty="0"/>
          </a:p>
        </p:txBody>
      </p:sp>
      <p:sp>
        <p:nvSpPr>
          <p:cNvPr id="115" name="TextShape 2"/>
          <p:cNvSpPr txBox="1"/>
          <p:nvPr/>
        </p:nvSpPr>
        <p:spPr>
          <a:xfrm>
            <a:off x="308179" y="2970984"/>
            <a:ext cx="8604000" cy="4868640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algn="just">
              <a:lnSpc>
                <a:spcPct val="10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Gill Sans MT"/>
              </a:rPr>
              <a:t>“Não é preciso que haja ruptura entre os </a:t>
            </a:r>
            <a:r>
              <a:rPr lang="pt-BR" sz="3200" b="1" strike="noStrike" dirty="0">
                <a:solidFill>
                  <a:srgbClr val="000000"/>
                </a:solidFill>
                <a:latin typeface="Gill Sans MT"/>
              </a:rPr>
              <a:t>saberes feitos de experiências e aqueles construídos por procedimentos metódicos</a:t>
            </a:r>
            <a:r>
              <a:rPr lang="pt-BR" sz="3200" strike="noStrike" dirty="0">
                <a:solidFill>
                  <a:srgbClr val="000000"/>
                </a:solidFill>
                <a:latin typeface="Gill Sans MT"/>
              </a:rPr>
              <a:t>, mas uma superação, afinal a “curiosidade ingênua” está associada ao saber de senso comum, que quando relacionado ao conhecimento científico muda de qualidade, mas nunca de essência” (RIBEIRO et al. 2011).</a:t>
            </a:r>
            <a:endParaRPr sz="32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98794" y="1028707"/>
            <a:ext cx="8331571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5000" b="1" strike="noStrike" dirty="0">
                <a:solidFill>
                  <a:srgbClr val="666666"/>
                </a:solidFill>
                <a:latin typeface="Gill Sans MT"/>
              </a:rPr>
              <a:t>Tabus e crenças x Aleitamento materno</a:t>
            </a:r>
            <a:endParaRPr sz="5000" dirty="0"/>
          </a:p>
        </p:txBody>
      </p:sp>
      <p:pic>
        <p:nvPicPr>
          <p:cNvPr id="116" name="Picture 2"/>
          <p:cNvPicPr/>
          <p:nvPr/>
        </p:nvPicPr>
        <p:blipFill>
          <a:blip r:embed="rId2"/>
          <a:srcRect l="2704" t="4624" r="3708" b="22081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8903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855618" y="887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Consequências do desmame precoce</a:t>
            </a: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4310302"/>
              </p:ext>
            </p:extLst>
          </p:nvPr>
        </p:nvGraphicFramePr>
        <p:xfrm>
          <a:off x="0" y="2549494"/>
          <a:ext cx="9180360" cy="385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649555" y="771404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5000" b="1" strike="noStrike" dirty="0">
                <a:solidFill>
                  <a:srgbClr val="666666"/>
                </a:solidFill>
                <a:latin typeface="Gill Sans MT"/>
              </a:rPr>
              <a:t>Prevenção do desmame precoce</a:t>
            </a:r>
            <a:endParaRPr sz="50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62931290"/>
              </p:ext>
            </p:extLst>
          </p:nvPr>
        </p:nvGraphicFramePr>
        <p:xfrm>
          <a:off x="-7200" y="2240924"/>
          <a:ext cx="915084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50503" y="910202"/>
            <a:ext cx="4736545" cy="18891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000" b="1" strike="noStrike" dirty="0">
                <a:solidFill>
                  <a:srgbClr val="666666"/>
                </a:solidFill>
                <a:latin typeface="Gill Sans MT"/>
              </a:rPr>
              <a:t>Semana Mundial do Aleitamento Materno</a:t>
            </a:r>
            <a:endParaRPr dirty="0"/>
          </a:p>
        </p:txBody>
      </p:sp>
      <p:sp>
        <p:nvSpPr>
          <p:cNvPr id="12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612720" y="3128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6"/>
          <p:cNvSpPr/>
          <p:nvPr/>
        </p:nvSpPr>
        <p:spPr>
          <a:xfrm>
            <a:off x="765000" y="4651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Picture 16"/>
          <p:cNvPicPr/>
          <p:nvPr/>
        </p:nvPicPr>
        <p:blipFill>
          <a:blip r:embed="rId2"/>
          <a:srcRect l="2917" t="2421" r="4757" b="79344"/>
          <a:stretch/>
        </p:blipFill>
        <p:spPr>
          <a:xfrm>
            <a:off x="3451538" y="4581000"/>
            <a:ext cx="5692462" cy="2088000"/>
          </a:xfrm>
          <a:prstGeom prst="rect">
            <a:avLst/>
          </a:prstGeom>
          <a:ln>
            <a:noFill/>
          </a:ln>
        </p:spPr>
      </p:pic>
      <p:pic>
        <p:nvPicPr>
          <p:cNvPr id="128" name="Picture 20"/>
          <p:cNvPicPr/>
          <p:nvPr/>
        </p:nvPicPr>
        <p:blipFill>
          <a:blip r:embed="rId3"/>
          <a:srcRect b="45922"/>
          <a:stretch/>
        </p:blipFill>
        <p:spPr>
          <a:xfrm>
            <a:off x="5223960" y="312480"/>
            <a:ext cx="3902040" cy="2831400"/>
          </a:xfrm>
          <a:prstGeom prst="rect">
            <a:avLst/>
          </a:prstGeom>
          <a:ln>
            <a:noFill/>
          </a:ln>
        </p:spPr>
      </p:pic>
      <p:pic>
        <p:nvPicPr>
          <p:cNvPr id="129" name="Picture 20"/>
          <p:cNvPicPr/>
          <p:nvPr/>
        </p:nvPicPr>
        <p:blipFill>
          <a:blip r:embed="rId3"/>
          <a:srcRect t="79315" r="28299"/>
          <a:stretch/>
        </p:blipFill>
        <p:spPr>
          <a:xfrm>
            <a:off x="5241960" y="3110040"/>
            <a:ext cx="3902040" cy="1470960"/>
          </a:xfrm>
          <a:prstGeom prst="rect">
            <a:avLst/>
          </a:prstGeom>
          <a:ln>
            <a:noFill/>
          </a:ln>
        </p:spPr>
      </p:pic>
      <p:pic>
        <p:nvPicPr>
          <p:cNvPr id="130" name="Picture 22"/>
          <p:cNvPicPr/>
          <p:nvPr/>
        </p:nvPicPr>
        <p:blipFill>
          <a:blip r:embed="rId4"/>
          <a:srcRect t="3198" r="3804" b="2629"/>
          <a:stretch/>
        </p:blipFill>
        <p:spPr>
          <a:xfrm>
            <a:off x="179280" y="2975020"/>
            <a:ext cx="3272258" cy="36939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759584" y="-102572"/>
            <a:ext cx="918000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000" b="1" strike="noStrike" dirty="0">
                <a:solidFill>
                  <a:srgbClr val="666666"/>
                </a:solidFill>
                <a:latin typeface="Gill Sans MT"/>
              </a:rPr>
              <a:t>Mídia boa x Mídia ruim</a:t>
            </a:r>
            <a:endParaRPr dirty="0"/>
          </a:p>
        </p:txBody>
      </p:sp>
      <p:sp>
        <p:nvSpPr>
          <p:cNvPr id="13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612720" y="3128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765000" y="4651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Picture 12"/>
          <p:cNvPicPr/>
          <p:nvPr/>
        </p:nvPicPr>
        <p:blipFill>
          <a:blip r:embed="rId2"/>
          <a:srcRect l="33021" t="25503" r="24799" b="26050"/>
          <a:stretch/>
        </p:blipFill>
        <p:spPr>
          <a:xfrm>
            <a:off x="5990258" y="1481069"/>
            <a:ext cx="3153742" cy="2822429"/>
          </a:xfrm>
          <a:prstGeom prst="rect">
            <a:avLst/>
          </a:prstGeom>
          <a:ln>
            <a:noFill/>
          </a:ln>
        </p:spPr>
      </p:pic>
      <p:pic>
        <p:nvPicPr>
          <p:cNvPr id="139" name="Picture 14"/>
          <p:cNvPicPr/>
          <p:nvPr/>
        </p:nvPicPr>
        <p:blipFill>
          <a:blip r:embed="rId3"/>
          <a:srcRect l="9584" t="20082" r="15136" b="6535"/>
          <a:stretch/>
        </p:blipFill>
        <p:spPr>
          <a:xfrm>
            <a:off x="5990258" y="4303499"/>
            <a:ext cx="3153742" cy="2554501"/>
          </a:xfrm>
          <a:prstGeom prst="rect">
            <a:avLst/>
          </a:prstGeom>
          <a:ln>
            <a:noFill/>
          </a:ln>
        </p:spPr>
      </p:pic>
      <p:pic>
        <p:nvPicPr>
          <p:cNvPr id="140" name="Picture 2"/>
          <p:cNvPicPr/>
          <p:nvPr/>
        </p:nvPicPr>
        <p:blipFill>
          <a:blip r:embed="rId4"/>
          <a:stretch/>
        </p:blipFill>
        <p:spPr>
          <a:xfrm>
            <a:off x="35640" y="1481069"/>
            <a:ext cx="2678805" cy="2606402"/>
          </a:xfrm>
          <a:prstGeom prst="rect">
            <a:avLst/>
          </a:prstGeom>
          <a:ln>
            <a:noFill/>
          </a:ln>
        </p:spPr>
      </p:pic>
      <p:pic>
        <p:nvPicPr>
          <p:cNvPr id="141" name="Picture 16"/>
          <p:cNvPicPr/>
          <p:nvPr/>
        </p:nvPicPr>
        <p:blipFill>
          <a:blip r:embed="rId5"/>
          <a:srcRect l="4655" t="3026" b="-27104"/>
          <a:stretch/>
        </p:blipFill>
        <p:spPr>
          <a:xfrm>
            <a:off x="35640" y="4087471"/>
            <a:ext cx="2678805" cy="3560759"/>
          </a:xfrm>
          <a:prstGeom prst="rect">
            <a:avLst/>
          </a:prstGeom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056845" y="3078050"/>
            <a:ext cx="2073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/>
              <a:t>x</a:t>
            </a: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08699" y="166432"/>
            <a:ext cx="91436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800" b="1" strike="noStrike" dirty="0">
                <a:solidFill>
                  <a:srgbClr val="666666"/>
                </a:solidFill>
                <a:latin typeface="Gill Sans MT"/>
              </a:rPr>
              <a:t>Hospitais Amigos da Criança</a:t>
            </a:r>
            <a:endParaRPr sz="4800" dirty="0"/>
          </a:p>
        </p:txBody>
      </p:sp>
      <p:pic>
        <p:nvPicPr>
          <p:cNvPr id="143" name="Picture 6"/>
          <p:cNvPicPr/>
          <p:nvPr/>
        </p:nvPicPr>
        <p:blipFill>
          <a:blip r:embed="rId2"/>
          <a:srcRect l="3904" t="6084" r="4911"/>
          <a:stretch/>
        </p:blipFill>
        <p:spPr>
          <a:xfrm>
            <a:off x="0" y="1726104"/>
            <a:ext cx="9144000" cy="3644386"/>
          </a:xfrm>
          <a:prstGeom prst="rect">
            <a:avLst/>
          </a:prstGeom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" y="5370490"/>
            <a:ext cx="9143999" cy="1487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	O </a:t>
            </a:r>
            <a:r>
              <a:rPr lang="pt-BR" dirty="0"/>
              <a:t>hospital de nascimento </a:t>
            </a:r>
            <a:r>
              <a:rPr lang="pt-BR" dirty="0" smtClean="0"/>
              <a:t>apresentou-se </a:t>
            </a:r>
            <a:r>
              <a:rPr lang="pt-BR" dirty="0"/>
              <a:t>como fator relacionado ao desmame. Estudos vêm evidenciando que nascer no Hospital Amigo da Criança (HAC) pode ter </a:t>
            </a:r>
            <a:r>
              <a:rPr lang="pt-BR" b="1" dirty="0"/>
              <a:t>efeito relevante</a:t>
            </a:r>
            <a:r>
              <a:rPr lang="pt-BR" dirty="0"/>
              <a:t> nas práticas de aleitamento materno, quando comparadas aos nascimentos em hospitais tradicionais (</a:t>
            </a:r>
            <a:r>
              <a:rPr lang="pt-BR" dirty="0" err="1"/>
              <a:t>Venancio</a:t>
            </a:r>
            <a:r>
              <a:rPr lang="pt-BR" dirty="0"/>
              <a:t> et al., 2002; Vieira et al., 2003; </a:t>
            </a:r>
            <a:r>
              <a:rPr lang="pt-BR" dirty="0" err="1"/>
              <a:t>Vannuchi</a:t>
            </a:r>
            <a:r>
              <a:rPr lang="pt-BR" dirty="0"/>
              <a:t> et al., 2004).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177702" y="220279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Técnicas de </a:t>
            </a:r>
            <a:r>
              <a:rPr lang="pt-BR" sz="5200" b="1" strike="noStrike" dirty="0" err="1">
                <a:solidFill>
                  <a:srgbClr val="666666"/>
                </a:solidFill>
                <a:latin typeface="Gill Sans MT"/>
              </a:rPr>
              <a:t>relactação</a:t>
            </a:r>
            <a:endParaRPr dirty="0"/>
          </a:p>
        </p:txBody>
      </p:sp>
      <p:pic>
        <p:nvPicPr>
          <p:cNvPr id="145" name="Picture 6"/>
          <p:cNvPicPr/>
          <p:nvPr/>
        </p:nvPicPr>
        <p:blipFill>
          <a:blip r:embed="rId2"/>
          <a:stretch/>
        </p:blipFill>
        <p:spPr>
          <a:xfrm>
            <a:off x="0" y="1803042"/>
            <a:ext cx="9144000" cy="50549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222566" y="166711"/>
            <a:ext cx="8050224" cy="19575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3600" b="1" strike="noStrike" dirty="0" err="1">
                <a:solidFill>
                  <a:srgbClr val="666666"/>
                </a:solidFill>
                <a:latin typeface="Gill Sans MT"/>
              </a:rPr>
              <a:t>Relactação</a:t>
            </a:r>
            <a:r>
              <a:rPr lang="pt-BR" sz="3600" b="1" strike="noStrike" dirty="0">
                <a:solidFill>
                  <a:srgbClr val="666666"/>
                </a:solidFill>
                <a:latin typeface="Gill Sans MT"/>
              </a:rPr>
              <a:t> x </a:t>
            </a:r>
            <a:r>
              <a:rPr lang="pt-BR" sz="3600" b="1" strike="noStrike" dirty="0" err="1">
                <a:solidFill>
                  <a:srgbClr val="666666"/>
                </a:solidFill>
                <a:latin typeface="Gill Sans MT"/>
              </a:rPr>
              <a:t>Translactação</a:t>
            </a:r>
            <a:r>
              <a:rPr lang="pt-BR" sz="3600" b="1" strike="noStrike" dirty="0">
                <a:solidFill>
                  <a:srgbClr val="666666"/>
                </a:solidFill>
                <a:latin typeface="Gill Sans MT"/>
              </a:rPr>
              <a:t> x </a:t>
            </a:r>
            <a:r>
              <a:rPr lang="pt-BR" sz="3600" b="1" strike="noStrike" dirty="0" err="1" smtClean="0">
                <a:solidFill>
                  <a:srgbClr val="666666"/>
                </a:solidFill>
                <a:latin typeface="Gill Sans MT"/>
              </a:rPr>
              <a:t>Realeitamento</a:t>
            </a:r>
            <a:r>
              <a:rPr lang="pt-BR" sz="3600" b="1" strike="noStrike" dirty="0" smtClean="0">
                <a:solidFill>
                  <a:srgbClr val="666666"/>
                </a:solidFill>
                <a:latin typeface="Gill Sans MT"/>
              </a:rPr>
              <a:t> </a:t>
            </a:r>
            <a:r>
              <a:rPr lang="pt-BR" sz="3600" b="1" strike="noStrike" dirty="0">
                <a:solidFill>
                  <a:srgbClr val="666666"/>
                </a:solidFill>
                <a:latin typeface="Gill Sans MT"/>
              </a:rPr>
              <a:t>x Lactação induzida</a:t>
            </a: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64710005"/>
              </p:ext>
            </p:extLst>
          </p:nvPr>
        </p:nvGraphicFramePr>
        <p:xfrm>
          <a:off x="0" y="1764406"/>
          <a:ext cx="9053848" cy="52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185917" y="487795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Aleitamento materno</a:t>
            </a:r>
            <a:endParaRPr dirty="0"/>
          </a:p>
        </p:txBody>
      </p:sp>
      <p:sp>
        <p:nvSpPr>
          <p:cNvPr id="97" name="TextShape 2"/>
          <p:cNvSpPr txBox="1"/>
          <p:nvPr/>
        </p:nvSpPr>
        <p:spPr>
          <a:xfrm>
            <a:off x="115909" y="2369713"/>
            <a:ext cx="4709170" cy="4134118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algn="just">
              <a:lnSpc>
                <a:spcPct val="10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Arial"/>
              </a:rPr>
              <a:t>“O leite materno é um </a:t>
            </a:r>
            <a:r>
              <a:rPr lang="pt-BR" sz="2400" b="1" strike="noStrike" dirty="0">
                <a:solidFill>
                  <a:srgbClr val="000000"/>
                </a:solidFill>
                <a:latin typeface="Arial"/>
              </a:rPr>
              <a:t>alimento completo</a:t>
            </a:r>
            <a:r>
              <a:rPr lang="pt-BR" sz="2400" strike="noStrike" dirty="0">
                <a:solidFill>
                  <a:srgbClr val="000000"/>
                </a:solidFill>
                <a:latin typeface="Arial"/>
              </a:rPr>
              <a:t> com mais de 150 substâncias em sua composição que são de extrema importância para o </a:t>
            </a:r>
            <a:r>
              <a:rPr lang="pt-BR" sz="2400" b="1" strike="noStrike" dirty="0">
                <a:solidFill>
                  <a:srgbClr val="000000"/>
                </a:solidFill>
                <a:latin typeface="Arial"/>
              </a:rPr>
              <a:t>crescimento e desenvolvimento saudável</a:t>
            </a:r>
            <a:r>
              <a:rPr lang="pt-BR" sz="2400" strike="noStrike" dirty="0">
                <a:solidFill>
                  <a:srgbClr val="000000"/>
                </a:solidFill>
                <a:latin typeface="Arial"/>
              </a:rPr>
              <a:t> da criança, isso significa que, até o sexto mês de vida, o bebê não precisa de nenhum outro alimento” (SIMON 2009</a:t>
            </a:r>
            <a:r>
              <a:rPr lang="pt-BR" sz="2400" strike="noStrike" dirty="0" smtClean="0">
                <a:solidFill>
                  <a:srgbClr val="000000"/>
                </a:solidFill>
                <a:latin typeface="Arial"/>
              </a:rPr>
              <a:t>).</a:t>
            </a:r>
            <a:endParaRPr sz="2400" dirty="0"/>
          </a:p>
        </p:txBody>
      </p:sp>
      <p:pic>
        <p:nvPicPr>
          <p:cNvPr id="98" name="Picture 2"/>
          <p:cNvPicPr/>
          <p:nvPr/>
        </p:nvPicPr>
        <p:blipFill>
          <a:blip r:embed="rId2"/>
          <a:stretch/>
        </p:blipFill>
        <p:spPr>
          <a:xfrm>
            <a:off x="4966747" y="2369713"/>
            <a:ext cx="4306041" cy="329007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559403" y="268854"/>
            <a:ext cx="777204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4000" b="1" strike="noStrike" dirty="0" err="1">
                <a:solidFill>
                  <a:srgbClr val="666666"/>
                </a:solidFill>
                <a:latin typeface="Gill Sans MT"/>
              </a:rPr>
              <a:t>Relactação</a:t>
            </a:r>
            <a:r>
              <a:rPr lang="pt-BR" sz="4000" b="1" strike="noStrike" dirty="0">
                <a:solidFill>
                  <a:srgbClr val="666666"/>
                </a:solidFill>
                <a:latin typeface="Gill Sans MT"/>
              </a:rPr>
              <a:t> caseira e kit de </a:t>
            </a:r>
            <a:r>
              <a:rPr lang="pt-BR" sz="4000" b="1" strike="noStrike" dirty="0" err="1">
                <a:solidFill>
                  <a:srgbClr val="666666"/>
                </a:solidFill>
                <a:latin typeface="Gill Sans MT"/>
              </a:rPr>
              <a:t>relactação</a:t>
            </a:r>
            <a:endParaRPr dirty="0"/>
          </a:p>
        </p:txBody>
      </p:sp>
      <p:sp>
        <p:nvSpPr>
          <p:cNvPr id="154" name="TextShape 2"/>
          <p:cNvSpPr txBox="1"/>
          <p:nvPr/>
        </p:nvSpPr>
        <p:spPr>
          <a:xfrm>
            <a:off x="190844" y="1852494"/>
            <a:ext cx="5475859" cy="17641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pt-BR" dirty="0">
                <a:latin typeface="Arial"/>
              </a:rPr>
              <a:t>Embora seja imprescindível orientação e acompanhamento de profissionais, a </a:t>
            </a:r>
            <a:r>
              <a:rPr lang="pt-BR" dirty="0" err="1">
                <a:latin typeface="Arial"/>
              </a:rPr>
              <a:t>relactação</a:t>
            </a:r>
            <a:r>
              <a:rPr lang="pt-BR" dirty="0">
                <a:latin typeface="Arial"/>
              </a:rPr>
              <a:t> pode perfeitamente ser feita em casa. “A mãe prepara o leite em casa e oferece ao bebê sempre que necessário</a:t>
            </a:r>
            <a:r>
              <a:rPr lang="pt-BR" dirty="0" smtClean="0">
                <a:latin typeface="Arial"/>
              </a:rPr>
              <a:t>”</a:t>
            </a:r>
            <a:endParaRPr dirty="0"/>
          </a:p>
          <a:p>
            <a:endParaRPr dirty="0"/>
          </a:p>
        </p:txBody>
      </p:sp>
      <p:sp>
        <p:nvSpPr>
          <p:cNvPr id="155" name="TextShape 3"/>
          <p:cNvSpPr txBox="1"/>
          <p:nvPr/>
        </p:nvSpPr>
        <p:spPr>
          <a:xfrm>
            <a:off x="256518" y="3436134"/>
            <a:ext cx="5256919" cy="2495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/>
          </a:p>
          <a:p>
            <a:r>
              <a:rPr lang="pt-BR" dirty="0">
                <a:latin typeface="Arial"/>
              </a:rPr>
              <a:t>Kit de </a:t>
            </a:r>
            <a:r>
              <a:rPr lang="pt-BR" dirty="0" err="1">
                <a:latin typeface="Arial"/>
              </a:rPr>
              <a:t>relactação</a:t>
            </a:r>
            <a:endParaRPr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latin typeface="Arial"/>
              </a:rPr>
              <a:t>Embora </a:t>
            </a:r>
            <a:r>
              <a:rPr lang="pt-BR" dirty="0">
                <a:latin typeface="Arial"/>
              </a:rPr>
              <a:t>possa ser feito em casa, os itens também podem ser comprados. Marcas fornecem opções que incluem o copo com tampa furada e a sonda. Os preços variam de R$40,00 a R$80,00. A sonda inclusa deve ser trocada semanalmente. Alguns modelos vêm com um cordão para pendurar o frasco no pescoço enquanto outros são encaixados entre os seios.</a:t>
            </a:r>
            <a:endParaRPr dirty="0"/>
          </a:p>
        </p:txBody>
      </p:sp>
      <p:pic>
        <p:nvPicPr>
          <p:cNvPr id="156" name="Imagem 155"/>
          <p:cNvPicPr/>
          <p:nvPr/>
        </p:nvPicPr>
        <p:blipFill>
          <a:blip r:embed="rId2"/>
          <a:stretch/>
        </p:blipFill>
        <p:spPr>
          <a:xfrm>
            <a:off x="5836690" y="4443211"/>
            <a:ext cx="3307310" cy="2414789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09" y="1696791"/>
            <a:ext cx="2746420" cy="274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435680" y="609531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800" b="1" strike="noStrike" dirty="0">
                <a:solidFill>
                  <a:srgbClr val="666666"/>
                </a:solidFill>
                <a:latin typeface="Gill Sans MT"/>
              </a:rPr>
              <a:t>Orientação nutricional</a:t>
            </a:r>
            <a:endParaRPr sz="4800" dirty="0"/>
          </a:p>
        </p:txBody>
      </p:sp>
      <p:sp>
        <p:nvSpPr>
          <p:cNvPr id="158" name="TextShape 2"/>
          <p:cNvSpPr txBox="1"/>
          <p:nvPr/>
        </p:nvSpPr>
        <p:spPr>
          <a:xfrm>
            <a:off x="392492" y="1752171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pt-BR" sz="3600" strike="noStrike" dirty="0">
                <a:solidFill>
                  <a:srgbClr val="000000"/>
                </a:solidFill>
                <a:latin typeface="Arial"/>
              </a:rPr>
              <a:t>Dieta livre;</a:t>
            </a:r>
            <a:endParaRPr sz="3600" dirty="0"/>
          </a:p>
          <a:p>
            <a:pPr algn="just">
              <a:lnSpc>
                <a:spcPct val="100000"/>
              </a:lnSpc>
            </a:pPr>
            <a:endParaRPr sz="3600" dirty="0"/>
          </a:p>
          <a:p>
            <a:pPr algn="just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pt-BR" sz="3600" strike="noStrike" dirty="0">
                <a:solidFill>
                  <a:srgbClr val="000000"/>
                </a:solidFill>
                <a:latin typeface="Arial"/>
              </a:rPr>
              <a:t>Não há comprovação científica que comprove que determinados alimentos causem cólicas no bebê;</a:t>
            </a:r>
            <a:endParaRPr sz="3600" dirty="0"/>
          </a:p>
          <a:p>
            <a:pPr algn="just">
              <a:lnSpc>
                <a:spcPct val="100000"/>
              </a:lnSpc>
            </a:pPr>
            <a:endParaRPr sz="3600" dirty="0"/>
          </a:p>
          <a:p>
            <a:pPr algn="just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pt-BR" sz="3600" strike="noStrike" dirty="0">
                <a:solidFill>
                  <a:srgbClr val="000000"/>
                </a:solidFill>
                <a:latin typeface="Arial"/>
              </a:rPr>
              <a:t>Não fazer restrição nutricional</a:t>
            </a:r>
            <a:r>
              <a:rPr lang="pt-BR" sz="3600" strike="noStrike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pPr algn="just">
              <a:lnSpc>
                <a:spcPct val="100000"/>
              </a:lnSpc>
              <a:buSzPct val="80000"/>
              <a:buFont typeface="Wingdings 2" charset="2"/>
              <a:buChar char=""/>
            </a:pPr>
            <a:endParaRPr lang="pt-BR" sz="3600" strike="noStrike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pt-BR" sz="3600" dirty="0" smtClean="0">
                <a:solidFill>
                  <a:srgbClr val="000000"/>
                </a:solidFill>
                <a:latin typeface="Arial"/>
              </a:rPr>
              <a:t>Ingestão de líquidos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pt-BR" sz="2800" dirty="0"/>
              <a:t>São necessárias em média </a:t>
            </a:r>
            <a:r>
              <a:rPr lang="pt-BR" sz="2800" b="1" dirty="0"/>
              <a:t>2700 calorias </a:t>
            </a:r>
            <a:r>
              <a:rPr lang="pt-BR" sz="2800" dirty="0"/>
              <a:t>ao dia para manter a produção do leite e proporcionar uma perda de 0,5 a 1 kg por mês. </a:t>
            </a:r>
            <a:endParaRPr lang="pt-BR" sz="2800" dirty="0" smtClean="0"/>
          </a:p>
          <a:p>
            <a:r>
              <a:rPr lang="pt-BR" sz="2800" dirty="0" smtClean="0"/>
              <a:t>Esse </a:t>
            </a:r>
            <a:r>
              <a:rPr lang="pt-BR" sz="2800" dirty="0"/>
              <a:t>valor calórico </a:t>
            </a:r>
            <a:r>
              <a:rPr lang="pt-BR" sz="2800" b="1" dirty="0"/>
              <a:t>deve ser ajustado </a:t>
            </a:r>
            <a:r>
              <a:rPr lang="pt-BR" sz="2800" b="1" dirty="0" smtClean="0"/>
              <a:t>individualmente</a:t>
            </a:r>
            <a:r>
              <a:rPr lang="pt-BR" sz="2800" dirty="0" smtClean="0"/>
              <a:t>, </a:t>
            </a:r>
            <a:r>
              <a:rPr lang="pt-BR" sz="2800" dirty="0"/>
              <a:t>mas não deve ser inferior a 1800 calorias ao dia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 </a:t>
            </a:r>
            <a:r>
              <a:rPr lang="pt-BR" sz="2800" dirty="0"/>
              <a:t>Pode ser necessária uma ingestão calórica adicional nos casos de: lactantes </a:t>
            </a:r>
            <a:r>
              <a:rPr lang="pt-BR" sz="2800" b="1" dirty="0"/>
              <a:t>adolescentes</a:t>
            </a:r>
            <a:r>
              <a:rPr lang="pt-BR" sz="2800" dirty="0"/>
              <a:t>, mães que </a:t>
            </a:r>
            <a:r>
              <a:rPr lang="pt-BR" sz="2800" b="1" dirty="0"/>
              <a:t>amamentam mais de um bebê</a:t>
            </a:r>
            <a:r>
              <a:rPr lang="pt-BR" sz="2800" dirty="0"/>
              <a:t>, mães abaixo do peso ideal, e mulheres que ficam grávidas no período da amamentação.</a:t>
            </a:r>
            <a:endParaRPr lang="pt-BR" sz="2800" dirty="0"/>
          </a:p>
        </p:txBody>
      </p:sp>
      <p:sp>
        <p:nvSpPr>
          <p:cNvPr id="7" name="TextShape 1"/>
          <p:cNvSpPr txBox="1"/>
          <p:nvPr/>
        </p:nvSpPr>
        <p:spPr>
          <a:xfrm>
            <a:off x="2460316" y="0"/>
            <a:ext cx="777204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400" b="1" strike="noStrike" dirty="0">
                <a:solidFill>
                  <a:srgbClr val="666666"/>
                </a:solidFill>
                <a:latin typeface="Gill Sans MT"/>
              </a:rPr>
              <a:t>Cardápio</a:t>
            </a: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 </a:t>
            </a:r>
            <a:r>
              <a:rPr lang="pt-BR" sz="5200" b="1" strike="noStrike" dirty="0" smtClean="0">
                <a:solidFill>
                  <a:srgbClr val="666666"/>
                </a:solidFill>
                <a:latin typeface="Gill Sans MT"/>
              </a:rPr>
              <a:t>do dia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56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2460316" y="0"/>
            <a:ext cx="777204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400" b="1" strike="noStrike" dirty="0">
                <a:solidFill>
                  <a:srgbClr val="666666"/>
                </a:solidFill>
                <a:latin typeface="Gill Sans MT"/>
              </a:rPr>
              <a:t>Cardápio</a:t>
            </a: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 do dia</a:t>
            </a:r>
            <a:endParaRPr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7951073"/>
              </p:ext>
            </p:extLst>
          </p:nvPr>
        </p:nvGraphicFramePr>
        <p:xfrm>
          <a:off x="901968" y="2385252"/>
          <a:ext cx="7469300" cy="405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325"/>
                <a:gridCol w="1867325"/>
                <a:gridCol w="1867325"/>
                <a:gridCol w="1867325"/>
              </a:tblGrid>
              <a:tr h="326714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Café da manhã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71749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Quantidade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Alimento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Benefício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Calorias</a:t>
                      </a:r>
                      <a:r>
                        <a:rPr lang="pt-B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(kcal)*</a:t>
                      </a:r>
                    </a:p>
                    <a:p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6779">
                <a:tc>
                  <a:txBody>
                    <a:bodyPr/>
                    <a:lstStyle/>
                    <a:p>
                      <a:r>
                        <a:rPr lang="pt-BR" dirty="0" smtClean="0"/>
                        <a:t>1 pote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Iogurte natural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Cálcio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51</a:t>
                      </a:r>
                      <a:endParaRPr lang="pt-BR" dirty="0"/>
                    </a:p>
                  </a:txBody>
                  <a:tcPr/>
                </a:tc>
              </a:tr>
              <a:tr h="571749">
                <a:tc>
                  <a:txBody>
                    <a:bodyPr/>
                    <a:lstStyle/>
                    <a:p>
                      <a:r>
                        <a:rPr lang="pt-BR" dirty="0" smtClean="0"/>
                        <a:t>1 fatia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Bolo de fubá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Fibras</a:t>
                      </a:r>
                      <a:r>
                        <a:rPr lang="pt-BR" baseline="0" dirty="0" smtClean="0"/>
                        <a:t> e energia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333</a:t>
                      </a:r>
                      <a:endParaRPr lang="pt-BR" dirty="0"/>
                    </a:p>
                  </a:txBody>
                  <a:tcPr/>
                </a:tc>
              </a:tr>
              <a:tr h="571749">
                <a:tc>
                  <a:txBody>
                    <a:bodyPr/>
                    <a:lstStyle/>
                    <a:p>
                      <a:r>
                        <a:rPr lang="pt-BR" dirty="0" smtClean="0"/>
                        <a:t>1 fatia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Melão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Fibras</a:t>
                      </a:r>
                      <a:r>
                        <a:rPr lang="pt-BR" baseline="0" dirty="0" smtClean="0"/>
                        <a:t> e hidratação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</a:t>
                      </a:r>
                      <a:endParaRPr lang="pt-BR" dirty="0"/>
                    </a:p>
                  </a:txBody>
                  <a:tcPr/>
                </a:tc>
              </a:tr>
              <a:tr h="326714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Lanche da manhã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71749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½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unidade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Mamão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Vitaminas e fibras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6714"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xícara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Granola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Fibras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762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262580" y="6439631"/>
            <a:ext cx="409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*Fonte: Tabela TACO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043640" y="0"/>
            <a:ext cx="777204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400" b="1" strike="noStrike">
                <a:solidFill>
                  <a:srgbClr val="666666"/>
                </a:solidFill>
                <a:latin typeface="Gill Sans MT"/>
              </a:rPr>
              <a:t>Cardápio</a:t>
            </a:r>
            <a:r>
              <a:rPr lang="pt-BR" sz="5200" b="1" strike="noStrike">
                <a:solidFill>
                  <a:srgbClr val="666666"/>
                </a:solidFill>
                <a:latin typeface="Gill Sans MT"/>
              </a:rPr>
              <a:t> do dia</a:t>
            </a:r>
            <a:endParaRPr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7159035"/>
              </p:ext>
            </p:extLst>
          </p:nvPr>
        </p:nvGraphicFramePr>
        <p:xfrm>
          <a:off x="1043640" y="2348013"/>
          <a:ext cx="7057171" cy="367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3"/>
                <a:gridCol w="1764293"/>
                <a:gridCol w="1897444"/>
                <a:gridCol w="1631141"/>
              </a:tblGrid>
              <a:tr h="154228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Almoço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0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Quantidade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Alimento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Benefício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Calorias</a:t>
                      </a:r>
                      <a:r>
                        <a:rPr lang="pt-B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(kcal)*</a:t>
                      </a:r>
                      <a:endParaRPr lang="pt-B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202">
                <a:tc>
                  <a:txBody>
                    <a:bodyPr/>
                    <a:lstStyle/>
                    <a:p>
                      <a:r>
                        <a:rPr lang="pt-BR" dirty="0" smtClean="0"/>
                        <a:t>À vontade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Salada de folhas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Fibras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</a:t>
                      </a:r>
                      <a:endParaRPr lang="pt-BR" dirty="0"/>
                    </a:p>
                  </a:txBody>
                  <a:tcPr/>
                </a:tc>
              </a:tr>
              <a:tr h="380289">
                <a:tc>
                  <a:txBody>
                    <a:bodyPr/>
                    <a:lstStyle/>
                    <a:p>
                      <a:r>
                        <a:rPr lang="pt-BR" dirty="0" smtClean="0"/>
                        <a:t>1 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Sardinha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Ômega</a:t>
                      </a:r>
                      <a:r>
                        <a:rPr lang="pt-BR" baseline="0" dirty="0" smtClean="0"/>
                        <a:t>-3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164</a:t>
                      </a:r>
                      <a:endParaRPr lang="pt-BR" dirty="0"/>
                    </a:p>
                  </a:txBody>
                  <a:tcPr/>
                </a:tc>
              </a:tr>
              <a:tr h="154228">
                <a:tc>
                  <a:txBody>
                    <a:bodyPr/>
                    <a:lstStyle/>
                    <a:p>
                      <a:r>
                        <a:rPr lang="pt-BR" dirty="0" smtClean="0"/>
                        <a:t>2 colheres de servir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Arroz</a:t>
                      </a:r>
                      <a:r>
                        <a:rPr lang="pt-BR" baseline="0" dirty="0" smtClean="0"/>
                        <a:t> integral e abobrinha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Fibras</a:t>
                      </a:r>
                      <a:r>
                        <a:rPr lang="pt-BR" baseline="0" dirty="0" smtClean="0"/>
                        <a:t>, energia e vitaminas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124</a:t>
                      </a:r>
                      <a:endParaRPr lang="pt-BR" dirty="0"/>
                    </a:p>
                  </a:txBody>
                  <a:tcPr/>
                </a:tc>
              </a:tr>
              <a:tr h="154228">
                <a:tc>
                  <a:txBody>
                    <a:bodyPr/>
                    <a:lstStyle/>
                    <a:p>
                      <a:r>
                        <a:rPr lang="pt-BR" dirty="0" smtClean="0"/>
                        <a:t>1 colher</a:t>
                      </a:r>
                      <a:r>
                        <a:rPr lang="pt-BR" baseline="0" dirty="0" smtClean="0"/>
                        <a:t> de servir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Lentilhas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Fibras e ferro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93</a:t>
                      </a:r>
                      <a:endParaRPr lang="pt-BR" dirty="0"/>
                    </a:p>
                  </a:txBody>
                  <a:tcPr/>
                </a:tc>
              </a:tr>
              <a:tr h="154228">
                <a:tc>
                  <a:txBody>
                    <a:bodyPr/>
                    <a:lstStyle/>
                    <a:p>
                      <a:r>
                        <a:rPr lang="pt-BR" dirty="0" smtClean="0"/>
                        <a:t>1 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Mexerica ou laranja pera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Fonte de vitamina 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27729" y="6020142"/>
            <a:ext cx="409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*Fonte: Tabela TACO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885170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043640" y="0"/>
            <a:ext cx="777204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400" b="1" strike="noStrike">
                <a:solidFill>
                  <a:srgbClr val="666666"/>
                </a:solidFill>
                <a:latin typeface="Gill Sans MT"/>
              </a:rPr>
              <a:t>Cardápio</a:t>
            </a:r>
            <a:r>
              <a:rPr lang="pt-BR" sz="5200" b="1" strike="noStrike">
                <a:solidFill>
                  <a:srgbClr val="666666"/>
                </a:solidFill>
                <a:latin typeface="Gill Sans MT"/>
              </a:rPr>
              <a:t> do dia</a:t>
            </a:r>
            <a:endParaRPr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0435305"/>
              </p:ext>
            </p:extLst>
          </p:nvPr>
        </p:nvGraphicFramePr>
        <p:xfrm>
          <a:off x="1185307" y="2149849"/>
          <a:ext cx="668284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710"/>
                <a:gridCol w="1670710"/>
                <a:gridCol w="1670710"/>
                <a:gridCol w="1670710"/>
              </a:tblGrid>
              <a:tr h="154228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Lanche de tarde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0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Quantidade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Alimento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Benefício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Calorias</a:t>
                      </a:r>
                      <a:r>
                        <a:rPr lang="pt-B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(kcal)*</a:t>
                      </a:r>
                    </a:p>
                    <a:p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202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1 xícara de chá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Canjica com leite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Fibras e cálcio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112</a:t>
                      </a:r>
                      <a:endParaRPr lang="pt-BR" dirty="0"/>
                    </a:p>
                  </a:txBody>
                  <a:tcPr/>
                </a:tc>
              </a:tr>
              <a:tr h="154228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Jantar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54228">
                <a:tc>
                  <a:txBody>
                    <a:bodyPr/>
                    <a:lstStyle/>
                    <a:p>
                      <a:r>
                        <a:rPr lang="pt-BR" dirty="0" smtClean="0"/>
                        <a:t>À</a:t>
                      </a:r>
                      <a:r>
                        <a:rPr lang="pt-BR" baseline="0" dirty="0" smtClean="0"/>
                        <a:t> vontade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Salada de legumes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Fibras e vitaminas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</a:t>
                      </a:r>
                      <a:endParaRPr lang="pt-BR" dirty="0"/>
                    </a:p>
                  </a:txBody>
                  <a:tcPr/>
                </a:tc>
              </a:tr>
              <a:tr h="154228">
                <a:tc>
                  <a:txBody>
                    <a:bodyPr/>
                    <a:lstStyle/>
                    <a:p>
                      <a:r>
                        <a:rPr lang="pt-BR" dirty="0" smtClean="0"/>
                        <a:t>2 porções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Quibe assado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Ferro</a:t>
                      </a:r>
                      <a:r>
                        <a:rPr lang="pt-BR" baseline="0" dirty="0" smtClean="0"/>
                        <a:t> e selênio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272</a:t>
                      </a:r>
                      <a:endParaRPr lang="pt-BR" dirty="0"/>
                    </a:p>
                  </a:txBody>
                  <a:tcPr/>
                </a:tc>
              </a:tr>
              <a:tr h="154228">
                <a:tc>
                  <a:txBody>
                    <a:bodyPr/>
                    <a:lstStyle/>
                    <a:p>
                      <a:r>
                        <a:rPr lang="pt-BR" dirty="0" smtClean="0"/>
                        <a:t>1 colher</a:t>
                      </a:r>
                      <a:r>
                        <a:rPr lang="pt-BR" baseline="0" dirty="0" smtClean="0"/>
                        <a:t> de servir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Purê de abóbora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Vitamina 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48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185307" y="6356089"/>
            <a:ext cx="409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*Fonte: Tabela TACO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318687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043640" y="0"/>
            <a:ext cx="777204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400" b="1" strike="noStrike" dirty="0">
                <a:solidFill>
                  <a:srgbClr val="666666"/>
                </a:solidFill>
                <a:latin typeface="Gill Sans MT"/>
              </a:rPr>
              <a:t>Cardápio</a:t>
            </a: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 do dia</a:t>
            </a:r>
            <a:endParaRPr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7621617"/>
              </p:ext>
            </p:extLst>
          </p:nvPr>
        </p:nvGraphicFramePr>
        <p:xfrm>
          <a:off x="927730" y="2433184"/>
          <a:ext cx="66828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710"/>
                <a:gridCol w="1670710"/>
                <a:gridCol w="1670710"/>
                <a:gridCol w="1670710"/>
              </a:tblGrid>
              <a:tr h="154228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Ceia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0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Quantidade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Alimento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Benefício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Calorias</a:t>
                      </a:r>
                      <a:r>
                        <a:rPr lang="pt-BR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(kcal)*</a:t>
                      </a:r>
                      <a:endParaRPr lang="pt-B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202">
                <a:tc>
                  <a:txBody>
                    <a:bodyPr/>
                    <a:lstStyle/>
                    <a:p>
                      <a:r>
                        <a:rPr lang="pt-BR" dirty="0" smtClean="0"/>
                        <a:t>2 fatias com 1 colher de sopa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Pão</a:t>
                      </a:r>
                      <a:r>
                        <a:rPr lang="pt-BR" baseline="0" dirty="0" smtClean="0"/>
                        <a:t> integral com manteiga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Fonte energética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578</a:t>
                      </a:r>
                      <a:endParaRPr lang="pt-BR" dirty="0"/>
                    </a:p>
                  </a:txBody>
                  <a:tcPr/>
                </a:tc>
              </a:tr>
              <a:tr h="380289">
                <a:tc>
                  <a:txBody>
                    <a:bodyPr/>
                    <a:lstStyle/>
                    <a:p>
                      <a:r>
                        <a:rPr lang="pt-BR" dirty="0" smtClean="0"/>
                        <a:t>1 pote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Leite fermentado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Auxilia a microbiota intestinal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34178" y="4993504"/>
            <a:ext cx="409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*Fonte: Tabela TACO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80648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242497" y="517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600" b="1" strike="noStrike" dirty="0">
                <a:solidFill>
                  <a:srgbClr val="666666"/>
                </a:solidFill>
                <a:latin typeface="Gill Sans MT"/>
              </a:rPr>
              <a:t>Arroz integral com abobrinha</a:t>
            </a:r>
            <a:endParaRPr dirty="0"/>
          </a:p>
        </p:txBody>
      </p:sp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142119" y="1660320"/>
            <a:ext cx="5221881" cy="5197680"/>
          </a:xfrm>
          <a:prstGeom prst="rect">
            <a:avLst/>
          </a:prstGeom>
          <a:ln w="9360">
            <a:noFill/>
          </a:ln>
        </p:spPr>
      </p:pic>
      <p:pic>
        <p:nvPicPr>
          <p:cNvPr id="162" name="Picture 5"/>
          <p:cNvPicPr/>
          <p:nvPr/>
        </p:nvPicPr>
        <p:blipFill>
          <a:blip r:embed="rId3"/>
          <a:stretch/>
        </p:blipFill>
        <p:spPr>
          <a:xfrm>
            <a:off x="6876360" y="6021360"/>
            <a:ext cx="2073960" cy="61020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6"/>
          <p:cNvPicPr/>
          <p:nvPr/>
        </p:nvPicPr>
        <p:blipFill>
          <a:blip r:embed="rId4"/>
          <a:stretch/>
        </p:blipFill>
        <p:spPr>
          <a:xfrm>
            <a:off x="5364000" y="1340639"/>
            <a:ext cx="3639600" cy="241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344420" y="68616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800" b="1" strike="noStrike" dirty="0">
                <a:solidFill>
                  <a:srgbClr val="666666"/>
                </a:solidFill>
                <a:latin typeface="Gill Sans MT"/>
              </a:rPr>
              <a:t>Bolo de fubá</a:t>
            </a:r>
            <a:endParaRPr sz="4800" b="1" dirty="0"/>
          </a:p>
        </p:txBody>
      </p:sp>
      <p:sp>
        <p:nvSpPr>
          <p:cNvPr id="165" name="TextShape 2"/>
          <p:cNvSpPr txBox="1"/>
          <p:nvPr/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166" name="TextShape 3"/>
          <p:cNvSpPr txBox="1"/>
          <p:nvPr/>
        </p:nvSpPr>
        <p:spPr>
          <a:xfrm>
            <a:off x="8613720" y="6305400"/>
            <a:ext cx="456840" cy="47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C93B1877-867A-4E86-82C4-CBB65158EF3D}" type="slidenum">
              <a:rPr lang="pt-BR" sz="1200" strike="noStrike">
                <a:solidFill>
                  <a:srgbClr val="9B9B9B"/>
                </a:solidFill>
                <a:latin typeface="Gill Sans MT"/>
              </a:rPr>
              <a:t>28</a:t>
            </a:fld>
            <a:endParaRPr/>
          </a:p>
        </p:txBody>
      </p:sp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108000" y="1828800"/>
            <a:ext cx="4901882" cy="4871520"/>
          </a:xfrm>
          <a:prstGeom prst="rect">
            <a:avLst/>
          </a:prstGeom>
          <a:ln w="9360">
            <a:noFill/>
          </a:ln>
        </p:spPr>
      </p:pic>
      <p:pic>
        <p:nvPicPr>
          <p:cNvPr id="168" name="Picture 5"/>
          <p:cNvPicPr/>
          <p:nvPr/>
        </p:nvPicPr>
        <p:blipFill>
          <a:blip r:embed="rId3"/>
          <a:stretch/>
        </p:blipFill>
        <p:spPr>
          <a:xfrm>
            <a:off x="6876360" y="6021360"/>
            <a:ext cx="2073960" cy="610200"/>
          </a:xfrm>
          <a:prstGeom prst="rect">
            <a:avLst/>
          </a:prstGeom>
          <a:ln w="9360">
            <a:noFill/>
          </a:ln>
        </p:spPr>
      </p:pic>
      <p:pic>
        <p:nvPicPr>
          <p:cNvPr id="169" name="Picture 3"/>
          <p:cNvPicPr/>
          <p:nvPr/>
        </p:nvPicPr>
        <p:blipFill>
          <a:blip r:embed="rId4"/>
          <a:stretch/>
        </p:blipFill>
        <p:spPr>
          <a:xfrm>
            <a:off x="5377225" y="1828800"/>
            <a:ext cx="3693335" cy="290842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873048" y="-190942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Referências</a:t>
            </a:r>
            <a:endParaRPr dirty="0"/>
          </a:p>
        </p:txBody>
      </p:sp>
      <p:sp>
        <p:nvSpPr>
          <p:cNvPr id="171" name="TextShape 2"/>
          <p:cNvSpPr txBox="1"/>
          <p:nvPr/>
        </p:nvSpPr>
        <p:spPr>
          <a:xfrm>
            <a:off x="0" y="1484640"/>
            <a:ext cx="9151200" cy="5579422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ARAUJO, Olívia Dias de et al . Aleitamento materno: fatores que levam ao desmame precoce.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 Rev. bras. </a:t>
            </a:r>
            <a:r>
              <a:rPr lang="pt-BR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  Brasília ,  v. 61, n. 4, p. 488-492, 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  2008 . </a:t>
            </a:r>
            <a:endParaRPr lang="pt-B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BEZERRA, Vera Lúcia V. A. et al . Aleitamento materno exclusivo e fatores associados a sua interrupção precoce: estudo comparativo entre 1999 e 2008.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 Rev. paul. </a:t>
            </a:r>
            <a:r>
              <a:rPr lang="pt-BR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  São Paulo ,  v. 30, n. 2, p. 173-179, 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 2012 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CARRASCOZA, Karina Camillo; COSTA JUNIOR,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Áderson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Luiz; MORAES, Antônio Bento Alves de. Fatores que influenciam o desmame precoce e a extensão do aleitamento materno.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 Estud. psicol. (Campinas)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Campinas,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 v. 22, n. 4, p. 433-440, Dec.  2005 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80000"/>
              <a:buFont typeface="Arial"/>
              <a:buChar char="•"/>
            </a:pP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FALEIROS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 Francisca Teresa Veneziano; TREZZA,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Ercília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Carone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; CARANDINA, Luana. Aleitamento materno: fatores de influência na sua decisão e duração.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 Rev. Nutr.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  Campinas ,  v. 19, n. 5, p. 623-630, 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  2006 . </a:t>
            </a:r>
            <a:endParaRPr lang="pt-B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MARIANO,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Grasielly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Jeronimo dos Santos.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Relactação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: Identificação de práticas bem sucedidas.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 Rev. Enf. Ref.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  Coimbra ,  v.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serIII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 n. 3, mar.  2011 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MOURA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Edênia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; FLORENTINO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Edinara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; BEZERRA Maria; MACHADO Ana. INVESTIGAÇÃO DOS FATORES SOCIAIS QUE INTERFEREM NA DURAÇÃO DO ALEITAMENTO MATERNO EXCLUSIVO. Revista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Intertox-EcoAdvisor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de Toxicologia Risco Ambiental e Sociedade, v. 8, n. 2, p. 94-116, jun. 2015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REA, Marina F.. Os benefícios da amamentação para a saúde da mulher.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 J. </a:t>
            </a:r>
            <a:r>
              <a:rPr lang="pt-BR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. (Rio J.)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,  Porto Alegre ,  v. 80, n. 5, supl. p. s142-s146, Nov.  2004 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SHILS, M. E; OLSON, J. A; SHIKE, M.; ROSS, A. C. 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Tratado de nutrição moderna na saúde e na doença.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9. ed. Barueri: Manole, 1999. 1951 p.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1300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pt-BR" sz="1300" strike="noStrike" dirty="0">
                <a:latin typeface="Arial" panose="020B0604020202020204" pitchFamily="34" charset="0"/>
                <a:cs typeface="Arial" panose="020B0604020202020204" pitchFamily="34" charset="0"/>
              </a:rPr>
              <a:t>de Atenção à Saúde, Ministério da Saúde. II Pesquisa de prevalência de aleitamento materno nas capitais brasileiras e Distrito Federal. Brasília: Ministério da Saúde; 2009</a:t>
            </a:r>
            <a:r>
              <a:rPr lang="pt-BR" sz="1300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80000"/>
              <a:buFont typeface="Arial"/>
              <a:buChar char="•"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Arroz integral com abobrinha. Disponível em: </a:t>
            </a:r>
            <a:r>
              <a:rPr lang="pt-BR" sz="1300" u="sng" dirty="0">
                <a:latin typeface="Arial" panose="020B0604020202020204" pitchFamily="34" charset="0"/>
                <a:cs typeface="Arial" panose="020B0604020202020204" pitchFamily="34" charset="0"/>
              </a:rPr>
              <a:t>http://panelinha.ig.com.br/site_novo/receita/receita.php?id=300128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. Acesso em: 11 de Setembro de 2015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1300" strike="noStrike" dirty="0">
                <a:latin typeface="Arial" panose="020B0604020202020204" pitchFamily="34" charset="0"/>
                <a:cs typeface="Arial" panose="020B0604020202020204" pitchFamily="34" charset="0"/>
              </a:rPr>
              <a:t>Bolo de fubá. Disponível em: </a:t>
            </a:r>
            <a:r>
              <a:rPr lang="pt-BR" sz="1300" u="sng" strike="noStrike" dirty="0">
                <a:latin typeface="Arial" panose="020B0604020202020204" pitchFamily="34" charset="0"/>
                <a:cs typeface="Arial" panose="020B0604020202020204" pitchFamily="34" charset="0"/>
              </a:rPr>
              <a:t>http://panelinha.ig.com.br/site_novo/receita/receita.php?id=300695</a:t>
            </a:r>
            <a:r>
              <a:rPr lang="pt-BR" sz="1300" strike="noStrike" dirty="0">
                <a:latin typeface="Arial" panose="020B0604020202020204" pitchFamily="34" charset="0"/>
                <a:cs typeface="Arial" panose="020B0604020202020204" pitchFamily="34" charset="0"/>
              </a:rPr>
              <a:t>. Acesso em: 11 de Setembro de 2015.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Tabela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brasileira de composição de alimentos / NEPA – UNICAMP.- 4. ed. rev. e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ampl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.. -- Campinas: NEPA- UNICAMP, 2011. 161 p. 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3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0275" y="764373"/>
            <a:ext cx="7583725" cy="12930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5000" cap="none" dirty="0" smtClean="0">
                <a:solidFill>
                  <a:schemeClr val="bg2">
                    <a:lumMod val="50000"/>
                  </a:schemeClr>
                </a:solidFill>
                <a:latin typeface="Gill Sans MT"/>
                <a:ea typeface="+mn-ea"/>
                <a:cs typeface="+mn-cs"/>
              </a:rPr>
              <a:t>Tripé da </a:t>
            </a:r>
            <a:r>
              <a:rPr lang="pt-BR" sz="5000" cap="none" dirty="0" err="1" smtClean="0">
                <a:solidFill>
                  <a:schemeClr val="bg2">
                    <a:lumMod val="50000"/>
                  </a:schemeClr>
                </a:solidFill>
                <a:latin typeface="Gill Sans MT"/>
                <a:ea typeface="+mn-ea"/>
                <a:cs typeface="+mn-cs"/>
              </a:rPr>
              <a:t>relactação</a:t>
            </a:r>
            <a:r>
              <a:rPr lang="pt-BR" sz="5000" cap="none" dirty="0" smtClean="0">
                <a:solidFill>
                  <a:schemeClr val="bg2">
                    <a:lumMod val="50000"/>
                  </a:schemeClr>
                </a:solidFill>
                <a:latin typeface="Gill Sans MT"/>
                <a:ea typeface="+mn-ea"/>
                <a:cs typeface="+mn-cs"/>
              </a:rPr>
              <a:t> por </a:t>
            </a:r>
            <a:r>
              <a:rPr lang="pt-BR" sz="5000" cap="none" dirty="0">
                <a:solidFill>
                  <a:schemeClr val="bg2">
                    <a:lumMod val="50000"/>
                  </a:schemeClr>
                </a:solidFill>
                <a:latin typeface="Gill Sans MT"/>
                <a:ea typeface="+mn-ea"/>
                <a:cs typeface="+mn-cs"/>
              </a:rPr>
              <a:t>B</a:t>
            </a:r>
            <a:r>
              <a:rPr lang="pt-BR" sz="5000" cap="none" dirty="0" smtClean="0">
                <a:solidFill>
                  <a:schemeClr val="bg2">
                    <a:lumMod val="50000"/>
                  </a:schemeClr>
                </a:solidFill>
                <a:latin typeface="Gill Sans MT"/>
                <a:ea typeface="+mn-ea"/>
                <a:cs typeface="+mn-cs"/>
              </a:rPr>
              <a:t>rown (1978)</a:t>
            </a:r>
            <a:endParaRPr lang="pt-BR" sz="5000" cap="none" dirty="0">
              <a:solidFill>
                <a:schemeClr val="bg2">
                  <a:lumMod val="50000"/>
                </a:schemeClr>
              </a:solidFill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296808"/>
              </p:ext>
            </p:extLst>
          </p:nvPr>
        </p:nvGraphicFramePr>
        <p:xfrm>
          <a:off x="593725" y="2057401"/>
          <a:ext cx="7955915" cy="480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7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2" y="746975"/>
            <a:ext cx="4864980" cy="50291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74266" y="5525037"/>
            <a:ext cx="595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accent2">
                    <a:lumMod val="50000"/>
                  </a:schemeClr>
                </a:solidFill>
                <a:latin typeface="French Script MT" panose="03020402040607040605" pitchFamily="66" charset="0"/>
              </a:rPr>
              <a:t>Obrigada!</a:t>
            </a:r>
            <a:endParaRPr lang="pt-BR" sz="7200" dirty="0">
              <a:solidFill>
                <a:schemeClr val="accent2">
                  <a:lumMod val="50000"/>
                </a:schemeClr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55321552"/>
              </p:ext>
            </p:extLst>
          </p:nvPr>
        </p:nvGraphicFramePr>
        <p:xfrm>
          <a:off x="-476519" y="2137619"/>
          <a:ext cx="10419009" cy="472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0" name="CustomShape 2"/>
          <p:cNvSpPr/>
          <p:nvPr/>
        </p:nvSpPr>
        <p:spPr>
          <a:xfrm>
            <a:off x="1327582" y="695458"/>
            <a:ext cx="7352778" cy="1248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5000" b="1" strike="noStrike" dirty="0">
                <a:solidFill>
                  <a:schemeClr val="bg2">
                    <a:lumMod val="50000"/>
                  </a:schemeClr>
                </a:solidFill>
                <a:latin typeface="Gill Sans MT"/>
              </a:rPr>
              <a:t>Importância do aleitamento materno</a:t>
            </a:r>
            <a:endParaRPr sz="5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13183" y="333249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Desmame precoce</a:t>
            </a:r>
            <a:endParaRPr dirty="0"/>
          </a:p>
        </p:txBody>
      </p:sp>
      <p:sp>
        <p:nvSpPr>
          <p:cNvPr id="102" name="TextShape 2"/>
          <p:cNvSpPr txBox="1"/>
          <p:nvPr/>
        </p:nvSpPr>
        <p:spPr>
          <a:xfrm>
            <a:off x="3526907" y="1995951"/>
            <a:ext cx="5042794" cy="4977614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algn="just">
              <a:lnSpc>
                <a:spcPct val="100000"/>
              </a:lnSpc>
            </a:pPr>
            <a:r>
              <a:rPr lang="pt-BR" sz="2600" strike="noStrike" dirty="0">
                <a:solidFill>
                  <a:srgbClr val="000000"/>
                </a:solidFill>
                <a:latin typeface="Arial"/>
              </a:rPr>
              <a:t>“Após o parto, quando a mulher retorna ao seu contexto social, ela sofre </a:t>
            </a:r>
            <a:r>
              <a:rPr lang="pt-BR" sz="2600" b="1" strike="noStrike" dirty="0">
                <a:solidFill>
                  <a:srgbClr val="000000"/>
                </a:solidFill>
                <a:latin typeface="Arial"/>
              </a:rPr>
              <a:t>interferências</a:t>
            </a:r>
            <a:r>
              <a:rPr lang="pt-BR" sz="2600" strike="noStrike" dirty="0">
                <a:solidFill>
                  <a:srgbClr val="000000"/>
                </a:solidFill>
                <a:latin typeface="Arial"/>
              </a:rPr>
              <a:t> na sua forma de pensar e agir com relação ao aleitamento materno, levando, assim, a introdução precoce de outros alimentos, que se inicia geralmente no período que se segue à alta hospitalar” (MACHADO et al. 2004).</a:t>
            </a:r>
            <a:endParaRPr sz="2600"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03" name="Picture 4"/>
          <p:cNvPicPr/>
          <p:nvPr/>
        </p:nvPicPr>
        <p:blipFill>
          <a:blip r:embed="rId2"/>
          <a:stretch/>
        </p:blipFill>
        <p:spPr>
          <a:xfrm>
            <a:off x="-1" y="3361386"/>
            <a:ext cx="3232597" cy="34966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435680" y="867108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800" b="1" strike="noStrike" dirty="0">
                <a:solidFill>
                  <a:srgbClr val="666666"/>
                </a:solidFill>
                <a:latin typeface="Gill Sans MT"/>
              </a:rPr>
              <a:t>O quão frequente é o problema na população?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959162" y="2653048"/>
            <a:ext cx="7497720" cy="52999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strike="noStrike" dirty="0">
                <a:solidFill>
                  <a:srgbClr val="000000"/>
                </a:solidFill>
                <a:latin typeface="Arial"/>
              </a:rPr>
              <a:t>Segundo o Ministério da Saúde:</a:t>
            </a:r>
            <a:endParaRPr sz="2800" dirty="0"/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pt-BR" sz="2800" b="1" strike="noStrike" dirty="0" smtClean="0">
                <a:solidFill>
                  <a:srgbClr val="000000"/>
                </a:solidFill>
                <a:latin typeface="Arial"/>
              </a:rPr>
              <a:t>AME</a:t>
            </a:r>
            <a:r>
              <a:rPr lang="pt-BR" sz="2800" strike="noStrik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strike="noStrike" dirty="0">
                <a:solidFill>
                  <a:srgbClr val="000000"/>
                </a:solidFill>
                <a:latin typeface="Arial"/>
              </a:rPr>
              <a:t>até os </a:t>
            </a:r>
            <a:r>
              <a:rPr lang="pt-BR" sz="2800" u="sng" strike="noStrike" dirty="0">
                <a:solidFill>
                  <a:srgbClr val="000000"/>
                </a:solidFill>
                <a:latin typeface="Arial"/>
              </a:rPr>
              <a:t>4 meses </a:t>
            </a:r>
            <a:r>
              <a:rPr lang="pt-BR" sz="2800" strike="noStrike" dirty="0">
                <a:solidFill>
                  <a:srgbClr val="000000"/>
                </a:solidFill>
                <a:latin typeface="Arial"/>
              </a:rPr>
              <a:t>– 35,5% (1999) e </a:t>
            </a:r>
            <a:r>
              <a:rPr lang="pt-BR" sz="2800" b="1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51,2%</a:t>
            </a:r>
            <a:r>
              <a:rPr lang="pt-BR" sz="2800" strike="noStrike" dirty="0">
                <a:solidFill>
                  <a:srgbClr val="000000"/>
                </a:solidFill>
                <a:latin typeface="Arial"/>
              </a:rPr>
              <a:t> (2008).</a:t>
            </a:r>
            <a:endParaRPr sz="2800" dirty="0"/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pt-BR" sz="2800" strike="noStrike" dirty="0">
                <a:solidFill>
                  <a:srgbClr val="000000"/>
                </a:solidFill>
                <a:latin typeface="Arial"/>
              </a:rPr>
              <a:t>Somente </a:t>
            </a:r>
            <a:r>
              <a:rPr lang="pt-BR" sz="2800" b="1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9,3% das mulheres brasileiras amamentam </a:t>
            </a:r>
            <a:r>
              <a:rPr lang="pt-BR" sz="2800" b="1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exclusivamente</a:t>
            </a:r>
            <a:r>
              <a:rPr lang="pt-BR" sz="2800" strike="noStrik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strike="noStrike" dirty="0">
                <a:solidFill>
                  <a:srgbClr val="000000"/>
                </a:solidFill>
                <a:latin typeface="Arial"/>
              </a:rPr>
              <a:t>até o sexto de mês de vida.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887114" y="308596"/>
            <a:ext cx="7475827" cy="18542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4800" b="1" strike="noStrike" dirty="0">
                <a:solidFill>
                  <a:srgbClr val="666666"/>
                </a:solidFill>
                <a:latin typeface="Gill Sans MT"/>
              </a:rPr>
              <a:t>Fatores que influenciam o desmame precoce</a:t>
            </a:r>
            <a:endParaRPr sz="48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472624"/>
              </p:ext>
            </p:extLst>
          </p:nvPr>
        </p:nvGraphicFramePr>
        <p:xfrm>
          <a:off x="0" y="1983347"/>
          <a:ext cx="9144000" cy="487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520765" y="1043188"/>
            <a:ext cx="7790659" cy="131337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Fatores que influenciam o desmame precoce</a:t>
            </a: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50669365"/>
              </p:ext>
            </p:extLst>
          </p:nvPr>
        </p:nvGraphicFramePr>
        <p:xfrm>
          <a:off x="-36360" y="1917000"/>
          <a:ext cx="9180000" cy="494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2460924" y="735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5200" b="1" strike="noStrike" dirty="0">
                <a:solidFill>
                  <a:srgbClr val="666666"/>
                </a:solidFill>
                <a:latin typeface="Gill Sans MT"/>
              </a:rPr>
              <a:t>Idade materna: controvérsias</a:t>
            </a: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3153219"/>
              </p:ext>
            </p:extLst>
          </p:nvPr>
        </p:nvGraphicFramePr>
        <p:xfrm>
          <a:off x="0" y="1815921"/>
          <a:ext cx="9143640" cy="504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po de Leit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</TotalTime>
  <Words>1293</Words>
  <Application>Microsoft Office PowerPoint</Application>
  <PresentationFormat>Apresentação na tela (4:3)</PresentationFormat>
  <Paragraphs>196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French Script MT</vt:lpstr>
      <vt:lpstr>Gill Sans MT</vt:lpstr>
      <vt:lpstr>Wingdings 2</vt:lpstr>
      <vt:lpstr>Trilha de Vapor</vt:lpstr>
      <vt:lpstr>Apresentação do PowerPoint</vt:lpstr>
      <vt:lpstr>Apresentação do PowerPoint</vt:lpstr>
      <vt:lpstr>Tripé da relactação por Brown (1978)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</dc:creator>
  <cp:lastModifiedBy>MARY HELEN CARVALHO LIMA</cp:lastModifiedBy>
  <cp:revision>208</cp:revision>
  <dcterms:created xsi:type="dcterms:W3CDTF">2015-09-06T17:53:45Z</dcterms:created>
  <dcterms:modified xsi:type="dcterms:W3CDTF">2015-09-15T20:04:46Z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