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6" r:id="rId2"/>
    <p:sldId id="26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77" r:id="rId12"/>
    <p:sldId id="294" r:id="rId13"/>
    <p:sldId id="295" r:id="rId14"/>
    <p:sldId id="296" r:id="rId15"/>
    <p:sldId id="269" r:id="rId16"/>
    <p:sldId id="271" r:id="rId17"/>
    <p:sldId id="281" r:id="rId18"/>
    <p:sldId id="282" r:id="rId19"/>
    <p:sldId id="274" r:id="rId20"/>
    <p:sldId id="275" r:id="rId21"/>
    <p:sldId id="276" r:id="rId22"/>
    <p:sldId id="283" r:id="rId23"/>
    <p:sldId id="272" r:id="rId24"/>
    <p:sldId id="279" r:id="rId25"/>
    <p:sldId id="278" r:id="rId26"/>
    <p:sldId id="280" r:id="rId27"/>
    <p:sldId id="273" r:id="rId28"/>
    <p:sldId id="297" r:id="rId29"/>
    <p:sldId id="298" r:id="rId30"/>
    <p:sldId id="299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\Dropbox\MeteorologiaAgricola_2014\GrausD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1714785651793"/>
          <c:y val="5.0925925925925923E-2"/>
          <c:w val="0.79796062992125993"/>
          <c:h val="0.74350320793234181"/>
        </c:manualLayout>
      </c:layout>
      <c:scatterChart>
        <c:scatterStyle val="smoothMarker"/>
        <c:varyColors val="0"/>
        <c:ser>
          <c:idx val="0"/>
          <c:order val="0"/>
          <c:spPr>
            <a:ln w="349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Plan1!$E$8:$E$15</c:f>
              <c:numCache>
                <c:formatCode>General</c:formatCode>
                <c:ptCount val="8"/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Plan1!$G$8:$G$15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1.282051282051282E-2</c:v>
                </c:pt>
                <c:pt idx="3">
                  <c:v>2.6315789473684209E-2</c:v>
                </c:pt>
                <c:pt idx="4">
                  <c:v>0.04</c:v>
                </c:pt>
                <c:pt idx="5">
                  <c:v>0.05</c:v>
                </c:pt>
                <c:pt idx="6">
                  <c:v>0.04</c:v>
                </c:pt>
                <c:pt idx="7">
                  <c:v>2.3809523809523808E-2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E00-4D69-85E6-BB1DE5B13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71176"/>
        <c:axId val="218264904"/>
      </c:scatterChart>
      <c:valAx>
        <c:axId val="218271176"/>
        <c:scaling>
          <c:orientation val="minMax"/>
          <c:max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Temperatura do Ar (</a:t>
                </a:r>
                <a:r>
                  <a:rPr lang="en-US" baseline="30000"/>
                  <a:t>o</a:t>
                </a:r>
                <a:r>
                  <a:rPr lang="en-US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264904"/>
        <c:crosses val="autoZero"/>
        <c:crossBetween val="midCat"/>
      </c:valAx>
      <c:valAx>
        <c:axId val="21826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Taxa de Crescimento  R(T) (dia</a:t>
                </a:r>
                <a:r>
                  <a:rPr lang="en-US" baseline="30000"/>
                  <a:t>-1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11111111111111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271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BA78-1D9A-4FE8-9D38-B1D9966E0511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A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AFC11-99E5-485C-9904-0720CEA4B36A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6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D406FD-6359-4A35-8399-829DA45DB1CB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998538" y="728663"/>
            <a:ext cx="4857750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614863"/>
            <a:ext cx="5483225" cy="437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5EF6D-773E-4948-90FB-9343D4B765A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37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57B4B-CDEA-4FDC-A062-3513CAA89221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436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A14A1-15B0-47C9-BCD4-8E7336E953A7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193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191A3-130B-4CAE-A4F8-BC3FC63B0AD1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991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53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61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04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43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8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6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34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84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89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F953-1DC3-402E-8145-000BB7DA2FF2}" type="datetimeFigureOut">
              <a:rPr lang="en-AU" smtClean="0"/>
              <a:t>03/30/2017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0DF5-753C-4D5B-99C5-DADF534B2A3E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0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stb.royalsocietypublishing.org/content/367/1588/583#ref-30" TargetMode="External"/><Relationship Id="rId7" Type="http://schemas.openxmlformats.org/officeDocument/2006/relationships/hyperlink" Target="http://rstb.royalsocietypublishing.org/content/367/1588/583#ref-67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tb.royalsocietypublishing.org/content/367/1588/583#ref-66" TargetMode="External"/><Relationship Id="rId5" Type="http://schemas.openxmlformats.org/officeDocument/2006/relationships/hyperlink" Target="http://rstb.royalsocietypublishing.org/content/367/1588/583#ref-65" TargetMode="External"/><Relationship Id="rId4" Type="http://schemas.openxmlformats.org/officeDocument/2006/relationships/hyperlink" Target="http://rstb.royalsocietypublishing.org/content/367/1588/583#ref-6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94290" y="2409766"/>
            <a:ext cx="7772400" cy="367298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/>
              <a:t>Água</a:t>
            </a:r>
            <a:r>
              <a:rPr lang="en-GB" sz="3600" dirty="0"/>
              <a:t> e </a:t>
            </a:r>
            <a:r>
              <a:rPr lang="en-GB" sz="3600" dirty="0" err="1"/>
              <a:t>Temperatura</a:t>
            </a:r>
            <a:r>
              <a:rPr lang="en-GB" sz="3600" dirty="0"/>
              <a:t>: </a:t>
            </a:r>
            <a:r>
              <a:rPr lang="en-GB" sz="3600" dirty="0" err="1"/>
              <a:t>Alguns</a:t>
            </a:r>
            <a:r>
              <a:rPr lang="en-GB" sz="3600" dirty="0"/>
              <a:t> </a:t>
            </a:r>
            <a:r>
              <a:rPr lang="en-GB" sz="3600" dirty="0" err="1"/>
              <a:t>Aspectos</a:t>
            </a:r>
            <a:r>
              <a:rPr lang="en-GB" sz="3600" dirty="0"/>
              <a:t> do </a:t>
            </a:r>
            <a:r>
              <a:rPr lang="en-GB" sz="3600" dirty="0" err="1"/>
              <a:t>seu</a:t>
            </a:r>
            <a:r>
              <a:rPr lang="en-GB" sz="3600" dirty="0"/>
              <a:t> </a:t>
            </a:r>
            <a:r>
              <a:rPr lang="en-GB" sz="3600" dirty="0" err="1"/>
              <a:t>Papel</a:t>
            </a:r>
            <a:r>
              <a:rPr lang="en-GB" sz="3600" dirty="0"/>
              <a:t> </a:t>
            </a:r>
            <a:r>
              <a:rPr lang="en-GB" sz="3600" dirty="0" err="1"/>
              <a:t>em</a:t>
            </a:r>
            <a:r>
              <a:rPr lang="en-GB" sz="3600" dirty="0"/>
              <a:t> </a:t>
            </a:r>
            <a:r>
              <a:rPr lang="en-GB" sz="3600" dirty="0" err="1"/>
              <a:t>Sistemas</a:t>
            </a:r>
            <a:r>
              <a:rPr lang="en-GB" sz="3600" dirty="0"/>
              <a:t> </a:t>
            </a:r>
            <a:r>
              <a:rPr lang="en-GB" sz="3600" dirty="0" err="1"/>
              <a:t>Biológicos</a:t>
            </a:r>
            <a:r>
              <a:rPr lang="en-GB" sz="3600" dirty="0"/>
              <a:t> 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2000" dirty="0"/>
            </a:br>
            <a:endParaRPr lang="en-GB" sz="200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2832834" y="404664"/>
            <a:ext cx="61316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DE SÃO PAULO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CEN0257 - Modelagem de Sistemas Agrícolas e Ecológicos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Semestre de 2017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4" y="228600"/>
            <a:ext cx="900608" cy="12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78" y="138298"/>
            <a:ext cx="1050910" cy="14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76" y="192883"/>
            <a:ext cx="1025230" cy="13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15913"/>
            <a:ext cx="6897687" cy="6319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1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80" y="365126"/>
            <a:ext cx="3230310" cy="1566224"/>
          </a:xfrm>
        </p:spPr>
        <p:txBody>
          <a:bodyPr>
            <a:normAutofit fontScale="90000"/>
          </a:bodyPr>
          <a:lstStyle/>
          <a:p>
            <a:r>
              <a:rPr lang="pt-BR" dirty="0"/>
              <a:t>Fotossíntese e Temperatura</a:t>
            </a:r>
            <a:endParaRPr lang="pt-BR" baseline="-25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11</a:t>
            </a:fld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99" y="1449233"/>
            <a:ext cx="5931163" cy="48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9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80" y="365126"/>
            <a:ext cx="3230310" cy="1566224"/>
          </a:xfrm>
        </p:spPr>
        <p:txBody>
          <a:bodyPr>
            <a:normAutofit fontScale="90000"/>
          </a:bodyPr>
          <a:lstStyle/>
          <a:p>
            <a:r>
              <a:rPr lang="pt-BR" dirty="0"/>
              <a:t>Fotossíntese e Temperatura</a:t>
            </a:r>
            <a:endParaRPr lang="pt-BR" baseline="-25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12</a:t>
            </a:fld>
            <a:endParaRPr lang="pt-BR"/>
          </a:p>
        </p:txBody>
      </p:sp>
      <p:pic>
        <p:nvPicPr>
          <p:cNvPr id="8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738" y="2412672"/>
            <a:ext cx="8348524" cy="3417677"/>
          </a:xfrm>
        </p:spPr>
      </p:pic>
    </p:spTree>
    <p:extLst>
      <p:ext uri="{BB962C8B-B14F-4D97-AF65-F5344CB8AC3E}">
        <p14:creationId xmlns:p14="http://schemas.microsoft.com/office/powerpoint/2010/main" val="163588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Produção Vegetal X Temperatura</a:t>
            </a:r>
          </a:p>
        </p:txBody>
      </p:sp>
      <p:pic>
        <p:nvPicPr>
          <p:cNvPr id="2560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204864"/>
            <a:ext cx="9146585" cy="3744069"/>
          </a:xfrm>
        </p:spPr>
      </p:pic>
      <p:cxnSp>
        <p:nvCxnSpPr>
          <p:cNvPr id="25603" name="Conector de seta reta 5"/>
          <p:cNvCxnSpPr>
            <a:cxnSpLocks noChangeShapeType="1"/>
          </p:cNvCxnSpPr>
          <p:nvPr/>
        </p:nvCxnSpPr>
        <p:spPr bwMode="auto">
          <a:xfrm flipH="1">
            <a:off x="5148263" y="1773238"/>
            <a:ext cx="936625" cy="172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04" name="CaixaDeTexto 6"/>
          <p:cNvSpPr txBox="1">
            <a:spLocks noChangeArrowheads="1"/>
          </p:cNvSpPr>
          <p:nvPr/>
        </p:nvSpPr>
        <p:spPr bwMode="auto">
          <a:xfrm>
            <a:off x="5580063" y="1268413"/>
            <a:ext cx="310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pt-BR" altLang="pt-BR"/>
              <a:t>Fotossíntese “Líquida”</a:t>
            </a:r>
          </a:p>
        </p:txBody>
      </p:sp>
    </p:spTree>
    <p:extLst>
      <p:ext uri="{BB962C8B-B14F-4D97-AF65-F5344CB8AC3E}">
        <p14:creationId xmlns:p14="http://schemas.microsoft.com/office/powerpoint/2010/main" val="38657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744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Produção Vegetal X Radiação Solar</a:t>
            </a:r>
          </a:p>
        </p:txBody>
      </p:sp>
      <p:sp>
        <p:nvSpPr>
          <p:cNvPr id="26627" name="CaixaDeTexto 6"/>
          <p:cNvSpPr txBox="1">
            <a:spLocks noChangeArrowheads="1"/>
          </p:cNvSpPr>
          <p:nvPr/>
        </p:nvSpPr>
        <p:spPr bwMode="auto">
          <a:xfrm>
            <a:off x="319088" y="1619250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pt-BR" altLang="pt-BR"/>
              <a:t>Resposta à Radiação</a:t>
            </a:r>
          </a:p>
        </p:txBody>
      </p:sp>
      <p:pic>
        <p:nvPicPr>
          <p:cNvPr id="26628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" y="2190750"/>
            <a:ext cx="4281488" cy="3168650"/>
          </a:xfrm>
        </p:spPr>
      </p:pic>
      <p:sp>
        <p:nvSpPr>
          <p:cNvPr id="26629" name="CaixaDeTexto 7"/>
          <p:cNvSpPr txBox="1">
            <a:spLocks noChangeArrowheads="1"/>
          </p:cNvSpPr>
          <p:nvPr/>
        </p:nvSpPr>
        <p:spPr bwMode="auto">
          <a:xfrm>
            <a:off x="4572000" y="5805488"/>
            <a:ext cx="4462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pt-BR" altLang="pt-BR"/>
              <a:t>Resposta à Radiação em diferentes espécies</a:t>
            </a:r>
          </a:p>
        </p:txBody>
      </p:sp>
    </p:spTree>
    <p:extLst>
      <p:ext uri="{BB962C8B-B14F-4D97-AF65-F5344CB8AC3E}">
        <p14:creationId xmlns:p14="http://schemas.microsoft.com/office/powerpoint/2010/main" val="306881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87" y="0"/>
            <a:ext cx="8439849" cy="1325563"/>
          </a:xfrm>
        </p:spPr>
        <p:txBody>
          <a:bodyPr/>
          <a:lstStyle/>
          <a:p>
            <a:r>
              <a:rPr lang="pt-BR" dirty="0"/>
              <a:t>Fotossíntese e Temperatura (</a:t>
            </a:r>
            <a:r>
              <a:rPr lang="pt-BR" dirty="0" err="1"/>
              <a:t>citrus</a:t>
            </a:r>
            <a:r>
              <a:rPr lang="pt-BR" dirty="0"/>
              <a:t>)</a:t>
            </a:r>
            <a:endParaRPr lang="en-AU" dirty="0"/>
          </a:p>
        </p:txBody>
      </p:sp>
      <p:pic>
        <p:nvPicPr>
          <p:cNvPr id="2050" name="Picture 2" descr="Resultado de imagem para net photosynthesis air 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6" y="1136882"/>
            <a:ext cx="7387257" cy="509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31203" y="6456431"/>
            <a:ext cx="81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Ribeiro et al. 2006 - </a:t>
            </a:r>
            <a:r>
              <a:rPr lang="en-AU" sz="1400" dirty="0"/>
              <a:t>http://www.scielo.br/scielo.php?script=sci_arttext&amp;pid=S1413-70542006000400012</a:t>
            </a:r>
          </a:p>
        </p:txBody>
      </p:sp>
    </p:spTree>
    <p:extLst>
      <p:ext uri="{BB962C8B-B14F-4D97-AF65-F5344CB8AC3E}">
        <p14:creationId xmlns:p14="http://schemas.microsoft.com/office/powerpoint/2010/main" val="116524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119"/>
          </a:xfrm>
        </p:spPr>
        <p:txBody>
          <a:bodyPr>
            <a:normAutofit/>
          </a:bodyPr>
          <a:lstStyle/>
          <a:p>
            <a:r>
              <a:rPr lang="pt-BR" sz="3200" dirty="0"/>
              <a:t>Relação CO2 X Fotossíntese: ciclo de Calvin </a:t>
            </a:r>
            <a:endParaRPr lang="en-AU" sz="3200" dirty="0"/>
          </a:p>
        </p:txBody>
      </p:sp>
      <p:pic>
        <p:nvPicPr>
          <p:cNvPr id="7" name="Picture 2" descr="Resultado de imagem para calvin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7" y="671119"/>
            <a:ext cx="6702608" cy="61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7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Morfologia C4</a:t>
            </a:r>
            <a:endParaRPr lang="en-AU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077" y="1413852"/>
            <a:ext cx="6861845" cy="50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Morfologia C4</a:t>
            </a:r>
            <a:endParaRPr lang="en-AU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086" y="1456510"/>
            <a:ext cx="6759827" cy="50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4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1"/>
          <p:cNvSpPr/>
          <p:nvPr/>
        </p:nvSpPr>
        <p:spPr>
          <a:xfrm>
            <a:off x="2952572" y="3543355"/>
            <a:ext cx="5209916" cy="21108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473" y="365126"/>
            <a:ext cx="8383424" cy="908197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Ciclo </a:t>
            </a:r>
            <a:r>
              <a:rPr lang="pt-BR" sz="3600" dirty="0" err="1"/>
              <a:t>Fotossintetico</a:t>
            </a:r>
            <a:r>
              <a:rPr lang="pt-BR" sz="3600" dirty="0"/>
              <a:t> de Espécies C3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19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1006" y="2616793"/>
            <a:ext cx="24953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Ribulose</a:t>
            </a:r>
            <a:r>
              <a:rPr lang="pt-BR" dirty="0"/>
              <a:t> 1,5 Difosfato </a:t>
            </a:r>
            <a:r>
              <a:rPr lang="pt-BR" dirty="0" err="1"/>
              <a:t>Carboxilase</a:t>
            </a:r>
            <a:r>
              <a:rPr lang="pt-BR" dirty="0"/>
              <a:t> (</a:t>
            </a:r>
            <a:r>
              <a:rPr lang="pt-BR" dirty="0" err="1"/>
              <a:t>Rubisco</a:t>
            </a:r>
            <a:r>
              <a:rPr lang="pt-BR" dirty="0"/>
              <a:t>)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636378" y="2170633"/>
            <a:ext cx="1491241" cy="526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127619" y="1892838"/>
            <a:ext cx="24953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2 3-Fosfoglicerato</a:t>
            </a:r>
          </a:p>
        </p:txBody>
      </p:sp>
      <p:cxnSp>
        <p:nvCxnSpPr>
          <p:cNvPr id="11" name="Conector de seta reta 10"/>
          <p:cNvCxnSpPr>
            <a:endCxn id="12" idx="1"/>
          </p:cNvCxnSpPr>
          <p:nvPr/>
        </p:nvCxnSpPr>
        <p:spPr>
          <a:xfrm>
            <a:off x="2654712" y="3263124"/>
            <a:ext cx="1601093" cy="1007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255805" y="4085957"/>
            <a:ext cx="30764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1 3-Fosfoglicerato + 1 </a:t>
            </a:r>
            <a:r>
              <a:rPr lang="pt-BR" dirty="0" err="1"/>
              <a:t>Glicolato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6691357" y="4455289"/>
            <a:ext cx="25637" cy="467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922236" y="4922378"/>
            <a:ext cx="205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Inútil sob o ponto de vista energético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38863" y="3211780"/>
            <a:ext cx="30764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Fotorrespiração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809431" y="2170632"/>
            <a:ext cx="57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</a:t>
            </a:r>
            <a:r>
              <a:rPr lang="pt-BR" baseline="-25000" dirty="0"/>
              <a:t>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742666" y="3047840"/>
            <a:ext cx="57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  <a:r>
              <a:rPr lang="pt-BR" baseline="-25000" dirty="0"/>
              <a:t>2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538101" y="5042019"/>
            <a:ext cx="414471" cy="8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36733" y="4589092"/>
            <a:ext cx="24013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Essa via metabólica é usada quando há alta concentração de O</a:t>
            </a:r>
            <a:r>
              <a:rPr lang="pt-BR" baseline="-25000" dirty="0"/>
              <a:t>2</a:t>
            </a:r>
            <a:r>
              <a:rPr lang="pt-BR" dirty="0"/>
              <a:t> nas células do mesofilo, ou sob alta temperatura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93107" y="1554284"/>
            <a:ext cx="240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Espécies C3</a:t>
            </a:r>
          </a:p>
        </p:txBody>
      </p:sp>
    </p:spTree>
    <p:extLst>
      <p:ext uri="{BB962C8B-B14F-4D97-AF65-F5344CB8AC3E}">
        <p14:creationId xmlns:p14="http://schemas.microsoft.com/office/powerpoint/2010/main" val="237539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Efeitos da temperatura em sistemas biológicos (vegetais): revisão	</a:t>
            </a:r>
            <a:endParaRPr lang="en-AU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Fenologia – ciclo</a:t>
            </a:r>
          </a:p>
          <a:p>
            <a:r>
              <a:rPr lang="pt-BR" dirty="0"/>
              <a:t>Consumo hídrico – variação na demanda hídrica </a:t>
            </a:r>
          </a:p>
          <a:p>
            <a:r>
              <a:rPr lang="pt-BR" dirty="0"/>
              <a:t>Efeitos no florescimento de espécies sensíveis</a:t>
            </a:r>
          </a:p>
          <a:p>
            <a:r>
              <a:rPr lang="pt-BR" dirty="0" err="1"/>
              <a:t>Variacao</a:t>
            </a:r>
            <a:r>
              <a:rPr lang="pt-BR" dirty="0"/>
              <a:t> na taxa de respiração e fotossíntese bruta</a:t>
            </a:r>
          </a:p>
          <a:p>
            <a:r>
              <a:rPr lang="pt-BR" dirty="0"/>
              <a:t>...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682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473" y="365126"/>
            <a:ext cx="8383424" cy="908197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Ciclo </a:t>
            </a:r>
            <a:r>
              <a:rPr lang="pt-BR" sz="3600" dirty="0" err="1"/>
              <a:t>Fotossintetico</a:t>
            </a:r>
            <a:r>
              <a:rPr lang="pt-BR" sz="3600" dirty="0"/>
              <a:t> de Espécies C4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20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37492" y="2409913"/>
            <a:ext cx="38797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Oxalacetato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99103" y="1554284"/>
            <a:ext cx="240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Espécies C4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2358643" y="2594579"/>
            <a:ext cx="7904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367043" y="2409913"/>
            <a:ext cx="158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Malato</a:t>
            </a:r>
            <a:r>
              <a:rPr lang="pt-BR" dirty="0"/>
              <a:t> (4C)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178751" y="2273181"/>
            <a:ext cx="3520867" cy="2597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00755" y="2273181"/>
            <a:ext cx="4247260" cy="25979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460622" y="2743198"/>
            <a:ext cx="7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</a:t>
            </a:r>
            <a:r>
              <a:rPr lang="pt-BR" baseline="-25000" dirty="0"/>
              <a:t>2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340836" y="2743199"/>
            <a:ext cx="11707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Rubisco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657174" y="3730184"/>
            <a:ext cx="19228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 3-Fosfoglicerato</a:t>
            </a:r>
          </a:p>
        </p:txBody>
      </p:sp>
      <p:cxnSp>
        <p:nvCxnSpPr>
          <p:cNvPr id="31" name="Conector de seta reta 30"/>
          <p:cNvCxnSpPr>
            <a:endCxn id="27" idx="1"/>
          </p:cNvCxnSpPr>
          <p:nvPr/>
        </p:nvCxnSpPr>
        <p:spPr>
          <a:xfrm>
            <a:off x="6939184" y="2927864"/>
            <a:ext cx="40165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7937616" y="3112531"/>
            <a:ext cx="0" cy="617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Forma livre 35"/>
          <p:cNvSpPr/>
          <p:nvPr/>
        </p:nvSpPr>
        <p:spPr>
          <a:xfrm>
            <a:off x="4546364" y="2615013"/>
            <a:ext cx="1719765" cy="1760434"/>
          </a:xfrm>
          <a:custGeom>
            <a:avLst/>
            <a:gdLst>
              <a:gd name="connsiteX0" fmla="*/ 59820 w 1687351"/>
              <a:gd name="connsiteY0" fmla="*/ 0 h 1760434"/>
              <a:gd name="connsiteX1" fmla="*/ 1384418 w 1687351"/>
              <a:gd name="connsiteY1" fmla="*/ 367469 h 1760434"/>
              <a:gd name="connsiteX2" fmla="*/ 1674975 w 1687351"/>
              <a:gd name="connsiteY2" fmla="*/ 965675 h 1760434"/>
              <a:gd name="connsiteX3" fmla="*/ 1461330 w 1687351"/>
              <a:gd name="connsiteY3" fmla="*/ 1580972 h 1760434"/>
              <a:gd name="connsiteX4" fmla="*/ 0 w 1687351"/>
              <a:gd name="connsiteY4" fmla="*/ 1760434 h 1760434"/>
              <a:gd name="connsiteX5" fmla="*/ 0 w 1687351"/>
              <a:gd name="connsiteY5" fmla="*/ 1760434 h 1760434"/>
              <a:gd name="connsiteX0" fmla="*/ 59820 w 1687351"/>
              <a:gd name="connsiteY0" fmla="*/ 0 h 1760434"/>
              <a:gd name="connsiteX1" fmla="*/ 991312 w 1687351"/>
              <a:gd name="connsiteY1" fmla="*/ 205099 h 1760434"/>
              <a:gd name="connsiteX2" fmla="*/ 1384418 w 1687351"/>
              <a:gd name="connsiteY2" fmla="*/ 367469 h 1760434"/>
              <a:gd name="connsiteX3" fmla="*/ 1674975 w 1687351"/>
              <a:gd name="connsiteY3" fmla="*/ 965675 h 1760434"/>
              <a:gd name="connsiteX4" fmla="*/ 1461330 w 1687351"/>
              <a:gd name="connsiteY4" fmla="*/ 1580972 h 1760434"/>
              <a:gd name="connsiteX5" fmla="*/ 0 w 1687351"/>
              <a:gd name="connsiteY5" fmla="*/ 1760434 h 1760434"/>
              <a:gd name="connsiteX6" fmla="*/ 0 w 1687351"/>
              <a:gd name="connsiteY6" fmla="*/ 1760434 h 1760434"/>
              <a:gd name="connsiteX0" fmla="*/ 59820 w 1678359"/>
              <a:gd name="connsiteY0" fmla="*/ 0 h 1760434"/>
              <a:gd name="connsiteX1" fmla="*/ 991312 w 1678359"/>
              <a:gd name="connsiteY1" fmla="*/ 205099 h 1760434"/>
              <a:gd name="connsiteX2" fmla="*/ 1546788 w 1678359"/>
              <a:gd name="connsiteY2" fmla="*/ 341831 h 1760434"/>
              <a:gd name="connsiteX3" fmla="*/ 1674975 w 1678359"/>
              <a:gd name="connsiteY3" fmla="*/ 965675 h 1760434"/>
              <a:gd name="connsiteX4" fmla="*/ 1461330 w 1678359"/>
              <a:gd name="connsiteY4" fmla="*/ 1580972 h 1760434"/>
              <a:gd name="connsiteX5" fmla="*/ 0 w 1678359"/>
              <a:gd name="connsiteY5" fmla="*/ 1760434 h 1760434"/>
              <a:gd name="connsiteX6" fmla="*/ 0 w 1678359"/>
              <a:gd name="connsiteY6" fmla="*/ 1760434 h 1760434"/>
              <a:gd name="connsiteX0" fmla="*/ 59820 w 1678634"/>
              <a:gd name="connsiteY0" fmla="*/ 0 h 1760434"/>
              <a:gd name="connsiteX1" fmla="*/ 965675 w 1678634"/>
              <a:gd name="connsiteY1" fmla="*/ 102550 h 1760434"/>
              <a:gd name="connsiteX2" fmla="*/ 1546788 w 1678634"/>
              <a:gd name="connsiteY2" fmla="*/ 341831 h 1760434"/>
              <a:gd name="connsiteX3" fmla="*/ 1674975 w 1678634"/>
              <a:gd name="connsiteY3" fmla="*/ 965675 h 1760434"/>
              <a:gd name="connsiteX4" fmla="*/ 1461330 w 1678634"/>
              <a:gd name="connsiteY4" fmla="*/ 1580972 h 1760434"/>
              <a:gd name="connsiteX5" fmla="*/ 0 w 1678634"/>
              <a:gd name="connsiteY5" fmla="*/ 1760434 h 1760434"/>
              <a:gd name="connsiteX6" fmla="*/ 0 w 1678634"/>
              <a:gd name="connsiteY6" fmla="*/ 1760434 h 1760434"/>
              <a:gd name="connsiteX0" fmla="*/ 59820 w 1678634"/>
              <a:gd name="connsiteY0" fmla="*/ 0 h 1760434"/>
              <a:gd name="connsiteX1" fmla="*/ 965675 w 1678634"/>
              <a:gd name="connsiteY1" fmla="*/ 102550 h 1760434"/>
              <a:gd name="connsiteX2" fmla="*/ 1546788 w 1678634"/>
              <a:gd name="connsiteY2" fmla="*/ 341831 h 1760434"/>
              <a:gd name="connsiteX3" fmla="*/ 1674975 w 1678634"/>
              <a:gd name="connsiteY3" fmla="*/ 965675 h 1760434"/>
              <a:gd name="connsiteX4" fmla="*/ 1461330 w 1678634"/>
              <a:gd name="connsiteY4" fmla="*/ 1580972 h 1760434"/>
              <a:gd name="connsiteX5" fmla="*/ 0 w 1678634"/>
              <a:gd name="connsiteY5" fmla="*/ 1760434 h 1760434"/>
              <a:gd name="connsiteX6" fmla="*/ 0 w 1678634"/>
              <a:gd name="connsiteY6" fmla="*/ 1760434 h 1760434"/>
              <a:gd name="connsiteX0" fmla="*/ 59820 w 1719765"/>
              <a:gd name="connsiteY0" fmla="*/ 0 h 1760434"/>
              <a:gd name="connsiteX1" fmla="*/ 965675 w 1719765"/>
              <a:gd name="connsiteY1" fmla="*/ 102550 h 1760434"/>
              <a:gd name="connsiteX2" fmla="*/ 1546788 w 1719765"/>
              <a:gd name="connsiteY2" fmla="*/ 341831 h 1760434"/>
              <a:gd name="connsiteX3" fmla="*/ 1717704 w 1719765"/>
              <a:gd name="connsiteY3" fmla="*/ 965675 h 1760434"/>
              <a:gd name="connsiteX4" fmla="*/ 1461330 w 1719765"/>
              <a:gd name="connsiteY4" fmla="*/ 1580972 h 1760434"/>
              <a:gd name="connsiteX5" fmla="*/ 0 w 1719765"/>
              <a:gd name="connsiteY5" fmla="*/ 1760434 h 1760434"/>
              <a:gd name="connsiteX6" fmla="*/ 0 w 1719765"/>
              <a:gd name="connsiteY6" fmla="*/ 1760434 h 17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765" h="1760434">
                <a:moveTo>
                  <a:pt x="59820" y="0"/>
                </a:moveTo>
                <a:cubicBezTo>
                  <a:pt x="215069" y="34183"/>
                  <a:pt x="744909" y="41305"/>
                  <a:pt x="965675" y="102550"/>
                </a:cubicBezTo>
                <a:cubicBezTo>
                  <a:pt x="1229170" y="138158"/>
                  <a:pt x="1421450" y="197977"/>
                  <a:pt x="1546788" y="341831"/>
                </a:cubicBezTo>
                <a:cubicBezTo>
                  <a:pt x="1672126" y="485685"/>
                  <a:pt x="1731947" y="759151"/>
                  <a:pt x="1717704" y="965675"/>
                </a:cubicBezTo>
                <a:cubicBezTo>
                  <a:pt x="1703461" y="1172199"/>
                  <a:pt x="1747614" y="1448512"/>
                  <a:pt x="1461330" y="1580972"/>
                </a:cubicBezTo>
                <a:cubicBezTo>
                  <a:pt x="1175046" y="1713432"/>
                  <a:pt x="0" y="1760434"/>
                  <a:pt x="0" y="1760434"/>
                </a:cubicBezTo>
                <a:lnTo>
                  <a:pt x="0" y="1760434"/>
                </a:ln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Arco 36"/>
          <p:cNvSpPr/>
          <p:nvPr/>
        </p:nvSpPr>
        <p:spPr>
          <a:xfrm rot="15596590">
            <a:off x="6227270" y="3002007"/>
            <a:ext cx="632230" cy="574562"/>
          </a:xfrm>
          <a:prstGeom prst="arc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3367043" y="4190781"/>
            <a:ext cx="158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Piruvato</a:t>
            </a:r>
            <a:endParaRPr lang="pt-BR" dirty="0"/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2281727" y="4375447"/>
            <a:ext cx="10197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77671" y="4086205"/>
            <a:ext cx="158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Fosfoenol</a:t>
            </a:r>
            <a:r>
              <a:rPr lang="pt-BR" dirty="0"/>
              <a:t> </a:t>
            </a:r>
            <a:r>
              <a:rPr lang="pt-BR" dirty="0" err="1"/>
              <a:t>Piruvato</a:t>
            </a:r>
            <a:r>
              <a:rPr lang="pt-BR" dirty="0"/>
              <a:t> (PEP)</a:t>
            </a:r>
          </a:p>
        </p:txBody>
      </p:sp>
      <p:sp>
        <p:nvSpPr>
          <p:cNvPr id="44" name="Forma livre 43"/>
          <p:cNvSpPr/>
          <p:nvPr/>
        </p:nvSpPr>
        <p:spPr>
          <a:xfrm>
            <a:off x="2281727" y="4384236"/>
            <a:ext cx="1016953" cy="572326"/>
          </a:xfrm>
          <a:custGeom>
            <a:avLst/>
            <a:gdLst>
              <a:gd name="connsiteX0" fmla="*/ 1172418 w 1172418"/>
              <a:gd name="connsiteY0" fmla="*/ 612836 h 732477"/>
              <a:gd name="connsiteX1" fmla="*/ 873315 w 1172418"/>
              <a:gd name="connsiteY1" fmla="*/ 151363 h 732477"/>
              <a:gd name="connsiteX2" fmla="*/ 676762 w 1172418"/>
              <a:gd name="connsiteY2" fmla="*/ 23176 h 732477"/>
              <a:gd name="connsiteX3" fmla="*/ 411842 w 1172418"/>
              <a:gd name="connsiteY3" fmla="*/ 14630 h 732477"/>
              <a:gd name="connsiteX4" fmla="*/ 189652 w 1172418"/>
              <a:gd name="connsiteY4" fmla="*/ 177000 h 732477"/>
              <a:gd name="connsiteX5" fmla="*/ 27282 w 1172418"/>
              <a:gd name="connsiteY5" fmla="*/ 595744 h 732477"/>
              <a:gd name="connsiteX6" fmla="*/ 1644 w 1172418"/>
              <a:gd name="connsiteY6" fmla="*/ 732477 h 732477"/>
              <a:gd name="connsiteX0" fmla="*/ 1088072 w 1088072"/>
              <a:gd name="connsiteY0" fmla="*/ 699907 h 732477"/>
              <a:gd name="connsiteX1" fmla="*/ 873315 w 1088072"/>
              <a:gd name="connsiteY1" fmla="*/ 151363 h 732477"/>
              <a:gd name="connsiteX2" fmla="*/ 676762 w 1088072"/>
              <a:gd name="connsiteY2" fmla="*/ 23176 h 732477"/>
              <a:gd name="connsiteX3" fmla="*/ 411842 w 1088072"/>
              <a:gd name="connsiteY3" fmla="*/ 14630 h 732477"/>
              <a:gd name="connsiteX4" fmla="*/ 189652 w 1088072"/>
              <a:gd name="connsiteY4" fmla="*/ 177000 h 732477"/>
              <a:gd name="connsiteX5" fmla="*/ 27282 w 1088072"/>
              <a:gd name="connsiteY5" fmla="*/ 595744 h 732477"/>
              <a:gd name="connsiteX6" fmla="*/ 1644 w 1088072"/>
              <a:gd name="connsiteY6" fmla="*/ 732477 h 732477"/>
              <a:gd name="connsiteX0" fmla="*/ 1088072 w 1088072"/>
              <a:gd name="connsiteY0" fmla="*/ 699907 h 732477"/>
              <a:gd name="connsiteX1" fmla="*/ 873315 w 1088072"/>
              <a:gd name="connsiteY1" fmla="*/ 151363 h 732477"/>
              <a:gd name="connsiteX2" fmla="*/ 676762 w 1088072"/>
              <a:gd name="connsiteY2" fmla="*/ 23176 h 732477"/>
              <a:gd name="connsiteX3" fmla="*/ 411842 w 1088072"/>
              <a:gd name="connsiteY3" fmla="*/ 14630 h 732477"/>
              <a:gd name="connsiteX4" fmla="*/ 189652 w 1088072"/>
              <a:gd name="connsiteY4" fmla="*/ 177000 h 732477"/>
              <a:gd name="connsiteX5" fmla="*/ 27282 w 1088072"/>
              <a:gd name="connsiteY5" fmla="*/ 595744 h 732477"/>
              <a:gd name="connsiteX6" fmla="*/ 1644 w 1088072"/>
              <a:gd name="connsiteY6" fmla="*/ 732477 h 732477"/>
              <a:gd name="connsiteX0" fmla="*/ 1088072 w 1088072"/>
              <a:gd name="connsiteY0" fmla="*/ 709512 h 742082"/>
              <a:gd name="connsiteX1" fmla="*/ 949227 w 1088072"/>
              <a:gd name="connsiteY1" fmla="*/ 325435 h 742082"/>
              <a:gd name="connsiteX2" fmla="*/ 676762 w 1088072"/>
              <a:gd name="connsiteY2" fmla="*/ 32781 h 742082"/>
              <a:gd name="connsiteX3" fmla="*/ 411842 w 1088072"/>
              <a:gd name="connsiteY3" fmla="*/ 24235 h 742082"/>
              <a:gd name="connsiteX4" fmla="*/ 189652 w 1088072"/>
              <a:gd name="connsiteY4" fmla="*/ 186605 h 742082"/>
              <a:gd name="connsiteX5" fmla="*/ 27282 w 1088072"/>
              <a:gd name="connsiteY5" fmla="*/ 605349 h 742082"/>
              <a:gd name="connsiteX6" fmla="*/ 1644 w 1088072"/>
              <a:gd name="connsiteY6" fmla="*/ 742082 h 742082"/>
              <a:gd name="connsiteX0" fmla="*/ 1088072 w 1088072"/>
              <a:gd name="connsiteY0" fmla="*/ 705232 h 737802"/>
              <a:gd name="connsiteX1" fmla="*/ 949227 w 1088072"/>
              <a:gd name="connsiteY1" fmla="*/ 253432 h 737802"/>
              <a:gd name="connsiteX2" fmla="*/ 676762 w 1088072"/>
              <a:gd name="connsiteY2" fmla="*/ 28501 h 737802"/>
              <a:gd name="connsiteX3" fmla="*/ 411842 w 1088072"/>
              <a:gd name="connsiteY3" fmla="*/ 19955 h 737802"/>
              <a:gd name="connsiteX4" fmla="*/ 189652 w 1088072"/>
              <a:gd name="connsiteY4" fmla="*/ 182325 h 737802"/>
              <a:gd name="connsiteX5" fmla="*/ 27282 w 1088072"/>
              <a:gd name="connsiteY5" fmla="*/ 601069 h 737802"/>
              <a:gd name="connsiteX6" fmla="*/ 1644 w 1088072"/>
              <a:gd name="connsiteY6" fmla="*/ 737802 h 737802"/>
              <a:gd name="connsiteX0" fmla="*/ 1088072 w 1088072"/>
              <a:gd name="connsiteY0" fmla="*/ 702421 h 734991"/>
              <a:gd name="connsiteX1" fmla="*/ 915488 w 1088072"/>
              <a:gd name="connsiteY1" fmla="*/ 202248 h 734991"/>
              <a:gd name="connsiteX2" fmla="*/ 676762 w 1088072"/>
              <a:gd name="connsiteY2" fmla="*/ 25690 h 734991"/>
              <a:gd name="connsiteX3" fmla="*/ 411842 w 1088072"/>
              <a:gd name="connsiteY3" fmla="*/ 17144 h 734991"/>
              <a:gd name="connsiteX4" fmla="*/ 189652 w 1088072"/>
              <a:gd name="connsiteY4" fmla="*/ 179514 h 734991"/>
              <a:gd name="connsiteX5" fmla="*/ 27282 w 1088072"/>
              <a:gd name="connsiteY5" fmla="*/ 598258 h 734991"/>
              <a:gd name="connsiteX6" fmla="*/ 1644 w 1088072"/>
              <a:gd name="connsiteY6" fmla="*/ 734991 h 7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072" h="734991">
                <a:moveTo>
                  <a:pt x="1088072" y="702421"/>
                </a:moveTo>
                <a:cubicBezTo>
                  <a:pt x="1064172" y="501475"/>
                  <a:pt x="984040" y="315036"/>
                  <a:pt x="915488" y="202248"/>
                </a:cubicBezTo>
                <a:cubicBezTo>
                  <a:pt x="846936" y="89460"/>
                  <a:pt x="760703" y="56541"/>
                  <a:pt x="676762" y="25690"/>
                </a:cubicBezTo>
                <a:cubicBezTo>
                  <a:pt x="592821" y="-5161"/>
                  <a:pt x="493027" y="-8493"/>
                  <a:pt x="411842" y="17144"/>
                </a:cubicBezTo>
                <a:cubicBezTo>
                  <a:pt x="330657" y="42781"/>
                  <a:pt x="253745" y="82662"/>
                  <a:pt x="189652" y="179514"/>
                </a:cubicBezTo>
                <a:cubicBezTo>
                  <a:pt x="125559" y="276366"/>
                  <a:pt x="58617" y="505679"/>
                  <a:pt x="27282" y="598258"/>
                </a:cubicBezTo>
                <a:cubicBezTo>
                  <a:pt x="-4053" y="690837"/>
                  <a:pt x="-1205" y="712914"/>
                  <a:pt x="1644" y="734991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3050849" y="4956561"/>
            <a:ext cx="158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ATP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918531" y="4999729"/>
            <a:ext cx="158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ADP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56216" y="3282460"/>
            <a:ext cx="7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</a:t>
            </a:r>
            <a:r>
              <a:rPr lang="pt-BR" baseline="-25000" dirty="0"/>
              <a:t>2</a:t>
            </a:r>
          </a:p>
        </p:txBody>
      </p:sp>
      <p:sp>
        <p:nvSpPr>
          <p:cNvPr id="48" name="Arco 47"/>
          <p:cNvSpPr/>
          <p:nvPr/>
        </p:nvSpPr>
        <p:spPr>
          <a:xfrm rot="1136405" flipV="1">
            <a:off x="469894" y="2489482"/>
            <a:ext cx="774155" cy="1108327"/>
          </a:xfrm>
          <a:prstGeom prst="arc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de seta reta 51"/>
          <p:cNvCxnSpPr/>
          <p:nvPr/>
        </p:nvCxnSpPr>
        <p:spPr>
          <a:xfrm flipV="1">
            <a:off x="1257681" y="2779245"/>
            <a:ext cx="0" cy="1320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Elipse 52"/>
          <p:cNvSpPr/>
          <p:nvPr/>
        </p:nvSpPr>
        <p:spPr>
          <a:xfrm>
            <a:off x="1837346" y="4956561"/>
            <a:ext cx="1922804" cy="487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de seta reta 54"/>
          <p:cNvCxnSpPr/>
          <p:nvPr/>
        </p:nvCxnSpPr>
        <p:spPr>
          <a:xfrm flipH="1" flipV="1">
            <a:off x="3760150" y="5325893"/>
            <a:ext cx="589659" cy="18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4349809" y="5325893"/>
            <a:ext cx="2730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Isso explica porque as C3 são mais eficientes sob determinadas condições.</a:t>
            </a:r>
          </a:p>
        </p:txBody>
      </p:sp>
    </p:spTree>
    <p:extLst>
      <p:ext uri="{BB962C8B-B14F-4D97-AF65-F5344CB8AC3E}">
        <p14:creationId xmlns:p14="http://schemas.microsoft.com/office/powerpoint/2010/main" val="74225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80" y="365126"/>
            <a:ext cx="3230310" cy="1566224"/>
          </a:xfrm>
        </p:spPr>
        <p:txBody>
          <a:bodyPr/>
          <a:lstStyle/>
          <a:p>
            <a:r>
              <a:rPr lang="pt-BR" dirty="0"/>
              <a:t>Fotossíntese e CO</a:t>
            </a:r>
            <a:r>
              <a:rPr lang="pt-BR" baseline="-25000" dirty="0"/>
              <a:t>2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21</a:t>
            </a:fld>
            <a:endParaRPr lang="pt-B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39" y="90829"/>
            <a:ext cx="5737726" cy="66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51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Água e Abertura Estomática</a:t>
            </a:r>
            <a:endParaRPr lang="en-AU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4" y="1288017"/>
            <a:ext cx="6861845" cy="50010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29799" y="2525085"/>
            <a:ext cx="2055302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Note que este </a:t>
            </a:r>
            <a:r>
              <a:rPr lang="pt-BR" u="sng" dirty="0"/>
              <a:t>gradiente</a:t>
            </a:r>
            <a:r>
              <a:rPr lang="pt-BR" dirty="0"/>
              <a:t> é “motor” para o deslocamento do CO2 para dentro o mesófilo. Se a diferença é grande, a célula pode fechar parcialmente os estômatos mantendo a mesma taxa de fluxo para dentro. Com isso, </a:t>
            </a:r>
            <a:r>
              <a:rPr lang="pt-BR" u="sng" dirty="0"/>
              <a:t> evita-se a perda </a:t>
            </a:r>
            <a:r>
              <a:rPr lang="pt-BR" dirty="0"/>
              <a:t>de água. </a:t>
            </a:r>
            <a:endParaRPr lang="en-AU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4899171" y="3061982"/>
            <a:ext cx="2130628" cy="184557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 flipV="1">
            <a:off x="2533562" y="5177406"/>
            <a:ext cx="4555135" cy="111161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6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Regulação Estomática</a:t>
            </a:r>
            <a:endParaRPr lang="en-A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Três fatores principais controlam a abertura estomática:</a:t>
            </a:r>
          </a:p>
          <a:p>
            <a:pPr marL="457200" lvl="1" indent="0">
              <a:buNone/>
            </a:pPr>
            <a:r>
              <a:rPr lang="pt-BR" dirty="0"/>
              <a:t>1) Radiação solar – fechamento no escuro;</a:t>
            </a:r>
          </a:p>
          <a:p>
            <a:pPr marL="457200" lvl="1" indent="0">
              <a:buNone/>
            </a:pPr>
            <a:r>
              <a:rPr lang="pt-BR" dirty="0"/>
              <a:t>2) Estado hídrico das folhas – células guarda túrgidas tornam-se ovaladas e se abrem, permitindo a saída de vapor d’água e a entrada de CO2;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15" y="4219662"/>
            <a:ext cx="3955767" cy="2561614"/>
          </a:xfrm>
          <a:prstGeom prst="rect">
            <a:avLst/>
          </a:prstGeom>
        </p:spPr>
      </p:pic>
      <p:pic>
        <p:nvPicPr>
          <p:cNvPr id="3074" name="Picture 2" descr="Resultado de imagem para guard cell stomatal clo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" y="4475942"/>
            <a:ext cx="4424195" cy="20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75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Regulação Estomática</a:t>
            </a:r>
            <a:endParaRPr lang="en-A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34368" y="1766902"/>
            <a:ext cx="7886700" cy="4351338"/>
          </a:xfrm>
        </p:spPr>
        <p:txBody>
          <a:bodyPr>
            <a:normAutofit/>
          </a:bodyPr>
          <a:lstStyle/>
          <a:p>
            <a:r>
              <a:rPr lang="pt-BR" dirty="0"/>
              <a:t>Concentração de CO2 no ambiente </a:t>
            </a:r>
          </a:p>
          <a:p>
            <a:pPr lvl="1"/>
            <a:r>
              <a:rPr lang="pt-BR" dirty="0"/>
              <a:t>A queda na concentração de CO2 interna</a:t>
            </a:r>
          </a:p>
          <a:p>
            <a:pPr marL="457200" lvl="1" indent="0">
              <a:buNone/>
            </a:pPr>
            <a:r>
              <a:rPr lang="pt-BR" dirty="0"/>
              <a:t>desencadeia um caminho bioquímico </a:t>
            </a:r>
          </a:p>
          <a:p>
            <a:pPr marL="457200" lvl="1" indent="0">
              <a:buNone/>
            </a:pPr>
            <a:r>
              <a:rPr lang="pt-BR" dirty="0"/>
              <a:t>que faz com que as células-guarda </a:t>
            </a:r>
          </a:p>
          <a:p>
            <a:pPr marL="457200" lvl="1" indent="0">
              <a:buNone/>
            </a:pPr>
            <a:r>
              <a:rPr lang="pt-BR" dirty="0"/>
              <a:t>tornem-se túrgidas e reabram.</a:t>
            </a:r>
          </a:p>
          <a:p>
            <a:pPr lvl="1"/>
            <a:r>
              <a:rPr lang="pt-BR" dirty="0"/>
              <a:t>O fluxo de CO2 é controlado pelo </a:t>
            </a:r>
          </a:p>
          <a:p>
            <a:pPr marL="457200" lvl="1" indent="0">
              <a:buNone/>
            </a:pPr>
            <a:r>
              <a:rPr lang="pt-BR" dirty="0"/>
              <a:t>gradiente entre a atmosfera e o interior dos estômatos;</a:t>
            </a:r>
          </a:p>
          <a:p>
            <a:pPr lvl="1"/>
            <a:r>
              <a:rPr lang="pt-BR" dirty="0"/>
              <a:t>Com o aumento na concentração externa, o gradiente é mantido mesmo com o estômato relativamente fechado, permitindo a redução da perda de água sem redução na taxa fotossintética. </a:t>
            </a:r>
            <a:endParaRPr lang="en-AU" dirty="0"/>
          </a:p>
          <a:p>
            <a:endParaRPr lang="en-AU" dirty="0"/>
          </a:p>
        </p:txBody>
      </p:sp>
      <p:pic>
        <p:nvPicPr>
          <p:cNvPr id="2052" name="Picture 4" descr="http://www.biology-pages.info/S/sto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56" y="0"/>
            <a:ext cx="28289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8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80" y="365126"/>
            <a:ext cx="2978920" cy="219977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e Abertura Estomática</a:t>
            </a:r>
            <a:endParaRPr lang="pt-BR" baseline="-25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25</a:t>
            </a:fld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70" y="404009"/>
            <a:ext cx="6209930" cy="58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3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80" y="365126"/>
            <a:ext cx="2978920" cy="219977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 e Abertura Estomática</a:t>
            </a:r>
            <a:endParaRPr lang="pt-BR" baseline="-25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9E42-15AB-497E-B4E0-CCE513AA9030}" type="slidenum">
              <a:rPr lang="pt-BR" smtClean="0"/>
              <a:t>26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86" y="2593969"/>
            <a:ext cx="8111100" cy="394494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118994" y="176169"/>
            <a:ext cx="467266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/>
              <a:t>Stomatal conductance (</a:t>
            </a:r>
            <a:r>
              <a:rPr lang="en-AU" sz="1050" i="1" dirty="0" err="1"/>
              <a:t>g</a:t>
            </a:r>
            <a:r>
              <a:rPr lang="en-AU" sz="1050" baseline="-25000" dirty="0" err="1"/>
              <a:t>s</a:t>
            </a:r>
            <a:r>
              <a:rPr lang="en-AU" sz="1050" dirty="0"/>
              <a:t>) for the leaves of C</a:t>
            </a:r>
            <a:r>
              <a:rPr lang="en-AU" sz="1050" baseline="-25000" dirty="0"/>
              <a:t>3</a:t>
            </a:r>
            <a:r>
              <a:rPr lang="en-AU" sz="1050" dirty="0"/>
              <a:t> and C</a:t>
            </a:r>
            <a:r>
              <a:rPr lang="en-AU" sz="1050" baseline="-25000" dirty="0"/>
              <a:t>4</a:t>
            </a:r>
            <a:r>
              <a:rPr lang="en-AU" sz="1050" dirty="0"/>
              <a:t> plants grown and measured under a range of different CO</a:t>
            </a:r>
            <a:r>
              <a:rPr lang="en-AU" sz="1050" baseline="-25000" dirty="0"/>
              <a:t>2</a:t>
            </a:r>
            <a:r>
              <a:rPr lang="en-AU" sz="1050" dirty="0"/>
              <a:t> partial pressures, with an emphasis on experiments investigating the effects of CO</a:t>
            </a:r>
            <a:r>
              <a:rPr lang="en-AU" sz="1050" baseline="-25000" dirty="0"/>
              <a:t>2</a:t>
            </a:r>
            <a:r>
              <a:rPr lang="en-AU" sz="1050" dirty="0"/>
              <a:t>below the current ambient level of approximately 40 Pa (data sources: [</a:t>
            </a:r>
            <a:r>
              <a:rPr lang="en-AU" sz="1050" b="1" dirty="0">
                <a:hlinkClick r:id="rId3"/>
              </a:rPr>
              <a:t>30</a:t>
            </a:r>
            <a:r>
              <a:rPr lang="en-AU" sz="1050" dirty="0"/>
              <a:t>,</a:t>
            </a:r>
            <a:r>
              <a:rPr lang="en-AU" sz="1050" b="1" dirty="0">
                <a:hlinkClick r:id="rId4"/>
              </a:rPr>
              <a:t>62</a:t>
            </a:r>
            <a:r>
              <a:rPr lang="en-AU" sz="1050" dirty="0"/>
              <a:t>–</a:t>
            </a:r>
            <a:r>
              <a:rPr lang="en-AU" sz="1050" b="1" dirty="0">
                <a:hlinkClick r:id="rId5"/>
              </a:rPr>
              <a:t>65</a:t>
            </a:r>
            <a:r>
              <a:rPr lang="en-AU" sz="1050" dirty="0"/>
              <a:t>]; electronic supplementary material). The data compilation is based on literature searches for studies reporting the leaf gas exchange of plants under sub-ambient CO</a:t>
            </a:r>
            <a:r>
              <a:rPr lang="en-AU" sz="1050" baseline="-25000" dirty="0"/>
              <a:t>2</a:t>
            </a:r>
            <a:r>
              <a:rPr lang="en-AU" sz="1050" dirty="0"/>
              <a:t>. However, values for elevated CO</a:t>
            </a:r>
            <a:r>
              <a:rPr lang="en-AU" sz="1050" baseline="-25000" dirty="0"/>
              <a:t>2</a:t>
            </a:r>
            <a:r>
              <a:rPr lang="en-AU" sz="1050" dirty="0"/>
              <a:t> were included when they were reported as part of the same CO</a:t>
            </a:r>
            <a:r>
              <a:rPr lang="en-AU" sz="1050" baseline="-25000" dirty="0"/>
              <a:t>2</a:t>
            </a:r>
            <a:r>
              <a:rPr lang="en-AU" sz="1050" dirty="0"/>
              <a:t>-gradient studies. The fitted curve for the C</a:t>
            </a:r>
            <a:r>
              <a:rPr lang="en-AU" sz="1050" baseline="-25000" dirty="0"/>
              <a:t>3</a:t>
            </a:r>
            <a:r>
              <a:rPr lang="en-AU" sz="1050" dirty="0"/>
              <a:t> species is ln(</a:t>
            </a:r>
            <a:r>
              <a:rPr lang="en-AU" sz="1050" i="1" dirty="0" err="1"/>
              <a:t>g</a:t>
            </a:r>
            <a:r>
              <a:rPr lang="en-AU" sz="1050" baseline="-25000" dirty="0" err="1"/>
              <a:t>s</a:t>
            </a:r>
            <a:r>
              <a:rPr lang="en-AU" sz="1050" dirty="0"/>
              <a:t>) = 2.16 − 0.78 ln(CO</a:t>
            </a:r>
            <a:r>
              <a:rPr lang="en-AU" sz="1050" baseline="-25000" dirty="0"/>
              <a:t>2</a:t>
            </a:r>
            <a:r>
              <a:rPr lang="en-AU" sz="1050" dirty="0"/>
              <a:t>), and for the C</a:t>
            </a:r>
            <a:r>
              <a:rPr lang="en-AU" sz="1050" baseline="-25000" dirty="0"/>
              <a:t>4</a:t>
            </a:r>
            <a:r>
              <a:rPr lang="en-AU" sz="1050" dirty="0"/>
              <a:t> is ln(</a:t>
            </a:r>
            <a:r>
              <a:rPr lang="en-AU" sz="1050" i="1" dirty="0" err="1"/>
              <a:t>g</a:t>
            </a:r>
            <a:r>
              <a:rPr lang="en-AU" sz="1050" baseline="-25000" dirty="0" err="1"/>
              <a:t>s</a:t>
            </a:r>
            <a:r>
              <a:rPr lang="en-AU" sz="1050" dirty="0"/>
              <a:t>) = 1.10 − 0.78 ln(CO</a:t>
            </a:r>
            <a:r>
              <a:rPr lang="en-AU" sz="1050" baseline="-25000" dirty="0"/>
              <a:t>2</a:t>
            </a:r>
            <a:r>
              <a:rPr lang="en-AU" sz="1050" dirty="0"/>
              <a:t>). Data and curves are shown on (</a:t>
            </a:r>
            <a:r>
              <a:rPr lang="en-AU" sz="1050" i="1" dirty="0"/>
              <a:t>a</a:t>
            </a:r>
            <a:r>
              <a:rPr lang="en-AU" sz="1050" dirty="0"/>
              <a:t>) log and (</a:t>
            </a:r>
            <a:r>
              <a:rPr lang="en-AU" sz="1050" i="1" dirty="0"/>
              <a:t>b</a:t>
            </a:r>
            <a:r>
              <a:rPr lang="en-AU" sz="1050" dirty="0"/>
              <a:t>) linear plots to illustrate relative and absolute sensitivity to CO</a:t>
            </a:r>
            <a:r>
              <a:rPr lang="en-AU" sz="1050" baseline="-25000" dirty="0"/>
              <a:t>2</a:t>
            </a:r>
            <a:r>
              <a:rPr lang="en-AU" sz="1050" dirty="0"/>
              <a:t>, respectively. The fitted curves produce effect sizes for </a:t>
            </a:r>
            <a:r>
              <a:rPr lang="en-AU" sz="1050" i="1" dirty="0" err="1"/>
              <a:t>g</a:t>
            </a:r>
            <a:r>
              <a:rPr lang="en-AU" sz="1050" baseline="-25000" dirty="0" err="1"/>
              <a:t>s</a:t>
            </a:r>
            <a:r>
              <a:rPr lang="en-AU" sz="1050" dirty="0"/>
              <a:t> at elevated CO</a:t>
            </a:r>
            <a:r>
              <a:rPr lang="en-AU" sz="1050" baseline="-25000" dirty="0"/>
              <a:t>2</a:t>
            </a:r>
            <a:r>
              <a:rPr lang="en-AU" sz="1050" dirty="0"/>
              <a:t> in C</a:t>
            </a:r>
            <a:r>
              <a:rPr lang="en-AU" sz="1050" baseline="-25000" dirty="0"/>
              <a:t>3</a:t>
            </a:r>
            <a:r>
              <a:rPr lang="en-AU" sz="1050" dirty="0"/>
              <a:t> and C</a:t>
            </a:r>
            <a:r>
              <a:rPr lang="en-AU" sz="1050" baseline="-25000" dirty="0"/>
              <a:t>4</a:t>
            </a:r>
            <a:r>
              <a:rPr lang="en-AU" sz="1050" dirty="0"/>
              <a:t> grasses that fall within confidence intervals of previous meta-analyses [</a:t>
            </a:r>
            <a:r>
              <a:rPr lang="en-AU" sz="1050" b="1" dirty="0">
                <a:hlinkClick r:id="rId6"/>
              </a:rPr>
              <a:t>66</a:t>
            </a:r>
            <a:r>
              <a:rPr lang="en-AU" sz="1050" dirty="0"/>
              <a:t>,</a:t>
            </a:r>
            <a:r>
              <a:rPr lang="en-AU" sz="1050" b="1" dirty="0">
                <a:hlinkClick r:id="rId7"/>
              </a:rPr>
              <a:t>67</a:t>
            </a:r>
            <a:r>
              <a:rPr lang="en-AU" sz="1050" dirty="0"/>
              <a:t>]. Filled circles, C</a:t>
            </a:r>
            <a:r>
              <a:rPr lang="en-AU" sz="1050" baseline="-25000" dirty="0"/>
              <a:t>3</a:t>
            </a:r>
            <a:r>
              <a:rPr lang="en-AU" sz="1050" dirty="0"/>
              <a:t>; open circles, C</a:t>
            </a:r>
            <a:r>
              <a:rPr lang="en-AU" sz="1050" baseline="-25000" dirty="0"/>
              <a:t>4</a:t>
            </a:r>
            <a:r>
              <a:rPr lang="en-AU" sz="1050" dirty="0"/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62862" y="2910980"/>
            <a:ext cx="93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C3</a:t>
            </a:r>
            <a:endParaRPr lang="en-AU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6457950" y="3145872"/>
            <a:ext cx="613969" cy="47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406253" y="6198646"/>
            <a:ext cx="93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C4</a:t>
            </a:r>
            <a:endParaRPr lang="en-AU" dirty="0"/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7826928" y="5620624"/>
            <a:ext cx="688423" cy="70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2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</a:t>
            </a:r>
            <a:br>
              <a:rPr lang="pt-BR" dirty="0"/>
            </a:br>
            <a:r>
              <a:rPr lang="pt-BR" dirty="0"/>
              <a:t>CO2 X Produtividade da água </a:t>
            </a:r>
            <a:endParaRPr lang="en-AU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09" y="2449585"/>
            <a:ext cx="4409493" cy="272642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2209" y="5176007"/>
            <a:ext cx="437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>
                <a:solidFill>
                  <a:srgbClr val="414244"/>
                </a:solidFill>
                <a:latin typeface="Helvetica Neue"/>
              </a:rPr>
              <a:t>Comparison of water use efficiency response under elevated CO</a:t>
            </a:r>
            <a:r>
              <a:rPr lang="en-AU" sz="1200" b="1" baseline="-25000">
                <a:solidFill>
                  <a:srgbClr val="414244"/>
                </a:solidFill>
                <a:latin typeface="Helvetica Neue"/>
              </a:rPr>
              <a:t>2</a:t>
            </a:r>
            <a:r>
              <a:rPr lang="en-AU" sz="1200" b="1">
                <a:solidFill>
                  <a:srgbClr val="414244"/>
                </a:solidFill>
                <a:latin typeface="Helvetica Neue"/>
              </a:rPr>
              <a:t> compared to daytime ambient conditions (365 ppm) of wheat (cv. Yitpi) showing significant (P&lt;0.05) mean increase in water use efficiency (30%) against the 1:1 unity dashed line. Standard error of linear coefficient shown in parentheses.</a:t>
            </a:r>
            <a:endParaRPr lang="en-AU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96" y="2449585"/>
            <a:ext cx="4409493" cy="272642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70496" y="5176007"/>
            <a:ext cx="4409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solidFill>
                  <a:srgbClr val="414244"/>
                </a:solidFill>
                <a:latin typeface="Helvetica Neue"/>
              </a:rPr>
              <a:t>Comparison of water use response under elevated CO</a:t>
            </a:r>
            <a:r>
              <a:rPr lang="en-AU" sz="1200" b="1" baseline="-25000" dirty="0">
                <a:solidFill>
                  <a:srgbClr val="414244"/>
                </a:solidFill>
                <a:latin typeface="Helvetica Neue"/>
              </a:rPr>
              <a:t>2</a:t>
            </a:r>
            <a:r>
              <a:rPr lang="en-AU" sz="1200" b="1" dirty="0">
                <a:solidFill>
                  <a:srgbClr val="414244"/>
                </a:solidFill>
                <a:latin typeface="Helvetica Neue"/>
              </a:rPr>
              <a:t> compared to daytime ambient conditions (365 ppm) of wheat (cv. </a:t>
            </a:r>
            <a:r>
              <a:rPr lang="en-AU" sz="1200" b="1" dirty="0" err="1">
                <a:solidFill>
                  <a:srgbClr val="414244"/>
                </a:solidFill>
                <a:latin typeface="Helvetica Neue"/>
              </a:rPr>
              <a:t>yitpi</a:t>
            </a:r>
            <a:r>
              <a:rPr lang="en-AU" sz="1200" b="1" dirty="0">
                <a:solidFill>
                  <a:srgbClr val="414244"/>
                </a:solidFill>
                <a:latin typeface="Helvetica Neue"/>
              </a:rPr>
              <a:t>) showing significant (P&lt;0.10) mean decrease in water use (7%) against the 1:1 unity dashed line. Standard error of linear coefficient shown in parentheses.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0233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000">
                <a:latin typeface="Verdana" panose="020B0604030504040204" pitchFamily="34" charset="0"/>
              </a:rPr>
              <a:t>Índice de Satisfação das Necessidades Hídricas - ISNA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5449888" y="3571141"/>
            <a:ext cx="3521521" cy="83099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 dirty="0">
                <a:latin typeface="Verdana" panose="020B0604030504040204" pitchFamily="34" charset="0"/>
              </a:rPr>
              <a:t>Evapotranspiração Relativa  = </a:t>
            </a:r>
            <a:r>
              <a:rPr lang="pt-BR" altLang="pt-BR" sz="2400" u="sng" dirty="0" err="1">
                <a:latin typeface="Verdana" panose="020B0604030504040204" pitchFamily="34" charset="0"/>
              </a:rPr>
              <a:t>ETr</a:t>
            </a:r>
            <a:r>
              <a:rPr lang="pt-BR" altLang="pt-BR" sz="2400" u="sng" dirty="0">
                <a:latin typeface="Verdana" panose="020B0604030504040204" pitchFamily="34" charset="0"/>
              </a:rPr>
              <a:t>/</a:t>
            </a:r>
            <a:r>
              <a:rPr lang="pt-BR" altLang="pt-BR" sz="2400" u="sng" dirty="0" err="1">
                <a:latin typeface="Verdana" panose="020B0604030504040204" pitchFamily="34" charset="0"/>
              </a:rPr>
              <a:t>ETc</a:t>
            </a:r>
            <a:endParaRPr lang="pt-BR" altLang="pt-BR" sz="2400" u="sng" dirty="0">
              <a:latin typeface="Verdana" panose="020B0604030504040204" pitchFamily="34" charset="0"/>
            </a:endParaRPr>
          </a:p>
        </p:txBody>
      </p:sp>
      <p:sp>
        <p:nvSpPr>
          <p:cNvPr id="567300" name="Line 4"/>
          <p:cNvSpPr>
            <a:spLocks noChangeShapeType="1"/>
          </p:cNvSpPr>
          <p:nvPr/>
        </p:nvSpPr>
        <p:spPr bwMode="auto">
          <a:xfrm flipH="1">
            <a:off x="7020272" y="4545013"/>
            <a:ext cx="614262" cy="125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7302" name="Rectangle 6"/>
          <p:cNvSpPr>
            <a:spLocks noChangeArrowheads="1"/>
          </p:cNvSpPr>
          <p:nvPr/>
        </p:nvSpPr>
        <p:spPr bwMode="auto">
          <a:xfrm>
            <a:off x="608013" y="1827213"/>
            <a:ext cx="4970462" cy="44926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04" name="Line 8"/>
          <p:cNvSpPr>
            <a:spLocks noChangeShapeType="1"/>
          </p:cNvSpPr>
          <p:nvPr/>
        </p:nvSpPr>
        <p:spPr bwMode="auto">
          <a:xfrm>
            <a:off x="1836738" y="4583113"/>
            <a:ext cx="33972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05" name="Line 9"/>
          <p:cNvSpPr>
            <a:spLocks noChangeShapeType="1"/>
          </p:cNvSpPr>
          <p:nvPr/>
        </p:nvSpPr>
        <p:spPr bwMode="auto">
          <a:xfrm>
            <a:off x="1836738" y="3968750"/>
            <a:ext cx="33972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06" name="Line 10"/>
          <p:cNvSpPr>
            <a:spLocks noChangeShapeType="1"/>
          </p:cNvSpPr>
          <p:nvPr/>
        </p:nvSpPr>
        <p:spPr bwMode="auto">
          <a:xfrm>
            <a:off x="1836738" y="3370263"/>
            <a:ext cx="33972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07" name="Line 11"/>
          <p:cNvSpPr>
            <a:spLocks noChangeShapeType="1"/>
          </p:cNvSpPr>
          <p:nvPr/>
        </p:nvSpPr>
        <p:spPr bwMode="auto">
          <a:xfrm>
            <a:off x="1836738" y="2755900"/>
            <a:ext cx="33972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08" name="Line 12"/>
          <p:cNvSpPr>
            <a:spLocks noChangeShapeType="1"/>
          </p:cNvSpPr>
          <p:nvPr/>
        </p:nvSpPr>
        <p:spPr bwMode="auto">
          <a:xfrm>
            <a:off x="1836738" y="2141538"/>
            <a:ext cx="33972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09" name="Line 13"/>
          <p:cNvSpPr>
            <a:spLocks noChangeShapeType="1"/>
          </p:cNvSpPr>
          <p:nvPr/>
        </p:nvSpPr>
        <p:spPr bwMode="auto">
          <a:xfrm>
            <a:off x="2509838" y="2141538"/>
            <a:ext cx="1587" cy="30543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0" name="Line 14"/>
          <p:cNvSpPr>
            <a:spLocks noChangeShapeType="1"/>
          </p:cNvSpPr>
          <p:nvPr/>
        </p:nvSpPr>
        <p:spPr bwMode="auto">
          <a:xfrm>
            <a:off x="3198813" y="2141538"/>
            <a:ext cx="1587" cy="30543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1" name="Line 15"/>
          <p:cNvSpPr>
            <a:spLocks noChangeShapeType="1"/>
          </p:cNvSpPr>
          <p:nvPr/>
        </p:nvSpPr>
        <p:spPr bwMode="auto">
          <a:xfrm>
            <a:off x="3871913" y="2141538"/>
            <a:ext cx="1587" cy="30543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2" name="Line 16"/>
          <p:cNvSpPr>
            <a:spLocks noChangeShapeType="1"/>
          </p:cNvSpPr>
          <p:nvPr/>
        </p:nvSpPr>
        <p:spPr bwMode="auto">
          <a:xfrm>
            <a:off x="4560888" y="2141538"/>
            <a:ext cx="1587" cy="30543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3" name="Line 17"/>
          <p:cNvSpPr>
            <a:spLocks noChangeShapeType="1"/>
          </p:cNvSpPr>
          <p:nvPr/>
        </p:nvSpPr>
        <p:spPr bwMode="auto">
          <a:xfrm>
            <a:off x="5233988" y="2141538"/>
            <a:ext cx="1587" cy="30543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4" name="Rectangle 18"/>
          <p:cNvSpPr>
            <a:spLocks noChangeArrowheads="1"/>
          </p:cNvSpPr>
          <p:nvPr/>
        </p:nvSpPr>
        <p:spPr bwMode="auto">
          <a:xfrm>
            <a:off x="1836738" y="2141538"/>
            <a:ext cx="3397250" cy="3054350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5" name="Line 19"/>
          <p:cNvSpPr>
            <a:spLocks noChangeShapeType="1"/>
          </p:cNvSpPr>
          <p:nvPr/>
        </p:nvSpPr>
        <p:spPr bwMode="auto">
          <a:xfrm>
            <a:off x="1836738" y="2141538"/>
            <a:ext cx="1587" cy="3054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6" name="Line 20"/>
          <p:cNvSpPr>
            <a:spLocks noChangeShapeType="1"/>
          </p:cNvSpPr>
          <p:nvPr/>
        </p:nvSpPr>
        <p:spPr bwMode="auto">
          <a:xfrm>
            <a:off x="1776413" y="5195888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7" name="Line 21"/>
          <p:cNvSpPr>
            <a:spLocks noChangeShapeType="1"/>
          </p:cNvSpPr>
          <p:nvPr/>
        </p:nvSpPr>
        <p:spPr bwMode="auto">
          <a:xfrm>
            <a:off x="1776413" y="4583113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8" name="Line 22"/>
          <p:cNvSpPr>
            <a:spLocks noChangeShapeType="1"/>
          </p:cNvSpPr>
          <p:nvPr/>
        </p:nvSpPr>
        <p:spPr bwMode="auto">
          <a:xfrm>
            <a:off x="1776413" y="3968750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19" name="Line 23"/>
          <p:cNvSpPr>
            <a:spLocks noChangeShapeType="1"/>
          </p:cNvSpPr>
          <p:nvPr/>
        </p:nvSpPr>
        <p:spPr bwMode="auto">
          <a:xfrm>
            <a:off x="1776413" y="3370263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0" name="Line 24"/>
          <p:cNvSpPr>
            <a:spLocks noChangeShapeType="1"/>
          </p:cNvSpPr>
          <p:nvPr/>
        </p:nvSpPr>
        <p:spPr bwMode="auto">
          <a:xfrm>
            <a:off x="1776413" y="2755900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1" name="Line 25"/>
          <p:cNvSpPr>
            <a:spLocks noChangeShapeType="1"/>
          </p:cNvSpPr>
          <p:nvPr/>
        </p:nvSpPr>
        <p:spPr bwMode="auto">
          <a:xfrm>
            <a:off x="1776413" y="2141538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2" name="Line 26"/>
          <p:cNvSpPr>
            <a:spLocks noChangeShapeType="1"/>
          </p:cNvSpPr>
          <p:nvPr/>
        </p:nvSpPr>
        <p:spPr bwMode="auto">
          <a:xfrm>
            <a:off x="1836738" y="5195888"/>
            <a:ext cx="339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3" name="Line 27"/>
          <p:cNvSpPr>
            <a:spLocks noChangeShapeType="1"/>
          </p:cNvSpPr>
          <p:nvPr/>
        </p:nvSpPr>
        <p:spPr bwMode="auto">
          <a:xfrm flipV="1">
            <a:off x="1836738" y="5195888"/>
            <a:ext cx="1587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4" name="Line 28"/>
          <p:cNvSpPr>
            <a:spLocks noChangeShapeType="1"/>
          </p:cNvSpPr>
          <p:nvPr/>
        </p:nvSpPr>
        <p:spPr bwMode="auto">
          <a:xfrm flipV="1">
            <a:off x="2509838" y="5195888"/>
            <a:ext cx="1587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5" name="Line 29"/>
          <p:cNvSpPr>
            <a:spLocks noChangeShapeType="1"/>
          </p:cNvSpPr>
          <p:nvPr/>
        </p:nvSpPr>
        <p:spPr bwMode="auto">
          <a:xfrm flipV="1">
            <a:off x="3198813" y="5195888"/>
            <a:ext cx="1587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6" name="Line 30"/>
          <p:cNvSpPr>
            <a:spLocks noChangeShapeType="1"/>
          </p:cNvSpPr>
          <p:nvPr/>
        </p:nvSpPr>
        <p:spPr bwMode="auto">
          <a:xfrm flipV="1">
            <a:off x="3871913" y="5195888"/>
            <a:ext cx="1587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7" name="Line 31"/>
          <p:cNvSpPr>
            <a:spLocks noChangeShapeType="1"/>
          </p:cNvSpPr>
          <p:nvPr/>
        </p:nvSpPr>
        <p:spPr bwMode="auto">
          <a:xfrm flipV="1">
            <a:off x="4560888" y="5195888"/>
            <a:ext cx="1587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8" name="Line 32"/>
          <p:cNvSpPr>
            <a:spLocks noChangeShapeType="1"/>
          </p:cNvSpPr>
          <p:nvPr/>
        </p:nvSpPr>
        <p:spPr bwMode="auto">
          <a:xfrm flipV="1">
            <a:off x="5233988" y="5195888"/>
            <a:ext cx="1587" cy="603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29" name="Line 33"/>
          <p:cNvSpPr>
            <a:spLocks noChangeShapeType="1"/>
          </p:cNvSpPr>
          <p:nvPr/>
        </p:nvSpPr>
        <p:spPr bwMode="auto">
          <a:xfrm flipV="1">
            <a:off x="1836738" y="2141538"/>
            <a:ext cx="3094037" cy="305435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0" name="Rectangle 34"/>
          <p:cNvSpPr>
            <a:spLocks noChangeArrowheads="1"/>
          </p:cNvSpPr>
          <p:nvPr/>
        </p:nvSpPr>
        <p:spPr bwMode="auto">
          <a:xfrm>
            <a:off x="1820863" y="5181600"/>
            <a:ext cx="74612" cy="301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1" name="Rectangle 35"/>
          <p:cNvSpPr>
            <a:spLocks noChangeArrowheads="1"/>
          </p:cNvSpPr>
          <p:nvPr/>
        </p:nvSpPr>
        <p:spPr bwMode="auto">
          <a:xfrm>
            <a:off x="1865313" y="5181600"/>
            <a:ext cx="90487" cy="301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2" name="Freeform 36"/>
          <p:cNvSpPr>
            <a:spLocks/>
          </p:cNvSpPr>
          <p:nvPr/>
        </p:nvSpPr>
        <p:spPr bwMode="auto">
          <a:xfrm>
            <a:off x="1911350" y="5165725"/>
            <a:ext cx="58738" cy="46038"/>
          </a:xfrm>
          <a:custGeom>
            <a:avLst/>
            <a:gdLst>
              <a:gd name="T0" fmla="*/ 0 w 37"/>
              <a:gd name="T1" fmla="*/ 10 h 29"/>
              <a:gd name="T2" fmla="*/ 28 w 37"/>
              <a:gd name="T3" fmla="*/ 0 h 29"/>
              <a:gd name="T4" fmla="*/ 37 w 37"/>
              <a:gd name="T5" fmla="*/ 19 h 29"/>
              <a:gd name="T6" fmla="*/ 9 w 37"/>
              <a:gd name="T7" fmla="*/ 29 h 29"/>
              <a:gd name="T8" fmla="*/ 0 w 37"/>
              <a:gd name="T9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9">
                <a:moveTo>
                  <a:pt x="0" y="10"/>
                </a:moveTo>
                <a:lnTo>
                  <a:pt x="28" y="0"/>
                </a:lnTo>
                <a:lnTo>
                  <a:pt x="37" y="19"/>
                </a:lnTo>
                <a:lnTo>
                  <a:pt x="9" y="29"/>
                </a:lnTo>
                <a:lnTo>
                  <a:pt x="0" y="1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3" name="Freeform 37"/>
          <p:cNvSpPr>
            <a:spLocks/>
          </p:cNvSpPr>
          <p:nvPr/>
        </p:nvSpPr>
        <p:spPr bwMode="auto">
          <a:xfrm>
            <a:off x="2016125" y="5151438"/>
            <a:ext cx="74613" cy="44450"/>
          </a:xfrm>
          <a:custGeom>
            <a:avLst/>
            <a:gdLst>
              <a:gd name="T0" fmla="*/ 0 w 47"/>
              <a:gd name="T1" fmla="*/ 9 h 28"/>
              <a:gd name="T2" fmla="*/ 37 w 47"/>
              <a:gd name="T3" fmla="*/ 0 h 28"/>
              <a:gd name="T4" fmla="*/ 47 w 47"/>
              <a:gd name="T5" fmla="*/ 19 h 28"/>
              <a:gd name="T6" fmla="*/ 9 w 47"/>
              <a:gd name="T7" fmla="*/ 28 h 28"/>
              <a:gd name="T8" fmla="*/ 0 w 47"/>
              <a:gd name="T9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8">
                <a:moveTo>
                  <a:pt x="0" y="9"/>
                </a:moveTo>
                <a:lnTo>
                  <a:pt x="37" y="0"/>
                </a:lnTo>
                <a:lnTo>
                  <a:pt x="47" y="19"/>
                </a:lnTo>
                <a:lnTo>
                  <a:pt x="9" y="28"/>
                </a:lnTo>
                <a:lnTo>
                  <a:pt x="0" y="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4" name="Freeform 38"/>
          <p:cNvSpPr>
            <a:spLocks/>
          </p:cNvSpPr>
          <p:nvPr/>
        </p:nvSpPr>
        <p:spPr bwMode="auto">
          <a:xfrm>
            <a:off x="2135188" y="5137150"/>
            <a:ext cx="74612" cy="44450"/>
          </a:xfrm>
          <a:custGeom>
            <a:avLst/>
            <a:gdLst>
              <a:gd name="T0" fmla="*/ 0 w 47"/>
              <a:gd name="T1" fmla="*/ 9 h 28"/>
              <a:gd name="T2" fmla="*/ 38 w 47"/>
              <a:gd name="T3" fmla="*/ 0 h 28"/>
              <a:gd name="T4" fmla="*/ 47 w 47"/>
              <a:gd name="T5" fmla="*/ 18 h 28"/>
              <a:gd name="T6" fmla="*/ 10 w 47"/>
              <a:gd name="T7" fmla="*/ 28 h 28"/>
              <a:gd name="T8" fmla="*/ 0 w 47"/>
              <a:gd name="T9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8">
                <a:moveTo>
                  <a:pt x="0" y="9"/>
                </a:moveTo>
                <a:lnTo>
                  <a:pt x="38" y="0"/>
                </a:lnTo>
                <a:lnTo>
                  <a:pt x="47" y="18"/>
                </a:lnTo>
                <a:lnTo>
                  <a:pt x="10" y="28"/>
                </a:lnTo>
                <a:lnTo>
                  <a:pt x="0" y="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5" name="Freeform 39"/>
          <p:cNvSpPr>
            <a:spLocks/>
          </p:cNvSpPr>
          <p:nvPr/>
        </p:nvSpPr>
        <p:spPr bwMode="auto">
          <a:xfrm>
            <a:off x="2165350" y="5121275"/>
            <a:ext cx="104775" cy="44450"/>
          </a:xfrm>
          <a:custGeom>
            <a:avLst/>
            <a:gdLst>
              <a:gd name="T0" fmla="*/ 0 w 66"/>
              <a:gd name="T1" fmla="*/ 10 h 28"/>
              <a:gd name="T2" fmla="*/ 57 w 66"/>
              <a:gd name="T3" fmla="*/ 0 h 28"/>
              <a:gd name="T4" fmla="*/ 66 w 66"/>
              <a:gd name="T5" fmla="*/ 19 h 28"/>
              <a:gd name="T6" fmla="*/ 9 w 66"/>
              <a:gd name="T7" fmla="*/ 28 h 28"/>
              <a:gd name="T8" fmla="*/ 0 w 66"/>
              <a:gd name="T9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28">
                <a:moveTo>
                  <a:pt x="0" y="10"/>
                </a:moveTo>
                <a:lnTo>
                  <a:pt x="57" y="0"/>
                </a:lnTo>
                <a:lnTo>
                  <a:pt x="66" y="19"/>
                </a:lnTo>
                <a:lnTo>
                  <a:pt x="9" y="28"/>
                </a:lnTo>
                <a:lnTo>
                  <a:pt x="0" y="1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6" name="Freeform 40"/>
          <p:cNvSpPr>
            <a:spLocks/>
          </p:cNvSpPr>
          <p:nvPr/>
        </p:nvSpPr>
        <p:spPr bwMode="auto">
          <a:xfrm>
            <a:off x="2225675" y="5106988"/>
            <a:ext cx="74613" cy="44450"/>
          </a:xfrm>
          <a:custGeom>
            <a:avLst/>
            <a:gdLst>
              <a:gd name="T0" fmla="*/ 0 w 47"/>
              <a:gd name="T1" fmla="*/ 9 h 28"/>
              <a:gd name="T2" fmla="*/ 37 w 47"/>
              <a:gd name="T3" fmla="*/ 0 h 28"/>
              <a:gd name="T4" fmla="*/ 47 w 47"/>
              <a:gd name="T5" fmla="*/ 19 h 28"/>
              <a:gd name="T6" fmla="*/ 9 w 47"/>
              <a:gd name="T7" fmla="*/ 28 h 28"/>
              <a:gd name="T8" fmla="*/ 0 w 47"/>
              <a:gd name="T9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8">
                <a:moveTo>
                  <a:pt x="0" y="9"/>
                </a:moveTo>
                <a:lnTo>
                  <a:pt x="37" y="0"/>
                </a:lnTo>
                <a:lnTo>
                  <a:pt x="47" y="19"/>
                </a:lnTo>
                <a:lnTo>
                  <a:pt x="9" y="28"/>
                </a:lnTo>
                <a:lnTo>
                  <a:pt x="0" y="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7" name="Freeform 41"/>
          <p:cNvSpPr>
            <a:spLocks/>
          </p:cNvSpPr>
          <p:nvPr/>
        </p:nvSpPr>
        <p:spPr bwMode="auto">
          <a:xfrm>
            <a:off x="2344738" y="5076825"/>
            <a:ext cx="74612" cy="44450"/>
          </a:xfrm>
          <a:custGeom>
            <a:avLst/>
            <a:gdLst>
              <a:gd name="T0" fmla="*/ 0 w 47"/>
              <a:gd name="T1" fmla="*/ 9 h 28"/>
              <a:gd name="T2" fmla="*/ 38 w 47"/>
              <a:gd name="T3" fmla="*/ 0 h 28"/>
              <a:gd name="T4" fmla="*/ 47 w 47"/>
              <a:gd name="T5" fmla="*/ 19 h 28"/>
              <a:gd name="T6" fmla="*/ 10 w 47"/>
              <a:gd name="T7" fmla="*/ 28 h 28"/>
              <a:gd name="T8" fmla="*/ 0 w 47"/>
              <a:gd name="T9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8">
                <a:moveTo>
                  <a:pt x="0" y="9"/>
                </a:moveTo>
                <a:lnTo>
                  <a:pt x="38" y="0"/>
                </a:lnTo>
                <a:lnTo>
                  <a:pt x="47" y="19"/>
                </a:lnTo>
                <a:lnTo>
                  <a:pt x="10" y="28"/>
                </a:lnTo>
                <a:lnTo>
                  <a:pt x="0" y="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8" name="Freeform 42"/>
          <p:cNvSpPr>
            <a:spLocks/>
          </p:cNvSpPr>
          <p:nvPr/>
        </p:nvSpPr>
        <p:spPr bwMode="auto">
          <a:xfrm>
            <a:off x="2374900" y="5046663"/>
            <a:ext cx="104775" cy="60325"/>
          </a:xfrm>
          <a:custGeom>
            <a:avLst/>
            <a:gdLst>
              <a:gd name="T0" fmla="*/ 0 w 66"/>
              <a:gd name="T1" fmla="*/ 19 h 38"/>
              <a:gd name="T2" fmla="*/ 57 w 66"/>
              <a:gd name="T3" fmla="*/ 0 h 38"/>
              <a:gd name="T4" fmla="*/ 66 w 66"/>
              <a:gd name="T5" fmla="*/ 19 h 38"/>
              <a:gd name="T6" fmla="*/ 9 w 66"/>
              <a:gd name="T7" fmla="*/ 38 h 38"/>
              <a:gd name="T8" fmla="*/ 0 w 66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8">
                <a:moveTo>
                  <a:pt x="0" y="19"/>
                </a:moveTo>
                <a:lnTo>
                  <a:pt x="57" y="0"/>
                </a:lnTo>
                <a:lnTo>
                  <a:pt x="66" y="19"/>
                </a:lnTo>
                <a:lnTo>
                  <a:pt x="9" y="38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39" name="Freeform 43"/>
          <p:cNvSpPr>
            <a:spLocks/>
          </p:cNvSpPr>
          <p:nvPr/>
        </p:nvSpPr>
        <p:spPr bwMode="auto">
          <a:xfrm>
            <a:off x="2435225" y="5032375"/>
            <a:ext cx="88900" cy="44450"/>
          </a:xfrm>
          <a:custGeom>
            <a:avLst/>
            <a:gdLst>
              <a:gd name="T0" fmla="*/ 0 w 56"/>
              <a:gd name="T1" fmla="*/ 9 h 28"/>
              <a:gd name="T2" fmla="*/ 47 w 56"/>
              <a:gd name="T3" fmla="*/ 0 h 28"/>
              <a:gd name="T4" fmla="*/ 56 w 56"/>
              <a:gd name="T5" fmla="*/ 18 h 28"/>
              <a:gd name="T6" fmla="*/ 9 w 56"/>
              <a:gd name="T7" fmla="*/ 28 h 28"/>
              <a:gd name="T8" fmla="*/ 0 w 56"/>
              <a:gd name="T9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8">
                <a:moveTo>
                  <a:pt x="0" y="9"/>
                </a:moveTo>
                <a:lnTo>
                  <a:pt x="47" y="0"/>
                </a:lnTo>
                <a:lnTo>
                  <a:pt x="56" y="18"/>
                </a:lnTo>
                <a:lnTo>
                  <a:pt x="9" y="28"/>
                </a:lnTo>
                <a:lnTo>
                  <a:pt x="0" y="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0" name="Freeform 44"/>
          <p:cNvSpPr>
            <a:spLocks/>
          </p:cNvSpPr>
          <p:nvPr/>
        </p:nvSpPr>
        <p:spPr bwMode="auto">
          <a:xfrm>
            <a:off x="2479675" y="5002213"/>
            <a:ext cx="104775" cy="58737"/>
          </a:xfrm>
          <a:custGeom>
            <a:avLst/>
            <a:gdLst>
              <a:gd name="T0" fmla="*/ 0 w 66"/>
              <a:gd name="T1" fmla="*/ 19 h 37"/>
              <a:gd name="T2" fmla="*/ 57 w 66"/>
              <a:gd name="T3" fmla="*/ 0 h 37"/>
              <a:gd name="T4" fmla="*/ 66 w 66"/>
              <a:gd name="T5" fmla="*/ 19 h 37"/>
              <a:gd name="T6" fmla="*/ 9 w 66"/>
              <a:gd name="T7" fmla="*/ 37 h 37"/>
              <a:gd name="T8" fmla="*/ 0 w 66"/>
              <a:gd name="T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7">
                <a:moveTo>
                  <a:pt x="0" y="19"/>
                </a:moveTo>
                <a:lnTo>
                  <a:pt x="57" y="0"/>
                </a:lnTo>
                <a:lnTo>
                  <a:pt x="66" y="19"/>
                </a:lnTo>
                <a:lnTo>
                  <a:pt x="9" y="37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1" name="Freeform 45"/>
          <p:cNvSpPr>
            <a:spLocks/>
          </p:cNvSpPr>
          <p:nvPr/>
        </p:nvSpPr>
        <p:spPr bwMode="auto">
          <a:xfrm>
            <a:off x="2540000" y="4972050"/>
            <a:ext cx="88900" cy="60325"/>
          </a:xfrm>
          <a:custGeom>
            <a:avLst/>
            <a:gdLst>
              <a:gd name="T0" fmla="*/ 0 w 56"/>
              <a:gd name="T1" fmla="*/ 19 h 38"/>
              <a:gd name="T2" fmla="*/ 47 w 56"/>
              <a:gd name="T3" fmla="*/ 0 h 38"/>
              <a:gd name="T4" fmla="*/ 56 w 56"/>
              <a:gd name="T5" fmla="*/ 19 h 38"/>
              <a:gd name="T6" fmla="*/ 9 w 56"/>
              <a:gd name="T7" fmla="*/ 38 h 38"/>
              <a:gd name="T8" fmla="*/ 0 w 56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8">
                <a:moveTo>
                  <a:pt x="0" y="19"/>
                </a:moveTo>
                <a:lnTo>
                  <a:pt x="47" y="0"/>
                </a:lnTo>
                <a:lnTo>
                  <a:pt x="56" y="19"/>
                </a:lnTo>
                <a:lnTo>
                  <a:pt x="9" y="38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2" name="Freeform 46"/>
          <p:cNvSpPr>
            <a:spLocks/>
          </p:cNvSpPr>
          <p:nvPr/>
        </p:nvSpPr>
        <p:spPr bwMode="auto">
          <a:xfrm>
            <a:off x="2584450" y="4956175"/>
            <a:ext cx="60325" cy="46038"/>
          </a:xfrm>
          <a:custGeom>
            <a:avLst/>
            <a:gdLst>
              <a:gd name="T0" fmla="*/ 0 w 38"/>
              <a:gd name="T1" fmla="*/ 10 h 29"/>
              <a:gd name="T2" fmla="*/ 28 w 38"/>
              <a:gd name="T3" fmla="*/ 0 h 29"/>
              <a:gd name="T4" fmla="*/ 38 w 38"/>
              <a:gd name="T5" fmla="*/ 19 h 29"/>
              <a:gd name="T6" fmla="*/ 9 w 38"/>
              <a:gd name="T7" fmla="*/ 29 h 29"/>
              <a:gd name="T8" fmla="*/ 0 w 38"/>
              <a:gd name="T9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9">
                <a:moveTo>
                  <a:pt x="0" y="10"/>
                </a:moveTo>
                <a:lnTo>
                  <a:pt x="28" y="0"/>
                </a:lnTo>
                <a:lnTo>
                  <a:pt x="38" y="19"/>
                </a:lnTo>
                <a:lnTo>
                  <a:pt x="9" y="29"/>
                </a:lnTo>
                <a:lnTo>
                  <a:pt x="0" y="1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3" name="Freeform 47"/>
          <p:cNvSpPr>
            <a:spLocks/>
          </p:cNvSpPr>
          <p:nvPr/>
        </p:nvSpPr>
        <p:spPr bwMode="auto">
          <a:xfrm>
            <a:off x="2689225" y="4911725"/>
            <a:ext cx="74613" cy="44450"/>
          </a:xfrm>
          <a:custGeom>
            <a:avLst/>
            <a:gdLst>
              <a:gd name="T0" fmla="*/ 0 w 47"/>
              <a:gd name="T1" fmla="*/ 10 h 28"/>
              <a:gd name="T2" fmla="*/ 38 w 47"/>
              <a:gd name="T3" fmla="*/ 0 h 28"/>
              <a:gd name="T4" fmla="*/ 47 w 47"/>
              <a:gd name="T5" fmla="*/ 19 h 28"/>
              <a:gd name="T6" fmla="*/ 10 w 47"/>
              <a:gd name="T7" fmla="*/ 28 h 28"/>
              <a:gd name="T8" fmla="*/ 0 w 47"/>
              <a:gd name="T9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28">
                <a:moveTo>
                  <a:pt x="0" y="10"/>
                </a:moveTo>
                <a:lnTo>
                  <a:pt x="38" y="0"/>
                </a:lnTo>
                <a:lnTo>
                  <a:pt x="47" y="19"/>
                </a:lnTo>
                <a:lnTo>
                  <a:pt x="10" y="28"/>
                </a:lnTo>
                <a:lnTo>
                  <a:pt x="0" y="1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4" name="Freeform 48"/>
          <p:cNvSpPr>
            <a:spLocks/>
          </p:cNvSpPr>
          <p:nvPr/>
        </p:nvSpPr>
        <p:spPr bwMode="auto">
          <a:xfrm>
            <a:off x="2809875" y="4822825"/>
            <a:ext cx="88900" cy="58738"/>
          </a:xfrm>
          <a:custGeom>
            <a:avLst/>
            <a:gdLst>
              <a:gd name="T0" fmla="*/ 0 w 56"/>
              <a:gd name="T1" fmla="*/ 18 h 37"/>
              <a:gd name="T2" fmla="*/ 47 w 56"/>
              <a:gd name="T3" fmla="*/ 0 h 37"/>
              <a:gd name="T4" fmla="*/ 56 w 56"/>
              <a:gd name="T5" fmla="*/ 18 h 37"/>
              <a:gd name="T6" fmla="*/ 9 w 56"/>
              <a:gd name="T7" fmla="*/ 37 h 37"/>
              <a:gd name="T8" fmla="*/ 0 w 56"/>
              <a:gd name="T9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7">
                <a:moveTo>
                  <a:pt x="0" y="18"/>
                </a:moveTo>
                <a:lnTo>
                  <a:pt x="47" y="0"/>
                </a:lnTo>
                <a:lnTo>
                  <a:pt x="56" y="18"/>
                </a:lnTo>
                <a:lnTo>
                  <a:pt x="9" y="37"/>
                </a:lnTo>
                <a:lnTo>
                  <a:pt x="0" y="1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5" name="Freeform 49"/>
          <p:cNvSpPr>
            <a:spLocks/>
          </p:cNvSpPr>
          <p:nvPr/>
        </p:nvSpPr>
        <p:spPr bwMode="auto">
          <a:xfrm>
            <a:off x="2854325" y="4792663"/>
            <a:ext cx="88900" cy="58737"/>
          </a:xfrm>
          <a:custGeom>
            <a:avLst/>
            <a:gdLst>
              <a:gd name="T0" fmla="*/ 0 w 56"/>
              <a:gd name="T1" fmla="*/ 19 h 37"/>
              <a:gd name="T2" fmla="*/ 47 w 56"/>
              <a:gd name="T3" fmla="*/ 0 h 37"/>
              <a:gd name="T4" fmla="*/ 56 w 56"/>
              <a:gd name="T5" fmla="*/ 19 h 37"/>
              <a:gd name="T6" fmla="*/ 9 w 56"/>
              <a:gd name="T7" fmla="*/ 37 h 37"/>
              <a:gd name="T8" fmla="*/ 0 w 56"/>
              <a:gd name="T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7">
                <a:moveTo>
                  <a:pt x="0" y="19"/>
                </a:moveTo>
                <a:lnTo>
                  <a:pt x="47" y="0"/>
                </a:lnTo>
                <a:lnTo>
                  <a:pt x="56" y="19"/>
                </a:lnTo>
                <a:lnTo>
                  <a:pt x="9" y="37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6" name="Freeform 50"/>
          <p:cNvSpPr>
            <a:spLocks/>
          </p:cNvSpPr>
          <p:nvPr/>
        </p:nvSpPr>
        <p:spPr bwMode="auto">
          <a:xfrm>
            <a:off x="2898775" y="4762500"/>
            <a:ext cx="74613" cy="60325"/>
          </a:xfrm>
          <a:custGeom>
            <a:avLst/>
            <a:gdLst>
              <a:gd name="T0" fmla="*/ 0 w 47"/>
              <a:gd name="T1" fmla="*/ 19 h 38"/>
              <a:gd name="T2" fmla="*/ 38 w 47"/>
              <a:gd name="T3" fmla="*/ 0 h 38"/>
              <a:gd name="T4" fmla="*/ 47 w 47"/>
              <a:gd name="T5" fmla="*/ 19 h 38"/>
              <a:gd name="T6" fmla="*/ 10 w 47"/>
              <a:gd name="T7" fmla="*/ 38 h 38"/>
              <a:gd name="T8" fmla="*/ 0 w 47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8">
                <a:moveTo>
                  <a:pt x="0" y="19"/>
                </a:moveTo>
                <a:lnTo>
                  <a:pt x="38" y="0"/>
                </a:lnTo>
                <a:lnTo>
                  <a:pt x="47" y="19"/>
                </a:lnTo>
                <a:lnTo>
                  <a:pt x="10" y="38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7" name="Freeform 51"/>
          <p:cNvSpPr>
            <a:spLocks/>
          </p:cNvSpPr>
          <p:nvPr/>
        </p:nvSpPr>
        <p:spPr bwMode="auto">
          <a:xfrm>
            <a:off x="3019425" y="4672013"/>
            <a:ext cx="74613" cy="60325"/>
          </a:xfrm>
          <a:custGeom>
            <a:avLst/>
            <a:gdLst>
              <a:gd name="T0" fmla="*/ 0 w 47"/>
              <a:gd name="T1" fmla="*/ 19 h 38"/>
              <a:gd name="T2" fmla="*/ 37 w 47"/>
              <a:gd name="T3" fmla="*/ 0 h 38"/>
              <a:gd name="T4" fmla="*/ 47 w 47"/>
              <a:gd name="T5" fmla="*/ 19 h 38"/>
              <a:gd name="T6" fmla="*/ 9 w 47"/>
              <a:gd name="T7" fmla="*/ 38 h 38"/>
              <a:gd name="T8" fmla="*/ 0 w 47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8">
                <a:moveTo>
                  <a:pt x="0" y="19"/>
                </a:moveTo>
                <a:lnTo>
                  <a:pt x="37" y="0"/>
                </a:lnTo>
                <a:lnTo>
                  <a:pt x="47" y="19"/>
                </a:lnTo>
                <a:lnTo>
                  <a:pt x="9" y="38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8" name="Freeform 52"/>
          <p:cNvSpPr>
            <a:spLocks/>
          </p:cNvSpPr>
          <p:nvPr/>
        </p:nvSpPr>
        <p:spPr bwMode="auto">
          <a:xfrm>
            <a:off x="3108325" y="4583113"/>
            <a:ext cx="104775" cy="74612"/>
          </a:xfrm>
          <a:custGeom>
            <a:avLst/>
            <a:gdLst>
              <a:gd name="T0" fmla="*/ 0 w 66"/>
              <a:gd name="T1" fmla="*/ 28 h 47"/>
              <a:gd name="T2" fmla="*/ 57 w 66"/>
              <a:gd name="T3" fmla="*/ 0 h 47"/>
              <a:gd name="T4" fmla="*/ 66 w 66"/>
              <a:gd name="T5" fmla="*/ 18 h 47"/>
              <a:gd name="T6" fmla="*/ 10 w 66"/>
              <a:gd name="T7" fmla="*/ 47 h 47"/>
              <a:gd name="T8" fmla="*/ 0 w 66"/>
              <a:gd name="T9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47">
                <a:moveTo>
                  <a:pt x="0" y="28"/>
                </a:moveTo>
                <a:lnTo>
                  <a:pt x="57" y="0"/>
                </a:lnTo>
                <a:lnTo>
                  <a:pt x="66" y="18"/>
                </a:lnTo>
                <a:lnTo>
                  <a:pt x="10" y="47"/>
                </a:lnTo>
                <a:lnTo>
                  <a:pt x="0" y="2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49" name="Freeform 53"/>
          <p:cNvSpPr>
            <a:spLocks/>
          </p:cNvSpPr>
          <p:nvPr/>
        </p:nvSpPr>
        <p:spPr bwMode="auto">
          <a:xfrm>
            <a:off x="3182938" y="4506913"/>
            <a:ext cx="74612" cy="120650"/>
          </a:xfrm>
          <a:custGeom>
            <a:avLst/>
            <a:gdLst>
              <a:gd name="T0" fmla="*/ 0 w 47"/>
              <a:gd name="T1" fmla="*/ 66 h 76"/>
              <a:gd name="T2" fmla="*/ 29 w 47"/>
              <a:gd name="T3" fmla="*/ 0 h 76"/>
              <a:gd name="T4" fmla="*/ 47 w 47"/>
              <a:gd name="T5" fmla="*/ 10 h 76"/>
              <a:gd name="T6" fmla="*/ 19 w 47"/>
              <a:gd name="T7" fmla="*/ 76 h 76"/>
              <a:gd name="T8" fmla="*/ 0 w 47"/>
              <a:gd name="T9" fmla="*/ 6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6">
                <a:moveTo>
                  <a:pt x="0" y="66"/>
                </a:moveTo>
                <a:lnTo>
                  <a:pt x="29" y="0"/>
                </a:lnTo>
                <a:lnTo>
                  <a:pt x="47" y="10"/>
                </a:lnTo>
                <a:lnTo>
                  <a:pt x="19" y="76"/>
                </a:lnTo>
                <a:lnTo>
                  <a:pt x="0" y="6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0" name="Freeform 54"/>
          <p:cNvSpPr>
            <a:spLocks/>
          </p:cNvSpPr>
          <p:nvPr/>
        </p:nvSpPr>
        <p:spPr bwMode="auto">
          <a:xfrm>
            <a:off x="3213100" y="4492625"/>
            <a:ext cx="104775" cy="74613"/>
          </a:xfrm>
          <a:custGeom>
            <a:avLst/>
            <a:gdLst>
              <a:gd name="T0" fmla="*/ 0 w 66"/>
              <a:gd name="T1" fmla="*/ 28 h 47"/>
              <a:gd name="T2" fmla="*/ 57 w 66"/>
              <a:gd name="T3" fmla="*/ 0 h 47"/>
              <a:gd name="T4" fmla="*/ 66 w 66"/>
              <a:gd name="T5" fmla="*/ 19 h 47"/>
              <a:gd name="T6" fmla="*/ 10 w 66"/>
              <a:gd name="T7" fmla="*/ 47 h 47"/>
              <a:gd name="T8" fmla="*/ 0 w 66"/>
              <a:gd name="T9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47">
                <a:moveTo>
                  <a:pt x="0" y="28"/>
                </a:moveTo>
                <a:lnTo>
                  <a:pt x="57" y="0"/>
                </a:lnTo>
                <a:lnTo>
                  <a:pt x="66" y="19"/>
                </a:lnTo>
                <a:lnTo>
                  <a:pt x="10" y="47"/>
                </a:lnTo>
                <a:lnTo>
                  <a:pt x="0" y="2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1" name="Rectangle 55"/>
          <p:cNvSpPr>
            <a:spLocks noChangeArrowheads="1"/>
          </p:cNvSpPr>
          <p:nvPr/>
        </p:nvSpPr>
        <p:spPr bwMode="auto">
          <a:xfrm>
            <a:off x="3287713" y="4522788"/>
            <a:ext cx="30162" cy="142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2" name="Freeform 56"/>
          <p:cNvSpPr>
            <a:spLocks/>
          </p:cNvSpPr>
          <p:nvPr/>
        </p:nvSpPr>
        <p:spPr bwMode="auto">
          <a:xfrm>
            <a:off x="3348038" y="4402138"/>
            <a:ext cx="74612" cy="60325"/>
          </a:xfrm>
          <a:custGeom>
            <a:avLst/>
            <a:gdLst>
              <a:gd name="T0" fmla="*/ 0 w 47"/>
              <a:gd name="T1" fmla="*/ 19 h 38"/>
              <a:gd name="T2" fmla="*/ 38 w 47"/>
              <a:gd name="T3" fmla="*/ 0 h 38"/>
              <a:gd name="T4" fmla="*/ 47 w 47"/>
              <a:gd name="T5" fmla="*/ 19 h 38"/>
              <a:gd name="T6" fmla="*/ 9 w 47"/>
              <a:gd name="T7" fmla="*/ 38 h 38"/>
              <a:gd name="T8" fmla="*/ 0 w 47"/>
              <a:gd name="T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8">
                <a:moveTo>
                  <a:pt x="0" y="19"/>
                </a:moveTo>
                <a:lnTo>
                  <a:pt x="38" y="0"/>
                </a:lnTo>
                <a:lnTo>
                  <a:pt x="47" y="19"/>
                </a:lnTo>
                <a:lnTo>
                  <a:pt x="9" y="38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3" name="Freeform 57"/>
          <p:cNvSpPr>
            <a:spLocks/>
          </p:cNvSpPr>
          <p:nvPr/>
        </p:nvSpPr>
        <p:spPr bwMode="auto">
          <a:xfrm>
            <a:off x="3392488" y="4313238"/>
            <a:ext cx="74612" cy="134937"/>
          </a:xfrm>
          <a:custGeom>
            <a:avLst/>
            <a:gdLst>
              <a:gd name="T0" fmla="*/ 0 w 47"/>
              <a:gd name="T1" fmla="*/ 75 h 85"/>
              <a:gd name="T2" fmla="*/ 29 w 47"/>
              <a:gd name="T3" fmla="*/ 0 h 85"/>
              <a:gd name="T4" fmla="*/ 47 w 47"/>
              <a:gd name="T5" fmla="*/ 9 h 85"/>
              <a:gd name="T6" fmla="*/ 19 w 47"/>
              <a:gd name="T7" fmla="*/ 85 h 85"/>
              <a:gd name="T8" fmla="*/ 0 w 47"/>
              <a:gd name="T9" fmla="*/ 7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5">
                <a:moveTo>
                  <a:pt x="0" y="75"/>
                </a:moveTo>
                <a:lnTo>
                  <a:pt x="29" y="0"/>
                </a:lnTo>
                <a:lnTo>
                  <a:pt x="47" y="9"/>
                </a:lnTo>
                <a:lnTo>
                  <a:pt x="19" y="85"/>
                </a:lnTo>
                <a:lnTo>
                  <a:pt x="0" y="7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4" name="Freeform 58"/>
          <p:cNvSpPr>
            <a:spLocks/>
          </p:cNvSpPr>
          <p:nvPr/>
        </p:nvSpPr>
        <p:spPr bwMode="auto">
          <a:xfrm>
            <a:off x="3438525" y="4283075"/>
            <a:ext cx="74613" cy="104775"/>
          </a:xfrm>
          <a:custGeom>
            <a:avLst/>
            <a:gdLst>
              <a:gd name="T0" fmla="*/ 0 w 47"/>
              <a:gd name="T1" fmla="*/ 57 h 66"/>
              <a:gd name="T2" fmla="*/ 28 w 47"/>
              <a:gd name="T3" fmla="*/ 0 h 66"/>
              <a:gd name="T4" fmla="*/ 47 w 47"/>
              <a:gd name="T5" fmla="*/ 9 h 66"/>
              <a:gd name="T6" fmla="*/ 18 w 47"/>
              <a:gd name="T7" fmla="*/ 66 h 66"/>
              <a:gd name="T8" fmla="*/ 0 w 47"/>
              <a:gd name="T9" fmla="*/ 5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6">
                <a:moveTo>
                  <a:pt x="0" y="57"/>
                </a:moveTo>
                <a:lnTo>
                  <a:pt x="28" y="0"/>
                </a:lnTo>
                <a:lnTo>
                  <a:pt x="47" y="9"/>
                </a:lnTo>
                <a:lnTo>
                  <a:pt x="18" y="66"/>
                </a:lnTo>
                <a:lnTo>
                  <a:pt x="0" y="5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5" name="Rectangle 59"/>
          <p:cNvSpPr>
            <a:spLocks noChangeArrowheads="1"/>
          </p:cNvSpPr>
          <p:nvPr/>
        </p:nvSpPr>
        <p:spPr bwMode="auto">
          <a:xfrm>
            <a:off x="3543300" y="4222750"/>
            <a:ext cx="30163" cy="158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6" name="Freeform 60"/>
          <p:cNvSpPr>
            <a:spLocks/>
          </p:cNvSpPr>
          <p:nvPr/>
        </p:nvSpPr>
        <p:spPr bwMode="auto">
          <a:xfrm>
            <a:off x="3543300" y="4222750"/>
            <a:ext cx="74613" cy="60325"/>
          </a:xfrm>
          <a:custGeom>
            <a:avLst/>
            <a:gdLst>
              <a:gd name="T0" fmla="*/ 0 w 47"/>
              <a:gd name="T1" fmla="*/ 29 h 38"/>
              <a:gd name="T2" fmla="*/ 19 w 47"/>
              <a:gd name="T3" fmla="*/ 0 h 38"/>
              <a:gd name="T4" fmla="*/ 47 w 47"/>
              <a:gd name="T5" fmla="*/ 10 h 38"/>
              <a:gd name="T6" fmla="*/ 28 w 47"/>
              <a:gd name="T7" fmla="*/ 38 h 38"/>
              <a:gd name="T8" fmla="*/ 0 w 47"/>
              <a:gd name="T9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8">
                <a:moveTo>
                  <a:pt x="0" y="29"/>
                </a:moveTo>
                <a:lnTo>
                  <a:pt x="19" y="0"/>
                </a:lnTo>
                <a:lnTo>
                  <a:pt x="47" y="10"/>
                </a:lnTo>
                <a:lnTo>
                  <a:pt x="28" y="38"/>
                </a:lnTo>
                <a:lnTo>
                  <a:pt x="0" y="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7" name="Freeform 61"/>
          <p:cNvSpPr>
            <a:spLocks/>
          </p:cNvSpPr>
          <p:nvPr/>
        </p:nvSpPr>
        <p:spPr bwMode="auto">
          <a:xfrm>
            <a:off x="3617913" y="4087813"/>
            <a:ext cx="60325" cy="90487"/>
          </a:xfrm>
          <a:custGeom>
            <a:avLst/>
            <a:gdLst>
              <a:gd name="T0" fmla="*/ 0 w 38"/>
              <a:gd name="T1" fmla="*/ 48 h 57"/>
              <a:gd name="T2" fmla="*/ 19 w 38"/>
              <a:gd name="T3" fmla="*/ 0 h 57"/>
              <a:gd name="T4" fmla="*/ 38 w 38"/>
              <a:gd name="T5" fmla="*/ 10 h 57"/>
              <a:gd name="T6" fmla="*/ 19 w 38"/>
              <a:gd name="T7" fmla="*/ 57 h 57"/>
              <a:gd name="T8" fmla="*/ 0 w 38"/>
              <a:gd name="T9" fmla="*/ 4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7">
                <a:moveTo>
                  <a:pt x="0" y="48"/>
                </a:moveTo>
                <a:lnTo>
                  <a:pt x="19" y="0"/>
                </a:lnTo>
                <a:lnTo>
                  <a:pt x="38" y="10"/>
                </a:lnTo>
                <a:lnTo>
                  <a:pt x="19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8" name="Freeform 62"/>
          <p:cNvSpPr>
            <a:spLocks/>
          </p:cNvSpPr>
          <p:nvPr/>
        </p:nvSpPr>
        <p:spPr bwMode="auto">
          <a:xfrm>
            <a:off x="3648075" y="4029075"/>
            <a:ext cx="88900" cy="134938"/>
          </a:xfrm>
          <a:custGeom>
            <a:avLst/>
            <a:gdLst>
              <a:gd name="T0" fmla="*/ 0 w 56"/>
              <a:gd name="T1" fmla="*/ 75 h 85"/>
              <a:gd name="T2" fmla="*/ 37 w 56"/>
              <a:gd name="T3" fmla="*/ 0 h 85"/>
              <a:gd name="T4" fmla="*/ 56 w 56"/>
              <a:gd name="T5" fmla="*/ 9 h 85"/>
              <a:gd name="T6" fmla="*/ 19 w 56"/>
              <a:gd name="T7" fmla="*/ 85 h 85"/>
              <a:gd name="T8" fmla="*/ 0 w 56"/>
              <a:gd name="T9" fmla="*/ 7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85">
                <a:moveTo>
                  <a:pt x="0" y="75"/>
                </a:moveTo>
                <a:lnTo>
                  <a:pt x="37" y="0"/>
                </a:lnTo>
                <a:lnTo>
                  <a:pt x="56" y="9"/>
                </a:lnTo>
                <a:lnTo>
                  <a:pt x="19" y="85"/>
                </a:lnTo>
                <a:lnTo>
                  <a:pt x="0" y="7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59" name="Rectangle 63"/>
          <p:cNvSpPr>
            <a:spLocks noChangeArrowheads="1"/>
          </p:cNvSpPr>
          <p:nvPr/>
        </p:nvSpPr>
        <p:spPr bwMode="auto">
          <a:xfrm>
            <a:off x="3706813" y="4087813"/>
            <a:ext cx="30162" cy="158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0" name="Freeform 64"/>
          <p:cNvSpPr>
            <a:spLocks/>
          </p:cNvSpPr>
          <p:nvPr/>
        </p:nvSpPr>
        <p:spPr bwMode="auto">
          <a:xfrm>
            <a:off x="3752850" y="3952875"/>
            <a:ext cx="58738" cy="76200"/>
          </a:xfrm>
          <a:custGeom>
            <a:avLst/>
            <a:gdLst>
              <a:gd name="T0" fmla="*/ 0 w 37"/>
              <a:gd name="T1" fmla="*/ 38 h 48"/>
              <a:gd name="T2" fmla="*/ 19 w 37"/>
              <a:gd name="T3" fmla="*/ 0 h 48"/>
              <a:gd name="T4" fmla="*/ 37 w 37"/>
              <a:gd name="T5" fmla="*/ 10 h 48"/>
              <a:gd name="T6" fmla="*/ 19 w 37"/>
              <a:gd name="T7" fmla="*/ 48 h 48"/>
              <a:gd name="T8" fmla="*/ 0 w 37"/>
              <a:gd name="T9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48">
                <a:moveTo>
                  <a:pt x="0" y="38"/>
                </a:moveTo>
                <a:lnTo>
                  <a:pt x="19" y="0"/>
                </a:lnTo>
                <a:lnTo>
                  <a:pt x="37" y="10"/>
                </a:lnTo>
                <a:lnTo>
                  <a:pt x="19" y="48"/>
                </a:lnTo>
                <a:lnTo>
                  <a:pt x="0" y="3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1" name="Freeform 65"/>
          <p:cNvSpPr>
            <a:spLocks/>
          </p:cNvSpPr>
          <p:nvPr/>
        </p:nvSpPr>
        <p:spPr bwMode="auto">
          <a:xfrm>
            <a:off x="3841750" y="3833813"/>
            <a:ext cx="46038" cy="74612"/>
          </a:xfrm>
          <a:custGeom>
            <a:avLst/>
            <a:gdLst>
              <a:gd name="T0" fmla="*/ 0 w 29"/>
              <a:gd name="T1" fmla="*/ 38 h 47"/>
              <a:gd name="T2" fmla="*/ 10 w 29"/>
              <a:gd name="T3" fmla="*/ 0 h 47"/>
              <a:gd name="T4" fmla="*/ 29 w 29"/>
              <a:gd name="T5" fmla="*/ 9 h 47"/>
              <a:gd name="T6" fmla="*/ 19 w 29"/>
              <a:gd name="T7" fmla="*/ 47 h 47"/>
              <a:gd name="T8" fmla="*/ 0 w 29"/>
              <a:gd name="T9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7">
                <a:moveTo>
                  <a:pt x="0" y="38"/>
                </a:moveTo>
                <a:lnTo>
                  <a:pt x="10" y="0"/>
                </a:lnTo>
                <a:lnTo>
                  <a:pt x="29" y="9"/>
                </a:lnTo>
                <a:lnTo>
                  <a:pt x="19" y="47"/>
                </a:lnTo>
                <a:lnTo>
                  <a:pt x="0" y="3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2" name="Freeform 66"/>
          <p:cNvSpPr>
            <a:spLocks/>
          </p:cNvSpPr>
          <p:nvPr/>
        </p:nvSpPr>
        <p:spPr bwMode="auto">
          <a:xfrm>
            <a:off x="3857625" y="3773488"/>
            <a:ext cx="88900" cy="134937"/>
          </a:xfrm>
          <a:custGeom>
            <a:avLst/>
            <a:gdLst>
              <a:gd name="T0" fmla="*/ 0 w 56"/>
              <a:gd name="T1" fmla="*/ 76 h 85"/>
              <a:gd name="T2" fmla="*/ 37 w 56"/>
              <a:gd name="T3" fmla="*/ 0 h 85"/>
              <a:gd name="T4" fmla="*/ 56 w 56"/>
              <a:gd name="T5" fmla="*/ 10 h 85"/>
              <a:gd name="T6" fmla="*/ 19 w 56"/>
              <a:gd name="T7" fmla="*/ 85 h 85"/>
              <a:gd name="T8" fmla="*/ 0 w 56"/>
              <a:gd name="T9" fmla="*/ 7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85">
                <a:moveTo>
                  <a:pt x="0" y="76"/>
                </a:moveTo>
                <a:lnTo>
                  <a:pt x="37" y="0"/>
                </a:lnTo>
                <a:lnTo>
                  <a:pt x="56" y="10"/>
                </a:lnTo>
                <a:lnTo>
                  <a:pt x="19" y="85"/>
                </a:lnTo>
                <a:lnTo>
                  <a:pt x="0" y="7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3" name="Freeform 67"/>
          <p:cNvSpPr>
            <a:spLocks/>
          </p:cNvSpPr>
          <p:nvPr/>
        </p:nvSpPr>
        <p:spPr bwMode="auto">
          <a:xfrm>
            <a:off x="3916363" y="3743325"/>
            <a:ext cx="60325" cy="104775"/>
          </a:xfrm>
          <a:custGeom>
            <a:avLst/>
            <a:gdLst>
              <a:gd name="T0" fmla="*/ 0 w 38"/>
              <a:gd name="T1" fmla="*/ 57 h 66"/>
              <a:gd name="T2" fmla="*/ 19 w 38"/>
              <a:gd name="T3" fmla="*/ 0 h 66"/>
              <a:gd name="T4" fmla="*/ 38 w 38"/>
              <a:gd name="T5" fmla="*/ 10 h 66"/>
              <a:gd name="T6" fmla="*/ 19 w 38"/>
              <a:gd name="T7" fmla="*/ 66 h 66"/>
              <a:gd name="T8" fmla="*/ 0 w 38"/>
              <a:gd name="T9" fmla="*/ 5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6">
                <a:moveTo>
                  <a:pt x="0" y="57"/>
                </a:moveTo>
                <a:lnTo>
                  <a:pt x="19" y="0"/>
                </a:lnTo>
                <a:lnTo>
                  <a:pt x="38" y="10"/>
                </a:lnTo>
                <a:lnTo>
                  <a:pt x="19" y="66"/>
                </a:lnTo>
                <a:lnTo>
                  <a:pt x="0" y="5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4" name="Freeform 68"/>
          <p:cNvSpPr>
            <a:spLocks/>
          </p:cNvSpPr>
          <p:nvPr/>
        </p:nvSpPr>
        <p:spPr bwMode="auto">
          <a:xfrm>
            <a:off x="3992563" y="3624263"/>
            <a:ext cx="58737" cy="74612"/>
          </a:xfrm>
          <a:custGeom>
            <a:avLst/>
            <a:gdLst>
              <a:gd name="T0" fmla="*/ 0 w 37"/>
              <a:gd name="T1" fmla="*/ 38 h 47"/>
              <a:gd name="T2" fmla="*/ 18 w 37"/>
              <a:gd name="T3" fmla="*/ 0 h 47"/>
              <a:gd name="T4" fmla="*/ 37 w 37"/>
              <a:gd name="T5" fmla="*/ 9 h 47"/>
              <a:gd name="T6" fmla="*/ 18 w 37"/>
              <a:gd name="T7" fmla="*/ 47 h 47"/>
              <a:gd name="T8" fmla="*/ 0 w 37"/>
              <a:gd name="T9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47">
                <a:moveTo>
                  <a:pt x="0" y="38"/>
                </a:moveTo>
                <a:lnTo>
                  <a:pt x="18" y="0"/>
                </a:lnTo>
                <a:lnTo>
                  <a:pt x="37" y="9"/>
                </a:lnTo>
                <a:lnTo>
                  <a:pt x="18" y="47"/>
                </a:lnTo>
                <a:lnTo>
                  <a:pt x="0" y="3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5" name="Freeform 69"/>
          <p:cNvSpPr>
            <a:spLocks/>
          </p:cNvSpPr>
          <p:nvPr/>
        </p:nvSpPr>
        <p:spPr bwMode="auto">
          <a:xfrm>
            <a:off x="4021138" y="3549650"/>
            <a:ext cx="76200" cy="149225"/>
          </a:xfrm>
          <a:custGeom>
            <a:avLst/>
            <a:gdLst>
              <a:gd name="T0" fmla="*/ 0 w 48"/>
              <a:gd name="T1" fmla="*/ 85 h 94"/>
              <a:gd name="T2" fmla="*/ 29 w 48"/>
              <a:gd name="T3" fmla="*/ 0 h 94"/>
              <a:gd name="T4" fmla="*/ 48 w 48"/>
              <a:gd name="T5" fmla="*/ 9 h 94"/>
              <a:gd name="T6" fmla="*/ 19 w 48"/>
              <a:gd name="T7" fmla="*/ 94 h 94"/>
              <a:gd name="T8" fmla="*/ 0 w 48"/>
              <a:gd name="T9" fmla="*/ 8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4">
                <a:moveTo>
                  <a:pt x="0" y="85"/>
                </a:moveTo>
                <a:lnTo>
                  <a:pt x="29" y="0"/>
                </a:lnTo>
                <a:lnTo>
                  <a:pt x="48" y="9"/>
                </a:lnTo>
                <a:lnTo>
                  <a:pt x="19" y="94"/>
                </a:lnTo>
                <a:lnTo>
                  <a:pt x="0" y="8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6" name="Freeform 70"/>
          <p:cNvSpPr>
            <a:spLocks/>
          </p:cNvSpPr>
          <p:nvPr/>
        </p:nvSpPr>
        <p:spPr bwMode="auto">
          <a:xfrm>
            <a:off x="4067175" y="3533775"/>
            <a:ext cx="58738" cy="90488"/>
          </a:xfrm>
          <a:custGeom>
            <a:avLst/>
            <a:gdLst>
              <a:gd name="T0" fmla="*/ 0 w 37"/>
              <a:gd name="T1" fmla="*/ 48 h 57"/>
              <a:gd name="T2" fmla="*/ 19 w 37"/>
              <a:gd name="T3" fmla="*/ 0 h 57"/>
              <a:gd name="T4" fmla="*/ 37 w 37"/>
              <a:gd name="T5" fmla="*/ 10 h 57"/>
              <a:gd name="T6" fmla="*/ 19 w 37"/>
              <a:gd name="T7" fmla="*/ 57 h 57"/>
              <a:gd name="T8" fmla="*/ 0 w 37"/>
              <a:gd name="T9" fmla="*/ 4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7">
                <a:moveTo>
                  <a:pt x="0" y="48"/>
                </a:moveTo>
                <a:lnTo>
                  <a:pt x="19" y="0"/>
                </a:lnTo>
                <a:lnTo>
                  <a:pt x="37" y="10"/>
                </a:lnTo>
                <a:lnTo>
                  <a:pt x="19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7" name="Freeform 71"/>
          <p:cNvSpPr>
            <a:spLocks/>
          </p:cNvSpPr>
          <p:nvPr/>
        </p:nvSpPr>
        <p:spPr bwMode="auto">
          <a:xfrm>
            <a:off x="4141788" y="3414713"/>
            <a:ext cx="60325" cy="74612"/>
          </a:xfrm>
          <a:custGeom>
            <a:avLst/>
            <a:gdLst>
              <a:gd name="T0" fmla="*/ 0 w 38"/>
              <a:gd name="T1" fmla="*/ 38 h 47"/>
              <a:gd name="T2" fmla="*/ 19 w 38"/>
              <a:gd name="T3" fmla="*/ 0 h 47"/>
              <a:gd name="T4" fmla="*/ 38 w 38"/>
              <a:gd name="T5" fmla="*/ 9 h 47"/>
              <a:gd name="T6" fmla="*/ 19 w 38"/>
              <a:gd name="T7" fmla="*/ 47 h 47"/>
              <a:gd name="T8" fmla="*/ 0 w 38"/>
              <a:gd name="T9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0" y="38"/>
                </a:moveTo>
                <a:lnTo>
                  <a:pt x="19" y="0"/>
                </a:lnTo>
                <a:lnTo>
                  <a:pt x="38" y="9"/>
                </a:lnTo>
                <a:lnTo>
                  <a:pt x="19" y="47"/>
                </a:lnTo>
                <a:lnTo>
                  <a:pt x="0" y="3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8" name="Freeform 72"/>
          <p:cNvSpPr>
            <a:spLocks/>
          </p:cNvSpPr>
          <p:nvPr/>
        </p:nvSpPr>
        <p:spPr bwMode="auto">
          <a:xfrm>
            <a:off x="4216400" y="3324225"/>
            <a:ext cx="44450" cy="46038"/>
          </a:xfrm>
          <a:custGeom>
            <a:avLst/>
            <a:gdLst>
              <a:gd name="T0" fmla="*/ 0 w 28"/>
              <a:gd name="T1" fmla="*/ 19 h 29"/>
              <a:gd name="T2" fmla="*/ 9 w 28"/>
              <a:gd name="T3" fmla="*/ 0 h 29"/>
              <a:gd name="T4" fmla="*/ 28 w 28"/>
              <a:gd name="T5" fmla="*/ 10 h 29"/>
              <a:gd name="T6" fmla="*/ 19 w 28"/>
              <a:gd name="T7" fmla="*/ 29 h 29"/>
              <a:gd name="T8" fmla="*/ 0 w 28"/>
              <a:gd name="T9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9">
                <a:moveTo>
                  <a:pt x="0" y="19"/>
                </a:moveTo>
                <a:lnTo>
                  <a:pt x="9" y="0"/>
                </a:lnTo>
                <a:lnTo>
                  <a:pt x="28" y="10"/>
                </a:lnTo>
                <a:lnTo>
                  <a:pt x="19" y="29"/>
                </a:lnTo>
                <a:lnTo>
                  <a:pt x="0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69" name="Freeform 73"/>
          <p:cNvSpPr>
            <a:spLocks/>
          </p:cNvSpPr>
          <p:nvPr/>
        </p:nvSpPr>
        <p:spPr bwMode="auto">
          <a:xfrm>
            <a:off x="4230688" y="3249613"/>
            <a:ext cx="76200" cy="150812"/>
          </a:xfrm>
          <a:custGeom>
            <a:avLst/>
            <a:gdLst>
              <a:gd name="T0" fmla="*/ 0 w 48"/>
              <a:gd name="T1" fmla="*/ 85 h 95"/>
              <a:gd name="T2" fmla="*/ 29 w 48"/>
              <a:gd name="T3" fmla="*/ 0 h 95"/>
              <a:gd name="T4" fmla="*/ 48 w 48"/>
              <a:gd name="T5" fmla="*/ 10 h 95"/>
              <a:gd name="T6" fmla="*/ 19 w 48"/>
              <a:gd name="T7" fmla="*/ 95 h 95"/>
              <a:gd name="T8" fmla="*/ 0 w 48"/>
              <a:gd name="T9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5">
                <a:moveTo>
                  <a:pt x="0" y="85"/>
                </a:moveTo>
                <a:lnTo>
                  <a:pt x="29" y="0"/>
                </a:lnTo>
                <a:lnTo>
                  <a:pt x="48" y="10"/>
                </a:lnTo>
                <a:lnTo>
                  <a:pt x="19" y="95"/>
                </a:lnTo>
                <a:lnTo>
                  <a:pt x="0" y="8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0" name="Freeform 74"/>
          <p:cNvSpPr>
            <a:spLocks/>
          </p:cNvSpPr>
          <p:nvPr/>
        </p:nvSpPr>
        <p:spPr bwMode="auto">
          <a:xfrm>
            <a:off x="4276725" y="3265488"/>
            <a:ext cx="44450" cy="58737"/>
          </a:xfrm>
          <a:custGeom>
            <a:avLst/>
            <a:gdLst>
              <a:gd name="T0" fmla="*/ 0 w 28"/>
              <a:gd name="T1" fmla="*/ 28 h 37"/>
              <a:gd name="T2" fmla="*/ 9 w 28"/>
              <a:gd name="T3" fmla="*/ 0 h 37"/>
              <a:gd name="T4" fmla="*/ 28 w 28"/>
              <a:gd name="T5" fmla="*/ 9 h 37"/>
              <a:gd name="T6" fmla="*/ 19 w 28"/>
              <a:gd name="T7" fmla="*/ 37 h 37"/>
              <a:gd name="T8" fmla="*/ 0 w 28"/>
              <a:gd name="T9" fmla="*/ 2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7">
                <a:moveTo>
                  <a:pt x="0" y="28"/>
                </a:moveTo>
                <a:lnTo>
                  <a:pt x="9" y="0"/>
                </a:lnTo>
                <a:lnTo>
                  <a:pt x="28" y="9"/>
                </a:lnTo>
                <a:lnTo>
                  <a:pt x="19" y="37"/>
                </a:lnTo>
                <a:lnTo>
                  <a:pt x="0" y="2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1" name="Freeform 75"/>
          <p:cNvSpPr>
            <a:spLocks/>
          </p:cNvSpPr>
          <p:nvPr/>
        </p:nvSpPr>
        <p:spPr bwMode="auto">
          <a:xfrm>
            <a:off x="4335463" y="3144838"/>
            <a:ext cx="60325" cy="74612"/>
          </a:xfrm>
          <a:custGeom>
            <a:avLst/>
            <a:gdLst>
              <a:gd name="T0" fmla="*/ 0 w 38"/>
              <a:gd name="T1" fmla="*/ 38 h 47"/>
              <a:gd name="T2" fmla="*/ 19 w 38"/>
              <a:gd name="T3" fmla="*/ 0 h 47"/>
              <a:gd name="T4" fmla="*/ 38 w 38"/>
              <a:gd name="T5" fmla="*/ 10 h 47"/>
              <a:gd name="T6" fmla="*/ 19 w 38"/>
              <a:gd name="T7" fmla="*/ 47 h 47"/>
              <a:gd name="T8" fmla="*/ 0 w 38"/>
              <a:gd name="T9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0" y="38"/>
                </a:moveTo>
                <a:lnTo>
                  <a:pt x="19" y="0"/>
                </a:lnTo>
                <a:lnTo>
                  <a:pt x="38" y="10"/>
                </a:lnTo>
                <a:lnTo>
                  <a:pt x="19" y="47"/>
                </a:lnTo>
                <a:lnTo>
                  <a:pt x="0" y="3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2" name="Freeform 76"/>
          <p:cNvSpPr>
            <a:spLocks/>
          </p:cNvSpPr>
          <p:nvPr/>
        </p:nvSpPr>
        <p:spPr bwMode="auto">
          <a:xfrm>
            <a:off x="4411663" y="2995613"/>
            <a:ext cx="58737" cy="104775"/>
          </a:xfrm>
          <a:custGeom>
            <a:avLst/>
            <a:gdLst>
              <a:gd name="T0" fmla="*/ 0 w 37"/>
              <a:gd name="T1" fmla="*/ 56 h 66"/>
              <a:gd name="T2" fmla="*/ 19 w 37"/>
              <a:gd name="T3" fmla="*/ 0 h 66"/>
              <a:gd name="T4" fmla="*/ 37 w 37"/>
              <a:gd name="T5" fmla="*/ 9 h 66"/>
              <a:gd name="T6" fmla="*/ 19 w 37"/>
              <a:gd name="T7" fmla="*/ 66 h 66"/>
              <a:gd name="T8" fmla="*/ 0 w 37"/>
              <a:gd name="T9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66">
                <a:moveTo>
                  <a:pt x="0" y="56"/>
                </a:moveTo>
                <a:lnTo>
                  <a:pt x="19" y="0"/>
                </a:lnTo>
                <a:lnTo>
                  <a:pt x="37" y="9"/>
                </a:lnTo>
                <a:lnTo>
                  <a:pt x="19" y="66"/>
                </a:lnTo>
                <a:lnTo>
                  <a:pt x="0" y="5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3" name="Freeform 77"/>
          <p:cNvSpPr>
            <a:spLocks/>
          </p:cNvSpPr>
          <p:nvPr/>
        </p:nvSpPr>
        <p:spPr bwMode="auto">
          <a:xfrm>
            <a:off x="4441825" y="2935288"/>
            <a:ext cx="74613" cy="134937"/>
          </a:xfrm>
          <a:custGeom>
            <a:avLst/>
            <a:gdLst>
              <a:gd name="T0" fmla="*/ 0 w 47"/>
              <a:gd name="T1" fmla="*/ 76 h 85"/>
              <a:gd name="T2" fmla="*/ 28 w 47"/>
              <a:gd name="T3" fmla="*/ 0 h 85"/>
              <a:gd name="T4" fmla="*/ 47 w 47"/>
              <a:gd name="T5" fmla="*/ 10 h 85"/>
              <a:gd name="T6" fmla="*/ 18 w 47"/>
              <a:gd name="T7" fmla="*/ 85 h 85"/>
              <a:gd name="T8" fmla="*/ 0 w 47"/>
              <a:gd name="T9" fmla="*/ 7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5">
                <a:moveTo>
                  <a:pt x="0" y="76"/>
                </a:moveTo>
                <a:lnTo>
                  <a:pt x="28" y="0"/>
                </a:lnTo>
                <a:lnTo>
                  <a:pt x="47" y="10"/>
                </a:lnTo>
                <a:lnTo>
                  <a:pt x="18" y="85"/>
                </a:lnTo>
                <a:lnTo>
                  <a:pt x="0" y="7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4" name="Freeform 78"/>
          <p:cNvSpPr>
            <a:spLocks/>
          </p:cNvSpPr>
          <p:nvPr/>
        </p:nvSpPr>
        <p:spPr bwMode="auto">
          <a:xfrm>
            <a:off x="4530725" y="2830513"/>
            <a:ext cx="44450" cy="60325"/>
          </a:xfrm>
          <a:custGeom>
            <a:avLst/>
            <a:gdLst>
              <a:gd name="T0" fmla="*/ 0 w 28"/>
              <a:gd name="T1" fmla="*/ 28 h 38"/>
              <a:gd name="T2" fmla="*/ 10 w 28"/>
              <a:gd name="T3" fmla="*/ 0 h 38"/>
              <a:gd name="T4" fmla="*/ 28 w 28"/>
              <a:gd name="T5" fmla="*/ 10 h 38"/>
              <a:gd name="T6" fmla="*/ 19 w 28"/>
              <a:gd name="T7" fmla="*/ 38 h 38"/>
              <a:gd name="T8" fmla="*/ 0 w 28"/>
              <a:gd name="T9" fmla="*/ 2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8">
                <a:moveTo>
                  <a:pt x="0" y="28"/>
                </a:moveTo>
                <a:lnTo>
                  <a:pt x="10" y="0"/>
                </a:lnTo>
                <a:lnTo>
                  <a:pt x="28" y="10"/>
                </a:lnTo>
                <a:lnTo>
                  <a:pt x="19" y="38"/>
                </a:lnTo>
                <a:lnTo>
                  <a:pt x="0" y="2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5" name="Freeform 79"/>
          <p:cNvSpPr>
            <a:spLocks/>
          </p:cNvSpPr>
          <p:nvPr/>
        </p:nvSpPr>
        <p:spPr bwMode="auto">
          <a:xfrm>
            <a:off x="4546600" y="2755900"/>
            <a:ext cx="74613" cy="134938"/>
          </a:xfrm>
          <a:custGeom>
            <a:avLst/>
            <a:gdLst>
              <a:gd name="T0" fmla="*/ 0 w 47"/>
              <a:gd name="T1" fmla="*/ 75 h 85"/>
              <a:gd name="T2" fmla="*/ 28 w 47"/>
              <a:gd name="T3" fmla="*/ 0 h 85"/>
              <a:gd name="T4" fmla="*/ 47 w 47"/>
              <a:gd name="T5" fmla="*/ 9 h 85"/>
              <a:gd name="T6" fmla="*/ 18 w 47"/>
              <a:gd name="T7" fmla="*/ 85 h 85"/>
              <a:gd name="T8" fmla="*/ 0 w 47"/>
              <a:gd name="T9" fmla="*/ 7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5">
                <a:moveTo>
                  <a:pt x="0" y="75"/>
                </a:moveTo>
                <a:lnTo>
                  <a:pt x="28" y="0"/>
                </a:lnTo>
                <a:lnTo>
                  <a:pt x="47" y="9"/>
                </a:lnTo>
                <a:lnTo>
                  <a:pt x="18" y="85"/>
                </a:lnTo>
                <a:lnTo>
                  <a:pt x="0" y="7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6" name="Freeform 80"/>
          <p:cNvSpPr>
            <a:spLocks/>
          </p:cNvSpPr>
          <p:nvPr/>
        </p:nvSpPr>
        <p:spPr bwMode="auto">
          <a:xfrm>
            <a:off x="4591050" y="2711450"/>
            <a:ext cx="60325" cy="104775"/>
          </a:xfrm>
          <a:custGeom>
            <a:avLst/>
            <a:gdLst>
              <a:gd name="T0" fmla="*/ 0 w 38"/>
              <a:gd name="T1" fmla="*/ 56 h 66"/>
              <a:gd name="T2" fmla="*/ 19 w 38"/>
              <a:gd name="T3" fmla="*/ 0 h 66"/>
              <a:gd name="T4" fmla="*/ 38 w 38"/>
              <a:gd name="T5" fmla="*/ 9 h 66"/>
              <a:gd name="T6" fmla="*/ 19 w 38"/>
              <a:gd name="T7" fmla="*/ 66 h 66"/>
              <a:gd name="T8" fmla="*/ 0 w 38"/>
              <a:gd name="T9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6">
                <a:moveTo>
                  <a:pt x="0" y="56"/>
                </a:moveTo>
                <a:lnTo>
                  <a:pt x="19" y="0"/>
                </a:lnTo>
                <a:lnTo>
                  <a:pt x="38" y="9"/>
                </a:lnTo>
                <a:lnTo>
                  <a:pt x="19" y="66"/>
                </a:lnTo>
                <a:lnTo>
                  <a:pt x="0" y="5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7" name="Freeform 81"/>
          <p:cNvSpPr>
            <a:spLocks/>
          </p:cNvSpPr>
          <p:nvPr/>
        </p:nvSpPr>
        <p:spPr bwMode="auto">
          <a:xfrm>
            <a:off x="4665663" y="2576513"/>
            <a:ext cx="60325" cy="74612"/>
          </a:xfrm>
          <a:custGeom>
            <a:avLst/>
            <a:gdLst>
              <a:gd name="T0" fmla="*/ 0 w 38"/>
              <a:gd name="T1" fmla="*/ 37 h 47"/>
              <a:gd name="T2" fmla="*/ 19 w 38"/>
              <a:gd name="T3" fmla="*/ 0 h 47"/>
              <a:gd name="T4" fmla="*/ 38 w 38"/>
              <a:gd name="T5" fmla="*/ 9 h 47"/>
              <a:gd name="T6" fmla="*/ 19 w 38"/>
              <a:gd name="T7" fmla="*/ 47 h 47"/>
              <a:gd name="T8" fmla="*/ 0 w 38"/>
              <a:gd name="T9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7">
                <a:moveTo>
                  <a:pt x="0" y="37"/>
                </a:moveTo>
                <a:lnTo>
                  <a:pt x="19" y="0"/>
                </a:lnTo>
                <a:lnTo>
                  <a:pt x="38" y="9"/>
                </a:lnTo>
                <a:lnTo>
                  <a:pt x="19" y="47"/>
                </a:lnTo>
                <a:lnTo>
                  <a:pt x="0" y="3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8" name="Freeform 82"/>
          <p:cNvSpPr>
            <a:spLocks/>
          </p:cNvSpPr>
          <p:nvPr/>
        </p:nvSpPr>
        <p:spPr bwMode="auto">
          <a:xfrm>
            <a:off x="4740275" y="2455863"/>
            <a:ext cx="44450" cy="60325"/>
          </a:xfrm>
          <a:custGeom>
            <a:avLst/>
            <a:gdLst>
              <a:gd name="T0" fmla="*/ 0 w 28"/>
              <a:gd name="T1" fmla="*/ 29 h 38"/>
              <a:gd name="T2" fmla="*/ 10 w 28"/>
              <a:gd name="T3" fmla="*/ 0 h 38"/>
              <a:gd name="T4" fmla="*/ 28 w 28"/>
              <a:gd name="T5" fmla="*/ 10 h 38"/>
              <a:gd name="T6" fmla="*/ 19 w 28"/>
              <a:gd name="T7" fmla="*/ 38 h 38"/>
              <a:gd name="T8" fmla="*/ 0 w 28"/>
              <a:gd name="T9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8">
                <a:moveTo>
                  <a:pt x="0" y="29"/>
                </a:moveTo>
                <a:lnTo>
                  <a:pt x="10" y="0"/>
                </a:lnTo>
                <a:lnTo>
                  <a:pt x="28" y="10"/>
                </a:lnTo>
                <a:lnTo>
                  <a:pt x="19" y="38"/>
                </a:lnTo>
                <a:lnTo>
                  <a:pt x="0" y="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79" name="Freeform 83"/>
          <p:cNvSpPr>
            <a:spLocks/>
          </p:cNvSpPr>
          <p:nvPr/>
        </p:nvSpPr>
        <p:spPr bwMode="auto">
          <a:xfrm>
            <a:off x="4756150" y="2381250"/>
            <a:ext cx="74613" cy="134938"/>
          </a:xfrm>
          <a:custGeom>
            <a:avLst/>
            <a:gdLst>
              <a:gd name="T0" fmla="*/ 0 w 47"/>
              <a:gd name="T1" fmla="*/ 76 h 85"/>
              <a:gd name="T2" fmla="*/ 28 w 47"/>
              <a:gd name="T3" fmla="*/ 0 h 85"/>
              <a:gd name="T4" fmla="*/ 47 w 47"/>
              <a:gd name="T5" fmla="*/ 10 h 85"/>
              <a:gd name="T6" fmla="*/ 18 w 47"/>
              <a:gd name="T7" fmla="*/ 85 h 85"/>
              <a:gd name="T8" fmla="*/ 0 w 47"/>
              <a:gd name="T9" fmla="*/ 7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5">
                <a:moveTo>
                  <a:pt x="0" y="76"/>
                </a:moveTo>
                <a:lnTo>
                  <a:pt x="28" y="0"/>
                </a:lnTo>
                <a:lnTo>
                  <a:pt x="47" y="10"/>
                </a:lnTo>
                <a:lnTo>
                  <a:pt x="18" y="85"/>
                </a:lnTo>
                <a:lnTo>
                  <a:pt x="0" y="7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0" name="Freeform 84"/>
          <p:cNvSpPr>
            <a:spLocks/>
          </p:cNvSpPr>
          <p:nvPr/>
        </p:nvSpPr>
        <p:spPr bwMode="auto">
          <a:xfrm>
            <a:off x="4800600" y="2381250"/>
            <a:ext cx="44450" cy="60325"/>
          </a:xfrm>
          <a:custGeom>
            <a:avLst/>
            <a:gdLst>
              <a:gd name="T0" fmla="*/ 0 w 28"/>
              <a:gd name="T1" fmla="*/ 28 h 38"/>
              <a:gd name="T2" fmla="*/ 9 w 28"/>
              <a:gd name="T3" fmla="*/ 0 h 38"/>
              <a:gd name="T4" fmla="*/ 28 w 28"/>
              <a:gd name="T5" fmla="*/ 10 h 38"/>
              <a:gd name="T6" fmla="*/ 19 w 28"/>
              <a:gd name="T7" fmla="*/ 38 h 38"/>
              <a:gd name="T8" fmla="*/ 0 w 28"/>
              <a:gd name="T9" fmla="*/ 2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8">
                <a:moveTo>
                  <a:pt x="0" y="28"/>
                </a:moveTo>
                <a:lnTo>
                  <a:pt x="9" y="0"/>
                </a:lnTo>
                <a:lnTo>
                  <a:pt x="28" y="10"/>
                </a:lnTo>
                <a:lnTo>
                  <a:pt x="19" y="38"/>
                </a:lnTo>
                <a:lnTo>
                  <a:pt x="0" y="2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1" name="Freeform 85"/>
          <p:cNvSpPr>
            <a:spLocks/>
          </p:cNvSpPr>
          <p:nvPr/>
        </p:nvSpPr>
        <p:spPr bwMode="auto">
          <a:xfrm>
            <a:off x="4860925" y="2187575"/>
            <a:ext cx="74613" cy="133350"/>
          </a:xfrm>
          <a:custGeom>
            <a:avLst/>
            <a:gdLst>
              <a:gd name="T0" fmla="*/ 0 w 47"/>
              <a:gd name="T1" fmla="*/ 75 h 84"/>
              <a:gd name="T2" fmla="*/ 28 w 47"/>
              <a:gd name="T3" fmla="*/ 0 h 84"/>
              <a:gd name="T4" fmla="*/ 47 w 47"/>
              <a:gd name="T5" fmla="*/ 9 h 84"/>
              <a:gd name="T6" fmla="*/ 18 w 47"/>
              <a:gd name="T7" fmla="*/ 84 h 84"/>
              <a:gd name="T8" fmla="*/ 0 w 47"/>
              <a:gd name="T9" fmla="*/ 7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4">
                <a:moveTo>
                  <a:pt x="0" y="75"/>
                </a:moveTo>
                <a:lnTo>
                  <a:pt x="28" y="0"/>
                </a:lnTo>
                <a:lnTo>
                  <a:pt x="47" y="9"/>
                </a:lnTo>
                <a:lnTo>
                  <a:pt x="18" y="84"/>
                </a:lnTo>
                <a:lnTo>
                  <a:pt x="0" y="7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2" name="Freeform 86"/>
          <p:cNvSpPr>
            <a:spLocks/>
          </p:cNvSpPr>
          <p:nvPr/>
        </p:nvSpPr>
        <p:spPr bwMode="auto">
          <a:xfrm>
            <a:off x="4905375" y="2141538"/>
            <a:ext cx="60325" cy="104775"/>
          </a:xfrm>
          <a:custGeom>
            <a:avLst/>
            <a:gdLst>
              <a:gd name="T0" fmla="*/ 0 w 38"/>
              <a:gd name="T1" fmla="*/ 57 h 66"/>
              <a:gd name="T2" fmla="*/ 19 w 38"/>
              <a:gd name="T3" fmla="*/ 0 h 66"/>
              <a:gd name="T4" fmla="*/ 38 w 38"/>
              <a:gd name="T5" fmla="*/ 10 h 66"/>
              <a:gd name="T6" fmla="*/ 19 w 38"/>
              <a:gd name="T7" fmla="*/ 66 h 66"/>
              <a:gd name="T8" fmla="*/ 0 w 38"/>
              <a:gd name="T9" fmla="*/ 5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6">
                <a:moveTo>
                  <a:pt x="0" y="57"/>
                </a:moveTo>
                <a:lnTo>
                  <a:pt x="19" y="0"/>
                </a:lnTo>
                <a:lnTo>
                  <a:pt x="38" y="10"/>
                </a:lnTo>
                <a:lnTo>
                  <a:pt x="19" y="66"/>
                </a:lnTo>
                <a:lnTo>
                  <a:pt x="0" y="5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3" name="Freeform 87"/>
          <p:cNvSpPr>
            <a:spLocks/>
          </p:cNvSpPr>
          <p:nvPr/>
        </p:nvSpPr>
        <p:spPr bwMode="auto">
          <a:xfrm>
            <a:off x="4979988" y="2006600"/>
            <a:ext cx="44450" cy="76200"/>
          </a:xfrm>
          <a:custGeom>
            <a:avLst/>
            <a:gdLst>
              <a:gd name="T0" fmla="*/ 0 w 28"/>
              <a:gd name="T1" fmla="*/ 38 h 48"/>
              <a:gd name="T2" fmla="*/ 9 w 28"/>
              <a:gd name="T3" fmla="*/ 0 h 48"/>
              <a:gd name="T4" fmla="*/ 28 w 28"/>
              <a:gd name="T5" fmla="*/ 10 h 48"/>
              <a:gd name="T6" fmla="*/ 19 w 28"/>
              <a:gd name="T7" fmla="*/ 48 h 48"/>
              <a:gd name="T8" fmla="*/ 0 w 28"/>
              <a:gd name="T9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8">
                <a:moveTo>
                  <a:pt x="0" y="38"/>
                </a:moveTo>
                <a:lnTo>
                  <a:pt x="9" y="0"/>
                </a:lnTo>
                <a:lnTo>
                  <a:pt x="28" y="10"/>
                </a:lnTo>
                <a:lnTo>
                  <a:pt x="19" y="48"/>
                </a:lnTo>
                <a:lnTo>
                  <a:pt x="0" y="3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4" name="Freeform 88"/>
          <p:cNvSpPr>
            <a:spLocks/>
          </p:cNvSpPr>
          <p:nvPr/>
        </p:nvSpPr>
        <p:spPr bwMode="auto">
          <a:xfrm>
            <a:off x="5040313" y="1857375"/>
            <a:ext cx="58737" cy="90488"/>
          </a:xfrm>
          <a:custGeom>
            <a:avLst/>
            <a:gdLst>
              <a:gd name="T0" fmla="*/ 0 w 37"/>
              <a:gd name="T1" fmla="*/ 47 h 57"/>
              <a:gd name="T2" fmla="*/ 19 w 37"/>
              <a:gd name="T3" fmla="*/ 0 h 57"/>
              <a:gd name="T4" fmla="*/ 37 w 37"/>
              <a:gd name="T5" fmla="*/ 9 h 57"/>
              <a:gd name="T6" fmla="*/ 19 w 37"/>
              <a:gd name="T7" fmla="*/ 57 h 57"/>
              <a:gd name="T8" fmla="*/ 0 w 37"/>
              <a:gd name="T9" fmla="*/ 4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7">
                <a:moveTo>
                  <a:pt x="0" y="47"/>
                </a:moveTo>
                <a:lnTo>
                  <a:pt x="19" y="0"/>
                </a:lnTo>
                <a:lnTo>
                  <a:pt x="37" y="9"/>
                </a:lnTo>
                <a:lnTo>
                  <a:pt x="19" y="57"/>
                </a:lnTo>
                <a:lnTo>
                  <a:pt x="0" y="4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5" name="Freeform 89"/>
          <p:cNvSpPr>
            <a:spLocks/>
          </p:cNvSpPr>
          <p:nvPr/>
        </p:nvSpPr>
        <p:spPr bwMode="auto">
          <a:xfrm>
            <a:off x="5070475" y="1766888"/>
            <a:ext cx="74613" cy="150812"/>
          </a:xfrm>
          <a:custGeom>
            <a:avLst/>
            <a:gdLst>
              <a:gd name="T0" fmla="*/ 0 w 47"/>
              <a:gd name="T1" fmla="*/ 85 h 95"/>
              <a:gd name="T2" fmla="*/ 28 w 47"/>
              <a:gd name="T3" fmla="*/ 0 h 95"/>
              <a:gd name="T4" fmla="*/ 47 w 47"/>
              <a:gd name="T5" fmla="*/ 10 h 95"/>
              <a:gd name="T6" fmla="*/ 18 w 47"/>
              <a:gd name="T7" fmla="*/ 95 h 95"/>
              <a:gd name="T8" fmla="*/ 0 w 47"/>
              <a:gd name="T9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5">
                <a:moveTo>
                  <a:pt x="0" y="85"/>
                </a:moveTo>
                <a:lnTo>
                  <a:pt x="28" y="0"/>
                </a:lnTo>
                <a:lnTo>
                  <a:pt x="47" y="10"/>
                </a:lnTo>
                <a:lnTo>
                  <a:pt x="18" y="95"/>
                </a:lnTo>
                <a:lnTo>
                  <a:pt x="0" y="8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6" name="Freeform 90"/>
          <p:cNvSpPr>
            <a:spLocks/>
          </p:cNvSpPr>
          <p:nvPr/>
        </p:nvSpPr>
        <p:spPr bwMode="auto">
          <a:xfrm>
            <a:off x="5159375" y="1662113"/>
            <a:ext cx="44450" cy="60325"/>
          </a:xfrm>
          <a:custGeom>
            <a:avLst/>
            <a:gdLst>
              <a:gd name="T0" fmla="*/ 0 w 28"/>
              <a:gd name="T1" fmla="*/ 29 h 38"/>
              <a:gd name="T2" fmla="*/ 10 w 28"/>
              <a:gd name="T3" fmla="*/ 0 h 38"/>
              <a:gd name="T4" fmla="*/ 28 w 28"/>
              <a:gd name="T5" fmla="*/ 10 h 38"/>
              <a:gd name="T6" fmla="*/ 19 w 28"/>
              <a:gd name="T7" fmla="*/ 38 h 38"/>
              <a:gd name="T8" fmla="*/ 0 w 28"/>
              <a:gd name="T9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8">
                <a:moveTo>
                  <a:pt x="0" y="29"/>
                </a:moveTo>
                <a:lnTo>
                  <a:pt x="10" y="0"/>
                </a:lnTo>
                <a:lnTo>
                  <a:pt x="28" y="10"/>
                </a:lnTo>
                <a:lnTo>
                  <a:pt x="19" y="38"/>
                </a:lnTo>
                <a:lnTo>
                  <a:pt x="0" y="2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7" name="Rectangle 91"/>
          <p:cNvSpPr>
            <a:spLocks noChangeArrowheads="1"/>
          </p:cNvSpPr>
          <p:nvPr/>
        </p:nvSpPr>
        <p:spPr bwMode="auto">
          <a:xfrm>
            <a:off x="5175250" y="1708150"/>
            <a:ext cx="28575" cy="142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8" name="Rectangle 92"/>
          <p:cNvSpPr>
            <a:spLocks noChangeArrowheads="1"/>
          </p:cNvSpPr>
          <p:nvPr/>
        </p:nvSpPr>
        <p:spPr bwMode="auto">
          <a:xfrm>
            <a:off x="5219700" y="1573213"/>
            <a:ext cx="30163" cy="142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389" name="Rectangle 93"/>
          <p:cNvSpPr>
            <a:spLocks noChangeArrowheads="1"/>
          </p:cNvSpPr>
          <p:nvPr/>
        </p:nvSpPr>
        <p:spPr bwMode="auto">
          <a:xfrm>
            <a:off x="1566863" y="5076825"/>
            <a:ext cx="2397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0" name="Rectangle 94"/>
          <p:cNvSpPr>
            <a:spLocks noChangeArrowheads="1"/>
          </p:cNvSpPr>
          <p:nvPr/>
        </p:nvSpPr>
        <p:spPr bwMode="auto">
          <a:xfrm>
            <a:off x="1371600" y="4462463"/>
            <a:ext cx="4492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0,2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1" name="Rectangle 95"/>
          <p:cNvSpPr>
            <a:spLocks noChangeArrowheads="1"/>
          </p:cNvSpPr>
          <p:nvPr/>
        </p:nvSpPr>
        <p:spPr bwMode="auto">
          <a:xfrm>
            <a:off x="1371600" y="3848100"/>
            <a:ext cx="4492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0,4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2" name="Rectangle 96"/>
          <p:cNvSpPr>
            <a:spLocks noChangeArrowheads="1"/>
          </p:cNvSpPr>
          <p:nvPr/>
        </p:nvSpPr>
        <p:spPr bwMode="auto">
          <a:xfrm>
            <a:off x="1371600" y="3249613"/>
            <a:ext cx="4492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0,6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3" name="Rectangle 97"/>
          <p:cNvSpPr>
            <a:spLocks noChangeArrowheads="1"/>
          </p:cNvSpPr>
          <p:nvPr/>
        </p:nvSpPr>
        <p:spPr bwMode="auto">
          <a:xfrm>
            <a:off x="1371600" y="2635250"/>
            <a:ext cx="4492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0,8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4" name="Rectangle 98"/>
          <p:cNvSpPr>
            <a:spLocks noChangeArrowheads="1"/>
          </p:cNvSpPr>
          <p:nvPr/>
        </p:nvSpPr>
        <p:spPr bwMode="auto">
          <a:xfrm>
            <a:off x="1566863" y="2022475"/>
            <a:ext cx="2397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5" name="Rectangle 99"/>
          <p:cNvSpPr>
            <a:spLocks noChangeArrowheads="1"/>
          </p:cNvSpPr>
          <p:nvPr/>
        </p:nvSpPr>
        <p:spPr bwMode="auto">
          <a:xfrm>
            <a:off x="1776413" y="5360988"/>
            <a:ext cx="2397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6" name="Rectangle 100"/>
          <p:cNvSpPr>
            <a:spLocks noChangeArrowheads="1"/>
          </p:cNvSpPr>
          <p:nvPr/>
        </p:nvSpPr>
        <p:spPr bwMode="auto">
          <a:xfrm>
            <a:off x="2360613" y="5360988"/>
            <a:ext cx="4492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0,2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7" name="Rectangle 101"/>
          <p:cNvSpPr>
            <a:spLocks noChangeArrowheads="1"/>
          </p:cNvSpPr>
          <p:nvPr/>
        </p:nvSpPr>
        <p:spPr bwMode="auto">
          <a:xfrm>
            <a:off x="3048000" y="5360988"/>
            <a:ext cx="4492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0,4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8" name="Rectangle 102"/>
          <p:cNvSpPr>
            <a:spLocks noChangeArrowheads="1"/>
          </p:cNvSpPr>
          <p:nvPr/>
        </p:nvSpPr>
        <p:spPr bwMode="auto">
          <a:xfrm>
            <a:off x="3722688" y="5360988"/>
            <a:ext cx="4492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0,6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399" name="Rectangle 103"/>
          <p:cNvSpPr>
            <a:spLocks noChangeArrowheads="1"/>
          </p:cNvSpPr>
          <p:nvPr/>
        </p:nvSpPr>
        <p:spPr bwMode="auto">
          <a:xfrm>
            <a:off x="4411663" y="5360988"/>
            <a:ext cx="4492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0,8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400" name="Rectangle 104"/>
          <p:cNvSpPr>
            <a:spLocks noChangeArrowheads="1"/>
          </p:cNvSpPr>
          <p:nvPr/>
        </p:nvSpPr>
        <p:spPr bwMode="auto">
          <a:xfrm>
            <a:off x="5175250" y="5360988"/>
            <a:ext cx="2397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401" name="Rectangle 105"/>
          <p:cNvSpPr>
            <a:spLocks noChangeArrowheads="1"/>
          </p:cNvSpPr>
          <p:nvPr/>
        </p:nvSpPr>
        <p:spPr bwMode="auto">
          <a:xfrm>
            <a:off x="4351338" y="5945188"/>
            <a:ext cx="11878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1-ETr/</a:t>
            </a:r>
            <a:r>
              <a:rPr lang="pt-BR" altLang="pt-BR" sz="15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ETm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567402" name="Rectangle 106"/>
          <p:cNvSpPr>
            <a:spLocks noChangeArrowheads="1"/>
          </p:cNvSpPr>
          <p:nvPr/>
        </p:nvSpPr>
        <p:spPr bwMode="auto">
          <a:xfrm rot="16200000">
            <a:off x="383578" y="2492847"/>
            <a:ext cx="9441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 b="1" dirty="0">
                <a:solidFill>
                  <a:srgbClr val="000000"/>
                </a:solidFill>
                <a:latin typeface="Verdana" panose="020B0604030504040204" pitchFamily="34" charset="0"/>
              </a:rPr>
              <a:t>1-Pr/</a:t>
            </a:r>
            <a:r>
              <a:rPr lang="pt-BR" altLang="pt-BR" sz="15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Pm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567403" name="Rectangle 107"/>
          <p:cNvSpPr>
            <a:spLocks noChangeArrowheads="1"/>
          </p:cNvSpPr>
          <p:nvPr/>
        </p:nvSpPr>
        <p:spPr bwMode="auto">
          <a:xfrm>
            <a:off x="608013" y="5795963"/>
            <a:ext cx="2425700" cy="2984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404" name="Rectangle 108"/>
          <p:cNvSpPr>
            <a:spLocks noChangeArrowheads="1"/>
          </p:cNvSpPr>
          <p:nvPr/>
        </p:nvSpPr>
        <p:spPr bwMode="auto">
          <a:xfrm>
            <a:off x="787400" y="5810250"/>
            <a:ext cx="2216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400">
                <a:solidFill>
                  <a:srgbClr val="000080"/>
                </a:solidFill>
                <a:latin typeface="Verdana" panose="020B0604030504040204" pitchFamily="34" charset="0"/>
              </a:rPr>
              <a:t>Rendimento em grãos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405" name="Rectangle 109"/>
          <p:cNvSpPr>
            <a:spLocks noChangeArrowheads="1"/>
          </p:cNvSpPr>
          <p:nvPr/>
        </p:nvSpPr>
        <p:spPr bwMode="auto">
          <a:xfrm>
            <a:off x="3168650" y="4776788"/>
            <a:ext cx="1287463" cy="3444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406" name="Rectangle 110"/>
          <p:cNvSpPr>
            <a:spLocks noChangeArrowheads="1"/>
          </p:cNvSpPr>
          <p:nvPr/>
        </p:nvSpPr>
        <p:spPr bwMode="auto">
          <a:xfrm>
            <a:off x="3962400" y="3962400"/>
            <a:ext cx="116205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 b="1">
                <a:solidFill>
                  <a:srgbClr val="FF0000"/>
                </a:solidFill>
                <a:latin typeface="Verdana" panose="020B0604030504040204" pitchFamily="34" charset="0"/>
              </a:rPr>
              <a:t>Genótipo 2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407" name="Rectangle 111"/>
          <p:cNvSpPr>
            <a:spLocks noChangeArrowheads="1"/>
          </p:cNvSpPr>
          <p:nvPr/>
        </p:nvSpPr>
        <p:spPr bwMode="auto">
          <a:xfrm>
            <a:off x="2046288" y="2935288"/>
            <a:ext cx="1287462" cy="3444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408" name="Rectangle 112"/>
          <p:cNvSpPr>
            <a:spLocks noChangeArrowheads="1"/>
          </p:cNvSpPr>
          <p:nvPr/>
        </p:nvSpPr>
        <p:spPr bwMode="auto">
          <a:xfrm>
            <a:off x="2105025" y="2951163"/>
            <a:ext cx="1162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 b="1">
                <a:solidFill>
                  <a:srgbClr val="FF0000"/>
                </a:solidFill>
                <a:latin typeface="Verdana" panose="020B0604030504040204" pitchFamily="34" charset="0"/>
              </a:rPr>
              <a:t>Genótipo 2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567409" name="Line 113"/>
          <p:cNvSpPr>
            <a:spLocks noChangeShapeType="1"/>
          </p:cNvSpPr>
          <p:nvPr/>
        </p:nvSpPr>
        <p:spPr bwMode="auto">
          <a:xfrm>
            <a:off x="2914650" y="3235325"/>
            <a:ext cx="373063" cy="1793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410" name="Freeform 114"/>
          <p:cNvSpPr>
            <a:spLocks/>
          </p:cNvSpPr>
          <p:nvPr/>
        </p:nvSpPr>
        <p:spPr bwMode="auto">
          <a:xfrm>
            <a:off x="3213100" y="3340100"/>
            <a:ext cx="179388" cy="149225"/>
          </a:xfrm>
          <a:custGeom>
            <a:avLst/>
            <a:gdLst>
              <a:gd name="T0" fmla="*/ 0 w 113"/>
              <a:gd name="T1" fmla="*/ 94 h 94"/>
              <a:gd name="T2" fmla="*/ 113 w 113"/>
              <a:gd name="T3" fmla="*/ 85 h 94"/>
              <a:gd name="T4" fmla="*/ 47 w 113"/>
              <a:gd name="T5" fmla="*/ 0 h 94"/>
              <a:gd name="T6" fmla="*/ 0 w 113"/>
              <a:gd name="T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94">
                <a:moveTo>
                  <a:pt x="0" y="94"/>
                </a:moveTo>
                <a:lnTo>
                  <a:pt x="113" y="85"/>
                </a:lnTo>
                <a:lnTo>
                  <a:pt x="47" y="0"/>
                </a:lnTo>
                <a:lnTo>
                  <a:pt x="0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7411" name="Text Box 115"/>
          <p:cNvSpPr txBox="1">
            <a:spLocks noChangeArrowheads="1"/>
          </p:cNvSpPr>
          <p:nvPr/>
        </p:nvSpPr>
        <p:spPr bwMode="auto">
          <a:xfrm>
            <a:off x="468313" y="59432"/>
            <a:ext cx="828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dirty="0"/>
              <a:t>Relação entre a produtividade e </a:t>
            </a:r>
            <a:r>
              <a:rPr lang="pt-BR" altLang="pt-BR" sz="3200" dirty="0" err="1"/>
              <a:t>Deficência</a:t>
            </a:r>
            <a:r>
              <a:rPr lang="pt-BR" altLang="pt-BR" sz="3200" dirty="0"/>
              <a:t> Hídrica</a:t>
            </a:r>
          </a:p>
        </p:txBody>
      </p:sp>
      <p:sp>
        <p:nvSpPr>
          <p:cNvPr id="567412" name="Line 116"/>
          <p:cNvSpPr>
            <a:spLocks noChangeShapeType="1"/>
          </p:cNvSpPr>
          <p:nvPr/>
        </p:nvSpPr>
        <p:spPr bwMode="auto">
          <a:xfrm flipV="1">
            <a:off x="1905000" y="4267200"/>
            <a:ext cx="3352800" cy="91440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7413" name="Rectangle 117"/>
          <p:cNvSpPr>
            <a:spLocks noChangeArrowheads="1"/>
          </p:cNvSpPr>
          <p:nvPr/>
        </p:nvSpPr>
        <p:spPr bwMode="auto">
          <a:xfrm>
            <a:off x="3200400" y="4876800"/>
            <a:ext cx="1162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altLang="pt-BR" sz="1500" b="1">
                <a:solidFill>
                  <a:srgbClr val="FF0000"/>
                </a:solidFill>
                <a:latin typeface="Verdana" panose="020B0604030504040204" pitchFamily="34" charset="0"/>
              </a:rPr>
              <a:t>Genótipo 1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743575" y="1985577"/>
                <a:ext cx="3005138" cy="697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400" dirty="0" err="1"/>
                  <a:t>Ky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t-BR" altLang="pt-BR" sz="2400" dirty="0">
                        <a:latin typeface="Verdan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pt-BR" alt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 (1−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altLang="pt-BR" sz="2400" b="0" i="1" dirty="0" smtClean="0">
                            <a:latin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(1−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ETr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400" b="0" i="1" dirty="0" smtClean="0">
                            <a:latin typeface="Verdana" panose="020B0604030504040204" pitchFamily="34" charset="0"/>
                          </a:rPr>
                          <m:t>Tc</m:t>
                        </m:r>
                        <m:r>
                          <m:rPr>
                            <m:nor/>
                          </m:rPr>
                          <a:rPr lang="pt-BR" altLang="pt-BR" sz="2400" dirty="0">
                            <a:latin typeface="Verdana" panose="020B0604030504040204" pitchFamily="34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pt-BR" altLang="pt-BR" sz="2400" dirty="0" smtClean="0">
                        <a:latin typeface="Verdana" panose="020B0604030504040204" pitchFamily="34" charset="0"/>
                      </a:rPr>
                      <m:t>)</m:t>
                    </m:r>
                  </m:oMath>
                </a14:m>
                <a:endParaRPr lang="pt-BR" altLang="pt-BR" sz="2400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1985577"/>
                <a:ext cx="3005138" cy="697179"/>
              </a:xfrm>
              <a:prstGeom prst="rect">
                <a:avLst/>
              </a:prstGeom>
              <a:blipFill rotWithShape="1">
                <a:blip r:embed="rId2"/>
                <a:stretch>
                  <a:fillRect l="-6085" b="-3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7308304" y="4972050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Proporcional a Produtividade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8404" y="6224072"/>
            <a:ext cx="41745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Variação entre espécies e variedades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98826" y="587593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Pr</a:t>
            </a:r>
            <a:r>
              <a:rPr lang="pt-BR" dirty="0"/>
              <a:t> = Pp [1 – </a:t>
            </a:r>
            <a:r>
              <a:rPr lang="pt-BR" dirty="0" err="1"/>
              <a:t>Ky</a:t>
            </a:r>
            <a:r>
              <a:rPr lang="pt-BR" dirty="0"/>
              <a:t> (1 – </a:t>
            </a:r>
            <a:r>
              <a:rPr lang="pt-BR" dirty="0" err="1"/>
              <a:t>ETr</a:t>
            </a:r>
            <a:r>
              <a:rPr lang="pt-BR" dirty="0"/>
              <a:t>/</a:t>
            </a:r>
            <a:r>
              <a:rPr lang="pt-BR" dirty="0" err="1"/>
              <a:t>ETc</a:t>
            </a:r>
            <a:r>
              <a:rPr lang="pt-BR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167664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da Deficiência Hídrica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2546934"/>
            <a:ext cx="1728192" cy="92333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Variação entre fases fenológicas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5822076" cy="53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 bwMode="auto">
          <a:xfrm rot="1245813">
            <a:off x="1829135" y="3381064"/>
            <a:ext cx="216724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6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33400"/>
          </a:xfrm>
        </p:spPr>
        <p:txBody>
          <a:bodyPr>
            <a:normAutofit fontScale="92500" lnSpcReduction="10000"/>
          </a:bodyPr>
          <a:lstStyle/>
          <a:p>
            <a:pPr marL="571500" indent="-571500" algn="ctr">
              <a:lnSpc>
                <a:spcPct val="120000"/>
              </a:lnSpc>
              <a:buFontTx/>
              <a:buNone/>
            </a:pPr>
            <a:r>
              <a:rPr lang="pt-BR" altLang="pt-BR" sz="2800" b="1" dirty="0"/>
              <a:t>A temperatura controlando o ciclo das plantas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57200" y="1412776"/>
            <a:ext cx="8229600" cy="43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600"/>
              <a:t> A taxa das reações metabólicas é regulada basicamente pela temperatura do ar, afetando, desse modo, tanto o crescimento como o desenvolvimento das plantas.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1600"/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600"/>
              <a:t>Consequência: a duração das fases ou sub-períodos fenológicos e, conseqüentemente, o ciclo das culturas tem variação inversamente proporcional a ela.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1600"/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600"/>
              <a:t> Um dos primeiros estudos relacionando temperatura e desenvolvimento vegetal foi realizado por Reaumur, na França, por volta de 1735. Ele observou que o ciclo de uma mesma cultura/variedade variava entre localidades e também entre diferentes anos.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1600"/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600"/>
              <a:t> Ao fazer o somatório das temperaturas do ar durante os diferentes ciclos, ele observou que esses valores eram praticamente constantes, definindo isso como Constante Térmica da Cultura.</a:t>
            </a:r>
          </a:p>
        </p:txBody>
      </p:sp>
    </p:spTree>
    <p:extLst>
      <p:ext uri="{BB962C8B-B14F-4D97-AF65-F5344CB8AC3E}">
        <p14:creationId xmlns:p14="http://schemas.microsoft.com/office/powerpoint/2010/main" val="1687353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de </a:t>
            </a:r>
            <a:r>
              <a:rPr lang="pt-BR" dirty="0" err="1"/>
              <a:t>Ky</a:t>
            </a:r>
            <a:r>
              <a:rPr lang="pt-BR" dirty="0"/>
              <a:t> para diferentes Culturas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628800"/>
            <a:ext cx="543046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57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Graus-Dia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Imagine um experimento em que uma cultivar foi cultivada sob diferentes temperaturas. A duração da fase entre a semeadura e o florescimento foi registrado, obtendo-se a Figura 1:</a:t>
            </a:r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25" y="3284984"/>
            <a:ext cx="5159349" cy="31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áfico 44"/>
          <p:cNvGraphicFramePr>
            <a:graphicFrameLocks/>
          </p:cNvGraphicFramePr>
          <p:nvPr>
            <p:extLst/>
          </p:nvPr>
        </p:nvGraphicFramePr>
        <p:xfrm>
          <a:off x="2123728" y="4064000"/>
          <a:ext cx="45720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Graus-Dia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Invertendo-se a duração da fase (DUR(T)) obtém-se a taxa de desenvolvimento (R(T)) em função da temperatura. A Figura abaixo ilustra uma relação típica de R(T) em função da temperatura, calculada a partir dos dados da Figura 1.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</a:p>
          <a:p>
            <a:endParaRPr lang="pt-BR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2934733" y="3378798"/>
            <a:ext cx="3437467" cy="3002530"/>
            <a:chOff x="2934733" y="3378798"/>
            <a:chExt cx="3437467" cy="3002530"/>
          </a:xfrm>
        </p:grpSpPr>
        <p:grpSp>
          <p:nvGrpSpPr>
            <p:cNvPr id="32" name="Grupo 31"/>
            <p:cNvGrpSpPr/>
            <p:nvPr/>
          </p:nvGrpSpPr>
          <p:grpSpPr>
            <a:xfrm>
              <a:off x="2934733" y="4036062"/>
              <a:ext cx="3437467" cy="2345266"/>
              <a:chOff x="0" y="0"/>
              <a:chExt cx="3437467" cy="2345266"/>
            </a:xfrm>
          </p:grpSpPr>
          <p:sp>
            <p:nvSpPr>
              <p:cNvPr id="33" name="Triângulo isósceles 32"/>
              <p:cNvSpPr/>
              <p:nvPr/>
            </p:nvSpPr>
            <p:spPr>
              <a:xfrm>
                <a:off x="441412" y="501339"/>
                <a:ext cx="1981200" cy="1735667"/>
              </a:xfrm>
              <a:prstGeom prst="triangle">
                <a:avLst>
                  <a:gd name="adj" fmla="val 994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pt-BR" sz="1100"/>
              </a:p>
            </p:txBody>
          </p:sp>
          <p:grpSp>
            <p:nvGrpSpPr>
              <p:cNvPr id="34" name="Grupo 33"/>
              <p:cNvGrpSpPr/>
              <p:nvPr/>
            </p:nvGrpSpPr>
            <p:grpSpPr>
              <a:xfrm>
                <a:off x="0" y="0"/>
                <a:ext cx="3437467" cy="2345266"/>
                <a:chOff x="0" y="0"/>
                <a:chExt cx="3437467" cy="2345266"/>
              </a:xfrm>
            </p:grpSpPr>
            <p:grpSp>
              <p:nvGrpSpPr>
                <p:cNvPr id="35" name="Grupo 34"/>
                <p:cNvGrpSpPr/>
                <p:nvPr/>
              </p:nvGrpSpPr>
              <p:grpSpPr>
                <a:xfrm>
                  <a:off x="0" y="0"/>
                  <a:ext cx="2929468" cy="2345266"/>
                  <a:chOff x="0" y="0"/>
                  <a:chExt cx="2929468" cy="2345266"/>
                </a:xfrm>
              </p:grpSpPr>
              <p:cxnSp>
                <p:nvCxnSpPr>
                  <p:cNvPr id="38" name="Conector reto 37"/>
                  <p:cNvCxnSpPr/>
                  <p:nvPr/>
                </p:nvCxnSpPr>
                <p:spPr>
                  <a:xfrm flipH="1">
                    <a:off x="304800" y="0"/>
                    <a:ext cx="2624668" cy="234526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Grupo 38"/>
                  <p:cNvGrpSpPr/>
                  <p:nvPr/>
                </p:nvGrpSpPr>
                <p:grpSpPr>
                  <a:xfrm>
                    <a:off x="1430867" y="846666"/>
                    <a:ext cx="491068" cy="474132"/>
                    <a:chOff x="1430867" y="846666"/>
                    <a:chExt cx="491068" cy="474132"/>
                  </a:xfrm>
                </p:grpSpPr>
                <p:cxnSp>
                  <p:nvCxnSpPr>
                    <p:cNvPr id="43" name="Conector reto 42"/>
                    <p:cNvCxnSpPr/>
                    <p:nvPr/>
                  </p:nvCxnSpPr>
                  <p:spPr>
                    <a:xfrm flipH="1" flipV="1">
                      <a:off x="1430867" y="846666"/>
                      <a:ext cx="8466" cy="4741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ector reto 43"/>
                    <p:cNvCxnSpPr/>
                    <p:nvPr/>
                  </p:nvCxnSpPr>
                  <p:spPr>
                    <a:xfrm flipH="1">
                      <a:off x="1430869" y="846666"/>
                      <a:ext cx="491066" cy="846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CaixaDeTexto 12"/>
                  <p:cNvSpPr txBox="1"/>
                  <p:nvPr/>
                </p:nvSpPr>
                <p:spPr>
                  <a:xfrm>
                    <a:off x="1185335" y="880533"/>
                    <a:ext cx="338667" cy="364067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pt-BR" sz="1400" b="1"/>
                      <a:t>s</a:t>
                    </a:r>
                  </a:p>
                </p:txBody>
              </p:sp>
              <p:sp>
                <p:nvSpPr>
                  <p:cNvPr id="41" name="CaixaDeTexto 13"/>
                  <p:cNvSpPr txBox="1"/>
                  <p:nvPr/>
                </p:nvSpPr>
                <p:spPr>
                  <a:xfrm>
                    <a:off x="0" y="1388535"/>
                    <a:ext cx="423334" cy="2794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pt-BR" sz="1100" b="1"/>
                      <a:t>Tb</a:t>
                    </a:r>
                  </a:p>
                </p:txBody>
              </p:sp>
              <p:cxnSp>
                <p:nvCxnSpPr>
                  <p:cNvPr id="42" name="Conector de seta reta 41"/>
                  <p:cNvCxnSpPr>
                    <a:stCxn id="41" idx="2"/>
                  </p:cNvCxnSpPr>
                  <p:nvPr/>
                </p:nvCxnSpPr>
                <p:spPr>
                  <a:xfrm>
                    <a:off x="211667" y="1667935"/>
                    <a:ext cx="186266" cy="5757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CaixaDeTexto 24"/>
                <p:cNvSpPr txBox="1"/>
                <p:nvPr/>
              </p:nvSpPr>
              <p:spPr>
                <a:xfrm>
                  <a:off x="2887133" y="1735667"/>
                  <a:ext cx="550334" cy="27940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100" b="1" dirty="0"/>
                    <a:t>DRA</a:t>
                  </a:r>
                </a:p>
              </p:txBody>
            </p:sp>
            <p:cxnSp>
              <p:nvCxnSpPr>
                <p:cNvPr id="37" name="Conector de seta reta 36"/>
                <p:cNvCxnSpPr>
                  <a:stCxn id="36" idx="1"/>
                </p:cNvCxnSpPr>
                <p:nvPr/>
              </p:nvCxnSpPr>
              <p:spPr>
                <a:xfrm flipH="1" flipV="1">
                  <a:off x="1947334" y="1735666"/>
                  <a:ext cx="939799" cy="13970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Conector de seta reta 4"/>
            <p:cNvCxnSpPr/>
            <p:nvPr/>
          </p:nvCxnSpPr>
          <p:spPr>
            <a:xfrm>
              <a:off x="5291982" y="3717032"/>
              <a:ext cx="119967" cy="750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/>
            <p:cNvSpPr txBox="1"/>
            <p:nvPr/>
          </p:nvSpPr>
          <p:spPr>
            <a:xfrm>
              <a:off x="4856570" y="337879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Tótima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6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Graus-Dia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sz="2000" dirty="0"/>
                  <a:t>Integrando R(T) ao longo do tempo, pode-se obter a desenvolvimento acumulado de um organismo e, quando o desenvolvimento acumulado é igual a 1 o desenvolvimento está completo. Assumindo-se R(T) é linear com a temperatura, pode-se escrever </a:t>
                </a:r>
              </a:p>
              <a:p>
                <a:pPr marL="0" indent="0" algn="ctr">
                  <a:buNone/>
                </a:pPr>
                <a:r>
                  <a:rPr lang="pt-BR" sz="2000" dirty="0"/>
                  <a:t>R(T)=s(T-Tb)</a:t>
                </a:r>
              </a:p>
              <a:p>
                <a:pPr marL="0" indent="0">
                  <a:buNone/>
                </a:pPr>
                <a:r>
                  <a:rPr lang="pt-BR" sz="2000" dirty="0"/>
                  <a:t>em que s é o coeficiente angular da linha pontilhada na Figura 2 e Tb é a intersecção com o eixo x. Note que a unidade de s é dia.</a:t>
                </a:r>
                <a:r>
                  <a:rPr lang="pt-BR" sz="2000" baseline="30000" dirty="0"/>
                  <a:t>o</a:t>
                </a:r>
                <a:r>
                  <a:rPr lang="pt-BR" sz="2000" dirty="0"/>
                  <a:t>C</a:t>
                </a:r>
                <a:r>
                  <a:rPr lang="pt-BR" sz="2000" baseline="30000" dirty="0"/>
                  <a:t>-1</a:t>
                </a:r>
                <a:r>
                  <a:rPr lang="pt-BR" sz="2000" dirty="0"/>
                  <a:t>. Para temperatura abaixo de Tb o desenvolvimento acumulado é zero. Lembrando que quando o desenvolvimento relativo acumulado (DRA) é igual a 1, então DRA=Constante térmica (CT) e o evento biológico estará completo. É possível computar DRA em função dessa relação linear da seguinte forma:</a:t>
                </a:r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𝐷𝑅𝐴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𝑡𝑖𝑚𝑎</m:t>
                          </m:r>
                        </m:sup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𝑡𝑖𝑚𝑎</m:t>
                          </m:r>
                        </m:sup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𝑇𝑏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>
                <a:blip r:embed="rId2"/>
                <a:stretch>
                  <a:fillRect l="-741" t="-2022" r="-2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7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Graus-Dia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/>
              <a:t>Essa equação pode ser simplificada admitindo que s é constante e DRA: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Lembrando que </a:t>
            </a:r>
            <a:r>
              <a:rPr lang="pt-BR" sz="2000" dirty="0" err="1"/>
              <a:t>dT</a:t>
            </a:r>
            <a:r>
              <a:rPr lang="pt-BR" sz="2000" dirty="0"/>
              <a:t> pode ser aproximado para </a:t>
            </a:r>
            <a:r>
              <a:rPr lang="pt-BR" sz="2000" dirty="0">
                <a:sym typeface="Symbol" panose="05050102010706020507" pitchFamily="18" charset="2"/>
              </a:rPr>
              <a:t>t numa notação </a:t>
            </a:r>
            <a:r>
              <a:rPr lang="pt-BR" sz="2000" dirty="0" err="1">
                <a:sym typeface="Symbol" panose="05050102010706020507" pitchFamily="18" charset="2"/>
              </a:rPr>
              <a:t>finitesimal</a:t>
            </a:r>
            <a:r>
              <a:rPr lang="pt-BR" sz="2000" dirty="0">
                <a:sym typeface="Symbol" panose="05050102010706020507" pitchFamily="18" charset="2"/>
              </a:rPr>
              <a:t>, e que quando t=1 pode-se acumular (T-Tb) até um somatório térmico (1/s). Este somatório (</a:t>
            </a:r>
            <a:r>
              <a:rPr lang="pt-BR" sz="2000" b="1" dirty="0">
                <a:sym typeface="Symbol" panose="05050102010706020507" pitchFamily="18" charset="2"/>
              </a:rPr>
              <a:t>=1/s</a:t>
            </a:r>
            <a:r>
              <a:rPr lang="pt-BR" sz="2000" dirty="0">
                <a:sym typeface="Symbol" panose="05050102010706020507" pitchFamily="18" charset="2"/>
              </a:rPr>
              <a:t>) representa o número de graus-dia necessário para a conclusão de uma dada fase ou mesmo do ciclo de crescimento, sendo também conhecida como </a:t>
            </a:r>
            <a:r>
              <a:rPr lang="pt-BR" sz="2000" b="1" dirty="0">
                <a:sym typeface="Symbol" panose="05050102010706020507" pitchFamily="18" charset="2"/>
              </a:rPr>
              <a:t>Constante Térmica (CT)</a:t>
            </a:r>
            <a:r>
              <a:rPr lang="pt-BR" sz="2000" dirty="0">
                <a:sym typeface="Symbol" panose="05050102010706020507" pitchFamily="18" charset="2"/>
              </a:rPr>
              <a:t>. Para cômputo diário (GD) do número de graus dias acumulados, pode-se então usar a seguinte expressão:</a:t>
            </a:r>
          </a:p>
          <a:p>
            <a:pPr marL="0" indent="0">
              <a:buNone/>
            </a:pPr>
            <a:r>
              <a:rPr lang="pt-BR" sz="2000" dirty="0">
                <a:sym typeface="Symbol" panose="05050102010706020507" pitchFamily="18" charset="2"/>
              </a:rPr>
              <a:t> </a:t>
            </a:r>
            <a:endParaRPr lang="pt-BR" sz="2000" dirty="0"/>
          </a:p>
          <a:p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911869" y="1939763"/>
                <a:ext cx="3165225" cy="1221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𝑡𝑖𝑚𝑎</m:t>
                          </m:r>
                        </m:sup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𝑇𝑏</m:t>
                              </m:r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869" y="1939763"/>
                <a:ext cx="3165225" cy="12214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849318" y="5646611"/>
                <a:ext cx="3445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GD =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𝑇𝑏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𝑛𝑑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18" y="5646611"/>
                <a:ext cx="344536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50" t="-9211" b="-30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57200" y="6126163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que T é a temperatura media do período e </a:t>
            </a:r>
            <a:r>
              <a:rPr lang="pt-BR" dirty="0" err="1"/>
              <a:t>nd</a:t>
            </a:r>
            <a:r>
              <a:rPr lang="pt-BR" dirty="0"/>
              <a:t> representa o número de dias do período (veja no slide seguinte algumas exceções)</a:t>
            </a:r>
          </a:p>
        </p:txBody>
      </p:sp>
    </p:spTree>
    <p:extLst>
      <p:ext uri="{BB962C8B-B14F-4D97-AF65-F5344CB8AC3E}">
        <p14:creationId xmlns:p14="http://schemas.microsoft.com/office/powerpoint/2010/main" val="140329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109663"/>
          </a:xfrm>
        </p:spPr>
        <p:txBody>
          <a:bodyPr/>
          <a:lstStyle/>
          <a:p>
            <a:r>
              <a:rPr lang="pt-BR" altLang="pt-BR" sz="3300" u="sng">
                <a:latin typeface="Comic Sans MS" panose="030F0702030302020204" pitchFamily="66" charset="0"/>
              </a:rPr>
              <a:t>Sistema de Unidades Térmicas ou </a:t>
            </a:r>
            <a:br>
              <a:rPr lang="pt-BR" altLang="pt-BR" sz="3300" u="sng">
                <a:latin typeface="Comic Sans MS" panose="030F0702030302020204" pitchFamily="66" charset="0"/>
              </a:rPr>
            </a:br>
            <a:r>
              <a:rPr lang="pt-BR" altLang="pt-BR" sz="3300" u="sng">
                <a:latin typeface="Comic Sans MS" panose="030F0702030302020204" pitchFamily="66" charset="0"/>
              </a:rPr>
              <a:t>Graus-dia</a:t>
            </a: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35975" cy="5078412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20000"/>
              </a:lnSpc>
              <a:buFontTx/>
              <a:buNone/>
            </a:pPr>
            <a:r>
              <a:rPr lang="pt-BR" altLang="pt-BR" sz="1600" dirty="0">
                <a:latin typeface="Comic Sans MS" panose="030F0702030302020204" pitchFamily="66" charset="0"/>
              </a:rPr>
              <a:t>	Para as condições brasileiras, especialmente no Centro-Sul do Brasil, as temperaturas médias não atingem níveis tão elevados e, assim, não ultrapassam TB. Portanto, no cálculo de GD leva-se em consideração apenas a temperatura média (</a:t>
            </a:r>
            <a:r>
              <a:rPr lang="pt-BR" altLang="pt-BR" sz="1600" dirty="0" err="1">
                <a:latin typeface="Comic Sans MS" panose="030F0702030302020204" pitchFamily="66" charset="0"/>
              </a:rPr>
              <a:t>Tmed</a:t>
            </a:r>
            <a:r>
              <a:rPr lang="pt-BR" altLang="pt-BR" sz="1600" dirty="0">
                <a:latin typeface="Comic Sans MS" panose="030F0702030302020204" pitchFamily="66" charset="0"/>
              </a:rPr>
              <a:t>), a basal inferior da cultura (Tb), e o número de dias do período (n):</a:t>
            </a:r>
          </a:p>
          <a:p>
            <a:pPr marL="571500" indent="-571500">
              <a:lnSpc>
                <a:spcPct val="120000"/>
              </a:lnSpc>
              <a:buFontTx/>
              <a:buNone/>
            </a:pPr>
            <a:endParaRPr lang="pt-BR" altLang="pt-BR" sz="1600" dirty="0">
              <a:latin typeface="Comic Sans MS" panose="030F0702030302020204" pitchFamily="66" charset="0"/>
            </a:endParaRPr>
          </a:p>
          <a:p>
            <a:pPr marL="839788" lvl="1" indent="-382588">
              <a:lnSpc>
                <a:spcPct val="120000"/>
              </a:lnSpc>
            </a:pP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Caso Tb &lt; 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Tmin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      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      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GD = (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Tmed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 – Tb).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nd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	(ºC*dia)</a:t>
            </a:r>
          </a:p>
          <a:p>
            <a:pPr marL="839788" lvl="1" indent="-382588">
              <a:lnSpc>
                <a:spcPct val="120000"/>
              </a:lnSpc>
            </a:pP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Caso Tb 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 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Tmin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      GD = ((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Tmax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– Tb)</a:t>
            </a:r>
            <a:r>
              <a:rPr lang="pt-BR" altLang="pt-BR" sz="1600" baseline="300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/ 2*(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Tmax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– 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Tmin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)).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nd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(ºC*dia)</a:t>
            </a:r>
            <a:endParaRPr lang="pt-BR" altLang="pt-BR" sz="1600" dirty="0">
              <a:solidFill>
                <a:schemeClr val="hlin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839788" lvl="1" indent="-382588">
              <a:lnSpc>
                <a:spcPct val="120000"/>
              </a:lnSpc>
            </a:pP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Caso Tb &gt; 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Tmax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      GD = 0</a:t>
            </a:r>
          </a:p>
          <a:p>
            <a:pPr marL="571500" indent="-571500">
              <a:lnSpc>
                <a:spcPct val="120000"/>
              </a:lnSpc>
              <a:buFontTx/>
              <a:buNone/>
            </a:pPr>
            <a:r>
              <a:rPr lang="pt-BR" altLang="pt-BR" sz="1600" dirty="0"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</a:p>
          <a:p>
            <a:pPr marL="571500" indent="-571500">
              <a:lnSpc>
                <a:spcPct val="120000"/>
              </a:lnSpc>
              <a:buFontTx/>
              <a:buNone/>
            </a:pPr>
            <a:r>
              <a:rPr lang="pt-BR" altLang="pt-BR" sz="1600" dirty="0">
                <a:latin typeface="Comic Sans MS" panose="030F0702030302020204" pitchFamily="66" charset="0"/>
                <a:sym typeface="Symbol" panose="05050102010706020507" pitchFamily="18" charset="2"/>
              </a:rPr>
              <a:t>	  </a:t>
            </a:r>
            <a:r>
              <a:rPr lang="pt-BR" altLang="pt-BR" sz="1600" dirty="0">
                <a:latin typeface="Comic Sans MS" panose="030F0702030302020204" pitchFamily="66" charset="0"/>
              </a:rPr>
              <a:t>Para que a cultura atinja uma de suas fases fenológicas ou a maturação é necessário que se acumule a constante térmica (CT), que será dada pelo total de GD acumulados ao longo desse período:</a:t>
            </a:r>
          </a:p>
          <a:p>
            <a:pPr marL="571500" indent="-571500">
              <a:lnSpc>
                <a:spcPct val="120000"/>
              </a:lnSpc>
              <a:buFontTx/>
              <a:buNone/>
            </a:pP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</a:rPr>
              <a:t>		CT = </a:t>
            </a:r>
            <a:r>
              <a:rPr lang="pt-BR" altLang="pt-BR" sz="1600" dirty="0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 </a:t>
            </a:r>
            <a:r>
              <a:rPr lang="pt-BR" altLang="pt-BR" sz="1600" dirty="0" err="1">
                <a:solidFill>
                  <a:schemeClr val="hlin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GDi</a:t>
            </a:r>
            <a:endParaRPr lang="pt-BR" altLang="pt-BR" sz="1600" dirty="0">
              <a:solidFill>
                <a:schemeClr val="hlin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571500" indent="-571500">
              <a:lnSpc>
                <a:spcPct val="120000"/>
              </a:lnSpc>
              <a:buFontTx/>
              <a:buNone/>
            </a:pPr>
            <a:r>
              <a:rPr lang="pt-BR" altLang="pt-BR" sz="1600" dirty="0">
                <a:latin typeface="Comic Sans MS" panose="030F0702030302020204" pitchFamily="66" charset="0"/>
                <a:sym typeface="Symbol" panose="05050102010706020507" pitchFamily="18" charset="2"/>
              </a:rPr>
              <a:t>	  Assim como para Tb e TB, c</a:t>
            </a:r>
            <a:r>
              <a:rPr lang="pt-BR" altLang="pt-BR" sz="1600" dirty="0">
                <a:latin typeface="Comic Sans MS" panose="030F0702030302020204" pitchFamily="66" charset="0"/>
              </a:rPr>
              <a:t>ada espécie/variedade vegetal possui suas </a:t>
            </a:r>
            <a:r>
              <a:rPr lang="pt-BR" altLang="pt-BR" sz="1600" dirty="0" err="1">
                <a:latin typeface="Comic Sans MS" panose="030F0702030302020204" pitchFamily="66" charset="0"/>
              </a:rPr>
              <a:t>CTs</a:t>
            </a:r>
            <a:r>
              <a:rPr lang="pt-BR" altLang="pt-BR" sz="1600" dirty="0">
                <a:latin typeface="Comic Sans MS" panose="030F0702030302020204" pitchFamily="66" charset="0"/>
              </a:rPr>
              <a:t> para as diferentes fases de desenvolvimento e para o ciclo total. A seguir são apresentados valores de CT e Tb para algumas culturas.</a:t>
            </a:r>
          </a:p>
        </p:txBody>
      </p:sp>
    </p:spTree>
    <p:extLst>
      <p:ext uri="{BB962C8B-B14F-4D97-AF65-F5344CB8AC3E}">
        <p14:creationId xmlns:p14="http://schemas.microsoft.com/office/powerpoint/2010/main" val="165453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pt-BR" altLang="pt-BR" sz="3300">
                <a:latin typeface="Comic Sans MS" panose="030F0702030302020204" pitchFamily="66" charset="0"/>
              </a:rPr>
              <a:t>Temperaturas cardeais ou basais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039812"/>
            <a:ext cx="8507288" cy="2317751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pt-BR" altLang="pt-BR" sz="1500" dirty="0">
                <a:latin typeface="Comic Sans MS" panose="030F0702030302020204" pitchFamily="66" charset="0"/>
              </a:rPr>
              <a:t>	Como vimos, o crescimento vegetal cessa quando a temperatura do ar caí abaixo de certo valor mínimo ou excede certo valor máximo, independentemente se existirem condições favoráveis de energia solar, disponibilidade de nutrientes e de água no solo. Além deste limite inferior, existe um valor ótimo no qual o crescimento vegetal é máximo e acima do qual há queda na taxa de desenvolvimento. Assim, tem-se o que se convencionou chamar de temperaturas cardeais do crescimento vegetal: zero vital mínimo ou temperatura basal inferior (Tb), ótimo térmico (temperatura ótima) e zero vital máximo ou temperatura basal superior, (TB) como ilustra a figura abaixo.</a:t>
            </a:r>
          </a:p>
          <a:p>
            <a:pPr>
              <a:lnSpc>
                <a:spcPct val="120000"/>
              </a:lnSpc>
              <a:buFontTx/>
              <a:buNone/>
            </a:pPr>
            <a:endParaRPr lang="pt-BR" altLang="pt-BR" sz="1500" dirty="0">
              <a:latin typeface="Comic Sans MS" panose="030F0702030302020204" pitchFamily="66" charset="0"/>
            </a:endParaRPr>
          </a:p>
        </p:txBody>
      </p:sp>
      <p:grpSp>
        <p:nvGrpSpPr>
          <p:cNvPr id="122887" name="Group 7"/>
          <p:cNvGrpSpPr>
            <a:grpSpLocks/>
          </p:cNvGrpSpPr>
          <p:nvPr/>
        </p:nvGrpSpPr>
        <p:grpSpPr bwMode="auto">
          <a:xfrm>
            <a:off x="2220913" y="3357563"/>
            <a:ext cx="4837112" cy="3489325"/>
            <a:chOff x="1247" y="1051"/>
            <a:chExt cx="3047" cy="2198"/>
          </a:xfrm>
        </p:grpSpPr>
        <p:grpSp>
          <p:nvGrpSpPr>
            <p:cNvPr id="122888" name="Group 8"/>
            <p:cNvGrpSpPr>
              <a:grpSpLocks/>
            </p:cNvGrpSpPr>
            <p:nvPr/>
          </p:nvGrpSpPr>
          <p:grpSpPr bwMode="auto">
            <a:xfrm>
              <a:off x="1247" y="1051"/>
              <a:ext cx="3047" cy="2198"/>
              <a:chOff x="703" y="1822"/>
              <a:chExt cx="3047" cy="2198"/>
            </a:xfrm>
          </p:grpSpPr>
          <p:sp>
            <p:nvSpPr>
              <p:cNvPr id="122889" name="Line 9"/>
              <p:cNvSpPr>
                <a:spLocks noChangeShapeType="1"/>
              </p:cNvSpPr>
              <p:nvPr/>
            </p:nvSpPr>
            <p:spPr bwMode="auto">
              <a:xfrm>
                <a:off x="1020" y="3385"/>
                <a:ext cx="2359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90" name="Line 10"/>
              <p:cNvSpPr>
                <a:spLocks noChangeShapeType="1"/>
              </p:cNvSpPr>
              <p:nvPr/>
            </p:nvSpPr>
            <p:spPr bwMode="auto">
              <a:xfrm flipV="1">
                <a:off x="1020" y="1850"/>
                <a:ext cx="0" cy="154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auto">
              <a:xfrm>
                <a:off x="1338" y="2205"/>
                <a:ext cx="1723" cy="1180"/>
              </a:xfrm>
              <a:custGeom>
                <a:avLst/>
                <a:gdLst>
                  <a:gd name="T0" fmla="*/ 0 w 1723"/>
                  <a:gd name="T1" fmla="*/ 1180 h 1180"/>
                  <a:gd name="T2" fmla="*/ 136 w 1723"/>
                  <a:gd name="T3" fmla="*/ 1089 h 1180"/>
                  <a:gd name="T4" fmla="*/ 317 w 1723"/>
                  <a:gd name="T5" fmla="*/ 862 h 1180"/>
                  <a:gd name="T6" fmla="*/ 589 w 1723"/>
                  <a:gd name="T7" fmla="*/ 409 h 1180"/>
                  <a:gd name="T8" fmla="*/ 726 w 1723"/>
                  <a:gd name="T9" fmla="*/ 182 h 1180"/>
                  <a:gd name="T10" fmla="*/ 862 w 1723"/>
                  <a:gd name="T11" fmla="*/ 46 h 1180"/>
                  <a:gd name="T12" fmla="*/ 1043 w 1723"/>
                  <a:gd name="T13" fmla="*/ 0 h 1180"/>
                  <a:gd name="T14" fmla="*/ 1224 w 1723"/>
                  <a:gd name="T15" fmla="*/ 46 h 1180"/>
                  <a:gd name="T16" fmla="*/ 1361 w 1723"/>
                  <a:gd name="T17" fmla="*/ 273 h 1180"/>
                  <a:gd name="T18" fmla="*/ 1723 w 1723"/>
                  <a:gd name="T19" fmla="*/ 118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3" h="1180">
                    <a:moveTo>
                      <a:pt x="0" y="1180"/>
                    </a:moveTo>
                    <a:cubicBezTo>
                      <a:pt x="41" y="1161"/>
                      <a:pt x="83" y="1142"/>
                      <a:pt x="136" y="1089"/>
                    </a:cubicBezTo>
                    <a:cubicBezTo>
                      <a:pt x="189" y="1036"/>
                      <a:pt x="242" y="975"/>
                      <a:pt x="317" y="862"/>
                    </a:cubicBezTo>
                    <a:cubicBezTo>
                      <a:pt x="392" y="749"/>
                      <a:pt x="521" y="522"/>
                      <a:pt x="589" y="409"/>
                    </a:cubicBezTo>
                    <a:cubicBezTo>
                      <a:pt x="657" y="296"/>
                      <a:pt x="680" y="243"/>
                      <a:pt x="726" y="182"/>
                    </a:cubicBezTo>
                    <a:cubicBezTo>
                      <a:pt x="772" y="121"/>
                      <a:pt x="809" y="76"/>
                      <a:pt x="862" y="46"/>
                    </a:cubicBezTo>
                    <a:cubicBezTo>
                      <a:pt x="915" y="16"/>
                      <a:pt x="983" y="0"/>
                      <a:pt x="1043" y="0"/>
                    </a:cubicBezTo>
                    <a:cubicBezTo>
                      <a:pt x="1103" y="0"/>
                      <a:pt x="1171" y="1"/>
                      <a:pt x="1224" y="46"/>
                    </a:cubicBezTo>
                    <a:cubicBezTo>
                      <a:pt x="1277" y="91"/>
                      <a:pt x="1278" y="84"/>
                      <a:pt x="1361" y="273"/>
                    </a:cubicBezTo>
                    <a:cubicBezTo>
                      <a:pt x="1444" y="462"/>
                      <a:pt x="1583" y="821"/>
                      <a:pt x="1723" y="1180"/>
                    </a:cubicBezTo>
                  </a:path>
                </a:pathLst>
              </a:custGeom>
              <a:solidFill>
                <a:schemeClr val="bg1"/>
              </a:solidFill>
              <a:ln w="38100" cmpd="sng">
                <a:solidFill>
                  <a:srgbClr val="FF505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92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168" y="2514"/>
                <a:ext cx="124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1200"/>
                  <a:t>Taxa de desenvolvimento</a:t>
                </a:r>
              </a:p>
            </p:txBody>
          </p:sp>
          <p:sp>
            <p:nvSpPr>
              <p:cNvPr id="122893" name="Text Box 13"/>
              <p:cNvSpPr txBox="1">
                <a:spLocks noChangeArrowheads="1"/>
              </p:cNvSpPr>
              <p:nvPr/>
            </p:nvSpPr>
            <p:spPr bwMode="auto">
              <a:xfrm>
                <a:off x="1565" y="3657"/>
                <a:ext cx="124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sz="1200" dirty="0"/>
                  <a:t>Temperatura do ar (</a:t>
                </a:r>
                <a:r>
                  <a:rPr lang="pt-BR" altLang="pt-BR" sz="1200" baseline="30000" dirty="0"/>
                  <a:t>o</a:t>
                </a:r>
                <a:r>
                  <a:rPr lang="pt-BR" altLang="pt-BR" sz="1200" dirty="0"/>
                  <a:t>C)</a:t>
                </a:r>
              </a:p>
            </p:txBody>
          </p:sp>
          <p:sp>
            <p:nvSpPr>
              <p:cNvPr id="122894" name="Line 14"/>
              <p:cNvSpPr>
                <a:spLocks noChangeShapeType="1"/>
              </p:cNvSpPr>
              <p:nvPr/>
            </p:nvSpPr>
            <p:spPr bwMode="auto">
              <a:xfrm flipV="1">
                <a:off x="1338" y="3543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95" name="Line 15"/>
              <p:cNvSpPr>
                <a:spLocks noChangeShapeType="1"/>
              </p:cNvSpPr>
              <p:nvPr/>
            </p:nvSpPr>
            <p:spPr bwMode="auto">
              <a:xfrm flipV="1">
                <a:off x="3061" y="3545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96" name="Text Box 16"/>
              <p:cNvSpPr txBox="1">
                <a:spLocks noChangeArrowheads="1"/>
              </p:cNvSpPr>
              <p:nvPr/>
            </p:nvSpPr>
            <p:spPr bwMode="auto">
              <a:xfrm>
                <a:off x="1178" y="3789"/>
                <a:ext cx="317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/>
                  <a:t>Tb</a:t>
                </a:r>
              </a:p>
            </p:txBody>
          </p:sp>
          <p:sp>
            <p:nvSpPr>
              <p:cNvPr id="122897" name="Text Box 17"/>
              <p:cNvSpPr txBox="1">
                <a:spLocks noChangeArrowheads="1"/>
              </p:cNvSpPr>
              <p:nvPr/>
            </p:nvSpPr>
            <p:spPr bwMode="auto">
              <a:xfrm>
                <a:off x="2902" y="3789"/>
                <a:ext cx="317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/>
                  <a:t>TB</a:t>
                </a:r>
              </a:p>
            </p:txBody>
          </p:sp>
          <p:sp>
            <p:nvSpPr>
              <p:cNvPr id="122898" name="Line 18"/>
              <p:cNvSpPr>
                <a:spLocks noChangeShapeType="1"/>
              </p:cNvSpPr>
              <p:nvPr/>
            </p:nvSpPr>
            <p:spPr bwMode="auto">
              <a:xfrm>
                <a:off x="2154" y="2296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899" name="Line 19"/>
              <p:cNvSpPr>
                <a:spLocks noChangeShapeType="1"/>
              </p:cNvSpPr>
              <p:nvPr/>
            </p:nvSpPr>
            <p:spPr bwMode="auto">
              <a:xfrm>
                <a:off x="2608" y="2296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00" name="Line 20"/>
              <p:cNvSpPr>
                <a:spLocks noChangeShapeType="1"/>
              </p:cNvSpPr>
              <p:nvPr/>
            </p:nvSpPr>
            <p:spPr bwMode="auto">
              <a:xfrm>
                <a:off x="2381" y="2197"/>
                <a:ext cx="0" cy="1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01" name="Text Box 21"/>
              <p:cNvSpPr txBox="1">
                <a:spLocks noChangeArrowheads="1"/>
              </p:cNvSpPr>
              <p:nvPr/>
            </p:nvSpPr>
            <p:spPr bwMode="auto">
              <a:xfrm>
                <a:off x="2282" y="3409"/>
                <a:ext cx="27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900"/>
                  <a:t>30</a:t>
                </a:r>
              </a:p>
            </p:txBody>
          </p:sp>
          <p:sp>
            <p:nvSpPr>
              <p:cNvPr id="122902" name="Text Box 22"/>
              <p:cNvSpPr txBox="1">
                <a:spLocks noChangeArrowheads="1"/>
              </p:cNvSpPr>
              <p:nvPr/>
            </p:nvSpPr>
            <p:spPr bwMode="auto">
              <a:xfrm>
                <a:off x="2517" y="3409"/>
                <a:ext cx="27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900"/>
                  <a:t>34</a:t>
                </a:r>
              </a:p>
            </p:txBody>
          </p:sp>
          <p:sp>
            <p:nvSpPr>
              <p:cNvPr id="122903" name="Text Box 23"/>
              <p:cNvSpPr txBox="1">
                <a:spLocks noChangeArrowheads="1"/>
              </p:cNvSpPr>
              <p:nvPr/>
            </p:nvSpPr>
            <p:spPr bwMode="auto">
              <a:xfrm>
                <a:off x="2056" y="3414"/>
                <a:ext cx="27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900"/>
                  <a:t>26</a:t>
                </a:r>
              </a:p>
            </p:txBody>
          </p:sp>
          <p:sp>
            <p:nvSpPr>
              <p:cNvPr id="122904" name="Text Box 24"/>
              <p:cNvSpPr txBox="1">
                <a:spLocks noChangeArrowheads="1"/>
              </p:cNvSpPr>
              <p:nvPr/>
            </p:nvSpPr>
            <p:spPr bwMode="auto">
              <a:xfrm>
                <a:off x="1234" y="3414"/>
                <a:ext cx="27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900"/>
                  <a:t>10</a:t>
                </a:r>
              </a:p>
            </p:txBody>
          </p:sp>
          <p:sp>
            <p:nvSpPr>
              <p:cNvPr id="122905" name="Text Box 25"/>
              <p:cNvSpPr txBox="1">
                <a:spLocks noChangeArrowheads="1"/>
              </p:cNvSpPr>
              <p:nvPr/>
            </p:nvSpPr>
            <p:spPr bwMode="auto">
              <a:xfrm>
                <a:off x="2955" y="3414"/>
                <a:ext cx="272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900"/>
                  <a:t>40</a:t>
                </a:r>
              </a:p>
            </p:txBody>
          </p:sp>
          <p:sp>
            <p:nvSpPr>
              <p:cNvPr id="122906" name="Line 26"/>
              <p:cNvSpPr>
                <a:spLocks noChangeShapeType="1"/>
              </p:cNvSpPr>
              <p:nvPr/>
            </p:nvSpPr>
            <p:spPr bwMode="auto">
              <a:xfrm>
                <a:off x="2381" y="1979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07" name="Text Box 27"/>
              <p:cNvSpPr txBox="1">
                <a:spLocks noChangeArrowheads="1"/>
              </p:cNvSpPr>
              <p:nvPr/>
            </p:nvSpPr>
            <p:spPr bwMode="auto">
              <a:xfrm>
                <a:off x="1757" y="1822"/>
                <a:ext cx="1243" cy="1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sz="1000"/>
                  <a:t>Temperatura ótima</a:t>
                </a:r>
              </a:p>
            </p:txBody>
          </p:sp>
          <p:sp>
            <p:nvSpPr>
              <p:cNvPr id="122908" name="Line 28"/>
              <p:cNvSpPr>
                <a:spLocks noChangeShapeType="1"/>
              </p:cNvSpPr>
              <p:nvPr/>
            </p:nvSpPr>
            <p:spPr bwMode="auto">
              <a:xfrm>
                <a:off x="1015" y="2192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09" name="Line 29"/>
              <p:cNvSpPr>
                <a:spLocks noChangeShapeType="1"/>
              </p:cNvSpPr>
              <p:nvPr/>
            </p:nvSpPr>
            <p:spPr bwMode="auto">
              <a:xfrm flipH="1">
                <a:off x="2562" y="2197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10" name="Text Box 30"/>
              <p:cNvSpPr txBox="1">
                <a:spLocks noChangeArrowheads="1"/>
              </p:cNvSpPr>
              <p:nvPr/>
            </p:nvSpPr>
            <p:spPr bwMode="auto">
              <a:xfrm>
                <a:off x="2624" y="2043"/>
                <a:ext cx="112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altLang="pt-BR" sz="1000"/>
                  <a:t>Taxa de desenv.         máxima</a:t>
                </a:r>
              </a:p>
            </p:txBody>
          </p:sp>
        </p:grpSp>
        <p:sp>
          <p:nvSpPr>
            <p:cNvPr id="122911" name="Rectangle 31"/>
            <p:cNvSpPr>
              <a:spLocks noChangeArrowheads="1"/>
            </p:cNvSpPr>
            <p:nvPr/>
          </p:nvSpPr>
          <p:spPr bwMode="auto">
            <a:xfrm rot="39933735">
              <a:off x="1613" y="1943"/>
              <a:ext cx="1542" cy="136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76808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1160</Words>
  <Application>Microsoft Office PowerPoint</Application>
  <PresentationFormat>Apresentação na tela (4:3)</PresentationFormat>
  <Paragraphs>171</Paragraphs>
  <Slides>31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Comic Sans MS</vt:lpstr>
      <vt:lpstr>Helvetica Neue</vt:lpstr>
      <vt:lpstr>Symbol</vt:lpstr>
      <vt:lpstr>Times New Roman</vt:lpstr>
      <vt:lpstr>Verdana</vt:lpstr>
      <vt:lpstr>Wingdings</vt:lpstr>
      <vt:lpstr>Tema do Office</vt:lpstr>
      <vt:lpstr>Água e Temperatura: Alguns Aspectos do seu Papel em Sistemas Biológicos      </vt:lpstr>
      <vt:lpstr>Efeitos da temperatura em sistemas biológicos (vegetais): revisão </vt:lpstr>
      <vt:lpstr>Apresentação do PowerPoint</vt:lpstr>
      <vt:lpstr>Conceito de Graus-Dia</vt:lpstr>
      <vt:lpstr>Conceito de Graus-Dia</vt:lpstr>
      <vt:lpstr>Conceito de Graus-Dia</vt:lpstr>
      <vt:lpstr>Conceito de Graus-Dia</vt:lpstr>
      <vt:lpstr>Sistema de Unidades Térmicas ou  Graus-dia</vt:lpstr>
      <vt:lpstr>Temperaturas cardeais ou basais</vt:lpstr>
      <vt:lpstr>Apresentação do PowerPoint</vt:lpstr>
      <vt:lpstr>Fotossíntese e Temperatura</vt:lpstr>
      <vt:lpstr>Fotossíntese e Temperatura</vt:lpstr>
      <vt:lpstr>Produção Vegetal X Temperatura</vt:lpstr>
      <vt:lpstr>Produção Vegetal X Radiação Solar</vt:lpstr>
      <vt:lpstr>Fotossíntese e Temperatura (citrus)</vt:lpstr>
      <vt:lpstr>Relação CO2 X Fotossíntese: ciclo de Calvin </vt:lpstr>
      <vt:lpstr>Morfologia C4</vt:lpstr>
      <vt:lpstr>Morfologia C4</vt:lpstr>
      <vt:lpstr>Ciclo Fotossintetico de Espécies C3</vt:lpstr>
      <vt:lpstr>Ciclo Fotossintetico de Espécies C4</vt:lpstr>
      <vt:lpstr>Fotossíntese e CO2</vt:lpstr>
      <vt:lpstr>Água e Abertura Estomática</vt:lpstr>
      <vt:lpstr>Regulação Estomática</vt:lpstr>
      <vt:lpstr>Regulação Estomática</vt:lpstr>
      <vt:lpstr>CO2 e Abertura Estomática</vt:lpstr>
      <vt:lpstr>CO2 e Abertura Estomática</vt:lpstr>
      <vt:lpstr>Relação  CO2 X Produtividade da água </vt:lpstr>
      <vt:lpstr>Apresentação do PowerPoint</vt:lpstr>
      <vt:lpstr>Efeito da Deficiência Hídrica</vt:lpstr>
      <vt:lpstr>Valores de Ky para diferentes Culturas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Bio-físicas para Adaptação e Mitigação nos Cenários Futuros     Prof. Fábio Marin  Setembro de 2016</dc:title>
  <dc:creator>Fabio Marin</dc:creator>
  <cp:lastModifiedBy>Fabio Marin</cp:lastModifiedBy>
  <cp:revision>35</cp:revision>
  <dcterms:created xsi:type="dcterms:W3CDTF">2016-09-22T19:27:23Z</dcterms:created>
  <dcterms:modified xsi:type="dcterms:W3CDTF">2017-03-30T15:59:52Z</dcterms:modified>
</cp:coreProperties>
</file>