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0" r:id="rId2"/>
    <p:sldId id="262" r:id="rId3"/>
    <p:sldId id="335" r:id="rId4"/>
    <p:sldId id="310" r:id="rId5"/>
    <p:sldId id="313" r:id="rId6"/>
    <p:sldId id="317" r:id="rId7"/>
    <p:sldId id="315" r:id="rId8"/>
    <p:sldId id="312" r:id="rId9"/>
    <p:sldId id="318" r:id="rId10"/>
    <p:sldId id="319" r:id="rId11"/>
    <p:sldId id="331" r:id="rId12"/>
    <p:sldId id="330" r:id="rId13"/>
    <p:sldId id="320" r:id="rId14"/>
    <p:sldId id="321" r:id="rId15"/>
    <p:sldId id="324" r:id="rId16"/>
    <p:sldId id="322" r:id="rId17"/>
    <p:sldId id="328" r:id="rId18"/>
    <p:sldId id="329" r:id="rId19"/>
    <p:sldId id="316" r:id="rId20"/>
    <p:sldId id="326" r:id="rId21"/>
    <p:sldId id="332" r:id="rId22"/>
    <p:sldId id="264" r:id="rId23"/>
    <p:sldId id="265" r:id="rId24"/>
    <p:sldId id="333" r:id="rId25"/>
    <p:sldId id="327" r:id="rId26"/>
    <p:sldId id="266" r:id="rId27"/>
    <p:sldId id="267" r:id="rId28"/>
    <p:sldId id="268" r:id="rId29"/>
    <p:sldId id="269" r:id="rId30"/>
    <p:sldId id="270" r:id="rId31"/>
    <p:sldId id="334" r:id="rId32"/>
    <p:sldId id="271" r:id="rId33"/>
    <p:sldId id="303" r:id="rId34"/>
    <p:sldId id="304" r:id="rId35"/>
    <p:sldId id="305" r:id="rId36"/>
    <p:sldId id="306" r:id="rId37"/>
    <p:sldId id="308" r:id="rId38"/>
    <p:sldId id="309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E62FA-98C3-4EB1-9A97-D6DF71A94C88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4F4F6-1E84-44D1-9A4F-F61C152377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11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D2718955-2629-4CD2-8385-DF3CA599795F}" type="slidenum">
              <a:rPr lang="en-US" sz="1200"/>
              <a:pPr algn="r"/>
              <a:t>5</a:t>
            </a:fld>
            <a:endParaRPr lang="en-US" sz="1200" dirty="0"/>
          </a:p>
        </p:txBody>
      </p:sp>
      <p:sp>
        <p:nvSpPr>
          <p:cNvPr id="460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A9D0186D-189D-4CD3-B2BC-3B0C5DB2A659}" type="slidenum">
              <a:rPr lang="en-US" sz="1200"/>
              <a:pPr algn="r"/>
              <a:t>19</a:t>
            </a:fld>
            <a:endParaRPr lang="en-US" sz="1200" dirty="0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CED08734-E691-4F76-A4EC-66D1599DA7F3}" type="slidenum">
              <a:rPr lang="en-US" sz="1200"/>
              <a:pPr algn="r"/>
              <a:t>33</a:t>
            </a:fld>
            <a:endParaRPr lang="en-US" sz="1200" dirty="0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09174110-4222-4E0B-B641-0FCBE37D566E}" type="slidenum">
              <a:rPr lang="en-US" sz="1200"/>
              <a:pPr algn="r"/>
              <a:t>34</a:t>
            </a:fld>
            <a:endParaRPr lang="en-US" sz="1200" dirty="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B16CE2B7-C620-48A1-B050-66526D18245A}" type="slidenum">
              <a:rPr lang="en-US" sz="1200"/>
              <a:pPr algn="r"/>
              <a:t>35</a:t>
            </a:fld>
            <a:endParaRPr lang="en-US" sz="1200" dirty="0"/>
          </a:p>
        </p:txBody>
      </p:sp>
      <p:sp>
        <p:nvSpPr>
          <p:cNvPr id="468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3F89E41D-F784-4381-BD75-65B0D59C643A}" type="slidenum">
              <a:rPr lang="en-US" sz="1200"/>
              <a:pPr algn="r"/>
              <a:t>36</a:t>
            </a:fld>
            <a:endParaRPr lang="en-US" sz="1200" dirty="0"/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85ECCCB9-0D84-4846-B052-9B49038BF059}" type="slidenum">
              <a:rPr lang="en-US" sz="1200"/>
              <a:pPr algn="r"/>
              <a:t>37</a:t>
            </a:fld>
            <a:endParaRPr lang="en-US" sz="1200" dirty="0"/>
          </a:p>
        </p:txBody>
      </p:sp>
      <p:sp>
        <p:nvSpPr>
          <p:cNvPr id="475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 txBox="1">
            <a:spLocks noGrp="1" noChangeArrowheads="1"/>
          </p:cNvSpPr>
          <p:nvPr/>
        </p:nvSpPr>
        <p:spPr bwMode="auto">
          <a:xfrm>
            <a:off x="3887099" y="8667783"/>
            <a:ext cx="2972488" cy="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7" tIns="45894" rIns="91787" bIns="45894" anchor="b"/>
          <a:lstStyle/>
          <a:p>
            <a:pPr algn="r"/>
            <a:fld id="{BCE2C326-736D-42E6-B06E-2448F3A04386}" type="slidenum">
              <a:rPr lang="en-US" sz="1200"/>
              <a:pPr algn="r"/>
              <a:t>38</a:t>
            </a:fld>
            <a:endParaRPr lang="en-US" sz="1200" dirty="0"/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ADE74-C340-4DED-9B95-D210F1E9CF61}" type="datetimeFigureOut">
              <a:rPr lang="pt-BR" smtClean="0"/>
              <a:pPr/>
              <a:t>14/06/2015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ADBAD-BD62-4DC8-A0E4-D96A6BF67A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pt-BR" dirty="0" smtClean="0">
                <a:latin typeface="Comic Sans MS" pitchFamily="66" charset="0"/>
              </a:rPr>
              <a:t>REPARA</a:t>
            </a:r>
            <a:r>
              <a:rPr lang="pt-BR" dirty="0" smtClean="0"/>
              <a:t>Ç</a:t>
            </a:r>
            <a:r>
              <a:rPr lang="pt-BR" dirty="0" smtClean="0">
                <a:latin typeface="Comic Sans MS" pitchFamily="66" charset="0"/>
              </a:rPr>
              <a:t>ÃO DE TENDÕES EM EQ</a:t>
            </a:r>
            <a:r>
              <a:rPr lang="pt-BR" dirty="0">
                <a:latin typeface="Comic Sans MS" pitchFamily="66" charset="0"/>
              </a:rPr>
              <a:t>U</a:t>
            </a:r>
            <a:r>
              <a:rPr lang="pt-BR" dirty="0" smtClean="0">
                <a:latin typeface="Comic Sans MS" pitchFamily="66" charset="0"/>
              </a:rPr>
              <a:t>INOS</a:t>
            </a:r>
            <a:endParaRPr lang="pt-BR" dirty="0" smtClean="0"/>
          </a:p>
        </p:txBody>
      </p:sp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14582"/>
            <a:ext cx="5334000" cy="4000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6851" name="Rectangle 3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915400" cy="4800600"/>
          </a:xfrm>
        </p:spPr>
        <p:txBody>
          <a:bodyPr>
            <a:normAutofit/>
          </a:bodyPr>
          <a:lstStyle/>
          <a:p>
            <a:r>
              <a:rPr lang="pt-BR" dirty="0" smtClean="0"/>
              <a:t>Tratamento emergencial - casos de traumas</a:t>
            </a:r>
          </a:p>
          <a:p>
            <a:pPr lvl="1"/>
            <a:r>
              <a:rPr lang="pt-BR" dirty="0" smtClean="0"/>
              <a:t>Limpeza e </a:t>
            </a:r>
            <a:r>
              <a:rPr lang="pt-BR" dirty="0" err="1" smtClean="0"/>
              <a:t>debridamento</a:t>
            </a:r>
            <a:r>
              <a:rPr lang="pt-BR" dirty="0" smtClean="0"/>
              <a:t> da ferida - remoção de  corpos estranhos e tecido </a:t>
            </a:r>
            <a:r>
              <a:rPr lang="pt-BR" dirty="0" err="1" smtClean="0"/>
              <a:t>desvilalizado</a:t>
            </a:r>
            <a:endParaRPr lang="pt-BR" dirty="0" smtClean="0"/>
          </a:p>
          <a:p>
            <a:pPr lvl="1"/>
            <a:r>
              <a:rPr lang="pt-BR" dirty="0" smtClean="0"/>
              <a:t>Bandagem estéril</a:t>
            </a:r>
          </a:p>
          <a:p>
            <a:pPr lvl="1"/>
            <a:r>
              <a:rPr lang="pt-BR" dirty="0" smtClean="0"/>
              <a:t>Tala - suportar peso e evitar aumento da injúria</a:t>
            </a:r>
          </a:p>
          <a:p>
            <a:r>
              <a:rPr lang="pt-BR" dirty="0" smtClean="0"/>
              <a:t>Tratamento conservativo - Potros</a:t>
            </a:r>
          </a:p>
          <a:p>
            <a:pPr lvl="1"/>
            <a:r>
              <a:rPr lang="pt-BR" dirty="0" smtClean="0"/>
              <a:t>Aplicação de tala no aspecto palmar do membro</a:t>
            </a:r>
          </a:p>
          <a:p>
            <a:pPr lvl="1"/>
            <a:r>
              <a:rPr lang="pt-BR" dirty="0" smtClean="0"/>
              <a:t>Remoção da tala em 4 semanas</a:t>
            </a:r>
          </a:p>
          <a:p>
            <a:pPr lvl="1"/>
            <a:r>
              <a:rPr lang="pt-BR" dirty="0" smtClean="0"/>
              <a:t>Acompanhamento </a:t>
            </a:r>
            <a:r>
              <a:rPr lang="pt-BR" dirty="0" err="1" smtClean="0"/>
              <a:t>ultra-sonográfico</a:t>
            </a:r>
            <a:endParaRPr lang="pt-BR" dirty="0" smtClean="0"/>
          </a:p>
          <a:p>
            <a:endParaRPr lang="pt-BR" dirty="0" smtClean="0"/>
          </a:p>
          <a:p>
            <a:pPr lvl="1"/>
            <a:endParaRPr lang="pt-BR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RENATA\FOTOS\fratura metatarso égua\DSC031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2975" y="874143"/>
            <a:ext cx="6858050" cy="5143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65150"/>
            <a:ext cx="4221163" cy="557371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5007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76238"/>
            <a:ext cx="3151188" cy="595153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764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7875" name="Rectangle 3"/>
          <p:cNvSpPr>
            <a:spLocks noGrp="1"/>
          </p:cNvSpPr>
          <p:nvPr>
            <p:ph type="body" idx="1"/>
          </p:nvPr>
        </p:nvSpPr>
        <p:spPr>
          <a:xfrm>
            <a:off x="0" y="1371600"/>
            <a:ext cx="6477000" cy="4724400"/>
          </a:xfrm>
        </p:spPr>
        <p:txBody>
          <a:bodyPr>
            <a:normAutofit/>
          </a:bodyPr>
          <a:lstStyle/>
          <a:p>
            <a:r>
              <a:rPr lang="pt-BR" dirty="0" smtClean="0"/>
              <a:t>Tratamento conservativo - adultos</a:t>
            </a:r>
          </a:p>
          <a:p>
            <a:pPr lvl="1"/>
            <a:r>
              <a:rPr lang="pt-BR" dirty="0" smtClean="0"/>
              <a:t>Na maioria dos casos é suficiente para restaurar a função do tendão</a:t>
            </a:r>
          </a:p>
          <a:p>
            <a:pPr lvl="1"/>
            <a:r>
              <a:rPr lang="pt-BR" dirty="0" smtClean="0"/>
              <a:t>Tala - visa manter o membro em extensão e assegurar que o apoio será mantido na sola e não na pinça</a:t>
            </a:r>
          </a:p>
          <a:p>
            <a:pPr lvl="1"/>
            <a:r>
              <a:rPr lang="pt-BR" dirty="0" smtClean="0"/>
              <a:t>Cicatrização por segunda </a:t>
            </a:r>
            <a:r>
              <a:rPr lang="pt-BR" dirty="0" err="1" smtClean="0"/>
              <a:t>intensão</a:t>
            </a:r>
            <a:endParaRPr lang="pt-BR" dirty="0" smtClean="0"/>
          </a:p>
          <a:p>
            <a:pPr lvl="1"/>
            <a:r>
              <a:rPr lang="pt-BR" b="1" dirty="0" smtClean="0">
                <a:solidFill>
                  <a:srgbClr val="FF0000"/>
                </a:solidFill>
              </a:rPr>
              <a:t>Ferradura com extensão de pinça  </a:t>
            </a:r>
          </a:p>
          <a:p>
            <a:pPr lvl="1">
              <a:buNone/>
            </a:pPr>
            <a:endParaRPr lang="pt-BR" dirty="0" smtClean="0"/>
          </a:p>
        </p:txBody>
      </p:sp>
      <p:pic>
        <p:nvPicPr>
          <p:cNvPr id="207876" name="Picture 4" descr="DSC021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572008"/>
            <a:ext cx="2667000" cy="2000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2743200" cy="365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09800"/>
            <a:ext cx="2743200" cy="365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09800"/>
            <a:ext cx="2743200" cy="365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124200" y="6096000"/>
            <a:ext cx="29194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000">
                <a:latin typeface="Times New Roman" pitchFamily="18" charset="0"/>
              </a:rPr>
              <a:t>Confecção de tala</a:t>
            </a:r>
            <a:endParaRPr lang="pt-BR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SAM_00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453602" cy="3340202"/>
          </a:xfrm>
        </p:spPr>
      </p:pic>
      <p:pic>
        <p:nvPicPr>
          <p:cNvPr id="6" name="Espaço Reservado para Conteúdo 5" descr="SAM_00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4140146" cy="310511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99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538663" cy="4525963"/>
          </a:xfrm>
        </p:spPr>
        <p:txBody>
          <a:bodyPr>
            <a:normAutofit fontScale="92500"/>
          </a:bodyPr>
          <a:lstStyle/>
          <a:p>
            <a:r>
              <a:rPr lang="pt-BR" smtClean="0"/>
              <a:t>Tratamento cirúrgico</a:t>
            </a:r>
          </a:p>
          <a:p>
            <a:pPr lvl="1"/>
            <a:r>
              <a:rPr lang="pt-BR" smtClean="0"/>
              <a:t>Segue mesmos princípios que para tendões flexores</a:t>
            </a:r>
          </a:p>
          <a:p>
            <a:r>
              <a:rPr lang="pt-BR" smtClean="0"/>
              <a:t>Prognóstico</a:t>
            </a:r>
          </a:p>
          <a:p>
            <a:pPr lvl="1"/>
            <a:r>
              <a:rPr lang="pt-BR" smtClean="0"/>
              <a:t>Potros - excelente se não houver má formação do carpo</a:t>
            </a:r>
          </a:p>
          <a:p>
            <a:pPr lvl="1"/>
            <a:r>
              <a:rPr lang="pt-BR" smtClean="0"/>
              <a:t>Adultos - reservado quanto à atividade atlética</a:t>
            </a:r>
          </a:p>
        </p:txBody>
      </p:sp>
      <p:pic>
        <p:nvPicPr>
          <p:cNvPr id="209924" name="Picture 4" descr="Cirurg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981200"/>
            <a:ext cx="3371850" cy="449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/>
          </p:cNvSpPr>
          <p:nvPr>
            <p:ph type="title"/>
          </p:nvPr>
        </p:nvSpPr>
        <p:spPr>
          <a:xfrm>
            <a:off x="500034" y="571480"/>
            <a:ext cx="7467600" cy="457200"/>
          </a:xfrm>
        </p:spPr>
        <p:txBody>
          <a:bodyPr>
            <a:normAutofit fontScale="90000"/>
          </a:bodyPr>
          <a:lstStyle/>
          <a:p>
            <a:r>
              <a:rPr lang="pt-BR" sz="4200" dirty="0" smtClean="0">
                <a:latin typeface="Comic Sans MS" pitchFamily="66" charset="0"/>
              </a:rPr>
              <a:t>TENDÕES FLEXORES</a:t>
            </a:r>
            <a:br>
              <a:rPr lang="pt-BR" sz="4200" dirty="0" smtClean="0">
                <a:latin typeface="Comic Sans MS" pitchFamily="66" charset="0"/>
              </a:rPr>
            </a:br>
            <a:r>
              <a:rPr lang="pt-BR" sz="4200" dirty="0" smtClean="0">
                <a:latin typeface="Comic Sans MS" pitchFamily="66" charset="0"/>
              </a:rPr>
              <a:t>Lacera</a:t>
            </a:r>
            <a:r>
              <a:rPr lang="pt-BR" sz="4200" dirty="0" smtClean="0"/>
              <a:t>ç</a:t>
            </a:r>
            <a:r>
              <a:rPr lang="pt-BR" sz="4200" dirty="0" smtClean="0">
                <a:latin typeface="Comic Sans MS" pitchFamily="66" charset="0"/>
              </a:rPr>
              <a:t>ões</a:t>
            </a:r>
            <a:endParaRPr lang="pt-BR" dirty="0" smtClean="0"/>
          </a:p>
        </p:txBody>
      </p:sp>
      <p:sp>
        <p:nvSpPr>
          <p:cNvPr id="194563" name="Rectangle 3"/>
          <p:cNvSpPr>
            <a:spLocks noGrp="1"/>
          </p:cNvSpPr>
          <p:nvPr>
            <p:ph type="body" idx="1"/>
          </p:nvPr>
        </p:nvSpPr>
        <p:spPr>
          <a:xfrm>
            <a:off x="304800" y="1928802"/>
            <a:ext cx="8839200" cy="4929198"/>
          </a:xfrm>
        </p:spPr>
        <p:txBody>
          <a:bodyPr/>
          <a:lstStyle/>
          <a:p>
            <a:r>
              <a:rPr lang="pt-BR" dirty="0" smtClean="0"/>
              <a:t>Causas traumáticas</a:t>
            </a:r>
          </a:p>
          <a:p>
            <a:pPr>
              <a:buNone/>
            </a:pPr>
            <a:endParaRPr lang="pt-BR" dirty="0" smtClean="0"/>
          </a:p>
          <a:p>
            <a:pPr lvl="1"/>
            <a:r>
              <a:rPr lang="pt-BR" dirty="0" smtClean="0"/>
              <a:t>Feridas incisas - mais comum</a:t>
            </a:r>
          </a:p>
          <a:p>
            <a:pPr lvl="1">
              <a:buNone/>
            </a:pPr>
            <a:endParaRPr lang="pt-BR" dirty="0" smtClean="0"/>
          </a:p>
          <a:p>
            <a:pPr lvl="1"/>
            <a:r>
              <a:rPr lang="pt-BR" dirty="0" err="1" smtClean="0"/>
              <a:t>Hiperextensão</a:t>
            </a:r>
            <a:r>
              <a:rPr lang="pt-BR" dirty="0" smtClean="0"/>
              <a:t> da articulação </a:t>
            </a:r>
            <a:r>
              <a:rPr lang="pt-BR" dirty="0" err="1" smtClean="0"/>
              <a:t>metacarpo-falangeana</a:t>
            </a:r>
            <a:endParaRPr lang="pt-BR" dirty="0" smtClean="0"/>
          </a:p>
          <a:p>
            <a:pPr lvl="2"/>
            <a:r>
              <a:rPr lang="pt-BR" dirty="0" smtClean="0"/>
              <a:t>Esforço ou impacto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6935" y="1012592"/>
            <a:ext cx="5430130" cy="483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9" name="Picture 7" descr="fetlockbreakdow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75" y="999743"/>
            <a:ext cx="7990450" cy="485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Rectangle 3"/>
          <p:cNvSpPr>
            <a:spLocks noGrp="1"/>
          </p:cNvSpPr>
          <p:nvPr>
            <p:ph type="body" idx="1"/>
          </p:nvPr>
        </p:nvSpPr>
        <p:spPr>
          <a:xfrm>
            <a:off x="457200" y="428604"/>
            <a:ext cx="8229600" cy="6215106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Considerações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Avaliação da lesão </a:t>
            </a:r>
          </a:p>
          <a:p>
            <a:pPr lvl="2"/>
            <a:r>
              <a:rPr lang="pt-BR" sz="2600" dirty="0" smtClean="0"/>
              <a:t>Localização - pode envolver ambos os tendões flexores, o ligamento </a:t>
            </a:r>
            <a:r>
              <a:rPr lang="pt-BR" sz="2600" dirty="0" err="1" smtClean="0"/>
              <a:t>suspensor</a:t>
            </a:r>
            <a:r>
              <a:rPr lang="pt-BR" sz="2600" dirty="0" smtClean="0"/>
              <a:t> do boleto e bainhas </a:t>
            </a:r>
            <a:r>
              <a:rPr lang="pt-BR" sz="2600" dirty="0" err="1" smtClean="0"/>
              <a:t>tendíneas</a:t>
            </a:r>
            <a:endParaRPr lang="pt-BR" sz="2600" dirty="0" smtClean="0"/>
          </a:p>
          <a:p>
            <a:pPr lvl="2"/>
            <a:r>
              <a:rPr lang="pt-BR" sz="2600" dirty="0" smtClean="0"/>
              <a:t>Comprometimento </a:t>
            </a:r>
            <a:r>
              <a:rPr lang="pt-BR" sz="2600" dirty="0" err="1" smtClean="0"/>
              <a:t>neurovascular</a:t>
            </a:r>
            <a:endParaRPr lang="pt-BR" sz="2600" dirty="0" smtClean="0"/>
          </a:p>
          <a:p>
            <a:pPr lvl="3"/>
            <a:r>
              <a:rPr lang="pt-BR" sz="2200" dirty="0" smtClean="0"/>
              <a:t>Tecido desvitalizado</a:t>
            </a:r>
          </a:p>
          <a:p>
            <a:pPr lvl="3"/>
            <a:r>
              <a:rPr lang="pt-BR" sz="2200" dirty="0" smtClean="0"/>
              <a:t>Tempo decorrido após o trauma</a:t>
            </a:r>
          </a:p>
          <a:p>
            <a:pPr lvl="2"/>
            <a:r>
              <a:rPr lang="pt-BR" sz="2600" dirty="0" smtClean="0"/>
              <a:t>Grau de contaminação</a:t>
            </a:r>
          </a:p>
          <a:p>
            <a:endParaRPr lang="pt-BR" dirty="0" smtClean="0"/>
          </a:p>
          <a:p>
            <a:r>
              <a:rPr lang="pt-BR" dirty="0" smtClean="0"/>
              <a:t>Expectativa do proprietário em relação ao animal</a:t>
            </a:r>
          </a:p>
          <a:p>
            <a:pPr lvl="1"/>
            <a:r>
              <a:rPr lang="pt-BR" dirty="0" smtClean="0"/>
              <a:t>Grau de comprometimento </a:t>
            </a:r>
          </a:p>
          <a:p>
            <a:r>
              <a:rPr lang="pt-BR" dirty="0" smtClean="0"/>
              <a:t>Condições econômicas</a:t>
            </a:r>
          </a:p>
          <a:p>
            <a:pPr lvl="1"/>
            <a:r>
              <a:rPr lang="pt-BR" dirty="0" smtClean="0"/>
              <a:t>Tratamento longo</a:t>
            </a:r>
          </a:p>
          <a:p>
            <a:r>
              <a:rPr lang="pt-BR" dirty="0" smtClean="0"/>
              <a:t>Temperamento do animal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4394678" cy="327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42" y="427541"/>
            <a:ext cx="3843168" cy="305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876"/>
            <a:ext cx="3956438" cy="31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7345" y="317530"/>
            <a:ext cx="2790390" cy="29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195587" name="Rectangle 3"/>
          <p:cNvSpPr>
            <a:spLocks noGrp="1"/>
          </p:cNvSpPr>
          <p:nvPr>
            <p:ph type="body" idx="1"/>
          </p:nvPr>
        </p:nvSpPr>
        <p:spPr>
          <a:xfrm>
            <a:off x="228600" y="1714488"/>
            <a:ext cx="8686800" cy="4648200"/>
          </a:xfrm>
        </p:spPr>
        <p:txBody>
          <a:bodyPr>
            <a:normAutofit/>
          </a:bodyPr>
          <a:lstStyle/>
          <a:p>
            <a:r>
              <a:rPr lang="pt-BR" dirty="0" smtClean="0"/>
              <a:t>Diagnóstico</a:t>
            </a:r>
          </a:p>
          <a:p>
            <a:pPr lvl="1"/>
            <a:r>
              <a:rPr lang="pt-BR" dirty="0" smtClean="0"/>
              <a:t>Presença de ferida no aspecto palmar/plantar</a:t>
            </a:r>
          </a:p>
          <a:p>
            <a:pPr lvl="1"/>
            <a:r>
              <a:rPr lang="pt-BR" dirty="0" smtClean="0"/>
              <a:t>Exploração da lesão</a:t>
            </a:r>
          </a:p>
          <a:p>
            <a:pPr lvl="2"/>
            <a:r>
              <a:rPr lang="pt-BR" dirty="0" smtClean="0"/>
              <a:t>Limpeza, palpação e ultra-sonografia </a:t>
            </a:r>
          </a:p>
          <a:p>
            <a:pPr lvl="1"/>
            <a:r>
              <a:rPr lang="pt-BR" dirty="0" smtClean="0"/>
              <a:t>Posição da articulação metacarpo/</a:t>
            </a:r>
            <a:r>
              <a:rPr lang="pt-BR" dirty="0" err="1" smtClean="0"/>
              <a:t>matatarso-falangeana</a:t>
            </a:r>
            <a:endParaRPr lang="pt-BR" dirty="0" smtClean="0"/>
          </a:p>
          <a:p>
            <a:pPr lvl="1"/>
            <a:endParaRPr lang="pt-BR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196611" name="Rectangle 3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5181600" cy="5715000"/>
          </a:xfrm>
        </p:spPr>
        <p:txBody>
          <a:bodyPr/>
          <a:lstStyle/>
          <a:p>
            <a:r>
              <a:rPr lang="pt-BR" smtClean="0"/>
              <a:t>Escolha do tratamento depende da lesão</a:t>
            </a:r>
          </a:p>
          <a:p>
            <a:r>
              <a:rPr lang="pt-BR" smtClean="0"/>
              <a:t>Tratamento emergencial</a:t>
            </a:r>
          </a:p>
          <a:p>
            <a:pPr lvl="1"/>
            <a:r>
              <a:rPr lang="pt-BR" smtClean="0"/>
              <a:t>Limpeza e debridamento da ferida - remoção de  corpos estranhos e tecido desvilalizado</a:t>
            </a:r>
          </a:p>
          <a:p>
            <a:pPr lvl="1"/>
            <a:r>
              <a:rPr lang="pt-BR" smtClean="0"/>
              <a:t>Bandagem estéril</a:t>
            </a:r>
          </a:p>
          <a:p>
            <a:pPr lvl="1"/>
            <a:r>
              <a:rPr lang="pt-BR" smtClean="0"/>
              <a:t>Tala - suportar peso e evitar aumento da injúria</a:t>
            </a:r>
          </a:p>
          <a:p>
            <a:pPr lvl="1"/>
            <a:endParaRPr lang="pt-BR" smtClean="0"/>
          </a:p>
          <a:p>
            <a:pPr lvl="1"/>
            <a:endParaRPr lang="pt-BR" smtClean="0"/>
          </a:p>
        </p:txBody>
      </p:sp>
      <p:pic>
        <p:nvPicPr>
          <p:cNvPr id="196612" name="Picture 4" descr="DSC08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05000"/>
            <a:ext cx="3371850" cy="449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197635" name="Rectangle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800600"/>
          </a:xfrm>
        </p:spPr>
        <p:txBody>
          <a:bodyPr>
            <a:normAutofit fontScale="92500" lnSpcReduction="10000"/>
          </a:bodyPr>
          <a:lstStyle/>
          <a:p>
            <a:r>
              <a:rPr lang="pt-BR" smtClean="0"/>
              <a:t>Tratamento conservativo</a:t>
            </a:r>
          </a:p>
          <a:p>
            <a:pPr lvl="1"/>
            <a:r>
              <a:rPr lang="pt-BR" smtClean="0"/>
              <a:t>Manter animal vivo por estimação ou para atividade reprodutiva</a:t>
            </a:r>
          </a:p>
          <a:p>
            <a:pPr lvl="1"/>
            <a:r>
              <a:rPr lang="pt-BR" smtClean="0"/>
              <a:t>Lavagem da ferida com solução fisiológica sob pressão e debridamento com gaze</a:t>
            </a:r>
          </a:p>
          <a:p>
            <a:pPr lvl="1"/>
            <a:r>
              <a:rPr lang="pt-BR" smtClean="0"/>
              <a:t>Cicatrização por segunda intenção</a:t>
            </a:r>
          </a:p>
          <a:p>
            <a:pPr lvl="1"/>
            <a:r>
              <a:rPr lang="pt-BR" smtClean="0"/>
              <a:t>Risco de formação de aderências</a:t>
            </a:r>
          </a:p>
          <a:p>
            <a:pPr lvl="1"/>
            <a:r>
              <a:rPr lang="pt-BR" smtClean="0"/>
              <a:t>Manter imobilização com tala por 12 semanas</a:t>
            </a:r>
          </a:p>
          <a:p>
            <a:pPr lvl="2"/>
            <a:r>
              <a:rPr lang="pt-BR" smtClean="0"/>
              <a:t>6 a 8 semanas de repouso absoluto e depois iniciar exercício leve gradativamente</a:t>
            </a:r>
          </a:p>
          <a:p>
            <a:pPr lvl="1"/>
            <a:r>
              <a:rPr lang="pt-BR" smtClean="0"/>
              <a:t>Acompanhamento ultra-sonografico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RENATA\FOTOS\fratura metatarso égua\DSC031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2975" y="874143"/>
            <a:ext cx="6858050" cy="5143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476" y="642918"/>
            <a:ext cx="4408524" cy="365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0217" y="3281313"/>
            <a:ext cx="3151752" cy="32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198659" name="Rectangle 3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8610600" cy="5029200"/>
          </a:xfrm>
        </p:spPr>
        <p:txBody>
          <a:bodyPr>
            <a:normAutofit lnSpcReduction="10000"/>
          </a:bodyPr>
          <a:lstStyle/>
          <a:p>
            <a:r>
              <a:rPr lang="pt-BR" smtClean="0"/>
              <a:t>Tratamento cirúrgico</a:t>
            </a:r>
          </a:p>
          <a:p>
            <a:pPr lvl="1"/>
            <a:r>
              <a:rPr lang="pt-BR" smtClean="0"/>
              <a:t>Pode restaurar completamente a função do membro desde que seja realizado logo após injúria e promovendo máximo contato entre os cotos do tendão</a:t>
            </a:r>
          </a:p>
          <a:p>
            <a:pPr lvl="1"/>
            <a:r>
              <a:rPr lang="pt-BR" smtClean="0"/>
              <a:t>Minimiza formação de aderências</a:t>
            </a:r>
          </a:p>
          <a:p>
            <a:pPr lvl="1"/>
            <a:r>
              <a:rPr lang="pt-BR" smtClean="0"/>
              <a:t>Preparação asséptica - lavagem com solução fisiológica sob pressão, debridamento com gaze de tecidos desvitalizados e contaminados e, aplicação de solução antisséptica - Iodo Povidine diluído</a:t>
            </a:r>
          </a:p>
          <a:p>
            <a:pPr lvl="1"/>
            <a:r>
              <a:rPr lang="pt-BR" smtClean="0"/>
              <a:t>Avaliar necessidade de colocação de dreno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199683" name="Rectangle 3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8534400" cy="4572000"/>
          </a:xfrm>
        </p:spPr>
        <p:txBody>
          <a:bodyPr>
            <a:normAutofit lnSpcReduction="10000"/>
          </a:bodyPr>
          <a:lstStyle/>
          <a:p>
            <a:r>
              <a:rPr lang="pt-BR" smtClean="0"/>
              <a:t>Tratamento cirúrgico</a:t>
            </a:r>
          </a:p>
          <a:p>
            <a:pPr lvl="1"/>
            <a:r>
              <a:rPr lang="pt-BR" smtClean="0"/>
              <a:t>Extremamente importante identificar nervos e vasos - evitar trauma durante debridamento e procedimento cirúrgico</a:t>
            </a:r>
          </a:p>
          <a:p>
            <a:pPr lvl="1"/>
            <a:r>
              <a:rPr lang="pt-BR" smtClean="0"/>
              <a:t>Técnicas</a:t>
            </a:r>
          </a:p>
          <a:p>
            <a:pPr lvl="2"/>
            <a:r>
              <a:rPr lang="pt-BR" smtClean="0"/>
              <a:t>Locking loop</a:t>
            </a:r>
          </a:p>
          <a:p>
            <a:pPr lvl="2"/>
            <a:r>
              <a:rPr lang="pt-BR" smtClean="0"/>
              <a:t>Compound locking loop - reconstrução do tendão flexor digital superficial e dos ligamentos suspensórios</a:t>
            </a:r>
          </a:p>
          <a:p>
            <a:pPr lvl="2"/>
            <a:r>
              <a:rPr lang="pt-BR" smtClean="0"/>
              <a:t>Three loop pulley - reconstrução do tendão flexor digital profundo  </a:t>
            </a:r>
          </a:p>
          <a:p>
            <a:pPr lvl="1"/>
            <a:r>
              <a:rPr lang="pt-BR" smtClean="0"/>
              <a:t>Fio de sutura - Nylon monofilamento 2</a:t>
            </a:r>
          </a:p>
          <a:p>
            <a:pPr lvl="1"/>
            <a:endParaRPr lang="pt-BR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0707" name="Rectangle 3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pt-BR" smtClean="0"/>
              <a:t>Compound locking loop</a:t>
            </a:r>
          </a:p>
          <a:p>
            <a:endParaRPr lang="pt-BR" smtClean="0"/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133600"/>
            <a:ext cx="3048000" cy="4362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1731" name="Rectangle 3"/>
          <p:cNvSpPr>
            <a:spLocks noGrp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pt-BR" smtClean="0"/>
              <a:t>Three-loop pulley</a:t>
            </a: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133600"/>
            <a:ext cx="2362200" cy="266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09800"/>
            <a:ext cx="2362200" cy="266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962400"/>
            <a:ext cx="2362200" cy="266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173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962400"/>
            <a:ext cx="2274888" cy="266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42" name="Picture 2" descr="C:\RENATA\FOTOS\fratura metacarpo\sesc pantanal 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68" y="548215"/>
            <a:ext cx="3032088" cy="2274068"/>
          </a:xfrm>
          <a:prstGeom prst="rect">
            <a:avLst/>
          </a:prstGeom>
          <a:noFill/>
        </p:spPr>
      </p:pic>
      <p:pic>
        <p:nvPicPr>
          <p:cNvPr id="61444" name="Picture 4" descr="C:\RENATA\FOTOS\fratura metacarpo\sesc pantanal 36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70491" y="298630"/>
            <a:ext cx="3744034" cy="2808024"/>
          </a:xfrm>
          <a:prstGeom prst="rect">
            <a:avLst/>
          </a:prstGeom>
          <a:noFill/>
        </p:spPr>
      </p:pic>
      <p:pic>
        <p:nvPicPr>
          <p:cNvPr id="61445" name="Picture 5" descr="C:\RENATA\FOTOS\fratura metacarpo\sesc pantanal 3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758797" y="583567"/>
            <a:ext cx="2954216" cy="2215662"/>
          </a:xfrm>
          <a:prstGeom prst="rect">
            <a:avLst/>
          </a:prstGeom>
          <a:noFill/>
        </p:spPr>
      </p:pic>
      <p:pic>
        <p:nvPicPr>
          <p:cNvPr id="61448" name="Picture 8" descr="C:\RENATA\FOTOS\fratura metacarpo\sesc pantanal 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53610" y="3839768"/>
            <a:ext cx="3286148" cy="2464612"/>
          </a:xfrm>
          <a:prstGeom prst="rect">
            <a:avLst/>
          </a:prstGeom>
          <a:noFill/>
        </p:spPr>
      </p:pic>
      <p:pic>
        <p:nvPicPr>
          <p:cNvPr id="61450" name="Picture 10" descr="C:\RENATA\FOTOS\fratura metacarpo\sesc pantanal 524.JPG"/>
          <p:cNvPicPr>
            <a:picLocks noChangeAspect="1" noChangeArrowheads="1"/>
          </p:cNvPicPr>
          <p:nvPr/>
        </p:nvPicPr>
        <p:blipFill>
          <a:blip r:embed="rId6" cstate="print"/>
          <a:srcRect b="24216"/>
          <a:stretch>
            <a:fillRect/>
          </a:stretch>
        </p:blipFill>
        <p:spPr bwMode="auto">
          <a:xfrm rot="10800000" flipV="1">
            <a:off x="3714744" y="3786190"/>
            <a:ext cx="5087264" cy="2891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2755" name="Rectangle 3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763000" cy="4876800"/>
          </a:xfrm>
        </p:spPr>
        <p:txBody>
          <a:bodyPr>
            <a:normAutofit lnSpcReduction="10000"/>
          </a:bodyPr>
          <a:lstStyle/>
          <a:p>
            <a:r>
              <a:rPr lang="pt-BR" smtClean="0"/>
              <a:t>Pós-operatório</a:t>
            </a:r>
          </a:p>
          <a:p>
            <a:pPr lvl="1"/>
            <a:r>
              <a:rPr lang="pt-BR" smtClean="0"/>
              <a:t>Manutenção do suporte fornecido pela sutura até cicatrização do tendão</a:t>
            </a:r>
          </a:p>
          <a:p>
            <a:pPr lvl="1"/>
            <a:r>
              <a:rPr lang="pt-BR" smtClean="0"/>
              <a:t>Imobilização e repouso completo por 12 semanas</a:t>
            </a:r>
          </a:p>
          <a:p>
            <a:pPr lvl="2"/>
            <a:r>
              <a:rPr lang="pt-BR" smtClean="0"/>
              <a:t>Gesso - previne movimento do boleto</a:t>
            </a:r>
          </a:p>
          <a:p>
            <a:pPr lvl="2"/>
            <a:r>
              <a:rPr lang="pt-BR" smtClean="0"/>
              <a:t>Tala - boleto levemente flexionado - vantagem de permitir curativo da ferida </a:t>
            </a:r>
          </a:p>
          <a:p>
            <a:pPr lvl="2"/>
            <a:r>
              <a:rPr lang="pt-BR" smtClean="0"/>
              <a:t>Importante manter membro sem apoiar peso durante curativos!!</a:t>
            </a:r>
          </a:p>
          <a:p>
            <a:pPr lvl="1"/>
            <a:r>
              <a:rPr lang="pt-BR" smtClean="0"/>
              <a:t>Imobilização com tala por mais 2 a 3 semanas</a:t>
            </a:r>
          </a:p>
          <a:p>
            <a:pPr lvl="1"/>
            <a:r>
              <a:rPr lang="pt-BR" smtClean="0"/>
              <a:t>Ferradura com extensão de talão por 10 semanas</a:t>
            </a:r>
          </a:p>
          <a:p>
            <a:pPr lvl="1"/>
            <a:endParaRPr lang="pt-BR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234308" cy="43124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511200" cy="46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pt-BR" sz="4200" smtClean="0">
                <a:latin typeface="Comic Sans MS" pitchFamily="66" charset="0"/>
              </a:rPr>
              <a:t>TENDÕES FLEXORES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3779" name="Rectangle 3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8686800" cy="46482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pt-BR" smtClean="0"/>
              <a:t>Manter animal em baia mesmo sem imobilização por mais 6 semanas</a:t>
            </a:r>
          </a:p>
          <a:p>
            <a:pPr lvl="1"/>
            <a:r>
              <a:rPr lang="pt-BR" smtClean="0"/>
              <a:t>Introdução gradual ao exercício</a:t>
            </a:r>
          </a:p>
          <a:p>
            <a:pPr lvl="1"/>
            <a:r>
              <a:rPr lang="pt-BR" smtClean="0"/>
              <a:t>Manter animal por 8 a 12 semanas solto em piquete antes de reintroduzí-lo ao treinamento</a:t>
            </a:r>
          </a:p>
          <a:p>
            <a:r>
              <a:rPr lang="pt-BR" smtClean="0"/>
              <a:t>Complicações </a:t>
            </a:r>
          </a:p>
          <a:p>
            <a:pPr lvl="1"/>
            <a:r>
              <a:rPr lang="pt-BR" smtClean="0"/>
              <a:t>Deiscência, aderências e infecção</a:t>
            </a:r>
          </a:p>
          <a:p>
            <a:r>
              <a:rPr lang="pt-BR" smtClean="0"/>
              <a:t>Prognóstico</a:t>
            </a:r>
          </a:p>
          <a:p>
            <a:pPr lvl="1"/>
            <a:r>
              <a:rPr lang="pt-BR" smtClean="0"/>
              <a:t>Reservado para atividade atlética na maioria dos casos</a:t>
            </a:r>
          </a:p>
          <a:p>
            <a:pPr lvl="1"/>
            <a:r>
              <a:rPr lang="pt-BR" smtClean="0"/>
              <a:t>Depende do tipo de lesão</a:t>
            </a:r>
          </a:p>
          <a:p>
            <a:endParaRPr lang="pt-BR" smtClean="0"/>
          </a:p>
          <a:p>
            <a:endParaRPr lang="pt-BR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2286000"/>
            <a:ext cx="9372600" cy="10207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Fases da reparação tendínea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0"/>
            <a:ext cx="7467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Fase aguda (inflamatória)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219200"/>
            <a:ext cx="7467600" cy="4906963"/>
          </a:xfrm>
        </p:spPr>
        <p:txBody>
          <a:bodyPr>
            <a:normAutofit fontScale="62500" lnSpcReduction="20000"/>
          </a:bodyPr>
          <a:lstStyle/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▪ </a:t>
            </a:r>
            <a:r>
              <a:rPr lang="de-DE" sz="4000" b="1" dirty="0" smtClean="0">
                <a:latin typeface="Times New Roman" pitchFamily="18" charset="0"/>
                <a:cs typeface="Times New Roman" pitchFamily="18" charset="0"/>
              </a:rPr>
              <a:t>Duração:  </a:t>
            </a: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( 0-10 dias); (1-2 semanas)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Hemorragia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	. reação inflamatória (aumento fluxo);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	. Edema, infiltração neutrófilos, macrófagos 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e monócitos;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	. liberação de enzimas proteolíticas;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	. 5-7 dias fragilidade da reparação;</a:t>
            </a:r>
          </a:p>
          <a:p>
            <a:pPr marL="548640" indent="-411480" eaLnBrk="1" fontAlgn="auto" hangingPunct="1">
              <a:lnSpc>
                <a:spcPct val="120000"/>
              </a:lnSpc>
              <a:spcAft>
                <a:spcPct val="400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4000" dirty="0" smtClean="0">
                <a:latin typeface="Times New Roman" pitchFamily="18" charset="0"/>
                <a:cs typeface="Times New Roman" pitchFamily="18" charset="0"/>
              </a:rPr>
              <a:t>	. expansão da lesão;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ct val="40000"/>
              </a:spcAft>
              <a:buFont typeface="Wingdings 2"/>
              <a:buNone/>
              <a:defRPr/>
            </a:pPr>
            <a:endParaRPr lang="de-DE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5924" name="Picture 5" descr="dubaipg159fig9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5334000" y="3883025"/>
            <a:ext cx="37338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5925" name="Retângulo 6"/>
          <p:cNvSpPr>
            <a:spLocks noChangeArrowheads="1"/>
          </p:cNvSpPr>
          <p:nvPr/>
        </p:nvSpPr>
        <p:spPr bwMode="auto">
          <a:xfrm>
            <a:off x="6172200" y="5943600"/>
            <a:ext cx="287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352550" lvl="2" indent="-438150" eaLnBrk="1" hangingPunct="1">
              <a:buFont typeface="Arial" charset="0"/>
              <a:buNone/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(HINCHCLIFF et al., 2004).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Fase subaguda (de reparo)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295400"/>
            <a:ext cx="7924800" cy="5334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▪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Começa poucos dias (45 dias) após injúria;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▪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Angiogenese (angioblastos):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		. novos vasos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	▪	Deposição de colágeno tipo III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▫</a:t>
            </a: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união transversal imatura;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▫	Pequeno diâmetro das fibras;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▪	Formação de aderência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▫	invasão de fibroblastos, resultam na alteração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 estruturas vizinhas;</a:t>
            </a:r>
          </a:p>
        </p:txBody>
      </p:sp>
      <p:sp>
        <p:nvSpPr>
          <p:cNvPr id="467972" name="Retângulo 3"/>
          <p:cNvSpPr>
            <a:spLocks noChangeArrowheads="1"/>
          </p:cNvSpPr>
          <p:nvPr/>
        </p:nvSpPr>
        <p:spPr bwMode="auto">
          <a:xfrm>
            <a:off x="4343400" y="6324600"/>
            <a:ext cx="1916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(HINCHCLIFF et al., 2004)</a:t>
            </a:r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9600" y="0"/>
            <a:ext cx="7848600" cy="1431925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Fase crônica (remodelamento)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524000"/>
            <a:ext cx="7391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de-DE" sz="2800" b="1" smtClean="0">
                <a:latin typeface="Times New Roman" pitchFamily="18" charset="0"/>
                <a:cs typeface="Times New Roman" pitchFamily="18" charset="0"/>
              </a:rPr>
              <a:t>Conversão em colágeno: 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de-DE" sz="2800" b="1" smtClean="0">
                <a:latin typeface="Times New Roman" pitchFamily="18" charset="0"/>
                <a:cs typeface="Times New Roman" pitchFamily="18" charset="0"/>
              </a:rPr>
              <a:t>Tipo III substituído por tipo I: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de-DE" sz="2800" smtClean="0">
                <a:latin typeface="Times New Roman" pitchFamily="18" charset="0"/>
                <a:cs typeface="Times New Roman" pitchFamily="18" charset="0"/>
              </a:rPr>
              <a:t>Aumento da força tênsil;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de-DE" sz="2800" smtClean="0">
                <a:latin typeface="Times New Roman" pitchFamily="18" charset="0"/>
                <a:cs typeface="Times New Roman" pitchFamily="18" charset="0"/>
              </a:rPr>
              <a:t>Alinhamento das fibras colágenas;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de-DE" sz="2800" b="1" smtClean="0">
                <a:latin typeface="Times New Roman" pitchFamily="18" charset="0"/>
                <a:cs typeface="Times New Roman" pitchFamily="18" charset="0"/>
              </a:rPr>
              <a:t>Resultado final: pobre elasticidade: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Aumento da força tecidual adjascente;</a:t>
            </a:r>
          </a:p>
        </p:txBody>
      </p:sp>
      <p:sp>
        <p:nvSpPr>
          <p:cNvPr id="470020" name="Retângulo 3"/>
          <p:cNvSpPr>
            <a:spLocks noChangeArrowheads="1"/>
          </p:cNvSpPr>
          <p:nvPr/>
        </p:nvSpPr>
        <p:spPr bwMode="auto">
          <a:xfrm>
            <a:off x="4953000" y="6096000"/>
            <a:ext cx="1916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(HINCHCLIFF et al., 2004)</a:t>
            </a:r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295400"/>
            <a:ext cx="7924800" cy="5334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▪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45 dias a colagenólise e formação de colágeno atingem equilíbrio;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de-D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▪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90 dias formação inicial dos feixes de colágeno;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de-D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▪	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120 dias estrutura parece bastante com a observada nos tendões normais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15" name="Retângulo 2"/>
          <p:cNvSpPr>
            <a:spLocks noChangeArrowheads="1"/>
          </p:cNvSpPr>
          <p:nvPr/>
        </p:nvSpPr>
        <p:spPr bwMode="auto">
          <a:xfrm>
            <a:off x="6781800" y="5562600"/>
            <a:ext cx="1263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STASHAK, 1994</a:t>
            </a:r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419100" y="4191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1" charset="2"/>
              <a:buNone/>
              <a:defRPr/>
            </a:pPr>
            <a:endParaRPr lang="de-DE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1" charset="2"/>
              <a:buChar char="§"/>
              <a:defRPr/>
            </a:pPr>
            <a:r>
              <a:rPr lang="en-US" sz="2800" dirty="0">
                <a:solidFill>
                  <a:schemeClr val="folHlink"/>
                </a:solidFill>
                <a:latin typeface="Times New Roman" pitchFamily="1" charset="0"/>
                <a:cs typeface="Times New Roman" pitchFamily="1" charset="0"/>
              </a:rPr>
              <a:t> </a:t>
            </a:r>
            <a:r>
              <a:rPr lang="en-US" sz="3000" b="1" dirty="0">
                <a:solidFill>
                  <a:schemeClr val="folHlink"/>
                </a:solidFill>
                <a:latin typeface="Times New Roman" pitchFamily="1" charset="0"/>
                <a:cs typeface="Times New Roman" pitchFamily="1" charset="0"/>
              </a:rPr>
              <a:t>Conclusão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de-DE" sz="2800" b="1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Os tendões se adaptam bem durante o exercício e desenvolvimento do esqueleto, mas pobremente após a maturidade;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endParaRPr lang="de-DE" sz="28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O efeito sinérgico entre idade e exercício causam o acúmulo inevitável de derrame vascular (degeneração) nos tendões;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endParaRPr lang="de-DE" sz="28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O tempo de reparo é proporcional a estrutura envolvida, tempo de evolução e tratamento prévio adequado!!!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/>
              <a:t>RUPTURA DO TENDÃO EXTENSOR DIGITAL</a:t>
            </a:r>
            <a:r>
              <a:rPr lang="pt-BR" sz="3200" dirty="0" smtClean="0"/>
              <a:t> </a:t>
            </a:r>
          </a:p>
        </p:txBody>
      </p:sp>
      <p:sp>
        <p:nvSpPr>
          <p:cNvPr id="499715" name="Rectangle 3"/>
          <p:cNvSpPr>
            <a:spLocks noGrp="1"/>
          </p:cNvSpPr>
          <p:nvPr>
            <p:ph type="body" idx="1"/>
          </p:nvPr>
        </p:nvSpPr>
        <p:spPr>
          <a:xfrm>
            <a:off x="457200" y="2046288"/>
            <a:ext cx="7467600" cy="3949700"/>
          </a:xfrm>
        </p:spPr>
        <p:txBody>
          <a:bodyPr/>
          <a:lstStyle/>
          <a:p>
            <a:r>
              <a:rPr lang="pt-BR" dirty="0" smtClean="0"/>
              <a:t>Geralmente acompanha a contratura </a:t>
            </a:r>
            <a:r>
              <a:rPr lang="pt-BR" dirty="0" err="1" smtClean="0"/>
              <a:t>tendínea</a:t>
            </a:r>
            <a:r>
              <a:rPr lang="pt-BR" dirty="0" smtClean="0"/>
              <a:t> flexora</a:t>
            </a:r>
          </a:p>
          <a:p>
            <a:r>
              <a:rPr lang="pt-BR" dirty="0" smtClean="0"/>
              <a:t>Ambulação anormal</a:t>
            </a:r>
          </a:p>
          <a:p>
            <a:r>
              <a:rPr lang="pt-BR" dirty="0" smtClean="0"/>
              <a:t>Tratamento acompanha o tratamento do tendão</a:t>
            </a:r>
          </a:p>
          <a:p>
            <a:r>
              <a:rPr lang="pt-BR" dirty="0" smtClean="0"/>
              <a:t>Tala, </a:t>
            </a:r>
            <a:r>
              <a:rPr lang="pt-BR" dirty="0" err="1" smtClean="0"/>
              <a:t>AINEs</a:t>
            </a:r>
            <a:r>
              <a:rPr lang="pt-BR" dirty="0" smtClean="0"/>
              <a:t>, </a:t>
            </a:r>
            <a:r>
              <a:rPr lang="pt-BR" dirty="0" err="1" smtClean="0"/>
              <a:t>exercicios</a:t>
            </a:r>
            <a:r>
              <a:rPr lang="pt-BR" dirty="0" smtClean="0"/>
              <a:t> , </a:t>
            </a:r>
            <a:r>
              <a:rPr lang="pt-BR" dirty="0" err="1" smtClean="0"/>
              <a:t>etc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228600"/>
            <a:ext cx="8991600" cy="1020763"/>
          </a:xfrm>
        </p:spPr>
        <p:txBody>
          <a:bodyPr/>
          <a:lstStyle/>
          <a:p>
            <a:pPr eaLnBrk="1" hangingPunct="1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Patogênese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injúria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tendínea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ligamentosa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152400" y="1676400"/>
            <a:ext cx="868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de-DE" sz="3000" b="1" dirty="0">
                <a:latin typeface="Times New Roman" pitchFamily="1" charset="0"/>
                <a:cs typeface="Times New Roman" pitchFamily="1" charset="0"/>
              </a:rPr>
              <a:t>Trauma percutâneo ou exercício (trabalho) demasiado:</a:t>
            </a:r>
            <a:endParaRPr lang="de-DE" sz="30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Perda da organização tendínea;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Traumas leves (equimose)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x grandes </a:t>
            </a: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traumas (</a:t>
            </a: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perda estrutural);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1" charset="2"/>
              <a:buChar char="§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Proliferação tecidual (integridade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estrutural e revascularização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da área danificada);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1" charset="2"/>
              <a:buNone/>
              <a:defRPr/>
            </a:pP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9780" name="Picture 5" descr="E:\2007-2008\Cavalo - laceração TFDS, TFDP, TECD\Cavalo - laceração TFDS, TFDP, TECD 01-02-07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438400"/>
            <a:ext cx="272415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1" name="CaixaDeTexto 4"/>
          <p:cNvSpPr txBox="1">
            <a:spLocks noChangeArrowheads="1"/>
          </p:cNvSpPr>
          <p:nvPr/>
        </p:nvSpPr>
        <p:spPr bwMode="auto">
          <a:xfrm>
            <a:off x="6400800" y="6172200"/>
            <a:ext cx="249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FCAV – UNESP/campus Jaboticabal.</a:t>
            </a:r>
            <a:endParaRPr lang="pt-BR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9782" name="Retângulo 5"/>
          <p:cNvSpPr>
            <a:spLocks noChangeArrowheads="1"/>
          </p:cNvSpPr>
          <p:nvPr/>
        </p:nvSpPr>
        <p:spPr bwMode="auto">
          <a:xfrm>
            <a:off x="3352800" y="5791200"/>
            <a:ext cx="1916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(HINCHCLIFF et al., 2004)</a:t>
            </a:r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3716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4803" name="Rectangle 3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8915400" cy="4572000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Causas </a:t>
            </a:r>
          </a:p>
          <a:p>
            <a:pPr lvl="1"/>
            <a:r>
              <a:rPr lang="pt-BR" dirty="0" smtClean="0"/>
              <a:t>Trauma - mais comum</a:t>
            </a:r>
          </a:p>
          <a:p>
            <a:pPr lvl="1"/>
            <a:r>
              <a:rPr lang="pt-BR" dirty="0" smtClean="0"/>
              <a:t>Potros - secundária a deformidades </a:t>
            </a:r>
            <a:r>
              <a:rPr lang="pt-BR" dirty="0" err="1" smtClean="0"/>
              <a:t>flexurais</a:t>
            </a:r>
            <a:endParaRPr lang="pt-BR" dirty="0" smtClean="0"/>
          </a:p>
          <a:p>
            <a:r>
              <a:rPr lang="pt-BR" dirty="0" smtClean="0"/>
              <a:t>Apresentação clínica</a:t>
            </a:r>
          </a:p>
          <a:p>
            <a:pPr lvl="1"/>
            <a:r>
              <a:rPr lang="pt-BR" dirty="0" smtClean="0"/>
              <a:t>Trauma - feridas por avulsão de tecidos moles com </a:t>
            </a:r>
            <a:r>
              <a:rPr lang="pt-BR" dirty="0" err="1" smtClean="0"/>
              <a:t>frequente</a:t>
            </a:r>
            <a:r>
              <a:rPr lang="pt-BR" dirty="0" smtClean="0"/>
              <a:t> perda de função do tendão extensor digital comum; </a:t>
            </a:r>
            <a:r>
              <a:rPr lang="pt-BR" b="1" dirty="0" smtClean="0">
                <a:solidFill>
                  <a:srgbClr val="FF0000"/>
                </a:solidFill>
              </a:rPr>
              <a:t>apoio em pinça ou sobre face dorsal do boleto</a:t>
            </a:r>
          </a:p>
          <a:p>
            <a:pPr lvl="1"/>
            <a:r>
              <a:rPr lang="pt-BR" dirty="0" smtClean="0"/>
              <a:t>Potros - inchaço na região da ruptura; carpo levemente flexionado; apoio em pinça ou sobre face dorsal do boleto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2007-2008\Cavalo - laceração TFDS, TFDP, TECD\Cavalo - laceração TFDS, TFDP, TECD 01-02-07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3986" y="20381"/>
            <a:ext cx="5134030" cy="68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Potro - ruptura do tendão extensor digital comum 04-12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114800" cy="30861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763" name="Picture 3" descr="Potro - ruptura do tendão extensor digital comum 04-12-06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533400"/>
            <a:ext cx="3733800" cy="28035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764" name="Picture 4" descr="Potro - ruptura do tendão extensor digital comum 04-12-06 (9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71900"/>
            <a:ext cx="3505200" cy="26289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765" name="Picture 5" descr="Potro - ruptura do tendão extensor digital comum 04-12-06 (7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429000"/>
            <a:ext cx="2228850" cy="297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01766" name="Text Box 6"/>
          <p:cNvSpPr txBox="1">
            <a:spLocks noChangeArrowheads="1"/>
          </p:cNvSpPr>
          <p:nvPr/>
        </p:nvSpPr>
        <p:spPr bwMode="auto">
          <a:xfrm>
            <a:off x="7924800" y="6019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pt-BR" sz="1200">
                <a:latin typeface="Times New Roman" pitchFamily="18" charset="0"/>
              </a:rPr>
              <a:t>HV Unesp Jaboticabal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76400"/>
          </a:xfrm>
        </p:spPr>
        <p:txBody>
          <a:bodyPr/>
          <a:lstStyle/>
          <a:p>
            <a:r>
              <a:rPr lang="pt-BR" sz="4200" smtClean="0">
                <a:latin typeface="Comic Sans MS" pitchFamily="66" charset="0"/>
              </a:rPr>
              <a:t>TENDÕES EXTENSORES</a:t>
            </a:r>
            <a:br>
              <a:rPr lang="pt-BR" sz="4200" smtClean="0">
                <a:latin typeface="Comic Sans MS" pitchFamily="66" charset="0"/>
              </a:rPr>
            </a:br>
            <a:r>
              <a:rPr lang="pt-BR" sz="4200" smtClean="0">
                <a:latin typeface="Comic Sans MS" pitchFamily="66" charset="0"/>
              </a:rPr>
              <a:t>Lacera</a:t>
            </a:r>
            <a:r>
              <a:rPr lang="pt-BR" sz="4200" smtClean="0"/>
              <a:t>ç</a:t>
            </a:r>
            <a:r>
              <a:rPr lang="pt-BR" sz="4200" smtClean="0">
                <a:latin typeface="Comic Sans MS" pitchFamily="66" charset="0"/>
              </a:rPr>
              <a:t>ões</a:t>
            </a:r>
          </a:p>
        </p:txBody>
      </p:sp>
      <p:sp>
        <p:nvSpPr>
          <p:cNvPr id="205827" name="Rectangle 3"/>
          <p:cNvSpPr>
            <a:spLocks noGrp="1"/>
          </p:cNvSpPr>
          <p:nvPr>
            <p:ph type="body" idx="1"/>
          </p:nvPr>
        </p:nvSpPr>
        <p:spPr>
          <a:xfrm>
            <a:off x="5029200" y="2514600"/>
            <a:ext cx="3733800" cy="3581400"/>
          </a:xfrm>
        </p:spPr>
        <p:txBody>
          <a:bodyPr/>
          <a:lstStyle/>
          <a:p>
            <a:r>
              <a:rPr lang="pt-BR" smtClean="0"/>
              <a:t>Diagnóstico</a:t>
            </a:r>
          </a:p>
          <a:p>
            <a:pPr lvl="1"/>
            <a:r>
              <a:rPr lang="pt-BR" smtClean="0"/>
              <a:t>Exploração da lesão</a:t>
            </a:r>
          </a:p>
          <a:p>
            <a:pPr lvl="2"/>
            <a:r>
              <a:rPr lang="pt-BR" smtClean="0"/>
              <a:t>Limpeza, palpação e ultra-sonografia</a:t>
            </a:r>
          </a:p>
        </p:txBody>
      </p:sp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05000"/>
            <a:ext cx="3679825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219200" y="5867400"/>
            <a:ext cx="295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1">
                <a:latin typeface="Times New Roman" pitchFamily="18" charset="0"/>
              </a:rPr>
              <a:t>Deformidade flexora</a:t>
            </a:r>
            <a:r>
              <a:rPr lang="pt-BR" sz="24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877</Words>
  <Application>Microsoft Office PowerPoint</Application>
  <PresentationFormat>Apresentação na tela (4:3)</PresentationFormat>
  <Paragraphs>183</Paragraphs>
  <Slides>38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REPARAÇÃO DE TENDÕES EM EQUINOS</vt:lpstr>
      <vt:lpstr>Apresentação do PowerPoint</vt:lpstr>
      <vt:lpstr>Apresentação do PowerPoint</vt:lpstr>
      <vt:lpstr>RUPTURA DO TENDÃO EXTENSOR DIGITAL </vt:lpstr>
      <vt:lpstr>Patogênese da injúria tendínea e ligamentosa</vt:lpstr>
      <vt:lpstr>TENDÕES EXTENSORES Lacerações</vt:lpstr>
      <vt:lpstr>Apresentação do PowerPoint</vt:lpstr>
      <vt:lpstr>Apresentação do PowerPoint</vt:lpstr>
      <vt:lpstr>TENDÕES EXTENSORES Lacerações</vt:lpstr>
      <vt:lpstr>TENDÕES EXTENSORES Lacerações</vt:lpstr>
      <vt:lpstr>Apresentação do PowerPoint</vt:lpstr>
      <vt:lpstr>Apresentação do PowerPoint</vt:lpstr>
      <vt:lpstr>TENDÕES EXTENSORES Lacerações</vt:lpstr>
      <vt:lpstr>TENDÕES EXTENSORES Lacerações</vt:lpstr>
      <vt:lpstr>Apresentação do PowerPoint</vt:lpstr>
      <vt:lpstr>TENDÕES EXTENSORES Lacerações</vt:lpstr>
      <vt:lpstr>TENDÕES FLEXORES Lacerações</vt:lpstr>
      <vt:lpstr>Apresentação do PowerPoint</vt:lpstr>
      <vt:lpstr>Apresentação do PowerPoint</vt:lpstr>
      <vt:lpstr>Apresentação do PowerPoint</vt:lpstr>
      <vt:lpstr>TENDÕES FLEXORES Lacerações</vt:lpstr>
      <vt:lpstr>TENDÕES FLEXORES Lacerações</vt:lpstr>
      <vt:lpstr>TENDÕES FLEXORES Lacerações</vt:lpstr>
      <vt:lpstr>Apresentação do PowerPoint</vt:lpstr>
      <vt:lpstr>Apresentação do PowerPoint</vt:lpstr>
      <vt:lpstr>TENDÕES FLEXORES Lacerações</vt:lpstr>
      <vt:lpstr>TENDÕES FLEXORES Lacerações</vt:lpstr>
      <vt:lpstr>TENDÕES FLEXORES Lacerações</vt:lpstr>
      <vt:lpstr>TENDÕES FLEXORES Lacerações</vt:lpstr>
      <vt:lpstr>TENDÕES FLEXORES Lacerações</vt:lpstr>
      <vt:lpstr>Apresentação do PowerPoint</vt:lpstr>
      <vt:lpstr>TENDÕES FLEXORES Lacerações</vt:lpstr>
      <vt:lpstr>Fases da reparação tendínea</vt:lpstr>
      <vt:lpstr>Fase aguda (inflamatória)</vt:lpstr>
      <vt:lpstr>Fase subaguda (de reparo)</vt:lpstr>
      <vt:lpstr>Fase crônica (remodelamento)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REPARAÇÃO DE TENDÕES EM EQUINOS</dc:title>
  <dc:creator>Renata</dc:creator>
  <cp:lastModifiedBy>Renata</cp:lastModifiedBy>
  <cp:revision>8</cp:revision>
  <dcterms:created xsi:type="dcterms:W3CDTF">2013-05-15T17:03:09Z</dcterms:created>
  <dcterms:modified xsi:type="dcterms:W3CDTF">2015-06-15T01:12:16Z</dcterms:modified>
</cp:coreProperties>
</file>