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732" r:id="rId2"/>
    <p:sldId id="746" r:id="rId3"/>
    <p:sldId id="747" r:id="rId4"/>
    <p:sldId id="748" r:id="rId5"/>
    <p:sldId id="749" r:id="rId6"/>
    <p:sldId id="745" r:id="rId7"/>
    <p:sldId id="733" r:id="rId8"/>
    <p:sldId id="739" r:id="rId9"/>
    <p:sldId id="744" r:id="rId10"/>
    <p:sldId id="740" r:id="rId11"/>
    <p:sldId id="741" r:id="rId12"/>
    <p:sldId id="751" r:id="rId13"/>
    <p:sldId id="752" r:id="rId14"/>
    <p:sldId id="753" r:id="rId15"/>
    <p:sldId id="754" r:id="rId16"/>
    <p:sldId id="755" r:id="rId17"/>
    <p:sldId id="756" r:id="rId18"/>
    <p:sldId id="757" r:id="rId19"/>
    <p:sldId id="759" r:id="rId20"/>
    <p:sldId id="760" r:id="rId21"/>
    <p:sldId id="761" r:id="rId22"/>
    <p:sldId id="758" r:id="rId23"/>
    <p:sldId id="762" r:id="rId24"/>
    <p:sldId id="763" r:id="rId25"/>
    <p:sldId id="764" r:id="rId26"/>
    <p:sldId id="766" r:id="rId27"/>
    <p:sldId id="767" r:id="rId28"/>
    <p:sldId id="768" r:id="rId29"/>
    <p:sldId id="769" r:id="rId30"/>
    <p:sldId id="771" r:id="rId31"/>
    <p:sldId id="772" r:id="rId32"/>
    <p:sldId id="770" r:id="rId33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14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="" xmlns:a16="http://schemas.microsoft.com/office/drawing/2014/main" id="{D61FBB87-690E-C949-A851-1C20511889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5" name="Rectangle 3">
            <a:extLst>
              <a:ext uri="{FF2B5EF4-FFF2-40B4-BE49-F238E27FC236}">
                <a16:creationId xmlns="" xmlns:a16="http://schemas.microsoft.com/office/drawing/2014/main" id="{5B0E9BB8-F2D4-D140-BCE6-305DCFB8C7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6" name="Rectangle 4">
            <a:extLst>
              <a:ext uri="{FF2B5EF4-FFF2-40B4-BE49-F238E27FC236}">
                <a16:creationId xmlns="" xmlns:a16="http://schemas.microsoft.com/office/drawing/2014/main" id="{5A18524F-5A62-F546-B17A-0B7546BB1B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7" name="Rectangle 5">
            <a:extLst>
              <a:ext uri="{FF2B5EF4-FFF2-40B4-BE49-F238E27FC236}">
                <a16:creationId xmlns="" xmlns:a16="http://schemas.microsoft.com/office/drawing/2014/main" id="{D6751EE4-23B7-5C47-B090-55194BD413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423F7E8-A695-4C43-9DD5-A0E2E23A6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802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="" xmlns:a16="http://schemas.microsoft.com/office/drawing/2014/main" id="{E3980A5B-A87C-1844-964D-1874A2D64B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7" name="Rectangle 3">
            <a:extLst>
              <a:ext uri="{FF2B5EF4-FFF2-40B4-BE49-F238E27FC236}">
                <a16:creationId xmlns="" xmlns:a16="http://schemas.microsoft.com/office/drawing/2014/main" id="{8DE0DAD5-DEFF-B443-8162-A7E1803889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39901EF5-1302-B24C-B1D3-5204EB5F41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="" xmlns:a16="http://schemas.microsoft.com/office/drawing/2014/main" id="{DCFA2BC3-556D-B549-89CD-74CD7335B9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="" xmlns:a16="http://schemas.microsoft.com/office/drawing/2014/main" id="{EE083E2D-824B-D943-AF81-22143E201F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51" name="Rectangle 7">
            <a:extLst>
              <a:ext uri="{FF2B5EF4-FFF2-40B4-BE49-F238E27FC236}">
                <a16:creationId xmlns="" xmlns:a16="http://schemas.microsoft.com/office/drawing/2014/main" id="{9AE728FA-01FA-7544-BC07-3E9FD001C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8BF1B68-9CD2-184F-A2F6-ED74F070C3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6137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1E2D1B3-2C05-BF4D-A960-C50A90846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AA1B5B-F39D-FC43-A4FC-51A7ACAB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8218770-4177-4A48-88C0-BD7A7FAB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9353-A1D6-B44E-9C8D-EEBAB58A30CC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8681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84F675C-D119-F749-83F8-FA32804F5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C91E683-F546-F941-9DB4-3A1097A9A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1695CBD-6711-FA48-A460-BE2D489AD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92A0-4707-2048-91D9-1D0926EB12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5747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15FD59E-79A4-3244-83FC-CCB7E67D0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F731E90-2F42-5F4B-93BB-2A42A3BA4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451DF75-CE4A-3740-AEF7-F12DC998E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C970-3EF7-2545-8117-C3F873291682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719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F6D0403-10C3-854E-87F9-04E16E71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4F9ACE6-5306-7D40-B3F2-3D40E60DA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1FCE04B-9BFA-9A42-8E5D-1F182623D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0DD1-A93D-A24B-BB59-E4411B1854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6357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7B860E-1E07-4A44-8CE0-A816FAE27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F4F4F71-BE29-5F48-9263-B963550A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740B085-F1B0-904D-BB13-83AAB7622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CB96-AE02-BD45-ADD7-A19030DB2A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6412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1E2FD36-6CF7-7342-83BF-026004A3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9E859B-37D9-5244-83DA-085DF025D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3D1DEF-634D-614E-BB2E-9BA1BECE6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99EE-858D-734A-AA4B-D306DB8003F6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5384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B74E893-0423-3A47-863F-85296D888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34F7426-7DFA-7348-8779-487B2FFDB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F47BD1E-E89F-D745-B52D-7B5241D40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0373-BE1C-3142-9D3E-81EE95C3513B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975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9C59038-D138-FE4C-AFB3-024D38B22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5BC1196-0B9B-4849-AEB3-90BDE754E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EE90FA8-3B0E-A44D-929F-553ACF260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D800-0913-8C4A-ACEB-B158E53528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518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6560D58-649D-E843-B24D-5A5E81B56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6919114-67FA-E94F-9654-5AA5CDF84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3A4DF88-896B-CF49-A036-C72C82212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C0C7-ECDE-6240-B0B1-8A72F0BF3DC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2693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E0BB7A-E6F3-794A-89C2-C1BB365DF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CBD182-B066-A141-90F0-D976DC78A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7C2902-A43E-D140-9525-FD3E67046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8C03-CFAE-C840-A76A-53D6064C8DE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830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AC352A-173A-C84C-AD9B-3C5C881CC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2B92CB-ED2B-6542-8393-7E47BB94C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2A8A1E-F254-244F-9BFF-8BB3C3FA5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3827-FD65-5F4B-BBD3-BFEA5566DEE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32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BAB0AF0-CB56-3C44-ACD5-07F42E49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4ED276B4-3891-8645-AE20-4CA313868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13D63C7-7235-AE49-B92D-AE63345BDD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F8BC51F-21A0-3640-8751-7651AE62FF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EBDEFD1-5E3F-604B-BE5C-EF28FC43F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58DE1A7-ADC3-464F-8F67-5584E854BED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2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smtClean="0">
                <a:solidFill>
                  <a:schemeClr val="bg1"/>
                </a:solidFill>
              </a:rPr>
              <a:t>12</a:t>
            </a:r>
            <a:r>
              <a:rPr lang="pt-BR" dirty="0">
                <a:solidFill>
                  <a:schemeClr val="bg1"/>
                </a:solidFill>
              </a:rPr>
              <a:t>) Quatro cargas </a:t>
            </a:r>
            <a:r>
              <a:rPr lang="pt-BR" dirty="0" smtClean="0">
                <a:solidFill>
                  <a:schemeClr val="bg1"/>
                </a:solidFill>
              </a:rPr>
              <a:t>estão fixas </a:t>
            </a:r>
            <a:r>
              <a:rPr lang="pt-BR" dirty="0">
                <a:solidFill>
                  <a:schemeClr val="bg1"/>
                </a:solidFill>
              </a:rPr>
              <a:t>nos </a:t>
            </a:r>
            <a:r>
              <a:rPr lang="pt-BR" dirty="0" smtClean="0">
                <a:solidFill>
                  <a:schemeClr val="bg1"/>
                </a:solidFill>
              </a:rPr>
              <a:t>vértices </a:t>
            </a:r>
            <a:r>
              <a:rPr lang="pt-BR" dirty="0">
                <a:solidFill>
                  <a:schemeClr val="bg1"/>
                </a:solidFill>
              </a:rPr>
              <a:t>de um quadrado, </a:t>
            </a:r>
            <a:r>
              <a:rPr lang="pt-BR" dirty="0" smtClean="0">
                <a:solidFill>
                  <a:schemeClr val="bg1"/>
                </a:solidFill>
              </a:rPr>
              <a:t>com o mostra a </a:t>
            </a:r>
            <a:r>
              <a:rPr lang="pt-BR" dirty="0">
                <a:solidFill>
                  <a:schemeClr val="bg1"/>
                </a:solidFill>
              </a:rPr>
              <a:t>Figura 21-34. Nenhuma outra carga está </a:t>
            </a:r>
            <a:r>
              <a:rPr lang="pt-BR" dirty="0" smtClean="0">
                <a:solidFill>
                  <a:schemeClr val="bg1"/>
                </a:solidFill>
              </a:rPr>
              <a:t>nas proximidades. </a:t>
            </a:r>
            <a:r>
              <a:rPr lang="pt-BR" dirty="0">
                <a:solidFill>
                  <a:schemeClr val="bg1"/>
                </a:solidFill>
              </a:rPr>
              <a:t>Qual das </a:t>
            </a:r>
            <a:r>
              <a:rPr lang="pt-BR" dirty="0" smtClean="0">
                <a:solidFill>
                  <a:schemeClr val="bg1"/>
                </a:solidFill>
              </a:rPr>
              <a:t>afirmações a seguir </a:t>
            </a:r>
            <a:r>
              <a:rPr lang="pt-BR" dirty="0">
                <a:solidFill>
                  <a:schemeClr val="bg1"/>
                </a:solidFill>
              </a:rPr>
              <a:t>é verdadeira?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77" y="2204864"/>
            <a:ext cx="2206495" cy="192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67544" y="2276872"/>
                <a:ext cx="5904656" cy="2442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(a)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é zero nos pontos médios de todos os quatro lados do quadrado.</a:t>
                </a:r>
              </a:p>
              <a:p>
                <a:r>
                  <a:rPr lang="pt-BR" dirty="0" smtClean="0">
                    <a:solidFill>
                      <a:schemeClr val="bg1"/>
                    </a:solidFill>
                  </a:rPr>
                  <a:t>(b)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é zero no centro do quadrado.</a:t>
                </a:r>
              </a:p>
              <a:p>
                <a:r>
                  <a:rPr lang="pt-BR" dirty="0" smtClean="0">
                    <a:solidFill>
                      <a:schemeClr val="bg1"/>
                    </a:solidFill>
                  </a:rPr>
                  <a:t>(c)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é zero no ponto médio entre as duas cargas de cima e no ponto médio entre as duas cargas debaixo.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76872"/>
                <a:ext cx="5904656" cy="2442592"/>
              </a:xfrm>
              <a:prstGeom prst="rect">
                <a:avLst/>
              </a:prstGeom>
              <a:blipFill rotWithShape="1">
                <a:blip r:embed="rId3"/>
                <a:stretch>
                  <a:fillRect l="-1653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85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="" xmlns:a16="http://schemas.microsoft.com/office/drawing/2014/main" id="{7009C361-AEF5-8C48-9042-166B92CDC7BD}"/>
                  </a:ext>
                </a:extLst>
              </p:cNvPr>
              <p:cNvSpPr txBox="1"/>
              <p:nvPr/>
            </p:nvSpPr>
            <p:spPr>
              <a:xfrm>
                <a:off x="143508" y="267354"/>
                <a:ext cx="8856984" cy="661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𝑘𝑞𝑥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</a:t>
                </a: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𝑘𝑞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onde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   então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𝑘𝑞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Assim,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𝑘𝑞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pt-BR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pt-BR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pt-BR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pt-BR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3/2</m:t>
                                </m:r>
                              </m:sup>
                            </m:sSup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</a:t>
                </a: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endParaRPr lang="pt-BR" sz="1500" dirty="0">
                  <a:solidFill>
                    <a:schemeClr val="bg1"/>
                  </a:solidFill>
                </a:endParaRPr>
              </a:p>
              <a:p>
                <a:r>
                  <a:rPr lang="pt-BR" dirty="0" err="1">
                    <a:solidFill>
                      <a:schemeClr val="bg1"/>
                    </a:solidFill>
                  </a:rPr>
                  <a:t>c</a:t>
                </a:r>
                <a:r>
                  <a:rPr lang="pt-BR" dirty="0">
                    <a:solidFill>
                      <a:schemeClr val="bg1"/>
                    </a:solidFill>
                  </a:rPr>
                  <a:t>) Para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= 0</a:t>
                </a: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Observe que, como os campos elétricos devido 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 e 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4</a:t>
                </a:r>
                <a:r>
                  <a:rPr lang="pt-BR" dirty="0">
                    <a:solidFill>
                      <a:schemeClr val="bg1"/>
                    </a:solidFill>
                  </a:rPr>
                  <a:t> se cancelam na origem e o campo resultante é devido 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, esse é o resultado esperado.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009C361-AEF5-8C48-9042-166B92CDC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267354"/>
                <a:ext cx="8856984" cy="6618030"/>
              </a:xfrm>
              <a:prstGeom prst="rect">
                <a:avLst/>
              </a:prstGeom>
              <a:blipFill>
                <a:blip r:embed="rId2"/>
                <a:stretch>
                  <a:fillRect l="-1001" b="-1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EE0B99D-CDD1-2F4B-8ED3-8F776F3070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72" y="3981693"/>
            <a:ext cx="4928056" cy="11034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41C5A9C-77E2-174E-9691-02CB0D2DF8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>
          <a:xfrm>
            <a:off x="6784910" y="44624"/>
            <a:ext cx="232359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7009C361-AEF5-8C48-9042-166B92CDC7BD}"/>
              </a:ext>
            </a:extLst>
          </p:cNvPr>
          <p:cNvSpPr txBox="1"/>
          <p:nvPr/>
        </p:nvSpPr>
        <p:spPr>
          <a:xfrm>
            <a:off x="143508" y="3046308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Para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x</a:t>
            </a:r>
            <a:r>
              <a:rPr lang="pt-BR" baseline="-25000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Observe que, como o ponto no centro do triângulo equilátero é equidistante dos três vértices, os campos elétricos devido às cargas nos vértices se cancelam e este é o resultado esperado.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DAB31CC-B08E-544D-AC2F-AC7CB1DC67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21918"/>
            <a:ext cx="6036312" cy="9312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64C9740-EEFC-1F4D-9440-C8CC45457C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38" y="116632"/>
            <a:ext cx="3225324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0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847072" y="764704"/>
                <a:ext cx="7685367" cy="276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(</a:t>
                </a:r>
                <a:r>
                  <a:rPr lang="pt-BR" dirty="0">
                    <a:solidFill>
                      <a:schemeClr val="bg1"/>
                    </a:solidFill>
                  </a:rPr>
                  <a:t>39) Quando uma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carga puntiforme de 2,0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η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C </a:t>
                </a:r>
                <a:r>
                  <a:rPr lang="pt-BR" dirty="0">
                    <a:solidFill>
                      <a:schemeClr val="bg1"/>
                    </a:solidFill>
                  </a:rPr>
                  <a:t>é colocada na origem, ela sofre uma força elétrica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𝟖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𝑵</m:t>
                    </m:r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na </a:t>
                </a:r>
                <a:r>
                  <a:rPr lang="pt-BR" dirty="0">
                    <a:solidFill>
                      <a:schemeClr val="bg1"/>
                    </a:solidFill>
                  </a:rPr>
                  <a:t>direção + y. (a) Qual é o campo elétrico na origem? (b) Qual seria a força elétrica em uma carga pontual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m:rPr>
                        <m:sty m:val="p"/>
                      </m:rPr>
                      <a:rPr lang="el-GR" b="1" i="1" smtClean="0">
                        <a:solidFill>
                          <a:schemeClr val="bg1"/>
                        </a:solidFill>
                        <a:latin typeface="Cambria Math"/>
                      </a:rPr>
                      <m:t>η</m:t>
                    </m:r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C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colocada </a:t>
                </a:r>
                <a:r>
                  <a:rPr lang="pt-BR" dirty="0">
                    <a:solidFill>
                      <a:schemeClr val="bg1"/>
                    </a:solidFill>
                  </a:rPr>
                  <a:t>na origem? (c) Se essa força é devida ao campo elétrico de uma carga pontual no eixo y em y = 3,0 cm, qual é o valor dessa carga?    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2" y="764704"/>
                <a:ext cx="7685367" cy="2766848"/>
              </a:xfrm>
              <a:prstGeom prst="rect">
                <a:avLst/>
              </a:prstGeom>
              <a:blipFill rotWithShape="1">
                <a:blip r:embed="rId2"/>
                <a:stretch>
                  <a:fillRect l="-872" t="-1762" r="-1903" b="-11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91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847072" y="764704"/>
                <a:ext cx="7685367" cy="276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(</a:t>
                </a:r>
                <a:r>
                  <a:rPr lang="pt-BR" dirty="0">
                    <a:solidFill>
                      <a:schemeClr val="bg1"/>
                    </a:solidFill>
                  </a:rPr>
                  <a:t>39) Quando uma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carga puntiforme de 2,0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η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C </a:t>
                </a:r>
                <a:r>
                  <a:rPr lang="pt-BR" dirty="0">
                    <a:solidFill>
                      <a:schemeClr val="bg1"/>
                    </a:solidFill>
                  </a:rPr>
                  <a:t>é colocada na origem, ela sofre uma força elétrica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𝟖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𝑵</m:t>
                    </m:r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na </a:t>
                </a:r>
                <a:r>
                  <a:rPr lang="pt-BR" dirty="0">
                    <a:solidFill>
                      <a:schemeClr val="bg1"/>
                    </a:solidFill>
                  </a:rPr>
                  <a:t>direção + y. (a) Qual é o campo elétrico na origem? (b) Qual seria a força elétrica em uma carga pontual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m:rPr>
                        <m:sty m:val="p"/>
                      </m:rPr>
                      <a:rPr lang="el-GR" b="1" i="1" smtClean="0">
                        <a:solidFill>
                          <a:schemeClr val="bg1"/>
                        </a:solidFill>
                        <a:latin typeface="Cambria Math"/>
                      </a:rPr>
                      <m:t>η</m:t>
                    </m:r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C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colocada </a:t>
                </a:r>
                <a:r>
                  <a:rPr lang="pt-BR" dirty="0">
                    <a:solidFill>
                      <a:schemeClr val="bg1"/>
                    </a:solidFill>
                  </a:rPr>
                  <a:t>na origem? (c) Se essa força é devida ao campo elétrico de uma carga pontual no eixo y em y = 3,0 cm, qual é o valor dessa carga?    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2" y="764704"/>
                <a:ext cx="7685367" cy="2766848"/>
              </a:xfrm>
              <a:prstGeom prst="rect">
                <a:avLst/>
              </a:prstGeom>
              <a:blipFill rotWithShape="1">
                <a:blip r:embed="rId2"/>
                <a:stretch>
                  <a:fillRect l="-872" t="-1762" r="-1903" b="-11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t="19736" r="7035" b="41950"/>
          <a:stretch/>
        </p:blipFill>
        <p:spPr bwMode="auto">
          <a:xfrm>
            <a:off x="3707904" y="3588841"/>
            <a:ext cx="2160240" cy="17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95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28008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7072" y="764704"/>
            <a:ext cx="768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pt-BR" dirty="0" smtClean="0">
                <a:solidFill>
                  <a:schemeClr val="bg1"/>
                </a:solidFill>
              </a:rPr>
              <a:t>Qual </a:t>
            </a:r>
            <a:r>
              <a:rPr lang="pt-BR" dirty="0">
                <a:solidFill>
                  <a:schemeClr val="bg1"/>
                </a:solidFill>
              </a:rPr>
              <a:t>é o campo elétrico na origem?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b="0" dirty="0" smtClean="0">
                <a:solidFill>
                  <a:schemeClr val="bg1"/>
                </a:solidFill>
              </a:rPr>
              <a:t>R= Aplicando a definição de campo elétrico</a:t>
            </a:r>
            <a:endParaRPr lang="pt-BR" b="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t="19736" r="7035" b="41950"/>
          <a:stretch/>
        </p:blipFill>
        <p:spPr bwMode="auto">
          <a:xfrm>
            <a:off x="6660232" y="332656"/>
            <a:ext cx="2160240" cy="17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880320" cy="109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847072" y="2996952"/>
                <a:ext cx="81174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 smtClean="0">
                    <a:solidFill>
                      <a:schemeClr val="bg1"/>
                    </a:solidFill>
                  </a:rPr>
                  <a:t>(b</a:t>
                </a:r>
                <a:r>
                  <a:rPr lang="pt-BR" dirty="0">
                    <a:solidFill>
                      <a:schemeClr val="bg1"/>
                    </a:solidFill>
                  </a:rPr>
                  <a:t>) Qual seria a força elétrica em uma carga pontual de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bg1"/>
                        </a:solidFill>
                        <a:latin typeface="Cambria Math"/>
                      </a:rPr>
                      <m:t>η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C colocada na origem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?</a:t>
                </a:r>
              </a:p>
              <a:p>
                <a:r>
                  <a:rPr lang="pt-BR" b="0" dirty="0" smtClean="0">
                    <a:solidFill>
                      <a:schemeClr val="bg1"/>
                    </a:solidFill>
                  </a:rPr>
                  <a:t>R= A força na carga pontual em um campo elétrico se dá por:</a:t>
                </a:r>
                <a:endParaRPr lang="pt-BR" b="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2" y="2996952"/>
                <a:ext cx="8117416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201" t="-4061" b="-10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29100"/>
            <a:ext cx="3096344" cy="13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9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7072" y="764704"/>
            <a:ext cx="7829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</a:rPr>
              <a:t>c) Se essa força é devida ao campo elétrico de uma carga pontual no eixo y em y = 3,0 cm, qual é o valor dessa carga?   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b="0" dirty="0" smtClean="0">
                <a:solidFill>
                  <a:schemeClr val="bg1"/>
                </a:solidFill>
              </a:rPr>
              <a:t>R= Aplicando a Lei de Coulomb, obtemos:</a:t>
            </a:r>
            <a:endParaRPr lang="pt-BR" b="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88" y="2523753"/>
            <a:ext cx="1944224" cy="83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6" y="3356992"/>
            <a:ext cx="4210495" cy="95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16555"/>
            <a:ext cx="4255745" cy="14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51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7072" y="764704"/>
            <a:ext cx="7685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(43</a:t>
            </a:r>
            <a:r>
              <a:rPr lang="pt-BR" dirty="0">
                <a:solidFill>
                  <a:schemeClr val="bg1"/>
                </a:solidFill>
              </a:rPr>
              <a:t>) Uma carga pontual de –</a:t>
            </a:r>
            <a:r>
              <a:rPr lang="pt-BR" dirty="0" smtClean="0">
                <a:solidFill>
                  <a:schemeClr val="bg1"/>
                </a:solidFill>
              </a:rPr>
              <a:t>5,0μC </a:t>
            </a:r>
            <a:r>
              <a:rPr lang="pt-BR" dirty="0">
                <a:solidFill>
                  <a:schemeClr val="bg1"/>
                </a:solidFill>
              </a:rPr>
              <a:t>está localizada em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4,0 m, y = –2,0 </a:t>
            </a:r>
            <a:r>
              <a:rPr lang="pt-BR" dirty="0" smtClean="0">
                <a:solidFill>
                  <a:schemeClr val="bg1"/>
                </a:solidFill>
              </a:rPr>
              <a:t>m, e </a:t>
            </a:r>
            <a:r>
              <a:rPr lang="pt-BR" dirty="0">
                <a:solidFill>
                  <a:schemeClr val="bg1"/>
                </a:solidFill>
              </a:rPr>
              <a:t>uma carga pontual de 12 </a:t>
            </a:r>
            <a:r>
              <a:rPr lang="pt-BR" dirty="0" err="1">
                <a:solidFill>
                  <a:schemeClr val="bg1"/>
                </a:solidFill>
              </a:rPr>
              <a:t>μC</a:t>
            </a:r>
            <a:r>
              <a:rPr lang="pt-BR" dirty="0">
                <a:solidFill>
                  <a:schemeClr val="bg1"/>
                </a:solidFill>
              </a:rPr>
              <a:t> está localizada em x = 1,0 m, y = 2,0 m. (a) </a:t>
            </a:r>
            <a:r>
              <a:rPr lang="pt-BR" dirty="0" smtClean="0">
                <a:solidFill>
                  <a:schemeClr val="bg1"/>
                </a:solidFill>
              </a:rPr>
              <a:t>Determine o módulo, a direção e o sentido </a:t>
            </a:r>
            <a:r>
              <a:rPr lang="pt-BR" dirty="0">
                <a:solidFill>
                  <a:schemeClr val="bg1"/>
                </a:solidFill>
              </a:rPr>
              <a:t>do campo elétrico em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–1,0 m, y = 0. (b) Calcule o módulo, a direção e o sentido </a:t>
            </a:r>
            <a:r>
              <a:rPr lang="pt-BR" dirty="0" smtClean="0">
                <a:solidFill>
                  <a:schemeClr val="bg1"/>
                </a:solidFill>
              </a:rPr>
              <a:t>da </a:t>
            </a:r>
            <a:r>
              <a:rPr lang="pt-BR" dirty="0">
                <a:solidFill>
                  <a:schemeClr val="bg1"/>
                </a:solidFill>
              </a:rPr>
              <a:t>força elétrica em um elétron que é </a:t>
            </a:r>
            <a:r>
              <a:rPr lang="pt-BR" dirty="0" smtClean="0">
                <a:solidFill>
                  <a:schemeClr val="bg1"/>
                </a:solidFill>
              </a:rPr>
              <a:t>colocado em x = –1,0 </a:t>
            </a:r>
            <a:r>
              <a:rPr lang="pt-BR" dirty="0">
                <a:solidFill>
                  <a:schemeClr val="bg1"/>
                </a:solidFill>
              </a:rPr>
              <a:t>m, y = </a:t>
            </a:r>
            <a:r>
              <a:rPr lang="pt-BR" dirty="0" smtClean="0">
                <a:solidFill>
                  <a:schemeClr val="bg1"/>
                </a:solidFill>
              </a:rPr>
              <a:t>0.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5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7071" y="578297"/>
            <a:ext cx="7685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(43</a:t>
            </a:r>
            <a:r>
              <a:rPr lang="pt-BR" dirty="0">
                <a:solidFill>
                  <a:schemeClr val="bg1"/>
                </a:solidFill>
              </a:rPr>
              <a:t>) Uma carga pontual de –</a:t>
            </a:r>
            <a:r>
              <a:rPr lang="pt-BR" dirty="0" smtClean="0">
                <a:solidFill>
                  <a:schemeClr val="bg1"/>
                </a:solidFill>
              </a:rPr>
              <a:t>5,0μC </a:t>
            </a:r>
            <a:r>
              <a:rPr lang="pt-BR" dirty="0">
                <a:solidFill>
                  <a:schemeClr val="bg1"/>
                </a:solidFill>
              </a:rPr>
              <a:t>está localizada em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4,0 m, y = –2,0 </a:t>
            </a:r>
            <a:r>
              <a:rPr lang="pt-BR" dirty="0" smtClean="0">
                <a:solidFill>
                  <a:schemeClr val="bg1"/>
                </a:solidFill>
              </a:rPr>
              <a:t>m, e </a:t>
            </a:r>
            <a:r>
              <a:rPr lang="pt-BR" dirty="0">
                <a:solidFill>
                  <a:schemeClr val="bg1"/>
                </a:solidFill>
              </a:rPr>
              <a:t>uma carga pontual de 12 </a:t>
            </a:r>
            <a:r>
              <a:rPr lang="pt-BR" dirty="0" err="1">
                <a:solidFill>
                  <a:schemeClr val="bg1"/>
                </a:solidFill>
              </a:rPr>
              <a:t>μC</a:t>
            </a:r>
            <a:r>
              <a:rPr lang="pt-BR" dirty="0">
                <a:solidFill>
                  <a:schemeClr val="bg1"/>
                </a:solidFill>
              </a:rPr>
              <a:t> está localizada em x = 1,0 m, y = 2,0 m. (a) </a:t>
            </a:r>
            <a:r>
              <a:rPr lang="pt-BR" dirty="0" smtClean="0">
                <a:solidFill>
                  <a:schemeClr val="bg1"/>
                </a:solidFill>
              </a:rPr>
              <a:t>Determine o módulo, a direção e o sentido </a:t>
            </a:r>
            <a:r>
              <a:rPr lang="pt-BR" dirty="0">
                <a:solidFill>
                  <a:schemeClr val="bg1"/>
                </a:solidFill>
              </a:rPr>
              <a:t>do campo elétrico em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–1,0 m, y = 0. (b) Calcule o módulo, a direção e o sentido </a:t>
            </a:r>
            <a:r>
              <a:rPr lang="pt-BR" dirty="0" smtClean="0">
                <a:solidFill>
                  <a:schemeClr val="bg1"/>
                </a:solidFill>
              </a:rPr>
              <a:t>da </a:t>
            </a:r>
            <a:r>
              <a:rPr lang="pt-BR" dirty="0">
                <a:solidFill>
                  <a:schemeClr val="bg1"/>
                </a:solidFill>
              </a:rPr>
              <a:t>força elétrica em um elétron que é </a:t>
            </a:r>
            <a:r>
              <a:rPr lang="pt-BR" dirty="0" smtClean="0">
                <a:solidFill>
                  <a:schemeClr val="bg1"/>
                </a:solidFill>
              </a:rPr>
              <a:t>colocado em x = –1,0 </a:t>
            </a:r>
            <a:r>
              <a:rPr lang="pt-BR" dirty="0">
                <a:solidFill>
                  <a:schemeClr val="bg1"/>
                </a:solidFill>
              </a:rPr>
              <a:t>m, y = </a:t>
            </a:r>
            <a:r>
              <a:rPr lang="pt-BR" dirty="0" smtClean="0">
                <a:solidFill>
                  <a:schemeClr val="bg1"/>
                </a:solidFill>
              </a:rPr>
              <a:t>0.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40571"/>
            <a:ext cx="42386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06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5046" y="578297"/>
            <a:ext cx="5961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(43</a:t>
            </a:r>
            <a:r>
              <a:rPr lang="pt-BR" dirty="0">
                <a:solidFill>
                  <a:schemeClr val="bg1"/>
                </a:solidFill>
              </a:rPr>
              <a:t>) Uma carga pontual de –</a:t>
            </a:r>
            <a:r>
              <a:rPr lang="pt-BR" dirty="0" smtClean="0">
                <a:solidFill>
                  <a:schemeClr val="bg1"/>
                </a:solidFill>
              </a:rPr>
              <a:t>5,0μC </a:t>
            </a:r>
            <a:r>
              <a:rPr lang="pt-BR" dirty="0">
                <a:solidFill>
                  <a:schemeClr val="bg1"/>
                </a:solidFill>
              </a:rPr>
              <a:t>está localizada em </a:t>
            </a:r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4,0 m, y = –2,0 </a:t>
            </a:r>
            <a:r>
              <a:rPr lang="pt-BR" dirty="0" smtClean="0">
                <a:solidFill>
                  <a:schemeClr val="bg1"/>
                </a:solidFill>
              </a:rPr>
              <a:t>m, e </a:t>
            </a:r>
            <a:r>
              <a:rPr lang="pt-BR" dirty="0">
                <a:solidFill>
                  <a:schemeClr val="bg1"/>
                </a:solidFill>
              </a:rPr>
              <a:t>uma carga pontual de 12 </a:t>
            </a:r>
            <a:r>
              <a:rPr lang="pt-BR" dirty="0" err="1">
                <a:solidFill>
                  <a:schemeClr val="bg1"/>
                </a:solidFill>
              </a:rPr>
              <a:t>μC</a:t>
            </a:r>
            <a:r>
              <a:rPr lang="pt-BR" dirty="0">
                <a:solidFill>
                  <a:schemeClr val="bg1"/>
                </a:solidFill>
              </a:rPr>
              <a:t> está localizada em x = 1,0 m, y = 2,0 m. (a) </a:t>
            </a:r>
            <a:r>
              <a:rPr lang="pt-BR" dirty="0" smtClean="0">
                <a:solidFill>
                  <a:schemeClr val="bg1"/>
                </a:solidFill>
              </a:rPr>
              <a:t>Determine o módulo, a direção e o sentido </a:t>
            </a:r>
            <a:r>
              <a:rPr lang="pt-BR" dirty="0">
                <a:solidFill>
                  <a:schemeClr val="bg1"/>
                </a:solidFill>
              </a:rPr>
              <a:t>do campo elétrico em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–1,0 m, y = </a:t>
            </a:r>
            <a:r>
              <a:rPr lang="pt-BR" dirty="0" smtClean="0">
                <a:solidFill>
                  <a:schemeClr val="bg1"/>
                </a:solidFill>
              </a:rPr>
              <a:t>0.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692696"/>
            <a:ext cx="2952328" cy="19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778"/>
            <a:ext cx="1512168" cy="51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7768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98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5046" y="578297"/>
            <a:ext cx="5961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(43</a:t>
            </a:r>
            <a:r>
              <a:rPr lang="pt-BR" dirty="0">
                <a:solidFill>
                  <a:schemeClr val="bg1"/>
                </a:solidFill>
              </a:rPr>
              <a:t>) Uma carga pontual de –</a:t>
            </a:r>
            <a:r>
              <a:rPr lang="pt-BR" dirty="0" smtClean="0">
                <a:solidFill>
                  <a:schemeClr val="bg1"/>
                </a:solidFill>
              </a:rPr>
              <a:t>5,0μC </a:t>
            </a:r>
            <a:r>
              <a:rPr lang="pt-BR" dirty="0">
                <a:solidFill>
                  <a:schemeClr val="bg1"/>
                </a:solidFill>
              </a:rPr>
              <a:t>está localizada em </a:t>
            </a:r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4,0 m, y = –2,0 </a:t>
            </a:r>
            <a:r>
              <a:rPr lang="pt-BR" dirty="0" smtClean="0">
                <a:solidFill>
                  <a:schemeClr val="bg1"/>
                </a:solidFill>
              </a:rPr>
              <a:t>m, e </a:t>
            </a:r>
            <a:r>
              <a:rPr lang="pt-BR" dirty="0">
                <a:solidFill>
                  <a:schemeClr val="bg1"/>
                </a:solidFill>
              </a:rPr>
              <a:t>uma carga pontual de 12 </a:t>
            </a:r>
            <a:r>
              <a:rPr lang="pt-BR" dirty="0" err="1">
                <a:solidFill>
                  <a:schemeClr val="bg1"/>
                </a:solidFill>
              </a:rPr>
              <a:t>μC</a:t>
            </a:r>
            <a:r>
              <a:rPr lang="pt-BR" dirty="0">
                <a:solidFill>
                  <a:schemeClr val="bg1"/>
                </a:solidFill>
              </a:rPr>
              <a:t> está localizada em x = 1,0 m, y = 2,0 m. (a) </a:t>
            </a:r>
            <a:r>
              <a:rPr lang="pt-BR" dirty="0" smtClean="0">
                <a:solidFill>
                  <a:schemeClr val="bg1"/>
                </a:solidFill>
              </a:rPr>
              <a:t>Determine o módulo, a direção e o sentido </a:t>
            </a:r>
            <a:r>
              <a:rPr lang="pt-BR" dirty="0">
                <a:solidFill>
                  <a:schemeClr val="bg1"/>
                </a:solidFill>
              </a:rPr>
              <a:t>do campo elétrico em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–1,0 m, y = </a:t>
            </a:r>
            <a:r>
              <a:rPr lang="pt-BR" dirty="0" smtClean="0">
                <a:solidFill>
                  <a:schemeClr val="bg1"/>
                </a:solidFill>
              </a:rPr>
              <a:t>0.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692696"/>
            <a:ext cx="2952328" cy="19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91282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2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23528" y="620688"/>
                <a:ext cx="6336704" cy="5766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chemeClr val="bg1"/>
                    </a:solidFill>
                  </a:rPr>
                  <a:t>(a)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é zero nos pontos médios de todos os quatro lados do quadrado.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R= Falso. Uma carga de teste colocada nesses locais experimentará uma força resultante.</a:t>
                </a:r>
                <a:endParaRPr lang="pt-BR" dirty="0" smtClean="0">
                  <a:solidFill>
                    <a:schemeClr val="bg1"/>
                  </a:solidFill>
                </a:endParaRPr>
              </a:p>
              <a:p>
                <a:r>
                  <a:rPr lang="pt-BR" dirty="0" smtClean="0">
                    <a:solidFill>
                      <a:schemeClr val="bg1"/>
                    </a:solidFill>
                  </a:rPr>
                  <a:t>(b)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é zero no centro do quadrado.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= Verdade. No centro do quadrado, as duas cargas positivas sozinhas produzem um campo elétrico líquido de zero, e as duas cargas negativas sozinhas também produzem um campo elétrico líquido de zero. Assim, a força resultante atuando em uma carga de teste no ponto médio do quadrado é zero.</a:t>
                </a:r>
                <a:endParaRPr lang="pt-BR" dirty="0" smtClean="0">
                  <a:solidFill>
                    <a:schemeClr val="bg1"/>
                  </a:solidFill>
                </a:endParaRPr>
              </a:p>
              <a:p>
                <a:r>
                  <a:rPr lang="pt-BR" dirty="0" smtClean="0">
                    <a:solidFill>
                      <a:schemeClr val="bg1"/>
                    </a:solidFill>
                  </a:rPr>
                  <a:t>(c)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é zero no ponto médio entre as duas cargas de cima e no ponto médio entre as duas cargas debaixo.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6336704" cy="5766579"/>
              </a:xfrm>
              <a:prstGeom prst="rect">
                <a:avLst/>
              </a:prstGeom>
              <a:blipFill rotWithShape="1">
                <a:blip r:embed="rId2"/>
                <a:stretch>
                  <a:fillRect l="-1442" r="-1346" b="-14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5" t="24935" r="14087" b="37532"/>
          <a:stretch/>
        </p:blipFill>
        <p:spPr bwMode="auto">
          <a:xfrm>
            <a:off x="6444208" y="3816431"/>
            <a:ext cx="2612138" cy="184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26809" r="17141" b="38565"/>
          <a:stretch/>
        </p:blipFill>
        <p:spPr bwMode="auto">
          <a:xfrm>
            <a:off x="6444208" y="764704"/>
            <a:ext cx="2520280" cy="174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30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5046" y="578297"/>
            <a:ext cx="5961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(43</a:t>
            </a:r>
            <a:r>
              <a:rPr lang="pt-BR" dirty="0">
                <a:solidFill>
                  <a:schemeClr val="bg1"/>
                </a:solidFill>
              </a:rPr>
              <a:t>) Uma carga pontual de –</a:t>
            </a:r>
            <a:r>
              <a:rPr lang="pt-BR" dirty="0" smtClean="0">
                <a:solidFill>
                  <a:schemeClr val="bg1"/>
                </a:solidFill>
              </a:rPr>
              <a:t>5,0μC </a:t>
            </a:r>
            <a:r>
              <a:rPr lang="pt-BR" dirty="0">
                <a:solidFill>
                  <a:schemeClr val="bg1"/>
                </a:solidFill>
              </a:rPr>
              <a:t>está localizada em </a:t>
            </a:r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4,0 m, y = –2,0 </a:t>
            </a:r>
            <a:r>
              <a:rPr lang="pt-BR" dirty="0" smtClean="0">
                <a:solidFill>
                  <a:schemeClr val="bg1"/>
                </a:solidFill>
              </a:rPr>
              <a:t>m, e </a:t>
            </a:r>
            <a:r>
              <a:rPr lang="pt-BR" dirty="0">
                <a:solidFill>
                  <a:schemeClr val="bg1"/>
                </a:solidFill>
              </a:rPr>
              <a:t>uma carga pontual de 12 </a:t>
            </a:r>
            <a:r>
              <a:rPr lang="pt-BR" dirty="0" err="1">
                <a:solidFill>
                  <a:schemeClr val="bg1"/>
                </a:solidFill>
              </a:rPr>
              <a:t>μC</a:t>
            </a:r>
            <a:r>
              <a:rPr lang="pt-BR" dirty="0">
                <a:solidFill>
                  <a:schemeClr val="bg1"/>
                </a:solidFill>
              </a:rPr>
              <a:t> está localizada em x = 1,0 m, y = 2,0 m. (a) </a:t>
            </a:r>
            <a:r>
              <a:rPr lang="pt-BR" dirty="0" smtClean="0">
                <a:solidFill>
                  <a:schemeClr val="bg1"/>
                </a:solidFill>
              </a:rPr>
              <a:t>Determine o módulo, a direção e o sentido </a:t>
            </a:r>
            <a:r>
              <a:rPr lang="pt-BR" dirty="0">
                <a:solidFill>
                  <a:schemeClr val="bg1"/>
                </a:solidFill>
              </a:rPr>
              <a:t>do campo elétrico em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–1,0 m, y = </a:t>
            </a:r>
            <a:r>
              <a:rPr lang="pt-BR" dirty="0" smtClean="0">
                <a:solidFill>
                  <a:schemeClr val="bg1"/>
                </a:solidFill>
              </a:rPr>
              <a:t>0.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692696"/>
            <a:ext cx="2952328" cy="19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6" y="3501008"/>
            <a:ext cx="8873405" cy="10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6" y="2838689"/>
            <a:ext cx="1512168" cy="51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8529" y="4595591"/>
                <a:ext cx="4752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O módulo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então será: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29" y="4595591"/>
                <a:ext cx="475252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051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9120"/>
            <a:ext cx="4248472" cy="109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7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5046" y="578297"/>
            <a:ext cx="5961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(43</a:t>
            </a:r>
            <a:r>
              <a:rPr lang="pt-BR" dirty="0">
                <a:solidFill>
                  <a:schemeClr val="bg1"/>
                </a:solidFill>
              </a:rPr>
              <a:t>) Uma carga pontual de –</a:t>
            </a:r>
            <a:r>
              <a:rPr lang="pt-BR" dirty="0" smtClean="0">
                <a:solidFill>
                  <a:schemeClr val="bg1"/>
                </a:solidFill>
              </a:rPr>
              <a:t>5,0μC </a:t>
            </a:r>
            <a:r>
              <a:rPr lang="pt-BR" dirty="0">
                <a:solidFill>
                  <a:schemeClr val="bg1"/>
                </a:solidFill>
              </a:rPr>
              <a:t>está localizada em </a:t>
            </a:r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4,0 m, y = –2,0 </a:t>
            </a:r>
            <a:r>
              <a:rPr lang="pt-BR" dirty="0" smtClean="0">
                <a:solidFill>
                  <a:schemeClr val="bg1"/>
                </a:solidFill>
              </a:rPr>
              <a:t>m, e </a:t>
            </a:r>
            <a:r>
              <a:rPr lang="pt-BR" dirty="0">
                <a:solidFill>
                  <a:schemeClr val="bg1"/>
                </a:solidFill>
              </a:rPr>
              <a:t>uma carga pontual de 12 </a:t>
            </a:r>
            <a:r>
              <a:rPr lang="pt-BR" dirty="0" err="1">
                <a:solidFill>
                  <a:schemeClr val="bg1"/>
                </a:solidFill>
              </a:rPr>
              <a:t>μC</a:t>
            </a:r>
            <a:r>
              <a:rPr lang="pt-BR" dirty="0">
                <a:solidFill>
                  <a:schemeClr val="bg1"/>
                </a:solidFill>
              </a:rPr>
              <a:t> está localizada em x = 1,0 m, y = 2,0 m. (a) </a:t>
            </a:r>
            <a:r>
              <a:rPr lang="pt-BR" dirty="0" smtClean="0">
                <a:solidFill>
                  <a:schemeClr val="bg1"/>
                </a:solidFill>
              </a:rPr>
              <a:t>Determine o módulo, a direção e o sentido </a:t>
            </a:r>
            <a:r>
              <a:rPr lang="pt-BR" dirty="0">
                <a:solidFill>
                  <a:schemeClr val="bg1"/>
                </a:solidFill>
              </a:rPr>
              <a:t>do campo elétrico em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–1,0 m, y = </a:t>
            </a:r>
            <a:r>
              <a:rPr lang="pt-BR" dirty="0" smtClean="0">
                <a:solidFill>
                  <a:schemeClr val="bg1"/>
                </a:solidFill>
              </a:rPr>
              <a:t>0.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692696"/>
            <a:ext cx="2952328" cy="19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6" y="3356992"/>
            <a:ext cx="8873405" cy="10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6" y="2838689"/>
            <a:ext cx="1512168" cy="51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8529" y="4595591"/>
                <a:ext cx="4752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chemeClr val="bg1"/>
                    </a:solidFill>
                  </a:rPr>
                  <a:t>A direção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então será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29" y="4595591"/>
                <a:ext cx="475252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051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67" y="4365104"/>
            <a:ext cx="4105810" cy="100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6928" y="5445224"/>
            <a:ext cx="7053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Note que o ângulo dado pela calculadora é 51</a:t>
            </a:r>
            <a:r>
              <a:rPr lang="pt-BR" dirty="0" smtClean="0">
                <a:solidFill>
                  <a:schemeClr val="bg1"/>
                </a:solidFill>
              </a:rPr>
              <a:t>°, porém </a:t>
            </a:r>
            <a:r>
              <a:rPr lang="pt-BR" dirty="0">
                <a:solidFill>
                  <a:schemeClr val="bg1"/>
                </a:solidFill>
              </a:rPr>
              <a:t>deve ser acrescido 180°.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7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7071" y="578297"/>
            <a:ext cx="7685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(43</a:t>
            </a:r>
            <a:r>
              <a:rPr lang="pt-BR" dirty="0">
                <a:solidFill>
                  <a:schemeClr val="bg1"/>
                </a:solidFill>
              </a:rPr>
              <a:t>) Uma carga pontual de –</a:t>
            </a:r>
            <a:r>
              <a:rPr lang="pt-BR" dirty="0" smtClean="0">
                <a:solidFill>
                  <a:schemeClr val="bg1"/>
                </a:solidFill>
              </a:rPr>
              <a:t>5,0μC </a:t>
            </a:r>
            <a:r>
              <a:rPr lang="pt-BR" dirty="0">
                <a:solidFill>
                  <a:schemeClr val="bg1"/>
                </a:solidFill>
              </a:rPr>
              <a:t>está localizada em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</a:t>
            </a:r>
            <a:r>
              <a:rPr lang="pt-BR" dirty="0">
                <a:solidFill>
                  <a:schemeClr val="bg1"/>
                </a:solidFill>
              </a:rPr>
              <a:t>= 4,0 m, y = –2,0 </a:t>
            </a:r>
            <a:r>
              <a:rPr lang="pt-BR" dirty="0" smtClean="0">
                <a:solidFill>
                  <a:schemeClr val="bg1"/>
                </a:solidFill>
              </a:rPr>
              <a:t>m, e </a:t>
            </a:r>
            <a:r>
              <a:rPr lang="pt-BR" dirty="0">
                <a:solidFill>
                  <a:schemeClr val="bg1"/>
                </a:solidFill>
              </a:rPr>
              <a:t>uma carga pontual de 12 </a:t>
            </a:r>
            <a:r>
              <a:rPr lang="pt-BR" dirty="0" err="1">
                <a:solidFill>
                  <a:schemeClr val="bg1"/>
                </a:solidFill>
              </a:rPr>
              <a:t>μC</a:t>
            </a:r>
            <a:r>
              <a:rPr lang="pt-BR" dirty="0">
                <a:solidFill>
                  <a:schemeClr val="bg1"/>
                </a:solidFill>
              </a:rPr>
              <a:t> está localizada em x = 1,0 m, y = 2,0 m. </a:t>
            </a:r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</a:rPr>
              <a:t>b) Calcule o módulo, a direção e o sentido </a:t>
            </a:r>
            <a:r>
              <a:rPr lang="pt-BR" dirty="0" smtClean="0">
                <a:solidFill>
                  <a:schemeClr val="bg1"/>
                </a:solidFill>
              </a:rPr>
              <a:t>da </a:t>
            </a:r>
            <a:r>
              <a:rPr lang="pt-BR" dirty="0">
                <a:solidFill>
                  <a:schemeClr val="bg1"/>
                </a:solidFill>
              </a:rPr>
              <a:t>força elétrica em um elétron que é </a:t>
            </a:r>
            <a:r>
              <a:rPr lang="pt-BR" dirty="0" smtClean="0">
                <a:solidFill>
                  <a:schemeClr val="bg1"/>
                </a:solidFill>
              </a:rPr>
              <a:t>colocado em x = –1,0 </a:t>
            </a:r>
            <a:r>
              <a:rPr lang="pt-BR" dirty="0">
                <a:solidFill>
                  <a:schemeClr val="bg1"/>
                </a:solidFill>
              </a:rPr>
              <a:t>m, y = </a:t>
            </a:r>
            <a:r>
              <a:rPr lang="pt-BR" dirty="0" smtClean="0">
                <a:solidFill>
                  <a:schemeClr val="bg1"/>
                </a:solidFill>
              </a:rPr>
              <a:t>0.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23" y="2517289"/>
            <a:ext cx="42386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60" y="5301208"/>
            <a:ext cx="7210548" cy="103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7071" y="578297"/>
            <a:ext cx="7685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(43</a:t>
            </a:r>
            <a:r>
              <a:rPr lang="pt-BR" dirty="0">
                <a:solidFill>
                  <a:schemeClr val="bg1"/>
                </a:solidFill>
              </a:rPr>
              <a:t>) </a:t>
            </a:r>
            <a:r>
              <a:rPr lang="pt-BR" dirty="0" smtClean="0">
                <a:solidFill>
                  <a:schemeClr val="bg1"/>
                </a:solidFill>
              </a:rPr>
              <a:t>Uma carga pontual de –5,0μC está localizada em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x = 4,0 m, y = –2,0 m, e uma carga pontual de 12 </a:t>
            </a:r>
            <a:r>
              <a:rPr lang="pt-BR" dirty="0" err="1" smtClean="0">
                <a:solidFill>
                  <a:schemeClr val="bg1"/>
                </a:solidFill>
              </a:rPr>
              <a:t>μC</a:t>
            </a:r>
            <a:r>
              <a:rPr lang="pt-BR" dirty="0" smtClean="0">
                <a:solidFill>
                  <a:schemeClr val="bg1"/>
                </a:solidFill>
              </a:rPr>
              <a:t> está localizada em x = 1,0 m, y = 2,0 m. (b) Calcule o módulo, a direção e o sentido da força elétrica em um elétron que é colocado em x = –1,0 m, y = 0.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99933" y="2533113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Para encontrar o </a:t>
            </a:r>
            <a:r>
              <a:rPr lang="pt-BR" dirty="0" smtClean="0">
                <a:solidFill>
                  <a:schemeClr val="bg1"/>
                </a:solidFill>
              </a:rPr>
              <a:t>módulo e a direção, temos: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09" y="3140968"/>
            <a:ext cx="4699755" cy="11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14825"/>
            <a:ext cx="374441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7071" y="578297"/>
            <a:ext cx="7685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(47) </a:t>
            </a:r>
            <a:r>
              <a:rPr lang="pt-BR" dirty="0">
                <a:solidFill>
                  <a:schemeClr val="bg1"/>
                </a:solidFill>
              </a:rPr>
              <a:t>Duas </a:t>
            </a:r>
            <a:r>
              <a:rPr lang="pt-BR" dirty="0" smtClean="0">
                <a:solidFill>
                  <a:schemeClr val="bg1"/>
                </a:solidFill>
              </a:rPr>
              <a:t>cargas pontuais</a:t>
            </a:r>
            <a:r>
              <a:rPr lang="pt-BR" dirty="0">
                <a:solidFill>
                  <a:schemeClr val="bg1"/>
                </a:solidFill>
              </a:rPr>
              <a:t>, cada uma com </a:t>
            </a:r>
            <a:r>
              <a:rPr lang="pt-BR" dirty="0" smtClean="0">
                <a:solidFill>
                  <a:schemeClr val="bg1"/>
                </a:solidFill>
              </a:rPr>
              <a:t>carga </a:t>
            </a:r>
            <a:r>
              <a:rPr lang="pt-BR" dirty="0">
                <a:solidFill>
                  <a:schemeClr val="bg1"/>
                </a:solidFill>
              </a:rPr>
              <a:t>q, </a:t>
            </a:r>
            <a:r>
              <a:rPr lang="pt-BR" dirty="0" smtClean="0">
                <a:solidFill>
                  <a:schemeClr val="bg1"/>
                </a:solidFill>
              </a:rPr>
              <a:t>estão na </a:t>
            </a:r>
            <a:r>
              <a:rPr lang="pt-BR" dirty="0">
                <a:solidFill>
                  <a:schemeClr val="bg1"/>
                </a:solidFill>
              </a:rPr>
              <a:t>base de um triângulo equilátero </a:t>
            </a:r>
            <a:r>
              <a:rPr lang="pt-BR" dirty="0" smtClean="0">
                <a:solidFill>
                  <a:schemeClr val="bg1"/>
                </a:solidFill>
              </a:rPr>
              <a:t>cujos lados têm comprimento </a:t>
            </a:r>
            <a:r>
              <a:rPr lang="pt-BR" dirty="0">
                <a:solidFill>
                  <a:schemeClr val="bg1"/>
                </a:solidFill>
              </a:rPr>
              <a:t>L, como mostrado na Figura 21-38. Uma terceira </a:t>
            </a:r>
            <a:r>
              <a:rPr lang="pt-BR" dirty="0" smtClean="0">
                <a:solidFill>
                  <a:schemeClr val="bg1"/>
                </a:solidFill>
              </a:rPr>
              <a:t>carga pontual tem carga </a:t>
            </a:r>
            <a:r>
              <a:rPr lang="pt-BR" dirty="0">
                <a:solidFill>
                  <a:schemeClr val="bg1"/>
                </a:solidFill>
              </a:rPr>
              <a:t>igual a 2q </a:t>
            </a:r>
            <a:r>
              <a:rPr lang="pt-BR" dirty="0" smtClean="0">
                <a:solidFill>
                  <a:schemeClr val="bg1"/>
                </a:solidFill>
              </a:rPr>
              <a:t>e está no </a:t>
            </a:r>
            <a:r>
              <a:rPr lang="pt-BR" dirty="0">
                <a:solidFill>
                  <a:schemeClr val="bg1"/>
                </a:solidFill>
              </a:rPr>
              <a:t>ápice do triângulo. Onde deve </a:t>
            </a:r>
            <a:r>
              <a:rPr lang="pt-BR" dirty="0" smtClean="0">
                <a:solidFill>
                  <a:schemeClr val="bg1"/>
                </a:solidFill>
              </a:rPr>
              <a:t>ser colocada uma carga pontual q para </a:t>
            </a:r>
            <a:r>
              <a:rPr lang="pt-BR" dirty="0">
                <a:solidFill>
                  <a:schemeClr val="bg1"/>
                </a:solidFill>
              </a:rPr>
              <a:t>que o campo elétrico no centro do triângulo </a:t>
            </a:r>
            <a:r>
              <a:rPr lang="pt-BR" dirty="0" smtClean="0">
                <a:solidFill>
                  <a:schemeClr val="bg1"/>
                </a:solidFill>
              </a:rPr>
              <a:t>seja igual a </a:t>
            </a:r>
            <a:r>
              <a:rPr lang="pt-BR" dirty="0">
                <a:solidFill>
                  <a:schemeClr val="bg1"/>
                </a:solidFill>
              </a:rPr>
              <a:t>zero? (O centro está no plano do triângulo e equidistante dos três vértices</a:t>
            </a:r>
            <a:r>
              <a:rPr lang="pt-BR" dirty="0" smtClean="0">
                <a:solidFill>
                  <a:schemeClr val="bg1"/>
                </a:solidFill>
              </a:rPr>
              <a:t>.) – Sugiro colocar a origem do sistema de coordenadas no ponto médio da base do triângulo.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4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578297"/>
            <a:ext cx="8136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(47) </a:t>
            </a:r>
            <a:r>
              <a:rPr lang="pt-BR" sz="2200" dirty="0">
                <a:solidFill>
                  <a:schemeClr val="bg1"/>
                </a:solidFill>
              </a:rPr>
              <a:t>Duas </a:t>
            </a:r>
            <a:r>
              <a:rPr lang="pt-BR" sz="2200" dirty="0" smtClean="0">
                <a:solidFill>
                  <a:schemeClr val="bg1"/>
                </a:solidFill>
              </a:rPr>
              <a:t>cargas pontuais</a:t>
            </a:r>
            <a:r>
              <a:rPr lang="pt-BR" sz="2200" dirty="0">
                <a:solidFill>
                  <a:schemeClr val="bg1"/>
                </a:solidFill>
              </a:rPr>
              <a:t>, cada uma com </a:t>
            </a:r>
            <a:r>
              <a:rPr lang="pt-BR" sz="2200" dirty="0" smtClean="0">
                <a:solidFill>
                  <a:schemeClr val="bg1"/>
                </a:solidFill>
              </a:rPr>
              <a:t>carga </a:t>
            </a:r>
            <a:r>
              <a:rPr lang="pt-BR" sz="2200" dirty="0">
                <a:solidFill>
                  <a:schemeClr val="bg1"/>
                </a:solidFill>
              </a:rPr>
              <a:t>q, </a:t>
            </a:r>
            <a:r>
              <a:rPr lang="pt-BR" sz="2200" dirty="0" smtClean="0">
                <a:solidFill>
                  <a:schemeClr val="bg1"/>
                </a:solidFill>
              </a:rPr>
              <a:t>estão na </a:t>
            </a:r>
            <a:r>
              <a:rPr lang="pt-BR" sz="2200" dirty="0">
                <a:solidFill>
                  <a:schemeClr val="bg1"/>
                </a:solidFill>
              </a:rPr>
              <a:t>base de um triângulo equilátero </a:t>
            </a:r>
            <a:r>
              <a:rPr lang="pt-BR" sz="2200" dirty="0" smtClean="0">
                <a:solidFill>
                  <a:schemeClr val="bg1"/>
                </a:solidFill>
              </a:rPr>
              <a:t>cujos lados têm comprimento </a:t>
            </a:r>
            <a:r>
              <a:rPr lang="pt-BR" sz="2200" dirty="0">
                <a:solidFill>
                  <a:schemeClr val="bg1"/>
                </a:solidFill>
              </a:rPr>
              <a:t>L, como mostrado na Figura 21-38. Uma terceira </a:t>
            </a:r>
            <a:r>
              <a:rPr lang="pt-BR" sz="2200" dirty="0" smtClean="0">
                <a:solidFill>
                  <a:schemeClr val="bg1"/>
                </a:solidFill>
              </a:rPr>
              <a:t>carga pontual tem carga </a:t>
            </a:r>
            <a:r>
              <a:rPr lang="pt-BR" sz="2200" dirty="0">
                <a:solidFill>
                  <a:schemeClr val="bg1"/>
                </a:solidFill>
              </a:rPr>
              <a:t>igual a 2q </a:t>
            </a:r>
            <a:r>
              <a:rPr lang="pt-BR" sz="2200" dirty="0" smtClean="0">
                <a:solidFill>
                  <a:schemeClr val="bg1"/>
                </a:solidFill>
              </a:rPr>
              <a:t>e está no </a:t>
            </a:r>
            <a:r>
              <a:rPr lang="pt-BR" sz="2200" dirty="0">
                <a:solidFill>
                  <a:schemeClr val="bg1"/>
                </a:solidFill>
              </a:rPr>
              <a:t>ápice do triângulo. Onde deve </a:t>
            </a:r>
            <a:r>
              <a:rPr lang="pt-BR" sz="2200" dirty="0" smtClean="0">
                <a:solidFill>
                  <a:schemeClr val="bg1"/>
                </a:solidFill>
              </a:rPr>
              <a:t>ser colocada uma carga pontual q para </a:t>
            </a:r>
            <a:r>
              <a:rPr lang="pt-BR" sz="2200" dirty="0">
                <a:solidFill>
                  <a:schemeClr val="bg1"/>
                </a:solidFill>
              </a:rPr>
              <a:t>que o campo elétrico no centro do triângulo </a:t>
            </a:r>
            <a:r>
              <a:rPr lang="pt-BR" sz="2200" dirty="0" smtClean="0">
                <a:solidFill>
                  <a:schemeClr val="bg1"/>
                </a:solidFill>
              </a:rPr>
              <a:t>seja igual a </a:t>
            </a:r>
            <a:r>
              <a:rPr lang="pt-BR" sz="2200" dirty="0">
                <a:solidFill>
                  <a:schemeClr val="bg1"/>
                </a:solidFill>
              </a:rPr>
              <a:t>zero? (O centro está no plano do triângulo e equidistante dos três vértices</a:t>
            </a:r>
            <a:r>
              <a:rPr lang="pt-BR" sz="2200" dirty="0" smtClean="0">
                <a:solidFill>
                  <a:schemeClr val="bg1"/>
                </a:solidFill>
              </a:rPr>
              <a:t>.) – Sugiro colocar a origem do sistema de coordenadas no ponto médio da base do triângulo.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75" y="3370287"/>
            <a:ext cx="35909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423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7" y="578297"/>
                <a:ext cx="8136902" cy="3602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ctr">
                  <a:buFont typeface="+mj-lt"/>
                  <a:buAutoNum type="arabicPeriod"/>
                </a:pPr>
                <a:r>
                  <a:rPr lang="pt-BR" dirty="0" smtClean="0">
                    <a:solidFill>
                      <a:schemeClr val="bg1"/>
                    </a:solidFill>
                  </a:rPr>
                  <a:t>O campo elétrico da 4ª partícula pontual carregada deve cancelar a soma dos campos elétricos devido às outras três partículas pontuais carregadas. 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pt-BR" dirty="0" smtClean="0">
                    <a:solidFill>
                      <a:schemeClr val="bg1"/>
                    </a:solidFill>
                  </a:rPr>
                  <a:t>Observe </a:t>
                </a:r>
                <a:r>
                  <a:rPr lang="pt-BR" dirty="0">
                    <a:solidFill>
                      <a:schemeClr val="bg1"/>
                    </a:solidFill>
                  </a:rPr>
                  <a:t>que os componentes x dos campos devido às partículas carregadas de base se cancelam, portanto, só precisamos nos preocupar com os componentes y dos campos devido às partículas pontuais carregadas nos vértices do triângulo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𝟑𝟎</m:t>
                        </m:r>
                      </m:e>
                    </m:func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pt-B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r>
                              <a:rPr lang="pt-B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𝑳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578297"/>
                <a:ext cx="8136902" cy="3602012"/>
              </a:xfrm>
              <a:prstGeom prst="rect">
                <a:avLst/>
              </a:prstGeom>
              <a:blipFill rotWithShape="1">
                <a:blip r:embed="rId2"/>
                <a:stretch>
                  <a:fillRect t="-1354" r="-1049" b="-5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2911587" cy="23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1440160" cy="88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62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7" y="578297"/>
                <a:ext cx="8136902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Substituindo os campos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, temos: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578297"/>
                <a:ext cx="8136902" cy="506421"/>
              </a:xfrm>
              <a:prstGeom prst="rect">
                <a:avLst/>
              </a:prstGeom>
              <a:blipFill rotWithShape="1">
                <a:blip r:embed="rId2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13" y="1268760"/>
            <a:ext cx="2911587" cy="23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84718"/>
            <a:ext cx="1440160" cy="88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7400"/>
            <a:ext cx="5573247" cy="115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3362563"/>
            <a:ext cx="406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Resolvendo para y</a:t>
            </a:r>
            <a:r>
              <a:rPr lang="pt-BR" dirty="0" smtClean="0">
                <a:solidFill>
                  <a:schemeClr val="bg1"/>
                </a:solidFill>
              </a:rPr>
              <a:t>: 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62563"/>
            <a:ext cx="1224135" cy="8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95536" y="4206078"/>
                <a:ext cx="6336704" cy="685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Observe: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𝟑𝟎</m:t>
                        </m:r>
                        <m: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°</m:t>
                        </m:r>
                      </m:e>
                    </m:func>
                    <m:r>
                      <a:rPr lang="pt-BR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pt-BR">
                        <a:solidFill>
                          <a:schemeClr val="bg1"/>
                        </a:solidFill>
                        <a:latin typeface="Cambria Math"/>
                      </a:rPr>
                      <m:t>⟹</m:t>
                    </m:r>
                    <m:r>
                      <a:rPr lang="pt-BR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pt-BR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num>
                      <m:den>
                        <m: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06078"/>
                <a:ext cx="6336704" cy="685316"/>
              </a:xfrm>
              <a:prstGeom prst="rect">
                <a:avLst/>
              </a:prstGeom>
              <a:blipFill rotWithShape="1">
                <a:blip r:embed="rId7"/>
                <a:stretch>
                  <a:fillRect l="-15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95537" y="5013176"/>
                <a:ext cx="8136902" cy="1252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chemeClr val="bg1"/>
                    </a:solidFill>
                  </a:rPr>
                  <a:t>O campo elétrico resultante devido apenas às três cargas nos vértices tem a direção negativa do eixo y. Logo, a quarta carga deve </a:t>
                </a:r>
                <a:r>
                  <a:rPr lang="pt-BR" dirty="0" smtClean="0">
                    <a:solidFill>
                      <a:schemeClr val="bg1"/>
                    </a:solidFill>
                    <a:latin typeface="+mj-lt"/>
                  </a:rPr>
                  <a:t>ser colocada em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type m:val="lin"/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dirty="0" smtClean="0">
                    <a:solidFill>
                      <a:schemeClr val="bg1"/>
                    </a:solidFill>
                    <a:latin typeface="+mj-lt"/>
                  </a:rPr>
                  <a:t>.</a:t>
                </a:r>
                <a:endParaRPr lang="pt-BR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5013176"/>
                <a:ext cx="8136902" cy="1252266"/>
              </a:xfrm>
              <a:prstGeom prst="rect">
                <a:avLst/>
              </a:prstGeom>
              <a:blipFill rotWithShape="1">
                <a:blip r:embed="rId8"/>
                <a:stretch>
                  <a:fillRect l="-1199" t="-3883" r="-824" b="-8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4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578297"/>
            <a:ext cx="8136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(50) Duas cargas </a:t>
            </a:r>
            <a:r>
              <a:rPr lang="pt-BR" dirty="0" smtClean="0">
                <a:solidFill>
                  <a:schemeClr val="bg1"/>
                </a:solidFill>
              </a:rPr>
              <a:t>puntiformes positivas </a:t>
            </a:r>
            <a:r>
              <a:rPr lang="pt-BR" dirty="0">
                <a:solidFill>
                  <a:schemeClr val="bg1"/>
                </a:solidFill>
              </a:rPr>
              <a:t>+ q estão no eixo y em </a:t>
            </a:r>
            <a:r>
              <a:rPr lang="pt-BR" i="1" dirty="0">
                <a:solidFill>
                  <a:schemeClr val="bg1"/>
                </a:solidFill>
              </a:rPr>
              <a:t>y = + a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i="1" dirty="0">
                <a:solidFill>
                  <a:schemeClr val="bg1"/>
                </a:solidFill>
              </a:rPr>
              <a:t>y = –a</a:t>
            </a:r>
            <a:r>
              <a:rPr lang="pt-BR" dirty="0">
                <a:solidFill>
                  <a:schemeClr val="bg1"/>
                </a:solidFill>
              </a:rPr>
              <a:t>. </a:t>
            </a:r>
            <a:r>
              <a:rPr lang="pt-BR" dirty="0" smtClean="0">
                <a:solidFill>
                  <a:schemeClr val="bg1"/>
                </a:solidFill>
              </a:rPr>
              <a:t>Uma esfera de </a:t>
            </a:r>
            <a:r>
              <a:rPr lang="pt-BR" dirty="0">
                <a:solidFill>
                  <a:schemeClr val="bg1"/>
                </a:solidFill>
              </a:rPr>
              <a:t>massa </a:t>
            </a:r>
            <a:r>
              <a:rPr lang="pt-BR" dirty="0" smtClean="0">
                <a:solidFill>
                  <a:schemeClr val="bg1"/>
                </a:solidFill>
              </a:rPr>
              <a:t>m e </a:t>
            </a:r>
            <a:r>
              <a:rPr lang="pt-BR" dirty="0">
                <a:solidFill>
                  <a:schemeClr val="bg1"/>
                </a:solidFill>
              </a:rPr>
              <a:t>carga –</a:t>
            </a:r>
            <a:r>
              <a:rPr lang="pt-BR" dirty="0" smtClean="0">
                <a:solidFill>
                  <a:schemeClr val="bg1"/>
                </a:solidFill>
              </a:rPr>
              <a:t>q possui um furo por onde passa um fio. Ela </a:t>
            </a:r>
            <a:r>
              <a:rPr lang="pt-BR" dirty="0">
                <a:solidFill>
                  <a:schemeClr val="bg1"/>
                </a:solidFill>
              </a:rPr>
              <a:t>desliza sem atrito ao longo </a:t>
            </a:r>
            <a:r>
              <a:rPr lang="pt-BR" dirty="0" smtClean="0">
                <a:solidFill>
                  <a:schemeClr val="bg1"/>
                </a:solidFill>
              </a:rPr>
              <a:t>do </a:t>
            </a:r>
            <a:r>
              <a:rPr lang="pt-BR" dirty="0">
                <a:solidFill>
                  <a:schemeClr val="bg1"/>
                </a:solidFill>
              </a:rPr>
              <a:t>fio </a:t>
            </a:r>
            <a:r>
              <a:rPr lang="pt-BR" dirty="0" smtClean="0">
                <a:solidFill>
                  <a:schemeClr val="bg1"/>
                </a:solidFill>
              </a:rPr>
              <a:t>esticado, paralelo ao </a:t>
            </a:r>
            <a:r>
              <a:rPr lang="pt-BR" dirty="0">
                <a:solidFill>
                  <a:schemeClr val="bg1"/>
                </a:solidFill>
              </a:rPr>
              <a:t>eixo x. Seja x a posição </a:t>
            </a:r>
            <a:r>
              <a:rPr lang="pt-BR" dirty="0" smtClean="0">
                <a:solidFill>
                  <a:schemeClr val="bg1"/>
                </a:solidFill>
              </a:rPr>
              <a:t>da esfera. </a:t>
            </a:r>
            <a:r>
              <a:rPr lang="pt-BR" dirty="0">
                <a:solidFill>
                  <a:schemeClr val="bg1"/>
                </a:solidFill>
              </a:rPr>
              <a:t>(a) Mostre que para x &lt;&lt; a, </a:t>
            </a:r>
            <a:r>
              <a:rPr lang="pt-BR" dirty="0" smtClean="0">
                <a:solidFill>
                  <a:schemeClr val="bg1"/>
                </a:solidFill>
              </a:rPr>
              <a:t>uma </a:t>
            </a:r>
            <a:r>
              <a:rPr lang="pt-BR" dirty="0">
                <a:solidFill>
                  <a:schemeClr val="bg1"/>
                </a:solidFill>
              </a:rPr>
              <a:t>força </a:t>
            </a:r>
            <a:r>
              <a:rPr lang="pt-BR" dirty="0" smtClean="0">
                <a:solidFill>
                  <a:schemeClr val="bg1"/>
                </a:solidFill>
              </a:rPr>
              <a:t>restauradora linear é exercida sobre a esfera </a:t>
            </a:r>
            <a:r>
              <a:rPr lang="pt-BR" dirty="0">
                <a:solidFill>
                  <a:schemeClr val="bg1"/>
                </a:solidFill>
              </a:rPr>
              <a:t>(uma força que é proporcional </a:t>
            </a:r>
            <a:r>
              <a:rPr lang="pt-BR" dirty="0" smtClean="0">
                <a:solidFill>
                  <a:schemeClr val="bg1"/>
                </a:solidFill>
              </a:rPr>
              <a:t>a x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dirigida para </a:t>
            </a:r>
            <a:r>
              <a:rPr lang="pt-BR" dirty="0">
                <a:solidFill>
                  <a:schemeClr val="bg1"/>
                </a:solidFill>
              </a:rPr>
              <a:t>a posição de equilíbrio em x = 0) e, portanto, sofre um movimento harmônico simples. (b) </a:t>
            </a:r>
            <a:r>
              <a:rPr lang="pt-BR" dirty="0" smtClean="0">
                <a:solidFill>
                  <a:schemeClr val="bg1"/>
                </a:solidFill>
              </a:rPr>
              <a:t>Determine o </a:t>
            </a:r>
            <a:r>
              <a:rPr lang="pt-BR" dirty="0">
                <a:solidFill>
                  <a:schemeClr val="bg1"/>
                </a:solidFill>
              </a:rPr>
              <a:t>período </a:t>
            </a:r>
            <a:r>
              <a:rPr lang="pt-BR" dirty="0" smtClean="0">
                <a:solidFill>
                  <a:schemeClr val="bg1"/>
                </a:solidFill>
              </a:rPr>
              <a:t>do movimento.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68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578297"/>
            <a:ext cx="8136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(50) Duas cargas </a:t>
            </a:r>
            <a:r>
              <a:rPr lang="pt-BR" dirty="0" smtClean="0">
                <a:solidFill>
                  <a:schemeClr val="bg1"/>
                </a:solidFill>
              </a:rPr>
              <a:t>puntiformes positivas </a:t>
            </a:r>
            <a:r>
              <a:rPr lang="pt-BR" dirty="0">
                <a:solidFill>
                  <a:schemeClr val="bg1"/>
                </a:solidFill>
              </a:rPr>
              <a:t>+ q estão no eixo y em </a:t>
            </a:r>
            <a:r>
              <a:rPr lang="pt-BR" i="1" dirty="0">
                <a:solidFill>
                  <a:schemeClr val="bg1"/>
                </a:solidFill>
              </a:rPr>
              <a:t>y = + a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i="1" dirty="0">
                <a:solidFill>
                  <a:schemeClr val="bg1"/>
                </a:solidFill>
              </a:rPr>
              <a:t>y = –a</a:t>
            </a:r>
            <a:r>
              <a:rPr lang="pt-BR" dirty="0">
                <a:solidFill>
                  <a:schemeClr val="bg1"/>
                </a:solidFill>
              </a:rPr>
              <a:t>. </a:t>
            </a:r>
            <a:r>
              <a:rPr lang="pt-BR" dirty="0" smtClean="0">
                <a:solidFill>
                  <a:schemeClr val="bg1"/>
                </a:solidFill>
              </a:rPr>
              <a:t>Uma esfera de </a:t>
            </a:r>
            <a:r>
              <a:rPr lang="pt-BR" dirty="0">
                <a:solidFill>
                  <a:schemeClr val="bg1"/>
                </a:solidFill>
              </a:rPr>
              <a:t>massa </a:t>
            </a:r>
            <a:r>
              <a:rPr lang="pt-BR" dirty="0" smtClean="0">
                <a:solidFill>
                  <a:schemeClr val="bg1"/>
                </a:solidFill>
              </a:rPr>
              <a:t>m e </a:t>
            </a:r>
            <a:r>
              <a:rPr lang="pt-BR" dirty="0">
                <a:solidFill>
                  <a:schemeClr val="bg1"/>
                </a:solidFill>
              </a:rPr>
              <a:t>carga –</a:t>
            </a:r>
            <a:r>
              <a:rPr lang="pt-BR" dirty="0" smtClean="0">
                <a:solidFill>
                  <a:schemeClr val="bg1"/>
                </a:solidFill>
              </a:rPr>
              <a:t>q possui um furo por onde passa um fio. Ela </a:t>
            </a:r>
            <a:r>
              <a:rPr lang="pt-BR" dirty="0">
                <a:solidFill>
                  <a:schemeClr val="bg1"/>
                </a:solidFill>
              </a:rPr>
              <a:t>desliza sem atrito ao longo </a:t>
            </a:r>
            <a:r>
              <a:rPr lang="pt-BR" dirty="0" smtClean="0">
                <a:solidFill>
                  <a:schemeClr val="bg1"/>
                </a:solidFill>
              </a:rPr>
              <a:t>do </a:t>
            </a:r>
            <a:r>
              <a:rPr lang="pt-BR" dirty="0">
                <a:solidFill>
                  <a:schemeClr val="bg1"/>
                </a:solidFill>
              </a:rPr>
              <a:t>fio </a:t>
            </a:r>
            <a:r>
              <a:rPr lang="pt-BR" dirty="0" smtClean="0">
                <a:solidFill>
                  <a:schemeClr val="bg1"/>
                </a:solidFill>
              </a:rPr>
              <a:t>esticado, paralelo ao </a:t>
            </a:r>
            <a:r>
              <a:rPr lang="pt-BR" dirty="0">
                <a:solidFill>
                  <a:schemeClr val="bg1"/>
                </a:solidFill>
              </a:rPr>
              <a:t>eixo x. Seja x a posição </a:t>
            </a:r>
            <a:r>
              <a:rPr lang="pt-BR" dirty="0" smtClean="0">
                <a:solidFill>
                  <a:schemeClr val="bg1"/>
                </a:solidFill>
              </a:rPr>
              <a:t>da esfera. </a:t>
            </a:r>
            <a:r>
              <a:rPr lang="pt-BR" dirty="0">
                <a:solidFill>
                  <a:schemeClr val="bg1"/>
                </a:solidFill>
              </a:rPr>
              <a:t>(a) Mostre que para x &lt;&lt; a, </a:t>
            </a:r>
            <a:r>
              <a:rPr lang="pt-BR" dirty="0" smtClean="0">
                <a:solidFill>
                  <a:schemeClr val="bg1"/>
                </a:solidFill>
              </a:rPr>
              <a:t>uma </a:t>
            </a:r>
            <a:r>
              <a:rPr lang="pt-BR" dirty="0">
                <a:solidFill>
                  <a:schemeClr val="bg1"/>
                </a:solidFill>
              </a:rPr>
              <a:t>força </a:t>
            </a:r>
            <a:r>
              <a:rPr lang="pt-BR" dirty="0" smtClean="0">
                <a:solidFill>
                  <a:schemeClr val="bg1"/>
                </a:solidFill>
              </a:rPr>
              <a:t>restauradora linear é exercida sobre a esfera </a:t>
            </a:r>
            <a:r>
              <a:rPr lang="pt-BR" dirty="0">
                <a:solidFill>
                  <a:schemeClr val="bg1"/>
                </a:solidFill>
              </a:rPr>
              <a:t>(uma força que é proporcional </a:t>
            </a:r>
            <a:r>
              <a:rPr lang="pt-BR" dirty="0" smtClean="0">
                <a:solidFill>
                  <a:schemeClr val="bg1"/>
                </a:solidFill>
              </a:rPr>
              <a:t>a x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dirigida para </a:t>
            </a:r>
            <a:r>
              <a:rPr lang="pt-BR" dirty="0">
                <a:solidFill>
                  <a:schemeClr val="bg1"/>
                </a:solidFill>
              </a:rPr>
              <a:t>a posição de equilíbrio em x = 0) e, portanto, sofre um movimento harmônico simples. (b) </a:t>
            </a:r>
            <a:r>
              <a:rPr lang="pt-BR" dirty="0" smtClean="0">
                <a:solidFill>
                  <a:schemeClr val="bg1"/>
                </a:solidFill>
              </a:rPr>
              <a:t>Determine o </a:t>
            </a:r>
            <a:r>
              <a:rPr lang="pt-BR" dirty="0">
                <a:solidFill>
                  <a:schemeClr val="bg1"/>
                </a:solidFill>
              </a:rPr>
              <a:t>período </a:t>
            </a:r>
            <a:r>
              <a:rPr lang="pt-BR" dirty="0" smtClean="0">
                <a:solidFill>
                  <a:schemeClr val="bg1"/>
                </a:solidFill>
              </a:rPr>
              <a:t>do movimento.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75545"/>
            <a:ext cx="4248472" cy="27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7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83568" y="1094504"/>
                <a:ext cx="7776864" cy="1614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(c)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é zero no ponto médio entre as duas cargas de cima e no ponto médio entre as duas cargas debaixo.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R= Falso. Uma carga de teste colocada em qualquer um desses locais experimentará uma força resultante.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94504"/>
                <a:ext cx="7776864" cy="1614416"/>
              </a:xfrm>
              <a:prstGeom prst="rect">
                <a:avLst/>
              </a:prstGeom>
              <a:blipFill rotWithShape="1">
                <a:blip r:embed="rId2"/>
                <a:stretch>
                  <a:fillRect l="-862" r="-1881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26809" r="17141" b="38565"/>
          <a:stretch/>
        </p:blipFill>
        <p:spPr bwMode="auto">
          <a:xfrm>
            <a:off x="3131840" y="3110758"/>
            <a:ext cx="3370276" cy="23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9311" y="1717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62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578297"/>
            <a:ext cx="8136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</a:rPr>
              <a:t>a) Mostre que para x &lt;&lt; a, </a:t>
            </a:r>
            <a:r>
              <a:rPr lang="pt-BR" dirty="0" smtClean="0">
                <a:solidFill>
                  <a:schemeClr val="bg1"/>
                </a:solidFill>
              </a:rPr>
              <a:t>uma </a:t>
            </a:r>
            <a:r>
              <a:rPr lang="pt-BR" dirty="0">
                <a:solidFill>
                  <a:schemeClr val="bg1"/>
                </a:solidFill>
              </a:rPr>
              <a:t>força </a:t>
            </a:r>
            <a:r>
              <a:rPr lang="pt-BR" dirty="0" smtClean="0">
                <a:solidFill>
                  <a:schemeClr val="bg1"/>
                </a:solidFill>
              </a:rPr>
              <a:t>restauradora linear é exercida sobre a esfera </a:t>
            </a:r>
            <a:r>
              <a:rPr lang="pt-BR" dirty="0">
                <a:solidFill>
                  <a:schemeClr val="bg1"/>
                </a:solidFill>
              </a:rPr>
              <a:t>(uma força que é proporcional </a:t>
            </a:r>
            <a:r>
              <a:rPr lang="pt-BR" dirty="0" smtClean="0">
                <a:solidFill>
                  <a:schemeClr val="bg1"/>
                </a:solidFill>
              </a:rPr>
              <a:t>a x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dirigida para </a:t>
            </a:r>
            <a:r>
              <a:rPr lang="pt-BR" dirty="0">
                <a:solidFill>
                  <a:schemeClr val="bg1"/>
                </a:solidFill>
              </a:rPr>
              <a:t>a posição de equilíbrio em x = 0) e, portanto, sofre um movimento harmônico simples. </a:t>
            </a: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248472" cy="27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2160633"/>
            <a:ext cx="4392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R= No </a:t>
            </a:r>
            <a:r>
              <a:rPr lang="pt-BR" dirty="0">
                <a:solidFill>
                  <a:schemeClr val="accent3"/>
                </a:solidFill>
              </a:rPr>
              <a:t>Problema 44, é mostrado que o campo elétrico no eixo x, devido a cargas pontuais positivas iguais localizadas em (0, a) e (0, −a), é dado </a:t>
            </a:r>
            <a:r>
              <a:rPr lang="pt-BR" dirty="0" smtClean="0">
                <a:solidFill>
                  <a:schemeClr val="accent3"/>
                </a:solidFill>
              </a:rPr>
              <a:t>por: </a:t>
            </a:r>
            <a:endParaRPr lang="pt-BR" dirty="0">
              <a:solidFill>
                <a:schemeClr val="accent3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9625"/>
            <a:ext cx="1872208" cy="85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7" y="4951720"/>
            <a:ext cx="475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A força elétrica sobre a esfera a uma distância x do eixo x é:</a:t>
            </a:r>
            <a:endParaRPr lang="pt-BR" dirty="0">
              <a:solidFill>
                <a:schemeClr val="accent3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30241"/>
            <a:ext cx="3096344" cy="109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603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578297"/>
            <a:ext cx="8136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</a:rPr>
              <a:t>a) Mostre que para x &lt;&lt; a, </a:t>
            </a:r>
            <a:r>
              <a:rPr lang="pt-BR" dirty="0" smtClean="0">
                <a:solidFill>
                  <a:schemeClr val="bg1"/>
                </a:solidFill>
              </a:rPr>
              <a:t>uma </a:t>
            </a:r>
            <a:r>
              <a:rPr lang="pt-BR" dirty="0">
                <a:solidFill>
                  <a:schemeClr val="bg1"/>
                </a:solidFill>
              </a:rPr>
              <a:t>força </a:t>
            </a:r>
            <a:r>
              <a:rPr lang="pt-BR" dirty="0" smtClean="0">
                <a:solidFill>
                  <a:schemeClr val="bg1"/>
                </a:solidFill>
              </a:rPr>
              <a:t>restauradora linear é exercida sobre a esfera </a:t>
            </a:r>
            <a:r>
              <a:rPr lang="pt-BR" dirty="0">
                <a:solidFill>
                  <a:schemeClr val="bg1"/>
                </a:solidFill>
              </a:rPr>
              <a:t>(uma força que é proporcional </a:t>
            </a:r>
            <a:r>
              <a:rPr lang="pt-BR" dirty="0" smtClean="0">
                <a:solidFill>
                  <a:schemeClr val="bg1"/>
                </a:solidFill>
              </a:rPr>
              <a:t>a x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dirigida para </a:t>
            </a:r>
            <a:r>
              <a:rPr lang="pt-BR" dirty="0">
                <a:solidFill>
                  <a:schemeClr val="bg1"/>
                </a:solidFill>
              </a:rPr>
              <a:t>a posição de equilíbrio em x = 0) e, portanto, sofre um movimento harmônico simples. </a:t>
            </a: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14845"/>
            <a:ext cx="4248472" cy="27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903"/>
            <a:ext cx="2160240" cy="96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096344" cy="109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337378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Para </a:t>
            </a:r>
            <a:r>
              <a:rPr lang="pt-BR" i="1" dirty="0" smtClean="0">
                <a:solidFill>
                  <a:schemeClr val="accent3"/>
                </a:solidFill>
              </a:rPr>
              <a:t>x &lt;&lt; a:</a:t>
            </a:r>
            <a:endParaRPr lang="pt-BR" i="1" dirty="0">
              <a:solidFill>
                <a:schemeClr val="accent3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3792" y="4994384"/>
            <a:ext cx="8406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3"/>
                </a:solidFill>
              </a:rPr>
              <a:t>Ou </a:t>
            </a:r>
            <a:r>
              <a:rPr lang="pt-BR" dirty="0" smtClean="0">
                <a:solidFill>
                  <a:schemeClr val="accent3"/>
                </a:solidFill>
              </a:rPr>
              <a:t>seja, a esfera experimenta </a:t>
            </a:r>
            <a:r>
              <a:rPr lang="pt-BR" dirty="0">
                <a:solidFill>
                  <a:schemeClr val="accent3"/>
                </a:solidFill>
              </a:rPr>
              <a:t>uma </a:t>
            </a:r>
            <a:r>
              <a:rPr lang="pt-BR" dirty="0" smtClean="0">
                <a:solidFill>
                  <a:schemeClr val="accent3"/>
                </a:solidFill>
              </a:rPr>
              <a:t>força restauradora.</a:t>
            </a:r>
            <a:endParaRPr lang="pt-B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10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578297"/>
            <a:ext cx="813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(b</a:t>
            </a:r>
            <a:r>
              <a:rPr lang="pt-BR" dirty="0">
                <a:solidFill>
                  <a:schemeClr val="bg1"/>
                </a:solidFill>
              </a:rPr>
              <a:t>) </a:t>
            </a:r>
            <a:r>
              <a:rPr lang="pt-BR" dirty="0" smtClean="0">
                <a:solidFill>
                  <a:schemeClr val="bg1"/>
                </a:solidFill>
              </a:rPr>
              <a:t>Determine o </a:t>
            </a:r>
            <a:r>
              <a:rPr lang="pt-BR" dirty="0">
                <a:solidFill>
                  <a:schemeClr val="bg1"/>
                </a:solidFill>
              </a:rPr>
              <a:t>período </a:t>
            </a:r>
            <a:r>
              <a:rPr lang="pt-BR" dirty="0" smtClean="0">
                <a:solidFill>
                  <a:schemeClr val="bg1"/>
                </a:solidFill>
              </a:rPr>
              <a:t>do movimento.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039962"/>
            <a:ext cx="4248472" cy="27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Solução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80" y="2497174"/>
            <a:ext cx="1656184" cy="11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412776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R= O período é calculado como o período do movimento harmônico simples.</a:t>
            </a:r>
            <a:endParaRPr lang="pt-BR" dirty="0">
              <a:solidFill>
                <a:schemeClr val="accent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13105"/>
            <a:ext cx="2160240" cy="96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58549" y="4149080"/>
            <a:ext cx="100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Logo:</a:t>
            </a:r>
            <a:endParaRPr lang="pt-BR" dirty="0">
              <a:solidFill>
                <a:schemeClr val="accent3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49" y="3901518"/>
            <a:ext cx="1443575" cy="95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73766" y="5013176"/>
            <a:ext cx="340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Substituindo </a:t>
            </a:r>
            <a:r>
              <a:rPr lang="pt-BR" i="1" dirty="0" smtClean="0">
                <a:solidFill>
                  <a:schemeClr val="accent3"/>
                </a:solidFill>
              </a:rPr>
              <a:t>k’</a:t>
            </a:r>
            <a:r>
              <a:rPr lang="pt-BR" dirty="0" smtClean="0">
                <a:solidFill>
                  <a:schemeClr val="accent3"/>
                </a:solidFill>
              </a:rPr>
              <a:t>, tem-se:</a:t>
            </a:r>
            <a:endParaRPr lang="pt-BR" i="1" dirty="0">
              <a:solidFill>
                <a:schemeClr val="accent3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10745"/>
            <a:ext cx="3600400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0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3284" y="62591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</a:rPr>
              <a:t>13) Duas partículas </a:t>
            </a:r>
            <a:r>
              <a:rPr lang="pt-BR" dirty="0" smtClean="0">
                <a:solidFill>
                  <a:schemeClr val="bg1"/>
                </a:solidFill>
              </a:rPr>
              <a:t>puntiformes com </a:t>
            </a:r>
            <a:r>
              <a:rPr lang="pt-BR" dirty="0">
                <a:solidFill>
                  <a:schemeClr val="bg1"/>
                </a:solidFill>
              </a:rPr>
              <a:t>cargas </a:t>
            </a:r>
            <a:r>
              <a:rPr lang="pt-BR" dirty="0" smtClean="0">
                <a:solidFill>
                  <a:schemeClr val="bg1"/>
                </a:solidFill>
              </a:rPr>
              <a:t>+ </a:t>
            </a:r>
            <a:r>
              <a:rPr lang="pt-BR" dirty="0">
                <a:solidFill>
                  <a:schemeClr val="bg1"/>
                </a:solidFill>
              </a:rPr>
              <a:t>q e –3q </a:t>
            </a:r>
            <a:r>
              <a:rPr lang="pt-BR" dirty="0" smtClean="0">
                <a:solidFill>
                  <a:schemeClr val="bg1"/>
                </a:solidFill>
              </a:rPr>
              <a:t>estão </a:t>
            </a:r>
            <a:r>
              <a:rPr lang="pt-BR" dirty="0">
                <a:solidFill>
                  <a:schemeClr val="bg1"/>
                </a:solidFill>
              </a:rPr>
              <a:t>separadas </a:t>
            </a:r>
            <a:r>
              <a:rPr lang="pt-BR" dirty="0" smtClean="0">
                <a:solidFill>
                  <a:schemeClr val="bg1"/>
                </a:solidFill>
              </a:rPr>
              <a:t>por uma </a:t>
            </a:r>
            <a:r>
              <a:rPr lang="pt-BR" dirty="0">
                <a:solidFill>
                  <a:schemeClr val="bg1"/>
                </a:solidFill>
              </a:rPr>
              <a:t>distância d. (a) Use as linhas de campo para </a:t>
            </a:r>
            <a:r>
              <a:rPr lang="pt-BR" dirty="0" smtClean="0">
                <a:solidFill>
                  <a:schemeClr val="bg1"/>
                </a:solidFill>
              </a:rPr>
              <a:t>representar o </a:t>
            </a:r>
            <a:r>
              <a:rPr lang="pt-BR" dirty="0">
                <a:solidFill>
                  <a:schemeClr val="bg1"/>
                </a:solidFill>
              </a:rPr>
              <a:t>campo elétrico na vizinhança deste sistema. (b) Desenhe as linhas de campo a </a:t>
            </a:r>
            <a:r>
              <a:rPr lang="pt-BR" dirty="0" smtClean="0">
                <a:solidFill>
                  <a:schemeClr val="bg1"/>
                </a:solidFill>
              </a:rPr>
              <a:t>distâncias </a:t>
            </a:r>
            <a:r>
              <a:rPr lang="pt-BR" dirty="0">
                <a:solidFill>
                  <a:schemeClr val="bg1"/>
                </a:solidFill>
              </a:rPr>
              <a:t>das cargas</a:t>
            </a:r>
            <a:r>
              <a:rPr lang="pt-BR" dirty="0" smtClean="0">
                <a:solidFill>
                  <a:schemeClr val="bg1"/>
                </a:solidFill>
              </a:rPr>
              <a:t> muito </a:t>
            </a:r>
            <a:r>
              <a:rPr lang="pt-BR" dirty="0">
                <a:solidFill>
                  <a:schemeClr val="bg1"/>
                </a:solidFill>
              </a:rPr>
              <a:t>maiores do que </a:t>
            </a:r>
            <a:r>
              <a:rPr lang="pt-BR" dirty="0" smtClean="0">
                <a:solidFill>
                  <a:schemeClr val="bg1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94097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 smtClean="0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3284" y="62591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</a:rPr>
              <a:t>13) Duas partículas </a:t>
            </a:r>
            <a:r>
              <a:rPr lang="pt-BR" dirty="0" smtClean="0">
                <a:solidFill>
                  <a:schemeClr val="bg1"/>
                </a:solidFill>
              </a:rPr>
              <a:t>puntiformes com </a:t>
            </a:r>
            <a:r>
              <a:rPr lang="pt-BR" dirty="0">
                <a:solidFill>
                  <a:schemeClr val="bg1"/>
                </a:solidFill>
              </a:rPr>
              <a:t>cargas </a:t>
            </a:r>
            <a:r>
              <a:rPr lang="pt-BR" dirty="0" smtClean="0">
                <a:solidFill>
                  <a:schemeClr val="bg1"/>
                </a:solidFill>
              </a:rPr>
              <a:t>+ </a:t>
            </a:r>
            <a:r>
              <a:rPr lang="pt-BR" dirty="0">
                <a:solidFill>
                  <a:schemeClr val="bg1"/>
                </a:solidFill>
              </a:rPr>
              <a:t>q e –3q </a:t>
            </a:r>
            <a:r>
              <a:rPr lang="pt-BR" dirty="0" smtClean="0">
                <a:solidFill>
                  <a:schemeClr val="bg1"/>
                </a:solidFill>
              </a:rPr>
              <a:t>estão </a:t>
            </a:r>
            <a:r>
              <a:rPr lang="pt-BR" dirty="0">
                <a:solidFill>
                  <a:schemeClr val="bg1"/>
                </a:solidFill>
              </a:rPr>
              <a:t>separadas </a:t>
            </a:r>
            <a:r>
              <a:rPr lang="pt-BR" dirty="0" smtClean="0">
                <a:solidFill>
                  <a:schemeClr val="bg1"/>
                </a:solidFill>
              </a:rPr>
              <a:t>por uma </a:t>
            </a:r>
            <a:r>
              <a:rPr lang="pt-BR" dirty="0">
                <a:solidFill>
                  <a:schemeClr val="bg1"/>
                </a:solidFill>
              </a:rPr>
              <a:t>distância d. (a) Use as linhas de campo para </a:t>
            </a:r>
            <a:r>
              <a:rPr lang="pt-BR" dirty="0" smtClean="0">
                <a:solidFill>
                  <a:schemeClr val="bg1"/>
                </a:solidFill>
              </a:rPr>
              <a:t>representar o </a:t>
            </a:r>
            <a:r>
              <a:rPr lang="pt-BR" dirty="0">
                <a:solidFill>
                  <a:schemeClr val="bg1"/>
                </a:solidFill>
              </a:rPr>
              <a:t>campo elétrico na vizinhança deste sistema. (b) Desenhe as linhas de campo a </a:t>
            </a:r>
            <a:r>
              <a:rPr lang="pt-BR" dirty="0" smtClean="0">
                <a:solidFill>
                  <a:schemeClr val="bg1"/>
                </a:solidFill>
              </a:rPr>
              <a:t>distâncias </a:t>
            </a:r>
            <a:r>
              <a:rPr lang="pt-BR" dirty="0">
                <a:solidFill>
                  <a:schemeClr val="bg1"/>
                </a:solidFill>
              </a:rPr>
              <a:t>das cargas</a:t>
            </a:r>
            <a:r>
              <a:rPr lang="pt-BR" dirty="0" smtClean="0">
                <a:solidFill>
                  <a:schemeClr val="bg1"/>
                </a:solidFill>
              </a:rPr>
              <a:t> muito </a:t>
            </a:r>
            <a:r>
              <a:rPr lang="pt-BR" dirty="0">
                <a:solidFill>
                  <a:schemeClr val="bg1"/>
                </a:solidFill>
              </a:rPr>
              <a:t>maiores do que </a:t>
            </a:r>
            <a:r>
              <a:rPr lang="pt-BR" dirty="0" smtClean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3284" y="2492896"/>
            <a:ext cx="55548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(a) No esboço da linha de campo, atribuímos 2 linhas de campo para cada carga q.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(b) A distâncias muito maiores do que a distância de separação entre as duas cargas, o sistema de dois corpos carregados ″ se parecerá com ″ uma única carga de −2q e o padrão de campo será devido a uma carga pontual de −2q. Quatro linhas de campo foram atribuídas a cada carga −q.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69" y="2478267"/>
            <a:ext cx="2034654" cy="209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99" y="4607396"/>
            <a:ext cx="2028224" cy="198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59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(14) Três cargas puntiformes positivas iguais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(cada uma com carga +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)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estão fixas nos vértices de um triângulo equilátero que tem lados com comprimento 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 origem está no ponto médio de um dos lados do triângulo,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 centro do triângulo está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x</a:t>
            </a:r>
            <a:r>
              <a:rPr lang="pt-BR" baseline="-25000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 o vértice oposto à origem está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x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(a) Expresse </a:t>
            </a:r>
            <a:r>
              <a:rPr lang="pt-BR" i="1" dirty="0">
                <a:solidFill>
                  <a:schemeClr val="bg1"/>
                </a:solidFill>
              </a:rPr>
              <a:t>x</a:t>
            </a:r>
            <a:r>
              <a:rPr lang="pt-BR" baseline="-25000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</a:rPr>
              <a:t> e </a:t>
            </a:r>
            <a:r>
              <a:rPr lang="pt-BR" i="1" dirty="0">
                <a:solidFill>
                  <a:schemeClr val="bg1"/>
                </a:solidFill>
              </a:rPr>
              <a:t>x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 em termos de 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 Escreva uma expressão para o campo elétrico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a uma distância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da origem no intervalo 0 &lt;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&lt; </a:t>
            </a:r>
            <a:r>
              <a:rPr lang="pt-BR" i="1" dirty="0">
                <a:solidFill>
                  <a:schemeClr val="bg1"/>
                </a:solidFill>
              </a:rPr>
              <a:t>x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c</a:t>
            </a:r>
            <a:r>
              <a:rPr lang="pt-BR" dirty="0">
                <a:solidFill>
                  <a:schemeClr val="bg1"/>
                </a:solidFill>
              </a:rPr>
              <a:t>) Mostre que a expressão que você obteve em 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 fornece os resultados esperados para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0 e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x</a:t>
            </a:r>
            <a:r>
              <a:rPr lang="pt-BR" baseline="-25000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680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5AE760B-9739-3F44-A215-8E0189E851E4}"/>
              </a:ext>
            </a:extLst>
          </p:cNvPr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Solução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85C4853-4C3C-C044-9F26-9B045BF0B5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3600400" cy="29523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DE02B7F-79C2-6C48-B0C3-E55BBE5F3AC5}"/>
              </a:ext>
            </a:extLst>
          </p:cNvPr>
          <p:cNvSpPr txBox="1"/>
          <p:nvPr/>
        </p:nvSpPr>
        <p:spPr>
          <a:xfrm>
            <a:off x="205830" y="764704"/>
            <a:ext cx="8758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Três cargas puntiformes positivas iguais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(cada uma com carga +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)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estão fixas nos vértices de um triângulo equilátero que tem lados com comprimento 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 origem está no ponto médio de um dos lados do triângulo,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 centro do triângulo está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x</a:t>
            </a:r>
            <a:r>
              <a:rPr lang="pt-BR" baseline="-25000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 o vértice oposto à origem está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x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224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5AE760B-9739-3F44-A215-8E0189E851E4}"/>
              </a:ext>
            </a:extLst>
          </p:cNvPr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Solução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85C4853-4C3C-C044-9F26-9B045BF0B5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225324" cy="26776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DE02B7F-79C2-6C48-B0C3-E55BBE5F3AC5}"/>
              </a:ext>
            </a:extLst>
          </p:cNvPr>
          <p:cNvSpPr txBox="1"/>
          <p:nvPr/>
        </p:nvSpPr>
        <p:spPr>
          <a:xfrm>
            <a:off x="3635896" y="90872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4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endParaRPr lang="pt-BR" i="1" baseline="-250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a)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BE40293-A8FF-754C-AE22-BEB58F4825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01187"/>
            <a:ext cx="3225324" cy="8917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D0E5ED9B-8ACC-8645-8FC8-C7816B4911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36" y="2704916"/>
            <a:ext cx="3483843" cy="10121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FB0C364-09FE-3E4E-8B72-405195FFDE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99209"/>
            <a:ext cx="1440160" cy="7492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511D29BC-4235-D84E-8DF1-61EEA1EFA7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8" y="3892689"/>
            <a:ext cx="2551187" cy="737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="" xmlns:a16="http://schemas.microsoft.com/office/drawing/2014/main" id="{B3E95551-90A1-5B4F-84C0-BE9C3CBE723A}"/>
                  </a:ext>
                </a:extLst>
              </p:cNvPr>
              <p:cNvSpPr txBox="1"/>
              <p:nvPr/>
            </p:nvSpPr>
            <p:spPr>
              <a:xfrm>
                <a:off x="107504" y="3997734"/>
                <a:ext cx="8856984" cy="2744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err="1">
                    <a:solidFill>
                      <a:schemeClr val="bg1"/>
                    </a:solidFill>
                  </a:rPr>
                  <a:t>b</a:t>
                </a:r>
                <a:r>
                  <a:rPr lang="pt-BR" dirty="0">
                    <a:solidFill>
                      <a:schemeClr val="bg1"/>
                    </a:solidFill>
                  </a:rPr>
                  <a:t>)                                     Mas, considerando a simetria do sistema,</a:t>
                </a:r>
              </a:p>
              <a:p>
                <a:endParaRPr lang="pt-BR" sz="1500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esta soma de campos elétricos terá apenas componente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, 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desde que as componentes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y</a:t>
                </a:r>
                <a:r>
                  <a:rPr lang="pt-BR" dirty="0">
                    <a:solidFill>
                      <a:schemeClr val="bg1"/>
                    </a:solidFill>
                  </a:rPr>
                  <a:t> se cancelam.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Componente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das cargas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 e 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4</a:t>
                </a:r>
                <a:r>
                  <a:rPr lang="pt-BR" dirty="0">
                    <a:solidFill>
                      <a:schemeClr val="bg1"/>
                    </a:solidFill>
                  </a:rPr>
                  <a:t>:</a:t>
                </a:r>
              </a:p>
              <a:p>
                <a:endParaRPr lang="pt-BR" sz="10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onde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e   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3E95551-90A1-5B4F-84C0-BE9C3CBE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97734"/>
                <a:ext cx="8856984" cy="2744406"/>
              </a:xfrm>
              <a:prstGeom prst="rect">
                <a:avLst/>
              </a:prstGeom>
              <a:blipFill>
                <a:blip r:embed="rId7"/>
                <a:stretch>
                  <a:fillRect l="-1001" t="-13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03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5AE760B-9739-3F44-A215-8E0189E851E4}"/>
              </a:ext>
            </a:extLst>
          </p:cNvPr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Solução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DE02B7F-79C2-6C48-B0C3-E55BBE5F3AC5}"/>
              </a:ext>
            </a:extLst>
          </p:cNvPr>
          <p:cNvSpPr txBox="1"/>
          <p:nvPr/>
        </p:nvSpPr>
        <p:spPr>
          <a:xfrm>
            <a:off x="3635896" y="90872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4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endParaRPr lang="pt-BR" i="1" baseline="-250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a)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BE40293-A8FF-754C-AE22-BEB58F4825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01187"/>
            <a:ext cx="3225324" cy="8917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D0E5ED9B-8ACC-8645-8FC8-C7816B4911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36" y="2704916"/>
            <a:ext cx="3483843" cy="10121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FB0C364-09FE-3E4E-8B72-405195FFDE1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99209"/>
            <a:ext cx="1440160" cy="7492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511D29BC-4235-D84E-8DF1-61EEA1EFA7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8" y="3892689"/>
            <a:ext cx="2551187" cy="737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="" xmlns:a16="http://schemas.microsoft.com/office/drawing/2014/main" id="{B3E95551-90A1-5B4F-84C0-BE9C3CBE723A}"/>
                  </a:ext>
                </a:extLst>
              </p:cNvPr>
              <p:cNvSpPr txBox="1"/>
              <p:nvPr/>
            </p:nvSpPr>
            <p:spPr>
              <a:xfrm>
                <a:off x="107504" y="3997734"/>
                <a:ext cx="8856984" cy="2744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err="1">
                    <a:solidFill>
                      <a:schemeClr val="bg1"/>
                    </a:solidFill>
                  </a:rPr>
                  <a:t>b</a:t>
                </a:r>
                <a:r>
                  <a:rPr lang="pt-BR" dirty="0">
                    <a:solidFill>
                      <a:schemeClr val="bg1"/>
                    </a:solidFill>
                  </a:rPr>
                  <a:t>)                                     Mas, considerando a simetria do sistema,</a:t>
                </a:r>
              </a:p>
              <a:p>
                <a:endParaRPr lang="pt-BR" sz="1500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esta soma de campos elétricos terá apenas componente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, 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desde que as componentes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y</a:t>
                </a:r>
                <a:r>
                  <a:rPr lang="pt-BR" dirty="0">
                    <a:solidFill>
                      <a:schemeClr val="bg1"/>
                    </a:solidFill>
                  </a:rPr>
                  <a:t> se cancelam.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Componente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das cargas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 e 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4</a:t>
                </a:r>
                <a:r>
                  <a:rPr lang="pt-BR" dirty="0">
                    <a:solidFill>
                      <a:schemeClr val="bg1"/>
                    </a:solidFill>
                  </a:rPr>
                  <a:t>:</a:t>
                </a:r>
              </a:p>
              <a:p>
                <a:endParaRPr lang="pt-BR" sz="10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onde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e   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3E95551-90A1-5B4F-84C0-BE9C3CBE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97734"/>
                <a:ext cx="8856984" cy="2744406"/>
              </a:xfrm>
              <a:prstGeom prst="rect">
                <a:avLst/>
              </a:prstGeom>
              <a:blipFill>
                <a:blip r:embed="rId7"/>
                <a:stretch>
                  <a:fillRect l="-1001" t="-13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24268DED-1A47-5C45-AB4E-0B5760AB7E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>
          <a:xfrm>
            <a:off x="144409" y="931008"/>
            <a:ext cx="3378415" cy="27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05671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27181</TotalTime>
  <Words>2780</Words>
  <Application>Microsoft Office PowerPoint</Application>
  <PresentationFormat>Apresentação na tela (4:3)</PresentationFormat>
  <Paragraphs>151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SALVADORE</dc:creator>
  <cp:lastModifiedBy>Computador</cp:lastModifiedBy>
  <cp:revision>583</cp:revision>
  <dcterms:created xsi:type="dcterms:W3CDTF">2002-01-15T15:53:22Z</dcterms:created>
  <dcterms:modified xsi:type="dcterms:W3CDTF">2020-08-27T19:34:54Z</dcterms:modified>
</cp:coreProperties>
</file>