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3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16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rge Luiz Souto Maior" userId="9467d4c17be851db" providerId="LiveId" clId="{FA122F50-534E-4752-8FCC-A833A1482DB5}"/>
    <pc:docChg chg="undo custSel addSld delSld modSld">
      <pc:chgData name="Jorge Luiz Souto Maior" userId="9467d4c17be851db" providerId="LiveId" clId="{FA122F50-534E-4752-8FCC-A833A1482DB5}" dt="2024-03-29T20:14:34.237" v="144" actId="20577"/>
      <pc:docMkLst>
        <pc:docMk/>
      </pc:docMkLst>
      <pc:sldChg chg="modSp mod">
        <pc:chgData name="Jorge Luiz Souto Maior" userId="9467d4c17be851db" providerId="LiveId" clId="{FA122F50-534E-4752-8FCC-A833A1482DB5}" dt="2024-03-29T20:14:34.237" v="144" actId="20577"/>
        <pc:sldMkLst>
          <pc:docMk/>
          <pc:sldMk cId="999531976" sldId="259"/>
        </pc:sldMkLst>
        <pc:spChg chg="mod">
          <ac:chgData name="Jorge Luiz Souto Maior" userId="9467d4c17be851db" providerId="LiveId" clId="{FA122F50-534E-4752-8FCC-A833A1482DB5}" dt="2024-03-29T20:14:34.237" v="144" actId="20577"/>
          <ac:spMkLst>
            <pc:docMk/>
            <pc:sldMk cId="999531976" sldId="259"/>
            <ac:spMk id="3" creationId="{6BEE06A3-9730-0AC6-7987-72B958786098}"/>
          </ac:spMkLst>
        </pc:spChg>
      </pc:sldChg>
      <pc:sldChg chg="modSp new mod">
        <pc:chgData name="Jorge Luiz Souto Maior" userId="9467d4c17be851db" providerId="LiveId" clId="{FA122F50-534E-4752-8FCC-A833A1482DB5}" dt="2024-03-29T20:14:15.499" v="120" actId="5793"/>
        <pc:sldMkLst>
          <pc:docMk/>
          <pc:sldMk cId="2710117714" sldId="273"/>
        </pc:sldMkLst>
        <pc:spChg chg="mod">
          <ac:chgData name="Jorge Luiz Souto Maior" userId="9467d4c17be851db" providerId="LiveId" clId="{FA122F50-534E-4752-8FCC-A833A1482DB5}" dt="2024-03-29T20:14:15.499" v="120" actId="5793"/>
          <ac:spMkLst>
            <pc:docMk/>
            <pc:sldMk cId="2710117714" sldId="273"/>
            <ac:spMk id="3" creationId="{98F75A75-A1C6-6945-02A2-1C3A5DCCC34E}"/>
          </ac:spMkLst>
        </pc:spChg>
      </pc:sldChg>
      <pc:sldChg chg="modSp new del mod">
        <pc:chgData name="Jorge Luiz Souto Maior" userId="9467d4c17be851db" providerId="LiveId" clId="{FA122F50-534E-4752-8FCC-A833A1482DB5}" dt="2024-03-29T20:14:20.508" v="121" actId="47"/>
        <pc:sldMkLst>
          <pc:docMk/>
          <pc:sldMk cId="172931075" sldId="274"/>
        </pc:sldMkLst>
        <pc:spChg chg="mod">
          <ac:chgData name="Jorge Luiz Souto Maior" userId="9467d4c17be851db" providerId="LiveId" clId="{FA122F50-534E-4752-8FCC-A833A1482DB5}" dt="2024-03-29T20:14:05.526" v="116" actId="6549"/>
          <ac:spMkLst>
            <pc:docMk/>
            <pc:sldMk cId="172931075" sldId="274"/>
            <ac:spMk id="3" creationId="{7D51217E-0F82-8294-1BFB-C0C17539F16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812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342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56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64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083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326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52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18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415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08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08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3/29/2024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911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Fundo hexagonal com luzes de neon azul">
            <a:extLst>
              <a:ext uri="{FF2B5EF4-FFF2-40B4-BE49-F238E27FC236}">
                <a16:creationId xmlns:a16="http://schemas.microsoft.com/office/drawing/2014/main" id="{801999BA-6102-BC66-3E66-C0B6CBCD912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r="25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2EAFE1B-4AB3-FA7E-D18B-779DEB01C0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10800" dirty="0"/>
              <a:t>Teoria geral do direito do trabalho</a:t>
            </a:r>
            <a:endParaRPr lang="en-US" sz="10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ED3ACDB-2C69-5E33-4F42-CAF20FF9D0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53619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Aula 02 - 13-03-24 – Direito do Trabalho I – Prof. Jorge Luiz Souto Maior – Faculdade de Direito da USP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900" b="1" dirty="0" err="1">
                <a:effectLst/>
              </a:rPr>
              <a:t>Natureza</a:t>
            </a:r>
            <a:r>
              <a:rPr lang="en-US" sz="2900" b="1" dirty="0">
                <a:effectLst/>
              </a:rPr>
              <a:t> </a:t>
            </a:r>
            <a:r>
              <a:rPr lang="en-US" sz="2900" b="1" dirty="0" err="1">
                <a:effectLst/>
              </a:rPr>
              <a:t>jurídica</a:t>
            </a:r>
            <a:r>
              <a:rPr lang="en-US" sz="2900" b="1" dirty="0">
                <a:effectLst/>
              </a:rPr>
              <a:t> do </a:t>
            </a:r>
            <a:r>
              <a:rPr lang="en-US" sz="2900" b="1" dirty="0" err="1">
                <a:effectLst/>
              </a:rPr>
              <a:t>Direito</a:t>
            </a:r>
            <a:r>
              <a:rPr lang="en-US" sz="2900" b="1" dirty="0">
                <a:effectLst/>
              </a:rPr>
              <a:t> do </a:t>
            </a:r>
            <a:r>
              <a:rPr lang="en-US" sz="2900" b="1" dirty="0" err="1">
                <a:effectLst/>
              </a:rPr>
              <a:t>Trabalho</a:t>
            </a:r>
            <a:r>
              <a:rPr lang="en-US" sz="2900" b="1" dirty="0">
                <a:effectLst/>
              </a:rPr>
              <a:t>. </a:t>
            </a:r>
            <a:r>
              <a:rPr lang="en-US" sz="2900" b="1" dirty="0" err="1">
                <a:effectLst/>
              </a:rPr>
              <a:t>Princípios</a:t>
            </a:r>
            <a:r>
              <a:rPr lang="en-US" sz="2900" b="1" dirty="0">
                <a:effectLst/>
              </a:rPr>
              <a:t> do </a:t>
            </a:r>
            <a:r>
              <a:rPr lang="en-US" sz="2900" b="1" dirty="0" err="1">
                <a:effectLst/>
              </a:rPr>
              <a:t>Direito</a:t>
            </a:r>
            <a:r>
              <a:rPr lang="en-US" sz="2900" b="1" dirty="0">
                <a:effectLst/>
              </a:rPr>
              <a:t> do </a:t>
            </a:r>
            <a:r>
              <a:rPr lang="en-US" sz="2900" b="1" dirty="0" err="1">
                <a:effectLst/>
              </a:rPr>
              <a:t>Trabalho</a:t>
            </a:r>
            <a:r>
              <a:rPr lang="en-US" sz="2900" b="1" dirty="0">
                <a:effectLst/>
              </a:rPr>
              <a:t>. Fontes </a:t>
            </a:r>
            <a:r>
              <a:rPr lang="en-US" sz="2900" b="1" dirty="0" err="1">
                <a:effectLst/>
              </a:rPr>
              <a:t>formais</a:t>
            </a:r>
            <a:r>
              <a:rPr lang="en-US" sz="2900" b="1" dirty="0">
                <a:effectLst/>
              </a:rPr>
              <a:t> e </a:t>
            </a:r>
            <a:r>
              <a:rPr lang="en-US" sz="2900" b="1" dirty="0" err="1">
                <a:effectLst/>
              </a:rPr>
              <a:t>materiais</a:t>
            </a:r>
            <a:r>
              <a:rPr lang="en-US" sz="2900" b="1" dirty="0">
                <a:effectLst/>
              </a:rPr>
              <a:t> do </a:t>
            </a:r>
            <a:r>
              <a:rPr lang="en-US" sz="2900" b="1" dirty="0" err="1">
                <a:effectLst/>
              </a:rPr>
              <a:t>Direito</a:t>
            </a:r>
            <a:r>
              <a:rPr lang="en-US" sz="2900" b="1" dirty="0">
                <a:effectLst/>
              </a:rPr>
              <a:t> do </a:t>
            </a:r>
            <a:r>
              <a:rPr lang="en-US" sz="2900" b="1" dirty="0" err="1">
                <a:effectLst/>
              </a:rPr>
              <a:t>Trabalho</a:t>
            </a:r>
            <a:r>
              <a:rPr lang="en-US" sz="2900" b="1" dirty="0">
                <a:effectLst/>
              </a:rPr>
              <a:t>. A </a:t>
            </a:r>
            <a:r>
              <a:rPr lang="en-US" sz="2900" b="1" dirty="0" err="1">
                <a:effectLst/>
              </a:rPr>
              <a:t>Constituição</a:t>
            </a:r>
            <a:r>
              <a:rPr lang="en-US" sz="2900" b="1" dirty="0">
                <a:effectLst/>
              </a:rPr>
              <a:t> Federal e o </a:t>
            </a:r>
            <a:r>
              <a:rPr lang="en-US" sz="2900" b="1" dirty="0" err="1">
                <a:effectLst/>
              </a:rPr>
              <a:t>Direito</a:t>
            </a:r>
            <a:r>
              <a:rPr lang="en-US" sz="2900" b="1" dirty="0">
                <a:effectLst/>
              </a:rPr>
              <a:t> do </a:t>
            </a:r>
            <a:r>
              <a:rPr lang="en-US" sz="2900" b="1" dirty="0" err="1">
                <a:effectLst/>
              </a:rPr>
              <a:t>Trabalho</a:t>
            </a:r>
            <a:r>
              <a:rPr lang="en-US" sz="2900" b="1" dirty="0">
                <a:effectLst/>
              </a:rPr>
              <a:t>. A </a:t>
            </a:r>
            <a:r>
              <a:rPr lang="en-US" sz="2900" b="1" dirty="0" err="1">
                <a:effectLst/>
              </a:rPr>
              <a:t>Consolidação</a:t>
            </a:r>
            <a:r>
              <a:rPr lang="en-US" sz="2900" b="1" dirty="0">
                <a:effectLst/>
              </a:rPr>
              <a:t> das Leis do </a:t>
            </a:r>
            <a:r>
              <a:rPr lang="en-US" sz="2900" b="1" dirty="0" err="1">
                <a:effectLst/>
              </a:rPr>
              <a:t>Trabalho</a:t>
            </a:r>
            <a:r>
              <a:rPr lang="en-US" sz="2900" b="1" dirty="0">
                <a:effectLst/>
              </a:rPr>
              <a:t>. </a:t>
            </a:r>
            <a:r>
              <a:rPr lang="en-US" sz="2900" b="1" dirty="0" err="1">
                <a:effectLst/>
              </a:rPr>
              <a:t>Interpretação</a:t>
            </a:r>
            <a:r>
              <a:rPr lang="en-US" sz="2900" b="1" dirty="0">
                <a:effectLst/>
              </a:rPr>
              <a:t> e </a:t>
            </a:r>
            <a:r>
              <a:rPr lang="en-US" sz="2900" b="1" dirty="0" err="1">
                <a:effectLst/>
              </a:rPr>
              <a:t>Integração</a:t>
            </a:r>
            <a:r>
              <a:rPr lang="en-US" sz="2900" b="1" dirty="0">
                <a:effectLst/>
              </a:rPr>
              <a:t> do </a:t>
            </a:r>
            <a:r>
              <a:rPr lang="en-US" sz="2900" b="1" dirty="0" err="1">
                <a:effectLst/>
              </a:rPr>
              <a:t>Direito</a:t>
            </a:r>
            <a:r>
              <a:rPr lang="en-US" sz="2900" b="1" dirty="0">
                <a:effectLst/>
              </a:rPr>
              <a:t> do </a:t>
            </a:r>
            <a:r>
              <a:rPr lang="en-US" sz="2900" b="1" dirty="0" err="1">
                <a:effectLst/>
              </a:rPr>
              <a:t>Trabalho</a:t>
            </a:r>
            <a:r>
              <a:rPr lang="en-US" sz="2900" b="1" dirty="0">
                <a:effectLst/>
              </a:rPr>
              <a:t>. </a:t>
            </a:r>
            <a:r>
              <a:rPr lang="en-US" sz="2900" b="1" dirty="0" err="1">
                <a:effectLst/>
              </a:rPr>
              <a:t>Aplicação</a:t>
            </a:r>
            <a:r>
              <a:rPr lang="en-US" sz="2900" b="1" dirty="0">
                <a:effectLst/>
              </a:rPr>
              <a:t> do </a:t>
            </a:r>
            <a:r>
              <a:rPr lang="en-US" sz="2900" b="1" dirty="0" err="1">
                <a:effectLst/>
              </a:rPr>
              <a:t>Direito</a:t>
            </a:r>
            <a:r>
              <a:rPr lang="en-US" sz="2900" b="1" dirty="0">
                <a:effectLst/>
              </a:rPr>
              <a:t> do </a:t>
            </a:r>
            <a:r>
              <a:rPr lang="en-US" sz="2900" b="1" dirty="0" err="1">
                <a:effectLst/>
              </a:rPr>
              <a:t>Trabalho</a:t>
            </a:r>
            <a:r>
              <a:rPr lang="en-US" sz="2900" b="1" dirty="0">
                <a:effectLst/>
              </a:rPr>
              <a:t>. </a:t>
            </a:r>
            <a:r>
              <a:rPr lang="en-US" sz="2900" b="1" dirty="0" err="1">
                <a:effectLst/>
              </a:rPr>
              <a:t>Direito</a:t>
            </a:r>
            <a:r>
              <a:rPr lang="en-US" sz="2900" b="1" dirty="0">
                <a:effectLst/>
              </a:rPr>
              <a:t> Internacional do </a:t>
            </a:r>
            <a:r>
              <a:rPr lang="en-US" sz="2900" b="1" dirty="0" err="1">
                <a:effectLst/>
              </a:rPr>
              <a:t>Trabalho</a:t>
            </a:r>
            <a:r>
              <a:rPr lang="en-US" sz="2900" b="1" dirty="0">
                <a:effectLst/>
              </a:rPr>
              <a:t>.</a:t>
            </a:r>
            <a:endParaRPr lang="en-US" sz="2900" dirty="0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0436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456D30-8B32-7BC0-AF3E-5A9174B46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2E84F6F-242C-7835-845E-5EA28E802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0" algn="just" fontAlgn="ctr">
              <a:lnSpc>
                <a:spcPct val="120000"/>
              </a:lnSpc>
              <a:spcAft>
                <a:spcPts val="600"/>
              </a:spcAft>
              <a:buNone/>
            </a:pPr>
            <a:r>
              <a:rPr lang="pt-BR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Funções do Direito do Trabalho, traduzidas, juridicamente, como seus princípios: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 fontAlgn="ctr">
              <a:lnSpc>
                <a:spcPct val="120000"/>
              </a:lnSpc>
              <a:spcAft>
                <a:spcPts val="600"/>
              </a:spcAft>
              <a:buNone/>
            </a:pPr>
            <a:r>
              <a:rPr lang="pt-BR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a) limitar a liberdade em nome da promoção da igualdade;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 fontAlgn="ctr">
              <a:lnSpc>
                <a:spcPct val="120000"/>
              </a:lnSpc>
              <a:spcAft>
                <a:spcPts val="600"/>
              </a:spcAft>
              <a:buNone/>
            </a:pPr>
            <a:r>
              <a:rPr lang="pt-BR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 buscar a melhoria da condição social (de vida e de trabalho) dos trabalhadores;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 fontAlgn="ctr">
              <a:lnSpc>
                <a:spcPct val="120000"/>
              </a:lnSpc>
              <a:spcAft>
                <a:spcPts val="600"/>
              </a:spcAft>
              <a:buNone/>
            </a:pPr>
            <a:r>
              <a:rPr lang="pt-BR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c) elevar a condição humana dos trabalhadores;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 fontAlgn="ctr">
              <a:lnSpc>
                <a:spcPct val="120000"/>
              </a:lnSpc>
              <a:spcAft>
                <a:spcPts val="600"/>
              </a:spcAft>
              <a:buNone/>
            </a:pPr>
            <a:r>
              <a:rPr lang="pt-BR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d) democratizar as relações de trabalho;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 fontAlgn="ctr">
              <a:lnSpc>
                <a:spcPct val="120000"/>
              </a:lnSpc>
              <a:spcAft>
                <a:spcPts val="600"/>
              </a:spcAft>
              <a:buNone/>
            </a:pPr>
            <a:r>
              <a:rPr lang="pt-BR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e) promover a solidariedade;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 fontAlgn="ctr">
              <a:lnSpc>
                <a:spcPct val="120000"/>
              </a:lnSpc>
              <a:spcAft>
                <a:spcPts val="800"/>
              </a:spcAft>
              <a:buNone/>
            </a:pPr>
            <a:r>
              <a:rPr lang="pt-BR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f) possibilitar a organização coletiva dos trabalhadores;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 fontAlgn="ctr">
              <a:lnSpc>
                <a:spcPct val="120000"/>
              </a:lnSpc>
              <a:spcAft>
                <a:spcPts val="800"/>
              </a:spcAft>
              <a:buNone/>
            </a:pPr>
            <a:r>
              <a:rPr lang="pt-BR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g) instrumentalizar a luta dos trabalhadores por direitos;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 fontAlgn="ctr">
              <a:lnSpc>
                <a:spcPct val="120000"/>
              </a:lnSpc>
              <a:spcAft>
                <a:spcPts val="800"/>
              </a:spcAft>
              <a:buNone/>
            </a:pPr>
            <a:r>
              <a:rPr lang="pt-BR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i) internacionalizar os valores de proteção jurídica dos trabalhadores.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938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EBD26D-3DB4-DF96-4F69-FC89833B1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CCDC2E2-0CC7-E521-E675-150E4C692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indent="304800" algn="just" fontAlgn="ctr">
              <a:lnSpc>
                <a:spcPct val="120000"/>
              </a:lnSpc>
              <a:spcAft>
                <a:spcPts val="800"/>
              </a:spcAft>
            </a:pPr>
            <a:r>
              <a:rPr lang="pt-BR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Princípios do Direito Social</a:t>
            </a:r>
          </a:p>
          <a:p>
            <a:pPr indent="0" algn="just" fontAlgn="ctr">
              <a:lnSpc>
                <a:spcPct val="120000"/>
              </a:lnSpc>
              <a:spcBef>
                <a:spcPts val="600"/>
              </a:spcBef>
              <a:buNone/>
            </a:pPr>
            <a:r>
              <a:rPr lang="pt-BR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a) organizar, por meio do Direito e do Estado, o modo de produção capitalista;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 fontAlgn="ctr">
              <a:lnSpc>
                <a:spcPct val="120000"/>
              </a:lnSpc>
              <a:spcBef>
                <a:spcPts val="600"/>
              </a:spcBef>
              <a:buNone/>
            </a:pPr>
            <a:r>
              <a:rPr lang="pt-BR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 superar os valores liberais em prol da construção da justiça social;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 fontAlgn="ctr">
              <a:lnSpc>
                <a:spcPct val="120000"/>
              </a:lnSpc>
              <a:spcBef>
                <a:spcPts val="600"/>
              </a:spcBef>
              <a:buNone/>
            </a:pPr>
            <a:r>
              <a:rPr lang="pt-BR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c) quebrar o individualismo e o empreendedorismo egoístas, submetendo-os a um projeto de sociedade solidária; 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 fontAlgn="ctr">
              <a:lnSpc>
                <a:spcPct val="120000"/>
              </a:lnSpc>
              <a:spcBef>
                <a:spcPts val="600"/>
              </a:spcBef>
              <a:buNone/>
            </a:pPr>
            <a:r>
              <a:rPr lang="pt-BR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d) construir a justiça social por meio de políticas de distribuição da riqueza produzida e, em especial, pelo estabelecimento de uma função social à propriedade;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 fontAlgn="ctr">
              <a:lnSpc>
                <a:spcPct val="120000"/>
              </a:lnSpc>
              <a:spcBef>
                <a:spcPts val="600"/>
              </a:spcBef>
              <a:buNone/>
            </a:pPr>
            <a:r>
              <a:rPr lang="pt-BR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e) erradicar a pobreza e reduzir progressivamente as desigualdades entres as classes sociais, até a completa eliminação da divisão;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 fontAlgn="ctr">
              <a:lnSpc>
                <a:spcPct val="120000"/>
              </a:lnSpc>
              <a:spcBef>
                <a:spcPts val="600"/>
              </a:spcBef>
              <a:buNone/>
            </a:pPr>
            <a:r>
              <a:rPr lang="pt-BR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f) efetivar a igualdade entre os homens, sem qualquer tipo de discriminação ou preconceito;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 fontAlgn="ctr">
              <a:lnSpc>
                <a:spcPct val="120000"/>
              </a:lnSpc>
              <a:spcBef>
                <a:spcPts val="600"/>
              </a:spcBef>
              <a:buNone/>
            </a:pPr>
            <a:r>
              <a:rPr lang="pt-BR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g) garantir a liberdade no contexto da igualdade plena;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 fontAlgn="ctr">
              <a:lnSpc>
                <a:spcPct val="120000"/>
              </a:lnSpc>
              <a:spcBef>
                <a:spcPts val="600"/>
              </a:spcBef>
              <a:buNone/>
            </a:pPr>
            <a:r>
              <a:rPr lang="pt-BR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h) possibilitar a democracia política;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 fontAlgn="ctr">
              <a:lnSpc>
                <a:spcPct val="120000"/>
              </a:lnSpc>
              <a:spcBef>
                <a:spcPts val="600"/>
              </a:spcBef>
              <a:buNone/>
            </a:pPr>
            <a:r>
              <a:rPr lang="pt-BR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i) resgatar e preservar a dignidade humana;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 fontAlgn="ctr">
              <a:lnSpc>
                <a:spcPct val="120000"/>
              </a:lnSpc>
              <a:spcBef>
                <a:spcPts val="600"/>
              </a:spcBef>
              <a:buNone/>
            </a:pPr>
            <a:r>
              <a:rPr lang="pt-BR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j) enunciar, evolutivamente, e promover o valor social do trabalho e as prestações integrais da Seguridade Social;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 fontAlgn="ctr">
              <a:lnSpc>
                <a:spcPct val="120000"/>
              </a:lnSpc>
              <a:spcBef>
                <a:spcPts val="600"/>
              </a:spcBef>
              <a:buNone/>
            </a:pPr>
            <a:r>
              <a:rPr lang="pt-BR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l) manter uma posição crítica de si mesmo.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600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B990CE-AA0E-1BCF-2717-85237C877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E657A90-F640-0AAD-8E62-C53AD4744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 fontAlgn="ctr">
              <a:lnSpc>
                <a:spcPct val="120000"/>
              </a:lnSpc>
              <a:spcAft>
                <a:spcPts val="1400"/>
              </a:spcAft>
              <a:tabLst>
                <a:tab pos="457200" algn="l"/>
              </a:tabLst>
            </a:pPr>
            <a:r>
              <a:rPr lang="pt-B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Método Jurídico Trabalhista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04800" algn="just" fontAlgn="ctr">
              <a:lnSpc>
                <a:spcPct val="12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racionalidade que se impõe ao jurista pelo Direito Social é a de ver o outro ou, até, de se perceber no outro, mas não a partir de uma perspectiva do ser humano isolado, idealizado, glorificado, e sim na realidade coletiva, contextualizada a partir das complexidades que envolvem o modelo capitalista de produção.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04800" algn="just" fontAlgn="ctr">
              <a:lnSpc>
                <a:spcPct val="12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perspectiva do Direito do Trabalho é a do trabalhador e da trabalhadora</a:t>
            </a:r>
          </a:p>
          <a:p>
            <a:pPr indent="304800" algn="just" fontAlgn="ctr">
              <a:lnSpc>
                <a:spcPct val="120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buscando a melhoria de sua condição social.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04800" algn="just" fontAlgn="ctr">
              <a:lnSpc>
                <a:spcPct val="120000"/>
              </a:lnSpc>
              <a:spcAft>
                <a:spcPts val="600"/>
              </a:spcAft>
              <a:tabLst>
                <a:tab pos="457200" algn="l"/>
              </a:tabLst>
            </a:pP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Essa afirmação retoma o debate acerca do poder transformador do Direito. O fato concreto é que, por mais razões que tenham os teóricos que acusam a forma burguesa de organização e aplicação do Direito, o fato é que o Direito, queira-se, ou não, se correlaciona com a realidade, e, nesta perspectiva, servirá tanto para conservá-la quanto para transformá-la. Tullio </a:t>
            </a:r>
            <a:r>
              <a:rPr lang="pt-B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Ascarelli</a:t>
            </a: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que pinçara suas ideias sob a égide do Direito Social em formação, deixara claro que: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09600" algn="just" fontAlgn="ctr">
              <a:lnSpc>
                <a:spcPct val="120000"/>
              </a:lnSpc>
              <a:spcAft>
                <a:spcPts val="600"/>
              </a:spcAft>
              <a:tabLst>
                <a:tab pos="457200" algn="l"/>
              </a:tabLst>
            </a:pP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ideia de que o direito não poderia transformar a economia era, pura e simplesmente, o reflexo de uma ideologia (reacionária), isto é, do desejo de que o direito não interviesse para a transformação vantajosa às classes deserdadas pelo sistema econômico existente. Era o reflexo da concepção que se apresentava como científica, mas que era, na realidade, política, segundo a qual existe uma economia natural, à qual corresponde a ideologia do direito natural. 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t-BR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Apud</a:t>
            </a: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BOBBIO, </a:t>
            </a:r>
            <a:r>
              <a:rPr lang="pt-BR" sz="1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Noberto. </a:t>
            </a:r>
            <a:r>
              <a:rPr lang="pt-BR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Da estrutura à função: </a:t>
            </a: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novos estudos de teoria do direito. Tradução: Daniela </a:t>
            </a:r>
            <a:r>
              <a:rPr lang="pt-B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Beccaccia</a:t>
            </a: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Versiani; Revisão técnica: Orlando Seixas Bechara e Renata Nagamine. Barueri, SP: Manole, 2007, </a:t>
            </a: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p. 250.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321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7FB34-84D9-C1DD-A039-0195F6FE2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6E78972-EC94-A49C-AF37-2B9752374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sz="1800" b="1" dirty="0">
                <a:solidFill>
                  <a:srgbClr val="1D2125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Fontes formais e materiais do Direito do Trabalho</a:t>
            </a:r>
          </a:p>
          <a:p>
            <a:endParaRPr lang="pt-BR" sz="1800" b="1" dirty="0">
              <a:solidFill>
                <a:srgbClr val="1D2125"/>
              </a:solidFill>
              <a:effectLst/>
              <a:latin typeface="Segoe UI" panose="020B0502040204020203" pitchFamily="34" charset="0"/>
              <a:ea typeface="Calibri" panose="020F0502020204030204" pitchFamily="34" charset="0"/>
            </a:endParaRPr>
          </a:p>
          <a:p>
            <a:r>
              <a:rPr lang="pt-BR" sz="1800" b="1" dirty="0">
                <a:solidFill>
                  <a:srgbClr val="1D2125"/>
                </a:solidFill>
                <a:latin typeface="Segoe UI" panose="020B0502040204020203" pitchFamily="34" charset="0"/>
                <a:ea typeface="Calibri" panose="020F0502020204030204" pitchFamily="34" charset="0"/>
              </a:rPr>
              <a:t>Materiais: </a:t>
            </a:r>
          </a:p>
          <a:p>
            <a:pPr>
              <a:buFontTx/>
              <a:buChar char="-"/>
            </a:pPr>
            <a:r>
              <a:rPr lang="pt-BR" sz="1800" b="1" dirty="0">
                <a:solidFill>
                  <a:srgbClr val="1D2125"/>
                </a:solidFill>
                <a:latin typeface="Segoe UI" panose="020B0502040204020203" pitchFamily="34" charset="0"/>
                <a:ea typeface="Calibri" panose="020F0502020204030204" pitchFamily="34" charset="0"/>
              </a:rPr>
              <a:t>lutas da classe trabalhadora</a:t>
            </a:r>
          </a:p>
          <a:p>
            <a:pPr>
              <a:buFontTx/>
              <a:buChar char="-"/>
            </a:pPr>
            <a:endParaRPr lang="pt-BR" sz="1800" b="1" dirty="0">
              <a:solidFill>
                <a:srgbClr val="1D2125"/>
              </a:solidFill>
              <a:latin typeface="Segoe UI" panose="020B0502040204020203" pitchFamily="34" charset="0"/>
              <a:ea typeface="Calibri" panose="020F0502020204030204" pitchFamily="34" charset="0"/>
            </a:endParaRPr>
          </a:p>
          <a:p>
            <a:r>
              <a:rPr lang="pt-BR" sz="1800" b="1" dirty="0">
                <a:solidFill>
                  <a:srgbClr val="1D2125"/>
                </a:solidFill>
                <a:latin typeface="Segoe UI" panose="020B0502040204020203" pitchFamily="34" charset="0"/>
                <a:ea typeface="Calibri" panose="020F0502020204030204" pitchFamily="34" charset="0"/>
              </a:rPr>
              <a:t>Formais:</a:t>
            </a:r>
          </a:p>
          <a:p>
            <a:pPr>
              <a:buFontTx/>
              <a:buChar char="-"/>
            </a:pPr>
            <a:r>
              <a:rPr lang="pt-BR" sz="1800" b="1" dirty="0">
                <a:solidFill>
                  <a:srgbClr val="1D2125"/>
                </a:solidFill>
                <a:latin typeface="Segoe UI" panose="020B0502040204020203" pitchFamily="34" charset="0"/>
                <a:ea typeface="Calibri" panose="020F0502020204030204" pitchFamily="34" charset="0"/>
              </a:rPr>
              <a:t>Declarações e tratados internacionais</a:t>
            </a:r>
          </a:p>
          <a:p>
            <a:pPr>
              <a:buFontTx/>
              <a:buChar char="-"/>
            </a:pPr>
            <a:r>
              <a:rPr lang="pt-BR" sz="1800" b="1" dirty="0">
                <a:solidFill>
                  <a:srgbClr val="1D2125"/>
                </a:solidFill>
                <a:latin typeface="Segoe UI" panose="020B0502040204020203" pitchFamily="34" charset="0"/>
                <a:ea typeface="Calibri" panose="020F0502020204030204" pitchFamily="34" charset="0"/>
              </a:rPr>
              <a:t>Convenções e Recomendações da OIT</a:t>
            </a:r>
          </a:p>
          <a:p>
            <a:pPr>
              <a:buFontTx/>
              <a:buChar char="-"/>
            </a:pPr>
            <a:r>
              <a:rPr lang="pt-BR" sz="1800" b="1" dirty="0">
                <a:solidFill>
                  <a:srgbClr val="1D2125"/>
                </a:solidFill>
                <a:latin typeface="Segoe UI" panose="020B0502040204020203" pitchFamily="34" charset="0"/>
                <a:ea typeface="Calibri" panose="020F0502020204030204" pitchFamily="34" charset="0"/>
              </a:rPr>
              <a:t>Constituição Federal</a:t>
            </a:r>
          </a:p>
          <a:p>
            <a:pPr>
              <a:buFontTx/>
              <a:buChar char="-"/>
            </a:pPr>
            <a:r>
              <a:rPr lang="pt-BR" sz="1800" b="1" dirty="0">
                <a:solidFill>
                  <a:srgbClr val="1D2125"/>
                </a:solidFill>
                <a:latin typeface="Segoe UI" panose="020B0502040204020203" pitchFamily="34" charset="0"/>
                <a:ea typeface="Calibri" panose="020F0502020204030204" pitchFamily="34" charset="0"/>
              </a:rPr>
              <a:t>CLT e demais leis</a:t>
            </a:r>
          </a:p>
          <a:p>
            <a:pPr>
              <a:buFontTx/>
              <a:buChar char="-"/>
            </a:pPr>
            <a:r>
              <a:rPr lang="pt-BR" sz="1800" b="1" dirty="0">
                <a:solidFill>
                  <a:srgbClr val="1D2125"/>
                </a:solidFill>
                <a:latin typeface="Segoe UI" panose="020B0502040204020203" pitchFamily="34" charset="0"/>
                <a:ea typeface="Calibri" panose="020F0502020204030204" pitchFamily="34" charset="0"/>
              </a:rPr>
              <a:t>Princípios</a:t>
            </a:r>
          </a:p>
        </p:txBody>
      </p:sp>
    </p:spTree>
    <p:extLst>
      <p:ext uri="{BB962C8B-B14F-4D97-AF65-F5344CB8AC3E}">
        <p14:creationId xmlns:p14="http://schemas.microsoft.com/office/powerpoint/2010/main" val="22230195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EFFCBA-511E-4B96-5932-B1F26EAAE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A72CB4-9385-4B20-5572-27B8DF5F3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indent="304800" algn="just" fontAlgn="ctr">
              <a:lnSpc>
                <a:spcPct val="120000"/>
              </a:lnSpc>
              <a:spcAft>
                <a:spcPts val="800"/>
              </a:spcAft>
            </a:pPr>
            <a:r>
              <a:rPr lang="pt-B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Interpretação</a:t>
            </a:r>
          </a:p>
          <a:p>
            <a:pPr indent="304800" algn="just" fontAlgn="ctr">
              <a:lnSpc>
                <a:spcPct val="120000"/>
              </a:lnSpc>
              <a:spcAft>
                <a:spcPts val="800"/>
              </a:spcAft>
            </a:pP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 termos de interpretação, o ensino clássico do Direito limita-se a explicitar as várias técnicas de interpretação: a) filológica ou gramatical; b) lógica, por meio dos argumentos: </a:t>
            </a:r>
            <a:r>
              <a:rPr lang="pt-BR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fortiori, a </a:t>
            </a:r>
            <a:r>
              <a:rPr lang="pt-BR" sz="18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minori</a:t>
            </a:r>
            <a:r>
              <a:rPr lang="pt-BR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 </a:t>
            </a:r>
            <a:r>
              <a:rPr lang="pt-BR" sz="18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simili</a:t>
            </a:r>
            <a:r>
              <a:rPr lang="pt-BR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pt-BR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contrario sensu</a:t>
            </a: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c) sistemática; d) teleológica; e) axiológica; f) histórico-objetiva; g) histórico-evolutiva; h) extensiva; i) restritiva.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Pela qual se busca o sentido do texto a partir da análise exata dos significados semânticos das palavras que são utilizadas no texto. Trata-se do primeiro passo, para se entender o que diz o texto.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Segundo a qual, baseado no brocardo jurídico de que a interpretação da lei não pode conduzir ao absurdo, aplicam-se na interpretação as regras do raciocínio lógico.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Quando a lei menciona algo de tal importância, autoriza ao intérprete entender que coisas menos importantes estão abrangidas pela regra: quem pode o mais, pode o menos (</a:t>
            </a:r>
            <a:r>
              <a:rPr lang="pt-BR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fortiori</a:t>
            </a: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Ou, quem não pode o mais não pode o menos (</a:t>
            </a:r>
            <a:r>
              <a:rPr lang="pt-BR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pt-BR" sz="18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minori</a:t>
            </a: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argumento </a:t>
            </a:r>
            <a:r>
              <a:rPr lang="pt-BR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pt-BR" sz="18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simili</a:t>
            </a: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é o fundamento para integração do ordenamento jurídico por analogia.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pt-BR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contrario sensu</a:t>
            </a: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 que não está proibido está permitido.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4105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81278A-7652-0238-ECAF-4BCBF3605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1B0E25F-C391-23FA-3D2B-9ECAAD01E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Técnica que procura o sentido do texto pela avaliação conjunta dos demais textos jurídicos.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busca decifrar as finalidades da norma.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procura descortinar os valores que integram a regra.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vislumbra reconstituir as condições que justificaram o aparecimento da norma, buscando atingir a </a:t>
            </a:r>
            <a:r>
              <a:rPr lang="pt-BR" sz="2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mens </a:t>
            </a:r>
            <a:r>
              <a:rPr lang="pt-BR" sz="28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legislatoris</a:t>
            </a:r>
            <a:r>
              <a:rPr lang="pt-BR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ou seja, a intenção do legislador.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procura o sentido da norma, retomando as suas origens, isto é, o momento histórico de sua criação, mas evolui para o momento de sua aplicação, buscando atingir o sentido mesmo da norma, independente da que tenha sido a intenção do legislador, isto é, a </a:t>
            </a:r>
            <a:r>
              <a:rPr lang="pt-BR" sz="2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mens legis</a:t>
            </a:r>
            <a:r>
              <a:rPr lang="pt-BR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consiste em aplicar uma lei a um caso por ela amparado, embora a lei, aparentemente, pareça excluí-lo.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Quando se trate de cláusulas benéficas ou de exceções legais não se permite a sua extensão para casos não expressamente previstos.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1704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8F8BF1-4D1F-0171-C330-25E99DFD4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C92CE65-E8F8-7C68-DB02-614D40C0A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a solução das antinomias, parte-se do pressuposto de que as normas estão postas hierarquicamente e, assim, diante do aparente conflito de normas que sejam de hierarquias diferentes, a contradição é resolvida pela prevalência da norma de hierarquia superior. Situando-se no mesmo plano hierárquico, os critérios utilizados são: a) o cronológico; e b) o da especialidade. No conflito, prevalece, como regra, a norma posterior, mais nova, a não ser que se trate de uma norma que, embora mais antiga, esteja voltada para uma situação específica em detrimento daquela que seja de caráter genérico.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04800" algn="just" fontAlgn="ctr">
              <a:lnSpc>
                <a:spcPct val="120000"/>
              </a:lnSpc>
              <a:spcAft>
                <a:spcPts val="800"/>
              </a:spcAft>
            </a:pP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Há, ainda, o processo de integração das lacunas da ordem jurídica, que se dá por analogia ou </a:t>
            </a:r>
            <a:r>
              <a:rPr lang="pt-B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heterointegração</a:t>
            </a: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Na primeira a solução é buscada em outra regra de Direito, que trata de caso análogo, enquanto que na segunda a solução é buscada fora do conjunto normativo: a equidade e o costume (também fonte do Direito), admitindo-se, presentemente, a utilização do princípio como norma jurídica e não apenas como critério de interpretação.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04800" algn="just" fontAlgn="ctr">
              <a:lnSpc>
                <a:spcPct val="120000"/>
              </a:lnSpc>
              <a:spcAft>
                <a:spcPts val="800"/>
              </a:spcAft>
            </a:pP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Fato é que o estudo do Direito se volta à autorregulação do modo de interpretação das normas, de ultrapassar as eventuais incoerências e de preencher as lacunas encontradas no “sistema” jurídico.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4712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665613-A3FD-E4C2-A9FC-633BEC46F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DC291C8-396F-F8A2-6154-6E983A807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Técnicas de interpretação e integração do Direito do Trabalho</a:t>
            </a:r>
          </a:p>
          <a:p>
            <a:endParaRPr lang="pt-BR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a) proteção, que engloba: </a:t>
            </a:r>
          </a:p>
          <a:p>
            <a:pPr marL="342900" indent="-342900">
              <a:buAutoNum type="arabicPeriod"/>
            </a:pP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“in dubio pro </a:t>
            </a:r>
            <a:r>
              <a:rPr lang="pt-B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operario</a:t>
            </a: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”; </a:t>
            </a:r>
          </a:p>
          <a:p>
            <a:pPr marL="342900" indent="-342900">
              <a:buAutoNum type="arabicPeriod"/>
            </a:pP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norma mais favorável; </a:t>
            </a:r>
          </a:p>
          <a:p>
            <a:pPr marL="342900" indent="-342900">
              <a:buAutoNum type="arabicPeriod"/>
            </a:pP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condição mais benéfica;</a:t>
            </a:r>
          </a:p>
          <a:p>
            <a:pPr marL="0" indent="0">
              <a:buNone/>
            </a:pP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</a:p>
          <a:p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b) irrenunciabilidade de direitos; </a:t>
            </a:r>
          </a:p>
          <a:p>
            <a:endParaRPr lang="pt-BR" sz="180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pt-BR" sz="180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</a:t>
            </a: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) primazia da realidade; </a:t>
            </a:r>
          </a:p>
        </p:txBody>
      </p:sp>
    </p:spTree>
    <p:extLst>
      <p:ext uri="{BB962C8B-B14F-4D97-AF65-F5344CB8AC3E}">
        <p14:creationId xmlns:p14="http://schemas.microsoft.com/office/powerpoint/2010/main" val="3527545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00977-511E-65D3-76DF-4238C7AF9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Definição e conceito</a:t>
            </a:r>
            <a:endParaRPr lang="en-US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FE8D7A0-509A-F9B0-81DA-1578B8416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História da Legislação Trabalhista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Construção teórica do que se convencionou chamar de Direito do Trabalho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pt-BR" sz="1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Primeiras elaborações – Novo Direito Civil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1)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Antonio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Menger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na obra, O Direito Civil e o Proletariado, publicada na Itália, em 1894, (</a:t>
            </a:r>
            <a:r>
              <a:rPr lang="pt-P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MENGER, Antônio. </a:t>
            </a:r>
            <a:r>
              <a:rPr lang="pt-PT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Il diritto civile e il proletariato</a:t>
            </a:r>
            <a:r>
              <a:rPr lang="pt-P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Torino: Editori Fratelli Bocca, 1894)</a:t>
            </a:r>
            <a:endParaRPr lang="en-US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2) Enrico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Cimbali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autor italiano, deixa claro o direcionamento da abordagem já no título de sua obra, publicada em 1900: </a:t>
            </a:r>
            <a:r>
              <a:rPr lang="pt-BR" sz="1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 Nova Fase do Direito Civil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e suas Relações Econômicas e Sociais (</a:t>
            </a:r>
            <a:r>
              <a:rPr lang="pt-P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CIMBALI, Enrico. </a:t>
            </a:r>
            <a:r>
              <a:rPr lang="pt-PT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 nova phase do Direito civil em suas relações economicas e sociaes</a:t>
            </a:r>
            <a:r>
              <a:rPr lang="pt-P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Rio de Janeiro: Livraria Classica. 1900)</a:t>
            </a:r>
            <a:endParaRPr lang="en-US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pt-B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471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E5DCB9-A548-B210-E5D4-065A6781F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50C1742-3275-B701-A9E3-AF205970A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304800" algn="just" fontAlgn="ctr">
              <a:lnSpc>
                <a:spcPct val="120000"/>
              </a:lnSpc>
              <a:spcAft>
                <a:spcPts val="600"/>
              </a:spcAft>
            </a:pP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3) Em 1901, o espanhol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Gabba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Bassano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trata da história de trinta anos da legislação social. </a:t>
            </a:r>
            <a:r>
              <a:rPr lang="en-US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pt-P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GABBA, Bassano. </a:t>
            </a:r>
            <a:r>
              <a:rPr lang="pt-PT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Trenta anni di legislazione sociale</a:t>
            </a:r>
            <a:r>
              <a:rPr lang="pt-P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Torino: Editori Fratelli Bocca, 1901).</a:t>
            </a:r>
            <a:endParaRPr lang="en-US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304800" algn="just" fontAlgn="ctr">
              <a:lnSpc>
                <a:spcPct val="120000"/>
              </a:lnSpc>
              <a:spcAft>
                <a:spcPts val="700"/>
              </a:spcAft>
            </a:pP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4) O pensamento do francês Paul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Pic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sobre a legislação operária, vai evoluindo, até que, em 1902, na 4ª edição de sua obra, publicada em 1912, acrescenta, no 2º capítulo, uma análise sobre o “espírito da legislação operária”. (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PIC, Paul.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Traité</a:t>
            </a:r>
            <a:r>
              <a:rPr lang="en-US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elementaire</a:t>
            </a:r>
            <a:r>
              <a:rPr lang="en-US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de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législation</a:t>
            </a:r>
            <a:r>
              <a:rPr lang="en-US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industrielle</a:t>
            </a:r>
            <a:r>
              <a:rPr lang="en-US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: les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lois</a:t>
            </a:r>
            <a:r>
              <a:rPr lang="en-US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ouvrières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Paris: Arthur Rousseau, 1902)</a:t>
            </a:r>
            <a:endParaRPr lang="en-US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281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4CD30E-06EC-C833-0AF2-8E9376104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F75A75-A1C6-6945-02A2-1C3A5DCCC3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sz="1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Segunda onda de abordagens teóricas sobre as leis trabalhistas: peculiaridades da legislação e até autonomia de um novo ramo do Direito – o Direito do Trabalho</a:t>
            </a:r>
          </a:p>
          <a:p>
            <a:endParaRPr lang="en-US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04800" algn="just" fontAlgn="ctr">
              <a:lnSpc>
                <a:spcPct val="120000"/>
              </a:lnSpc>
              <a:spcAft>
                <a:spcPts val="700"/>
              </a:spcAft>
            </a:pP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1926 - Alberto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Asquini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(Itália), artigo publicado no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Archivo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Giuridico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“Filippo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Serafini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”, Modena,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Società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Tipográfica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Modense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com o título, “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Sull’Autonomia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Diritto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Lavoro”.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04800" algn="just" fontAlgn="ctr">
              <a:lnSpc>
                <a:spcPct val="120000"/>
              </a:lnSpc>
              <a:spcAft>
                <a:spcPts val="600"/>
              </a:spcAft>
            </a:pP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1927, George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Scelle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(França), livro </a:t>
            </a:r>
            <a:r>
              <a:rPr lang="pt-BR" sz="1800" i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Legislação Industrial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04800" algn="just" fontAlgn="ctr">
              <a:lnSpc>
                <a:spcPct val="120000"/>
              </a:lnSpc>
              <a:spcAft>
                <a:spcPts val="600"/>
              </a:spcAft>
            </a:pP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1933, Juan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Balella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(Espanha) livro </a:t>
            </a:r>
            <a:r>
              <a:rPr lang="pt-BR" sz="1800" i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Lições de Legislação do Trabalho</a:t>
            </a:r>
          </a:p>
          <a:p>
            <a:pPr indent="304800" algn="just" fontAlgn="ctr">
              <a:lnSpc>
                <a:spcPct val="120000"/>
              </a:lnSpc>
              <a:spcAft>
                <a:spcPts val="800"/>
              </a:spcAft>
            </a:pP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1933, José Manuel Alvarez (Espanha), livro </a:t>
            </a:r>
            <a:r>
              <a:rPr lang="pt-PT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Derecho obrero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04800" algn="just" fontAlgn="ctr">
              <a:lnSpc>
                <a:spcPct val="120000"/>
              </a:lnSpc>
              <a:spcAft>
                <a:spcPts val="700"/>
              </a:spcAft>
            </a:pP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1937, Riva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Sanseverino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(Itália), livro </a:t>
            </a:r>
            <a:r>
              <a:rPr lang="pt-PT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Corso de diritto del lavoro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04800" algn="just" fontAlgn="ctr">
              <a:lnSpc>
                <a:spcPct val="120000"/>
              </a:lnSpc>
              <a:spcAft>
                <a:spcPts val="700"/>
              </a:spcAft>
            </a:pP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1941, Orlando Gomes (Brasil). Livro Direito do Trabalho</a:t>
            </a:r>
          </a:p>
          <a:p>
            <a:pPr indent="0" algn="just" fontAlgn="ctr">
              <a:lnSpc>
                <a:spcPct val="120000"/>
              </a:lnSpc>
              <a:spcAft>
                <a:spcPts val="600"/>
              </a:spcAft>
              <a:buNone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117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2B1438-FF4B-C626-D432-2BC22559C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BEE06A3-9730-0AC6-7987-72B958786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fontAlgn="ctr">
              <a:lnSpc>
                <a:spcPct val="120000"/>
              </a:lnSpc>
              <a:spcAft>
                <a:spcPts val="800"/>
              </a:spcAft>
            </a:pPr>
            <a:r>
              <a:rPr lang="pt-BR" sz="1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Novas formulações teóricas sobre a legislação trabalhista</a:t>
            </a:r>
            <a:r>
              <a:rPr lang="pt-BR" sz="1800" b="1" ker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pt-BR" sz="1800" b="1" ker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consolidação d</a:t>
            </a:r>
            <a:r>
              <a:rPr lang="pt-BR" sz="1800" b="1" ker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pt-BR" sz="1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Direito do Trabalho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04800" algn="just" fontAlgn="ctr">
              <a:lnSpc>
                <a:spcPct val="120000"/>
              </a:lnSpc>
              <a:spcAft>
                <a:spcPts val="700"/>
              </a:spcAft>
            </a:pP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Moisés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Poblete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Troncoso, em 1942, tratando da Evolução Do Direito Social na América, faz referência ao Direito do Trabalho (</a:t>
            </a:r>
            <a:r>
              <a:rPr lang="pt-PT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TRONCOSO, Moisés Poblete. </a:t>
            </a:r>
            <a:r>
              <a:rPr lang="pt-PT" sz="1800" i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Evolución del derecho social em América</a:t>
            </a:r>
            <a:r>
              <a:rPr lang="pt-PT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Santiago: Editorial Nascimento, 1942)</a:t>
            </a:r>
          </a:p>
          <a:p>
            <a:pPr indent="304800" algn="just" fontAlgn="ctr">
              <a:lnSpc>
                <a:spcPct val="120000"/>
              </a:lnSpc>
              <a:spcAft>
                <a:spcPts val="700"/>
              </a:spcAft>
            </a:pP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J. Jesus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Castorena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no México, em 1942, examinando as leis do trabalho em vigor no México, em especial a Lei Federal do Trabalho (LFT) de 1931, refere-se, claramente, à denominação, Direito do Trabalho (</a:t>
            </a:r>
            <a:r>
              <a:rPr lang="pt-PT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CASTORENA, J. Jesus.</a:t>
            </a:r>
            <a:r>
              <a:rPr lang="pt-PT" sz="1800" i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Tratado de derecho obrero</a:t>
            </a:r>
            <a:r>
              <a:rPr lang="pt-PT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México: Ed. Jaris. 1942, p. 10.</a:t>
            </a:r>
          </a:p>
          <a:p>
            <a:pPr indent="304800" algn="just" fontAlgn="ctr">
              <a:lnSpc>
                <a:spcPct val="120000"/>
              </a:lnSpc>
              <a:spcAft>
                <a:spcPts val="700"/>
              </a:spcAft>
            </a:pP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Em 1947, Paul Durand e R.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Jaussaud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tratavam do “particularismo” do Direito do Trabalho, (</a:t>
            </a:r>
            <a:r>
              <a:rPr lang="pt-PT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DURAND, Paul e JAUSSAUD, R. </a:t>
            </a:r>
            <a:r>
              <a:rPr lang="pt-PT" sz="1800" i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Traité de droti du travail</a:t>
            </a:r>
            <a:r>
              <a:rPr lang="pt-PT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Paris: Dalloz, 1947, p. 255)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04800" algn="just" fontAlgn="ctr">
              <a:lnSpc>
                <a:spcPct val="120000"/>
              </a:lnSpc>
              <a:spcAft>
                <a:spcPts val="700"/>
              </a:spcAft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04800" algn="just" fontAlgn="ctr">
              <a:lnSpc>
                <a:spcPct val="120000"/>
              </a:lnSpc>
              <a:spcAft>
                <a:spcPts val="700"/>
              </a:spcAft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531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2CE51B-338D-0171-DD6E-3C34E06D5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6729F34-4F4A-15A6-9006-0931A60E2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304800" algn="just" fontAlgn="ctr">
              <a:lnSpc>
                <a:spcPct val="120000"/>
              </a:lnSpc>
              <a:spcAft>
                <a:spcPts val="700"/>
              </a:spcAft>
            </a:pP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mestre mexicano, Mario de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Cueva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no clássico Direito Mexicano do Trabalho, publicado, pela primeira vez, em 1949, deixa claro que: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09600" algn="just" fontAlgn="ctr">
              <a:lnSpc>
                <a:spcPct val="120000"/>
              </a:lnSpc>
              <a:spcAft>
                <a:spcPts val="800"/>
              </a:spcAft>
            </a:pP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DERECHO DEL TRABAJO es resultado de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división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honda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que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siglo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pasado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produjo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hombres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régimen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individualista y liberal. No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quiere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decir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que no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haya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existido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otras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épocas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derecho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trabajo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pues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indudable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que a partir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instante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que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desapareció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esclavitud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se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inició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trabajo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livre,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principiaron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hombres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prestar sus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servicios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mediante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contrato que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hubo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regular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derecho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Pero estas normas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eran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por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fundamento y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finalidad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distintas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actual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derecho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trabajo</a:t>
            </a:r>
            <a:r>
              <a:rPr lang="pt-BR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t-PT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(CUEVA, Mario de la. </a:t>
            </a:r>
            <a:r>
              <a:rPr lang="pt-PT" sz="1800" i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Derecho mexicano del trabajo</a:t>
            </a:r>
            <a:r>
              <a:rPr lang="pt-PT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5. ed. México: Ed. Porrua, 1960,  Tomo 1. p. 8)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413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425873-66EF-C28E-D93A-34795B3A6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EA271F-D536-CDA3-1742-229A77CE30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indent="304800" algn="just" fontAlgn="ctr">
              <a:lnSpc>
                <a:spcPct val="120000"/>
              </a:lnSpc>
              <a:spcAft>
                <a:spcPts val="700"/>
              </a:spcAft>
            </a:pPr>
            <a:r>
              <a:rPr lang="pt-B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Direito do Trabalho como sendo o ramo do Direito (Social) composto de normas dinâmicas, extraídas de regras e princípios historicamente instituídos, que, integrado ao patrimônio jurídico da classe trabalhadora e direcionado pelo Estado (Social), organiza o modelo de produção capitalista, regulando as relações de emprego, consideradas pelo aspecto da exploração do capital sobre o trabalho, numa perspectiva nacional e internacional, com vistas a limitar os interesses estritamente econômicos para preservar a paz mundial e construir a justiça social por meio da instrumentalização da melhoria progressiva das condições de trabalho e de vida dos trabalhadores, legitimando a atuação política destes, promovendo a solidariedade, impulsionando a democracia e proporcionando a distribuição da riqueza produzida, além de favorecer o exercício da ética e o desenvolvimento da racionalidade necessária para a preservação e a elevação da condição humana (dignidade humana)</a:t>
            </a: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04800" algn="just" fontAlgn="ctr">
              <a:lnSpc>
                <a:spcPct val="120000"/>
              </a:lnSpc>
              <a:spcAft>
                <a:spcPts val="700"/>
              </a:spcAft>
            </a:pP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Mas, de uma forma mais reveladora, deve-se conceber </a:t>
            </a:r>
            <a:r>
              <a:rPr lang="pt-B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Direito do Trabalho como o instrumento jurídico que incentiva o desenvolvimento de práticas emancipatórias a partir de um equacionamento crítico da realidade, pondo em questão a relação do homem com o trabalho no contexto da sociedade capitalista</a:t>
            </a: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04800" algn="just" fontAlgn="ctr">
              <a:lnSpc>
                <a:spcPct val="120000"/>
              </a:lnSpc>
              <a:spcAft>
                <a:spcPts val="700"/>
              </a:spcAft>
            </a:pP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Ou, em sua fórmula mais resumida, </a:t>
            </a:r>
            <a:r>
              <a:rPr lang="pt-B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Direito do Trabalho como Instrumento de Justiça Social</a:t>
            </a: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10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BB91B1-D096-90E9-33E9-38C7EAFC2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88523C8-A39A-21F7-F851-752B3E1E1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Divisão</a:t>
            </a:r>
          </a:p>
          <a:p>
            <a:endParaRPr lang="pt-BR" sz="1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Direito individual – Direito Coletivo – Direito Processual do Trabalho</a:t>
            </a:r>
          </a:p>
          <a:p>
            <a:endParaRPr lang="pt-BR" sz="1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B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Natureza Jurídica</a:t>
            </a:r>
          </a:p>
          <a:p>
            <a:endParaRPr lang="pt-BR" sz="1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pt-B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Direito público – Direito Social</a:t>
            </a:r>
          </a:p>
          <a:p>
            <a:pPr marL="0" indent="0">
              <a:buNone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659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7F071D-4F5F-FD61-1C29-DCB12EAC0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2A6F8BD-21A6-0F77-7070-294D13A439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Princípios</a:t>
            </a:r>
          </a:p>
          <a:p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 fontAlgn="ctr">
              <a:lnSpc>
                <a:spcPct val="120000"/>
              </a:lnSpc>
              <a:spcAft>
                <a:spcPts val="700"/>
              </a:spcAft>
              <a:buNone/>
            </a:pP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Arnaldo Süssekind, apoiado nas lições de Alfredo </a:t>
            </a:r>
            <a:r>
              <a:rPr lang="pt-B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Ruprecht</a:t>
            </a: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lembra que os princípios: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arenR"/>
            </a:pP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têm o caráter de preceitos jurídicos que podem ser aplicados por autoridade judicial; 2) têm caráter normativo, pois se aplicam a situações de fato e de direito; 3) são eles os preceitos que sustentam e tipificam o Direito do Trabalho; 4) orientam a interpretação da lei e solucionam situações de dúvida ou não previstas; 5) dão unidade e confiança à disciplina.</a:t>
            </a:r>
            <a:r>
              <a:rPr lang="en-US" dirty="0">
                <a:effectLst/>
              </a:rPr>
              <a:t> </a:t>
            </a:r>
          </a:p>
          <a:p>
            <a:pPr marL="0" indent="0" algn="just">
              <a:buNone/>
            </a:pP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SÜSSEKIND, Arnaldo; MARANHÃO, Délio; VIANNA, Segadas: TEIXEIRA, Lima. </a:t>
            </a:r>
            <a:r>
              <a:rPr lang="pt-BR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Instituições de direito do trabalho</a:t>
            </a: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21. ed., Vol. I. São Paulo: </a:t>
            </a:r>
            <a:r>
              <a:rPr lang="pt-B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LTr</a:t>
            </a: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2003, p. 142)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611705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2402</Words>
  <Application>Microsoft Office PowerPoint</Application>
  <PresentationFormat>Widescreen</PresentationFormat>
  <Paragraphs>110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4" baseType="lpstr">
      <vt:lpstr>Arial</vt:lpstr>
      <vt:lpstr>Calibri</vt:lpstr>
      <vt:lpstr>Segoe UI</vt:lpstr>
      <vt:lpstr>The Hand Bold</vt:lpstr>
      <vt:lpstr>The Serif Hand Black</vt:lpstr>
      <vt:lpstr>Times New Roman</vt:lpstr>
      <vt:lpstr>SketchyVTI</vt:lpstr>
      <vt:lpstr>Teoria geral do direito do trabalho</vt:lpstr>
      <vt:lpstr>Definição e conceito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 geral do direito do trabalho</dc:title>
  <dc:creator>Jorge Luiz Souto Maior</dc:creator>
  <cp:lastModifiedBy>Jorge Luiz Souto Maior</cp:lastModifiedBy>
  <cp:revision>1</cp:revision>
  <dcterms:created xsi:type="dcterms:W3CDTF">2024-03-13T09:06:53Z</dcterms:created>
  <dcterms:modified xsi:type="dcterms:W3CDTF">2024-03-29T20:14:35Z</dcterms:modified>
</cp:coreProperties>
</file>