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1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83" r:id="rId11"/>
    <p:sldId id="282" r:id="rId12"/>
    <p:sldId id="281" r:id="rId13"/>
    <p:sldId id="267" r:id="rId14"/>
    <p:sldId id="289" r:id="rId15"/>
    <p:sldId id="268" r:id="rId16"/>
    <p:sldId id="284" r:id="rId17"/>
    <p:sldId id="269" r:id="rId18"/>
    <p:sldId id="270" r:id="rId19"/>
    <p:sldId id="271" r:id="rId20"/>
    <p:sldId id="272" r:id="rId21"/>
    <p:sldId id="273" r:id="rId22"/>
    <p:sldId id="274" r:id="rId23"/>
    <p:sldId id="278" r:id="rId24"/>
    <p:sldId id="288" r:id="rId25"/>
    <p:sldId id="285" r:id="rId26"/>
    <p:sldId id="286" r:id="rId27"/>
    <p:sldId id="287" r:id="rId28"/>
    <p:sldId id="280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53"/>
    <p:restoredTop sz="94715"/>
  </p:normalViewPr>
  <p:slideViewPr>
    <p:cSldViewPr snapToGrid="0" snapToObjects="1">
      <p:cViewPr>
        <p:scale>
          <a:sx n="113" d="100"/>
          <a:sy n="113" d="100"/>
        </p:scale>
        <p:origin x="856" y="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76BBB-7DE9-B745-913D-07AF6654A029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8C8DB-C625-0D4A-8111-E827CAEBB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5536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76BBB-7DE9-B745-913D-07AF6654A029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8C8DB-C625-0D4A-8111-E827CAEBB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878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76BBB-7DE9-B745-913D-07AF6654A029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8C8DB-C625-0D4A-8111-E827CAEBB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467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76BBB-7DE9-B745-913D-07AF6654A029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8C8DB-C625-0D4A-8111-E827CAEBB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708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76BBB-7DE9-B745-913D-07AF6654A029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8C8DB-C625-0D4A-8111-E827CAEBB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9643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76BBB-7DE9-B745-913D-07AF6654A029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8C8DB-C625-0D4A-8111-E827CAEBB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23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76BBB-7DE9-B745-913D-07AF6654A029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8C8DB-C625-0D4A-8111-E827CAEBB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9313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76BBB-7DE9-B745-913D-07AF6654A029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8C8DB-C625-0D4A-8111-E827CAEBB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703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76BBB-7DE9-B745-913D-07AF6654A029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8C8DB-C625-0D4A-8111-E827CAEBB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89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76BBB-7DE9-B745-913D-07AF6654A029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8C8DB-C625-0D4A-8111-E827CAEBB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8516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76BBB-7DE9-B745-913D-07AF6654A029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8C8DB-C625-0D4A-8111-E827CAEBB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500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76BBB-7DE9-B745-913D-07AF6654A029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8C8DB-C625-0D4A-8111-E827CAEBB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6174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  <p:sldLayoutId id="2147484020" r:id="rId2"/>
    <p:sldLayoutId id="2147484021" r:id="rId3"/>
    <p:sldLayoutId id="2147484022" r:id="rId4"/>
    <p:sldLayoutId id="2147484023" r:id="rId5"/>
    <p:sldLayoutId id="2147484024" r:id="rId6"/>
    <p:sldLayoutId id="2147484025" r:id="rId7"/>
    <p:sldLayoutId id="2147484026" r:id="rId8"/>
    <p:sldLayoutId id="2147484027" r:id="rId9"/>
    <p:sldLayoutId id="2147484028" r:id="rId10"/>
    <p:sldLayoutId id="214748402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Relationship Id="rId3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tif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g"/><Relationship Id="rId3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Relationship Id="rId3" Type="http://schemas.openxmlformats.org/officeDocument/2006/relationships/hyperlink" Target="https://www.youtube.com/watch?v=tsTFv0-MZOc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71B2258F-86CA-4D4D-8270-BC05FCDEBF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mage result for egypt graffiti"/>
          <p:cNvPicPr>
            <a:picLocks noChangeAspect="1" noChangeArrowheads="1"/>
          </p:cNvPicPr>
          <p:nvPr/>
        </p:nvPicPr>
        <p:blipFill rotWithShape="1"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770138"/>
            <a:ext cx="9144000" cy="1701713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FFFFFF"/>
                </a:solidFill>
                <a:latin typeface="Beirut" charset="-78"/>
                <a:ea typeface="Beirut" charset="-78"/>
                <a:cs typeface="Beirut" charset="-78"/>
              </a:rPr>
              <a:t>Major Themes in Contemporary Middle East</a:t>
            </a:r>
            <a:endParaRPr lang="en-GB" b="1" dirty="0">
              <a:solidFill>
                <a:srgbClr val="FFFFFF"/>
              </a:solidFill>
              <a:latin typeface="Beirut" charset="-78"/>
              <a:ea typeface="Beirut" charset="-78"/>
              <a:cs typeface="Beirut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471851"/>
            <a:ext cx="9144000" cy="1098395"/>
          </a:xfrm>
        </p:spPr>
        <p:txBody>
          <a:bodyPr>
            <a:normAutofit/>
          </a:bodyPr>
          <a:lstStyle/>
          <a:p>
            <a:r>
              <a:rPr lang="en-US" b="1" dirty="0" smtClean="0"/>
              <a:t>LECTURE 3.</a:t>
            </a:r>
          </a:p>
          <a:p>
            <a:pPr marL="0" lvl="2">
              <a:spcBef>
                <a:spcPts val="1000"/>
              </a:spcBef>
            </a:pPr>
            <a:r>
              <a:rPr lang="en-US" sz="2400" b="1" dirty="0" smtClean="0"/>
              <a:t>POLITICAL ISLAM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737843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6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Islam and reform</a:t>
            </a:r>
            <a:endParaRPr lang="en-GB" sz="66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38705" y="1690687"/>
            <a:ext cx="230814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err="1" smtClean="0"/>
              <a:t>Tanzimat</a:t>
            </a:r>
            <a:r>
              <a:rPr lang="en-GB" sz="1600" b="1" dirty="0" smtClean="0"/>
              <a:t> (Reform) Era</a:t>
            </a:r>
          </a:p>
          <a:p>
            <a:pPr algn="ctr"/>
            <a:r>
              <a:rPr lang="en-GB" sz="1600" dirty="0" smtClean="0"/>
              <a:t>19</a:t>
            </a:r>
            <a:r>
              <a:rPr lang="en-GB" sz="1600" baseline="30000" dirty="0" smtClean="0"/>
              <a:t>th</a:t>
            </a:r>
            <a:r>
              <a:rPr lang="en-GB" sz="1600" dirty="0" smtClean="0"/>
              <a:t> century</a:t>
            </a:r>
          </a:p>
          <a:p>
            <a:pPr algn="ctr"/>
            <a:endParaRPr lang="en-GB" sz="1600" dirty="0"/>
          </a:p>
          <a:p>
            <a:pPr marL="133350" indent="-133350">
              <a:buFont typeface="Arial" charset="0"/>
              <a:buChar char="•"/>
            </a:pPr>
            <a:r>
              <a:rPr lang="en-GB" sz="1600" dirty="0" smtClean="0"/>
              <a:t>Ottoman Empire</a:t>
            </a:r>
          </a:p>
          <a:p>
            <a:pPr marL="133350" indent="-133350">
              <a:buFont typeface="Arial" charset="0"/>
              <a:buChar char="•"/>
            </a:pPr>
            <a:endParaRPr lang="en-GB" sz="1600" dirty="0" smtClean="0"/>
          </a:p>
          <a:p>
            <a:pPr marL="133350" indent="-133350">
              <a:buFont typeface="Arial" charset="0"/>
              <a:buChar char="•"/>
            </a:pPr>
            <a:r>
              <a:rPr lang="en-GB" sz="1600" dirty="0" smtClean="0"/>
              <a:t>Process of early &amp; </a:t>
            </a:r>
            <a:r>
              <a:rPr lang="en-GB" sz="1600" b="1" u="sng" dirty="0" smtClean="0"/>
              <a:t>gradual</a:t>
            </a:r>
            <a:r>
              <a:rPr lang="en-GB" sz="1600" dirty="0" smtClean="0"/>
              <a:t> secularisation</a:t>
            </a:r>
          </a:p>
          <a:p>
            <a:pPr marL="133350" indent="-133350">
              <a:buFont typeface="Arial" charset="0"/>
              <a:buChar char="•"/>
            </a:pPr>
            <a:endParaRPr lang="en-GB" sz="1600" dirty="0" smtClean="0"/>
          </a:p>
          <a:p>
            <a:pPr marL="133350" indent="-133350">
              <a:buFont typeface="Arial" charset="0"/>
              <a:buChar char="•"/>
            </a:pPr>
            <a:r>
              <a:rPr lang="en-GB" sz="1600" dirty="0" smtClean="0"/>
              <a:t>Growing space for secular laws and institutions alongside religious/traditional ones</a:t>
            </a:r>
          </a:p>
          <a:p>
            <a:pPr algn="ctr"/>
            <a:endParaRPr lang="en-GB" sz="1600" dirty="0"/>
          </a:p>
          <a:p>
            <a:pPr algn="ctr"/>
            <a:endParaRPr lang="en-GB" sz="1600" dirty="0" smtClean="0"/>
          </a:p>
          <a:p>
            <a:pPr algn="ctr"/>
            <a:endParaRPr lang="en-GB" sz="1600" dirty="0" smtClean="0"/>
          </a:p>
        </p:txBody>
      </p:sp>
      <p:pic>
        <p:nvPicPr>
          <p:cNvPr id="1026" name="Picture 2" descr="elated image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7186" y="1690686"/>
            <a:ext cx="6541909" cy="492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91662" y="1690687"/>
            <a:ext cx="2945524" cy="49728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b="1" dirty="0" smtClean="0"/>
              <a:t>Secularists</a:t>
            </a:r>
          </a:p>
          <a:p>
            <a:r>
              <a:rPr lang="en-GB" sz="1800"/>
              <a:t>Inspired by European </a:t>
            </a:r>
            <a:r>
              <a:rPr lang="en-GB" sz="1800" smtClean="0"/>
              <a:t>Enlightenment</a:t>
            </a:r>
          </a:p>
          <a:p>
            <a:r>
              <a:rPr lang="en-GB" sz="1800" dirty="0" smtClean="0"/>
              <a:t>Tradition hampers progress</a:t>
            </a:r>
            <a:endParaRPr lang="en-GB" sz="1800" dirty="0"/>
          </a:p>
          <a:p>
            <a:r>
              <a:rPr lang="en-GB" sz="1800" dirty="0" smtClean="0"/>
              <a:t>Modernity through secularisation </a:t>
            </a:r>
            <a:endParaRPr lang="en-GB" sz="1800" dirty="0"/>
          </a:p>
          <a:p>
            <a:r>
              <a:rPr lang="en-GB" sz="1800" dirty="0"/>
              <a:t>L</a:t>
            </a:r>
            <a:r>
              <a:rPr lang="en-GB" sz="1800" dirty="0" smtClean="0"/>
              <a:t>egal, cultural and educational reforms</a:t>
            </a:r>
          </a:p>
          <a:p>
            <a:r>
              <a:rPr lang="en-GB" sz="1800" dirty="0" smtClean="0"/>
              <a:t>Promoters of nationalism</a:t>
            </a:r>
          </a:p>
          <a:p>
            <a:r>
              <a:rPr lang="en-GB" sz="1800" dirty="0" smtClean="0"/>
              <a:t>Anti-clerical but not openly religious</a:t>
            </a:r>
          </a:p>
          <a:p>
            <a:r>
              <a:rPr lang="en-GB" sz="1800" dirty="0" smtClean="0"/>
              <a:t>Religious justification for reforms</a:t>
            </a:r>
          </a:p>
        </p:txBody>
      </p:sp>
    </p:spTree>
    <p:extLst>
      <p:ext uri="{BB962C8B-B14F-4D97-AF65-F5344CB8AC3E}">
        <p14:creationId xmlns:p14="http://schemas.microsoft.com/office/powerpoint/2010/main" val="78677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6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Islam and reform</a:t>
            </a:r>
            <a:endParaRPr lang="en-GB" sz="66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662" y="1690687"/>
            <a:ext cx="2945524" cy="49728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b="1" dirty="0" smtClean="0"/>
              <a:t>Secularists</a:t>
            </a:r>
          </a:p>
          <a:p>
            <a:r>
              <a:rPr lang="en-GB" sz="1800" dirty="0"/>
              <a:t>Inspired by European </a:t>
            </a:r>
            <a:r>
              <a:rPr lang="en-GB" sz="1800" dirty="0" smtClean="0"/>
              <a:t>Enlightenment</a:t>
            </a:r>
          </a:p>
          <a:p>
            <a:r>
              <a:rPr lang="en-GB" sz="1800" dirty="0" smtClean="0"/>
              <a:t>Tradition hampers progress</a:t>
            </a:r>
            <a:endParaRPr lang="en-GB" sz="1800" dirty="0"/>
          </a:p>
          <a:p>
            <a:r>
              <a:rPr lang="en-GB" sz="1800" dirty="0" smtClean="0"/>
              <a:t>Modernity through secularisation </a:t>
            </a:r>
            <a:endParaRPr lang="en-GB" sz="1800" dirty="0"/>
          </a:p>
          <a:p>
            <a:r>
              <a:rPr lang="en-GB" sz="1800" dirty="0"/>
              <a:t>L</a:t>
            </a:r>
            <a:r>
              <a:rPr lang="en-GB" sz="1800" dirty="0" smtClean="0"/>
              <a:t>egal, cultural and educational reforms</a:t>
            </a:r>
          </a:p>
          <a:p>
            <a:r>
              <a:rPr lang="en-GB" sz="1800" dirty="0" smtClean="0"/>
              <a:t>Promoters of nationalism</a:t>
            </a:r>
          </a:p>
          <a:p>
            <a:r>
              <a:rPr lang="en-GB" sz="1800" dirty="0" smtClean="0"/>
              <a:t>Anti-clerical but not openly </a:t>
            </a:r>
            <a:r>
              <a:rPr lang="en-GB" sz="1800" dirty="0" smtClean="0"/>
              <a:t>anti-religious</a:t>
            </a:r>
            <a:endParaRPr lang="en-GB" sz="1800" dirty="0" smtClean="0"/>
          </a:p>
          <a:p>
            <a:r>
              <a:rPr lang="en-GB" sz="1800" dirty="0" smtClean="0"/>
              <a:t>Religious justification for reforms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99078" y="4555681"/>
            <a:ext cx="21431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/>
              <a:t>Mustafa Kemal Atatürk</a:t>
            </a:r>
          </a:p>
          <a:p>
            <a:pPr algn="ctr"/>
            <a:r>
              <a:rPr lang="en-GB" sz="1600" dirty="0" smtClean="0"/>
              <a:t>(1881 – 1938)</a:t>
            </a:r>
          </a:p>
          <a:p>
            <a:pPr algn="ctr"/>
            <a:endParaRPr lang="en-GB" sz="1600" dirty="0"/>
          </a:p>
          <a:p>
            <a:pPr algn="ctr"/>
            <a:r>
              <a:rPr lang="en-GB" sz="1600" dirty="0" smtClean="0"/>
              <a:t>Founder of Modern Turkish Republic</a:t>
            </a:r>
            <a:endParaRPr lang="en-GB" sz="1600" dirty="0"/>
          </a:p>
          <a:p>
            <a:pPr algn="ctr"/>
            <a:endParaRPr lang="en-GB" sz="1600" dirty="0"/>
          </a:p>
          <a:p>
            <a:pPr algn="ctr"/>
            <a:endParaRPr lang="en-GB" sz="1600" dirty="0" smtClean="0"/>
          </a:p>
          <a:p>
            <a:pPr algn="ctr"/>
            <a:endParaRPr lang="en-GB" sz="1600" dirty="0" smtClean="0"/>
          </a:p>
        </p:txBody>
      </p:sp>
      <p:pic>
        <p:nvPicPr>
          <p:cNvPr id="2050" name="Picture 2" descr="mage result for mustafa kem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9079" y="1698181"/>
            <a:ext cx="21431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age result for reza khan secul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7983" y="1690687"/>
            <a:ext cx="2280099" cy="286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age result for habib bourguib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3862" y="1698181"/>
            <a:ext cx="1999026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667982" y="4555681"/>
            <a:ext cx="222919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/>
              <a:t>Reza Shah Pahlavi</a:t>
            </a:r>
          </a:p>
          <a:p>
            <a:pPr algn="ctr"/>
            <a:r>
              <a:rPr lang="en-GB" sz="1600" dirty="0" smtClean="0"/>
              <a:t>(1879 – 1944)</a:t>
            </a:r>
          </a:p>
          <a:p>
            <a:pPr algn="ctr"/>
            <a:endParaRPr lang="en-GB" sz="1600" dirty="0"/>
          </a:p>
          <a:p>
            <a:pPr algn="ctr"/>
            <a:r>
              <a:rPr lang="en-GB" sz="1600" dirty="0" smtClean="0"/>
              <a:t>First Pahlavi Shah of Iran</a:t>
            </a:r>
            <a:endParaRPr lang="en-GB" sz="1600" dirty="0"/>
          </a:p>
          <a:p>
            <a:pPr algn="ctr"/>
            <a:endParaRPr lang="en-GB" sz="1600" dirty="0"/>
          </a:p>
          <a:p>
            <a:pPr algn="ctr"/>
            <a:endParaRPr lang="en-GB" sz="1600" dirty="0" smtClean="0"/>
          </a:p>
          <a:p>
            <a:pPr algn="ctr"/>
            <a:endParaRPr lang="en-GB" sz="16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8273862" y="4563174"/>
            <a:ext cx="21141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/>
              <a:t>Habib </a:t>
            </a:r>
            <a:r>
              <a:rPr lang="en-GB" sz="1600" b="1" dirty="0" err="1" smtClean="0"/>
              <a:t>Bourguiba</a:t>
            </a:r>
            <a:endParaRPr lang="en-GB" sz="1600" b="1" dirty="0" smtClean="0"/>
          </a:p>
          <a:p>
            <a:pPr algn="ctr"/>
            <a:r>
              <a:rPr lang="en-GB" sz="1600" dirty="0" smtClean="0"/>
              <a:t>(1903 - 2000)</a:t>
            </a:r>
          </a:p>
          <a:p>
            <a:pPr algn="ctr"/>
            <a:endParaRPr lang="en-GB" sz="1600" dirty="0"/>
          </a:p>
          <a:p>
            <a:pPr algn="ctr"/>
            <a:r>
              <a:rPr lang="en-GB" sz="1600" dirty="0" smtClean="0"/>
              <a:t>First President of Tunisia after independence</a:t>
            </a:r>
            <a:endParaRPr lang="en-GB" sz="1600" dirty="0"/>
          </a:p>
          <a:p>
            <a:pPr algn="ctr"/>
            <a:endParaRPr lang="en-GB" sz="1600" dirty="0"/>
          </a:p>
          <a:p>
            <a:pPr algn="ctr"/>
            <a:endParaRPr lang="en-GB" sz="1600" dirty="0" smtClean="0"/>
          </a:p>
          <a:p>
            <a:pPr algn="ctr"/>
            <a:endParaRPr lang="en-GB" sz="1600" dirty="0" smtClean="0"/>
          </a:p>
        </p:txBody>
      </p:sp>
    </p:spTree>
    <p:extLst>
      <p:ext uri="{BB962C8B-B14F-4D97-AF65-F5344CB8AC3E}">
        <p14:creationId xmlns:p14="http://schemas.microsoft.com/office/powerpoint/2010/main" val="27696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6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Islam and reform</a:t>
            </a:r>
            <a:endParaRPr lang="en-GB" sz="66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662" y="1690687"/>
            <a:ext cx="2945524" cy="49728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b="1" dirty="0" smtClean="0"/>
              <a:t>Modernisers</a:t>
            </a:r>
          </a:p>
          <a:p>
            <a:r>
              <a:rPr lang="en-GB" sz="1800" dirty="0" smtClean="0"/>
              <a:t>Islam is compatible with modernity</a:t>
            </a:r>
            <a:endParaRPr lang="en-GB" sz="1800" dirty="0"/>
          </a:p>
          <a:p>
            <a:r>
              <a:rPr lang="en-GB" sz="1800" dirty="0" smtClean="0"/>
              <a:t>Adopting European knowledge to resist western imperialism</a:t>
            </a:r>
          </a:p>
          <a:p>
            <a:r>
              <a:rPr lang="en-GB" sz="1800" dirty="0" smtClean="0"/>
              <a:t>Reason over blind faith of the clergy</a:t>
            </a:r>
          </a:p>
          <a:p>
            <a:r>
              <a:rPr lang="en-GB" sz="1800" dirty="0" smtClean="0"/>
              <a:t>Using </a:t>
            </a:r>
            <a:r>
              <a:rPr lang="en-GB" sz="1800" i="1" dirty="0" err="1" smtClean="0"/>
              <a:t>maslaha</a:t>
            </a:r>
            <a:r>
              <a:rPr lang="en-GB" sz="1800" i="1" dirty="0" smtClean="0"/>
              <a:t> </a:t>
            </a:r>
            <a:r>
              <a:rPr lang="en-GB" sz="1800" dirty="0" smtClean="0"/>
              <a:t>(public interest)</a:t>
            </a:r>
            <a:r>
              <a:rPr lang="en-GB" sz="1800" i="1" dirty="0" smtClean="0"/>
              <a:t> </a:t>
            </a:r>
            <a:r>
              <a:rPr lang="en-GB" sz="1800" dirty="0" smtClean="0"/>
              <a:t>to reconcile modernity with tradition</a:t>
            </a:r>
          </a:p>
          <a:p>
            <a:r>
              <a:rPr lang="en-GB" sz="1800" dirty="0" smtClean="0"/>
              <a:t>Islamic unity (inspired by modern pan-nationalist ideologies)</a:t>
            </a:r>
          </a:p>
          <a:p>
            <a:r>
              <a:rPr lang="en-GB" sz="1800" dirty="0" smtClean="0"/>
              <a:t>In clash with secularists and fundamentalists</a:t>
            </a:r>
          </a:p>
        </p:txBody>
      </p:sp>
      <p:pic>
        <p:nvPicPr>
          <p:cNvPr id="7170" name="Picture 2" descr="mage result for jamaluddin afgha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7186" y="1819441"/>
            <a:ext cx="20955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mage result for muhammad abduh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43209" y="1819441"/>
            <a:ext cx="21717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mage result for hasan banna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15818" y="1819441"/>
            <a:ext cx="1869115" cy="214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7186" y="3961878"/>
            <a:ext cx="20955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err="1" smtClean="0"/>
              <a:t>Jamaladdin</a:t>
            </a:r>
            <a:r>
              <a:rPr lang="en-GB" sz="1600" b="1" dirty="0" smtClean="0"/>
              <a:t> al-Afghani</a:t>
            </a:r>
          </a:p>
          <a:p>
            <a:pPr algn="ctr"/>
            <a:r>
              <a:rPr lang="en-GB" sz="1600" dirty="0" smtClean="0"/>
              <a:t>(1838 – 1897)</a:t>
            </a:r>
          </a:p>
          <a:p>
            <a:pPr algn="ctr"/>
            <a:endParaRPr lang="en-GB" sz="1600" dirty="0"/>
          </a:p>
          <a:p>
            <a:pPr algn="ctr"/>
            <a:r>
              <a:rPr lang="en-GB" sz="1600" dirty="0" smtClean="0"/>
              <a:t>Intellectual bridge b/w West and Islam, Sunni and Shia</a:t>
            </a:r>
          </a:p>
          <a:p>
            <a:pPr algn="ctr"/>
            <a:endParaRPr lang="en-GB" sz="1600" dirty="0"/>
          </a:p>
          <a:p>
            <a:pPr algn="ctr"/>
            <a:endParaRPr lang="en-GB" sz="1600" dirty="0" smtClean="0"/>
          </a:p>
          <a:p>
            <a:pPr algn="ctr"/>
            <a:endParaRPr lang="en-GB" sz="16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5443209" y="3953041"/>
            <a:ext cx="21717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/>
              <a:t>Muhammad </a:t>
            </a:r>
            <a:r>
              <a:rPr lang="en-GB" sz="1600" b="1" dirty="0" err="1" smtClean="0"/>
              <a:t>Abduh</a:t>
            </a:r>
            <a:endParaRPr lang="en-GB" sz="1600" b="1" dirty="0" smtClean="0"/>
          </a:p>
          <a:p>
            <a:pPr algn="ctr"/>
            <a:r>
              <a:rPr lang="en-GB" sz="1600" dirty="0" smtClean="0"/>
              <a:t>(1849 - 1905)</a:t>
            </a:r>
          </a:p>
          <a:p>
            <a:pPr algn="ctr"/>
            <a:endParaRPr lang="en-GB" sz="1600" dirty="0"/>
          </a:p>
          <a:p>
            <a:pPr algn="ctr"/>
            <a:r>
              <a:rPr lang="en-GB" sz="1600" dirty="0" smtClean="0"/>
              <a:t>“I </a:t>
            </a:r>
            <a:r>
              <a:rPr lang="en-GB" sz="1600" dirty="0"/>
              <a:t>went to the West and saw Islam, but no Muslims; I got back to the East and saw Muslims, but not Islam</a:t>
            </a:r>
            <a:r>
              <a:rPr lang="en-GB" sz="1600" dirty="0" smtClean="0"/>
              <a:t>.”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15817" y="3983229"/>
            <a:ext cx="18691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/>
              <a:t>Hassan al-</a:t>
            </a:r>
            <a:r>
              <a:rPr lang="en-GB" sz="1600" b="1" dirty="0" err="1" smtClean="0"/>
              <a:t>Banna</a:t>
            </a:r>
            <a:endParaRPr lang="en-GB" sz="1600" b="1" dirty="0" smtClean="0"/>
          </a:p>
          <a:p>
            <a:pPr algn="ctr"/>
            <a:r>
              <a:rPr lang="en-GB" sz="1600" dirty="0" smtClean="0"/>
              <a:t>(1906 – 1949)</a:t>
            </a:r>
          </a:p>
          <a:p>
            <a:pPr algn="ctr"/>
            <a:endParaRPr lang="en-GB" sz="1600" dirty="0"/>
          </a:p>
          <a:p>
            <a:pPr algn="ctr"/>
            <a:r>
              <a:rPr lang="en-GB" sz="1600" dirty="0" smtClean="0"/>
              <a:t>School teacher and preacher.</a:t>
            </a:r>
          </a:p>
          <a:p>
            <a:pPr algn="ctr"/>
            <a:endParaRPr lang="en-GB" sz="1600" dirty="0" smtClean="0"/>
          </a:p>
          <a:p>
            <a:pPr algn="ctr"/>
            <a:r>
              <a:rPr lang="en-GB" sz="1600" dirty="0" smtClean="0"/>
              <a:t>Founder of the Muslim Brotherhood</a:t>
            </a:r>
          </a:p>
        </p:txBody>
      </p:sp>
      <p:pic>
        <p:nvPicPr>
          <p:cNvPr id="6146" name="Picture 2" descr="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3265" y="1819441"/>
            <a:ext cx="1920522" cy="216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9798354" y="3983229"/>
            <a:ext cx="19854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/>
              <a:t>Mohsen </a:t>
            </a:r>
            <a:r>
              <a:rPr lang="en-GB" sz="1600" b="1" dirty="0" err="1" smtClean="0"/>
              <a:t>Kadivar</a:t>
            </a:r>
            <a:endParaRPr lang="en-GB" sz="1600" b="1" dirty="0" smtClean="0"/>
          </a:p>
          <a:p>
            <a:pPr algn="ctr"/>
            <a:r>
              <a:rPr lang="en-GB" sz="1600" dirty="0" smtClean="0"/>
              <a:t>(1956 – </a:t>
            </a:r>
            <a:r>
              <a:rPr lang="is-IS" sz="1600" dirty="0" smtClean="0"/>
              <a:t>…</a:t>
            </a:r>
            <a:r>
              <a:rPr lang="en-GB" sz="1600" dirty="0" smtClean="0"/>
              <a:t>)</a:t>
            </a:r>
          </a:p>
          <a:p>
            <a:pPr algn="ctr"/>
            <a:endParaRPr lang="en-GB" sz="1600" dirty="0"/>
          </a:p>
          <a:p>
            <a:pPr algn="ctr"/>
            <a:r>
              <a:rPr lang="en-GB" sz="1600" dirty="0" smtClean="0"/>
              <a:t>Iranian theologian</a:t>
            </a:r>
          </a:p>
          <a:p>
            <a:pPr algn="ctr"/>
            <a:r>
              <a:rPr lang="en-GB" sz="1600" dirty="0" smtClean="0"/>
              <a:t>Philosopher of Islamic reform</a:t>
            </a:r>
          </a:p>
          <a:p>
            <a:pPr algn="ctr"/>
            <a:endParaRPr lang="en-GB" sz="1600" dirty="0"/>
          </a:p>
          <a:p>
            <a:pPr algn="ctr"/>
            <a:r>
              <a:rPr lang="en-GB" sz="1600" dirty="0" smtClean="0"/>
              <a:t>Iranian Reform Movement</a:t>
            </a:r>
          </a:p>
        </p:txBody>
      </p:sp>
    </p:spTree>
    <p:extLst>
      <p:ext uri="{BB962C8B-B14F-4D97-AF65-F5344CB8AC3E}">
        <p14:creationId xmlns:p14="http://schemas.microsoft.com/office/powerpoint/2010/main" val="99580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6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Islam and reform</a:t>
            </a:r>
            <a:endParaRPr lang="en-GB" sz="66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660" y="1690687"/>
            <a:ext cx="3499431" cy="48782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b="1" dirty="0" smtClean="0"/>
              <a:t>Fundamentalists</a:t>
            </a:r>
          </a:p>
          <a:p>
            <a:r>
              <a:rPr lang="en-GB" sz="1800" dirty="0" smtClean="0"/>
              <a:t>Islam should reject modernity and return to the roots, foundations</a:t>
            </a:r>
          </a:p>
          <a:p>
            <a:r>
              <a:rPr lang="en-GB" sz="1800" dirty="0" smtClean="0"/>
              <a:t>Salafism (</a:t>
            </a:r>
            <a:r>
              <a:rPr lang="en-GB" sz="1800" i="1" dirty="0" err="1" smtClean="0"/>
              <a:t>salaf</a:t>
            </a:r>
            <a:r>
              <a:rPr lang="en-GB" sz="1800" i="1" dirty="0"/>
              <a:t> </a:t>
            </a:r>
            <a:r>
              <a:rPr lang="en-GB" sz="1800" dirty="0" smtClean="0"/>
              <a:t>= predecessor)</a:t>
            </a:r>
            <a:endParaRPr lang="en-GB" sz="1800" dirty="0"/>
          </a:p>
          <a:p>
            <a:r>
              <a:rPr lang="en-GB" sz="1800" dirty="0" smtClean="0"/>
              <a:t>Purify faith from western influence, Sufi mysticism, philosophy</a:t>
            </a:r>
          </a:p>
          <a:p>
            <a:r>
              <a:rPr lang="en-GB" sz="1800" dirty="0" smtClean="0"/>
              <a:t>Strict, literal interpretation of Sharia</a:t>
            </a:r>
          </a:p>
          <a:p>
            <a:pPr marL="228600" lvl="1">
              <a:spcBef>
                <a:spcPts val="1000"/>
              </a:spcBef>
            </a:pPr>
            <a:r>
              <a:rPr lang="en-US" sz="1900" dirty="0"/>
              <a:t>Closest to Protestant </a:t>
            </a:r>
            <a:r>
              <a:rPr lang="en-US" sz="1900" dirty="0" smtClean="0"/>
              <a:t>reformism</a:t>
            </a:r>
          </a:p>
          <a:p>
            <a:pPr marL="228600" lvl="1">
              <a:spcBef>
                <a:spcPts val="1000"/>
              </a:spcBef>
            </a:pPr>
            <a:r>
              <a:rPr lang="en-GB" sz="1800" dirty="0" smtClean="0"/>
              <a:t>Most </a:t>
            </a:r>
            <a:r>
              <a:rPr lang="en-GB" sz="1800" dirty="0" err="1" smtClean="0"/>
              <a:t>Salafis</a:t>
            </a:r>
            <a:r>
              <a:rPr lang="en-GB" sz="1800" dirty="0" smtClean="0"/>
              <a:t> do not espouse violence</a:t>
            </a:r>
          </a:p>
        </p:txBody>
      </p:sp>
      <p:pic>
        <p:nvPicPr>
          <p:cNvPr id="8194" name="Picture 2" descr="mage result for ibn taymiyya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8147" y="1687837"/>
            <a:ext cx="1931729" cy="1931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mage result for wahhab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43146" y="1693539"/>
            <a:ext cx="2431800" cy="192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038146" y="3619566"/>
            <a:ext cx="193173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/>
              <a:t>Ibn </a:t>
            </a:r>
            <a:r>
              <a:rPr lang="en-GB" sz="1600" b="1" dirty="0" err="1" smtClean="0"/>
              <a:t>Taymiyyah</a:t>
            </a:r>
            <a:endParaRPr lang="en-GB" sz="1600" b="1" dirty="0" smtClean="0"/>
          </a:p>
          <a:p>
            <a:pPr algn="ctr"/>
            <a:r>
              <a:rPr lang="en-GB" sz="1600" dirty="0" smtClean="0"/>
              <a:t>14</a:t>
            </a:r>
            <a:r>
              <a:rPr lang="en-GB" sz="1600" baseline="30000" dirty="0" smtClean="0"/>
              <a:t>th</a:t>
            </a:r>
            <a:r>
              <a:rPr lang="en-GB" sz="1600" dirty="0" smtClean="0"/>
              <a:t> c. theologian</a:t>
            </a:r>
          </a:p>
          <a:p>
            <a:pPr algn="ctr"/>
            <a:endParaRPr lang="en-GB" sz="1600" dirty="0"/>
          </a:p>
          <a:p>
            <a:pPr algn="ctr"/>
            <a:r>
              <a:rPr lang="en-GB" sz="1600" dirty="0" smtClean="0"/>
              <a:t>Profound influence on later Salafists</a:t>
            </a:r>
          </a:p>
          <a:p>
            <a:pPr algn="ctr"/>
            <a:endParaRPr lang="en-GB" sz="1600" dirty="0"/>
          </a:p>
          <a:p>
            <a:pPr algn="ctr"/>
            <a:endParaRPr lang="en-GB" sz="1600" dirty="0" smtClean="0"/>
          </a:p>
          <a:p>
            <a:pPr algn="ctr"/>
            <a:endParaRPr lang="en-GB" sz="16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6243146" y="3619565"/>
            <a:ext cx="2431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Muhammad ibn </a:t>
            </a:r>
            <a:r>
              <a:rPr lang="en-GB" sz="1600" b="1" dirty="0" err="1"/>
              <a:t>Abd</a:t>
            </a:r>
            <a:r>
              <a:rPr lang="en-GB" sz="1600" b="1" dirty="0"/>
              <a:t> </a:t>
            </a:r>
            <a:r>
              <a:rPr lang="en-GB" sz="1600" b="1" dirty="0" smtClean="0"/>
              <a:t>al-</a:t>
            </a:r>
            <a:r>
              <a:rPr lang="en-GB" sz="1600" b="1" dirty="0" err="1" smtClean="0"/>
              <a:t>Wahhab</a:t>
            </a:r>
            <a:endParaRPr lang="en-GB" sz="1600" b="1" dirty="0" smtClean="0"/>
          </a:p>
          <a:p>
            <a:pPr algn="ctr"/>
            <a:r>
              <a:rPr lang="en-GB" sz="1600" dirty="0" smtClean="0"/>
              <a:t>18</a:t>
            </a:r>
            <a:r>
              <a:rPr lang="en-GB" sz="1600" baseline="30000" dirty="0" smtClean="0"/>
              <a:t>th</a:t>
            </a:r>
            <a:r>
              <a:rPr lang="en-GB" sz="1600" dirty="0"/>
              <a:t> </a:t>
            </a:r>
            <a:r>
              <a:rPr lang="en-GB" sz="1600" dirty="0" smtClean="0"/>
              <a:t>c. theologian</a:t>
            </a:r>
          </a:p>
          <a:p>
            <a:pPr algn="ctr"/>
            <a:endParaRPr lang="en-GB" sz="1600" dirty="0" smtClean="0"/>
          </a:p>
          <a:p>
            <a:pPr algn="ctr"/>
            <a:r>
              <a:rPr lang="en-GB" sz="1600" dirty="0" smtClean="0"/>
              <a:t>Founder of Wahhabism</a:t>
            </a:r>
          </a:p>
          <a:p>
            <a:pPr algn="ctr"/>
            <a:endParaRPr lang="en-GB" sz="1600" dirty="0" smtClean="0"/>
          </a:p>
          <a:p>
            <a:pPr algn="ctr"/>
            <a:r>
              <a:rPr lang="en-GB" sz="1600" dirty="0" smtClean="0"/>
              <a:t>Pact with Saudi Family 1744</a:t>
            </a:r>
          </a:p>
          <a:p>
            <a:pPr algn="ctr"/>
            <a:endParaRPr lang="en-GB" sz="1600" dirty="0"/>
          </a:p>
          <a:p>
            <a:pPr algn="ctr"/>
            <a:r>
              <a:rPr lang="en-GB" sz="1600" dirty="0" smtClean="0"/>
              <a:t>Official religious doctrine of Saudi Arabia</a:t>
            </a:r>
          </a:p>
          <a:p>
            <a:pPr algn="ctr"/>
            <a:endParaRPr lang="en-GB" sz="1600" dirty="0"/>
          </a:p>
          <a:p>
            <a:pPr algn="ctr"/>
            <a:endParaRPr lang="en-GB" sz="1600" dirty="0" smtClean="0"/>
          </a:p>
          <a:p>
            <a:pPr algn="ctr"/>
            <a:endParaRPr lang="en-GB" sz="1600" dirty="0" smtClean="0"/>
          </a:p>
        </p:txBody>
      </p:sp>
      <p:pic>
        <p:nvPicPr>
          <p:cNvPr id="8202" name="Picture 10" descr="mage result for maududi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48217" y="1687837"/>
            <a:ext cx="2405584" cy="193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8922000" y="3619565"/>
            <a:ext cx="24318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err="1"/>
              <a:t>Abul</a:t>
            </a:r>
            <a:r>
              <a:rPr lang="en-GB" sz="1600" b="1" dirty="0"/>
              <a:t> </a:t>
            </a:r>
            <a:r>
              <a:rPr lang="en-GB" sz="1600" b="1" dirty="0" err="1"/>
              <a:t>A'la</a:t>
            </a:r>
            <a:r>
              <a:rPr lang="en-GB" sz="1600" b="1" dirty="0"/>
              <a:t> </a:t>
            </a:r>
            <a:r>
              <a:rPr lang="en-GB" sz="1600" b="1" dirty="0" err="1" smtClean="0"/>
              <a:t>Maududi</a:t>
            </a:r>
            <a:endParaRPr lang="en-GB" sz="1600" b="1" dirty="0" smtClean="0"/>
          </a:p>
          <a:p>
            <a:pPr algn="ctr"/>
            <a:r>
              <a:rPr lang="en-GB" sz="1600" dirty="0" smtClean="0"/>
              <a:t>(1903 – 1979)</a:t>
            </a:r>
          </a:p>
          <a:p>
            <a:pPr algn="ctr"/>
            <a:endParaRPr lang="en-GB" sz="1600" dirty="0" smtClean="0"/>
          </a:p>
          <a:p>
            <a:pPr algn="ctr"/>
            <a:r>
              <a:rPr lang="en-GB" sz="1600" dirty="0" smtClean="0"/>
              <a:t>Pakistani journalist, thinker</a:t>
            </a:r>
            <a:endParaRPr lang="en-GB" sz="1600" dirty="0"/>
          </a:p>
          <a:p>
            <a:pPr algn="ctr"/>
            <a:r>
              <a:rPr lang="en-GB" sz="1600" dirty="0" smtClean="0"/>
              <a:t>Founder of </a:t>
            </a:r>
            <a:r>
              <a:rPr lang="en-GB" sz="1600" i="1" dirty="0" err="1" smtClean="0"/>
              <a:t>Jamaat</a:t>
            </a:r>
            <a:r>
              <a:rPr lang="en-GB" sz="1600" i="1" dirty="0" smtClean="0"/>
              <a:t>-e </a:t>
            </a:r>
            <a:r>
              <a:rPr lang="en-GB" sz="1600" i="1" dirty="0" err="1" smtClean="0"/>
              <a:t>Islami</a:t>
            </a:r>
            <a:endParaRPr lang="en-GB" sz="1600" i="1" dirty="0" smtClean="0"/>
          </a:p>
          <a:p>
            <a:pPr algn="ctr"/>
            <a:r>
              <a:rPr lang="en-GB" sz="1600" dirty="0" smtClean="0"/>
              <a:t>Major influence in Pakistani identity</a:t>
            </a:r>
          </a:p>
          <a:p>
            <a:pPr algn="ctr"/>
            <a:endParaRPr lang="en-GB" sz="1600" dirty="0"/>
          </a:p>
          <a:p>
            <a:pPr algn="ctr"/>
            <a:r>
              <a:rPr lang="en-GB" sz="1600" dirty="0" smtClean="0"/>
              <a:t>“Contemporary </a:t>
            </a:r>
            <a:r>
              <a:rPr lang="en-GB" sz="1600" i="1" dirty="0" err="1" smtClean="0"/>
              <a:t>jahilliya</a:t>
            </a:r>
            <a:r>
              <a:rPr lang="en-GB" sz="1600" dirty="0" smtClean="0"/>
              <a:t>”</a:t>
            </a:r>
          </a:p>
          <a:p>
            <a:pPr algn="ctr"/>
            <a:endParaRPr lang="en-GB" sz="1600" dirty="0"/>
          </a:p>
          <a:p>
            <a:pPr algn="ctr"/>
            <a:r>
              <a:rPr lang="en-GB" sz="1600" dirty="0" smtClean="0"/>
              <a:t>Anti-secularism, anti-nationalism, anti-socialism</a:t>
            </a:r>
          </a:p>
          <a:p>
            <a:pPr algn="ctr"/>
            <a:endParaRPr lang="en-GB" sz="1600" dirty="0" smtClean="0"/>
          </a:p>
        </p:txBody>
      </p:sp>
    </p:spTree>
    <p:extLst>
      <p:ext uri="{BB962C8B-B14F-4D97-AF65-F5344CB8AC3E}">
        <p14:creationId xmlns:p14="http://schemas.microsoft.com/office/powerpoint/2010/main" val="33138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1758419"/>
            <a:ext cx="10642599" cy="3028069"/>
          </a:xfrm>
        </p:spPr>
        <p:txBody>
          <a:bodyPr>
            <a:noAutofit/>
          </a:bodyPr>
          <a:lstStyle/>
          <a:p>
            <a:pPr marL="571500" indent="-571500" algn="ctr">
              <a:lnSpc>
                <a:spcPct val="100000"/>
              </a:lnSpc>
              <a:buAutoNum type="romanUcPeriod"/>
            </a:pPr>
            <a:r>
              <a:rPr lang="en-GB" sz="3200" b="1" dirty="0" smtClean="0"/>
              <a:t>Secularists</a:t>
            </a:r>
            <a:br>
              <a:rPr lang="en-GB" sz="3200" b="1" dirty="0" smtClean="0"/>
            </a:br>
            <a:r>
              <a:rPr lang="en-GB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Islam is not compatible with modernity. </a:t>
            </a:r>
            <a:br>
              <a:rPr lang="en-GB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GB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Choose modernity. </a:t>
            </a:r>
          </a:p>
          <a:p>
            <a:pPr marL="571500" indent="-571500" algn="ctr">
              <a:lnSpc>
                <a:spcPct val="100000"/>
              </a:lnSpc>
              <a:buAutoNum type="romanUcPeriod"/>
            </a:pPr>
            <a:r>
              <a:rPr lang="en-GB" sz="3200" b="1" dirty="0" smtClean="0"/>
              <a:t> Modernisers</a:t>
            </a:r>
            <a:br>
              <a:rPr lang="en-GB" sz="3200" b="1" dirty="0" smtClean="0"/>
            </a:br>
            <a:r>
              <a:rPr lang="en-GB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Islam is compatible with modernity. </a:t>
            </a:r>
            <a:br>
              <a:rPr lang="en-GB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GB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Reconcile the two. </a:t>
            </a:r>
          </a:p>
          <a:p>
            <a:pPr marL="571500" indent="-571500" algn="ctr">
              <a:lnSpc>
                <a:spcPct val="100000"/>
              </a:lnSpc>
              <a:buAutoNum type="romanUcPeriod"/>
            </a:pPr>
            <a:r>
              <a:rPr lang="en-GB" sz="3200" b="1" dirty="0" smtClean="0"/>
              <a:t> Fundamentalists</a:t>
            </a:r>
            <a:br>
              <a:rPr lang="en-GB" sz="3200" b="1" dirty="0" smtClean="0"/>
            </a:br>
            <a:r>
              <a:rPr lang="en-GB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Islam is not compatible with modernity. </a:t>
            </a:r>
            <a:br>
              <a:rPr lang="en-GB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GB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Choose Islam.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66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Islam and reform</a:t>
            </a:r>
            <a:endParaRPr lang="en-GB" sz="66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7873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655435"/>
          </a:xfrm>
        </p:spPr>
        <p:txBody>
          <a:bodyPr/>
          <a:lstStyle/>
          <a:p>
            <a:pPr algn="ctr"/>
            <a:r>
              <a:rPr lang="en-GB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Political Islam</a:t>
            </a:r>
            <a:br>
              <a:rPr lang="en-GB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en-GB" sz="10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Actors</a:t>
            </a:r>
            <a:endParaRPr lang="en-GB" sz="100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3872483"/>
            <a:ext cx="10515600" cy="53920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bg2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dirty="0" smtClean="0">
                <a:solidFill>
                  <a:schemeClr val="bg1"/>
                </a:solidFill>
              </a:rPr>
              <a:t>International: Organisation of Islamic Cooperation (OIC)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4568046"/>
            <a:ext cx="10515600" cy="53920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bg2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dirty="0" smtClean="0">
                <a:solidFill>
                  <a:schemeClr val="bg1"/>
                </a:solidFill>
              </a:rPr>
              <a:t>Transnational: Muslim Brotherhood, al-Qaeda, Islamic State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5263609"/>
            <a:ext cx="10515600" cy="53920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bg2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dirty="0" smtClean="0">
                <a:solidFill>
                  <a:schemeClr val="bg1"/>
                </a:solidFill>
              </a:rPr>
              <a:t>Sub-national: </a:t>
            </a:r>
            <a:r>
              <a:rPr lang="en-GB" dirty="0" err="1" smtClean="0">
                <a:solidFill>
                  <a:schemeClr val="bg1"/>
                </a:solidFill>
              </a:rPr>
              <a:t>Hizbullah</a:t>
            </a:r>
            <a:r>
              <a:rPr lang="en-GB" dirty="0" smtClean="0">
                <a:solidFill>
                  <a:schemeClr val="bg1"/>
                </a:solidFill>
              </a:rPr>
              <a:t>, Hamas, Taliban, </a:t>
            </a:r>
            <a:r>
              <a:rPr lang="en-GB" dirty="0" err="1" smtClean="0">
                <a:solidFill>
                  <a:schemeClr val="bg1"/>
                </a:solidFill>
              </a:rPr>
              <a:t>en-Nahda</a:t>
            </a:r>
            <a:r>
              <a:rPr lang="en-GB" dirty="0" smtClean="0">
                <a:solidFill>
                  <a:schemeClr val="bg1"/>
                </a:solidFill>
              </a:rPr>
              <a:t>, AKP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73778" y="189792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38200" y="3176920"/>
            <a:ext cx="10515600" cy="53920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bg2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National: Saudi Arabia, Iran, Pakistan, Afghanistan, Mauritania, Yemen</a:t>
            </a:r>
          </a:p>
        </p:txBody>
      </p:sp>
    </p:spTree>
    <p:extLst>
      <p:ext uri="{BB962C8B-B14F-4D97-AF65-F5344CB8AC3E}">
        <p14:creationId xmlns:p14="http://schemas.microsoft.com/office/powerpoint/2010/main" val="35327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655435"/>
          </a:xfrm>
        </p:spPr>
        <p:txBody>
          <a:bodyPr>
            <a:normAutofit/>
          </a:bodyPr>
          <a:lstStyle/>
          <a:p>
            <a:pPr algn="ctr"/>
            <a:r>
              <a:rPr lang="en-GB" sz="6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Three main political branches</a:t>
            </a:r>
            <a:endParaRPr lang="en-GB" sz="60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800577" y="2401886"/>
            <a:ext cx="8590845" cy="3468336"/>
          </a:xfrm>
        </p:spPr>
        <p:txBody>
          <a:bodyPr>
            <a:noAutofit/>
          </a:bodyPr>
          <a:lstStyle/>
          <a:p>
            <a:pPr marL="571500" indent="-571500" algn="ctr">
              <a:lnSpc>
                <a:spcPct val="150000"/>
              </a:lnSpc>
              <a:buAutoNum type="romanUcPeriod"/>
            </a:pPr>
            <a:r>
              <a:rPr lang="en-GB" sz="4800" b="1" dirty="0" smtClean="0"/>
              <a:t>Islamic Republic of Iran</a:t>
            </a:r>
          </a:p>
          <a:p>
            <a:pPr marL="571500" indent="-571500" algn="ctr">
              <a:lnSpc>
                <a:spcPct val="150000"/>
              </a:lnSpc>
              <a:buAutoNum type="romanUcPeriod"/>
            </a:pPr>
            <a:r>
              <a:rPr lang="en-GB" sz="4800" b="1" dirty="0" smtClean="0"/>
              <a:t> Muslim Brotherhood</a:t>
            </a:r>
          </a:p>
          <a:p>
            <a:pPr marL="571500" indent="-571500" algn="ctr">
              <a:lnSpc>
                <a:spcPct val="150000"/>
              </a:lnSpc>
              <a:buAutoNum type="romanUcPeriod"/>
            </a:pPr>
            <a:r>
              <a:rPr lang="en-GB" sz="4800" b="1" dirty="0" smtClean="0"/>
              <a:t> Salafi Jihadism</a:t>
            </a:r>
          </a:p>
        </p:txBody>
      </p:sp>
    </p:spTree>
    <p:extLst>
      <p:ext uri="{BB962C8B-B14F-4D97-AF65-F5344CB8AC3E}">
        <p14:creationId xmlns:p14="http://schemas.microsoft.com/office/powerpoint/2010/main" val="82152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Islamic Republic of Iran</a:t>
            </a:r>
            <a:endParaRPr lang="en-GB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297" y="1559198"/>
            <a:ext cx="5751786" cy="5169392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en-GB" sz="2200" dirty="0" smtClean="0"/>
              <a:t>1979 Islamic Revolution led by Ayatollah Khomeini</a:t>
            </a:r>
          </a:p>
          <a:p>
            <a:pPr>
              <a:lnSpc>
                <a:spcPct val="100000"/>
              </a:lnSpc>
            </a:pPr>
            <a:r>
              <a:rPr lang="en-GB" sz="2200" dirty="0"/>
              <a:t>A</a:t>
            </a:r>
            <a:r>
              <a:rPr lang="en-GB" sz="2200" dirty="0" smtClean="0"/>
              <a:t> diverse coalition of leftists, liberals and Islamists against the Shah &amp; the USA</a:t>
            </a:r>
          </a:p>
          <a:p>
            <a:pPr marL="228600" lvl="1">
              <a:lnSpc>
                <a:spcPct val="100000"/>
              </a:lnSpc>
              <a:spcBef>
                <a:spcPts val="1000"/>
              </a:spcBef>
            </a:pPr>
            <a:r>
              <a:rPr lang="en-GB" sz="2200" dirty="0"/>
              <a:t>Religious experts to govern the state for the first time</a:t>
            </a:r>
          </a:p>
          <a:p>
            <a:pPr lvl="1">
              <a:lnSpc>
                <a:spcPct val="100000"/>
              </a:lnSpc>
            </a:pPr>
            <a:r>
              <a:rPr lang="en-GB" sz="1900" i="1" dirty="0" err="1"/>
              <a:t>Velayet</a:t>
            </a:r>
            <a:r>
              <a:rPr lang="en-GB" sz="1900" i="1" dirty="0"/>
              <a:t>-e </a:t>
            </a:r>
            <a:r>
              <a:rPr lang="en-GB" sz="1900" i="1" dirty="0" err="1"/>
              <a:t>Faqih</a:t>
            </a:r>
            <a:r>
              <a:rPr lang="en-GB" sz="1900" i="1" dirty="0"/>
              <a:t> </a:t>
            </a:r>
            <a:r>
              <a:rPr lang="en-GB" sz="1900" dirty="0"/>
              <a:t>(guardianship of the Islamic judges</a:t>
            </a:r>
            <a:r>
              <a:rPr lang="en-GB" sz="1900" dirty="0" smtClean="0"/>
              <a:t>)</a:t>
            </a:r>
            <a:endParaRPr lang="en-GB" sz="2600" dirty="0" smtClean="0"/>
          </a:p>
          <a:p>
            <a:pPr>
              <a:lnSpc>
                <a:spcPct val="100000"/>
              </a:lnSpc>
            </a:pPr>
            <a:r>
              <a:rPr lang="en-GB" sz="2200" i="1" dirty="0" smtClean="0"/>
              <a:t>“Neither West, nor East” </a:t>
            </a:r>
            <a:r>
              <a:rPr lang="en-GB" sz="2200" dirty="0" smtClean="0"/>
              <a:t>(neither US, nor Soviet)</a:t>
            </a:r>
            <a:endParaRPr lang="en-GB" sz="2200" i="1" dirty="0" smtClean="0"/>
          </a:p>
          <a:p>
            <a:pPr>
              <a:lnSpc>
                <a:spcPct val="100000"/>
              </a:lnSpc>
            </a:pPr>
            <a:r>
              <a:rPr lang="en-GB" sz="2200" dirty="0"/>
              <a:t>Call for Islamic unity &amp; revolution </a:t>
            </a:r>
            <a:endParaRPr lang="en-GB" sz="2200" dirty="0" smtClean="0"/>
          </a:p>
          <a:p>
            <a:pPr>
              <a:lnSpc>
                <a:spcPct val="100000"/>
              </a:lnSpc>
            </a:pPr>
            <a:r>
              <a:rPr lang="en-GB" sz="2200" dirty="0" smtClean="0"/>
              <a:t>Takes over Palestinian cause from Arab nationalists</a:t>
            </a:r>
          </a:p>
          <a:p>
            <a:pPr>
              <a:lnSpc>
                <a:spcPct val="100000"/>
              </a:lnSpc>
            </a:pPr>
            <a:r>
              <a:rPr lang="en-GB" sz="2200" dirty="0"/>
              <a:t>Support for Third </a:t>
            </a:r>
            <a:r>
              <a:rPr lang="en-GB" sz="2200" dirty="0" smtClean="0"/>
              <a:t>World causes, anti-imperialism</a:t>
            </a:r>
          </a:p>
          <a:p>
            <a:pPr>
              <a:lnSpc>
                <a:spcPct val="100000"/>
              </a:lnSpc>
            </a:pPr>
            <a:r>
              <a:rPr lang="en-GB" sz="2200" dirty="0" smtClean="0"/>
              <a:t>Limitations</a:t>
            </a:r>
            <a:r>
              <a:rPr lang="en-GB" sz="2200" dirty="0"/>
              <a:t>: Shia (minority), </a:t>
            </a:r>
            <a:r>
              <a:rPr lang="en-GB" sz="2200" dirty="0" smtClean="0"/>
              <a:t>Persian (ethnic rivalry), </a:t>
            </a:r>
            <a:r>
              <a:rPr lang="en-GB" sz="2200" dirty="0"/>
              <a:t>revolutionary (opposed by </a:t>
            </a:r>
            <a:r>
              <a:rPr lang="en-GB" sz="2200" dirty="0" smtClean="0"/>
              <a:t>monarchies and </a:t>
            </a:r>
            <a:r>
              <a:rPr lang="en-GB" sz="2200" dirty="0"/>
              <a:t>secular </a:t>
            </a:r>
            <a:r>
              <a:rPr lang="en-GB" sz="2200" dirty="0" smtClean="0"/>
              <a:t>republics alike)</a:t>
            </a:r>
            <a:endParaRPr lang="en-GB" sz="2200" dirty="0"/>
          </a:p>
          <a:p>
            <a:endParaRPr lang="en-GB" sz="2000" dirty="0"/>
          </a:p>
        </p:txBody>
      </p:sp>
      <p:pic>
        <p:nvPicPr>
          <p:cNvPr id="9222" name="Picture 6" descr="r Ali Sharia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95872" y="4452877"/>
            <a:ext cx="1660101" cy="215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mage result for occidentosis a plague from the west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61174" y="4452319"/>
            <a:ext cx="1621987" cy="2158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mage result for jalal al-e-ahmad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47945" y="4452318"/>
            <a:ext cx="1600518" cy="2158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mage result for khomeini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7945" y="1494260"/>
            <a:ext cx="4940340" cy="2776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686052" y="6581001"/>
            <a:ext cx="13243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Jalal al-e Ahmad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10243804" y="6581000"/>
            <a:ext cx="13243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Ali </a:t>
            </a:r>
            <a:r>
              <a:rPr lang="en-GB" sz="1200" dirty="0" err="1" smtClean="0"/>
              <a:t>Shariati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547945" y="3962954"/>
            <a:ext cx="1713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smtClean="0">
                <a:solidFill>
                  <a:schemeClr val="bg1"/>
                </a:solidFill>
              </a:rPr>
              <a:t>Ayatollah Khomeini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94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Islamic Republic of Iran</a:t>
            </a:r>
            <a:endParaRPr lang="en-GB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297" y="1559198"/>
            <a:ext cx="3670737" cy="51693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000" i="1" dirty="0" smtClean="0"/>
              <a:t>Regional allies / proxies</a:t>
            </a:r>
          </a:p>
          <a:p>
            <a:r>
              <a:rPr lang="en-GB" sz="2000" b="1" dirty="0" err="1" smtClean="0"/>
              <a:t>Hizbullah</a:t>
            </a:r>
            <a:r>
              <a:rPr lang="en-GB" sz="2000" b="1" dirty="0" smtClean="0"/>
              <a:t> (Lebanon)</a:t>
            </a:r>
          </a:p>
          <a:p>
            <a:pPr lvl="1"/>
            <a:r>
              <a:rPr lang="en-GB" sz="1600" dirty="0" smtClean="0"/>
              <a:t>Shia political party and militant group</a:t>
            </a:r>
          </a:p>
          <a:p>
            <a:pPr lvl="1"/>
            <a:r>
              <a:rPr lang="en-GB" sz="1600" dirty="0" smtClean="0"/>
              <a:t>Organised by Iran in 1980s in response to Israeli occupation of South Lebanon</a:t>
            </a:r>
          </a:p>
          <a:p>
            <a:pPr lvl="1"/>
            <a:r>
              <a:rPr lang="en-GB" sz="1600" dirty="0" smtClean="0"/>
              <a:t>“State within a state”</a:t>
            </a:r>
          </a:p>
          <a:p>
            <a:pPr lvl="1"/>
            <a:r>
              <a:rPr lang="en-GB" sz="1600" dirty="0" smtClean="0"/>
              <a:t>2006 Summer war</a:t>
            </a:r>
          </a:p>
          <a:p>
            <a:r>
              <a:rPr lang="en-GB" sz="2000" b="1" dirty="0" smtClean="0"/>
              <a:t>Baath regime (Syria)</a:t>
            </a:r>
          </a:p>
          <a:p>
            <a:pPr lvl="1"/>
            <a:r>
              <a:rPr lang="en-GB" sz="1600" dirty="0" smtClean="0"/>
              <a:t>Secular, Arab nationalist </a:t>
            </a:r>
          </a:p>
          <a:p>
            <a:pPr lvl="1"/>
            <a:r>
              <a:rPr lang="en-GB" sz="1600" dirty="0"/>
              <a:t>L</a:t>
            </a:r>
            <a:r>
              <a:rPr lang="en-GB" sz="1600" dirty="0" smtClean="0"/>
              <a:t>ed by Alawite (Shia) minority</a:t>
            </a:r>
          </a:p>
          <a:p>
            <a:r>
              <a:rPr lang="en-GB" sz="2000" b="1" dirty="0" smtClean="0"/>
              <a:t>Houthis (Yemen)</a:t>
            </a:r>
          </a:p>
          <a:p>
            <a:pPr lvl="1"/>
            <a:r>
              <a:rPr lang="en-GB" sz="1600" dirty="0" smtClean="0"/>
              <a:t>Shia rebels based in North Yemen</a:t>
            </a:r>
          </a:p>
          <a:p>
            <a:pPr lvl="1"/>
            <a:r>
              <a:rPr lang="en-GB" sz="1600" dirty="0" smtClean="0"/>
              <a:t>Against Saudi-backed government</a:t>
            </a:r>
          </a:p>
          <a:p>
            <a:endParaRPr lang="en-GB" sz="1600" dirty="0" smtClean="0"/>
          </a:p>
          <a:p>
            <a:endParaRPr lang="en-GB" sz="2000" dirty="0"/>
          </a:p>
          <a:p>
            <a:endParaRPr lang="en-GB" sz="2000" dirty="0"/>
          </a:p>
        </p:txBody>
      </p:sp>
      <p:pic>
        <p:nvPicPr>
          <p:cNvPr id="10246" name="Picture 6" descr="mage result for hizbullah nasrallah khamene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6074" y="1350922"/>
            <a:ext cx="4803029" cy="270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31061" y="4042754"/>
            <a:ext cx="5029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Iran’s Supreme Leader Khamenei, Syria’s Assad and </a:t>
            </a:r>
            <a:r>
              <a:rPr lang="en-GB" sz="1200" dirty="0" err="1" smtClean="0"/>
              <a:t>Hezbullah</a:t>
            </a:r>
            <a:r>
              <a:rPr lang="en-GB" sz="1200" dirty="0" smtClean="0"/>
              <a:t> leader Nasrallah</a:t>
            </a:r>
            <a:endParaRPr lang="en-GB" sz="1200" dirty="0"/>
          </a:p>
        </p:txBody>
      </p:sp>
      <p:pic>
        <p:nvPicPr>
          <p:cNvPr id="10250" name="Picture 10" descr="mage result for hizbullah women soldi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6073" y="4338522"/>
            <a:ext cx="4803029" cy="2401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237493" y="6200511"/>
            <a:ext cx="2116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Well trained &amp; equipped </a:t>
            </a:r>
            <a:r>
              <a:rPr lang="en-GB" sz="1400" dirty="0" err="1" smtClean="0"/>
              <a:t>Hezbullah</a:t>
            </a:r>
            <a:r>
              <a:rPr lang="en-GB" sz="1400" dirty="0" smtClean="0"/>
              <a:t> army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8775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Muslim Brotherhood</a:t>
            </a:r>
            <a:endParaRPr lang="en-GB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1736"/>
            <a:ext cx="4564117" cy="486895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1800" dirty="0" smtClean="0"/>
              <a:t>Founded in Egypt, 1928</a:t>
            </a:r>
          </a:p>
          <a:p>
            <a:pPr>
              <a:lnSpc>
                <a:spcPct val="100000"/>
              </a:lnSpc>
            </a:pPr>
            <a:r>
              <a:rPr lang="en-GB" sz="1800" dirty="0"/>
              <a:t>Rejection of western (</a:t>
            </a:r>
            <a:r>
              <a:rPr lang="en-GB" sz="1800" dirty="0" err="1" smtClean="0"/>
              <a:t>im</a:t>
            </a:r>
            <a:r>
              <a:rPr lang="en-GB" sz="1800" dirty="0" smtClean="0"/>
              <a:t>-)</a:t>
            </a:r>
            <a:r>
              <a:rPr lang="en-GB" sz="1800" dirty="0"/>
              <a:t>moral </a:t>
            </a:r>
            <a:r>
              <a:rPr lang="en-GB" sz="1800" dirty="0" smtClean="0"/>
              <a:t>norms</a:t>
            </a:r>
          </a:p>
          <a:p>
            <a:pPr>
              <a:lnSpc>
                <a:spcPct val="100000"/>
              </a:lnSpc>
            </a:pPr>
            <a:r>
              <a:rPr lang="en-GB" sz="1800" dirty="0" smtClean="0"/>
              <a:t>Operate within modern state parameters (political activism, charity, education)</a:t>
            </a:r>
          </a:p>
          <a:p>
            <a:pPr>
              <a:lnSpc>
                <a:spcPct val="100000"/>
              </a:lnSpc>
            </a:pPr>
            <a:r>
              <a:rPr lang="en-GB" sz="1800" dirty="0"/>
              <a:t>Regional influences: Palestine (Hamas), Syria, Jordan, Tunisia (</a:t>
            </a:r>
            <a:r>
              <a:rPr lang="en-GB" sz="1800" dirty="0" err="1"/>
              <a:t>en-Nahda</a:t>
            </a:r>
            <a:r>
              <a:rPr lang="en-GB" sz="1800" dirty="0"/>
              <a:t>), Turkey </a:t>
            </a:r>
            <a:r>
              <a:rPr lang="en-GB" sz="1800" dirty="0" smtClean="0"/>
              <a:t>(</a:t>
            </a:r>
            <a:r>
              <a:rPr lang="en-GB" sz="1800" dirty="0" smtClean="0">
                <a:sym typeface="Wingdings"/>
              </a:rPr>
              <a:t>AKP and its predecessors</a:t>
            </a:r>
            <a:r>
              <a:rPr lang="en-GB" sz="1800" dirty="0" smtClean="0"/>
              <a:t>)</a:t>
            </a:r>
          </a:p>
          <a:p>
            <a:pPr>
              <a:lnSpc>
                <a:spcPct val="100000"/>
              </a:lnSpc>
            </a:pPr>
            <a:r>
              <a:rPr lang="en-GB" sz="1800" dirty="0" smtClean="0"/>
              <a:t>Non-violent mainstream </a:t>
            </a:r>
          </a:p>
          <a:p>
            <a:pPr>
              <a:lnSpc>
                <a:spcPct val="100000"/>
              </a:lnSpc>
            </a:pPr>
            <a:r>
              <a:rPr lang="en-GB" sz="1800" dirty="0" smtClean="0"/>
              <a:t>Periodic </a:t>
            </a:r>
            <a:r>
              <a:rPr lang="en-GB" sz="1800" dirty="0"/>
              <a:t>repression by secularists and conservative </a:t>
            </a:r>
            <a:r>
              <a:rPr lang="en-GB" sz="1800" dirty="0" smtClean="0"/>
              <a:t>monarchists</a:t>
            </a:r>
          </a:p>
          <a:p>
            <a:pPr>
              <a:lnSpc>
                <a:spcPct val="100000"/>
              </a:lnSpc>
            </a:pPr>
            <a:r>
              <a:rPr lang="en-GB" sz="1800" dirty="0" smtClean="0"/>
              <a:t>Militant branch emerges in the 1960s (</a:t>
            </a:r>
            <a:r>
              <a:rPr lang="en-GB" sz="1800" dirty="0" err="1" smtClean="0"/>
              <a:t>Sayyid</a:t>
            </a:r>
            <a:r>
              <a:rPr lang="en-GB" sz="1800" dirty="0" smtClean="0"/>
              <a:t> </a:t>
            </a:r>
            <a:r>
              <a:rPr lang="en-GB" sz="1800" dirty="0" err="1" smtClean="0"/>
              <a:t>Qutb</a:t>
            </a:r>
            <a:r>
              <a:rPr lang="en-GB" sz="1800" dirty="0"/>
              <a:t> </a:t>
            </a:r>
            <a:r>
              <a:rPr lang="en-GB" sz="1800" dirty="0" smtClean="0"/>
              <a:t>– </a:t>
            </a:r>
            <a:r>
              <a:rPr lang="en-GB" sz="1800" i="1" dirty="0" smtClean="0"/>
              <a:t>Milestones</a:t>
            </a:r>
            <a:r>
              <a:rPr lang="en-GB" sz="1800" dirty="0" smtClean="0"/>
              <a:t> 1964)</a:t>
            </a:r>
          </a:p>
          <a:p>
            <a:pPr>
              <a:lnSpc>
                <a:spcPct val="100000"/>
              </a:lnSpc>
            </a:pPr>
            <a:r>
              <a:rPr lang="en-GB" sz="1800" dirty="0" smtClean="0"/>
              <a:t>Sudden rise after Arab Spring</a:t>
            </a:r>
            <a:r>
              <a:rPr lang="is-IS" sz="1800" dirty="0" smtClean="0"/>
              <a:t>… and dramatic fall after 2013</a:t>
            </a:r>
            <a:endParaRPr lang="en-GB" sz="1800" dirty="0" smtClean="0"/>
          </a:p>
          <a:p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9950014" y="912929"/>
            <a:ext cx="2123090" cy="5871395"/>
            <a:chOff x="5399033" y="1690688"/>
            <a:chExt cx="2123090" cy="5871395"/>
          </a:xfrm>
        </p:grpSpPr>
        <p:pic>
          <p:nvPicPr>
            <p:cNvPr id="3074" name="Picture 2" descr="mage result for sayyid qutb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2317" y="1690688"/>
              <a:ext cx="2116521" cy="21165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5399033" y="3807209"/>
              <a:ext cx="2123090" cy="3754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400" b="1" dirty="0" err="1" smtClean="0"/>
                <a:t>Sayyid</a:t>
              </a:r>
              <a:r>
                <a:rPr lang="en-GB" sz="1400" b="1" dirty="0" smtClean="0"/>
                <a:t> </a:t>
              </a:r>
              <a:r>
                <a:rPr lang="en-GB" sz="1400" b="1" dirty="0" err="1" smtClean="0"/>
                <a:t>Qutb</a:t>
              </a:r>
              <a:r>
                <a:rPr lang="en-GB" sz="1400" b="1" dirty="0" smtClean="0"/>
                <a:t> (1906 – 1966)</a:t>
              </a:r>
            </a:p>
            <a:p>
              <a:pPr algn="r"/>
              <a:endParaRPr lang="en-GB" sz="1400" dirty="0"/>
            </a:p>
            <a:p>
              <a:r>
                <a:rPr lang="en-GB" sz="1400" dirty="0" smtClean="0"/>
                <a:t>Dubbed “godfather of Islamic radicalism”</a:t>
              </a:r>
            </a:p>
            <a:p>
              <a:endParaRPr lang="en-GB" sz="1400" dirty="0" smtClean="0"/>
            </a:p>
            <a:p>
              <a:r>
                <a:rPr lang="en-GB" sz="1400" dirty="0" smtClean="0"/>
                <a:t>Educated, secular background. Spends time in the US</a:t>
              </a:r>
            </a:p>
            <a:p>
              <a:endParaRPr lang="en-GB" sz="1400" dirty="0"/>
            </a:p>
            <a:p>
              <a:r>
                <a:rPr lang="en-GB" sz="1400" dirty="0" smtClean="0"/>
                <a:t>Advocates violence to establish a “just order”</a:t>
              </a:r>
            </a:p>
            <a:p>
              <a:endParaRPr lang="en-GB" sz="1400" dirty="0"/>
            </a:p>
            <a:p>
              <a:r>
                <a:rPr lang="en-GB" sz="1400" dirty="0" smtClean="0"/>
                <a:t>Imprisoned and executed by Nasser</a:t>
              </a:r>
            </a:p>
            <a:p>
              <a:endParaRPr lang="en-GB" sz="1400" dirty="0"/>
            </a:p>
            <a:p>
              <a:r>
                <a:rPr lang="en-GB" sz="1400" dirty="0" smtClean="0"/>
                <a:t>Declared “heretic” by Al-</a:t>
              </a:r>
              <a:r>
                <a:rPr lang="en-GB" sz="1400" dirty="0" err="1" smtClean="0"/>
                <a:t>Azhar</a:t>
              </a:r>
              <a:r>
                <a:rPr lang="en-GB" sz="1400" dirty="0" smtClean="0"/>
                <a:t> University</a:t>
              </a:r>
            </a:p>
          </p:txBody>
        </p:sp>
      </p:grpSp>
      <p:pic>
        <p:nvPicPr>
          <p:cNvPr id="3076" name="Picture 4" descr="mage result for muslim brotherhood egyp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2317" y="4049372"/>
            <a:ext cx="4379541" cy="246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277292" y="6491399"/>
            <a:ext cx="36891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Mohammad </a:t>
            </a:r>
            <a:r>
              <a:rPr lang="en-GB" sz="1400" dirty="0" err="1" smtClean="0"/>
              <a:t>Mursi</a:t>
            </a:r>
            <a:r>
              <a:rPr lang="en-GB" sz="1400" dirty="0" smtClean="0"/>
              <a:t>, deposed president of Egypt</a:t>
            </a:r>
            <a:endParaRPr lang="en-GB" dirty="0"/>
          </a:p>
        </p:txBody>
      </p:sp>
      <p:pic>
        <p:nvPicPr>
          <p:cNvPr id="3078" name="Picture 6" descr="mage result for muslim brotherhood egyp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145" y="1467556"/>
            <a:ext cx="4386713" cy="2470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86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mage result for &quot;arab socialist union&quot; nasser conference"/>
          <p:cNvPicPr>
            <a:picLocks noChangeAspect="1" noChangeArrowheads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58101" y="88434"/>
            <a:ext cx="6833899" cy="4797468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mage result for nasser time cover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 bwMode="auto">
          <a:xfrm>
            <a:off x="6089904" y="2487168"/>
            <a:ext cx="6263640" cy="4215384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22901FED-4FC9-4ED5-8123-C98BCD1616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rgbClr val="C00000"/>
                </a:solidFill>
                <a:latin typeface="+mn-lt"/>
              </a:rPr>
              <a:t>Summary of Lecture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997" y="2272143"/>
            <a:ext cx="4803637" cy="3788830"/>
          </a:xfrm>
        </p:spPr>
        <p:txBody>
          <a:bodyPr anchor="ctr">
            <a:normAutofit/>
          </a:bodyPr>
          <a:lstStyle/>
          <a:p>
            <a:pPr>
              <a:buFont typeface="Wingdings" charset="2"/>
              <a:buChar char="§"/>
            </a:pPr>
            <a:r>
              <a:rPr lang="en-GB" sz="1900" dirty="0" smtClean="0">
                <a:solidFill>
                  <a:srgbClr val="000000"/>
                </a:solidFill>
              </a:rPr>
              <a:t>Impact and limitations of Cold War on the Middle East</a:t>
            </a:r>
          </a:p>
          <a:p>
            <a:pPr>
              <a:buFont typeface="Wingdings" charset="2"/>
              <a:buChar char="§"/>
            </a:pPr>
            <a:r>
              <a:rPr lang="en-GB" sz="1900" dirty="0" smtClean="0">
                <a:solidFill>
                  <a:srgbClr val="000000"/>
                </a:solidFill>
              </a:rPr>
              <a:t>US and Soviet interests and priorities</a:t>
            </a:r>
            <a:endParaRPr lang="en-GB" sz="1900" dirty="0">
              <a:solidFill>
                <a:srgbClr val="000000"/>
              </a:solidFill>
            </a:endParaRPr>
          </a:p>
          <a:p>
            <a:pPr>
              <a:buFont typeface="Wingdings" charset="2"/>
              <a:buChar char="§"/>
            </a:pPr>
            <a:r>
              <a:rPr lang="en-GB" sz="1900" dirty="0" smtClean="0">
                <a:solidFill>
                  <a:srgbClr val="000000"/>
                </a:solidFill>
              </a:rPr>
              <a:t>Regional players autonomous actors, not pawns of superpowers</a:t>
            </a:r>
          </a:p>
          <a:p>
            <a:pPr>
              <a:buFont typeface="Wingdings" charset="2"/>
              <a:buChar char="§"/>
            </a:pPr>
            <a:r>
              <a:rPr lang="en-GB" sz="1900" dirty="0" smtClean="0">
                <a:solidFill>
                  <a:srgbClr val="000000"/>
                </a:solidFill>
              </a:rPr>
              <a:t>De-colonisation</a:t>
            </a:r>
          </a:p>
          <a:p>
            <a:pPr>
              <a:buFont typeface="Wingdings" charset="2"/>
              <a:buChar char="§"/>
            </a:pPr>
            <a:r>
              <a:rPr lang="en-GB" sz="1900" dirty="0" smtClean="0">
                <a:solidFill>
                  <a:srgbClr val="000000"/>
                </a:solidFill>
              </a:rPr>
              <a:t>Arab Socialism</a:t>
            </a:r>
          </a:p>
          <a:p>
            <a:pPr>
              <a:buFont typeface="Wingdings" charset="2"/>
              <a:buChar char="§"/>
            </a:pPr>
            <a:r>
              <a:rPr lang="en-GB" sz="1900" dirty="0" smtClean="0">
                <a:solidFill>
                  <a:srgbClr val="000000"/>
                </a:solidFill>
              </a:rPr>
              <a:t>Arab Israeli wars</a:t>
            </a:r>
          </a:p>
          <a:p>
            <a:pPr>
              <a:buFont typeface="Wingdings" charset="2"/>
              <a:buChar char="§"/>
            </a:pPr>
            <a:r>
              <a:rPr lang="en-GB" sz="1900" dirty="0" smtClean="0">
                <a:solidFill>
                  <a:srgbClr val="000000"/>
                </a:solidFill>
              </a:rPr>
              <a:t>Economic transformations</a:t>
            </a:r>
          </a:p>
          <a:p>
            <a:pPr>
              <a:buFont typeface="Wingdings" charset="2"/>
              <a:buChar char="§"/>
            </a:pPr>
            <a:r>
              <a:rPr lang="en-GB" sz="1900" dirty="0" smtClean="0">
                <a:solidFill>
                  <a:srgbClr val="000000"/>
                </a:solidFill>
              </a:rPr>
              <a:t>Impact on democracy + Political Islam</a:t>
            </a:r>
            <a:endParaRPr lang="en-GB" sz="1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mage result for september 11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27833" y="1690688"/>
            <a:ext cx="4613617" cy="299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Salafi jihadism</a:t>
            </a:r>
            <a:endParaRPr lang="en-GB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4797" y="1690688"/>
            <a:ext cx="4448503" cy="4774872"/>
          </a:xfrm>
        </p:spPr>
        <p:txBody>
          <a:bodyPr>
            <a:normAutofit lnSpcReduction="10000"/>
          </a:bodyPr>
          <a:lstStyle/>
          <a:p>
            <a:r>
              <a:rPr lang="en-GB" sz="2000" i="1" dirty="0" smtClean="0"/>
              <a:t>Jihad</a:t>
            </a:r>
            <a:r>
              <a:rPr lang="en-GB" sz="2000" dirty="0" smtClean="0"/>
              <a:t>: struggle or holy war</a:t>
            </a:r>
          </a:p>
          <a:p>
            <a:r>
              <a:rPr lang="en-GB" sz="2000" i="1" dirty="0" err="1" smtClean="0"/>
              <a:t>Takfir</a:t>
            </a:r>
            <a:r>
              <a:rPr lang="en-GB" sz="2000" dirty="0" smtClean="0"/>
              <a:t>: accusing other Muslims of apostasy</a:t>
            </a:r>
            <a:endParaRPr lang="en-GB" sz="2000" i="1" dirty="0" smtClean="0"/>
          </a:p>
          <a:p>
            <a:endParaRPr lang="en-GB" sz="2000" i="1" dirty="0"/>
          </a:p>
          <a:p>
            <a:pPr marL="0" indent="0" algn="ctr">
              <a:buNone/>
            </a:pPr>
            <a:r>
              <a:rPr lang="en-GB" sz="2400" b="1" dirty="0" smtClean="0"/>
              <a:t>Al Qaeda</a:t>
            </a:r>
            <a:endParaRPr lang="en-GB" sz="24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GB" sz="2000" dirty="0" smtClean="0"/>
              <a:t>Founded by Osama bin Laden &amp; Ayman al-Zawahiri</a:t>
            </a:r>
          </a:p>
          <a:p>
            <a:r>
              <a:rPr lang="en-GB" sz="2000" dirty="0" smtClean="0"/>
              <a:t>Based on </a:t>
            </a:r>
            <a:r>
              <a:rPr lang="en-GB" sz="2000" dirty="0" err="1" smtClean="0"/>
              <a:t>Qutb</a:t>
            </a:r>
            <a:r>
              <a:rPr lang="en-GB" sz="2000" dirty="0" smtClean="0"/>
              <a:t> and </a:t>
            </a:r>
            <a:r>
              <a:rPr lang="en-GB" sz="2000" dirty="0" err="1" smtClean="0"/>
              <a:t>Maudadi’s</a:t>
            </a:r>
            <a:r>
              <a:rPr lang="en-GB" sz="2000" dirty="0" smtClean="0"/>
              <a:t> ideas</a:t>
            </a:r>
          </a:p>
          <a:p>
            <a:r>
              <a:rPr lang="en-GB" sz="2000" dirty="0" smtClean="0"/>
              <a:t>CIA-funded ISI-trained in Afghanistan</a:t>
            </a:r>
          </a:p>
          <a:p>
            <a:r>
              <a:rPr lang="en-GB" sz="2000" dirty="0" smtClean="0"/>
              <a:t>First targets in Islamic world</a:t>
            </a:r>
          </a:p>
          <a:p>
            <a:r>
              <a:rPr lang="en-GB" sz="2000" dirty="0" smtClean="0"/>
              <a:t>Goes global with September 11 attacks</a:t>
            </a:r>
          </a:p>
          <a:p>
            <a:r>
              <a:rPr lang="en-GB" sz="2000" dirty="0" smtClean="0"/>
              <a:t>No immediate goal to establish an Islamic state / caliphate</a:t>
            </a:r>
          </a:p>
          <a:p>
            <a:endParaRPr lang="en-GB" sz="2400" dirty="0" smtClean="0"/>
          </a:p>
        </p:txBody>
      </p:sp>
      <p:pic>
        <p:nvPicPr>
          <p:cNvPr id="11266" name="Picture 2" descr="yman al-Zawahiri portrai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08957" y="2983667"/>
            <a:ext cx="2125339" cy="273396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016915" y="5717627"/>
            <a:ext cx="19173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/>
              <a:t>a</a:t>
            </a:r>
            <a:r>
              <a:rPr lang="en-GB" sz="1400" dirty="0" smtClean="0"/>
              <a:t>l-Zawahiri, from a prominent Cairo family, was a member of MB</a:t>
            </a:r>
            <a:endParaRPr lang="en-GB" sz="1400" dirty="0"/>
          </a:p>
        </p:txBody>
      </p:sp>
      <p:pic>
        <p:nvPicPr>
          <p:cNvPr id="11268" name="Picture 4" descr="mage result for Osama bin Laden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3301" y="2996224"/>
            <a:ext cx="2061387" cy="2742422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79349" y="5707122"/>
            <a:ext cx="19173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Osama bin Laden</a:t>
            </a:r>
          </a:p>
          <a:p>
            <a:r>
              <a:rPr lang="en-GB" sz="1400" dirty="0" smtClean="0"/>
              <a:t>Wealthy Saudi businessman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48716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Salafi jihadism</a:t>
            </a:r>
            <a:endParaRPr lang="en-GB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3662"/>
            <a:ext cx="4448503" cy="538918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GB" sz="2400" b="1" dirty="0" smtClean="0"/>
              <a:t>Islamic State (IS)</a:t>
            </a:r>
            <a:endParaRPr lang="en-GB" sz="2400" b="1" dirty="0"/>
          </a:p>
          <a:p>
            <a:r>
              <a:rPr lang="en-GB" sz="2000" dirty="0" smtClean="0"/>
              <a:t>Emerged from extreme violence/vacuum of Iraq + Syria</a:t>
            </a:r>
          </a:p>
          <a:p>
            <a:pPr lvl="1"/>
            <a:r>
              <a:rPr lang="en-GB" sz="1800" dirty="0" smtClean="0"/>
              <a:t>Extension of al-Qaeda in Iraq</a:t>
            </a:r>
          </a:p>
          <a:p>
            <a:r>
              <a:rPr lang="en-GB" sz="2000" dirty="0" smtClean="0"/>
              <a:t>Establish caliphate in our time</a:t>
            </a:r>
          </a:p>
          <a:p>
            <a:r>
              <a:rPr lang="en-GB" sz="2000" dirty="0" smtClean="0"/>
              <a:t>Notable for targeting Muslims for apostasy (</a:t>
            </a:r>
            <a:r>
              <a:rPr lang="en-GB" sz="2000" i="1" dirty="0" err="1" smtClean="0"/>
              <a:t>takfir</a:t>
            </a:r>
            <a:r>
              <a:rPr lang="en-GB" sz="2000" dirty="0" smtClean="0"/>
              <a:t>)</a:t>
            </a:r>
          </a:p>
          <a:p>
            <a:r>
              <a:rPr lang="en-GB" sz="2000" dirty="0" smtClean="0"/>
              <a:t>Is it “Islamic” and is it a “state”?</a:t>
            </a:r>
          </a:p>
          <a:p>
            <a:r>
              <a:rPr lang="en-GB" sz="2000" dirty="0"/>
              <a:t>A product of modernity </a:t>
            </a:r>
          </a:p>
          <a:p>
            <a:r>
              <a:rPr lang="en-GB" sz="2000" dirty="0" smtClean="0"/>
              <a:t>Who is attracted? </a:t>
            </a:r>
          </a:p>
          <a:p>
            <a:pPr lvl="1"/>
            <a:r>
              <a:rPr lang="en-GB" sz="1800" dirty="0" smtClean="0"/>
              <a:t>Socio-economic marginalisation and political status loss</a:t>
            </a:r>
          </a:p>
          <a:p>
            <a:pPr lvl="1"/>
            <a:r>
              <a:rPr lang="en-GB" sz="1800" dirty="0" smtClean="0"/>
              <a:t>Adventurers </a:t>
            </a:r>
          </a:p>
          <a:p>
            <a:pPr lvl="1"/>
            <a:r>
              <a:rPr lang="en-GB" sz="1800" dirty="0" smtClean="0"/>
              <a:t>Strict ideologues (Educated, middle class, many engineers!!)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70787" y="3422167"/>
            <a:ext cx="2932386" cy="24228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7056" y="1741386"/>
            <a:ext cx="5626744" cy="1680781"/>
          </a:xfrm>
          <a:prstGeom prst="rect">
            <a:avLst/>
          </a:prstGeom>
        </p:spPr>
      </p:pic>
      <p:pic>
        <p:nvPicPr>
          <p:cNvPr id="1026" name="Picture 2" descr="mage result for isis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3173" y="3371469"/>
            <a:ext cx="3849931" cy="247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63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Salafi jihadism</a:t>
            </a:r>
            <a:endParaRPr lang="en-GB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3286"/>
            <a:ext cx="4448503" cy="50323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000" b="1" dirty="0" smtClean="0"/>
              <a:t>What fuels violent forms of Islamism?</a:t>
            </a:r>
          </a:p>
          <a:p>
            <a:pPr marL="0" indent="0">
              <a:buNone/>
            </a:pPr>
            <a:endParaRPr lang="en-GB" sz="500" dirty="0" smtClean="0"/>
          </a:p>
          <a:p>
            <a:r>
              <a:rPr lang="en-GB" sz="2000" dirty="0" smtClean="0"/>
              <a:t>Conflicts in Muslim countries and socio-political vacuum</a:t>
            </a:r>
          </a:p>
          <a:p>
            <a:pPr lvl="1"/>
            <a:r>
              <a:rPr lang="en-GB" sz="1600" dirty="0" smtClean="0"/>
              <a:t>Palestinian-Israeli conflict</a:t>
            </a:r>
          </a:p>
          <a:p>
            <a:pPr lvl="1"/>
            <a:r>
              <a:rPr lang="en-GB" sz="1600" dirty="0" smtClean="0"/>
              <a:t>Afghanistan 1980s</a:t>
            </a:r>
          </a:p>
          <a:p>
            <a:pPr lvl="1"/>
            <a:r>
              <a:rPr lang="en-GB" sz="1600" dirty="0" smtClean="0"/>
              <a:t>Bosnia, Chechnya, Somalia 1990s</a:t>
            </a:r>
          </a:p>
          <a:p>
            <a:pPr lvl="1"/>
            <a:r>
              <a:rPr lang="en-GB" sz="1600" dirty="0" smtClean="0"/>
              <a:t>Iraq 2000s</a:t>
            </a:r>
          </a:p>
          <a:p>
            <a:pPr lvl="1"/>
            <a:r>
              <a:rPr lang="en-GB" sz="1600" dirty="0" smtClean="0"/>
              <a:t>Syria 2010s</a:t>
            </a:r>
          </a:p>
          <a:p>
            <a:r>
              <a:rPr lang="en-GB" sz="2000" dirty="0" smtClean="0"/>
              <a:t>Socio-economic resentment and marginalisation in the West</a:t>
            </a:r>
          </a:p>
          <a:p>
            <a:r>
              <a:rPr lang="en-GB" sz="2000" dirty="0" smtClean="0"/>
              <a:t>“</a:t>
            </a:r>
            <a:r>
              <a:rPr lang="en-GB" sz="2000" dirty="0" err="1" smtClean="0"/>
              <a:t>Islamofascism</a:t>
            </a:r>
            <a:r>
              <a:rPr lang="en-GB" sz="2000" dirty="0" smtClean="0"/>
              <a:t>” </a:t>
            </a:r>
            <a:r>
              <a:rPr lang="en-GB" sz="2000" dirty="0">
                <a:sym typeface="Wingdings"/>
              </a:rPr>
              <a:t></a:t>
            </a:r>
            <a:r>
              <a:rPr lang="en-GB" sz="2000" dirty="0" smtClean="0"/>
              <a:t> Islamophobia/ 		  White Supremacism</a:t>
            </a:r>
            <a:endParaRPr lang="en-GB" sz="2000" dirty="0"/>
          </a:p>
          <a:p>
            <a:r>
              <a:rPr lang="en-GB" sz="2000" dirty="0" err="1" smtClean="0"/>
              <a:t>Instrumentalisation</a:t>
            </a:r>
            <a:r>
              <a:rPr lang="en-GB" sz="2000" dirty="0" smtClean="0"/>
              <a:t> by state-level actors in regional rivalries</a:t>
            </a:r>
            <a:endParaRPr lang="en-GB" sz="2400" dirty="0" smtClean="0"/>
          </a:p>
        </p:txBody>
      </p:sp>
      <p:grpSp>
        <p:nvGrpSpPr>
          <p:cNvPr id="12" name="Group 11"/>
          <p:cNvGrpSpPr/>
          <p:nvPr/>
        </p:nvGrpSpPr>
        <p:grpSpPr>
          <a:xfrm>
            <a:off x="5387018" y="1639614"/>
            <a:ext cx="6407417" cy="4072760"/>
            <a:chOff x="5387018" y="1639614"/>
            <a:chExt cx="6407417" cy="407276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87018" y="1639614"/>
              <a:ext cx="3833186" cy="407276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40483" y="1639614"/>
              <a:ext cx="2453952" cy="4072760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4813738" y="4569305"/>
            <a:ext cx="5896303" cy="1815882"/>
            <a:chOff x="4813738" y="4569305"/>
            <a:chExt cx="5896303" cy="1815882"/>
          </a:xfrm>
        </p:grpSpPr>
        <p:sp>
          <p:nvSpPr>
            <p:cNvPr id="13" name="TextBox 12"/>
            <p:cNvSpPr txBox="1"/>
            <p:nvPr/>
          </p:nvSpPr>
          <p:spPr>
            <a:xfrm>
              <a:off x="6436893" y="4569305"/>
              <a:ext cx="4273148" cy="181588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charset="0"/>
                <a:buChar char="•"/>
              </a:pPr>
              <a:endParaRPr lang="en-GB" sz="1600" dirty="0" smtClean="0"/>
            </a:p>
            <a:p>
              <a:pPr marL="285750" indent="-285750">
                <a:buFont typeface="Arial" charset="0"/>
                <a:buChar char="•"/>
              </a:pPr>
              <a:r>
                <a:rPr lang="en-GB" sz="1600" dirty="0" smtClean="0"/>
                <a:t>Salafists vs. </a:t>
              </a:r>
              <a:r>
                <a:rPr lang="en-GB" sz="1600" smtClean="0"/>
                <a:t>Shia Islamists</a:t>
              </a:r>
              <a:endParaRPr lang="en-GB" sz="1600" dirty="0" smtClean="0"/>
            </a:p>
            <a:p>
              <a:pPr marL="742950" lvl="1" indent="-285750">
                <a:buFont typeface="Arial" charset="0"/>
                <a:buChar char="•"/>
              </a:pPr>
              <a:r>
                <a:rPr lang="en-GB" sz="1600" dirty="0" smtClean="0"/>
                <a:t>Fuelled by Saudi </a:t>
              </a:r>
              <a:r>
                <a:rPr lang="en-GB" sz="1600" i="1" dirty="0" smtClean="0"/>
                <a:t>vs</a:t>
              </a:r>
              <a:r>
                <a:rPr lang="en-GB" sz="1600" dirty="0" smtClean="0"/>
                <a:t>. Iran</a:t>
              </a:r>
            </a:p>
            <a:p>
              <a:pPr marL="742950" lvl="1" indent="-285750">
                <a:buFont typeface="Arial" charset="0"/>
                <a:buChar char="•"/>
              </a:pPr>
              <a:endParaRPr lang="en-GB" sz="1600" dirty="0" smtClean="0"/>
            </a:p>
            <a:p>
              <a:pPr marL="285750" indent="-285750">
                <a:buFont typeface="Arial" charset="0"/>
                <a:buChar char="•"/>
              </a:pPr>
              <a:r>
                <a:rPr lang="en-GB" sz="1600" dirty="0" smtClean="0"/>
                <a:t>Salafists vs. Muslim Brotherhood</a:t>
              </a:r>
            </a:p>
            <a:p>
              <a:pPr marL="742950" lvl="1" indent="-285750">
                <a:buFont typeface="Arial" charset="0"/>
                <a:buChar char="•"/>
              </a:pPr>
              <a:r>
                <a:rPr lang="en-GB" sz="1600" dirty="0" smtClean="0"/>
                <a:t>Fuelled by Saudi, UAE </a:t>
              </a:r>
              <a:r>
                <a:rPr lang="en-GB" sz="1600" i="1" dirty="0" smtClean="0"/>
                <a:t>vs</a:t>
              </a:r>
              <a:r>
                <a:rPr lang="en-GB" sz="1600" dirty="0" smtClean="0"/>
                <a:t>. Turkey, Qatar</a:t>
              </a:r>
            </a:p>
            <a:p>
              <a:pPr marL="742950" lvl="1" indent="-285750">
                <a:buFont typeface="Arial" charset="0"/>
                <a:buChar char="•"/>
              </a:pPr>
              <a:endParaRPr lang="en-GB" sz="1600" dirty="0" smtClean="0"/>
            </a:p>
          </p:txBody>
        </p:sp>
        <p:sp>
          <p:nvSpPr>
            <p:cNvPr id="14" name="Striped Right Arrow 13"/>
            <p:cNvSpPr/>
            <p:nvPr/>
          </p:nvSpPr>
          <p:spPr>
            <a:xfrm>
              <a:off x="4813738" y="5754566"/>
              <a:ext cx="1723696" cy="630621"/>
            </a:xfrm>
            <a:prstGeom prst="stripedRightArrow">
              <a:avLst>
                <a:gd name="adj1" fmla="val 43939"/>
                <a:gd name="adj2" fmla="val 50000"/>
              </a:avLst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59495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777" y="1402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66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Islam(ism) and Democracy</a:t>
            </a:r>
            <a:endParaRPr lang="en-GB" sz="66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62756"/>
            <a:ext cx="5012267" cy="569524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GB" sz="2000" b="1" dirty="0" smtClean="0"/>
              <a:t>“Is Political Islam </a:t>
            </a:r>
            <a:r>
              <a:rPr lang="en-GB" sz="2000" b="1" dirty="0"/>
              <a:t>compatible with democracy</a:t>
            </a:r>
            <a:r>
              <a:rPr lang="en-GB" sz="2000" b="1" dirty="0" smtClean="0"/>
              <a:t>?”</a:t>
            </a:r>
            <a:endParaRPr lang="en-GB" sz="2000" b="1" dirty="0"/>
          </a:p>
          <a:p>
            <a:pPr marL="457200" lvl="1" indent="0">
              <a:lnSpc>
                <a:spcPct val="110000"/>
              </a:lnSpc>
              <a:buNone/>
            </a:pPr>
            <a:endParaRPr lang="en-GB" sz="400" dirty="0" smtClean="0"/>
          </a:p>
          <a:p>
            <a:pPr>
              <a:lnSpc>
                <a:spcPct val="110000"/>
              </a:lnSpc>
            </a:pPr>
            <a:r>
              <a:rPr lang="en-GB" sz="2000" dirty="0"/>
              <a:t>Discourse:</a:t>
            </a:r>
          </a:p>
          <a:p>
            <a:pPr lvl="1">
              <a:lnSpc>
                <a:spcPct val="110000"/>
              </a:lnSpc>
            </a:pPr>
            <a:r>
              <a:rPr lang="en-GB" sz="1700" dirty="0"/>
              <a:t>Salafists and </a:t>
            </a:r>
            <a:r>
              <a:rPr lang="en-GB" sz="1700" dirty="0" smtClean="0"/>
              <a:t>Secularists </a:t>
            </a:r>
            <a:r>
              <a:rPr lang="en-GB" sz="1700" dirty="0"/>
              <a:t>say </a:t>
            </a:r>
            <a:r>
              <a:rPr lang="en-GB" sz="1700" b="1" dirty="0"/>
              <a:t>No </a:t>
            </a:r>
          </a:p>
          <a:p>
            <a:pPr lvl="1">
              <a:lnSpc>
                <a:spcPct val="110000"/>
              </a:lnSpc>
            </a:pPr>
            <a:r>
              <a:rPr lang="en-GB" sz="1700" dirty="0" smtClean="0"/>
              <a:t>Muslim Brotherhood says </a:t>
            </a:r>
            <a:r>
              <a:rPr lang="en-US" sz="1700" b="1" dirty="0" smtClean="0"/>
              <a:t>Yes</a:t>
            </a:r>
            <a:endParaRPr lang="en-GB" sz="1700" b="1" dirty="0" smtClean="0"/>
          </a:p>
          <a:p>
            <a:pPr>
              <a:lnSpc>
                <a:spcPct val="110000"/>
              </a:lnSpc>
            </a:pPr>
            <a:r>
              <a:rPr lang="en-GB" sz="2100" dirty="0" smtClean="0"/>
              <a:t>But what kind of democracy?</a:t>
            </a:r>
          </a:p>
          <a:p>
            <a:pPr lvl="1">
              <a:lnSpc>
                <a:spcPct val="110000"/>
              </a:lnSpc>
            </a:pPr>
            <a:r>
              <a:rPr lang="en-GB" sz="1700" dirty="0" smtClean="0"/>
              <a:t>Procedural versus Substantial definitions</a:t>
            </a:r>
          </a:p>
          <a:p>
            <a:pPr lvl="1">
              <a:lnSpc>
                <a:spcPct val="110000"/>
              </a:lnSpc>
            </a:pPr>
            <a:r>
              <a:rPr lang="en-GB" sz="1700" dirty="0" smtClean="0"/>
              <a:t>Majoritarianism versus Liberal democracy</a:t>
            </a:r>
          </a:p>
          <a:p>
            <a:pPr>
              <a:lnSpc>
                <a:spcPct val="110000"/>
              </a:lnSpc>
            </a:pPr>
            <a:r>
              <a:rPr lang="en-GB" sz="2100" dirty="0" smtClean="0"/>
              <a:t>Democracy as a means to an end?</a:t>
            </a:r>
            <a:endParaRPr lang="en-GB" sz="2100" dirty="0"/>
          </a:p>
          <a:p>
            <a:pPr lvl="1">
              <a:lnSpc>
                <a:spcPct val="110000"/>
              </a:lnSpc>
            </a:pPr>
            <a:r>
              <a:rPr lang="en-GB" sz="1700" dirty="0"/>
              <a:t>Erdoğan: “Democracy is a tram, we get off when we reach our destination</a:t>
            </a:r>
            <a:r>
              <a:rPr lang="en-GB" sz="1700" dirty="0" smtClean="0"/>
              <a:t>”</a:t>
            </a:r>
          </a:p>
          <a:p>
            <a:pPr lvl="1">
              <a:lnSpc>
                <a:spcPct val="110000"/>
              </a:lnSpc>
            </a:pPr>
            <a:r>
              <a:rPr lang="en-GB" sz="1700" dirty="0" smtClean="0"/>
              <a:t>Context versus Essence (Roy)</a:t>
            </a:r>
          </a:p>
        </p:txBody>
      </p:sp>
    </p:spTree>
    <p:extLst>
      <p:ext uri="{BB962C8B-B14F-4D97-AF65-F5344CB8AC3E}">
        <p14:creationId xmlns:p14="http://schemas.microsoft.com/office/powerpoint/2010/main" val="98295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777" y="1402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66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Islam(ism) and Democracy</a:t>
            </a:r>
            <a:endParaRPr lang="en-GB" sz="66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62756"/>
            <a:ext cx="5012267" cy="569524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GB" sz="2000" b="1" dirty="0" smtClean="0"/>
              <a:t>“Is Political Islam </a:t>
            </a:r>
            <a:r>
              <a:rPr lang="en-GB" sz="2000" b="1" dirty="0"/>
              <a:t>compatible with democracy</a:t>
            </a:r>
            <a:r>
              <a:rPr lang="en-GB" sz="2000" b="1" dirty="0" smtClean="0"/>
              <a:t>?”</a:t>
            </a:r>
            <a:endParaRPr lang="en-GB" sz="2000" b="1" dirty="0"/>
          </a:p>
          <a:p>
            <a:pPr marL="457200" lvl="1" indent="0">
              <a:lnSpc>
                <a:spcPct val="110000"/>
              </a:lnSpc>
              <a:buNone/>
            </a:pPr>
            <a:endParaRPr lang="en-GB" sz="400" dirty="0" smtClean="0"/>
          </a:p>
          <a:p>
            <a:pPr>
              <a:lnSpc>
                <a:spcPct val="110000"/>
              </a:lnSpc>
            </a:pPr>
            <a:r>
              <a:rPr lang="en-GB" sz="2000" dirty="0"/>
              <a:t>Empirical evidence:</a:t>
            </a:r>
          </a:p>
          <a:p>
            <a:pPr lvl="1">
              <a:lnSpc>
                <a:spcPct val="110000"/>
              </a:lnSpc>
            </a:pPr>
            <a:r>
              <a:rPr lang="en-GB" sz="1600" dirty="0"/>
              <a:t>Track Record: Not very bright</a:t>
            </a:r>
          </a:p>
          <a:p>
            <a:pPr lvl="1">
              <a:lnSpc>
                <a:spcPct val="110000"/>
              </a:lnSpc>
            </a:pPr>
            <a:r>
              <a:rPr lang="en-GB" sz="1600" dirty="0"/>
              <a:t>Turkey: from regional “role model” to populist authoritarianism</a:t>
            </a:r>
          </a:p>
          <a:p>
            <a:pPr lvl="1">
              <a:lnSpc>
                <a:spcPct val="110000"/>
              </a:lnSpc>
            </a:pPr>
            <a:r>
              <a:rPr lang="en-GB" sz="1600" dirty="0"/>
              <a:t>Tunisia: best example right now</a:t>
            </a:r>
            <a:r>
              <a:rPr lang="is-IS" sz="1600" dirty="0"/>
              <a:t>…</a:t>
            </a:r>
            <a:r>
              <a:rPr lang="en-GB" sz="1600" dirty="0"/>
              <a:t> but </a:t>
            </a:r>
            <a:r>
              <a:rPr lang="en-GB" sz="1600" dirty="0" err="1"/>
              <a:t>en-Nahda</a:t>
            </a:r>
            <a:r>
              <a:rPr lang="en-GB" sz="1600" dirty="0"/>
              <a:t> “no longer Islamist”</a:t>
            </a:r>
          </a:p>
          <a:p>
            <a:pPr>
              <a:lnSpc>
                <a:spcPct val="110000"/>
              </a:lnSpc>
            </a:pPr>
            <a:r>
              <a:rPr lang="en-GB" sz="2000" dirty="0"/>
              <a:t>Have they been given enough time?</a:t>
            </a:r>
          </a:p>
          <a:p>
            <a:pPr lvl="1">
              <a:lnSpc>
                <a:spcPct val="110000"/>
              </a:lnSpc>
            </a:pPr>
            <a:r>
              <a:rPr lang="en-GB" sz="1600" dirty="0"/>
              <a:t>Hamas 2006 election, </a:t>
            </a:r>
            <a:r>
              <a:rPr lang="en-GB" sz="1600" dirty="0" err="1"/>
              <a:t>Mursi</a:t>
            </a:r>
            <a:r>
              <a:rPr lang="en-GB" sz="1600" dirty="0"/>
              <a:t> 2013 </a:t>
            </a:r>
            <a:r>
              <a:rPr lang="en-GB" sz="1600" dirty="0" smtClean="0"/>
              <a:t>coup</a:t>
            </a:r>
            <a:endParaRPr lang="en-GB" sz="2000" dirty="0" smtClean="0"/>
          </a:p>
          <a:p>
            <a:pPr>
              <a:lnSpc>
                <a:spcPct val="110000"/>
              </a:lnSpc>
            </a:pPr>
            <a:r>
              <a:rPr lang="en-GB" sz="2000" dirty="0" smtClean="0"/>
              <a:t>Inclusion</a:t>
            </a:r>
            <a:r>
              <a:rPr lang="en-GB" sz="2000" dirty="0" smtClean="0"/>
              <a:t>-Moderation Theory</a:t>
            </a:r>
          </a:p>
          <a:p>
            <a:pPr lvl="1">
              <a:lnSpc>
                <a:spcPct val="110000"/>
              </a:lnSpc>
            </a:pPr>
            <a:r>
              <a:rPr lang="en-GB" sz="1700" dirty="0" err="1" smtClean="0"/>
              <a:t>Shadi</a:t>
            </a:r>
            <a:r>
              <a:rPr lang="en-GB" sz="1700" dirty="0" smtClean="0"/>
              <a:t> </a:t>
            </a:r>
            <a:r>
              <a:rPr lang="en-GB" sz="1700" dirty="0"/>
              <a:t>Hamid: “Forced moderation”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317067" y="1772357"/>
            <a:ext cx="6916549" cy="3680246"/>
            <a:chOff x="5263052" y="1290806"/>
            <a:chExt cx="6768662" cy="337351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63052" y="1619996"/>
              <a:ext cx="6768662" cy="304432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63052" y="1391388"/>
              <a:ext cx="2761593" cy="22012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04942" y="1290806"/>
              <a:ext cx="2326772" cy="329190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067" y="2137617"/>
            <a:ext cx="6916549" cy="402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77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777" y="1402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66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Islam(ism) and Democracy</a:t>
            </a:r>
            <a:endParaRPr lang="en-GB" sz="66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2" name="Picture 4" descr="mage result for times erdogan 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7601" y="14021"/>
            <a:ext cx="5234399" cy="6843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5155137" y="4289872"/>
            <a:ext cx="4140292" cy="2568126"/>
            <a:chOff x="4820611" y="3933968"/>
            <a:chExt cx="4140292" cy="2568126"/>
          </a:xfrm>
        </p:grpSpPr>
        <p:sp>
          <p:nvSpPr>
            <p:cNvPr id="14" name="TextBox 13"/>
            <p:cNvSpPr txBox="1"/>
            <p:nvPr/>
          </p:nvSpPr>
          <p:spPr>
            <a:xfrm>
              <a:off x="4820611" y="6225095"/>
              <a:ext cx="13594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NYT Editorial 2004</a:t>
              </a:r>
              <a:endParaRPr lang="en-US" sz="1200" dirty="0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84679" y="3933968"/>
              <a:ext cx="4076224" cy="2225094"/>
            </a:xfrm>
            <a:prstGeom prst="rect">
              <a:avLst/>
            </a:prstGeom>
            <a:ln w="57150">
              <a:solidFill>
                <a:schemeClr val="tx1">
                  <a:lumMod val="75000"/>
                  <a:lumOff val="25000"/>
                </a:schemeClr>
              </a:solidFill>
            </a:ln>
          </p:spPr>
        </p:pic>
      </p:grpSp>
      <p:grpSp>
        <p:nvGrpSpPr>
          <p:cNvPr id="16" name="Group 15"/>
          <p:cNvGrpSpPr/>
          <p:nvPr/>
        </p:nvGrpSpPr>
        <p:grpSpPr>
          <a:xfrm>
            <a:off x="7307310" y="3306240"/>
            <a:ext cx="4534980" cy="2545549"/>
            <a:chOff x="5414378" y="4299146"/>
            <a:chExt cx="4076224" cy="2225094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14378" y="4299146"/>
              <a:ext cx="4076224" cy="2225094"/>
            </a:xfrm>
            <a:prstGeom prst="rect">
              <a:avLst/>
            </a:prstGeom>
            <a:ln w="57150">
              <a:solidFill>
                <a:schemeClr val="tx1">
                  <a:lumMod val="75000"/>
                  <a:lumOff val="25000"/>
                </a:schemeClr>
              </a:solidFill>
            </a:ln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53232" y="5496920"/>
              <a:ext cx="3961166" cy="963744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53232" y="4593546"/>
              <a:ext cx="4037370" cy="358112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96000" y="4308229"/>
              <a:ext cx="726967" cy="198264"/>
            </a:xfrm>
            <a:prstGeom prst="rect">
              <a:avLst/>
            </a:prstGeom>
          </p:spPr>
        </p:pic>
      </p:grpSp>
      <p:sp>
        <p:nvSpPr>
          <p:cNvPr id="21" name="Content Placeholder 2"/>
          <p:cNvSpPr txBox="1">
            <a:spLocks/>
          </p:cNvSpPr>
          <p:nvPr/>
        </p:nvSpPr>
        <p:spPr>
          <a:xfrm>
            <a:off x="304800" y="1162756"/>
            <a:ext cx="5012267" cy="5695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Font typeface="Arial"/>
              <a:buNone/>
            </a:pPr>
            <a:r>
              <a:rPr lang="en-GB" sz="2000" b="1" dirty="0" smtClean="0"/>
              <a:t>“Is Political Islam compatible with democracy?”</a:t>
            </a:r>
          </a:p>
          <a:p>
            <a:pPr marL="457200" lvl="1" indent="0">
              <a:lnSpc>
                <a:spcPct val="110000"/>
              </a:lnSpc>
              <a:buFont typeface="Arial"/>
              <a:buNone/>
            </a:pPr>
            <a:endParaRPr lang="en-GB" sz="400" dirty="0" smtClean="0"/>
          </a:p>
          <a:p>
            <a:pPr>
              <a:lnSpc>
                <a:spcPct val="110000"/>
              </a:lnSpc>
            </a:pPr>
            <a:r>
              <a:rPr lang="en-GB" sz="2000" dirty="0" smtClean="0"/>
              <a:t>Empirical evidence:</a:t>
            </a:r>
          </a:p>
          <a:p>
            <a:pPr lvl="1">
              <a:lnSpc>
                <a:spcPct val="110000"/>
              </a:lnSpc>
            </a:pPr>
            <a:r>
              <a:rPr lang="en-GB" sz="1600" dirty="0" smtClean="0"/>
              <a:t>Track Record: Not very bright</a:t>
            </a:r>
          </a:p>
          <a:p>
            <a:pPr lvl="1">
              <a:lnSpc>
                <a:spcPct val="110000"/>
              </a:lnSpc>
            </a:pPr>
            <a:r>
              <a:rPr lang="en-GB" sz="1600" dirty="0" smtClean="0"/>
              <a:t>Turkey: from regional “role model” to populist authoritarianism</a:t>
            </a:r>
          </a:p>
          <a:p>
            <a:pPr lvl="1">
              <a:lnSpc>
                <a:spcPct val="110000"/>
              </a:lnSpc>
            </a:pPr>
            <a:r>
              <a:rPr lang="en-GB" sz="1600" dirty="0" smtClean="0"/>
              <a:t>Tunisia: best example right now</a:t>
            </a:r>
            <a:r>
              <a:rPr lang="is-IS" sz="1600" dirty="0" smtClean="0"/>
              <a:t>…</a:t>
            </a:r>
            <a:r>
              <a:rPr lang="en-GB" sz="1600" dirty="0" smtClean="0"/>
              <a:t> but </a:t>
            </a:r>
            <a:r>
              <a:rPr lang="en-GB" sz="1600" dirty="0" err="1" smtClean="0"/>
              <a:t>en-Nahda</a:t>
            </a:r>
            <a:r>
              <a:rPr lang="en-GB" sz="1600" dirty="0" smtClean="0"/>
              <a:t> “no longer Islamist”</a:t>
            </a:r>
          </a:p>
          <a:p>
            <a:pPr>
              <a:lnSpc>
                <a:spcPct val="110000"/>
              </a:lnSpc>
            </a:pPr>
            <a:r>
              <a:rPr lang="en-GB" sz="2000" dirty="0" smtClean="0"/>
              <a:t>Have they been given enough time?</a:t>
            </a:r>
          </a:p>
          <a:p>
            <a:pPr lvl="1">
              <a:lnSpc>
                <a:spcPct val="110000"/>
              </a:lnSpc>
            </a:pPr>
            <a:r>
              <a:rPr lang="en-GB" sz="1600" dirty="0" smtClean="0"/>
              <a:t>Hamas 2006 election, </a:t>
            </a:r>
            <a:r>
              <a:rPr lang="en-GB" sz="1600" dirty="0" err="1" smtClean="0"/>
              <a:t>Mursi</a:t>
            </a:r>
            <a:r>
              <a:rPr lang="en-GB" sz="1600" dirty="0" smtClean="0"/>
              <a:t> 2013 coup</a:t>
            </a:r>
            <a:endParaRPr lang="en-GB" sz="2000" dirty="0" smtClean="0"/>
          </a:p>
          <a:p>
            <a:pPr>
              <a:lnSpc>
                <a:spcPct val="110000"/>
              </a:lnSpc>
            </a:pPr>
            <a:r>
              <a:rPr lang="en-GB" sz="2000" dirty="0" smtClean="0"/>
              <a:t>Inclusion-Moderation </a:t>
            </a:r>
            <a:r>
              <a:rPr lang="en-GB" sz="2000" dirty="0" smtClean="0"/>
              <a:t>Theory</a:t>
            </a:r>
          </a:p>
          <a:p>
            <a:pPr lvl="1">
              <a:lnSpc>
                <a:spcPct val="110000"/>
              </a:lnSpc>
            </a:pPr>
            <a:r>
              <a:rPr lang="en-GB" sz="1700" dirty="0" err="1" smtClean="0"/>
              <a:t>Shadi</a:t>
            </a:r>
            <a:r>
              <a:rPr lang="en-GB" sz="1700" dirty="0" smtClean="0"/>
              <a:t> Hamid: “Forced moderation”</a:t>
            </a:r>
          </a:p>
        </p:txBody>
      </p:sp>
    </p:spTree>
    <p:extLst>
      <p:ext uri="{BB962C8B-B14F-4D97-AF65-F5344CB8AC3E}">
        <p14:creationId xmlns:p14="http://schemas.microsoft.com/office/powerpoint/2010/main" val="124564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777" y="1402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66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Islam(ism) and Democracy</a:t>
            </a:r>
            <a:endParaRPr lang="en-GB" sz="66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2" name="Picture 4" descr="mage result for ennahda tunisi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659"/>
          <a:stretch/>
        </p:blipFill>
        <p:spPr bwMode="auto">
          <a:xfrm>
            <a:off x="5809716" y="1770984"/>
            <a:ext cx="6276763" cy="3736623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5715" y="1145983"/>
            <a:ext cx="4466639" cy="1357408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6456" y="5197663"/>
            <a:ext cx="5564852" cy="943492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04800" y="1162756"/>
            <a:ext cx="5012267" cy="569524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GB" sz="2000" b="1" dirty="0" smtClean="0"/>
              <a:t>“Is Political Islam </a:t>
            </a:r>
            <a:r>
              <a:rPr lang="en-GB" sz="2000" b="1" dirty="0"/>
              <a:t>compatible with democracy</a:t>
            </a:r>
            <a:r>
              <a:rPr lang="en-GB" sz="2000" b="1" dirty="0" smtClean="0"/>
              <a:t>?”</a:t>
            </a:r>
            <a:endParaRPr lang="en-GB" sz="2000" b="1" dirty="0"/>
          </a:p>
          <a:p>
            <a:pPr marL="457200" lvl="1" indent="0">
              <a:lnSpc>
                <a:spcPct val="110000"/>
              </a:lnSpc>
              <a:buNone/>
            </a:pPr>
            <a:endParaRPr lang="en-GB" sz="400" dirty="0" smtClean="0"/>
          </a:p>
          <a:p>
            <a:pPr>
              <a:lnSpc>
                <a:spcPct val="110000"/>
              </a:lnSpc>
            </a:pPr>
            <a:r>
              <a:rPr lang="en-GB" sz="2000" dirty="0" smtClean="0"/>
              <a:t>Empirical evidence:</a:t>
            </a:r>
          </a:p>
          <a:p>
            <a:pPr lvl="1">
              <a:lnSpc>
                <a:spcPct val="110000"/>
              </a:lnSpc>
            </a:pPr>
            <a:r>
              <a:rPr lang="en-GB" sz="1600" dirty="0" smtClean="0"/>
              <a:t>Track Record: Not very bright</a:t>
            </a:r>
          </a:p>
          <a:p>
            <a:pPr lvl="1">
              <a:lnSpc>
                <a:spcPct val="110000"/>
              </a:lnSpc>
            </a:pPr>
            <a:r>
              <a:rPr lang="en-GB" sz="1600" dirty="0" smtClean="0"/>
              <a:t>Turkey: from regional “role model” to populist authoritarianism</a:t>
            </a:r>
          </a:p>
          <a:p>
            <a:pPr lvl="1">
              <a:lnSpc>
                <a:spcPct val="110000"/>
              </a:lnSpc>
            </a:pPr>
            <a:r>
              <a:rPr lang="en-GB" sz="1600" dirty="0" smtClean="0"/>
              <a:t>Tunisia: best example right now</a:t>
            </a:r>
            <a:r>
              <a:rPr lang="is-IS" sz="1600" dirty="0" smtClean="0"/>
              <a:t>…</a:t>
            </a:r>
            <a:r>
              <a:rPr lang="en-GB" sz="1600" dirty="0" smtClean="0"/>
              <a:t> but </a:t>
            </a:r>
            <a:r>
              <a:rPr lang="en-GB" sz="1600" dirty="0" err="1" smtClean="0"/>
              <a:t>en-Nahda</a:t>
            </a:r>
            <a:r>
              <a:rPr lang="en-GB" sz="1600" dirty="0" smtClean="0"/>
              <a:t> “no longer Islamist”</a:t>
            </a:r>
          </a:p>
          <a:p>
            <a:pPr>
              <a:lnSpc>
                <a:spcPct val="110000"/>
              </a:lnSpc>
            </a:pPr>
            <a:r>
              <a:rPr lang="en-GB" sz="2000" dirty="0"/>
              <a:t>Have they been given enough time?</a:t>
            </a:r>
          </a:p>
          <a:p>
            <a:pPr lvl="1">
              <a:lnSpc>
                <a:spcPct val="110000"/>
              </a:lnSpc>
            </a:pPr>
            <a:r>
              <a:rPr lang="en-GB" sz="1600" dirty="0"/>
              <a:t>Hamas 2006 election, </a:t>
            </a:r>
            <a:r>
              <a:rPr lang="en-GB" sz="1600" dirty="0" err="1"/>
              <a:t>Mursi</a:t>
            </a:r>
            <a:r>
              <a:rPr lang="en-GB" sz="1600" dirty="0"/>
              <a:t> 2013 </a:t>
            </a:r>
            <a:r>
              <a:rPr lang="en-GB" sz="1600" dirty="0" smtClean="0"/>
              <a:t>coup</a:t>
            </a:r>
            <a:endParaRPr lang="en-GB" sz="2000" dirty="0" smtClean="0"/>
          </a:p>
          <a:p>
            <a:pPr>
              <a:lnSpc>
                <a:spcPct val="110000"/>
              </a:lnSpc>
            </a:pPr>
            <a:r>
              <a:rPr lang="en-GB" sz="2000" dirty="0" smtClean="0"/>
              <a:t>Inclusion</a:t>
            </a:r>
            <a:r>
              <a:rPr lang="en-GB" sz="2000" dirty="0" smtClean="0"/>
              <a:t>-Moderation </a:t>
            </a:r>
            <a:r>
              <a:rPr lang="en-GB" sz="2000" dirty="0" smtClean="0"/>
              <a:t>Theory</a:t>
            </a:r>
          </a:p>
          <a:p>
            <a:pPr lvl="1">
              <a:lnSpc>
                <a:spcPct val="110000"/>
              </a:lnSpc>
            </a:pPr>
            <a:r>
              <a:rPr lang="en-GB" sz="1700" dirty="0" err="1" smtClean="0"/>
              <a:t>Shadi</a:t>
            </a:r>
            <a:r>
              <a:rPr lang="en-GB" sz="1700" dirty="0" smtClean="0"/>
              <a:t> Hamid: “Forced moderation”</a:t>
            </a:r>
          </a:p>
        </p:txBody>
      </p:sp>
    </p:spTree>
    <p:extLst>
      <p:ext uri="{BB962C8B-B14F-4D97-AF65-F5344CB8AC3E}">
        <p14:creationId xmlns:p14="http://schemas.microsoft.com/office/powerpoint/2010/main" val="112401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777" y="1402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66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Islam(ism) and Democracy</a:t>
            </a:r>
            <a:endParaRPr lang="en-GB" sz="66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7308" y="1961321"/>
            <a:ext cx="5561266" cy="34430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57308" y="5404356"/>
            <a:ext cx="5561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hlinkClick r:id="rId3"/>
              </a:rPr>
              <a:t>https</a:t>
            </a:r>
            <a:r>
              <a:rPr lang="en-US" i="1" dirty="0">
                <a:hlinkClick r:id="rId3"/>
              </a:rPr>
              <a:t>://</a:t>
            </a:r>
            <a:r>
              <a:rPr lang="en-US" i="1" dirty="0" smtClean="0">
                <a:hlinkClick r:id="rId3"/>
              </a:rPr>
              <a:t>www.youtube.com/watch?v=tsTFv0-MZOc</a:t>
            </a:r>
            <a:r>
              <a:rPr lang="en-US" i="1" dirty="0" smtClean="0"/>
              <a:t> </a:t>
            </a:r>
            <a:endParaRPr lang="en-US" i="1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04800" y="1162756"/>
            <a:ext cx="5012267" cy="5695243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00000"/>
              </a:lnSpc>
              <a:buNone/>
            </a:pPr>
            <a:endParaRPr lang="en-US" sz="2400" b="1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en-US" sz="2400" u="sng" dirty="0" smtClean="0"/>
              <a:t>Homework</a:t>
            </a:r>
            <a:r>
              <a:rPr lang="en-US" sz="2400" b="1" dirty="0" smtClean="0"/>
              <a:t> </a:t>
            </a:r>
            <a:endParaRPr lang="en-US" sz="2000" b="1" dirty="0" smtClean="0"/>
          </a:p>
          <a:p>
            <a:pPr marL="0" indent="0" algn="ctr">
              <a:lnSpc>
                <a:spcPct val="100000"/>
              </a:lnSpc>
              <a:buNone/>
            </a:pPr>
            <a:r>
              <a:rPr lang="en-US" sz="2000" b="1" dirty="0" smtClean="0"/>
              <a:t>Watch:</a:t>
            </a:r>
            <a:endParaRPr lang="en-US" sz="2000" b="1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en-US" sz="2000" dirty="0" smtClean="0"/>
              <a:t>“Islam and democracy: What's the problem?” </a:t>
            </a:r>
            <a:r>
              <a:rPr lang="en-US" sz="400" b="1" dirty="0" smtClean="0"/>
              <a:t/>
            </a:r>
            <a:br>
              <a:rPr lang="en-US" sz="400" b="1" dirty="0" smtClean="0"/>
            </a:br>
            <a:r>
              <a:rPr lang="en-US" sz="2000" i="1" dirty="0" err="1" smtClean="0"/>
              <a:t>UpFront</a:t>
            </a:r>
            <a:r>
              <a:rPr lang="en-US" sz="2000" dirty="0" smtClean="0"/>
              <a:t>, </a:t>
            </a:r>
            <a:r>
              <a:rPr lang="en-US" sz="2000" i="1" dirty="0" smtClean="0"/>
              <a:t>Al Jazeera English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US" sz="1600" i="1" dirty="0" smtClean="0"/>
          </a:p>
          <a:p>
            <a:pPr marL="0" indent="0" algn="ctr">
              <a:lnSpc>
                <a:spcPct val="100000"/>
              </a:lnSpc>
              <a:buNone/>
            </a:pPr>
            <a:r>
              <a:rPr lang="en-US" sz="2000" i="1" dirty="0" smtClean="0"/>
              <a:t>And </a:t>
            </a:r>
            <a:r>
              <a:rPr lang="en-US" sz="2000" b="1" i="1" dirty="0" smtClean="0"/>
              <a:t>answer </a:t>
            </a:r>
            <a:r>
              <a:rPr lang="en-US" sz="2000" i="1" dirty="0" smtClean="0"/>
              <a:t>in </a:t>
            </a:r>
            <a:r>
              <a:rPr lang="en-US" sz="2000" i="1" u="sng" dirty="0" smtClean="0"/>
              <a:t>one paragraph</a:t>
            </a:r>
            <a:r>
              <a:rPr lang="en-US" sz="2000" i="1" dirty="0" smtClean="0"/>
              <a:t> the following Q:</a:t>
            </a:r>
            <a:endParaRPr lang="en-US" sz="2000" i="1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en-US" sz="2000" i="1" dirty="0" smtClean="0"/>
              <a:t>“Among the participants in this debate, whose argument do you agree with the most </a:t>
            </a:r>
            <a:r>
              <a:rPr lang="en-US" sz="2000" i="1" dirty="0" smtClean="0"/>
              <a:t>regarding </a:t>
            </a:r>
            <a:r>
              <a:rPr lang="en-US" sz="2000" i="1" dirty="0" smtClean="0"/>
              <a:t>the role of religion in politics? Why?”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US" sz="1200" i="1" dirty="0" smtClean="0"/>
          </a:p>
          <a:p>
            <a:pPr marL="0" indent="0" algn="ctr">
              <a:lnSpc>
                <a:spcPct val="100000"/>
              </a:lnSpc>
              <a:buNone/>
            </a:pPr>
            <a:r>
              <a:rPr lang="en-US" sz="2000" dirty="0" smtClean="0"/>
              <a:t>Send to me via Moodle or email </a:t>
            </a:r>
            <a:r>
              <a:rPr lang="en-US" sz="2000" u="sng" dirty="0" smtClean="0"/>
              <a:t>by midnight Sunday (22/03)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2000" dirty="0" smtClean="0"/>
              <a:t>It will count towards your Participation mark </a:t>
            </a:r>
            <a:r>
              <a:rPr lang="en-US" sz="2000" dirty="0" smtClean="0">
                <a:sym typeface="Wingdings"/>
              </a:rPr>
              <a:t>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476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158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37038" y="5764694"/>
            <a:ext cx="6241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Week 4.</a:t>
            </a:r>
          </a:p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The Geopolitics of Energy</a:t>
            </a:r>
            <a:endParaRPr lang="en-GB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POLITICAL ISLAM</a:t>
            </a:r>
          </a:p>
        </p:txBody>
      </p: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xmlns="" id="{E4A809D5-3600-46D4-A466-67F2349A5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321" y="2575033"/>
            <a:ext cx="5120113" cy="3982929"/>
          </a:xfrm>
        </p:spPr>
        <p:txBody>
          <a:bodyPr>
            <a:normAutofit/>
          </a:bodyPr>
          <a:lstStyle/>
          <a:p>
            <a:r>
              <a:rPr lang="en-GB" dirty="0" smtClean="0"/>
              <a:t>Islam vs. Political Islam</a:t>
            </a:r>
            <a:endParaRPr lang="en-GB" dirty="0" smtClean="0"/>
          </a:p>
          <a:p>
            <a:r>
              <a:rPr lang="en-GB" dirty="0" smtClean="0"/>
              <a:t>Islam, modernity &amp; reform</a:t>
            </a:r>
          </a:p>
          <a:p>
            <a:r>
              <a:rPr lang="en-GB" dirty="0" smtClean="0"/>
              <a:t>Political Islam – main actors</a:t>
            </a:r>
          </a:p>
          <a:p>
            <a:r>
              <a:rPr lang="en-GB" dirty="0" smtClean="0"/>
              <a:t>Political Islam &amp; democracy</a:t>
            </a:r>
            <a:endParaRPr lang="en-GB" dirty="0"/>
          </a:p>
        </p:txBody>
      </p:sp>
      <p:pic>
        <p:nvPicPr>
          <p:cNvPr id="2050" name="Picture 2" descr="mage result for political islam rally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8"/>
          <a:stretch/>
        </p:blipFill>
        <p:spPr bwMode="auto">
          <a:xfrm>
            <a:off x="5227320" y="10"/>
            <a:ext cx="6964679" cy="755225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30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96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Islam</a:t>
            </a:r>
            <a:endParaRPr lang="en-GB" sz="96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126" y="376414"/>
            <a:ext cx="4029074" cy="6277417"/>
          </a:xfrm>
        </p:spPr>
        <p:txBody>
          <a:bodyPr>
            <a:normAutofit/>
          </a:bodyPr>
          <a:lstStyle/>
          <a:p>
            <a:r>
              <a:rPr lang="en-GB" sz="1900" dirty="0" smtClean="0"/>
              <a:t>Monotheistic, Abrahamic religion established in 7</a:t>
            </a:r>
            <a:r>
              <a:rPr lang="en-GB" sz="1900" baseline="30000" dirty="0" smtClean="0"/>
              <a:t>th</a:t>
            </a:r>
            <a:r>
              <a:rPr lang="en-GB" sz="1900" dirty="0" smtClean="0"/>
              <a:t> century AD by Prophet Muhammad</a:t>
            </a:r>
          </a:p>
          <a:p>
            <a:r>
              <a:rPr lang="en-GB" sz="1900" dirty="0" smtClean="0"/>
              <a:t>1.8 billion followers (24% of world population)</a:t>
            </a:r>
          </a:p>
          <a:p>
            <a:r>
              <a:rPr lang="en-GB" sz="1900" dirty="0" smtClean="0"/>
              <a:t>&lt;25% in MENA; &gt;30% in South Asia</a:t>
            </a:r>
          </a:p>
          <a:p>
            <a:r>
              <a:rPr lang="en-GB" sz="1900" dirty="0" smtClean="0"/>
              <a:t>&lt;20% of Muslims are Arabs </a:t>
            </a:r>
          </a:p>
          <a:p>
            <a:r>
              <a:rPr lang="en-GB" sz="1900" dirty="0" smtClean="0"/>
              <a:t>Two of three largest Muslim populations in MENA in non-Arab countries</a:t>
            </a:r>
          </a:p>
          <a:p>
            <a:r>
              <a:rPr lang="en-GB" sz="1900" dirty="0" smtClean="0"/>
              <a:t>No </a:t>
            </a:r>
            <a:r>
              <a:rPr lang="en-GB" sz="1900" dirty="0"/>
              <a:t>central </a:t>
            </a:r>
            <a:r>
              <a:rPr lang="en-GB" sz="1900" dirty="0" smtClean="0"/>
              <a:t>authority (no Pope)</a:t>
            </a:r>
          </a:p>
          <a:p>
            <a:r>
              <a:rPr lang="en-GB" sz="1900" dirty="0"/>
              <a:t>Sunni (85%), Shia (15</a:t>
            </a:r>
            <a:r>
              <a:rPr lang="en-GB" sz="1900" dirty="0" smtClean="0"/>
              <a:t>%)</a:t>
            </a:r>
          </a:p>
          <a:p>
            <a:r>
              <a:rPr lang="en-GB" sz="1900" dirty="0" smtClean="0"/>
              <a:t>Schools of jurisprudence </a:t>
            </a:r>
            <a:br>
              <a:rPr lang="en-GB" sz="1900" dirty="0" smtClean="0"/>
            </a:br>
            <a:r>
              <a:rPr lang="en-GB" sz="1900" dirty="0" smtClean="0"/>
              <a:t>(Islamic law)</a:t>
            </a:r>
          </a:p>
          <a:p>
            <a:r>
              <a:rPr lang="en-GB" sz="1900" dirty="0" smtClean="0"/>
              <a:t>Orthodox (Legalistic, Ritualistic) versus Heterodox (Mystic, Spiritualistic--</a:t>
            </a:r>
            <a:r>
              <a:rPr lang="en-GB" sz="1900" i="1" dirty="0" smtClean="0"/>
              <a:t>Sufism</a:t>
            </a:r>
            <a:r>
              <a:rPr lang="en-GB" sz="1900" dirty="0" smtClean="0"/>
              <a:t>)</a:t>
            </a:r>
          </a:p>
          <a:p>
            <a:r>
              <a:rPr lang="en-GB" sz="1900" dirty="0" smtClean="0"/>
              <a:t>Secular versus Pious Muslims</a:t>
            </a:r>
            <a:endParaRPr lang="en-GB" sz="1900" dirty="0"/>
          </a:p>
          <a:p>
            <a:endParaRPr lang="en-GB" sz="1900" dirty="0" smtClean="0"/>
          </a:p>
          <a:p>
            <a:endParaRPr lang="en-GB" sz="1900" dirty="0" smtClean="0"/>
          </a:p>
          <a:p>
            <a:endParaRPr lang="en-GB" sz="1900" dirty="0"/>
          </a:p>
        </p:txBody>
      </p:sp>
      <p:pic>
        <p:nvPicPr>
          <p:cNvPr id="1026" name="Picture 2" descr="mage result for muslim wor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5987" y="1958136"/>
            <a:ext cx="8226013" cy="389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50979" y="6022428"/>
            <a:ext cx="60119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chemeClr val="accent6">
                    <a:lumMod val="50000"/>
                  </a:schemeClr>
                </a:solidFill>
              </a:rPr>
              <a:t>Diversity and Adaptability</a:t>
            </a:r>
            <a:endParaRPr lang="en-GB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965987" y="1783262"/>
            <a:ext cx="8222292" cy="4074613"/>
            <a:chOff x="4014952" y="1947815"/>
            <a:chExt cx="8117188" cy="3937977"/>
          </a:xfrm>
        </p:grpSpPr>
        <p:pic>
          <p:nvPicPr>
            <p:cNvPr id="1028" name="Picture 4" descr="https://upload.wikimedia.org/wikipedia/commons/4/44/Madhhab_Map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4952" y="1947815"/>
              <a:ext cx="8117188" cy="39379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7777656" y="5547238"/>
              <a:ext cx="37968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800" dirty="0"/>
                <a:t>By Peaceworld111 - Own work, CC BY-SA 4.0, https://</a:t>
              </a:r>
              <a:r>
                <a:rPr lang="en-GB" sz="800" dirty="0" err="1"/>
                <a:t>commons.wikimedia.org</a:t>
              </a:r>
              <a:r>
                <a:rPr lang="en-GB" sz="800" dirty="0"/>
                <a:t>/w/</a:t>
              </a:r>
              <a:r>
                <a:rPr lang="en-GB" sz="800" dirty="0" err="1"/>
                <a:t>index.php?curid</a:t>
              </a:r>
              <a:r>
                <a:rPr lang="en-GB" sz="800" dirty="0"/>
                <a:t>=37809704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724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254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72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Political Islam (Islamism)</a:t>
            </a:r>
            <a:endParaRPr lang="en-GB" sz="72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43813" y="1575077"/>
            <a:ext cx="4275536" cy="50884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GB" sz="2000" u="sng" dirty="0" smtClean="0"/>
              <a:t>Modern</a:t>
            </a:r>
            <a:r>
              <a:rPr lang="en-GB" sz="2000" dirty="0" smtClean="0"/>
              <a:t> </a:t>
            </a:r>
            <a:r>
              <a:rPr lang="en-GB" sz="2000" u="sng" dirty="0" smtClean="0"/>
              <a:t>political</a:t>
            </a:r>
            <a:r>
              <a:rPr lang="en-GB" sz="2000" dirty="0" smtClean="0"/>
              <a:t> </a:t>
            </a:r>
            <a:r>
              <a:rPr lang="en-GB" sz="2000" dirty="0"/>
              <a:t>movements that take Islam as a key reference and mobilising </a:t>
            </a:r>
            <a:r>
              <a:rPr lang="en-GB" sz="2000" dirty="0" smtClean="0"/>
              <a:t>framework</a:t>
            </a:r>
          </a:p>
          <a:p>
            <a:r>
              <a:rPr lang="en-GB" sz="2000" dirty="0"/>
              <a:t>Diffuse sense of “just” or “Islamic order</a:t>
            </a:r>
            <a:r>
              <a:rPr lang="en-GB" sz="2000" dirty="0" smtClean="0"/>
              <a:t>”</a:t>
            </a:r>
          </a:p>
          <a:p>
            <a:r>
              <a:rPr lang="en-GB" sz="2000" dirty="0" smtClean="0"/>
              <a:t>Almost always anti-Israel</a:t>
            </a:r>
          </a:p>
          <a:p>
            <a:r>
              <a:rPr lang="en-GB" sz="2000" dirty="0" smtClean="0"/>
              <a:t>But significant political &amp; ideological diversity even rivalry</a:t>
            </a:r>
          </a:p>
          <a:p>
            <a:r>
              <a:rPr lang="en-GB" sz="2000" dirty="0" smtClean="0"/>
              <a:t>International, transnational, national, sub-national level actors</a:t>
            </a:r>
          </a:p>
          <a:p>
            <a:pPr lvl="1"/>
            <a:endParaRPr lang="en-GB" sz="1600" dirty="0" smtClean="0"/>
          </a:p>
          <a:p>
            <a:pPr lvl="1"/>
            <a:endParaRPr lang="en-GB" sz="1600" dirty="0" smtClean="0"/>
          </a:p>
          <a:p>
            <a:pPr lvl="1"/>
            <a:endParaRPr lang="en-GB" sz="1600" dirty="0" smtClean="0"/>
          </a:p>
          <a:p>
            <a:endParaRPr lang="en-GB" sz="1600" dirty="0" smtClean="0"/>
          </a:p>
          <a:p>
            <a:endParaRPr lang="en-GB" sz="1800" dirty="0" smtClean="0"/>
          </a:p>
          <a:p>
            <a:endParaRPr lang="en-GB" sz="1800" dirty="0" smtClean="0"/>
          </a:p>
          <a:p>
            <a:endParaRPr lang="en-GB" dirty="0"/>
          </a:p>
        </p:txBody>
      </p:sp>
      <p:pic>
        <p:nvPicPr>
          <p:cNvPr id="9" name="Picture 4" descr="mage result for muslim brotherhood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58142" y="1491561"/>
            <a:ext cx="3525459" cy="259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mage result for polÄ±tÄ±cal islam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0673" y="1491561"/>
            <a:ext cx="3129112" cy="258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age result for erdogan parliament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673" y="4197766"/>
            <a:ext cx="3129112" cy="234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mage result for islamic state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8143" y="4197766"/>
            <a:ext cx="3525459" cy="234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99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254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72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Political Islam (Islamism)</a:t>
            </a:r>
            <a:endParaRPr lang="en-GB" sz="72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43813" y="1575077"/>
            <a:ext cx="4275536" cy="508848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GB" sz="2400" b="1" dirty="0" smtClean="0"/>
              <a:t>“Islamic </a:t>
            </a:r>
            <a:r>
              <a:rPr lang="en-GB" sz="2400" b="1" dirty="0"/>
              <a:t>Revival</a:t>
            </a:r>
            <a:r>
              <a:rPr lang="en-GB" sz="2400" b="1" dirty="0" smtClean="0"/>
              <a:t>”</a:t>
            </a:r>
            <a:endParaRPr lang="en-GB" sz="2400" b="1" dirty="0"/>
          </a:p>
          <a:p>
            <a:pPr lvl="1"/>
            <a:r>
              <a:rPr lang="en-GB" sz="2000" dirty="0"/>
              <a:t>Six-Day </a:t>
            </a:r>
            <a:r>
              <a:rPr lang="en-GB" sz="2000" dirty="0" smtClean="0"/>
              <a:t>War of 1967</a:t>
            </a:r>
          </a:p>
          <a:p>
            <a:pPr lvl="1"/>
            <a:r>
              <a:rPr lang="en-GB" sz="2000" dirty="0" smtClean="0"/>
              <a:t>Collapse of Arab Socialism</a:t>
            </a:r>
          </a:p>
          <a:p>
            <a:pPr lvl="1"/>
            <a:r>
              <a:rPr lang="en-GB" sz="2000" dirty="0" smtClean="0"/>
              <a:t>Islamic Revolution 1979</a:t>
            </a:r>
            <a:endParaRPr lang="en-GB" sz="2000" dirty="0"/>
          </a:p>
          <a:p>
            <a:pPr lvl="1"/>
            <a:r>
              <a:rPr lang="en-GB" sz="2000" dirty="0"/>
              <a:t>Saudi oil </a:t>
            </a:r>
            <a:r>
              <a:rPr lang="en-GB" sz="2000" dirty="0" smtClean="0"/>
              <a:t>money</a:t>
            </a:r>
          </a:p>
          <a:p>
            <a:pPr lvl="1"/>
            <a:r>
              <a:rPr lang="en-GB" sz="2000" dirty="0" smtClean="0"/>
              <a:t>Western support in fight against communism</a:t>
            </a:r>
          </a:p>
          <a:p>
            <a:pPr lvl="1"/>
            <a:r>
              <a:rPr lang="en-GB" sz="2000" dirty="0" smtClean="0"/>
              <a:t>Neo-liberalisation: scaling back of state opens socio-economic space</a:t>
            </a:r>
          </a:p>
          <a:p>
            <a:pPr lvl="1"/>
            <a:endParaRPr lang="en-GB" sz="18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200" b="1" dirty="0" smtClean="0">
                <a:solidFill>
                  <a:srgbClr val="C00000"/>
                </a:solidFill>
              </a:rPr>
              <a:t>This is above all about </a:t>
            </a:r>
            <a:r>
              <a:rPr lang="en-GB" sz="2200" b="1" dirty="0">
                <a:solidFill>
                  <a:srgbClr val="C00000"/>
                </a:solidFill>
              </a:rPr>
              <a:t>“politics</a:t>
            </a:r>
            <a:r>
              <a:rPr lang="en-GB" sz="2200" b="1" dirty="0" smtClean="0">
                <a:solidFill>
                  <a:srgbClr val="C00000"/>
                </a:solidFill>
              </a:rPr>
              <a:t>”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200" b="1" dirty="0">
                <a:solidFill>
                  <a:srgbClr val="C00000"/>
                </a:solidFill>
              </a:rPr>
              <a:t>Islam =/= </a:t>
            </a:r>
            <a:r>
              <a:rPr lang="en-GB" sz="2200" b="1" dirty="0" smtClean="0">
                <a:solidFill>
                  <a:srgbClr val="C00000"/>
                </a:solidFill>
              </a:rPr>
              <a:t>Islamism</a:t>
            </a:r>
            <a:br>
              <a:rPr lang="en-GB" sz="2200" b="1" dirty="0" smtClean="0">
                <a:solidFill>
                  <a:srgbClr val="C00000"/>
                </a:solidFill>
              </a:rPr>
            </a:br>
            <a:r>
              <a:rPr lang="en-GB" sz="2200" b="1" dirty="0" smtClean="0">
                <a:solidFill>
                  <a:srgbClr val="C00000"/>
                </a:solidFill>
              </a:rPr>
              <a:t>Not </a:t>
            </a:r>
            <a:r>
              <a:rPr lang="en-GB" sz="2200" b="1" dirty="0">
                <a:solidFill>
                  <a:srgbClr val="C00000"/>
                </a:solidFill>
              </a:rPr>
              <a:t>all Muslims are </a:t>
            </a:r>
            <a:r>
              <a:rPr lang="en-GB" sz="2200" b="1" dirty="0" smtClean="0">
                <a:solidFill>
                  <a:srgbClr val="C00000"/>
                </a:solidFill>
              </a:rPr>
              <a:t>Islamists</a:t>
            </a:r>
          </a:p>
          <a:p>
            <a:pPr marL="0" indent="0" algn="ctr">
              <a:buNone/>
            </a:pPr>
            <a:endParaRPr lang="en-GB" sz="2200" b="1" dirty="0" smtClean="0">
              <a:solidFill>
                <a:srgbClr val="C00000"/>
              </a:solidFill>
            </a:endParaRPr>
          </a:p>
          <a:p>
            <a:pPr lvl="1"/>
            <a:endParaRPr lang="en-GB" sz="1600" dirty="0" smtClean="0"/>
          </a:p>
          <a:p>
            <a:pPr lvl="1"/>
            <a:endParaRPr lang="en-GB" sz="1600" dirty="0" smtClean="0"/>
          </a:p>
          <a:p>
            <a:pPr lvl="1"/>
            <a:endParaRPr lang="en-GB" sz="1600" dirty="0" smtClean="0"/>
          </a:p>
          <a:p>
            <a:endParaRPr lang="en-GB" sz="1600" dirty="0" smtClean="0"/>
          </a:p>
          <a:p>
            <a:endParaRPr lang="en-GB" sz="1800" dirty="0" smtClean="0"/>
          </a:p>
          <a:p>
            <a:endParaRPr lang="en-GB" sz="1800" dirty="0" smtClean="0"/>
          </a:p>
          <a:p>
            <a:endParaRPr lang="en-GB" dirty="0"/>
          </a:p>
        </p:txBody>
      </p:sp>
      <p:pic>
        <p:nvPicPr>
          <p:cNvPr id="7" name="Picture 4" descr="mage result for muslim brotherhood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58142" y="1491561"/>
            <a:ext cx="3525459" cy="259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mage result for polÄ±tÄ±cal islam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0673" y="1491561"/>
            <a:ext cx="3129112" cy="258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mage result for erdogan parliament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673" y="4197766"/>
            <a:ext cx="3129112" cy="234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mage result for islamic state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8143" y="4197766"/>
            <a:ext cx="3525459" cy="234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77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6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Islam and politics</a:t>
            </a:r>
            <a:endParaRPr lang="en-GB" sz="66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389" y="1814336"/>
            <a:ext cx="10823222" cy="474450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dirty="0" smtClean="0"/>
              <a:t>Islam as a “political religion”</a:t>
            </a:r>
          </a:p>
          <a:p>
            <a:pPr>
              <a:lnSpc>
                <a:spcPct val="100000"/>
              </a:lnSpc>
            </a:pPr>
            <a:r>
              <a:rPr lang="en-GB" dirty="0" smtClean="0"/>
              <a:t>Prophet Muhammad was a military commander and ruler</a:t>
            </a:r>
          </a:p>
          <a:p>
            <a:pPr>
              <a:lnSpc>
                <a:spcPct val="100000"/>
              </a:lnSpc>
            </a:pPr>
            <a:r>
              <a:rPr lang="en-GB" dirty="0" smtClean="0"/>
              <a:t>Islamic law provisions for how to govern the </a:t>
            </a:r>
            <a:r>
              <a:rPr lang="en-GB" i="1" dirty="0" err="1" smtClean="0"/>
              <a:t>umma</a:t>
            </a:r>
            <a:r>
              <a:rPr lang="en-GB" i="1" dirty="0" smtClean="0"/>
              <a:t> </a:t>
            </a:r>
            <a:r>
              <a:rPr lang="en-GB" dirty="0" smtClean="0"/>
              <a:t>(Islamic community)</a:t>
            </a:r>
          </a:p>
          <a:p>
            <a:pPr>
              <a:lnSpc>
                <a:spcPct val="100000"/>
              </a:lnSpc>
              <a:buFont typeface="Arial" charset="0"/>
              <a:buChar char="•"/>
            </a:pPr>
            <a:r>
              <a:rPr lang="en-GB" dirty="0"/>
              <a:t>No theoretical distinction between church and state</a:t>
            </a:r>
          </a:p>
          <a:p>
            <a:pPr lvl="1">
              <a:lnSpc>
                <a:spcPct val="100000"/>
              </a:lnSpc>
              <a:buFont typeface="Arial" charset="0"/>
              <a:buChar char="•"/>
            </a:pPr>
            <a:r>
              <a:rPr lang="en-GB" dirty="0"/>
              <a:t>“But plenty of historical examples of temporal rule distinguished from religious authority” (Mandeville, 178</a:t>
            </a:r>
            <a:r>
              <a:rPr lang="en-GB" dirty="0" smtClean="0"/>
              <a:t>)</a:t>
            </a:r>
          </a:p>
          <a:p>
            <a:pPr>
              <a:lnSpc>
                <a:spcPct val="100000"/>
              </a:lnSpc>
            </a:pPr>
            <a:r>
              <a:rPr lang="en-GB" dirty="0" smtClean="0"/>
              <a:t>Hence the age-old debate: </a:t>
            </a:r>
          </a:p>
          <a:p>
            <a:pPr lvl="1">
              <a:lnSpc>
                <a:spcPct val="100000"/>
              </a:lnSpc>
            </a:pPr>
            <a:r>
              <a:rPr lang="en-GB" dirty="0" smtClean="0"/>
              <a:t>“Can Islam be compatible with (western) modernity?”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965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6586491" cy="1676603"/>
          </a:xfrm>
        </p:spPr>
        <p:txBody>
          <a:bodyPr>
            <a:noAutofit/>
          </a:bodyPr>
          <a:lstStyle/>
          <a:p>
            <a:pPr algn="ctr"/>
            <a:r>
              <a:rPr lang="en-GB" sz="54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Islam and modernity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48929" y="2156178"/>
            <a:ext cx="6586489" cy="3928533"/>
          </a:xfrm>
        </p:spPr>
        <p:txBody>
          <a:bodyPr>
            <a:normAutofit fontScale="92500"/>
          </a:bodyPr>
          <a:lstStyle/>
          <a:p>
            <a:r>
              <a:rPr lang="en-GB" sz="2400" dirty="0"/>
              <a:t>European imperialism, </a:t>
            </a:r>
            <a:r>
              <a:rPr lang="en-GB" sz="2400" dirty="0" smtClean="0"/>
              <a:t>technological backwardness</a:t>
            </a:r>
            <a:r>
              <a:rPr lang="en-GB" sz="2400" dirty="0"/>
              <a:t>, colonisation, western cultural influence</a:t>
            </a:r>
          </a:p>
          <a:p>
            <a:r>
              <a:rPr lang="en-GB" sz="2400" dirty="0"/>
              <a:t>What to do? Is Islam the </a:t>
            </a:r>
            <a:r>
              <a:rPr lang="en-GB" sz="2400" dirty="0" smtClean="0"/>
              <a:t>problem, </a:t>
            </a:r>
            <a:r>
              <a:rPr lang="en-GB" sz="2400" dirty="0"/>
              <a:t>is it the solution</a:t>
            </a:r>
            <a:r>
              <a:rPr lang="en-GB" sz="2400" dirty="0" smtClean="0"/>
              <a:t>?</a:t>
            </a:r>
            <a:endParaRPr lang="en-GB" sz="900" dirty="0"/>
          </a:p>
          <a:p>
            <a:pPr lvl="0"/>
            <a:r>
              <a:rPr lang="en-GB" sz="2400" dirty="0" smtClean="0"/>
              <a:t>“</a:t>
            </a:r>
            <a:r>
              <a:rPr lang="en-GB" sz="2400" b="1" dirty="0" smtClean="0"/>
              <a:t>Islam </a:t>
            </a:r>
            <a:r>
              <a:rPr lang="en-GB" sz="2400" b="1" dirty="0"/>
              <a:t>needs reform</a:t>
            </a:r>
            <a:r>
              <a:rPr lang="en-GB" sz="2400" dirty="0" smtClean="0"/>
              <a:t>”</a:t>
            </a:r>
            <a:endParaRPr lang="en-GB" sz="900" dirty="0"/>
          </a:p>
          <a:p>
            <a:r>
              <a:rPr lang="en-US" sz="2400" dirty="0"/>
              <a:t>In fact, multiple “reforms” of Islam</a:t>
            </a:r>
          </a:p>
          <a:p>
            <a:r>
              <a:rPr lang="en-US" sz="2400" dirty="0"/>
              <a:t>19</a:t>
            </a:r>
            <a:r>
              <a:rPr lang="en-US" sz="2400" baseline="30000" dirty="0"/>
              <a:t>th</a:t>
            </a:r>
            <a:r>
              <a:rPr lang="en-US" sz="2400" dirty="0"/>
              <a:t> c. onwards attempts to come to terms with modernity, to “deal with it” (adapt, resist, or something in between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Most modern </a:t>
            </a:r>
            <a:r>
              <a:rPr lang="en-US" sz="2400" u="sng" dirty="0" smtClean="0"/>
              <a:t>Islamist</a:t>
            </a:r>
            <a:r>
              <a:rPr lang="en-US" sz="2400" dirty="0" smtClean="0"/>
              <a:t> movements branch out from these reform attempts</a:t>
            </a:r>
            <a:endParaRPr lang="en-GB" sz="2400" dirty="0"/>
          </a:p>
          <a:p>
            <a:pPr lvl="0"/>
            <a:endParaRPr lang="en-US" sz="2000" dirty="0"/>
          </a:p>
        </p:txBody>
      </p:sp>
      <p:pic>
        <p:nvPicPr>
          <p:cNvPr id="6146" name="Picture 2" descr="https://static01.nyt.com/images/2017/07/23/books/review/23Goodwin/23Goodwin-articleLarge.jpg?quality=75&amp;auto=webp&amp;disable=upscale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56408" y="10"/>
            <a:ext cx="463559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45346" y="6261593"/>
            <a:ext cx="311106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50" dirty="0"/>
              <a:t>A 19th-century French portrait of an Egyptian astronomer</a:t>
            </a:r>
            <a:r>
              <a:rPr lang="en-GB" sz="1050" dirty="0" smtClean="0"/>
              <a:t>. Portrait </a:t>
            </a:r>
            <a:r>
              <a:rPr lang="en-GB" sz="1050" dirty="0"/>
              <a:t>by André </a:t>
            </a:r>
            <a:r>
              <a:rPr lang="en-GB" sz="1050" dirty="0" err="1"/>
              <a:t>Dutertre</a:t>
            </a:r>
            <a:r>
              <a:rPr lang="en-GB" sz="1050" dirty="0"/>
              <a:t>, from the New York Public Library Digital Collections</a:t>
            </a:r>
          </a:p>
        </p:txBody>
      </p:sp>
    </p:spTree>
    <p:extLst>
      <p:ext uri="{BB962C8B-B14F-4D97-AF65-F5344CB8AC3E}">
        <p14:creationId xmlns:p14="http://schemas.microsoft.com/office/powerpoint/2010/main" val="311895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6666" y="1814864"/>
            <a:ext cx="5418667" cy="3028069"/>
          </a:xfrm>
        </p:spPr>
        <p:txBody>
          <a:bodyPr>
            <a:noAutofit/>
          </a:bodyPr>
          <a:lstStyle/>
          <a:p>
            <a:pPr marL="571500" indent="-571500" algn="ctr">
              <a:lnSpc>
                <a:spcPct val="150000"/>
              </a:lnSpc>
              <a:buAutoNum type="romanUcPeriod"/>
            </a:pPr>
            <a:r>
              <a:rPr lang="en-GB" sz="4800" b="1" dirty="0" smtClean="0"/>
              <a:t>Secularists</a:t>
            </a:r>
          </a:p>
          <a:p>
            <a:pPr marL="571500" indent="-571500" algn="ctr">
              <a:lnSpc>
                <a:spcPct val="150000"/>
              </a:lnSpc>
              <a:buAutoNum type="romanUcPeriod"/>
            </a:pPr>
            <a:r>
              <a:rPr lang="en-GB" sz="4800" b="1" dirty="0" smtClean="0"/>
              <a:t> Modernisers </a:t>
            </a:r>
          </a:p>
          <a:p>
            <a:pPr marL="571500" indent="-571500" algn="ctr">
              <a:lnSpc>
                <a:spcPct val="150000"/>
              </a:lnSpc>
              <a:buAutoNum type="romanUcPeriod"/>
            </a:pPr>
            <a:r>
              <a:rPr lang="en-GB" sz="4800" b="1" dirty="0" smtClean="0"/>
              <a:t> Fundamentalists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66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Islam and reform</a:t>
            </a:r>
            <a:endParaRPr lang="en-GB" sz="66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7793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3274</TotalTime>
  <Words>1726</Words>
  <Application>Microsoft Macintosh PowerPoint</Application>
  <PresentationFormat>Widescreen</PresentationFormat>
  <Paragraphs>351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Beirut</vt:lpstr>
      <vt:lpstr>Calibri</vt:lpstr>
      <vt:lpstr>Calibri Light</vt:lpstr>
      <vt:lpstr>Wingdings</vt:lpstr>
      <vt:lpstr>Arial</vt:lpstr>
      <vt:lpstr>Office Theme</vt:lpstr>
      <vt:lpstr>Major Themes in Contemporary Middle East</vt:lpstr>
      <vt:lpstr>Summary of Lecture 2</vt:lpstr>
      <vt:lpstr>POLITICAL ISLAM</vt:lpstr>
      <vt:lpstr>Islam</vt:lpstr>
      <vt:lpstr>Political Islam (Islamism)</vt:lpstr>
      <vt:lpstr>Political Islam (Islamism)</vt:lpstr>
      <vt:lpstr>Islam and politics</vt:lpstr>
      <vt:lpstr>Islam and modernity</vt:lpstr>
      <vt:lpstr>Islam and reform</vt:lpstr>
      <vt:lpstr>Islam and reform</vt:lpstr>
      <vt:lpstr>Islam and reform</vt:lpstr>
      <vt:lpstr>Islam and reform</vt:lpstr>
      <vt:lpstr>Islam and reform</vt:lpstr>
      <vt:lpstr>Islam and reform</vt:lpstr>
      <vt:lpstr>Political Islam Actors</vt:lpstr>
      <vt:lpstr>Three main political branches</vt:lpstr>
      <vt:lpstr>Islamic Republic of Iran</vt:lpstr>
      <vt:lpstr>Islamic Republic of Iran</vt:lpstr>
      <vt:lpstr>Muslim Brotherhood</vt:lpstr>
      <vt:lpstr>Salafi jihadism</vt:lpstr>
      <vt:lpstr>Salafi jihadism</vt:lpstr>
      <vt:lpstr>Salafi jihadism</vt:lpstr>
      <vt:lpstr>Islam(ism) and Democracy</vt:lpstr>
      <vt:lpstr>Islam(ism) and Democracy</vt:lpstr>
      <vt:lpstr>Islam(ism) and Democracy</vt:lpstr>
      <vt:lpstr>Islam(ism) and Democracy</vt:lpstr>
      <vt:lpstr>Islam(ism) and Democracy</vt:lpstr>
      <vt:lpstr>PowerPoint Presentation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Major Themes in the Middle East</dc:title>
  <dc:creator>Ali Cevat Akkoyunlu</dc:creator>
  <cp:lastModifiedBy>Ali Cevat Akkoyunlu</cp:lastModifiedBy>
  <cp:revision>131</cp:revision>
  <dcterms:created xsi:type="dcterms:W3CDTF">2019-02-24T18:03:31Z</dcterms:created>
  <dcterms:modified xsi:type="dcterms:W3CDTF">2020-03-19T18:22:01Z</dcterms:modified>
</cp:coreProperties>
</file>