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53" r:id="rId3"/>
    <p:sldId id="354" r:id="rId4"/>
    <p:sldId id="355" r:id="rId5"/>
    <p:sldId id="346" r:id="rId6"/>
    <p:sldId id="356" r:id="rId7"/>
    <p:sldId id="358" r:id="rId8"/>
    <p:sldId id="347" r:id="rId9"/>
    <p:sldId id="359" r:id="rId10"/>
    <p:sldId id="360" r:id="rId11"/>
    <p:sldId id="361" r:id="rId12"/>
    <p:sldId id="348" r:id="rId13"/>
    <p:sldId id="362" r:id="rId14"/>
    <p:sldId id="349" r:id="rId15"/>
    <p:sldId id="350" r:id="rId16"/>
    <p:sldId id="351" r:id="rId17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211B4310-246D-480D-AEBC-8ACC2BAA4B2C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0191CF5F-C142-4DF7-989D-B254156394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94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4755C-1134-44EC-BE9F-4D22F8F4B42B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6DEF84-D79D-4124-8E5F-0B0770180D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282C75-DB80-4939-A676-0A21DD416F29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A9CD6-0060-4FA3-8EDC-1DDA2D2357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14400" y="274638"/>
            <a:ext cx="7772400" cy="57451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EE42C9-4A41-437D-A95E-163FBD19DE95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F34C14-46C8-4237-8236-26647D5651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36B55-5E9D-4ECC-9794-840759E1B587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CC46D-5C1F-4A85-9607-8979E9CE0F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F3229-A11B-4A39-AA9A-F6AE535F94DE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698F-814B-463B-A448-16D4D8CC92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33C57-F895-4895-B008-D0B4E8EF3F01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24FF-F650-4B33-89C2-B19B1875AB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3D501-60C2-4551-BCD7-AD907170D288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470E5-37C4-4BB0-9750-3075F5CFF5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756C-735F-4347-8384-31FA902CD5DA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98AB-3734-4FA3-BB73-B4103FCF87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3868-58C2-4003-8135-D0E70D9961DB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1C5B-9594-4B97-8316-A7FA9135A2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2A59-61F2-4B86-8316-28963E24B579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590C9-3103-4A3F-81F6-C6E24F4525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AA2AF-DE70-45FC-BCFE-5EB1D04ED316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0F4B6-BBB1-46D8-9A6C-D04C984EE5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5B9A0B2-DB20-4235-8AD3-8D25199DDE18}" type="datetimeFigureOut">
              <a:rPr lang="pt-BR"/>
              <a:pPr>
                <a:defRPr/>
              </a:pPr>
              <a:t>15/07/2013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F7A5373-9BCE-4C47-8576-7F9B18CA64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Ficheiro:Warren_G_Harding_portrait_as_senator_June_1920.jpg" TargetMode="External"/><Relationship Id="rId2" Type="http://schemas.openxmlformats.org/officeDocument/2006/relationships/image" Target="data:image/png;base64,iVBORw0KGgoAAAANSUhEUgAAABUAAAAVCAMAAACeyVWkAAAAGXRFWHRTb2Z0d2FyZQBBZG9iZSBJbWFnZVJlYWR5ccllPAAAA2BpVFh0WE1MOmNvbS5hZG9iZS54bXAAAAAAADw/eHBhY2tldCBiZWdpbj0i77u/IiBpZD0iVzVNME1wQ2VoaUh6cmVTek5UY3prYzlkIj8+IDx4OnhtcG1ldGEgeG1sbnM6eD0iYWRvYmU6bnM6bWV0YS8iIHg6eG1wdGs9IkFkb2JlIFhNUCBDb3JlIDUuMC1jMDYwIDYxLjEzNDc3NywgMjAxMC8wMi8xMi0xNzozMjowMCAgICAgICAgIj4gPHJkZjpSREYgeG1sbnM6cmRmPSJodHRwOi8vd3d3LnczLm9yZy8xOTk5LzAyLzIyLXJkZi1zeW50YXgtbnMjIj4gPHJkZjpEZXNjcmlwdGlvbiByZGY6YWJvdXQ9IiIgeG1sbnM6eG1wTU09Imh0dHA6Ly9ucy5hZG9iZS5jb20veGFwLzEuMC9tbS8iIHhtbG5zOnN0UmVmPSJodHRwOi8vbnMuYWRvYmUuY29tL3hhcC8xLjAvc1R5cGUvUmVzb3VyY2VSZWYjIiB4bWxuczp4bXA9Imh0dHA6Ly9ucy5hZG9iZS5jb20veGFwLzEuMC8iIHhtcE1NOk9yaWdpbmFsRG9jdW1lbnRJRD0idXVpZDo2NDBEQjMwMkMxMDJFMDExQUY5MkUyODUwQzJDMzcxQSIgeG1wTU06RG9jdW1lbnRJRD0ieG1wLmRpZDpGQTI1QUMwNzI2N0YxMUUwOUQ0NUE2OUYyNzhCMzM0RiIgeG1wTU06SW5zdGFuY2VJRD0ieG1wLmlpZDpGQTI1QUMwNjI2N0YxMUUwOUQ0NUE2OUYyNzhCMzM0RiIgeG1wOkNyZWF0b3JUb29sPSJBZG9iZSBQaG90b3Nob3AgQ1M1IE1hY2ludG9zaCI+IDx4bXBNTTpEZXJpdmVkRnJvbSBzdFJlZjppbnN0YW5jZUlEPSJ4bXAuaWlkOkY3N0YxMTc0MDcyMDY4MTE5N0E1Q0M0QTAwNTU2NzBFIiBzdFJlZjpkb2N1bWVudElEPSJ1dWlkOjY0MERCMzAyQzEwMkUwMTFBRjkyRTI4NTBDMkMzNzFBIi8+IDwvcmRmOkRlc2NyaXB0aW9uPiA8L3JkZjpSREY+IDwveDp4bXBtZXRhPiA8P3hwYWNrZXQgZW5kPSJyIj8+L4hSdgAAAFFQTFRFMWKyNWW2MmKzOGi5xtTsxdPrw9HpxNLqxNPqwtHow9LpPGy9OWm6MmOzNma3M2O0PG29Omq7N2e4NGS1PW6+MWGyOmu7N2i4O2u8NGW1PW2+JyTWRAAAAEpJREFUeNp0yMUBgEAAwLACJ7j7/oOyQMkz7CLwir+dRaATgVtEThFZRKQXkUrUXKJmFZlRZAqReUTLJhKTSAwiUYqEaThE8wkwAJ43GiKKAspPAAAAAElFTkSuQmCC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t.wikipedia.org/wiki/Ficheiro:Calvin_Coolidge_photo_portrait_head_and_shoulders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ubtítulo 2"/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Amaury </a:t>
            </a:r>
            <a:r>
              <a:rPr lang="pt-BR" sz="3200" dirty="0" err="1" smtClean="0"/>
              <a:t>Gremaud</a:t>
            </a:r>
            <a:endParaRPr lang="pt-BR" sz="3200" dirty="0" smtClean="0"/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HEG </a:t>
            </a:r>
            <a:r>
              <a:rPr lang="pt-BR" sz="3200" dirty="0" smtClean="0"/>
              <a:t>II</a:t>
            </a:r>
            <a:endParaRPr lang="pt-BR" sz="3200" dirty="0" smtClean="0"/>
          </a:p>
        </p:txBody>
      </p:sp>
      <p:sp>
        <p:nvSpPr>
          <p:cNvPr id="12290" name="Título 1"/>
          <p:cNvSpPr>
            <a:spLocks noGrp="1"/>
          </p:cNvSpPr>
          <p:nvPr>
            <p:ph type="ctrTitle"/>
          </p:nvPr>
        </p:nvSpPr>
        <p:spPr>
          <a:xfrm>
            <a:off x="179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sz="3600" dirty="0" smtClean="0"/>
              <a:t>Os </a:t>
            </a:r>
            <a:r>
              <a:rPr lang="pt-BR" sz="3600" dirty="0" smtClean="0"/>
              <a:t>EUA na Primeira Guerra Mundial e na década de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Object 2"/>
          <p:cNvGraphicFramePr>
            <a:graphicFrameLocks noGrp="1" noChangeAspect="1"/>
          </p:cNvGraphicFramePr>
          <p:nvPr>
            <p:ph/>
          </p:nvPr>
        </p:nvGraphicFramePr>
        <p:xfrm>
          <a:off x="250825" y="0"/>
          <a:ext cx="8893175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3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893175" cy="640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dirty="0" smtClean="0"/>
              <a:t>EUA e o imediato </a:t>
            </a:r>
            <a:r>
              <a:rPr lang="pt-BR" dirty="0" smtClean="0"/>
              <a:t>pós </a:t>
            </a:r>
            <a:r>
              <a:rPr lang="pt-BR" dirty="0" smtClean="0"/>
              <a:t>guerra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640763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Existe um Boom no pós guerra (19-20)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Principalmente um boom de preços, 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Reação do governo forte política de austeridade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Redução dos gastos públicos e desmobilização abrupta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Fim do efeito multiplicador dos gastos públicos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Elevação das taxas de juros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de 4 para 7% em 6 meses (variação forte e rápida) – recuperação de recursos e medo de enfraquecimento do </a:t>
            </a:r>
            <a:r>
              <a:rPr lang="pt-BR" sz="1800" dirty="0" smtClean="0"/>
              <a:t>dólar</a:t>
            </a:r>
            <a:endParaRPr lang="pt-BR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Consequência</a:t>
            </a:r>
            <a:endParaRPr lang="pt-BR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Estoura a bolha especulativa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Recessão e deflação (1921)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Recessão é forte, mas curta (rápida tormenta)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Recessão em forma de V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Comparação com 30 - 33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Não afeta de modo importante o sistema financeiro – não pânico financeiro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Alavancagem ainda é pequena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2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404813"/>
            <a:ext cx="5364162" cy="61198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100" dirty="0" smtClean="0"/>
              <a:t>Reação Forte a Guerra e aos seus problemas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dirty="0" smtClean="0"/>
              <a:t>A ascensão republicana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dirty="0" smtClean="0"/>
              <a:t> liberalismo e isolacionismo extremado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800" dirty="0" smtClean="0"/>
              <a:t>Interno: “</a:t>
            </a:r>
            <a:r>
              <a:rPr lang="pt-BR" sz="2800" dirty="0" err="1" smtClean="0"/>
              <a:t>Desintervenção</a:t>
            </a:r>
            <a:r>
              <a:rPr lang="pt-BR" sz="2800" dirty="0" smtClean="0"/>
              <a:t>” forte e rápida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dirty="0" smtClean="0"/>
              <a:t>Diminuição de gastos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dirty="0" smtClean="0"/>
              <a:t>diminuição de tributos, 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/>
              <a:t>especialmente sobre propriedade 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/>
              <a:t>consagração dos impostos sobre renda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400" dirty="0" smtClean="0"/>
              <a:t>Reação aos inimigos internos: 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2400" dirty="0" smtClean="0"/>
              <a:t>álcool, afro-americanos, “comunistas”, sindicatos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pt-BR" sz="3100" dirty="0" smtClean="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6443663" y="3357563"/>
            <a:ext cx="2305050" cy="1446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 b="1">
                <a:solidFill>
                  <a:schemeClr val="bg1"/>
                </a:solidFill>
              </a:rPr>
              <a:t>Warren Harding: </a:t>
            </a:r>
          </a:p>
          <a:p>
            <a:pPr>
              <a:spcBef>
                <a:spcPct val="50000"/>
              </a:spcBef>
            </a:pPr>
            <a:r>
              <a:rPr lang="pt-BR" sz="1600" b="1">
                <a:solidFill>
                  <a:schemeClr val="bg1"/>
                </a:solidFill>
              </a:rPr>
              <a:t>“menos governo nos negócios e mais negócios no governo”</a:t>
            </a:r>
          </a:p>
        </p:txBody>
      </p:sp>
      <p:pic>
        <p:nvPicPr>
          <p:cNvPr id="54280" name="Picture 8" descr="225px-Warren_G_Harding_portrait_as_senator_June_1920">
            <a:hlinkClick r:id="rId3" tooltip="Info/Polític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476250"/>
            <a:ext cx="2266950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820150" cy="1143000"/>
          </a:xfrm>
        </p:spPr>
        <p:txBody>
          <a:bodyPr/>
          <a:lstStyle/>
          <a:p>
            <a:r>
              <a:rPr lang="pt-BR" sz="3600" smtClean="0"/>
              <a:t>Papel externo dos EUA na década de 20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435975" cy="50053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Externo: isolacionismo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Guerra (e recuperação) são problemas europeus, 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EUA nada tem a ver com isto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Recusa inicial de participar na Liga das Nações 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Desautorização dos acordos de Wilson em Versalhes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Proibição de atuação governamental internacional (FED etc.)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Pedido inicial aos EUA de financiar – recusado</a:t>
            </a:r>
          </a:p>
          <a:p>
            <a:pPr lvl="4" eaLnBrk="1" hangingPunct="1">
              <a:lnSpc>
                <a:spcPct val="90000"/>
              </a:lnSpc>
            </a:pPr>
            <a:r>
              <a:rPr lang="pt-BR" dirty="0" smtClean="0"/>
              <a:t>Financiar Alemanha que paga reparações e países pagam EUA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Demora mais acaba acontecendo – depois de 24 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Porém recursos são privados, 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Plano </a:t>
            </a:r>
            <a:r>
              <a:rPr lang="pt-BR" dirty="0" err="1" smtClean="0"/>
              <a:t>Dewes</a:t>
            </a:r>
            <a:r>
              <a:rPr lang="pt-BR" dirty="0" smtClean="0"/>
              <a:t> - exemplo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EUA financiam Alemanha, também forte na América latina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O lado que falta porém é a abertura econômica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EUA se mantém fortemente protecionista </a:t>
            </a:r>
          </a:p>
          <a:p>
            <a:pPr>
              <a:lnSpc>
                <a:spcPct val="90000"/>
              </a:lnSpc>
            </a:pPr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18487" cy="1268413"/>
          </a:xfrm>
        </p:spPr>
        <p:txBody>
          <a:bodyPr bIns="45720" anchor="ctr"/>
          <a:lstStyle/>
          <a:p>
            <a:pPr eaLnBrk="1" hangingPunct="1"/>
            <a:r>
              <a:rPr lang="pt-BR" sz="3600" dirty="0" smtClean="0"/>
              <a:t>A euforia americana: </a:t>
            </a:r>
            <a:br>
              <a:rPr lang="pt-BR" sz="3600" dirty="0" smtClean="0"/>
            </a:br>
            <a:r>
              <a:rPr lang="pt-BR" sz="3600" dirty="0" smtClean="0"/>
              <a:t>“The age </a:t>
            </a:r>
            <a:r>
              <a:rPr lang="pt-BR" sz="3600" dirty="0" err="1" smtClean="0"/>
              <a:t>of</a:t>
            </a:r>
            <a:r>
              <a:rPr lang="pt-BR" sz="3600" dirty="0" smtClean="0"/>
              <a:t> business”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12875"/>
            <a:ext cx="8497887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200" dirty="0" smtClean="0"/>
              <a:t>Depois de 22 retomada do crescimento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Anos gloriosos nos EUA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PIB aumenta 50% em 8 anos,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Produção industrial 90%,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Taxa de desemprego fica entre 3 e 5% (1921- 11%)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Pilares - debate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Liberais: diminuição da presença dos Estado, efeito positivo da queda dos impostos, controle da dívida , diminuição da sindicalização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Crédito – redução das taxas de juros depois de 22 e elasticidade do sistema bancário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1800" dirty="0" smtClean="0"/>
              <a:t>Ampliação crédito ao consumidor (bens de consumo duráveis – </a:t>
            </a:r>
            <a:r>
              <a:rPr lang="pt-BR" sz="1800" i="1" dirty="0" err="1" smtClean="0"/>
              <a:t>american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way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of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life</a:t>
            </a:r>
            <a:r>
              <a:rPr lang="pt-BR" sz="1800" i="1" dirty="0" smtClean="0"/>
              <a:t>: </a:t>
            </a:r>
            <a:r>
              <a:rPr lang="pt-BR" sz="1800" i="1" dirty="0" err="1" smtClean="0"/>
              <a:t>Buy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now</a:t>
            </a:r>
            <a:r>
              <a:rPr lang="pt-BR" sz="1800" i="1" dirty="0" smtClean="0"/>
              <a:t>, </a:t>
            </a:r>
            <a:r>
              <a:rPr lang="pt-BR" sz="1800" i="1" dirty="0" err="1" smtClean="0"/>
              <a:t>pay</a:t>
            </a:r>
            <a:r>
              <a:rPr lang="pt-BR" sz="1800" i="1" dirty="0" smtClean="0"/>
              <a:t> later)</a:t>
            </a:r>
          </a:p>
          <a:p>
            <a:pPr lvl="4" eaLnBrk="1" hangingPunct="1">
              <a:lnSpc>
                <a:spcPct val="90000"/>
              </a:lnSpc>
            </a:pPr>
            <a:r>
              <a:rPr lang="pt-BR" sz="1800" dirty="0" smtClean="0"/>
              <a:t>Aumento dos consumidores de automóveis 25% para 60%</a:t>
            </a:r>
          </a:p>
          <a:p>
            <a:pPr lvl="4" eaLnBrk="1" hangingPunct="1">
              <a:lnSpc>
                <a:spcPct val="90000"/>
              </a:lnSpc>
            </a:pPr>
            <a:r>
              <a:rPr lang="pt-BR" sz="1800" dirty="0" smtClean="0"/>
              <a:t>Mudança nos padrões de consumo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1800" dirty="0" smtClean="0"/>
              <a:t>crédito para investimento e no exterior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1800" dirty="0" smtClean="0"/>
              <a:t>Teia de investimentos inter-relacionados</a:t>
            </a:r>
          </a:p>
          <a:p>
            <a:pPr lvl="3" eaLnBrk="1" hangingPunct="1">
              <a:lnSpc>
                <a:spcPct val="90000"/>
              </a:lnSpc>
            </a:pPr>
            <a:r>
              <a:rPr lang="pt-BR" sz="1800" dirty="0" smtClean="0"/>
              <a:t>Construção civil (residências e infraestrutura: estradas e energia), automóveis e BCD, petróleo, metal mecânica </a:t>
            </a:r>
          </a:p>
          <a:p>
            <a:pPr eaLnBrk="1" hangingPunct="1">
              <a:lnSpc>
                <a:spcPct val="90000"/>
              </a:lnSpc>
            </a:pPr>
            <a:endParaRPr lang="pt-BR" sz="2200" dirty="0" smtClean="0"/>
          </a:p>
        </p:txBody>
      </p:sp>
      <p:pic>
        <p:nvPicPr>
          <p:cNvPr id="55300" name="Picture 4" descr="200px-Calvin_Coolidge_photo_portrait_head_and_shoulders">
            <a:hlinkClick r:id="rId2" tooltip="Info/Político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33375"/>
            <a:ext cx="1905000" cy="2486025"/>
          </a:xfrm>
          <a:prstGeom prst="rect">
            <a:avLst/>
          </a:prstGeom>
          <a:noFill/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732588" y="2781300"/>
            <a:ext cx="21955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Calvin Coolidge, sucede a Warren Harding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dirty="0" smtClean="0"/>
              <a:t>A euforia e seus problemas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713788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Nem todos os setores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Setores fora da expansão: carvão, ferrovias,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agricultura: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preços não se recuperam depois da deflação de 21,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Dificuldade mais de ¼ da população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“Pobreza negra”</a:t>
            </a:r>
          </a:p>
          <a:p>
            <a:pPr eaLnBrk="1" hangingPunct="1">
              <a:lnSpc>
                <a:spcPct val="80000"/>
              </a:lnSpc>
            </a:pPr>
            <a:r>
              <a:rPr lang="pt-BR" sz="2100" dirty="0" smtClean="0"/>
              <a:t>Euforia – contamina a bolsa e outros ativos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Bolhas: imobiliária (Florida)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Valorização das ações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lucros enormes no processo e existência de crédito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Efeito riqueza – cria circulo viciosos (virtuoso ?)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perspectiva que isto não tem limites: não percepção de risco e afastamento dos fundamentos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2000" dirty="0" smtClean="0"/>
              <a:t>Grande numero de bancos comerciais: dificuldade do FED em regular ou supervisionar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Não alcance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Não dispõe de instrumentos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800" dirty="0" smtClean="0"/>
              <a:t>1928 especulação continua mesmo com aumento dos juros e maior cautela dos bancos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None/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132763" cy="1143000"/>
          </a:xfrm>
        </p:spPr>
        <p:txBody>
          <a:bodyPr bIns="45720" anchor="ctr"/>
          <a:lstStyle/>
          <a:p>
            <a:pPr eaLnBrk="1" hangingPunct="1"/>
            <a:r>
              <a:rPr lang="pt-BR" smtClean="0"/>
              <a:t>Da euforia ao pânico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81075"/>
            <a:ext cx="8785225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Grande mudança de perspectiva em poucos meses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otimismo desenfreado vira pessimismo desenfreado</a:t>
            </a:r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Percepção de excesso de capacidade produtiva e de estoques excessivos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Construção civil: inflexão no crescimento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Queda no investimento bruto </a:t>
            </a:r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Ritmo de expansão do consumo diminuiu sensivelmente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Características de inovações de produtos se esgotam, expansão agora é reposição, desgaste. Consumidores saciados (diminui inovações)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Não acompanhamento de crescimento da renda agrícola (falta parte dos consumidores) </a:t>
            </a:r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Importância da quebra da bolsa: </a:t>
            </a:r>
            <a:r>
              <a:rPr lang="en-GB" sz="2000" dirty="0" smtClean="0">
                <a:latin typeface="Symbol" pitchFamily="18" charset="2"/>
              </a:rPr>
              <a:t></a:t>
            </a:r>
            <a:r>
              <a:rPr lang="en-GB" sz="2000" dirty="0" smtClean="0"/>
              <a:t> </a:t>
            </a:r>
            <a:r>
              <a:rPr lang="en-GB" sz="2000" dirty="0" err="1" smtClean="0"/>
              <a:t>Efeito</a:t>
            </a:r>
            <a:r>
              <a:rPr lang="en-GB" sz="2000" dirty="0" smtClean="0"/>
              <a:t> </a:t>
            </a:r>
            <a:r>
              <a:rPr lang="en-GB" sz="2000" dirty="0" err="1" smtClean="0"/>
              <a:t>riqueza</a:t>
            </a:r>
            <a:r>
              <a:rPr lang="en-GB" sz="2000" dirty="0" smtClean="0"/>
              <a:t>, </a:t>
            </a:r>
            <a:r>
              <a:rPr lang="en-GB" sz="2000" dirty="0" err="1" smtClean="0"/>
              <a:t>bancos</a:t>
            </a:r>
            <a:r>
              <a:rPr lang="en-GB" sz="2000" dirty="0" smtClean="0"/>
              <a:t> e </a:t>
            </a:r>
            <a:r>
              <a:rPr lang="en-GB" sz="2000" dirty="0" err="1" smtClean="0"/>
              <a:t>liquidez</a:t>
            </a:r>
            <a:endParaRPr lang="pt-BR" sz="25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Perdas com o crash foram significativas na riqueza de bancos, corporações e famílias em função da valorização fictícia anterior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Diminuição da disposição a consumir </a:t>
            </a:r>
            <a:r>
              <a:rPr lang="pt-BR" sz="1600" dirty="0" smtClean="0"/>
              <a:t>também </a:t>
            </a:r>
            <a:r>
              <a:rPr lang="pt-BR" sz="1600" dirty="0" smtClean="0"/>
              <a:t>significativa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Crise de liquidez e deflação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Bancos – diminui empréstimos e buscam liquidez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Empresas - buscam desovar estoques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Famílias -  vendas de ativos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Atrofia do sistema de gasto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/>
          <a:lstStyle/>
          <a:p>
            <a:pPr algn="ctr"/>
            <a:r>
              <a:rPr lang="pt-BR" sz="3600" dirty="0" smtClean="0"/>
              <a:t>EUA: antes da Primeira Guerra Mundial (1913) já é grande (maior ?) </a:t>
            </a:r>
            <a:r>
              <a:rPr lang="pt-BR" sz="3600" dirty="0" smtClean="0"/>
              <a:t>potência </a:t>
            </a:r>
            <a:endParaRPr lang="pt-BR" sz="3600" dirty="0" smtClean="0"/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xfrm>
            <a:off x="755650" y="1916113"/>
            <a:ext cx="7772400" cy="4572000"/>
          </a:xfrm>
        </p:spPr>
        <p:txBody>
          <a:bodyPr/>
          <a:lstStyle/>
          <a:p>
            <a:r>
              <a:rPr lang="pt-BR" dirty="0" smtClean="0"/>
              <a:t>População: </a:t>
            </a:r>
          </a:p>
          <a:p>
            <a:pPr lvl="1"/>
            <a:r>
              <a:rPr lang="pt-BR" dirty="0" smtClean="0"/>
              <a:t>100 milhões de habitantes 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¼ de imigrantes </a:t>
            </a:r>
          </a:p>
          <a:p>
            <a:pPr>
              <a:buFont typeface="Wingdings" pitchFamily="2" charset="2"/>
              <a:buChar char="§"/>
            </a:pPr>
            <a:r>
              <a:rPr lang="pt-BR" dirty="0" smtClean="0"/>
              <a:t>PIB per capita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US$ 1813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GB: US$ 1491; Alemanha: US$: 1073</a:t>
            </a:r>
          </a:p>
          <a:p>
            <a:pPr>
              <a:buFont typeface="Wingdings" pitchFamily="2" charset="2"/>
              <a:buChar char="s"/>
            </a:pPr>
            <a:r>
              <a:rPr lang="pt-BR" dirty="0" smtClean="0"/>
              <a:t>Produção Industrial</a:t>
            </a:r>
          </a:p>
          <a:p>
            <a:pPr lvl="1">
              <a:buFont typeface="Wingdings" pitchFamily="2" charset="2"/>
              <a:buChar char="s"/>
            </a:pPr>
            <a:r>
              <a:rPr lang="pt-BR" dirty="0" smtClean="0"/>
              <a:t>36% da produção industrial mundial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 smtClean="0"/>
              <a:t>GB 14%; Alemanha 16% </a:t>
            </a:r>
          </a:p>
          <a:p>
            <a:pPr lvl="1">
              <a:buFont typeface="Wingdings" pitchFamily="2" charset="2"/>
              <a:buChar char="Ø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849313"/>
          </a:xfrm>
        </p:spPr>
        <p:txBody>
          <a:bodyPr/>
          <a:lstStyle/>
          <a:p>
            <a:r>
              <a:rPr lang="pt-BR" smtClean="0"/>
              <a:t>Explicações - Características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8424863" cy="4789488"/>
          </a:xfrm>
        </p:spPr>
        <p:txBody>
          <a:bodyPr/>
          <a:lstStyle/>
          <a:p>
            <a:r>
              <a:rPr lang="pt-BR" sz="2200" dirty="0" smtClean="0"/>
              <a:t>Recursos Naturais</a:t>
            </a:r>
          </a:p>
          <a:p>
            <a:r>
              <a:rPr lang="pt-BR" sz="2200" dirty="0" smtClean="0"/>
              <a:t>Ferrovias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Integração dos mercados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Deslocamento populacional 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Efeito sobre outros setores </a:t>
            </a:r>
          </a:p>
          <a:p>
            <a:r>
              <a:rPr lang="pt-BR" sz="2200" dirty="0" smtClean="0"/>
              <a:t>Importância do crescimento doméstico: Mercado Interno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População, urbanização, ferrovias</a:t>
            </a:r>
          </a:p>
          <a:p>
            <a:pPr lvl="1">
              <a:buFont typeface="Wingdings" pitchFamily="2" charset="2"/>
              <a:buChar char="ü"/>
            </a:pPr>
            <a:r>
              <a:rPr lang="pt-BR" sz="2000" dirty="0" smtClean="0"/>
              <a:t>Exportações também são grandes mas (X/Y) baixo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/>
              <a:t>Balanço de pagamentos: superavitário</a:t>
            </a:r>
          </a:p>
          <a:p>
            <a:pPr>
              <a:buFont typeface="Wingdings" pitchFamily="2" charset="2"/>
              <a:buChar char="ü"/>
            </a:pPr>
            <a:endParaRPr lang="pt-BR" sz="2200" dirty="0" smtClean="0"/>
          </a:p>
        </p:txBody>
      </p:sp>
      <p:graphicFrame>
        <p:nvGraphicFramePr>
          <p:cNvPr id="61490" name="Group 50"/>
          <p:cNvGraphicFramePr>
            <a:graphicFrameLocks noGrp="1"/>
          </p:cNvGraphicFramePr>
          <p:nvPr>
            <p:ph sz="half" idx="2"/>
          </p:nvPr>
        </p:nvGraphicFramePr>
        <p:xfrm>
          <a:off x="250825" y="4437063"/>
          <a:ext cx="8435975" cy="2105660"/>
        </p:xfrm>
        <a:graphic>
          <a:graphicData uri="http://schemas.openxmlformats.org/drawingml/2006/table">
            <a:tbl>
              <a:tblPr/>
              <a:tblGrid>
                <a:gridCol w="1406525"/>
                <a:gridCol w="1236663"/>
                <a:gridCol w="1574800"/>
                <a:gridCol w="1500187"/>
                <a:gridCol w="1311275"/>
                <a:gridCol w="1406525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Período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Bens e serviços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Juros e dividendos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Transf. unilaterais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Capitais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Saldo BP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1850-73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1874-95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1896-14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Perpetua" pitchFamily="18" charset="0"/>
                        </a:rPr>
                        <a:t>-1,3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489" name="AutoShape 49"/>
          <p:cNvSpPr>
            <a:spLocks noChangeArrowheads="1"/>
          </p:cNvSpPr>
          <p:nvPr/>
        </p:nvSpPr>
        <p:spPr bwMode="auto">
          <a:xfrm>
            <a:off x="6838950" y="3573463"/>
            <a:ext cx="2305050" cy="935037"/>
          </a:xfrm>
          <a:prstGeom prst="wedgeRectCallout">
            <a:avLst>
              <a:gd name="adj1" fmla="val 14736"/>
              <a:gd name="adj2" fmla="val 158657"/>
            </a:avLst>
          </a:prstGeom>
          <a:solidFill>
            <a:srgbClr val="F7C8B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pt-BR" b="1"/>
              <a:t>Menos = aumento</a:t>
            </a:r>
          </a:p>
          <a:p>
            <a:r>
              <a:rPr lang="pt-BR" b="1"/>
              <a:t>Acumulo de reservas (ouro)</a:t>
            </a:r>
            <a:r>
              <a:rPr lang="pt-BR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Crescimento e difusão técnica generalizado setorialmente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642350" cy="5221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200" dirty="0" smtClean="0"/>
              <a:t>Antes da guerra – crescimento da </a:t>
            </a:r>
            <a:r>
              <a:rPr lang="pt-BR" sz="2200" dirty="0" smtClean="0"/>
              <a:t>indústria </a:t>
            </a:r>
            <a:endParaRPr lang="pt-BR" sz="2200" dirty="0" smtClean="0"/>
          </a:p>
          <a:p>
            <a:pPr lvl="1">
              <a:lnSpc>
                <a:spcPct val="90000"/>
              </a:lnSpc>
            </a:pPr>
            <a:r>
              <a:rPr lang="pt-BR" sz="2000" dirty="0" smtClean="0"/>
              <a:t>Setor de bens de capital – grande dinâmica, mas outros setores </a:t>
            </a:r>
            <a:r>
              <a:rPr lang="pt-BR" sz="2000" dirty="0" smtClean="0"/>
              <a:t>também</a:t>
            </a:r>
            <a:endParaRPr lang="pt-BR" sz="2000" dirty="0" smtClean="0"/>
          </a:p>
          <a:p>
            <a:pPr lvl="2">
              <a:lnSpc>
                <a:spcPct val="90000"/>
              </a:lnSpc>
            </a:pPr>
            <a:r>
              <a:rPr lang="pt-BR" sz="1800" dirty="0" smtClean="0"/>
              <a:t>mesmo bens de consumo não duráveis (têxteis e alimentos) e agricultura também forte crescimento</a:t>
            </a:r>
          </a:p>
          <a:p>
            <a:pPr>
              <a:lnSpc>
                <a:spcPct val="90000"/>
              </a:lnSpc>
            </a:pPr>
            <a:r>
              <a:rPr lang="pt-BR" sz="2200" dirty="0" smtClean="0"/>
              <a:t>Mudanças técnicas difundidas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Setores chaves: eletricidade, química, petróleo e automobilística</a:t>
            </a:r>
          </a:p>
          <a:p>
            <a:pPr lvl="2">
              <a:lnSpc>
                <a:spcPct val="90000"/>
              </a:lnSpc>
            </a:pPr>
            <a:r>
              <a:rPr lang="pt-BR" sz="1800" dirty="0" smtClean="0"/>
              <a:t>Processamento de alimentos, transporte (refrigeração) , construção civil, embalagens, cobre, alumínio </a:t>
            </a:r>
          </a:p>
          <a:p>
            <a:pPr>
              <a:lnSpc>
                <a:spcPct val="90000"/>
              </a:lnSpc>
            </a:pPr>
            <a:r>
              <a:rPr lang="pt-BR" sz="2200" dirty="0" smtClean="0"/>
              <a:t>Concentração e grandes empresas – </a:t>
            </a:r>
            <a:r>
              <a:rPr lang="pt-BR" sz="2200" i="1" dirty="0" smtClean="0"/>
              <a:t>Big Business</a:t>
            </a:r>
          </a:p>
          <a:p>
            <a:pPr lvl="2">
              <a:lnSpc>
                <a:spcPct val="90000"/>
              </a:lnSpc>
            </a:pPr>
            <a:r>
              <a:rPr lang="pt-BR" sz="1800" i="1" dirty="0" smtClean="0"/>
              <a:t>Standard </a:t>
            </a:r>
            <a:r>
              <a:rPr lang="pt-BR" sz="1800" i="1" dirty="0" err="1" smtClean="0"/>
              <a:t>Oil</a:t>
            </a:r>
            <a:r>
              <a:rPr lang="pt-BR" sz="1800" i="1" dirty="0" smtClean="0"/>
              <a:t>, </a:t>
            </a:r>
            <a:r>
              <a:rPr lang="pt-BR" sz="1800" i="1" dirty="0" err="1" smtClean="0"/>
              <a:t>America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Tobacco</a:t>
            </a:r>
            <a:r>
              <a:rPr lang="pt-BR" sz="1800" i="1" dirty="0" smtClean="0"/>
              <a:t>, </a:t>
            </a:r>
            <a:r>
              <a:rPr lang="pt-BR" sz="1800" i="1" dirty="0" err="1" smtClean="0"/>
              <a:t>International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Harverster</a:t>
            </a:r>
            <a:r>
              <a:rPr lang="pt-BR" sz="1800" i="1" dirty="0" smtClean="0"/>
              <a:t>, Swift, </a:t>
            </a:r>
            <a:r>
              <a:rPr lang="pt-BR" sz="1800" i="1" dirty="0" err="1" smtClean="0"/>
              <a:t>Armour</a:t>
            </a:r>
            <a:r>
              <a:rPr lang="pt-BR" sz="1800" i="1" dirty="0" smtClean="0"/>
              <a:t>, Procter &amp; Gamble; General Eletric, </a:t>
            </a:r>
            <a:r>
              <a:rPr lang="pt-BR" sz="1800" i="1" dirty="0" err="1" smtClean="0"/>
              <a:t>Westinghouse</a:t>
            </a:r>
            <a:r>
              <a:rPr lang="pt-BR" sz="1800" i="1" dirty="0" smtClean="0"/>
              <a:t>, Otis </a:t>
            </a:r>
            <a:r>
              <a:rPr lang="pt-BR" sz="1800" i="1" dirty="0" err="1" smtClean="0"/>
              <a:t>Elevator</a:t>
            </a:r>
            <a:r>
              <a:rPr lang="pt-BR" sz="1800" i="1" dirty="0" smtClean="0"/>
              <a:t>, Du </a:t>
            </a:r>
            <a:r>
              <a:rPr lang="pt-BR" sz="1800" i="1" dirty="0" err="1" smtClean="0"/>
              <a:t>Pont</a:t>
            </a:r>
            <a:r>
              <a:rPr lang="pt-BR" sz="1800" i="1" dirty="0" smtClean="0"/>
              <a:t>, Union Carbide, </a:t>
            </a:r>
            <a:r>
              <a:rPr lang="pt-BR" sz="1800" i="1" dirty="0" err="1" smtClean="0"/>
              <a:t>Remington</a:t>
            </a:r>
            <a:r>
              <a:rPr lang="pt-BR" sz="1800" i="1" dirty="0" smtClean="0"/>
              <a:t>, Kodak, </a:t>
            </a:r>
            <a:r>
              <a:rPr lang="pt-BR" sz="1800" i="1" dirty="0" err="1" smtClean="0"/>
              <a:t>Macy’s</a:t>
            </a:r>
            <a:r>
              <a:rPr lang="pt-BR" sz="1800" i="1" dirty="0" smtClean="0"/>
              <a:t>, Sears, AT&amp;T</a:t>
            </a:r>
          </a:p>
          <a:p>
            <a:pPr lvl="1">
              <a:lnSpc>
                <a:spcPct val="90000"/>
              </a:lnSpc>
            </a:pPr>
            <a:r>
              <a:rPr lang="pt-BR" sz="2000" dirty="0" smtClean="0"/>
              <a:t>Reações contrária: antes da guerra importância da “era progressista”: </a:t>
            </a:r>
          </a:p>
          <a:p>
            <a:pPr lvl="2">
              <a:lnSpc>
                <a:spcPct val="90000"/>
              </a:lnSpc>
            </a:pPr>
            <a:r>
              <a:rPr lang="pt-BR" sz="1800" dirty="0" smtClean="0"/>
              <a:t>populistas americanos, sindicalização da força de trabalho</a:t>
            </a:r>
          </a:p>
          <a:p>
            <a:pPr lvl="2">
              <a:lnSpc>
                <a:spcPct val="90000"/>
              </a:lnSpc>
            </a:pPr>
            <a:r>
              <a:rPr lang="pt-BR" sz="1800" i="1" dirty="0" err="1" smtClean="0"/>
              <a:t>Sherman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Anti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Trust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Act</a:t>
            </a:r>
            <a:r>
              <a:rPr lang="pt-BR" sz="1800" dirty="0" smtClean="0"/>
              <a:t> (1890)</a:t>
            </a:r>
          </a:p>
          <a:p>
            <a:pPr lvl="2">
              <a:lnSpc>
                <a:spcPct val="90000"/>
              </a:lnSpc>
            </a:pPr>
            <a:r>
              <a:rPr lang="pt-BR" sz="1800" dirty="0" smtClean="0"/>
              <a:t>Era </a:t>
            </a:r>
            <a:r>
              <a:rPr lang="pt-BR" sz="1800" dirty="0" smtClean="0"/>
              <a:t>progressista </a:t>
            </a:r>
            <a:r>
              <a:rPr lang="pt-BR" sz="1800" dirty="0" smtClean="0"/>
              <a:t>(T. </a:t>
            </a:r>
            <a:r>
              <a:rPr lang="pt-BR" sz="1800" dirty="0" err="1" smtClean="0"/>
              <a:t>Roosvelt</a:t>
            </a:r>
            <a:r>
              <a:rPr lang="pt-BR" sz="1800" dirty="0" smtClean="0"/>
              <a:t> e W. Wilson)</a:t>
            </a:r>
          </a:p>
          <a:p>
            <a:pPr lvl="2">
              <a:lnSpc>
                <a:spcPct val="90000"/>
              </a:lnSpc>
            </a:pPr>
            <a:r>
              <a:rPr lang="pt-BR" sz="1800" i="1" dirty="0" smtClean="0"/>
              <a:t>Federal Reserve </a:t>
            </a:r>
            <a:r>
              <a:rPr lang="pt-BR" sz="1800" i="1" dirty="0" err="1" smtClean="0"/>
              <a:t>Act</a:t>
            </a:r>
            <a:endParaRPr lang="pt-BR" sz="18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sz="3600" smtClean="0"/>
              <a:t>EUA e a  Primeira Guerra Mundial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640762" cy="5113337"/>
          </a:xfrm>
        </p:spPr>
        <p:txBody>
          <a:bodyPr/>
          <a:lstStyle/>
          <a:p>
            <a:pPr eaLnBrk="1" hangingPunct="1"/>
            <a:r>
              <a:rPr lang="pt-BR" sz="3000" dirty="0" smtClean="0"/>
              <a:t>Resistência a entrar na Guerra</a:t>
            </a:r>
          </a:p>
          <a:p>
            <a:pPr lvl="1" eaLnBrk="1" hangingPunct="1"/>
            <a:r>
              <a:rPr lang="pt-BR" sz="2700" dirty="0" smtClean="0"/>
              <a:t>Entra depois: em 1917, último ano e meio de guerra</a:t>
            </a:r>
          </a:p>
          <a:p>
            <a:pPr lvl="1" eaLnBrk="1" hangingPunct="1"/>
            <a:r>
              <a:rPr lang="pt-BR" sz="2800" dirty="0" smtClean="0"/>
              <a:t>Mobilização forte (4.000.000 soldados e 100.000 mortes)</a:t>
            </a:r>
          </a:p>
          <a:p>
            <a:pPr eaLnBrk="1" hangingPunct="1"/>
            <a:r>
              <a:rPr lang="pt-BR" sz="3000" dirty="0" smtClean="0"/>
              <a:t>IGM – benéfica economicamente para EUA</a:t>
            </a:r>
          </a:p>
          <a:p>
            <a:pPr lvl="1" eaLnBrk="1" hangingPunct="1"/>
            <a:r>
              <a:rPr lang="pt-BR" sz="2800" dirty="0" smtClean="0"/>
              <a:t>Vira exportador privilegiado de material bélico e alimentos </a:t>
            </a:r>
          </a:p>
          <a:p>
            <a:pPr lvl="1" eaLnBrk="1" hangingPunct="1"/>
            <a:r>
              <a:rPr lang="pt-BR" sz="2800" dirty="0" smtClean="0"/>
              <a:t>Vira credor mundial</a:t>
            </a:r>
          </a:p>
          <a:p>
            <a:pPr lvl="2" eaLnBrk="1" hangingPunct="1"/>
            <a:r>
              <a:rPr lang="pt-BR" sz="2400" dirty="0" smtClean="0"/>
              <a:t>Superávit BP continua – atração de ouro</a:t>
            </a:r>
          </a:p>
          <a:p>
            <a:pPr lvl="2" eaLnBrk="1" hangingPunct="1"/>
            <a:r>
              <a:rPr lang="pt-BR" sz="2400" dirty="0" smtClean="0"/>
              <a:t>Países aliados (França e Inglaterra) endividados com EUA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143000"/>
          </a:xfrm>
        </p:spPr>
        <p:txBody>
          <a:bodyPr/>
          <a:lstStyle/>
          <a:p>
            <a:pPr algn="ctr"/>
            <a:r>
              <a:rPr lang="pt-BR" sz="3600" smtClean="0"/>
              <a:t>A economia interna Norte-americana e a IGM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64235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Crescimento interno forte, 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com efeitos inclusive no mercado de trabalho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Aumento de salários, incorporação de mulheres e afro-americanos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Experiência importante de planificação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Fixação de preços, planejamento produtivo, indução de empresas (incorporação – poucas) </a:t>
            </a:r>
          </a:p>
          <a:p>
            <a:pPr lvl="3" eaLnBrk="1" hangingPunct="1">
              <a:lnSpc>
                <a:spcPct val="90000"/>
              </a:lnSpc>
            </a:pPr>
            <a:r>
              <a:rPr lang="pt-BR" i="1" dirty="0" err="1" smtClean="0"/>
              <a:t>Food</a:t>
            </a:r>
            <a:r>
              <a:rPr lang="pt-BR" i="1" dirty="0" smtClean="0"/>
              <a:t> </a:t>
            </a:r>
            <a:r>
              <a:rPr lang="pt-BR" i="1" dirty="0" err="1" smtClean="0"/>
              <a:t>Administration</a:t>
            </a:r>
            <a:r>
              <a:rPr lang="pt-BR" i="1" dirty="0" smtClean="0"/>
              <a:t>, War Industries </a:t>
            </a:r>
            <a:r>
              <a:rPr lang="pt-BR" i="1" dirty="0" err="1" smtClean="0"/>
              <a:t>Board</a:t>
            </a:r>
            <a:endParaRPr lang="pt-BR" i="1" dirty="0" smtClean="0"/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Esforço fiscal  e déficit 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Expansão dos Gastos e apesar de aumento da arrecadação, esta é insuficiente - déficit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crescimento da divida </a:t>
            </a:r>
          </a:p>
          <a:p>
            <a:pPr lvl="3" eaLnBrk="1" hangingPunct="1">
              <a:lnSpc>
                <a:spcPct val="90000"/>
              </a:lnSpc>
            </a:pPr>
            <a:r>
              <a:rPr lang="pt-BR" dirty="0" smtClean="0"/>
              <a:t>expansão monetária (</a:t>
            </a:r>
            <a:r>
              <a:rPr lang="pt-BR" dirty="0" smtClean="0"/>
              <a:t>também </a:t>
            </a:r>
            <a:r>
              <a:rPr lang="pt-BR" dirty="0" smtClean="0"/>
              <a:t>devido a ampliação das reservas)</a:t>
            </a:r>
          </a:p>
          <a:p>
            <a:pPr lvl="1" eaLnBrk="1" hangingPunct="1">
              <a:lnSpc>
                <a:spcPct val="90000"/>
              </a:lnSpc>
            </a:pPr>
            <a:r>
              <a:rPr lang="pt-BR" dirty="0" smtClean="0"/>
              <a:t>Inflação acelera (menos que na Europa)</a:t>
            </a:r>
          </a:p>
          <a:p>
            <a:pPr lvl="2" eaLnBrk="1" hangingPunct="1">
              <a:lnSpc>
                <a:spcPct val="90000"/>
              </a:lnSpc>
            </a:pPr>
            <a:r>
              <a:rPr lang="pt-BR" dirty="0" smtClean="0"/>
              <a:t>Aceleração forte imediato pós guerra</a:t>
            </a:r>
          </a:p>
          <a:p>
            <a:pPr>
              <a:lnSpc>
                <a:spcPct val="90000"/>
              </a:lnSpc>
            </a:pPr>
            <a:endParaRPr lang="pt-BR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ct 2"/>
          <p:cNvGraphicFramePr>
            <a:graphicFrameLocks noGrp="1" noChangeAspect="1"/>
          </p:cNvGraphicFramePr>
          <p:nvPr>
            <p:ph/>
          </p:nvPr>
        </p:nvGraphicFramePr>
        <p:xfrm>
          <a:off x="250825" y="0"/>
          <a:ext cx="8713788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5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713788" cy="640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6227763" y="765175"/>
            <a:ext cx="2736850" cy="5040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6659563" y="5734050"/>
            <a:ext cx="223361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bIns="45720" anchor="ctr"/>
          <a:lstStyle/>
          <a:p>
            <a:pPr eaLnBrk="1" hangingPunct="1"/>
            <a:r>
              <a:rPr lang="pt-BR" smtClean="0"/>
              <a:t>EUA e o imediato pós guerra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Existe um Boom no pós guerra (19-20)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Ainda gastos do governo (guerra se prolongou economicamente – contratos)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Boom de exportações, construção civil, automóveis e petróleo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Alimentos – problema com fim do abastecimento russo – elevação dos preços e da renda agrícola dos EUA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Principalmente um boom de preços, 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Fim planejamento e controle: explosão de demanda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600" dirty="0" smtClean="0"/>
              <a:t>“</a:t>
            </a:r>
            <a:r>
              <a:rPr lang="pt-BR" sz="1600" dirty="0" err="1" smtClean="0"/>
              <a:t>Desrepressão</a:t>
            </a:r>
            <a:r>
              <a:rPr lang="pt-BR" sz="1600" dirty="0" smtClean="0"/>
              <a:t>” de preços e “descoordenação” de demanda x oferta</a:t>
            </a:r>
          </a:p>
          <a:p>
            <a:pPr lvl="2" eaLnBrk="1" hangingPunct="1">
              <a:lnSpc>
                <a:spcPct val="80000"/>
              </a:lnSpc>
            </a:pPr>
            <a:r>
              <a:rPr lang="pt-BR" sz="1600" dirty="0" smtClean="0"/>
              <a:t>Permanência </a:t>
            </a:r>
            <a:r>
              <a:rPr lang="pt-BR" sz="1600" dirty="0" smtClean="0"/>
              <a:t>dos elevados déficits fiscais e entrada de ouro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600" dirty="0" smtClean="0"/>
              <a:t>especulação com estoques </a:t>
            </a:r>
          </a:p>
          <a:p>
            <a:pPr lvl="3" eaLnBrk="1" hangingPunct="1">
              <a:lnSpc>
                <a:spcPct val="80000"/>
              </a:lnSpc>
            </a:pPr>
            <a:r>
              <a:rPr lang="pt-BR" sz="1600" dirty="0" smtClean="0"/>
              <a:t>Especulação com terras</a:t>
            </a:r>
          </a:p>
          <a:p>
            <a:pPr eaLnBrk="1" hangingPunct="1">
              <a:lnSpc>
                <a:spcPct val="80000"/>
              </a:lnSpc>
            </a:pPr>
            <a:r>
              <a:rPr lang="pt-BR" sz="2200" dirty="0" smtClean="0"/>
              <a:t>Reação do governo forte política de austeridade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Redução dos gastos públicos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Grp="1" noChangeAspect="1"/>
          </p:cNvGraphicFramePr>
          <p:nvPr>
            <p:ph/>
          </p:nvPr>
        </p:nvGraphicFramePr>
        <p:xfrm>
          <a:off x="250825" y="0"/>
          <a:ext cx="8713788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59" name="Gráfico" r:id="rId3" imgW="8524923" imgH="5743575" progId="MSGraph.Chart.8">
                  <p:embed followColorScheme="full"/>
                </p:oleObj>
              </mc:Choice>
              <mc:Fallback>
                <p:oleObj name="Gráfico" r:id="rId3" imgW="8524923" imgH="5743575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0"/>
                        <a:ext cx="8713788" cy="640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6227763" y="765175"/>
            <a:ext cx="2736850" cy="5040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659563" y="5734050"/>
            <a:ext cx="2233612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4965</TotalTime>
  <Words>1301</Words>
  <Application>Microsoft Office PowerPoint</Application>
  <PresentationFormat>Apresentação na tela (4:3)</PresentationFormat>
  <Paragraphs>192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Patrimônio Líquido</vt:lpstr>
      <vt:lpstr>Gráfico</vt:lpstr>
      <vt:lpstr>Os EUA na Primeira Guerra Mundial e na década de 20</vt:lpstr>
      <vt:lpstr>EUA: antes da Primeira Guerra Mundial (1913) já é grande (maior ?) potência </vt:lpstr>
      <vt:lpstr>Explicações - Características</vt:lpstr>
      <vt:lpstr>Crescimento e difusão técnica generalizado setorialmente</vt:lpstr>
      <vt:lpstr>EUA e a  Primeira Guerra Mundial</vt:lpstr>
      <vt:lpstr>A economia interna Norte-americana e a IGM</vt:lpstr>
      <vt:lpstr>Apresentação do PowerPoint</vt:lpstr>
      <vt:lpstr>EUA e o imediato pós guerra</vt:lpstr>
      <vt:lpstr>Apresentação do PowerPoint</vt:lpstr>
      <vt:lpstr>Apresentação do PowerPoint</vt:lpstr>
      <vt:lpstr>EUA e o imediato pós guerra</vt:lpstr>
      <vt:lpstr>Apresentação do PowerPoint</vt:lpstr>
      <vt:lpstr>Papel externo dos EUA na década de 20</vt:lpstr>
      <vt:lpstr>A euforia americana:  “The age of business”</vt:lpstr>
      <vt:lpstr>A euforia e seus problemas</vt:lpstr>
      <vt:lpstr>Da euforia ao pânico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Matheus</cp:lastModifiedBy>
  <cp:revision>274</cp:revision>
  <dcterms:created xsi:type="dcterms:W3CDTF">2010-03-02T13:48:41Z</dcterms:created>
  <dcterms:modified xsi:type="dcterms:W3CDTF">2013-07-15T03:17:26Z</dcterms:modified>
</cp:coreProperties>
</file>