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78" r:id="rId12"/>
    <p:sldId id="284" r:id="rId13"/>
    <p:sldId id="285" r:id="rId14"/>
    <p:sldId id="286" r:id="rId15"/>
    <p:sldId id="271" r:id="rId16"/>
    <p:sldId id="266" r:id="rId17"/>
    <p:sldId id="265" r:id="rId18"/>
    <p:sldId id="268" r:id="rId19"/>
    <p:sldId id="269" r:id="rId20"/>
    <p:sldId id="267" r:id="rId21"/>
    <p:sldId id="290" r:id="rId22"/>
    <p:sldId id="276" r:id="rId23"/>
    <p:sldId id="277" r:id="rId24"/>
    <p:sldId id="270" r:id="rId25"/>
    <p:sldId id="287" r:id="rId26"/>
    <p:sldId id="288" r:id="rId27"/>
    <p:sldId id="273" r:id="rId28"/>
    <p:sldId id="279" r:id="rId29"/>
    <p:sldId id="280" r:id="rId30"/>
    <p:sldId id="289" r:id="rId31"/>
    <p:sldId id="274" r:id="rId32"/>
    <p:sldId id="281" r:id="rId33"/>
    <p:sldId id="282" r:id="rId34"/>
    <p:sldId id="283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o Sartori" initials="RS" lastIdx="1" clrIdx="0">
    <p:extLst>
      <p:ext uri="{19B8F6BF-5375-455C-9EA6-DF929625EA0E}">
        <p15:presenceInfo xmlns:p15="http://schemas.microsoft.com/office/powerpoint/2012/main" userId="S-1-5-21-3723043069-432642283-3652265376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66FF33"/>
    <a:srgbClr val="DBD846"/>
    <a:srgbClr val="CC0000"/>
    <a:srgbClr val="87E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FA01D-201E-4005-83CB-D45FAD72A01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A6D6B-2208-4637-98E4-BF30FAF753F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1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16h diárias por ~50</a:t>
            </a:r>
            <a:r>
              <a:rPr lang="pt-BR" baseline="0" dirty="0"/>
              <a:t> a 60 dias – 100 a 200 watts a 1,5m de distância no máximo para gerar 100lux</a:t>
            </a:r>
            <a:endParaRPr lang="pt-BR" dirty="0"/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A6D6B-2208-4637-98E4-BF30FAF753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73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A6D6B-2208-4637-98E4-BF30FAF753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23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Formação do zigoto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A6D6B-2208-4637-98E4-BF30FAF753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49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61CDC-9206-5C37-6311-3E8CD91E5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4960" y="14239"/>
            <a:ext cx="9144000" cy="732941"/>
          </a:xfrm>
        </p:spPr>
        <p:txBody>
          <a:bodyPr>
            <a:normAutofit/>
          </a:bodyPr>
          <a:lstStyle/>
          <a:p>
            <a:r>
              <a:rPr lang="pt-BR" sz="2000" b="1" dirty="0"/>
              <a:t>UNIVERSIDADE DE SÃO PAULO</a:t>
            </a:r>
            <a:br>
              <a:rPr lang="pt-BR" sz="2000" dirty="0"/>
            </a:br>
            <a:r>
              <a:rPr lang="pt-BR" sz="2000" dirty="0"/>
              <a:t>Escola Superior de Agricultura Luiz de Queiroz</a:t>
            </a:r>
            <a:endParaRPr lang="en-US" sz="2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6F97E2-03D3-38F1-FB2E-6150854E3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8183" y="966708"/>
            <a:ext cx="4195634" cy="313891"/>
          </a:xfrm>
        </p:spPr>
        <p:txBody>
          <a:bodyPr>
            <a:noAutofit/>
          </a:bodyPr>
          <a:lstStyle/>
          <a:p>
            <a:r>
              <a:rPr lang="pt-BR" dirty="0"/>
              <a:t>LZT0100 – Zootecnia Geral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A4BD15-A675-411F-3C56-E32ED63FB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" y="0"/>
            <a:ext cx="1404000" cy="112365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2E263D3-B8F6-2348-A08D-1911858DA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23" t="24915" r="9827" b="20952"/>
          <a:stretch/>
        </p:blipFill>
        <p:spPr>
          <a:xfrm>
            <a:off x="10681251" y="0"/>
            <a:ext cx="1510749" cy="1476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A3355FB-3A99-7B38-0997-C043271B0916}"/>
              </a:ext>
            </a:extLst>
          </p:cNvPr>
          <p:cNvSpPr txBox="1"/>
          <p:nvPr/>
        </p:nvSpPr>
        <p:spPr>
          <a:xfrm>
            <a:off x="0" y="2771332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accent2">
                    <a:lumMod val="50000"/>
                  </a:schemeClr>
                </a:solidFill>
              </a:rPr>
              <a:t>Reprodução de equinos</a:t>
            </a:r>
            <a:endParaRPr lang="en-US" sz="6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4431357-FFF7-1997-975C-92325F9EE2AA}"/>
              </a:ext>
            </a:extLst>
          </p:cNvPr>
          <p:cNvSpPr txBox="1"/>
          <p:nvPr/>
        </p:nvSpPr>
        <p:spPr>
          <a:xfrm>
            <a:off x="4187687" y="6268279"/>
            <a:ext cx="3525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MSc</a:t>
            </a:r>
            <a:r>
              <a:rPr lang="pt-BR" b="1" dirty="0"/>
              <a:t>. Elizangela Domenis Marino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7690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896E4-BE62-9EBF-5F42-A6EFD543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Hormônios do ciclo estral da égua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67CC729-AE3F-9F60-07A8-62BCB2AE7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55" t="23261" r="8657" b="20185"/>
          <a:stretch/>
        </p:blipFill>
        <p:spPr>
          <a:xfrm>
            <a:off x="391774" y="1227489"/>
            <a:ext cx="1044000" cy="111065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16D64C7-FAC6-26E9-A3F2-7DFA761E5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1713" t="51563" r="39092" b="9896"/>
          <a:stretch>
            <a:fillRect/>
          </a:stretch>
        </p:blipFill>
        <p:spPr bwMode="auto">
          <a:xfrm>
            <a:off x="2479774" y="2245498"/>
            <a:ext cx="6948000" cy="354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ector: Curvo 13">
            <a:extLst>
              <a:ext uri="{FF2B5EF4-FFF2-40B4-BE49-F238E27FC236}">
                <a16:creationId xmlns:a16="http://schemas.microsoft.com/office/drawing/2014/main" id="{0F494EA0-6BB7-D909-16D4-2891875EF615}"/>
              </a:ext>
            </a:extLst>
          </p:cNvPr>
          <p:cNvCxnSpPr>
            <a:cxnSpLocks/>
          </p:cNvCxnSpPr>
          <p:nvPr/>
        </p:nvCxnSpPr>
        <p:spPr>
          <a:xfrm>
            <a:off x="1435774" y="1666960"/>
            <a:ext cx="1894280" cy="508158"/>
          </a:xfrm>
          <a:prstGeom prst="curvedConnector3">
            <a:avLst>
              <a:gd name="adj1" fmla="val 98992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73DF492-AD49-4C98-DB4A-27C35B1361AF}"/>
              </a:ext>
            </a:extLst>
          </p:cNvPr>
          <p:cNvSpPr/>
          <p:nvPr/>
        </p:nvSpPr>
        <p:spPr>
          <a:xfrm>
            <a:off x="2382914" y="2595216"/>
            <a:ext cx="1044000" cy="5081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Inibir melatonina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Explosão: 8 Pontos 18">
            <a:extLst>
              <a:ext uri="{FF2B5EF4-FFF2-40B4-BE49-F238E27FC236}">
                <a16:creationId xmlns:a16="http://schemas.microsoft.com/office/drawing/2014/main" id="{44298FD0-4657-5428-79FE-8CB98354F3DA}"/>
              </a:ext>
            </a:extLst>
          </p:cNvPr>
          <p:cNvSpPr/>
          <p:nvPr/>
        </p:nvSpPr>
        <p:spPr>
          <a:xfrm>
            <a:off x="148173" y="4079538"/>
            <a:ext cx="1600799" cy="1550973"/>
          </a:xfrm>
          <a:prstGeom prst="irregularSeal1">
            <a:avLst/>
          </a:prstGeom>
          <a:solidFill>
            <a:srgbClr val="FF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err="1">
                <a:solidFill>
                  <a:schemeClr val="tx1"/>
                </a:solidFill>
              </a:rPr>
              <a:t>GnRH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18BA623E-91BB-AF16-5BAB-C035FF46AEB3}"/>
              </a:ext>
            </a:extLst>
          </p:cNvPr>
          <p:cNvCxnSpPr>
            <a:cxnSpLocks/>
          </p:cNvCxnSpPr>
          <p:nvPr/>
        </p:nvCxnSpPr>
        <p:spPr>
          <a:xfrm flipH="1">
            <a:off x="1546962" y="4118586"/>
            <a:ext cx="1100704" cy="440225"/>
          </a:xfrm>
          <a:prstGeom prst="straightConnector1">
            <a:avLst/>
          </a:prstGeom>
          <a:ln w="28575">
            <a:solidFill>
              <a:srgbClr val="FF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D48D3D30-58AD-354A-91C2-3D7BC8E7050C}"/>
              </a:ext>
            </a:extLst>
          </p:cNvPr>
          <p:cNvCxnSpPr/>
          <p:nvPr/>
        </p:nvCxnSpPr>
        <p:spPr>
          <a:xfrm flipV="1">
            <a:off x="913774" y="4682883"/>
            <a:ext cx="6551551" cy="947628"/>
          </a:xfrm>
          <a:prstGeom prst="straightConnector1">
            <a:avLst/>
          </a:prstGeom>
          <a:ln w="28575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953E58FC-3289-0D81-3BBD-6E9381BA4D05}"/>
              </a:ext>
            </a:extLst>
          </p:cNvPr>
          <p:cNvSpPr/>
          <p:nvPr/>
        </p:nvSpPr>
        <p:spPr>
          <a:xfrm>
            <a:off x="6734418" y="5863792"/>
            <a:ext cx="1898543" cy="958975"/>
          </a:xfrm>
          <a:prstGeom prst="ellipse">
            <a:avLst/>
          </a:prstGeom>
          <a:solidFill>
            <a:srgbClr val="DBD84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FSH e LH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A6146B29-A93A-E5E0-5D02-9ED720F4BC44}"/>
              </a:ext>
            </a:extLst>
          </p:cNvPr>
          <p:cNvCxnSpPr/>
          <p:nvPr/>
        </p:nvCxnSpPr>
        <p:spPr>
          <a:xfrm>
            <a:off x="7683690" y="4855024"/>
            <a:ext cx="0" cy="913666"/>
          </a:xfrm>
          <a:prstGeom prst="straightConnector1">
            <a:avLst/>
          </a:prstGeom>
          <a:ln w="28575">
            <a:solidFill>
              <a:srgbClr val="DBD8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: Cantos Diagonais Arredondados 31">
            <a:extLst>
              <a:ext uri="{FF2B5EF4-FFF2-40B4-BE49-F238E27FC236}">
                <a16:creationId xmlns:a16="http://schemas.microsoft.com/office/drawing/2014/main" id="{B45250C2-AC74-D339-E7C9-068F31A1336B}"/>
              </a:ext>
            </a:extLst>
          </p:cNvPr>
          <p:cNvSpPr/>
          <p:nvPr/>
        </p:nvSpPr>
        <p:spPr>
          <a:xfrm>
            <a:off x="9646139" y="4251886"/>
            <a:ext cx="2021372" cy="861994"/>
          </a:xfrm>
          <a:prstGeom prst="round2DiagRect">
            <a:avLst/>
          </a:prstGeom>
          <a:solidFill>
            <a:srgbClr val="66FF3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Estradiol</a:t>
            </a:r>
            <a:r>
              <a:rPr lang="pt-BR" dirty="0"/>
              <a:t> </a:t>
            </a:r>
            <a:endParaRPr lang="en-US" dirty="0"/>
          </a:p>
        </p:txBody>
      </p:sp>
      <p:cxnSp>
        <p:nvCxnSpPr>
          <p:cNvPr id="34" name="Conector: Angulado 33">
            <a:extLst>
              <a:ext uri="{FF2B5EF4-FFF2-40B4-BE49-F238E27FC236}">
                <a16:creationId xmlns:a16="http://schemas.microsoft.com/office/drawing/2014/main" id="{3FC58C07-4024-4839-3E0E-B190ACF6F3DE}"/>
              </a:ext>
            </a:extLst>
          </p:cNvPr>
          <p:cNvCxnSpPr>
            <a:stCxn id="26" idx="6"/>
            <a:endCxn id="32" idx="1"/>
          </p:cNvCxnSpPr>
          <p:nvPr/>
        </p:nvCxnSpPr>
        <p:spPr>
          <a:xfrm flipV="1">
            <a:off x="8632961" y="5113880"/>
            <a:ext cx="2023864" cy="1229400"/>
          </a:xfrm>
          <a:prstGeom prst="bentConnector2">
            <a:avLst/>
          </a:prstGeom>
          <a:ln w="28575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34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6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896E4-BE62-9EBF-5F42-A6EFD543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Hormônios do ciclo estral da égua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50EEBD6E-E743-8833-A615-957ED4516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831870"/>
              </p:ext>
            </p:extLst>
          </p:nvPr>
        </p:nvGraphicFramePr>
        <p:xfrm>
          <a:off x="2031999" y="2057148"/>
          <a:ext cx="8127999" cy="32359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1693840">
                  <a:extLst>
                    <a:ext uri="{9D8B030D-6E8A-4147-A177-3AD203B41FA5}">
                      <a16:colId xmlns:a16="http://schemas.microsoft.com/office/drawing/2014/main" val="3240272486"/>
                    </a:ext>
                  </a:extLst>
                </a:gridCol>
                <a:gridCol w="2210937">
                  <a:extLst>
                    <a:ext uri="{9D8B030D-6E8A-4147-A177-3AD203B41FA5}">
                      <a16:colId xmlns:a16="http://schemas.microsoft.com/office/drawing/2014/main" val="1792037754"/>
                    </a:ext>
                  </a:extLst>
                </a:gridCol>
                <a:gridCol w="4223222">
                  <a:extLst>
                    <a:ext uri="{9D8B030D-6E8A-4147-A177-3AD203B41FA5}">
                      <a16:colId xmlns:a16="http://schemas.microsoft.com/office/drawing/2014/main" val="40407403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Hormônio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Órgão secretado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Função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13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Melatonina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/>
                        <a:t>Glândula</a:t>
                      </a:r>
                      <a:r>
                        <a:rPr lang="en-US" dirty="0"/>
                        <a:t> Pineal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noProof="0" dirty="0"/>
                        <a:t>Regulação de ciclos reprodutivos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034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err="1"/>
                        <a:t>GnRH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Hipotálamo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Libera Gonadotrofinas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115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FSH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Adeno</a:t>
                      </a:r>
                      <a:r>
                        <a:rPr lang="pt-BR" dirty="0"/>
                        <a:t>-hipófise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Crescimento folicular inicial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227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LH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Adeno-hiopófise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Crescimento folicular final, ovulação e formação e manutenção do corpo lúteo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259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Estradiol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Folículo ovariano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Sinais de cio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099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Progesterona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Corpo lúteo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u="none" strike="noStrike" kern="1200" baseline="0" dirty="0">
                          <a:solidFill>
                            <a:schemeClr val="dk1"/>
                          </a:solidFill>
                        </a:rPr>
                        <a:t>I</a:t>
                      </a:r>
                      <a:r>
                        <a:rPr lang="pt-BR" sz="1800" b="0" u="none" strike="noStrike" kern="1200" baseline="0" dirty="0" err="1">
                          <a:solidFill>
                            <a:schemeClr val="dk1"/>
                          </a:solidFill>
                        </a:rPr>
                        <a:t>nibe</a:t>
                      </a:r>
                      <a:r>
                        <a:rPr lang="pt-BR" sz="1800" b="0" u="none" strike="noStrike" kern="1200" baseline="0" dirty="0">
                          <a:solidFill>
                            <a:schemeClr val="dk1"/>
                          </a:solidFill>
                        </a:rPr>
                        <a:t> ovulação, manutenção da gestação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386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Prostaglandina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Útero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Regressão do corpo lúteo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347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6572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523F9-D6D5-C8A9-4F03-AAFF4DCD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Manipulação de cio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18" descr="Using Artificial Lighting to Elicit Estrus in Mares - How is this done?">
            <a:extLst>
              <a:ext uri="{FF2B5EF4-FFF2-40B4-BE49-F238E27FC236}">
                <a16:creationId xmlns:a16="http://schemas.microsoft.com/office/drawing/2014/main" id="{239EF6C6-8500-8E99-274A-97099C1D4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849" y="1409885"/>
            <a:ext cx="4010526" cy="5060901"/>
          </a:xfrm>
          <a:prstGeom prst="rect">
            <a:avLst/>
          </a:prstGeom>
          <a:noFill/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Artificial Lighting | Twemlows">
            <a:extLst>
              <a:ext uri="{FF2B5EF4-FFF2-40B4-BE49-F238E27FC236}">
                <a16:creationId xmlns:a16="http://schemas.microsoft.com/office/drawing/2014/main" id="{FEF5B203-5C4D-E621-F02E-C859702C4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19" y="1429746"/>
            <a:ext cx="5021180" cy="5021180"/>
          </a:xfrm>
          <a:prstGeom prst="rect">
            <a:avLst/>
          </a:prstGeom>
          <a:noFill/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72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523F9-D6D5-C8A9-4F03-AAFF4DCD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Manipulação de cio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E77D34EA-BD90-3D4A-1424-105205A9A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7824642"/>
              </p:ext>
            </p:extLst>
          </p:nvPr>
        </p:nvGraphicFramePr>
        <p:xfrm>
          <a:off x="2580260" y="1366361"/>
          <a:ext cx="7031477" cy="4956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5000000" imgH="10574226" progId="MSPhotoEd.3">
                  <p:embed/>
                </p:oleObj>
              </mc:Choice>
              <mc:Fallback>
                <p:oleObj name="Photo Editor Photo" r:id="rId3" imgW="15000000" imgH="10574226" progId="MSPhotoEd.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6391B87C-FC73-413F-9D97-3D58348174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0260" y="1366361"/>
                        <a:ext cx="7031477" cy="495610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>
                            <a:lumMod val="50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5927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B5166CA-E0BF-8AFF-266A-6969E333B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1595438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Manipulação de cio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EAZI-BREED CIDR – Agtech Inc">
            <a:extLst>
              <a:ext uri="{FF2B5EF4-FFF2-40B4-BE49-F238E27FC236}">
                <a16:creationId xmlns:a16="http://schemas.microsoft.com/office/drawing/2014/main" id="{B21657FE-7788-6D1C-4B49-CB9FE22F0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7" t="19117" r="25797" b="16911"/>
          <a:stretch/>
        </p:blipFill>
        <p:spPr bwMode="auto">
          <a:xfrm>
            <a:off x="2931310" y="1480621"/>
            <a:ext cx="2014538" cy="195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4-300 Progesterona Injetável Fr 100 mL - Botupharma">
            <a:extLst>
              <a:ext uri="{FF2B5EF4-FFF2-40B4-BE49-F238E27FC236}">
                <a16:creationId xmlns:a16="http://schemas.microsoft.com/office/drawing/2014/main" id="{CBC03D5A-A7C1-8D38-D0A4-7F76096FB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7428" r="13476" b="9188"/>
          <a:stretch/>
        </p:blipFill>
        <p:spPr bwMode="auto">
          <a:xfrm>
            <a:off x="5093938" y="1506369"/>
            <a:ext cx="1747872" cy="195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incrogest Injetável 50Ml Ourofino | Agroline">
            <a:extLst>
              <a:ext uri="{FF2B5EF4-FFF2-40B4-BE49-F238E27FC236}">
                <a16:creationId xmlns:a16="http://schemas.microsoft.com/office/drawing/2014/main" id="{9EB005FB-16EA-FA55-3518-00A05E7DA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17620" r="17817" b="14166"/>
          <a:stretch/>
        </p:blipFill>
        <p:spPr bwMode="auto">
          <a:xfrm>
            <a:off x="6976259" y="1491068"/>
            <a:ext cx="1958266" cy="195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IOSIN MSD 100ML Prostaglandina sintética(cloprostenol). - Fazenda Digital  -Agricultura , gado de corte ,gado de leite , petshop , cães e gatos ,  medicamentos veterinarios.">
            <a:extLst>
              <a:ext uri="{FF2B5EF4-FFF2-40B4-BE49-F238E27FC236}">
                <a16:creationId xmlns:a16="http://schemas.microsoft.com/office/drawing/2014/main" id="{C363418E-0E0E-45C3-DA37-96592C70D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74655"/>
            <a:ext cx="2016910" cy="254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Lutalyse 30 mL - Zoetis">
            <a:extLst>
              <a:ext uri="{FF2B5EF4-FFF2-40B4-BE49-F238E27FC236}">
                <a16:creationId xmlns:a16="http://schemas.microsoft.com/office/drawing/2014/main" id="{202E1BAD-4B03-8D0F-EF3F-9A07B189D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878" y="4076773"/>
            <a:ext cx="2269305" cy="226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ESTRON - CLOPROSTENOL 2 ML - AGENER - Agroline - Produtos Agropecuários">
            <a:extLst>
              <a:ext uri="{FF2B5EF4-FFF2-40B4-BE49-F238E27FC236}">
                <a16:creationId xmlns:a16="http://schemas.microsoft.com/office/drawing/2014/main" id="{F05A6C4D-289E-4FD8-A5A3-A2DBAE2CF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7" r="23884"/>
          <a:stretch/>
        </p:blipFill>
        <p:spPr bwMode="auto">
          <a:xfrm>
            <a:off x="3177448" y="4017519"/>
            <a:ext cx="1168324" cy="238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Artigos - Taxas de ovulação usando dois protocolos e indução durante o  período de transição sazonal em éguas | Ourofino Saúde Animal">
            <a:extLst>
              <a:ext uri="{FF2B5EF4-FFF2-40B4-BE49-F238E27FC236}">
                <a16:creationId xmlns:a16="http://schemas.microsoft.com/office/drawing/2014/main" id="{313F6359-7124-21BD-BFB1-0BA5E9800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15753" r="11042" b="10637"/>
          <a:stretch/>
        </p:blipFill>
        <p:spPr bwMode="auto">
          <a:xfrm>
            <a:off x="7541393" y="4161777"/>
            <a:ext cx="2257506" cy="216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Chorulon 5.000 Ui-Ampola Hcg Msd | Agroline">
            <a:extLst>
              <a:ext uri="{FF2B5EF4-FFF2-40B4-BE49-F238E27FC236}">
                <a16:creationId xmlns:a16="http://schemas.microsoft.com/office/drawing/2014/main" id="{502E731E-2A34-E35A-8BC9-D07BB2D59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0" r="16399"/>
          <a:stretch/>
        </p:blipFill>
        <p:spPr bwMode="auto">
          <a:xfrm>
            <a:off x="10060782" y="4356047"/>
            <a:ext cx="1343025" cy="197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6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9B92BA-85E0-6535-7765-804655100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1926"/>
            <a:ext cx="10364451" cy="1464541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Como saber se uma égua esta no cio?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E57C937-D49C-CFF0-7D00-347EC7D2D9EE}"/>
              </a:ext>
            </a:extLst>
          </p:cNvPr>
          <p:cNvSpPr txBox="1"/>
          <p:nvPr/>
        </p:nvSpPr>
        <p:spPr>
          <a:xfrm>
            <a:off x="913774" y="1422405"/>
            <a:ext cx="229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Rufião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FDB29AB-F930-6FD0-22FB-06B58ECA2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5" t="24165" r="34131" b="16312"/>
          <a:stretch/>
        </p:blipFill>
        <p:spPr>
          <a:xfrm>
            <a:off x="7645400" y="1988132"/>
            <a:ext cx="4392000" cy="251788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F81FFC9-2B99-A00D-3071-67507F51E405}"/>
              </a:ext>
            </a:extLst>
          </p:cNvPr>
          <p:cNvSpPr txBox="1"/>
          <p:nvPr/>
        </p:nvSpPr>
        <p:spPr>
          <a:xfrm>
            <a:off x="8985602" y="1526467"/>
            <a:ext cx="229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Cortejo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4B9E901-D2AD-CF85-9DEF-B6E06A529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00" t="25173" r="6250" b="34807"/>
          <a:stretch/>
        </p:blipFill>
        <p:spPr>
          <a:xfrm>
            <a:off x="3467100" y="4052874"/>
            <a:ext cx="4724400" cy="27432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B590521-434A-EC23-74EB-35FA5E25D96D}"/>
              </a:ext>
            </a:extLst>
          </p:cNvPr>
          <p:cNvSpPr txBox="1"/>
          <p:nvPr/>
        </p:nvSpPr>
        <p:spPr>
          <a:xfrm>
            <a:off x="4949686" y="3461000"/>
            <a:ext cx="229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Ultrassonografia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DB0C530-7DDF-3B68-8F8E-AD04D24B0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56" t="54216" r="20394" b="19907"/>
          <a:stretch/>
        </p:blipFill>
        <p:spPr>
          <a:xfrm>
            <a:off x="154600" y="2027944"/>
            <a:ext cx="4166864" cy="2880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90820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9B92BA-85E0-6535-7765-804655100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1926"/>
            <a:ext cx="10364451" cy="1596173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Como saber se uma égua esta no cio?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E4999B4-24ED-DC94-9F0A-EC3A580FD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03" t="26269" r="20326" b="25399"/>
          <a:stretch/>
        </p:blipFill>
        <p:spPr>
          <a:xfrm>
            <a:off x="794500" y="2517913"/>
            <a:ext cx="4835827" cy="3564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196082A-840E-9FEE-73C6-7A812E197A64}"/>
              </a:ext>
            </a:extLst>
          </p:cNvPr>
          <p:cNvSpPr txBox="1"/>
          <p:nvPr/>
        </p:nvSpPr>
        <p:spPr>
          <a:xfrm>
            <a:off x="1858616" y="1857175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Micção frequente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D3FDD08-30DB-505C-24AD-D90E267D0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94" t="24165" r="20435" b="27502"/>
          <a:stretch/>
        </p:blipFill>
        <p:spPr>
          <a:xfrm>
            <a:off x="6393553" y="2517913"/>
            <a:ext cx="4884672" cy="36000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DA524AC-62EA-24C1-B0EB-3AAD404E2DC0}"/>
              </a:ext>
            </a:extLst>
          </p:cNvPr>
          <p:cNvSpPr txBox="1"/>
          <p:nvPr/>
        </p:nvSpPr>
        <p:spPr>
          <a:xfrm>
            <a:off x="7325140" y="1857174"/>
            <a:ext cx="2835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Clitóris exposto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B2073C1-DDF8-C2C3-9918-43C2F47EF2A6}"/>
              </a:ext>
            </a:extLst>
          </p:cNvPr>
          <p:cNvSpPr txBox="1"/>
          <p:nvPr/>
        </p:nvSpPr>
        <p:spPr>
          <a:xfrm>
            <a:off x="232206" y="6501231"/>
            <a:ext cx="1124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Morais (2006</a:t>
            </a:r>
            <a:r>
              <a:rPr lang="pt-BR" sz="1200" dirty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958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DAF6AA-C589-0985-5B59-21F198651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Sistema de monta na </a:t>
            </a:r>
            <a:r>
              <a:rPr lang="pt-BR" dirty="0" err="1">
                <a:solidFill>
                  <a:schemeClr val="accent2">
                    <a:lumMod val="50000"/>
                  </a:schemeClr>
                </a:solidFill>
              </a:rPr>
              <a:t>equideocultura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6E63884-B54C-9629-1A5A-1678406EFB1A}"/>
              </a:ext>
            </a:extLst>
          </p:cNvPr>
          <p:cNvSpPr txBox="1"/>
          <p:nvPr/>
        </p:nvSpPr>
        <p:spPr>
          <a:xfrm>
            <a:off x="1215886" y="1596177"/>
            <a:ext cx="97602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2400" b="1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TIPOS DE MONTA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Monta natural</a:t>
            </a:r>
          </a:p>
          <a:p>
            <a:endParaRPr lang="pt-BR" sz="24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Monta controlada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4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4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2400" b="1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BIOTECNOLOGIAS REPRODUTIVAS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4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sz="2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Inseminação Artificial (IA)</a:t>
            </a:r>
          </a:p>
          <a:p>
            <a:endParaRPr lang="pt-BR" sz="24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 Transferência de embriões (TE)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0E9BFA7-206F-F209-C96E-0E58ECA1F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95" t="26269" r="9131" b="31972"/>
          <a:stretch/>
        </p:blipFill>
        <p:spPr>
          <a:xfrm>
            <a:off x="7050780" y="2427100"/>
            <a:ext cx="4227443" cy="28624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3733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DAF6AA-C589-0985-5B59-21F198651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57338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Sistema de monta na </a:t>
            </a:r>
            <a:r>
              <a:rPr lang="pt-BR" dirty="0" err="1">
                <a:solidFill>
                  <a:schemeClr val="accent2">
                    <a:lumMod val="50000"/>
                  </a:schemeClr>
                </a:solidFill>
              </a:rPr>
              <a:t>equideocultura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6E63884-B54C-9629-1A5A-1678406EFB1A}"/>
              </a:ext>
            </a:extLst>
          </p:cNvPr>
          <p:cNvSpPr txBox="1"/>
          <p:nvPr/>
        </p:nvSpPr>
        <p:spPr>
          <a:xfrm>
            <a:off x="1215886" y="1013154"/>
            <a:ext cx="976022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2400" b="0" i="0" u="none" strike="noStrike" baseline="0" dirty="0"/>
              <a:t>Monta natural</a:t>
            </a:r>
          </a:p>
          <a:p>
            <a:r>
              <a:rPr lang="pt-BR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Éguas soltas com o garanhão (1:15 ou 1:25)</a:t>
            </a:r>
          </a:p>
          <a:p>
            <a:endParaRPr lang="pt-BR" sz="240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1" i="0" dirty="0">
                <a:solidFill>
                  <a:schemeClr val="accent2">
                    <a:lumMod val="50000"/>
                  </a:schemeClr>
                </a:solidFill>
              </a:rPr>
              <a:t>VANTAGENS:</a:t>
            </a:r>
            <a:endParaRPr lang="pt-BR" sz="240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0" i="0" dirty="0">
                <a:solidFill>
                  <a:schemeClr val="accent2">
                    <a:lumMod val="50000"/>
                  </a:schemeClr>
                </a:solidFill>
              </a:rPr>
              <a:t>Alta taxa de fecundação (80 a 100%)</a:t>
            </a:r>
          </a:p>
          <a:p>
            <a:r>
              <a:rPr lang="pt-BR" sz="240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Mão de obra minimizada</a:t>
            </a:r>
          </a:p>
          <a:p>
            <a:r>
              <a:rPr lang="pt-BR" sz="2400" b="0" i="0" dirty="0">
                <a:solidFill>
                  <a:schemeClr val="accent2">
                    <a:lumMod val="50000"/>
                  </a:schemeClr>
                </a:solidFill>
              </a:rPr>
              <a:t>Bem-estar animal</a:t>
            </a:r>
          </a:p>
          <a:p>
            <a:endParaRPr lang="pt-BR" sz="240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1" i="0" dirty="0">
                <a:solidFill>
                  <a:schemeClr val="accent2">
                    <a:lumMod val="50000"/>
                  </a:schemeClr>
                </a:solidFill>
              </a:rPr>
              <a:t>DESVANTAGENS:</a:t>
            </a:r>
            <a:endParaRPr lang="pt-BR" sz="240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0" i="0" dirty="0">
                <a:solidFill>
                  <a:schemeClr val="accent2">
                    <a:lumMod val="50000"/>
                  </a:schemeClr>
                </a:solidFill>
              </a:rPr>
              <a:t>Não há controle zootécnico (data de cobertura)</a:t>
            </a: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Há risco de acidentes</a:t>
            </a:r>
          </a:p>
          <a:p>
            <a:r>
              <a:rPr lang="pt-BR" sz="2400" b="0" i="0" dirty="0">
                <a:solidFill>
                  <a:schemeClr val="accent2">
                    <a:lumMod val="50000"/>
                  </a:schemeClr>
                </a:solidFill>
              </a:rPr>
              <a:t>Não há</a:t>
            </a:r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 controle sanitário </a:t>
            </a:r>
          </a:p>
          <a:p>
            <a:r>
              <a:rPr lang="pt-BR" sz="2400" b="0" i="0" dirty="0">
                <a:solidFill>
                  <a:schemeClr val="accent2">
                    <a:lumMod val="50000"/>
                  </a:schemeClr>
                </a:solidFill>
              </a:rPr>
              <a:t>Garanhões </a:t>
            </a:r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podem chegar a exaustão</a:t>
            </a:r>
            <a:endParaRPr lang="pt-BR" sz="2400" b="0" i="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24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24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E0BBC6B-F5A3-9C50-43F1-69B5603B5C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92" t="26075" r="4456" b="29997"/>
          <a:stretch/>
        </p:blipFill>
        <p:spPr>
          <a:xfrm>
            <a:off x="7301947" y="2591975"/>
            <a:ext cx="4681240" cy="2844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760196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DAF6AA-C589-0985-5B59-21F198651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"/>
            <a:ext cx="10364451" cy="1585912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Sistema de monta na </a:t>
            </a:r>
            <a:r>
              <a:rPr lang="pt-BR" dirty="0" err="1">
                <a:solidFill>
                  <a:schemeClr val="accent2">
                    <a:lumMod val="50000"/>
                  </a:schemeClr>
                </a:solidFill>
              </a:rPr>
              <a:t>equideocultura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6E63884-B54C-9629-1A5A-1678406EFB1A}"/>
              </a:ext>
            </a:extLst>
          </p:cNvPr>
          <p:cNvSpPr txBox="1"/>
          <p:nvPr/>
        </p:nvSpPr>
        <p:spPr>
          <a:xfrm>
            <a:off x="913774" y="1225689"/>
            <a:ext cx="976022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2400" b="0" i="0" u="none" strike="noStrike" baseline="0" dirty="0"/>
              <a:t>Monta controlada</a:t>
            </a: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Realizado no piquete quando a égua demostrar sinais de cio</a:t>
            </a:r>
            <a:endParaRPr lang="pt-BR" sz="24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240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1" i="0" dirty="0">
                <a:solidFill>
                  <a:schemeClr val="accent2">
                    <a:lumMod val="50000"/>
                  </a:schemeClr>
                </a:solidFill>
              </a:rPr>
              <a:t>VANTAGENS:</a:t>
            </a:r>
          </a:p>
          <a:p>
            <a:r>
              <a:rPr lang="pt-BR" sz="240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Controle de índices zootécnicos (data de cobertura)</a:t>
            </a: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Pode interferir a monta caso seja necessário</a:t>
            </a: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Melhor controle sanitário dos animais</a:t>
            </a:r>
          </a:p>
          <a:p>
            <a:r>
              <a:rPr lang="pt-BR" sz="240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Utilização racional do garanhão</a:t>
            </a:r>
          </a:p>
          <a:p>
            <a:r>
              <a:rPr lang="pt-BR" sz="240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1 ou 2 coberturas por dia e 1 descanso na semana</a:t>
            </a:r>
          </a:p>
          <a:p>
            <a:endParaRPr lang="pt-BR" sz="240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1" i="0" dirty="0">
                <a:solidFill>
                  <a:schemeClr val="accent2">
                    <a:lumMod val="50000"/>
                  </a:schemeClr>
                </a:solidFill>
              </a:rPr>
              <a:t>DESVANTAGENS:</a:t>
            </a:r>
          </a:p>
          <a:p>
            <a:r>
              <a:rPr lang="pt-BR" sz="240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Risco de acidentes</a:t>
            </a: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Recomendado para animais experientes e menos agressivos</a:t>
            </a:r>
            <a:endParaRPr lang="pt-BR" sz="240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240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24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782C1CC-0288-9374-4D30-64833CD23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26" t="25882" r="15870" b="37385"/>
          <a:stretch/>
        </p:blipFill>
        <p:spPr>
          <a:xfrm>
            <a:off x="8515223" y="2134337"/>
            <a:ext cx="3490870" cy="3384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027839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2DF77CF-3A8C-00DA-E242-E082EC601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35" t="16367" r="27717" b="14958"/>
          <a:stretch/>
        </p:blipFill>
        <p:spPr>
          <a:xfrm>
            <a:off x="3220523" y="1464462"/>
            <a:ext cx="5750953" cy="4739666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2279425-BA19-32E3-98E3-C292D4F0EBF3}"/>
              </a:ext>
            </a:extLst>
          </p:cNvPr>
          <p:cNvSpPr txBox="1"/>
          <p:nvPr/>
        </p:nvSpPr>
        <p:spPr>
          <a:xfrm>
            <a:off x="132522" y="6490899"/>
            <a:ext cx="1060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accent2">
                    <a:lumMod val="50000"/>
                  </a:schemeClr>
                </a:solidFill>
              </a:rPr>
              <a:t>MAPA (2021)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C4F94A93-9B65-FAA8-E027-19737C66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820" y="0"/>
            <a:ext cx="10364451" cy="1596177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Tamanho do rebanho de equinos no brasil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73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2ADFF-4A6A-F002-177E-6EBFA0EFF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"/>
            <a:ext cx="10364451" cy="1914524"/>
          </a:xfrm>
        </p:spPr>
        <p:txBody>
          <a:bodyPr/>
          <a:lstStyle/>
          <a:p>
            <a:r>
              <a:rPr lang="pt-BR" sz="360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BIOTECNOLOGIAS REPRODUTIVAS</a:t>
            </a:r>
            <a:br>
              <a:rPr lang="pt-BR" sz="3600" b="1" i="0" u="none" strike="noStrike" baseline="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8B62422-7DF2-00A6-3602-E937F1437D44}"/>
              </a:ext>
            </a:extLst>
          </p:cNvPr>
          <p:cNvSpPr txBox="1"/>
          <p:nvPr/>
        </p:nvSpPr>
        <p:spPr>
          <a:xfrm>
            <a:off x="1165636" y="1172868"/>
            <a:ext cx="416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Inseminação artificial (IA)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A73372F-D13F-5744-92B8-8E3C1056DEB2}"/>
              </a:ext>
            </a:extLst>
          </p:cNvPr>
          <p:cNvSpPr txBox="1"/>
          <p:nvPr/>
        </p:nvSpPr>
        <p:spPr>
          <a:xfrm>
            <a:off x="1165635" y="1473201"/>
            <a:ext cx="1004042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Possibilita o uso de garanhões que não conseguem montar</a:t>
            </a:r>
          </a:p>
          <a:p>
            <a:pPr algn="l"/>
            <a:endParaRPr lang="pt-BR" sz="200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00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Melhor uso do garanhão</a:t>
            </a:r>
          </a:p>
          <a:p>
            <a:endParaRPr lang="pt-BR" sz="200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Menor risco de acidentes</a:t>
            </a:r>
          </a:p>
          <a:p>
            <a:endParaRPr lang="pt-BR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Evita a transmissão de doenças na cobertura</a:t>
            </a:r>
          </a:p>
          <a:p>
            <a:endParaRPr lang="pt-BR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Controla a qualidade do sêmen</a:t>
            </a:r>
          </a:p>
          <a:p>
            <a:endParaRPr lang="pt-BR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Sêmen congelado (-196º): Probabilidade de prenhez de ~40%</a:t>
            </a:r>
          </a:p>
          <a:p>
            <a:endParaRPr lang="pt-BR" sz="200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Fresco (temp. ambiente): Probabilidade de prenhez de ~70%</a:t>
            </a:r>
            <a:endParaRPr lang="pt-BR" sz="200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20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0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Sêmen refrigerado (15 a 20º por 12 h ou 4ºC por 48 h): </a:t>
            </a:r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Probabilidade de prenhez de</a:t>
            </a:r>
            <a:r>
              <a:rPr lang="pt-BR" sz="20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 ~50%</a:t>
            </a:r>
          </a:p>
          <a:p>
            <a:endParaRPr lang="pt-BR" sz="20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240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9BF359C-A54F-C197-659A-84FA9F2EF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87" t="32287" r="8087" b="23269"/>
          <a:stretch/>
        </p:blipFill>
        <p:spPr>
          <a:xfrm>
            <a:off x="7523734" y="1634533"/>
            <a:ext cx="4160631" cy="304646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467447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50BBBF-B9AB-C212-6C91-5F9AF4A6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CURIOSIDADE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6526488-8B82-38FC-37CC-9978B00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16" t="25017" r="16052" b="20921"/>
          <a:stretch/>
        </p:blipFill>
        <p:spPr>
          <a:xfrm>
            <a:off x="1042737" y="1596176"/>
            <a:ext cx="2718231" cy="4104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6D7CD15-F01E-6331-2C4F-6B7A80D2F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05" t="16866" r="32237" b="13199"/>
          <a:stretch/>
        </p:blipFill>
        <p:spPr>
          <a:xfrm>
            <a:off x="7513263" y="1492361"/>
            <a:ext cx="3456000" cy="409819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D5B03E7-4FA1-2F7B-CF8D-103D0C220522}"/>
              </a:ext>
            </a:extLst>
          </p:cNvPr>
          <p:cNvSpPr txBox="1"/>
          <p:nvPr/>
        </p:nvSpPr>
        <p:spPr>
          <a:xfrm>
            <a:off x="8014042" y="5700176"/>
            <a:ext cx="2454442" cy="379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chemeClr val="accent2">
                    <a:lumMod val="50000"/>
                  </a:schemeClr>
                </a:solidFill>
              </a:rPr>
              <a:t>Metallic</a:t>
            </a:r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>
                <a:solidFill>
                  <a:schemeClr val="accent2">
                    <a:lumMod val="50000"/>
                  </a:schemeClr>
                </a:solidFill>
              </a:rPr>
              <a:t>Cat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83532C3-0C28-7025-3EB9-9E9F24215D83}"/>
              </a:ext>
            </a:extLst>
          </p:cNvPr>
          <p:cNvSpPr txBox="1"/>
          <p:nvPr/>
        </p:nvSpPr>
        <p:spPr>
          <a:xfrm>
            <a:off x="3968361" y="2571960"/>
            <a:ext cx="3337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Dose do sêmen: </a:t>
            </a:r>
          </a:p>
          <a:p>
            <a:pPr algn="ctr"/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 US$ 10 mil </a:t>
            </a:r>
          </a:p>
          <a:p>
            <a:pPr algn="ctr"/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Utilização para monta: </a:t>
            </a:r>
          </a:p>
          <a:p>
            <a:pPr algn="ctr"/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US$ 53 mil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0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2ADFF-4A6A-F002-177E-6EBFA0EFF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"/>
            <a:ext cx="10364451" cy="1473200"/>
          </a:xfrm>
        </p:spPr>
        <p:txBody>
          <a:bodyPr/>
          <a:lstStyle/>
          <a:p>
            <a:r>
              <a:rPr lang="pt-BR" sz="360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BIOTECNOLOGIAS REPRODUTIVAS</a:t>
            </a:r>
            <a:br>
              <a:rPr lang="pt-BR" sz="3600" b="1" i="0" u="none" strike="noStrike" baseline="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8B62422-7DF2-00A6-3602-E937F1437D44}"/>
              </a:ext>
            </a:extLst>
          </p:cNvPr>
          <p:cNvSpPr txBox="1"/>
          <p:nvPr/>
        </p:nvSpPr>
        <p:spPr>
          <a:xfrm>
            <a:off x="1165636" y="1172868"/>
            <a:ext cx="416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Coleta de sêmen 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A73372F-D13F-5744-92B8-8E3C1056DEB2}"/>
              </a:ext>
            </a:extLst>
          </p:cNvPr>
          <p:cNvSpPr txBox="1"/>
          <p:nvPr/>
        </p:nvSpPr>
        <p:spPr>
          <a:xfrm>
            <a:off x="1165636" y="1473201"/>
            <a:ext cx="92787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Assepsia do pênis do garanhão</a:t>
            </a:r>
          </a:p>
          <a:p>
            <a:endParaRPr lang="pt-BR" sz="24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Utilização de égua contida</a:t>
            </a:r>
          </a:p>
          <a:p>
            <a:endParaRPr lang="pt-BR" sz="240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Vagina artificial</a:t>
            </a:r>
          </a:p>
          <a:p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Desvio do órgão genital para a vagina artificial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53223EF-5552-52C4-7652-31ACA078F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17" t="25544" r="6250" b="29249"/>
          <a:stretch/>
        </p:blipFill>
        <p:spPr>
          <a:xfrm>
            <a:off x="6067317" y="1026307"/>
            <a:ext cx="3636000" cy="27559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 descr="Vagina artificial equina Hannover con válvula pequeña | Minitube">
            <a:extLst>
              <a:ext uri="{FF2B5EF4-FFF2-40B4-BE49-F238E27FC236}">
                <a16:creationId xmlns:a16="http://schemas.microsoft.com/office/drawing/2014/main" id="{4B85E8FD-45B1-41D1-5691-9305D181F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951" y="4520189"/>
            <a:ext cx="3672000" cy="22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F895A12-9FE2-A1D6-F28B-8366DF143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317" y="3881608"/>
            <a:ext cx="4392000" cy="28597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3552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2ADFF-4A6A-F002-177E-6EBFA0EFF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"/>
            <a:ext cx="10364451" cy="1473200"/>
          </a:xfrm>
        </p:spPr>
        <p:txBody>
          <a:bodyPr/>
          <a:lstStyle/>
          <a:p>
            <a:r>
              <a:rPr lang="pt-BR" sz="360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BIOTECNOLOGIAS REPRODUTIVAS</a:t>
            </a:r>
            <a:br>
              <a:rPr lang="pt-BR" sz="3600" b="1" i="0" u="none" strike="noStrike" baseline="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8B62422-7DF2-00A6-3602-E937F1437D44}"/>
              </a:ext>
            </a:extLst>
          </p:cNvPr>
          <p:cNvSpPr txBox="1"/>
          <p:nvPr/>
        </p:nvSpPr>
        <p:spPr>
          <a:xfrm>
            <a:off x="1165636" y="1172868"/>
            <a:ext cx="54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Coleta de sêmen (Análise do sêmen)  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275DBC7-F6AD-258F-BE9F-9CDFD14F85D5}"/>
              </a:ext>
            </a:extLst>
          </p:cNvPr>
          <p:cNvSpPr txBox="1"/>
          <p:nvPr/>
        </p:nvSpPr>
        <p:spPr>
          <a:xfrm>
            <a:off x="1257299" y="1403700"/>
            <a:ext cx="96774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t-BR" sz="20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Volume</a:t>
            </a:r>
          </a:p>
          <a:p>
            <a:endParaRPr lang="pt-BR" sz="24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Cor</a:t>
            </a:r>
          </a:p>
          <a:p>
            <a:endParaRPr lang="pt-BR" sz="24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Odor</a:t>
            </a:r>
          </a:p>
          <a:p>
            <a:endParaRPr lang="pt-BR" sz="24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Motilidade espermática</a:t>
            </a:r>
          </a:p>
          <a:p>
            <a:endParaRPr lang="pt-BR" sz="24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Vigor</a:t>
            </a:r>
          </a:p>
          <a:p>
            <a:endParaRPr lang="pt-BR" sz="24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Concentração (120 milhões </a:t>
            </a:r>
            <a:r>
              <a:rPr lang="pt-BR" sz="2400" b="0" i="0" u="none" strike="noStrike" baseline="0" dirty="0" err="1">
                <a:solidFill>
                  <a:schemeClr val="accent2">
                    <a:lumMod val="50000"/>
                  </a:schemeClr>
                </a:solidFill>
              </a:rPr>
              <a:t>cels</a:t>
            </a:r>
            <a:r>
              <a:rPr lang="pt-BR" sz="2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/ml)</a:t>
            </a:r>
          </a:p>
          <a:p>
            <a:endParaRPr lang="pt-BR" sz="2400" b="0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Patologias</a:t>
            </a:r>
          </a:p>
          <a:p>
            <a:endParaRPr lang="pt-BR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25257C4-E6C5-0DC9-CE02-35BE00BC0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31" t="26470" r="4791" b="30731"/>
          <a:stretch/>
        </p:blipFill>
        <p:spPr>
          <a:xfrm>
            <a:off x="6759162" y="2520600"/>
            <a:ext cx="4874037" cy="29337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262034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9B92BA-85E0-6535-7765-804655100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1927"/>
            <a:ext cx="10364451" cy="1184892"/>
          </a:xfrm>
        </p:spPr>
        <p:txBody>
          <a:bodyPr/>
          <a:lstStyle/>
          <a:p>
            <a:r>
              <a:rPr lang="pt-BR" sz="3600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BIOTECNOLOGIAS REPRODUTIVAS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0D2D5C2-C75D-A488-6FE5-3BEEB64B98C2}"/>
              </a:ext>
            </a:extLst>
          </p:cNvPr>
          <p:cNvSpPr txBox="1"/>
          <p:nvPr/>
        </p:nvSpPr>
        <p:spPr>
          <a:xfrm>
            <a:off x="913774" y="1557982"/>
            <a:ext cx="385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Transferência de embrião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WhatsApp Video 2023-06-25 at 16.37.30">
            <a:hlinkClick r:id="" action="ppaction://media"/>
            <a:extLst>
              <a:ext uri="{FF2B5EF4-FFF2-40B4-BE49-F238E27FC236}">
                <a16:creationId xmlns:a16="http://schemas.microsoft.com/office/drawing/2014/main" id="{8B2734AC-48EA-3D98-FDB0-772E6ACEBE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0048" y="909660"/>
            <a:ext cx="2988000" cy="4282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018853A-2BDC-753F-7D4E-17630E932D10}"/>
              </a:ext>
            </a:extLst>
          </p:cNvPr>
          <p:cNvSpPr txBox="1"/>
          <p:nvPr/>
        </p:nvSpPr>
        <p:spPr>
          <a:xfrm>
            <a:off x="9453454" y="5345304"/>
            <a:ext cx="2025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2">
                    <a:lumMod val="50000"/>
                  </a:schemeClr>
                </a:solidFill>
              </a:rPr>
              <a:t>Créditos: </a:t>
            </a:r>
            <a:r>
              <a:rPr lang="pt-BR" sz="1200" b="1" dirty="0" err="1">
                <a:solidFill>
                  <a:schemeClr val="accent2">
                    <a:lumMod val="50000"/>
                  </a:schemeClr>
                </a:solidFill>
              </a:rPr>
              <a:t>Roberti</a:t>
            </a:r>
            <a:r>
              <a:rPr lang="pt-BR" sz="1200" b="1" dirty="0">
                <a:solidFill>
                  <a:schemeClr val="accent2">
                    <a:lumMod val="50000"/>
                  </a:schemeClr>
                </a:solidFill>
              </a:rPr>
              <a:t> (2023)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F99AF87-4214-0640-DC7A-F62690ECC7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23" t="32895" r="58854" b="27767"/>
          <a:stretch/>
        </p:blipFill>
        <p:spPr>
          <a:xfrm>
            <a:off x="5616448" y="4135544"/>
            <a:ext cx="3636000" cy="269651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4694404C-30DA-14DF-2D9D-F42547A3942B}"/>
              </a:ext>
            </a:extLst>
          </p:cNvPr>
          <p:cNvSpPr txBox="1"/>
          <p:nvPr/>
        </p:nvSpPr>
        <p:spPr>
          <a:xfrm>
            <a:off x="1130299" y="2172491"/>
            <a:ext cx="10147925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pt-BR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elhor aproveitamento dos garanhões </a:t>
            </a:r>
          </a:p>
          <a:p>
            <a:endParaRPr lang="pt-BR" sz="2400" b="0" i="0" dirty="0"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pt-BR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elhor aproveitamento das éguas</a:t>
            </a:r>
          </a:p>
          <a:p>
            <a:endParaRPr lang="pt-BR" sz="2400" b="0" i="0" dirty="0"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r>
              <a:rPr lang="pt-BR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Animais incapazes de gestar podem ser doadoras</a:t>
            </a:r>
          </a:p>
          <a:p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Aumento dos descendentes</a:t>
            </a:r>
          </a:p>
          <a:p>
            <a:endParaRPr lang="pt-BR" sz="2400" b="0" i="0" dirty="0"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Aumenta as qualidades zootécnicas</a:t>
            </a:r>
          </a:p>
          <a:p>
            <a:endParaRPr lang="pt-BR" sz="20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39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ED092B-91ED-A6E8-B0B8-A9DBB22B1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Idade da égua doadora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881A4D4-04EF-13EE-4C2A-7D3B7412FF81}"/>
              </a:ext>
            </a:extLst>
          </p:cNvPr>
          <p:cNvSpPr txBox="1"/>
          <p:nvPr/>
        </p:nvSpPr>
        <p:spPr>
          <a:xfrm>
            <a:off x="913774" y="1981627"/>
            <a:ext cx="83597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v"/>
              <a:defRPr/>
            </a:pPr>
            <a:r>
              <a:rPr lang="pt-BR" sz="2800" dirty="0">
                <a:solidFill>
                  <a:schemeClr val="accent2">
                    <a:lumMod val="50000"/>
                  </a:schemeClr>
                </a:solidFill>
              </a:rPr>
              <a:t>Éguas jovens - de 2 a 4 anos = 85,0% </a:t>
            </a:r>
          </a:p>
          <a:p>
            <a:pPr marL="457200" indent="-457200" eaLnBrk="1" hangingPunct="1">
              <a:buFont typeface="Wingdings" panose="05000000000000000000" pitchFamily="2" charset="2"/>
              <a:buChar char="v"/>
              <a:defRPr/>
            </a:pPr>
            <a:endParaRPr lang="pt-BR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v"/>
              <a:defRPr/>
            </a:pPr>
            <a:r>
              <a:rPr lang="pt-BR" sz="2800" dirty="0">
                <a:solidFill>
                  <a:schemeClr val="accent2">
                    <a:lumMod val="50000"/>
                  </a:schemeClr>
                </a:solidFill>
              </a:rPr>
              <a:t>Éguas adultas - de 4 a 18 anos = 64,4%</a:t>
            </a:r>
          </a:p>
          <a:p>
            <a:pPr marL="457200" indent="-457200" eaLnBrk="1" hangingPunct="1">
              <a:buFont typeface="Wingdings" panose="05000000000000000000" pitchFamily="2" charset="2"/>
              <a:buChar char="v"/>
              <a:defRPr/>
            </a:pPr>
            <a:endParaRPr lang="pt-BR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v"/>
              <a:defRPr/>
            </a:pPr>
            <a:r>
              <a:rPr lang="pt-BR" sz="2800" dirty="0">
                <a:solidFill>
                  <a:schemeClr val="accent2">
                    <a:lumMod val="50000"/>
                  </a:schemeClr>
                </a:solidFill>
              </a:rPr>
              <a:t>Éguas velhas ou inférteis = 24,1%</a:t>
            </a:r>
          </a:p>
          <a:p>
            <a:pPr eaLnBrk="1" hangingPunct="1">
              <a:defRPr/>
            </a:pP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66179B0-0728-8EBD-7EC1-737D2E47E517}"/>
              </a:ext>
            </a:extLst>
          </p:cNvPr>
          <p:cNvSpPr txBox="1"/>
          <p:nvPr/>
        </p:nvSpPr>
        <p:spPr>
          <a:xfrm>
            <a:off x="4862732" y="6420116"/>
            <a:ext cx="246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pt-BR" sz="1200" b="1" dirty="0">
                <a:solidFill>
                  <a:schemeClr val="tx1"/>
                </a:solidFill>
              </a:rPr>
              <a:t>Fleury , Costa &amp; Alvarenga, 1989</a:t>
            </a:r>
            <a:endParaRPr lang="pt-BR" sz="1200" dirty="0">
              <a:solidFill>
                <a:schemeClr val="tx1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4BA4149-85BF-7CBA-AEAA-C4F37C210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69" t="34864" r="3654" b="19370"/>
          <a:stretch/>
        </p:blipFill>
        <p:spPr>
          <a:xfrm>
            <a:off x="7329268" y="3463909"/>
            <a:ext cx="4104000" cy="25707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748665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28979-A687-7CA6-B75B-F23C5D624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Seleção das éguas receptoras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F1AD43-60DF-9538-7BC0-93BEA42174D8}"/>
              </a:ext>
            </a:extLst>
          </p:cNvPr>
          <p:cNvSpPr txBox="1"/>
          <p:nvPr/>
        </p:nvSpPr>
        <p:spPr>
          <a:xfrm>
            <a:off x="1515794" y="1856826"/>
            <a:ext cx="60983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Docilidade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Sanidade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Habilidade materna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Tamanho?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Registro?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E4F6E9B-7ACA-053E-FB49-7578B792E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54" t="35070" r="6077" b="23096"/>
          <a:stretch/>
        </p:blipFill>
        <p:spPr>
          <a:xfrm>
            <a:off x="6400800" y="2405575"/>
            <a:ext cx="4726746" cy="2867571"/>
          </a:xfrm>
          <a:prstGeom prst="rect">
            <a:avLst/>
          </a:prstGeom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298061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2643C-1218-12CD-3954-8D7D27B2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Gestação da égua</a:t>
            </a:r>
            <a:br>
              <a:rPr lang="pt-BR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(embriologia equina)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579F57-93ED-7F53-4BA3-F1976BE6E0FD}"/>
              </a:ext>
            </a:extLst>
          </p:cNvPr>
          <p:cNvSpPr txBox="1"/>
          <p:nvPr/>
        </p:nvSpPr>
        <p:spPr>
          <a:xfrm>
            <a:off x="1218575" y="1853526"/>
            <a:ext cx="95813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DESENVOLVIMENTO EMBRIONÁRIO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Inicia-se a fecundação do ovócito</a:t>
            </a:r>
          </a:p>
          <a:p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150 dias até o estabelecimento de uma placenta madura</a:t>
            </a:r>
          </a:p>
          <a:p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Alterações morfológicas, imunológicas e endócrinas no oviduto do útero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2FB69EB-58A6-AFC7-E31F-BF2D55D9D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56" t="30522" r="38044" b="54592"/>
          <a:stretch/>
        </p:blipFill>
        <p:spPr>
          <a:xfrm>
            <a:off x="4804872" y="4620634"/>
            <a:ext cx="2408727" cy="2016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Fluxograma: Conector 8">
            <a:extLst>
              <a:ext uri="{FF2B5EF4-FFF2-40B4-BE49-F238E27FC236}">
                <a16:creationId xmlns:a16="http://schemas.microsoft.com/office/drawing/2014/main" id="{355673AA-3C5E-C15E-C307-62DEAE1E0736}"/>
              </a:ext>
            </a:extLst>
          </p:cNvPr>
          <p:cNvSpPr>
            <a:spLocks noChangeAspect="1"/>
          </p:cNvSpPr>
          <p:nvPr/>
        </p:nvSpPr>
        <p:spPr>
          <a:xfrm>
            <a:off x="9413486" y="1650133"/>
            <a:ext cx="1764000" cy="1542221"/>
          </a:xfrm>
          <a:prstGeom prst="flowChartConnector">
            <a:avLst/>
          </a:prstGeom>
          <a:solidFill>
            <a:srgbClr val="FF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7030A0"/>
                </a:solidFill>
              </a:rPr>
              <a:t>Primeira semana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36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2643C-1218-12CD-3954-8D7D27B2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9757"/>
            <a:ext cx="10364451" cy="1596177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Gestação da égua</a:t>
            </a:r>
            <a:br>
              <a:rPr lang="pt-BR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(Embriologia equina)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579F57-93ED-7F53-4BA3-F1976BE6E0FD}"/>
              </a:ext>
            </a:extLst>
          </p:cNvPr>
          <p:cNvSpPr txBox="1"/>
          <p:nvPr/>
        </p:nvSpPr>
        <p:spPr>
          <a:xfrm>
            <a:off x="1218575" y="1853526"/>
            <a:ext cx="95813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FECUNDAÇÃO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Fusão dos gametas femininos (ovócitos)</a:t>
            </a:r>
          </a:p>
          <a:p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Com os gametas masculinos (espermatozoides)</a:t>
            </a:r>
          </a:p>
          <a:p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Fluxograma: Conector 2">
            <a:extLst>
              <a:ext uri="{FF2B5EF4-FFF2-40B4-BE49-F238E27FC236}">
                <a16:creationId xmlns:a16="http://schemas.microsoft.com/office/drawing/2014/main" id="{93733786-9CBD-45FF-4EA9-F763473CC645}"/>
              </a:ext>
            </a:extLst>
          </p:cNvPr>
          <p:cNvSpPr>
            <a:spLocks noChangeAspect="1"/>
          </p:cNvSpPr>
          <p:nvPr/>
        </p:nvSpPr>
        <p:spPr>
          <a:xfrm>
            <a:off x="9359683" y="1792527"/>
            <a:ext cx="1764000" cy="1542221"/>
          </a:xfrm>
          <a:prstGeom prst="flowChartConnector">
            <a:avLst/>
          </a:prstGeom>
          <a:solidFill>
            <a:srgbClr val="FF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7030A0"/>
                </a:solidFill>
              </a:rPr>
              <a:t>Primeira semana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9A10F3D-85B2-D1F4-E20C-963B06E6D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00" t="30715" r="27174" b="54592"/>
          <a:stretch/>
        </p:blipFill>
        <p:spPr>
          <a:xfrm>
            <a:off x="2728119" y="4418089"/>
            <a:ext cx="2430001" cy="1944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F1405A3-F87C-8E40-0723-8BC68B46C3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43" t="31102" r="17500" b="55752"/>
          <a:stretch/>
        </p:blipFill>
        <p:spPr>
          <a:xfrm>
            <a:off x="6346433" y="4473951"/>
            <a:ext cx="2395063" cy="1872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43E88DA-9372-C488-98BA-96CC86BBF133}"/>
              </a:ext>
            </a:extLst>
          </p:cNvPr>
          <p:cNvSpPr/>
          <p:nvPr/>
        </p:nvSpPr>
        <p:spPr>
          <a:xfrm>
            <a:off x="7033881" y="4094281"/>
            <a:ext cx="1020166" cy="324155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Zigoto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0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2643C-1218-12CD-3954-8D7D27B2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9757"/>
            <a:ext cx="10364451" cy="1596177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Gestação da égua</a:t>
            </a:r>
            <a:br>
              <a:rPr lang="pt-BR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(Embriologia equina)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579F57-93ED-7F53-4BA3-F1976BE6E0FD}"/>
              </a:ext>
            </a:extLst>
          </p:cNvPr>
          <p:cNvSpPr txBox="1"/>
          <p:nvPr/>
        </p:nvSpPr>
        <p:spPr>
          <a:xfrm>
            <a:off x="1218575" y="1853526"/>
            <a:ext cx="95813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CLIVAGEM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Ocorre 24 horas após a fecundação</a:t>
            </a:r>
          </a:p>
          <a:p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Divisões mitóticas</a:t>
            </a:r>
          </a:p>
          <a:p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Mórula e Blástula</a:t>
            </a:r>
          </a:p>
          <a:p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66D1F1B-C1AB-72AD-E9A8-B89340DE9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8" t="53126" r="63320" b="31450"/>
          <a:stretch/>
        </p:blipFill>
        <p:spPr>
          <a:xfrm>
            <a:off x="2006094" y="4798688"/>
            <a:ext cx="4089905" cy="1404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8AFF5D1-BBAE-8310-6279-A207C2F27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17" t="52710" r="43985" b="31657"/>
          <a:stretch/>
        </p:blipFill>
        <p:spPr>
          <a:xfrm>
            <a:off x="6883518" y="4798688"/>
            <a:ext cx="3014401" cy="1440000"/>
          </a:xfrm>
          <a:prstGeom prst="rect">
            <a:avLst/>
          </a:prstGeom>
        </p:spPr>
      </p:pic>
      <p:sp>
        <p:nvSpPr>
          <p:cNvPr id="10" name="Fluxograma: Conector 9">
            <a:extLst>
              <a:ext uri="{FF2B5EF4-FFF2-40B4-BE49-F238E27FC236}">
                <a16:creationId xmlns:a16="http://schemas.microsoft.com/office/drawing/2014/main" id="{74012E83-1309-E928-E407-9D1BEACBE60B}"/>
              </a:ext>
            </a:extLst>
          </p:cNvPr>
          <p:cNvSpPr>
            <a:spLocks noChangeAspect="1"/>
          </p:cNvSpPr>
          <p:nvPr/>
        </p:nvSpPr>
        <p:spPr>
          <a:xfrm>
            <a:off x="9359683" y="1792527"/>
            <a:ext cx="1764000" cy="1542221"/>
          </a:xfrm>
          <a:prstGeom prst="flowChartConnector">
            <a:avLst/>
          </a:prstGeom>
          <a:solidFill>
            <a:srgbClr val="FF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7030A0"/>
                </a:solidFill>
              </a:rPr>
              <a:t>Primeira semana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90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DCE26B-EFE9-C605-E145-CB188293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dirty="0" err="1">
                <a:solidFill>
                  <a:schemeClr val="accent2">
                    <a:lumMod val="50000"/>
                  </a:schemeClr>
                </a:solidFill>
              </a:rPr>
              <a:t>Equideocultura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0311519-58CA-BFF7-AEE7-8F55E90F5A9C}"/>
              </a:ext>
            </a:extLst>
          </p:cNvPr>
          <p:cNvSpPr txBox="1"/>
          <p:nvPr/>
        </p:nvSpPr>
        <p:spPr>
          <a:xfrm>
            <a:off x="0" y="4939970"/>
            <a:ext cx="40419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Ocupa 607.329 Trabalhadores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1BC1147-9C27-37D8-3039-47B16B6CE9E0}"/>
              </a:ext>
            </a:extLst>
          </p:cNvPr>
          <p:cNvSpPr txBox="1"/>
          <p:nvPr/>
        </p:nvSpPr>
        <p:spPr>
          <a:xfrm>
            <a:off x="4273825" y="4336626"/>
            <a:ext cx="40419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Gera 2.429.316 empregos indiretos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F84784E-5498-7158-4D98-8D08F41806C6}"/>
              </a:ext>
            </a:extLst>
          </p:cNvPr>
          <p:cNvSpPr txBox="1"/>
          <p:nvPr/>
        </p:nvSpPr>
        <p:spPr>
          <a:xfrm>
            <a:off x="8256101" y="5057421"/>
            <a:ext cx="35250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accent2">
                    <a:lumMod val="50000"/>
                  </a:schemeClr>
                </a:solidFill>
              </a:rPr>
              <a:t>Arrecada</a:t>
            </a:r>
            <a:r>
              <a:rPr lang="pt-BR" sz="2000" b="1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 16,15 bi reais/ano</a:t>
            </a:r>
            <a:endParaRPr lang="pt-BR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2" descr="SERGIO ROCHA (rocha5696) - Profile | Pinterest">
            <a:extLst>
              <a:ext uri="{FF2B5EF4-FFF2-40B4-BE49-F238E27FC236}">
                <a16:creationId xmlns:a16="http://schemas.microsoft.com/office/drawing/2014/main" id="{B21635D7-5652-071D-F5A7-FAEA62381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404" y="2479311"/>
            <a:ext cx="22764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3D33CDD-0EF9-7EA8-9D0E-E5B2CC291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09" t="27169" r="13696" b="39898"/>
          <a:stretch/>
        </p:blipFill>
        <p:spPr>
          <a:xfrm>
            <a:off x="4803912" y="1908135"/>
            <a:ext cx="2584174" cy="22574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ED3425B-45F7-1405-C76A-88148DCC27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717" t="32648" r="14892" b="22944"/>
          <a:stretch/>
        </p:blipFill>
        <p:spPr>
          <a:xfrm>
            <a:off x="877228" y="1795775"/>
            <a:ext cx="2120350" cy="304397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C137A66-27B6-6195-E3F7-A7AAB8F7BDFE}"/>
              </a:ext>
            </a:extLst>
          </p:cNvPr>
          <p:cNvSpPr txBox="1"/>
          <p:nvPr/>
        </p:nvSpPr>
        <p:spPr>
          <a:xfrm>
            <a:off x="198417" y="6357728"/>
            <a:ext cx="1060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accent2">
                    <a:lumMod val="50000"/>
                  </a:schemeClr>
                </a:solidFill>
              </a:rPr>
              <a:t>MAPA (2016)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6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58E4F-34C0-2AFA-1843-76942A802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Gestação da égua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Group 70">
            <a:extLst>
              <a:ext uri="{FF2B5EF4-FFF2-40B4-BE49-F238E27FC236}">
                <a16:creationId xmlns:a16="http://schemas.microsoft.com/office/drawing/2014/main" id="{57259881-A84A-BEA4-36AE-18FC7A8C2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3151476"/>
              </p:ext>
            </p:extLst>
          </p:nvPr>
        </p:nvGraphicFramePr>
        <p:xfrm>
          <a:off x="918268" y="1315520"/>
          <a:ext cx="10359957" cy="5194468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082092">
                  <a:extLst>
                    <a:ext uri="{9D8B030D-6E8A-4147-A177-3AD203B41FA5}">
                      <a16:colId xmlns:a16="http://schemas.microsoft.com/office/drawing/2014/main" val="748895358"/>
                    </a:ext>
                  </a:extLst>
                </a:gridCol>
                <a:gridCol w="7277865">
                  <a:extLst>
                    <a:ext uri="{9D8B030D-6E8A-4147-A177-3AD203B41FA5}">
                      <a16:colId xmlns:a16="http://schemas.microsoft.com/office/drawing/2014/main" val="721071355"/>
                    </a:ext>
                  </a:extLst>
                </a:gridCol>
              </a:tblGrid>
              <a:tr h="5433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Dias de gestação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</a:rPr>
                        <a:t>Evento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0150393"/>
                  </a:ext>
                </a:extLst>
              </a:tr>
              <a:tr h="382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9-11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Primeira detecção da vesícula embrionária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010545"/>
                  </a:ext>
                </a:extLst>
              </a:tr>
              <a:tr h="382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11-14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Migração transuterina intensa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6517202"/>
                  </a:ext>
                </a:extLst>
              </a:tr>
              <a:tr h="382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15-16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Parada da mobilidade / Fixação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01621"/>
                  </a:ext>
                </a:extLst>
              </a:tr>
              <a:tr h="382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17-19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Perda da forma esférica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753110"/>
                  </a:ext>
                </a:extLst>
              </a:tr>
              <a:tr h="382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19-22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Embrião no pólo ventral / Batimento cardíaco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7701182"/>
                  </a:ext>
                </a:extLst>
              </a:tr>
              <a:tr h="382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22-24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Cresc da ves. alantoideana, ascenção do embrião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4989767"/>
                  </a:ext>
                </a:extLst>
              </a:tr>
              <a:tr h="382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25-27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Saco alantoideano 25%, vitelínico 75%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61146"/>
                  </a:ext>
                </a:extLst>
              </a:tr>
              <a:tr h="382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28-30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Saco alantoideano 50%, vitelínico 50%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917622"/>
                  </a:ext>
                </a:extLst>
              </a:tr>
              <a:tr h="382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31-33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Saco alantoideano 75%, vitelínico 25%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308851"/>
                  </a:ext>
                </a:extLst>
              </a:tr>
              <a:tr h="6886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34-36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Embrião no pólo dorsal / Formação cordão / Cálices endometriais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438371"/>
                  </a:ext>
                </a:extLst>
              </a:tr>
              <a:tr h="382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40-50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Alongamento do cordão e descenso do embrião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2547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6449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3463647-293C-09DC-EB39-219E706B748D}"/>
              </a:ext>
            </a:extLst>
          </p:cNvPr>
          <p:cNvSpPr txBox="1">
            <a:spLocks/>
          </p:cNvSpPr>
          <p:nvPr/>
        </p:nvSpPr>
        <p:spPr>
          <a:xfrm>
            <a:off x="913774" y="3975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Gestação de égua</a:t>
            </a:r>
            <a:br>
              <a:rPr lang="pt-BR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(DIAGNÓSTICO DE GESTAÇÃO)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06B8FD7-9339-F8B9-88A8-689AA737B5B3}"/>
              </a:ext>
            </a:extLst>
          </p:cNvPr>
          <p:cNvSpPr txBox="1"/>
          <p:nvPr/>
        </p:nvSpPr>
        <p:spPr>
          <a:xfrm>
            <a:off x="1402555" y="837845"/>
            <a:ext cx="9386887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pt-BR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ULTRASSONOGRAFIA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Vantagens:</a:t>
            </a:r>
          </a:p>
          <a:p>
            <a:pPr algn="l" fontAlgn="base"/>
            <a:r>
              <a:rPr lang="pt-BR" sz="20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Eficiência dos resultados</a:t>
            </a:r>
          </a:p>
          <a:p>
            <a:pPr algn="l" fontAlgn="base"/>
            <a:endParaRPr lang="pt-BR" sz="2000" b="0" i="0" dirty="0"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pPr algn="l" fontAlgn="base"/>
            <a:r>
              <a:rPr lang="pt-BR" sz="20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Diagnóstico exato em imagens de alta resolução</a:t>
            </a:r>
          </a:p>
          <a:p>
            <a:pPr algn="l" fontAlgn="base"/>
            <a:endParaRPr lang="pt-BR" sz="2000" b="0" i="0" dirty="0"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pPr algn="l" fontAlgn="base"/>
            <a:r>
              <a:rPr lang="pt-BR" sz="20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Facilidade na obtenção de imagens </a:t>
            </a:r>
            <a:r>
              <a:rPr lang="pt-BR" sz="2000" b="0" i="0" dirty="0" err="1">
                <a:solidFill>
                  <a:schemeClr val="accent2">
                    <a:lumMod val="50000"/>
                  </a:schemeClr>
                </a:solidFill>
                <a:effectLst/>
              </a:rPr>
              <a:t>multiplanares</a:t>
            </a:r>
            <a:endParaRPr lang="pt-BR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l" fontAlgn="base"/>
            <a:endParaRPr lang="pt-BR" sz="2000" b="0" i="0" dirty="0"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pPr algn="l" fontAlgn="base"/>
            <a:r>
              <a:rPr lang="pt-BR" sz="20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Os modelos portáteis permitem o deslocamento do profissional, evitando estresse do animal</a:t>
            </a:r>
          </a:p>
          <a:p>
            <a:pPr algn="l" fontAlgn="base"/>
            <a:endParaRPr lang="pt-BR" sz="2000" b="0" i="0" dirty="0"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pPr algn="l" fontAlgn="base"/>
            <a:r>
              <a:rPr lang="pt-BR" sz="20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Garante mais credibilidade ao seu trabalho</a:t>
            </a:r>
          </a:p>
          <a:p>
            <a:pPr algn="l" fontAlgn="base"/>
            <a:endParaRPr lang="pt-BR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l" fontAlgn="base"/>
            <a:r>
              <a:rPr lang="pt-BR" sz="20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Permite visualizar a partir de 12 dias</a:t>
            </a:r>
          </a:p>
          <a:p>
            <a:endParaRPr lang="pt-BR" sz="2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pt-BR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pt-B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7A3473F-4222-88D6-7B76-A7C8F9501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58" t="50000" r="71055" b="14566"/>
          <a:stretch/>
        </p:blipFill>
        <p:spPr>
          <a:xfrm>
            <a:off x="8641061" y="1332664"/>
            <a:ext cx="3023992" cy="3060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627676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3463647-293C-09DC-EB39-219E706B748D}"/>
              </a:ext>
            </a:extLst>
          </p:cNvPr>
          <p:cNvSpPr txBox="1">
            <a:spLocks/>
          </p:cNvSpPr>
          <p:nvPr/>
        </p:nvSpPr>
        <p:spPr>
          <a:xfrm>
            <a:off x="913774" y="3975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Gestação de égua</a:t>
            </a:r>
            <a:br>
              <a:rPr lang="pt-BR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(DIAGNÓSTICO DE GESTAÇÃO)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06B8FD7-9339-F8B9-88A8-689AA737B5B3}"/>
              </a:ext>
            </a:extLst>
          </p:cNvPr>
          <p:cNvSpPr txBox="1"/>
          <p:nvPr/>
        </p:nvSpPr>
        <p:spPr>
          <a:xfrm>
            <a:off x="1402555" y="1170801"/>
            <a:ext cx="93868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pt-BR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PALPAÇÃO RETAL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Vantagens:</a:t>
            </a:r>
          </a:p>
          <a:p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pPr algn="l" fontAlgn="base"/>
            <a:r>
              <a:rPr lang="pt-BR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Menor custo ao produtor</a:t>
            </a:r>
          </a:p>
          <a:p>
            <a:pPr algn="l" fontAlgn="base"/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pPr algn="l" fontAlgn="base"/>
            <a:r>
              <a:rPr lang="pt-BR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Exige experiencia profissional</a:t>
            </a:r>
          </a:p>
          <a:p>
            <a:pPr algn="l" fontAlgn="base"/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pPr algn="l" fontAlgn="base"/>
            <a:r>
              <a:rPr lang="pt-BR" sz="2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Avaliar a viabilidade do feto</a:t>
            </a:r>
          </a:p>
          <a:p>
            <a:endParaRPr lang="pt-BR" sz="2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pt-BR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pt-B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56D9068-0D62-E1E2-43FE-F92CAC5D8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59" t="26447" r="4140" b="28323"/>
          <a:stretch/>
        </p:blipFill>
        <p:spPr>
          <a:xfrm>
            <a:off x="6461832" y="2436764"/>
            <a:ext cx="4572001" cy="310038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169110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4216B-1F67-DDE5-0BFB-E7AE80D75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Cio do potro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811883-9D84-AE6C-F4BF-2C14AC39BFB8}"/>
              </a:ext>
            </a:extLst>
          </p:cNvPr>
          <p:cNvSpPr txBox="1"/>
          <p:nvPr/>
        </p:nvSpPr>
        <p:spPr>
          <a:xfrm>
            <a:off x="1128711" y="2581905"/>
            <a:ext cx="88011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2">
                    <a:lumMod val="50000"/>
                  </a:schemeClr>
                </a:solidFill>
              </a:rPr>
              <a:t>Primeiro estro após o parto</a:t>
            </a:r>
          </a:p>
          <a:p>
            <a:endParaRPr lang="pt-BR" sz="2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800" dirty="0">
                <a:solidFill>
                  <a:schemeClr val="accent2">
                    <a:lumMod val="50000"/>
                  </a:schemeClr>
                </a:solidFill>
              </a:rPr>
              <a:t>Estratégia reprodutiva</a:t>
            </a:r>
          </a:p>
          <a:p>
            <a:endParaRPr lang="pt-BR" sz="2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800" dirty="0">
                <a:solidFill>
                  <a:schemeClr val="accent2">
                    <a:lumMod val="50000"/>
                  </a:schemeClr>
                </a:solidFill>
              </a:rPr>
              <a:t>Um potro/égua/ano</a:t>
            </a:r>
          </a:p>
          <a:p>
            <a:endParaRPr lang="pt-BR" sz="2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2800" dirty="0">
                <a:solidFill>
                  <a:schemeClr val="accent2">
                    <a:lumMod val="50000"/>
                  </a:schemeClr>
                </a:solidFill>
              </a:rPr>
              <a:t>Ocorre geralmente entre o 5º e o 12º dia após o parto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775A293-28C6-0AE1-9AC6-D2730DC7B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80" t="26030" r="11055" b="35409"/>
          <a:stretch/>
        </p:blipFill>
        <p:spPr>
          <a:xfrm>
            <a:off x="7076927" y="1596177"/>
            <a:ext cx="4201298" cy="3060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654120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3E641-8CBF-C6B6-BC2E-DDC01917A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9217"/>
            <a:ext cx="10364451" cy="1596177"/>
          </a:xfrm>
        </p:spPr>
        <p:txBody>
          <a:bodyPr>
            <a:normAutofit/>
          </a:bodyPr>
          <a:lstStyle/>
          <a:p>
            <a:r>
              <a:rPr lang="pt-BR" sz="6600" dirty="0">
                <a:solidFill>
                  <a:schemeClr val="accent2">
                    <a:lumMod val="50000"/>
                  </a:schemeClr>
                </a:solidFill>
              </a:rPr>
              <a:t>Dúvidas ?</a:t>
            </a:r>
            <a:endParaRPr lang="en-US" sz="6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55CC4DA-B278-2A00-05ED-6F8BD0551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04" t="39370" r="12813" b="13733"/>
          <a:stretch/>
        </p:blipFill>
        <p:spPr>
          <a:xfrm>
            <a:off x="1514476" y="2214694"/>
            <a:ext cx="3239360" cy="3816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18D4A75-49EB-0D37-7F02-59A2A0B06C8A}"/>
              </a:ext>
            </a:extLst>
          </p:cNvPr>
          <p:cNvSpPr txBox="1"/>
          <p:nvPr/>
        </p:nvSpPr>
        <p:spPr>
          <a:xfrm>
            <a:off x="6700212" y="5322808"/>
            <a:ext cx="53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>
                <a:solidFill>
                  <a:schemeClr val="accent2">
                    <a:lumMod val="50000"/>
                  </a:schemeClr>
                </a:solidFill>
              </a:rPr>
              <a:t>MSc</a:t>
            </a:r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. Elizangela Domenis Marino</a:t>
            </a:r>
          </a:p>
          <a:p>
            <a:pPr algn="ctr"/>
            <a:r>
              <a:rPr lang="pt-BR" sz="2000" dirty="0">
                <a:solidFill>
                  <a:schemeClr val="accent2">
                    <a:lumMod val="50000"/>
                  </a:schemeClr>
                </a:solidFill>
              </a:rPr>
              <a:t>elizangelamarino@us.br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FD7BCEB-1946-43B5-44FD-DE61BB0E13DA}"/>
              </a:ext>
            </a:extLst>
          </p:cNvPr>
          <p:cNvSpPr txBox="1"/>
          <p:nvPr/>
        </p:nvSpPr>
        <p:spPr>
          <a:xfrm>
            <a:off x="5706101" y="2875002"/>
            <a:ext cx="5572125" cy="110799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6600" dirty="0">
                <a:solidFill>
                  <a:schemeClr val="bg1"/>
                </a:solidFill>
              </a:rPr>
              <a:t>OBRIGADA!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10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764B61F-61D7-78F6-381D-E0797FB0F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1" t="23175" r="31196" b="11285"/>
          <a:stretch/>
        </p:blipFill>
        <p:spPr>
          <a:xfrm>
            <a:off x="2207998" y="1310114"/>
            <a:ext cx="7776000" cy="50791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68FA881-F93F-991F-372A-E9D73D0D7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24652"/>
            <a:ext cx="10364451" cy="1285461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Por que criar equinos?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E678AF2-7B6A-B5C2-DA89-8F3F8B2BD96C}"/>
              </a:ext>
            </a:extLst>
          </p:cNvPr>
          <p:cNvSpPr txBox="1"/>
          <p:nvPr/>
        </p:nvSpPr>
        <p:spPr>
          <a:xfrm>
            <a:off x="383320" y="6250746"/>
            <a:ext cx="1060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accent2">
                    <a:lumMod val="50000"/>
                  </a:schemeClr>
                </a:solidFill>
              </a:rPr>
              <a:t>MAPA (2016)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3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BDDCA8-7F51-3866-224A-06C6281B5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5" t="21436" r="42065" b="12059"/>
          <a:stretch/>
        </p:blipFill>
        <p:spPr>
          <a:xfrm>
            <a:off x="1125907" y="1077757"/>
            <a:ext cx="5725992" cy="5580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5F74C10-077B-0B6F-553D-7EA730A16018}"/>
              </a:ext>
            </a:extLst>
          </p:cNvPr>
          <p:cNvSpPr txBox="1">
            <a:spLocks/>
          </p:cNvSpPr>
          <p:nvPr/>
        </p:nvSpPr>
        <p:spPr>
          <a:xfrm>
            <a:off x="913773" y="24653"/>
            <a:ext cx="10364451" cy="1156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Por que criar equinos?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832AA08-5216-D58A-A4FC-F4D18FF2A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82" t="26462" r="3913" b="28879"/>
          <a:stretch/>
        </p:blipFill>
        <p:spPr>
          <a:xfrm>
            <a:off x="7673008" y="2473456"/>
            <a:ext cx="4032000" cy="278860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52A1591-3902-08C0-81AD-F7A9BA509D07}"/>
              </a:ext>
            </a:extLst>
          </p:cNvPr>
          <p:cNvSpPr txBox="1"/>
          <p:nvPr/>
        </p:nvSpPr>
        <p:spPr>
          <a:xfrm>
            <a:off x="10644104" y="6277413"/>
            <a:ext cx="1060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accent2">
                    <a:lumMod val="50000"/>
                  </a:schemeClr>
                </a:solidFill>
              </a:rPr>
              <a:t>MAPA (2016)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35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17DE2-9314-7563-C271-EEFF6040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395470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Anatomia do trato reprodutivo da égua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7A61164-AF94-FB09-D441-382E727F9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6" t="29967" r="33587" b="9159"/>
          <a:stretch/>
        </p:blipFill>
        <p:spPr>
          <a:xfrm>
            <a:off x="5108107" y="1790624"/>
            <a:ext cx="6693078" cy="417270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CE8D671-F035-C6B6-938D-742667D0D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6" t="42508" r="75652" b="20372"/>
          <a:stretch/>
        </p:blipFill>
        <p:spPr>
          <a:xfrm>
            <a:off x="587763" y="1842978"/>
            <a:ext cx="4195125" cy="406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F9FF58D-8682-872A-44EB-B439FC747CBC}"/>
              </a:ext>
            </a:extLst>
          </p:cNvPr>
          <p:cNvSpPr txBox="1"/>
          <p:nvPr/>
        </p:nvSpPr>
        <p:spPr>
          <a:xfrm>
            <a:off x="5384985" y="6358487"/>
            <a:ext cx="14220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BRINSKO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n-US" sz="1200" b="1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2011)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73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6E4B4-A156-57F5-E9E1-3294A5362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83" y="171450"/>
            <a:ext cx="11278227" cy="1277217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Anatomia do trato reprodutivo do garanhão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43F080-AB93-7517-0177-821D673CB4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8" t="40575" r="39021" b="11672"/>
          <a:stretch/>
        </p:blipFill>
        <p:spPr>
          <a:xfrm>
            <a:off x="2216374" y="1277217"/>
            <a:ext cx="7759247" cy="5004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956338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3645B-FB06-FB9D-B1D5-C269271DF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"/>
            <a:ext cx="10364451" cy="1400174"/>
          </a:xfrm>
        </p:spPr>
        <p:txBody>
          <a:bodyPr/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reprodução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7A7057A-EAAD-A85C-4C95-EA42951D3BBF}"/>
              </a:ext>
            </a:extLst>
          </p:cNvPr>
          <p:cNvSpPr txBox="1"/>
          <p:nvPr/>
        </p:nvSpPr>
        <p:spPr>
          <a:xfrm>
            <a:off x="1066801" y="979468"/>
            <a:ext cx="91440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600" i="0" u="none" strike="noStrike" baseline="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Duração do ciclo estral: 21 a 22 dias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Duração do estro (cio): 5 a 9 dias (média de 7 dias)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i="0" u="none" strike="noStrike" baseline="0" dirty="0" err="1">
                <a:solidFill>
                  <a:schemeClr val="accent2">
                    <a:lumMod val="50000"/>
                  </a:schemeClr>
                </a:solidFill>
              </a:rPr>
              <a:t>Poliéstricas</a:t>
            </a:r>
            <a:r>
              <a:rPr lang="pt-BR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 estacionais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pt-BR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dias longos)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Ovulação: 24 a 48 h antes do final do cio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Gestação: 335 a 345 dias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i="0" u="none" strike="noStrike" baseline="0" dirty="0" err="1">
                <a:solidFill>
                  <a:schemeClr val="accent2">
                    <a:lumMod val="50000"/>
                  </a:schemeClr>
                </a:solidFill>
              </a:rPr>
              <a:t>Monovulares</a:t>
            </a:r>
            <a:r>
              <a:rPr lang="pt-BR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= 1 feto/gestação</a:t>
            </a:r>
          </a:p>
          <a:p>
            <a:endParaRPr lang="pt-BR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Puberdade fêmea: 12 a 18 meses / macho: 12 a 14 meses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i="0" u="none" strike="noStrike" baseline="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i="0" u="none" strike="noStrike" baseline="0" dirty="0">
                <a:solidFill>
                  <a:schemeClr val="accent2">
                    <a:lumMod val="50000"/>
                  </a:schemeClr>
                </a:solidFill>
              </a:rPr>
              <a:t>Maturidade fêmea: 3 a 4 anos / macho: 3 a 5 anos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F1419A-2476-08E4-7BA6-6509BD2F4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" t="21508" r="56304" b="20056"/>
          <a:stretch/>
        </p:blipFill>
        <p:spPr>
          <a:xfrm>
            <a:off x="7524858" y="1878535"/>
            <a:ext cx="3996000" cy="31009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710410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C545A1-8B8D-009B-C57B-29925FC2B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336013"/>
          </a:xfrm>
        </p:spPr>
        <p:txBody>
          <a:bodyPr/>
          <a:lstStyle/>
          <a:p>
            <a:r>
              <a:rPr lang="pt-BR" dirty="0" err="1">
                <a:solidFill>
                  <a:schemeClr val="accent2">
                    <a:lumMod val="50000"/>
                  </a:schemeClr>
                </a:solidFill>
              </a:rPr>
              <a:t>Estacionalidade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 do ciclo estral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Fluxograma: Dados Armazenados 2">
            <a:extLst>
              <a:ext uri="{FF2B5EF4-FFF2-40B4-BE49-F238E27FC236}">
                <a16:creationId xmlns:a16="http://schemas.microsoft.com/office/drawing/2014/main" id="{6E8F809B-5ADB-4E4D-DF05-6A7A780C3AD4}"/>
              </a:ext>
            </a:extLst>
          </p:cNvPr>
          <p:cNvSpPr/>
          <p:nvPr/>
        </p:nvSpPr>
        <p:spPr>
          <a:xfrm flipH="1">
            <a:off x="7885044" y="4144615"/>
            <a:ext cx="3896138" cy="745435"/>
          </a:xfrm>
          <a:prstGeom prst="flowChartOnlineStorag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Anestro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Fluxograma: Dados Armazenados 3">
            <a:extLst>
              <a:ext uri="{FF2B5EF4-FFF2-40B4-BE49-F238E27FC236}">
                <a16:creationId xmlns:a16="http://schemas.microsoft.com/office/drawing/2014/main" id="{B7C6DA7D-4F56-746D-7293-F9E8AC944C33}"/>
              </a:ext>
            </a:extLst>
          </p:cNvPr>
          <p:cNvSpPr/>
          <p:nvPr/>
        </p:nvSpPr>
        <p:spPr>
          <a:xfrm flipH="1">
            <a:off x="4147931" y="4144613"/>
            <a:ext cx="3896138" cy="745435"/>
          </a:xfrm>
          <a:prstGeom prst="flowChartOnlineStorag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tx1"/>
                </a:solidFill>
              </a:rPr>
              <a:t>Estro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Fluxograma: Dados Armazenados 4">
            <a:extLst>
              <a:ext uri="{FF2B5EF4-FFF2-40B4-BE49-F238E27FC236}">
                <a16:creationId xmlns:a16="http://schemas.microsoft.com/office/drawing/2014/main" id="{04B6E764-1F6A-C442-6557-C761AF2F9CB0}"/>
              </a:ext>
            </a:extLst>
          </p:cNvPr>
          <p:cNvSpPr/>
          <p:nvPr/>
        </p:nvSpPr>
        <p:spPr>
          <a:xfrm flipH="1">
            <a:off x="410819" y="4144613"/>
            <a:ext cx="3896138" cy="745435"/>
          </a:xfrm>
          <a:prstGeom prst="flowChartOnlineStorag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Anestro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910D1370-7BB3-9148-04F6-1DFFA5D8F380}"/>
              </a:ext>
            </a:extLst>
          </p:cNvPr>
          <p:cNvCxnSpPr/>
          <p:nvPr/>
        </p:nvCxnSpPr>
        <p:spPr>
          <a:xfrm>
            <a:off x="702000" y="4890048"/>
            <a:ext cx="0" cy="1205952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89AF2F4-FE2F-04D1-9472-D97491C22C77}"/>
              </a:ext>
            </a:extLst>
          </p:cNvPr>
          <p:cNvCxnSpPr/>
          <p:nvPr/>
        </p:nvCxnSpPr>
        <p:spPr>
          <a:xfrm>
            <a:off x="8063582" y="4870168"/>
            <a:ext cx="0" cy="1205952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A0B9DE9D-891D-80A6-CE6D-5066A3424A4B}"/>
              </a:ext>
            </a:extLst>
          </p:cNvPr>
          <p:cNvCxnSpPr/>
          <p:nvPr/>
        </p:nvCxnSpPr>
        <p:spPr>
          <a:xfrm>
            <a:off x="4253949" y="4890048"/>
            <a:ext cx="0" cy="1205952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7D1B5211-7B1F-FF55-C747-95414A7E1E2A}"/>
              </a:ext>
            </a:extLst>
          </p:cNvPr>
          <p:cNvSpPr txBox="1"/>
          <p:nvPr/>
        </p:nvSpPr>
        <p:spPr>
          <a:xfrm>
            <a:off x="271304" y="6123543"/>
            <a:ext cx="861391" cy="369332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Junho</a:t>
            </a:r>
            <a:endParaRPr lang="en-US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A543787-AD80-74AB-74BB-5CDA9B23C178}"/>
              </a:ext>
            </a:extLst>
          </p:cNvPr>
          <p:cNvSpPr txBox="1"/>
          <p:nvPr/>
        </p:nvSpPr>
        <p:spPr>
          <a:xfrm>
            <a:off x="11059305" y="6123543"/>
            <a:ext cx="861391" cy="369332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Junho</a:t>
            </a:r>
            <a:endParaRPr lang="en-US" dirty="0"/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70A2521B-D0C8-318F-83B9-F64DA9F8EEEA}"/>
              </a:ext>
            </a:extLst>
          </p:cNvPr>
          <p:cNvCxnSpPr/>
          <p:nvPr/>
        </p:nvCxnSpPr>
        <p:spPr>
          <a:xfrm>
            <a:off x="11516139" y="4870168"/>
            <a:ext cx="0" cy="1205952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A06A15D-3C36-B9D5-D3E3-2AE9B511645C}"/>
              </a:ext>
            </a:extLst>
          </p:cNvPr>
          <p:cNvSpPr txBox="1"/>
          <p:nvPr/>
        </p:nvSpPr>
        <p:spPr>
          <a:xfrm>
            <a:off x="3680793" y="6123543"/>
            <a:ext cx="1146311" cy="369332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Setembro</a:t>
            </a:r>
            <a:endParaRPr lang="en-US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D8720E9-64E9-3B46-B09E-EEED904DEBFC}"/>
              </a:ext>
            </a:extLst>
          </p:cNvPr>
          <p:cNvSpPr txBox="1"/>
          <p:nvPr/>
        </p:nvSpPr>
        <p:spPr>
          <a:xfrm>
            <a:off x="7632886" y="6110465"/>
            <a:ext cx="861391" cy="369332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Março</a:t>
            </a:r>
            <a:endParaRPr lang="en-US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BAA3AAB-54AC-6EB2-BA48-67357BEA757F}"/>
              </a:ext>
            </a:extLst>
          </p:cNvPr>
          <p:cNvSpPr txBox="1"/>
          <p:nvPr/>
        </p:nvSpPr>
        <p:spPr>
          <a:xfrm>
            <a:off x="4611027" y="5034238"/>
            <a:ext cx="2726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Primavera e verão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8DCD0BD-C58A-107F-A189-EFB676D75F08}"/>
              </a:ext>
            </a:extLst>
          </p:cNvPr>
          <p:cNvSpPr txBox="1"/>
          <p:nvPr/>
        </p:nvSpPr>
        <p:spPr>
          <a:xfrm>
            <a:off x="1012228" y="5034238"/>
            <a:ext cx="2726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Inverno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4ED87BF-C4EB-ACDC-ED36-7C7E3BBBD5D5}"/>
              </a:ext>
            </a:extLst>
          </p:cNvPr>
          <p:cNvSpPr txBox="1"/>
          <p:nvPr/>
        </p:nvSpPr>
        <p:spPr>
          <a:xfrm>
            <a:off x="8420659" y="5031785"/>
            <a:ext cx="2726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Outono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444F510-E767-A11F-BA61-CDBC10D9F310}"/>
              </a:ext>
            </a:extLst>
          </p:cNvPr>
          <p:cNvSpPr txBox="1"/>
          <p:nvPr/>
        </p:nvSpPr>
        <p:spPr>
          <a:xfrm>
            <a:off x="4306957" y="1690688"/>
            <a:ext cx="373711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Alta luminosidade</a:t>
            </a:r>
            <a:endParaRPr lang="en-US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0445DD4-DC1F-F811-3389-B2BD71D39D5F}"/>
              </a:ext>
            </a:extLst>
          </p:cNvPr>
          <p:cNvSpPr txBox="1"/>
          <p:nvPr/>
        </p:nvSpPr>
        <p:spPr>
          <a:xfrm>
            <a:off x="8044071" y="3420609"/>
            <a:ext cx="373711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Baixa luminosidade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E223718-B843-3D88-4A77-AB275527A211}"/>
              </a:ext>
            </a:extLst>
          </p:cNvPr>
          <p:cNvSpPr txBox="1"/>
          <p:nvPr/>
        </p:nvSpPr>
        <p:spPr>
          <a:xfrm>
            <a:off x="569846" y="3484697"/>
            <a:ext cx="373711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Baixa luminosidade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3CEDAE37-E051-D22A-605E-2ADC91663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82" t="43979" r="45216" b="12832"/>
          <a:stretch/>
        </p:blipFill>
        <p:spPr>
          <a:xfrm>
            <a:off x="4771514" y="2173004"/>
            <a:ext cx="2808000" cy="1794273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689723814"/>
      </p:ext>
    </p:extLst>
  </p:cSld>
  <p:clrMapOvr>
    <a:masterClrMapping/>
  </p:clrMapOvr>
</p:sld>
</file>

<file path=ppt/theme/theme1.xml><?xml version="1.0" encoding="utf-8"?>
<a:theme xmlns:a="http://schemas.openxmlformats.org/drawingml/2006/main" name="Gotícul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TM04033925[[fn=Gotícula]]</Template>
  <TotalTime>710</TotalTime>
  <Words>1024</Words>
  <Application>Microsoft Office PowerPoint</Application>
  <PresentationFormat>Widescreen</PresentationFormat>
  <Paragraphs>324</Paragraphs>
  <Slides>34</Slides>
  <Notes>3</Notes>
  <HiddenSlides>0</HiddenSlides>
  <MMClips>1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0" baseType="lpstr">
      <vt:lpstr>Arial</vt:lpstr>
      <vt:lpstr>Calibri</vt:lpstr>
      <vt:lpstr>Tw Cen MT</vt:lpstr>
      <vt:lpstr>Wingdings</vt:lpstr>
      <vt:lpstr>Gotícula</vt:lpstr>
      <vt:lpstr>Photo Editor Photo</vt:lpstr>
      <vt:lpstr>UNIVERSIDADE DE SÃO PAULO Escola Superior de Agricultura Luiz de Queiroz</vt:lpstr>
      <vt:lpstr>Tamanho do rebanho de equinos no brasil</vt:lpstr>
      <vt:lpstr>Equideocultura</vt:lpstr>
      <vt:lpstr>Por que criar equinos?</vt:lpstr>
      <vt:lpstr>Apresentação do PowerPoint</vt:lpstr>
      <vt:lpstr>Anatomia do trato reprodutivo da égua</vt:lpstr>
      <vt:lpstr>Anatomia do trato reprodutivo do garanhão</vt:lpstr>
      <vt:lpstr>reprodução</vt:lpstr>
      <vt:lpstr>Estacionalidade do ciclo estral</vt:lpstr>
      <vt:lpstr>Hormônios do ciclo estral da égua </vt:lpstr>
      <vt:lpstr>Hormônios do ciclo estral da égua </vt:lpstr>
      <vt:lpstr>Manipulação de cio</vt:lpstr>
      <vt:lpstr>Manipulação de cio</vt:lpstr>
      <vt:lpstr>Manipulação de cio</vt:lpstr>
      <vt:lpstr>Como saber se uma égua esta no cio?</vt:lpstr>
      <vt:lpstr>Como saber se uma égua esta no cio?</vt:lpstr>
      <vt:lpstr>Sistema de monta na equideocultura</vt:lpstr>
      <vt:lpstr>Sistema de monta na equideocultura</vt:lpstr>
      <vt:lpstr>Sistema de monta na equideocultura</vt:lpstr>
      <vt:lpstr>BIOTECNOLOGIAS REPRODUTIVAS </vt:lpstr>
      <vt:lpstr>CURIOSIDADE</vt:lpstr>
      <vt:lpstr>BIOTECNOLOGIAS REPRODUTIVAS </vt:lpstr>
      <vt:lpstr>BIOTECNOLOGIAS REPRODUTIVAS </vt:lpstr>
      <vt:lpstr>BIOTECNOLOGIAS REPRODUTIVAS</vt:lpstr>
      <vt:lpstr>Idade da égua doadora</vt:lpstr>
      <vt:lpstr>Seleção das éguas receptoras</vt:lpstr>
      <vt:lpstr>Gestação da égua (embriologia equina) </vt:lpstr>
      <vt:lpstr>Gestação da égua (Embriologia equina) </vt:lpstr>
      <vt:lpstr>Gestação da égua (Embriologia equina) </vt:lpstr>
      <vt:lpstr>Gestação da égua</vt:lpstr>
      <vt:lpstr>Apresentação do PowerPoint</vt:lpstr>
      <vt:lpstr>Apresentação do PowerPoint</vt:lpstr>
      <vt:lpstr>Cio do potro</vt:lpstr>
      <vt:lpstr>Dúvidas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UNIVERSIDADE DE SÃO PAULO Escola Superior de Agricultura Luiz de Queiroz</dc:title>
  <dc:creator>Elizangela Domenis Marino</dc:creator>
  <cp:lastModifiedBy>Elizangela Domenis Marino</cp:lastModifiedBy>
  <cp:revision>120</cp:revision>
  <dcterms:created xsi:type="dcterms:W3CDTF">2023-06-24T22:54:55Z</dcterms:created>
  <dcterms:modified xsi:type="dcterms:W3CDTF">2023-07-03T17:56:35Z</dcterms:modified>
</cp:coreProperties>
</file>