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  <p:sldMasterId id="2147483650" r:id="rId5"/>
    <p:sldMasterId id="2147483652" r:id="rId6"/>
    <p:sldMasterId id="2147483654" r:id="rId7"/>
    <p:sldMasterId id="214748365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</p:sldIdLst>
  <p:sldSz cy="9753600" cx="130048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2">
          <p15:clr>
            <a:srgbClr val="000000"/>
          </p15:clr>
        </p15:guide>
        <p15:guide id="2" pos="4096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1" roundtripDataSignature="AMtx7mjioP/Bjma10HUXtUQ0y9x002HS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2" orient="horz"/>
        <p:guide pos="40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20" Type="http://schemas.openxmlformats.org/officeDocument/2006/relationships/slide" Target="slides/slide11.xml"/><Relationship Id="rId41" Type="http://customschemas.google.com/relationships/presentationmetadata" Target="metadata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slide" Target="slides/slide24.xml"/><Relationship Id="rId10" Type="http://schemas.openxmlformats.org/officeDocument/2006/relationships/slide" Target="slides/slide1.xml"/><Relationship Id="rId32" Type="http://schemas.openxmlformats.org/officeDocument/2006/relationships/slide" Target="slides/slide23.xml"/><Relationship Id="rId13" Type="http://schemas.openxmlformats.org/officeDocument/2006/relationships/slide" Target="slides/slide4.xml"/><Relationship Id="rId35" Type="http://schemas.openxmlformats.org/officeDocument/2006/relationships/slide" Target="slides/slide26.xml"/><Relationship Id="rId12" Type="http://schemas.openxmlformats.org/officeDocument/2006/relationships/slide" Target="slides/slide3.xml"/><Relationship Id="rId34" Type="http://schemas.openxmlformats.org/officeDocument/2006/relationships/slide" Target="slides/slide25.xml"/><Relationship Id="rId15" Type="http://schemas.openxmlformats.org/officeDocument/2006/relationships/slide" Target="slides/slide6.xml"/><Relationship Id="rId37" Type="http://schemas.openxmlformats.org/officeDocument/2006/relationships/slide" Target="slides/slide28.xml"/><Relationship Id="rId14" Type="http://schemas.openxmlformats.org/officeDocument/2006/relationships/slide" Target="slides/slide5.xml"/><Relationship Id="rId36" Type="http://schemas.openxmlformats.org/officeDocument/2006/relationships/slide" Target="slides/slide27.xml"/><Relationship Id="rId17" Type="http://schemas.openxmlformats.org/officeDocument/2006/relationships/slide" Target="slides/slide8.xml"/><Relationship Id="rId39" Type="http://schemas.openxmlformats.org/officeDocument/2006/relationships/slide" Target="slides/slide30.xml"/><Relationship Id="rId16" Type="http://schemas.openxmlformats.org/officeDocument/2006/relationships/slide" Target="slides/slide7.xml"/><Relationship Id="rId38" Type="http://schemas.openxmlformats.org/officeDocument/2006/relationships/slide" Target="slides/slide29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e748b50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g5e748b501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" name="Google Shape;5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2" name="Google Shape;23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4" name="Google Shape;24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6" name="Google Shape;256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" name="Google Shape;6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" name="Google Shape;8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2"/>
          <p:cNvSpPr txBox="1"/>
          <p:nvPr>
            <p:ph type="title"/>
          </p:nvPr>
        </p:nvSpPr>
        <p:spPr>
          <a:xfrm>
            <a:off x="825500" y="7137400"/>
            <a:ext cx="11353800" cy="11811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b" bIns="50800" lIns="50800" spcFirstLastPara="1" rIns="50800" wrap="square" tIns="508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" name="Google Shape;10;p32"/>
          <p:cNvSpPr txBox="1"/>
          <p:nvPr>
            <p:ph idx="1" type="body"/>
          </p:nvPr>
        </p:nvSpPr>
        <p:spPr>
          <a:xfrm>
            <a:off x="825500" y="8305800"/>
            <a:ext cx="11353800" cy="8890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800" u="none" cap="none" strike="noStrike">
                <a:solidFill>
                  <a:srgbClr val="F2D9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800" u="none" cap="none" strike="noStrike">
                <a:solidFill>
                  <a:srgbClr val="F2D99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800" u="none" cap="none" strike="noStrike">
                <a:solidFill>
                  <a:srgbClr val="F2D99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800" u="none" cap="none" strike="noStrike">
                <a:solidFill>
                  <a:srgbClr val="F2D99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800" u="none" cap="none" strike="noStrike">
                <a:solidFill>
                  <a:srgbClr val="F2D99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800" u="none" cap="none" strike="noStrike">
                <a:solidFill>
                  <a:srgbClr val="F2D99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800" u="none" cap="none" strike="noStrike">
                <a:solidFill>
                  <a:srgbClr val="F2D99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800" u="none" cap="none" strike="noStrike">
                <a:solidFill>
                  <a:srgbClr val="F2D99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800" u="none" cap="none" strike="noStrike">
                <a:solidFill>
                  <a:srgbClr val="F2D9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" name="Google Shape;12;p3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9" name="Google Shape;19;p34"/>
          <p:cNvSpPr txBox="1"/>
          <p:nvPr>
            <p:ph idx="1" type="body"/>
          </p:nvPr>
        </p:nvSpPr>
        <p:spPr>
          <a:xfrm>
            <a:off x="825500" y="2705100"/>
            <a:ext cx="11353800" cy="62230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>
            <a:lvl1pPr indent="-354584" lvl="0" marL="457200" marR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54583" lvl="1" marL="914400" marR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54583" lvl="2" marL="1371600" marR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54583" lvl="3" marL="1828800" marR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4583" lvl="4" marL="2286000" marR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4583" lvl="5" marL="2743200" marR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4583" lvl="6" marL="3200400" marR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4584" lvl="7" marL="3657600" marR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4584" lvl="8" marL="4114800" marR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" name="Google Shape;20;p3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1" name="Google Shape;21;p3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" name="Google Shape;22;p3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7" name="Google Shape;27;p36"/>
          <p:cNvSpPr txBox="1"/>
          <p:nvPr>
            <p:ph idx="1" type="body"/>
          </p:nvPr>
        </p:nvSpPr>
        <p:spPr>
          <a:xfrm>
            <a:off x="825500" y="825500"/>
            <a:ext cx="11353800" cy="81026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>
            <a:lvl1pPr indent="-370332" lvl="0" marL="457200" marR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70332" lvl="1" marL="914400" marR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70332" lvl="2" marL="1371600" marR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70332" lvl="3" marL="1828800" marR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70332" lvl="4" marL="2286000" marR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70332" lvl="5" marL="2743200" marR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70332" lvl="6" marL="3200400" marR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70332" lvl="7" marL="3657600" marR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70332" lvl="8" marL="4114800" marR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8" name="Google Shape;28;p3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9" name="Google Shape;29;p3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0" name="Google Shape;30;p3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8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6" name="Google Shape;36;p38"/>
          <p:cNvSpPr txBox="1"/>
          <p:nvPr>
            <p:ph idx="1" type="body"/>
          </p:nvPr>
        </p:nvSpPr>
        <p:spPr>
          <a:xfrm>
            <a:off x="825500" y="2705100"/>
            <a:ext cx="5422900" cy="62230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>
            <a:lvl1pPr indent="-354584" lvl="0" marL="457200" marR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54583" lvl="1" marL="914400" marR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54583" lvl="2" marL="1371600" marR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54583" lvl="3" marL="1828800" marR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4583" lvl="4" marL="2286000" marR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4583" lvl="5" marL="2743200" marR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4583" lvl="6" marL="3200400" marR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4584" lvl="7" marL="3657600" marR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4584" lvl="8" marL="4114800" marR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7" name="Google Shape;37;p3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8" name="Google Shape;38;p3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9" name="Google Shape;39;p3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0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3" name="Google Shape;43;p40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332" lvl="0" marL="457200" marR="0" rtl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70332" lvl="1" marL="914400" marR="0" rtl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70332" lvl="2" marL="1371600" marR="0" rtl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70332" lvl="3" marL="1828800" marR="0" rtl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70332" lvl="4" marL="2286000" marR="0" rtl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70332" lvl="5" marL="2743200" marR="0" rtl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70332" lvl="6" marL="3200400" marR="0" rtl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70332" lvl="7" marL="3657600" marR="0" rtl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70332" lvl="8" marL="4114800" marR="0" rtl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4" name="Google Shape;44;p40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5" name="Google Shape;45;p40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6" name="Google Shape;46;p4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825500" y="7137400"/>
            <a:ext cx="11353800" cy="11811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b" bIns="50800" lIns="50800" spcFirstLastPara="1" rIns="50800" wrap="square" tIns="508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825500" y="8305800"/>
            <a:ext cx="11353800" cy="8890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4800" u="none" cap="none" strike="noStrike">
                <a:solidFill>
                  <a:srgbClr val="F2D9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4800" u="none" cap="none" strike="noStrike">
                <a:solidFill>
                  <a:srgbClr val="F2D99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4800" u="none" cap="none" strike="noStrike">
                <a:solidFill>
                  <a:srgbClr val="F2D99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4800" u="none" cap="none" strike="noStrike">
                <a:solidFill>
                  <a:srgbClr val="F2D99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4800" u="none" cap="none" strike="noStrike">
                <a:solidFill>
                  <a:srgbClr val="F2D99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4800" u="none" cap="none" strike="noStrike">
                <a:solidFill>
                  <a:srgbClr val="F2D99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4800" u="none" cap="none" strike="noStrike">
                <a:solidFill>
                  <a:srgbClr val="F2D99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4800" u="none" cap="none" strike="noStrike">
                <a:solidFill>
                  <a:srgbClr val="F2D99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4800" u="none" cap="none" strike="noStrike">
                <a:solidFill>
                  <a:srgbClr val="F2D9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3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" name="Google Shape;16;p33"/>
          <p:cNvSpPr txBox="1"/>
          <p:nvPr>
            <p:ph idx="1" type="body"/>
          </p:nvPr>
        </p:nvSpPr>
        <p:spPr>
          <a:xfrm>
            <a:off x="825500" y="2705100"/>
            <a:ext cx="11353800" cy="62230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>
            <a:lvl1pPr indent="-354584" lvl="0" marL="4572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54583" lvl="1" marL="9144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54583" lvl="2" marL="13716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54583" lvl="3" marL="18288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4583" lvl="4" marL="22860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4583" lvl="5" marL="27432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4583" lvl="6" marL="32004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4584" lvl="7" marL="36576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4584" lvl="8" marL="41148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/>
          <p:nvPr>
            <p:ph idx="1" type="body"/>
          </p:nvPr>
        </p:nvSpPr>
        <p:spPr>
          <a:xfrm>
            <a:off x="825500" y="825500"/>
            <a:ext cx="11353800" cy="81026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>
            <a:lvl1pPr indent="-370332" lvl="0" marL="457200" marR="0" rtl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70332" lvl="1" marL="914400" marR="0" rtl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70332" lvl="2" marL="1371600" marR="0" rtl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70332" lvl="3" marL="1828800" marR="0" rtl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70332" lvl="4" marL="2286000" marR="0" rtl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70332" lvl="5" marL="2743200" marR="0" rtl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70332" lvl="6" marL="3200400" marR="0" rtl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70332" lvl="7" marL="3657600" marR="0" rtl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70332" lvl="8" marL="4114800" marR="0" rtl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232"/>
              <a:buFont typeface="Georgia"/>
              <a:buChar char="•"/>
              <a:defRPr b="0" i="0" sz="3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3" name="Google Shape;33;p37"/>
          <p:cNvSpPr txBox="1"/>
          <p:nvPr>
            <p:ph idx="1" type="body"/>
          </p:nvPr>
        </p:nvSpPr>
        <p:spPr>
          <a:xfrm>
            <a:off x="825500" y="2705100"/>
            <a:ext cx="5422900" cy="62230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>
            <a:lvl1pPr indent="-354584" lvl="0" marL="4572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54583" lvl="1" marL="9144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54583" lvl="2" marL="13716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54583" lvl="3" marL="18288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4583" lvl="4" marL="22860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4583" lvl="5" marL="27432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4583" lvl="6" marL="32004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4584" lvl="7" marL="36576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4584" lvl="8" marL="41148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Relationship Id="rId4" Type="http://schemas.openxmlformats.org/officeDocument/2006/relationships/hyperlink" Target="http://super.abril.com.br/ecologia/animais-enxergam-preto-branco-441864.shtm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Relationship Id="rId4" Type="http://schemas.openxmlformats.org/officeDocument/2006/relationships/image" Target="../media/image22.png"/><Relationship Id="rId5" Type="http://schemas.openxmlformats.org/officeDocument/2006/relationships/image" Target="../media/image21.jpg"/><Relationship Id="rId6" Type="http://schemas.openxmlformats.org/officeDocument/2006/relationships/image" Target="../media/image23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Relationship Id="rId4" Type="http://schemas.openxmlformats.org/officeDocument/2006/relationships/image" Target="../media/image22.png"/><Relationship Id="rId5" Type="http://schemas.openxmlformats.org/officeDocument/2006/relationships/image" Target="../media/image21.jpg"/><Relationship Id="rId6" Type="http://schemas.openxmlformats.org/officeDocument/2006/relationships/image" Target="../media/image23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Relationship Id="rId4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g"/><Relationship Id="rId4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g"/><Relationship Id="rId4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g"/><Relationship Id="rId4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jpg"/><Relationship Id="rId4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jpg"/><Relationship Id="rId4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jpg"/><Relationship Id="rId4" Type="http://schemas.openxmlformats.org/officeDocument/2006/relationships/image" Target="../media/image2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jpg"/><Relationship Id="rId4" Type="http://schemas.openxmlformats.org/officeDocument/2006/relationships/image" Target="../media/image2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5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title"/>
          </p:nvPr>
        </p:nvSpPr>
        <p:spPr>
          <a:xfrm>
            <a:off x="825500" y="7137400"/>
            <a:ext cx="11353800" cy="11811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lang="en-US" sz="4800"/>
              <a:t>E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stímulo </a:t>
            </a:r>
            <a:r>
              <a:rPr lang="en-US" sz="4800"/>
              <a:t>V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isual – </a:t>
            </a:r>
            <a:r>
              <a:rPr lang="en-US" sz="4800"/>
              <a:t>L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uz</a:t>
            </a:r>
            <a:endParaRPr/>
          </a:p>
        </p:txBody>
      </p:sp>
      <p:sp>
        <p:nvSpPr>
          <p:cNvPr id="52" name="Google Shape;52;p1"/>
          <p:cNvSpPr txBox="1"/>
          <p:nvPr>
            <p:ph idx="1" type="body"/>
          </p:nvPr>
        </p:nvSpPr>
        <p:spPr>
          <a:xfrm>
            <a:off x="825500" y="8305800"/>
            <a:ext cx="11353800" cy="8890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t" bIns="45700" lIns="91425" spcFirstLastPara="1" rIns="50800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2D99B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F2D99B"/>
                </a:solidFill>
                <a:latin typeface="Arial"/>
                <a:ea typeface="Arial"/>
                <a:cs typeface="Arial"/>
                <a:sym typeface="Arial"/>
              </a:rPr>
              <a:t>Física da cor, visão humana e círculo cromático</a:t>
            </a:r>
            <a:endParaRPr/>
          </a:p>
        </p:txBody>
      </p:sp>
      <p:pic>
        <p:nvPicPr>
          <p:cNvPr id="53" name="Google Shape;53;p1"/>
          <p:cNvPicPr preferRelativeResize="0"/>
          <p:nvPr/>
        </p:nvPicPr>
        <p:blipFill rotWithShape="1">
          <a:blip r:embed="rId4">
            <a:alphaModFix/>
          </a:blip>
          <a:srcRect b="440" l="314" r="522" t="20445"/>
          <a:stretch/>
        </p:blipFill>
        <p:spPr>
          <a:xfrm>
            <a:off x="609600" y="508000"/>
            <a:ext cx="11784012" cy="58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lang="en-US" sz="4800"/>
              <a:t>V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isão</a:t>
            </a:r>
            <a:endParaRPr/>
          </a:p>
        </p:txBody>
      </p:sp>
      <p:sp>
        <p:nvSpPr>
          <p:cNvPr id="113" name="Google Shape;113;p10"/>
          <p:cNvSpPr txBox="1"/>
          <p:nvPr>
            <p:ph idx="1" type="body"/>
          </p:nvPr>
        </p:nvSpPr>
        <p:spPr>
          <a:xfrm>
            <a:off x="825500" y="2705100"/>
            <a:ext cx="5422900" cy="62230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45700" lIns="91425" spcFirstLastPara="1" rIns="50800" wrap="square" tIns="45700">
            <a:noAutofit/>
          </a:bodyPr>
          <a:lstStyle/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visão colorida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(dos mamíferos, só o homem e alguns primatas)</a:t>
            </a:r>
            <a:endParaRPr b="0" i="0" sz="3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3556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Georgia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visão estereoscópica: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olhos na frente,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imagens sobrepostas = visão tridimensional.</a:t>
            </a:r>
            <a:endParaRPr/>
          </a:p>
        </p:txBody>
      </p:sp>
      <p:pic>
        <p:nvPicPr>
          <p:cNvPr id="114" name="Google Shape;11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6400" y="2665412"/>
            <a:ext cx="5422900" cy="64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900" y="2601912"/>
            <a:ext cx="11785600" cy="45481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1"/>
          <p:cNvSpPr txBox="1"/>
          <p:nvPr>
            <p:ph type="title"/>
          </p:nvPr>
        </p:nvSpPr>
        <p:spPr>
          <a:xfrm>
            <a:off x="812800" y="50800"/>
            <a:ext cx="11353800" cy="20320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lang="en-US" sz="4800"/>
              <a:t>C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ampo </a:t>
            </a:r>
            <a:r>
              <a:rPr lang="en-US" sz="4800"/>
              <a:t>V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isual</a:t>
            </a:r>
            <a:endParaRPr/>
          </a:p>
        </p:txBody>
      </p:sp>
      <p:sp>
        <p:nvSpPr>
          <p:cNvPr id="121" name="Google Shape;121;p11"/>
          <p:cNvSpPr txBox="1"/>
          <p:nvPr/>
        </p:nvSpPr>
        <p:spPr>
          <a:xfrm>
            <a:off x="1965325" y="7531100"/>
            <a:ext cx="9029700" cy="1270000"/>
          </a:xfrm>
          <a:prstGeom prst="rect">
            <a:avLst/>
          </a:prstGeom>
          <a:noFill/>
          <a:ln>
            <a:noFill/>
          </a:ln>
          <a:effectLst>
            <a:outerShdw blurRad="25400" dist="12700">
              <a:srgbClr val="FEFFFE">
                <a:alpha val="4431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 campo de visão humano está limitado a 130° no sentido vertical e a 180° no sentido horizontal.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5600" y="2641600"/>
            <a:ext cx="7213600" cy="6084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2"/>
          <p:cNvSpPr txBox="1"/>
          <p:nvPr>
            <p:ph type="title"/>
          </p:nvPr>
        </p:nvSpPr>
        <p:spPr>
          <a:xfrm>
            <a:off x="812800" y="50800"/>
            <a:ext cx="11353800" cy="20319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lang="en-US" sz="4800"/>
              <a:t>C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ampo </a:t>
            </a:r>
            <a:r>
              <a:rPr lang="en-US" sz="4800"/>
              <a:t>V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isual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"/>
          <p:cNvSpPr/>
          <p:nvPr/>
        </p:nvSpPr>
        <p:spPr>
          <a:xfrm>
            <a:off x="-88900" y="-165100"/>
            <a:ext cx="13182600" cy="1002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>
              <a:schemeClr val="lt2">
                <a:alpha val="49411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5786437" y="3759200"/>
            <a:ext cx="1414462" cy="2184400"/>
          </a:xfrm>
          <a:prstGeom prst="rect">
            <a:avLst/>
          </a:prstGeom>
          <a:noFill/>
          <a:ln>
            <a:noFill/>
          </a:ln>
          <a:effectLst>
            <a:outerShdw blurRad="25400" dist="12700">
              <a:srgbClr val="FEFFFE">
                <a:alpha val="4431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Georgia"/>
              <a:buNone/>
            </a:pPr>
            <a:r>
              <a:rPr b="0" i="0" lang="en-US" sz="1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Processo da </a:t>
            </a:r>
            <a:r>
              <a:rPr lang="en-US" sz="4800"/>
              <a:t>V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isão</a:t>
            </a:r>
            <a:endParaRPr/>
          </a:p>
        </p:txBody>
      </p:sp>
      <p:pic>
        <p:nvPicPr>
          <p:cNvPr id="139" name="Google Shape;13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300" y="3797300"/>
            <a:ext cx="12509500" cy="38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/>
          <p:nvPr>
            <p:ph type="title"/>
          </p:nvPr>
        </p:nvSpPr>
        <p:spPr>
          <a:xfrm>
            <a:off x="825500" y="50800"/>
            <a:ext cx="6540500" cy="20320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lang="en-US" sz="4800"/>
              <a:t>O O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lho </a:t>
            </a:r>
            <a:r>
              <a:rPr lang="en-US" sz="4800"/>
              <a:t>H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umano</a:t>
            </a:r>
            <a:endParaRPr/>
          </a:p>
        </p:txBody>
      </p:sp>
      <p:sp>
        <p:nvSpPr>
          <p:cNvPr id="145" name="Google Shape;145;p15"/>
          <p:cNvSpPr txBox="1"/>
          <p:nvPr/>
        </p:nvSpPr>
        <p:spPr>
          <a:xfrm>
            <a:off x="606425" y="3022600"/>
            <a:ext cx="6032500" cy="6045200"/>
          </a:xfrm>
          <a:prstGeom prst="rect">
            <a:avLst/>
          </a:prstGeom>
          <a:noFill/>
          <a:ln>
            <a:noFill/>
          </a:ln>
          <a:effectLst>
            <a:outerShdw blurRad="25400" dist="12700">
              <a:srgbClr val="FEFFFE">
                <a:alpha val="4431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 caminho da luz 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do ambiente ao cérebro:</a:t>
            </a:r>
            <a:b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Íris / pupila / cristalino / 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retina: membrana que reveste o fundo do olho, formada pelas células responsáveis pela percepção da luz: 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cones e bastonetes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/ fóvea (minúsculo, ponto na retina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onde são encontrados os cones / nervo ótico / cérebro.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0" y="1558925"/>
            <a:ext cx="6096000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54800" y="4954587"/>
            <a:ext cx="6111875" cy="49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/>
        </p:nvSpPr>
        <p:spPr>
          <a:xfrm>
            <a:off x="9525" y="8204200"/>
            <a:ext cx="12992100" cy="508000"/>
          </a:xfrm>
          <a:prstGeom prst="rect">
            <a:avLst/>
          </a:prstGeom>
          <a:noFill/>
          <a:ln>
            <a:noFill/>
          </a:ln>
          <a:effectLst>
            <a:outerShdw blurRad="25400" dist="12700">
              <a:srgbClr val="FEFFFE">
                <a:alpha val="4431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D90B00"/>
              </a:buClr>
              <a:buSzPts val="2800"/>
              <a:buFont typeface="Geo"/>
              <a:buNone/>
            </a:pPr>
            <a:r>
              <a:rPr b="1" i="1" lang="en-US" sz="3300" u="none" cap="none" strike="noStrike">
                <a:solidFill>
                  <a:srgbClr val="D90B00"/>
                </a:solidFill>
                <a:latin typeface="EB Garamond"/>
                <a:ea typeface="EB Garamond"/>
                <a:cs typeface="EB Garamond"/>
                <a:sym typeface="EB Garamond"/>
              </a:rPr>
              <a:t>A cor é uma sensação provocada pela luz sobre o órgão da visão.</a:t>
            </a:r>
            <a:endParaRPr i="0" sz="33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3" name="Google Shape;153;p16"/>
          <p:cNvSpPr txBox="1"/>
          <p:nvPr/>
        </p:nvSpPr>
        <p:spPr>
          <a:xfrm>
            <a:off x="6169025" y="3136900"/>
            <a:ext cx="6223000" cy="4368800"/>
          </a:xfrm>
          <a:prstGeom prst="rect">
            <a:avLst/>
          </a:prstGeom>
          <a:noFill/>
          <a:ln>
            <a:noFill/>
          </a:ln>
          <a:effectLst>
            <a:outerShdw blurRad="25400" dist="12700">
              <a:srgbClr val="FEFFFE">
                <a:alpha val="4431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Esquema mostrando um corte na retina e as células responsáveis pela visão: 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os </a:t>
            </a:r>
            <a:r>
              <a:rPr b="1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sensíveis aos 3 comprimentos de onda primários de luz –RGB, 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 os </a:t>
            </a:r>
            <a:r>
              <a:rPr b="1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bastonetes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responsáveis pela percepção do claro-escuro.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4" name="Google Shape;154;p16"/>
          <p:cNvPicPr preferRelativeResize="0"/>
          <p:nvPr/>
        </p:nvPicPr>
        <p:blipFill rotWithShape="1">
          <a:blip r:embed="rId4">
            <a:alphaModFix/>
          </a:blip>
          <a:srcRect b="56088" l="21784" r="19642" t="921"/>
          <a:stretch/>
        </p:blipFill>
        <p:spPr>
          <a:xfrm>
            <a:off x="641350" y="3492500"/>
            <a:ext cx="5148262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6"/>
          <p:cNvSpPr txBox="1"/>
          <p:nvPr>
            <p:ph type="title"/>
          </p:nvPr>
        </p:nvSpPr>
        <p:spPr>
          <a:xfrm>
            <a:off x="825500" y="50800"/>
            <a:ext cx="6540600" cy="20319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lang="en-US" sz="4800"/>
              <a:t>O O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lho </a:t>
            </a:r>
            <a:r>
              <a:rPr lang="en-US" sz="4800"/>
              <a:t>H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umano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e748b501e_0_0"/>
          <p:cNvSpPr txBox="1"/>
          <p:nvPr/>
        </p:nvSpPr>
        <p:spPr>
          <a:xfrm>
            <a:off x="9525" y="8204200"/>
            <a:ext cx="12992100" cy="507900"/>
          </a:xfrm>
          <a:prstGeom prst="rect">
            <a:avLst/>
          </a:prstGeom>
          <a:noFill/>
          <a:ln>
            <a:noFill/>
          </a:ln>
          <a:effectLst>
            <a:outerShdw blurRad="25400" dist="12700">
              <a:srgbClr val="FEFFFE">
                <a:alpha val="443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D90B00"/>
              </a:buClr>
              <a:buSzPts val="2800"/>
              <a:buFont typeface="Geo"/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1" name="Google Shape;161;g5e748b501e_0_0"/>
          <p:cNvSpPr txBox="1"/>
          <p:nvPr/>
        </p:nvSpPr>
        <p:spPr>
          <a:xfrm>
            <a:off x="6169025" y="3136900"/>
            <a:ext cx="6222900" cy="4368900"/>
          </a:xfrm>
          <a:prstGeom prst="rect">
            <a:avLst/>
          </a:prstGeom>
          <a:noFill/>
          <a:ln>
            <a:noFill/>
          </a:ln>
          <a:effectLst>
            <a:outerShdw blurRad="25400" dist="12700">
              <a:srgbClr val="FEFFFE">
                <a:alpha val="443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" name="Google Shape;162;g5e748b501e_0_0"/>
          <p:cNvSpPr txBox="1"/>
          <p:nvPr>
            <p:ph type="title"/>
          </p:nvPr>
        </p:nvSpPr>
        <p:spPr>
          <a:xfrm>
            <a:off x="825500" y="50800"/>
            <a:ext cx="6540600" cy="20319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09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lang="en-US" sz="4800"/>
              <a:t>O O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lho </a:t>
            </a:r>
            <a:r>
              <a:rPr lang="en-US" sz="4800"/>
              <a:t>H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umano</a:t>
            </a:r>
            <a:endParaRPr/>
          </a:p>
        </p:txBody>
      </p:sp>
      <p:pic>
        <p:nvPicPr>
          <p:cNvPr id="163" name="Google Shape;163;g5e748b501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200" y="3136904"/>
            <a:ext cx="12140400" cy="556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lang="en-US" sz="4800"/>
              <a:t>P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ropriedades </a:t>
            </a:r>
            <a:endParaRPr b="0" i="0" sz="4800" u="none" cap="none" strike="noStrike">
              <a:solidFill>
                <a:srgbClr val="FAF7E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do </a:t>
            </a:r>
            <a:r>
              <a:rPr lang="en-US" sz="4800"/>
              <a:t>O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lho </a:t>
            </a:r>
            <a:r>
              <a:rPr lang="en-US" sz="4800"/>
              <a:t>H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umano</a:t>
            </a:r>
            <a:endParaRPr/>
          </a:p>
        </p:txBody>
      </p:sp>
      <p:sp>
        <p:nvSpPr>
          <p:cNvPr id="169" name="Google Shape;169;p17"/>
          <p:cNvSpPr txBox="1"/>
          <p:nvPr>
            <p:ph idx="1" type="body"/>
          </p:nvPr>
        </p:nvSpPr>
        <p:spPr>
          <a:xfrm>
            <a:off x="825500" y="2705100"/>
            <a:ext cx="11037600" cy="62229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45700" lIns="91425" spcFirstLastPara="1" rIns="50800" wrap="square" tIns="45700">
            <a:noAutofit/>
          </a:bodyPr>
          <a:lstStyle/>
          <a:p>
            <a:pPr indent="-419100" lvl="0" marL="457200" marR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3000"/>
              <a:buChar char="•"/>
            </a:pPr>
            <a:r>
              <a:rPr b="1" lang="en-US" sz="3000"/>
              <a:t>seletividade: </a:t>
            </a:r>
            <a:r>
              <a:rPr lang="en-US" sz="3000"/>
              <a:t>percepção das cores (sensível às radiações entre 0,380 e 0,780 microns)</a:t>
            </a:r>
            <a:endParaRPr sz="3000"/>
          </a:p>
          <a:p>
            <a:pPr indent="-419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b="1" lang="en-US" sz="3000"/>
              <a:t>maior e menor sensibilidade:</a:t>
            </a:r>
            <a:r>
              <a:rPr lang="en-US" sz="3000"/>
              <a:t> relacionadas ao comprimento de onda que corresponde às cores visíveis</a:t>
            </a:r>
            <a:endParaRPr sz="3000"/>
          </a:p>
          <a:p>
            <a:pPr indent="-419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b="1" lang="en-US" sz="3000"/>
              <a:t>acomodação: </a:t>
            </a:r>
            <a:r>
              <a:rPr lang="en-US" sz="3000"/>
              <a:t>ajustar-se às diferentes distâncias</a:t>
            </a:r>
            <a:endParaRPr sz="3000"/>
          </a:p>
          <a:p>
            <a:pPr indent="-419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b="1" lang="en-US" sz="3000"/>
              <a:t>acuidade:</a:t>
            </a:r>
            <a:r>
              <a:rPr lang="en-US" sz="3000"/>
              <a:t> capacidade em reconhecer com nitidez e precisão os objetos</a:t>
            </a:r>
            <a:endParaRPr sz="3000"/>
          </a:p>
          <a:p>
            <a:pPr indent="-419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b="1" lang="en-US" sz="3000"/>
              <a:t>adaptação:</a:t>
            </a:r>
            <a:r>
              <a:rPr lang="en-US" sz="3000"/>
              <a:t> ajustar-se automaticamente às diferentes iluminações dos objetos (abertura e fechamento da pupila)</a:t>
            </a:r>
            <a:endParaRPr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lang="en-US" sz="4800"/>
              <a:t>C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uriosidade: </a:t>
            </a:r>
            <a:b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Os animais enxergam em preto e branco?</a:t>
            </a:r>
            <a:endParaRPr/>
          </a:p>
        </p:txBody>
      </p:sp>
      <p:sp>
        <p:nvSpPr>
          <p:cNvPr id="175" name="Google Shape;175;p18"/>
          <p:cNvSpPr txBox="1"/>
          <p:nvPr>
            <p:ph idx="1" type="body"/>
          </p:nvPr>
        </p:nvSpPr>
        <p:spPr>
          <a:xfrm>
            <a:off x="927100" y="2387600"/>
            <a:ext cx="11544300" cy="54483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45700" lIns="91425" spcFirstLastPara="1" rIns="50800" wrap="square" tIns="45700">
            <a:noAutofit/>
          </a:bodyPr>
          <a:lstStyle/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Georgia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Depende. </a:t>
            </a:r>
            <a:endParaRPr b="0" i="0" sz="3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3556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Georgia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As formas de ver o mundo são tão variadas quanto a própria natureza. “A percepção das cores depende dos tipos de pigmentos na retina”, diz Dora Fix Ventura, neurocientista da USP. </a:t>
            </a:r>
            <a:endParaRPr b="0" i="0" sz="3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3556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Georgia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Nos seres humanos e nos outros primatas, há três pigmentos </a:t>
            </a:r>
            <a:br>
              <a:rPr b="0" i="0" lang="en-US" sz="3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n-US" sz="3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– o verde, o azul e o vermelho – permitindo a visão do </a:t>
            </a:r>
            <a:br>
              <a:rPr b="0" i="0" lang="en-US" sz="3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n-US" sz="3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vermelho ao violeta. </a:t>
            </a:r>
            <a:endParaRPr/>
          </a:p>
        </p:txBody>
      </p:sp>
      <p:pic>
        <p:nvPicPr>
          <p:cNvPr id="176" name="Google Shape;176;p18"/>
          <p:cNvPicPr preferRelativeResize="0"/>
          <p:nvPr/>
        </p:nvPicPr>
        <p:blipFill rotWithShape="1">
          <a:blip r:embed="rId4">
            <a:alphaModFix/>
          </a:blip>
          <a:srcRect b="36206" l="21595" r="25382" t="50025"/>
          <a:stretch/>
        </p:blipFill>
        <p:spPr>
          <a:xfrm>
            <a:off x="1885950" y="7883525"/>
            <a:ext cx="9207500" cy="893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lang="en-US" sz="4800"/>
              <a:t>F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ísica da cor</a:t>
            </a:r>
            <a:endParaRPr/>
          </a:p>
        </p:txBody>
      </p:sp>
      <p:sp>
        <p:nvSpPr>
          <p:cNvPr id="59" name="Google Shape;59;p2"/>
          <p:cNvSpPr txBox="1"/>
          <p:nvPr/>
        </p:nvSpPr>
        <p:spPr>
          <a:xfrm>
            <a:off x="8915400" y="3073400"/>
            <a:ext cx="3746500" cy="54864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Representação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da decomposição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da luz branca.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Experimento de Isaac Newton, 1666 que mostra que um raio de luz branca se decompõe em várias cores ao atravessar um prisma transparente (altera a velocidade que a luz percorre, podendo alterar sua trajet</a:t>
            </a: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ória</a:t>
            </a:r>
            <a:r>
              <a:rPr b="0" i="0" lang="en-US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2"/>
          <p:cNvPicPr preferRelativeResize="0"/>
          <p:nvPr/>
        </p:nvPicPr>
        <p:blipFill rotWithShape="1">
          <a:blip r:embed="rId4">
            <a:alphaModFix/>
          </a:blip>
          <a:srcRect b="0" l="2677" r="0" t="0"/>
          <a:stretch/>
        </p:blipFill>
        <p:spPr>
          <a:xfrm>
            <a:off x="457200" y="2973387"/>
            <a:ext cx="8272462" cy="568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lang="en-US" sz="4800"/>
              <a:t>C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uriosidade: </a:t>
            </a:r>
            <a:endParaRPr b="0" i="0" sz="4800" u="none" cap="none" strike="noStrike">
              <a:solidFill>
                <a:srgbClr val="FAF7E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Os animais enxergam em preto e branco?</a:t>
            </a:r>
            <a:endParaRPr/>
          </a:p>
        </p:txBody>
      </p:sp>
      <p:sp>
        <p:nvSpPr>
          <p:cNvPr id="182" name="Google Shape;182;p19"/>
          <p:cNvSpPr txBox="1"/>
          <p:nvPr>
            <p:ph idx="1" type="body"/>
          </p:nvPr>
        </p:nvSpPr>
        <p:spPr>
          <a:xfrm>
            <a:off x="927100" y="2355850"/>
            <a:ext cx="11544300" cy="69088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45700" lIns="91425" spcFirstLastPara="1" rIns="50800" wrap="square" tIns="45700">
            <a:noAutofit/>
          </a:bodyPr>
          <a:lstStyle/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Georgia"/>
              <a:buChar char="•"/>
            </a:pPr>
            <a:r>
              <a:rPr i="0" lang="en-US" sz="3000" u="none" cap="none" strike="noStrike">
                <a:solidFill>
                  <a:schemeClr val="dk1"/>
                </a:solidFill>
              </a:rPr>
              <a:t>Muitos insetos, aves, répteis e peixes têm um pigmento extra, para a </a:t>
            </a:r>
            <a:r>
              <a:rPr b="1" i="0" lang="en-US" sz="3000" u="none" cap="none" strike="noStrike">
                <a:solidFill>
                  <a:schemeClr val="dk1"/>
                </a:solidFill>
              </a:rPr>
              <a:t>luz ultravioleta</a:t>
            </a:r>
            <a:r>
              <a:rPr i="0" lang="en-US" sz="3000" u="none" cap="none" strike="noStrike">
                <a:solidFill>
                  <a:schemeClr val="dk1"/>
                </a:solidFill>
              </a:rPr>
              <a:t>, e por isso enxergam coisas para nós invisíveis. </a:t>
            </a:r>
            <a:endParaRPr i="0" sz="3000" u="none" cap="none" strike="noStrike">
              <a:solidFill>
                <a:schemeClr val="dk1"/>
              </a:solidFill>
            </a:endParaRPr>
          </a:p>
          <a:p>
            <a:pPr indent="-355600" lvl="0" marL="3556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Georgia"/>
              <a:buChar char="•"/>
            </a:pPr>
            <a:r>
              <a:rPr i="0" lang="en-US" sz="3000" u="none" cap="none" strike="noStrike">
                <a:solidFill>
                  <a:schemeClr val="dk1"/>
                </a:solidFill>
              </a:rPr>
              <a:t>Já mamíferos como gatos e cachorros são </a:t>
            </a:r>
            <a:r>
              <a:rPr b="1" i="0" lang="en-US" sz="3000" u="none" cap="none" strike="noStrike">
                <a:solidFill>
                  <a:schemeClr val="dk1"/>
                </a:solidFill>
              </a:rPr>
              <a:t>daltônicos</a:t>
            </a:r>
            <a:r>
              <a:rPr i="0" lang="en-US" sz="3000" u="none" cap="none" strike="noStrike">
                <a:solidFill>
                  <a:schemeClr val="dk1"/>
                </a:solidFill>
              </a:rPr>
              <a:t>, porque possuem só dois pigmentos – o verde e o azul. Vêem, portanto, menos cores. Esses bichos estão adaptados para a vida noturna, que exige mais atenção às formas do que aos tons. </a:t>
            </a:r>
            <a:endParaRPr i="0" sz="3000" u="none" cap="none" strike="noStrike">
              <a:solidFill>
                <a:schemeClr val="dk1"/>
              </a:solidFill>
            </a:endParaRPr>
          </a:p>
          <a:p>
            <a:pPr indent="-355600" lvl="0" marL="3556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Georgia"/>
              <a:buChar char="•"/>
            </a:pPr>
            <a:r>
              <a:rPr i="0" lang="en-US" sz="3000" u="none" cap="none" strike="noStrike">
                <a:solidFill>
                  <a:schemeClr val="dk1"/>
                </a:solidFill>
              </a:rPr>
              <a:t>Os únicos bichos que enxergam em </a:t>
            </a:r>
            <a:r>
              <a:rPr b="1" i="0" lang="en-US" sz="3000" u="none" cap="none" strike="noStrike">
                <a:solidFill>
                  <a:schemeClr val="dk1"/>
                </a:solidFill>
              </a:rPr>
              <a:t>preto e branco</a:t>
            </a:r>
            <a:r>
              <a:rPr i="0" lang="en-US" sz="3000" u="none" cap="none" strike="noStrike">
                <a:solidFill>
                  <a:schemeClr val="dk1"/>
                </a:solidFill>
              </a:rPr>
              <a:t> são os que possuem um único pigmento, como os peixes abissais, que vivem em locais de baixíssima iluminação, onde não há cores para serem vistas.</a:t>
            </a:r>
            <a:endParaRPr/>
          </a:p>
        </p:txBody>
      </p:sp>
      <p:sp>
        <p:nvSpPr>
          <p:cNvPr id="183" name="Google Shape;183;p19"/>
          <p:cNvSpPr txBox="1"/>
          <p:nvPr/>
        </p:nvSpPr>
        <p:spPr>
          <a:xfrm>
            <a:off x="2613025" y="9042400"/>
            <a:ext cx="12992100" cy="304800"/>
          </a:xfrm>
          <a:prstGeom prst="rect">
            <a:avLst/>
          </a:prstGeom>
          <a:noFill/>
          <a:ln>
            <a:noFill/>
          </a:ln>
          <a:effectLst>
            <a:outerShdw blurRad="25400" dist="12700">
              <a:srgbClr val="FEFFFE">
                <a:alpha val="4431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http://super.abril.com.br/ecologia/animais-enxergam-preto-branco-441864.shtml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Definição de cor</a:t>
            </a:r>
            <a:endParaRPr/>
          </a:p>
        </p:txBody>
      </p:sp>
      <p:sp>
        <p:nvSpPr>
          <p:cNvPr id="189" name="Google Shape;189;p20"/>
          <p:cNvSpPr txBox="1"/>
          <p:nvPr>
            <p:ph idx="1" type="body"/>
          </p:nvPr>
        </p:nvSpPr>
        <p:spPr>
          <a:xfrm>
            <a:off x="825500" y="2705100"/>
            <a:ext cx="11633200" cy="62230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45700" lIns="91425" spcFirstLastPara="1" rIns="50800" wrap="square" tIns="45700">
            <a:noAutofit/>
          </a:bodyPr>
          <a:lstStyle/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6"/>
              <a:buFont typeface="Georgia"/>
              <a:buChar char="•"/>
            </a:pPr>
            <a:r>
              <a:rPr i="0" lang="en-US" sz="2800" u="none" cap="none" strike="noStrike">
                <a:solidFill>
                  <a:schemeClr val="dk1"/>
                </a:solidFill>
              </a:rPr>
              <a:t>Definitivamente, o que é cor? </a:t>
            </a:r>
            <a:r>
              <a:rPr b="1" i="0" lang="en-US" sz="2800" u="none" cap="none" strike="noStrike">
                <a:solidFill>
                  <a:schemeClr val="dk1"/>
                </a:solidFill>
              </a:rPr>
              <a:t>Nada mais do que uma SENSAÇÃO.</a:t>
            </a:r>
            <a:endParaRPr i="0" sz="2800" u="none" cap="none" strike="noStrike">
              <a:solidFill>
                <a:schemeClr val="dk1"/>
              </a:solidFill>
            </a:endParaRPr>
          </a:p>
          <a:p>
            <a:pPr indent="-355600" lvl="0" marL="3556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736"/>
              <a:buFont typeface="Georgia"/>
              <a:buChar char="•"/>
            </a:pPr>
            <a:r>
              <a:rPr i="0" lang="en-US" sz="2800" u="none" cap="none" strike="noStrike">
                <a:solidFill>
                  <a:schemeClr val="dk1"/>
                </a:solidFill>
              </a:rPr>
              <a:t>É a sensação provocada pela ação da luz sobre o órgão da visão. </a:t>
            </a:r>
            <a:endParaRPr sz="2800"/>
          </a:p>
          <a:p>
            <a:pPr indent="-355600" lvl="0" marL="3556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736"/>
              <a:buFont typeface="Georgia"/>
              <a:buChar char="•"/>
            </a:pPr>
            <a:r>
              <a:rPr i="0" lang="en-US" sz="2800" u="none" cap="none" strike="noStrike">
                <a:solidFill>
                  <a:schemeClr val="dk1"/>
                </a:solidFill>
              </a:rPr>
              <a:t>Seu aparecimento está condicionado à existência de 2 elementos: </a:t>
            </a:r>
            <a:br>
              <a:rPr i="0" lang="en-US" sz="2800" u="none" cap="none" strike="noStrike">
                <a:solidFill>
                  <a:schemeClr val="dk1"/>
                </a:solidFill>
              </a:rPr>
            </a:br>
            <a:r>
              <a:rPr b="1" i="0" lang="en-US" sz="2800" u="sng" cap="none" strike="noStrike">
                <a:solidFill>
                  <a:schemeClr val="dk1"/>
                </a:solidFill>
              </a:rPr>
              <a:t>a luz</a:t>
            </a:r>
            <a:r>
              <a:rPr i="0" lang="en-US" sz="2800" u="none" cap="none" strike="noStrike">
                <a:solidFill>
                  <a:schemeClr val="dk1"/>
                </a:solidFill>
              </a:rPr>
              <a:t> (objeto físico, agindo como estímulo); </a:t>
            </a:r>
            <a:br>
              <a:rPr i="0" lang="en-US" sz="2800" u="none" cap="none" strike="noStrike">
                <a:solidFill>
                  <a:schemeClr val="dk1"/>
                </a:solidFill>
              </a:rPr>
            </a:br>
            <a:r>
              <a:rPr b="1" i="0" lang="en-US" sz="2800" u="sng" cap="none" strike="noStrike">
                <a:solidFill>
                  <a:schemeClr val="dk1"/>
                </a:solidFill>
              </a:rPr>
              <a:t>o olho</a:t>
            </a:r>
            <a:r>
              <a:rPr i="0" lang="en-US" sz="2800" u="none" cap="none" strike="noStrike">
                <a:solidFill>
                  <a:schemeClr val="dk1"/>
                </a:solidFill>
              </a:rPr>
              <a:t> (aparelho receptor, funcionando como decifrador do fluxo luminoso, decompondo-o através da função seletora da retina).</a:t>
            </a:r>
            <a:endParaRPr i="0" sz="2800" u="none" cap="none" strike="noStrike">
              <a:solidFill>
                <a:schemeClr val="dk1"/>
              </a:solidFill>
            </a:endParaRPr>
          </a:p>
          <a:p>
            <a:pPr indent="-355600" lvl="0" marL="3556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736"/>
              <a:buFont typeface="Georgia"/>
              <a:buChar char="•"/>
            </a:pPr>
            <a:r>
              <a:rPr i="0" lang="en-US" sz="2800" u="none" cap="none" strike="noStrike">
                <a:solidFill>
                  <a:schemeClr val="dk1"/>
                </a:solidFill>
              </a:rPr>
              <a:t>A cor característica de cada corpo, prende-se à faculdade que este tem de absorver uma parte da luz incidente e refletir a outra.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idx="1" type="body"/>
          </p:nvPr>
        </p:nvSpPr>
        <p:spPr>
          <a:xfrm>
            <a:off x="1063650" y="5663300"/>
            <a:ext cx="10458000" cy="33408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45700" lIns="91425" spcFirstLastPara="1" rIns="50800" wrap="square" tIns="45700">
            <a:noAutofit/>
          </a:bodyPr>
          <a:lstStyle/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6"/>
              <a:buFont typeface="Georgia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Esquema da percepção da cor de um material pela reflexão da luz branca. </a:t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3556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736"/>
              <a:buFont typeface="Georgia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luz branca pode ser conseguida pela adição dos 3 comprimentos de onda primários – vermelho, verde e azul-violeta (RGB) e muitas vezes é assim representada.</a:t>
            </a:r>
            <a:endParaRPr/>
          </a:p>
        </p:txBody>
      </p:sp>
      <p:pic>
        <p:nvPicPr>
          <p:cNvPr id="195" name="Google Shape;19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42900" y="2882900"/>
            <a:ext cx="10028237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56175" y="2956000"/>
            <a:ext cx="6616700" cy="686911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 txBox="1"/>
          <p:nvPr>
            <p:ph type="title"/>
          </p:nvPr>
        </p:nvSpPr>
        <p:spPr>
          <a:xfrm>
            <a:off x="825500" y="50800"/>
            <a:ext cx="11353800" cy="20319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lang="en-US" sz="4800"/>
              <a:t>T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eoria da </a:t>
            </a:r>
            <a:r>
              <a:rPr lang="en-US" sz="4800"/>
              <a:t>C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or</a:t>
            </a:r>
            <a:endParaRPr/>
          </a:p>
        </p:txBody>
      </p:sp>
      <p:pic>
        <p:nvPicPr>
          <p:cNvPr id="198" name="Google Shape;19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58975" y="2583088"/>
            <a:ext cx="9086850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/>
          <p:nvPr>
            <p:ph idx="1" type="body"/>
          </p:nvPr>
        </p:nvSpPr>
        <p:spPr>
          <a:xfrm>
            <a:off x="825500" y="5633875"/>
            <a:ext cx="10839300" cy="31221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45700" lIns="91425" spcFirstLastPara="1" rIns="50800" wrap="square" tIns="45700">
            <a:noAutofit/>
          </a:bodyPr>
          <a:lstStyle/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6"/>
              <a:buFont typeface="Georgia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Quando a luz branca incide sobre uma determinada superfície colorida alguns comprimentos de onda são refletidos enquanto outros são absorvidos (subtraídos).</a:t>
            </a:r>
            <a:endParaRPr/>
          </a:p>
        </p:txBody>
      </p:sp>
      <p:pic>
        <p:nvPicPr>
          <p:cNvPr id="204" name="Google Shape;20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42900" y="2882900"/>
            <a:ext cx="10028237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86225" y="2681600"/>
            <a:ext cx="6616700" cy="686911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2"/>
          <p:cNvSpPr txBox="1"/>
          <p:nvPr>
            <p:ph type="title"/>
          </p:nvPr>
        </p:nvSpPr>
        <p:spPr>
          <a:xfrm>
            <a:off x="825500" y="50800"/>
            <a:ext cx="11353800" cy="20319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lang="en-US" sz="4800"/>
              <a:t>T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eoria da </a:t>
            </a:r>
            <a:r>
              <a:rPr lang="en-US" sz="4800"/>
              <a:t>C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or</a:t>
            </a:r>
            <a:endParaRPr/>
          </a:p>
        </p:txBody>
      </p:sp>
      <p:pic>
        <p:nvPicPr>
          <p:cNvPr id="207" name="Google Shape;20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58975" y="2583088"/>
            <a:ext cx="9086850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6600" y="2678112"/>
            <a:ext cx="8991600" cy="642778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3"/>
          <p:cNvSpPr txBox="1"/>
          <p:nvPr/>
        </p:nvSpPr>
        <p:spPr>
          <a:xfrm>
            <a:off x="1346200" y="4470400"/>
            <a:ext cx="10299700" cy="29083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"/>
              <a:buChar char="•"/>
            </a:pPr>
            <a:r>
              <a:rPr b="1" i="0" lang="en-US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</a:t>
            </a:r>
            <a:r>
              <a:rPr b="1" lang="en-US" sz="2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istura</a:t>
            </a:r>
            <a:r>
              <a:rPr b="1" i="0" lang="en-US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(ou m</a:t>
            </a:r>
            <a:r>
              <a:rPr b="1" lang="en-US" sz="2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escla</a:t>
            </a:r>
            <a:r>
              <a:rPr b="1" i="0" lang="en-US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 Subtrativa</a:t>
            </a:r>
            <a:r>
              <a:rPr b="0" i="0" lang="en-US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– combinação de pigmentos (</a:t>
            </a:r>
            <a:r>
              <a:rPr lang="en-US" sz="2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</a:t>
            </a:r>
            <a:r>
              <a:rPr b="0" i="0" lang="en-US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or-pigmento / filtro para luz). Toda superfície material aparece colorida devido à reflexão de determinados comprimentos de onda e absorção de outros. Primárias: (CMY) </a:t>
            </a:r>
            <a:r>
              <a:rPr lang="en-US" sz="2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</a:t>
            </a:r>
            <a:r>
              <a:rPr b="0" i="0" lang="en-US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iano, </a:t>
            </a:r>
            <a:r>
              <a:rPr lang="en-US" sz="2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</a:t>
            </a:r>
            <a:r>
              <a:rPr b="0" i="0" lang="en-US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agenta, </a:t>
            </a:r>
            <a:r>
              <a:rPr lang="en-US" sz="2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b="0" i="0" lang="en-US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marelo.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4" name="Google Shape;214;p23"/>
          <p:cNvSpPr txBox="1"/>
          <p:nvPr/>
        </p:nvSpPr>
        <p:spPr>
          <a:xfrm>
            <a:off x="1346200" y="647700"/>
            <a:ext cx="10299700" cy="20066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"/>
              <a:buChar char="•"/>
            </a:pPr>
            <a:r>
              <a:rPr b="1" i="0" lang="en-US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Síntese Aditiva</a:t>
            </a:r>
            <a:r>
              <a:rPr b="0" i="0" lang="en-US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– somam-se comprimentos de onda </a:t>
            </a:r>
            <a:br>
              <a:rPr b="0" i="0" lang="en-US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n-US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</a:t>
            </a:r>
            <a:r>
              <a:rPr lang="en-US" sz="2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</a:t>
            </a:r>
            <a:r>
              <a:rPr b="0" i="0" lang="en-US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or-luz) Primárias: (RGB) vermelho (</a:t>
            </a:r>
            <a:r>
              <a:rPr lang="en-US" sz="2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</a:t>
            </a:r>
            <a:r>
              <a:rPr b="0" i="0" lang="en-US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ed), verde (</a:t>
            </a:r>
            <a:r>
              <a:rPr lang="en-US" sz="2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</a:t>
            </a:r>
            <a:r>
              <a:rPr b="0" i="0" lang="en-US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reen), azulvioleta (</a:t>
            </a:r>
            <a:r>
              <a:rPr lang="en-US" sz="2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</a:t>
            </a:r>
            <a:r>
              <a:rPr b="0" i="0" lang="en-US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lue).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lang="en-US" sz="4800"/>
              <a:t>T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eoria da </a:t>
            </a:r>
            <a:r>
              <a:rPr lang="en-US" sz="4800"/>
              <a:t>C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or</a:t>
            </a:r>
            <a:endParaRPr/>
          </a:p>
        </p:txBody>
      </p:sp>
      <p:sp>
        <p:nvSpPr>
          <p:cNvPr id="220" name="Google Shape;220;p24"/>
          <p:cNvSpPr txBox="1"/>
          <p:nvPr>
            <p:ph idx="1" type="body"/>
          </p:nvPr>
        </p:nvSpPr>
        <p:spPr>
          <a:xfrm>
            <a:off x="2095500" y="6045200"/>
            <a:ext cx="5041900" cy="38989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45700" lIns="91425" spcFirstLastPara="1" rIns="50800" wrap="square" tIns="45700">
            <a:noAutofit/>
          </a:bodyPr>
          <a:lstStyle/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6"/>
              <a:buFont typeface="Georgia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COR-LUZ (RGB)</a:t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3556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736"/>
              <a:buFont typeface="Georgia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adição das 3 luzes primárias em igual intensidade gera o branco.</a:t>
            </a:r>
            <a:endParaRPr/>
          </a:p>
        </p:txBody>
      </p:sp>
      <p:pic>
        <p:nvPicPr>
          <p:cNvPr id="221" name="Google Shape;22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2800" y="2476500"/>
            <a:ext cx="8836025" cy="41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4"/>
          <p:cNvSpPr txBox="1"/>
          <p:nvPr/>
        </p:nvSpPr>
        <p:spPr>
          <a:xfrm>
            <a:off x="6997700" y="6045200"/>
            <a:ext cx="4914900" cy="38989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COR-PIGMENTO (CMY)</a:t>
            </a:r>
            <a:b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mistura dos 3 pigmentos primários em igual intensidade gera o preto.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lang="en-US" sz="4800"/>
              <a:t>M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atizes </a:t>
            </a:r>
            <a:r>
              <a:rPr lang="en-US" sz="4800"/>
              <a:t>P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rimários</a:t>
            </a:r>
            <a:endParaRPr/>
          </a:p>
        </p:txBody>
      </p:sp>
      <p:sp>
        <p:nvSpPr>
          <p:cNvPr id="228" name="Google Shape;228;p25"/>
          <p:cNvSpPr txBox="1"/>
          <p:nvPr/>
        </p:nvSpPr>
        <p:spPr>
          <a:xfrm>
            <a:off x="1968500" y="5471525"/>
            <a:ext cx="9944100" cy="39090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Matizes primários – mistura subtrativa </a:t>
            </a:r>
            <a:br>
              <a:rPr b="1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Quanto mais misturados numa superfície, mais subtraem comprimentos de onda da luz branca que incide sobre ela, escurecendo-a, até o limite do preto, que teoricamente seria a total absorção de todos os comprimentos de onda.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9" name="Google Shape;229;p25"/>
          <p:cNvPicPr preferRelativeResize="0"/>
          <p:nvPr/>
        </p:nvPicPr>
        <p:blipFill rotWithShape="1">
          <a:blip r:embed="rId4">
            <a:alphaModFix/>
          </a:blip>
          <a:srcRect b="0" l="0" r="0" t="44473"/>
          <a:stretch/>
        </p:blipFill>
        <p:spPr>
          <a:xfrm>
            <a:off x="2006600" y="1333500"/>
            <a:ext cx="8991600" cy="35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lang="en-US" sz="4800"/>
              <a:t>Cí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rculo cromático</a:t>
            </a:r>
            <a:endParaRPr/>
          </a:p>
        </p:txBody>
      </p:sp>
      <p:sp>
        <p:nvSpPr>
          <p:cNvPr id="235" name="Google Shape;235;p26"/>
          <p:cNvSpPr txBox="1"/>
          <p:nvPr/>
        </p:nvSpPr>
        <p:spPr>
          <a:xfrm>
            <a:off x="1524000" y="2870200"/>
            <a:ext cx="9944100" cy="61722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Mistura subtrativa</a:t>
            </a:r>
            <a:b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Representação da gênese de cores secundárias e terciárias pela mistura de primárias.</a:t>
            </a:r>
            <a:b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Mais comum: 3 Primárias, 3 Secundárias e 6 Terciárias, baseado no círculo de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Johannes Itten</a:t>
            </a: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- </a:t>
            </a:r>
            <a:r>
              <a:rPr b="1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Bauhaus</a:t>
            </a: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- com mínimo de 12 matizes. No círculo original de Itten foi utilizada a técnica da aquarela e a primária magenta corresponde ao vermelho carmim.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36" name="Google Shape;236;p26"/>
          <p:cNvPicPr preferRelativeResize="0"/>
          <p:nvPr/>
        </p:nvPicPr>
        <p:blipFill rotWithShape="1">
          <a:blip r:embed="rId4">
            <a:alphaModFix/>
          </a:blip>
          <a:srcRect b="0" l="0" r="0" t="44473"/>
          <a:stretch/>
        </p:blipFill>
        <p:spPr>
          <a:xfrm>
            <a:off x="6432550" y="584200"/>
            <a:ext cx="5235575" cy="207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762" y="-1962150"/>
            <a:ext cx="12995275" cy="183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000" y="495300"/>
            <a:ext cx="8039100" cy="86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8"/>
          <p:cNvSpPr txBox="1"/>
          <p:nvPr/>
        </p:nvSpPr>
        <p:spPr>
          <a:xfrm>
            <a:off x="8734425" y="1981200"/>
            <a:ext cx="4000500" cy="6426200"/>
          </a:xfrm>
          <a:prstGeom prst="rect">
            <a:avLst/>
          </a:prstGeom>
          <a:noFill/>
          <a:ln>
            <a:noFill/>
          </a:ln>
          <a:effectLst>
            <a:outerShdw blurRad="25400" dist="12700">
              <a:srgbClr val="FEFFFE">
                <a:alpha val="4431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Círculo cromático formado por matizes </a:t>
            </a:r>
            <a:r>
              <a:rPr b="1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primários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(ciano, magenta e amarelo), 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secundários 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(verde, vermelho e violeta) 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terciários</a:t>
            </a: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/>
          <p:nvPr>
            <p:ph idx="1" type="body"/>
          </p:nvPr>
        </p:nvSpPr>
        <p:spPr>
          <a:xfrm>
            <a:off x="8559800" y="1016000"/>
            <a:ext cx="3949700" cy="77216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45700" lIns="91425" spcFirstLastPara="1" rIns="50800" wrap="square" tIns="45700">
            <a:noAutofit/>
          </a:bodyPr>
          <a:lstStyle/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8"/>
              <a:buFont typeface="Georgia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Esquema simplificado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do fenômeno da </a:t>
            </a:r>
            <a:r>
              <a:rPr lang="en-US" sz="2400"/>
              <a:t>dispersão da luz </a:t>
            </a:r>
            <a:r>
              <a:rPr b="0" i="0" lang="en-US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descoberto por Newton. </a:t>
            </a:r>
            <a:endParaRPr b="0" i="0" sz="2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355600" marR="0" rtl="0" algn="l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1488"/>
              <a:buFont typeface="Georgia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Do inverso desse esquema, pode-se deduzir que quando todas as ondas eletromagnéticas óticas estimulam simultaneamente a retina, o olho percebe a luz branca.</a:t>
            </a:r>
            <a:endParaRPr/>
          </a:p>
        </p:txBody>
      </p:sp>
      <p:pic>
        <p:nvPicPr>
          <p:cNvPr id="66" name="Google Shape;6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200" y="965200"/>
            <a:ext cx="7810500" cy="78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4200" y="2387600"/>
            <a:ext cx="9196388" cy="687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9"/>
          <p:cNvSpPr txBox="1"/>
          <p:nvPr>
            <p:ph type="title"/>
          </p:nvPr>
        </p:nvSpPr>
        <p:spPr>
          <a:xfrm>
            <a:off x="825500" y="50800"/>
            <a:ext cx="11353800" cy="20319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lang="en-US" sz="4800"/>
              <a:t>Cí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rculo cromático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200" y="457200"/>
            <a:ext cx="11831637" cy="88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>
            <p:ph idx="1" type="body"/>
          </p:nvPr>
        </p:nvSpPr>
        <p:spPr>
          <a:xfrm>
            <a:off x="1295400" y="7620000"/>
            <a:ext cx="10414000" cy="16510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45700" lIns="91425" spcFirstLastPara="1" rIns="50800" wrap="square" tIns="45700">
            <a:noAutofit/>
          </a:bodyPr>
          <a:lstStyle/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8"/>
              <a:buFont typeface="Georgia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Este experimento mostra como ao coincidirem 3 feixes de luz (vermelho – red R, verde – green G; azul-violeta- blue B) forma-se luz branca. Também pode-se notar que a somatória de 2 luzes coloridas primárias formam luzes coloridas secundárias ( R+G = Y; R+B= M, B+G=C)</a:t>
            </a:r>
            <a:endParaRPr/>
          </a:p>
        </p:txBody>
      </p:sp>
      <p:pic>
        <p:nvPicPr>
          <p:cNvPr id="72" name="Google Shape;7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546100"/>
            <a:ext cx="10414000" cy="69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4"/>
          <p:cNvSpPr txBox="1"/>
          <p:nvPr/>
        </p:nvSpPr>
        <p:spPr>
          <a:xfrm>
            <a:off x="1422400" y="203200"/>
            <a:ext cx="4064000" cy="26670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Cor luz - Síntese aditiva: Formação de luzes secundárias por adição de luzes primárias.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/>
          <p:nvPr>
            <p:ph idx="1" type="body"/>
          </p:nvPr>
        </p:nvSpPr>
        <p:spPr>
          <a:xfrm>
            <a:off x="1295400" y="7620000"/>
            <a:ext cx="10414000" cy="16510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45700" lIns="91425" spcFirstLastPara="1" rIns="50800" wrap="square" tIns="45700">
            <a:noAutofit/>
          </a:bodyPr>
          <a:lstStyle/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8"/>
              <a:buFont typeface="Georgia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 branco, assim, consiste na mistura de todas as cores, ao passo que o preto seria a ausência delas.</a:t>
            </a:r>
            <a:endParaRPr/>
          </a:p>
        </p:txBody>
      </p:sp>
      <p:pic>
        <p:nvPicPr>
          <p:cNvPr id="79" name="Google Shape;7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546100"/>
            <a:ext cx="10414000" cy="69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5"/>
          <p:cNvSpPr txBox="1"/>
          <p:nvPr/>
        </p:nvSpPr>
        <p:spPr>
          <a:xfrm>
            <a:off x="1422400" y="203200"/>
            <a:ext cx="4064000" cy="26670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Cor luz - Síntese aditiva: Formação de luzes secundárias por adição de luzes primárias.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O </a:t>
            </a:r>
            <a:r>
              <a:rPr lang="en-US" sz="4800"/>
              <a:t>E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spectro </a:t>
            </a:r>
            <a:r>
              <a:rPr lang="en-US" sz="4800"/>
              <a:t>E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letromagnético</a:t>
            </a:r>
            <a:endParaRPr/>
          </a:p>
        </p:txBody>
      </p:sp>
      <p:sp>
        <p:nvSpPr>
          <p:cNvPr id="86" name="Google Shape;86;p6"/>
          <p:cNvSpPr txBox="1"/>
          <p:nvPr>
            <p:ph idx="1" type="body"/>
          </p:nvPr>
        </p:nvSpPr>
        <p:spPr>
          <a:xfrm>
            <a:off x="4241800" y="2705100"/>
            <a:ext cx="8318500" cy="62230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45700" lIns="91425" spcFirstLastPara="1" rIns="50800" wrap="square" tIns="45700">
            <a:noAutofit/>
          </a:bodyPr>
          <a:lstStyle/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2"/>
              <a:buFont typeface="Georgia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LUZ é o efeito da radiação visível que faz parte do espectro eletromagnético. Este espectro é formado por um conjunto de todas as ondas conhecidas no universo.</a:t>
            </a:r>
            <a:endParaRPr b="0" i="0" sz="2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355600" marR="0" rtl="0" algn="l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612"/>
              <a:buFont typeface="Georgia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Unidades de medida:</a:t>
            </a:r>
            <a:endParaRPr b="0" i="0" sz="2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79349" lvl="0" marL="355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mm = milimícron (não é unidade legal brasileira)</a:t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79349" lvl="0" marL="355600" marR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nm = nanometro</a:t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79349" lvl="0" marL="355600" marR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 = cte = 3x105 km/s</a:t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79349" lvl="0" marL="355600" marR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 =l .f  |  l = comprimento de onda  |  f = freqüência</a:t>
            </a:r>
            <a:endParaRPr sz="1800"/>
          </a:p>
        </p:txBody>
      </p:sp>
      <p:pic>
        <p:nvPicPr>
          <p:cNvPr id="87" name="Google Shape;8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271712"/>
            <a:ext cx="2908300" cy="710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4825" y="2949575"/>
            <a:ext cx="9450387" cy="57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31825" y="1003300"/>
            <a:ext cx="5435600" cy="33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7"/>
          <p:cNvSpPr txBox="1"/>
          <p:nvPr>
            <p:ph type="title"/>
          </p:nvPr>
        </p:nvSpPr>
        <p:spPr>
          <a:xfrm>
            <a:off x="825500" y="50800"/>
            <a:ext cx="11353800" cy="20319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O </a:t>
            </a:r>
            <a:r>
              <a:rPr lang="en-US" sz="4800"/>
              <a:t>E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spectro </a:t>
            </a:r>
            <a:r>
              <a:rPr lang="en-US" sz="4800"/>
              <a:t>E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letromagnético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O </a:t>
            </a:r>
            <a:r>
              <a:rPr lang="en-US" sz="4800"/>
              <a:t>E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spectro </a:t>
            </a:r>
            <a:r>
              <a:rPr lang="en-US" sz="4800"/>
              <a:t>Ó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tico</a:t>
            </a:r>
            <a:endParaRPr/>
          </a:p>
        </p:txBody>
      </p:sp>
      <p:pic>
        <p:nvPicPr>
          <p:cNvPr id="100" name="Google Shape;10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3900" y="2386012"/>
            <a:ext cx="6477000" cy="686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 txBox="1"/>
          <p:nvPr>
            <p:ph idx="1" type="body"/>
          </p:nvPr>
        </p:nvSpPr>
        <p:spPr>
          <a:xfrm>
            <a:off x="1016000" y="5842000"/>
            <a:ext cx="11696700" cy="4559300"/>
          </a:xfrm>
          <a:prstGeom prst="rect">
            <a:avLst/>
          </a:prstGeom>
          <a:noFill/>
          <a:ln>
            <a:noFill/>
          </a:ln>
          <a:effectLst>
            <a:outerShdw blurRad="25400" dir="5400000" dist="12699">
              <a:srgbClr val="FEFFFE">
                <a:alpha val="44313"/>
              </a:srgbClr>
            </a:outerShdw>
          </a:effectLst>
        </p:spPr>
        <p:txBody>
          <a:bodyPr anchorCtr="0" anchor="ctr" bIns="45700" lIns="91425" spcFirstLastPara="1" rIns="50800" wrap="square" tIns="45700">
            <a:noAutofit/>
          </a:bodyPr>
          <a:lstStyle/>
          <a:p>
            <a:pPr indent="-355600" lvl="0" marL="355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6"/>
              <a:buFont typeface="Georgia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Espectro eletromagnético visível - sensação luminosa</a:t>
            </a:r>
            <a:endParaRPr b="0" i="0" sz="23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355600" marR="0" rtl="0" algn="l">
              <a:lnSpc>
                <a:spcPct val="7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426"/>
              <a:buFont typeface="Georgia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Limitado por radiações infravermelhas e ultravioletas</a:t>
            </a:r>
            <a:endParaRPr b="0" i="0" sz="23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355600" marR="0" rtl="0" algn="l">
              <a:lnSpc>
                <a:spcPct val="7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426"/>
              <a:buFont typeface="Georgia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~ 380 nm (azul violeta) a 76</a:t>
            </a:r>
            <a:r>
              <a:rPr lang="en-US" sz="2300"/>
              <a:t>0</a:t>
            </a:r>
            <a:r>
              <a:rPr b="0" i="0" lang="en-US" sz="23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nm (vermelho)</a:t>
            </a:r>
            <a:endParaRPr/>
          </a:p>
        </p:txBody>
      </p:sp>
      <p:pic>
        <p:nvPicPr>
          <p:cNvPr id="106" name="Google Shape;10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9312" y="2536825"/>
            <a:ext cx="11353800" cy="424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9"/>
          <p:cNvSpPr txBox="1"/>
          <p:nvPr>
            <p:ph type="title"/>
          </p:nvPr>
        </p:nvSpPr>
        <p:spPr>
          <a:xfrm>
            <a:off x="825500" y="50800"/>
            <a:ext cx="11353800" cy="2031900"/>
          </a:xfrm>
          <a:prstGeom prst="rect">
            <a:avLst/>
          </a:prstGeom>
          <a:noFill/>
          <a:ln>
            <a:noFill/>
          </a:ln>
          <a:effectLst>
            <a:outerShdw blurRad="12700" dir="16200000" dist="25399">
              <a:schemeClr val="lt2">
                <a:alpha val="29411"/>
              </a:scheme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7E0"/>
              </a:buClr>
              <a:buSzPts val="4800"/>
              <a:buFont typeface="Georgia"/>
              <a:buNone/>
            </a:pP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O </a:t>
            </a:r>
            <a:r>
              <a:rPr lang="en-US" sz="4800"/>
              <a:t>E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spectro </a:t>
            </a:r>
            <a:r>
              <a:rPr lang="en-US" sz="4800"/>
              <a:t>Ó</a:t>
            </a:r>
            <a:r>
              <a:rPr b="0" i="0" lang="en-US" sz="4800" u="none" cap="none" strike="noStrike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rPr>
              <a:t>tico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ítulo, Marcadores e Foto">
  <a:themeElements>
    <a:clrScheme name="Título, Marcadores e Foto">
      <a:dk1>
        <a:srgbClr val="3D4A2F"/>
      </a:dk1>
      <a:lt1>
        <a:srgbClr val="C2B5D0"/>
      </a:lt1>
      <a:dk2>
        <a:srgbClr val="000000"/>
      </a:dk2>
      <a:lt2>
        <a:srgbClr val="000000"/>
      </a:lt2>
      <a:accent1>
        <a:srgbClr val="FFFCAB"/>
      </a:accent1>
      <a:accent2>
        <a:srgbClr val="333399"/>
      </a:accent2>
      <a:accent3>
        <a:srgbClr val="C2B5D0"/>
      </a:accent3>
      <a:accent4>
        <a:srgbClr val="FFFCAB"/>
      </a:accent4>
      <a:accent5>
        <a:srgbClr val="333399"/>
      </a:accent5>
      <a:accent6>
        <a:srgbClr val="C2B5D0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cadores">
  <a:themeElements>
    <a:clrScheme name="Marcadores">
      <a:dk1>
        <a:srgbClr val="3D4A2F"/>
      </a:dk1>
      <a:lt1>
        <a:srgbClr val="C2B5D0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C2B5D0"/>
      </a:accent3>
      <a:accent4>
        <a:srgbClr val="BBE0E3"/>
      </a:accent4>
      <a:accent5>
        <a:srgbClr val="333399"/>
      </a:accent5>
      <a:accent6>
        <a:srgbClr val="C2B5D0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oto - Horizontal">
  <a:themeElements>
    <a:clrScheme name="Foto - Horizontal">
      <a:dk1>
        <a:srgbClr val="3D4A2F"/>
      </a:dk1>
      <a:lt1>
        <a:srgbClr val="C2B5D0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C2B5D0"/>
      </a:accent3>
      <a:accent4>
        <a:srgbClr val="BBE0E3"/>
      </a:accent4>
      <a:accent5>
        <a:srgbClr val="333399"/>
      </a:accent5>
      <a:accent6>
        <a:srgbClr val="C2B5D0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ítulo e Marcadores">
  <a:themeElements>
    <a:clrScheme name="Título e Marcadores">
      <a:dk1>
        <a:srgbClr val="3D4A2F"/>
      </a:dk1>
      <a:lt1>
        <a:srgbClr val="C2B5D0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C2B5D0"/>
      </a:accent3>
      <a:accent4>
        <a:srgbClr val="BBE0E3"/>
      </a:accent4>
      <a:accent5>
        <a:srgbClr val="333399"/>
      </a:accent5>
      <a:accent6>
        <a:srgbClr val="C2B5D0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Em branco">
  <a:themeElements>
    <a:clrScheme name="Em branco">
      <a:dk1>
        <a:srgbClr val="3D4A2F"/>
      </a:dk1>
      <a:lt1>
        <a:srgbClr val="C2B5D0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C2B5D0"/>
      </a:accent3>
      <a:accent4>
        <a:srgbClr val="BBE0E3"/>
      </a:accent4>
      <a:accent5>
        <a:srgbClr val="333399"/>
      </a:accent5>
      <a:accent6>
        <a:srgbClr val="C2B5D0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