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40"/>
  </p:notesMasterIdLst>
  <p:sldIdLst>
    <p:sldId id="257" r:id="rId3"/>
    <p:sldId id="354" r:id="rId4"/>
    <p:sldId id="355" r:id="rId5"/>
    <p:sldId id="292" r:id="rId6"/>
    <p:sldId id="293" r:id="rId7"/>
    <p:sldId id="294" r:id="rId8"/>
    <p:sldId id="295" r:id="rId9"/>
    <p:sldId id="296" r:id="rId10"/>
    <p:sldId id="298" r:id="rId11"/>
    <p:sldId id="299" r:id="rId12"/>
    <p:sldId id="309" r:id="rId13"/>
    <p:sldId id="356" r:id="rId14"/>
    <p:sldId id="371" r:id="rId15"/>
    <p:sldId id="323" r:id="rId16"/>
    <p:sldId id="370" r:id="rId17"/>
    <p:sldId id="361" r:id="rId18"/>
    <p:sldId id="363" r:id="rId19"/>
    <p:sldId id="365" r:id="rId20"/>
    <p:sldId id="329" r:id="rId21"/>
    <p:sldId id="330" r:id="rId22"/>
    <p:sldId id="367" r:id="rId23"/>
    <p:sldId id="334" r:id="rId24"/>
    <p:sldId id="366" r:id="rId25"/>
    <p:sldId id="348" r:id="rId26"/>
    <p:sldId id="357" r:id="rId27"/>
    <p:sldId id="302" r:id="rId28"/>
    <p:sldId id="303" r:id="rId29"/>
    <p:sldId id="304" r:id="rId30"/>
    <p:sldId id="305" r:id="rId31"/>
    <p:sldId id="306" r:id="rId32"/>
    <p:sldId id="313" r:id="rId33"/>
    <p:sldId id="344" r:id="rId34"/>
    <p:sldId id="369" r:id="rId35"/>
    <p:sldId id="358" r:id="rId36"/>
    <p:sldId id="359" r:id="rId37"/>
    <p:sldId id="360" r:id="rId38"/>
    <p:sldId id="368" r:id="rId3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5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A956DA-2732-472E-88BA-659FB33F2E39}" type="doc">
      <dgm:prSet loTypeId="urn:microsoft.com/office/officeart/2005/8/layout/venn2" loCatId="relationship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8DFD9DE-ADF3-47D7-A095-C89AB0211DE1}">
      <dgm:prSet phldrT="[Texto]"/>
      <dgm:spPr/>
      <dgm:t>
        <a:bodyPr/>
        <a:lstStyle/>
        <a:p>
          <a:r>
            <a:rPr lang="pt-BR" dirty="0"/>
            <a:t>Eduardo</a:t>
          </a:r>
          <a:endParaRPr lang="en-US" dirty="0"/>
        </a:p>
      </dgm:t>
    </dgm:pt>
    <dgm:pt modelId="{5E4B8A11-722D-46BD-AF3D-A2FE146AA6A2}" type="parTrans" cxnId="{BD5C8647-06B5-4C2C-A6A4-94242917C25C}">
      <dgm:prSet/>
      <dgm:spPr/>
      <dgm:t>
        <a:bodyPr/>
        <a:lstStyle/>
        <a:p>
          <a:endParaRPr lang="en-US"/>
        </a:p>
      </dgm:t>
    </dgm:pt>
    <dgm:pt modelId="{BF5B380F-C29F-43A2-8658-6F91506B9821}" type="sibTrans" cxnId="{BD5C8647-06B5-4C2C-A6A4-94242917C25C}">
      <dgm:prSet/>
      <dgm:spPr/>
      <dgm:t>
        <a:bodyPr/>
        <a:lstStyle/>
        <a:p>
          <a:endParaRPr lang="en-US"/>
        </a:p>
      </dgm:t>
    </dgm:pt>
    <dgm:pt modelId="{0E986495-2492-4669-8C0D-3BE66544FFD6}">
      <dgm:prSet phldrT="[Texto]"/>
      <dgm:spPr/>
      <dgm:t>
        <a:bodyPr/>
        <a:lstStyle/>
        <a:p>
          <a:r>
            <a:rPr lang="pt-BR" dirty="0" err="1"/>
            <a:t>DáunTáun</a:t>
          </a:r>
          <a:endParaRPr lang="en-US" dirty="0"/>
        </a:p>
      </dgm:t>
    </dgm:pt>
    <dgm:pt modelId="{53A32BD0-A659-4E54-A25F-F2B1814E3FBD}" type="parTrans" cxnId="{A74D444E-F94D-403B-8431-404B7459630D}">
      <dgm:prSet/>
      <dgm:spPr/>
      <dgm:t>
        <a:bodyPr/>
        <a:lstStyle/>
        <a:p>
          <a:endParaRPr lang="en-US"/>
        </a:p>
      </dgm:t>
    </dgm:pt>
    <dgm:pt modelId="{B8E2EDE0-BBCE-40A2-946C-BA888517C82C}" type="sibTrans" cxnId="{A74D444E-F94D-403B-8431-404B7459630D}">
      <dgm:prSet/>
      <dgm:spPr/>
      <dgm:t>
        <a:bodyPr/>
        <a:lstStyle/>
        <a:p>
          <a:endParaRPr lang="en-US"/>
        </a:p>
      </dgm:t>
    </dgm:pt>
    <dgm:pt modelId="{32E8573B-AFF9-43BB-BA5A-1DAC970A4F00}">
      <dgm:prSet phldrT="[Texto]"/>
      <dgm:spPr/>
      <dgm:t>
        <a:bodyPr/>
        <a:lstStyle/>
        <a:p>
          <a:r>
            <a:rPr lang="pt-BR" dirty="0"/>
            <a:t>Edu / Brito </a:t>
          </a:r>
          <a:endParaRPr lang="en-US" dirty="0"/>
        </a:p>
      </dgm:t>
    </dgm:pt>
    <dgm:pt modelId="{0F0EE87B-6926-48D0-B47A-1DDD2F308D5E}" type="parTrans" cxnId="{70F163B3-9BC6-4DF2-8B91-C65EF5A08A78}">
      <dgm:prSet/>
      <dgm:spPr/>
      <dgm:t>
        <a:bodyPr/>
        <a:lstStyle/>
        <a:p>
          <a:endParaRPr lang="en-US"/>
        </a:p>
      </dgm:t>
    </dgm:pt>
    <dgm:pt modelId="{C55F5BEB-4870-4ADE-96E8-BA2736B02373}" type="sibTrans" cxnId="{70F163B3-9BC6-4DF2-8B91-C65EF5A08A78}">
      <dgm:prSet/>
      <dgm:spPr/>
      <dgm:t>
        <a:bodyPr/>
        <a:lstStyle/>
        <a:p>
          <a:endParaRPr lang="en-US"/>
        </a:p>
      </dgm:t>
    </dgm:pt>
    <dgm:pt modelId="{14E3BF4F-766C-47D3-B766-FC36BEAA701B}">
      <dgm:prSet phldrT="[Texto]"/>
      <dgm:spPr/>
      <dgm:t>
        <a:bodyPr/>
        <a:lstStyle/>
        <a:p>
          <a:r>
            <a:rPr lang="pt-BR" dirty="0"/>
            <a:t>Eduardo</a:t>
          </a:r>
          <a:endParaRPr lang="en-US" dirty="0"/>
        </a:p>
      </dgm:t>
    </dgm:pt>
    <dgm:pt modelId="{34EC8468-9B96-480B-AC2B-13C42299527F}" type="parTrans" cxnId="{3E530E0D-D0EC-4DBE-ACC6-C435647F39C4}">
      <dgm:prSet/>
      <dgm:spPr/>
      <dgm:t>
        <a:bodyPr/>
        <a:lstStyle/>
        <a:p>
          <a:endParaRPr lang="en-US"/>
        </a:p>
      </dgm:t>
    </dgm:pt>
    <dgm:pt modelId="{16ACEC42-ABDC-4A1B-B2FA-259D3932B8CF}" type="sibTrans" cxnId="{3E530E0D-D0EC-4DBE-ACC6-C435647F39C4}">
      <dgm:prSet/>
      <dgm:spPr/>
      <dgm:t>
        <a:bodyPr/>
        <a:lstStyle/>
        <a:p>
          <a:endParaRPr lang="en-US"/>
        </a:p>
      </dgm:t>
    </dgm:pt>
    <dgm:pt modelId="{7B5FA823-DF34-4683-90D0-2984B26079FF}" type="pres">
      <dgm:prSet presAssocID="{AEA956DA-2732-472E-88BA-659FB33F2E39}" presName="Name0" presStyleCnt="0">
        <dgm:presLayoutVars>
          <dgm:chMax val="7"/>
          <dgm:resizeHandles val="exact"/>
        </dgm:presLayoutVars>
      </dgm:prSet>
      <dgm:spPr/>
    </dgm:pt>
    <dgm:pt modelId="{B3654879-BBB0-45AF-8A4E-89AD718BADDD}" type="pres">
      <dgm:prSet presAssocID="{AEA956DA-2732-472E-88BA-659FB33F2E39}" presName="comp1" presStyleCnt="0"/>
      <dgm:spPr/>
    </dgm:pt>
    <dgm:pt modelId="{95941AB6-E0A2-4F0A-8EA9-FF5E4C541618}" type="pres">
      <dgm:prSet presAssocID="{AEA956DA-2732-472E-88BA-659FB33F2E39}" presName="circle1" presStyleLbl="node1" presStyleIdx="0" presStyleCnt="4"/>
      <dgm:spPr/>
    </dgm:pt>
    <dgm:pt modelId="{40DFDA1B-BE6F-4EC5-A15D-5343114D6EE1}" type="pres">
      <dgm:prSet presAssocID="{AEA956DA-2732-472E-88BA-659FB33F2E39}" presName="c1text" presStyleLbl="node1" presStyleIdx="0" presStyleCnt="4">
        <dgm:presLayoutVars>
          <dgm:bulletEnabled val="1"/>
        </dgm:presLayoutVars>
      </dgm:prSet>
      <dgm:spPr/>
    </dgm:pt>
    <dgm:pt modelId="{EC18E44E-2942-45C1-B904-5EA290C6663F}" type="pres">
      <dgm:prSet presAssocID="{AEA956DA-2732-472E-88BA-659FB33F2E39}" presName="comp2" presStyleCnt="0"/>
      <dgm:spPr/>
    </dgm:pt>
    <dgm:pt modelId="{B5D850EB-6257-4D9D-9330-FDA4DE52125C}" type="pres">
      <dgm:prSet presAssocID="{AEA956DA-2732-472E-88BA-659FB33F2E39}" presName="circle2" presStyleLbl="node1" presStyleIdx="1" presStyleCnt="4"/>
      <dgm:spPr/>
    </dgm:pt>
    <dgm:pt modelId="{80B33B1E-2A32-4F02-99A4-927775B0BF6C}" type="pres">
      <dgm:prSet presAssocID="{AEA956DA-2732-472E-88BA-659FB33F2E39}" presName="c2text" presStyleLbl="node1" presStyleIdx="1" presStyleCnt="4">
        <dgm:presLayoutVars>
          <dgm:bulletEnabled val="1"/>
        </dgm:presLayoutVars>
      </dgm:prSet>
      <dgm:spPr/>
    </dgm:pt>
    <dgm:pt modelId="{8B7A9EB4-493A-42D1-9EEC-8FBB8E6BE4C9}" type="pres">
      <dgm:prSet presAssocID="{AEA956DA-2732-472E-88BA-659FB33F2E39}" presName="comp3" presStyleCnt="0"/>
      <dgm:spPr/>
    </dgm:pt>
    <dgm:pt modelId="{41918BFA-B9BA-4470-94B8-624B56F76D7B}" type="pres">
      <dgm:prSet presAssocID="{AEA956DA-2732-472E-88BA-659FB33F2E39}" presName="circle3" presStyleLbl="node1" presStyleIdx="2" presStyleCnt="4"/>
      <dgm:spPr/>
    </dgm:pt>
    <dgm:pt modelId="{E5A863CE-2674-4891-BFE0-A218958A7524}" type="pres">
      <dgm:prSet presAssocID="{AEA956DA-2732-472E-88BA-659FB33F2E39}" presName="c3text" presStyleLbl="node1" presStyleIdx="2" presStyleCnt="4">
        <dgm:presLayoutVars>
          <dgm:bulletEnabled val="1"/>
        </dgm:presLayoutVars>
      </dgm:prSet>
      <dgm:spPr/>
    </dgm:pt>
    <dgm:pt modelId="{6B4E7B18-0113-40F1-B04E-7D12D43E9BB1}" type="pres">
      <dgm:prSet presAssocID="{AEA956DA-2732-472E-88BA-659FB33F2E39}" presName="comp4" presStyleCnt="0"/>
      <dgm:spPr/>
    </dgm:pt>
    <dgm:pt modelId="{FA3FD9E5-BC6F-46F8-B4E6-A60E11CE3742}" type="pres">
      <dgm:prSet presAssocID="{AEA956DA-2732-472E-88BA-659FB33F2E39}" presName="circle4" presStyleLbl="node1" presStyleIdx="3" presStyleCnt="4"/>
      <dgm:spPr/>
    </dgm:pt>
    <dgm:pt modelId="{64338F67-53FF-4111-88FB-983253EBB3BB}" type="pres">
      <dgm:prSet presAssocID="{AEA956DA-2732-472E-88BA-659FB33F2E39}" presName="c4text" presStyleLbl="node1" presStyleIdx="3" presStyleCnt="4">
        <dgm:presLayoutVars>
          <dgm:bulletEnabled val="1"/>
        </dgm:presLayoutVars>
      </dgm:prSet>
      <dgm:spPr/>
    </dgm:pt>
  </dgm:ptLst>
  <dgm:cxnLst>
    <dgm:cxn modelId="{3E530E0D-D0EC-4DBE-ACC6-C435647F39C4}" srcId="{AEA956DA-2732-472E-88BA-659FB33F2E39}" destId="{14E3BF4F-766C-47D3-B766-FC36BEAA701B}" srcOrd="3" destOrd="0" parTransId="{34EC8468-9B96-480B-AC2B-13C42299527F}" sibTransId="{16ACEC42-ABDC-4A1B-B2FA-259D3932B8CF}"/>
    <dgm:cxn modelId="{BD5C8647-06B5-4C2C-A6A4-94242917C25C}" srcId="{AEA956DA-2732-472E-88BA-659FB33F2E39}" destId="{B8DFD9DE-ADF3-47D7-A095-C89AB0211DE1}" srcOrd="0" destOrd="0" parTransId="{5E4B8A11-722D-46BD-AF3D-A2FE146AA6A2}" sibTransId="{BF5B380F-C29F-43A2-8658-6F91506B9821}"/>
    <dgm:cxn modelId="{A74D444E-F94D-403B-8431-404B7459630D}" srcId="{AEA956DA-2732-472E-88BA-659FB33F2E39}" destId="{0E986495-2492-4669-8C0D-3BE66544FFD6}" srcOrd="1" destOrd="0" parTransId="{53A32BD0-A659-4E54-A25F-F2B1814E3FBD}" sibTransId="{B8E2EDE0-BBCE-40A2-946C-BA888517C82C}"/>
    <dgm:cxn modelId="{A337CE87-5C47-49E0-A9B7-4D62A2CD7756}" type="presOf" srcId="{14E3BF4F-766C-47D3-B766-FC36BEAA701B}" destId="{64338F67-53FF-4111-88FB-983253EBB3BB}" srcOrd="1" destOrd="0" presId="urn:microsoft.com/office/officeart/2005/8/layout/venn2"/>
    <dgm:cxn modelId="{22299AA1-9F96-4C9B-871E-EEC16EF3AEDC}" type="presOf" srcId="{32E8573B-AFF9-43BB-BA5A-1DAC970A4F00}" destId="{41918BFA-B9BA-4470-94B8-624B56F76D7B}" srcOrd="0" destOrd="0" presId="urn:microsoft.com/office/officeart/2005/8/layout/venn2"/>
    <dgm:cxn modelId="{70F163B3-9BC6-4DF2-8B91-C65EF5A08A78}" srcId="{AEA956DA-2732-472E-88BA-659FB33F2E39}" destId="{32E8573B-AFF9-43BB-BA5A-1DAC970A4F00}" srcOrd="2" destOrd="0" parTransId="{0F0EE87B-6926-48D0-B47A-1DDD2F308D5E}" sibTransId="{C55F5BEB-4870-4ADE-96E8-BA2736B02373}"/>
    <dgm:cxn modelId="{B05922B7-E2B7-48C3-A365-7A6BA67AFA1C}" type="presOf" srcId="{14E3BF4F-766C-47D3-B766-FC36BEAA701B}" destId="{FA3FD9E5-BC6F-46F8-B4E6-A60E11CE3742}" srcOrd="0" destOrd="0" presId="urn:microsoft.com/office/officeart/2005/8/layout/venn2"/>
    <dgm:cxn modelId="{D6943ABA-F748-41BA-A4AF-31CD7D65ACFE}" type="presOf" srcId="{B8DFD9DE-ADF3-47D7-A095-C89AB0211DE1}" destId="{95941AB6-E0A2-4F0A-8EA9-FF5E4C541618}" srcOrd="0" destOrd="0" presId="urn:microsoft.com/office/officeart/2005/8/layout/venn2"/>
    <dgm:cxn modelId="{BF718BBF-C205-46DD-AEE3-7FF51D1A78AE}" type="presOf" srcId="{0E986495-2492-4669-8C0D-3BE66544FFD6}" destId="{B5D850EB-6257-4D9D-9330-FDA4DE52125C}" srcOrd="0" destOrd="0" presId="urn:microsoft.com/office/officeart/2005/8/layout/venn2"/>
    <dgm:cxn modelId="{3F458DC9-026C-4560-A8B7-83EB4FB38F6E}" type="presOf" srcId="{B8DFD9DE-ADF3-47D7-A095-C89AB0211DE1}" destId="{40DFDA1B-BE6F-4EC5-A15D-5343114D6EE1}" srcOrd="1" destOrd="0" presId="urn:microsoft.com/office/officeart/2005/8/layout/venn2"/>
    <dgm:cxn modelId="{AD06D8D6-3F4D-4BDC-8A42-322C9F3B1048}" type="presOf" srcId="{32E8573B-AFF9-43BB-BA5A-1DAC970A4F00}" destId="{E5A863CE-2674-4891-BFE0-A218958A7524}" srcOrd="1" destOrd="0" presId="urn:microsoft.com/office/officeart/2005/8/layout/venn2"/>
    <dgm:cxn modelId="{A8E5CDE1-37B7-4CED-8952-FBC7F8C76DC5}" type="presOf" srcId="{0E986495-2492-4669-8C0D-3BE66544FFD6}" destId="{80B33B1E-2A32-4F02-99A4-927775B0BF6C}" srcOrd="1" destOrd="0" presId="urn:microsoft.com/office/officeart/2005/8/layout/venn2"/>
    <dgm:cxn modelId="{CE0B20EA-207D-4C12-9E6F-7ECD44A778D3}" type="presOf" srcId="{AEA956DA-2732-472E-88BA-659FB33F2E39}" destId="{7B5FA823-DF34-4683-90D0-2984B26079FF}" srcOrd="0" destOrd="0" presId="urn:microsoft.com/office/officeart/2005/8/layout/venn2"/>
    <dgm:cxn modelId="{87A432E0-194D-4BB4-9C18-6B9CAE713D72}" type="presParOf" srcId="{7B5FA823-DF34-4683-90D0-2984B26079FF}" destId="{B3654879-BBB0-45AF-8A4E-89AD718BADDD}" srcOrd="0" destOrd="0" presId="urn:microsoft.com/office/officeart/2005/8/layout/venn2"/>
    <dgm:cxn modelId="{3F5A9A72-5DA6-4973-BD80-A33CD2F7DE8F}" type="presParOf" srcId="{B3654879-BBB0-45AF-8A4E-89AD718BADDD}" destId="{95941AB6-E0A2-4F0A-8EA9-FF5E4C541618}" srcOrd="0" destOrd="0" presId="urn:microsoft.com/office/officeart/2005/8/layout/venn2"/>
    <dgm:cxn modelId="{BA774D7B-B0D7-4F3A-B582-3D788BA40167}" type="presParOf" srcId="{B3654879-BBB0-45AF-8A4E-89AD718BADDD}" destId="{40DFDA1B-BE6F-4EC5-A15D-5343114D6EE1}" srcOrd="1" destOrd="0" presId="urn:microsoft.com/office/officeart/2005/8/layout/venn2"/>
    <dgm:cxn modelId="{4EA85912-BC35-4531-86AC-2A64AE75CC83}" type="presParOf" srcId="{7B5FA823-DF34-4683-90D0-2984B26079FF}" destId="{EC18E44E-2942-45C1-B904-5EA290C6663F}" srcOrd="1" destOrd="0" presId="urn:microsoft.com/office/officeart/2005/8/layout/venn2"/>
    <dgm:cxn modelId="{78CFEB7B-E99F-4322-BE05-D25B16CCE05D}" type="presParOf" srcId="{EC18E44E-2942-45C1-B904-5EA290C6663F}" destId="{B5D850EB-6257-4D9D-9330-FDA4DE52125C}" srcOrd="0" destOrd="0" presId="urn:microsoft.com/office/officeart/2005/8/layout/venn2"/>
    <dgm:cxn modelId="{D2948314-FDFC-4C87-A8E7-BC01CCE4592F}" type="presParOf" srcId="{EC18E44E-2942-45C1-B904-5EA290C6663F}" destId="{80B33B1E-2A32-4F02-99A4-927775B0BF6C}" srcOrd="1" destOrd="0" presId="urn:microsoft.com/office/officeart/2005/8/layout/venn2"/>
    <dgm:cxn modelId="{4517E039-CA32-4A12-8D44-C3DFA26A199B}" type="presParOf" srcId="{7B5FA823-DF34-4683-90D0-2984B26079FF}" destId="{8B7A9EB4-493A-42D1-9EEC-8FBB8E6BE4C9}" srcOrd="2" destOrd="0" presId="urn:microsoft.com/office/officeart/2005/8/layout/venn2"/>
    <dgm:cxn modelId="{CD18987D-36F8-440A-8A79-33735CF66C37}" type="presParOf" srcId="{8B7A9EB4-493A-42D1-9EEC-8FBB8E6BE4C9}" destId="{41918BFA-B9BA-4470-94B8-624B56F76D7B}" srcOrd="0" destOrd="0" presId="urn:microsoft.com/office/officeart/2005/8/layout/venn2"/>
    <dgm:cxn modelId="{F7EE3513-2A7E-4665-881D-5506F3C8C023}" type="presParOf" srcId="{8B7A9EB4-493A-42D1-9EEC-8FBB8E6BE4C9}" destId="{E5A863CE-2674-4891-BFE0-A218958A7524}" srcOrd="1" destOrd="0" presId="urn:microsoft.com/office/officeart/2005/8/layout/venn2"/>
    <dgm:cxn modelId="{67BF6ABE-77A2-42DA-9EF7-5CDAC0B46F3A}" type="presParOf" srcId="{7B5FA823-DF34-4683-90D0-2984B26079FF}" destId="{6B4E7B18-0113-40F1-B04E-7D12D43E9BB1}" srcOrd="3" destOrd="0" presId="urn:microsoft.com/office/officeart/2005/8/layout/venn2"/>
    <dgm:cxn modelId="{8142A541-C6E4-4C8A-AC5B-FA100179BC2E}" type="presParOf" srcId="{6B4E7B18-0113-40F1-B04E-7D12D43E9BB1}" destId="{FA3FD9E5-BC6F-46F8-B4E6-A60E11CE3742}" srcOrd="0" destOrd="0" presId="urn:microsoft.com/office/officeart/2005/8/layout/venn2"/>
    <dgm:cxn modelId="{E8ED640B-71CC-4187-ACE9-EC04A6BF595F}" type="presParOf" srcId="{6B4E7B18-0113-40F1-B04E-7D12D43E9BB1}" destId="{64338F67-53FF-4111-88FB-983253EBB3BB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941AB6-E0A2-4F0A-8EA9-FF5E4C541618}">
      <dsp:nvSpPr>
        <dsp:cNvPr id="0" name=""/>
        <dsp:cNvSpPr/>
      </dsp:nvSpPr>
      <dsp:spPr>
        <a:xfrm>
          <a:off x="732203" y="0"/>
          <a:ext cx="5144477" cy="514447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Eduardo</a:t>
          </a:r>
          <a:endParaRPr lang="en-US" sz="2200" kern="1200" dirty="0"/>
        </a:p>
      </dsp:txBody>
      <dsp:txXfrm>
        <a:off x="2585244" y="257223"/>
        <a:ext cx="1438395" cy="771671"/>
      </dsp:txXfrm>
    </dsp:sp>
    <dsp:sp modelId="{B5D850EB-6257-4D9D-9330-FDA4DE52125C}">
      <dsp:nvSpPr>
        <dsp:cNvPr id="0" name=""/>
        <dsp:cNvSpPr/>
      </dsp:nvSpPr>
      <dsp:spPr>
        <a:xfrm>
          <a:off x="1246651" y="1028895"/>
          <a:ext cx="4115581" cy="411558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 err="1"/>
            <a:t>DáunTáun</a:t>
          </a:r>
          <a:endParaRPr lang="en-US" sz="2200" kern="1200" dirty="0"/>
        </a:p>
      </dsp:txBody>
      <dsp:txXfrm>
        <a:off x="2585244" y="1275830"/>
        <a:ext cx="1438395" cy="740804"/>
      </dsp:txXfrm>
    </dsp:sp>
    <dsp:sp modelId="{41918BFA-B9BA-4470-94B8-624B56F76D7B}">
      <dsp:nvSpPr>
        <dsp:cNvPr id="0" name=""/>
        <dsp:cNvSpPr/>
      </dsp:nvSpPr>
      <dsp:spPr>
        <a:xfrm>
          <a:off x="1761099" y="2057790"/>
          <a:ext cx="3086686" cy="308668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Edu / Brito </a:t>
          </a:r>
          <a:endParaRPr lang="en-US" sz="2200" kern="1200" dirty="0"/>
        </a:p>
      </dsp:txBody>
      <dsp:txXfrm>
        <a:off x="2585244" y="2289292"/>
        <a:ext cx="1438395" cy="694504"/>
      </dsp:txXfrm>
    </dsp:sp>
    <dsp:sp modelId="{FA3FD9E5-BC6F-46F8-B4E6-A60E11CE3742}">
      <dsp:nvSpPr>
        <dsp:cNvPr id="0" name=""/>
        <dsp:cNvSpPr/>
      </dsp:nvSpPr>
      <dsp:spPr>
        <a:xfrm>
          <a:off x="2275547" y="3086686"/>
          <a:ext cx="2057790" cy="2057790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200" kern="1200" dirty="0"/>
            <a:t>Eduardo</a:t>
          </a:r>
          <a:endParaRPr lang="en-US" sz="2200" kern="1200" dirty="0"/>
        </a:p>
      </dsp:txBody>
      <dsp:txXfrm>
        <a:off x="2576903" y="3601133"/>
        <a:ext cx="1455077" cy="10288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EB51D-06EE-4761-AA1F-CCB49B18036B}" type="datetimeFigureOut">
              <a:rPr lang="pt-BR" smtClean="0"/>
              <a:t>17/06/2018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F9F18-8039-4C44-8F6C-AB0DF116492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14194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404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18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4307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607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371D9-0A54-42A8-A09A-AB0DD6872115}" type="slidenum">
              <a:rPr lang="pt-BR"/>
              <a:pPr/>
              <a:t>14</a:t>
            </a:fld>
            <a:endParaRPr lang="pt-BR"/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57225"/>
            <a:ext cx="4575175" cy="3432175"/>
          </a:xfrm>
          <a:ln/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9613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D371D9-0A54-42A8-A09A-AB0DD6872115}" type="slidenum">
              <a:rPr lang="pt-BR"/>
              <a:pPr/>
              <a:t>15</a:t>
            </a:fld>
            <a:endParaRPr lang="pt-BR"/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57225"/>
            <a:ext cx="4575175" cy="3432175"/>
          </a:xfrm>
          <a:ln/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7232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D371D9-0A54-42A8-A09A-AB0DD6872115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57225"/>
            <a:ext cx="4575175" cy="3432175"/>
          </a:xfrm>
          <a:ln/>
        </p:spPr>
      </p:sp>
      <p:sp>
        <p:nvSpPr>
          <p:cNvPr id="129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7693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pt-B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177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828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506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354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736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995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831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7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56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658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011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589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F449A3-5227-104A-AAB7-EC9CFE1901CA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607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43001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5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700F-B28A-47AB-AD37-5DC4F8B1E03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81C3-6A6A-4C84-A6EB-A356B8F751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aClassificationLabel"/>
          <p:cNvSpPr txBox="1"/>
          <p:nvPr userDrawn="1"/>
        </p:nvSpPr>
        <p:spPr>
          <a:xfrm>
            <a:off x="6096001" y="6629404"/>
            <a:ext cx="2540000" cy="169277"/>
          </a:xfrm>
          <a:prstGeom prst="rect">
            <a:avLst/>
          </a:prstGeom>
          <a:noFill/>
        </p:spPr>
        <p:txBody>
          <a:bodyPr vert="horz" rIns="0" bIns="0" rtlCol="0">
            <a:spAutoFit/>
          </a:bodyPr>
          <a:lstStyle/>
          <a:p>
            <a:pPr algn="r" defTabSz="457200"/>
            <a:endParaRPr lang="en-US" sz="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4894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700F-B28A-47AB-AD37-5DC4F8B1E03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81C3-6A6A-4C84-A6EB-A356B8F751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ataClassificationLabel"/>
          <p:cNvSpPr txBox="1"/>
          <p:nvPr userDrawn="1"/>
        </p:nvSpPr>
        <p:spPr>
          <a:xfrm>
            <a:off x="6096001" y="6629404"/>
            <a:ext cx="2540000" cy="169277"/>
          </a:xfrm>
          <a:prstGeom prst="rect">
            <a:avLst/>
          </a:prstGeom>
          <a:noFill/>
        </p:spPr>
        <p:txBody>
          <a:bodyPr vert="horz" rIns="0" bIns="0" rtlCol="0">
            <a:spAutoFit/>
          </a:bodyPr>
          <a:lstStyle/>
          <a:p>
            <a:pPr algn="r" defTabSz="457200"/>
            <a:endParaRPr lang="en-US" sz="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0826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756411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700F-B28A-47AB-AD37-5DC4F8B1E03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81C3-6A6A-4C84-A6EB-A356B8F751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aClassificationLabel"/>
          <p:cNvSpPr txBox="1"/>
          <p:nvPr userDrawn="1"/>
        </p:nvSpPr>
        <p:spPr>
          <a:xfrm>
            <a:off x="6096001" y="6629404"/>
            <a:ext cx="2540000" cy="169277"/>
          </a:xfrm>
          <a:prstGeom prst="rect">
            <a:avLst/>
          </a:prstGeom>
          <a:noFill/>
        </p:spPr>
        <p:txBody>
          <a:bodyPr vert="horz" rIns="0" bIns="0" rtlCol="0">
            <a:spAutoFit/>
          </a:bodyPr>
          <a:lstStyle/>
          <a:p>
            <a:pPr algn="r" defTabSz="457200"/>
            <a:endParaRPr lang="en-US" sz="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71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47261" y="1905000"/>
            <a:ext cx="4114800" cy="685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/>
            </a:lvl1pPr>
          </a:lstStyle>
          <a:p>
            <a:pPr algn="l"/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193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700F-B28A-47AB-AD37-5DC4F8B1E03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81C3-6A6A-4C84-A6EB-A356B8F751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DataClassificationLabel"/>
          <p:cNvSpPr txBox="1"/>
          <p:nvPr userDrawn="1"/>
        </p:nvSpPr>
        <p:spPr>
          <a:xfrm>
            <a:off x="6096001" y="6629404"/>
            <a:ext cx="2540000" cy="169277"/>
          </a:xfrm>
          <a:prstGeom prst="rect">
            <a:avLst/>
          </a:prstGeom>
          <a:noFill/>
        </p:spPr>
        <p:txBody>
          <a:bodyPr vert="horz" rIns="0" bIns="0" rtlCol="0">
            <a:spAutoFit/>
          </a:bodyPr>
          <a:lstStyle/>
          <a:p>
            <a:pPr algn="r" defTabSz="457200"/>
            <a:endParaRPr lang="en-US" sz="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684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C700F-B28A-47AB-AD37-5DC4F8B1E03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17/06/2018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9D81C3-6A6A-4C84-A6EB-A356B8F751F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aClassificationLabel"/>
          <p:cNvSpPr txBox="1"/>
          <p:nvPr userDrawn="1"/>
        </p:nvSpPr>
        <p:spPr>
          <a:xfrm>
            <a:off x="6096001" y="6629404"/>
            <a:ext cx="2540000" cy="169277"/>
          </a:xfrm>
          <a:prstGeom prst="rect">
            <a:avLst/>
          </a:prstGeom>
          <a:noFill/>
        </p:spPr>
        <p:txBody>
          <a:bodyPr vert="horz" rIns="0" bIns="0" rtlCol="0">
            <a:spAutoFit/>
          </a:bodyPr>
          <a:lstStyle/>
          <a:p>
            <a:pPr algn="r" defTabSz="457200"/>
            <a:endParaRPr lang="en-US" sz="80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394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F152D-D856-4235-8CBA-182D0525C291}" type="datetimeFigureOut">
              <a:rPr lang="pt-BR" smtClean="0"/>
              <a:t>17/06/2018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288B04-A831-4A0E-9EC0-FC4DDFAAEA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262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43001"/>
            <a:ext cx="7772400" cy="1470025"/>
          </a:xfrm>
          <a:prstGeom prst="rect">
            <a:avLst/>
          </a:prstGeom>
        </p:spPr>
        <p:txBody>
          <a:bodyPr/>
          <a:lstStyle>
            <a:lvl1pPr algn="l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59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47261" y="1905000"/>
            <a:ext cx="4114800" cy="685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/>
            </a:lvl1pPr>
          </a:lstStyle>
          <a:p>
            <a:pPr algn="l"/>
            <a:endParaRPr lang="en-US" sz="30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9756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09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4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8C2560D-EC28-3B41-86E8-18F1CE0113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6/17/2018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6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1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emf"/><Relationship Id="rId11" Type="http://schemas.openxmlformats.org/officeDocument/2006/relationships/image" Target="../media/image17.emf"/><Relationship Id="rId5" Type="http://schemas.openxmlformats.org/officeDocument/2006/relationships/image" Target="../media/image2.png"/><Relationship Id="rId10" Type="http://schemas.openxmlformats.org/officeDocument/2006/relationships/image" Target="../media/image16.emf"/><Relationship Id="rId4" Type="http://schemas.openxmlformats.org/officeDocument/2006/relationships/image" Target="../media/image3.emf"/><Relationship Id="rId9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e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0358"/>
            <a:ext cx="9144000" cy="3595138"/>
          </a:xfrm>
        </p:spPr>
        <p:txBody>
          <a:bodyPr>
            <a:noAutofit/>
          </a:bodyPr>
          <a:lstStyle/>
          <a:p>
            <a:pPr algn="ctr"/>
            <a:b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Introdução à Engenharia Agronômica</a:t>
            </a: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(Dia a Dia de um Profissional)</a:t>
            </a: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Eduardo Brito Bastos</a:t>
            </a:r>
            <a:b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DáunTáun</a:t>
            </a:r>
            <a: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F96 (Ano Bondinho)</a:t>
            </a: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2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29 de Junho de 2017</a:t>
            </a: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pic>
        <p:nvPicPr>
          <p:cNvPr id="10" name="Imagem 13" descr="CARIMBO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-900000">
            <a:off x="7619501" y="5323649"/>
            <a:ext cx="1177073" cy="11770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231" y="459842"/>
            <a:ext cx="519112" cy="4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490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31" y="459842"/>
            <a:ext cx="519112" cy="496542"/>
          </a:xfrm>
          <a:prstGeom prst="rect">
            <a:avLst/>
          </a:prstGeom>
        </p:spPr>
      </p:pic>
      <p:pic>
        <p:nvPicPr>
          <p:cNvPr id="10" name="Imagem 13" descr="CARIMB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7834656" y="5548657"/>
            <a:ext cx="1177073" cy="1177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921"/>
            <a:ext cx="9188321" cy="6825079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-17817" y="6228522"/>
            <a:ext cx="9188321" cy="6623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3642" y="4183178"/>
            <a:ext cx="1856715" cy="56765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8836" y="4045319"/>
            <a:ext cx="1563549" cy="84337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9678" y="5120179"/>
            <a:ext cx="1921863" cy="80282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3094" y="5064478"/>
            <a:ext cx="1237810" cy="705516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3642" y="5923007"/>
            <a:ext cx="1791567" cy="916359"/>
          </a:xfrm>
          <a:prstGeom prst="rect">
            <a:avLst/>
          </a:prstGeom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4451" y="6050150"/>
            <a:ext cx="878988" cy="84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01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61" y="4601556"/>
            <a:ext cx="3404028" cy="2270486"/>
          </a:xfrm>
          <a:prstGeom prst="rect">
            <a:avLst/>
          </a:prstGeom>
        </p:spPr>
      </p:pic>
      <p:sp>
        <p:nvSpPr>
          <p:cNvPr id="5" name="Espaço Reservado para Conteúdo 6"/>
          <p:cNvSpPr txBox="1">
            <a:spLocks/>
          </p:cNvSpPr>
          <p:nvPr/>
        </p:nvSpPr>
        <p:spPr>
          <a:xfrm>
            <a:off x="443946" y="526784"/>
            <a:ext cx="8481689" cy="3089611"/>
          </a:xfrm>
          <a:noFill/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600" dirty="0" err="1">
                <a:latin typeface="Arial Narrow (Títulos)"/>
                <a:cs typeface="Times New Roman" panose="02020603050405020304" pitchFamily="18" charset="0"/>
              </a:rPr>
              <a:t>Maio</a:t>
            </a:r>
            <a:r>
              <a:rPr lang="en-US" sz="3600" dirty="0">
                <a:latin typeface="Arial Narrow (Títulos)"/>
                <a:cs typeface="Times New Roman" panose="02020603050405020304" pitchFamily="18" charset="0"/>
              </a:rPr>
              <a:t> 2016, </a:t>
            </a:r>
            <a:r>
              <a:rPr lang="en-US" sz="3600" dirty="0" err="1">
                <a:latin typeface="Arial Narrow (Títulos)"/>
                <a:cs typeface="Times New Roman" panose="02020603050405020304" pitchFamily="18" charset="0"/>
              </a:rPr>
              <a:t>aos</a:t>
            </a:r>
            <a:r>
              <a:rPr lang="en-US" sz="3600" dirty="0">
                <a:latin typeface="Arial Narrow (Títulos)"/>
                <a:cs typeface="Times New Roman" panose="02020603050405020304" pitchFamily="18" charset="0"/>
              </a:rPr>
              <a:t> 42…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Arial Narrow (Títulos)"/>
                <a:cs typeface="Times New Roman" panose="02020603050405020304" pitchFamily="18" charset="0"/>
              </a:rPr>
              <a:t>AIPC – Associação Nacional das </a:t>
            </a:r>
            <a:r>
              <a:rPr lang="en-US" sz="2800" dirty="0" err="1">
                <a:latin typeface="Arial Narrow (Títulos)"/>
                <a:cs typeface="Times New Roman" panose="02020603050405020304" pitchFamily="18" charset="0"/>
              </a:rPr>
              <a:t>Indústrias</a:t>
            </a:r>
            <a:r>
              <a:rPr lang="en-US" sz="2800" dirty="0">
                <a:latin typeface="Arial Narrow (Títulos)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Narrow (Títulos)"/>
                <a:cs typeface="Times New Roman" panose="02020603050405020304" pitchFamily="18" charset="0"/>
              </a:rPr>
              <a:t>Processadoras</a:t>
            </a:r>
            <a:r>
              <a:rPr lang="en-US" sz="2800" dirty="0">
                <a:latin typeface="Arial Narrow (Títulos)"/>
                <a:cs typeface="Times New Roman" panose="02020603050405020304" pitchFamily="18" charset="0"/>
              </a:rPr>
              <a:t> de </a:t>
            </a:r>
            <a:r>
              <a:rPr lang="en-US" sz="2800" dirty="0" err="1">
                <a:latin typeface="Arial Narrow (Títulos)"/>
                <a:cs typeface="Times New Roman" panose="02020603050405020304" pitchFamily="18" charset="0"/>
              </a:rPr>
              <a:t>Cacau</a:t>
            </a:r>
            <a:r>
              <a:rPr lang="en-US" sz="2800" dirty="0">
                <a:latin typeface="Arial Narrow (Títulos)"/>
                <a:cs typeface="Times New Roman" panose="02020603050405020304" pitchFamily="18" charset="0"/>
              </a:rPr>
              <a:t> – </a:t>
            </a:r>
            <a:r>
              <a:rPr lang="en-US" sz="2800" dirty="0" err="1">
                <a:latin typeface="Arial Narrow (Títulos)"/>
                <a:cs typeface="Times New Roman" panose="02020603050405020304" pitchFamily="18" charset="0"/>
              </a:rPr>
              <a:t>Diretor</a:t>
            </a:r>
            <a:r>
              <a:rPr lang="en-US" sz="2800" dirty="0">
                <a:latin typeface="Arial Narrow (Títulos)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Arial Narrow (Títulos)"/>
                <a:cs typeface="Times New Roman" panose="02020603050405020304" pitchFamily="18" charset="0"/>
              </a:rPr>
              <a:t>Executivo</a:t>
            </a:r>
            <a:endParaRPr lang="en-US" sz="2800" dirty="0">
              <a:latin typeface="Arial Narrow (Títulos)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pt-BR" sz="2800" dirty="0">
                <a:latin typeface="Arial Narrow (Títulos)"/>
                <a:cs typeface="Times New Roman" panose="02020603050405020304" pitchFamily="18" charset="0"/>
              </a:rPr>
              <a:t>Sigo na ABAG, como Presidente do Comitê de Sustentabilidade</a:t>
            </a:r>
            <a:endParaRPr lang="pt-BR" sz="2000" dirty="0">
              <a:latin typeface="Arial Narrow (Títulos)"/>
              <a:cs typeface="Times New Roman" panose="02020603050405020304" pitchFamily="18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804" y="2981739"/>
            <a:ext cx="2907196" cy="3876261"/>
          </a:xfrm>
          <a:prstGeom prst="rect">
            <a:avLst/>
          </a:prstGeom>
        </p:spPr>
      </p:pic>
      <p:pic>
        <p:nvPicPr>
          <p:cNvPr id="9" name="Picture 9" descr="Untitled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688" y="2930069"/>
            <a:ext cx="2074908" cy="164022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9FCF7AF-295F-439B-9677-B1B9C6F308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974123"/>
            <a:ext cx="3840051" cy="288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77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0358"/>
            <a:ext cx="9144000" cy="3595138"/>
          </a:xfrm>
        </p:spPr>
        <p:txBody>
          <a:bodyPr>
            <a:noAutofit/>
          </a:bodyPr>
          <a:lstStyle/>
          <a:p>
            <a:pPr algn="ctr"/>
            <a:b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Engenharia Agronômica = “só” Agro??!</a:t>
            </a: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8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28F6649D-DDAB-44A8-A81B-A4FBD4E3038C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0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3600" dirty="0">
                <a:latin typeface="Arial Narrow (Títulos)"/>
              </a:rPr>
              <a:t>Engenharia? Agrárias?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F1B896-DE19-4C39-85B9-241A72D859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52" y="3068515"/>
            <a:ext cx="6063001" cy="3255267"/>
          </a:xfrm>
          <a:prstGeom prst="rect">
            <a:avLst/>
          </a:prstGeom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A5B567D3-0019-449A-AE4E-F50BF7A7F1BF}"/>
              </a:ext>
            </a:extLst>
          </p:cNvPr>
          <p:cNvSpPr txBox="1">
            <a:spLocks/>
          </p:cNvSpPr>
          <p:nvPr/>
        </p:nvSpPr>
        <p:spPr>
          <a:xfrm>
            <a:off x="470452" y="1147505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600.000 </a:t>
            </a:r>
            <a:r>
              <a:rPr lang="en-US" sz="2400" dirty="0" err="1"/>
              <a:t>engenheiros</a:t>
            </a:r>
            <a:r>
              <a:rPr lang="en-US" sz="2400" dirty="0"/>
              <a:t> no </a:t>
            </a:r>
            <a:r>
              <a:rPr lang="en-US" sz="2400" dirty="0" err="1"/>
              <a:t>Brasil</a:t>
            </a:r>
            <a:r>
              <a:rPr lang="en-US" sz="2400" dirty="0"/>
              <a:t> (50% </a:t>
            </a:r>
            <a:r>
              <a:rPr lang="en-US" sz="2400" dirty="0" err="1"/>
              <a:t>civis</a:t>
            </a:r>
            <a:r>
              <a:rPr lang="en-US" sz="2400" dirty="0"/>
              <a:t>)</a:t>
            </a:r>
          </a:p>
          <a:p>
            <a:r>
              <a:rPr lang="pt-BR" sz="2400" dirty="0"/>
              <a:t>4</a:t>
            </a:r>
            <a:r>
              <a:rPr lang="en-US" sz="2400" dirty="0"/>
              <a:t>0.000 a </a:t>
            </a:r>
            <a:r>
              <a:rPr lang="en-US" sz="2400" dirty="0" err="1"/>
              <a:t>mais</a:t>
            </a:r>
            <a:r>
              <a:rPr lang="en-US" sz="2400" dirty="0"/>
              <a:t> por </a:t>
            </a:r>
            <a:r>
              <a:rPr lang="en-US" sz="2400" dirty="0" err="1"/>
              <a:t>ano</a:t>
            </a:r>
            <a:endParaRPr lang="en-US" sz="2400" dirty="0"/>
          </a:p>
          <a:p>
            <a:r>
              <a:rPr lang="pt-BR" sz="2400" dirty="0"/>
              <a:t>R</a:t>
            </a:r>
            <a:r>
              <a:rPr lang="en-US" sz="2400" dirty="0" err="1"/>
              <a:t>ússia</a:t>
            </a:r>
            <a:r>
              <a:rPr lang="en-US" sz="2400" dirty="0"/>
              <a:t> = 190.00/</a:t>
            </a:r>
            <a:r>
              <a:rPr lang="en-US" sz="2400" dirty="0" err="1"/>
              <a:t>ano</a:t>
            </a:r>
            <a:endParaRPr lang="en-US" sz="2400" dirty="0"/>
          </a:p>
          <a:p>
            <a:r>
              <a:rPr lang="en-US" sz="2400" dirty="0"/>
              <a:t>China = 650.000/</a:t>
            </a:r>
            <a:r>
              <a:rPr lang="en-US" sz="2400" dirty="0" err="1"/>
              <a:t>ano</a:t>
            </a:r>
            <a:r>
              <a:rPr lang="en-US" sz="2400" dirty="0"/>
              <a:t> </a:t>
            </a:r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F</a:t>
            </a:r>
            <a:r>
              <a:rPr lang="en-US" sz="2400" dirty="0" err="1"/>
              <a:t>onte</a:t>
            </a:r>
            <a:r>
              <a:rPr lang="en-US" sz="2400" dirty="0"/>
              <a:t>: </a:t>
            </a:r>
            <a:r>
              <a:rPr lang="en-US" sz="2400" dirty="0" err="1"/>
              <a:t>Confea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78315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latin typeface="Arial Narrow (Títulos)"/>
              </a:rPr>
              <a:t>Alimentar um mundo em crescimento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0281" y="1412776"/>
            <a:ext cx="584371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-1" y="1805447"/>
            <a:ext cx="3300281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40000"/>
              </a:lnSpc>
            </a:pPr>
            <a:r>
              <a:rPr lang="pt-BR" sz="2400" dirty="0">
                <a:solidFill>
                  <a:srgbClr val="FF0000"/>
                </a:solidFill>
                <a:latin typeface="Arial Narrow (Títulos)"/>
              </a:rPr>
              <a:t>2014</a:t>
            </a:r>
          </a:p>
          <a:p>
            <a:pPr algn="ctr">
              <a:lnSpc>
                <a:spcPct val="140000"/>
              </a:lnSpc>
            </a:pPr>
            <a:r>
              <a:rPr lang="pt-BR" sz="2400" dirty="0">
                <a:solidFill>
                  <a:srgbClr val="FF0000"/>
                </a:solidFill>
                <a:latin typeface="Arial Narrow (Títulos)"/>
              </a:rPr>
              <a:t>7</a:t>
            </a:r>
            <a:r>
              <a:rPr lang="pt-BR" sz="2400" dirty="0">
                <a:latin typeface="Arial Narrow (Títulos)"/>
              </a:rPr>
              <a:t> bilhões de pessoas </a:t>
            </a:r>
          </a:p>
          <a:p>
            <a:pPr algn="ctr">
              <a:lnSpc>
                <a:spcPct val="140000"/>
              </a:lnSpc>
            </a:pPr>
            <a:r>
              <a:rPr lang="pt-BR" sz="2400" dirty="0">
                <a:latin typeface="Arial Narrow (Títulos)"/>
              </a:rPr>
              <a:t>(Aprox. 1 </a:t>
            </a:r>
            <a:r>
              <a:rPr lang="pt-BR" sz="2400" dirty="0" err="1">
                <a:latin typeface="Arial Narrow (Títulos)"/>
              </a:rPr>
              <a:t>bn</a:t>
            </a:r>
            <a:r>
              <a:rPr lang="pt-BR" sz="2400" dirty="0">
                <a:latin typeface="Arial Narrow (Títulos)"/>
              </a:rPr>
              <a:t> famintos)</a:t>
            </a:r>
          </a:p>
          <a:p>
            <a:pPr algn="ctr">
              <a:lnSpc>
                <a:spcPct val="140000"/>
              </a:lnSpc>
            </a:pPr>
            <a:r>
              <a:rPr lang="pt-BR" sz="2400" dirty="0">
                <a:latin typeface="Arial Narrow (Títulos)"/>
              </a:rPr>
              <a:t>(Aprox. 1 </a:t>
            </a:r>
            <a:r>
              <a:rPr lang="pt-BR" sz="2400" dirty="0" err="1">
                <a:latin typeface="Arial Narrow (Títulos)"/>
              </a:rPr>
              <a:t>bn</a:t>
            </a:r>
            <a:r>
              <a:rPr lang="pt-BR" sz="2400" dirty="0">
                <a:latin typeface="Arial Narrow (Títulos)"/>
              </a:rPr>
              <a:t> obesos)</a:t>
            </a:r>
          </a:p>
          <a:p>
            <a:pPr algn="ctr">
              <a:lnSpc>
                <a:spcPct val="140000"/>
              </a:lnSpc>
            </a:pPr>
            <a:r>
              <a:rPr lang="pt-BR" sz="2400" dirty="0">
                <a:latin typeface="Arial Narrow (Títulos)"/>
                <a:sym typeface="Wingdings" pitchFamily="2" charset="2"/>
              </a:rPr>
              <a:t></a:t>
            </a:r>
          </a:p>
          <a:p>
            <a:pPr algn="ctr">
              <a:lnSpc>
                <a:spcPct val="140000"/>
              </a:lnSpc>
            </a:pPr>
            <a:r>
              <a:rPr lang="pt-BR" sz="2400" dirty="0">
                <a:solidFill>
                  <a:srgbClr val="FF0000"/>
                </a:solidFill>
                <a:latin typeface="Arial Narrow (Títulos)"/>
                <a:sym typeface="Wingdings" pitchFamily="2" charset="2"/>
              </a:rPr>
              <a:t>2050</a:t>
            </a:r>
          </a:p>
          <a:p>
            <a:pPr marL="342900" indent="-342900" algn="ctr">
              <a:lnSpc>
                <a:spcPct val="140000"/>
              </a:lnSpc>
              <a:buFont typeface="Wingdings" panose="05000000000000000000" pitchFamily="2" charset="2"/>
              <a:buChar char="Ø"/>
            </a:pPr>
            <a:r>
              <a:rPr lang="pt-BR" sz="2400" dirty="0">
                <a:solidFill>
                  <a:srgbClr val="FF0000"/>
                </a:solidFill>
                <a:latin typeface="Arial Narrow (Títulos)"/>
              </a:rPr>
              <a:t>9,5</a:t>
            </a:r>
            <a:r>
              <a:rPr lang="pt-BR" sz="2400" dirty="0">
                <a:latin typeface="Arial Narrow (Títulos)"/>
              </a:rPr>
              <a:t> bilhões</a:t>
            </a:r>
          </a:p>
          <a:p>
            <a:pPr algn="ctr">
              <a:lnSpc>
                <a:spcPct val="140000"/>
              </a:lnSpc>
            </a:pPr>
            <a:r>
              <a:rPr lang="pt-BR" sz="2400" dirty="0">
                <a:latin typeface="Arial Narrow (Títulos)"/>
              </a:rPr>
              <a:t>(? Famintos ? Obesos)</a:t>
            </a:r>
          </a:p>
        </p:txBody>
      </p:sp>
    </p:spTree>
    <p:extLst>
      <p:ext uri="{BB962C8B-B14F-4D97-AF65-F5344CB8AC3E}">
        <p14:creationId xmlns:p14="http://schemas.microsoft.com/office/powerpoint/2010/main" val="111956614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>
                <a:latin typeface="Arial Narrow (Títulos)"/>
              </a:rPr>
              <a:t>Alimentar um mundo em crescimento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D70EBF9-3F67-430B-BF70-633B3F370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22" y="1781879"/>
            <a:ext cx="9154522" cy="507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3459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12113" y="161359"/>
            <a:ext cx="9131887" cy="522221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3366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 Narrow"/>
                <a:ea typeface="+mj-ea"/>
                <a:cs typeface="+mj-cs"/>
              </a:rPr>
              <a:t>OCUPAÇÃO E USO DO SOLO NO BRASIL</a:t>
            </a:r>
          </a:p>
        </p:txBody>
      </p:sp>
      <p:pic>
        <p:nvPicPr>
          <p:cNvPr id="2049" name="Imagem 2" descr="DBA61ABC-CC09-461D-95AE-4FF3A885EE1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" t="6377" r="7851" b="8928"/>
          <a:stretch>
            <a:fillRect/>
          </a:stretch>
        </p:blipFill>
        <p:spPr bwMode="auto">
          <a:xfrm>
            <a:off x="-108520" y="1904479"/>
            <a:ext cx="5709090" cy="404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3725476" y="1158876"/>
            <a:ext cx="5366514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    520 milhões de ha de vegetação nativa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170 milhões de ha em remanescentes de vegetação nativa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144 milhões de ha em Unidades de Conservação 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110 milhões de ha em  Terras Indígenas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93 milhões de ha de vegetação nativa em áreas privadas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AutoShape 9"/>
          <p:cNvSpPr>
            <a:spLocks noChangeShapeType="1"/>
          </p:cNvSpPr>
          <p:nvPr/>
        </p:nvSpPr>
        <p:spPr bwMode="auto">
          <a:xfrm flipV="1">
            <a:off x="2702797" y="1493863"/>
            <a:ext cx="1071351" cy="59055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5875774" y="2901825"/>
            <a:ext cx="312421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68 milhões de ha de lavouras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(grãos, frutas e florestas plantadas)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967875" y="3757536"/>
            <a:ext cx="3323446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96 milhões de ha em urbanização &amp; antropização </a:t>
            </a: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(mineração, represas,...) 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1" name="AutoShape 5"/>
          <p:cNvSpPr>
            <a:spLocks noChangeShapeType="1"/>
          </p:cNvSpPr>
          <p:nvPr/>
        </p:nvSpPr>
        <p:spPr bwMode="auto">
          <a:xfrm>
            <a:off x="4311262" y="3024749"/>
            <a:ext cx="1396465" cy="9297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2" name="AutoShape 4"/>
          <p:cNvSpPr>
            <a:spLocks noChangeShapeType="1"/>
          </p:cNvSpPr>
          <p:nvPr/>
        </p:nvSpPr>
        <p:spPr bwMode="auto">
          <a:xfrm>
            <a:off x="3419060" y="4476438"/>
            <a:ext cx="1296955" cy="543465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932040" y="4681483"/>
            <a:ext cx="3946401" cy="338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170 milhões de ha de pastagens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Calibri" pitchFamily="34" charset="0"/>
                <a:cs typeface="Calibri" pitchFamily="34" charset="0"/>
              </a:rPr>
              <a:t>(60 a 80 milhões ha estão abandonados ou em processo de degradação) 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2309771" y="1989435"/>
            <a:ext cx="18466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</a:b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Rectangle 14"/>
          <p:cNvSpPr>
            <a:spLocks noChangeArrowheads="1"/>
          </p:cNvSpPr>
          <p:nvPr/>
        </p:nvSpPr>
        <p:spPr bwMode="auto">
          <a:xfrm>
            <a:off x="-3339" y="743635"/>
            <a:ext cx="18466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-3339" y="882134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0" name="AutoShape 4"/>
          <p:cNvSpPr>
            <a:spLocks noChangeShapeType="1"/>
          </p:cNvSpPr>
          <p:nvPr/>
        </p:nvSpPr>
        <p:spPr bwMode="auto">
          <a:xfrm>
            <a:off x="5168348" y="3863329"/>
            <a:ext cx="799527" cy="69727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1" name="CaixaDeTexto 9"/>
          <p:cNvSpPr txBox="1"/>
          <p:nvPr/>
        </p:nvSpPr>
        <p:spPr>
          <a:xfrm>
            <a:off x="2627784" y="548680"/>
            <a:ext cx="4032448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851,4 mi ha | </a:t>
            </a: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useo 700"/>
                <a:ea typeface="+mn-ea"/>
                <a:cs typeface="Museo 700"/>
              </a:rPr>
              <a:t>8,53 MM km2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291721" y="6072700"/>
            <a:ext cx="8586720" cy="6697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Sources: minister of environment- MMA; IBGE – PAM (2010) and agricultural census (2006); INPE – terraclass; </a:t>
            </a:r>
            <a:r>
              <a:rPr kumimoji="0" lang="pt-BR" sz="1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agricultural land use and expansion model brazil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- aglue-br (gerd sparovek, ESALQ-USP). Notes: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1) the data on conservation units exclude the areas called environmental protection areas (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apas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); 2) the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ppas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data include natural vegetation along rivers, hills and top of hills; 3) the data for other natural vegetation areas include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quilombola´s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areas, public forests non settled and other remaining natural vegetation areas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Arial" pitchFamily="34" charset="0"/>
            </a:endParaRPr>
          </a:p>
        </p:txBody>
      </p:sp>
      <p:pic>
        <p:nvPicPr>
          <p:cNvPr id="18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31" y="459842"/>
            <a:ext cx="519112" cy="4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18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idx="1"/>
          </p:nvPr>
        </p:nvSpPr>
        <p:spPr>
          <a:xfrm>
            <a:off x="470452" y="1147505"/>
            <a:ext cx="8229600" cy="4525963"/>
          </a:xfrm>
        </p:spPr>
        <p:txBody>
          <a:bodyPr/>
          <a:lstStyle/>
          <a:p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gente</a:t>
            </a:r>
            <a:endParaRPr lang="en-US" dirty="0"/>
          </a:p>
          <a:p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renda</a:t>
            </a:r>
            <a:endParaRPr lang="en-US" dirty="0"/>
          </a:p>
          <a:p>
            <a:r>
              <a:rPr lang="en-US" dirty="0" err="1"/>
              <a:t>Mais</a:t>
            </a:r>
            <a:r>
              <a:rPr lang="en-US" dirty="0"/>
              <a:t> </a:t>
            </a:r>
            <a:r>
              <a:rPr lang="en-US" dirty="0" err="1"/>
              <a:t>proteína</a:t>
            </a:r>
            <a:r>
              <a:rPr lang="en-US" dirty="0"/>
              <a:t>!</a:t>
            </a:r>
          </a:p>
          <a:p>
            <a:endParaRPr lang="en-US" dirty="0"/>
          </a:p>
          <a:p>
            <a:r>
              <a:rPr lang="en-US" dirty="0"/>
              <a:t>Alimentos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geral</a:t>
            </a:r>
            <a:r>
              <a:rPr lang="en-US" dirty="0"/>
              <a:t>?</a:t>
            </a:r>
          </a:p>
          <a:p>
            <a:pPr marL="457200" lvl="1" indent="0">
              <a:buNone/>
            </a:pPr>
            <a:r>
              <a:rPr lang="en-US" dirty="0"/>
              <a:t>+ 50% (2030)</a:t>
            </a:r>
          </a:p>
          <a:p>
            <a:r>
              <a:rPr lang="en-US" dirty="0" err="1"/>
              <a:t>Proteínas</a:t>
            </a:r>
            <a:r>
              <a:rPr lang="en-US" dirty="0"/>
              <a:t>?</a:t>
            </a:r>
          </a:p>
          <a:p>
            <a:pPr marL="457200" lvl="1" indent="0">
              <a:buNone/>
            </a:pPr>
            <a:r>
              <a:rPr lang="en-US" dirty="0"/>
              <a:t>+ 200%! (2030)</a:t>
            </a:r>
          </a:p>
          <a:p>
            <a:endParaRPr lang="pt-BR" dirty="0"/>
          </a:p>
        </p:txBody>
      </p:sp>
      <p:pic>
        <p:nvPicPr>
          <p:cNvPr id="6" name="Picture 5" descr="Hamburg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-37026"/>
            <a:ext cx="4932040" cy="6895027"/>
          </a:xfrm>
          <a:prstGeom prst="rect">
            <a:avLst/>
          </a:prstGeom>
        </p:spPr>
      </p:pic>
      <p:pic>
        <p:nvPicPr>
          <p:cNvPr id="4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31" y="459842"/>
            <a:ext cx="519112" cy="49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0203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41586" cy="6797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6512" y="-27384"/>
            <a:ext cx="9433048" cy="1143000"/>
          </a:xfrm>
        </p:spPr>
        <p:txBody>
          <a:bodyPr/>
          <a:lstStyle/>
          <a:p>
            <a:r>
              <a:rPr lang="en-US" dirty="0" err="1"/>
              <a:t>Situação</a:t>
            </a:r>
            <a:r>
              <a:rPr lang="en-US" dirty="0"/>
              <a:t>                          para 2030…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161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cartoonista.com/img/foo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2339752" cy="1558275"/>
          </a:xfrm>
          <a:prstGeom prst="rect">
            <a:avLst/>
          </a:prstGeom>
          <a:noFill/>
        </p:spPr>
      </p:pic>
      <p:pic>
        <p:nvPicPr>
          <p:cNvPr id="3" name="Picture 12" descr="http://www.mountainside-medical.com/product_images/uploaded_images/cotton-ba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4985792"/>
            <a:ext cx="1872208" cy="1872208"/>
          </a:xfrm>
          <a:prstGeom prst="rect">
            <a:avLst/>
          </a:prstGeom>
          <a:noFill/>
        </p:spPr>
      </p:pic>
      <p:pic>
        <p:nvPicPr>
          <p:cNvPr id="4" name="Picture 16" descr="http://hlagido.files.wordpress.com/2011/01/pelle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5"/>
            <a:ext cx="1907704" cy="1613708"/>
          </a:xfrm>
          <a:prstGeom prst="rect">
            <a:avLst/>
          </a:prstGeom>
          <a:noFill/>
        </p:spPr>
      </p:pic>
      <p:pic>
        <p:nvPicPr>
          <p:cNvPr id="5" name="Picture 18" descr="http://www.finegardening.com/CMS/uploadedimages/Images/Gardening/Issues_111-120/041106346_soybean_meal_m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67744" y="1196777"/>
            <a:ext cx="1872208" cy="2237873"/>
          </a:xfrm>
          <a:prstGeom prst="rect">
            <a:avLst/>
          </a:prstGeom>
          <a:noFill/>
        </p:spPr>
      </p:pic>
      <p:pic>
        <p:nvPicPr>
          <p:cNvPr id="6" name="Picture 20" descr="http://3.bp.blogspot.com/-3ezy42q2ehg/Tk6DUPjeohI/AAAAAAAADFE/nxfDwFPjaAU/s1600/meat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7744" y="0"/>
            <a:ext cx="2592288" cy="1603629"/>
          </a:xfrm>
          <a:prstGeom prst="rect">
            <a:avLst/>
          </a:prstGeom>
          <a:noFill/>
        </p:spPr>
      </p:pic>
      <p:pic>
        <p:nvPicPr>
          <p:cNvPr id="7" name="Picture 22" descr="http://amigosdasuaestrada.files.wordpress.com/2011/07/bomba-combustivel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284984"/>
            <a:ext cx="1835696" cy="1764760"/>
          </a:xfrm>
          <a:prstGeom prst="rect">
            <a:avLst/>
          </a:prstGeom>
          <a:noFill/>
        </p:spPr>
      </p:pic>
      <p:pic>
        <p:nvPicPr>
          <p:cNvPr id="8" name="Picture 14" descr="http://brandwoods.co.uk/images/kraft-paper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" y="4785559"/>
            <a:ext cx="2051720" cy="2072444"/>
          </a:xfrm>
          <a:prstGeom prst="rect">
            <a:avLst/>
          </a:prstGeom>
          <a:noFill/>
        </p:spPr>
      </p:pic>
      <p:pic>
        <p:nvPicPr>
          <p:cNvPr id="9" name="Picture 26" descr="http://www.askipedia.com/wp-content/uploads/2012/05/sugar-cane-ethanol-e13360524414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79742" y="3284984"/>
            <a:ext cx="2529097" cy="1652344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5364096" y="404664"/>
            <a:ext cx="221381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chemeClr val="tx2"/>
                </a:solidFill>
              </a:rPr>
              <a:t>+FOOD</a:t>
            </a:r>
          </a:p>
          <a:p>
            <a:endParaRPr lang="pt-BR" sz="5400" b="1" dirty="0">
              <a:solidFill>
                <a:schemeClr val="tx2"/>
              </a:solidFill>
            </a:endParaRPr>
          </a:p>
          <a:p>
            <a:r>
              <a:rPr lang="pt-BR" sz="5400" b="1" dirty="0">
                <a:solidFill>
                  <a:schemeClr val="tx2"/>
                </a:solidFill>
              </a:rPr>
              <a:t>+FEED</a:t>
            </a:r>
          </a:p>
          <a:p>
            <a:endParaRPr lang="pt-BR" sz="5400" b="1" dirty="0">
              <a:solidFill>
                <a:schemeClr val="tx2"/>
              </a:solidFill>
            </a:endParaRPr>
          </a:p>
          <a:p>
            <a:r>
              <a:rPr lang="pt-BR" sz="5400" b="1" dirty="0">
                <a:solidFill>
                  <a:schemeClr val="tx2"/>
                </a:solidFill>
              </a:rPr>
              <a:t>+FUEL</a:t>
            </a:r>
          </a:p>
          <a:p>
            <a:endParaRPr lang="pt-BR" sz="5400" b="1" dirty="0">
              <a:solidFill>
                <a:schemeClr val="tx2"/>
              </a:solidFill>
            </a:endParaRPr>
          </a:p>
          <a:p>
            <a:r>
              <a:rPr lang="pt-BR" sz="5400" b="1" dirty="0">
                <a:solidFill>
                  <a:schemeClr val="tx2"/>
                </a:solidFill>
              </a:rPr>
              <a:t>+FIBER</a:t>
            </a:r>
          </a:p>
        </p:txBody>
      </p:sp>
    </p:spTree>
    <p:extLst>
      <p:ext uri="{BB962C8B-B14F-4D97-AF65-F5344CB8AC3E}">
        <p14:creationId xmlns:p14="http://schemas.microsoft.com/office/powerpoint/2010/main" val="302367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4300"/>
            <a:ext cx="9144000" cy="359513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Introdução à Engenharia Agronômica</a:t>
            </a: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 Eduardo ao Edu ao </a:t>
            </a:r>
            <a:r>
              <a:rPr lang="pt-BR" sz="4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DáunTáun</a:t>
            </a:r>
            <a: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ao Eduardo</a:t>
            </a: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 Engenharia Agronômica = “só” Agro??!</a:t>
            </a: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 Carreira de sucesso = ???</a:t>
            </a: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507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150399591.jpg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>
          <a:xfrm>
            <a:off x="0" y="3"/>
            <a:ext cx="9144000" cy="514350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868144" y="-27381"/>
            <a:ext cx="3275856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pt-BR" sz="5400" b="1" dirty="0"/>
          </a:p>
          <a:p>
            <a:r>
              <a:rPr lang="pt-BR" sz="5400" b="1" dirty="0"/>
              <a:t>+Água</a:t>
            </a:r>
          </a:p>
          <a:p>
            <a:endParaRPr lang="pt-BR" sz="5400" b="1" dirty="0"/>
          </a:p>
          <a:p>
            <a:endParaRPr lang="pt-BR" sz="5400" b="1" dirty="0"/>
          </a:p>
          <a:p>
            <a:r>
              <a:rPr lang="pt-BR" sz="5400" b="1" dirty="0"/>
              <a:t>+Energia</a:t>
            </a:r>
          </a:p>
          <a:p>
            <a:endParaRPr lang="pt-BR" sz="5400" b="1" dirty="0"/>
          </a:p>
          <a:p>
            <a:endParaRPr lang="pt-BR" sz="5400" b="1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2"/>
            <a:ext cx="2676229" cy="517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5868144" y="5423932"/>
            <a:ext cx="21323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BR" sz="5400" b="1" dirty="0">
                <a:solidFill>
                  <a:prstClr val="black"/>
                </a:solidFill>
              </a:rPr>
              <a:t>+ + + ...</a:t>
            </a:r>
          </a:p>
        </p:txBody>
      </p:sp>
    </p:spTree>
    <p:extLst>
      <p:ext uri="{BB962C8B-B14F-4D97-AF65-F5344CB8AC3E}">
        <p14:creationId xmlns:p14="http://schemas.microsoft.com/office/powerpoint/2010/main" val="3565733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9"/>
          <p:cNvSpPr txBox="1"/>
          <p:nvPr/>
        </p:nvSpPr>
        <p:spPr>
          <a:xfrm>
            <a:off x="0" y="749199"/>
            <a:ext cx="363080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/>
              <a:t>+ Cérebros!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1727"/>
            <a:ext cx="4439478" cy="443627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832" y="0"/>
            <a:ext cx="5220167" cy="242172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9" y="2370448"/>
            <a:ext cx="4179078" cy="448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174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6359" y="476355"/>
            <a:ext cx="5193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Tendências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para o future da comida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84" y="476355"/>
            <a:ext cx="519112" cy="496542"/>
          </a:xfrm>
          <a:prstGeom prst="rect">
            <a:avLst/>
          </a:prstGeom>
        </p:spPr>
      </p:pic>
      <p:sp>
        <p:nvSpPr>
          <p:cNvPr id="8" name="CaixaDeTexto 11"/>
          <p:cNvSpPr txBox="1"/>
          <p:nvPr/>
        </p:nvSpPr>
        <p:spPr>
          <a:xfrm>
            <a:off x="3713250" y="6581001"/>
            <a:ext cx="5430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Fonte: </a:t>
            </a:r>
            <a:r>
              <a:rPr lang="pt-BR" sz="1200" dirty="0" err="1">
                <a:solidFill>
                  <a:schemeClr val="bg1">
                    <a:lumMod val="50000"/>
                  </a:schemeClr>
                </a:solidFill>
              </a:rPr>
              <a:t>Plant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 Project N 3 Março/Abril 2017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82154" y="1215043"/>
            <a:ext cx="8730542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bg1">
                    <a:lumMod val="50000"/>
                  </a:schemeClr>
                </a:solidFill>
              </a:rPr>
              <a:t>Alternativas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 Orgânico ou Transgênico? Proteína animal ou vegetal? O novo consumidor quer ter o direito de escolher;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Transparência  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 nova geração quer saber mais sobre o que está comendo. Origem, forma e impacto ambiental da produção, todos os detalhes na cadeia produtiva. Rótulos terão de trazer mais informação...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Agricultura Urbana  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Espaços nas cidades (terrenos, fazendas verticiais e mesmo cultivo doméstico) crescerão em importância;</a:t>
            </a:r>
          </a:p>
        </p:txBody>
      </p:sp>
    </p:spTree>
    <p:extLst>
      <p:ext uri="{BB962C8B-B14F-4D97-AF65-F5344CB8AC3E}">
        <p14:creationId xmlns:p14="http://schemas.microsoft.com/office/powerpoint/2010/main" val="22397846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26359" y="476355"/>
            <a:ext cx="51933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Tendências</a:t>
            </a: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rPr>
              <a:t> para o future da comida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84" y="476355"/>
            <a:ext cx="519112" cy="496542"/>
          </a:xfrm>
          <a:prstGeom prst="rect">
            <a:avLst/>
          </a:prstGeom>
        </p:spPr>
      </p:pic>
      <p:sp>
        <p:nvSpPr>
          <p:cNvPr id="8" name="CaixaDeTexto 11"/>
          <p:cNvSpPr txBox="1"/>
          <p:nvPr/>
        </p:nvSpPr>
        <p:spPr>
          <a:xfrm>
            <a:off x="3713250" y="6581001"/>
            <a:ext cx="54307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Fonte: </a:t>
            </a:r>
            <a:r>
              <a:rPr lang="pt-BR" sz="1200" dirty="0" err="1">
                <a:solidFill>
                  <a:schemeClr val="bg1">
                    <a:lumMod val="50000"/>
                  </a:schemeClr>
                </a:solidFill>
              </a:rPr>
              <a:t>Plant</a:t>
            </a:r>
            <a:r>
              <a:rPr lang="pt-BR" sz="1200" dirty="0">
                <a:solidFill>
                  <a:schemeClr val="bg1">
                    <a:lumMod val="50000"/>
                  </a:schemeClr>
                </a:solidFill>
              </a:rPr>
              <a:t> Project N 3 Março/Abril 2017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82154" y="1215043"/>
            <a:ext cx="8730542" cy="4632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Conveniência  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Novos sistemas logísticos encurtarão as distâncias entre lavouras e consumidores. Delivery também revolucionará o varejo;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Design  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Novos alimentos serão desenhados (genética) para substituir medicamentos e atender novas demandas dos consumidores;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Ciência à mesa  In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vestimento em ciências do agro deve crescer no mundo</a:t>
            </a:r>
          </a:p>
          <a:p>
            <a:pPr marL="285750" indent="-285750">
              <a:lnSpc>
                <a:spcPct val="2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PT" sz="2000" b="1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Ag Tech e Food Tech  </a:t>
            </a:r>
            <a:r>
              <a:rPr lang="pt-PT" sz="2000" dirty="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rPr>
              <a:t>Altos investimentos em Startups de alta tecnologia, seja no campo, seja nas cidades</a:t>
            </a:r>
            <a:endParaRPr lang="pt-PT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8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468313" y="1359103"/>
            <a:ext cx="8351837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pt-BR" sz="2000" b="1" i="0" dirty="0">
                <a:solidFill>
                  <a:srgbClr val="464646"/>
                </a:solidFill>
                <a:cs typeface="+mn-cs"/>
              </a:rPr>
              <a:t>Disso tudo, onde me encontrei?!</a:t>
            </a:r>
          </a:p>
          <a:p>
            <a:pPr eaLnBrk="1" hangingPunct="1">
              <a:spcBef>
                <a:spcPct val="50000"/>
              </a:spcBef>
              <a:defRPr/>
            </a:pPr>
            <a:endParaRPr lang="pt-BR" sz="2000" b="1" dirty="0">
              <a:solidFill>
                <a:srgbClr val="464646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t-BR" sz="2000" b="1" i="0" dirty="0">
              <a:solidFill>
                <a:srgbClr val="464646"/>
              </a:solidFill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t-BR" sz="2000" b="1" i="0" dirty="0">
                <a:solidFill>
                  <a:srgbClr val="464646"/>
                </a:solidFill>
                <a:cs typeface="+mn-cs"/>
              </a:rPr>
              <a:t>Assuntos Públicos &amp; Defesa de Interesse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pt-BR" sz="2000" b="1" i="0" dirty="0">
                <a:solidFill>
                  <a:srgbClr val="464646"/>
                </a:solidFill>
                <a:cs typeface="+mn-cs"/>
              </a:rPr>
              <a:t>Relações Governamentais / </a:t>
            </a:r>
            <a:r>
              <a:rPr lang="pt-BR" sz="2000" b="1" i="0" dirty="0" err="1">
                <a:solidFill>
                  <a:srgbClr val="464646"/>
                </a:solidFill>
                <a:cs typeface="+mn-cs"/>
              </a:rPr>
              <a:t>Advocacy</a:t>
            </a:r>
            <a:r>
              <a:rPr lang="pt-BR" sz="2000" b="1" i="0" dirty="0">
                <a:solidFill>
                  <a:srgbClr val="464646"/>
                </a:solidFill>
                <a:cs typeface="+mn-cs"/>
              </a:rPr>
              <a:t> / </a:t>
            </a:r>
            <a:r>
              <a:rPr lang="pt-BR" sz="2000" b="1" i="0" dirty="0" err="1">
                <a:solidFill>
                  <a:srgbClr val="464646"/>
                </a:solidFill>
                <a:cs typeface="+mn-cs"/>
              </a:rPr>
              <a:t>Lobbying</a:t>
            </a:r>
            <a:endParaRPr lang="pt-BR" sz="2000" b="1" i="0" dirty="0">
              <a:solidFill>
                <a:srgbClr val="464646"/>
              </a:solidFill>
              <a:cs typeface="+mn-cs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pt-BR" sz="2000" b="1" dirty="0">
              <a:solidFill>
                <a:srgbClr val="464646"/>
              </a:solidFill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pt-BR" sz="2000" b="1" i="0" dirty="0">
                <a:solidFill>
                  <a:srgbClr val="464646"/>
                </a:solidFill>
                <a:cs typeface="+mn-cs"/>
              </a:rPr>
              <a:t>E claro... No mundo agro! </a:t>
            </a:r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539750" y="2238578"/>
            <a:ext cx="8604250" cy="0"/>
          </a:xfrm>
          <a:prstGeom prst="line">
            <a:avLst/>
          </a:prstGeom>
          <a:noFill/>
          <a:ln w="25400">
            <a:solidFill>
              <a:srgbClr val="39573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pt-BR" sz="1800" i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pic>
        <p:nvPicPr>
          <p:cNvPr id="9" name="Imagem 13" descr="CARIMB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900000">
            <a:off x="7193212" y="5085977"/>
            <a:ext cx="1177073" cy="117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2582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50358"/>
            <a:ext cx="9144000" cy="3595138"/>
          </a:xfrm>
        </p:spPr>
        <p:txBody>
          <a:bodyPr>
            <a:noAutofit/>
          </a:bodyPr>
          <a:lstStyle/>
          <a:p>
            <a:pPr algn="ctr"/>
            <a:b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Carreira de sucesso = ???</a:t>
            </a: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0829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28" y="0"/>
            <a:ext cx="916585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968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27" y="0"/>
            <a:ext cx="92158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542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972"/>
            <a:ext cx="9196562" cy="681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85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744" y="0"/>
            <a:ext cx="9249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497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DC37F2C6-297D-4845-94A4-D1249D5544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1494626"/>
              </p:ext>
            </p:extLst>
          </p:nvPr>
        </p:nvGraphicFramePr>
        <p:xfrm>
          <a:off x="1523999" y="1396999"/>
          <a:ext cx="6608885" cy="5144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45869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363"/>
            <a:ext cx="9144000" cy="68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3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272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4" descr="C:\Users\u410237\AppData\Local\Microsoft\Windows\Temporary Internet Files\Content.Word\20150803_ABAG_14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6661" y="4837043"/>
            <a:ext cx="2067339" cy="2020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350065" cy="2225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8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2DBDF29-6036-4D68-82DC-09BEF7F640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092" y="1661745"/>
            <a:ext cx="5029908" cy="377243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0B4B1B7-952B-4023-A266-E582B73D8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629443" cy="308556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DEA948B-E552-4C9B-98A2-D8E1BE3DCE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3085567"/>
            <a:ext cx="5021234" cy="377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844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8" y="3388056"/>
            <a:ext cx="4626591" cy="346994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592" y="0"/>
            <a:ext cx="4517407" cy="338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3871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47150"/>
            <a:ext cx="9144000" cy="741964"/>
          </a:xfrm>
        </p:spPr>
        <p:txBody>
          <a:bodyPr>
            <a:noAutofit/>
          </a:bodyPr>
          <a:lstStyle/>
          <a:p>
            <a:pPr algn="ctr"/>
            <a: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Carreira de sucesso = Pense seu propósito!</a:t>
            </a: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(Não de carreira, mas de vida!)</a:t>
            </a:r>
            <a:br>
              <a:rPr lang="pt-BR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40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4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724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462" y="932852"/>
            <a:ext cx="7081075" cy="59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356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/>
          <p:nvPr/>
        </p:nvSpPr>
        <p:spPr>
          <a:xfrm>
            <a:off x="465007" y="1323122"/>
            <a:ext cx="3732843" cy="1285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>
            <a:lvl1pPr>
              <a:defRPr sz="72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5A301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O</a:t>
            </a:r>
            <a:r>
              <a:rPr kumimoji="0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A301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brigado</a:t>
            </a:r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5A3018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4000" b="1" i="0" u="none" strike="noStrike" kern="1200" cap="none" spc="0" normalizeH="0" baseline="0" noProof="0" dirty="0">
              <a:ln>
                <a:noFill/>
              </a:ln>
              <a:solidFill>
                <a:srgbClr val="5A3018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5290" b="6581"/>
          <a:stretch/>
        </p:blipFill>
        <p:spPr>
          <a:xfrm>
            <a:off x="0" y="3610190"/>
            <a:ext cx="5411158" cy="324781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235304" y="5466611"/>
            <a:ext cx="39086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5A3018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eduardo.bastos@aipc.com.br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1" u="none" strike="noStrike" kern="1200" cap="none" spc="0" normalizeH="0" baseline="0" noProof="0" dirty="0">
                <a:ln>
                  <a:noFill/>
                </a:ln>
                <a:solidFill>
                  <a:srgbClr val="5A3018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www.abag.com.br   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614" y="3064493"/>
            <a:ext cx="1141003" cy="1091394"/>
          </a:xfrm>
          <a:prstGeom prst="rect">
            <a:avLst/>
          </a:prstGeom>
        </p:spPr>
      </p:pic>
      <p:pic>
        <p:nvPicPr>
          <p:cNvPr id="9" name="Imagem 13" descr="CARIMB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6777787" y="841149"/>
            <a:ext cx="1588658" cy="1588658"/>
          </a:xfrm>
          <a:prstGeom prst="rect">
            <a:avLst/>
          </a:prstGeom>
        </p:spPr>
      </p:pic>
      <p:pic>
        <p:nvPicPr>
          <p:cNvPr id="8" name="Picture 9" descr="Untitled-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50" y="815368"/>
            <a:ext cx="2074908" cy="16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412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31" y="459842"/>
            <a:ext cx="519112" cy="496542"/>
          </a:xfrm>
          <a:prstGeom prst="rect">
            <a:avLst/>
          </a:prstGeom>
        </p:spPr>
      </p:pic>
      <p:pic>
        <p:nvPicPr>
          <p:cNvPr id="10" name="Imagem 13" descr="CARIMB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7834656" y="5548657"/>
            <a:ext cx="1177073" cy="117707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1" y="0"/>
            <a:ext cx="9132560" cy="6858001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283231" y="6228522"/>
            <a:ext cx="776943" cy="424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2724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31" y="459842"/>
            <a:ext cx="519112" cy="496542"/>
          </a:xfrm>
          <a:prstGeom prst="rect">
            <a:avLst/>
          </a:prstGeom>
        </p:spPr>
      </p:pic>
      <p:pic>
        <p:nvPicPr>
          <p:cNvPr id="10" name="Imagem 13" descr="CARIMB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7834656" y="5548657"/>
            <a:ext cx="1177073" cy="1177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6666"/>
            <a:ext cx="9179838" cy="683133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1C4095E0-CE5D-40D7-8B05-72EF0F497A63}"/>
              </a:ext>
            </a:extLst>
          </p:cNvPr>
          <p:cNvSpPr/>
          <p:nvPr/>
        </p:nvSpPr>
        <p:spPr>
          <a:xfrm>
            <a:off x="542787" y="298938"/>
            <a:ext cx="4611756" cy="878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40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DáunTáun</a:t>
            </a:r>
            <a:endParaRPr lang="pt-BR" sz="40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8005AC-4E4B-4B29-8781-7A82067DD8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6" y="2771046"/>
            <a:ext cx="4572396" cy="40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76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31" y="459842"/>
            <a:ext cx="519112" cy="496542"/>
          </a:xfrm>
          <a:prstGeom prst="rect">
            <a:avLst/>
          </a:prstGeom>
        </p:spPr>
      </p:pic>
      <p:pic>
        <p:nvPicPr>
          <p:cNvPr id="10" name="Imagem 13" descr="CARIMB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7834656" y="5548657"/>
            <a:ext cx="1177073" cy="1177073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0" y="8177"/>
            <a:ext cx="9263270" cy="6879368"/>
            <a:chOff x="0" y="8177"/>
            <a:chExt cx="9263270" cy="6879368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8177"/>
              <a:ext cx="9154929" cy="6849824"/>
            </a:xfrm>
            <a:prstGeom prst="rect">
              <a:avLst/>
            </a:prstGeom>
          </p:spPr>
        </p:pic>
        <p:sp>
          <p:nvSpPr>
            <p:cNvPr id="6" name="Retângulo 5"/>
            <p:cNvSpPr/>
            <p:nvPr/>
          </p:nvSpPr>
          <p:spPr>
            <a:xfrm>
              <a:off x="0" y="6228522"/>
              <a:ext cx="9263270" cy="6294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tângulo 2"/>
            <p:cNvSpPr/>
            <p:nvPr/>
          </p:nvSpPr>
          <p:spPr>
            <a:xfrm>
              <a:off x="3843130" y="2486340"/>
              <a:ext cx="5300871" cy="4401205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4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Franca</a:t>
              </a:r>
            </a:p>
            <a:p>
              <a:pPr algn="ctr"/>
              <a:r>
                <a:rPr lang="pt-BR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Campo Verde</a:t>
              </a:r>
            </a:p>
            <a:p>
              <a:pPr algn="ctr"/>
              <a:r>
                <a:rPr lang="pt-BR" sz="4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Franca</a:t>
              </a:r>
            </a:p>
            <a:p>
              <a:pPr algn="ctr"/>
              <a:r>
                <a:rPr lang="pt-BR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Limeira</a:t>
              </a:r>
            </a:p>
            <a:p>
              <a:pPr algn="ctr"/>
              <a:r>
                <a:rPr lang="pt-BR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Uberlândia</a:t>
              </a:r>
            </a:p>
            <a:p>
              <a:pPr algn="ctr"/>
              <a:r>
                <a:rPr lang="pt-BR" sz="4000" b="1" cap="none" spc="0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Barretos</a:t>
              </a:r>
            </a:p>
            <a:p>
              <a:pPr algn="ctr"/>
              <a:r>
                <a:rPr lang="pt-BR" sz="40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rPr>
                <a:t>Franca</a:t>
              </a:r>
              <a:endParaRPr lang="pt-BR" sz="4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  <p:sp>
          <p:nvSpPr>
            <p:cNvPr id="4" name="Retângulo 3"/>
            <p:cNvSpPr/>
            <p:nvPr/>
          </p:nvSpPr>
          <p:spPr>
            <a:xfrm>
              <a:off x="2332383" y="1311965"/>
              <a:ext cx="4611756" cy="54333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 mudanças em 7 anos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018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31" y="459842"/>
            <a:ext cx="519112" cy="496542"/>
          </a:xfrm>
          <a:prstGeom prst="rect">
            <a:avLst/>
          </a:prstGeom>
        </p:spPr>
      </p:pic>
      <p:pic>
        <p:nvPicPr>
          <p:cNvPr id="10" name="Imagem 13" descr="CARIMB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7834656" y="5548657"/>
            <a:ext cx="1177073" cy="1177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2765" y="-16844"/>
            <a:ext cx="9306729" cy="6874844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4956312" y="6228522"/>
            <a:ext cx="4306957" cy="6294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4332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31" y="459842"/>
            <a:ext cx="519112" cy="496542"/>
          </a:xfrm>
          <a:prstGeom prst="rect">
            <a:avLst/>
          </a:prstGeom>
        </p:spPr>
      </p:pic>
      <p:pic>
        <p:nvPicPr>
          <p:cNvPr id="10" name="Imagem 13" descr="CARIMB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7834656" y="5548657"/>
            <a:ext cx="1177073" cy="1177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4296"/>
            <a:ext cx="9144000" cy="6866591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0" y="6228522"/>
            <a:ext cx="9143999" cy="629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79503" y="4847829"/>
            <a:ext cx="5334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Casamento aos 29 </a:t>
            </a:r>
          </a:p>
          <a:p>
            <a:pPr algn="ctr"/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Filhas nos 31 e 32</a:t>
            </a:r>
            <a:r>
              <a:rPr lang="pt-BR" sz="3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...</a:t>
            </a: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6313" y="4058010"/>
            <a:ext cx="4187687" cy="2808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928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14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31" y="459842"/>
            <a:ext cx="519112" cy="496542"/>
          </a:xfrm>
          <a:prstGeom prst="rect">
            <a:avLst/>
          </a:prstGeom>
        </p:spPr>
      </p:pic>
      <p:pic>
        <p:nvPicPr>
          <p:cNvPr id="10" name="Imagem 13" descr="CARIMB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900000">
            <a:off x="7834656" y="5548657"/>
            <a:ext cx="1177073" cy="117707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971" y="0"/>
            <a:ext cx="9265942" cy="6858000"/>
          </a:xfrm>
          <a:prstGeom prst="rect">
            <a:avLst/>
          </a:prstGeom>
        </p:spPr>
      </p:pic>
      <p:sp>
        <p:nvSpPr>
          <p:cNvPr id="6" name="Retângulo 5"/>
          <p:cNvSpPr/>
          <p:nvPr/>
        </p:nvSpPr>
        <p:spPr>
          <a:xfrm>
            <a:off x="2320405" y="6137193"/>
            <a:ext cx="6620797" cy="629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/>
          <p:cNvSpPr/>
          <p:nvPr/>
        </p:nvSpPr>
        <p:spPr>
          <a:xfrm>
            <a:off x="0" y="1821126"/>
            <a:ext cx="9144000" cy="629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9891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564</Words>
  <Application>Microsoft Office PowerPoint</Application>
  <PresentationFormat>Apresentação na tela (4:3)</PresentationFormat>
  <Paragraphs>123</Paragraphs>
  <Slides>37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37</vt:i4>
      </vt:variant>
    </vt:vector>
  </HeadingPairs>
  <TitlesOfParts>
    <vt:vector size="48" baseType="lpstr">
      <vt:lpstr>Arial</vt:lpstr>
      <vt:lpstr>Arial Narrow</vt:lpstr>
      <vt:lpstr>Arial Narrow (Títulos)</vt:lpstr>
      <vt:lpstr>Calibri</vt:lpstr>
      <vt:lpstr>Helvetica</vt:lpstr>
      <vt:lpstr>Museo 700</vt:lpstr>
      <vt:lpstr>Tahoma</vt:lpstr>
      <vt:lpstr>Times New Roman</vt:lpstr>
      <vt:lpstr>Wingdings</vt:lpstr>
      <vt:lpstr>1_Office Theme</vt:lpstr>
      <vt:lpstr>2_Office Theme</vt:lpstr>
      <vt:lpstr>  Introdução à Engenharia Agronômica (Dia a Dia de um Profissional)  Eduardo Brito Bastos DáunTáun F96 (Ano Bondinho)       29 de Junho de 2017</vt:lpstr>
      <vt:lpstr> Introdução à Engenharia Agronômica  1. Eduardo ao Edu ao DáunTáun ao Eduardo 2. Engenharia Agronômica = “só” Agro??! 3. Carreira de sucesso = ???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Engenharia Agronômica = “só” Agro??!   </vt:lpstr>
      <vt:lpstr>Apresentação do PowerPoint</vt:lpstr>
      <vt:lpstr>Alimentar um mundo em crescimento</vt:lpstr>
      <vt:lpstr>Alimentar um mundo em crescimento</vt:lpstr>
      <vt:lpstr>Apresentação do PowerPoint</vt:lpstr>
      <vt:lpstr>Apresentação do PowerPoint</vt:lpstr>
      <vt:lpstr>Situação                          para 2030…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Carreira de sucesso = ???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Carreira de sucesso = Pense seu propósito! (Não de carreira, mas de vida!)  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Fórum Sustentabilidade e Governança   Sustentabilidade no Agronegócio Brasileiro: Atualidade e Tendências</dc:title>
  <dc:creator>Beatriz Stuart Secaf</dc:creator>
  <cp:lastModifiedBy>Eduardo Bastos</cp:lastModifiedBy>
  <cp:revision>122</cp:revision>
  <dcterms:created xsi:type="dcterms:W3CDTF">2015-08-13T14:11:55Z</dcterms:created>
  <dcterms:modified xsi:type="dcterms:W3CDTF">2018-06-17T22:21:07Z</dcterms:modified>
</cp:coreProperties>
</file>