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81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9" r:id="rId13"/>
    <p:sldId id="407" r:id="rId14"/>
    <p:sldId id="408" r:id="rId15"/>
    <p:sldId id="410" r:id="rId16"/>
    <p:sldId id="411" r:id="rId17"/>
    <p:sldId id="418" r:id="rId18"/>
    <p:sldId id="412" r:id="rId19"/>
    <p:sldId id="413" r:id="rId20"/>
    <p:sldId id="414" r:id="rId21"/>
    <p:sldId id="415" r:id="rId22"/>
    <p:sldId id="416" r:id="rId23"/>
    <p:sldId id="417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397" r:id="rId33"/>
  </p:sldIdLst>
  <p:sldSz cx="9144000" cy="6858000" type="screen4x3"/>
  <p:notesSz cx="6877050" cy="100028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6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Plan1!$D$2</c:f>
              <c:strCache>
                <c:ptCount val="1"/>
                <c:pt idx="0">
                  <c:v>NCG</c:v>
                </c:pt>
              </c:strCache>
            </c:strRef>
          </c:tx>
          <c:marker>
            <c:symbol val="none"/>
          </c:marker>
          <c:val>
            <c:numRef>
              <c:f>Plan1!$D$3:$D$6</c:f>
              <c:numCache>
                <c:formatCode>#,##0</c:formatCode>
                <c:ptCount val="4"/>
                <c:pt idx="0">
                  <c:v>1600</c:v>
                </c:pt>
                <c:pt idx="1">
                  <c:v>2000</c:v>
                </c:pt>
                <c:pt idx="2">
                  <c:v>2800</c:v>
                </c:pt>
                <c:pt idx="3">
                  <c:v>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C6-41A5-AFF4-083CD621F551}"/>
            </c:ext>
          </c:extLst>
        </c:ser>
        <c:ser>
          <c:idx val="1"/>
          <c:order val="1"/>
          <c:tx>
            <c:strRef>
              <c:f>Plan1!$E$2</c:f>
              <c:strCache>
                <c:ptCount val="1"/>
                <c:pt idx="0">
                  <c:v>CDG</c:v>
                </c:pt>
              </c:strCache>
            </c:strRef>
          </c:tx>
          <c:marker>
            <c:symbol val="none"/>
          </c:marker>
          <c:val>
            <c:numRef>
              <c:f>Plan1!$E$3:$E$6</c:f>
              <c:numCache>
                <c:formatCode>#,##0</c:formatCode>
                <c:ptCount val="4"/>
                <c:pt idx="0">
                  <c:v>1500</c:v>
                </c:pt>
                <c:pt idx="1">
                  <c:v>1800</c:v>
                </c:pt>
                <c:pt idx="2">
                  <c:v>2200</c:v>
                </c:pt>
                <c:pt idx="3">
                  <c:v>2800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C6-41A5-AFF4-083CD621F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636416"/>
        <c:axId val="212637952"/>
      </c:lineChart>
      <c:catAx>
        <c:axId val="212636416"/>
        <c:scaling>
          <c:orientation val="minMax"/>
        </c:scaling>
        <c:delete val="0"/>
        <c:axPos val="b"/>
        <c:majorTickMark val="out"/>
        <c:minorTickMark val="none"/>
        <c:tickLblPos val="nextTo"/>
        <c:crossAx val="212637952"/>
        <c:crosses val="autoZero"/>
        <c:auto val="1"/>
        <c:lblAlgn val="ctr"/>
        <c:lblOffset val="100"/>
        <c:noMultiLvlLbl val="0"/>
      </c:catAx>
      <c:valAx>
        <c:axId val="2126379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126364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75FE3-2A19-4300-AF7D-89F56A8D11D3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40EA005-299A-4430-84A8-739AC1F0114F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200" dirty="0"/>
            <a:t> </a:t>
          </a:r>
        </a:p>
        <a:p>
          <a:r>
            <a:rPr lang="pt-BR" sz="2500" dirty="0">
              <a:latin typeface="Times New Roman" pitchFamily="18" charset="0"/>
              <a:cs typeface="Times New Roman" pitchFamily="18" charset="0"/>
            </a:rPr>
            <a:t>Ativo Errático </a:t>
          </a:r>
        </a:p>
      </dgm:t>
    </dgm:pt>
    <dgm:pt modelId="{2FFD21FE-8BB6-414E-880F-B94CC8A89569}" type="parTrans" cxnId="{C0EB4FBC-866A-4A97-ACAE-F7A6434977F2}">
      <dgm:prSet/>
      <dgm:spPr/>
      <dgm:t>
        <a:bodyPr/>
        <a:lstStyle/>
        <a:p>
          <a:endParaRPr lang="pt-BR"/>
        </a:p>
      </dgm:t>
    </dgm:pt>
    <dgm:pt modelId="{9B84E4A5-63A6-40C4-8F99-ACB8B2BAB2A1}" type="sibTrans" cxnId="{C0EB4FBC-866A-4A97-ACAE-F7A6434977F2}">
      <dgm:prSet/>
      <dgm:spPr/>
      <dgm:t>
        <a:bodyPr/>
        <a:lstStyle/>
        <a:p>
          <a:endParaRPr lang="pt-BR"/>
        </a:p>
      </dgm:t>
    </dgm:pt>
    <dgm:pt modelId="{F871C669-8894-4FDD-A6FA-869817238BB2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500" dirty="0">
              <a:latin typeface="Times New Roman" pitchFamily="18" charset="0"/>
              <a:cs typeface="Times New Roman" pitchFamily="18" charset="0"/>
            </a:rPr>
            <a:t>Passivo Errático</a:t>
          </a:r>
        </a:p>
      </dgm:t>
    </dgm:pt>
    <dgm:pt modelId="{368F0B2C-9962-4790-872B-80062380C82A}" type="parTrans" cxnId="{E8296DEC-1F54-408C-BEEB-516E873985BD}">
      <dgm:prSet/>
      <dgm:spPr/>
      <dgm:t>
        <a:bodyPr/>
        <a:lstStyle/>
        <a:p>
          <a:endParaRPr lang="pt-BR"/>
        </a:p>
      </dgm:t>
    </dgm:pt>
    <dgm:pt modelId="{A673427B-5BC0-4421-A223-F429F73B3B24}" type="sibTrans" cxnId="{E8296DEC-1F54-408C-BEEB-516E873985BD}">
      <dgm:prSet/>
      <dgm:spPr/>
      <dgm:t>
        <a:bodyPr/>
        <a:lstStyle/>
        <a:p>
          <a:endParaRPr lang="pt-BR"/>
        </a:p>
      </dgm:t>
    </dgm:pt>
    <dgm:pt modelId="{74E8AB6E-2D5A-4D53-A1BB-FCB338245AD1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500" dirty="0">
              <a:latin typeface="Times New Roman" pitchFamily="18" charset="0"/>
              <a:cs typeface="Times New Roman" pitchFamily="18" charset="0"/>
            </a:rPr>
            <a:t>Ativo Cíclico ou Operacional</a:t>
          </a:r>
        </a:p>
      </dgm:t>
    </dgm:pt>
    <dgm:pt modelId="{1F381A9B-206C-48DF-B071-27C7237136E3}" type="parTrans" cxnId="{5C60D9E1-F3D8-4B1F-A8BE-25C6712016A8}">
      <dgm:prSet/>
      <dgm:spPr/>
      <dgm:t>
        <a:bodyPr/>
        <a:lstStyle/>
        <a:p>
          <a:endParaRPr lang="pt-BR"/>
        </a:p>
      </dgm:t>
    </dgm:pt>
    <dgm:pt modelId="{8F089A87-B081-4CC3-BB05-E8F77795A794}" type="sibTrans" cxnId="{5C60D9E1-F3D8-4B1F-A8BE-25C6712016A8}">
      <dgm:prSet/>
      <dgm:spPr/>
      <dgm:t>
        <a:bodyPr/>
        <a:lstStyle/>
        <a:p>
          <a:endParaRPr lang="pt-BR"/>
        </a:p>
      </dgm:t>
    </dgm:pt>
    <dgm:pt modelId="{E558E71F-B1FC-49FF-89D0-A0A66F85D8A1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 sz="1700" dirty="0"/>
        </a:p>
      </dgm:t>
    </dgm:pt>
    <dgm:pt modelId="{D6917BB3-F975-437E-8EC1-ED74FFFB1C86}" type="parTrans" cxnId="{E1CC37A4-4C9E-4EAD-9F03-5766D3B462AD}">
      <dgm:prSet/>
      <dgm:spPr/>
      <dgm:t>
        <a:bodyPr/>
        <a:lstStyle/>
        <a:p>
          <a:endParaRPr lang="pt-BR"/>
        </a:p>
      </dgm:t>
    </dgm:pt>
    <dgm:pt modelId="{16BFB245-21CA-487B-9B0C-D827459510C0}" type="sibTrans" cxnId="{E1CC37A4-4C9E-4EAD-9F03-5766D3B462AD}">
      <dgm:prSet/>
      <dgm:spPr/>
      <dgm:t>
        <a:bodyPr/>
        <a:lstStyle/>
        <a:p>
          <a:endParaRPr lang="pt-BR"/>
        </a:p>
      </dgm:t>
    </dgm:pt>
    <dgm:pt modelId="{17268625-92EB-45B0-9E6E-3F349EDE54B1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500" dirty="0">
              <a:latin typeface="Times New Roman" pitchFamily="18" charset="0"/>
              <a:cs typeface="Times New Roman" pitchFamily="18" charset="0"/>
            </a:rPr>
            <a:t>Passivo Cíclico ou Operacional</a:t>
          </a:r>
        </a:p>
      </dgm:t>
    </dgm:pt>
    <dgm:pt modelId="{120A37DF-9831-41DB-B052-805E41AE1000}" type="parTrans" cxnId="{D6B9888D-A1A1-4275-A835-3742D29FBC08}">
      <dgm:prSet/>
      <dgm:spPr/>
      <dgm:t>
        <a:bodyPr/>
        <a:lstStyle/>
        <a:p>
          <a:endParaRPr lang="pt-BR"/>
        </a:p>
      </dgm:t>
    </dgm:pt>
    <dgm:pt modelId="{C769AACB-71E1-4DD7-9CAF-964A405ED541}" type="sibTrans" cxnId="{D6B9888D-A1A1-4275-A835-3742D29FBC08}">
      <dgm:prSet/>
      <dgm:spPr/>
      <dgm:t>
        <a:bodyPr/>
        <a:lstStyle/>
        <a:p>
          <a:endParaRPr lang="pt-BR"/>
        </a:p>
      </dgm:t>
    </dgm:pt>
    <dgm:pt modelId="{8B0E4236-0AD2-4EAB-B4A9-2ECF4C42F7E0}">
      <dgm:prSet phldrT="[Texto]" custT="1"/>
      <dgm:spPr/>
      <dgm:t>
        <a:bodyPr/>
        <a:lstStyle/>
        <a:p>
          <a:r>
            <a:rPr lang="pt-BR" sz="2500" dirty="0">
              <a:latin typeface="Times New Roman" pitchFamily="18" charset="0"/>
              <a:cs typeface="Times New Roman" pitchFamily="18" charset="0"/>
            </a:rPr>
            <a:t>Passivo: Contas de Longo Prazo</a:t>
          </a:r>
        </a:p>
      </dgm:t>
    </dgm:pt>
    <dgm:pt modelId="{3CE18D76-B7F3-4282-930F-198EF9ED997B}" type="parTrans" cxnId="{BAA4F270-257D-4B07-81FE-99D5D8715418}">
      <dgm:prSet/>
      <dgm:spPr/>
      <dgm:t>
        <a:bodyPr/>
        <a:lstStyle/>
        <a:p>
          <a:endParaRPr lang="pt-BR"/>
        </a:p>
      </dgm:t>
    </dgm:pt>
    <dgm:pt modelId="{F8B80095-CD54-48FA-99D2-A70C87B7BE9C}" type="sibTrans" cxnId="{BAA4F270-257D-4B07-81FE-99D5D8715418}">
      <dgm:prSet/>
      <dgm:spPr/>
      <dgm:t>
        <a:bodyPr/>
        <a:lstStyle/>
        <a:p>
          <a:endParaRPr lang="pt-BR"/>
        </a:p>
      </dgm:t>
    </dgm:pt>
    <dgm:pt modelId="{B36F5569-DBF2-4273-8B38-258B11C14638}">
      <dgm:prSet phldrT="[Texto]" custT="1"/>
      <dgm:spPr/>
      <dgm:t>
        <a:bodyPr/>
        <a:lstStyle/>
        <a:p>
          <a:r>
            <a:rPr lang="pt-BR" sz="2500" dirty="0">
              <a:latin typeface="Times New Roman" pitchFamily="18" charset="0"/>
              <a:cs typeface="Times New Roman" pitchFamily="18" charset="0"/>
            </a:rPr>
            <a:t>Ativo: Contas de Longo Prazo</a:t>
          </a:r>
        </a:p>
      </dgm:t>
    </dgm:pt>
    <dgm:pt modelId="{B7B7954C-2D28-4BC1-86F7-6559332A4264}" type="parTrans" cxnId="{4EEC23BD-D14C-419C-8412-0C7DB0804754}">
      <dgm:prSet/>
      <dgm:spPr/>
      <dgm:t>
        <a:bodyPr/>
        <a:lstStyle/>
        <a:p>
          <a:endParaRPr lang="pt-BR"/>
        </a:p>
      </dgm:t>
    </dgm:pt>
    <dgm:pt modelId="{6FF9B9D3-26E7-4369-9CDC-BDB82667E636}" type="sibTrans" cxnId="{4EEC23BD-D14C-419C-8412-0C7DB0804754}">
      <dgm:prSet/>
      <dgm:spPr/>
      <dgm:t>
        <a:bodyPr/>
        <a:lstStyle/>
        <a:p>
          <a:endParaRPr lang="pt-BR"/>
        </a:p>
      </dgm:t>
    </dgm:pt>
    <dgm:pt modelId="{E9FD0FC7-28C5-4839-9471-5C33BD2B25D6}" type="pres">
      <dgm:prSet presAssocID="{A9975FE3-2A19-4300-AF7D-89F56A8D11D3}" presName="diagram" presStyleCnt="0">
        <dgm:presLayoutVars>
          <dgm:dir/>
          <dgm:resizeHandles val="exact"/>
        </dgm:presLayoutVars>
      </dgm:prSet>
      <dgm:spPr/>
    </dgm:pt>
    <dgm:pt modelId="{F4A4ED46-B415-4FE1-8ECA-59296C031474}" type="pres">
      <dgm:prSet presAssocID="{040EA005-299A-4430-84A8-739AC1F0114F}" presName="node" presStyleLbl="node1" presStyleIdx="0" presStyleCnt="6" custLinFactNeighborX="-1677" custLinFactNeighborY="1073">
        <dgm:presLayoutVars>
          <dgm:bulletEnabled val="1"/>
        </dgm:presLayoutVars>
      </dgm:prSet>
      <dgm:spPr/>
    </dgm:pt>
    <dgm:pt modelId="{662C76B1-5A91-4BE2-A3F3-3026E34507DC}" type="pres">
      <dgm:prSet presAssocID="{9B84E4A5-63A6-40C4-8F99-ACB8B2BAB2A1}" presName="sibTrans" presStyleCnt="0"/>
      <dgm:spPr/>
    </dgm:pt>
    <dgm:pt modelId="{2B2B2CE6-5DF2-47CF-A0E4-E5332E722A65}" type="pres">
      <dgm:prSet presAssocID="{F871C669-8894-4FDD-A6FA-869817238BB2}" presName="node" presStyleLbl="node1" presStyleIdx="1" presStyleCnt="6">
        <dgm:presLayoutVars>
          <dgm:bulletEnabled val="1"/>
        </dgm:presLayoutVars>
      </dgm:prSet>
      <dgm:spPr/>
    </dgm:pt>
    <dgm:pt modelId="{4468C770-C253-4E08-8239-379C54D8E401}" type="pres">
      <dgm:prSet presAssocID="{A673427B-5BC0-4421-A223-F429F73B3B24}" presName="sibTrans" presStyleCnt="0"/>
      <dgm:spPr/>
    </dgm:pt>
    <dgm:pt modelId="{306B4F6D-EC22-4C6F-97DA-A6B9FA217166}" type="pres">
      <dgm:prSet presAssocID="{74E8AB6E-2D5A-4D53-A1BB-FCB338245AD1}" presName="node" presStyleLbl="node1" presStyleIdx="2" presStyleCnt="6">
        <dgm:presLayoutVars>
          <dgm:bulletEnabled val="1"/>
        </dgm:presLayoutVars>
      </dgm:prSet>
      <dgm:spPr/>
    </dgm:pt>
    <dgm:pt modelId="{57D8CE8E-78A6-4E0C-95ED-3C4595ADB66A}" type="pres">
      <dgm:prSet presAssocID="{8F089A87-B081-4CC3-BB05-E8F77795A794}" presName="sibTrans" presStyleCnt="0"/>
      <dgm:spPr/>
    </dgm:pt>
    <dgm:pt modelId="{210F3428-A32E-447D-A5F0-141579CEFCB1}" type="pres">
      <dgm:prSet presAssocID="{17268625-92EB-45B0-9E6E-3F349EDE54B1}" presName="node" presStyleLbl="node1" presStyleIdx="3" presStyleCnt="6">
        <dgm:presLayoutVars>
          <dgm:bulletEnabled val="1"/>
        </dgm:presLayoutVars>
      </dgm:prSet>
      <dgm:spPr/>
    </dgm:pt>
    <dgm:pt modelId="{3BA42320-D4EB-4943-9AA6-19E8A36C1C2C}" type="pres">
      <dgm:prSet presAssocID="{C769AACB-71E1-4DD7-9CAF-964A405ED541}" presName="sibTrans" presStyleCnt="0"/>
      <dgm:spPr/>
    </dgm:pt>
    <dgm:pt modelId="{96E9E11F-0EF4-496A-A0A9-C38D8EC9C4DC}" type="pres">
      <dgm:prSet presAssocID="{B36F5569-DBF2-4273-8B38-258B11C14638}" presName="node" presStyleLbl="node1" presStyleIdx="4" presStyleCnt="6">
        <dgm:presLayoutVars>
          <dgm:bulletEnabled val="1"/>
        </dgm:presLayoutVars>
      </dgm:prSet>
      <dgm:spPr/>
    </dgm:pt>
    <dgm:pt modelId="{E37B1AEB-1C22-48E0-AFFD-30DED7B23541}" type="pres">
      <dgm:prSet presAssocID="{6FF9B9D3-26E7-4369-9CDC-BDB82667E636}" presName="sibTrans" presStyleCnt="0"/>
      <dgm:spPr/>
    </dgm:pt>
    <dgm:pt modelId="{DF59048D-D8F2-4444-82C8-1B9885B0F11D}" type="pres">
      <dgm:prSet presAssocID="{8B0E4236-0AD2-4EAB-B4A9-2ECF4C42F7E0}" presName="node" presStyleLbl="node1" presStyleIdx="5" presStyleCnt="6">
        <dgm:presLayoutVars>
          <dgm:bulletEnabled val="1"/>
        </dgm:presLayoutVars>
      </dgm:prSet>
      <dgm:spPr/>
    </dgm:pt>
  </dgm:ptLst>
  <dgm:cxnLst>
    <dgm:cxn modelId="{BA5EBB0B-AF96-480B-B4A3-5EA2278B8522}" type="presOf" srcId="{040EA005-299A-4430-84A8-739AC1F0114F}" destId="{F4A4ED46-B415-4FE1-8ECA-59296C031474}" srcOrd="0" destOrd="0" presId="urn:microsoft.com/office/officeart/2005/8/layout/default"/>
    <dgm:cxn modelId="{A12CE230-A446-4C1E-9DDF-ED0ABD64B212}" type="presOf" srcId="{F871C669-8894-4FDD-A6FA-869817238BB2}" destId="{2B2B2CE6-5DF2-47CF-A0E4-E5332E722A65}" srcOrd="0" destOrd="0" presId="urn:microsoft.com/office/officeart/2005/8/layout/default"/>
    <dgm:cxn modelId="{155B7939-9F14-4DB6-8AA1-396140C704C1}" type="presOf" srcId="{8B0E4236-0AD2-4EAB-B4A9-2ECF4C42F7E0}" destId="{DF59048D-D8F2-4444-82C8-1B9885B0F11D}" srcOrd="0" destOrd="0" presId="urn:microsoft.com/office/officeart/2005/8/layout/default"/>
    <dgm:cxn modelId="{CDA64043-3498-4233-BD8F-9FDD9A96E5D1}" type="presOf" srcId="{17268625-92EB-45B0-9E6E-3F349EDE54B1}" destId="{210F3428-A32E-447D-A5F0-141579CEFCB1}" srcOrd="0" destOrd="0" presId="urn:microsoft.com/office/officeart/2005/8/layout/default"/>
    <dgm:cxn modelId="{83E6D264-2D61-429C-830E-BCDFF369B130}" type="presOf" srcId="{E558E71F-B1FC-49FF-89D0-A0A66F85D8A1}" destId="{F4A4ED46-B415-4FE1-8ECA-59296C031474}" srcOrd="0" destOrd="1" presId="urn:microsoft.com/office/officeart/2005/8/layout/default"/>
    <dgm:cxn modelId="{BAA4F270-257D-4B07-81FE-99D5D8715418}" srcId="{A9975FE3-2A19-4300-AF7D-89F56A8D11D3}" destId="{8B0E4236-0AD2-4EAB-B4A9-2ECF4C42F7E0}" srcOrd="5" destOrd="0" parTransId="{3CE18D76-B7F3-4282-930F-198EF9ED997B}" sibTransId="{F8B80095-CD54-48FA-99D2-A70C87B7BE9C}"/>
    <dgm:cxn modelId="{D6B9888D-A1A1-4275-A835-3742D29FBC08}" srcId="{A9975FE3-2A19-4300-AF7D-89F56A8D11D3}" destId="{17268625-92EB-45B0-9E6E-3F349EDE54B1}" srcOrd="3" destOrd="0" parTransId="{120A37DF-9831-41DB-B052-805E41AE1000}" sibTransId="{C769AACB-71E1-4DD7-9CAF-964A405ED541}"/>
    <dgm:cxn modelId="{23763794-09FD-416C-90C5-C8103EBF7AF1}" type="presOf" srcId="{B36F5569-DBF2-4273-8B38-258B11C14638}" destId="{96E9E11F-0EF4-496A-A0A9-C38D8EC9C4DC}" srcOrd="0" destOrd="0" presId="urn:microsoft.com/office/officeart/2005/8/layout/default"/>
    <dgm:cxn modelId="{E1CC37A4-4C9E-4EAD-9F03-5766D3B462AD}" srcId="{040EA005-299A-4430-84A8-739AC1F0114F}" destId="{E558E71F-B1FC-49FF-89D0-A0A66F85D8A1}" srcOrd="0" destOrd="0" parTransId="{D6917BB3-F975-437E-8EC1-ED74FFFB1C86}" sibTransId="{16BFB245-21CA-487B-9B0C-D827459510C0}"/>
    <dgm:cxn modelId="{C0EB4FBC-866A-4A97-ACAE-F7A6434977F2}" srcId="{A9975FE3-2A19-4300-AF7D-89F56A8D11D3}" destId="{040EA005-299A-4430-84A8-739AC1F0114F}" srcOrd="0" destOrd="0" parTransId="{2FFD21FE-8BB6-414E-880F-B94CC8A89569}" sibTransId="{9B84E4A5-63A6-40C4-8F99-ACB8B2BAB2A1}"/>
    <dgm:cxn modelId="{4EEC23BD-D14C-419C-8412-0C7DB0804754}" srcId="{A9975FE3-2A19-4300-AF7D-89F56A8D11D3}" destId="{B36F5569-DBF2-4273-8B38-258B11C14638}" srcOrd="4" destOrd="0" parTransId="{B7B7954C-2D28-4BC1-86F7-6559332A4264}" sibTransId="{6FF9B9D3-26E7-4369-9CDC-BDB82667E636}"/>
    <dgm:cxn modelId="{5C60D9E1-F3D8-4B1F-A8BE-25C6712016A8}" srcId="{A9975FE3-2A19-4300-AF7D-89F56A8D11D3}" destId="{74E8AB6E-2D5A-4D53-A1BB-FCB338245AD1}" srcOrd="2" destOrd="0" parTransId="{1F381A9B-206C-48DF-B071-27C7237136E3}" sibTransId="{8F089A87-B081-4CC3-BB05-E8F77795A794}"/>
    <dgm:cxn modelId="{20E982E4-F601-4A64-9D90-C70FB38CE653}" type="presOf" srcId="{74E8AB6E-2D5A-4D53-A1BB-FCB338245AD1}" destId="{306B4F6D-EC22-4C6F-97DA-A6B9FA217166}" srcOrd="0" destOrd="0" presId="urn:microsoft.com/office/officeart/2005/8/layout/default"/>
    <dgm:cxn modelId="{DE767AE9-343A-4117-9DDE-812AE07C507D}" type="presOf" srcId="{A9975FE3-2A19-4300-AF7D-89F56A8D11D3}" destId="{E9FD0FC7-28C5-4839-9471-5C33BD2B25D6}" srcOrd="0" destOrd="0" presId="urn:microsoft.com/office/officeart/2005/8/layout/default"/>
    <dgm:cxn modelId="{E8296DEC-1F54-408C-BEEB-516E873985BD}" srcId="{A9975FE3-2A19-4300-AF7D-89F56A8D11D3}" destId="{F871C669-8894-4FDD-A6FA-869817238BB2}" srcOrd="1" destOrd="0" parTransId="{368F0B2C-9962-4790-872B-80062380C82A}" sibTransId="{A673427B-5BC0-4421-A223-F429F73B3B24}"/>
    <dgm:cxn modelId="{A10AE1FD-747E-4E3E-AC1F-C580E998A1A0}" type="presParOf" srcId="{E9FD0FC7-28C5-4839-9471-5C33BD2B25D6}" destId="{F4A4ED46-B415-4FE1-8ECA-59296C031474}" srcOrd="0" destOrd="0" presId="urn:microsoft.com/office/officeart/2005/8/layout/default"/>
    <dgm:cxn modelId="{AF610039-9232-40E5-AD5F-3823B476A4B8}" type="presParOf" srcId="{E9FD0FC7-28C5-4839-9471-5C33BD2B25D6}" destId="{662C76B1-5A91-4BE2-A3F3-3026E34507DC}" srcOrd="1" destOrd="0" presId="urn:microsoft.com/office/officeart/2005/8/layout/default"/>
    <dgm:cxn modelId="{4AF54DF1-C746-465A-9060-1A1F7F700A08}" type="presParOf" srcId="{E9FD0FC7-28C5-4839-9471-5C33BD2B25D6}" destId="{2B2B2CE6-5DF2-47CF-A0E4-E5332E722A65}" srcOrd="2" destOrd="0" presId="urn:microsoft.com/office/officeart/2005/8/layout/default"/>
    <dgm:cxn modelId="{C7A8B6C9-65CF-4786-90A8-8D3314F97E87}" type="presParOf" srcId="{E9FD0FC7-28C5-4839-9471-5C33BD2B25D6}" destId="{4468C770-C253-4E08-8239-379C54D8E401}" srcOrd="3" destOrd="0" presId="urn:microsoft.com/office/officeart/2005/8/layout/default"/>
    <dgm:cxn modelId="{47F3CB8D-0000-49F0-A123-1B904634366A}" type="presParOf" srcId="{E9FD0FC7-28C5-4839-9471-5C33BD2B25D6}" destId="{306B4F6D-EC22-4C6F-97DA-A6B9FA217166}" srcOrd="4" destOrd="0" presId="urn:microsoft.com/office/officeart/2005/8/layout/default"/>
    <dgm:cxn modelId="{6FE0BA3E-42E1-4476-A4F2-ED348C164A45}" type="presParOf" srcId="{E9FD0FC7-28C5-4839-9471-5C33BD2B25D6}" destId="{57D8CE8E-78A6-4E0C-95ED-3C4595ADB66A}" srcOrd="5" destOrd="0" presId="urn:microsoft.com/office/officeart/2005/8/layout/default"/>
    <dgm:cxn modelId="{5BF80CCD-998A-4668-8CBC-CCFC68074824}" type="presParOf" srcId="{E9FD0FC7-28C5-4839-9471-5C33BD2B25D6}" destId="{210F3428-A32E-447D-A5F0-141579CEFCB1}" srcOrd="6" destOrd="0" presId="urn:microsoft.com/office/officeart/2005/8/layout/default"/>
    <dgm:cxn modelId="{450104A3-0868-49E6-A818-3AAE6E086147}" type="presParOf" srcId="{E9FD0FC7-28C5-4839-9471-5C33BD2B25D6}" destId="{3BA42320-D4EB-4943-9AA6-19E8A36C1C2C}" srcOrd="7" destOrd="0" presId="urn:microsoft.com/office/officeart/2005/8/layout/default"/>
    <dgm:cxn modelId="{C1BEC9C7-129A-49C5-B34D-300C30AE95E7}" type="presParOf" srcId="{E9FD0FC7-28C5-4839-9471-5C33BD2B25D6}" destId="{96E9E11F-0EF4-496A-A0A9-C38D8EC9C4DC}" srcOrd="8" destOrd="0" presId="urn:microsoft.com/office/officeart/2005/8/layout/default"/>
    <dgm:cxn modelId="{873BC054-C849-44B5-A139-E8026CF054CE}" type="presParOf" srcId="{E9FD0FC7-28C5-4839-9471-5C33BD2B25D6}" destId="{E37B1AEB-1C22-48E0-AFFD-30DED7B23541}" srcOrd="9" destOrd="0" presId="urn:microsoft.com/office/officeart/2005/8/layout/default"/>
    <dgm:cxn modelId="{7D6F4830-DB6E-41A9-8396-B6B08AB2355F}" type="presParOf" srcId="{E9FD0FC7-28C5-4839-9471-5C33BD2B25D6}" destId="{DF59048D-D8F2-4444-82C8-1B9885B0F11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03C55-39F3-4824-9491-2FD6487B19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878A10-B5AA-4524-9BFC-D96BFD731230}">
      <dgm:prSet phldrT="[Texto]"/>
      <dgm:spPr/>
      <dgm:t>
        <a:bodyPr/>
        <a:lstStyle/>
        <a:p>
          <a:r>
            <a:rPr lang="pt-BR" dirty="0"/>
            <a:t>NCG</a:t>
          </a:r>
        </a:p>
        <a:p>
          <a:r>
            <a:rPr lang="pt-BR" dirty="0"/>
            <a:t>CDG</a:t>
          </a:r>
        </a:p>
      </dgm:t>
    </dgm:pt>
    <dgm:pt modelId="{671CF5E2-6977-4258-9895-ADD6A6AB0AD5}" type="parTrans" cxnId="{9775C3D3-4D66-467D-9D3E-E4566F79C88D}">
      <dgm:prSet/>
      <dgm:spPr/>
      <dgm:t>
        <a:bodyPr/>
        <a:lstStyle/>
        <a:p>
          <a:endParaRPr lang="pt-BR"/>
        </a:p>
      </dgm:t>
    </dgm:pt>
    <dgm:pt modelId="{0EA4551B-5199-4464-9B68-781A53BC6451}" type="sibTrans" cxnId="{9775C3D3-4D66-467D-9D3E-E4566F79C88D}">
      <dgm:prSet/>
      <dgm:spPr/>
      <dgm:t>
        <a:bodyPr/>
        <a:lstStyle/>
        <a:p>
          <a:endParaRPr lang="pt-BR"/>
        </a:p>
      </dgm:t>
    </dgm:pt>
    <dgm:pt modelId="{E5842C5A-BECF-4036-A368-97903EA3F6B1}">
      <dgm:prSet phldrT="[Texto]"/>
      <dgm:spPr/>
      <dgm:t>
        <a:bodyPr/>
        <a:lstStyle/>
        <a:p>
          <a:r>
            <a:rPr lang="pt-BR" dirty="0"/>
            <a:t>ST</a:t>
          </a:r>
        </a:p>
      </dgm:t>
    </dgm:pt>
    <dgm:pt modelId="{F8F2F2F2-0847-413B-8811-64979C972E22}" type="parTrans" cxnId="{DCC27240-2A2C-4056-ABC4-B8F4B556E2F7}">
      <dgm:prSet/>
      <dgm:spPr/>
      <dgm:t>
        <a:bodyPr/>
        <a:lstStyle/>
        <a:p>
          <a:endParaRPr lang="pt-BR"/>
        </a:p>
      </dgm:t>
    </dgm:pt>
    <dgm:pt modelId="{D6A7FD99-88A6-47B1-9116-47DEE2D7A7C3}" type="sibTrans" cxnId="{DCC27240-2A2C-4056-ABC4-B8F4B556E2F7}">
      <dgm:prSet/>
      <dgm:spPr/>
      <dgm:t>
        <a:bodyPr/>
        <a:lstStyle/>
        <a:p>
          <a:endParaRPr lang="pt-BR"/>
        </a:p>
      </dgm:t>
    </dgm:pt>
    <dgm:pt modelId="{C0C8BE8A-5285-48DB-A89E-C73ED70DE154}" type="pres">
      <dgm:prSet presAssocID="{3A003C55-39F3-4824-9491-2FD6487B199C}" presName="diagram" presStyleCnt="0">
        <dgm:presLayoutVars>
          <dgm:dir/>
          <dgm:resizeHandles val="exact"/>
        </dgm:presLayoutVars>
      </dgm:prSet>
      <dgm:spPr/>
    </dgm:pt>
    <dgm:pt modelId="{2DCD92F4-842B-4D21-BF71-30EC90E3A019}" type="pres">
      <dgm:prSet presAssocID="{C3878A10-B5AA-4524-9BFC-D96BFD731230}" presName="node" presStyleLbl="node1" presStyleIdx="0" presStyleCnt="2" custScaleY="137307">
        <dgm:presLayoutVars>
          <dgm:bulletEnabled val="1"/>
        </dgm:presLayoutVars>
      </dgm:prSet>
      <dgm:spPr/>
    </dgm:pt>
    <dgm:pt modelId="{5601BA09-401C-4F29-9799-C1FDC79F412F}" type="pres">
      <dgm:prSet presAssocID="{0EA4551B-5199-4464-9B68-781A53BC6451}" presName="sibTrans" presStyleCnt="0"/>
      <dgm:spPr/>
    </dgm:pt>
    <dgm:pt modelId="{4D13863B-4E38-4669-9730-593B063FF1F4}" type="pres">
      <dgm:prSet presAssocID="{E5842C5A-BECF-4036-A368-97903EA3F6B1}" presName="node" presStyleLbl="node1" presStyleIdx="1" presStyleCnt="2" custScaleY="138103" custLinFactNeighborX="-281" custLinFactNeighborY="-398">
        <dgm:presLayoutVars>
          <dgm:bulletEnabled val="1"/>
        </dgm:presLayoutVars>
      </dgm:prSet>
      <dgm:spPr/>
    </dgm:pt>
  </dgm:ptLst>
  <dgm:cxnLst>
    <dgm:cxn modelId="{06E8AE18-90D1-4222-AB22-B251D1084344}" type="presOf" srcId="{E5842C5A-BECF-4036-A368-97903EA3F6B1}" destId="{4D13863B-4E38-4669-9730-593B063FF1F4}" srcOrd="0" destOrd="0" presId="urn:microsoft.com/office/officeart/2005/8/layout/default"/>
    <dgm:cxn modelId="{DCC27240-2A2C-4056-ABC4-B8F4B556E2F7}" srcId="{3A003C55-39F3-4824-9491-2FD6487B199C}" destId="{E5842C5A-BECF-4036-A368-97903EA3F6B1}" srcOrd="1" destOrd="0" parTransId="{F8F2F2F2-0847-413B-8811-64979C972E22}" sibTransId="{D6A7FD99-88A6-47B1-9116-47DEE2D7A7C3}"/>
    <dgm:cxn modelId="{25F4BFAF-0183-4C89-882A-E2F20B7C3D65}" type="presOf" srcId="{3A003C55-39F3-4824-9491-2FD6487B199C}" destId="{C0C8BE8A-5285-48DB-A89E-C73ED70DE154}" srcOrd="0" destOrd="0" presId="urn:microsoft.com/office/officeart/2005/8/layout/default"/>
    <dgm:cxn modelId="{9775C3D3-4D66-467D-9D3E-E4566F79C88D}" srcId="{3A003C55-39F3-4824-9491-2FD6487B199C}" destId="{C3878A10-B5AA-4524-9BFC-D96BFD731230}" srcOrd="0" destOrd="0" parTransId="{671CF5E2-6977-4258-9895-ADD6A6AB0AD5}" sibTransId="{0EA4551B-5199-4464-9B68-781A53BC6451}"/>
    <dgm:cxn modelId="{BDAB54DE-0EEF-464D-9A3E-0C173AB19977}" type="presOf" srcId="{C3878A10-B5AA-4524-9BFC-D96BFD731230}" destId="{2DCD92F4-842B-4D21-BF71-30EC90E3A019}" srcOrd="0" destOrd="0" presId="urn:microsoft.com/office/officeart/2005/8/layout/default"/>
    <dgm:cxn modelId="{2E7F9D73-33A3-4CE4-8F4D-988411031618}" type="presParOf" srcId="{C0C8BE8A-5285-48DB-A89E-C73ED70DE154}" destId="{2DCD92F4-842B-4D21-BF71-30EC90E3A019}" srcOrd="0" destOrd="0" presId="urn:microsoft.com/office/officeart/2005/8/layout/default"/>
    <dgm:cxn modelId="{18C74EFC-1433-480C-AFD9-5E749DCACADB}" type="presParOf" srcId="{C0C8BE8A-5285-48DB-A89E-C73ED70DE154}" destId="{5601BA09-401C-4F29-9799-C1FDC79F412F}" srcOrd="1" destOrd="0" presId="urn:microsoft.com/office/officeart/2005/8/layout/default"/>
    <dgm:cxn modelId="{98999A91-49E4-4350-A02D-1C6F2B1C960D}" type="presParOf" srcId="{C0C8BE8A-5285-48DB-A89E-C73ED70DE154}" destId="{4D13863B-4E38-4669-9730-593B063FF1F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003C55-39F3-4824-9491-2FD6487B19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878A10-B5AA-4524-9BFC-D96BFD731230}">
      <dgm:prSet phldrT="[Texto]"/>
      <dgm:spPr/>
      <dgm:t>
        <a:bodyPr/>
        <a:lstStyle/>
        <a:p>
          <a:r>
            <a:rPr lang="pt-BR" dirty="0"/>
            <a:t>CDG</a:t>
          </a:r>
        </a:p>
      </dgm:t>
    </dgm:pt>
    <dgm:pt modelId="{671CF5E2-6977-4258-9895-ADD6A6AB0AD5}" type="parTrans" cxnId="{9775C3D3-4D66-467D-9D3E-E4566F79C88D}">
      <dgm:prSet/>
      <dgm:spPr/>
      <dgm:t>
        <a:bodyPr/>
        <a:lstStyle/>
        <a:p>
          <a:endParaRPr lang="pt-BR"/>
        </a:p>
      </dgm:t>
    </dgm:pt>
    <dgm:pt modelId="{0EA4551B-5199-4464-9B68-781A53BC6451}" type="sibTrans" cxnId="{9775C3D3-4D66-467D-9D3E-E4566F79C88D}">
      <dgm:prSet/>
      <dgm:spPr/>
      <dgm:t>
        <a:bodyPr/>
        <a:lstStyle/>
        <a:p>
          <a:endParaRPr lang="pt-BR"/>
        </a:p>
      </dgm:t>
    </dgm:pt>
    <dgm:pt modelId="{E5842C5A-BECF-4036-A368-97903EA3F6B1}">
      <dgm:prSet phldrT="[Texto]"/>
      <dgm:spPr/>
      <dgm:t>
        <a:bodyPr/>
        <a:lstStyle/>
        <a:p>
          <a:r>
            <a:rPr lang="pt-BR" dirty="0"/>
            <a:t>ST</a:t>
          </a:r>
        </a:p>
        <a:p>
          <a:r>
            <a:rPr lang="pt-BR" dirty="0"/>
            <a:t>NCG</a:t>
          </a:r>
        </a:p>
      </dgm:t>
    </dgm:pt>
    <dgm:pt modelId="{F8F2F2F2-0847-413B-8811-64979C972E22}" type="parTrans" cxnId="{DCC27240-2A2C-4056-ABC4-B8F4B556E2F7}">
      <dgm:prSet/>
      <dgm:spPr/>
      <dgm:t>
        <a:bodyPr/>
        <a:lstStyle/>
        <a:p>
          <a:endParaRPr lang="pt-BR"/>
        </a:p>
      </dgm:t>
    </dgm:pt>
    <dgm:pt modelId="{D6A7FD99-88A6-47B1-9116-47DEE2D7A7C3}" type="sibTrans" cxnId="{DCC27240-2A2C-4056-ABC4-B8F4B556E2F7}">
      <dgm:prSet/>
      <dgm:spPr/>
      <dgm:t>
        <a:bodyPr/>
        <a:lstStyle/>
        <a:p>
          <a:endParaRPr lang="pt-BR"/>
        </a:p>
      </dgm:t>
    </dgm:pt>
    <dgm:pt modelId="{C0C8BE8A-5285-48DB-A89E-C73ED70DE154}" type="pres">
      <dgm:prSet presAssocID="{3A003C55-39F3-4824-9491-2FD6487B199C}" presName="diagram" presStyleCnt="0">
        <dgm:presLayoutVars>
          <dgm:dir/>
          <dgm:resizeHandles val="exact"/>
        </dgm:presLayoutVars>
      </dgm:prSet>
      <dgm:spPr/>
    </dgm:pt>
    <dgm:pt modelId="{2DCD92F4-842B-4D21-BF71-30EC90E3A019}" type="pres">
      <dgm:prSet presAssocID="{C3878A10-B5AA-4524-9BFC-D96BFD731230}" presName="node" presStyleLbl="node1" presStyleIdx="0" presStyleCnt="2" custScaleY="137307">
        <dgm:presLayoutVars>
          <dgm:bulletEnabled val="1"/>
        </dgm:presLayoutVars>
      </dgm:prSet>
      <dgm:spPr/>
    </dgm:pt>
    <dgm:pt modelId="{5601BA09-401C-4F29-9799-C1FDC79F412F}" type="pres">
      <dgm:prSet presAssocID="{0EA4551B-5199-4464-9B68-781A53BC6451}" presName="sibTrans" presStyleCnt="0"/>
      <dgm:spPr/>
    </dgm:pt>
    <dgm:pt modelId="{4D13863B-4E38-4669-9730-593B063FF1F4}" type="pres">
      <dgm:prSet presAssocID="{E5842C5A-BECF-4036-A368-97903EA3F6B1}" presName="node" presStyleLbl="node1" presStyleIdx="1" presStyleCnt="2" custScaleY="138103" custLinFactNeighborX="-281" custLinFactNeighborY="-398">
        <dgm:presLayoutVars>
          <dgm:bulletEnabled val="1"/>
        </dgm:presLayoutVars>
      </dgm:prSet>
      <dgm:spPr/>
    </dgm:pt>
  </dgm:ptLst>
  <dgm:cxnLst>
    <dgm:cxn modelId="{CFAC5305-254C-48B6-90CF-1D74252CC7E8}" type="presOf" srcId="{E5842C5A-BECF-4036-A368-97903EA3F6B1}" destId="{4D13863B-4E38-4669-9730-593B063FF1F4}" srcOrd="0" destOrd="0" presId="urn:microsoft.com/office/officeart/2005/8/layout/default"/>
    <dgm:cxn modelId="{CE268E2F-83AA-4D5F-9187-177D3B2BE191}" type="presOf" srcId="{C3878A10-B5AA-4524-9BFC-D96BFD731230}" destId="{2DCD92F4-842B-4D21-BF71-30EC90E3A019}" srcOrd="0" destOrd="0" presId="urn:microsoft.com/office/officeart/2005/8/layout/default"/>
    <dgm:cxn modelId="{DCC27240-2A2C-4056-ABC4-B8F4B556E2F7}" srcId="{3A003C55-39F3-4824-9491-2FD6487B199C}" destId="{E5842C5A-BECF-4036-A368-97903EA3F6B1}" srcOrd="1" destOrd="0" parTransId="{F8F2F2F2-0847-413B-8811-64979C972E22}" sibTransId="{D6A7FD99-88A6-47B1-9116-47DEE2D7A7C3}"/>
    <dgm:cxn modelId="{BE0947CC-A5FC-4B27-B547-AF3A951BE510}" type="presOf" srcId="{3A003C55-39F3-4824-9491-2FD6487B199C}" destId="{C0C8BE8A-5285-48DB-A89E-C73ED70DE154}" srcOrd="0" destOrd="0" presId="urn:microsoft.com/office/officeart/2005/8/layout/default"/>
    <dgm:cxn modelId="{9775C3D3-4D66-467D-9D3E-E4566F79C88D}" srcId="{3A003C55-39F3-4824-9491-2FD6487B199C}" destId="{C3878A10-B5AA-4524-9BFC-D96BFD731230}" srcOrd="0" destOrd="0" parTransId="{671CF5E2-6977-4258-9895-ADD6A6AB0AD5}" sibTransId="{0EA4551B-5199-4464-9B68-781A53BC6451}"/>
    <dgm:cxn modelId="{D52D5E01-CC07-4B0F-956F-4E366221978C}" type="presParOf" srcId="{C0C8BE8A-5285-48DB-A89E-C73ED70DE154}" destId="{2DCD92F4-842B-4D21-BF71-30EC90E3A019}" srcOrd="0" destOrd="0" presId="urn:microsoft.com/office/officeart/2005/8/layout/default"/>
    <dgm:cxn modelId="{3F2FE626-BF42-4B74-9FD8-4C3663745C76}" type="presParOf" srcId="{C0C8BE8A-5285-48DB-A89E-C73ED70DE154}" destId="{5601BA09-401C-4F29-9799-C1FDC79F412F}" srcOrd="1" destOrd="0" presId="urn:microsoft.com/office/officeart/2005/8/layout/default"/>
    <dgm:cxn modelId="{BB83DC6C-4465-4665-8BAE-5ED7532B9BAF}" type="presParOf" srcId="{C0C8BE8A-5285-48DB-A89E-C73ED70DE154}" destId="{4D13863B-4E38-4669-9730-593B063FF1F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003C55-39F3-4824-9491-2FD6487B19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878A10-B5AA-4524-9BFC-D96BFD731230}">
      <dgm:prSet phldrT="[Texto]"/>
      <dgm:spPr/>
      <dgm:t>
        <a:bodyPr/>
        <a:lstStyle/>
        <a:p>
          <a:r>
            <a:rPr lang="pt-BR" dirty="0"/>
            <a:t>ST</a:t>
          </a:r>
        </a:p>
        <a:p>
          <a:r>
            <a:rPr lang="pt-BR" dirty="0"/>
            <a:t>CDG</a:t>
          </a:r>
        </a:p>
      </dgm:t>
    </dgm:pt>
    <dgm:pt modelId="{671CF5E2-6977-4258-9895-ADD6A6AB0AD5}" type="parTrans" cxnId="{9775C3D3-4D66-467D-9D3E-E4566F79C88D}">
      <dgm:prSet/>
      <dgm:spPr/>
      <dgm:t>
        <a:bodyPr/>
        <a:lstStyle/>
        <a:p>
          <a:endParaRPr lang="pt-BR"/>
        </a:p>
      </dgm:t>
    </dgm:pt>
    <dgm:pt modelId="{0EA4551B-5199-4464-9B68-781A53BC6451}" type="sibTrans" cxnId="{9775C3D3-4D66-467D-9D3E-E4566F79C88D}">
      <dgm:prSet/>
      <dgm:spPr/>
      <dgm:t>
        <a:bodyPr/>
        <a:lstStyle/>
        <a:p>
          <a:endParaRPr lang="pt-BR"/>
        </a:p>
      </dgm:t>
    </dgm:pt>
    <dgm:pt modelId="{E5842C5A-BECF-4036-A368-97903EA3F6B1}">
      <dgm:prSet phldrT="[Texto]"/>
      <dgm:spPr/>
      <dgm:t>
        <a:bodyPr/>
        <a:lstStyle/>
        <a:p>
          <a:r>
            <a:rPr lang="pt-BR" dirty="0"/>
            <a:t>NCG</a:t>
          </a:r>
        </a:p>
      </dgm:t>
    </dgm:pt>
    <dgm:pt modelId="{F8F2F2F2-0847-413B-8811-64979C972E22}" type="parTrans" cxnId="{DCC27240-2A2C-4056-ABC4-B8F4B556E2F7}">
      <dgm:prSet/>
      <dgm:spPr/>
      <dgm:t>
        <a:bodyPr/>
        <a:lstStyle/>
        <a:p>
          <a:endParaRPr lang="pt-BR"/>
        </a:p>
      </dgm:t>
    </dgm:pt>
    <dgm:pt modelId="{D6A7FD99-88A6-47B1-9116-47DEE2D7A7C3}" type="sibTrans" cxnId="{DCC27240-2A2C-4056-ABC4-B8F4B556E2F7}">
      <dgm:prSet/>
      <dgm:spPr/>
      <dgm:t>
        <a:bodyPr/>
        <a:lstStyle/>
        <a:p>
          <a:endParaRPr lang="pt-BR"/>
        </a:p>
      </dgm:t>
    </dgm:pt>
    <dgm:pt modelId="{C0C8BE8A-5285-48DB-A89E-C73ED70DE154}" type="pres">
      <dgm:prSet presAssocID="{3A003C55-39F3-4824-9491-2FD6487B199C}" presName="diagram" presStyleCnt="0">
        <dgm:presLayoutVars>
          <dgm:dir/>
          <dgm:resizeHandles val="exact"/>
        </dgm:presLayoutVars>
      </dgm:prSet>
      <dgm:spPr/>
    </dgm:pt>
    <dgm:pt modelId="{2DCD92F4-842B-4D21-BF71-30EC90E3A019}" type="pres">
      <dgm:prSet presAssocID="{C3878A10-B5AA-4524-9BFC-D96BFD731230}" presName="node" presStyleLbl="node1" presStyleIdx="0" presStyleCnt="2" custScaleY="137307">
        <dgm:presLayoutVars>
          <dgm:bulletEnabled val="1"/>
        </dgm:presLayoutVars>
      </dgm:prSet>
      <dgm:spPr/>
    </dgm:pt>
    <dgm:pt modelId="{5601BA09-401C-4F29-9799-C1FDC79F412F}" type="pres">
      <dgm:prSet presAssocID="{0EA4551B-5199-4464-9B68-781A53BC6451}" presName="sibTrans" presStyleCnt="0"/>
      <dgm:spPr/>
    </dgm:pt>
    <dgm:pt modelId="{4D13863B-4E38-4669-9730-593B063FF1F4}" type="pres">
      <dgm:prSet presAssocID="{E5842C5A-BECF-4036-A368-97903EA3F6B1}" presName="node" presStyleLbl="node1" presStyleIdx="1" presStyleCnt="2" custScaleY="138103" custLinFactNeighborX="-281" custLinFactNeighborY="-398">
        <dgm:presLayoutVars>
          <dgm:bulletEnabled val="1"/>
        </dgm:presLayoutVars>
      </dgm:prSet>
      <dgm:spPr/>
    </dgm:pt>
  </dgm:ptLst>
  <dgm:cxnLst>
    <dgm:cxn modelId="{DCC27240-2A2C-4056-ABC4-B8F4B556E2F7}" srcId="{3A003C55-39F3-4824-9491-2FD6487B199C}" destId="{E5842C5A-BECF-4036-A368-97903EA3F6B1}" srcOrd="1" destOrd="0" parTransId="{F8F2F2F2-0847-413B-8811-64979C972E22}" sibTransId="{D6A7FD99-88A6-47B1-9116-47DEE2D7A7C3}"/>
    <dgm:cxn modelId="{36047C94-FBB9-4A3E-9F00-9148B7F85AC1}" type="presOf" srcId="{E5842C5A-BECF-4036-A368-97903EA3F6B1}" destId="{4D13863B-4E38-4669-9730-593B063FF1F4}" srcOrd="0" destOrd="0" presId="urn:microsoft.com/office/officeart/2005/8/layout/default"/>
    <dgm:cxn modelId="{9775C3D3-4D66-467D-9D3E-E4566F79C88D}" srcId="{3A003C55-39F3-4824-9491-2FD6487B199C}" destId="{C3878A10-B5AA-4524-9BFC-D96BFD731230}" srcOrd="0" destOrd="0" parTransId="{671CF5E2-6977-4258-9895-ADD6A6AB0AD5}" sibTransId="{0EA4551B-5199-4464-9B68-781A53BC6451}"/>
    <dgm:cxn modelId="{3D1489EF-13BE-4010-B3A7-684992C0C4CB}" type="presOf" srcId="{C3878A10-B5AA-4524-9BFC-D96BFD731230}" destId="{2DCD92F4-842B-4D21-BF71-30EC90E3A019}" srcOrd="0" destOrd="0" presId="urn:microsoft.com/office/officeart/2005/8/layout/default"/>
    <dgm:cxn modelId="{1DBCF5EF-2980-4AAA-AA2A-C2869931746B}" type="presOf" srcId="{3A003C55-39F3-4824-9491-2FD6487B199C}" destId="{C0C8BE8A-5285-48DB-A89E-C73ED70DE154}" srcOrd="0" destOrd="0" presId="urn:microsoft.com/office/officeart/2005/8/layout/default"/>
    <dgm:cxn modelId="{257CB83D-5455-4DFF-A8F0-160E3DCD0895}" type="presParOf" srcId="{C0C8BE8A-5285-48DB-A89E-C73ED70DE154}" destId="{2DCD92F4-842B-4D21-BF71-30EC90E3A019}" srcOrd="0" destOrd="0" presId="urn:microsoft.com/office/officeart/2005/8/layout/default"/>
    <dgm:cxn modelId="{6EBD2D5F-4CBE-4B73-8E2C-4D56CA73F81A}" type="presParOf" srcId="{C0C8BE8A-5285-48DB-A89E-C73ED70DE154}" destId="{5601BA09-401C-4F29-9799-C1FDC79F412F}" srcOrd="1" destOrd="0" presId="urn:microsoft.com/office/officeart/2005/8/layout/default"/>
    <dgm:cxn modelId="{660764A7-4D2F-449B-9774-E0C9CB3E5D8B}" type="presParOf" srcId="{C0C8BE8A-5285-48DB-A89E-C73ED70DE154}" destId="{4D13863B-4E38-4669-9730-593B063FF1F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003C55-39F3-4824-9491-2FD6487B19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878A10-B5AA-4524-9BFC-D96BFD731230}">
      <dgm:prSet phldrT="[Texto]"/>
      <dgm:spPr/>
      <dgm:t>
        <a:bodyPr/>
        <a:lstStyle/>
        <a:p>
          <a:r>
            <a:rPr lang="pt-BR" dirty="0"/>
            <a:t>NCG</a:t>
          </a:r>
        </a:p>
      </dgm:t>
    </dgm:pt>
    <dgm:pt modelId="{671CF5E2-6977-4258-9895-ADD6A6AB0AD5}" type="parTrans" cxnId="{9775C3D3-4D66-467D-9D3E-E4566F79C88D}">
      <dgm:prSet/>
      <dgm:spPr/>
      <dgm:t>
        <a:bodyPr/>
        <a:lstStyle/>
        <a:p>
          <a:endParaRPr lang="pt-BR"/>
        </a:p>
      </dgm:t>
    </dgm:pt>
    <dgm:pt modelId="{0EA4551B-5199-4464-9B68-781A53BC6451}" type="sibTrans" cxnId="{9775C3D3-4D66-467D-9D3E-E4566F79C88D}">
      <dgm:prSet/>
      <dgm:spPr/>
      <dgm:t>
        <a:bodyPr/>
        <a:lstStyle/>
        <a:p>
          <a:endParaRPr lang="pt-BR"/>
        </a:p>
      </dgm:t>
    </dgm:pt>
    <dgm:pt modelId="{E5842C5A-BECF-4036-A368-97903EA3F6B1}">
      <dgm:prSet phldrT="[Texto]"/>
      <dgm:spPr/>
      <dgm:t>
        <a:bodyPr/>
        <a:lstStyle/>
        <a:p>
          <a:r>
            <a:rPr lang="pt-BR" dirty="0"/>
            <a:t>ST</a:t>
          </a:r>
        </a:p>
        <a:p>
          <a:r>
            <a:rPr lang="pt-BR" dirty="0"/>
            <a:t>CDG</a:t>
          </a:r>
        </a:p>
      </dgm:t>
    </dgm:pt>
    <dgm:pt modelId="{F8F2F2F2-0847-413B-8811-64979C972E22}" type="parTrans" cxnId="{DCC27240-2A2C-4056-ABC4-B8F4B556E2F7}">
      <dgm:prSet/>
      <dgm:spPr/>
      <dgm:t>
        <a:bodyPr/>
        <a:lstStyle/>
        <a:p>
          <a:endParaRPr lang="pt-BR"/>
        </a:p>
      </dgm:t>
    </dgm:pt>
    <dgm:pt modelId="{D6A7FD99-88A6-47B1-9116-47DEE2D7A7C3}" type="sibTrans" cxnId="{DCC27240-2A2C-4056-ABC4-B8F4B556E2F7}">
      <dgm:prSet/>
      <dgm:spPr/>
      <dgm:t>
        <a:bodyPr/>
        <a:lstStyle/>
        <a:p>
          <a:endParaRPr lang="pt-BR"/>
        </a:p>
      </dgm:t>
    </dgm:pt>
    <dgm:pt modelId="{C0C8BE8A-5285-48DB-A89E-C73ED70DE154}" type="pres">
      <dgm:prSet presAssocID="{3A003C55-39F3-4824-9491-2FD6487B199C}" presName="diagram" presStyleCnt="0">
        <dgm:presLayoutVars>
          <dgm:dir/>
          <dgm:resizeHandles val="exact"/>
        </dgm:presLayoutVars>
      </dgm:prSet>
      <dgm:spPr/>
    </dgm:pt>
    <dgm:pt modelId="{2DCD92F4-842B-4D21-BF71-30EC90E3A019}" type="pres">
      <dgm:prSet presAssocID="{C3878A10-B5AA-4524-9BFC-D96BFD731230}" presName="node" presStyleLbl="node1" presStyleIdx="0" presStyleCnt="2" custScaleY="137307">
        <dgm:presLayoutVars>
          <dgm:bulletEnabled val="1"/>
        </dgm:presLayoutVars>
      </dgm:prSet>
      <dgm:spPr/>
    </dgm:pt>
    <dgm:pt modelId="{5601BA09-401C-4F29-9799-C1FDC79F412F}" type="pres">
      <dgm:prSet presAssocID="{0EA4551B-5199-4464-9B68-781A53BC6451}" presName="sibTrans" presStyleCnt="0"/>
      <dgm:spPr/>
    </dgm:pt>
    <dgm:pt modelId="{4D13863B-4E38-4669-9730-593B063FF1F4}" type="pres">
      <dgm:prSet presAssocID="{E5842C5A-BECF-4036-A368-97903EA3F6B1}" presName="node" presStyleLbl="node1" presStyleIdx="1" presStyleCnt="2" custScaleY="138103" custLinFactNeighborX="-281" custLinFactNeighborY="-398">
        <dgm:presLayoutVars>
          <dgm:bulletEnabled val="1"/>
        </dgm:presLayoutVars>
      </dgm:prSet>
      <dgm:spPr/>
    </dgm:pt>
  </dgm:ptLst>
  <dgm:cxnLst>
    <dgm:cxn modelId="{11DB921E-8578-4BA0-BA49-DC6E026516B1}" type="presOf" srcId="{E5842C5A-BECF-4036-A368-97903EA3F6B1}" destId="{4D13863B-4E38-4669-9730-593B063FF1F4}" srcOrd="0" destOrd="0" presId="urn:microsoft.com/office/officeart/2005/8/layout/default"/>
    <dgm:cxn modelId="{DCC27240-2A2C-4056-ABC4-B8F4B556E2F7}" srcId="{3A003C55-39F3-4824-9491-2FD6487B199C}" destId="{E5842C5A-BECF-4036-A368-97903EA3F6B1}" srcOrd="1" destOrd="0" parTransId="{F8F2F2F2-0847-413B-8811-64979C972E22}" sibTransId="{D6A7FD99-88A6-47B1-9116-47DEE2D7A7C3}"/>
    <dgm:cxn modelId="{018A16A2-5447-4D43-A437-9AF21AB07A86}" type="presOf" srcId="{3A003C55-39F3-4824-9491-2FD6487B199C}" destId="{C0C8BE8A-5285-48DB-A89E-C73ED70DE154}" srcOrd="0" destOrd="0" presId="urn:microsoft.com/office/officeart/2005/8/layout/default"/>
    <dgm:cxn modelId="{BE04E4C5-CD2F-49E2-BE7A-E6E9BC5DCF52}" type="presOf" srcId="{C3878A10-B5AA-4524-9BFC-D96BFD731230}" destId="{2DCD92F4-842B-4D21-BF71-30EC90E3A019}" srcOrd="0" destOrd="0" presId="urn:microsoft.com/office/officeart/2005/8/layout/default"/>
    <dgm:cxn modelId="{9775C3D3-4D66-467D-9D3E-E4566F79C88D}" srcId="{3A003C55-39F3-4824-9491-2FD6487B199C}" destId="{C3878A10-B5AA-4524-9BFC-D96BFD731230}" srcOrd="0" destOrd="0" parTransId="{671CF5E2-6977-4258-9895-ADD6A6AB0AD5}" sibTransId="{0EA4551B-5199-4464-9B68-781A53BC6451}"/>
    <dgm:cxn modelId="{C5CDC808-D076-436A-8263-6FAD5A6A8CC8}" type="presParOf" srcId="{C0C8BE8A-5285-48DB-A89E-C73ED70DE154}" destId="{2DCD92F4-842B-4D21-BF71-30EC90E3A019}" srcOrd="0" destOrd="0" presId="urn:microsoft.com/office/officeart/2005/8/layout/default"/>
    <dgm:cxn modelId="{E9694B2F-CD99-4D5C-8FF7-0DBDC6457950}" type="presParOf" srcId="{C0C8BE8A-5285-48DB-A89E-C73ED70DE154}" destId="{5601BA09-401C-4F29-9799-C1FDC79F412F}" srcOrd="1" destOrd="0" presId="urn:microsoft.com/office/officeart/2005/8/layout/default"/>
    <dgm:cxn modelId="{0765187B-C1B2-4E5F-B46A-60606AEDA29D}" type="presParOf" srcId="{C0C8BE8A-5285-48DB-A89E-C73ED70DE154}" destId="{4D13863B-4E38-4669-9730-593B063FF1F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003C55-39F3-4824-9491-2FD6487B19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878A10-B5AA-4524-9BFC-D96BFD731230}">
      <dgm:prSet phldrT="[Texto]" custT="1"/>
      <dgm:spPr/>
      <dgm:t>
        <a:bodyPr/>
        <a:lstStyle/>
        <a:p>
          <a:endParaRPr lang="pt-BR" sz="4500" dirty="0"/>
        </a:p>
        <a:p>
          <a:r>
            <a:rPr lang="pt-BR" sz="6500" dirty="0"/>
            <a:t>ST</a:t>
          </a:r>
        </a:p>
        <a:p>
          <a:r>
            <a:rPr lang="pt-BR" sz="6500" dirty="0"/>
            <a:t>NCG</a:t>
          </a:r>
        </a:p>
        <a:p>
          <a:endParaRPr lang="pt-BR" sz="3400" dirty="0"/>
        </a:p>
      </dgm:t>
    </dgm:pt>
    <dgm:pt modelId="{671CF5E2-6977-4258-9895-ADD6A6AB0AD5}" type="parTrans" cxnId="{9775C3D3-4D66-467D-9D3E-E4566F79C88D}">
      <dgm:prSet/>
      <dgm:spPr/>
      <dgm:t>
        <a:bodyPr/>
        <a:lstStyle/>
        <a:p>
          <a:endParaRPr lang="pt-BR"/>
        </a:p>
      </dgm:t>
    </dgm:pt>
    <dgm:pt modelId="{0EA4551B-5199-4464-9B68-781A53BC6451}" type="sibTrans" cxnId="{9775C3D3-4D66-467D-9D3E-E4566F79C88D}">
      <dgm:prSet/>
      <dgm:spPr/>
      <dgm:t>
        <a:bodyPr/>
        <a:lstStyle/>
        <a:p>
          <a:endParaRPr lang="pt-BR"/>
        </a:p>
      </dgm:t>
    </dgm:pt>
    <dgm:pt modelId="{E5842C5A-BECF-4036-A368-97903EA3F6B1}">
      <dgm:prSet phldrT="[Texto]"/>
      <dgm:spPr/>
      <dgm:t>
        <a:bodyPr/>
        <a:lstStyle/>
        <a:p>
          <a:r>
            <a:rPr lang="pt-BR" dirty="0"/>
            <a:t>CDG</a:t>
          </a:r>
        </a:p>
      </dgm:t>
    </dgm:pt>
    <dgm:pt modelId="{F8F2F2F2-0847-413B-8811-64979C972E22}" type="parTrans" cxnId="{DCC27240-2A2C-4056-ABC4-B8F4B556E2F7}">
      <dgm:prSet/>
      <dgm:spPr/>
      <dgm:t>
        <a:bodyPr/>
        <a:lstStyle/>
        <a:p>
          <a:endParaRPr lang="pt-BR"/>
        </a:p>
      </dgm:t>
    </dgm:pt>
    <dgm:pt modelId="{D6A7FD99-88A6-47B1-9116-47DEE2D7A7C3}" type="sibTrans" cxnId="{DCC27240-2A2C-4056-ABC4-B8F4B556E2F7}">
      <dgm:prSet/>
      <dgm:spPr/>
      <dgm:t>
        <a:bodyPr/>
        <a:lstStyle/>
        <a:p>
          <a:endParaRPr lang="pt-BR"/>
        </a:p>
      </dgm:t>
    </dgm:pt>
    <dgm:pt modelId="{C0C8BE8A-5285-48DB-A89E-C73ED70DE154}" type="pres">
      <dgm:prSet presAssocID="{3A003C55-39F3-4824-9491-2FD6487B199C}" presName="diagram" presStyleCnt="0">
        <dgm:presLayoutVars>
          <dgm:dir/>
          <dgm:resizeHandles val="exact"/>
        </dgm:presLayoutVars>
      </dgm:prSet>
      <dgm:spPr/>
    </dgm:pt>
    <dgm:pt modelId="{2DCD92F4-842B-4D21-BF71-30EC90E3A019}" type="pres">
      <dgm:prSet presAssocID="{C3878A10-B5AA-4524-9BFC-D96BFD731230}" presName="node" presStyleLbl="node1" presStyleIdx="0" presStyleCnt="2" custScaleY="137307">
        <dgm:presLayoutVars>
          <dgm:bulletEnabled val="1"/>
        </dgm:presLayoutVars>
      </dgm:prSet>
      <dgm:spPr/>
    </dgm:pt>
    <dgm:pt modelId="{5601BA09-401C-4F29-9799-C1FDC79F412F}" type="pres">
      <dgm:prSet presAssocID="{0EA4551B-5199-4464-9B68-781A53BC6451}" presName="sibTrans" presStyleCnt="0"/>
      <dgm:spPr/>
    </dgm:pt>
    <dgm:pt modelId="{4D13863B-4E38-4669-9730-593B063FF1F4}" type="pres">
      <dgm:prSet presAssocID="{E5842C5A-BECF-4036-A368-97903EA3F6B1}" presName="node" presStyleLbl="node1" presStyleIdx="1" presStyleCnt="2" custScaleY="138103" custLinFactNeighborX="1900" custLinFactNeighborY="-1817">
        <dgm:presLayoutVars>
          <dgm:bulletEnabled val="1"/>
        </dgm:presLayoutVars>
      </dgm:prSet>
      <dgm:spPr/>
    </dgm:pt>
  </dgm:ptLst>
  <dgm:cxnLst>
    <dgm:cxn modelId="{DCC27240-2A2C-4056-ABC4-B8F4B556E2F7}" srcId="{3A003C55-39F3-4824-9491-2FD6487B199C}" destId="{E5842C5A-BECF-4036-A368-97903EA3F6B1}" srcOrd="1" destOrd="0" parTransId="{F8F2F2F2-0847-413B-8811-64979C972E22}" sibTransId="{D6A7FD99-88A6-47B1-9116-47DEE2D7A7C3}"/>
    <dgm:cxn modelId="{689B8D74-EB75-45D5-8DE0-52780616AF41}" type="presOf" srcId="{3A003C55-39F3-4824-9491-2FD6487B199C}" destId="{C0C8BE8A-5285-48DB-A89E-C73ED70DE154}" srcOrd="0" destOrd="0" presId="urn:microsoft.com/office/officeart/2005/8/layout/default"/>
    <dgm:cxn modelId="{37369CAC-5307-48E9-9303-4630BC26E924}" type="presOf" srcId="{C3878A10-B5AA-4524-9BFC-D96BFD731230}" destId="{2DCD92F4-842B-4D21-BF71-30EC90E3A019}" srcOrd="0" destOrd="0" presId="urn:microsoft.com/office/officeart/2005/8/layout/default"/>
    <dgm:cxn modelId="{149F22D0-6886-4A2B-AE22-63D663CCFFB9}" type="presOf" srcId="{E5842C5A-BECF-4036-A368-97903EA3F6B1}" destId="{4D13863B-4E38-4669-9730-593B063FF1F4}" srcOrd="0" destOrd="0" presId="urn:microsoft.com/office/officeart/2005/8/layout/default"/>
    <dgm:cxn modelId="{9775C3D3-4D66-467D-9D3E-E4566F79C88D}" srcId="{3A003C55-39F3-4824-9491-2FD6487B199C}" destId="{C3878A10-B5AA-4524-9BFC-D96BFD731230}" srcOrd="0" destOrd="0" parTransId="{671CF5E2-6977-4258-9895-ADD6A6AB0AD5}" sibTransId="{0EA4551B-5199-4464-9B68-781A53BC6451}"/>
    <dgm:cxn modelId="{F43DC386-B0AD-480E-B9DF-F97C66532591}" type="presParOf" srcId="{C0C8BE8A-5285-48DB-A89E-C73ED70DE154}" destId="{2DCD92F4-842B-4D21-BF71-30EC90E3A019}" srcOrd="0" destOrd="0" presId="urn:microsoft.com/office/officeart/2005/8/layout/default"/>
    <dgm:cxn modelId="{EAC11BD8-7F49-4373-997F-44ABA1E832BA}" type="presParOf" srcId="{C0C8BE8A-5285-48DB-A89E-C73ED70DE154}" destId="{5601BA09-401C-4F29-9799-C1FDC79F412F}" srcOrd="1" destOrd="0" presId="urn:microsoft.com/office/officeart/2005/8/layout/default"/>
    <dgm:cxn modelId="{7B7D7A83-80E5-4242-A688-2BC40C5DC759}" type="presParOf" srcId="{C0C8BE8A-5285-48DB-A89E-C73ED70DE154}" destId="{4D13863B-4E38-4669-9730-593B063FF1F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003C55-39F3-4824-9491-2FD6487B19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878A10-B5AA-4524-9BFC-D96BFD731230}">
      <dgm:prSet phldrT="[Texto]" custT="1"/>
      <dgm:spPr/>
      <dgm:t>
        <a:bodyPr/>
        <a:lstStyle/>
        <a:p>
          <a:endParaRPr lang="pt-BR" sz="4500" dirty="0"/>
        </a:p>
        <a:p>
          <a:r>
            <a:rPr lang="pt-BR" sz="6500" dirty="0"/>
            <a:t>ST</a:t>
          </a:r>
        </a:p>
        <a:p>
          <a:endParaRPr lang="pt-BR" sz="3400" dirty="0"/>
        </a:p>
      </dgm:t>
    </dgm:pt>
    <dgm:pt modelId="{671CF5E2-6977-4258-9895-ADD6A6AB0AD5}" type="parTrans" cxnId="{9775C3D3-4D66-467D-9D3E-E4566F79C88D}">
      <dgm:prSet/>
      <dgm:spPr/>
      <dgm:t>
        <a:bodyPr/>
        <a:lstStyle/>
        <a:p>
          <a:endParaRPr lang="pt-BR"/>
        </a:p>
      </dgm:t>
    </dgm:pt>
    <dgm:pt modelId="{0EA4551B-5199-4464-9B68-781A53BC6451}" type="sibTrans" cxnId="{9775C3D3-4D66-467D-9D3E-E4566F79C88D}">
      <dgm:prSet/>
      <dgm:spPr/>
      <dgm:t>
        <a:bodyPr/>
        <a:lstStyle/>
        <a:p>
          <a:endParaRPr lang="pt-BR"/>
        </a:p>
      </dgm:t>
    </dgm:pt>
    <dgm:pt modelId="{E5842C5A-BECF-4036-A368-97903EA3F6B1}">
      <dgm:prSet phldrT="[Texto]"/>
      <dgm:spPr/>
      <dgm:t>
        <a:bodyPr/>
        <a:lstStyle/>
        <a:p>
          <a:r>
            <a:rPr lang="pt-BR" dirty="0"/>
            <a:t>NCG</a:t>
          </a:r>
        </a:p>
        <a:p>
          <a:r>
            <a:rPr lang="pt-BR" dirty="0"/>
            <a:t>CDG</a:t>
          </a:r>
        </a:p>
      </dgm:t>
    </dgm:pt>
    <dgm:pt modelId="{F8F2F2F2-0847-413B-8811-64979C972E22}" type="parTrans" cxnId="{DCC27240-2A2C-4056-ABC4-B8F4B556E2F7}">
      <dgm:prSet/>
      <dgm:spPr/>
      <dgm:t>
        <a:bodyPr/>
        <a:lstStyle/>
        <a:p>
          <a:endParaRPr lang="pt-BR"/>
        </a:p>
      </dgm:t>
    </dgm:pt>
    <dgm:pt modelId="{D6A7FD99-88A6-47B1-9116-47DEE2D7A7C3}" type="sibTrans" cxnId="{DCC27240-2A2C-4056-ABC4-B8F4B556E2F7}">
      <dgm:prSet/>
      <dgm:spPr/>
      <dgm:t>
        <a:bodyPr/>
        <a:lstStyle/>
        <a:p>
          <a:endParaRPr lang="pt-BR"/>
        </a:p>
      </dgm:t>
    </dgm:pt>
    <dgm:pt modelId="{C0C8BE8A-5285-48DB-A89E-C73ED70DE154}" type="pres">
      <dgm:prSet presAssocID="{3A003C55-39F3-4824-9491-2FD6487B199C}" presName="diagram" presStyleCnt="0">
        <dgm:presLayoutVars>
          <dgm:dir/>
          <dgm:resizeHandles val="exact"/>
        </dgm:presLayoutVars>
      </dgm:prSet>
      <dgm:spPr/>
    </dgm:pt>
    <dgm:pt modelId="{2DCD92F4-842B-4D21-BF71-30EC90E3A019}" type="pres">
      <dgm:prSet presAssocID="{C3878A10-B5AA-4524-9BFC-D96BFD731230}" presName="node" presStyleLbl="node1" presStyleIdx="0" presStyleCnt="2" custScaleY="137307">
        <dgm:presLayoutVars>
          <dgm:bulletEnabled val="1"/>
        </dgm:presLayoutVars>
      </dgm:prSet>
      <dgm:spPr/>
    </dgm:pt>
    <dgm:pt modelId="{5601BA09-401C-4F29-9799-C1FDC79F412F}" type="pres">
      <dgm:prSet presAssocID="{0EA4551B-5199-4464-9B68-781A53BC6451}" presName="sibTrans" presStyleCnt="0"/>
      <dgm:spPr/>
    </dgm:pt>
    <dgm:pt modelId="{4D13863B-4E38-4669-9730-593B063FF1F4}" type="pres">
      <dgm:prSet presAssocID="{E5842C5A-BECF-4036-A368-97903EA3F6B1}" presName="node" presStyleLbl="node1" presStyleIdx="1" presStyleCnt="2" custScaleY="138103" custLinFactNeighborX="1900" custLinFactNeighborY="-1817">
        <dgm:presLayoutVars>
          <dgm:bulletEnabled val="1"/>
        </dgm:presLayoutVars>
      </dgm:prSet>
      <dgm:spPr/>
    </dgm:pt>
  </dgm:ptLst>
  <dgm:cxnLst>
    <dgm:cxn modelId="{D59E3E1B-965C-4133-A7E9-2FCED8C0489E}" type="presOf" srcId="{C3878A10-B5AA-4524-9BFC-D96BFD731230}" destId="{2DCD92F4-842B-4D21-BF71-30EC90E3A019}" srcOrd="0" destOrd="0" presId="urn:microsoft.com/office/officeart/2005/8/layout/default"/>
    <dgm:cxn modelId="{DCC27240-2A2C-4056-ABC4-B8F4B556E2F7}" srcId="{3A003C55-39F3-4824-9491-2FD6487B199C}" destId="{E5842C5A-BECF-4036-A368-97903EA3F6B1}" srcOrd="1" destOrd="0" parTransId="{F8F2F2F2-0847-413B-8811-64979C972E22}" sibTransId="{D6A7FD99-88A6-47B1-9116-47DEE2D7A7C3}"/>
    <dgm:cxn modelId="{0FC0C17A-06C1-4455-94A9-3A9E8980496E}" type="presOf" srcId="{E5842C5A-BECF-4036-A368-97903EA3F6B1}" destId="{4D13863B-4E38-4669-9730-593B063FF1F4}" srcOrd="0" destOrd="0" presId="urn:microsoft.com/office/officeart/2005/8/layout/default"/>
    <dgm:cxn modelId="{7D6E9FB0-6BE0-4117-BBE7-469D1D393BFC}" type="presOf" srcId="{3A003C55-39F3-4824-9491-2FD6487B199C}" destId="{C0C8BE8A-5285-48DB-A89E-C73ED70DE154}" srcOrd="0" destOrd="0" presId="urn:microsoft.com/office/officeart/2005/8/layout/default"/>
    <dgm:cxn modelId="{9775C3D3-4D66-467D-9D3E-E4566F79C88D}" srcId="{3A003C55-39F3-4824-9491-2FD6487B199C}" destId="{C3878A10-B5AA-4524-9BFC-D96BFD731230}" srcOrd="0" destOrd="0" parTransId="{671CF5E2-6977-4258-9895-ADD6A6AB0AD5}" sibTransId="{0EA4551B-5199-4464-9B68-781A53BC6451}"/>
    <dgm:cxn modelId="{FE4C1AEA-C951-42A3-A3F8-E8E4A776A5F5}" type="presParOf" srcId="{C0C8BE8A-5285-48DB-A89E-C73ED70DE154}" destId="{2DCD92F4-842B-4D21-BF71-30EC90E3A019}" srcOrd="0" destOrd="0" presId="urn:microsoft.com/office/officeart/2005/8/layout/default"/>
    <dgm:cxn modelId="{B26B25EE-8E62-48F4-B446-3DF24D367D1C}" type="presParOf" srcId="{C0C8BE8A-5285-48DB-A89E-C73ED70DE154}" destId="{5601BA09-401C-4F29-9799-C1FDC79F412F}" srcOrd="1" destOrd="0" presId="urn:microsoft.com/office/officeart/2005/8/layout/default"/>
    <dgm:cxn modelId="{A970783D-51D5-4EA6-904F-AC001C88EFE6}" type="presParOf" srcId="{C0C8BE8A-5285-48DB-A89E-C73ED70DE154}" destId="{4D13863B-4E38-4669-9730-593B063FF1F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003C55-39F3-4824-9491-2FD6487B19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878A10-B5AA-4524-9BFC-D96BFD731230}">
      <dgm:prSet phldrT="[Texto]" custT="1"/>
      <dgm:spPr/>
      <dgm:t>
        <a:bodyPr/>
        <a:lstStyle/>
        <a:p>
          <a:endParaRPr lang="pt-BR" sz="4500" dirty="0"/>
        </a:p>
        <a:p>
          <a:r>
            <a:rPr lang="pt-BR" sz="4000" dirty="0">
              <a:latin typeface="Times New Roman" pitchFamily="18" charset="0"/>
              <a:cs typeface="Times New Roman" pitchFamily="18" charset="0"/>
            </a:rPr>
            <a:t>ST 960</a:t>
          </a:r>
        </a:p>
        <a:p>
          <a:endParaRPr lang="pt-BR" sz="3400" dirty="0"/>
        </a:p>
      </dgm:t>
    </dgm:pt>
    <dgm:pt modelId="{671CF5E2-6977-4258-9895-ADD6A6AB0AD5}" type="parTrans" cxnId="{9775C3D3-4D66-467D-9D3E-E4566F79C88D}">
      <dgm:prSet/>
      <dgm:spPr/>
      <dgm:t>
        <a:bodyPr/>
        <a:lstStyle/>
        <a:p>
          <a:endParaRPr lang="pt-BR"/>
        </a:p>
      </dgm:t>
    </dgm:pt>
    <dgm:pt modelId="{0EA4551B-5199-4464-9B68-781A53BC6451}" type="sibTrans" cxnId="{9775C3D3-4D66-467D-9D3E-E4566F79C88D}">
      <dgm:prSet/>
      <dgm:spPr/>
      <dgm:t>
        <a:bodyPr/>
        <a:lstStyle/>
        <a:p>
          <a:endParaRPr lang="pt-BR"/>
        </a:p>
      </dgm:t>
    </dgm:pt>
    <dgm:pt modelId="{E5842C5A-BECF-4036-A368-97903EA3F6B1}">
      <dgm:prSet phldrT="[Texto]" custT="1"/>
      <dgm:spPr/>
      <dgm:t>
        <a:bodyPr/>
        <a:lstStyle/>
        <a:p>
          <a:r>
            <a:rPr lang="pt-BR" sz="4000" dirty="0">
              <a:latin typeface="Times New Roman" pitchFamily="18" charset="0"/>
              <a:cs typeface="Times New Roman" pitchFamily="18" charset="0"/>
            </a:rPr>
            <a:t>NCG 760 </a:t>
          </a:r>
        </a:p>
        <a:p>
          <a:r>
            <a:rPr lang="pt-BR" sz="4000" dirty="0">
              <a:latin typeface="Times New Roman" pitchFamily="18" charset="0"/>
              <a:cs typeface="Times New Roman" pitchFamily="18" charset="0"/>
            </a:rPr>
            <a:t>CDG 200</a:t>
          </a:r>
        </a:p>
      </dgm:t>
    </dgm:pt>
    <dgm:pt modelId="{F8F2F2F2-0847-413B-8811-64979C972E22}" type="parTrans" cxnId="{DCC27240-2A2C-4056-ABC4-B8F4B556E2F7}">
      <dgm:prSet/>
      <dgm:spPr/>
      <dgm:t>
        <a:bodyPr/>
        <a:lstStyle/>
        <a:p>
          <a:endParaRPr lang="pt-BR"/>
        </a:p>
      </dgm:t>
    </dgm:pt>
    <dgm:pt modelId="{D6A7FD99-88A6-47B1-9116-47DEE2D7A7C3}" type="sibTrans" cxnId="{DCC27240-2A2C-4056-ABC4-B8F4B556E2F7}">
      <dgm:prSet/>
      <dgm:spPr/>
      <dgm:t>
        <a:bodyPr/>
        <a:lstStyle/>
        <a:p>
          <a:endParaRPr lang="pt-BR"/>
        </a:p>
      </dgm:t>
    </dgm:pt>
    <dgm:pt modelId="{C0C8BE8A-5285-48DB-A89E-C73ED70DE154}" type="pres">
      <dgm:prSet presAssocID="{3A003C55-39F3-4824-9491-2FD6487B199C}" presName="diagram" presStyleCnt="0">
        <dgm:presLayoutVars>
          <dgm:dir/>
          <dgm:resizeHandles val="exact"/>
        </dgm:presLayoutVars>
      </dgm:prSet>
      <dgm:spPr/>
    </dgm:pt>
    <dgm:pt modelId="{2DCD92F4-842B-4D21-BF71-30EC90E3A019}" type="pres">
      <dgm:prSet presAssocID="{C3878A10-B5AA-4524-9BFC-D96BFD731230}" presName="node" presStyleLbl="node1" presStyleIdx="0" presStyleCnt="2" custScaleY="137307">
        <dgm:presLayoutVars>
          <dgm:bulletEnabled val="1"/>
        </dgm:presLayoutVars>
      </dgm:prSet>
      <dgm:spPr/>
    </dgm:pt>
    <dgm:pt modelId="{5601BA09-401C-4F29-9799-C1FDC79F412F}" type="pres">
      <dgm:prSet presAssocID="{0EA4551B-5199-4464-9B68-781A53BC6451}" presName="sibTrans" presStyleCnt="0"/>
      <dgm:spPr/>
    </dgm:pt>
    <dgm:pt modelId="{4D13863B-4E38-4669-9730-593B063FF1F4}" type="pres">
      <dgm:prSet presAssocID="{E5842C5A-BECF-4036-A368-97903EA3F6B1}" presName="node" presStyleLbl="node1" presStyleIdx="1" presStyleCnt="2" custScaleY="138103" custLinFactNeighborX="1900" custLinFactNeighborY="-1817">
        <dgm:presLayoutVars>
          <dgm:bulletEnabled val="1"/>
        </dgm:presLayoutVars>
      </dgm:prSet>
      <dgm:spPr/>
    </dgm:pt>
  </dgm:ptLst>
  <dgm:cxnLst>
    <dgm:cxn modelId="{7847E605-2DB6-4206-AE9B-A39A8274177B}" type="presOf" srcId="{E5842C5A-BECF-4036-A368-97903EA3F6B1}" destId="{4D13863B-4E38-4669-9730-593B063FF1F4}" srcOrd="0" destOrd="0" presId="urn:microsoft.com/office/officeart/2005/8/layout/default"/>
    <dgm:cxn modelId="{DCC27240-2A2C-4056-ABC4-B8F4B556E2F7}" srcId="{3A003C55-39F3-4824-9491-2FD6487B199C}" destId="{E5842C5A-BECF-4036-A368-97903EA3F6B1}" srcOrd="1" destOrd="0" parTransId="{F8F2F2F2-0847-413B-8811-64979C972E22}" sibTransId="{D6A7FD99-88A6-47B1-9116-47DEE2D7A7C3}"/>
    <dgm:cxn modelId="{8269EBB1-E10E-41F2-93EE-7D7E1B7CA275}" type="presOf" srcId="{3A003C55-39F3-4824-9491-2FD6487B199C}" destId="{C0C8BE8A-5285-48DB-A89E-C73ED70DE154}" srcOrd="0" destOrd="0" presId="urn:microsoft.com/office/officeart/2005/8/layout/default"/>
    <dgm:cxn modelId="{9775C3D3-4D66-467D-9D3E-E4566F79C88D}" srcId="{3A003C55-39F3-4824-9491-2FD6487B199C}" destId="{C3878A10-B5AA-4524-9BFC-D96BFD731230}" srcOrd="0" destOrd="0" parTransId="{671CF5E2-6977-4258-9895-ADD6A6AB0AD5}" sibTransId="{0EA4551B-5199-4464-9B68-781A53BC6451}"/>
    <dgm:cxn modelId="{EDA826F1-54C8-479C-989A-99F4B78944CE}" type="presOf" srcId="{C3878A10-B5AA-4524-9BFC-D96BFD731230}" destId="{2DCD92F4-842B-4D21-BF71-30EC90E3A019}" srcOrd="0" destOrd="0" presId="urn:microsoft.com/office/officeart/2005/8/layout/default"/>
    <dgm:cxn modelId="{C02A1F94-F163-4014-BC83-97F314218EBD}" type="presParOf" srcId="{C0C8BE8A-5285-48DB-A89E-C73ED70DE154}" destId="{2DCD92F4-842B-4D21-BF71-30EC90E3A019}" srcOrd="0" destOrd="0" presId="urn:microsoft.com/office/officeart/2005/8/layout/default"/>
    <dgm:cxn modelId="{F2156427-29E4-47F6-8AB5-1E8F7C7511B5}" type="presParOf" srcId="{C0C8BE8A-5285-48DB-A89E-C73ED70DE154}" destId="{5601BA09-401C-4F29-9799-C1FDC79F412F}" srcOrd="1" destOrd="0" presId="urn:microsoft.com/office/officeart/2005/8/layout/default"/>
    <dgm:cxn modelId="{E816D863-079C-4C2F-9337-4317AC1B6879}" type="presParOf" srcId="{C0C8BE8A-5285-48DB-A89E-C73ED70DE154}" destId="{4D13863B-4E38-4669-9730-593B063FF1F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003C55-39F3-4824-9491-2FD6487B19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878A10-B5AA-4524-9BFC-D96BFD731230}">
      <dgm:prSet phldrT="[Texto]" custT="1"/>
      <dgm:spPr/>
      <dgm:t>
        <a:bodyPr/>
        <a:lstStyle/>
        <a:p>
          <a:endParaRPr lang="pt-BR" sz="4500" dirty="0"/>
        </a:p>
        <a:p>
          <a:r>
            <a:rPr lang="pt-BR" sz="4000" dirty="0">
              <a:latin typeface="Times New Roman" pitchFamily="18" charset="0"/>
              <a:cs typeface="Times New Roman" pitchFamily="18" charset="0"/>
            </a:rPr>
            <a:t>NCG 2.950</a:t>
          </a:r>
        </a:p>
        <a:p>
          <a:endParaRPr lang="pt-BR" sz="3400" dirty="0"/>
        </a:p>
      </dgm:t>
    </dgm:pt>
    <dgm:pt modelId="{671CF5E2-6977-4258-9895-ADD6A6AB0AD5}" type="parTrans" cxnId="{9775C3D3-4D66-467D-9D3E-E4566F79C88D}">
      <dgm:prSet/>
      <dgm:spPr/>
      <dgm:t>
        <a:bodyPr/>
        <a:lstStyle/>
        <a:p>
          <a:endParaRPr lang="pt-BR"/>
        </a:p>
      </dgm:t>
    </dgm:pt>
    <dgm:pt modelId="{0EA4551B-5199-4464-9B68-781A53BC6451}" type="sibTrans" cxnId="{9775C3D3-4D66-467D-9D3E-E4566F79C88D}">
      <dgm:prSet/>
      <dgm:spPr/>
      <dgm:t>
        <a:bodyPr/>
        <a:lstStyle/>
        <a:p>
          <a:endParaRPr lang="pt-BR"/>
        </a:p>
      </dgm:t>
    </dgm:pt>
    <dgm:pt modelId="{E5842C5A-BECF-4036-A368-97903EA3F6B1}">
      <dgm:prSet phldrT="[Texto]" custT="1"/>
      <dgm:spPr/>
      <dgm:t>
        <a:bodyPr/>
        <a:lstStyle/>
        <a:p>
          <a:r>
            <a:rPr lang="pt-BR" sz="4000" dirty="0">
              <a:latin typeface="Times New Roman" pitchFamily="18" charset="0"/>
              <a:cs typeface="Times New Roman" pitchFamily="18" charset="0"/>
            </a:rPr>
            <a:t>ST 810 </a:t>
          </a:r>
        </a:p>
        <a:p>
          <a:r>
            <a:rPr lang="pt-BR" sz="4000" dirty="0">
              <a:latin typeface="Times New Roman" pitchFamily="18" charset="0"/>
              <a:cs typeface="Times New Roman" pitchFamily="18" charset="0"/>
            </a:rPr>
            <a:t>CDG 2.140</a:t>
          </a:r>
        </a:p>
      </dgm:t>
    </dgm:pt>
    <dgm:pt modelId="{F8F2F2F2-0847-413B-8811-64979C972E22}" type="parTrans" cxnId="{DCC27240-2A2C-4056-ABC4-B8F4B556E2F7}">
      <dgm:prSet/>
      <dgm:spPr/>
      <dgm:t>
        <a:bodyPr/>
        <a:lstStyle/>
        <a:p>
          <a:endParaRPr lang="pt-BR"/>
        </a:p>
      </dgm:t>
    </dgm:pt>
    <dgm:pt modelId="{D6A7FD99-88A6-47B1-9116-47DEE2D7A7C3}" type="sibTrans" cxnId="{DCC27240-2A2C-4056-ABC4-B8F4B556E2F7}">
      <dgm:prSet/>
      <dgm:spPr/>
      <dgm:t>
        <a:bodyPr/>
        <a:lstStyle/>
        <a:p>
          <a:endParaRPr lang="pt-BR"/>
        </a:p>
      </dgm:t>
    </dgm:pt>
    <dgm:pt modelId="{C0C8BE8A-5285-48DB-A89E-C73ED70DE154}" type="pres">
      <dgm:prSet presAssocID="{3A003C55-39F3-4824-9491-2FD6487B199C}" presName="diagram" presStyleCnt="0">
        <dgm:presLayoutVars>
          <dgm:dir/>
          <dgm:resizeHandles val="exact"/>
        </dgm:presLayoutVars>
      </dgm:prSet>
      <dgm:spPr/>
    </dgm:pt>
    <dgm:pt modelId="{2DCD92F4-842B-4D21-BF71-30EC90E3A019}" type="pres">
      <dgm:prSet presAssocID="{C3878A10-B5AA-4524-9BFC-D96BFD731230}" presName="node" presStyleLbl="node1" presStyleIdx="0" presStyleCnt="2" custScaleY="137307">
        <dgm:presLayoutVars>
          <dgm:bulletEnabled val="1"/>
        </dgm:presLayoutVars>
      </dgm:prSet>
      <dgm:spPr/>
    </dgm:pt>
    <dgm:pt modelId="{5601BA09-401C-4F29-9799-C1FDC79F412F}" type="pres">
      <dgm:prSet presAssocID="{0EA4551B-5199-4464-9B68-781A53BC6451}" presName="sibTrans" presStyleCnt="0"/>
      <dgm:spPr/>
    </dgm:pt>
    <dgm:pt modelId="{4D13863B-4E38-4669-9730-593B063FF1F4}" type="pres">
      <dgm:prSet presAssocID="{E5842C5A-BECF-4036-A368-97903EA3F6B1}" presName="node" presStyleLbl="node1" presStyleIdx="1" presStyleCnt="2" custScaleY="138103" custLinFactNeighborX="1900" custLinFactNeighborY="-1817">
        <dgm:presLayoutVars>
          <dgm:bulletEnabled val="1"/>
        </dgm:presLayoutVars>
      </dgm:prSet>
      <dgm:spPr/>
    </dgm:pt>
  </dgm:ptLst>
  <dgm:cxnLst>
    <dgm:cxn modelId="{17484A17-AC7E-40C7-AB95-48B0C9301CDC}" type="presOf" srcId="{3A003C55-39F3-4824-9491-2FD6487B199C}" destId="{C0C8BE8A-5285-48DB-A89E-C73ED70DE154}" srcOrd="0" destOrd="0" presId="urn:microsoft.com/office/officeart/2005/8/layout/default"/>
    <dgm:cxn modelId="{DCC27240-2A2C-4056-ABC4-B8F4B556E2F7}" srcId="{3A003C55-39F3-4824-9491-2FD6487B199C}" destId="{E5842C5A-BECF-4036-A368-97903EA3F6B1}" srcOrd="1" destOrd="0" parTransId="{F8F2F2F2-0847-413B-8811-64979C972E22}" sibTransId="{D6A7FD99-88A6-47B1-9116-47DEE2D7A7C3}"/>
    <dgm:cxn modelId="{7047225D-4BB5-488B-949F-9869A46D42EA}" type="presOf" srcId="{E5842C5A-BECF-4036-A368-97903EA3F6B1}" destId="{4D13863B-4E38-4669-9730-593B063FF1F4}" srcOrd="0" destOrd="0" presId="urn:microsoft.com/office/officeart/2005/8/layout/default"/>
    <dgm:cxn modelId="{2B06F570-A3E3-473C-AFD0-45B225CDA3C8}" type="presOf" srcId="{C3878A10-B5AA-4524-9BFC-D96BFD731230}" destId="{2DCD92F4-842B-4D21-BF71-30EC90E3A019}" srcOrd="0" destOrd="0" presId="urn:microsoft.com/office/officeart/2005/8/layout/default"/>
    <dgm:cxn modelId="{9775C3D3-4D66-467D-9D3E-E4566F79C88D}" srcId="{3A003C55-39F3-4824-9491-2FD6487B199C}" destId="{C3878A10-B5AA-4524-9BFC-D96BFD731230}" srcOrd="0" destOrd="0" parTransId="{671CF5E2-6977-4258-9895-ADD6A6AB0AD5}" sibTransId="{0EA4551B-5199-4464-9B68-781A53BC6451}"/>
    <dgm:cxn modelId="{38CEC2F5-9D59-4E2E-A6D0-219F114C4951}" type="presParOf" srcId="{C0C8BE8A-5285-48DB-A89E-C73ED70DE154}" destId="{2DCD92F4-842B-4D21-BF71-30EC90E3A019}" srcOrd="0" destOrd="0" presId="urn:microsoft.com/office/officeart/2005/8/layout/default"/>
    <dgm:cxn modelId="{1A61FBDA-EE5F-4DFA-B53E-84978AA6D6A0}" type="presParOf" srcId="{C0C8BE8A-5285-48DB-A89E-C73ED70DE154}" destId="{5601BA09-401C-4F29-9799-C1FDC79F412F}" srcOrd="1" destOrd="0" presId="urn:microsoft.com/office/officeart/2005/8/layout/default"/>
    <dgm:cxn modelId="{62AEDE30-1C47-49CC-9FCE-BC0DE12541A4}" type="presParOf" srcId="{C0C8BE8A-5285-48DB-A89E-C73ED70DE154}" destId="{4D13863B-4E38-4669-9730-593B063FF1F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4ED46-B415-4FE1-8ECA-59296C031474}">
      <dsp:nvSpPr>
        <dsp:cNvPr id="0" name=""/>
        <dsp:cNvSpPr/>
      </dsp:nvSpPr>
      <dsp:spPr>
        <a:xfrm>
          <a:off x="815758" y="13679"/>
          <a:ext cx="2092523" cy="1255514"/>
        </a:xfrm>
        <a:prstGeom prst="rect">
          <a:avLst/>
        </a:prstGeom>
        <a:gradFill rotWithShape="1">
          <a:gsLst>
            <a:gs pos="0">
              <a:schemeClr val="accent3">
                <a:tint val="65000"/>
                <a:shade val="92000"/>
                <a:satMod val="130000"/>
              </a:schemeClr>
            </a:gs>
            <a:gs pos="45000">
              <a:schemeClr val="accent3">
                <a:tint val="60000"/>
                <a:shade val="99000"/>
                <a:satMod val="120000"/>
              </a:schemeClr>
            </a:gs>
            <a:gs pos="100000">
              <a:schemeClr val="accent3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Times New Roman" pitchFamily="18" charset="0"/>
              <a:cs typeface="Times New Roman" pitchFamily="18" charset="0"/>
            </a:rPr>
            <a:t>Ativo Errático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700" kern="1200" dirty="0"/>
        </a:p>
      </dsp:txBody>
      <dsp:txXfrm>
        <a:off x="815758" y="13679"/>
        <a:ext cx="2092523" cy="1255514"/>
      </dsp:txXfrm>
    </dsp:sp>
    <dsp:sp modelId="{2B2B2CE6-5DF2-47CF-A0E4-E5332E722A65}">
      <dsp:nvSpPr>
        <dsp:cNvPr id="0" name=""/>
        <dsp:cNvSpPr/>
      </dsp:nvSpPr>
      <dsp:spPr>
        <a:xfrm>
          <a:off x="3152626" y="208"/>
          <a:ext cx="2092523" cy="1255514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Times New Roman" pitchFamily="18" charset="0"/>
              <a:cs typeface="Times New Roman" pitchFamily="18" charset="0"/>
            </a:rPr>
            <a:t>Passivo Errático</a:t>
          </a:r>
        </a:p>
      </dsp:txBody>
      <dsp:txXfrm>
        <a:off x="3152626" y="208"/>
        <a:ext cx="2092523" cy="1255514"/>
      </dsp:txXfrm>
    </dsp:sp>
    <dsp:sp modelId="{306B4F6D-EC22-4C6F-97DA-A6B9FA217166}">
      <dsp:nvSpPr>
        <dsp:cNvPr id="0" name=""/>
        <dsp:cNvSpPr/>
      </dsp:nvSpPr>
      <dsp:spPr>
        <a:xfrm>
          <a:off x="850850" y="1464974"/>
          <a:ext cx="2092523" cy="1255514"/>
        </a:xfrm>
        <a:prstGeom prst="rect">
          <a:avLst/>
        </a:prstGeom>
        <a:gradFill rotWithShape="1">
          <a:gsLst>
            <a:gs pos="0">
              <a:schemeClr val="accent2">
                <a:tint val="65000"/>
                <a:shade val="92000"/>
                <a:satMod val="130000"/>
              </a:schemeClr>
            </a:gs>
            <a:gs pos="45000">
              <a:schemeClr val="accent2">
                <a:tint val="60000"/>
                <a:shade val="99000"/>
                <a:satMod val="120000"/>
              </a:schemeClr>
            </a:gs>
            <a:gs pos="100000">
              <a:schemeClr val="accent2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Times New Roman" pitchFamily="18" charset="0"/>
              <a:cs typeface="Times New Roman" pitchFamily="18" charset="0"/>
            </a:rPr>
            <a:t>Ativo Cíclico ou Operacional</a:t>
          </a:r>
        </a:p>
      </dsp:txBody>
      <dsp:txXfrm>
        <a:off x="850850" y="1464974"/>
        <a:ext cx="2092523" cy="1255514"/>
      </dsp:txXfrm>
    </dsp:sp>
    <dsp:sp modelId="{210F3428-A32E-447D-A5F0-141579CEFCB1}">
      <dsp:nvSpPr>
        <dsp:cNvPr id="0" name=""/>
        <dsp:cNvSpPr/>
      </dsp:nvSpPr>
      <dsp:spPr>
        <a:xfrm>
          <a:off x="3152626" y="1464974"/>
          <a:ext cx="2092523" cy="1255514"/>
        </a:xfrm>
        <a:prstGeom prst="rect">
          <a:avLst/>
        </a:prstGeom>
        <a:gradFill rotWithShape="1">
          <a:gsLst>
            <a:gs pos="0">
              <a:schemeClr val="accent2">
                <a:tint val="65000"/>
                <a:shade val="92000"/>
                <a:satMod val="130000"/>
              </a:schemeClr>
            </a:gs>
            <a:gs pos="45000">
              <a:schemeClr val="accent2">
                <a:tint val="60000"/>
                <a:shade val="99000"/>
                <a:satMod val="120000"/>
              </a:schemeClr>
            </a:gs>
            <a:gs pos="100000">
              <a:schemeClr val="accent2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Times New Roman" pitchFamily="18" charset="0"/>
              <a:cs typeface="Times New Roman" pitchFamily="18" charset="0"/>
            </a:rPr>
            <a:t>Passivo Cíclico ou Operacional</a:t>
          </a:r>
        </a:p>
      </dsp:txBody>
      <dsp:txXfrm>
        <a:off x="3152626" y="1464974"/>
        <a:ext cx="2092523" cy="1255514"/>
      </dsp:txXfrm>
    </dsp:sp>
    <dsp:sp modelId="{96E9E11F-0EF4-496A-A0A9-C38D8EC9C4DC}">
      <dsp:nvSpPr>
        <dsp:cNvPr id="0" name=""/>
        <dsp:cNvSpPr/>
      </dsp:nvSpPr>
      <dsp:spPr>
        <a:xfrm>
          <a:off x="850850" y="2929740"/>
          <a:ext cx="2092523" cy="12555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Times New Roman" pitchFamily="18" charset="0"/>
              <a:cs typeface="Times New Roman" pitchFamily="18" charset="0"/>
            </a:rPr>
            <a:t>Ativo: Contas de Longo Prazo</a:t>
          </a:r>
        </a:p>
      </dsp:txBody>
      <dsp:txXfrm>
        <a:off x="850850" y="2929740"/>
        <a:ext cx="2092523" cy="1255514"/>
      </dsp:txXfrm>
    </dsp:sp>
    <dsp:sp modelId="{DF59048D-D8F2-4444-82C8-1B9885B0F11D}">
      <dsp:nvSpPr>
        <dsp:cNvPr id="0" name=""/>
        <dsp:cNvSpPr/>
      </dsp:nvSpPr>
      <dsp:spPr>
        <a:xfrm>
          <a:off x="3152626" y="2929740"/>
          <a:ext cx="2092523" cy="12555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Times New Roman" pitchFamily="18" charset="0"/>
              <a:cs typeface="Times New Roman" pitchFamily="18" charset="0"/>
            </a:rPr>
            <a:t>Passivo: Contas de Longo Prazo</a:t>
          </a:r>
        </a:p>
      </dsp:txBody>
      <dsp:txXfrm>
        <a:off x="3152626" y="2929740"/>
        <a:ext cx="2092523" cy="1255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92F4-842B-4D21-BF71-30EC90E3A019}">
      <dsp:nvSpPr>
        <dsp:cNvPr id="0" name=""/>
        <dsp:cNvSpPr/>
      </dsp:nvSpPr>
      <dsp:spPr>
        <a:xfrm>
          <a:off x="846" y="331919"/>
          <a:ext cx="3302256" cy="2720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NCG</a:t>
          </a: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CDG</a:t>
          </a:r>
        </a:p>
      </dsp:txBody>
      <dsp:txXfrm>
        <a:off x="846" y="331919"/>
        <a:ext cx="3302256" cy="2720537"/>
      </dsp:txXfrm>
    </dsp:sp>
    <dsp:sp modelId="{4D13863B-4E38-4669-9730-593B063FF1F4}">
      <dsp:nvSpPr>
        <dsp:cNvPr id="0" name=""/>
        <dsp:cNvSpPr/>
      </dsp:nvSpPr>
      <dsp:spPr>
        <a:xfrm>
          <a:off x="3624049" y="316147"/>
          <a:ext cx="3302256" cy="2736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ST</a:t>
          </a:r>
        </a:p>
      </dsp:txBody>
      <dsp:txXfrm>
        <a:off x="3624049" y="316147"/>
        <a:ext cx="3302256" cy="2736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92F4-842B-4D21-BF71-30EC90E3A019}">
      <dsp:nvSpPr>
        <dsp:cNvPr id="0" name=""/>
        <dsp:cNvSpPr/>
      </dsp:nvSpPr>
      <dsp:spPr>
        <a:xfrm>
          <a:off x="846" y="331919"/>
          <a:ext cx="3302256" cy="2720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CDG</a:t>
          </a:r>
        </a:p>
      </dsp:txBody>
      <dsp:txXfrm>
        <a:off x="846" y="331919"/>
        <a:ext cx="3302256" cy="2720537"/>
      </dsp:txXfrm>
    </dsp:sp>
    <dsp:sp modelId="{4D13863B-4E38-4669-9730-593B063FF1F4}">
      <dsp:nvSpPr>
        <dsp:cNvPr id="0" name=""/>
        <dsp:cNvSpPr/>
      </dsp:nvSpPr>
      <dsp:spPr>
        <a:xfrm>
          <a:off x="3624049" y="316147"/>
          <a:ext cx="3302256" cy="2736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ST</a:t>
          </a: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NCG</a:t>
          </a:r>
        </a:p>
      </dsp:txBody>
      <dsp:txXfrm>
        <a:off x="3624049" y="316147"/>
        <a:ext cx="3302256" cy="27363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92F4-842B-4D21-BF71-30EC90E3A019}">
      <dsp:nvSpPr>
        <dsp:cNvPr id="0" name=""/>
        <dsp:cNvSpPr/>
      </dsp:nvSpPr>
      <dsp:spPr>
        <a:xfrm>
          <a:off x="846" y="331919"/>
          <a:ext cx="3302256" cy="2720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ST</a:t>
          </a: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CDG</a:t>
          </a:r>
        </a:p>
      </dsp:txBody>
      <dsp:txXfrm>
        <a:off x="846" y="331919"/>
        <a:ext cx="3302256" cy="2720537"/>
      </dsp:txXfrm>
    </dsp:sp>
    <dsp:sp modelId="{4D13863B-4E38-4669-9730-593B063FF1F4}">
      <dsp:nvSpPr>
        <dsp:cNvPr id="0" name=""/>
        <dsp:cNvSpPr/>
      </dsp:nvSpPr>
      <dsp:spPr>
        <a:xfrm>
          <a:off x="3624049" y="316147"/>
          <a:ext cx="3302256" cy="2736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NCG</a:t>
          </a:r>
        </a:p>
      </dsp:txBody>
      <dsp:txXfrm>
        <a:off x="3624049" y="316147"/>
        <a:ext cx="3302256" cy="27363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92F4-842B-4D21-BF71-30EC90E3A019}">
      <dsp:nvSpPr>
        <dsp:cNvPr id="0" name=""/>
        <dsp:cNvSpPr/>
      </dsp:nvSpPr>
      <dsp:spPr>
        <a:xfrm>
          <a:off x="846" y="331919"/>
          <a:ext cx="3302256" cy="2720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NCG</a:t>
          </a:r>
        </a:p>
      </dsp:txBody>
      <dsp:txXfrm>
        <a:off x="846" y="331919"/>
        <a:ext cx="3302256" cy="2720537"/>
      </dsp:txXfrm>
    </dsp:sp>
    <dsp:sp modelId="{4D13863B-4E38-4669-9730-593B063FF1F4}">
      <dsp:nvSpPr>
        <dsp:cNvPr id="0" name=""/>
        <dsp:cNvSpPr/>
      </dsp:nvSpPr>
      <dsp:spPr>
        <a:xfrm>
          <a:off x="3624049" y="316147"/>
          <a:ext cx="3302256" cy="2736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ST</a:t>
          </a: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CDG</a:t>
          </a:r>
        </a:p>
      </dsp:txBody>
      <dsp:txXfrm>
        <a:off x="3624049" y="316147"/>
        <a:ext cx="3302256" cy="27363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92F4-842B-4D21-BF71-30EC90E3A019}">
      <dsp:nvSpPr>
        <dsp:cNvPr id="0" name=""/>
        <dsp:cNvSpPr/>
      </dsp:nvSpPr>
      <dsp:spPr>
        <a:xfrm>
          <a:off x="846" y="331919"/>
          <a:ext cx="3302256" cy="2720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500" kern="1200" dirty="0"/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ST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NCG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400" kern="1200" dirty="0"/>
        </a:p>
      </dsp:txBody>
      <dsp:txXfrm>
        <a:off x="846" y="331919"/>
        <a:ext cx="3302256" cy="2720537"/>
      </dsp:txXfrm>
    </dsp:sp>
    <dsp:sp modelId="{4D13863B-4E38-4669-9730-593B063FF1F4}">
      <dsp:nvSpPr>
        <dsp:cNvPr id="0" name=""/>
        <dsp:cNvSpPr/>
      </dsp:nvSpPr>
      <dsp:spPr>
        <a:xfrm>
          <a:off x="3634175" y="288032"/>
          <a:ext cx="3302256" cy="2736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CDG</a:t>
          </a:r>
        </a:p>
      </dsp:txBody>
      <dsp:txXfrm>
        <a:off x="3634175" y="288032"/>
        <a:ext cx="3302256" cy="27363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92F4-842B-4D21-BF71-30EC90E3A019}">
      <dsp:nvSpPr>
        <dsp:cNvPr id="0" name=""/>
        <dsp:cNvSpPr/>
      </dsp:nvSpPr>
      <dsp:spPr>
        <a:xfrm>
          <a:off x="846" y="331919"/>
          <a:ext cx="3302256" cy="2720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500" kern="1200" dirty="0"/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ST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400" kern="1200" dirty="0"/>
        </a:p>
      </dsp:txBody>
      <dsp:txXfrm>
        <a:off x="846" y="331919"/>
        <a:ext cx="3302256" cy="2720537"/>
      </dsp:txXfrm>
    </dsp:sp>
    <dsp:sp modelId="{4D13863B-4E38-4669-9730-593B063FF1F4}">
      <dsp:nvSpPr>
        <dsp:cNvPr id="0" name=""/>
        <dsp:cNvSpPr/>
      </dsp:nvSpPr>
      <dsp:spPr>
        <a:xfrm>
          <a:off x="3634175" y="288032"/>
          <a:ext cx="3302256" cy="2736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NCG</a:t>
          </a: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CDG</a:t>
          </a:r>
        </a:p>
      </dsp:txBody>
      <dsp:txXfrm>
        <a:off x="3634175" y="288032"/>
        <a:ext cx="3302256" cy="27363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92F4-842B-4D21-BF71-30EC90E3A019}">
      <dsp:nvSpPr>
        <dsp:cNvPr id="0" name=""/>
        <dsp:cNvSpPr/>
      </dsp:nvSpPr>
      <dsp:spPr>
        <a:xfrm>
          <a:off x="846" y="331919"/>
          <a:ext cx="3302256" cy="2720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500" kern="1200" dirty="0"/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>
              <a:latin typeface="Times New Roman" pitchFamily="18" charset="0"/>
              <a:cs typeface="Times New Roman" pitchFamily="18" charset="0"/>
            </a:rPr>
            <a:t>ST 960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400" kern="1200" dirty="0"/>
        </a:p>
      </dsp:txBody>
      <dsp:txXfrm>
        <a:off x="846" y="331919"/>
        <a:ext cx="3302256" cy="2720537"/>
      </dsp:txXfrm>
    </dsp:sp>
    <dsp:sp modelId="{4D13863B-4E38-4669-9730-593B063FF1F4}">
      <dsp:nvSpPr>
        <dsp:cNvPr id="0" name=""/>
        <dsp:cNvSpPr/>
      </dsp:nvSpPr>
      <dsp:spPr>
        <a:xfrm>
          <a:off x="3634175" y="288032"/>
          <a:ext cx="3302256" cy="2736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>
              <a:latin typeface="Times New Roman" pitchFamily="18" charset="0"/>
              <a:cs typeface="Times New Roman" pitchFamily="18" charset="0"/>
            </a:rPr>
            <a:t>NCG 760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>
              <a:latin typeface="Times New Roman" pitchFamily="18" charset="0"/>
              <a:cs typeface="Times New Roman" pitchFamily="18" charset="0"/>
            </a:rPr>
            <a:t>CDG 200</a:t>
          </a:r>
        </a:p>
      </dsp:txBody>
      <dsp:txXfrm>
        <a:off x="3634175" y="288032"/>
        <a:ext cx="3302256" cy="27363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92F4-842B-4D21-BF71-30EC90E3A019}">
      <dsp:nvSpPr>
        <dsp:cNvPr id="0" name=""/>
        <dsp:cNvSpPr/>
      </dsp:nvSpPr>
      <dsp:spPr>
        <a:xfrm>
          <a:off x="846" y="331919"/>
          <a:ext cx="3302256" cy="2720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500" kern="1200" dirty="0"/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>
              <a:latin typeface="Times New Roman" pitchFamily="18" charset="0"/>
              <a:cs typeface="Times New Roman" pitchFamily="18" charset="0"/>
            </a:rPr>
            <a:t>NCG 2.950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400" kern="1200" dirty="0"/>
        </a:p>
      </dsp:txBody>
      <dsp:txXfrm>
        <a:off x="846" y="331919"/>
        <a:ext cx="3302256" cy="2720537"/>
      </dsp:txXfrm>
    </dsp:sp>
    <dsp:sp modelId="{4D13863B-4E38-4669-9730-593B063FF1F4}">
      <dsp:nvSpPr>
        <dsp:cNvPr id="0" name=""/>
        <dsp:cNvSpPr/>
      </dsp:nvSpPr>
      <dsp:spPr>
        <a:xfrm>
          <a:off x="3634175" y="288032"/>
          <a:ext cx="3302256" cy="2736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>
              <a:latin typeface="Times New Roman" pitchFamily="18" charset="0"/>
              <a:cs typeface="Times New Roman" pitchFamily="18" charset="0"/>
            </a:rPr>
            <a:t>ST 810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>
              <a:latin typeface="Times New Roman" pitchFamily="18" charset="0"/>
              <a:cs typeface="Times New Roman" pitchFamily="18" charset="0"/>
            </a:rPr>
            <a:t>CDG 2.140</a:t>
          </a:r>
        </a:p>
      </dsp:txBody>
      <dsp:txXfrm>
        <a:off x="3634175" y="288032"/>
        <a:ext cx="3302256" cy="2736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1B356DCB-7F23-473D-AFB2-E42237D33938}" type="datetimeFigureOut">
              <a:rPr lang="pt-BR" smtClean="0"/>
              <a:t>30/05/2022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D939FFDA-2992-47CA-A198-2AB69B337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39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4997450" cy="37496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1480F-040B-48DA-959A-6F3DDF6077CA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2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C3B-BB9A-4599-8393-E33D1E49BFC4}" type="datetime1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0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93B-4411-4806-B34C-AF8F1534C0E6}" type="datetime1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47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4352-662B-4580-AC3E-4B980A1A1E1D}" type="datetime1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0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97A8-C39B-439F-976E-ADB6D1A1DB8A}" type="datetime1">
              <a:rPr lang="pt-BR" smtClean="0"/>
              <a:pPr/>
              <a:t>30/05/2022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5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3018-8634-4B8B-B59E-2FB0A1C52BF8}" type="datetime1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31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42"/>
            <a:ext cx="3703320" cy="402335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1C04-997F-44BF-B990-B08D4B735DF8}" type="datetime1">
              <a:rPr lang="pt-BR" smtClean="0"/>
              <a:pPr/>
              <a:t>30/05/2022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04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25F-4C7C-4B53-85AE-12EDA4CC679D}" type="datetime1">
              <a:rPr lang="pt-BR" smtClean="0"/>
              <a:pPr/>
              <a:t>30/05/2022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50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FC7-46EC-4EA9-B745-CAB25789D48A}" type="datetime1">
              <a:rPr lang="pt-BR" smtClean="0"/>
              <a:pPr/>
              <a:t>30/05/2022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68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7A12-4FB9-418B-918A-B953DED6B018}" type="datetime1">
              <a:rPr lang="pt-BR" smtClean="0"/>
              <a:pPr/>
              <a:t>30/05/2022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19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52" y="6459822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4E92A2D-7BDC-43A5-A48E-97E652262A00}" type="datetime1">
              <a:rPr lang="pt-BR" smtClean="0"/>
              <a:pPr/>
              <a:t>30/05/2022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22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srgbClr val="344068"/>
                </a:solidFill>
              </a:rPr>
              <a:pPr/>
              <a:t>‹nº›</a:t>
            </a:fld>
            <a:endParaRPr lang="pt-BR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4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9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3A0F-28F4-4FA8-BC28-D2DAAFA66D26}" type="datetime1">
              <a:rPr lang="pt-BR" smtClean="0"/>
              <a:pPr/>
              <a:t>30/05/2022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42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79" y="6459822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5FC7A4-156E-4610-A6B4-182FE5D63B6D}" type="datetime1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22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62" y="645982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77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04856" cy="11521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Capital de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Giro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Modelo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Dinâmico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5038" y="4455658"/>
            <a:ext cx="7543800" cy="2279717"/>
          </a:xfrm>
        </p:spPr>
        <p:txBody>
          <a:bodyPr>
            <a:normAutofit/>
          </a:bodyPr>
          <a:lstStyle/>
          <a:p>
            <a:r>
              <a:rPr lang="pt-BR" dirty="0"/>
              <a:t>                                   Prof.  Dr. Bruno </a:t>
            </a:r>
            <a:r>
              <a:rPr lang="pt-BR" dirty="0" err="1"/>
              <a:t>Figlioli</a:t>
            </a:r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2020</a:t>
            </a:r>
          </a:p>
        </p:txBody>
      </p:sp>
      <p:pic>
        <p:nvPicPr>
          <p:cNvPr id="1026" name="Picture 2" descr="FEA-RP/U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52" y="360363"/>
            <a:ext cx="5741117" cy="107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01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NCG no Balanço Patrimonial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10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46556BE-05CF-4835-9121-4A7388DA2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782" t="38642" r="15544" b="17472"/>
          <a:stretch/>
        </p:blipFill>
        <p:spPr>
          <a:xfrm>
            <a:off x="1115617" y="1844824"/>
            <a:ext cx="7200800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1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198177"/>
          </a:xfrm>
        </p:spPr>
        <p:txBody>
          <a:bodyPr>
            <a:normAutofit/>
          </a:bodyPr>
          <a:lstStyle/>
          <a:p>
            <a:pPr algn="ctr"/>
            <a:r>
              <a:rPr lang="pt-BR" sz="3500" dirty="0">
                <a:latin typeface="Times New Roman" pitchFamily="18" charset="0"/>
                <a:cs typeface="Times New Roman" pitchFamily="18" charset="0"/>
              </a:rPr>
              <a:t>Relação entre o Volume de Vendas, Prazos Operacionais e NCG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2204864"/>
                <a:ext cx="7543800" cy="3664230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3000" b="0" i="1" smtClean="0">
                        <a:latin typeface="Cambria Math"/>
                      </a:rPr>
                      <m:t>𝑁𝐶𝐺</m:t>
                    </m:r>
                    <m:r>
                      <a:rPr lang="pt-BR" sz="3000" b="0" i="1" smtClean="0">
                        <a:latin typeface="Cambria Math"/>
                      </a:rPr>
                      <m:t>=</m:t>
                    </m:r>
                    <m:r>
                      <a:rPr lang="pt-BR" sz="3000" b="0" i="1" smtClean="0">
                        <a:latin typeface="Cambria Math"/>
                      </a:rPr>
                      <m:t>𝑉𝑒𝑛𝑑𝑎𝑠</m:t>
                    </m:r>
                    <m:r>
                      <a:rPr lang="pt-BR" sz="3000" b="0" i="1" smtClean="0">
                        <a:latin typeface="Cambria Math"/>
                      </a:rPr>
                      <m:t> </m:t>
                    </m:r>
                    <m:r>
                      <a:rPr lang="pt-BR" sz="3000" b="0" i="1" smtClean="0">
                        <a:latin typeface="Cambria Math"/>
                      </a:rPr>
                      <m:t>𝑋</m:t>
                    </m:r>
                    <m:r>
                      <a:rPr lang="pt-BR" sz="3000" b="0" i="1" smtClean="0">
                        <a:latin typeface="Cambria Math"/>
                      </a:rPr>
                      <m:t> </m:t>
                    </m:r>
                    <m:r>
                      <a:rPr lang="pt-BR" sz="3000" b="0" i="1" smtClean="0">
                        <a:latin typeface="Cambria Math"/>
                      </a:rPr>
                      <m:t>𝐶𝑖𝑐𝑙𝑜</m:t>
                    </m:r>
                    <m:r>
                      <a:rPr lang="pt-BR" sz="3000" b="0" i="1" smtClean="0">
                        <a:latin typeface="Cambria Math"/>
                      </a:rPr>
                      <m:t> </m:t>
                    </m:r>
                    <m:r>
                      <a:rPr lang="pt-BR" sz="3000" b="0" i="1" smtClean="0">
                        <a:latin typeface="Cambria Math"/>
                      </a:rPr>
                      <m:t>𝐹𝑖𝑛𝑎𝑛𝑐𝑒𝑖𝑟𝑜</m:t>
                    </m:r>
                  </m:oMath>
                </a14:m>
                <a:endParaRPr lang="pt-BR" sz="30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pt-BR" sz="3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pt-BR" sz="3000" b="0" i="1" smtClean="0">
                        <a:latin typeface="Cambria Math"/>
                      </a:rPr>
                      <m:t>𝐶𝑖𝑐𝑙𝑜</m:t>
                    </m:r>
                    <m:r>
                      <a:rPr lang="pt-BR" sz="3000" b="0" i="1" smtClean="0">
                        <a:latin typeface="Cambria Math"/>
                      </a:rPr>
                      <m:t> </m:t>
                    </m:r>
                    <m:r>
                      <a:rPr lang="pt-BR" sz="3000" b="0" i="1" smtClean="0">
                        <a:latin typeface="Cambria Math"/>
                      </a:rPr>
                      <m:t>𝐹𝑖𝑛𝑎𝑛𝑐𝑒𝑖𝑟𝑜</m:t>
                    </m:r>
                    <m:r>
                      <a:rPr lang="pt-BR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000" b="0" i="1" smtClean="0">
                            <a:latin typeface="Cambria Math"/>
                          </a:rPr>
                          <m:t>𝑁𝐶𝐺</m:t>
                        </m:r>
                      </m:num>
                      <m:den>
                        <m:r>
                          <a:rPr lang="pt-BR" sz="3000" b="0" i="1" smtClean="0">
                            <a:latin typeface="Cambria Math"/>
                          </a:rPr>
                          <m:t>𝑉𝑒𝑛𝑑𝑎𝑠</m:t>
                        </m:r>
                      </m:den>
                    </m:f>
                  </m:oMath>
                </a14:m>
                <a:endParaRPr lang="pt-BR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2204864"/>
                <a:ext cx="7543800" cy="366423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11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92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126169"/>
          </a:xfrm>
        </p:spPr>
        <p:txBody>
          <a:bodyPr>
            <a:normAutofit/>
          </a:bodyPr>
          <a:lstStyle/>
          <a:p>
            <a:pPr algn="ctr"/>
            <a:r>
              <a:rPr lang="pt-BR" sz="3500" dirty="0">
                <a:latin typeface="Times New Roman" pitchFamily="18" charset="0"/>
                <a:cs typeface="Times New Roman" pitchFamily="18" charset="0"/>
              </a:rPr>
              <a:t>NCG Resultante do Ciclo Financeiro e das Vendas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12</a:t>
            </a:fld>
            <a:endParaRPr lang="pt-BR" dirty="0">
              <a:solidFill>
                <a:prstClr val="white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2267744" y="2348880"/>
            <a:ext cx="0" cy="27363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2267744" y="5085184"/>
            <a:ext cx="50405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2267744" y="3717032"/>
            <a:ext cx="18722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139952" y="3717032"/>
            <a:ext cx="0" cy="13681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2267744" y="2924944"/>
            <a:ext cx="33843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5652120" y="2924944"/>
            <a:ext cx="0" cy="2160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2618783" y="4216442"/>
            <a:ext cx="1170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NCG (1</a:t>
            </a:r>
            <a:r>
              <a:rPr lang="pt-BR" dirty="0"/>
              <a:t>)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229701" y="3212976"/>
            <a:ext cx="1170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NCG (2</a:t>
            </a:r>
            <a:r>
              <a:rPr lang="pt-BR" dirty="0"/>
              <a:t>)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788913" y="5157192"/>
            <a:ext cx="873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CF (1</a:t>
            </a:r>
            <a:r>
              <a:rPr lang="pt-BR" dirty="0"/>
              <a:t>)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283079" y="5157192"/>
            <a:ext cx="873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CF (2</a:t>
            </a:r>
            <a:r>
              <a:rPr lang="pt-BR" dirty="0"/>
              <a:t>)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871755" y="5157192"/>
            <a:ext cx="50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CF 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899592" y="351697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Vendas (1</a:t>
            </a:r>
            <a:r>
              <a:rPr lang="pt-BR" dirty="0"/>
              <a:t>)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899592" y="270892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Vendas (2</a:t>
            </a:r>
            <a:r>
              <a:rPr lang="pt-BR" dirty="0"/>
              <a:t>)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933345" y="2164050"/>
            <a:ext cx="1228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Vendas-$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788023" y="1948770"/>
            <a:ext cx="2592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NCG = CF X Vendas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3863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910145"/>
          </a:xfrm>
        </p:spPr>
        <p:txBody>
          <a:bodyPr/>
          <a:lstStyle/>
          <a:p>
            <a:pPr algn="ctr"/>
            <a:r>
              <a:rPr lang="pt-BR" dirty="0"/>
              <a:t>Saldo de Tesouraria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altLang="pt-BR" dirty="0">
                <a:solidFill>
                  <a:srgbClr val="1E2C76"/>
                </a:solidFill>
              </a:rPr>
              <a:t>O Saldo de Tesouraria corresponde à diferença entre o ativo circulante financeiro e o passivo circulante financeiro: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ST &gt; 0: Aplicações de Recursos</a:t>
            </a:r>
          </a:p>
          <a:p>
            <a:r>
              <a:rPr lang="pt-BR" dirty="0"/>
              <a:t>ST &lt; 0: Fonte de Recursos</a:t>
            </a:r>
          </a:p>
          <a:p>
            <a:pPr algn="just"/>
            <a:r>
              <a:rPr lang="pt-BR" altLang="pt-BR" dirty="0">
                <a:solidFill>
                  <a:srgbClr val="1E2C76"/>
                </a:solidFill>
              </a:rPr>
              <a:t>Uma diminuição do saldo de tesouraria pode acarretar aperto financeiro e consequentemente risco de insolvência.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658AE97-FE65-4F21-AA8D-E627D49DD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3" y="2852936"/>
            <a:ext cx="7488832" cy="753538"/>
          </a:xfrm>
          <a:prstGeom prst="rect">
            <a:avLst/>
          </a:prstGeom>
          <a:noFill/>
          <a:ln w="25400" algn="ctr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90000" bIns="18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500" dirty="0">
                <a:latin typeface="Tahoma" panose="020B0604030504040204" pitchFamily="34" charset="0"/>
              </a:rPr>
              <a:t>Saldo de Tesouraria = AC Errático – PC Errático</a:t>
            </a:r>
          </a:p>
        </p:txBody>
      </p:sp>
    </p:spTree>
    <p:extLst>
      <p:ext uri="{BB962C8B-B14F-4D97-AF65-F5344CB8AC3E}">
        <p14:creationId xmlns:p14="http://schemas.microsoft.com/office/powerpoint/2010/main" val="4040842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54161"/>
          </a:xfrm>
        </p:spPr>
        <p:txBody>
          <a:bodyPr/>
          <a:lstStyle/>
          <a:p>
            <a:pPr algn="ctr"/>
            <a:r>
              <a:rPr lang="pt-BR" dirty="0"/>
              <a:t>ST no Balanço Patrimonial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14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8AECDA-CF29-41C7-8F29-5DEAD631B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70" t="36128" r="14022" b="21725"/>
          <a:stretch/>
        </p:blipFill>
        <p:spPr>
          <a:xfrm>
            <a:off x="1043608" y="1916832"/>
            <a:ext cx="72008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14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838137"/>
          </a:xfrm>
        </p:spPr>
        <p:txBody>
          <a:bodyPr/>
          <a:lstStyle/>
          <a:p>
            <a:pPr algn="ctr"/>
            <a:r>
              <a:rPr lang="pt-BR" dirty="0"/>
              <a:t>Capital de Giro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Capital de Giro (CDG) significa o excedente das fontes de longo prazo (Passivo Não circulante + Patrimônio Líquido) em relação às aplicações de Longo Prazo (Ativo Não Circulante)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CDG &gt; 0: Fonte de Recursos</a:t>
            </a:r>
          </a:p>
          <a:p>
            <a:r>
              <a:rPr lang="pt-BR" dirty="0"/>
              <a:t>CDG &lt; 0: Aplicação de Recursos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658AE97-FE65-4F21-AA8D-E627D49DD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3" y="2971444"/>
            <a:ext cx="7488832" cy="673580"/>
          </a:xfrm>
          <a:prstGeom prst="rect">
            <a:avLst/>
          </a:prstGeom>
          <a:noFill/>
          <a:ln w="25400" algn="ctr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90000" bIns="18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300" dirty="0">
                <a:latin typeface="Times New Roman" pitchFamily="18" charset="0"/>
                <a:cs typeface="Times New Roman" pitchFamily="18" charset="0"/>
              </a:rPr>
              <a:t>CDG = Fontes de Longo Prazo – Aplicações de Longo Prazo</a:t>
            </a:r>
          </a:p>
        </p:txBody>
      </p:sp>
    </p:spTree>
    <p:extLst>
      <p:ext uri="{BB962C8B-B14F-4D97-AF65-F5344CB8AC3E}">
        <p14:creationId xmlns:p14="http://schemas.microsoft.com/office/powerpoint/2010/main" val="2903664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9835AA5-AF11-4853-9E74-EB07FADF4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5" t="35549" r="17609" b="11639"/>
          <a:stretch/>
        </p:blipFill>
        <p:spPr>
          <a:xfrm>
            <a:off x="179512" y="332656"/>
            <a:ext cx="8784976" cy="589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6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54161"/>
          </a:xfrm>
        </p:spPr>
        <p:txBody>
          <a:bodyPr>
            <a:normAutofit/>
          </a:bodyPr>
          <a:lstStyle/>
          <a:p>
            <a:pPr algn="ctr"/>
            <a:r>
              <a:rPr lang="pt-BR" sz="3000" dirty="0">
                <a:latin typeface="Times New Roman" pitchFamily="18" charset="0"/>
                <a:cs typeface="Times New Roman" pitchFamily="18" charset="0"/>
              </a:rPr>
              <a:t>Necessidade de Capital de Giro (NCG), Saldo de Tesouraria (ST) e Capital de Giro (CDG)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ST &gt; 0 = CCL &gt; NCG</a:t>
            </a:r>
          </a:p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ST &lt; 0 = CCL &lt; NCG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658AE97-FE65-4F21-AA8D-E627D49DD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3" y="2492896"/>
            <a:ext cx="7488832" cy="1657631"/>
          </a:xfrm>
          <a:prstGeom prst="rect">
            <a:avLst/>
          </a:prstGeom>
          <a:noFill/>
          <a:ln w="25400" algn="ctr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90000" bIns="18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400" dirty="0">
                <a:latin typeface="Times New Roman" pitchFamily="18" charset="0"/>
                <a:cs typeface="Times New Roman" pitchFamily="18" charset="0"/>
              </a:rPr>
              <a:t>Saldo de Tesouraria = Capital de Giro – Necessidade de Capital de Giro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400" dirty="0">
                <a:latin typeface="Times New Roman" pitchFamily="18" charset="0"/>
                <a:cs typeface="Times New Roman" pitchFamily="18" charset="0"/>
              </a:rPr>
              <a:t>ST = CDG - NCG</a:t>
            </a:r>
          </a:p>
        </p:txBody>
      </p:sp>
    </p:spTree>
    <p:extLst>
      <p:ext uri="{BB962C8B-B14F-4D97-AF65-F5344CB8AC3E}">
        <p14:creationId xmlns:p14="http://schemas.microsoft.com/office/powerpoint/2010/main" val="474084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Estrutura Financeira da Empresa</a:t>
            </a:r>
            <a:br>
              <a:rPr lang="pt-BR" sz="4000" dirty="0">
                <a:latin typeface="Times New Roman" pitchFamily="18" charset="0"/>
                <a:cs typeface="Times New Roman" pitchFamily="18" charset="0"/>
              </a:rPr>
            </a:b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Tipo 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18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77681179"/>
              </p:ext>
            </p:extLst>
          </p:nvPr>
        </p:nvGraphicFramePr>
        <p:xfrm>
          <a:off x="1524000" y="1772816"/>
          <a:ext cx="69364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259632" y="530120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Total dependência dos recursos financeiros de curto prado do Saldo de Tesouraria (ST &lt; 0 = Fonte) para o financiamento da NCG (NCG &gt; 0 =aplicação) e do CDG (CDG &lt;  0 = Aplicação)</a:t>
            </a:r>
          </a:p>
        </p:txBody>
      </p:sp>
    </p:spTree>
    <p:extLst>
      <p:ext uri="{BB962C8B-B14F-4D97-AF65-F5344CB8AC3E}">
        <p14:creationId xmlns:p14="http://schemas.microsoft.com/office/powerpoint/2010/main" val="3454027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Estrutura Financeira da Empresa</a:t>
            </a:r>
            <a:br>
              <a:rPr lang="pt-BR" sz="4000" dirty="0">
                <a:latin typeface="Times New Roman" pitchFamily="18" charset="0"/>
                <a:cs typeface="Times New Roman" pitchFamily="18" charset="0"/>
              </a:rPr>
            </a:b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Tipo 2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19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76168874"/>
              </p:ext>
            </p:extLst>
          </p:nvPr>
        </p:nvGraphicFramePr>
        <p:xfrm>
          <a:off x="1524000" y="1772816"/>
          <a:ext cx="69364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259632" y="530120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Os recursos advindos da NCG (NCG &lt;0 = Fonte) são complementados pelos recursos do Saldo de Tesouraria (ST &lt; 0 = Fonte) para o financiamento do CDG (CDG &lt; 0 = Aplicação)</a:t>
            </a:r>
          </a:p>
        </p:txBody>
      </p:sp>
    </p:spTree>
    <p:extLst>
      <p:ext uri="{BB962C8B-B14F-4D97-AF65-F5344CB8AC3E}">
        <p14:creationId xmlns:p14="http://schemas.microsoft.com/office/powerpoint/2010/main" val="185356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404664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rgbClr val="1E2C76"/>
                </a:solidFill>
                <a:latin typeface="+mj-lt"/>
              </a:rPr>
              <a:t>Balanço Patrimonial: Cia. Alfa 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4000" dirty="0">
              <a:solidFill>
                <a:srgbClr val="1E2C76"/>
              </a:solidFill>
              <a:latin typeface="+mj-l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202271"/>
              </p:ext>
            </p:extLst>
          </p:nvPr>
        </p:nvGraphicFramePr>
        <p:xfrm>
          <a:off x="611560" y="1268757"/>
          <a:ext cx="7848871" cy="491104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560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3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2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Cia. Alfa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10.400,00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10.400,00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 Circulante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 Circulante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Caixa/Bancos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Inst. Financeiras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Aplic. Financeiras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1.660,00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Dividendos a Pagar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Clientes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1.140,00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Fornecedores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Estoques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Salários/Encargos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Outras Contas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Impostos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Outras Contas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Real. Longo Prazo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Exig</a:t>
                      </a:r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Longo Prazo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Permanente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Patrimônio Líquido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012160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Vieira (2008, p. 67)</a:t>
            </a:r>
          </a:p>
        </p:txBody>
      </p:sp>
    </p:spTree>
    <p:extLst>
      <p:ext uri="{BB962C8B-B14F-4D97-AF65-F5344CB8AC3E}">
        <p14:creationId xmlns:p14="http://schemas.microsoft.com/office/powerpoint/2010/main" val="13239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Estrutura Financeira da Empresa</a:t>
            </a:r>
            <a:br>
              <a:rPr lang="pt-BR" sz="4000" dirty="0">
                <a:latin typeface="Times New Roman" pitchFamily="18" charset="0"/>
                <a:cs typeface="Times New Roman" pitchFamily="18" charset="0"/>
              </a:rPr>
            </a:b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Tipo 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20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62548840"/>
              </p:ext>
            </p:extLst>
          </p:nvPr>
        </p:nvGraphicFramePr>
        <p:xfrm>
          <a:off x="1524000" y="1772816"/>
          <a:ext cx="69364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259632" y="501317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A NCG é uma fonte de recursos (NCG &lt; 0), sendo suficiente para financiar um Capital de Giro Negativo (CDG &lt; 0 = Aplicação de Recursos) e, ainda, financia um excedente que representa uma aplicação de recursos no curto prazo (ST &gt; 0 = Aplicação)</a:t>
            </a:r>
          </a:p>
        </p:txBody>
      </p:sp>
    </p:spTree>
    <p:extLst>
      <p:ext uri="{BB962C8B-B14F-4D97-AF65-F5344CB8AC3E}">
        <p14:creationId xmlns:p14="http://schemas.microsoft.com/office/powerpoint/2010/main" val="804802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Estrutura Financeira da Empresa</a:t>
            </a:r>
            <a:br>
              <a:rPr lang="pt-BR" sz="4000" dirty="0">
                <a:latin typeface="Times New Roman" pitchFamily="18" charset="0"/>
                <a:cs typeface="Times New Roman" pitchFamily="18" charset="0"/>
              </a:rPr>
            </a:b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Tipo 4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21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35203096"/>
              </p:ext>
            </p:extLst>
          </p:nvPr>
        </p:nvGraphicFramePr>
        <p:xfrm>
          <a:off x="1524000" y="1772816"/>
          <a:ext cx="69364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259632" y="501317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A NCG representa uma aplicação operacional que necessita ser financiada (NCG &gt; 0 = Aplicação). O financiamento advém de recursos financeiros de curto prazo (ST &lt; 0 = Fonte) e do CDG (CDG &gt; 0 = Fonte). È a estrutura financeira mais comum no cenário brasileiro.</a:t>
            </a:r>
          </a:p>
        </p:txBody>
      </p:sp>
    </p:spTree>
    <p:extLst>
      <p:ext uri="{BB962C8B-B14F-4D97-AF65-F5344CB8AC3E}">
        <p14:creationId xmlns:p14="http://schemas.microsoft.com/office/powerpoint/2010/main" val="1501670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Estrutura Financeira da Empresa</a:t>
            </a:r>
            <a:br>
              <a:rPr lang="pt-BR" sz="4000" dirty="0">
                <a:latin typeface="Times New Roman" pitchFamily="18" charset="0"/>
                <a:cs typeface="Times New Roman" pitchFamily="18" charset="0"/>
              </a:rPr>
            </a:b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Tipo 5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22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31050494"/>
              </p:ext>
            </p:extLst>
          </p:nvPr>
        </p:nvGraphicFramePr>
        <p:xfrm>
          <a:off x="1524000" y="1772816"/>
          <a:ext cx="69364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259632" y="500599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Os recursos de longo prazo são suficientes para financiar as operações da empresa (NCG &gt; 0 = Aplicação) e , ainda, a empresa dispõe de um excedente de recursos para aplicação no Saldo de Tesouraria (ST &gt; 0 = Aplicação)</a:t>
            </a:r>
          </a:p>
        </p:txBody>
      </p:sp>
    </p:spTree>
    <p:extLst>
      <p:ext uri="{BB962C8B-B14F-4D97-AF65-F5344CB8AC3E}">
        <p14:creationId xmlns:p14="http://schemas.microsoft.com/office/powerpoint/2010/main" val="2249501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Estrutura Financeira da Empresa</a:t>
            </a:r>
            <a:br>
              <a:rPr lang="pt-BR" sz="4000" dirty="0">
                <a:latin typeface="Times New Roman" pitchFamily="18" charset="0"/>
                <a:cs typeface="Times New Roman" pitchFamily="18" charset="0"/>
              </a:rPr>
            </a:b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Tipo 6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23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66928208"/>
              </p:ext>
            </p:extLst>
          </p:nvPr>
        </p:nvGraphicFramePr>
        <p:xfrm>
          <a:off x="1524000" y="1772816"/>
          <a:ext cx="69364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259632" y="500599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Estrutura financeira voltada para a manutenção de baixos níveis de riscos financeiros. A NCG e o CDG apresentam-se como fonte de recursos. A empresa tem condições de aplicar quantias relevantes em Saldo de Tesouraria (ST).</a:t>
            </a:r>
          </a:p>
        </p:txBody>
      </p:sp>
    </p:spTree>
    <p:extLst>
      <p:ext uri="{BB962C8B-B14F-4D97-AF65-F5344CB8AC3E}">
        <p14:creationId xmlns:p14="http://schemas.microsoft.com/office/powerpoint/2010/main" val="673505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838137"/>
          </a:xfrm>
        </p:spPr>
        <p:txBody>
          <a:bodyPr/>
          <a:lstStyle/>
          <a:p>
            <a:pPr algn="ctr"/>
            <a:r>
              <a:rPr lang="pt-BR" dirty="0"/>
              <a:t>Balanço Gerencial da Cia. Alfa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24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903674"/>
              </p:ext>
            </p:extLst>
          </p:nvPr>
        </p:nvGraphicFramePr>
        <p:xfrm>
          <a:off x="899592" y="1196747"/>
          <a:ext cx="7488831" cy="4098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4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4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 Circulante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 Circulante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Aplicações de Curto Prazo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1.760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Fontes de Curto Prazo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Caixa/Bancos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Inst. Financeiras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</a:t>
                      </a:r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Financeiras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1.660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Dividendos a pagar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</a:t>
                      </a:r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Operacionais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2.690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Fontes Operacionais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Clientes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1.140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Fornecedores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Estoques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Salários/Encargos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Outras Contas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Impostos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Outras Contas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Aplicações de Longo Prazo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5.950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Fontes de Longo Prazo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Real. Longo Prazo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Exig</a:t>
                      </a:r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Longo Prazo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Permanente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Patrimônio Líquido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27584" y="5445224"/>
            <a:ext cx="77048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>
                <a:latin typeface="Times New Roman" pitchFamily="18" charset="0"/>
                <a:cs typeface="Times New Roman" pitchFamily="18" charset="0"/>
              </a:rPr>
              <a:t>CDG= 200    NCG= (760)     ST= 960</a:t>
            </a:r>
          </a:p>
        </p:txBody>
      </p:sp>
    </p:spTree>
    <p:extLst>
      <p:ext uri="{BB962C8B-B14F-4D97-AF65-F5344CB8AC3E}">
        <p14:creationId xmlns:p14="http://schemas.microsoft.com/office/powerpoint/2010/main" val="4257204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Estrutura Financeira da </a:t>
            </a:r>
            <a:r>
              <a:rPr lang="pt-BR" sz="4000" dirty="0" err="1">
                <a:latin typeface="Times New Roman" pitchFamily="18" charset="0"/>
                <a:cs typeface="Times New Roman" pitchFamily="18" charset="0"/>
              </a:rPr>
              <a:t>Cia.Alfa</a:t>
            </a:r>
            <a:br>
              <a:rPr lang="pt-BR" sz="4000" dirty="0">
                <a:latin typeface="Times New Roman" pitchFamily="18" charset="0"/>
                <a:cs typeface="Times New Roman" pitchFamily="18" charset="0"/>
              </a:rPr>
            </a:b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Tipo 6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25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19004158"/>
              </p:ext>
            </p:extLst>
          </p:nvPr>
        </p:nvGraphicFramePr>
        <p:xfrm>
          <a:off x="1524000" y="1772816"/>
          <a:ext cx="69364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0130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838137"/>
          </a:xfrm>
        </p:spPr>
        <p:txBody>
          <a:bodyPr/>
          <a:lstStyle/>
          <a:p>
            <a:pPr algn="ctr"/>
            <a:r>
              <a:rPr lang="pt-BR" dirty="0"/>
              <a:t>Balanço Gerencial da Cia. Beta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26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53214"/>
              </p:ext>
            </p:extLst>
          </p:nvPr>
        </p:nvGraphicFramePr>
        <p:xfrm>
          <a:off x="899592" y="1196747"/>
          <a:ext cx="7488831" cy="4098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4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4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10.160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10.160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 Circulante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5.440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 Circulante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Aplicações de Curto Prazo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1.340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Fontes de Curto Prazo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2.150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Caixa/Bancos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Inst. Financeiras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1.950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</a:t>
                      </a:r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Financeiras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Dividendos a pagar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</a:t>
                      </a:r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Operacionais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4.100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Fontes Operacionais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1.150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Clientes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2.450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Fornecedores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18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Estoques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1.650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Salários/Encargos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Outras Contas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Impostos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Outras Contas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Aplicações de Longo Prazo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4.720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Fontes de Longo Prazo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6.860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Real. Longo Prazo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Exig</a:t>
                      </a:r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Longo Prazo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Permanente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4.170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Patrimônio Líquido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6.380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27584" y="5445224"/>
            <a:ext cx="77048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>
                <a:latin typeface="Times New Roman" pitchFamily="18" charset="0"/>
                <a:cs typeface="Times New Roman" pitchFamily="18" charset="0"/>
              </a:rPr>
              <a:t>CDG= 2.140    NCG= 2.950     ST= (810)</a:t>
            </a:r>
          </a:p>
        </p:txBody>
      </p:sp>
    </p:spTree>
    <p:extLst>
      <p:ext uri="{BB962C8B-B14F-4D97-AF65-F5344CB8AC3E}">
        <p14:creationId xmlns:p14="http://schemas.microsoft.com/office/powerpoint/2010/main" val="1117986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Estrutura Financeira da </a:t>
            </a:r>
            <a:r>
              <a:rPr lang="pt-BR" sz="4000" dirty="0" err="1">
                <a:latin typeface="Times New Roman" pitchFamily="18" charset="0"/>
                <a:cs typeface="Times New Roman" pitchFamily="18" charset="0"/>
              </a:rPr>
              <a:t>Cia.Beta</a:t>
            </a:r>
            <a:br>
              <a:rPr lang="pt-BR" sz="4000" dirty="0">
                <a:latin typeface="Times New Roman" pitchFamily="18" charset="0"/>
                <a:cs typeface="Times New Roman" pitchFamily="18" charset="0"/>
              </a:rPr>
            </a:b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Tipo 4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27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98899916"/>
              </p:ext>
            </p:extLst>
          </p:nvPr>
        </p:nvGraphicFramePr>
        <p:xfrm>
          <a:off x="1524000" y="1772816"/>
          <a:ext cx="69364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9307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Ciclo Financeiro da Cia. Alfa e da Cia. Beta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28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238009"/>
              </p:ext>
            </p:extLst>
          </p:nvPr>
        </p:nvGraphicFramePr>
        <p:xfrm>
          <a:off x="179512" y="1700803"/>
          <a:ext cx="8784975" cy="446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2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6450">
                <a:tc>
                  <a:txBody>
                    <a:bodyPr/>
                    <a:lstStyle/>
                    <a:p>
                      <a:pPr algn="l" fontAlgn="b"/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Alfa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Beta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Receita Líquida Anual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9.800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10.600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 = NCG/Vendas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-0,0776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-27,92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0,2783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100,19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 Cíclico/V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0,2745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98,82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0,3868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139,25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Clientes/V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0,1163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41,88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0,2311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83,21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Estoques/V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0,1224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44,08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0,1557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56,04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Outras Contas/V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0,0357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12,86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 Cíclico/V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0,3520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126,73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0,1085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39,06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Fornecedores/V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0,3163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113,88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0,0660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23,77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Salários e Encargos/V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0,0357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12,86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0,0425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15,28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631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00" cy="910145"/>
          </a:xfrm>
        </p:spPr>
        <p:txBody>
          <a:bodyPr/>
          <a:lstStyle/>
          <a:p>
            <a:pPr algn="ctr"/>
            <a:r>
              <a:rPr lang="pt-BR" dirty="0"/>
              <a:t>Efeito Tesoura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29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D68D8BB-9906-4A15-9927-95B683073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7" t="36515" r="49022" b="23465"/>
          <a:stretch/>
        </p:blipFill>
        <p:spPr>
          <a:xfrm>
            <a:off x="539552" y="1340768"/>
            <a:ext cx="835292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3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404664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rgbClr val="1E2C76"/>
                </a:solidFill>
                <a:latin typeface="+mj-lt"/>
              </a:rPr>
              <a:t>Balanço Patrimonial: Cia. Beta 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4000" dirty="0">
              <a:solidFill>
                <a:srgbClr val="1E2C76"/>
              </a:solidFill>
              <a:latin typeface="+mj-l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796709"/>
              </p:ext>
            </p:extLst>
          </p:nvPr>
        </p:nvGraphicFramePr>
        <p:xfrm>
          <a:off x="611560" y="1268757"/>
          <a:ext cx="7848871" cy="491104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560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3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2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Cia. Beta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10.160,00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10.160,00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 Circulante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5.440,00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 Circulante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Caixa/Bancos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Inst. Financeiras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Aplic. Financeiras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Dividendos a Pagar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Clientes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Fornecedores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Estoques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Salários/Encargos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Outras Contas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Impostos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Outras Contas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Real. Longo Prazo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Exig</a:t>
                      </a:r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Longo Prazo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7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Permanente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4.170,00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Patrimônio Líquido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6.380,00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012160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Vieira (2008, p. 67)</a:t>
            </a:r>
          </a:p>
        </p:txBody>
      </p:sp>
    </p:spTree>
    <p:extLst>
      <p:ext uri="{BB962C8B-B14F-4D97-AF65-F5344CB8AC3E}">
        <p14:creationId xmlns:p14="http://schemas.microsoft.com/office/powerpoint/2010/main" val="240019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54161"/>
          </a:xfrm>
        </p:spPr>
        <p:txBody>
          <a:bodyPr>
            <a:normAutofit/>
          </a:bodyPr>
          <a:lstStyle/>
          <a:p>
            <a:pPr algn="ctr"/>
            <a:r>
              <a:rPr lang="pt-BR" sz="3000" dirty="0">
                <a:latin typeface="Times New Roman" pitchFamily="18" charset="0"/>
                <a:cs typeface="Times New Roman" pitchFamily="18" charset="0"/>
              </a:rPr>
              <a:t>Novo Indicador de Liquidez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sz="4000" b="0" i="1" smtClean="0">
                        <a:latin typeface="Cambria Math"/>
                      </a:rPr>
                      <m:t>𝐼𝐿</m:t>
                    </m:r>
                    <m:r>
                      <a:rPr lang="pt-BR" sz="4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000" b="0" i="1" smtClean="0">
                            <a:latin typeface="Cambria Math"/>
                          </a:rPr>
                          <m:t>𝑆𝑇</m:t>
                        </m:r>
                      </m:num>
                      <m:den>
                        <m:r>
                          <a:rPr lang="pt-BR" sz="4000" b="0" i="1" smtClean="0">
                            <a:latin typeface="Cambria Math"/>
                          </a:rPr>
                          <m:t>|</m:t>
                        </m:r>
                        <m:r>
                          <a:rPr lang="pt-BR" sz="4000" b="0" i="1" smtClean="0">
                            <a:latin typeface="Cambria Math"/>
                          </a:rPr>
                          <m:t>𝑁𝐶𝐺</m:t>
                        </m:r>
                        <m:r>
                          <a:rPr lang="pt-BR" sz="4000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pt-BR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pt-BR" dirty="0"/>
              </a:p>
              <a:p>
                <a:pPr algn="just">
                  <a:buFont typeface="Arial" pitchFamily="34" charset="0"/>
                  <a:buChar char="•"/>
                </a:pPr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Quanto mais negativo for o valor apresentado pelo indicador, pior tende a ser a situação financeira da empresa.</a:t>
                </a:r>
              </a:p>
              <a:p>
                <a:endParaRPr lang="pt-BR" dirty="0"/>
              </a:p>
              <a:p>
                <a:endParaRPr lang="pt-BR" sz="2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62" r="-24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30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58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838137"/>
          </a:xfrm>
        </p:spPr>
        <p:txBody>
          <a:bodyPr/>
          <a:lstStyle/>
          <a:p>
            <a:pPr algn="ctr"/>
            <a:r>
              <a:rPr lang="pt-BR" dirty="0"/>
              <a:t>Liquidez Financeira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31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79985"/>
              </p:ext>
            </p:extLst>
          </p:nvPr>
        </p:nvGraphicFramePr>
        <p:xfrm>
          <a:off x="179512" y="1340768"/>
          <a:ext cx="8784976" cy="216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0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Crescimento elevado de vendas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Período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Vendas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NCG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CDG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ST/|NCG|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-0,063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-0,214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-1.200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-0,300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137654"/>
              </p:ext>
            </p:extLst>
          </p:nvPr>
        </p:nvGraphicFramePr>
        <p:xfrm>
          <a:off x="251520" y="3717032"/>
          <a:ext cx="871296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040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500" dirty="0">
                <a:latin typeface="Times New Roman" pitchFamily="18" charset="0"/>
                <a:cs typeface="Times New Roman" pitchFamily="18" charset="0"/>
              </a:rPr>
              <a:t>Referência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VIEIRA, M. V. Administração estratégica do capital de giro. 2. ed. São Paulo: Atlas, 2008.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32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4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404664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rgbClr val="1E2C76"/>
                </a:solidFill>
                <a:latin typeface="+mj-lt"/>
              </a:rPr>
              <a:t>Indicadores de Liquidez: Alfa e Beta 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4000" dirty="0">
              <a:solidFill>
                <a:srgbClr val="1E2C76"/>
              </a:solidFill>
              <a:latin typeface="+mj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64311"/>
              </p:ext>
            </p:extLst>
          </p:nvPr>
        </p:nvGraphicFramePr>
        <p:xfrm>
          <a:off x="1403648" y="2420888"/>
          <a:ext cx="5832647" cy="252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Descrição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Alfa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Beta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CCL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2.140,00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Liquidez Corrente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1,65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Liquidez Seca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0,76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1,15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3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0562" y="260648"/>
            <a:ext cx="8280920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500" b="1" dirty="0">
                <a:solidFill>
                  <a:srgbClr val="1E2C76"/>
                </a:solidFill>
                <a:latin typeface="+mj-lt"/>
              </a:rPr>
              <a:t>Características das Contas Operacionais </a:t>
            </a:r>
          </a:p>
          <a:p>
            <a:pPr algn="just"/>
            <a:r>
              <a:rPr lang="pt-BR" sz="2000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Exemplo: Considere uma empresa que realize vendas no total de $1.000 por dia, concedendo 30 dias de prazo aos seus clientes. Não há inadimplência.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079846"/>
              </p:ext>
            </p:extLst>
          </p:nvPr>
        </p:nvGraphicFramePr>
        <p:xfrm>
          <a:off x="899592" y="1916832"/>
          <a:ext cx="7344816" cy="429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2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2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Vendas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Recebimentos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Saldo- Clientes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2.000,00</a:t>
                      </a:r>
                      <a:endParaRPr lang="pt-BR" sz="17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7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3.000,00</a:t>
                      </a:r>
                      <a:endParaRPr lang="pt-BR" sz="17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7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4.000,00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7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5.000,00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28.000,00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29.000,00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03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5143" y="420182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000" b="1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Comportamento “Caixa D’Água” das Contas Operacionais</a:t>
            </a:r>
          </a:p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rgbClr val="1E2C76"/>
                </a:solidFill>
                <a:latin typeface="+mj-lt"/>
              </a:rPr>
              <a:t> 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4000" dirty="0">
              <a:solidFill>
                <a:srgbClr val="1E2C76"/>
              </a:solidFill>
              <a:latin typeface="+mj-lt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2771800" y="3068960"/>
            <a:ext cx="0" cy="1944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5292080" y="3068960"/>
            <a:ext cx="0" cy="1944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771800" y="5013176"/>
            <a:ext cx="2520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2195736" y="3068960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>
            <a:off x="5292080" y="3068960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H="1">
            <a:off x="2195736" y="263691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H="1">
            <a:off x="5292080" y="263691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2771800" y="2420888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5292080" y="2420888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1907704" y="2852936"/>
            <a:ext cx="136815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4932040" y="2852936"/>
            <a:ext cx="136815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3203848" y="30689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$ 30.000 (30 dia)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203848" y="36450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$ 20.000 (20 dia)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203848" y="42210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$ 10.000 (10 dia)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619672" y="21833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Vendas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436096" y="21955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Recebimentos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372200" y="266827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$ 1.000 por dia</a:t>
            </a:r>
          </a:p>
          <a:p>
            <a:r>
              <a:rPr lang="pt-BR" b="1" dirty="0"/>
              <a:t>A partir do 31 dia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79512" y="26369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$ 1.000 por dia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2771800" y="3068960"/>
            <a:ext cx="2520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05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404664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dirty="0">
                <a:solidFill>
                  <a:srgbClr val="1E2C76"/>
                </a:solidFill>
                <a:latin typeface="+mj-lt"/>
              </a:rPr>
              <a:t>Balanço Patrimonial Gerencial 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4000" dirty="0">
              <a:solidFill>
                <a:srgbClr val="1E2C76"/>
              </a:solidFill>
              <a:latin typeface="+mj-lt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60854550"/>
              </p:ext>
            </p:extLst>
          </p:nvPr>
        </p:nvGraphicFramePr>
        <p:xfrm>
          <a:off x="1524000" y="1835825"/>
          <a:ext cx="6096000" cy="4185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have esquerda 5"/>
          <p:cNvSpPr/>
          <p:nvPr/>
        </p:nvSpPr>
        <p:spPr>
          <a:xfrm>
            <a:off x="1547664" y="1835825"/>
            <a:ext cx="621783" cy="26732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51520" y="284930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Ativo</a:t>
            </a:r>
          </a:p>
          <a:p>
            <a:pPr algn="ctr"/>
            <a:r>
              <a:rPr lang="pt-BR" b="1" dirty="0"/>
              <a:t>Circulante</a:t>
            </a:r>
          </a:p>
        </p:txBody>
      </p:sp>
      <p:sp>
        <p:nvSpPr>
          <p:cNvPr id="8" name="Chave esquerda 7"/>
          <p:cNvSpPr/>
          <p:nvPr/>
        </p:nvSpPr>
        <p:spPr>
          <a:xfrm rot="10800000">
            <a:off x="6830537" y="1835825"/>
            <a:ext cx="621783" cy="2673295"/>
          </a:xfrm>
          <a:prstGeom prst="leftBrace">
            <a:avLst>
              <a:gd name="adj1" fmla="val 8333"/>
              <a:gd name="adj2" fmla="val 458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556376" y="300170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Passivo</a:t>
            </a:r>
          </a:p>
          <a:p>
            <a:pPr algn="ctr"/>
            <a:r>
              <a:rPr lang="pt-BR" b="1" dirty="0"/>
              <a:t>Circulante</a:t>
            </a:r>
          </a:p>
        </p:txBody>
      </p:sp>
    </p:spTree>
    <p:extLst>
      <p:ext uri="{BB962C8B-B14F-4D97-AF65-F5344CB8AC3E}">
        <p14:creationId xmlns:p14="http://schemas.microsoft.com/office/powerpoint/2010/main" val="309423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8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35315"/>
              </p:ext>
            </p:extLst>
          </p:nvPr>
        </p:nvGraphicFramePr>
        <p:xfrm>
          <a:off x="0" y="-14001"/>
          <a:ext cx="9113556" cy="6475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5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Circulante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 circulante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Contas Erráticas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Contas Erráticas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Caixa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Títulos descontados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Bancos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Impostos a recolher (sobre lucros)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Aplicações Financeiras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Empréstimos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Impostos a recuperar (sobre o lucro)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Financiamentos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757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Dividendos a pagar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Contas Cíclicas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Contas Cíclicas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Contas a receber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Fornecedores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Provisão p/ devedores duvidosos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Salários a pagar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Estoques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Contas a pagar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Adiantamento a Fornecedores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Impostos a recolher (sobre mercadorias)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Despesas antecipadas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Adiantamento a clientes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 Não Circulante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 Não Circulante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Realizável a Longo Prazo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Patrimônio Líquido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Investimentos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Imobilizado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Intangível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 Total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Passivo e PL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20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9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404664"/>
            <a:ext cx="8280920" cy="12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pt-BR" altLang="pt-BR" sz="2700" b="1" dirty="0">
                <a:solidFill>
                  <a:srgbClr val="1E2C76"/>
                </a:solidFill>
              </a:rPr>
              <a:t>Necessidade de Investimento em Giro (NIG) ou Necessidade de Capital de Giro (NCG)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184482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dirty="0">
                <a:solidFill>
                  <a:srgbClr val="1E2C76"/>
                </a:solidFill>
              </a:rPr>
              <a:t>A necessidade de investimento em giro (NIG) representa a diferença entre o ativo circulante operacional e o passivo circulante operacional: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AAB148E-00C9-4360-AC1A-50E69A100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77" y="2852936"/>
            <a:ext cx="7488237" cy="866775"/>
          </a:xfrm>
          <a:prstGeom prst="rect">
            <a:avLst/>
          </a:prstGeom>
          <a:noFill/>
          <a:ln w="25400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0000" bIns="18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3000" dirty="0">
                <a:latin typeface="Tahoma" panose="020B0604030504040204" pitchFamily="34" charset="0"/>
              </a:rPr>
              <a:t>NIG = AC Operacional – PC Operacional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791877" y="414908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dirty="0">
                <a:solidFill>
                  <a:srgbClr val="1E2C76"/>
                </a:solidFill>
              </a:rPr>
              <a:t>NCG &gt; 0 = Aplicação de Recursos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dirty="0">
                <a:solidFill>
                  <a:srgbClr val="1E2C76"/>
                </a:solidFill>
              </a:rPr>
              <a:t>NCG&lt; 0 = Fonte de Recursos</a:t>
            </a:r>
          </a:p>
        </p:txBody>
      </p:sp>
    </p:spTree>
    <p:extLst>
      <p:ext uri="{BB962C8B-B14F-4D97-AF65-F5344CB8AC3E}">
        <p14:creationId xmlns:p14="http://schemas.microsoft.com/office/powerpoint/2010/main" val="305762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1547</Words>
  <Application>Microsoft Office PowerPoint</Application>
  <PresentationFormat>Apresentação na tela (4:3)</PresentationFormat>
  <Paragraphs>547</Paragraphs>
  <Slides>32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Retrospectiva</vt:lpstr>
      <vt:lpstr>Capital de Giro: Modelo Dinâmico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NCG no Balanço Patrimonial</vt:lpstr>
      <vt:lpstr>Relação entre o Volume de Vendas, Prazos Operacionais e NCG</vt:lpstr>
      <vt:lpstr>NCG Resultante do Ciclo Financeiro e das Vendas</vt:lpstr>
      <vt:lpstr>Saldo de Tesouraria</vt:lpstr>
      <vt:lpstr>ST no Balanço Patrimonial</vt:lpstr>
      <vt:lpstr>Capital de Giro</vt:lpstr>
      <vt:lpstr>Apresentação do PowerPoint</vt:lpstr>
      <vt:lpstr>Necessidade de Capital de Giro (NCG), Saldo de Tesouraria (ST) e Capital de Giro (CDG)</vt:lpstr>
      <vt:lpstr>Estrutura Financeira da Empresa Tipo 1</vt:lpstr>
      <vt:lpstr>Estrutura Financeira da Empresa Tipo 2</vt:lpstr>
      <vt:lpstr>Estrutura Financeira da Empresa Tipo 3</vt:lpstr>
      <vt:lpstr>Estrutura Financeira da Empresa Tipo 4</vt:lpstr>
      <vt:lpstr>Estrutura Financeira da Empresa Tipo 5</vt:lpstr>
      <vt:lpstr>Estrutura Financeira da Empresa Tipo 6</vt:lpstr>
      <vt:lpstr>Balanço Gerencial da Cia. Alfa</vt:lpstr>
      <vt:lpstr>Estrutura Financeira da Cia.Alfa Tipo 6</vt:lpstr>
      <vt:lpstr>Balanço Gerencial da Cia. Beta</vt:lpstr>
      <vt:lpstr>Estrutura Financeira da Cia.Beta Tipo 4</vt:lpstr>
      <vt:lpstr>Ciclo Financeiro da Cia. Alfa e da Cia. Beta</vt:lpstr>
      <vt:lpstr>Efeito Tesoura</vt:lpstr>
      <vt:lpstr>Novo Indicador de Liquidez</vt:lpstr>
      <vt:lpstr>Liquidez Financeira</vt:lpstr>
      <vt:lpstr>Referência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Contabilidade Empresarial  Aspectos Iniciais</dc:title>
  <dc:creator>User</dc:creator>
  <cp:lastModifiedBy>Bruno Figlioli</cp:lastModifiedBy>
  <cp:revision>200</cp:revision>
  <cp:lastPrinted>2020-03-30T17:40:45Z</cp:lastPrinted>
  <dcterms:created xsi:type="dcterms:W3CDTF">2020-02-17T13:58:06Z</dcterms:created>
  <dcterms:modified xsi:type="dcterms:W3CDTF">2022-05-30T11:12:27Z</dcterms:modified>
</cp:coreProperties>
</file>