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2" r:id="rId11"/>
    <p:sldId id="269" r:id="rId12"/>
    <p:sldId id="261" r:id="rId13"/>
    <p:sldId id="275" r:id="rId14"/>
    <p:sldId id="276" r:id="rId15"/>
    <p:sldId id="283" r:id="rId16"/>
    <p:sldId id="277" r:id="rId17"/>
    <p:sldId id="26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477B-52B4-4ECE-A019-2C9AF840B715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3E825-C6DA-4CE1-AB73-837D67EF6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9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BF0-2A22-4937-AF90-0CF3A5000C82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525B-1733-4413-91AF-59EF754E5F6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i-log_plot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Ice#Phases" TargetMode="External"/><Relationship Id="rId4" Type="http://schemas.openxmlformats.org/officeDocument/2006/relationships/hyperlink" Target="https://en.wikipedia.org/wiki/Roman_numera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25235" y="188640"/>
            <a:ext cx="7077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Termodinâmica de Materiais</a:t>
            </a:r>
          </a:p>
        </p:txBody>
      </p:sp>
      <p:pic>
        <p:nvPicPr>
          <p:cNvPr id="9" name="Imagem 8" descr="Engenhei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1"/>
            <a:ext cx="3492000" cy="2698063"/>
          </a:xfrm>
          <a:prstGeom prst="rect">
            <a:avLst/>
          </a:prstGeom>
        </p:spPr>
      </p:pic>
      <p:pic>
        <p:nvPicPr>
          <p:cNvPr id="11" name="Imagem 10" descr="Heat treat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05064"/>
            <a:ext cx="3384000" cy="2343939"/>
          </a:xfrm>
          <a:prstGeom prst="rect">
            <a:avLst/>
          </a:prstGeom>
        </p:spPr>
      </p:pic>
      <p:pic>
        <p:nvPicPr>
          <p:cNvPr id="12" name="Imagem 11" descr="Mã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196752"/>
            <a:ext cx="3240000" cy="2624400"/>
          </a:xfrm>
          <a:prstGeom prst="rect">
            <a:avLst/>
          </a:prstGeom>
        </p:spPr>
      </p:pic>
      <p:pic>
        <p:nvPicPr>
          <p:cNvPr id="13" name="Imagem 12" descr="Siderurg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005063"/>
            <a:ext cx="3492000" cy="23449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Phases</a:t>
            </a:r>
          </a:p>
        </p:txBody>
      </p:sp>
      <p:pic>
        <p:nvPicPr>
          <p:cNvPr id="8" name="Imagem 7" descr="Gran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4" y="3940914"/>
            <a:ext cx="2176472" cy="2176472"/>
          </a:xfrm>
          <a:prstGeom prst="rect">
            <a:avLst/>
          </a:prstGeom>
        </p:spPr>
      </p:pic>
      <p:pic>
        <p:nvPicPr>
          <p:cNvPr id="9" name="Imagem 8" descr="Mar _ água sal e are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851" y="1272388"/>
            <a:ext cx="3034362" cy="1996826"/>
          </a:xfrm>
          <a:prstGeom prst="rect">
            <a:avLst/>
          </a:prstGeom>
        </p:spPr>
      </p:pic>
      <p:pic>
        <p:nvPicPr>
          <p:cNvPr id="10" name="Imagem 9" descr="Mistura água + Óle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2" y="1272388"/>
            <a:ext cx="2091111" cy="237626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6156" y="3831942"/>
            <a:ext cx="3065375" cy="239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0092" y="3933056"/>
            <a:ext cx="2934217" cy="234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água e óle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213" y="1515772"/>
            <a:ext cx="2016000" cy="15100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Phases</a:t>
            </a:r>
          </a:p>
        </p:txBody>
      </p:sp>
      <p:pic>
        <p:nvPicPr>
          <p:cNvPr id="6" name="Imagem 5" descr="Copo com água + ge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0" y="2300936"/>
            <a:ext cx="3108600" cy="30395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276872"/>
            <a:ext cx="5640346" cy="30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Phases</a:t>
            </a:r>
          </a:p>
        </p:txBody>
      </p:sp>
      <p:pic>
        <p:nvPicPr>
          <p:cNvPr id="7" name="Imagem 6" descr="C-Fe phase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4464000" cy="43518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3789040"/>
            <a:ext cx="37329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ornos Siderurgi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340768"/>
            <a:ext cx="3060000" cy="229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82689"/>
            <a:ext cx="6968534" cy="332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32" y="125534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419872" y="44624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Microstructure of materials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4751" y="5993656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Evolução microestrutural em função da mudança de composição das ligas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442603" y="2097000"/>
            <a:ext cx="1512000" cy="2664000"/>
            <a:chOff x="323528" y="476672"/>
            <a:chExt cx="3563888" cy="5400600"/>
          </a:xfrm>
        </p:grpSpPr>
        <p:pic>
          <p:nvPicPr>
            <p:cNvPr id="9" name="Imagem 8" descr="DSC0028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28" y="3212976"/>
              <a:ext cx="3552395" cy="2664296"/>
            </a:xfrm>
            <a:prstGeom prst="rect">
              <a:avLst/>
            </a:prstGeom>
          </p:spPr>
        </p:pic>
        <p:pic>
          <p:nvPicPr>
            <p:cNvPr id="10" name="Imagem 9" descr="DSC0028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76672"/>
              <a:ext cx="3563888" cy="2672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Equilibrium</a:t>
            </a:r>
          </a:p>
        </p:txBody>
      </p:sp>
      <p:pic>
        <p:nvPicPr>
          <p:cNvPr id="6" name="Imagem 5" descr="equilíbrio numa cor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4640"/>
            <a:ext cx="2448000" cy="1388296"/>
          </a:xfrm>
          <a:prstGeom prst="rect">
            <a:avLst/>
          </a:prstGeom>
        </p:spPr>
      </p:pic>
      <p:pic>
        <p:nvPicPr>
          <p:cNvPr id="7" name="Imagem 6" descr="Stable unstable and metastable equilibri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188052"/>
            <a:ext cx="3960440" cy="166488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3241415"/>
            <a:ext cx="5184576" cy="26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5496" y="606367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Equilíbrio Termodinâmico = Eq. Térmico + Eq. Mecânico + Eq. Químico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ase diagram - Wikipedia">
            <a:extLst>
              <a:ext uri="{FF2B5EF4-FFF2-40B4-BE49-F238E27FC236}">
                <a16:creationId xmlns:a16="http://schemas.microsoft.com/office/drawing/2014/main" id="{3805135B-D14E-41EF-83A8-DB4D3D8B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55" y="92752"/>
            <a:ext cx="7009954" cy="59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D83B272-52D6-4A68-AF6A-55AF97B9E497}"/>
              </a:ext>
            </a:extLst>
          </p:cNvPr>
          <p:cNvSpPr txBox="1"/>
          <p:nvPr/>
        </p:nvSpPr>
        <p:spPr>
          <a:xfrm>
            <a:off x="35496" y="6167045"/>
            <a:ext cx="9036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Semi-log plot"/>
              </a:rPr>
              <a:t>Log-</a:t>
            </a:r>
            <a:r>
              <a:rPr lang="en-US" b="0" i="0" u="none" strike="noStrike" dirty="0" err="1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Semi-log plot"/>
              </a:rPr>
              <a:t>lin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pressure–temperature phase diagram of water.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Roman numeral"/>
              </a:rPr>
              <a:t>Roman numerals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indicate various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Ice"/>
              </a:rPr>
              <a:t>ice phases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95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125534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98629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Liquid - Vapor  Equilibrium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692" y="1225549"/>
            <a:ext cx="4104056" cy="22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536" y="3664406"/>
            <a:ext cx="3312368" cy="30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69550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928" y="1916832"/>
            <a:ext cx="2916000" cy="1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763688" y="12495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P= f(T, V, m)</a:t>
            </a:r>
          </a:p>
        </p:txBody>
      </p:sp>
      <p:pic>
        <p:nvPicPr>
          <p:cNvPr id="6" name="Imagem 5" descr="Diagram P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052736"/>
            <a:ext cx="3132000" cy="2652779"/>
          </a:xfrm>
          <a:prstGeom prst="rect">
            <a:avLst/>
          </a:prstGeom>
        </p:spPr>
      </p:pic>
      <p:pic>
        <p:nvPicPr>
          <p:cNvPr id="7" name="Imagem 6" descr="Diagram Px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356992"/>
            <a:ext cx="3204000" cy="2935445"/>
          </a:xfrm>
          <a:prstGeom prst="rect">
            <a:avLst/>
          </a:prstGeom>
        </p:spPr>
      </p:pic>
      <p:pic>
        <p:nvPicPr>
          <p:cNvPr id="9" name="Imagem 8" descr="Diagram Tx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835360"/>
            <a:ext cx="3132000" cy="27212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563888" y="26621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Equation of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essurizedWaterReact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7264"/>
            <a:ext cx="8219791" cy="424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32" y="332656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419872" y="26064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Nuclear Energy Generation - Cycle</a:t>
            </a:r>
          </a:p>
        </p:txBody>
      </p:sp>
    </p:spTree>
    <p:extLst>
      <p:ext uri="{BB962C8B-B14F-4D97-AF65-F5344CB8AC3E}">
        <p14:creationId xmlns:p14="http://schemas.microsoft.com/office/powerpoint/2010/main" val="89076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188640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419872" y="1166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Nuclear Energy Generation - Cycle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83568" y="1340768"/>
            <a:ext cx="7879975" cy="4896000"/>
            <a:chOff x="-5909" y="1092710"/>
            <a:chExt cx="9324975" cy="6408737"/>
          </a:xfrm>
        </p:grpSpPr>
        <p:pic>
          <p:nvPicPr>
            <p:cNvPr id="14" name="Picture 3" descr="1120p"/>
            <p:cNvPicPr>
              <a:picLocks noChangeAspect="1" noChangeArrowheads="1"/>
            </p:cNvPicPr>
            <p:nvPr/>
          </p:nvPicPr>
          <p:blipFill>
            <a:blip r:embed="rId3">
              <a:lum bright="-24000"/>
            </a:blip>
            <a:srcRect/>
            <a:stretch>
              <a:fillRect/>
            </a:stretch>
          </p:blipFill>
          <p:spPr>
            <a:xfrm>
              <a:off x="-5909" y="1092710"/>
              <a:ext cx="9324975" cy="6408737"/>
            </a:xfrm>
            <a:prstGeom prst="rect">
              <a:avLst/>
            </a:prstGeom>
            <a:noFill/>
            <a:ln/>
          </p:spPr>
        </p:pic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435600" y="2660650"/>
              <a:ext cx="3713164" cy="167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ANGRA 2</a:t>
              </a:r>
            </a:p>
            <a:p>
              <a:pPr algn="l" eaLnBrk="1" hangingPunct="1">
                <a:spcBef>
                  <a:spcPct val="30000"/>
                </a:spcBef>
              </a:pPr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Potência:       1.350 MW</a:t>
              </a:r>
            </a:p>
            <a:p>
              <a:pPr algn="l" eaLnBrk="1" hangingPunct="1"/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Tecnologia:   Siemens/KWU </a:t>
              </a:r>
              <a:br>
                <a:rPr lang="pt-BR" sz="1800" dirty="0">
                  <a:solidFill>
                    <a:schemeClr val="bg1"/>
                  </a:solidFill>
                  <a:latin typeface="Arial" charset="0"/>
                </a:rPr>
              </a:br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Operação:     Janeiro/2001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65124" y="2924175"/>
              <a:ext cx="3486149" cy="167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ANGRA 1</a:t>
              </a:r>
              <a:r>
                <a:rPr lang="pt-BR" sz="1800" b="0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  <a:p>
              <a:pPr algn="l" eaLnBrk="1" hangingPunct="1">
                <a:lnSpc>
                  <a:spcPct val="130000"/>
                </a:lnSpc>
              </a:pPr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Potência:      657 MW</a:t>
              </a:r>
            </a:p>
            <a:p>
              <a:pPr algn="l" eaLnBrk="1" hangingPunct="1"/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Tecnologia:  Westinghouse </a:t>
              </a:r>
              <a:br>
                <a:rPr lang="pt-BR" sz="1800" dirty="0">
                  <a:solidFill>
                    <a:schemeClr val="bg1"/>
                  </a:solidFill>
                  <a:latin typeface="Arial" charset="0"/>
                </a:rPr>
              </a:br>
              <a:r>
                <a:rPr lang="pt-BR" sz="1800" dirty="0">
                  <a:solidFill>
                    <a:schemeClr val="bg1"/>
                  </a:solidFill>
                  <a:latin typeface="Arial" charset="0"/>
                </a:rPr>
                <a:t>Operação:     Janeiro/1985</a:t>
              </a:r>
              <a:endParaRPr lang="pt-BR" sz="1800" b="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49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84221"/>
            <a:ext cx="4104000" cy="50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268760"/>
            <a:ext cx="4140000" cy="507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32" y="188640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419872" y="1166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Nuclear Energy Generation - Cycle</a:t>
            </a:r>
          </a:p>
        </p:txBody>
      </p:sp>
    </p:spTree>
    <p:extLst>
      <p:ext uri="{BB962C8B-B14F-4D97-AF65-F5344CB8AC3E}">
        <p14:creationId xmlns:p14="http://schemas.microsoft.com/office/powerpoint/2010/main" val="257148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419872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Science of Thermodynamics</a:t>
            </a:r>
          </a:p>
        </p:txBody>
      </p:sp>
      <p:pic>
        <p:nvPicPr>
          <p:cNvPr id="12" name="Imagem 11" descr="Energy transformations 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052736"/>
            <a:ext cx="2880000" cy="1641600"/>
          </a:xfrm>
          <a:prstGeom prst="rect">
            <a:avLst/>
          </a:prstGeom>
        </p:spPr>
      </p:pic>
      <p:pic>
        <p:nvPicPr>
          <p:cNvPr id="13" name="Imagem 12" descr="Energy transformations 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68760"/>
            <a:ext cx="1476000" cy="1108640"/>
          </a:xfrm>
          <a:prstGeom prst="rect">
            <a:avLst/>
          </a:prstGeom>
        </p:spPr>
      </p:pic>
      <p:pic>
        <p:nvPicPr>
          <p:cNvPr id="14" name="Imagem 13" descr="Energy transformations 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492895"/>
            <a:ext cx="2808000" cy="2260389"/>
          </a:xfrm>
          <a:prstGeom prst="rect">
            <a:avLst/>
          </a:prstGeom>
        </p:spPr>
      </p:pic>
      <p:pic>
        <p:nvPicPr>
          <p:cNvPr id="15" name="Imagem 14" descr="Energy transformations 0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2852936"/>
            <a:ext cx="4464000" cy="1543504"/>
          </a:xfrm>
          <a:prstGeom prst="rect">
            <a:avLst/>
          </a:prstGeom>
        </p:spPr>
      </p:pic>
      <p:pic>
        <p:nvPicPr>
          <p:cNvPr id="16" name="Imagem 15" descr="Energy transformations 0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1269876"/>
            <a:ext cx="1728000" cy="1151012"/>
          </a:xfrm>
          <a:prstGeom prst="rect">
            <a:avLst/>
          </a:prstGeom>
        </p:spPr>
      </p:pic>
      <p:pic>
        <p:nvPicPr>
          <p:cNvPr id="17" name="Imagem 16" descr="Energy transformations 0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1268760"/>
            <a:ext cx="1440000" cy="1084800"/>
          </a:xfrm>
          <a:prstGeom prst="rect">
            <a:avLst/>
          </a:prstGeom>
        </p:spPr>
      </p:pic>
      <p:pic>
        <p:nvPicPr>
          <p:cNvPr id="18" name="Imagem 17" descr="Heat treatmen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4869160"/>
            <a:ext cx="2520000" cy="1640935"/>
          </a:xfrm>
          <a:prstGeom prst="rect">
            <a:avLst/>
          </a:prstGeom>
        </p:spPr>
      </p:pic>
      <p:pic>
        <p:nvPicPr>
          <p:cNvPr id="19" name="Imagem 18" descr="Heat treatment proces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36" y="4621656"/>
            <a:ext cx="4320000" cy="1831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 Temperature</a:t>
            </a:r>
          </a:p>
        </p:txBody>
      </p:sp>
      <p:pic>
        <p:nvPicPr>
          <p:cNvPr id="6" name="Imagem 5" descr="Temperature Molecules 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2736"/>
            <a:ext cx="3816000" cy="2877651"/>
          </a:xfrm>
          <a:prstGeom prst="rect">
            <a:avLst/>
          </a:prstGeom>
        </p:spPr>
      </p:pic>
      <p:pic>
        <p:nvPicPr>
          <p:cNvPr id="8" name="Imagem 7" descr="Temperature Molecules 0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12776"/>
            <a:ext cx="2772000" cy="1542637"/>
          </a:xfrm>
          <a:prstGeom prst="rect">
            <a:avLst/>
          </a:prstGeom>
        </p:spPr>
      </p:pic>
      <p:pic>
        <p:nvPicPr>
          <p:cNvPr id="10" name="Imagem 9" descr="Thermocouple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196680"/>
            <a:ext cx="2495550" cy="1752600"/>
          </a:xfrm>
          <a:prstGeom prst="rect">
            <a:avLst/>
          </a:prstGeom>
        </p:spPr>
      </p:pic>
      <p:pic>
        <p:nvPicPr>
          <p:cNvPr id="11" name="Imagem 10" descr="Thermocouple 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4286597"/>
            <a:ext cx="2286000" cy="1590675"/>
          </a:xfrm>
          <a:prstGeom prst="rect">
            <a:avLst/>
          </a:prstGeom>
        </p:spPr>
      </p:pic>
      <p:pic>
        <p:nvPicPr>
          <p:cNvPr id="13" name="Imagem 12" descr="Thermome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196752"/>
            <a:ext cx="1908000" cy="1867005"/>
          </a:xfrm>
          <a:prstGeom prst="rect">
            <a:avLst/>
          </a:prstGeom>
        </p:spPr>
      </p:pic>
      <p:pic>
        <p:nvPicPr>
          <p:cNvPr id="14" name="Imagem 13" descr="Termopar Tip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3140968"/>
            <a:ext cx="3528000" cy="3427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 </a:t>
            </a:r>
          </a:p>
          <a:p>
            <a:pPr algn="ctr"/>
            <a:r>
              <a:rPr lang="pt-B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Pressure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m 5" descr="Pressure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340768"/>
            <a:ext cx="1512000" cy="1784160"/>
          </a:xfrm>
          <a:prstGeom prst="rect">
            <a:avLst/>
          </a:prstGeom>
        </p:spPr>
      </p:pic>
      <p:pic>
        <p:nvPicPr>
          <p:cNvPr id="7" name="Imagem 6" descr="Pressure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280" y="1503576"/>
            <a:ext cx="1980000" cy="1709400"/>
          </a:xfrm>
          <a:prstGeom prst="rect">
            <a:avLst/>
          </a:prstGeom>
        </p:spPr>
      </p:pic>
      <p:pic>
        <p:nvPicPr>
          <p:cNvPr id="9" name="Imagem 8" descr="Pressure 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910696"/>
            <a:ext cx="1728000" cy="1382400"/>
          </a:xfrm>
          <a:prstGeom prst="rect">
            <a:avLst/>
          </a:prstGeom>
        </p:spPr>
      </p:pic>
      <p:pic>
        <p:nvPicPr>
          <p:cNvPr id="12" name="Imagem 11" descr="Pressure 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92" y="4437112"/>
            <a:ext cx="3600000" cy="2122383"/>
          </a:xfrm>
          <a:prstGeom prst="rect">
            <a:avLst/>
          </a:prstGeom>
        </p:spPr>
      </p:pic>
      <p:pic>
        <p:nvPicPr>
          <p:cNvPr id="13" name="Imagem 12" descr="Pressure 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3612652"/>
            <a:ext cx="3780000" cy="2840684"/>
          </a:xfrm>
          <a:prstGeom prst="rect">
            <a:avLst/>
          </a:prstGeom>
        </p:spPr>
      </p:pic>
      <p:pic>
        <p:nvPicPr>
          <p:cNvPr id="14" name="Imagem 13" descr="Pressure 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2852936"/>
            <a:ext cx="1944000" cy="1487781"/>
          </a:xfrm>
          <a:prstGeom prst="rect">
            <a:avLst/>
          </a:prstGeom>
        </p:spPr>
      </p:pic>
      <p:pic>
        <p:nvPicPr>
          <p:cNvPr id="15" name="Imagem 14" descr="Pressure 0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64" y="1412776"/>
            <a:ext cx="1116000" cy="1174080"/>
          </a:xfrm>
          <a:prstGeom prst="rect">
            <a:avLst/>
          </a:prstGeom>
        </p:spPr>
      </p:pic>
      <p:pic>
        <p:nvPicPr>
          <p:cNvPr id="16" name="Imagem 15" descr="Pressure 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824" y="1196752"/>
            <a:ext cx="2124000" cy="16377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Systems</a:t>
            </a:r>
          </a:p>
        </p:txBody>
      </p:sp>
      <p:pic>
        <p:nvPicPr>
          <p:cNvPr id="7" name="Imagem 6" descr="Copo d'ág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07010"/>
            <a:ext cx="1404000" cy="1561950"/>
          </a:xfrm>
          <a:prstGeom prst="rect">
            <a:avLst/>
          </a:prstGeom>
        </p:spPr>
      </p:pic>
      <p:pic>
        <p:nvPicPr>
          <p:cNvPr id="8" name="Imagem 7" descr="Cilindro de Ga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484784"/>
            <a:ext cx="2160000" cy="1620000"/>
          </a:xfrm>
          <a:prstGeom prst="rect">
            <a:avLst/>
          </a:prstGeom>
        </p:spPr>
      </p:pic>
      <p:pic>
        <p:nvPicPr>
          <p:cNvPr id="10" name="Imagem 9" descr="Esquema Alto For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456946"/>
            <a:ext cx="2484000" cy="2492334"/>
          </a:xfrm>
          <a:prstGeom prst="rect">
            <a:avLst/>
          </a:prstGeom>
        </p:spPr>
      </p:pic>
      <p:pic>
        <p:nvPicPr>
          <p:cNvPr id="11" name="Imagem 10" descr="Forno de Tratamento Térmi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412777"/>
            <a:ext cx="2304000" cy="1728928"/>
          </a:xfrm>
          <a:prstGeom prst="rect">
            <a:avLst/>
          </a:prstGeom>
        </p:spPr>
      </p:pic>
      <p:pic>
        <p:nvPicPr>
          <p:cNvPr id="13" name="Imagem 12" descr="Microond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3429280"/>
            <a:ext cx="2520000" cy="2520000"/>
          </a:xfrm>
          <a:prstGeom prst="rect">
            <a:avLst/>
          </a:prstGeom>
        </p:spPr>
      </p:pic>
      <p:pic>
        <p:nvPicPr>
          <p:cNvPr id="15" name="Imagem 14" descr="Panela no fogã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3917833"/>
            <a:ext cx="2664000" cy="1599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nos Siderurgi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42" y="2313864"/>
            <a:ext cx="3837196" cy="2877897"/>
          </a:xfrm>
          <a:prstGeom prst="rect">
            <a:avLst/>
          </a:prstGeom>
        </p:spPr>
      </p:pic>
      <p:pic>
        <p:nvPicPr>
          <p:cNvPr id="10" name="Imagem 9" descr="CSN Alto Fo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8" y="2134790"/>
            <a:ext cx="4824264" cy="314626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32" y="260648"/>
            <a:ext cx="2448000" cy="8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419872" y="18864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Basic Concepts:</a:t>
            </a:r>
          </a:p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178</Words>
  <Application>Microsoft Office PowerPoint</Application>
  <PresentationFormat>Apresentação na tela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Edson Orati</dc:creator>
  <cp:lastModifiedBy>Carlos Nunes</cp:lastModifiedBy>
  <cp:revision>25</cp:revision>
  <dcterms:created xsi:type="dcterms:W3CDTF">2012-02-27T17:34:32Z</dcterms:created>
  <dcterms:modified xsi:type="dcterms:W3CDTF">2020-09-02T21:11:13Z</dcterms:modified>
</cp:coreProperties>
</file>