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5"/>
  </p:notesMasterIdLst>
  <p:sldIdLst>
    <p:sldId id="341" r:id="rId2"/>
    <p:sldId id="283" r:id="rId3"/>
    <p:sldId id="290" r:id="rId4"/>
    <p:sldId id="342" r:id="rId5"/>
    <p:sldId id="356" r:id="rId6"/>
    <p:sldId id="343" r:id="rId7"/>
    <p:sldId id="344" r:id="rId8"/>
    <p:sldId id="345" r:id="rId9"/>
    <p:sldId id="357" r:id="rId10"/>
    <p:sldId id="358" r:id="rId11"/>
    <p:sldId id="359" r:id="rId12"/>
    <p:sldId id="346" r:id="rId13"/>
    <p:sldId id="347" r:id="rId14"/>
    <p:sldId id="348" r:id="rId15"/>
    <p:sldId id="355" r:id="rId16"/>
    <p:sldId id="350" r:id="rId17"/>
    <p:sldId id="351" r:id="rId18"/>
    <p:sldId id="349" r:id="rId19"/>
    <p:sldId id="352" r:id="rId20"/>
    <p:sldId id="353" r:id="rId21"/>
    <p:sldId id="362" r:id="rId22"/>
    <p:sldId id="361" r:id="rId23"/>
    <p:sldId id="363" r:id="rId24"/>
    <p:sldId id="360" r:id="rId25"/>
    <p:sldId id="364" r:id="rId26"/>
    <p:sldId id="365" r:id="rId27"/>
    <p:sldId id="366" r:id="rId28"/>
    <p:sldId id="367" r:id="rId29"/>
    <p:sldId id="371" r:id="rId30"/>
    <p:sldId id="368" r:id="rId31"/>
    <p:sldId id="369" r:id="rId32"/>
    <p:sldId id="370" r:id="rId33"/>
    <p:sldId id="270" r:id="rId34"/>
  </p:sldIdLst>
  <p:sldSz cx="6858000" cy="5143500"/>
  <p:notesSz cx="6858000" cy="9144000"/>
  <p:embeddedFontLst>
    <p:embeddedFont>
      <p:font typeface="Baskerville Old Face" panose="02020602080505020303" pitchFamily="18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S PGothic" panose="020B0600070205080204" pitchFamily="34" charset="-128"/>
      <p:regular r:id="rId41"/>
    </p:embeddedFont>
    <p:embeddedFont>
      <p:font typeface="Playfair Display" panose="00000500000000000000" pitchFamily="2" charset="0"/>
      <p:regular r:id="rId42"/>
      <p:bold r:id="rId43"/>
      <p:italic r:id="rId44"/>
      <p:boldItalic r:id="rId45"/>
    </p:embeddedFont>
    <p:embeddedFont>
      <p:font typeface="Tinos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D3E8F5-8345-43D0-B2CC-0AF5CD3AF325}">
  <a:tblStyle styleId="{28D3E8F5-8345-43D0-B2CC-0AF5CD3AF3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990080-7BFB-4D5B-9974-A6CF292F044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71" autoAdjust="0"/>
    <p:restoredTop sz="94660"/>
  </p:normalViewPr>
  <p:slideViewPr>
    <p:cSldViewPr snapToGrid="0">
      <p:cViewPr varScale="1">
        <p:scale>
          <a:sx n="92" d="100"/>
          <a:sy n="92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82060-ED2F-4FA8-9C1F-15D7EC67F46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0CA0442-E6E2-4EB1-89E2-3F83AB57002C}">
      <dgm:prSet phldrT="[Texto]" custT="1"/>
      <dgm:spPr/>
      <dgm:t>
        <a:bodyPr/>
        <a:lstStyle/>
        <a:p>
          <a:r>
            <a:rPr lang="pt-BR" sz="1600" dirty="0"/>
            <a:t>Auditoria</a:t>
          </a:r>
        </a:p>
      </dgm:t>
    </dgm:pt>
    <dgm:pt modelId="{D3E4DD84-1B0B-4E13-92AE-1598A22B7626}" type="parTrans" cxnId="{7FE70306-0F48-46E5-8754-F04E0A4B79E8}">
      <dgm:prSet/>
      <dgm:spPr/>
      <dgm:t>
        <a:bodyPr/>
        <a:lstStyle/>
        <a:p>
          <a:endParaRPr lang="pt-BR" sz="1600"/>
        </a:p>
      </dgm:t>
    </dgm:pt>
    <dgm:pt modelId="{6FA714C8-427C-4FD2-92ED-012DB1D7DF43}" type="sibTrans" cxnId="{7FE70306-0F48-46E5-8754-F04E0A4B79E8}">
      <dgm:prSet/>
      <dgm:spPr/>
      <dgm:t>
        <a:bodyPr/>
        <a:lstStyle/>
        <a:p>
          <a:endParaRPr lang="pt-BR" sz="1600"/>
        </a:p>
      </dgm:t>
    </dgm:pt>
    <dgm:pt modelId="{0603A795-A2DD-4479-ABA2-8396401498DD}">
      <dgm:prSet phldrT="[Texto]" custT="1"/>
      <dgm:spPr/>
      <dgm:t>
        <a:bodyPr/>
        <a:lstStyle/>
        <a:p>
          <a:r>
            <a:rPr lang="pt-BR" sz="1600" dirty="0"/>
            <a:t>Avaliação Ambiental</a:t>
          </a:r>
        </a:p>
      </dgm:t>
    </dgm:pt>
    <dgm:pt modelId="{C9ADC676-5F94-4161-847C-DE00AD06B852}" type="parTrans" cxnId="{A7B750BB-5044-426F-83D7-AA32ED02727C}">
      <dgm:prSet/>
      <dgm:spPr/>
      <dgm:t>
        <a:bodyPr/>
        <a:lstStyle/>
        <a:p>
          <a:endParaRPr lang="pt-BR" sz="1600"/>
        </a:p>
      </dgm:t>
    </dgm:pt>
    <dgm:pt modelId="{301CF0E1-D59C-4CF4-87E1-06AD96516D67}" type="sibTrans" cxnId="{A7B750BB-5044-426F-83D7-AA32ED02727C}">
      <dgm:prSet/>
      <dgm:spPr/>
      <dgm:t>
        <a:bodyPr/>
        <a:lstStyle/>
        <a:p>
          <a:endParaRPr lang="pt-BR" sz="1600"/>
        </a:p>
      </dgm:t>
    </dgm:pt>
    <dgm:pt modelId="{AC140879-3E64-46F7-9205-D5C0DCA09022}">
      <dgm:prSet phldrT="[Texto]" custT="1"/>
      <dgm:spPr/>
      <dgm:t>
        <a:bodyPr/>
        <a:lstStyle/>
        <a:p>
          <a:r>
            <a:rPr lang="pt-BR" sz="1600" dirty="0"/>
            <a:t>Rotulagem</a:t>
          </a:r>
        </a:p>
      </dgm:t>
    </dgm:pt>
    <dgm:pt modelId="{A74EEC02-9A79-4C50-8E4E-654F28B7AB1F}" type="parTrans" cxnId="{0A72201A-8D35-42ED-8424-15B570D78D5B}">
      <dgm:prSet/>
      <dgm:spPr/>
      <dgm:t>
        <a:bodyPr/>
        <a:lstStyle/>
        <a:p>
          <a:endParaRPr lang="pt-BR" sz="1600"/>
        </a:p>
      </dgm:t>
    </dgm:pt>
    <dgm:pt modelId="{922FB775-547B-4456-B8A5-CB41CBCC3687}" type="sibTrans" cxnId="{0A72201A-8D35-42ED-8424-15B570D78D5B}">
      <dgm:prSet/>
      <dgm:spPr/>
      <dgm:t>
        <a:bodyPr/>
        <a:lstStyle/>
        <a:p>
          <a:endParaRPr lang="pt-BR" sz="1600"/>
        </a:p>
      </dgm:t>
    </dgm:pt>
    <dgm:pt modelId="{DD4CED60-A854-4F85-AF1F-BC1333122820}">
      <dgm:prSet phldrT="[Texto]" custT="1"/>
      <dgm:spPr/>
      <dgm:t>
        <a:bodyPr/>
        <a:lstStyle/>
        <a:p>
          <a:r>
            <a:rPr lang="pt-BR" sz="1600" dirty="0"/>
            <a:t>Ciclo de vida</a:t>
          </a:r>
        </a:p>
      </dgm:t>
    </dgm:pt>
    <dgm:pt modelId="{44A60673-44C4-4E8D-98F0-38283C8C66E5}" type="parTrans" cxnId="{37A7CE14-E1C1-4576-9215-B6A288FAC6B9}">
      <dgm:prSet/>
      <dgm:spPr/>
      <dgm:t>
        <a:bodyPr/>
        <a:lstStyle/>
        <a:p>
          <a:endParaRPr lang="pt-BR" sz="1600"/>
        </a:p>
      </dgm:t>
    </dgm:pt>
    <dgm:pt modelId="{50C0D787-5A1C-4B3E-9EB4-6F3CC36BAEE2}" type="sibTrans" cxnId="{37A7CE14-E1C1-4576-9215-B6A288FAC6B9}">
      <dgm:prSet/>
      <dgm:spPr/>
      <dgm:t>
        <a:bodyPr/>
        <a:lstStyle/>
        <a:p>
          <a:endParaRPr lang="pt-BR" sz="1600"/>
        </a:p>
      </dgm:t>
    </dgm:pt>
    <dgm:pt modelId="{FBC646F8-3B4C-4307-9170-277D6001F08F}">
      <dgm:prSet phldrT="[Texto]" custT="1"/>
      <dgm:spPr/>
      <dgm:t>
        <a:bodyPr/>
        <a:lstStyle/>
        <a:p>
          <a:endParaRPr lang="pt-BR" sz="1600" dirty="0"/>
        </a:p>
      </dgm:t>
    </dgm:pt>
    <dgm:pt modelId="{816B19A2-4814-4E66-92AB-CD3ECBF2AF38}" type="parTrans" cxnId="{3D2695AE-B710-48AC-9FA3-1CB0C5C17217}">
      <dgm:prSet/>
      <dgm:spPr/>
      <dgm:t>
        <a:bodyPr/>
        <a:lstStyle/>
        <a:p>
          <a:endParaRPr lang="pt-BR" sz="1600"/>
        </a:p>
      </dgm:t>
    </dgm:pt>
    <dgm:pt modelId="{EE23D107-9C17-4FA5-ADAC-A56AEE7F23DF}" type="sibTrans" cxnId="{3D2695AE-B710-48AC-9FA3-1CB0C5C17217}">
      <dgm:prSet/>
      <dgm:spPr/>
      <dgm:t>
        <a:bodyPr/>
        <a:lstStyle/>
        <a:p>
          <a:endParaRPr lang="pt-BR" sz="1600"/>
        </a:p>
      </dgm:t>
    </dgm:pt>
    <dgm:pt modelId="{EB003BCD-9579-4363-89EF-527EEC04DC3E}">
      <dgm:prSet phldrT="[Texto]" custT="1"/>
      <dgm:spPr/>
      <dgm:t>
        <a:bodyPr/>
        <a:lstStyle/>
        <a:p>
          <a:endParaRPr lang="pt-BR" sz="1600" dirty="0"/>
        </a:p>
      </dgm:t>
    </dgm:pt>
    <dgm:pt modelId="{4A112D40-A5D9-47FC-B987-5963ADD56653}" type="parTrans" cxnId="{74D1CEA0-80D1-43E3-9A2E-A819B6F0382B}">
      <dgm:prSet/>
      <dgm:spPr/>
      <dgm:t>
        <a:bodyPr/>
        <a:lstStyle/>
        <a:p>
          <a:endParaRPr lang="pt-BR" sz="1600"/>
        </a:p>
      </dgm:t>
    </dgm:pt>
    <dgm:pt modelId="{5AAEE015-F852-4120-997E-B5E5FA33995B}" type="sibTrans" cxnId="{74D1CEA0-80D1-43E3-9A2E-A819B6F0382B}">
      <dgm:prSet/>
      <dgm:spPr/>
      <dgm:t>
        <a:bodyPr/>
        <a:lstStyle/>
        <a:p>
          <a:endParaRPr lang="pt-BR" sz="1600"/>
        </a:p>
      </dgm:t>
    </dgm:pt>
    <dgm:pt modelId="{7DA23EB3-3BF0-497B-ABF3-8F6982858B6E}">
      <dgm:prSet phldrT="[Texto]" custT="1"/>
      <dgm:spPr/>
      <dgm:t>
        <a:bodyPr/>
        <a:lstStyle/>
        <a:p>
          <a:endParaRPr lang="pt-BR" sz="1600" dirty="0"/>
        </a:p>
      </dgm:t>
    </dgm:pt>
    <dgm:pt modelId="{EADE090B-AE3B-425C-B783-0C17427105B6}" type="parTrans" cxnId="{2C24C518-5D4A-4712-A7B7-D1ADB0311A63}">
      <dgm:prSet/>
      <dgm:spPr/>
      <dgm:t>
        <a:bodyPr/>
        <a:lstStyle/>
        <a:p>
          <a:endParaRPr lang="pt-BR" sz="2800"/>
        </a:p>
      </dgm:t>
    </dgm:pt>
    <dgm:pt modelId="{FFD6B71C-8149-4E08-BA5E-1867A010FF73}" type="sibTrans" cxnId="{2C24C518-5D4A-4712-A7B7-D1ADB0311A63}">
      <dgm:prSet/>
      <dgm:spPr/>
      <dgm:t>
        <a:bodyPr/>
        <a:lstStyle/>
        <a:p>
          <a:endParaRPr lang="pt-BR" sz="2800"/>
        </a:p>
      </dgm:t>
    </dgm:pt>
    <dgm:pt modelId="{3F76AC19-A3FE-4F93-A158-AB6F325DEB65}">
      <dgm:prSet phldrT="[Texto]" custT="1"/>
      <dgm:spPr/>
      <dgm:t>
        <a:bodyPr/>
        <a:lstStyle/>
        <a:p>
          <a:endParaRPr lang="pt-BR" sz="1600" dirty="0"/>
        </a:p>
      </dgm:t>
    </dgm:pt>
    <dgm:pt modelId="{B4FC0403-F4A0-44BA-B2E0-D6B01507EB3D}" type="parTrans" cxnId="{8126E30F-BD11-4BBF-8227-5115A410EA5D}">
      <dgm:prSet/>
      <dgm:spPr/>
      <dgm:t>
        <a:bodyPr/>
        <a:lstStyle/>
        <a:p>
          <a:endParaRPr lang="pt-BR" sz="2800"/>
        </a:p>
      </dgm:t>
    </dgm:pt>
    <dgm:pt modelId="{3B432EF0-1150-4617-A5F6-EF669A061E3A}" type="sibTrans" cxnId="{8126E30F-BD11-4BBF-8227-5115A410EA5D}">
      <dgm:prSet/>
      <dgm:spPr/>
      <dgm:t>
        <a:bodyPr/>
        <a:lstStyle/>
        <a:p>
          <a:endParaRPr lang="pt-BR" sz="2800"/>
        </a:p>
      </dgm:t>
    </dgm:pt>
    <dgm:pt modelId="{A8B6F236-4B8C-4F87-820A-228FEC942597}" type="pres">
      <dgm:prSet presAssocID="{BDF82060-ED2F-4FA8-9C1F-15D7EC67F46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853AB44-D87D-4270-B325-688E660814E4}" type="pres">
      <dgm:prSet presAssocID="{FBC646F8-3B4C-4307-9170-277D6001F08F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3B17A695-D081-4779-9F77-6582B65CE0AC}" type="pres">
      <dgm:prSet presAssocID="{FBC646F8-3B4C-4307-9170-277D6001F08F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27C339BC-2C7D-497B-B679-76D250127785}" type="pres">
      <dgm:prSet presAssocID="{EB003BCD-9579-4363-89EF-527EEC04DC3E}" presName="parentText2" presStyleLbl="node1" presStyleIdx="1" presStyleCnt="4" custScaleX="104261">
        <dgm:presLayoutVars>
          <dgm:chMax/>
          <dgm:chPref val="3"/>
          <dgm:bulletEnabled val="1"/>
        </dgm:presLayoutVars>
      </dgm:prSet>
      <dgm:spPr/>
    </dgm:pt>
    <dgm:pt modelId="{F248E8E9-00A0-45B1-8FC3-6FF6E3506FD5}" type="pres">
      <dgm:prSet presAssocID="{EB003BCD-9579-4363-89EF-527EEC04DC3E}" presName="childText2" presStyleLbl="solidAlignAcc1" presStyleIdx="1" presStyleCnt="4" custLinFactNeighborX="-13778" custLinFactNeighborY="-2827">
        <dgm:presLayoutVars>
          <dgm:chMax val="0"/>
          <dgm:chPref val="0"/>
          <dgm:bulletEnabled val="1"/>
        </dgm:presLayoutVars>
      </dgm:prSet>
      <dgm:spPr/>
    </dgm:pt>
    <dgm:pt modelId="{135C190D-9D21-4E48-A1B6-9AB9350A5372}" type="pres">
      <dgm:prSet presAssocID="{7DA23EB3-3BF0-497B-ABF3-8F6982858B6E}" presName="parentText3" presStyleLbl="node1" presStyleIdx="2" presStyleCnt="4" custScaleX="112897">
        <dgm:presLayoutVars>
          <dgm:chMax/>
          <dgm:chPref val="3"/>
          <dgm:bulletEnabled val="1"/>
        </dgm:presLayoutVars>
      </dgm:prSet>
      <dgm:spPr/>
    </dgm:pt>
    <dgm:pt modelId="{87CFBFEA-1A39-423F-AA81-8D9945094234}" type="pres">
      <dgm:prSet presAssocID="{7DA23EB3-3BF0-497B-ABF3-8F6982858B6E}" presName="childText3" presStyleLbl="solidAlignAcc1" presStyleIdx="2" presStyleCnt="4" custScaleX="129638" custLinFactNeighborX="-10943" custLinFactNeighborY="-999">
        <dgm:presLayoutVars>
          <dgm:chMax val="0"/>
          <dgm:chPref val="0"/>
          <dgm:bulletEnabled val="1"/>
        </dgm:presLayoutVars>
      </dgm:prSet>
      <dgm:spPr/>
    </dgm:pt>
    <dgm:pt modelId="{E70489B0-B2AF-4ECF-8DC8-73E8A9CCFD50}" type="pres">
      <dgm:prSet presAssocID="{3F76AC19-A3FE-4F93-A158-AB6F325DEB65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5DFDE72C-2781-4F96-8A1F-F04B63922609}" type="pres">
      <dgm:prSet presAssocID="{3F76AC19-A3FE-4F93-A158-AB6F325DEB65}" presName="childText4" presStyleLbl="solidAlignAcc1" presStyleIdx="3" presStyleCnt="4" custScaleX="131059" custLinFactNeighborX="-258" custLinFactNeighborY="-3696">
        <dgm:presLayoutVars>
          <dgm:chMax val="0"/>
          <dgm:chPref val="0"/>
          <dgm:bulletEnabled val="1"/>
        </dgm:presLayoutVars>
      </dgm:prSet>
      <dgm:spPr/>
    </dgm:pt>
  </dgm:ptLst>
  <dgm:cxnLst>
    <dgm:cxn modelId="{7FE70306-0F48-46E5-8754-F04E0A4B79E8}" srcId="{EB003BCD-9579-4363-89EF-527EEC04DC3E}" destId="{50CA0442-E6E2-4EB1-89E2-3F83AB57002C}" srcOrd="0" destOrd="0" parTransId="{D3E4DD84-1B0B-4E13-92AE-1598A22B7626}" sibTransId="{6FA714C8-427C-4FD2-92ED-012DB1D7DF43}"/>
    <dgm:cxn modelId="{4D6F8507-B859-42A1-9866-6985956522FD}" type="presOf" srcId="{AC140879-3E64-46F7-9205-D5C0DCA09022}" destId="{5DFDE72C-2781-4F96-8A1F-F04B63922609}" srcOrd="0" destOrd="0" presId="urn:microsoft.com/office/officeart/2009/3/layout/IncreasingArrowsProcess"/>
    <dgm:cxn modelId="{8126E30F-BD11-4BBF-8227-5115A410EA5D}" srcId="{BDF82060-ED2F-4FA8-9C1F-15D7EC67F464}" destId="{3F76AC19-A3FE-4F93-A158-AB6F325DEB65}" srcOrd="3" destOrd="0" parTransId="{B4FC0403-F4A0-44BA-B2E0-D6B01507EB3D}" sibTransId="{3B432EF0-1150-4617-A5F6-EF669A061E3A}"/>
    <dgm:cxn modelId="{6F95EB12-1C52-48E9-8BF5-63970F5E1772}" type="presOf" srcId="{7DA23EB3-3BF0-497B-ABF3-8F6982858B6E}" destId="{135C190D-9D21-4E48-A1B6-9AB9350A5372}" srcOrd="0" destOrd="0" presId="urn:microsoft.com/office/officeart/2009/3/layout/IncreasingArrowsProcess"/>
    <dgm:cxn modelId="{67A33914-1067-478A-8ABF-5E39603043C7}" type="presOf" srcId="{BDF82060-ED2F-4FA8-9C1F-15D7EC67F464}" destId="{A8B6F236-4B8C-4F87-820A-228FEC942597}" srcOrd="0" destOrd="0" presId="urn:microsoft.com/office/officeart/2009/3/layout/IncreasingArrowsProcess"/>
    <dgm:cxn modelId="{37A7CE14-E1C1-4576-9215-B6A288FAC6B9}" srcId="{FBC646F8-3B4C-4307-9170-277D6001F08F}" destId="{DD4CED60-A854-4F85-AF1F-BC1333122820}" srcOrd="0" destOrd="0" parTransId="{44A60673-44C4-4E8D-98F0-38283C8C66E5}" sibTransId="{50C0D787-5A1C-4B3E-9EB4-6F3CC36BAEE2}"/>
    <dgm:cxn modelId="{2C24C518-5D4A-4712-A7B7-D1ADB0311A63}" srcId="{BDF82060-ED2F-4FA8-9C1F-15D7EC67F464}" destId="{7DA23EB3-3BF0-497B-ABF3-8F6982858B6E}" srcOrd="2" destOrd="0" parTransId="{EADE090B-AE3B-425C-B783-0C17427105B6}" sibTransId="{FFD6B71C-8149-4E08-BA5E-1867A010FF73}"/>
    <dgm:cxn modelId="{0A72201A-8D35-42ED-8424-15B570D78D5B}" srcId="{3F76AC19-A3FE-4F93-A158-AB6F325DEB65}" destId="{AC140879-3E64-46F7-9205-D5C0DCA09022}" srcOrd="0" destOrd="0" parTransId="{A74EEC02-9A79-4C50-8E4E-654F28B7AB1F}" sibTransId="{922FB775-547B-4456-B8A5-CB41CBCC3687}"/>
    <dgm:cxn modelId="{86AA5847-B4A5-45BA-8A41-6662B4F118D8}" type="presOf" srcId="{50CA0442-E6E2-4EB1-89E2-3F83AB57002C}" destId="{F248E8E9-00A0-45B1-8FC3-6FF6E3506FD5}" srcOrd="0" destOrd="0" presId="urn:microsoft.com/office/officeart/2009/3/layout/IncreasingArrowsProcess"/>
    <dgm:cxn modelId="{74D1CEA0-80D1-43E3-9A2E-A819B6F0382B}" srcId="{BDF82060-ED2F-4FA8-9C1F-15D7EC67F464}" destId="{EB003BCD-9579-4363-89EF-527EEC04DC3E}" srcOrd="1" destOrd="0" parTransId="{4A112D40-A5D9-47FC-B987-5963ADD56653}" sibTransId="{5AAEE015-F852-4120-997E-B5E5FA33995B}"/>
    <dgm:cxn modelId="{F26A13A2-9857-447C-B91D-C39EBF681090}" type="presOf" srcId="{EB003BCD-9579-4363-89EF-527EEC04DC3E}" destId="{27C339BC-2C7D-497B-B679-76D250127785}" srcOrd="0" destOrd="0" presId="urn:microsoft.com/office/officeart/2009/3/layout/IncreasingArrowsProcess"/>
    <dgm:cxn modelId="{3D2695AE-B710-48AC-9FA3-1CB0C5C17217}" srcId="{BDF82060-ED2F-4FA8-9C1F-15D7EC67F464}" destId="{FBC646F8-3B4C-4307-9170-277D6001F08F}" srcOrd="0" destOrd="0" parTransId="{816B19A2-4814-4E66-92AB-CD3ECBF2AF38}" sibTransId="{EE23D107-9C17-4FA5-ADAC-A56AEE7F23DF}"/>
    <dgm:cxn modelId="{364013B4-2240-49E6-B736-0E9C5F794E4F}" type="presOf" srcId="{3F76AC19-A3FE-4F93-A158-AB6F325DEB65}" destId="{E70489B0-B2AF-4ECF-8DC8-73E8A9CCFD50}" srcOrd="0" destOrd="0" presId="urn:microsoft.com/office/officeart/2009/3/layout/IncreasingArrowsProcess"/>
    <dgm:cxn modelId="{A7B750BB-5044-426F-83D7-AA32ED02727C}" srcId="{7DA23EB3-3BF0-497B-ABF3-8F6982858B6E}" destId="{0603A795-A2DD-4479-ABA2-8396401498DD}" srcOrd="0" destOrd="0" parTransId="{C9ADC676-5F94-4161-847C-DE00AD06B852}" sibTransId="{301CF0E1-D59C-4CF4-87E1-06AD96516D67}"/>
    <dgm:cxn modelId="{9C47E8CB-1CF1-4988-8D56-4AEAD3E6FF11}" type="presOf" srcId="{DD4CED60-A854-4F85-AF1F-BC1333122820}" destId="{3B17A695-D081-4779-9F77-6582B65CE0AC}" srcOrd="0" destOrd="0" presId="urn:microsoft.com/office/officeart/2009/3/layout/IncreasingArrowsProcess"/>
    <dgm:cxn modelId="{F8BA04E1-BFDA-44BC-8A53-9373932C89EB}" type="presOf" srcId="{FBC646F8-3B4C-4307-9170-277D6001F08F}" destId="{7853AB44-D87D-4270-B325-688E660814E4}" srcOrd="0" destOrd="0" presId="urn:microsoft.com/office/officeart/2009/3/layout/IncreasingArrowsProcess"/>
    <dgm:cxn modelId="{6804DEEC-8658-4ED5-BB9C-84C964B1AC5D}" type="presOf" srcId="{0603A795-A2DD-4479-ABA2-8396401498DD}" destId="{87CFBFEA-1A39-423F-AA81-8D9945094234}" srcOrd="0" destOrd="0" presId="urn:microsoft.com/office/officeart/2009/3/layout/IncreasingArrowsProcess"/>
    <dgm:cxn modelId="{EA58D416-70BD-440A-8BE3-7724DF6D902C}" type="presParOf" srcId="{A8B6F236-4B8C-4F87-820A-228FEC942597}" destId="{7853AB44-D87D-4270-B325-688E660814E4}" srcOrd="0" destOrd="0" presId="urn:microsoft.com/office/officeart/2009/3/layout/IncreasingArrowsProcess"/>
    <dgm:cxn modelId="{9EAA0D00-F2EF-473F-A474-37EB6C954189}" type="presParOf" srcId="{A8B6F236-4B8C-4F87-820A-228FEC942597}" destId="{3B17A695-D081-4779-9F77-6582B65CE0AC}" srcOrd="1" destOrd="0" presId="urn:microsoft.com/office/officeart/2009/3/layout/IncreasingArrowsProcess"/>
    <dgm:cxn modelId="{4715A8BE-32E3-4436-BD34-A9901A36601B}" type="presParOf" srcId="{A8B6F236-4B8C-4F87-820A-228FEC942597}" destId="{27C339BC-2C7D-497B-B679-76D250127785}" srcOrd="2" destOrd="0" presId="urn:microsoft.com/office/officeart/2009/3/layout/IncreasingArrowsProcess"/>
    <dgm:cxn modelId="{37539650-B6B9-4596-B12A-F8C161E70DC5}" type="presParOf" srcId="{A8B6F236-4B8C-4F87-820A-228FEC942597}" destId="{F248E8E9-00A0-45B1-8FC3-6FF6E3506FD5}" srcOrd="3" destOrd="0" presId="urn:microsoft.com/office/officeart/2009/3/layout/IncreasingArrowsProcess"/>
    <dgm:cxn modelId="{EB5FF5A6-6B2D-4E0E-A830-F878B3B9BF80}" type="presParOf" srcId="{A8B6F236-4B8C-4F87-820A-228FEC942597}" destId="{135C190D-9D21-4E48-A1B6-9AB9350A5372}" srcOrd="4" destOrd="0" presId="urn:microsoft.com/office/officeart/2009/3/layout/IncreasingArrowsProcess"/>
    <dgm:cxn modelId="{DFC91730-DD87-46F0-BFA3-D13174A046BA}" type="presParOf" srcId="{A8B6F236-4B8C-4F87-820A-228FEC942597}" destId="{87CFBFEA-1A39-423F-AA81-8D9945094234}" srcOrd="5" destOrd="0" presId="urn:microsoft.com/office/officeart/2009/3/layout/IncreasingArrowsProcess"/>
    <dgm:cxn modelId="{214FD27F-E8D7-4711-908E-4403165DFDD7}" type="presParOf" srcId="{A8B6F236-4B8C-4F87-820A-228FEC942597}" destId="{E70489B0-B2AF-4ECF-8DC8-73E8A9CCFD50}" srcOrd="6" destOrd="0" presId="urn:microsoft.com/office/officeart/2009/3/layout/IncreasingArrowsProcess"/>
    <dgm:cxn modelId="{8CEA2D47-7DD1-4B2D-B6F9-8CF33B5CC2FA}" type="presParOf" srcId="{A8B6F236-4B8C-4F87-820A-228FEC942597}" destId="{5DFDE72C-2781-4F96-8A1F-F04B63922609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3AB44-D87D-4270-B325-688E660814E4}">
      <dsp:nvSpPr>
        <dsp:cNvPr id="0" name=""/>
        <dsp:cNvSpPr/>
      </dsp:nvSpPr>
      <dsp:spPr>
        <a:xfrm>
          <a:off x="1038104" y="18900"/>
          <a:ext cx="4054398" cy="5902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937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</dsp:txBody>
      <dsp:txXfrm>
        <a:off x="1038104" y="166465"/>
        <a:ext cx="3906833" cy="295129"/>
      </dsp:txXfrm>
    </dsp:sp>
    <dsp:sp modelId="{3B17A695-D081-4779-9F77-6582B65CE0AC}">
      <dsp:nvSpPr>
        <dsp:cNvPr id="0" name=""/>
        <dsp:cNvSpPr/>
      </dsp:nvSpPr>
      <dsp:spPr>
        <a:xfrm>
          <a:off x="1038104" y="475038"/>
          <a:ext cx="934538" cy="1091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Ciclo de vida</a:t>
          </a:r>
        </a:p>
      </dsp:txBody>
      <dsp:txXfrm>
        <a:off x="1038104" y="475038"/>
        <a:ext cx="934538" cy="1091802"/>
      </dsp:txXfrm>
    </dsp:sp>
    <dsp:sp modelId="{27C339BC-2C7D-497B-B679-76D250127785}">
      <dsp:nvSpPr>
        <dsp:cNvPr id="0" name=""/>
        <dsp:cNvSpPr/>
      </dsp:nvSpPr>
      <dsp:spPr>
        <a:xfrm>
          <a:off x="1906174" y="215584"/>
          <a:ext cx="3252796" cy="5902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937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</dsp:txBody>
      <dsp:txXfrm>
        <a:off x="1906174" y="363149"/>
        <a:ext cx="3105231" cy="295129"/>
      </dsp:txXfrm>
    </dsp:sp>
    <dsp:sp modelId="{F248E8E9-00A0-45B1-8FC3-6FF6E3506FD5}">
      <dsp:nvSpPr>
        <dsp:cNvPr id="0" name=""/>
        <dsp:cNvSpPr/>
      </dsp:nvSpPr>
      <dsp:spPr>
        <a:xfrm>
          <a:off x="1843882" y="641643"/>
          <a:ext cx="934538" cy="1063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Auditoria</a:t>
          </a:r>
        </a:p>
      </dsp:txBody>
      <dsp:txXfrm>
        <a:off x="1843882" y="641643"/>
        <a:ext cx="934538" cy="1063973"/>
      </dsp:txXfrm>
    </dsp:sp>
    <dsp:sp modelId="{135C190D-9D21-4E48-A1B6-9AB9350A5372}">
      <dsp:nvSpPr>
        <dsp:cNvPr id="0" name=""/>
        <dsp:cNvSpPr/>
      </dsp:nvSpPr>
      <dsp:spPr>
        <a:xfrm>
          <a:off x="2766261" y="412267"/>
          <a:ext cx="2467161" cy="5902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937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</dsp:txBody>
      <dsp:txXfrm>
        <a:off x="2766261" y="559832"/>
        <a:ext cx="2319596" cy="295129"/>
      </dsp:txXfrm>
    </dsp:sp>
    <dsp:sp modelId="{87CFBFEA-1A39-423F-AA81-8D9945094234}">
      <dsp:nvSpPr>
        <dsp:cNvPr id="0" name=""/>
        <dsp:cNvSpPr/>
      </dsp:nvSpPr>
      <dsp:spPr>
        <a:xfrm>
          <a:off x="2666426" y="857705"/>
          <a:ext cx="1211517" cy="1071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Avaliação Ambiental</a:t>
          </a:r>
        </a:p>
      </dsp:txBody>
      <dsp:txXfrm>
        <a:off x="2666426" y="857705"/>
        <a:ext cx="1211517" cy="1071087"/>
      </dsp:txXfrm>
    </dsp:sp>
    <dsp:sp modelId="{E70489B0-B2AF-4ECF-8DC8-73E8A9CCFD50}">
      <dsp:nvSpPr>
        <dsp:cNvPr id="0" name=""/>
        <dsp:cNvSpPr/>
      </dsp:nvSpPr>
      <dsp:spPr>
        <a:xfrm>
          <a:off x="3841721" y="608951"/>
          <a:ext cx="1250781" cy="5902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937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</dsp:txBody>
      <dsp:txXfrm>
        <a:off x="3841721" y="756516"/>
        <a:ext cx="1103216" cy="295129"/>
      </dsp:txXfrm>
    </dsp:sp>
    <dsp:sp modelId="{5DFDE72C-2781-4F96-8A1F-F04B63922609}">
      <dsp:nvSpPr>
        <dsp:cNvPr id="0" name=""/>
        <dsp:cNvSpPr/>
      </dsp:nvSpPr>
      <dsp:spPr>
        <a:xfrm>
          <a:off x="3692836" y="1025037"/>
          <a:ext cx="1235955" cy="1083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Rotulagem</a:t>
          </a:r>
        </a:p>
      </dsp:txBody>
      <dsp:txXfrm>
        <a:off x="3692836" y="1025037"/>
        <a:ext cx="1235955" cy="1083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">
  <p:cSld name="BLANK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1" descr="11.png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3662428" y="-846084"/>
            <a:ext cx="1162050" cy="283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 descr="2.png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567927" y="-584597"/>
            <a:ext cx="1857376" cy="300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 descr="11.png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820799" y="2963802"/>
            <a:ext cx="1423325" cy="293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4479131" y="2743150"/>
            <a:ext cx="2378868" cy="2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4534706" y="-332569"/>
            <a:ext cx="2000250" cy="2646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1" y="1209680"/>
            <a:ext cx="1902356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 descr="5.png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5661039" y="1476376"/>
            <a:ext cx="1196963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3223238" y="4749850"/>
            <a:ext cx="411525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38700" y="1044175"/>
            <a:ext cx="49806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38700" y="2122450"/>
            <a:ext cx="4980600" cy="2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223238" y="4140250"/>
            <a:ext cx="411525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825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825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825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825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825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825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825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825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825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6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nt.org.br/m3.asp?cod_pagina=100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o.org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undoeducacao.uol.com.br/quimica/dioxido-carbono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272ECD-47F0-7998-5AE1-CDD4B2AE52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96632A-C21A-5A54-975C-2785FC087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2" y="0"/>
            <a:ext cx="6858000" cy="51435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69129E0-AFAE-CF37-BB9F-E73FE783A6F1}"/>
              </a:ext>
            </a:extLst>
          </p:cNvPr>
          <p:cNvSpPr/>
          <p:nvPr/>
        </p:nvSpPr>
        <p:spPr>
          <a:xfrm>
            <a:off x="175867" y="163491"/>
            <a:ext cx="6506266" cy="481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AFBA1FFC-1053-AE7C-29EE-396FD341FFE8}"/>
              </a:ext>
            </a:extLst>
          </p:cNvPr>
          <p:cNvSpPr txBox="1">
            <a:spLocks noChangeArrowheads="1"/>
          </p:cNvSpPr>
          <p:nvPr/>
        </p:nvSpPr>
        <p:spPr>
          <a:xfrm>
            <a:off x="538315" y="336754"/>
            <a:ext cx="5781368" cy="1512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>
              <a:defRPr/>
            </a:pPr>
            <a:r>
              <a:rPr lang="pt-PT" altLang="pt-B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Universidade de São Paulo - USP</a:t>
            </a:r>
            <a:br>
              <a:rPr lang="pt-PT" altLang="pt-BR" sz="1800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pt-PT" altLang="pt-BR" sz="1800" dirty="0">
                <a:latin typeface="MS PGothic" panose="020B0600070205080204" pitchFamily="34" charset="-128"/>
                <a:ea typeface="MS PGothic" panose="020B0600070205080204" pitchFamily="34" charset="-128"/>
              </a:rPr>
              <a:t>Departamento de Hidráulica e Saneamento</a:t>
            </a:r>
            <a:br>
              <a:rPr lang="pt-PT" altLang="pt-BR" sz="1800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pt-PT" altLang="pt-BR" sz="1800" dirty="0">
                <a:latin typeface="MS PGothic" panose="020B0600070205080204" pitchFamily="34" charset="-128"/>
                <a:ea typeface="MS PGothic" panose="020B0600070205080204" pitchFamily="34" charset="-128"/>
              </a:rPr>
              <a:t> Disciplina: Gestão Ambiental para Engenheiros</a:t>
            </a:r>
            <a:endParaRPr lang="pt-BR" altLang="pt-BR" sz="1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A3B47BAE-092A-B702-397F-486FF19427C8}"/>
              </a:ext>
            </a:extLst>
          </p:cNvPr>
          <p:cNvSpPr txBox="1">
            <a:spLocks noChangeArrowheads="1"/>
          </p:cNvSpPr>
          <p:nvPr/>
        </p:nvSpPr>
        <p:spPr>
          <a:xfrm>
            <a:off x="256496" y="2081467"/>
            <a:ext cx="6345007" cy="115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>
              <a:defRPr/>
            </a:pPr>
            <a:r>
              <a:rPr lang="pt-PT" altLang="pt-BR" sz="2900" dirty="0"/>
              <a:t>Sistemas de Gestal Ambiental -</a:t>
            </a:r>
          </a:p>
          <a:p>
            <a:pPr>
              <a:defRPr/>
            </a:pPr>
            <a:r>
              <a:rPr lang="pt-PT" altLang="pt-BR" sz="2900" dirty="0">
                <a:solidFill>
                  <a:srgbClr val="FF0000"/>
                </a:solidFill>
              </a:rPr>
              <a:t>ISO 14000</a:t>
            </a:r>
            <a:endParaRPr lang="pt-BR" altLang="pt-BR" sz="2900" dirty="0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57E67A-9835-2ACA-107F-4AC449018DEB}"/>
              </a:ext>
            </a:extLst>
          </p:cNvPr>
          <p:cNvSpPr txBox="1"/>
          <p:nvPr/>
        </p:nvSpPr>
        <p:spPr>
          <a:xfrm>
            <a:off x="291010" y="4350187"/>
            <a:ext cx="44568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/>
              <a:buNone/>
            </a:pPr>
            <a:r>
              <a:rPr lang="pt-BR" altLang="pt-BR" sz="1500" b="1" dirty="0">
                <a:solidFill>
                  <a:schemeClr val="dk1"/>
                </a:solidFill>
                <a:latin typeface="Playfair Display"/>
                <a:sym typeface="Playfair Display"/>
              </a:rPr>
              <a:t>Prof.: </a:t>
            </a:r>
            <a:r>
              <a:rPr lang="pt-BR" altLang="pt-BR" sz="1500" dirty="0">
                <a:solidFill>
                  <a:schemeClr val="dk1"/>
                </a:solidFill>
                <a:latin typeface="Playfair Display"/>
                <a:sym typeface="Playfair Display"/>
              </a:rPr>
              <a:t>Dr. Juliano J. Corbi</a:t>
            </a:r>
          </a:p>
          <a:p>
            <a:pPr>
              <a:buFont typeface="Arial"/>
              <a:buNone/>
            </a:pPr>
            <a:r>
              <a:rPr lang="pt-BR" altLang="pt-BR" sz="1500" b="1" dirty="0">
                <a:solidFill>
                  <a:schemeClr val="dk1"/>
                </a:solidFill>
                <a:latin typeface="Playfair Display"/>
                <a:sym typeface="Playfair Display"/>
              </a:rPr>
              <a:t>Monitor: </a:t>
            </a:r>
            <a:r>
              <a:rPr lang="pt-BR" altLang="pt-BR" sz="1500" dirty="0">
                <a:solidFill>
                  <a:schemeClr val="dk1"/>
                </a:solidFill>
                <a:latin typeface="Playfair Display"/>
                <a:sym typeface="Playfair Display"/>
              </a:rPr>
              <a:t>Tallyson T. C. de Souza</a:t>
            </a:r>
            <a:endParaRPr lang="pt-BR" altLang="pt-BR" sz="1800" dirty="0">
              <a:solidFill>
                <a:schemeClr val="tx1"/>
              </a:solidFill>
              <a:latin typeface="Playfair Display"/>
              <a:sym typeface="Playfair Display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46F121F-7B65-9851-7223-9ABCFF0C2193}"/>
              </a:ext>
            </a:extLst>
          </p:cNvPr>
          <p:cNvSpPr txBox="1"/>
          <p:nvPr/>
        </p:nvSpPr>
        <p:spPr>
          <a:xfrm>
            <a:off x="1908658" y="3581851"/>
            <a:ext cx="34363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São Carlos, 04 de Outubro de 2023</a:t>
            </a:r>
            <a:endParaRPr lang="pt-BR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487B23A-B30B-4EAF-DB7A-228E8AF7D159}"/>
              </a:ext>
            </a:extLst>
          </p:cNvPr>
          <p:cNvCxnSpPr>
            <a:cxnSpLocks/>
          </p:cNvCxnSpPr>
          <p:nvPr/>
        </p:nvCxnSpPr>
        <p:spPr>
          <a:xfrm>
            <a:off x="457200" y="2090992"/>
            <a:ext cx="586248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A3B4E33-509F-5A73-2F20-E86BF332B2DC}"/>
              </a:ext>
            </a:extLst>
          </p:cNvPr>
          <p:cNvCxnSpPr>
            <a:cxnSpLocks/>
          </p:cNvCxnSpPr>
          <p:nvPr/>
        </p:nvCxnSpPr>
        <p:spPr>
          <a:xfrm>
            <a:off x="291010" y="3292152"/>
            <a:ext cx="622409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590DFBD-F6E2-B087-E00C-CEA4DAA816A1}"/>
              </a:ext>
            </a:extLst>
          </p:cNvPr>
          <p:cNvCxnSpPr>
            <a:cxnSpLocks/>
          </p:cNvCxnSpPr>
          <p:nvPr/>
        </p:nvCxnSpPr>
        <p:spPr>
          <a:xfrm>
            <a:off x="256496" y="2017675"/>
            <a:ext cx="62586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3391412-D8CF-10FF-35E7-A3958FB8FBEA}"/>
              </a:ext>
            </a:extLst>
          </p:cNvPr>
          <p:cNvCxnSpPr>
            <a:cxnSpLocks/>
          </p:cNvCxnSpPr>
          <p:nvPr/>
        </p:nvCxnSpPr>
        <p:spPr>
          <a:xfrm>
            <a:off x="538316" y="3206722"/>
            <a:ext cx="578136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0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2;p16">
            <a:extLst>
              <a:ext uri="{FF2B5EF4-FFF2-40B4-BE49-F238E27FC236}">
                <a16:creationId xmlns:a16="http://schemas.microsoft.com/office/drawing/2014/main" id="{9375DC62-F204-17E3-0C43-00C7283D1642}"/>
              </a:ext>
            </a:extLst>
          </p:cNvPr>
          <p:cNvSpPr txBox="1">
            <a:spLocks/>
          </p:cNvSpPr>
          <p:nvPr/>
        </p:nvSpPr>
        <p:spPr>
          <a:xfrm>
            <a:off x="184703" y="88253"/>
            <a:ext cx="2690351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Contexto</a:t>
            </a:r>
            <a:endParaRPr lang="pt-BR" sz="4500" dirty="0">
              <a:solidFill>
                <a:srgbClr val="CC4125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617A50-8B97-69FD-55CA-31CC52F5166A}"/>
              </a:ext>
            </a:extLst>
          </p:cNvPr>
          <p:cNvSpPr txBox="1"/>
          <p:nvPr/>
        </p:nvSpPr>
        <p:spPr>
          <a:xfrm>
            <a:off x="445677" y="1431764"/>
            <a:ext cx="5730672" cy="10156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organização deve dispor de procedimentos para identificar, acessar e compreender todos os requisitos legais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BF607F9-94D0-4A71-7E29-5FD069B2C474}"/>
              </a:ext>
            </a:extLst>
          </p:cNvPr>
          <p:cNvSpPr txBox="1"/>
          <p:nvPr/>
        </p:nvSpPr>
        <p:spPr>
          <a:xfrm>
            <a:off x="450594" y="2696074"/>
            <a:ext cx="5730672" cy="7078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Autorizações, permissões e licenças;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Atender as condições da Legislação vigente.</a:t>
            </a:r>
          </a:p>
        </p:txBody>
      </p:sp>
    </p:spTree>
    <p:extLst>
      <p:ext uri="{BB962C8B-B14F-4D97-AF65-F5344CB8AC3E}">
        <p14:creationId xmlns:p14="http://schemas.microsoft.com/office/powerpoint/2010/main" val="102975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2;p16">
            <a:extLst>
              <a:ext uri="{FF2B5EF4-FFF2-40B4-BE49-F238E27FC236}">
                <a16:creationId xmlns:a16="http://schemas.microsoft.com/office/drawing/2014/main" id="{9375DC62-F204-17E3-0C43-00C7283D1642}"/>
              </a:ext>
            </a:extLst>
          </p:cNvPr>
          <p:cNvSpPr txBox="1">
            <a:spLocks/>
          </p:cNvSpPr>
          <p:nvPr/>
        </p:nvSpPr>
        <p:spPr>
          <a:xfrm>
            <a:off x="184703" y="88253"/>
            <a:ext cx="2690351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Contexto</a:t>
            </a:r>
            <a:endParaRPr lang="pt-BR" sz="4500" dirty="0">
              <a:solidFill>
                <a:srgbClr val="CC4125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BF607F9-94D0-4A71-7E29-5FD069B2C474}"/>
              </a:ext>
            </a:extLst>
          </p:cNvPr>
          <p:cNvSpPr txBox="1"/>
          <p:nvPr/>
        </p:nvSpPr>
        <p:spPr>
          <a:xfrm>
            <a:off x="391833" y="1012816"/>
            <a:ext cx="3463194" cy="4001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LEI Nº 12.305/2010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sz="20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A importância da lei de resíduos sólidos | Pensamento Verde">
            <a:extLst>
              <a:ext uri="{FF2B5EF4-FFF2-40B4-BE49-F238E27FC236}">
                <a16:creationId xmlns:a16="http://schemas.microsoft.com/office/drawing/2014/main" id="{B921C9B9-3C8F-47FA-697B-D0E4D3C0B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87" y="804369"/>
            <a:ext cx="3559480" cy="35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799865A-1CC8-15BC-7633-BFF0F70B7591}"/>
              </a:ext>
            </a:extLst>
          </p:cNvPr>
          <p:cNvSpPr txBox="1"/>
          <p:nvPr/>
        </p:nvSpPr>
        <p:spPr>
          <a:xfrm>
            <a:off x="468193" y="4235821"/>
            <a:ext cx="3916771" cy="4001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Resolução CONAMA 430/2011.</a:t>
            </a:r>
          </a:p>
        </p:txBody>
      </p:sp>
    </p:spTree>
    <p:extLst>
      <p:ext uri="{BB962C8B-B14F-4D97-AF65-F5344CB8AC3E}">
        <p14:creationId xmlns:p14="http://schemas.microsoft.com/office/powerpoint/2010/main" val="43549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2;p16">
            <a:extLst>
              <a:ext uri="{FF2B5EF4-FFF2-40B4-BE49-F238E27FC236}">
                <a16:creationId xmlns:a16="http://schemas.microsoft.com/office/drawing/2014/main" id="{9375DC62-F204-17E3-0C43-00C7283D1642}"/>
              </a:ext>
            </a:extLst>
          </p:cNvPr>
          <p:cNvSpPr txBox="1">
            <a:spLocks/>
          </p:cNvSpPr>
          <p:nvPr/>
        </p:nvSpPr>
        <p:spPr>
          <a:xfrm>
            <a:off x="184703" y="88253"/>
            <a:ext cx="2690351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Contexto</a:t>
            </a:r>
            <a:endParaRPr lang="pt-BR" sz="4500" dirty="0">
              <a:solidFill>
                <a:srgbClr val="CC4125"/>
              </a:solidFill>
            </a:endParaRPr>
          </a:p>
        </p:txBody>
      </p:sp>
      <p:sp>
        <p:nvSpPr>
          <p:cNvPr id="10" name="Google Shape;95;p2">
            <a:extLst>
              <a:ext uri="{FF2B5EF4-FFF2-40B4-BE49-F238E27FC236}">
                <a16:creationId xmlns:a16="http://schemas.microsoft.com/office/drawing/2014/main" id="{344CDA90-1976-F80D-A740-30B2B39945CD}"/>
              </a:ext>
            </a:extLst>
          </p:cNvPr>
          <p:cNvSpPr txBox="1"/>
          <p:nvPr/>
        </p:nvSpPr>
        <p:spPr>
          <a:xfrm>
            <a:off x="363794" y="1297233"/>
            <a:ext cx="4530638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Normas Ambientais de uso voluntário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lang="pt-BR" sz="1800" b="0" i="0" dirty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</p:txBody>
      </p:sp>
      <p:sp>
        <p:nvSpPr>
          <p:cNvPr id="11" name="Google Shape;95;p2">
            <a:extLst>
              <a:ext uri="{FF2B5EF4-FFF2-40B4-BE49-F238E27FC236}">
                <a16:creationId xmlns:a16="http://schemas.microsoft.com/office/drawing/2014/main" id="{918B5E0F-29EB-D4E1-4C2A-BCB8168BCFB1}"/>
              </a:ext>
            </a:extLst>
          </p:cNvPr>
          <p:cNvSpPr txBox="1"/>
          <p:nvPr/>
        </p:nvSpPr>
        <p:spPr>
          <a:xfrm>
            <a:off x="1843931" y="2139845"/>
            <a:ext cx="47047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British Standard </a:t>
            </a:r>
            <a:r>
              <a:rPr lang="pt-BR" sz="18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Institution</a:t>
            </a:r>
            <a:r>
              <a:rPr lang="pt-BR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(BSI) </a:t>
            </a:r>
            <a:r>
              <a:rPr lang="pt-BR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=&gt; BS 7750 (1992) </a:t>
            </a:r>
          </a:p>
        </p:txBody>
      </p:sp>
      <p:pic>
        <p:nvPicPr>
          <p:cNvPr id="12" name="Picture 2" descr="British Standards Institution Training Academy | LinkedIn">
            <a:extLst>
              <a:ext uri="{FF2B5EF4-FFF2-40B4-BE49-F238E27FC236}">
                <a16:creationId xmlns:a16="http://schemas.microsoft.com/office/drawing/2014/main" id="{CD8A4CB3-2BF3-53F5-D7F1-B0BB91700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7" y="1796661"/>
            <a:ext cx="1318751" cy="131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O que é ISO? Significado">
            <a:extLst>
              <a:ext uri="{FF2B5EF4-FFF2-40B4-BE49-F238E27FC236}">
                <a16:creationId xmlns:a16="http://schemas.microsoft.com/office/drawing/2014/main" id="{FD7F427D-1A8B-A6FC-9701-B37545A26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28"/>
          <a:stretch/>
        </p:blipFill>
        <p:spPr bwMode="auto">
          <a:xfrm>
            <a:off x="401897" y="3273103"/>
            <a:ext cx="1135150" cy="131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A2F90DF-88A1-146A-F104-855A7A6105A9}"/>
              </a:ext>
            </a:extLst>
          </p:cNvPr>
          <p:cNvSpPr txBox="1"/>
          <p:nvPr/>
        </p:nvSpPr>
        <p:spPr>
          <a:xfrm>
            <a:off x="1843931" y="3057625"/>
            <a:ext cx="49759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pt-BR" sz="18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Standardization</a:t>
            </a:r>
            <a:r>
              <a:rPr lang="pt-BR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r>
              <a:rPr lang="pt-BR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(ISO)</a:t>
            </a:r>
            <a:r>
              <a:rPr lang="pt-BR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Elaboração de normas de aplicação internacional;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137 países participam;</a:t>
            </a:r>
          </a:p>
        </p:txBody>
      </p:sp>
      <p:sp>
        <p:nvSpPr>
          <p:cNvPr id="16" name="Chave Esquerda 15">
            <a:extLst>
              <a:ext uri="{FF2B5EF4-FFF2-40B4-BE49-F238E27FC236}">
                <a16:creationId xmlns:a16="http://schemas.microsoft.com/office/drawing/2014/main" id="{D355A177-0923-95A0-C5BF-D207798A0ACA}"/>
              </a:ext>
            </a:extLst>
          </p:cNvPr>
          <p:cNvSpPr/>
          <p:nvPr/>
        </p:nvSpPr>
        <p:spPr>
          <a:xfrm>
            <a:off x="1720648" y="2233236"/>
            <a:ext cx="123283" cy="54929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have Esquerda 17">
            <a:extLst>
              <a:ext uri="{FF2B5EF4-FFF2-40B4-BE49-F238E27FC236}">
                <a16:creationId xmlns:a16="http://schemas.microsoft.com/office/drawing/2014/main" id="{53789619-985F-62A4-8004-52896C484FBB}"/>
              </a:ext>
            </a:extLst>
          </p:cNvPr>
          <p:cNvSpPr/>
          <p:nvPr/>
        </p:nvSpPr>
        <p:spPr>
          <a:xfrm>
            <a:off x="1718947" y="3046041"/>
            <a:ext cx="124984" cy="1596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54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2;p16">
            <a:extLst>
              <a:ext uri="{FF2B5EF4-FFF2-40B4-BE49-F238E27FC236}">
                <a16:creationId xmlns:a16="http://schemas.microsoft.com/office/drawing/2014/main" id="{9375DC62-F204-17E3-0C43-00C7283D1642}"/>
              </a:ext>
            </a:extLst>
          </p:cNvPr>
          <p:cNvSpPr txBox="1">
            <a:spLocks/>
          </p:cNvSpPr>
          <p:nvPr/>
        </p:nvSpPr>
        <p:spPr>
          <a:xfrm>
            <a:off x="184703" y="88253"/>
            <a:ext cx="2690351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Contexto</a:t>
            </a:r>
            <a:endParaRPr lang="pt-BR" sz="4500" dirty="0">
              <a:solidFill>
                <a:srgbClr val="CC4125"/>
              </a:solidFill>
            </a:endParaRPr>
          </a:p>
        </p:txBody>
      </p:sp>
      <p:sp>
        <p:nvSpPr>
          <p:cNvPr id="3" name="Google Shape;95;p2">
            <a:extLst>
              <a:ext uri="{FF2B5EF4-FFF2-40B4-BE49-F238E27FC236}">
                <a16:creationId xmlns:a16="http://schemas.microsoft.com/office/drawing/2014/main" id="{BAC4C9F9-7A55-6299-0AE3-CA2D47D441E1}"/>
              </a:ext>
            </a:extLst>
          </p:cNvPr>
          <p:cNvSpPr txBox="1"/>
          <p:nvPr/>
        </p:nvSpPr>
        <p:spPr>
          <a:xfrm>
            <a:off x="363794" y="1297233"/>
            <a:ext cx="4530638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002F3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ISO 14000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lang="pt-BR" sz="1800" b="0" i="0" dirty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D96A56-FCD3-A7EC-CCF4-1EF525F1EC8F}"/>
              </a:ext>
            </a:extLst>
          </p:cNvPr>
          <p:cNvSpPr txBox="1"/>
          <p:nvPr/>
        </p:nvSpPr>
        <p:spPr>
          <a:xfrm>
            <a:off x="505747" y="1779255"/>
            <a:ext cx="5846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Inicio do planejamento em 1993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-&gt; 1996</a:t>
            </a:r>
            <a:r>
              <a:rPr lang="pt-BR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7BEBDDA-567B-B3C4-2E24-DF11E0BFC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538554"/>
              </p:ext>
            </p:extLst>
          </p:nvPr>
        </p:nvGraphicFramePr>
        <p:xfrm>
          <a:off x="-384464" y="2456323"/>
          <a:ext cx="6271528" cy="216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ertified Iso 14000 Environmental Management System: vetor stock (livre de  direitos) 2229913899 | Shutterstock">
            <a:extLst>
              <a:ext uri="{FF2B5EF4-FFF2-40B4-BE49-F238E27FC236}">
                <a16:creationId xmlns:a16="http://schemas.microsoft.com/office/drawing/2014/main" id="{7721024F-87EF-08AE-DC26-D0B306E70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9286"/>
          <a:stretch/>
        </p:blipFill>
        <p:spPr bwMode="auto">
          <a:xfrm>
            <a:off x="4894432" y="2285199"/>
            <a:ext cx="1698274" cy="16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6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2;p16">
            <a:extLst>
              <a:ext uri="{FF2B5EF4-FFF2-40B4-BE49-F238E27FC236}">
                <a16:creationId xmlns:a16="http://schemas.microsoft.com/office/drawing/2014/main" id="{9375DC62-F204-17E3-0C43-00C7283D1642}"/>
              </a:ext>
            </a:extLst>
          </p:cNvPr>
          <p:cNvSpPr txBox="1">
            <a:spLocks/>
          </p:cNvSpPr>
          <p:nvPr/>
        </p:nvSpPr>
        <p:spPr>
          <a:xfrm>
            <a:off x="338080" y="105362"/>
            <a:ext cx="2690351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Ciclo PDCA</a:t>
            </a:r>
            <a:endParaRPr lang="pt-BR" sz="4500" dirty="0">
              <a:solidFill>
                <a:srgbClr val="CC4125"/>
              </a:solidFill>
            </a:endParaRPr>
          </a:p>
        </p:txBody>
      </p:sp>
      <p:pic>
        <p:nvPicPr>
          <p:cNvPr id="19" name="Google Shape;231;p11" descr="Resultado de imagem para PDCA CYCLE">
            <a:extLst>
              <a:ext uri="{FF2B5EF4-FFF2-40B4-BE49-F238E27FC236}">
                <a16:creationId xmlns:a16="http://schemas.microsoft.com/office/drawing/2014/main" id="{F8EC0ACE-165F-9D8D-0CC5-F5B46A8341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4701" y="788939"/>
            <a:ext cx="7047401" cy="279339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33;p11">
            <a:extLst>
              <a:ext uri="{FF2B5EF4-FFF2-40B4-BE49-F238E27FC236}">
                <a16:creationId xmlns:a16="http://schemas.microsoft.com/office/drawing/2014/main" id="{DF2C70CB-4964-3CDE-9A77-87B17BA9A781}"/>
              </a:ext>
            </a:extLst>
          </p:cNvPr>
          <p:cNvSpPr/>
          <p:nvPr/>
        </p:nvSpPr>
        <p:spPr>
          <a:xfrm>
            <a:off x="283340" y="3052007"/>
            <a:ext cx="1252282" cy="1448426"/>
          </a:xfrm>
          <a:prstGeom prst="roundRect">
            <a:avLst>
              <a:gd name="adj" fmla="val 16667"/>
            </a:avLst>
          </a:prstGeom>
          <a:solidFill>
            <a:srgbClr val="269A26"/>
          </a:solidFill>
          <a:ln w="254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indent="-85725" algn="ctr"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pt-BR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Requisitos  legais</a:t>
            </a:r>
            <a:endParaRPr sz="1050"/>
          </a:p>
          <a:p>
            <a:pPr indent="-85725" algn="ctr"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pt-BR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Definição de objetivos</a:t>
            </a:r>
            <a:endParaRPr sz="1050"/>
          </a:p>
          <a:p>
            <a:pPr indent="-85725" algn="ctr"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pt-BR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Plano de ações</a:t>
            </a:r>
            <a:endParaRPr sz="135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34;p11">
            <a:extLst>
              <a:ext uri="{FF2B5EF4-FFF2-40B4-BE49-F238E27FC236}">
                <a16:creationId xmlns:a16="http://schemas.microsoft.com/office/drawing/2014/main" id="{A83BA3F8-CB38-09F0-2DB2-BE20E71FB2F5}"/>
              </a:ext>
            </a:extLst>
          </p:cNvPr>
          <p:cNvSpPr/>
          <p:nvPr/>
        </p:nvSpPr>
        <p:spPr>
          <a:xfrm>
            <a:off x="1687496" y="3679590"/>
            <a:ext cx="1741504" cy="1121009"/>
          </a:xfrm>
          <a:prstGeom prst="roundRect">
            <a:avLst>
              <a:gd name="adj" fmla="val 16667"/>
            </a:avLst>
          </a:prstGeom>
          <a:solidFill>
            <a:srgbClr val="595959"/>
          </a:solidFill>
          <a:ln w="254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indent="-85725" algn="ctr"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pt-BR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Operacionalização</a:t>
            </a:r>
            <a:endParaRPr sz="1050"/>
          </a:p>
          <a:p>
            <a:pPr indent="-85725" algn="ctr"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pt-BR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Alocação de recursos</a:t>
            </a:r>
            <a:endParaRPr sz="1050"/>
          </a:p>
          <a:p>
            <a:pPr indent="-85725" algn="ctr"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pt-BR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Treinamento</a:t>
            </a:r>
            <a:endParaRPr sz="135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35;p11">
            <a:extLst>
              <a:ext uri="{FF2B5EF4-FFF2-40B4-BE49-F238E27FC236}">
                <a16:creationId xmlns:a16="http://schemas.microsoft.com/office/drawing/2014/main" id="{E3A6DAF3-05A8-B75D-62AA-1E25384D11EC}"/>
              </a:ext>
            </a:extLst>
          </p:cNvPr>
          <p:cNvSpPr/>
          <p:nvPr/>
        </p:nvSpPr>
        <p:spPr>
          <a:xfrm>
            <a:off x="3577706" y="3052007"/>
            <a:ext cx="1252282" cy="144842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indent="-85725" algn="ctr"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pt-BR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Análise de resultados</a:t>
            </a:r>
            <a:endParaRPr sz="1050"/>
          </a:p>
          <a:p>
            <a:pPr indent="-85725" algn="ctr"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pt-BR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Registros</a:t>
            </a:r>
            <a:endParaRPr sz="1050"/>
          </a:p>
        </p:txBody>
      </p:sp>
      <p:sp>
        <p:nvSpPr>
          <p:cNvPr id="23" name="Google Shape;236;p11">
            <a:extLst>
              <a:ext uri="{FF2B5EF4-FFF2-40B4-BE49-F238E27FC236}">
                <a16:creationId xmlns:a16="http://schemas.microsoft.com/office/drawing/2014/main" id="{BF11265C-ED93-DE93-6666-1EAB21ACB960}"/>
              </a:ext>
            </a:extLst>
          </p:cNvPr>
          <p:cNvSpPr/>
          <p:nvPr/>
        </p:nvSpPr>
        <p:spPr>
          <a:xfrm>
            <a:off x="5030771" y="3643564"/>
            <a:ext cx="1669710" cy="1121008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254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indent="-85725" algn="ctr"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pt-BR" sz="13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Revisão e avaliação crítica </a:t>
            </a:r>
            <a:endParaRPr sz="1050" dirty="0"/>
          </a:p>
          <a:p>
            <a:pPr indent="-85725" algn="ctr"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pt-BR" sz="13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Reflexão</a:t>
            </a:r>
            <a:endParaRPr sz="1050" dirty="0"/>
          </a:p>
          <a:p>
            <a:pPr indent="-85725" algn="ctr"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pt-BR" sz="13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Revisão da política</a:t>
            </a:r>
            <a:endParaRPr sz="135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213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017EDF82-EF11-95BB-8811-8202BB949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51" y="1108497"/>
            <a:ext cx="4504097" cy="362398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3D4E69B-AB5E-280F-1DA6-AB650AB34EB3}"/>
              </a:ext>
            </a:extLst>
          </p:cNvPr>
          <p:cNvSpPr txBox="1"/>
          <p:nvPr/>
        </p:nvSpPr>
        <p:spPr>
          <a:xfrm>
            <a:off x="219996" y="4612647"/>
            <a:ext cx="20795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ISO 14001</a:t>
            </a:r>
            <a:endParaRPr lang="pt-BR" sz="1000" dirty="0"/>
          </a:p>
        </p:txBody>
      </p:sp>
      <p:sp>
        <p:nvSpPr>
          <p:cNvPr id="6" name="Google Shape;142;p16">
            <a:extLst>
              <a:ext uri="{FF2B5EF4-FFF2-40B4-BE49-F238E27FC236}">
                <a16:creationId xmlns:a16="http://schemas.microsoft.com/office/drawing/2014/main" id="{E5828316-3FB7-EB14-404A-A2C7AFE2BE96}"/>
              </a:ext>
            </a:extLst>
          </p:cNvPr>
          <p:cNvSpPr txBox="1">
            <a:spLocks/>
          </p:cNvSpPr>
          <p:nvPr/>
        </p:nvSpPr>
        <p:spPr>
          <a:xfrm>
            <a:off x="184703" y="88253"/>
            <a:ext cx="2690351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Ciclo PDCA</a:t>
            </a:r>
            <a:endParaRPr lang="pt-BR" sz="4500" dirty="0">
              <a:solidFill>
                <a:srgbClr val="CC41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4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2;p16">
            <a:extLst>
              <a:ext uri="{FF2B5EF4-FFF2-40B4-BE49-F238E27FC236}">
                <a16:creationId xmlns:a16="http://schemas.microsoft.com/office/drawing/2014/main" id="{9375DC62-F204-17E3-0C43-00C7283D1642}"/>
              </a:ext>
            </a:extLst>
          </p:cNvPr>
          <p:cNvSpPr txBox="1">
            <a:spLocks/>
          </p:cNvSpPr>
          <p:nvPr/>
        </p:nvSpPr>
        <p:spPr>
          <a:xfrm>
            <a:off x="184703" y="88253"/>
            <a:ext cx="2690351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Contexto</a:t>
            </a:r>
            <a:endParaRPr lang="pt-BR" sz="4500" dirty="0">
              <a:solidFill>
                <a:srgbClr val="CC4125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C15547-7463-F4A4-A983-01FEA4DCDD9F}"/>
              </a:ext>
            </a:extLst>
          </p:cNvPr>
          <p:cNvSpPr txBox="1"/>
          <p:nvPr/>
        </p:nvSpPr>
        <p:spPr>
          <a:xfrm>
            <a:off x="599769" y="1174717"/>
            <a:ext cx="551098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Vantagens da Certificação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Redução do uso de matérias-primas e do consumo de energia;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Melhoria na eficiência dos processos;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Redução da geração de rejeitos e melhoria dos sistemas de gerenciamento de resíduos;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Ajuda no enquadramento da legislação ambiental;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Atração de novos mercados.</a:t>
            </a:r>
          </a:p>
        </p:txBody>
      </p:sp>
    </p:spTree>
    <p:extLst>
      <p:ext uri="{BB962C8B-B14F-4D97-AF65-F5344CB8AC3E}">
        <p14:creationId xmlns:p14="http://schemas.microsoft.com/office/powerpoint/2010/main" val="339155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50CCE9E-B4AE-45AF-8E56-C5900BC51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Google Shape;193;p12">
            <a:extLst>
              <a:ext uri="{FF2B5EF4-FFF2-40B4-BE49-F238E27FC236}">
                <a16:creationId xmlns:a16="http://schemas.microsoft.com/office/drawing/2014/main" id="{D7312FDA-28AF-4F55-BD83-7D09A78E03D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62724" y="2426277"/>
            <a:ext cx="4932551" cy="220446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pt-BR" sz="4800" b="1" dirty="0">
                <a:solidFill>
                  <a:schemeClr val="dk1"/>
                </a:solidFill>
                <a:latin typeface="Playfair Display"/>
                <a:sym typeface="Playfair Display"/>
              </a:rPr>
              <a:t>No Brasil, quem é o responsável pelas certificações</a:t>
            </a:r>
            <a:br>
              <a:rPr lang="pt-BR" sz="4800" b="1" dirty="0">
                <a:solidFill>
                  <a:schemeClr val="dk1"/>
                </a:solidFill>
                <a:latin typeface="Playfair Display"/>
                <a:sym typeface="Playfair Display"/>
              </a:rPr>
            </a:br>
            <a:r>
              <a:rPr lang="en" sz="4800" dirty="0">
                <a:solidFill>
                  <a:srgbClr val="FF0000"/>
                </a:solidFill>
              </a:rPr>
              <a:t>ISO</a:t>
            </a:r>
            <a:r>
              <a:rPr lang="en" sz="4800" dirty="0"/>
              <a:t>?</a:t>
            </a:r>
            <a:endParaRPr sz="4500" dirty="0">
              <a:latin typeface="Baskerville Old Face" panose="02020602080505020303" pitchFamily="18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9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2;p16">
            <a:extLst>
              <a:ext uri="{FF2B5EF4-FFF2-40B4-BE49-F238E27FC236}">
                <a16:creationId xmlns:a16="http://schemas.microsoft.com/office/drawing/2014/main" id="{9375DC62-F204-17E3-0C43-00C7283D1642}"/>
              </a:ext>
            </a:extLst>
          </p:cNvPr>
          <p:cNvSpPr txBox="1">
            <a:spLocks/>
          </p:cNvSpPr>
          <p:nvPr/>
        </p:nvSpPr>
        <p:spPr>
          <a:xfrm>
            <a:off x="184703" y="88253"/>
            <a:ext cx="2690351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Concepção</a:t>
            </a:r>
            <a:endParaRPr lang="pt-BR" sz="4500" dirty="0">
              <a:solidFill>
                <a:srgbClr val="CC4125"/>
              </a:solidFill>
            </a:endParaRPr>
          </a:p>
        </p:txBody>
      </p:sp>
      <p:pic>
        <p:nvPicPr>
          <p:cNvPr id="18" name="Google Shape;176;p8" descr="Resultado de imagem para committee">
            <a:extLst>
              <a:ext uri="{FF2B5EF4-FFF2-40B4-BE49-F238E27FC236}">
                <a16:creationId xmlns:a16="http://schemas.microsoft.com/office/drawing/2014/main" id="{39F66C06-23F5-BC94-9E05-BBB347CA9D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749" y="1074545"/>
            <a:ext cx="1155351" cy="1073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77;p8">
            <a:extLst>
              <a:ext uri="{FF2B5EF4-FFF2-40B4-BE49-F238E27FC236}">
                <a16:creationId xmlns:a16="http://schemas.microsoft.com/office/drawing/2014/main" id="{111B57A5-2DFA-CB15-B89C-42E74FF4C239}"/>
              </a:ext>
            </a:extLst>
          </p:cNvPr>
          <p:cNvCxnSpPr>
            <a:cxnSpLocks/>
          </p:cNvCxnSpPr>
          <p:nvPr/>
        </p:nvCxnSpPr>
        <p:spPr>
          <a:xfrm>
            <a:off x="1620260" y="1611182"/>
            <a:ext cx="144093" cy="346217"/>
          </a:xfrm>
          <a:prstGeom prst="straightConnector1">
            <a:avLst/>
          </a:prstGeom>
          <a:noFill/>
          <a:ln w="38100" cap="flat" cmpd="sng">
            <a:solidFill>
              <a:srgbClr val="0C0C0C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0" name="Google Shape;179;p8">
            <a:extLst>
              <a:ext uri="{FF2B5EF4-FFF2-40B4-BE49-F238E27FC236}">
                <a16:creationId xmlns:a16="http://schemas.microsoft.com/office/drawing/2014/main" id="{698D6C0D-A29D-3292-81C9-AFAAD4BCD54C}"/>
              </a:ext>
            </a:extLst>
          </p:cNvPr>
          <p:cNvSpPr txBox="1"/>
          <p:nvPr/>
        </p:nvSpPr>
        <p:spPr>
          <a:xfrm>
            <a:off x="1813513" y="1591174"/>
            <a:ext cx="253951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Comitê Técnico </a:t>
            </a:r>
            <a:endParaRPr dirty="0"/>
          </a:p>
        </p:txBody>
      </p:sp>
      <p:pic>
        <p:nvPicPr>
          <p:cNvPr id="21" name="Google Shape;180;p8" descr="Resultado de imagem para abnt">
            <a:extLst>
              <a:ext uri="{FF2B5EF4-FFF2-40B4-BE49-F238E27FC236}">
                <a16:creationId xmlns:a16="http://schemas.microsoft.com/office/drawing/2014/main" id="{C75A10F4-877E-9002-787C-AF7EA93D10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5422" y="2025564"/>
            <a:ext cx="782849" cy="819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182;p8">
            <a:extLst>
              <a:ext uri="{FF2B5EF4-FFF2-40B4-BE49-F238E27FC236}">
                <a16:creationId xmlns:a16="http://schemas.microsoft.com/office/drawing/2014/main" id="{3592C06C-D82E-1E0B-4220-3D6F92A95454}"/>
              </a:ext>
            </a:extLst>
          </p:cNvPr>
          <p:cNvCxnSpPr>
            <a:cxnSpLocks/>
          </p:cNvCxnSpPr>
          <p:nvPr/>
        </p:nvCxnSpPr>
        <p:spPr>
          <a:xfrm flipH="1">
            <a:off x="1810574" y="2015519"/>
            <a:ext cx="1810491" cy="0"/>
          </a:xfrm>
          <a:prstGeom prst="straightConnector1">
            <a:avLst/>
          </a:prstGeom>
          <a:noFill/>
          <a:ln w="38100" cap="flat" cmpd="sng">
            <a:solidFill>
              <a:srgbClr val="0C0C0C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" name="Google Shape;183;p8">
            <a:extLst>
              <a:ext uri="{FF2B5EF4-FFF2-40B4-BE49-F238E27FC236}">
                <a16:creationId xmlns:a16="http://schemas.microsoft.com/office/drawing/2014/main" id="{75241738-A055-CD1D-D0E5-8A770FB0FDD7}"/>
              </a:ext>
            </a:extLst>
          </p:cNvPr>
          <p:cNvSpPr txBox="1"/>
          <p:nvPr/>
        </p:nvSpPr>
        <p:spPr>
          <a:xfrm>
            <a:off x="1719965" y="2846347"/>
            <a:ext cx="418262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Responsável pela certificação</a:t>
            </a:r>
            <a:endParaRPr dirty="0"/>
          </a:p>
        </p:txBody>
      </p:sp>
      <p:pic>
        <p:nvPicPr>
          <p:cNvPr id="24" name="Google Shape;184;p8" descr="Resultado de imagem para inmetro logo">
            <a:extLst>
              <a:ext uri="{FF2B5EF4-FFF2-40B4-BE49-F238E27FC236}">
                <a16:creationId xmlns:a16="http://schemas.microsoft.com/office/drawing/2014/main" id="{86AAB587-3151-D853-69F6-944731B1D3A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204" y="3795961"/>
            <a:ext cx="745896" cy="84018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87;p8">
            <a:extLst>
              <a:ext uri="{FF2B5EF4-FFF2-40B4-BE49-F238E27FC236}">
                <a16:creationId xmlns:a16="http://schemas.microsoft.com/office/drawing/2014/main" id="{F61CBC54-998C-A1AA-6C2E-DC40ABBDC433}"/>
              </a:ext>
            </a:extLst>
          </p:cNvPr>
          <p:cNvSpPr txBox="1"/>
          <p:nvPr/>
        </p:nvSpPr>
        <p:spPr>
          <a:xfrm>
            <a:off x="1762502" y="3901310"/>
            <a:ext cx="239825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Credencia empresas certificadoras</a:t>
            </a:r>
            <a:endParaRPr dirty="0"/>
          </a:p>
        </p:txBody>
      </p:sp>
      <p:cxnSp>
        <p:nvCxnSpPr>
          <p:cNvPr id="26" name="Google Shape;177;p8">
            <a:extLst>
              <a:ext uri="{FF2B5EF4-FFF2-40B4-BE49-F238E27FC236}">
                <a16:creationId xmlns:a16="http://schemas.microsoft.com/office/drawing/2014/main" id="{F04E7EB6-E333-B1ED-E85F-6DC039D5318F}"/>
              </a:ext>
            </a:extLst>
          </p:cNvPr>
          <p:cNvCxnSpPr>
            <a:cxnSpLocks/>
          </p:cNvCxnSpPr>
          <p:nvPr/>
        </p:nvCxnSpPr>
        <p:spPr>
          <a:xfrm flipH="1">
            <a:off x="5522600" y="2862935"/>
            <a:ext cx="202050" cy="385993"/>
          </a:xfrm>
          <a:prstGeom prst="straightConnector1">
            <a:avLst/>
          </a:prstGeom>
          <a:noFill/>
          <a:ln w="38100" cap="flat" cmpd="sng">
            <a:solidFill>
              <a:srgbClr val="0C0C0C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27" name="Google Shape;182;p8">
            <a:extLst>
              <a:ext uri="{FF2B5EF4-FFF2-40B4-BE49-F238E27FC236}">
                <a16:creationId xmlns:a16="http://schemas.microsoft.com/office/drawing/2014/main" id="{40CA1F9F-AD0D-D61E-9955-311FFCE3BD0E}"/>
              </a:ext>
            </a:extLst>
          </p:cNvPr>
          <p:cNvCxnSpPr>
            <a:cxnSpLocks/>
          </p:cNvCxnSpPr>
          <p:nvPr/>
        </p:nvCxnSpPr>
        <p:spPr>
          <a:xfrm>
            <a:off x="2687000" y="3277549"/>
            <a:ext cx="2695013" cy="0"/>
          </a:xfrm>
          <a:prstGeom prst="straightConnector1">
            <a:avLst/>
          </a:prstGeom>
          <a:noFill/>
          <a:ln w="38100" cap="flat" cmpd="sng">
            <a:solidFill>
              <a:srgbClr val="0C0C0C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28" name="Google Shape;177;p8">
            <a:extLst>
              <a:ext uri="{FF2B5EF4-FFF2-40B4-BE49-F238E27FC236}">
                <a16:creationId xmlns:a16="http://schemas.microsoft.com/office/drawing/2014/main" id="{CA0359BB-736A-8FBD-682B-5F805A4EBF02}"/>
              </a:ext>
            </a:extLst>
          </p:cNvPr>
          <p:cNvCxnSpPr>
            <a:cxnSpLocks/>
          </p:cNvCxnSpPr>
          <p:nvPr/>
        </p:nvCxnSpPr>
        <p:spPr>
          <a:xfrm>
            <a:off x="1719965" y="4231806"/>
            <a:ext cx="144093" cy="346217"/>
          </a:xfrm>
          <a:prstGeom prst="straightConnector1">
            <a:avLst/>
          </a:prstGeom>
          <a:noFill/>
          <a:ln w="38100" cap="flat" cmpd="sng">
            <a:solidFill>
              <a:srgbClr val="0C0C0C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29" name="Google Shape;182;p8">
            <a:extLst>
              <a:ext uri="{FF2B5EF4-FFF2-40B4-BE49-F238E27FC236}">
                <a16:creationId xmlns:a16="http://schemas.microsoft.com/office/drawing/2014/main" id="{DE501F8C-F02B-C87C-D952-2B6E174C31C0}"/>
              </a:ext>
            </a:extLst>
          </p:cNvPr>
          <p:cNvCxnSpPr>
            <a:cxnSpLocks/>
          </p:cNvCxnSpPr>
          <p:nvPr/>
        </p:nvCxnSpPr>
        <p:spPr>
          <a:xfrm flipH="1">
            <a:off x="1969271" y="4636143"/>
            <a:ext cx="2015588" cy="0"/>
          </a:xfrm>
          <a:prstGeom prst="straightConnector1">
            <a:avLst/>
          </a:prstGeom>
          <a:noFill/>
          <a:ln w="38100" cap="flat" cmpd="sng">
            <a:solidFill>
              <a:srgbClr val="0C0C0C"/>
            </a:solidFill>
            <a:prstDash val="dash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3941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2;p16">
            <a:extLst>
              <a:ext uri="{FF2B5EF4-FFF2-40B4-BE49-F238E27FC236}">
                <a16:creationId xmlns:a16="http://schemas.microsoft.com/office/drawing/2014/main" id="{9375DC62-F204-17E3-0C43-00C7283D1642}"/>
              </a:ext>
            </a:extLst>
          </p:cNvPr>
          <p:cNvSpPr txBox="1">
            <a:spLocks/>
          </p:cNvSpPr>
          <p:nvPr/>
        </p:nvSpPr>
        <p:spPr>
          <a:xfrm>
            <a:off x="184703" y="88253"/>
            <a:ext cx="2690351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Concepção</a:t>
            </a:r>
            <a:endParaRPr lang="pt-BR" sz="4500" dirty="0">
              <a:solidFill>
                <a:srgbClr val="CC4125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8DD7E04-46C5-9C66-F92E-184AC08881C2}"/>
              </a:ext>
            </a:extLst>
          </p:cNvPr>
          <p:cNvSpPr txBox="1"/>
          <p:nvPr/>
        </p:nvSpPr>
        <p:spPr>
          <a:xfrm>
            <a:off x="219996" y="4612647"/>
            <a:ext cx="2297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CERTIFIQ - INMETRO</a:t>
            </a:r>
            <a:endParaRPr lang="pt-BR" sz="1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D6800C7-2413-2615-9097-67E851058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3" y="1097461"/>
            <a:ext cx="5961039" cy="34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2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50CCE9E-B4AE-45AF-8E56-C5900BC51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Google Shape;193;p12">
            <a:extLst>
              <a:ext uri="{FF2B5EF4-FFF2-40B4-BE49-F238E27FC236}">
                <a16:creationId xmlns:a16="http://schemas.microsoft.com/office/drawing/2014/main" id="{D7312FDA-28AF-4F55-BD83-7D09A78E03D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62724" y="1685925"/>
            <a:ext cx="4932551" cy="220446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sz="4800" dirty="0"/>
              <a:t>Qual é o objetivo das certificações </a:t>
            </a:r>
            <a:r>
              <a:rPr lang="en" sz="4800" dirty="0">
                <a:solidFill>
                  <a:srgbClr val="FF0000"/>
                </a:solidFill>
              </a:rPr>
              <a:t>ISO</a:t>
            </a:r>
            <a:r>
              <a:rPr lang="en" sz="4800" dirty="0"/>
              <a:t>?</a:t>
            </a:r>
            <a:endParaRPr sz="4500" dirty="0">
              <a:latin typeface="Baskerville Old Face" panose="02020602080505020303" pitchFamily="18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2;p16">
            <a:extLst>
              <a:ext uri="{FF2B5EF4-FFF2-40B4-BE49-F238E27FC236}">
                <a16:creationId xmlns:a16="http://schemas.microsoft.com/office/drawing/2014/main" id="{9375DC62-F204-17E3-0C43-00C7283D1642}"/>
              </a:ext>
            </a:extLst>
          </p:cNvPr>
          <p:cNvSpPr txBox="1">
            <a:spLocks/>
          </p:cNvSpPr>
          <p:nvPr/>
        </p:nvSpPr>
        <p:spPr>
          <a:xfrm>
            <a:off x="184703" y="88253"/>
            <a:ext cx="4106742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Família ISO 14000</a:t>
            </a:r>
            <a:endParaRPr lang="pt-BR" sz="4500" dirty="0">
              <a:solidFill>
                <a:srgbClr val="CC4125"/>
              </a:solidFill>
            </a:endParaRPr>
          </a:p>
        </p:txBody>
      </p:sp>
      <p:graphicFrame>
        <p:nvGraphicFramePr>
          <p:cNvPr id="6" name="Tabela 2">
            <a:extLst>
              <a:ext uri="{FF2B5EF4-FFF2-40B4-BE49-F238E27FC236}">
                <a16:creationId xmlns:a16="http://schemas.microsoft.com/office/drawing/2014/main" id="{F7F5DECA-EDD3-0DFA-EE85-1B31DE880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79868"/>
              </p:ext>
            </p:extLst>
          </p:nvPr>
        </p:nvGraphicFramePr>
        <p:xfrm>
          <a:off x="320386" y="1195422"/>
          <a:ext cx="3063978" cy="33223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64774">
                  <a:extLst>
                    <a:ext uri="{9D8B030D-6E8A-4147-A177-3AD203B41FA5}">
                      <a16:colId xmlns:a16="http://schemas.microsoft.com/office/drawing/2014/main" val="2240398565"/>
                    </a:ext>
                  </a:extLst>
                </a:gridCol>
                <a:gridCol w="999204">
                  <a:extLst>
                    <a:ext uri="{9D8B030D-6E8A-4147-A177-3AD203B41FA5}">
                      <a16:colId xmlns:a16="http://schemas.microsoft.com/office/drawing/2014/main" val="3307668608"/>
                    </a:ext>
                  </a:extLst>
                </a:gridCol>
              </a:tblGrid>
              <a:tr h="346161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Avaliação da Organização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948413"/>
                  </a:ext>
                </a:extLst>
              </a:tr>
              <a:tr h="346161">
                <a:tc>
                  <a:txBody>
                    <a:bodyPr/>
                    <a:lstStyle/>
                    <a:p>
                      <a:r>
                        <a:rPr lang="pt-BR" sz="1700" b="0" dirty="0"/>
                        <a:t>Implementação SGA</a:t>
                      </a:r>
                      <a:endParaRPr lang="pt-BR" sz="17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b="0" dirty="0"/>
                        <a:t>14001 - 14004</a:t>
                      </a:r>
                      <a:endParaRPr lang="pt-BR" sz="17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712758"/>
                  </a:ext>
                </a:extLst>
              </a:tr>
              <a:tr h="346161">
                <a:tc>
                  <a:txBody>
                    <a:bodyPr/>
                    <a:lstStyle/>
                    <a:p>
                      <a:r>
                        <a:rPr lang="pt-BR" sz="1700" dirty="0"/>
                        <a:t>Diretrizes Auditoria Ambiental</a:t>
                      </a:r>
                      <a:endParaRPr lang="pt-BR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14010 - 14012</a:t>
                      </a:r>
                      <a:endParaRPr lang="pt-BR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790704"/>
                  </a:ext>
                </a:extLst>
              </a:tr>
              <a:tr h="346161">
                <a:tc>
                  <a:txBody>
                    <a:bodyPr/>
                    <a:lstStyle/>
                    <a:p>
                      <a:r>
                        <a:rPr lang="pt-BR" sz="1700" dirty="0"/>
                        <a:t>Definições de Avaliação Ambiental</a:t>
                      </a:r>
                      <a:endParaRPr lang="pt-BR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14015 </a:t>
                      </a:r>
                      <a:endParaRPr lang="pt-BR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718409"/>
                  </a:ext>
                </a:extLst>
              </a:tr>
              <a:tr h="597484">
                <a:tc>
                  <a:txBody>
                    <a:bodyPr/>
                    <a:lstStyle/>
                    <a:p>
                      <a:r>
                        <a:rPr lang="pt-BR" sz="1700" dirty="0"/>
                        <a:t>Avaliação de desempenho ambiental</a:t>
                      </a:r>
                      <a:endParaRPr lang="pt-BR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14031 - 14032</a:t>
                      </a:r>
                    </a:p>
                    <a:p>
                      <a:endParaRPr lang="pt-BR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976865"/>
                  </a:ext>
                </a:extLst>
              </a:tr>
            </a:tbl>
          </a:graphicData>
        </a:graphic>
      </p:graphicFrame>
      <p:graphicFrame>
        <p:nvGraphicFramePr>
          <p:cNvPr id="7" name="Tabela 2">
            <a:extLst>
              <a:ext uri="{FF2B5EF4-FFF2-40B4-BE49-F238E27FC236}">
                <a16:creationId xmlns:a16="http://schemas.microsoft.com/office/drawing/2014/main" id="{901E1192-16F8-ADCD-43BF-21A9C3DE8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05613"/>
              </p:ext>
            </p:extLst>
          </p:nvPr>
        </p:nvGraphicFramePr>
        <p:xfrm>
          <a:off x="3532461" y="1189982"/>
          <a:ext cx="3063978" cy="2453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6840">
                  <a:extLst>
                    <a:ext uri="{9D8B030D-6E8A-4147-A177-3AD203B41FA5}">
                      <a16:colId xmlns:a16="http://schemas.microsoft.com/office/drawing/2014/main" val="2240398565"/>
                    </a:ext>
                  </a:extLst>
                </a:gridCol>
                <a:gridCol w="827138">
                  <a:extLst>
                    <a:ext uri="{9D8B030D-6E8A-4147-A177-3AD203B41FA5}">
                      <a16:colId xmlns:a16="http://schemas.microsoft.com/office/drawing/2014/main" val="330766860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Avaliação do Produto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pt-BR" sz="1600" b="0" dirty="0"/>
                        <a:t>-</a:t>
                      </a:r>
                      <a:endParaRPr lang="pt-BR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948413"/>
                  </a:ext>
                </a:extLst>
              </a:tr>
              <a:tr h="346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700" dirty="0"/>
                        <a:t>Rotulagem ambiental “selo verde”</a:t>
                      </a:r>
                      <a:endParaRPr lang="pt-BR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14020 14024</a:t>
                      </a:r>
                      <a:endParaRPr lang="pt-BR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712758"/>
                  </a:ext>
                </a:extLst>
              </a:tr>
              <a:tr h="346161">
                <a:tc>
                  <a:txBody>
                    <a:bodyPr/>
                    <a:lstStyle/>
                    <a:p>
                      <a:r>
                        <a:rPr lang="pt-BR" sz="1700" dirty="0"/>
                        <a:t>Análise do ciclo de vida</a:t>
                      </a:r>
                      <a:endParaRPr lang="pt-BR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14040</a:t>
                      </a:r>
                    </a:p>
                    <a:p>
                      <a:r>
                        <a:rPr lang="pt-BR" sz="1700" dirty="0"/>
                        <a:t>14041</a:t>
                      </a:r>
                    </a:p>
                    <a:p>
                      <a:r>
                        <a:rPr lang="pt-BR" sz="1700" dirty="0"/>
                        <a:t>14042</a:t>
                      </a:r>
                    </a:p>
                    <a:p>
                      <a:r>
                        <a:rPr lang="pt-BR" sz="1700" dirty="0"/>
                        <a:t>14043</a:t>
                      </a:r>
                      <a:endParaRPr lang="pt-BR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790704"/>
                  </a:ext>
                </a:extLst>
              </a:tr>
              <a:tr h="346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700" dirty="0"/>
                        <a:t>ECODESIGN</a:t>
                      </a:r>
                      <a:endParaRPr lang="pt-BR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14062</a:t>
                      </a:r>
                      <a:endParaRPr lang="pt-BR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2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358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42;p16">
            <a:extLst>
              <a:ext uri="{FF2B5EF4-FFF2-40B4-BE49-F238E27FC236}">
                <a16:creationId xmlns:a16="http://schemas.microsoft.com/office/drawing/2014/main" id="{003FA736-142C-8FBE-8E24-4163531C8F88}"/>
              </a:ext>
            </a:extLst>
          </p:cNvPr>
          <p:cNvSpPr txBox="1">
            <a:spLocks/>
          </p:cNvSpPr>
          <p:nvPr/>
        </p:nvSpPr>
        <p:spPr>
          <a:xfrm>
            <a:off x="219996" y="88253"/>
            <a:ext cx="5110540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Análise do ciclo de vida</a:t>
            </a:r>
            <a:endParaRPr lang="pt-BR" sz="4500" dirty="0">
              <a:solidFill>
                <a:srgbClr val="CC4125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BAD682-A76C-4A43-31F1-0B0D1032EA68}"/>
              </a:ext>
            </a:extLst>
          </p:cNvPr>
          <p:cNvSpPr txBox="1"/>
          <p:nvPr/>
        </p:nvSpPr>
        <p:spPr>
          <a:xfrm>
            <a:off x="563663" y="1206113"/>
            <a:ext cx="6055345" cy="163121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 AMBIENTAL: </a:t>
            </a:r>
            <a:r>
              <a:rPr lang="pt-BR" sz="2000" b="0" i="0" dirty="0">
                <a:solidFill>
                  <a:srgbClr val="3B38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São os elementos das atividades, produtos, e serviços de uma empresa que podem interagir com o meio ambiente.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0" i="0" dirty="0">
                <a:solidFill>
                  <a:srgbClr val="3B38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 cada atividade, produto ou serviço, determine o maior número possível de aspectos ambientais. 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A41A433-3998-68C8-131C-34FF903DF730}"/>
              </a:ext>
            </a:extLst>
          </p:cNvPr>
          <p:cNvSpPr txBox="1"/>
          <p:nvPr/>
        </p:nvSpPr>
        <p:spPr>
          <a:xfrm>
            <a:off x="563664" y="3099199"/>
            <a:ext cx="5730672" cy="7078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IMPACTO AMBIENTAL: </a:t>
            </a:r>
            <a:r>
              <a:rPr lang="pt-BR" sz="2000" b="0" i="0" dirty="0">
                <a:solidFill>
                  <a:srgbClr val="3B38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Alterações do meio ambiente resultado do aspecto ambiental</a:t>
            </a:r>
          </a:p>
        </p:txBody>
      </p:sp>
      <p:pic>
        <p:nvPicPr>
          <p:cNvPr id="8194" name="Picture 2" descr="Nenhuma descrição de foto disponível.">
            <a:extLst>
              <a:ext uri="{FF2B5EF4-FFF2-40B4-BE49-F238E27FC236}">
                <a16:creationId xmlns:a16="http://schemas.microsoft.com/office/drawing/2014/main" id="{A918C263-D7FC-82CF-33CF-D1B072091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0" b="52118"/>
          <a:stretch/>
        </p:blipFill>
        <p:spPr bwMode="auto">
          <a:xfrm>
            <a:off x="219996" y="4068956"/>
            <a:ext cx="3169575" cy="9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enhuma descrição de foto disponível.">
            <a:extLst>
              <a:ext uri="{FF2B5EF4-FFF2-40B4-BE49-F238E27FC236}">
                <a16:creationId xmlns:a16="http://schemas.microsoft.com/office/drawing/2014/main" id="{69742829-7BAB-2C40-6572-CB407EE90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0" b="20808"/>
          <a:stretch/>
        </p:blipFill>
        <p:spPr bwMode="auto">
          <a:xfrm>
            <a:off x="3475295" y="4068955"/>
            <a:ext cx="3169575" cy="9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32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42;p16">
            <a:extLst>
              <a:ext uri="{FF2B5EF4-FFF2-40B4-BE49-F238E27FC236}">
                <a16:creationId xmlns:a16="http://schemas.microsoft.com/office/drawing/2014/main" id="{003FA736-142C-8FBE-8E24-4163531C8F88}"/>
              </a:ext>
            </a:extLst>
          </p:cNvPr>
          <p:cNvSpPr txBox="1">
            <a:spLocks/>
          </p:cNvSpPr>
          <p:nvPr/>
        </p:nvSpPr>
        <p:spPr>
          <a:xfrm>
            <a:off x="219996" y="88253"/>
            <a:ext cx="5110540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Análise do ciclo de vida</a:t>
            </a:r>
            <a:endParaRPr lang="pt-BR" sz="4500" dirty="0">
              <a:solidFill>
                <a:srgbClr val="CC4125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83D6683-F152-6C7C-94B7-41D388211335}"/>
              </a:ext>
            </a:extLst>
          </p:cNvPr>
          <p:cNvSpPr txBox="1"/>
          <p:nvPr/>
        </p:nvSpPr>
        <p:spPr>
          <a:xfrm>
            <a:off x="363794" y="1278654"/>
            <a:ext cx="2767013" cy="4001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que gera? Como gera?</a:t>
            </a:r>
            <a:endParaRPr lang="pt-BR" sz="2000" b="0" i="0" dirty="0">
              <a:solidFill>
                <a:srgbClr val="3B383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B66B38-A9CA-08E4-FA24-3D879FFABDBE}"/>
              </a:ext>
            </a:extLst>
          </p:cNvPr>
          <p:cNvSpPr txBox="1"/>
          <p:nvPr/>
        </p:nvSpPr>
        <p:spPr>
          <a:xfrm>
            <a:off x="3392898" y="1195526"/>
            <a:ext cx="3298848" cy="7078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Quais são as consequências no meio? </a:t>
            </a:r>
            <a:endParaRPr lang="pt-BR" sz="2000" b="0" i="0" dirty="0">
              <a:solidFill>
                <a:srgbClr val="3B383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395B503-2486-F1C2-04FC-C86EA3489A43}"/>
              </a:ext>
            </a:extLst>
          </p:cNvPr>
          <p:cNvSpPr txBox="1"/>
          <p:nvPr/>
        </p:nvSpPr>
        <p:spPr>
          <a:xfrm>
            <a:off x="1504868" y="2083918"/>
            <a:ext cx="1383507" cy="4001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7D60258-C8BD-FC9E-6DE3-B70E9BC48663}"/>
              </a:ext>
            </a:extLst>
          </p:cNvPr>
          <p:cNvSpPr txBox="1"/>
          <p:nvPr/>
        </p:nvSpPr>
        <p:spPr>
          <a:xfrm>
            <a:off x="3931928" y="2083918"/>
            <a:ext cx="1383507" cy="4001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Impactos</a:t>
            </a:r>
            <a:endParaRPr lang="pt-BR" sz="20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E540D68-8673-F312-846C-B317941F1930}"/>
              </a:ext>
            </a:extLst>
          </p:cNvPr>
          <p:cNvCxnSpPr/>
          <p:nvPr/>
        </p:nvCxnSpPr>
        <p:spPr>
          <a:xfrm>
            <a:off x="3307785" y="1249678"/>
            <a:ext cx="0" cy="1253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Tabela 5">
            <a:extLst>
              <a:ext uri="{FF2B5EF4-FFF2-40B4-BE49-F238E27FC236}">
                <a16:creationId xmlns:a16="http://schemas.microsoft.com/office/drawing/2014/main" id="{C100636C-7A22-1F07-1752-E547CB007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181070"/>
              </p:ext>
            </p:extLst>
          </p:nvPr>
        </p:nvGraphicFramePr>
        <p:xfrm>
          <a:off x="1055546" y="2659472"/>
          <a:ext cx="4572000" cy="19773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00098926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146271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Consumo de água</a:t>
                      </a:r>
                    </a:p>
                  </a:txBody>
                  <a:tcPr marL="114300" marR="114300" marT="85725" marB="857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Esgotamento de recursos hídricos</a:t>
                      </a:r>
                    </a:p>
                  </a:txBody>
                  <a:tcPr marL="114300" marR="114300" marT="85725" marB="85725"/>
                </a:tc>
                <a:extLst>
                  <a:ext uri="{0D108BD9-81ED-4DB2-BD59-A6C34878D82A}">
                    <a16:rowId xmlns:a16="http://schemas.microsoft.com/office/drawing/2014/main" val="20923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Descarte de resíduos sólidos</a:t>
                      </a:r>
                    </a:p>
                  </a:txBody>
                  <a:tcPr marL="114300" marR="114300" marT="85725" marB="857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Contaminação do solo</a:t>
                      </a:r>
                    </a:p>
                    <a:p>
                      <a:pPr algn="ctr" fontAlgn="base"/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Geração de renda</a:t>
                      </a:r>
                    </a:p>
                  </a:txBody>
                  <a:tcPr marL="114300" marR="114300" marT="85725" marB="85725"/>
                </a:tc>
                <a:extLst>
                  <a:ext uri="{0D108BD9-81ED-4DB2-BD59-A6C34878D82A}">
                    <a16:rowId xmlns:a16="http://schemas.microsoft.com/office/drawing/2014/main" val="617041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Produção de emissões atmosféricas</a:t>
                      </a:r>
                    </a:p>
                  </a:txBody>
                  <a:tcPr marL="114300" marR="114300" marT="85725" marB="857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Alteração da qualidade do ar</a:t>
                      </a:r>
                    </a:p>
                  </a:txBody>
                  <a:tcPr marL="114300" marR="114300" marT="85725" marB="85725"/>
                </a:tc>
                <a:extLst>
                  <a:ext uri="{0D108BD9-81ED-4DB2-BD59-A6C34878D82A}">
                    <a16:rowId xmlns:a16="http://schemas.microsoft.com/office/drawing/2014/main" val="3396361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1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42;p16">
            <a:extLst>
              <a:ext uri="{FF2B5EF4-FFF2-40B4-BE49-F238E27FC236}">
                <a16:creationId xmlns:a16="http://schemas.microsoft.com/office/drawing/2014/main" id="{003FA736-142C-8FBE-8E24-4163531C8F88}"/>
              </a:ext>
            </a:extLst>
          </p:cNvPr>
          <p:cNvSpPr txBox="1">
            <a:spLocks/>
          </p:cNvSpPr>
          <p:nvPr/>
        </p:nvSpPr>
        <p:spPr>
          <a:xfrm>
            <a:off x="219996" y="88253"/>
            <a:ext cx="5110540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Análise do ciclo de vida</a:t>
            </a:r>
            <a:endParaRPr lang="pt-BR" sz="4500" dirty="0">
              <a:solidFill>
                <a:srgbClr val="CC4125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1E7D3E-BDFB-4E8E-535F-D0168F863ECE}"/>
              </a:ext>
            </a:extLst>
          </p:cNvPr>
          <p:cNvSpPr txBox="1"/>
          <p:nvPr/>
        </p:nvSpPr>
        <p:spPr>
          <a:xfrm>
            <a:off x="500041" y="1787918"/>
            <a:ext cx="5265636" cy="10156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Poluidor-Pagador –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Custos de prevenção e reparação de danos ao meio ambiente;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11F66F-D68C-EBE5-67A7-B137E339E11F}"/>
              </a:ext>
            </a:extLst>
          </p:cNvPr>
          <p:cNvSpPr txBox="1"/>
          <p:nvPr/>
        </p:nvSpPr>
        <p:spPr>
          <a:xfrm>
            <a:off x="500040" y="4272298"/>
            <a:ext cx="55588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Princípio da Responsabilidade Compartilhada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D5AC035-180B-74C7-9D47-494386032508}"/>
              </a:ext>
            </a:extLst>
          </p:cNvPr>
          <p:cNvSpPr/>
          <p:nvPr/>
        </p:nvSpPr>
        <p:spPr>
          <a:xfrm>
            <a:off x="500040" y="2722332"/>
            <a:ext cx="5857919" cy="10156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solidFill>
                  <a:schemeClr val="tx1"/>
                </a:solidFill>
              </a:rPr>
              <a:t>Agrotóxicos, óleos e lubrificantes, pilhas e baterias, pneus, lâmpadas, produtos eletroeletrônicos, remédios.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E961873-B434-B314-9A2E-39D7C0697CBE}"/>
              </a:ext>
            </a:extLst>
          </p:cNvPr>
          <p:cNvSpPr txBox="1"/>
          <p:nvPr/>
        </p:nvSpPr>
        <p:spPr>
          <a:xfrm>
            <a:off x="500040" y="1120656"/>
            <a:ext cx="51214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Estratégias para minimização dos impactos: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98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529182-4D24-905B-0DFF-B14DA2F4137A}"/>
              </a:ext>
            </a:extLst>
          </p:cNvPr>
          <p:cNvSpPr txBox="1"/>
          <p:nvPr/>
        </p:nvSpPr>
        <p:spPr>
          <a:xfrm>
            <a:off x="673506" y="3003562"/>
            <a:ext cx="5510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42;p16">
            <a:extLst>
              <a:ext uri="{FF2B5EF4-FFF2-40B4-BE49-F238E27FC236}">
                <a16:creationId xmlns:a16="http://schemas.microsoft.com/office/drawing/2014/main" id="{C13DA1F3-AF11-F976-F73D-3AF462147EA1}"/>
              </a:ext>
            </a:extLst>
          </p:cNvPr>
          <p:cNvSpPr txBox="1">
            <a:spLocks/>
          </p:cNvSpPr>
          <p:nvPr/>
        </p:nvSpPr>
        <p:spPr>
          <a:xfrm>
            <a:off x="199213" y="88253"/>
            <a:ext cx="2719850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Auditorias</a:t>
            </a:r>
            <a:endParaRPr lang="pt-BR" sz="4500" dirty="0">
              <a:solidFill>
                <a:srgbClr val="CC4125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41E18C-3E35-CADE-6544-69773C892661}"/>
              </a:ext>
            </a:extLst>
          </p:cNvPr>
          <p:cNvSpPr txBox="1"/>
          <p:nvPr/>
        </p:nvSpPr>
        <p:spPr>
          <a:xfrm>
            <a:off x="390615" y="1156903"/>
            <a:ext cx="60767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Avaliar requisitos da ISO 14001;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As auditorias de acordo com as recomendações das Normas ISO 14010 e 14011;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 forma como são acessados os documentos é evidência de performance e conformidade. </a:t>
            </a:r>
          </a:p>
        </p:txBody>
      </p:sp>
      <p:pic>
        <p:nvPicPr>
          <p:cNvPr id="8" name="Google Shape;115;p2" descr="Resultado de imagem para environmental meeting">
            <a:extLst>
              <a:ext uri="{FF2B5EF4-FFF2-40B4-BE49-F238E27FC236}">
                <a16:creationId xmlns:a16="http://schemas.microsoft.com/office/drawing/2014/main" id="{319CC7B3-D710-8BA0-C534-ABC07EA4B3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221" t="15933" r="25290"/>
          <a:stretch/>
        </p:blipFill>
        <p:spPr>
          <a:xfrm>
            <a:off x="1942950" y="3512360"/>
            <a:ext cx="2704797" cy="1448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924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42;p16">
            <a:extLst>
              <a:ext uri="{FF2B5EF4-FFF2-40B4-BE49-F238E27FC236}">
                <a16:creationId xmlns:a16="http://schemas.microsoft.com/office/drawing/2014/main" id="{003FA736-142C-8FBE-8E24-4163531C8F88}"/>
              </a:ext>
            </a:extLst>
          </p:cNvPr>
          <p:cNvSpPr txBox="1">
            <a:spLocks/>
          </p:cNvSpPr>
          <p:nvPr/>
        </p:nvSpPr>
        <p:spPr>
          <a:xfrm>
            <a:off x="219996" y="88253"/>
            <a:ext cx="5110540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Rotulagem Ambiental</a:t>
            </a:r>
            <a:endParaRPr lang="pt-BR" sz="4500" dirty="0">
              <a:solidFill>
                <a:srgbClr val="CC4125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1E7D3E-BDFB-4E8E-535F-D0168F863ECE}"/>
              </a:ext>
            </a:extLst>
          </p:cNvPr>
          <p:cNvSpPr txBox="1"/>
          <p:nvPr/>
        </p:nvSpPr>
        <p:spPr>
          <a:xfrm>
            <a:off x="563664" y="1206113"/>
            <a:ext cx="5265636" cy="193899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Tipo I 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pt-BR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Rótulos Aplicados por Terceiros (Programas de Rótulos Ambientais) </a:t>
            </a:r>
            <a:r>
              <a:rPr lang="pt-B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(Ciclo de vida)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Tipo II 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Declarações Ambientais Próprias;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Tipo III – 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Rótulos Aplicados por Terceiros Contendo Informações Ambientais.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O que significa o símbolo ABNT ou Rótulo Ecológico ABNT | Isso Significa">
            <a:extLst>
              <a:ext uri="{FF2B5EF4-FFF2-40B4-BE49-F238E27FC236}">
                <a16:creationId xmlns:a16="http://schemas.microsoft.com/office/drawing/2014/main" id="{19243C4E-CD45-4BA1-BC51-9B28B2367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8" y="3396086"/>
            <a:ext cx="1422952" cy="142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9BF4FAB-19CB-1C05-4460-F1DDC97376DD}"/>
              </a:ext>
            </a:extLst>
          </p:cNvPr>
          <p:cNvSpPr txBox="1"/>
          <p:nvPr/>
        </p:nvSpPr>
        <p:spPr>
          <a:xfrm>
            <a:off x="1959102" y="3599731"/>
            <a:ext cx="47935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Caráter voluntário,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multi-criterioso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conformidade com os conceitos básicos dos projetos das normas ISO 14020 e ISO 14024.</a:t>
            </a:r>
          </a:p>
        </p:txBody>
      </p:sp>
    </p:spTree>
    <p:extLst>
      <p:ext uri="{BB962C8B-B14F-4D97-AF65-F5344CB8AC3E}">
        <p14:creationId xmlns:p14="http://schemas.microsoft.com/office/powerpoint/2010/main" val="123102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pic>
        <p:nvPicPr>
          <p:cNvPr id="3" name="Picture 4" descr="GREENWASHING o que é?">
            <a:extLst>
              <a:ext uri="{FF2B5EF4-FFF2-40B4-BE49-F238E27FC236}">
                <a16:creationId xmlns:a16="http://schemas.microsoft.com/office/drawing/2014/main" id="{833EC842-0292-13F4-6C7D-8BDD0424E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3" y="1939205"/>
            <a:ext cx="5388953" cy="28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reenwashing na Construção Civil - Entenda O Que É - Ca2">
            <a:extLst>
              <a:ext uri="{FF2B5EF4-FFF2-40B4-BE49-F238E27FC236}">
                <a16:creationId xmlns:a16="http://schemas.microsoft.com/office/drawing/2014/main" id="{EFA72B2F-6703-3B89-FCAE-76106674E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3" y="213909"/>
            <a:ext cx="4131388" cy="12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11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67DDCE-2633-E7F3-CC58-546AACD65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43" y="1020705"/>
            <a:ext cx="3756313" cy="3756313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9958005-0A88-39F3-958F-8DEB411EE175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42;p16">
            <a:extLst>
              <a:ext uri="{FF2B5EF4-FFF2-40B4-BE49-F238E27FC236}">
                <a16:creationId xmlns:a16="http://schemas.microsoft.com/office/drawing/2014/main" id="{A1CECEDE-318B-96CE-20D5-5BA90923CDFC}"/>
              </a:ext>
            </a:extLst>
          </p:cNvPr>
          <p:cNvSpPr txBox="1">
            <a:spLocks/>
          </p:cNvSpPr>
          <p:nvPr/>
        </p:nvSpPr>
        <p:spPr>
          <a:xfrm>
            <a:off x="79600" y="88251"/>
            <a:ext cx="5110540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Usina de Belo Monte</a:t>
            </a:r>
            <a:endParaRPr lang="pt-BR" sz="4500" dirty="0">
              <a:solidFill>
                <a:srgbClr val="CC41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78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pic>
        <p:nvPicPr>
          <p:cNvPr id="2" name="Espaço Reservado para Conteúdo 4">
            <a:extLst>
              <a:ext uri="{FF2B5EF4-FFF2-40B4-BE49-F238E27FC236}">
                <a16:creationId xmlns:a16="http://schemas.microsoft.com/office/drawing/2014/main" id="{E1C6B52F-DE04-1A61-34D0-568E1BB2D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5" y="403646"/>
            <a:ext cx="4426367" cy="2977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2C74765-BAC8-B51C-3094-DBD5C62E5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646" y="1505146"/>
            <a:ext cx="4163804" cy="297797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27C6CAE-A75B-8DD1-5F8F-F1428671C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34" y="3188388"/>
            <a:ext cx="2630116" cy="17534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3049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42;p16">
            <a:extLst>
              <a:ext uri="{FF2B5EF4-FFF2-40B4-BE49-F238E27FC236}">
                <a16:creationId xmlns:a16="http://schemas.microsoft.com/office/drawing/2014/main" id="{003FA736-142C-8FBE-8E24-4163531C8F88}"/>
              </a:ext>
            </a:extLst>
          </p:cNvPr>
          <p:cNvSpPr txBox="1">
            <a:spLocks/>
          </p:cNvSpPr>
          <p:nvPr/>
        </p:nvSpPr>
        <p:spPr>
          <a:xfrm>
            <a:off x="219996" y="88253"/>
            <a:ext cx="2886886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Ecodesign</a:t>
            </a:r>
            <a:endParaRPr lang="pt-BR" sz="4500" dirty="0">
              <a:solidFill>
                <a:srgbClr val="CC4125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1E7D3E-BDFB-4E8E-535F-D0168F863ECE}"/>
              </a:ext>
            </a:extLst>
          </p:cNvPr>
          <p:cNvSpPr txBox="1"/>
          <p:nvPr/>
        </p:nvSpPr>
        <p:spPr>
          <a:xfrm>
            <a:off x="468193" y="1000851"/>
            <a:ext cx="5868309" cy="132343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 como objetivo desenvolver produtos e executar serviços que de alguma maneira irão reduzir o uso dos recursos não renováveis ou ainda minimizar o impacto ambiental durante seu ciclo de vida.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Embalixo cria primeira sacola de mercado sem plástico">
            <a:extLst>
              <a:ext uri="{FF2B5EF4-FFF2-40B4-BE49-F238E27FC236}">
                <a16:creationId xmlns:a16="http://schemas.microsoft.com/office/drawing/2014/main" id="{45593B9E-B4D2-8D09-01B3-8526C79C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4" y="2597437"/>
            <a:ext cx="2909326" cy="195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PA FREE – O que é? - Apack Embalagens Plásticas">
            <a:extLst>
              <a:ext uri="{FF2B5EF4-FFF2-40B4-BE49-F238E27FC236}">
                <a16:creationId xmlns:a16="http://schemas.microsoft.com/office/drawing/2014/main" id="{67DE8DC6-04B7-B232-D489-0304A055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07" y="2565627"/>
            <a:ext cx="1724891" cy="17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6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2;p16">
            <a:extLst>
              <a:ext uri="{FF2B5EF4-FFF2-40B4-BE49-F238E27FC236}">
                <a16:creationId xmlns:a16="http://schemas.microsoft.com/office/drawing/2014/main" id="{8D010050-64D8-5656-1889-10477794FF86}"/>
              </a:ext>
            </a:extLst>
          </p:cNvPr>
          <p:cNvSpPr txBox="1">
            <a:spLocks/>
          </p:cNvSpPr>
          <p:nvPr/>
        </p:nvSpPr>
        <p:spPr>
          <a:xfrm>
            <a:off x="184703" y="88253"/>
            <a:ext cx="2690351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Contexto</a:t>
            </a:r>
            <a:endParaRPr lang="pt-BR" sz="4500" dirty="0">
              <a:solidFill>
                <a:srgbClr val="CC4125"/>
              </a:solidFill>
            </a:endParaRPr>
          </a:p>
        </p:txBody>
      </p:sp>
      <p:pic>
        <p:nvPicPr>
          <p:cNvPr id="3" name="Google Shape;94;p2" descr="Imagem relacionada">
            <a:extLst>
              <a:ext uri="{FF2B5EF4-FFF2-40B4-BE49-F238E27FC236}">
                <a16:creationId xmlns:a16="http://schemas.microsoft.com/office/drawing/2014/main" id="{40417C30-3BEE-0E05-2ACC-D583433EF2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267" y="1136840"/>
            <a:ext cx="1303959" cy="119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1;p2" descr="Imagem relacionada">
            <a:extLst>
              <a:ext uri="{FF2B5EF4-FFF2-40B4-BE49-F238E27FC236}">
                <a16:creationId xmlns:a16="http://schemas.microsoft.com/office/drawing/2014/main" id="{D3853AE0-C3AE-C721-847D-F85BD64AF7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7047" y="2154765"/>
            <a:ext cx="1394137" cy="106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2;p2" descr="Resultado de imagem para wood icon">
            <a:extLst>
              <a:ext uri="{FF2B5EF4-FFF2-40B4-BE49-F238E27FC236}">
                <a16:creationId xmlns:a16="http://schemas.microsoft.com/office/drawing/2014/main" id="{6136DD16-B7F2-F45E-CFAF-F39E6552D74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26660" y="2379881"/>
            <a:ext cx="750689" cy="69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5;p2" descr="Resultado de imagem para cattle icon">
            <a:extLst>
              <a:ext uri="{FF2B5EF4-FFF2-40B4-BE49-F238E27FC236}">
                <a16:creationId xmlns:a16="http://schemas.microsoft.com/office/drawing/2014/main" id="{BF54A424-0C84-71BE-E419-D047216B192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3465" y="3037533"/>
            <a:ext cx="965172" cy="88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9;p2" descr="Resultado de imagem para oil icon">
            <a:extLst>
              <a:ext uri="{FF2B5EF4-FFF2-40B4-BE49-F238E27FC236}">
                <a16:creationId xmlns:a16="http://schemas.microsoft.com/office/drawing/2014/main" id="{D94CC206-63A3-D3DA-028C-BB1F158F6A5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24516" y="3409093"/>
            <a:ext cx="697069" cy="64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0;p2" descr="Resultado de imagem para mining icon">
            <a:extLst>
              <a:ext uri="{FF2B5EF4-FFF2-40B4-BE49-F238E27FC236}">
                <a16:creationId xmlns:a16="http://schemas.microsoft.com/office/drawing/2014/main" id="{626BDE8E-5AD4-CD7E-BAB7-1F4E4B47C23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48617" y="2790946"/>
            <a:ext cx="1126034" cy="103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2;p2" descr="Resultado de imagem para population growth icon">
            <a:extLst>
              <a:ext uri="{FF2B5EF4-FFF2-40B4-BE49-F238E27FC236}">
                <a16:creationId xmlns:a16="http://schemas.microsoft.com/office/drawing/2014/main" id="{0050B144-B0E3-B201-2CB3-1B25EE0C7CE8}"/>
              </a:ext>
            </a:extLst>
          </p:cNvPr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82" l="10000" r="90000">
                        <a14:foregroundMark x1="27545" y1="17434" x2="30091" y2="28312"/>
                        <a14:foregroundMark x1="17909" y1="82706" x2="19727" y2="22594"/>
                        <a14:foregroundMark x1="19727" y1="22594" x2="31727" y2="11576"/>
                        <a14:foregroundMark x1="31727" y1="11576" x2="44909" y2="6834"/>
                        <a14:foregroundMark x1="44909" y1="6834" x2="57636" y2="6974"/>
                        <a14:foregroundMark x1="57636" y1="6974" x2="67000" y2="20642"/>
                        <a14:foregroundMark x1="67000" y1="20642" x2="73636" y2="39888"/>
                        <a14:foregroundMark x1="73636" y1="39888" x2="80909" y2="94421"/>
                        <a14:foregroundMark x1="34909" y1="23013" x2="40182" y2="41004"/>
                        <a14:foregroundMark x1="40182" y1="41004" x2="55909" y2="39609"/>
                        <a14:foregroundMark x1="55909" y1="39609" x2="66545" y2="30962"/>
                        <a14:foregroundMark x1="66545" y1="30962" x2="58455" y2="10460"/>
                        <a14:foregroundMark x1="58455" y1="10460" x2="45182" y2="3487"/>
                        <a14:foregroundMark x1="45182" y1="3487" x2="40636" y2="14365"/>
                        <a14:foregroundMark x1="47727" y1="4324" x2="60636" y2="6137"/>
                        <a14:foregroundMark x1="60636" y1="6137" x2="70273" y2="17434"/>
                        <a14:foregroundMark x1="70273" y1="17434" x2="77364" y2="33891"/>
                        <a14:foregroundMark x1="77364" y1="33891" x2="79545" y2="52720"/>
                        <a14:foregroundMark x1="79545" y1="52720" x2="78091" y2="93166"/>
                        <a14:foregroundMark x1="78091" y1="93166" x2="68455" y2="80056"/>
                        <a14:foregroundMark x1="68455" y1="80056" x2="58182" y2="91353"/>
                        <a14:foregroundMark x1="58182" y1="91353" x2="44000" y2="95397"/>
                        <a14:foregroundMark x1="44000" y1="95397" x2="32091" y2="92329"/>
                        <a14:foregroundMark x1="32091" y1="92329" x2="25091" y2="76290"/>
                        <a14:foregroundMark x1="25091" y1="76290" x2="21636" y2="94421"/>
                        <a14:foregroundMark x1="21636" y1="94421" x2="14818" y2="77545"/>
                        <a14:foregroundMark x1="14818" y1="77545" x2="13000" y2="40028"/>
                        <a14:foregroundMark x1="13000" y1="40028" x2="15091" y2="20642"/>
                        <a14:foregroundMark x1="15091" y1="20642" x2="24364" y2="6974"/>
                        <a14:foregroundMark x1="24364" y1="6974" x2="49455" y2="0"/>
                        <a14:foregroundMark x1="49455" y1="0" x2="52273" y2="2092"/>
                      </a14:backgroundRemoval>
                    </a14:imgEffect>
                  </a14:imgLayer>
                </a14:imgProps>
              </a:ext>
            </a:extLst>
          </a:blip>
          <a:srcRect l="9561" r="16734"/>
          <a:stretch/>
        </p:blipFill>
        <p:spPr>
          <a:xfrm>
            <a:off x="862350" y="2689060"/>
            <a:ext cx="1794392" cy="14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4;p2" descr="Resultado de imagem para minerals icon">
            <a:extLst>
              <a:ext uri="{FF2B5EF4-FFF2-40B4-BE49-F238E27FC236}">
                <a16:creationId xmlns:a16="http://schemas.microsoft.com/office/drawing/2014/main" id="{F0C243BB-F17F-3DD5-D4DD-FBBEFCBDADAF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76838" y="2338094"/>
            <a:ext cx="643448" cy="5918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5;p2">
            <a:extLst>
              <a:ext uri="{FF2B5EF4-FFF2-40B4-BE49-F238E27FC236}">
                <a16:creationId xmlns:a16="http://schemas.microsoft.com/office/drawing/2014/main" id="{5E93270C-ADC4-F253-0C0E-5DBF8D5B2C9C}"/>
              </a:ext>
            </a:extLst>
          </p:cNvPr>
          <p:cNvSpPr txBox="1"/>
          <p:nvPr/>
        </p:nvSpPr>
        <p:spPr>
          <a:xfrm>
            <a:off x="2656742" y="1391577"/>
            <a:ext cx="2664296" cy="6462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Crescimento acelerado da industrialização</a:t>
            </a:r>
            <a:endParaRPr sz="1200" dirty="0"/>
          </a:p>
        </p:txBody>
      </p:sp>
      <p:sp>
        <p:nvSpPr>
          <p:cNvPr id="15" name="Google Shape;95;p2">
            <a:extLst>
              <a:ext uri="{FF2B5EF4-FFF2-40B4-BE49-F238E27FC236}">
                <a16:creationId xmlns:a16="http://schemas.microsoft.com/office/drawing/2014/main" id="{04CAFB55-8DF8-6731-E105-2F9EA24EC956}"/>
              </a:ext>
            </a:extLst>
          </p:cNvPr>
          <p:cNvSpPr txBox="1"/>
          <p:nvPr/>
        </p:nvSpPr>
        <p:spPr>
          <a:xfrm>
            <a:off x="631494" y="4283302"/>
            <a:ext cx="2305507" cy="6462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da população mundial</a:t>
            </a:r>
            <a:endParaRPr sz="1200" dirty="0"/>
          </a:p>
        </p:txBody>
      </p:sp>
      <p:sp>
        <p:nvSpPr>
          <p:cNvPr id="16" name="Google Shape;95;p2">
            <a:extLst>
              <a:ext uri="{FF2B5EF4-FFF2-40B4-BE49-F238E27FC236}">
                <a16:creationId xmlns:a16="http://schemas.microsoft.com/office/drawing/2014/main" id="{C32C3123-BD79-38EA-5E30-57B6BBB80697}"/>
              </a:ext>
            </a:extLst>
          </p:cNvPr>
          <p:cNvSpPr txBox="1"/>
          <p:nvPr/>
        </p:nvSpPr>
        <p:spPr>
          <a:xfrm>
            <a:off x="3716469" y="4176164"/>
            <a:ext cx="2664296" cy="6462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Mudanças nos hábitos de consumo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94514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4" name="Google Shape;142;p16">
            <a:extLst>
              <a:ext uri="{FF2B5EF4-FFF2-40B4-BE49-F238E27FC236}">
                <a16:creationId xmlns:a16="http://schemas.microsoft.com/office/drawing/2014/main" id="{04E76C55-BB13-1CF1-A639-6452CD3670BA}"/>
              </a:ext>
            </a:extLst>
          </p:cNvPr>
          <p:cNvSpPr txBox="1">
            <a:spLocks/>
          </p:cNvSpPr>
          <p:nvPr/>
        </p:nvSpPr>
        <p:spPr>
          <a:xfrm>
            <a:off x="219994" y="142225"/>
            <a:ext cx="4794458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chemeClr val="tx1"/>
                </a:solidFill>
              </a:rPr>
              <a:t>Hotel</a:t>
            </a:r>
            <a:r>
              <a:rPr lang="pt-BR" sz="3600" dirty="0">
                <a:solidFill>
                  <a:srgbClr val="CC4125"/>
                </a:solidFill>
              </a:rPr>
              <a:t> </a:t>
            </a:r>
            <a:r>
              <a:rPr lang="pt-BR" sz="3600" dirty="0">
                <a:solidFill>
                  <a:schemeClr val="accent1"/>
                </a:solidFill>
              </a:rPr>
              <a:t>VERDE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GREEN</a:t>
            </a:r>
            <a:endParaRPr lang="pt-BR" sz="4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36E81EA-FE2C-0B45-8A23-C23B35FC7C1C}"/>
              </a:ext>
            </a:extLst>
          </p:cNvPr>
          <p:cNvSpPr txBox="1"/>
          <p:nvPr/>
        </p:nvSpPr>
        <p:spPr>
          <a:xfrm>
            <a:off x="363794" y="1284257"/>
            <a:ext cx="4975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2010 – Decisão de Implementar a ISO 14001;</a:t>
            </a:r>
          </a:p>
          <a:p>
            <a:r>
              <a:rPr lang="pt-BR" sz="1800" b="1" dirty="0">
                <a:solidFill>
                  <a:srgbClr val="002F3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2012 – Obteve a Certificação;</a:t>
            </a:r>
          </a:p>
          <a:p>
            <a:r>
              <a:rPr lang="pt-BR" sz="1800" b="1" dirty="0">
                <a:solidFill>
                  <a:srgbClr val="002F3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2015 – Renovada a Certificação.</a:t>
            </a:r>
          </a:p>
          <a:p>
            <a:endParaRPr lang="pt-BR" sz="1800" dirty="0">
              <a:solidFill>
                <a:srgbClr val="002F3D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F161332-BA55-4CB7-6EB1-ABFE5D14CD2E}"/>
              </a:ext>
            </a:extLst>
          </p:cNvPr>
          <p:cNvSpPr txBox="1"/>
          <p:nvPr/>
        </p:nvSpPr>
        <p:spPr>
          <a:xfrm>
            <a:off x="320161" y="4677475"/>
            <a:ext cx="2297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Portal Hotel </a:t>
            </a:r>
            <a:r>
              <a:rPr lang="pt-BR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VerdeGreen</a:t>
            </a:r>
            <a:endParaRPr lang="pt-BR" sz="1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4D9B97E-CD4A-82CE-2612-278AB7833076}"/>
              </a:ext>
            </a:extLst>
          </p:cNvPr>
          <p:cNvSpPr txBox="1"/>
          <p:nvPr/>
        </p:nvSpPr>
        <p:spPr>
          <a:xfrm>
            <a:off x="3531456" y="2340602"/>
            <a:ext cx="3034648" cy="24468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7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“Fazer de cada hospedagem uma experiência de acolhida diferenciada pelo cuidado e respeito com as pessoas e com a natureza, oferecendo serviços comprometidos com a melhoria do SGA, atendendo sempre aos requisitos legais e prevenindo a poluição”</a:t>
            </a:r>
            <a:endParaRPr lang="pt-BR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18C51A4-6A52-D70B-39B0-31C8B980C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5" y="2241084"/>
            <a:ext cx="3252195" cy="25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E14CA80-1939-F543-1D64-FDABD8B06864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801A79-974A-9EAC-FE8D-D4816BD19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93" y="948552"/>
            <a:ext cx="4608511" cy="255247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874E6DC-978C-267D-DFF6-C5643D94F79D}"/>
              </a:ext>
            </a:extLst>
          </p:cNvPr>
          <p:cNvSpPr txBox="1"/>
          <p:nvPr/>
        </p:nvSpPr>
        <p:spPr>
          <a:xfrm>
            <a:off x="320161" y="4677475"/>
            <a:ext cx="2297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Portal Hotel </a:t>
            </a:r>
            <a:r>
              <a:rPr lang="pt-BR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VerdeGreen</a:t>
            </a:r>
            <a:endParaRPr lang="pt-BR" sz="1000" dirty="0"/>
          </a:p>
        </p:txBody>
      </p:sp>
      <p:sp>
        <p:nvSpPr>
          <p:cNvPr id="12" name="Google Shape;142;p16">
            <a:extLst>
              <a:ext uri="{FF2B5EF4-FFF2-40B4-BE49-F238E27FC236}">
                <a16:creationId xmlns:a16="http://schemas.microsoft.com/office/drawing/2014/main" id="{6A6613FC-677E-BADE-4230-7872047653E5}"/>
              </a:ext>
            </a:extLst>
          </p:cNvPr>
          <p:cNvSpPr txBox="1">
            <a:spLocks/>
          </p:cNvSpPr>
          <p:nvPr/>
        </p:nvSpPr>
        <p:spPr>
          <a:xfrm>
            <a:off x="219994" y="142225"/>
            <a:ext cx="4794458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chemeClr val="tx1"/>
                </a:solidFill>
              </a:rPr>
              <a:t>Hotel</a:t>
            </a:r>
            <a:r>
              <a:rPr lang="pt-BR" sz="3600" dirty="0">
                <a:solidFill>
                  <a:srgbClr val="CC4125"/>
                </a:solidFill>
              </a:rPr>
              <a:t> </a:t>
            </a:r>
            <a:r>
              <a:rPr lang="pt-BR" sz="3600" dirty="0">
                <a:solidFill>
                  <a:schemeClr val="accent1"/>
                </a:solidFill>
              </a:rPr>
              <a:t>VERDE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GREEN</a:t>
            </a:r>
            <a:endParaRPr lang="pt-BR" sz="45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458E4EE2-D0A6-BB69-7318-8613FCA27554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CF34EDC2-DCA3-7E60-219A-71A6A1E6BF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5" t="4551" r="1250" b="15612"/>
          <a:stretch/>
        </p:blipFill>
        <p:spPr>
          <a:xfrm>
            <a:off x="601844" y="3335806"/>
            <a:ext cx="5654312" cy="11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43157AD-D6D1-84C5-42E2-0E4E504432F8}"/>
              </a:ext>
            </a:extLst>
          </p:cNvPr>
          <p:cNvSpPr txBox="1"/>
          <p:nvPr/>
        </p:nvSpPr>
        <p:spPr>
          <a:xfrm>
            <a:off x="388373" y="1236869"/>
            <a:ext cx="608125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ABNT. Sistema de Gestão Ambiental ABNT NBR ISO 14001. Dispon</a:t>
            </a:r>
            <a:r>
              <a:rPr lang="pt-B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 em: </a:t>
            </a:r>
            <a:r>
              <a:rPr lang="pt-BR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http://www.abnt.org.br/m3.asp?cod_pagina=1006</a:t>
            </a:r>
            <a:endParaRPr lang="pt-B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lang="pt-BR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dirty="0"/>
              <a:t>BARBIERI, J. C. Gestão ambiental empresarial: conceitos, modelos e instrumentos. São Paulo, Editora Saraiva, 328p, 2004.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lang="pt-BR" dirty="0"/>
            </a:br>
            <a:r>
              <a:rPr lang="pt-BR" dirty="0"/>
              <a:t>DIAS, R. Gestão ambiental: responsabilidade social e sustentabilidade. São Paulo, Editora Atlas, 196p, 2011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lang="pt-BR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ym typeface="Calibri"/>
              </a:rPr>
              <a:t>ISO. Home </a:t>
            </a:r>
            <a:r>
              <a:rPr lang="pt-BR" dirty="0" err="1">
                <a:sym typeface="Calibri"/>
              </a:rPr>
              <a:t>page</a:t>
            </a:r>
            <a:r>
              <a:rPr lang="pt-BR" dirty="0">
                <a:sym typeface="Calibri"/>
              </a:rPr>
              <a:t> ISO, International </a:t>
            </a:r>
            <a:r>
              <a:rPr lang="pt-BR" dirty="0" err="1">
                <a:sym typeface="Calibri"/>
              </a:rPr>
              <a:t>Organization</a:t>
            </a:r>
            <a:r>
              <a:rPr lang="pt-BR" dirty="0">
                <a:sym typeface="Calibri"/>
              </a:rPr>
              <a:t> for </a:t>
            </a:r>
            <a:r>
              <a:rPr lang="pt-BR" dirty="0" err="1">
                <a:sym typeface="Calibri"/>
              </a:rPr>
              <a:t>Standardization</a:t>
            </a:r>
            <a:r>
              <a:rPr lang="pt-BR" dirty="0">
                <a:sym typeface="Calibri"/>
              </a:rPr>
              <a:t>. Disponível em: </a:t>
            </a:r>
            <a:r>
              <a:rPr lang="pt-BR" dirty="0"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http://www.iso.org</a:t>
            </a:r>
            <a:endParaRPr lang="pt-BR" dirty="0"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ym typeface="Calibri"/>
              </a:rPr>
              <a:t>NETO, A. S.; CAMPOS, L.M.S. e SHIGUNOV, T. – Fundamentos da gestão ambiental. Rio de Janeiro, Editora Ciência Moderna Ltda, 320p, 2009. </a:t>
            </a:r>
            <a:endParaRPr lang="pt-BR" dirty="0"/>
          </a:p>
        </p:txBody>
      </p:sp>
      <p:sp>
        <p:nvSpPr>
          <p:cNvPr id="8" name="Google Shape;142;p16">
            <a:extLst>
              <a:ext uri="{FF2B5EF4-FFF2-40B4-BE49-F238E27FC236}">
                <a16:creationId xmlns:a16="http://schemas.microsoft.com/office/drawing/2014/main" id="{3A4E896F-A0AE-24CC-5C02-91C2102D0033}"/>
              </a:ext>
            </a:extLst>
          </p:cNvPr>
          <p:cNvSpPr txBox="1">
            <a:spLocks/>
          </p:cNvSpPr>
          <p:nvPr/>
        </p:nvSpPr>
        <p:spPr>
          <a:xfrm>
            <a:off x="219994" y="142225"/>
            <a:ext cx="3073924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Referências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04B8737-7AE8-A9D1-2B53-60E1835F9541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386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>
            <a:spLocks noGrp="1"/>
          </p:cNvSpPr>
          <p:nvPr>
            <p:ph type="ctrTitle" idx="4294967295"/>
          </p:nvPr>
        </p:nvSpPr>
        <p:spPr>
          <a:xfrm>
            <a:off x="1907325" y="2136825"/>
            <a:ext cx="3043350" cy="8698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4500" dirty="0">
                <a:solidFill>
                  <a:srgbClr val="A64D79"/>
                </a:solidFill>
              </a:rPr>
              <a:t>Obrigado!</a:t>
            </a:r>
            <a:endParaRPr sz="4500" dirty="0">
              <a:solidFill>
                <a:srgbClr val="A64D79"/>
              </a:solidFill>
            </a:endParaRPr>
          </a:p>
        </p:txBody>
      </p:sp>
      <p:sp>
        <p:nvSpPr>
          <p:cNvPr id="238" name="Google Shape;238;p28"/>
          <p:cNvSpPr txBox="1">
            <a:spLocks noGrp="1"/>
          </p:cNvSpPr>
          <p:nvPr>
            <p:ph type="sldNum" idx="12"/>
          </p:nvPr>
        </p:nvSpPr>
        <p:spPr>
          <a:xfrm>
            <a:off x="3223238" y="4205326"/>
            <a:ext cx="411525" cy="1842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2;p16">
            <a:extLst>
              <a:ext uri="{FF2B5EF4-FFF2-40B4-BE49-F238E27FC236}">
                <a16:creationId xmlns:a16="http://schemas.microsoft.com/office/drawing/2014/main" id="{9375DC62-F204-17E3-0C43-00C7283D1642}"/>
              </a:ext>
            </a:extLst>
          </p:cNvPr>
          <p:cNvSpPr txBox="1">
            <a:spLocks/>
          </p:cNvSpPr>
          <p:nvPr/>
        </p:nvSpPr>
        <p:spPr>
          <a:xfrm>
            <a:off x="184703" y="88253"/>
            <a:ext cx="2690351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Contexto</a:t>
            </a:r>
            <a:endParaRPr lang="pt-BR" sz="4500" dirty="0">
              <a:solidFill>
                <a:srgbClr val="CC4125"/>
              </a:solidFill>
            </a:endParaRPr>
          </a:p>
        </p:txBody>
      </p:sp>
      <p:pic>
        <p:nvPicPr>
          <p:cNvPr id="3" name="Picture 4" descr="Imagem">
            <a:extLst>
              <a:ext uri="{FF2B5EF4-FFF2-40B4-BE49-F238E27FC236}">
                <a16:creationId xmlns:a16="http://schemas.microsoft.com/office/drawing/2014/main" id="{4A93CD6E-6E5B-7658-D606-43533761D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t="13454" r="3426" b="7436"/>
          <a:stretch/>
        </p:blipFill>
        <p:spPr bwMode="auto">
          <a:xfrm>
            <a:off x="966018" y="1258238"/>
            <a:ext cx="5122607" cy="322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633A4EB-75D9-F144-943E-12B0A342E0EF}"/>
              </a:ext>
            </a:extLst>
          </p:cNvPr>
          <p:cNvSpPr txBox="1"/>
          <p:nvPr/>
        </p:nvSpPr>
        <p:spPr>
          <a:xfrm>
            <a:off x="219996" y="4485054"/>
            <a:ext cx="20795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@RIOCARTOON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45813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2;p16">
            <a:extLst>
              <a:ext uri="{FF2B5EF4-FFF2-40B4-BE49-F238E27FC236}">
                <a16:creationId xmlns:a16="http://schemas.microsoft.com/office/drawing/2014/main" id="{9375DC62-F204-17E3-0C43-00C7283D1642}"/>
              </a:ext>
            </a:extLst>
          </p:cNvPr>
          <p:cNvSpPr txBox="1">
            <a:spLocks/>
          </p:cNvSpPr>
          <p:nvPr/>
        </p:nvSpPr>
        <p:spPr>
          <a:xfrm>
            <a:off x="184703" y="88253"/>
            <a:ext cx="2690351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Contexto</a:t>
            </a:r>
            <a:endParaRPr lang="pt-BR" sz="4500" dirty="0">
              <a:solidFill>
                <a:srgbClr val="CC4125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33A4EB-75D9-F144-943E-12B0A342E0EF}"/>
              </a:ext>
            </a:extLst>
          </p:cNvPr>
          <p:cNvSpPr txBox="1"/>
          <p:nvPr/>
        </p:nvSpPr>
        <p:spPr>
          <a:xfrm>
            <a:off x="327679" y="4703338"/>
            <a:ext cx="20795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Portal Ambiental Legal</a:t>
            </a:r>
            <a:endParaRPr lang="pt-BR" sz="1000" dirty="0"/>
          </a:p>
        </p:txBody>
      </p:sp>
      <p:pic>
        <p:nvPicPr>
          <p:cNvPr id="2054" name="Picture 6" descr="Resenha poética de Primavera Silenciosa, de Rachel Carson">
            <a:extLst>
              <a:ext uri="{FF2B5EF4-FFF2-40B4-BE49-F238E27FC236}">
                <a16:creationId xmlns:a16="http://schemas.microsoft.com/office/drawing/2014/main" id="{22173751-30AD-728F-E256-ECD198081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51" y="1818570"/>
            <a:ext cx="4914298" cy="27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01AB981-D8BF-569A-97AD-C2FA6277018F}"/>
              </a:ext>
            </a:extLst>
          </p:cNvPr>
          <p:cNvSpPr txBox="1"/>
          <p:nvPr/>
        </p:nvSpPr>
        <p:spPr>
          <a:xfrm>
            <a:off x="327679" y="992190"/>
            <a:ext cx="64905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 Homem é parte da natureza e a sua guerra contra a natureza é, inevitavelmente, uma guerra contra si mesmo”</a:t>
            </a:r>
          </a:p>
        </p:txBody>
      </p:sp>
    </p:spTree>
    <p:extLst>
      <p:ext uri="{BB962C8B-B14F-4D97-AF65-F5344CB8AC3E}">
        <p14:creationId xmlns:p14="http://schemas.microsoft.com/office/powerpoint/2010/main" val="397876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2;p16">
            <a:extLst>
              <a:ext uri="{FF2B5EF4-FFF2-40B4-BE49-F238E27FC236}">
                <a16:creationId xmlns:a16="http://schemas.microsoft.com/office/drawing/2014/main" id="{9375DC62-F204-17E3-0C43-00C7283D1642}"/>
              </a:ext>
            </a:extLst>
          </p:cNvPr>
          <p:cNvSpPr txBox="1">
            <a:spLocks/>
          </p:cNvSpPr>
          <p:nvPr/>
        </p:nvSpPr>
        <p:spPr>
          <a:xfrm>
            <a:off x="184703" y="88253"/>
            <a:ext cx="2690351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Contexto</a:t>
            </a:r>
            <a:endParaRPr lang="pt-BR" sz="4500" dirty="0">
              <a:solidFill>
                <a:srgbClr val="CC4125"/>
              </a:solidFill>
            </a:endParaRPr>
          </a:p>
        </p:txBody>
      </p:sp>
      <p:sp>
        <p:nvSpPr>
          <p:cNvPr id="3" name="Google Shape;95;p2">
            <a:extLst>
              <a:ext uri="{FF2B5EF4-FFF2-40B4-BE49-F238E27FC236}">
                <a16:creationId xmlns:a16="http://schemas.microsoft.com/office/drawing/2014/main" id="{C5439952-8393-D460-266A-F56482FC9A01}"/>
              </a:ext>
            </a:extLst>
          </p:cNvPr>
          <p:cNvSpPr txBox="1"/>
          <p:nvPr/>
        </p:nvSpPr>
        <p:spPr>
          <a:xfrm>
            <a:off x="363794" y="1297233"/>
            <a:ext cx="4530638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Conferências Ambientais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lang="pt-BR" sz="1800" b="0" i="0" dirty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</p:txBody>
      </p:sp>
      <p:sp>
        <p:nvSpPr>
          <p:cNvPr id="5" name="Google Shape;95;p2">
            <a:extLst>
              <a:ext uri="{FF2B5EF4-FFF2-40B4-BE49-F238E27FC236}">
                <a16:creationId xmlns:a16="http://schemas.microsoft.com/office/drawing/2014/main" id="{BDDBC85F-CC88-320C-E8F3-E80626BAA297}"/>
              </a:ext>
            </a:extLst>
          </p:cNvPr>
          <p:cNvSpPr txBox="1"/>
          <p:nvPr/>
        </p:nvSpPr>
        <p:spPr>
          <a:xfrm>
            <a:off x="645028" y="1858429"/>
            <a:ext cx="453063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Conferência de Estocolmo – 1972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ECO 92 – 1992</a:t>
            </a:r>
            <a:endParaRPr lang="pt-BR" sz="2000" b="0" i="0" dirty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</p:txBody>
      </p:sp>
      <p:pic>
        <p:nvPicPr>
          <p:cNvPr id="1030" name="Picture 6" descr="Eco-92 foi um marco para o conceito de justiça ambiental">
            <a:extLst>
              <a:ext uri="{FF2B5EF4-FFF2-40B4-BE49-F238E27FC236}">
                <a16:creationId xmlns:a16="http://schemas.microsoft.com/office/drawing/2014/main" id="{B67119D7-B6A9-BD07-01F8-88DD9B82B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11387" r="19995" b="14821"/>
          <a:stretch/>
        </p:blipFill>
        <p:spPr bwMode="auto">
          <a:xfrm>
            <a:off x="4840845" y="1558144"/>
            <a:ext cx="1438515" cy="10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43095E6-34E8-D005-E3CE-24B10E096930}"/>
              </a:ext>
            </a:extLst>
          </p:cNvPr>
          <p:cNvSpPr txBox="1"/>
          <p:nvPr/>
        </p:nvSpPr>
        <p:spPr>
          <a:xfrm>
            <a:off x="482087" y="2889280"/>
            <a:ext cx="589382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600"/>
              </a:spcAft>
            </a:pPr>
            <a:r>
              <a:rPr lang="pt-BR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Desenvolvimento Sustentável</a:t>
            </a:r>
            <a:endParaRPr lang="pt-BR" sz="1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rtl="0">
              <a:spcBef>
                <a:spcPts val="0"/>
              </a:spcBef>
              <a:spcAft>
                <a:spcPts val="600"/>
              </a:spcAft>
            </a:pPr>
            <a:r>
              <a:rPr lang="pt-BR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“O desenvolvimento capaz de suprir as necessidades da geração atual, sem comprometer a capacidade de atender as necessidades das futuras gerações.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 o desenvolvimento que não esgota os recursos para o futuro.”</a:t>
            </a:r>
            <a:endParaRPr lang="pt-BR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4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2;p16">
            <a:extLst>
              <a:ext uri="{FF2B5EF4-FFF2-40B4-BE49-F238E27FC236}">
                <a16:creationId xmlns:a16="http://schemas.microsoft.com/office/drawing/2014/main" id="{9375DC62-F204-17E3-0C43-00C7283D1642}"/>
              </a:ext>
            </a:extLst>
          </p:cNvPr>
          <p:cNvSpPr txBox="1">
            <a:spLocks/>
          </p:cNvSpPr>
          <p:nvPr/>
        </p:nvSpPr>
        <p:spPr>
          <a:xfrm>
            <a:off x="184703" y="88253"/>
            <a:ext cx="2690351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Contexto</a:t>
            </a:r>
            <a:endParaRPr lang="pt-BR" sz="4500" dirty="0">
              <a:solidFill>
                <a:srgbClr val="CC4125"/>
              </a:solidFill>
            </a:endParaRPr>
          </a:p>
        </p:txBody>
      </p:sp>
      <p:sp>
        <p:nvSpPr>
          <p:cNvPr id="3" name="Google Shape;95;p2">
            <a:extLst>
              <a:ext uri="{FF2B5EF4-FFF2-40B4-BE49-F238E27FC236}">
                <a16:creationId xmlns:a16="http://schemas.microsoft.com/office/drawing/2014/main" id="{C5439952-8393-D460-266A-F56482FC9A01}"/>
              </a:ext>
            </a:extLst>
          </p:cNvPr>
          <p:cNvSpPr txBox="1"/>
          <p:nvPr/>
        </p:nvSpPr>
        <p:spPr>
          <a:xfrm>
            <a:off x="363794" y="1297233"/>
            <a:ext cx="4530638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Conferências Ambientais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lang="pt-BR" sz="1800" b="0" i="0" dirty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</p:txBody>
      </p:sp>
      <p:sp>
        <p:nvSpPr>
          <p:cNvPr id="5" name="Google Shape;95;p2">
            <a:extLst>
              <a:ext uri="{FF2B5EF4-FFF2-40B4-BE49-F238E27FC236}">
                <a16:creationId xmlns:a16="http://schemas.microsoft.com/office/drawing/2014/main" id="{BDDBC85F-CC88-320C-E8F3-E80626BAA297}"/>
              </a:ext>
            </a:extLst>
          </p:cNvPr>
          <p:cNvSpPr txBox="1"/>
          <p:nvPr/>
        </p:nvSpPr>
        <p:spPr>
          <a:xfrm>
            <a:off x="645027" y="1858429"/>
            <a:ext cx="5942809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Convenção-Quadro das Nações Unidas sobre a Mudança do Clima - </a:t>
            </a:r>
            <a:r>
              <a:rPr lang="pt-B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Protocolo de Kyoto 1997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20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Reduzir em 5,2%, suas emissões de gases de efeito estufa, especialmente o </a:t>
            </a:r>
            <a:r>
              <a:rPr lang="pt-B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dióxido de carbono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baseados nos níveis de emissão registrados em 1990. Para o Japão e a União Europeia, ficaram estabelecidas reduções de </a:t>
            </a:r>
            <a:r>
              <a:rPr lang="pt-B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7%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8%</a:t>
            </a:r>
            <a:endParaRPr lang="pt-B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64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00B00A4-1270-4F4F-8EA4-5422ADA5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2"/>
          <a:stretch/>
        </p:blipFill>
        <p:spPr>
          <a:xfrm>
            <a:off x="1" y="0"/>
            <a:ext cx="6857999" cy="51435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D57677-91E6-455B-A7AB-C7F85571E02D}"/>
              </a:ext>
            </a:extLst>
          </p:cNvPr>
          <p:cNvSpPr/>
          <p:nvPr/>
        </p:nvSpPr>
        <p:spPr>
          <a:xfrm>
            <a:off x="85725" y="61233"/>
            <a:ext cx="6692675" cy="500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5350120-6CF5-47EC-B6C1-1BCE03CD9970}"/>
              </a:ext>
            </a:extLst>
          </p:cNvPr>
          <p:cNvCxnSpPr>
            <a:cxnSpLocks/>
          </p:cNvCxnSpPr>
          <p:nvPr/>
        </p:nvCxnSpPr>
        <p:spPr>
          <a:xfrm>
            <a:off x="468193" y="727703"/>
            <a:ext cx="565431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2;p16">
            <a:extLst>
              <a:ext uri="{FF2B5EF4-FFF2-40B4-BE49-F238E27FC236}">
                <a16:creationId xmlns:a16="http://schemas.microsoft.com/office/drawing/2014/main" id="{9375DC62-F204-17E3-0C43-00C7283D1642}"/>
              </a:ext>
            </a:extLst>
          </p:cNvPr>
          <p:cNvSpPr txBox="1">
            <a:spLocks/>
          </p:cNvSpPr>
          <p:nvPr/>
        </p:nvSpPr>
        <p:spPr>
          <a:xfrm>
            <a:off x="184703" y="88253"/>
            <a:ext cx="2690351" cy="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pt-BR" sz="3600" dirty="0">
                <a:solidFill>
                  <a:srgbClr val="CC4125"/>
                </a:solidFill>
              </a:rPr>
              <a:t>Contexto</a:t>
            </a:r>
            <a:endParaRPr lang="pt-BR" sz="4500" dirty="0">
              <a:solidFill>
                <a:srgbClr val="CC4125"/>
              </a:solidFill>
            </a:endParaRPr>
          </a:p>
        </p:txBody>
      </p:sp>
      <p:pic>
        <p:nvPicPr>
          <p:cNvPr id="6" name="Google Shape;127;p4" descr="Resultado de imagem para investors icon">
            <a:extLst>
              <a:ext uri="{FF2B5EF4-FFF2-40B4-BE49-F238E27FC236}">
                <a16:creationId xmlns:a16="http://schemas.microsoft.com/office/drawing/2014/main" id="{B80C1920-95CA-6D36-0879-1D6BD9B6C3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2992" y="1310698"/>
            <a:ext cx="1394601" cy="1464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8;p4" descr="Resultado de imagem para customer icon">
            <a:extLst>
              <a:ext uri="{FF2B5EF4-FFF2-40B4-BE49-F238E27FC236}">
                <a16:creationId xmlns:a16="http://schemas.microsoft.com/office/drawing/2014/main" id="{85CC651F-1858-DE7A-B9B8-1DA7D0C349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774" y="1378427"/>
            <a:ext cx="1366471" cy="143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9;p4" descr="Resultado de imagem para society icon">
            <a:extLst>
              <a:ext uri="{FF2B5EF4-FFF2-40B4-BE49-F238E27FC236}">
                <a16:creationId xmlns:a16="http://schemas.microsoft.com/office/drawing/2014/main" id="{4ACBA077-5796-68C9-0447-CB17D763113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64584" y="1467904"/>
            <a:ext cx="1024921" cy="11387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2;p4">
            <a:extLst>
              <a:ext uri="{FF2B5EF4-FFF2-40B4-BE49-F238E27FC236}">
                <a16:creationId xmlns:a16="http://schemas.microsoft.com/office/drawing/2014/main" id="{6CFB2596-A21A-FFE0-3273-E2FAC5A6A57D}"/>
              </a:ext>
            </a:extLst>
          </p:cNvPr>
          <p:cNvSpPr txBox="1"/>
          <p:nvPr/>
        </p:nvSpPr>
        <p:spPr>
          <a:xfrm>
            <a:off x="370204" y="2987510"/>
            <a:ext cx="199341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CONSUMIDORES</a:t>
            </a: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Demanda por produtos mais “ecologicamente corretos”</a:t>
            </a:r>
            <a:endParaRPr sz="11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5272F9E-D135-5803-234D-ADF9DB7453E9}"/>
              </a:ext>
            </a:extLst>
          </p:cNvPr>
          <p:cNvSpPr txBox="1"/>
          <p:nvPr/>
        </p:nvSpPr>
        <p:spPr>
          <a:xfrm>
            <a:off x="2288715" y="2864380"/>
            <a:ext cx="23039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SOCIEDADE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Exigências  por organizações que demonstrem mais respeito ao meio ambiente 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05714E9-E78A-6144-F52B-3AE70A57ACCB}"/>
              </a:ext>
            </a:extLst>
          </p:cNvPr>
          <p:cNvSpPr txBox="1"/>
          <p:nvPr/>
        </p:nvSpPr>
        <p:spPr>
          <a:xfrm>
            <a:off x="4390477" y="2723482"/>
            <a:ext cx="22196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INVESTIDORES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Maior interesse em empresas  com política ambiental adequada as novas tendências de mercado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6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50CCE9E-B4AE-45AF-8E56-C5900BC51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Google Shape;193;p12">
            <a:extLst>
              <a:ext uri="{FF2B5EF4-FFF2-40B4-BE49-F238E27FC236}">
                <a16:creationId xmlns:a16="http://schemas.microsoft.com/office/drawing/2014/main" id="{D7312FDA-28AF-4F55-BD83-7D09A78E03D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62724" y="672017"/>
            <a:ext cx="4932551" cy="379946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sz="4800" dirty="0"/>
              <a:t>Legislação Ambiental </a:t>
            </a:r>
            <a:br>
              <a:rPr lang="en" sz="4800" dirty="0"/>
            </a:b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vs</a:t>
            </a:r>
            <a:r>
              <a:rPr lang="en" sz="4800" dirty="0"/>
              <a:t> </a:t>
            </a:r>
            <a:br>
              <a:rPr lang="en" sz="4800" dirty="0"/>
            </a:br>
            <a:r>
              <a:rPr lang="en" sz="4800" dirty="0">
                <a:solidFill>
                  <a:srgbClr val="FF0000"/>
                </a:solidFill>
              </a:rPr>
              <a:t>Certificação Ambiental</a:t>
            </a:r>
            <a:endParaRPr sz="4500" dirty="0">
              <a:solidFill>
                <a:srgbClr val="FF0000"/>
              </a:solidFill>
              <a:latin typeface="Baskerville Old Face" panose="02020602080505020303" pitchFamily="18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27716"/>
      </p:ext>
    </p:extLst>
  </p:cSld>
  <p:clrMapOvr>
    <a:masterClrMapping/>
  </p:clrMapOvr>
</p:sld>
</file>

<file path=ppt/theme/theme1.xml><?xml version="1.0" encoding="utf-8"?>
<a:theme xmlns:a="http://schemas.openxmlformats.org/drawingml/2006/main" name="Constance template">
  <a:themeElements>
    <a:clrScheme name="Custom 347">
      <a:dk1>
        <a:srgbClr val="231F1C"/>
      </a:dk1>
      <a:lt1>
        <a:srgbClr val="FFFFFF"/>
      </a:lt1>
      <a:dk2>
        <a:srgbClr val="666666"/>
      </a:dk2>
      <a:lt2>
        <a:srgbClr val="FBFAF5"/>
      </a:lt2>
      <a:accent1>
        <a:srgbClr val="6AA84F"/>
      </a:accent1>
      <a:accent2>
        <a:srgbClr val="F1C232"/>
      </a:accent2>
      <a:accent3>
        <a:srgbClr val="E06666"/>
      </a:accent3>
      <a:accent4>
        <a:srgbClr val="C27BA0"/>
      </a:accent4>
      <a:accent5>
        <a:srgbClr val="8E7CC3"/>
      </a:accent5>
      <a:accent6>
        <a:srgbClr val="76A5AF"/>
      </a:accent6>
      <a:hlink>
        <a:srgbClr val="231F1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1017</Words>
  <Application>Microsoft Office PowerPoint</Application>
  <PresentationFormat>Personalizar</PresentationFormat>
  <Paragraphs>160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Tinos</vt:lpstr>
      <vt:lpstr>Noto Sans Symbols</vt:lpstr>
      <vt:lpstr>Arial</vt:lpstr>
      <vt:lpstr>Playfair Display</vt:lpstr>
      <vt:lpstr>Calibri</vt:lpstr>
      <vt:lpstr>MS PGothic</vt:lpstr>
      <vt:lpstr>Baskerville Old Face</vt:lpstr>
      <vt:lpstr>Wingdings</vt:lpstr>
      <vt:lpstr>Constance template</vt:lpstr>
      <vt:lpstr>Apresentação do PowerPoint</vt:lpstr>
      <vt:lpstr>Qual é o objetivo das certificações ISO?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Legislação Ambiental  vs  Certificação Ambiental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 Brasil, quem é o responsável pelas certificações ISO?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Tallyson Tavares</dc:creator>
  <cp:lastModifiedBy>Tallyson de Souza</cp:lastModifiedBy>
  <cp:revision>197</cp:revision>
  <dcterms:modified xsi:type="dcterms:W3CDTF">2023-10-04T12:36:01Z</dcterms:modified>
</cp:coreProperties>
</file>