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62" r:id="rId3"/>
    <p:sldId id="363" r:id="rId4"/>
    <p:sldId id="267" r:id="rId5"/>
    <p:sldId id="449" r:id="rId6"/>
    <p:sldId id="450" r:id="rId7"/>
    <p:sldId id="451" r:id="rId8"/>
    <p:sldId id="446" r:id="rId9"/>
    <p:sldId id="452" r:id="rId10"/>
    <p:sldId id="453" r:id="rId11"/>
    <p:sldId id="454" r:id="rId12"/>
    <p:sldId id="455" r:id="rId13"/>
    <p:sldId id="456" r:id="rId14"/>
    <p:sldId id="457" r:id="rId15"/>
    <p:sldId id="481" r:id="rId16"/>
    <p:sldId id="458" r:id="rId17"/>
    <p:sldId id="459" r:id="rId18"/>
    <p:sldId id="461" r:id="rId19"/>
    <p:sldId id="460" r:id="rId20"/>
    <p:sldId id="463" r:id="rId21"/>
    <p:sldId id="462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82" r:id="rId31"/>
    <p:sldId id="472" r:id="rId32"/>
    <p:sldId id="476" r:id="rId33"/>
    <p:sldId id="477" r:id="rId34"/>
    <p:sldId id="478" r:id="rId35"/>
    <p:sldId id="479" r:id="rId36"/>
    <p:sldId id="480" r:id="rId37"/>
    <p:sldId id="473" r:id="rId38"/>
    <p:sldId id="475" r:id="rId39"/>
    <p:sldId id="474" r:id="rId40"/>
    <p:sldId id="3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16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16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4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22.png"/><Relationship Id="rId10" Type="http://schemas.openxmlformats.org/officeDocument/2006/relationships/image" Target="../media/image82.png"/><Relationship Id="rId4" Type="http://schemas.openxmlformats.org/officeDocument/2006/relationships/image" Target="../media/image21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5.png"/><Relationship Id="rId4" Type="http://schemas.openxmlformats.org/officeDocument/2006/relationships/image" Target="../media/image6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6.png"/><Relationship Id="rId7" Type="http://schemas.openxmlformats.org/officeDocument/2006/relationships/image" Target="../media/image1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8.png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Coeficiente de Poisson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77" y="1619735"/>
            <a:ext cx="3624321" cy="2566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/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/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/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/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triaxial de tensão (isotropia)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518417"/>
            <a:ext cx="2821719" cy="280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/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/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/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D942DB-8C3F-432F-8E2A-2EE9F18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5" y="2518417"/>
            <a:ext cx="3738328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Lei de Hooke 3D para material ortotrópico (reforçado com fibras)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8149CD-9965-4D51-9F92-AB44F6E90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961" y="2518418"/>
            <a:ext cx="3720526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2)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2B20518-8768-4316-966B-26FA6673E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518417"/>
            <a:ext cx="2862359" cy="2146769"/>
          </a:xfrm>
          <a:prstGeom prst="rect">
            <a:avLst/>
          </a:prstGeom>
        </p:spPr>
      </p:pic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440E0A3-FAE7-4968-9A24-FF4678EE1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109" y="2992290"/>
          <a:ext cx="372219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917700" imgH="762000" progId="Equation.DSMT4">
                  <p:embed/>
                </p:oleObj>
              </mc:Choice>
              <mc:Fallback>
                <p:oleObj name="Equation" r:id="rId6" imgW="1917700" imgH="7620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440E0A3-FAE7-4968-9A24-FF4678EE1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109" y="2992290"/>
                        <a:ext cx="372219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7453694C-316A-44F7-9907-A61D62511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1191" y="2992290"/>
          <a:ext cx="574270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2959100" imgH="762000" progId="Equation.DSMT4">
                  <p:embed/>
                </p:oleObj>
              </mc:Choice>
              <mc:Fallback>
                <p:oleObj name="Equation" r:id="rId8" imgW="2959100" imgH="7620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7453694C-316A-44F7-9907-A61D62511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91" y="2992290"/>
                        <a:ext cx="574270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para cisalhamento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/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/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/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3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O bloco da figura ao lado é feito de aço (E = 200 GPa, </a:t>
            </a:r>
            <a:r>
              <a:rPr lang="el-GR" altLang="pt-BR" sz="2000" dirty="0"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cs typeface="Times New Roman" panose="02020603050405020304" pitchFamily="18" charset="0"/>
              </a:rPr>
              <a:t> = 0,30) e está submetido às seguintes forças: 80 kN de tração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x</a:t>
            </a:r>
            <a:r>
              <a:rPr lang="pt-BR" altLang="pt-BR" sz="2000" dirty="0">
                <a:cs typeface="Times New Roman" panose="02020603050405020304" pitchFamily="18" charset="0"/>
              </a:rPr>
              <a:t>, 120 kN de compressão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, e 50 kN para cima na face frontal (normal ao eixo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). Neste caso, determinar os estados 3D de tensão e deformação, bem como as variações de dimensão do bloco.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53" y="1664759"/>
            <a:ext cx="4006850" cy="28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80 kN de tração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x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120 kN de compressão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50 kN para cima na face frontal (normal ao eixo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  <a:r>
              <a:rPr lang="pt-BR" altLang="pt-BR" sz="18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0,2.0,3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0,4.0,2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/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/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blipFill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/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8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/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1333,33−0,3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𝟗𝟏𝟕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/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5C893863-E960-4C79-BB9C-8BB545103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056" y="1838021"/>
            <a:ext cx="3460953" cy="25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/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(−1500)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1333,33+0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13)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Estado Plano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6.1. Definição de EPD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6.3. Deformações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6.4. Máxima distorção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* Rosetas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Relação entre as constantes elásticas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C102B4A-17FB-49A2-AADD-7EA109D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0" y="2235199"/>
            <a:ext cx="2770919" cy="34153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C75B8-2416-4390-A9F7-771BC46E8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911" y="2235199"/>
            <a:ext cx="5377896" cy="1379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C6C973-9593-4509-BD53-95D11CCB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11" y="4259765"/>
            <a:ext cx="2055679" cy="846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/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/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/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𝐺𝑃𝑎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1+0,3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=76,92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𝜸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blipFill>
                <a:blip r:embed="rId8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48" y="1611454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/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/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blipFill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2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9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Variações de dimensão do bloco: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15" y="162798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/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/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8,917.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=3,567.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/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0,25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/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−9,5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−2,85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16" grpId="0"/>
      <p:bldP spid="18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Distorção (variação de ângulo reto)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0" y="1627985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/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EF5BDD2-E999-404E-BF1C-630EA9BAF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3165892"/>
            <a:ext cx="6361430" cy="23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(2D)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9679972D-1901-4EC6-B65A-B27162F1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241" y="1535836"/>
            <a:ext cx="1857162" cy="18810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BB58AC-035F-447D-B3D8-05431C279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239" y="1535837"/>
            <a:ext cx="2774562" cy="2538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/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40A9805-8214-4A35-AADD-D0B2A65A2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191" y="4274446"/>
            <a:ext cx="1878657" cy="135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/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/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D1F6ABD-778A-468E-B685-3443BBFC2595}"/>
              </a:ext>
            </a:extLst>
          </p:cNvPr>
          <p:cNvCxnSpPr/>
          <p:nvPr/>
        </p:nvCxnSpPr>
        <p:spPr>
          <a:xfrm flipV="1">
            <a:off x="2232095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99B58CD-B2D1-4CF0-88A7-ADE5A46F594D}"/>
              </a:ext>
            </a:extLst>
          </p:cNvPr>
          <p:cNvCxnSpPr/>
          <p:nvPr/>
        </p:nvCxnSpPr>
        <p:spPr>
          <a:xfrm flipV="1">
            <a:off x="4589451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5ED9B92-95A0-4299-9E5D-6D394488DCBA}"/>
              </a:ext>
            </a:extLst>
          </p:cNvPr>
          <p:cNvCxnSpPr/>
          <p:nvPr/>
        </p:nvCxnSpPr>
        <p:spPr>
          <a:xfrm flipV="1">
            <a:off x="3968689" y="3526439"/>
            <a:ext cx="325120" cy="474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blipFill>
                <a:blip r:embed="rId11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/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9" grpId="0"/>
      <p:bldP spid="3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blipFill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4527F1C5-3F24-42CA-9709-34A20A7B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922" y="1664458"/>
            <a:ext cx="2219116" cy="2114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4F08D1-278B-4566-8728-D96D6397B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999" y="1664458"/>
            <a:ext cx="2924801" cy="2774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/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blipFill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Deformação volumétrica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80" y="1732320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/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=−3,333.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/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20.30.40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−3,333.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=−8.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368962-6E24-422D-9192-F7E43315E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9001" y="2221542"/>
          <a:ext cx="2994977" cy="118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1917700" imgH="762000" progId="Equation.DSMT4">
                  <p:embed/>
                </p:oleObj>
              </mc:Choice>
              <mc:Fallback>
                <p:oleObj name="Equation" r:id="rId5" imgW="1917700" imgH="762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6368962-6E24-422D-9192-F7E43315E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01" y="2221542"/>
                        <a:ext cx="2994977" cy="1187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/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/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/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/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2959100" imgH="762000" progId="Equation.DSMT4">
                  <p:embed/>
                </p:oleObj>
              </mc:Choice>
              <mc:Fallback>
                <p:oleObj name="Equation" r:id="rId5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/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7. Lei de Hooke multiaxial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7.1.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7.2. Lei de Hooke triaxial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7.3. Lei de Hooke para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7.4. Lei de Hooke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47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2959100" imgH="762000" progId="Equation.DSMT4">
                  <p:embed/>
                </p:oleObj>
              </mc:Choice>
              <mc:Fallback>
                <p:oleObj name="Equation" r:id="rId5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/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𝜈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9779B8A-B9AC-41E1-9C23-D735C8CA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52" y="2625407"/>
            <a:ext cx="6076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chapa da figura está sujeita a um EPT (no plano </a:t>
            </a:r>
            <a:r>
              <a:rPr lang="pt-BR" altLang="pt-BR" sz="22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200" dirty="0">
                <a:cs typeface="Times New Roman" panose="02020603050405020304" pitchFamily="18" charset="0"/>
              </a:rPr>
              <a:t>), possui espessura de ¾ in. e é feita de uma liga de alumínio (E = 10.10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ν = 1/3). Sabendo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AB</a:t>
            </a:r>
            <a:r>
              <a:rPr lang="pt-BR" altLang="pt-BR" sz="2200" dirty="0">
                <a:cs typeface="Times New Roman" panose="02020603050405020304" pitchFamily="18" charset="0"/>
              </a:rPr>
              <a:t> da linha circular (d = 9 in.) aumentou 4,8.10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 e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CD</a:t>
            </a:r>
            <a:r>
              <a:rPr lang="pt-BR" altLang="pt-BR" sz="2200" dirty="0">
                <a:cs typeface="Times New Roman" panose="02020603050405020304" pitchFamily="18" charset="0"/>
              </a:rPr>
              <a:t> aumentou 14,4.10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endParaRPr lang="pt-BR" altLang="pt-BR" sz="20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no plano (d = 9 in.)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AB</a:t>
            </a:r>
            <a:r>
              <a:rPr lang="pt-BR" altLang="pt-BR" sz="2000" dirty="0">
                <a:cs typeface="Times New Roman" panose="02020603050405020304" pitchFamily="18" charset="0"/>
              </a:rPr>
              <a:t> = 4,8.10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  <a:r>
              <a:rPr lang="el-GR" altLang="pt-BR" sz="2000" dirty="0">
                <a:cs typeface="Times New Roman" panose="02020603050405020304" pitchFamily="18" charset="0"/>
              </a:rPr>
              <a:t> 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CD</a:t>
            </a:r>
            <a:r>
              <a:rPr lang="pt-BR" altLang="pt-BR" sz="2000" dirty="0">
                <a:cs typeface="Times New Roman" panose="02020603050405020304" pitchFamily="18" charset="0"/>
              </a:rPr>
              <a:t> = 14,4.10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1717002"/>
            <a:ext cx="3845558" cy="226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/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0,0048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=0,533.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/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000" dirty="0">
                <a:cs typeface="Times New Roman" panose="02020603050405020304" pitchFamily="18" charset="0"/>
              </a:rPr>
              <a:t> (E = 10.10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, ν = 1/3)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/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0,0016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.0,000533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/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/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/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/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−0,001067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/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−0,001067</m:t>
                          </m:r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1536904"/>
            <a:ext cx="3601718" cy="212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/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15.15.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0,533−1,067+1,6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/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𝟏𝟖𝟕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EB1A4CD-B480-4327-B52A-E45765C9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662237"/>
            <a:ext cx="5248275" cy="1533525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66AD4AE-21E4-44B7-918E-54BDA4D2A006}"/>
              </a:ext>
            </a:extLst>
          </p:cNvPr>
          <p:cNvCxnSpPr>
            <a:cxnSpLocks/>
          </p:cNvCxnSpPr>
          <p:nvPr/>
        </p:nvCxnSpPr>
        <p:spPr>
          <a:xfrm flipV="1">
            <a:off x="6347131" y="3710128"/>
            <a:ext cx="439749" cy="4365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3876FC-F7DC-492C-9269-0F92750FE2FE}"/>
                  </a:ext>
                </a:extLst>
              </p:cNvPr>
              <p:cNvSpPr txBox="1"/>
              <p:nvPr/>
            </p:nvSpPr>
            <p:spPr>
              <a:xfrm>
                <a:off x="1940560" y="2702839"/>
                <a:ext cx="607568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𝐳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d>
                        <m:d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E3876FC-F7DC-492C-9269-0F92750F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60" y="2702839"/>
                <a:ext cx="6075680" cy="726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18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CDD3098-78C2-4BD8-BE74-348F3221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33" y="2415540"/>
            <a:ext cx="6448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14. Lei de Hooke multiaxial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Introduzir o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lei de Hooke 3D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mudança de área e volume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as formas condensadas para EPT e para EPD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8. Vasos de pressão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B4D40C-9C87-4983-B4AD-771D10F7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462" y="1720318"/>
            <a:ext cx="1307879" cy="3867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/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/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/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/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AA4BE30-44A5-41F0-A460-ECE9F07AA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3549909"/>
            <a:ext cx="3419324" cy="21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Coeficiente de Poisson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/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/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/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/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/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realizadas ao longo do ensaio de tração uniaxial ao lado, determinar o módulo de Young e o coeficiente de Poisson do material.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Módulo de Young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/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/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/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0,300 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=99,47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/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𝟗𝟗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𝟒𝟕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𝐆𝐏𝐚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1985</Words>
  <Application>Microsoft Office PowerPoint</Application>
  <PresentationFormat>Widescreen</PresentationFormat>
  <Paragraphs>237</Paragraphs>
  <Slides>40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</vt:lpstr>
      <vt:lpstr>Tema do Office</vt:lpstr>
      <vt:lpstr>Equation</vt:lpstr>
      <vt:lpstr>Introdução à Mecânica dos Sólidos (LOM3081)</vt:lpstr>
      <vt:lpstr>Semana passada (Aula 13)</vt:lpstr>
      <vt:lpstr>Aula de hoje</vt:lpstr>
      <vt:lpstr>Aula 14. Lei de Hooke multiaxial</vt:lpstr>
      <vt:lpstr>7.1. Efeito de Poisson</vt:lpstr>
      <vt:lpstr>7.1. Efeito de Poisson</vt:lpstr>
      <vt:lpstr>7.1. Efeito de Poisson</vt:lpstr>
      <vt:lpstr>Exemplo 7.1. Hooke 3D</vt:lpstr>
      <vt:lpstr>Exemplo 7.1. Hooke 3D</vt:lpstr>
      <vt:lpstr>Exemplo 7.1. Hooke 3D</vt:lpstr>
      <vt:lpstr>7.2. Lei de Hooke triaxial</vt:lpstr>
      <vt:lpstr>7.2. Lei de Hooke triaxial</vt:lpstr>
      <vt:lpstr>7.2. Lei de Hooke triaxial</vt:lpstr>
      <vt:lpstr>7.2. Lei de Hooke triaxial</vt:lpstr>
      <vt:lpstr>7.2. Lei de Hooke triaxial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Variação de área e volume</vt:lpstr>
      <vt:lpstr>Variação de área e volume</vt:lpstr>
      <vt:lpstr>Exemplo 7.2. Hooke 3D</vt:lpstr>
      <vt:lpstr>7.3. Lei de Hooke para EPT</vt:lpstr>
      <vt:lpstr>7.3. Lei de Hooke para EPT</vt:lpstr>
      <vt:lpstr>7.3. Lei de Hooke para EPT</vt:lpstr>
      <vt:lpstr>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7.4. Lei de Hooke para EPD</vt:lpstr>
      <vt:lpstr>7.4. Lei de Hooke para EPD</vt:lpstr>
      <vt:lpstr>7.4. Lei de Hooke para EPD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1248</cp:revision>
  <dcterms:created xsi:type="dcterms:W3CDTF">2021-04-12T22:54:59Z</dcterms:created>
  <dcterms:modified xsi:type="dcterms:W3CDTF">2021-12-01T01:46:08Z</dcterms:modified>
</cp:coreProperties>
</file>