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8" r:id="rId6"/>
    <p:sldId id="278" r:id="rId7"/>
    <p:sldId id="280" r:id="rId8"/>
    <p:sldId id="269" r:id="rId9"/>
    <p:sldId id="270" r:id="rId10"/>
    <p:sldId id="271" r:id="rId11"/>
    <p:sldId id="279" r:id="rId12"/>
    <p:sldId id="272" r:id="rId13"/>
    <p:sldId id="306" r:id="rId14"/>
    <p:sldId id="299" r:id="rId15"/>
    <p:sldId id="307" r:id="rId16"/>
    <p:sldId id="283" r:id="rId17"/>
    <p:sldId id="284" r:id="rId18"/>
    <p:sldId id="285" r:id="rId19"/>
    <p:sldId id="301" r:id="rId20"/>
    <p:sldId id="292" r:id="rId21"/>
    <p:sldId id="293" r:id="rId22"/>
    <p:sldId id="287" r:id="rId23"/>
    <p:sldId id="289" r:id="rId24"/>
    <p:sldId id="290" r:id="rId25"/>
    <p:sldId id="294" r:id="rId26"/>
    <p:sldId id="295" r:id="rId27"/>
    <p:sldId id="296" r:id="rId28"/>
    <p:sldId id="297" r:id="rId29"/>
    <p:sldId id="298" r:id="rId30"/>
    <p:sldId id="29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72"/>
  </p:normalViewPr>
  <p:slideViewPr>
    <p:cSldViewPr snapToGrid="0" snapToObjects="1">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CCBFA-7F7D-42FF-B780-DCDCB727F8B1}"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AC7AADA1-53A8-409E-A163-34792B7EB14D}">
      <dgm:prSet/>
      <dgm:spPr/>
      <dgm:t>
        <a:bodyPr/>
        <a:lstStyle/>
        <a:p>
          <a:r>
            <a:rPr lang="pt-BR"/>
            <a:t>Principal obrigação: integralizar o capital</a:t>
          </a:r>
          <a:endParaRPr lang="en-US"/>
        </a:p>
      </dgm:t>
    </dgm:pt>
    <dgm:pt modelId="{EF902C22-5B90-442A-B198-783C9894100C}" type="parTrans" cxnId="{36C1C5F0-2E53-4DA0-9B67-F09935B484D4}">
      <dgm:prSet/>
      <dgm:spPr/>
      <dgm:t>
        <a:bodyPr/>
        <a:lstStyle/>
        <a:p>
          <a:endParaRPr lang="en-US"/>
        </a:p>
      </dgm:t>
    </dgm:pt>
    <dgm:pt modelId="{ECF9DB10-2110-431A-B96E-2CD748E18B51}" type="sibTrans" cxnId="{36C1C5F0-2E53-4DA0-9B67-F09935B484D4}">
      <dgm:prSet/>
      <dgm:spPr/>
      <dgm:t>
        <a:bodyPr/>
        <a:lstStyle/>
        <a:p>
          <a:endParaRPr lang="en-US"/>
        </a:p>
      </dgm:t>
    </dgm:pt>
    <dgm:pt modelId="{3053040C-6E7D-49DA-BC4E-3EF2DBEC5411}">
      <dgm:prSet/>
      <dgm:spPr/>
      <dgm:t>
        <a:bodyPr/>
        <a:lstStyle/>
        <a:p>
          <a:r>
            <a:rPr lang="pt-BR"/>
            <a:t>Não se pressupõe outros deveres ativos, como o de auxiliar a administração da companhia, ou trazer oportunidades ou negócios.</a:t>
          </a:r>
          <a:endParaRPr lang="en-US"/>
        </a:p>
      </dgm:t>
    </dgm:pt>
    <dgm:pt modelId="{8C7E3330-428E-4F20-AEAE-FB935526B8CB}" type="parTrans" cxnId="{93D4265E-63FA-45F3-AE3F-A3AF4A67EFED}">
      <dgm:prSet/>
      <dgm:spPr/>
      <dgm:t>
        <a:bodyPr/>
        <a:lstStyle/>
        <a:p>
          <a:endParaRPr lang="en-US"/>
        </a:p>
      </dgm:t>
    </dgm:pt>
    <dgm:pt modelId="{849639B8-5632-49A3-92AD-5C515B802D5F}" type="sibTrans" cxnId="{93D4265E-63FA-45F3-AE3F-A3AF4A67EFED}">
      <dgm:prSet/>
      <dgm:spPr/>
      <dgm:t>
        <a:bodyPr/>
        <a:lstStyle/>
        <a:p>
          <a:endParaRPr lang="en-US"/>
        </a:p>
      </dgm:t>
    </dgm:pt>
    <dgm:pt modelId="{4A96079A-8C43-D743-AB15-F4785E57A761}" type="pres">
      <dgm:prSet presAssocID="{634CCBFA-7F7D-42FF-B780-DCDCB727F8B1}" presName="vert0" presStyleCnt="0">
        <dgm:presLayoutVars>
          <dgm:dir/>
          <dgm:animOne val="branch"/>
          <dgm:animLvl val="lvl"/>
        </dgm:presLayoutVars>
      </dgm:prSet>
      <dgm:spPr/>
    </dgm:pt>
    <dgm:pt modelId="{442BFDEF-F244-E745-807F-D3B074466DBB}" type="pres">
      <dgm:prSet presAssocID="{AC7AADA1-53A8-409E-A163-34792B7EB14D}" presName="thickLine" presStyleLbl="alignNode1" presStyleIdx="0" presStyleCnt="2"/>
      <dgm:spPr/>
    </dgm:pt>
    <dgm:pt modelId="{6DD208DD-5678-5247-938A-5BDB5C6E54BF}" type="pres">
      <dgm:prSet presAssocID="{AC7AADA1-53A8-409E-A163-34792B7EB14D}" presName="horz1" presStyleCnt="0"/>
      <dgm:spPr/>
    </dgm:pt>
    <dgm:pt modelId="{3E225378-48C2-8646-A6A5-34AA348110F3}" type="pres">
      <dgm:prSet presAssocID="{AC7AADA1-53A8-409E-A163-34792B7EB14D}" presName="tx1" presStyleLbl="revTx" presStyleIdx="0" presStyleCnt="2"/>
      <dgm:spPr/>
    </dgm:pt>
    <dgm:pt modelId="{F2BA15EB-66D4-CB43-A5B3-B9AA766678AA}" type="pres">
      <dgm:prSet presAssocID="{AC7AADA1-53A8-409E-A163-34792B7EB14D}" presName="vert1" presStyleCnt="0"/>
      <dgm:spPr/>
    </dgm:pt>
    <dgm:pt modelId="{7A5EB7C6-47D6-8F48-9DF1-FB6A05A741F1}" type="pres">
      <dgm:prSet presAssocID="{3053040C-6E7D-49DA-BC4E-3EF2DBEC5411}" presName="thickLine" presStyleLbl="alignNode1" presStyleIdx="1" presStyleCnt="2"/>
      <dgm:spPr/>
    </dgm:pt>
    <dgm:pt modelId="{8410326E-6318-B245-A4A9-B40C42E55393}" type="pres">
      <dgm:prSet presAssocID="{3053040C-6E7D-49DA-BC4E-3EF2DBEC5411}" presName="horz1" presStyleCnt="0"/>
      <dgm:spPr/>
    </dgm:pt>
    <dgm:pt modelId="{E27930C3-35F1-5042-9872-13978BD20575}" type="pres">
      <dgm:prSet presAssocID="{3053040C-6E7D-49DA-BC4E-3EF2DBEC5411}" presName="tx1" presStyleLbl="revTx" presStyleIdx="1" presStyleCnt="2"/>
      <dgm:spPr/>
    </dgm:pt>
    <dgm:pt modelId="{91AD6B02-8A3D-8145-847D-C924F4BA1893}" type="pres">
      <dgm:prSet presAssocID="{3053040C-6E7D-49DA-BC4E-3EF2DBEC5411}" presName="vert1" presStyleCnt="0"/>
      <dgm:spPr/>
    </dgm:pt>
  </dgm:ptLst>
  <dgm:cxnLst>
    <dgm:cxn modelId="{93D4265E-63FA-45F3-AE3F-A3AF4A67EFED}" srcId="{634CCBFA-7F7D-42FF-B780-DCDCB727F8B1}" destId="{3053040C-6E7D-49DA-BC4E-3EF2DBEC5411}" srcOrd="1" destOrd="0" parTransId="{8C7E3330-428E-4F20-AEAE-FB935526B8CB}" sibTransId="{849639B8-5632-49A3-92AD-5C515B802D5F}"/>
    <dgm:cxn modelId="{C29B24B1-633D-AB4F-83FB-1410FFF2E5FA}" type="presOf" srcId="{AC7AADA1-53A8-409E-A163-34792B7EB14D}" destId="{3E225378-48C2-8646-A6A5-34AA348110F3}" srcOrd="0" destOrd="0" presId="urn:microsoft.com/office/officeart/2008/layout/LinedList"/>
    <dgm:cxn modelId="{B0DA65D3-6CAD-6E41-A814-04D2A552E65D}" type="presOf" srcId="{634CCBFA-7F7D-42FF-B780-DCDCB727F8B1}" destId="{4A96079A-8C43-D743-AB15-F4785E57A761}" srcOrd="0" destOrd="0" presId="urn:microsoft.com/office/officeart/2008/layout/LinedList"/>
    <dgm:cxn modelId="{8FDC51EF-0FA9-044F-8A85-2F62A8BB59DE}" type="presOf" srcId="{3053040C-6E7D-49DA-BC4E-3EF2DBEC5411}" destId="{E27930C3-35F1-5042-9872-13978BD20575}" srcOrd="0" destOrd="0" presId="urn:microsoft.com/office/officeart/2008/layout/LinedList"/>
    <dgm:cxn modelId="{36C1C5F0-2E53-4DA0-9B67-F09935B484D4}" srcId="{634CCBFA-7F7D-42FF-B780-DCDCB727F8B1}" destId="{AC7AADA1-53A8-409E-A163-34792B7EB14D}" srcOrd="0" destOrd="0" parTransId="{EF902C22-5B90-442A-B198-783C9894100C}" sibTransId="{ECF9DB10-2110-431A-B96E-2CD748E18B51}"/>
    <dgm:cxn modelId="{805FC667-7DC1-EC47-8BEE-41966B033601}" type="presParOf" srcId="{4A96079A-8C43-D743-AB15-F4785E57A761}" destId="{442BFDEF-F244-E745-807F-D3B074466DBB}" srcOrd="0" destOrd="0" presId="urn:microsoft.com/office/officeart/2008/layout/LinedList"/>
    <dgm:cxn modelId="{2FBEA86D-D738-8D4C-906B-A8FE456D7C39}" type="presParOf" srcId="{4A96079A-8C43-D743-AB15-F4785E57A761}" destId="{6DD208DD-5678-5247-938A-5BDB5C6E54BF}" srcOrd="1" destOrd="0" presId="urn:microsoft.com/office/officeart/2008/layout/LinedList"/>
    <dgm:cxn modelId="{9F2C1B13-9D62-014F-91CE-DA6E632E6A2D}" type="presParOf" srcId="{6DD208DD-5678-5247-938A-5BDB5C6E54BF}" destId="{3E225378-48C2-8646-A6A5-34AA348110F3}" srcOrd="0" destOrd="0" presId="urn:microsoft.com/office/officeart/2008/layout/LinedList"/>
    <dgm:cxn modelId="{EC7BA1F4-719D-564E-91EB-D2FE745E58DF}" type="presParOf" srcId="{6DD208DD-5678-5247-938A-5BDB5C6E54BF}" destId="{F2BA15EB-66D4-CB43-A5B3-B9AA766678AA}" srcOrd="1" destOrd="0" presId="urn:microsoft.com/office/officeart/2008/layout/LinedList"/>
    <dgm:cxn modelId="{29CE2494-5B3F-4142-A73A-AF247479BB08}" type="presParOf" srcId="{4A96079A-8C43-D743-AB15-F4785E57A761}" destId="{7A5EB7C6-47D6-8F48-9DF1-FB6A05A741F1}" srcOrd="2" destOrd="0" presId="urn:microsoft.com/office/officeart/2008/layout/LinedList"/>
    <dgm:cxn modelId="{76F3F27F-EFC6-5B4E-8923-DE91F9642CFD}" type="presParOf" srcId="{4A96079A-8C43-D743-AB15-F4785E57A761}" destId="{8410326E-6318-B245-A4A9-B40C42E55393}" srcOrd="3" destOrd="0" presId="urn:microsoft.com/office/officeart/2008/layout/LinedList"/>
    <dgm:cxn modelId="{EA393B6B-8A4B-D54A-835E-13561D99D27E}" type="presParOf" srcId="{8410326E-6318-B245-A4A9-B40C42E55393}" destId="{E27930C3-35F1-5042-9872-13978BD20575}" srcOrd="0" destOrd="0" presId="urn:microsoft.com/office/officeart/2008/layout/LinedList"/>
    <dgm:cxn modelId="{CDF21AE0-35F1-FF41-A48E-7A0153068274}" type="presParOf" srcId="{8410326E-6318-B245-A4A9-B40C42E55393}" destId="{91AD6B02-8A3D-8145-847D-C924F4BA18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EA978-7925-4BD8-B51B-02002CA0255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FE91DE8-E7A2-43D4-BB98-D80623E9303A}">
      <dgm:prSet/>
      <dgm:spPr/>
      <dgm:t>
        <a:bodyPr/>
        <a:lstStyle/>
        <a:p>
          <a:r>
            <a:rPr lang="pt-BR" b="1"/>
            <a:t>Participação dos acionistas minoritários e preferencialistas na composição do conselho de administração e do conselho fiscal ( </a:t>
          </a:r>
          <a:r>
            <a:rPr lang="pt-BR"/>
            <a:t>artigos 141, 161, 163, 164 e 165 da LSA)</a:t>
          </a:r>
          <a:br>
            <a:rPr lang="pt-BR"/>
          </a:br>
          <a:endParaRPr lang="en-US"/>
        </a:p>
      </dgm:t>
    </dgm:pt>
    <dgm:pt modelId="{32777E07-48EA-4D6E-95CF-3D9941C32FF8}" type="parTrans" cxnId="{889CC2BF-B1BE-4E28-8AE9-54FF7764ACA5}">
      <dgm:prSet/>
      <dgm:spPr/>
      <dgm:t>
        <a:bodyPr/>
        <a:lstStyle/>
        <a:p>
          <a:endParaRPr lang="en-US"/>
        </a:p>
      </dgm:t>
    </dgm:pt>
    <dgm:pt modelId="{AC330A80-B2AD-44A8-BC53-2E68A9F4EBA2}" type="sibTrans" cxnId="{889CC2BF-B1BE-4E28-8AE9-54FF7764ACA5}">
      <dgm:prSet/>
      <dgm:spPr/>
      <dgm:t>
        <a:bodyPr/>
        <a:lstStyle/>
        <a:p>
          <a:endParaRPr lang="en-US"/>
        </a:p>
      </dgm:t>
    </dgm:pt>
    <dgm:pt modelId="{74563A41-6D92-4696-A7E2-6900A81379AE}">
      <dgm:prSet/>
      <dgm:spPr/>
      <dgm:t>
        <a:bodyPr/>
        <a:lstStyle/>
        <a:p>
          <a:r>
            <a:rPr lang="pt-BR" b="1"/>
            <a:t>Direito de solicitar aumento de prazo para convocação de assembléia ou sua interrupção na companhia aberta (</a:t>
          </a:r>
          <a:r>
            <a:rPr lang="pt-BR"/>
            <a:t>artigo 124, par. 5)</a:t>
          </a:r>
          <a:endParaRPr lang="en-US"/>
        </a:p>
      </dgm:t>
    </dgm:pt>
    <dgm:pt modelId="{956B9C25-6A9E-4890-9590-6412B185A87B}" type="parTrans" cxnId="{3D7DA28B-B5CB-455B-AEE2-ABF6370AC107}">
      <dgm:prSet/>
      <dgm:spPr/>
      <dgm:t>
        <a:bodyPr/>
        <a:lstStyle/>
        <a:p>
          <a:endParaRPr lang="en-US"/>
        </a:p>
      </dgm:t>
    </dgm:pt>
    <dgm:pt modelId="{91ABFEF0-C097-4A25-9C7C-41FF4E62CBCD}" type="sibTrans" cxnId="{3D7DA28B-B5CB-455B-AEE2-ABF6370AC107}">
      <dgm:prSet/>
      <dgm:spPr/>
      <dgm:t>
        <a:bodyPr/>
        <a:lstStyle/>
        <a:p>
          <a:endParaRPr lang="en-US"/>
        </a:p>
      </dgm:t>
    </dgm:pt>
    <dgm:pt modelId="{A12FAC55-D56B-104F-93F4-1EEA8E6DBBB4}" type="pres">
      <dgm:prSet presAssocID="{C53EA978-7925-4BD8-B51B-02002CA0255E}" presName="linear" presStyleCnt="0">
        <dgm:presLayoutVars>
          <dgm:animLvl val="lvl"/>
          <dgm:resizeHandles val="exact"/>
        </dgm:presLayoutVars>
      </dgm:prSet>
      <dgm:spPr/>
    </dgm:pt>
    <dgm:pt modelId="{15837B46-B8D6-E741-8785-9166015AB301}" type="pres">
      <dgm:prSet presAssocID="{DFE91DE8-E7A2-43D4-BB98-D80623E9303A}" presName="parentText" presStyleLbl="node1" presStyleIdx="0" presStyleCnt="2">
        <dgm:presLayoutVars>
          <dgm:chMax val="0"/>
          <dgm:bulletEnabled val="1"/>
        </dgm:presLayoutVars>
      </dgm:prSet>
      <dgm:spPr/>
    </dgm:pt>
    <dgm:pt modelId="{C0E4A268-1E39-674C-85C3-9F6BAB2F0C47}" type="pres">
      <dgm:prSet presAssocID="{AC330A80-B2AD-44A8-BC53-2E68A9F4EBA2}" presName="spacer" presStyleCnt="0"/>
      <dgm:spPr/>
    </dgm:pt>
    <dgm:pt modelId="{8C3CA4C3-DCFE-544D-9956-C74CE3704D0B}" type="pres">
      <dgm:prSet presAssocID="{74563A41-6D92-4696-A7E2-6900A81379AE}" presName="parentText" presStyleLbl="node1" presStyleIdx="1" presStyleCnt="2">
        <dgm:presLayoutVars>
          <dgm:chMax val="0"/>
          <dgm:bulletEnabled val="1"/>
        </dgm:presLayoutVars>
      </dgm:prSet>
      <dgm:spPr/>
    </dgm:pt>
  </dgm:ptLst>
  <dgm:cxnLst>
    <dgm:cxn modelId="{8CDE290A-6043-5545-B857-81EF86830CCF}" type="presOf" srcId="{DFE91DE8-E7A2-43D4-BB98-D80623E9303A}" destId="{15837B46-B8D6-E741-8785-9166015AB301}" srcOrd="0" destOrd="0" presId="urn:microsoft.com/office/officeart/2005/8/layout/vList2"/>
    <dgm:cxn modelId="{3D7DA28B-B5CB-455B-AEE2-ABF6370AC107}" srcId="{C53EA978-7925-4BD8-B51B-02002CA0255E}" destId="{74563A41-6D92-4696-A7E2-6900A81379AE}" srcOrd="1" destOrd="0" parTransId="{956B9C25-6A9E-4890-9590-6412B185A87B}" sibTransId="{91ABFEF0-C097-4A25-9C7C-41FF4E62CBCD}"/>
    <dgm:cxn modelId="{588E9CB2-F577-9B45-8ED1-0E74CC157F58}" type="presOf" srcId="{C53EA978-7925-4BD8-B51B-02002CA0255E}" destId="{A12FAC55-D56B-104F-93F4-1EEA8E6DBBB4}" srcOrd="0" destOrd="0" presId="urn:microsoft.com/office/officeart/2005/8/layout/vList2"/>
    <dgm:cxn modelId="{A680CEB4-3C10-A04F-A76C-D5C34A9DFC61}" type="presOf" srcId="{74563A41-6D92-4696-A7E2-6900A81379AE}" destId="{8C3CA4C3-DCFE-544D-9956-C74CE3704D0B}" srcOrd="0" destOrd="0" presId="urn:microsoft.com/office/officeart/2005/8/layout/vList2"/>
    <dgm:cxn modelId="{889CC2BF-B1BE-4E28-8AE9-54FF7764ACA5}" srcId="{C53EA978-7925-4BD8-B51B-02002CA0255E}" destId="{DFE91DE8-E7A2-43D4-BB98-D80623E9303A}" srcOrd="0" destOrd="0" parTransId="{32777E07-48EA-4D6E-95CF-3D9941C32FF8}" sibTransId="{AC330A80-B2AD-44A8-BC53-2E68A9F4EBA2}"/>
    <dgm:cxn modelId="{62AC5F49-B7AE-AD40-B119-E3500D91F717}" type="presParOf" srcId="{A12FAC55-D56B-104F-93F4-1EEA8E6DBBB4}" destId="{15837B46-B8D6-E741-8785-9166015AB301}" srcOrd="0" destOrd="0" presId="urn:microsoft.com/office/officeart/2005/8/layout/vList2"/>
    <dgm:cxn modelId="{7F1517B0-1066-804D-BE62-03D17C9EA5DE}" type="presParOf" srcId="{A12FAC55-D56B-104F-93F4-1EEA8E6DBBB4}" destId="{C0E4A268-1E39-674C-85C3-9F6BAB2F0C47}" srcOrd="1" destOrd="0" presId="urn:microsoft.com/office/officeart/2005/8/layout/vList2"/>
    <dgm:cxn modelId="{DE57BFDE-79AA-A54A-8CEB-7EFD55BF1063}" type="presParOf" srcId="{A12FAC55-D56B-104F-93F4-1EEA8E6DBBB4}" destId="{8C3CA4C3-DCFE-544D-9956-C74CE3704D0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BFDEF-F244-E745-807F-D3B074466DBB}">
      <dsp:nvSpPr>
        <dsp:cNvPr id="0" name=""/>
        <dsp:cNvSpPr/>
      </dsp:nvSpPr>
      <dsp:spPr>
        <a:xfrm>
          <a:off x="0" y="0"/>
          <a:ext cx="5000124"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E225378-48C2-8646-A6A5-34AA348110F3}">
      <dsp:nvSpPr>
        <dsp:cNvPr id="0" name=""/>
        <dsp:cNvSpPr/>
      </dsp:nvSpPr>
      <dsp:spPr>
        <a:xfrm>
          <a:off x="0" y="0"/>
          <a:ext cx="5000124"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pt-BR" sz="3300" kern="1200"/>
            <a:t>Principal obrigação: integralizar o capital</a:t>
          </a:r>
          <a:endParaRPr lang="en-US" sz="3300" kern="1200"/>
        </a:p>
      </dsp:txBody>
      <dsp:txXfrm>
        <a:off x="0" y="0"/>
        <a:ext cx="5000124" cy="2726960"/>
      </dsp:txXfrm>
    </dsp:sp>
    <dsp:sp modelId="{7A5EB7C6-47D6-8F48-9DF1-FB6A05A741F1}">
      <dsp:nvSpPr>
        <dsp:cNvPr id="0" name=""/>
        <dsp:cNvSpPr/>
      </dsp:nvSpPr>
      <dsp:spPr>
        <a:xfrm>
          <a:off x="0" y="2726960"/>
          <a:ext cx="5000124"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7930C3-35F1-5042-9872-13978BD20575}">
      <dsp:nvSpPr>
        <dsp:cNvPr id="0" name=""/>
        <dsp:cNvSpPr/>
      </dsp:nvSpPr>
      <dsp:spPr>
        <a:xfrm>
          <a:off x="0" y="2726960"/>
          <a:ext cx="5000124"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pt-BR" sz="3300" kern="1200"/>
            <a:t>Não se pressupõe outros deveres ativos, como o de auxiliar a administração da companhia, ou trazer oportunidades ou negócios.</a:t>
          </a:r>
          <a:endParaRPr lang="en-US" sz="3300" kern="1200"/>
        </a:p>
      </dsp:txBody>
      <dsp:txXfrm>
        <a:off x="0" y="2726960"/>
        <a:ext cx="5000124" cy="272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37B46-B8D6-E741-8785-9166015AB301}">
      <dsp:nvSpPr>
        <dsp:cNvPr id="0" name=""/>
        <dsp:cNvSpPr/>
      </dsp:nvSpPr>
      <dsp:spPr>
        <a:xfrm>
          <a:off x="0" y="2839"/>
          <a:ext cx="5000124" cy="26910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BR" sz="2300" b="1" kern="1200"/>
            <a:t>Participação dos acionistas minoritários e preferencialistas na composição do conselho de administração e do conselho fiscal ( </a:t>
          </a:r>
          <a:r>
            <a:rPr lang="pt-BR" sz="2300" kern="1200"/>
            <a:t>artigos 141, 161, 163, 164 e 165 da LSA)</a:t>
          </a:r>
          <a:br>
            <a:rPr lang="pt-BR" sz="2300" kern="1200"/>
          </a:br>
          <a:endParaRPr lang="en-US" sz="2300" kern="1200"/>
        </a:p>
      </dsp:txBody>
      <dsp:txXfrm>
        <a:off x="131364" y="134203"/>
        <a:ext cx="4737396" cy="2428272"/>
      </dsp:txXfrm>
    </dsp:sp>
    <dsp:sp modelId="{8C3CA4C3-DCFE-544D-9956-C74CE3704D0B}">
      <dsp:nvSpPr>
        <dsp:cNvPr id="0" name=""/>
        <dsp:cNvSpPr/>
      </dsp:nvSpPr>
      <dsp:spPr>
        <a:xfrm>
          <a:off x="0" y="2760080"/>
          <a:ext cx="5000124" cy="269100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BR" sz="2300" b="1" kern="1200"/>
            <a:t>Direito de solicitar aumento de prazo para convocação de assembléia ou sua interrupção na companhia aberta (</a:t>
          </a:r>
          <a:r>
            <a:rPr lang="pt-BR" sz="2300" kern="1200"/>
            <a:t>artigo 124, par. 5)</a:t>
          </a:r>
          <a:endParaRPr lang="en-US" sz="2300" kern="1200"/>
        </a:p>
      </dsp:txBody>
      <dsp:txXfrm>
        <a:off x="131364" y="2891444"/>
        <a:ext cx="4737396" cy="24282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DD633-DC4D-E340-9BA9-5644803D321C}" type="datetimeFigureOut">
              <a:rPr lang="en-US" smtClean="0"/>
              <a:pPr/>
              <a:t>5/8/23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EEF60-B4B1-4A47-93E8-542A8E2B34BD}" type="slidenum">
              <a:rPr lang="en-US" smtClean="0"/>
              <a:pPr/>
              <a:t>‹nº›</a:t>
            </a:fld>
            <a:endParaRPr lang="en-US"/>
          </a:p>
        </p:txBody>
      </p:sp>
    </p:spTree>
    <p:extLst>
      <p:ext uri="{BB962C8B-B14F-4D97-AF65-F5344CB8AC3E}">
        <p14:creationId xmlns:p14="http://schemas.microsoft.com/office/powerpoint/2010/main" val="1699727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A919C385-AD2F-3640-B75C-75F585DE0CF4}" type="datetimeFigureOut">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34860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A919C385-AD2F-3640-B75C-75F585DE0CF4}" type="datetimeFigureOut">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27970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A919C385-AD2F-3640-B75C-75F585DE0CF4}" type="datetimeFigureOut">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364149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A919C385-AD2F-3640-B75C-75F585DE0CF4}" type="datetimeFigureOut">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166080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A919C385-AD2F-3640-B75C-75F585DE0CF4}" type="datetimeFigureOut">
              <a:rPr lang="en-US" smtClean="0"/>
              <a:pPr/>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139363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A919C385-AD2F-3640-B75C-75F585DE0CF4}" type="datetimeFigureOut">
              <a:rPr lang="en-US" smtClean="0"/>
              <a:pPr/>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254260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A919C385-AD2F-3640-B75C-75F585DE0CF4}" type="datetimeFigureOut">
              <a:rPr lang="en-US" smtClean="0"/>
              <a:pPr/>
              <a:t>5/8/23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127819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A919C385-AD2F-3640-B75C-75F585DE0CF4}" type="datetimeFigureOut">
              <a:rPr lang="en-US" smtClean="0"/>
              <a:pPr/>
              <a:t>5/8/23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383084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9C385-AD2F-3640-B75C-75F585DE0CF4}" type="datetimeFigureOut">
              <a:rPr lang="en-US" smtClean="0"/>
              <a:pPr/>
              <a:t>5/8/23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53003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A919C385-AD2F-3640-B75C-75F585DE0CF4}" type="datetimeFigureOut">
              <a:rPr lang="en-US" smtClean="0"/>
              <a:pPr/>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102742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A919C385-AD2F-3640-B75C-75F585DE0CF4}" type="datetimeFigureOut">
              <a:rPr lang="en-US" smtClean="0"/>
              <a:pPr/>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7D4D-82A5-2046-A626-2C850FB8178D}" type="slidenum">
              <a:rPr lang="en-US" smtClean="0"/>
              <a:pPr/>
              <a:t>‹nº›</a:t>
            </a:fld>
            <a:endParaRPr lang="en-US"/>
          </a:p>
        </p:txBody>
      </p:sp>
    </p:spTree>
    <p:extLst>
      <p:ext uri="{BB962C8B-B14F-4D97-AF65-F5344CB8AC3E}">
        <p14:creationId xmlns:p14="http://schemas.microsoft.com/office/powerpoint/2010/main" val="209422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9C385-AD2F-3640-B75C-75F585DE0CF4}" type="datetimeFigureOut">
              <a:rPr lang="en-US" smtClean="0"/>
              <a:pPr/>
              <a:t>5/8/23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47D4D-82A5-2046-A626-2C850FB8178D}" type="slidenum">
              <a:rPr lang="en-US" smtClean="0"/>
              <a:pPr/>
              <a:t>‹nº›</a:t>
            </a:fld>
            <a:endParaRPr lang="en-US"/>
          </a:p>
        </p:txBody>
      </p:sp>
    </p:spTree>
    <p:extLst>
      <p:ext uri="{BB962C8B-B14F-4D97-AF65-F5344CB8AC3E}">
        <p14:creationId xmlns:p14="http://schemas.microsoft.com/office/powerpoint/2010/main" val="124008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10F77D72-E005-A547-B6A9-A74F92779CF4}"/>
              </a:ext>
            </a:extLst>
          </p:cNvPr>
          <p:cNvPicPr>
            <a:picLocks noChangeAspect="1"/>
          </p:cNvPicPr>
          <p:nvPr/>
        </p:nvPicPr>
        <p:blipFill>
          <a:blip r:embed="rId2"/>
          <a:stretch>
            <a:fillRect/>
          </a:stretch>
        </p:blipFill>
        <p:spPr>
          <a:xfrm>
            <a:off x="5961783" y="1946224"/>
            <a:ext cx="2842491" cy="2842491"/>
          </a:xfrm>
          <a:prstGeom prst="rect">
            <a:avLst/>
          </a:prstGeom>
        </p:spPr>
      </p:pic>
      <p:sp>
        <p:nvSpPr>
          <p:cNvPr id="12" name="Freeform: Shape 1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34462" y="293077"/>
            <a:ext cx="4339824" cy="3657131"/>
          </a:xfrm>
        </p:spPr>
        <p:txBody>
          <a:bodyPr anchor="b">
            <a:normAutofit/>
          </a:bodyPr>
          <a:lstStyle/>
          <a:p>
            <a:pPr algn="l"/>
            <a:br>
              <a:rPr lang="en-US" sz="2400" dirty="0"/>
            </a:br>
            <a:r>
              <a:rPr lang="pt-BR" sz="3200" dirty="0"/>
              <a:t>Debêntures, partes beneficiárias, bônus de subscrição. Obrigações e direitos dos acionistas. Situação do  minoritário </a:t>
            </a:r>
            <a:endParaRPr lang="en-US" sz="3200" dirty="0"/>
          </a:p>
        </p:txBody>
      </p:sp>
      <p:sp>
        <p:nvSpPr>
          <p:cNvPr id="3" name="Subtitle 2"/>
          <p:cNvSpPr>
            <a:spLocks noGrp="1"/>
          </p:cNvSpPr>
          <p:nvPr>
            <p:ph type="subTitle" idx="1"/>
          </p:nvPr>
        </p:nvSpPr>
        <p:spPr>
          <a:xfrm>
            <a:off x="603504" y="4096512"/>
            <a:ext cx="3125532" cy="1155525"/>
          </a:xfrm>
        </p:spPr>
        <p:txBody>
          <a:bodyPr anchor="t">
            <a:normAutofit/>
          </a:bodyPr>
          <a:lstStyle/>
          <a:p>
            <a:pPr algn="l"/>
            <a:r>
              <a:rPr lang="en-US" sz="1700"/>
              <a:t>Professor Doutor Ruy Pereira Camilo Junior</a:t>
            </a:r>
          </a:p>
        </p:txBody>
      </p:sp>
    </p:spTree>
    <p:extLst>
      <p:ext uri="{BB962C8B-B14F-4D97-AF65-F5344CB8AC3E}">
        <p14:creationId xmlns:p14="http://schemas.microsoft.com/office/powerpoint/2010/main" val="29087529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3E8E59F-950A-3743-B0F5-D7713649DB64}"/>
              </a:ext>
            </a:extLst>
          </p:cNvPr>
          <p:cNvSpPr>
            <a:spLocks noGrp="1"/>
          </p:cNvSpPr>
          <p:nvPr>
            <p:ph type="title"/>
          </p:nvPr>
        </p:nvSpPr>
        <p:spPr>
          <a:xfrm>
            <a:off x="619797" y="586855"/>
            <a:ext cx="3172575" cy="3387497"/>
          </a:xfrm>
        </p:spPr>
        <p:txBody>
          <a:bodyPr anchor="b">
            <a:normAutofit/>
          </a:bodyPr>
          <a:lstStyle/>
          <a:p>
            <a:pPr algn="r"/>
            <a:r>
              <a:rPr lang="pt-BR" sz="3200">
                <a:solidFill>
                  <a:srgbClr val="FFFFFF"/>
                </a:solidFill>
              </a:rPr>
              <a:t>Um problema regulatório superado (mas um bom exercício de criatividade societária)</a:t>
            </a:r>
          </a:p>
        </p:txBody>
      </p:sp>
      <p:sp>
        <p:nvSpPr>
          <p:cNvPr id="3" name="Espaço Reservado para Conteúdo 2">
            <a:extLst>
              <a:ext uri="{FF2B5EF4-FFF2-40B4-BE49-F238E27FC236}">
                <a16:creationId xmlns:a16="http://schemas.microsoft.com/office/drawing/2014/main" id="{3A33BCDC-B75E-9841-961A-070851BE8289}"/>
              </a:ext>
            </a:extLst>
          </p:cNvPr>
          <p:cNvSpPr>
            <a:spLocks noGrp="1"/>
          </p:cNvSpPr>
          <p:nvPr>
            <p:ph idx="1"/>
          </p:nvPr>
        </p:nvSpPr>
        <p:spPr>
          <a:xfrm>
            <a:off x="4877368" y="649480"/>
            <a:ext cx="3646835" cy="5546047"/>
          </a:xfrm>
        </p:spPr>
        <p:txBody>
          <a:bodyPr anchor="ctr">
            <a:normAutofit/>
          </a:bodyPr>
          <a:lstStyle/>
          <a:p>
            <a:pPr marL="0" indent="0">
              <a:buNone/>
            </a:pPr>
            <a:r>
              <a:rPr lang="pt-BR" sz="1700" dirty="0"/>
              <a:t> Lei 7.565, de 19 de dezembro de 1986 (</a:t>
            </a:r>
            <a:r>
              <a:rPr lang="pt-BR" sz="1700" dirty="0" err="1"/>
              <a:t>Codigo</a:t>
            </a:r>
            <a:r>
              <a:rPr lang="pt-BR" sz="1700" dirty="0"/>
              <a:t> Brasileiro de Aeronáutica)</a:t>
            </a:r>
          </a:p>
          <a:p>
            <a:pPr marL="0" indent="0">
              <a:buNone/>
            </a:pPr>
            <a:r>
              <a:rPr lang="pt-BR" sz="1700" dirty="0"/>
              <a:t>Art. 181. “A concessão somente será dada à pessoa jurídica brasileira que tiver: </a:t>
            </a:r>
            <a:r>
              <a:rPr lang="pt-BR" sz="1700" dirty="0" err="1"/>
              <a:t>I</a:t>
            </a:r>
            <a:r>
              <a:rPr lang="pt-BR" sz="1700" dirty="0"/>
              <a:t> – sede no Brasil; II – pelo menos 4/5 (quatro quintos) do capital com direito a voto, pertencente a brasileiros, prevalecendo essa limitação nos eventuais aumentos do capital social; e III – direção confiada exclusivamente a brasileiros.”</a:t>
            </a:r>
          </a:p>
          <a:p>
            <a:pPr marL="0" indent="0">
              <a:buNone/>
            </a:pPr>
            <a:endParaRPr lang="pt-BR" sz="1700" dirty="0"/>
          </a:p>
          <a:p>
            <a:pPr marL="0" indent="0">
              <a:buNone/>
            </a:pPr>
            <a:r>
              <a:rPr lang="pt-BR" sz="1700" b="1" dirty="0"/>
              <a:t>Atenção: revogada pela Lei 13.842/2019, que abriu o setor aéreo brasileiro para o capital estrangeiro (exemplo: Air Europa)</a:t>
            </a:r>
          </a:p>
        </p:txBody>
      </p:sp>
    </p:spTree>
    <p:extLst>
      <p:ext uri="{BB962C8B-B14F-4D97-AF65-F5344CB8AC3E}">
        <p14:creationId xmlns:p14="http://schemas.microsoft.com/office/powerpoint/2010/main" val="335038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AC9D24-63D6-8A4A-9859-ECC478A0FD70}"/>
              </a:ext>
            </a:extLst>
          </p:cNvPr>
          <p:cNvSpPr>
            <a:spLocks noGrp="1"/>
          </p:cNvSpPr>
          <p:nvPr>
            <p:ph type="title"/>
          </p:nvPr>
        </p:nvSpPr>
        <p:spPr>
          <a:xfrm>
            <a:off x="350041" y="586855"/>
            <a:ext cx="2401025" cy="3387497"/>
          </a:xfrm>
        </p:spPr>
        <p:txBody>
          <a:bodyPr anchor="b">
            <a:normAutofit/>
          </a:bodyPr>
          <a:lstStyle/>
          <a:p>
            <a:pPr algn="r"/>
            <a:r>
              <a:rPr lang="pt-BR" sz="2200">
                <a:solidFill>
                  <a:srgbClr val="FFFFFF"/>
                </a:solidFill>
              </a:rPr>
              <a:t>Ações Superpreferenciais</a:t>
            </a:r>
          </a:p>
        </p:txBody>
      </p:sp>
      <p:sp>
        <p:nvSpPr>
          <p:cNvPr id="3" name="Espaço Reservado para Conteúdo 2">
            <a:extLst>
              <a:ext uri="{FF2B5EF4-FFF2-40B4-BE49-F238E27FC236}">
                <a16:creationId xmlns:a16="http://schemas.microsoft.com/office/drawing/2014/main" id="{C03B5596-4431-E144-AEF4-3B0C3B2BFC50}"/>
              </a:ext>
            </a:extLst>
          </p:cNvPr>
          <p:cNvSpPr>
            <a:spLocks noGrp="1"/>
          </p:cNvSpPr>
          <p:nvPr>
            <p:ph idx="1"/>
          </p:nvPr>
        </p:nvSpPr>
        <p:spPr>
          <a:xfrm>
            <a:off x="3607694" y="649480"/>
            <a:ext cx="4916510" cy="5546047"/>
          </a:xfrm>
        </p:spPr>
        <p:txBody>
          <a:bodyPr anchor="ctr">
            <a:normAutofit fontScale="92500" lnSpcReduction="10000"/>
          </a:bodyPr>
          <a:lstStyle/>
          <a:p>
            <a:pPr marL="0" indent="0">
              <a:lnSpc>
                <a:spcPct val="90000"/>
              </a:lnSpc>
              <a:buNone/>
            </a:pPr>
            <a:r>
              <a:rPr lang="pt-BR" sz="1600" dirty="0"/>
              <a:t>Como a Azul atraiu investidores estrangeiros quando vigia a restrição?</a:t>
            </a:r>
          </a:p>
          <a:p>
            <a:pPr marL="0" indent="0">
              <a:lnSpc>
                <a:spcPct val="90000"/>
              </a:lnSpc>
              <a:buNone/>
            </a:pPr>
            <a:endParaRPr lang="pt-BR" sz="1600" dirty="0"/>
          </a:p>
          <a:p>
            <a:pPr marL="0" indent="0">
              <a:lnSpc>
                <a:spcPct val="90000"/>
              </a:lnSpc>
              <a:buNone/>
            </a:pPr>
            <a:r>
              <a:rPr lang="pt-BR" sz="1600" dirty="0"/>
              <a:t>Reforma estatutária.</a:t>
            </a:r>
          </a:p>
          <a:p>
            <a:pPr marL="0" indent="0">
              <a:lnSpc>
                <a:spcPct val="90000"/>
              </a:lnSpc>
              <a:buNone/>
            </a:pPr>
            <a:endParaRPr lang="pt-BR" sz="1600" dirty="0"/>
          </a:p>
          <a:p>
            <a:pPr marL="0" indent="0">
              <a:lnSpc>
                <a:spcPct val="90000"/>
              </a:lnSpc>
              <a:buNone/>
            </a:pPr>
            <a:r>
              <a:rPr lang="pt-BR" sz="1600" dirty="0"/>
              <a:t>Parágrafo Décimo – As seguintes preferências e vantagens são garantidas às ações preferenciais de emissão da Companhia: (</a:t>
            </a:r>
            <a:r>
              <a:rPr lang="pt-BR" sz="1600" dirty="0" err="1"/>
              <a:t>i</a:t>
            </a:r>
            <a:r>
              <a:rPr lang="pt-BR" sz="1600" dirty="0"/>
              <a:t>) prioridade no reembolso de capital; (</a:t>
            </a:r>
            <a:r>
              <a:rPr lang="pt-BR" sz="1600" dirty="0" err="1"/>
              <a:t>ii</a:t>
            </a:r>
            <a:r>
              <a:rPr lang="pt-BR" sz="1600" dirty="0"/>
              <a:t>) direito de serem incluídas em oferta pública de aquisição de ações em decorrência de alienação de controle da companhia nas mesmas condições e ao preço por ação equivalente a 75 (setenta e cinco) vezes o preço por ação pago ao acionista controlador alienante; (</a:t>
            </a:r>
            <a:r>
              <a:rPr lang="pt-BR" sz="1600" dirty="0" err="1"/>
              <a:t>iii</a:t>
            </a:r>
            <a:r>
              <a:rPr lang="pt-BR" sz="1600" dirty="0"/>
              <a:t>) direito ao recebimento de valores equivalentes a 75 (setenta e cinco) vezes o valor atribuído às ações , em caso de liquidação da companhia, quando da divisão dos ativos remanescentes entre os acionistas; e (</a:t>
            </a:r>
            <a:r>
              <a:rPr lang="pt-BR" sz="1600" dirty="0" err="1"/>
              <a:t>iv</a:t>
            </a:r>
            <a:r>
              <a:rPr lang="pt-BR" sz="1600" dirty="0"/>
              <a:t>) direito ao recebimento de dividendos iguais a 75 (setenta e cinco) vezes o valor pago a cada ação ordinária.</a:t>
            </a:r>
          </a:p>
          <a:p>
            <a:pPr marL="0" indent="0">
              <a:lnSpc>
                <a:spcPct val="90000"/>
              </a:lnSpc>
              <a:buNone/>
            </a:pPr>
            <a:endParaRPr lang="pt-BR" sz="1600" dirty="0"/>
          </a:p>
          <a:p>
            <a:pPr marL="0" indent="0">
              <a:lnSpc>
                <a:spcPct val="90000"/>
              </a:lnSpc>
              <a:buNone/>
            </a:pPr>
            <a:r>
              <a:rPr lang="pt-BR" sz="1600" dirty="0"/>
              <a:t>Além disso, direito de eleger 2 membros do conselho de administração </a:t>
            </a:r>
          </a:p>
          <a:p>
            <a:pPr marL="0" indent="0">
              <a:lnSpc>
                <a:spcPct val="90000"/>
              </a:lnSpc>
              <a:buNone/>
            </a:pPr>
            <a:endParaRPr lang="pt-BR" sz="1600" dirty="0"/>
          </a:p>
          <a:p>
            <a:pPr marL="0" indent="0">
              <a:lnSpc>
                <a:spcPct val="90000"/>
              </a:lnSpc>
              <a:buNone/>
            </a:pPr>
            <a:r>
              <a:rPr lang="pt-BR" sz="1600" dirty="0"/>
              <a:t>CVM e BOVESPA aceitaram. Parecer de Nelson </a:t>
            </a:r>
            <a:r>
              <a:rPr lang="pt-BR" sz="1600" dirty="0" err="1"/>
              <a:t>Eizirik</a:t>
            </a:r>
            <a:r>
              <a:rPr lang="pt-BR" sz="1600" dirty="0"/>
              <a:t> sobre sentido da legalidade no direito privado: tudo o que não é proibido, é permitido</a:t>
            </a:r>
          </a:p>
        </p:txBody>
      </p:sp>
    </p:spTree>
    <p:extLst>
      <p:ext uri="{BB962C8B-B14F-4D97-AF65-F5344CB8AC3E}">
        <p14:creationId xmlns:p14="http://schemas.microsoft.com/office/powerpoint/2010/main" val="198078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a:extLst>
              <a:ext uri="{FF2B5EF4-FFF2-40B4-BE49-F238E27FC236}">
                <a16:creationId xmlns:a16="http://schemas.microsoft.com/office/drawing/2014/main" id="{990B9226-7441-E64E-9516-48D5C19A9937}"/>
              </a:ext>
            </a:extLst>
          </p:cNvPr>
          <p:cNvPicPr>
            <a:picLocks noChangeAspect="1"/>
          </p:cNvPicPr>
          <p:nvPr/>
        </p:nvPicPr>
        <p:blipFill rotWithShape="1">
          <a:blip r:embed="rId2"/>
          <a:srcRect t="5836" r="-1" b="5836"/>
          <a:stretch/>
        </p:blipFill>
        <p:spPr>
          <a:xfrm>
            <a:off x="240030" y="320040"/>
            <a:ext cx="8661654" cy="4303462"/>
          </a:xfrm>
          <a:prstGeom prst="rect">
            <a:avLst/>
          </a:prstGeom>
        </p:spPr>
      </p:pic>
      <p:sp>
        <p:nvSpPr>
          <p:cNvPr id="21" name="Rectangle 24">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791273E2-3F8A-7A40-A151-B36E87C354AF}"/>
              </a:ext>
            </a:extLst>
          </p:cNvPr>
          <p:cNvSpPr txBox="1"/>
          <p:nvPr/>
        </p:nvSpPr>
        <p:spPr>
          <a:xfrm>
            <a:off x="3284982" y="5009083"/>
            <a:ext cx="5232654" cy="1345997"/>
          </a:xfrm>
          <a:prstGeom prst="rect">
            <a:avLst/>
          </a:prstGeom>
        </p:spPr>
        <p:txBody>
          <a:bodyPr vert="horz" lIns="91440" tIns="45720" rIns="91440" bIns="45720" rtlCol="0" anchor="ctr">
            <a:normAutofit/>
          </a:bodyPr>
          <a:lstStyle/>
          <a:p>
            <a:pPr defTabSz="914400">
              <a:lnSpc>
                <a:spcPct val="90000"/>
              </a:lnSpc>
              <a:spcAft>
                <a:spcPts val="600"/>
              </a:spcAft>
            </a:pPr>
            <a:r>
              <a:rPr lang="en-US" sz="1500" dirty="0">
                <a:solidFill>
                  <a:schemeClr val="bg1"/>
                </a:solidFill>
              </a:rPr>
              <a:t>Como Ferdinand de Lesseps </a:t>
            </a:r>
            <a:r>
              <a:rPr lang="en-US" sz="1500" dirty="0" err="1">
                <a:solidFill>
                  <a:schemeClr val="bg1"/>
                </a:solidFill>
              </a:rPr>
              <a:t>assegurou</a:t>
            </a:r>
            <a:r>
              <a:rPr lang="en-US" sz="1500" dirty="0">
                <a:solidFill>
                  <a:schemeClr val="bg1"/>
                </a:solidFill>
              </a:rPr>
              <a:t> o </a:t>
            </a:r>
            <a:r>
              <a:rPr lang="en-US" sz="1500" dirty="0" err="1">
                <a:solidFill>
                  <a:schemeClr val="bg1"/>
                </a:solidFill>
              </a:rPr>
              <a:t>direito</a:t>
            </a:r>
            <a:r>
              <a:rPr lang="en-US" sz="1500" dirty="0">
                <a:solidFill>
                  <a:schemeClr val="bg1"/>
                </a:solidFill>
              </a:rPr>
              <a:t> a </a:t>
            </a:r>
            <a:r>
              <a:rPr lang="en-US" sz="1500" dirty="0" err="1">
                <a:solidFill>
                  <a:schemeClr val="bg1"/>
                </a:solidFill>
              </a:rPr>
              <a:t>receber</a:t>
            </a:r>
            <a:r>
              <a:rPr lang="en-US" sz="1500" dirty="0">
                <a:solidFill>
                  <a:schemeClr val="bg1"/>
                </a:solidFill>
              </a:rPr>
              <a:t> </a:t>
            </a:r>
            <a:r>
              <a:rPr lang="en-US" sz="1500" dirty="0" err="1">
                <a:solidFill>
                  <a:schemeClr val="bg1"/>
                </a:solidFill>
              </a:rPr>
              <a:t>dez</a:t>
            </a:r>
            <a:r>
              <a:rPr lang="en-US" sz="1500" dirty="0">
                <a:solidFill>
                  <a:schemeClr val="bg1"/>
                </a:solidFill>
              </a:rPr>
              <a:t> por cento do </a:t>
            </a:r>
            <a:r>
              <a:rPr lang="en-US" sz="1500" dirty="0" err="1">
                <a:solidFill>
                  <a:schemeClr val="bg1"/>
                </a:solidFill>
              </a:rPr>
              <a:t>lucro</a:t>
            </a:r>
            <a:r>
              <a:rPr lang="en-US" sz="1500" dirty="0">
                <a:solidFill>
                  <a:schemeClr val="bg1"/>
                </a:solidFill>
              </a:rPr>
              <a:t> do canal de Suez </a:t>
            </a:r>
            <a:r>
              <a:rPr lang="en-US" sz="1500" dirty="0" err="1">
                <a:solidFill>
                  <a:schemeClr val="bg1"/>
                </a:solidFill>
              </a:rPr>
              <a:t>sem</a:t>
            </a:r>
            <a:r>
              <a:rPr lang="en-US" sz="1500" dirty="0">
                <a:solidFill>
                  <a:schemeClr val="bg1"/>
                </a:solidFill>
              </a:rPr>
              <a:t> </a:t>
            </a:r>
            <a:r>
              <a:rPr lang="en-US" sz="1500" dirty="0" err="1">
                <a:solidFill>
                  <a:schemeClr val="bg1"/>
                </a:solidFill>
              </a:rPr>
              <a:t>pôr</a:t>
            </a:r>
            <a:r>
              <a:rPr lang="en-US" sz="1500" dirty="0">
                <a:solidFill>
                  <a:schemeClr val="bg1"/>
                </a:solidFill>
              </a:rPr>
              <a:t> capital,  </a:t>
            </a:r>
            <a:r>
              <a:rPr lang="en-US" sz="1500" dirty="0" err="1">
                <a:solidFill>
                  <a:schemeClr val="bg1"/>
                </a:solidFill>
              </a:rPr>
              <a:t>em</a:t>
            </a:r>
            <a:r>
              <a:rPr lang="en-US" sz="1500" dirty="0">
                <a:solidFill>
                  <a:schemeClr val="bg1"/>
                </a:solidFill>
              </a:rPr>
              <a:t> 1857?</a:t>
            </a:r>
          </a:p>
          <a:p>
            <a:pPr indent="-228600" algn="ctr" defTabSz="914400">
              <a:lnSpc>
                <a:spcPct val="90000"/>
              </a:lnSpc>
              <a:spcAft>
                <a:spcPts val="600"/>
              </a:spcAft>
              <a:buFont typeface="Arial" panose="020B0604020202020204" pitchFamily="34" charset="0"/>
              <a:buChar char="•"/>
            </a:pPr>
            <a:endParaRPr lang="en-US" sz="1500" b="1" dirty="0">
              <a:solidFill>
                <a:schemeClr val="bg1"/>
              </a:solidFill>
            </a:endParaRPr>
          </a:p>
          <a:p>
            <a:pPr algn="ctr" defTabSz="914400">
              <a:lnSpc>
                <a:spcPct val="90000"/>
              </a:lnSpc>
              <a:spcAft>
                <a:spcPts val="600"/>
              </a:spcAft>
            </a:pPr>
            <a:r>
              <a:rPr lang="en-US" sz="1500" b="1" dirty="0">
                <a:solidFill>
                  <a:schemeClr val="bg1"/>
                </a:solidFill>
              </a:rPr>
              <a:t> PARTES BENEFICIÁRIAS</a:t>
            </a:r>
          </a:p>
        </p:txBody>
      </p:sp>
    </p:spTree>
    <p:extLst>
      <p:ext uri="{BB962C8B-B14F-4D97-AF65-F5344CB8AC3E}">
        <p14:creationId xmlns:p14="http://schemas.microsoft.com/office/powerpoint/2010/main" val="408116461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1E6903-028A-7040-B51B-6F8492B1BED6}"/>
              </a:ext>
            </a:extLst>
          </p:cNvPr>
          <p:cNvSpPr>
            <a:spLocks noGrp="1"/>
          </p:cNvSpPr>
          <p:nvPr>
            <p:ph type="title"/>
          </p:nvPr>
        </p:nvSpPr>
        <p:spPr>
          <a:xfrm>
            <a:off x="350041" y="586855"/>
            <a:ext cx="2401025" cy="3387497"/>
          </a:xfrm>
        </p:spPr>
        <p:txBody>
          <a:bodyPr anchor="b">
            <a:normAutofit/>
          </a:bodyPr>
          <a:lstStyle/>
          <a:p>
            <a:pPr algn="r"/>
            <a:r>
              <a:rPr lang="pt-BR" sz="3200">
                <a:solidFill>
                  <a:srgbClr val="FFFFFF"/>
                </a:solidFill>
              </a:rPr>
              <a:t>Partes Beneficiárias: Conceitos e Funções</a:t>
            </a:r>
          </a:p>
        </p:txBody>
      </p:sp>
      <p:sp>
        <p:nvSpPr>
          <p:cNvPr id="3" name="Espaço Reservado para Conteúdo 2">
            <a:extLst>
              <a:ext uri="{FF2B5EF4-FFF2-40B4-BE49-F238E27FC236}">
                <a16:creationId xmlns:a16="http://schemas.microsoft.com/office/drawing/2014/main" id="{C8524B9E-2386-7746-8872-61CF7718F292}"/>
              </a:ext>
            </a:extLst>
          </p:cNvPr>
          <p:cNvSpPr>
            <a:spLocks noGrp="1"/>
          </p:cNvSpPr>
          <p:nvPr>
            <p:ph idx="1"/>
          </p:nvPr>
        </p:nvSpPr>
        <p:spPr>
          <a:xfrm>
            <a:off x="3607694" y="649480"/>
            <a:ext cx="4916510" cy="5546047"/>
          </a:xfrm>
        </p:spPr>
        <p:txBody>
          <a:bodyPr anchor="ctr">
            <a:normAutofit lnSpcReduction="10000"/>
          </a:bodyPr>
          <a:lstStyle/>
          <a:p>
            <a:pPr marL="0" indent="0">
              <a:lnSpc>
                <a:spcPct val="90000"/>
              </a:lnSpc>
              <a:buNone/>
            </a:pPr>
            <a:r>
              <a:rPr lang="pt-BR" sz="1400" dirty="0"/>
              <a:t>Partes beneficiárias são  títulos negociáveis, sem valor nominal e estranhos ao capital social, que conferem direitos de crédito eventual: participação nos lucros </a:t>
            </a:r>
          </a:p>
          <a:p>
            <a:pPr marL="0" indent="0">
              <a:lnSpc>
                <a:spcPct val="90000"/>
              </a:lnSpc>
              <a:buNone/>
            </a:pPr>
            <a:endParaRPr lang="pt-BR" sz="1400" dirty="0"/>
          </a:p>
          <a:p>
            <a:pPr marL="0" indent="0">
              <a:lnSpc>
                <a:spcPct val="90000"/>
              </a:lnSpc>
              <a:buNone/>
            </a:pPr>
            <a:r>
              <a:rPr lang="pt-BR" sz="1400" dirty="0"/>
              <a:t>Artigo 47: § 3º É vedado conferir às partes beneficiárias qualquer direito privativo de acionista, salvo o de fiscalizar, nos termos desta Lei, os atos dos administradores.</a:t>
            </a:r>
          </a:p>
          <a:p>
            <a:pPr marL="0" indent="0">
              <a:lnSpc>
                <a:spcPct val="90000"/>
              </a:lnSpc>
              <a:buNone/>
            </a:pPr>
            <a:endParaRPr lang="pt-BR" sz="1400" dirty="0"/>
          </a:p>
          <a:p>
            <a:pPr marL="0" indent="0">
              <a:lnSpc>
                <a:spcPct val="90000"/>
              </a:lnSpc>
              <a:buNone/>
            </a:pPr>
            <a:endParaRPr lang="pt-BR" sz="1400" dirty="0"/>
          </a:p>
          <a:p>
            <a:pPr marL="0" indent="0">
              <a:lnSpc>
                <a:spcPct val="90000"/>
              </a:lnSpc>
              <a:buNone/>
            </a:pPr>
            <a:r>
              <a:rPr lang="pt-BR" sz="1400" dirty="0"/>
              <a:t>Funções típicas: </a:t>
            </a:r>
          </a:p>
          <a:p>
            <a:pPr marL="0" indent="0">
              <a:lnSpc>
                <a:spcPct val="90000"/>
              </a:lnSpc>
              <a:buNone/>
            </a:pPr>
            <a:endParaRPr lang="pt-BR" sz="1400" dirty="0"/>
          </a:p>
          <a:p>
            <a:pPr marL="514350" indent="-514350">
              <a:lnSpc>
                <a:spcPct val="90000"/>
              </a:lnSpc>
              <a:buAutoNum type="alphaLcParenR"/>
            </a:pPr>
            <a:r>
              <a:rPr lang="pt-BR" sz="1400" dirty="0"/>
              <a:t>Mecanismo de alavancagem do controle</a:t>
            </a:r>
          </a:p>
          <a:p>
            <a:pPr marL="514350" indent="-514350">
              <a:lnSpc>
                <a:spcPct val="90000"/>
              </a:lnSpc>
              <a:buAutoNum type="alphaLcParenR"/>
            </a:pPr>
            <a:r>
              <a:rPr lang="pt-BR" sz="1400" dirty="0"/>
              <a:t>Remuneração de serviços de fundadores, acionistas ou terceiros;</a:t>
            </a:r>
          </a:p>
          <a:p>
            <a:pPr marL="514350" indent="-514350">
              <a:lnSpc>
                <a:spcPct val="90000"/>
              </a:lnSpc>
              <a:buFont typeface="Arial"/>
              <a:buAutoNum type="alphaLcParenR"/>
            </a:pPr>
            <a:r>
              <a:rPr lang="pt-BR" sz="1400" dirty="0"/>
              <a:t>Levantamento de recursos, por alienação onerosa,  sem alterar a distribuição de capital entre os acionistas (ou seja, sem compartilhar poder);</a:t>
            </a:r>
          </a:p>
          <a:p>
            <a:pPr marL="514350" indent="-514350">
              <a:lnSpc>
                <a:spcPct val="90000"/>
              </a:lnSpc>
              <a:buAutoNum type="alphaLcParenR"/>
            </a:pPr>
            <a:r>
              <a:rPr lang="pt-BR" sz="1400" dirty="0"/>
              <a:t>Atribuição gratuita a fundações beneficentes de empregas</a:t>
            </a:r>
          </a:p>
          <a:p>
            <a:pPr marL="514350" indent="-514350">
              <a:lnSpc>
                <a:spcPct val="90000"/>
              </a:lnSpc>
              <a:buAutoNum type="alphaLcParenR"/>
            </a:pPr>
            <a:endParaRPr lang="pt-BR" sz="1400" dirty="0"/>
          </a:p>
          <a:p>
            <a:pPr marL="0" indent="0">
              <a:lnSpc>
                <a:spcPct val="90000"/>
              </a:lnSpc>
              <a:buNone/>
            </a:pPr>
            <a:endParaRPr lang="pt-BR" sz="1400" dirty="0"/>
          </a:p>
          <a:p>
            <a:pPr marL="0" indent="0">
              <a:lnSpc>
                <a:spcPct val="90000"/>
              </a:lnSpc>
              <a:buNone/>
            </a:pPr>
            <a:r>
              <a:rPr lang="pt-BR" sz="1400" dirty="0"/>
              <a:t>Exemplo de função atípica: Acionistas que têm mútuos contra a companhia, transformam os passivos em partes beneficiárias, para ¨limpar o balanço¨. Mas pode </a:t>
            </a:r>
            <a:r>
              <a:rPr lang="pt-BR" sz="1400"/>
              <a:t>dar errado....</a:t>
            </a:r>
            <a:endParaRPr lang="pt-BR" sz="1400" dirty="0"/>
          </a:p>
          <a:p>
            <a:pPr marL="0" indent="0">
              <a:lnSpc>
                <a:spcPct val="90000"/>
              </a:lnSpc>
              <a:buNone/>
            </a:pPr>
            <a:endParaRPr lang="pt-BR" sz="1400" b="1" dirty="0"/>
          </a:p>
          <a:p>
            <a:pPr marL="0" indent="0">
              <a:lnSpc>
                <a:spcPct val="90000"/>
              </a:lnSpc>
              <a:buNone/>
            </a:pPr>
            <a:r>
              <a:rPr lang="pt-BR" sz="1400" b="1" dirty="0"/>
              <a:t>Artigo 47 Parágrafo único. É vedado às companhias abertas emitir partes beneficiárias.  Por que?           </a:t>
            </a:r>
          </a:p>
          <a:p>
            <a:pPr>
              <a:lnSpc>
                <a:spcPct val="90000"/>
              </a:lnSpc>
            </a:pPr>
            <a:endParaRPr lang="pt-BR" sz="1400" dirty="0"/>
          </a:p>
        </p:txBody>
      </p:sp>
    </p:spTree>
    <p:extLst>
      <p:ext uri="{BB962C8B-B14F-4D97-AF65-F5344CB8AC3E}">
        <p14:creationId xmlns:p14="http://schemas.microsoft.com/office/powerpoint/2010/main" val="300783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11512E-6CA5-BF44-8FFA-522691CD1303}"/>
              </a:ext>
            </a:extLst>
          </p:cNvPr>
          <p:cNvSpPr>
            <a:spLocks noGrp="1"/>
          </p:cNvSpPr>
          <p:nvPr>
            <p:ph type="title"/>
          </p:nvPr>
        </p:nvSpPr>
        <p:spPr>
          <a:xfrm>
            <a:off x="350041" y="586855"/>
            <a:ext cx="2401025" cy="3387497"/>
          </a:xfrm>
        </p:spPr>
        <p:txBody>
          <a:bodyPr anchor="b">
            <a:normAutofit fontScale="90000"/>
          </a:bodyPr>
          <a:lstStyle/>
          <a:p>
            <a:pPr algn="r"/>
            <a:r>
              <a:rPr lang="pt-BR" sz="3200" dirty="0">
                <a:solidFill>
                  <a:srgbClr val="FFFFFF"/>
                </a:solidFill>
              </a:rPr>
              <a:t>Partes Beneficiárias</a:t>
            </a:r>
            <a:br>
              <a:rPr lang="pt-BR" sz="3200" dirty="0">
                <a:solidFill>
                  <a:srgbClr val="FFFFFF"/>
                </a:solidFill>
              </a:rPr>
            </a:br>
            <a:br>
              <a:rPr lang="pt-BR" sz="3200" dirty="0">
                <a:solidFill>
                  <a:srgbClr val="FFFFFF"/>
                </a:solidFill>
              </a:rPr>
            </a:br>
            <a:r>
              <a:rPr lang="pt-BR" sz="3200" dirty="0">
                <a:solidFill>
                  <a:srgbClr val="FFFFFF"/>
                </a:solidFill>
              </a:rPr>
              <a:t>Resgate, duração, conversão</a:t>
            </a:r>
            <a:br>
              <a:rPr lang="pt-BR" sz="3200" dirty="0">
                <a:solidFill>
                  <a:srgbClr val="FFFFFF"/>
                </a:solidFill>
              </a:rPr>
            </a:br>
            <a:r>
              <a:rPr lang="pt-BR" sz="3200" dirty="0">
                <a:solidFill>
                  <a:srgbClr val="FFFFFF"/>
                </a:solidFill>
              </a:rPr>
              <a:t>propriedade</a:t>
            </a:r>
          </a:p>
        </p:txBody>
      </p:sp>
      <p:sp>
        <p:nvSpPr>
          <p:cNvPr id="3" name="Espaço Reservado para Conteúdo 2">
            <a:extLst>
              <a:ext uri="{FF2B5EF4-FFF2-40B4-BE49-F238E27FC236}">
                <a16:creationId xmlns:a16="http://schemas.microsoft.com/office/drawing/2014/main" id="{A4AD36AF-9DBC-2E40-ABDE-DACA7A015409}"/>
              </a:ext>
            </a:extLst>
          </p:cNvPr>
          <p:cNvSpPr>
            <a:spLocks noGrp="1"/>
          </p:cNvSpPr>
          <p:nvPr>
            <p:ph idx="1"/>
          </p:nvPr>
        </p:nvSpPr>
        <p:spPr>
          <a:xfrm>
            <a:off x="3607694" y="649480"/>
            <a:ext cx="4916510" cy="5546047"/>
          </a:xfrm>
        </p:spPr>
        <p:txBody>
          <a:bodyPr anchor="ctr">
            <a:normAutofit lnSpcReduction="10000"/>
          </a:bodyPr>
          <a:lstStyle/>
          <a:p>
            <a:pPr marL="0" indent="0">
              <a:lnSpc>
                <a:spcPct val="90000"/>
              </a:lnSpc>
              <a:buNone/>
            </a:pPr>
            <a:r>
              <a:rPr lang="pt-BR" sz="1700" b="1" dirty="0"/>
              <a:t>Resgate e duração</a:t>
            </a:r>
            <a:endParaRPr lang="pt-BR" sz="1700" dirty="0"/>
          </a:p>
          <a:p>
            <a:pPr marL="0" indent="0">
              <a:lnSpc>
                <a:spcPct val="90000"/>
              </a:lnSpc>
              <a:buNone/>
            </a:pPr>
            <a:r>
              <a:rPr lang="pt-BR" sz="1700" dirty="0"/>
              <a:t>Art. 48. O estatuto fixará o prazo de duração das partes beneficiárias e, </a:t>
            </a:r>
            <a:r>
              <a:rPr lang="pt-BR" sz="2000" b="1" dirty="0"/>
              <a:t>sempre que estipular resgate, deverá criar reserva especial para esse fim</a:t>
            </a:r>
            <a:r>
              <a:rPr lang="pt-BR" sz="1700" dirty="0"/>
              <a:t>.</a:t>
            </a:r>
          </a:p>
          <a:p>
            <a:pPr marL="0" indent="0">
              <a:lnSpc>
                <a:spcPct val="90000"/>
              </a:lnSpc>
              <a:buNone/>
            </a:pPr>
            <a:r>
              <a:rPr lang="pt-BR" sz="1700" dirty="0"/>
              <a:t>§ 1º O prazo de duração das partes beneficiárias atribuídas gratuitamente, salvo as destinadas a sociedades ou fundações beneficentes dos empregados da companhia, </a:t>
            </a:r>
            <a:r>
              <a:rPr lang="pt-BR" sz="2000" b="1" dirty="0"/>
              <a:t>não poderá ultrapassar 10 (dez) anos.</a:t>
            </a:r>
          </a:p>
          <a:p>
            <a:pPr marL="0" indent="0">
              <a:lnSpc>
                <a:spcPct val="90000"/>
              </a:lnSpc>
              <a:buNone/>
            </a:pPr>
            <a:r>
              <a:rPr lang="pt-BR" sz="1700" dirty="0"/>
              <a:t>§ 2º O estatuto poderá prever a </a:t>
            </a:r>
            <a:r>
              <a:rPr lang="pt-BR" sz="2000" b="1" dirty="0"/>
              <a:t>conversão</a:t>
            </a:r>
            <a:r>
              <a:rPr lang="pt-BR" sz="1700" dirty="0"/>
              <a:t> das partes beneficiárias em ações, mediante capitalização de reserva criada para esse fim.</a:t>
            </a:r>
          </a:p>
          <a:p>
            <a:pPr marL="0" indent="0">
              <a:lnSpc>
                <a:spcPct val="90000"/>
              </a:lnSpc>
              <a:buNone/>
            </a:pPr>
            <a:r>
              <a:rPr lang="pt-BR" sz="1700" dirty="0"/>
              <a:t> </a:t>
            </a:r>
          </a:p>
          <a:p>
            <a:pPr marL="0" indent="0">
              <a:lnSpc>
                <a:spcPct val="90000"/>
              </a:lnSpc>
              <a:buNone/>
            </a:pPr>
            <a:endParaRPr lang="pt-BR" sz="1700" dirty="0"/>
          </a:p>
          <a:p>
            <a:pPr marL="0" indent="0">
              <a:lnSpc>
                <a:spcPct val="90000"/>
              </a:lnSpc>
              <a:buNone/>
            </a:pPr>
            <a:r>
              <a:rPr lang="pt-BR" sz="1700" dirty="0"/>
              <a:t>Propriedade e circulação: </a:t>
            </a:r>
            <a:r>
              <a:rPr lang="pt-BR" sz="2000" b="1" dirty="0"/>
              <a:t>nominativas</a:t>
            </a:r>
          </a:p>
          <a:p>
            <a:pPr marL="0" indent="0">
              <a:lnSpc>
                <a:spcPct val="90000"/>
              </a:lnSpc>
              <a:buNone/>
            </a:pPr>
            <a:endParaRPr lang="pt-BR" sz="1700" dirty="0"/>
          </a:p>
          <a:p>
            <a:pPr marL="0" indent="0">
              <a:lnSpc>
                <a:spcPct val="90000"/>
              </a:lnSpc>
              <a:buNone/>
            </a:pPr>
            <a:r>
              <a:rPr lang="pt-BR" sz="1700" dirty="0"/>
              <a:t>Art. 51. A reforma do estatuto que modificar ou reduzir as vantagens conferidas às partes beneficiárias só terá eficácia quando aprovada pela metade, no mínimo, dos seus titulares, reunidos em </a:t>
            </a:r>
            <a:r>
              <a:rPr lang="pt-BR" sz="2000" b="1" dirty="0" err="1"/>
              <a:t>assembléia</a:t>
            </a:r>
            <a:r>
              <a:rPr lang="pt-BR" sz="2000" b="1" dirty="0"/>
              <a:t>-geral especial</a:t>
            </a:r>
            <a:r>
              <a:rPr lang="pt-BR" sz="1800" dirty="0"/>
              <a:t>.</a:t>
            </a:r>
          </a:p>
        </p:txBody>
      </p:sp>
    </p:spTree>
    <p:extLst>
      <p:ext uri="{BB962C8B-B14F-4D97-AF65-F5344CB8AC3E}">
        <p14:creationId xmlns:p14="http://schemas.microsoft.com/office/powerpoint/2010/main" val="421157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149BE34-BDDC-6F41-9911-C0C5206F5C06}"/>
              </a:ext>
            </a:extLst>
          </p:cNvPr>
          <p:cNvSpPr>
            <a:spLocks noGrp="1"/>
          </p:cNvSpPr>
          <p:nvPr>
            <p:ph type="title"/>
          </p:nvPr>
        </p:nvSpPr>
        <p:spPr>
          <a:xfrm>
            <a:off x="140677" y="586855"/>
            <a:ext cx="2610389" cy="4735422"/>
          </a:xfrm>
        </p:spPr>
        <p:txBody>
          <a:bodyPr anchor="b">
            <a:normAutofit/>
          </a:bodyPr>
          <a:lstStyle/>
          <a:p>
            <a:pPr algn="r"/>
            <a:r>
              <a:rPr lang="pt-BR" sz="3500" dirty="0">
                <a:solidFill>
                  <a:srgbClr val="FFFFFF"/>
                </a:solidFill>
              </a:rPr>
              <a:t>Bônus de Subscrição</a:t>
            </a:r>
            <a:br>
              <a:rPr lang="pt-BR" sz="3500" dirty="0">
                <a:solidFill>
                  <a:srgbClr val="FFFFFF"/>
                </a:solidFill>
              </a:rPr>
            </a:br>
            <a:r>
              <a:rPr lang="pt-BR" sz="3500" dirty="0">
                <a:solidFill>
                  <a:srgbClr val="FFFFFF"/>
                </a:solidFill>
              </a:rPr>
              <a:t>nas companhias de capital autorizado </a:t>
            </a:r>
            <a:br>
              <a:rPr lang="pt-BR" sz="3500" dirty="0">
                <a:solidFill>
                  <a:srgbClr val="FFFFFF"/>
                </a:solidFill>
              </a:rPr>
            </a:br>
            <a:endParaRPr lang="pt-BR" sz="3500" dirty="0">
              <a:solidFill>
                <a:srgbClr val="FFFFFF"/>
              </a:solidFill>
            </a:endParaRPr>
          </a:p>
        </p:txBody>
      </p:sp>
      <p:sp>
        <p:nvSpPr>
          <p:cNvPr id="3" name="Espaço Reservado para Conteúdo 2">
            <a:extLst>
              <a:ext uri="{FF2B5EF4-FFF2-40B4-BE49-F238E27FC236}">
                <a16:creationId xmlns:a16="http://schemas.microsoft.com/office/drawing/2014/main" id="{E1CEC374-B6DA-174C-8DAE-B1295FB97634}"/>
              </a:ext>
            </a:extLst>
          </p:cNvPr>
          <p:cNvSpPr>
            <a:spLocks noGrp="1"/>
          </p:cNvSpPr>
          <p:nvPr>
            <p:ph idx="1"/>
          </p:nvPr>
        </p:nvSpPr>
        <p:spPr>
          <a:xfrm>
            <a:off x="3607694" y="649480"/>
            <a:ext cx="4916510" cy="5546047"/>
          </a:xfrm>
        </p:spPr>
        <p:txBody>
          <a:bodyPr anchor="ctr">
            <a:normAutofit fontScale="92500" lnSpcReduction="20000"/>
          </a:bodyPr>
          <a:lstStyle/>
          <a:p>
            <a:pPr fontAlgn="base"/>
            <a:r>
              <a:rPr lang="pt-BR" dirty="0"/>
              <a:t>Título existente nas companhias de capital autorizado, sejam abertas, sejam fechadas.</a:t>
            </a:r>
          </a:p>
          <a:p>
            <a:pPr fontAlgn="base"/>
            <a:r>
              <a:rPr lang="pt-BR" dirty="0"/>
              <a:t>Confere direito  para aquisição de ações, em futuro aumento de capital,  em determinado prazo., bem como o preço de exercício.</a:t>
            </a:r>
          </a:p>
          <a:p>
            <a:pPr fontAlgn="base"/>
            <a:r>
              <a:rPr lang="pt-BR" dirty="0"/>
              <a:t>Se não for exercido, caduca o direito  (mas não há obrigação de subscrição).</a:t>
            </a:r>
          </a:p>
        </p:txBody>
      </p:sp>
    </p:spTree>
    <p:extLst>
      <p:ext uri="{BB962C8B-B14F-4D97-AF65-F5344CB8AC3E}">
        <p14:creationId xmlns:p14="http://schemas.microsoft.com/office/powerpoint/2010/main" val="23761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149BE34-BDDC-6F41-9911-C0C5206F5C06}"/>
              </a:ext>
            </a:extLst>
          </p:cNvPr>
          <p:cNvSpPr>
            <a:spLocks noGrp="1"/>
          </p:cNvSpPr>
          <p:nvPr>
            <p:ph type="title"/>
          </p:nvPr>
        </p:nvSpPr>
        <p:spPr>
          <a:xfrm>
            <a:off x="140677" y="586855"/>
            <a:ext cx="2610389" cy="4735422"/>
          </a:xfrm>
        </p:spPr>
        <p:txBody>
          <a:bodyPr anchor="b">
            <a:normAutofit/>
          </a:bodyPr>
          <a:lstStyle/>
          <a:p>
            <a:pPr algn="r"/>
            <a:r>
              <a:rPr lang="pt-BR" sz="3500" dirty="0">
                <a:solidFill>
                  <a:srgbClr val="FFFFFF"/>
                </a:solidFill>
              </a:rPr>
              <a:t>Bônus de Subscrição</a:t>
            </a:r>
            <a:br>
              <a:rPr lang="pt-BR" sz="3500" dirty="0">
                <a:solidFill>
                  <a:srgbClr val="FFFFFF"/>
                </a:solidFill>
              </a:rPr>
            </a:br>
            <a:r>
              <a:rPr lang="pt-BR" sz="3500" dirty="0">
                <a:solidFill>
                  <a:srgbClr val="FFFFFF"/>
                </a:solidFill>
              </a:rPr>
              <a:t>nas companhias de capital autorizado </a:t>
            </a:r>
            <a:br>
              <a:rPr lang="pt-BR" sz="3500" dirty="0">
                <a:solidFill>
                  <a:srgbClr val="FFFFFF"/>
                </a:solidFill>
              </a:rPr>
            </a:br>
            <a:endParaRPr lang="pt-BR" sz="3500" dirty="0">
              <a:solidFill>
                <a:srgbClr val="FFFFFF"/>
              </a:solidFill>
            </a:endParaRPr>
          </a:p>
        </p:txBody>
      </p:sp>
      <p:sp>
        <p:nvSpPr>
          <p:cNvPr id="3" name="Espaço Reservado para Conteúdo 2">
            <a:extLst>
              <a:ext uri="{FF2B5EF4-FFF2-40B4-BE49-F238E27FC236}">
                <a16:creationId xmlns:a16="http://schemas.microsoft.com/office/drawing/2014/main" id="{E1CEC374-B6DA-174C-8DAE-B1295FB97634}"/>
              </a:ext>
            </a:extLst>
          </p:cNvPr>
          <p:cNvSpPr>
            <a:spLocks noGrp="1"/>
          </p:cNvSpPr>
          <p:nvPr>
            <p:ph idx="1"/>
          </p:nvPr>
        </p:nvSpPr>
        <p:spPr>
          <a:xfrm>
            <a:off x="3607694" y="649480"/>
            <a:ext cx="4916510" cy="5546047"/>
          </a:xfrm>
        </p:spPr>
        <p:txBody>
          <a:bodyPr anchor="ctr">
            <a:normAutofit lnSpcReduction="10000"/>
          </a:bodyPr>
          <a:lstStyle/>
          <a:p>
            <a:pPr marL="0" indent="0" fontAlgn="base">
              <a:buNone/>
            </a:pPr>
            <a:r>
              <a:rPr lang="pt-BR" dirty="0"/>
              <a:t>Vantagens para a companhia: </a:t>
            </a:r>
          </a:p>
          <a:p>
            <a:pPr marL="514350" indent="-514350" fontAlgn="base">
              <a:buFont typeface="+mj-lt"/>
              <a:buAutoNum type="arabicPeriod"/>
            </a:pPr>
            <a:r>
              <a:rPr lang="pt-BR" dirty="0"/>
              <a:t>Já recebe valores pela venda dos bônus (diferente do preço de exercício)</a:t>
            </a:r>
          </a:p>
          <a:p>
            <a:pPr marL="514350" indent="-514350" fontAlgn="base">
              <a:buFont typeface="+mj-lt"/>
              <a:buAutoNum type="arabicPeriod"/>
            </a:pPr>
            <a:r>
              <a:rPr lang="pt-BR" dirty="0"/>
              <a:t>Faz pesquisa de mercado</a:t>
            </a:r>
          </a:p>
          <a:p>
            <a:pPr marL="514350" indent="-514350" fontAlgn="base">
              <a:buFont typeface="+mj-lt"/>
              <a:buAutoNum type="arabicPeriod"/>
            </a:pPr>
            <a:r>
              <a:rPr lang="pt-BR" dirty="0"/>
              <a:t>Agiliza a futura venda das ações</a:t>
            </a:r>
          </a:p>
          <a:p>
            <a:pPr marL="0" indent="0" fontAlgn="base">
              <a:buNone/>
            </a:pPr>
            <a:r>
              <a:rPr lang="pt-BR" dirty="0"/>
              <a:t>Já para o investidor, é uma aposta</a:t>
            </a:r>
          </a:p>
        </p:txBody>
      </p:sp>
    </p:spTree>
    <p:extLst>
      <p:ext uri="{BB962C8B-B14F-4D97-AF65-F5344CB8AC3E}">
        <p14:creationId xmlns:p14="http://schemas.microsoft.com/office/powerpoint/2010/main" val="164205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162D7-F5CC-DE4E-841C-DFDF773AA4F5}"/>
              </a:ext>
            </a:extLst>
          </p:cNvPr>
          <p:cNvSpPr>
            <a:spLocks noGrp="1"/>
          </p:cNvSpPr>
          <p:nvPr>
            <p:ph type="title"/>
          </p:nvPr>
        </p:nvSpPr>
        <p:spPr/>
        <p:txBody>
          <a:bodyPr>
            <a:normAutofit/>
          </a:bodyPr>
          <a:lstStyle/>
          <a:p>
            <a:r>
              <a:rPr lang="pt-BR" sz="2800" dirty="0"/>
              <a:t>Caso Ambev. Bônus de Subscrição emitidos em 1996 para exercício em 2003. EXAMINE A CLÁUSULA</a:t>
            </a:r>
          </a:p>
        </p:txBody>
      </p:sp>
      <p:sp>
        <p:nvSpPr>
          <p:cNvPr id="3" name="Espaço Reservado para Conteúdo 2">
            <a:extLst>
              <a:ext uri="{FF2B5EF4-FFF2-40B4-BE49-F238E27FC236}">
                <a16:creationId xmlns:a16="http://schemas.microsoft.com/office/drawing/2014/main" id="{881C3A7D-B3FD-B34D-BAB9-7B94AD76A366}"/>
              </a:ext>
            </a:extLst>
          </p:cNvPr>
          <p:cNvSpPr>
            <a:spLocks noGrp="1"/>
          </p:cNvSpPr>
          <p:nvPr>
            <p:ph idx="1"/>
          </p:nvPr>
        </p:nvSpPr>
        <p:spPr/>
        <p:txBody>
          <a:bodyPr>
            <a:normAutofit fontScale="55000" lnSpcReduction="20000"/>
          </a:bodyPr>
          <a:lstStyle/>
          <a:p>
            <a:pPr marL="0" indent="0">
              <a:buNone/>
            </a:pPr>
            <a:endParaRPr lang="pt-BR" dirty="0"/>
          </a:p>
          <a:p>
            <a:pPr marL="0" indent="0">
              <a:buNone/>
            </a:pPr>
            <a:r>
              <a:rPr lang="pt-BR" dirty="0"/>
              <a:t>Preço de subscrição: </a:t>
            </a:r>
            <a:r>
              <a:rPr lang="pt-BR" dirty="0" err="1"/>
              <a:t>R</a:t>
            </a:r>
            <a:r>
              <a:rPr lang="pt-BR" dirty="0"/>
              <a:t>$ 1.000,00 por lote de mil ações. Atualização monetária: o preço de subscrição será atualizado de acordo com a variação do IGP-M, calculado pela Fundação Getúlio Vargas (ou, na sua extinção, por outro índice de base equivalente determinado pela assembleia geral), aplicado anualmente (ou na menor periodicidade legal admitida) e acrescido ainda de juros de 12% a.a., calculados pro rata tempore. O preço de subscrição será reduzido ainda pelo valor dos dividendos em dinheiro pagos a partir de janeiro de 1997, inclusive, os quais serão reajustados, até a data do exercício do direito à subscrição, pelo mesmo critério de correção monetária e juros acima referidos.</a:t>
            </a:r>
          </a:p>
          <a:p>
            <a:pPr marL="0" indent="0">
              <a:buNone/>
            </a:pPr>
            <a:r>
              <a:rPr lang="pt-BR" dirty="0"/>
              <a:t> </a:t>
            </a:r>
            <a:r>
              <a:rPr lang="pt-BR" b="1" dirty="0"/>
              <a:t>Subscrições em dinheiro: caso sejam efetuados aumentos de capital por subscrição privada ou pública até o término do prazo para o exercício do direito à subscrição, aumentos esses nos quais o preço de subscrição venha a ser inferior ao valor ajustado para o exercício de subscrição com base nos bônus calculados, no período de subscrição dessas ações será ajustado para igualar o preço de subscrição e todas as correções e ajustes subsequentes partirão desse novo patamar.</a:t>
            </a:r>
          </a:p>
        </p:txBody>
      </p:sp>
    </p:spTree>
    <p:extLst>
      <p:ext uri="{BB962C8B-B14F-4D97-AF65-F5344CB8AC3E}">
        <p14:creationId xmlns:p14="http://schemas.microsoft.com/office/powerpoint/2010/main" val="112967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B1301-901C-0F47-9D26-5C905D7825FA}"/>
              </a:ext>
            </a:extLst>
          </p:cNvPr>
          <p:cNvSpPr>
            <a:spLocks noGrp="1"/>
          </p:cNvSpPr>
          <p:nvPr>
            <p:ph type="title"/>
          </p:nvPr>
        </p:nvSpPr>
        <p:spPr/>
        <p:txBody>
          <a:bodyPr/>
          <a:lstStyle/>
          <a:p>
            <a:r>
              <a:rPr lang="pt-BR" dirty="0"/>
              <a:t>O PROBLEMA</a:t>
            </a:r>
          </a:p>
        </p:txBody>
      </p:sp>
      <p:sp>
        <p:nvSpPr>
          <p:cNvPr id="3" name="Espaço Reservado para Conteúdo 2">
            <a:extLst>
              <a:ext uri="{FF2B5EF4-FFF2-40B4-BE49-F238E27FC236}">
                <a16:creationId xmlns:a16="http://schemas.microsoft.com/office/drawing/2014/main" id="{441E1321-87B7-C846-ABE0-8905070CC2B0}"/>
              </a:ext>
            </a:extLst>
          </p:cNvPr>
          <p:cNvSpPr>
            <a:spLocks noGrp="1"/>
          </p:cNvSpPr>
          <p:nvPr>
            <p:ph idx="1"/>
          </p:nvPr>
        </p:nvSpPr>
        <p:spPr/>
        <p:txBody>
          <a:bodyPr/>
          <a:lstStyle/>
          <a:p>
            <a:pPr marL="0" indent="0">
              <a:buNone/>
            </a:pPr>
            <a:endParaRPr lang="pt-BR" b="1" dirty="0"/>
          </a:p>
          <a:p>
            <a:pPr marL="0" indent="0">
              <a:buNone/>
            </a:pPr>
            <a:endParaRPr lang="pt-BR" b="1" dirty="0"/>
          </a:p>
          <a:p>
            <a:pPr marL="0" indent="0">
              <a:buNone/>
            </a:pPr>
            <a:r>
              <a:rPr lang="pt-BR" b="1" dirty="0"/>
              <a:t>HOUVE  APÓS 1996 AUMENTOS DE CAPITAL POR BONUS E OPCOES DADOS A EMPREGADOS, EM 1990 E 1993, POR PREÇOS BEM INFERIORES....</a:t>
            </a:r>
          </a:p>
        </p:txBody>
      </p:sp>
    </p:spTree>
    <p:extLst>
      <p:ext uri="{BB962C8B-B14F-4D97-AF65-F5344CB8AC3E}">
        <p14:creationId xmlns:p14="http://schemas.microsoft.com/office/powerpoint/2010/main" val="137620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B8251-8331-1D47-B07E-B98B9A251510}"/>
              </a:ext>
            </a:extLst>
          </p:cNvPr>
          <p:cNvSpPr>
            <a:spLocks noGrp="1"/>
          </p:cNvSpPr>
          <p:nvPr>
            <p:ph type="title"/>
          </p:nvPr>
        </p:nvSpPr>
        <p:spPr/>
        <p:txBody>
          <a:bodyPr/>
          <a:lstStyle/>
          <a:p>
            <a:r>
              <a:rPr lang="pt-BR" dirty="0"/>
              <a:t>DECISÃO DO STJ</a:t>
            </a:r>
          </a:p>
        </p:txBody>
      </p:sp>
      <p:sp>
        <p:nvSpPr>
          <p:cNvPr id="3" name="Espaço Reservado para Conteúdo 2">
            <a:extLst>
              <a:ext uri="{FF2B5EF4-FFF2-40B4-BE49-F238E27FC236}">
                <a16:creationId xmlns:a16="http://schemas.microsoft.com/office/drawing/2014/main" id="{FD6532AC-C884-6B4D-8ED7-15B1E5499A0E}"/>
              </a:ext>
            </a:extLst>
          </p:cNvPr>
          <p:cNvSpPr>
            <a:spLocks noGrp="1"/>
          </p:cNvSpPr>
          <p:nvPr>
            <p:ph idx="1"/>
          </p:nvPr>
        </p:nvSpPr>
        <p:spPr>
          <a:xfrm>
            <a:off x="679938" y="1417638"/>
            <a:ext cx="8006862" cy="4837479"/>
          </a:xfrm>
        </p:spPr>
        <p:txBody>
          <a:bodyPr>
            <a:noAutofit/>
          </a:bodyPr>
          <a:lstStyle/>
          <a:p>
            <a:pPr marL="0" indent="0" algn="just">
              <a:buNone/>
            </a:pPr>
            <a:r>
              <a:rPr lang="pt-BR" sz="1600" dirty="0"/>
              <a:t>Cinge-se a controvérsia em decidir se o exercício dos direitos previstos nas opções emitidas em 1990 ou nos bônus emitidos em 1993, poder atrair a incidência da "cláusula de ajuste" do preço de subscrição de ações dos bônus emitidos em 1996, de modo a garantir aos investidores </a:t>
            </a:r>
            <a:r>
              <a:rPr lang="pt-BR" sz="1600" dirty="0" err="1"/>
              <a:t>bonistas</a:t>
            </a:r>
            <a:r>
              <a:rPr lang="pt-BR" sz="1600" dirty="0"/>
              <a:t> os mesmos direitos previstos nas opções (....) A cláusula de ajuste de preço apresenta natureza jurídica de condição suspensiva, de modo que o direito nela previsto deve estar submetido a evento futuro e incerto. Tanto é assim, que à época da emissão dos bônus de 1996, </a:t>
            </a:r>
            <a:r>
              <a:rPr lang="pt-BR" sz="1600" b="1" dirty="0"/>
              <a:t>o exercício dos direitos conferidos pelo plano de opções de 1990 e dos bônus emitidos em 1993 já eram conhecidos e sabidamente ocorreriam no prazo previsto</a:t>
            </a:r>
            <a:r>
              <a:rPr lang="pt-BR" sz="1600" dirty="0"/>
              <a:t>, de maneira que considera-los como causa de atração da cláusula de ajuste dos bônus de 1996, acabaria por tornar ilógica a cláusula principal, pois, o preço nela previsto jamais se concretizaria. 2.1. O aumento de capital decorrente do exercício de bônus ou plano de opções de compra difere do aumento decorrente da subscrição de ações previsto no artigo 170 da Lei 6.404/76. A condição suspensiva prevista na cláusula de ajustamento não ocorreu, pois, referia-se à esta segunda causa de aumento de capital. 2.2. </a:t>
            </a:r>
            <a:r>
              <a:rPr lang="pt-BR" sz="1600" b="1" dirty="0"/>
              <a:t>O aumento de capital mediante subscrição de ações oferecidas no mercado de capitais tem finalidade diametralmente diversa do aumento em decorrência da outorga de opção aos colaboradores da companhia. Não se pode estender à parcela dos investidores vantagem conferida exclusivamente aos colaboradores, sob pena de ocasionar diluição injustificada da participação dos demais acionistas </a:t>
            </a:r>
            <a:r>
              <a:rPr lang="pt-BR" sz="1600" dirty="0"/>
              <a:t>RECURSO ESPECIAL Nº 1.296.074 - RJ (2011/0278626-4) RELATOR : MINISTRO MARCO BUZZI</a:t>
            </a:r>
            <a:endParaRPr lang="pt-BR" sz="1600" b="1" dirty="0"/>
          </a:p>
        </p:txBody>
      </p:sp>
    </p:spTree>
    <p:extLst>
      <p:ext uri="{BB962C8B-B14F-4D97-AF65-F5344CB8AC3E}">
        <p14:creationId xmlns:p14="http://schemas.microsoft.com/office/powerpoint/2010/main" val="29033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1886" y="586855"/>
            <a:ext cx="2359180" cy="4685789"/>
          </a:xfrm>
        </p:spPr>
        <p:txBody>
          <a:bodyPr anchor="b">
            <a:normAutofit fontScale="90000"/>
          </a:bodyPr>
          <a:lstStyle/>
          <a:p>
            <a:pPr algn="r"/>
            <a:br>
              <a:rPr lang="en-US" sz="3500" dirty="0">
                <a:solidFill>
                  <a:srgbClr val="FFFFFF"/>
                </a:solidFill>
              </a:rPr>
            </a:br>
            <a:br>
              <a:rPr lang="en-US" sz="3100" dirty="0">
                <a:solidFill>
                  <a:srgbClr val="FFFFFF"/>
                </a:solidFill>
              </a:rPr>
            </a:br>
            <a:r>
              <a:rPr lang="en-US" sz="3100" dirty="0">
                <a:solidFill>
                  <a:srgbClr val="FFFFFF"/>
                </a:solidFill>
              </a:rPr>
              <a:t>DEBÊNTURES</a:t>
            </a:r>
            <a:br>
              <a:rPr lang="en-US" sz="3500" dirty="0">
                <a:solidFill>
                  <a:srgbClr val="FFFFFF"/>
                </a:solidFill>
              </a:rPr>
            </a:br>
            <a:br>
              <a:rPr lang="en-US" sz="3500" dirty="0">
                <a:solidFill>
                  <a:srgbClr val="FFFFFF"/>
                </a:solidFill>
              </a:rPr>
            </a:br>
            <a:r>
              <a:rPr lang="en-US" sz="3500" dirty="0" err="1">
                <a:solidFill>
                  <a:srgbClr val="FFFFFF"/>
                </a:solidFill>
              </a:rPr>
              <a:t>Direito</a:t>
            </a:r>
            <a:r>
              <a:rPr lang="en-US" sz="3500" dirty="0">
                <a:solidFill>
                  <a:srgbClr val="FFFFFF"/>
                </a:solidFill>
              </a:rPr>
              <a:t> de </a:t>
            </a:r>
            <a:r>
              <a:rPr lang="en-US" sz="3500" dirty="0" err="1">
                <a:solidFill>
                  <a:srgbClr val="FFFFFF"/>
                </a:solidFill>
              </a:rPr>
              <a:t>Crédito</a:t>
            </a:r>
            <a:br>
              <a:rPr lang="en-US" sz="3500" dirty="0">
                <a:solidFill>
                  <a:srgbClr val="FFFFFF"/>
                </a:solidFill>
              </a:rPr>
            </a:br>
            <a:br>
              <a:rPr lang="en-US" sz="3500" dirty="0">
                <a:solidFill>
                  <a:srgbClr val="FFFFFF"/>
                </a:solidFill>
              </a:rPr>
            </a:br>
            <a:r>
              <a:rPr lang="en-US" sz="3500" dirty="0" err="1">
                <a:solidFill>
                  <a:srgbClr val="FFFFFF"/>
                </a:solidFill>
              </a:rPr>
              <a:t>Título</a:t>
            </a:r>
            <a:r>
              <a:rPr lang="en-US" sz="3500" dirty="0">
                <a:solidFill>
                  <a:srgbClr val="FFFFFF"/>
                </a:solidFill>
              </a:rPr>
              <a:t> de </a:t>
            </a:r>
            <a:r>
              <a:rPr lang="en-US" sz="3500" dirty="0" err="1">
                <a:solidFill>
                  <a:srgbClr val="FFFFFF"/>
                </a:solidFill>
              </a:rPr>
              <a:t>Crédito</a:t>
            </a:r>
            <a:r>
              <a:rPr lang="en-US" sz="3500" dirty="0">
                <a:solidFill>
                  <a:srgbClr val="FFFFFF"/>
                </a:solidFill>
              </a:rPr>
              <a:t> </a:t>
            </a:r>
            <a:r>
              <a:rPr lang="en-US" sz="3500" dirty="0" err="1">
                <a:solidFill>
                  <a:srgbClr val="FFFFFF"/>
                </a:solidFill>
              </a:rPr>
              <a:t>ou</a:t>
            </a:r>
            <a:r>
              <a:rPr lang="en-US" sz="3500" dirty="0">
                <a:solidFill>
                  <a:srgbClr val="FFFFFF"/>
                </a:solidFill>
              </a:rPr>
              <a:t> valor </a:t>
            </a:r>
            <a:r>
              <a:rPr lang="en-US" sz="3500" dirty="0" err="1">
                <a:solidFill>
                  <a:srgbClr val="FFFFFF"/>
                </a:solidFill>
              </a:rPr>
              <a:t>mobiliario</a:t>
            </a:r>
            <a:endParaRPr lang="en-US" sz="3500" dirty="0">
              <a:solidFill>
                <a:srgbClr val="FFFFFF"/>
              </a:solidFill>
            </a:endParaRPr>
          </a:p>
        </p:txBody>
      </p:sp>
      <p:sp>
        <p:nvSpPr>
          <p:cNvPr id="3" name="Content Placeholder 2"/>
          <p:cNvSpPr>
            <a:spLocks noGrp="1"/>
          </p:cNvSpPr>
          <p:nvPr>
            <p:ph idx="1"/>
          </p:nvPr>
        </p:nvSpPr>
        <p:spPr>
          <a:xfrm>
            <a:off x="3607694" y="649480"/>
            <a:ext cx="4916510" cy="5546047"/>
          </a:xfrm>
        </p:spPr>
        <p:txBody>
          <a:bodyPr anchor="ctr">
            <a:normAutofit/>
          </a:bodyPr>
          <a:lstStyle/>
          <a:p>
            <a:pPr marL="514350" indent="-514350">
              <a:buNone/>
            </a:pPr>
            <a:r>
              <a:rPr lang="pt-BR" sz="1700"/>
              <a:t>Art. 52. A companhia poderá emitir debêntures que conferirão aos seus titulares </a:t>
            </a:r>
            <a:r>
              <a:rPr lang="pt-BR" sz="1700" b="1"/>
              <a:t>direito de crédito contra ela, nas condições constantes da escritura de emissão</a:t>
            </a:r>
            <a:r>
              <a:rPr lang="pt-BR" sz="1700"/>
              <a:t> e, se houver, do certificado.</a:t>
            </a:r>
            <a:endParaRPr lang="en-US" sz="1700"/>
          </a:p>
          <a:p>
            <a:pPr marL="0" indent="0">
              <a:buNone/>
            </a:pPr>
            <a:endParaRPr lang="en-US" sz="1700"/>
          </a:p>
          <a:p>
            <a:pPr>
              <a:buFontTx/>
              <a:buChar char="•"/>
            </a:pPr>
            <a:r>
              <a:rPr lang="en-US" sz="1700"/>
              <a:t>É título de crédito e, quando ofertada ao público, valor mobiliário (veículo para investimento e especulação, cuja emissão é sujeita à prévia autorização da CVM por se voltar a investidores indeterminados).</a:t>
            </a:r>
          </a:p>
          <a:p>
            <a:pPr>
              <a:buNone/>
            </a:pPr>
            <a:endParaRPr lang="en-US" sz="1700"/>
          </a:p>
          <a:p>
            <a:pPr marL="0" indent="0">
              <a:buNone/>
            </a:pPr>
            <a:endParaRPr lang="en-US" sz="1700"/>
          </a:p>
          <a:p>
            <a:pPr>
              <a:buFontTx/>
              <a:buChar char="•"/>
            </a:pPr>
            <a:endParaRPr lang="en-US" sz="1700"/>
          </a:p>
          <a:p>
            <a:pPr marL="0" indent="0">
              <a:buNone/>
            </a:pPr>
            <a:endParaRPr lang="en-US" sz="1700"/>
          </a:p>
          <a:p>
            <a:pPr marL="0" indent="0">
              <a:buNone/>
            </a:pPr>
            <a:endParaRPr lang="en-US" sz="1700"/>
          </a:p>
        </p:txBody>
      </p:sp>
    </p:spTree>
    <p:extLst>
      <p:ext uri="{BB962C8B-B14F-4D97-AF65-F5344CB8AC3E}">
        <p14:creationId xmlns:p14="http://schemas.microsoft.com/office/powerpoint/2010/main" val="313486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873EB50-BA9D-5D48-89BB-38388A9F58E7}"/>
              </a:ext>
            </a:extLst>
          </p:cNvPr>
          <p:cNvSpPr txBox="1">
            <a:spLocks/>
          </p:cNvSpPr>
          <p:nvPr/>
        </p:nvSpPr>
        <p:spPr>
          <a:xfrm>
            <a:off x="-863370" y="943708"/>
            <a:ext cx="10815621" cy="137598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2800" dirty="0"/>
              <a:t>PAGAMENTO DE CEO COM OPÇOES NOS</a:t>
            </a:r>
          </a:p>
          <a:p>
            <a:r>
              <a:rPr lang="pt-BR" sz="2800" dirty="0"/>
              <a:t>EUA</a:t>
            </a:r>
          </a:p>
          <a:p>
            <a:r>
              <a:rPr lang="pt-BR" sz="2800" dirty="0"/>
              <a:t>ALINHAMENTO DE INTERESSES</a:t>
            </a:r>
            <a:r>
              <a:rPr lang="pt-BR" dirty="0"/>
              <a:t>?</a:t>
            </a:r>
          </a:p>
        </p:txBody>
      </p:sp>
      <p:graphicFrame>
        <p:nvGraphicFramePr>
          <p:cNvPr id="5" name="Espaço Reservado para Conteúdo 3">
            <a:extLst>
              <a:ext uri="{FF2B5EF4-FFF2-40B4-BE49-F238E27FC236}">
                <a16:creationId xmlns:a16="http://schemas.microsoft.com/office/drawing/2014/main" id="{959A4996-D77F-DA41-9D98-5E1989AC1A64}"/>
              </a:ext>
            </a:extLst>
          </p:cNvPr>
          <p:cNvGraphicFramePr>
            <a:graphicFrameLocks/>
          </p:cNvGraphicFramePr>
          <p:nvPr>
            <p:extLst>
              <p:ext uri="{D42A27DB-BD31-4B8C-83A1-F6EECF244321}">
                <p14:modId xmlns:p14="http://schemas.microsoft.com/office/powerpoint/2010/main" val="2804653202"/>
              </p:ext>
            </p:extLst>
          </p:nvPr>
        </p:nvGraphicFramePr>
        <p:xfrm>
          <a:off x="1584905" y="2593918"/>
          <a:ext cx="5974190" cy="3057953"/>
        </p:xfrm>
        <a:graphic>
          <a:graphicData uri="http://schemas.openxmlformats.org/drawingml/2006/table">
            <a:tbl>
              <a:tblPr firstRow="1" firstCol="1" bandRow="1">
                <a:tableStyleId>{5C22544A-7EE6-4342-B048-85BDC9FD1C3A}</a:tableStyleId>
              </a:tblPr>
              <a:tblGrid>
                <a:gridCol w="451829">
                  <a:extLst>
                    <a:ext uri="{9D8B030D-6E8A-4147-A177-3AD203B41FA5}">
                      <a16:colId xmlns:a16="http://schemas.microsoft.com/office/drawing/2014/main" val="637664503"/>
                    </a:ext>
                  </a:extLst>
                </a:gridCol>
                <a:gridCol w="2008131">
                  <a:extLst>
                    <a:ext uri="{9D8B030D-6E8A-4147-A177-3AD203B41FA5}">
                      <a16:colId xmlns:a16="http://schemas.microsoft.com/office/drawing/2014/main" val="3546528108"/>
                    </a:ext>
                  </a:extLst>
                </a:gridCol>
                <a:gridCol w="2008131">
                  <a:extLst>
                    <a:ext uri="{9D8B030D-6E8A-4147-A177-3AD203B41FA5}">
                      <a16:colId xmlns:a16="http://schemas.microsoft.com/office/drawing/2014/main" val="2139202518"/>
                    </a:ext>
                  </a:extLst>
                </a:gridCol>
                <a:gridCol w="1506099">
                  <a:extLst>
                    <a:ext uri="{9D8B030D-6E8A-4147-A177-3AD203B41FA5}">
                      <a16:colId xmlns:a16="http://schemas.microsoft.com/office/drawing/2014/main" val="2913607353"/>
                    </a:ext>
                  </a:extLst>
                </a:gridCol>
              </a:tblGrid>
              <a:tr h="319258">
                <a:tc>
                  <a:txBody>
                    <a:bodyPr/>
                    <a:lstStyle/>
                    <a:p>
                      <a:r>
                        <a:rPr lang="pt-BR" sz="1200">
                          <a:effectLst/>
                        </a:rPr>
                        <a:t>1</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a:effectLst/>
                        </a:rPr>
                        <a:t>Elon MuskCEO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Tesla Inc.</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595,266,817</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1606122946"/>
                  </a:ext>
                </a:extLst>
              </a:tr>
              <a:tr h="319258">
                <a:tc>
                  <a:txBody>
                    <a:bodyPr/>
                    <a:lstStyle/>
                    <a:p>
                      <a:r>
                        <a:rPr lang="pt-BR" sz="1200">
                          <a:effectLst/>
                        </a:rPr>
                        <a:t>2</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a:effectLst/>
                        </a:rPr>
                        <a:t>Tim CookCEO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Apple Inc.</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133,727,869</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3425944992"/>
                  </a:ext>
                </a:extLst>
              </a:tr>
              <a:tr h="319258">
                <a:tc>
                  <a:txBody>
                    <a:bodyPr/>
                    <a:lstStyle/>
                    <a:p>
                      <a:r>
                        <a:rPr lang="pt-BR" sz="1200">
                          <a:effectLst/>
                        </a:rPr>
                        <a:t>3</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a:effectLst/>
                        </a:rPr>
                        <a:t>Tom RutledgeCEO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Charter Communications Inc.</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116,995,201</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918535036"/>
                  </a:ext>
                </a:extLst>
              </a:tr>
              <a:tr h="503889">
                <a:tc>
                  <a:txBody>
                    <a:bodyPr/>
                    <a:lstStyle/>
                    <a:p>
                      <a:r>
                        <a:rPr lang="pt-BR" sz="1200">
                          <a:effectLst/>
                        </a:rPr>
                        <a:t>4</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en-US" sz="1200">
                          <a:effectLst/>
                        </a:rPr>
                        <a:t>Joseph IannielloFormer Acting CEO of CBS</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dirty="0" err="1">
                          <a:effectLst/>
                        </a:rPr>
                        <a:t>ViacomCBS</a:t>
                      </a:r>
                      <a:r>
                        <a:rPr lang="pt-BR" sz="1200" dirty="0">
                          <a:effectLst/>
                        </a:rPr>
                        <a:t> Inc.</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116,565,495</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3455986787"/>
                  </a:ext>
                </a:extLst>
              </a:tr>
              <a:tr h="319258">
                <a:tc>
                  <a:txBody>
                    <a:bodyPr/>
                    <a:lstStyle/>
                    <a:p>
                      <a:r>
                        <a:rPr lang="pt-BR" sz="1200">
                          <a:effectLst/>
                        </a:rPr>
                        <a:t>5</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a:effectLst/>
                        </a:rPr>
                        <a:t>Sumit SinghCEO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Chewy Inc.</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108,158,705</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3047566254"/>
                  </a:ext>
                </a:extLst>
              </a:tr>
              <a:tr h="319258">
                <a:tc>
                  <a:txBody>
                    <a:bodyPr/>
                    <a:lstStyle/>
                    <a:p>
                      <a:r>
                        <a:rPr lang="pt-BR" sz="1200">
                          <a:effectLst/>
                        </a:rPr>
                        <a:t>6</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a:effectLst/>
                        </a:rPr>
                        <a:t>Jonathan GrayCOO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Blackstone Group Inc.</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107,630,680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1624101093"/>
                  </a:ext>
                </a:extLst>
              </a:tr>
              <a:tr h="319258">
                <a:tc>
                  <a:txBody>
                    <a:bodyPr/>
                    <a:lstStyle/>
                    <a:p>
                      <a:r>
                        <a:rPr lang="pt-BR" sz="1200">
                          <a:effectLst/>
                        </a:rPr>
                        <a:t>7</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a:effectLst/>
                        </a:rPr>
                        <a:t>Robert SwanCEO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Intel Corp.</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99,022,847</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1117824123"/>
                  </a:ext>
                </a:extLst>
              </a:tr>
              <a:tr h="319258">
                <a:tc>
                  <a:txBody>
                    <a:bodyPr/>
                    <a:lstStyle/>
                    <a:p>
                      <a:r>
                        <a:rPr lang="pt-BR" sz="1200">
                          <a:effectLst/>
                        </a:rPr>
                        <a:t>8</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a:effectLst/>
                        </a:rPr>
                        <a:t>Sundar PichaiCEO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Alphabet Inc.</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a:effectLst/>
                        </a:rPr>
                        <a:t>86,162,752</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3381691422"/>
                  </a:ext>
                </a:extLst>
              </a:tr>
              <a:tr h="319258">
                <a:tc>
                  <a:txBody>
                    <a:bodyPr/>
                    <a:lstStyle/>
                    <a:p>
                      <a:r>
                        <a:rPr lang="pt-BR" sz="1200" dirty="0">
                          <a:effectLst/>
                        </a:rPr>
                        <a:t>9</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6675" marT="133350" marB="0"/>
                </a:tc>
                <a:tc>
                  <a:txBody>
                    <a:bodyPr/>
                    <a:lstStyle/>
                    <a:p>
                      <a:r>
                        <a:rPr lang="pt-BR" sz="1200" dirty="0" err="1">
                          <a:effectLst/>
                        </a:rPr>
                        <a:t>Satya</a:t>
                      </a:r>
                      <a:r>
                        <a:rPr lang="pt-BR" sz="1200" dirty="0">
                          <a:effectLst/>
                        </a:rPr>
                        <a:t> </a:t>
                      </a:r>
                      <a:r>
                        <a:rPr lang="pt-BR" sz="1200" dirty="0" err="1">
                          <a:effectLst/>
                        </a:rPr>
                        <a:t>NadellaCEO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r>
                        <a:rPr lang="pt-BR" sz="1200">
                          <a:effectLst/>
                        </a:rPr>
                        <a:t>Microsoft Corp.</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133350" marB="0"/>
                </a:tc>
                <a:tc>
                  <a:txBody>
                    <a:bodyPr/>
                    <a:lstStyle/>
                    <a:p>
                      <a:pPr algn="r"/>
                      <a:r>
                        <a:rPr lang="pt-BR" sz="1200" dirty="0">
                          <a:effectLst/>
                        </a:rPr>
                        <a:t>77,289,149</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0" marT="133350" marB="0"/>
                </a:tc>
                <a:extLst>
                  <a:ext uri="{0D108BD9-81ED-4DB2-BD59-A6C34878D82A}">
                    <a16:rowId xmlns:a16="http://schemas.microsoft.com/office/drawing/2014/main" val="2727505143"/>
                  </a:ext>
                </a:extLst>
              </a:tr>
            </a:tbl>
          </a:graphicData>
        </a:graphic>
      </p:graphicFrame>
    </p:spTree>
    <p:extLst>
      <p:ext uri="{BB962C8B-B14F-4D97-AF65-F5344CB8AC3E}">
        <p14:creationId xmlns:p14="http://schemas.microsoft.com/office/powerpoint/2010/main" val="134887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B55070-6F42-1D46-A161-AD690D4E91FB}"/>
              </a:ext>
            </a:extLst>
          </p:cNvPr>
          <p:cNvSpPr>
            <a:spLocks noGrp="1"/>
          </p:cNvSpPr>
          <p:nvPr>
            <p:ph type="title"/>
          </p:nvPr>
        </p:nvSpPr>
        <p:spPr>
          <a:xfrm>
            <a:off x="439858" y="1683756"/>
            <a:ext cx="2336449" cy="2396359"/>
          </a:xfrm>
        </p:spPr>
        <p:txBody>
          <a:bodyPr anchor="b">
            <a:normAutofit/>
          </a:bodyPr>
          <a:lstStyle/>
          <a:p>
            <a:pPr algn="r"/>
            <a:r>
              <a:rPr lang="pt-BR" sz="3500">
                <a:solidFill>
                  <a:srgbClr val="FFFFFF"/>
                </a:solidFill>
              </a:rPr>
              <a:t>Obrigações dos acionistas</a:t>
            </a:r>
          </a:p>
        </p:txBody>
      </p:sp>
      <p:graphicFrame>
        <p:nvGraphicFramePr>
          <p:cNvPr id="5" name="Espaço Reservado para Conteúdo 2">
            <a:extLst>
              <a:ext uri="{FF2B5EF4-FFF2-40B4-BE49-F238E27FC236}">
                <a16:creationId xmlns:a16="http://schemas.microsoft.com/office/drawing/2014/main" id="{AC59211A-C323-4767-9473-0B4226610C9C}"/>
              </a:ext>
            </a:extLst>
          </p:cNvPr>
          <p:cNvGraphicFramePr>
            <a:graphicFrameLocks noGrp="1"/>
          </p:cNvGraphicFramePr>
          <p:nvPr>
            <p:ph idx="1"/>
            <p:extLst>
              <p:ext uri="{D42A27DB-BD31-4B8C-83A1-F6EECF244321}">
                <p14:modId xmlns:p14="http://schemas.microsoft.com/office/powerpoint/2010/main" val="274797622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259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1F2C3F-998E-A44C-865E-7F42B586E59C}"/>
              </a:ext>
            </a:extLst>
          </p:cNvPr>
          <p:cNvSpPr>
            <a:spLocks noGrp="1"/>
          </p:cNvSpPr>
          <p:nvPr>
            <p:ph type="title"/>
          </p:nvPr>
        </p:nvSpPr>
        <p:spPr>
          <a:xfrm>
            <a:off x="350041" y="586855"/>
            <a:ext cx="2401025" cy="3387497"/>
          </a:xfrm>
        </p:spPr>
        <p:txBody>
          <a:bodyPr anchor="b">
            <a:normAutofit/>
          </a:bodyPr>
          <a:lstStyle/>
          <a:p>
            <a:pPr algn="r"/>
            <a:r>
              <a:rPr lang="pt-BR" sz="3500">
                <a:solidFill>
                  <a:srgbClr val="FFFFFF"/>
                </a:solidFill>
              </a:rPr>
              <a:t>Direitos Essenciais do Acionista (artigo 109 LSA)</a:t>
            </a:r>
          </a:p>
        </p:txBody>
      </p:sp>
      <p:sp>
        <p:nvSpPr>
          <p:cNvPr id="3" name="Espaço Reservado para Conteúdo 2">
            <a:extLst>
              <a:ext uri="{FF2B5EF4-FFF2-40B4-BE49-F238E27FC236}">
                <a16:creationId xmlns:a16="http://schemas.microsoft.com/office/drawing/2014/main" id="{4DFB33A2-C389-D24C-B33D-0A96287C5EE1}"/>
              </a:ext>
            </a:extLst>
          </p:cNvPr>
          <p:cNvSpPr>
            <a:spLocks noGrp="1"/>
          </p:cNvSpPr>
          <p:nvPr>
            <p:ph idx="1"/>
          </p:nvPr>
        </p:nvSpPr>
        <p:spPr>
          <a:xfrm>
            <a:off x="3607694" y="649480"/>
            <a:ext cx="4916510" cy="5546047"/>
          </a:xfrm>
        </p:spPr>
        <p:txBody>
          <a:bodyPr anchor="ctr">
            <a:normAutofit lnSpcReduction="10000"/>
          </a:bodyPr>
          <a:lstStyle/>
          <a:p>
            <a:pPr marL="0" indent="0">
              <a:buNone/>
            </a:pPr>
            <a:r>
              <a:rPr lang="pt-BR" sz="1700" dirty="0"/>
              <a:t>Não podem ser afastados pelo Estatuto:</a:t>
            </a:r>
          </a:p>
          <a:p>
            <a:pPr marL="0" indent="0">
              <a:buNone/>
            </a:pPr>
            <a:endParaRPr lang="pt-BR" sz="1700" dirty="0"/>
          </a:p>
          <a:p>
            <a:r>
              <a:rPr lang="pt-BR" sz="1700" dirty="0"/>
              <a:t>Participação nos lucros (lei brasileira prevê dividendos mínimos obrigatórios)</a:t>
            </a:r>
          </a:p>
          <a:p>
            <a:r>
              <a:rPr lang="pt-BR" sz="1700" dirty="0" err="1"/>
              <a:t>Participaçao</a:t>
            </a:r>
            <a:r>
              <a:rPr lang="pt-BR" sz="1700" dirty="0"/>
              <a:t> no acervo social na liquidação (direito residual)</a:t>
            </a:r>
          </a:p>
          <a:p>
            <a:r>
              <a:rPr lang="pt-BR" sz="1700" dirty="0"/>
              <a:t>Fiscalização, na forma da lei</a:t>
            </a:r>
          </a:p>
          <a:p>
            <a:r>
              <a:rPr lang="pt-BR" sz="1700" dirty="0"/>
              <a:t>Direito de preferência no aumento de capital (ou na emissão de títulos que permitam subscrição futura), exceto no caso de companhia aberta de capital autorizado</a:t>
            </a:r>
          </a:p>
          <a:p>
            <a:r>
              <a:rPr lang="pt-BR" sz="1700" dirty="0"/>
              <a:t>Recesso (estritamente nos casos previstos em lei Não há saída imotivada, como na limitada)</a:t>
            </a:r>
          </a:p>
          <a:p>
            <a:r>
              <a:rPr lang="pt-BR" sz="1700" dirty="0"/>
              <a:t>Isonomia: </a:t>
            </a:r>
            <a:r>
              <a:rPr lang="pt-BR" sz="1800" dirty="0"/>
              <a:t>§ 1º As ações de cada classe conferirão iguais direitos aos seus titulares.</a:t>
            </a:r>
          </a:p>
          <a:p>
            <a:pPr marL="0" indent="0">
              <a:buNone/>
            </a:pPr>
            <a:endParaRPr lang="pt-BR" sz="1700" dirty="0"/>
          </a:p>
          <a:p>
            <a:pPr marL="0" indent="0">
              <a:buNone/>
            </a:pPr>
            <a:r>
              <a:rPr lang="pt-BR" sz="1700" dirty="0"/>
              <a:t>Observação: direito de voto não é essencial (podendo ser suprimido nas ações preferenciais)</a:t>
            </a:r>
          </a:p>
          <a:p>
            <a:pPr marL="0" indent="0">
              <a:buNone/>
            </a:pPr>
            <a:endParaRPr lang="pt-BR" sz="1700" dirty="0"/>
          </a:p>
          <a:p>
            <a:pPr marL="0" indent="0">
              <a:buNone/>
            </a:pPr>
            <a:r>
              <a:rPr lang="pt-BR" sz="1700" dirty="0"/>
              <a:t>Função: </a:t>
            </a:r>
            <a:r>
              <a:rPr lang="pt-BR" sz="1700" dirty="0" err="1"/>
              <a:t>requilíbrio</a:t>
            </a:r>
            <a:r>
              <a:rPr lang="pt-BR" sz="1700" dirty="0"/>
              <a:t> das relações de poder</a:t>
            </a:r>
          </a:p>
          <a:p>
            <a:pPr marL="0" indent="0">
              <a:buNone/>
            </a:pPr>
            <a:endParaRPr lang="pt-BR" sz="1700" dirty="0"/>
          </a:p>
        </p:txBody>
      </p:sp>
    </p:spTree>
    <p:extLst>
      <p:ext uri="{BB962C8B-B14F-4D97-AF65-F5344CB8AC3E}">
        <p14:creationId xmlns:p14="http://schemas.microsoft.com/office/powerpoint/2010/main" val="237912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3576E08-FF8E-6F46-A405-9D1AE1DBF1F9}"/>
              </a:ext>
            </a:extLst>
          </p:cNvPr>
          <p:cNvSpPr>
            <a:spLocks noGrp="1"/>
          </p:cNvSpPr>
          <p:nvPr>
            <p:ph type="title"/>
          </p:nvPr>
        </p:nvSpPr>
        <p:spPr>
          <a:xfrm>
            <a:off x="619797" y="586855"/>
            <a:ext cx="3172575" cy="3387497"/>
          </a:xfrm>
        </p:spPr>
        <p:txBody>
          <a:bodyPr anchor="b">
            <a:normAutofit/>
          </a:bodyPr>
          <a:lstStyle/>
          <a:p>
            <a:pPr algn="r"/>
            <a:r>
              <a:rPr lang="pt-BR" sz="3500">
                <a:solidFill>
                  <a:srgbClr val="FFFFFF"/>
                </a:solidFill>
              </a:rPr>
              <a:t>Direito de fiscalizar</a:t>
            </a:r>
          </a:p>
        </p:txBody>
      </p:sp>
      <p:sp>
        <p:nvSpPr>
          <p:cNvPr id="3" name="Espaço Reservado para Conteúdo 2">
            <a:extLst>
              <a:ext uri="{FF2B5EF4-FFF2-40B4-BE49-F238E27FC236}">
                <a16:creationId xmlns:a16="http://schemas.microsoft.com/office/drawing/2014/main" id="{0F20719C-BEBF-FF4A-94A1-13FFCE24EAA2}"/>
              </a:ext>
            </a:extLst>
          </p:cNvPr>
          <p:cNvSpPr>
            <a:spLocks noGrp="1"/>
          </p:cNvSpPr>
          <p:nvPr>
            <p:ph idx="1"/>
          </p:nvPr>
        </p:nvSpPr>
        <p:spPr>
          <a:xfrm>
            <a:off x="4877368" y="649480"/>
            <a:ext cx="3646835" cy="5546047"/>
          </a:xfrm>
        </p:spPr>
        <p:txBody>
          <a:bodyPr anchor="ctr">
            <a:normAutofit/>
          </a:bodyPr>
          <a:lstStyle/>
          <a:p>
            <a:pPr marL="0" indent="0">
              <a:buNone/>
            </a:pPr>
            <a:r>
              <a:rPr lang="pt-BR" sz="2400" dirty="0"/>
              <a:t>Se tenho uma ação da PETROBRAS, posso pedir para assistir reuniões de diretoria, e visitar a qualquer tempo suas refinarias, poços e plataformas</a:t>
            </a:r>
            <a:r>
              <a:rPr lang="pt-BR" sz="1700" dirty="0"/>
              <a:t>?</a:t>
            </a:r>
          </a:p>
        </p:txBody>
      </p:sp>
    </p:spTree>
    <p:extLst>
      <p:ext uri="{BB962C8B-B14F-4D97-AF65-F5344CB8AC3E}">
        <p14:creationId xmlns:p14="http://schemas.microsoft.com/office/powerpoint/2010/main" val="329329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6EC727-82CF-244D-B6C3-93428B7279B3}"/>
              </a:ext>
            </a:extLst>
          </p:cNvPr>
          <p:cNvSpPr>
            <a:spLocks noGrp="1"/>
          </p:cNvSpPr>
          <p:nvPr>
            <p:ph type="title"/>
          </p:nvPr>
        </p:nvSpPr>
        <p:spPr>
          <a:xfrm>
            <a:off x="350041" y="586855"/>
            <a:ext cx="2401025" cy="3387497"/>
          </a:xfrm>
        </p:spPr>
        <p:txBody>
          <a:bodyPr anchor="b">
            <a:normAutofit/>
          </a:bodyPr>
          <a:lstStyle/>
          <a:p>
            <a:pPr algn="r"/>
            <a:r>
              <a:rPr lang="pt-BR" sz="3500" dirty="0">
                <a:solidFill>
                  <a:srgbClr val="FFFFFF"/>
                </a:solidFill>
              </a:rPr>
              <a:t>Fiscalização na forma da lei....</a:t>
            </a:r>
          </a:p>
        </p:txBody>
      </p:sp>
      <p:sp>
        <p:nvSpPr>
          <p:cNvPr id="3" name="Espaço Reservado para Conteúdo 2">
            <a:extLst>
              <a:ext uri="{FF2B5EF4-FFF2-40B4-BE49-F238E27FC236}">
                <a16:creationId xmlns:a16="http://schemas.microsoft.com/office/drawing/2014/main" id="{83BB7D8D-51E5-2D4A-8B30-F7DBA780BC5C}"/>
              </a:ext>
            </a:extLst>
          </p:cNvPr>
          <p:cNvSpPr>
            <a:spLocks noGrp="1"/>
          </p:cNvSpPr>
          <p:nvPr>
            <p:ph idx="1"/>
          </p:nvPr>
        </p:nvSpPr>
        <p:spPr>
          <a:xfrm>
            <a:off x="3607694" y="649480"/>
            <a:ext cx="4916510" cy="5546047"/>
          </a:xfrm>
        </p:spPr>
        <p:txBody>
          <a:bodyPr anchor="ctr">
            <a:normAutofit fontScale="92500" lnSpcReduction="10000"/>
          </a:bodyPr>
          <a:lstStyle/>
          <a:p>
            <a:pPr marL="0" indent="0">
              <a:buNone/>
            </a:pPr>
            <a:r>
              <a:rPr lang="pt-BR" sz="1700" dirty="0"/>
              <a:t>“o acionista não pode, a pretexto de exercer seu direito essencial de fiscalização, pretender assistir às reuniões de diretoria, ser informado das balizas das negociações em que está envolvida a sociedade, inspecionar o estabelecimento empresarial, fazer o controle físico do estoque, ou outras ações que, mesmo reputadas relevantes por ele, não estão especificamente mencionadas na lei como instrumento ao seu alcance”. (Fabio </a:t>
            </a:r>
            <a:r>
              <a:rPr lang="pt-BR" sz="1700" dirty="0" err="1"/>
              <a:t>Ulhoa</a:t>
            </a:r>
            <a:r>
              <a:rPr lang="pt-BR" sz="1700" dirty="0"/>
              <a:t> Coelho).</a:t>
            </a:r>
          </a:p>
          <a:p>
            <a:pPr marL="0" indent="0">
              <a:buNone/>
            </a:pPr>
            <a:endParaRPr lang="pt-BR" sz="1700" dirty="0"/>
          </a:p>
          <a:p>
            <a:pPr marL="0" indent="0">
              <a:buNone/>
            </a:pPr>
            <a:r>
              <a:rPr lang="pt-BR" sz="1700" dirty="0"/>
              <a:t>Exemplo: Exame de Escrituração Contábil</a:t>
            </a:r>
          </a:p>
          <a:p>
            <a:pPr marL="0" indent="0">
              <a:buNone/>
            </a:pPr>
            <a:endParaRPr lang="pt-BR" sz="1700" dirty="0"/>
          </a:p>
          <a:p>
            <a:pPr marL="0" indent="0">
              <a:buNone/>
            </a:pPr>
            <a:r>
              <a:rPr lang="pt-BR" sz="1700" b="1" dirty="0"/>
              <a:t>Art. 105.</a:t>
            </a:r>
            <a:r>
              <a:rPr lang="pt-BR" sz="1700" dirty="0"/>
              <a:t> A exibição por inteiro dos livros da companhia pode ser ordenada judicialmente sempre que, a requerimento de acionistas que representem, pelo menos, 5% (cinco por cento) do capital social, sejam apontados atos violadores da lei ou do estatuto, ou haja fundada suspeita de graves irregularidades praticadas por qualquer dos órgãos da companhia.</a:t>
            </a:r>
          </a:p>
          <a:p>
            <a:pPr marL="0" indent="0">
              <a:buNone/>
            </a:pPr>
            <a:endParaRPr lang="pt-BR" sz="1700" dirty="0"/>
          </a:p>
          <a:p>
            <a:pPr marL="0" indent="0">
              <a:buNone/>
            </a:pPr>
            <a:r>
              <a:rPr lang="pt-BR" sz="1700" dirty="0" err="1"/>
              <a:t>Prestacao</a:t>
            </a:r>
            <a:r>
              <a:rPr lang="pt-BR" sz="1700" dirty="0"/>
              <a:t> de contas à AG, possiblidade de instalação de conselho fiscal</a:t>
            </a:r>
          </a:p>
        </p:txBody>
      </p:sp>
    </p:spTree>
    <p:extLst>
      <p:ext uri="{BB962C8B-B14F-4D97-AF65-F5344CB8AC3E}">
        <p14:creationId xmlns:p14="http://schemas.microsoft.com/office/powerpoint/2010/main" val="418738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150DDE-9C9E-EC4C-A21B-34A0C17106F8}"/>
              </a:ext>
            </a:extLst>
          </p:cNvPr>
          <p:cNvSpPr>
            <a:spLocks noGrp="1"/>
          </p:cNvSpPr>
          <p:nvPr>
            <p:ph type="title"/>
          </p:nvPr>
        </p:nvSpPr>
        <p:spPr>
          <a:xfrm>
            <a:off x="350041" y="586855"/>
            <a:ext cx="2401025" cy="3387497"/>
          </a:xfrm>
        </p:spPr>
        <p:txBody>
          <a:bodyPr anchor="b">
            <a:normAutofit/>
          </a:bodyPr>
          <a:lstStyle/>
          <a:p>
            <a:pPr algn="r"/>
            <a:r>
              <a:rPr lang="pt-BR" sz="3500" dirty="0">
                <a:solidFill>
                  <a:srgbClr val="FFFFFF"/>
                </a:solidFill>
              </a:rPr>
              <a:t>Direito de Recesso</a:t>
            </a:r>
          </a:p>
        </p:txBody>
      </p:sp>
      <p:sp>
        <p:nvSpPr>
          <p:cNvPr id="3" name="Espaço Reservado para Conteúdo 2">
            <a:extLst>
              <a:ext uri="{FF2B5EF4-FFF2-40B4-BE49-F238E27FC236}">
                <a16:creationId xmlns:a16="http://schemas.microsoft.com/office/drawing/2014/main" id="{B33FFDCB-41C0-2440-AB59-063465126CCB}"/>
              </a:ext>
            </a:extLst>
          </p:cNvPr>
          <p:cNvSpPr>
            <a:spLocks noGrp="1"/>
          </p:cNvSpPr>
          <p:nvPr>
            <p:ph idx="1"/>
          </p:nvPr>
        </p:nvSpPr>
        <p:spPr>
          <a:xfrm>
            <a:off x="3607694" y="649480"/>
            <a:ext cx="4916510" cy="5546047"/>
          </a:xfrm>
        </p:spPr>
        <p:txBody>
          <a:bodyPr anchor="ctr">
            <a:normAutofit/>
          </a:bodyPr>
          <a:lstStyle/>
          <a:p>
            <a:pPr marL="0" indent="0">
              <a:lnSpc>
                <a:spcPct val="90000"/>
              </a:lnSpc>
              <a:buNone/>
            </a:pPr>
            <a:endParaRPr lang="pt-BR" sz="1700"/>
          </a:p>
          <a:p>
            <a:pPr marL="0" indent="0">
              <a:lnSpc>
                <a:spcPct val="90000"/>
              </a:lnSpc>
              <a:buNone/>
            </a:pPr>
            <a:r>
              <a:rPr lang="pt-BR" sz="1700"/>
              <a:t>        Art. 137. A aprovação das matérias previstas nos incisos I a VI e IX do art. 136 dá ao acionista dissidente o direito de retirar-se da companhia, mediante reembolso do valor das suas ações (art. 45), observadas as seguintes normas: </a:t>
            </a:r>
          </a:p>
          <a:p>
            <a:pPr marL="0" indent="0">
              <a:lnSpc>
                <a:spcPct val="90000"/>
              </a:lnSpc>
              <a:buNone/>
            </a:pPr>
            <a:r>
              <a:rPr lang="pt-BR" sz="1700"/>
              <a:t>I criação de preferenciais</a:t>
            </a:r>
          </a:p>
          <a:p>
            <a:pPr marL="0" indent="0">
              <a:lnSpc>
                <a:spcPct val="90000"/>
              </a:lnSpc>
              <a:buNone/>
            </a:pPr>
            <a:r>
              <a:rPr lang="pt-BR" sz="1700"/>
              <a:t>II- alteração de preferências </a:t>
            </a:r>
          </a:p>
          <a:p>
            <a:pPr marL="0" indent="0">
              <a:lnSpc>
                <a:spcPct val="90000"/>
              </a:lnSpc>
              <a:buNone/>
            </a:pPr>
            <a:r>
              <a:rPr lang="pt-BR" sz="1700"/>
              <a:t>(nestes 2 casos, retirada só para acionistas prejudicados).</a:t>
            </a:r>
          </a:p>
          <a:p>
            <a:pPr marL="0" indent="0">
              <a:lnSpc>
                <a:spcPct val="90000"/>
              </a:lnSpc>
              <a:buNone/>
            </a:pPr>
            <a:r>
              <a:rPr lang="pt-BR" sz="1700"/>
              <a:t>III- redução do dividendo obrigatório</a:t>
            </a:r>
          </a:p>
          <a:p>
            <a:pPr marL="0" indent="0">
              <a:lnSpc>
                <a:spcPct val="90000"/>
              </a:lnSpc>
              <a:buNone/>
            </a:pPr>
            <a:r>
              <a:rPr lang="pt-BR" sz="1700"/>
              <a:t>IV- fusão ou incorporação</a:t>
            </a:r>
          </a:p>
          <a:p>
            <a:pPr marL="0" indent="0">
              <a:lnSpc>
                <a:spcPct val="90000"/>
              </a:lnSpc>
              <a:buNone/>
            </a:pPr>
            <a:r>
              <a:rPr lang="pt-BR" sz="1700"/>
              <a:t>V – participação em grupo</a:t>
            </a:r>
          </a:p>
          <a:p>
            <a:pPr marL="0" indent="0">
              <a:lnSpc>
                <a:spcPct val="90000"/>
              </a:lnSpc>
              <a:buNone/>
            </a:pPr>
            <a:r>
              <a:rPr lang="pt-BR" sz="1700"/>
              <a:t>VI – mudança do objeto</a:t>
            </a:r>
          </a:p>
          <a:p>
            <a:pPr marL="0" indent="0">
              <a:lnSpc>
                <a:spcPct val="90000"/>
              </a:lnSpc>
              <a:buNone/>
            </a:pPr>
            <a:r>
              <a:rPr lang="pt-BR" sz="1700"/>
              <a:t>VII – Cessão da liquidação da companhia</a:t>
            </a:r>
          </a:p>
          <a:p>
            <a:pPr marL="0" indent="0">
              <a:lnSpc>
                <a:spcPct val="90000"/>
              </a:lnSpc>
              <a:buNone/>
            </a:pPr>
            <a:r>
              <a:rPr lang="pt-BR" sz="1700"/>
              <a:t>VIII- Criação de partes beneficiárias</a:t>
            </a:r>
          </a:p>
          <a:p>
            <a:pPr marL="0" indent="0">
              <a:lnSpc>
                <a:spcPct val="90000"/>
              </a:lnSpc>
              <a:buNone/>
            </a:pPr>
            <a:r>
              <a:rPr lang="pt-BR" sz="1700"/>
              <a:t>IX – Cisão da companhia</a:t>
            </a:r>
          </a:p>
          <a:p>
            <a:pPr marL="0" indent="0">
              <a:lnSpc>
                <a:spcPct val="90000"/>
              </a:lnSpc>
              <a:buNone/>
            </a:pPr>
            <a:r>
              <a:rPr lang="pt-BR" sz="1700"/>
              <a:t>IDAS E VOLTAS DO DIREITO DE RECESSO, NA PRIVATIZAÇAO....</a:t>
            </a:r>
          </a:p>
        </p:txBody>
      </p:sp>
    </p:spTree>
    <p:extLst>
      <p:ext uri="{BB962C8B-B14F-4D97-AF65-F5344CB8AC3E}">
        <p14:creationId xmlns:p14="http://schemas.microsoft.com/office/powerpoint/2010/main" val="109421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17618E1-0B4F-544F-A8C3-455218AB7ED5}"/>
              </a:ext>
            </a:extLst>
          </p:cNvPr>
          <p:cNvSpPr>
            <a:spLocks noGrp="1"/>
          </p:cNvSpPr>
          <p:nvPr>
            <p:ph type="title"/>
          </p:nvPr>
        </p:nvSpPr>
        <p:spPr>
          <a:xfrm>
            <a:off x="350041" y="586855"/>
            <a:ext cx="2401025" cy="3387497"/>
          </a:xfrm>
        </p:spPr>
        <p:txBody>
          <a:bodyPr anchor="b">
            <a:normAutofit/>
          </a:bodyPr>
          <a:lstStyle/>
          <a:p>
            <a:pPr algn="r"/>
            <a:r>
              <a:rPr lang="pt-BR" sz="3500">
                <a:solidFill>
                  <a:srgbClr val="FFFFFF"/>
                </a:solidFill>
              </a:rPr>
              <a:t>Direito de Recesso</a:t>
            </a:r>
          </a:p>
        </p:txBody>
      </p:sp>
      <p:sp>
        <p:nvSpPr>
          <p:cNvPr id="3" name="Espaço Reservado para Conteúdo 2">
            <a:extLst>
              <a:ext uri="{FF2B5EF4-FFF2-40B4-BE49-F238E27FC236}">
                <a16:creationId xmlns:a16="http://schemas.microsoft.com/office/drawing/2014/main" id="{868A7838-666A-7147-8888-46A29030F23B}"/>
              </a:ext>
            </a:extLst>
          </p:cNvPr>
          <p:cNvSpPr>
            <a:spLocks noGrp="1"/>
          </p:cNvSpPr>
          <p:nvPr>
            <p:ph idx="1"/>
          </p:nvPr>
        </p:nvSpPr>
        <p:spPr>
          <a:xfrm>
            <a:off x="3607694" y="649480"/>
            <a:ext cx="4916510" cy="5546047"/>
          </a:xfrm>
        </p:spPr>
        <p:txBody>
          <a:bodyPr anchor="ctr">
            <a:normAutofit/>
          </a:bodyPr>
          <a:lstStyle/>
          <a:p>
            <a:pPr marL="0" indent="0">
              <a:buNone/>
            </a:pPr>
            <a:r>
              <a:rPr lang="pt-BR" sz="1700"/>
              <a:t>Não cabe se houve votação favorável do  acionista à matéria.</a:t>
            </a:r>
          </a:p>
          <a:p>
            <a:pPr marL="0" indent="0">
              <a:buNone/>
            </a:pPr>
            <a:endParaRPr lang="pt-BR" sz="1700"/>
          </a:p>
          <a:p>
            <a:pPr marL="0" indent="0">
              <a:buNone/>
            </a:pPr>
            <a:r>
              <a:rPr lang="pt-BR" sz="1700"/>
              <a:t>A companhia pode se retratar da decisao</a:t>
            </a:r>
          </a:p>
          <a:p>
            <a:pPr marL="0" indent="0">
              <a:buNone/>
            </a:pPr>
            <a:endParaRPr lang="pt-BR" sz="1700"/>
          </a:p>
          <a:p>
            <a:pPr marL="0" indent="0">
              <a:buNone/>
            </a:pPr>
            <a:r>
              <a:rPr lang="pt-BR" sz="1700"/>
              <a:t>Se houver dispersão e liquidez nas companhias abertas, não há recesso nas hipóteses IV ou V.</a:t>
            </a:r>
          </a:p>
        </p:txBody>
      </p:sp>
    </p:spTree>
    <p:extLst>
      <p:ext uri="{BB962C8B-B14F-4D97-AF65-F5344CB8AC3E}">
        <p14:creationId xmlns:p14="http://schemas.microsoft.com/office/powerpoint/2010/main" val="11899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1EF48D-4CA5-B840-9414-9C2081070EBA}"/>
              </a:ext>
            </a:extLst>
          </p:cNvPr>
          <p:cNvSpPr>
            <a:spLocks noGrp="1"/>
          </p:cNvSpPr>
          <p:nvPr>
            <p:ph type="title"/>
          </p:nvPr>
        </p:nvSpPr>
        <p:spPr>
          <a:xfrm>
            <a:off x="439858" y="1683756"/>
            <a:ext cx="2336449" cy="2396359"/>
          </a:xfrm>
        </p:spPr>
        <p:txBody>
          <a:bodyPr anchor="b">
            <a:normAutofit/>
          </a:bodyPr>
          <a:lstStyle/>
          <a:p>
            <a:pPr algn="r"/>
            <a:r>
              <a:rPr lang="pt-BR" sz="3500">
                <a:solidFill>
                  <a:srgbClr val="FFFFFF"/>
                </a:solidFill>
              </a:rPr>
              <a:t>Direitos da Minoria</a:t>
            </a:r>
          </a:p>
        </p:txBody>
      </p:sp>
      <p:graphicFrame>
        <p:nvGraphicFramePr>
          <p:cNvPr id="5" name="Espaço Reservado para Conteúdo 2">
            <a:extLst>
              <a:ext uri="{FF2B5EF4-FFF2-40B4-BE49-F238E27FC236}">
                <a16:creationId xmlns:a16="http://schemas.microsoft.com/office/drawing/2014/main" id="{FF9345CB-EE16-4974-9D10-FF2858E21927}"/>
              </a:ext>
            </a:extLst>
          </p:cNvPr>
          <p:cNvGraphicFramePr>
            <a:graphicFrameLocks noGrp="1"/>
          </p:cNvGraphicFramePr>
          <p:nvPr>
            <p:ph idx="1"/>
            <p:extLst>
              <p:ext uri="{D42A27DB-BD31-4B8C-83A1-F6EECF244321}">
                <p14:modId xmlns:p14="http://schemas.microsoft.com/office/powerpoint/2010/main" val="397191904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7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Forma</a:t>
            </a:r>
          </a:p>
        </p:txBody>
      </p:sp>
      <p:sp>
        <p:nvSpPr>
          <p:cNvPr id="3" name="Content Placeholder 2"/>
          <p:cNvSpPr>
            <a:spLocks noGrp="1"/>
          </p:cNvSpPr>
          <p:nvPr>
            <p:ph idx="1"/>
          </p:nvPr>
        </p:nvSpPr>
        <p:spPr>
          <a:xfrm>
            <a:off x="3607694" y="649480"/>
            <a:ext cx="4916510" cy="5546047"/>
          </a:xfrm>
        </p:spPr>
        <p:txBody>
          <a:bodyPr anchor="ctr">
            <a:normAutofit/>
          </a:bodyPr>
          <a:lstStyle/>
          <a:p>
            <a:pPr marL="514350" indent="-514350"/>
            <a:r>
              <a:rPr lang="en-US" sz="1700" dirty="0"/>
              <a:t>Forma  </a:t>
            </a:r>
            <a:r>
              <a:rPr lang="en-US" sz="1700" dirty="0" err="1"/>
              <a:t>Nominativa</a:t>
            </a:r>
            <a:r>
              <a:rPr lang="en-US" sz="1700" dirty="0"/>
              <a:t> </a:t>
            </a:r>
            <a:r>
              <a:rPr lang="en-US" sz="1700" dirty="0" err="1"/>
              <a:t>ou</a:t>
            </a:r>
            <a:r>
              <a:rPr lang="en-US" sz="1700" dirty="0"/>
              <a:t> </a:t>
            </a:r>
            <a:r>
              <a:rPr lang="en-US" sz="1700" dirty="0" err="1"/>
              <a:t>Escritural</a:t>
            </a:r>
            <a:r>
              <a:rPr lang="en-US" sz="1700" dirty="0"/>
              <a:t>, com </a:t>
            </a:r>
            <a:r>
              <a:rPr lang="en-US" sz="1700" dirty="0" err="1"/>
              <a:t>ou</a:t>
            </a:r>
            <a:r>
              <a:rPr lang="en-US" sz="1700" dirty="0"/>
              <a:t> </a:t>
            </a:r>
            <a:r>
              <a:rPr lang="en-US" sz="1700" dirty="0" err="1"/>
              <a:t>sem</a:t>
            </a:r>
            <a:r>
              <a:rPr lang="en-US" sz="1700" dirty="0"/>
              <a:t> </a:t>
            </a:r>
            <a:r>
              <a:rPr lang="en-US" sz="1700" dirty="0" err="1"/>
              <a:t>certificado</a:t>
            </a:r>
            <a:r>
              <a:rPr lang="en-US" sz="1700" dirty="0"/>
              <a:t>.</a:t>
            </a:r>
          </a:p>
          <a:p>
            <a:pPr marL="514350" indent="-514350"/>
            <a:r>
              <a:rPr lang="en-US" sz="1700" dirty="0" err="1"/>
              <a:t>Ao</a:t>
            </a:r>
            <a:r>
              <a:rPr lang="en-US" sz="1700" dirty="0"/>
              <a:t> </a:t>
            </a:r>
            <a:r>
              <a:rPr lang="en-US" sz="1700" dirty="0" err="1"/>
              <a:t>contrário</a:t>
            </a:r>
            <a:r>
              <a:rPr lang="en-US" sz="1700" dirty="0"/>
              <a:t> dos </a:t>
            </a:r>
            <a:r>
              <a:rPr lang="en-US" sz="1700" dirty="0" err="1"/>
              <a:t>créditos</a:t>
            </a:r>
            <a:r>
              <a:rPr lang="en-US" sz="1700" dirty="0"/>
              <a:t> </a:t>
            </a:r>
            <a:r>
              <a:rPr lang="en-US" sz="1700" dirty="0" err="1"/>
              <a:t>contratuais</a:t>
            </a:r>
            <a:r>
              <a:rPr lang="en-US" sz="1700" dirty="0"/>
              <a:t>, que </a:t>
            </a:r>
            <a:r>
              <a:rPr lang="en-US" sz="1700" dirty="0" err="1"/>
              <a:t>exigem</a:t>
            </a:r>
            <a:r>
              <a:rPr lang="en-US" sz="1700" dirty="0"/>
              <a:t> </a:t>
            </a:r>
            <a:r>
              <a:rPr lang="en-US" sz="1700" dirty="0" err="1"/>
              <a:t>notificação</a:t>
            </a:r>
            <a:r>
              <a:rPr lang="en-US" sz="1700" dirty="0"/>
              <a:t> </a:t>
            </a:r>
            <a:r>
              <a:rPr lang="en-US" sz="1700" dirty="0" err="1"/>
              <a:t>ao</a:t>
            </a:r>
            <a:r>
              <a:rPr lang="en-US" sz="1700" dirty="0"/>
              <a:t> </a:t>
            </a:r>
            <a:r>
              <a:rPr lang="en-US" sz="1700" dirty="0" err="1"/>
              <a:t>devedor</a:t>
            </a:r>
            <a:r>
              <a:rPr lang="en-US" sz="1700" dirty="0"/>
              <a:t>, </a:t>
            </a:r>
            <a:r>
              <a:rPr lang="en-US" sz="1700" dirty="0" err="1"/>
              <a:t>são</a:t>
            </a:r>
            <a:r>
              <a:rPr lang="en-US" sz="1700" dirty="0"/>
              <a:t> de </a:t>
            </a:r>
            <a:r>
              <a:rPr lang="en-US" sz="1700" dirty="0" err="1"/>
              <a:t>fácil</a:t>
            </a:r>
            <a:r>
              <a:rPr lang="en-US" sz="1700" dirty="0"/>
              <a:t> </a:t>
            </a:r>
            <a:r>
              <a:rPr lang="en-US" sz="1700" dirty="0" err="1"/>
              <a:t>circulação</a:t>
            </a:r>
            <a:r>
              <a:rPr lang="en-US" sz="1700" dirty="0"/>
              <a:t> e </a:t>
            </a:r>
            <a:r>
              <a:rPr lang="en-US" sz="1700" dirty="0" err="1"/>
              <a:t>penhora</a:t>
            </a:r>
            <a:r>
              <a:rPr lang="en-US" sz="1700" dirty="0"/>
              <a:t>. Mas </a:t>
            </a:r>
            <a:r>
              <a:rPr lang="en-US" sz="1700" dirty="0" err="1"/>
              <a:t>podem</a:t>
            </a:r>
            <a:r>
              <a:rPr lang="en-US" sz="1700" dirty="0"/>
              <a:t> ser </a:t>
            </a:r>
            <a:r>
              <a:rPr lang="en-US" sz="1700" dirty="0" err="1"/>
              <a:t>títulos</a:t>
            </a:r>
            <a:r>
              <a:rPr lang="en-US" sz="1700" dirty="0"/>
              <a:t> </a:t>
            </a:r>
            <a:r>
              <a:rPr lang="en-US" sz="1700" dirty="0" err="1"/>
              <a:t>podres</a:t>
            </a:r>
            <a:r>
              <a:rPr lang="en-US" sz="1700" dirty="0"/>
              <a:t> (</a:t>
            </a:r>
            <a:r>
              <a:rPr lang="en-US" sz="1700" dirty="0" err="1"/>
              <a:t>usados</a:t>
            </a:r>
            <a:r>
              <a:rPr lang="en-US" sz="1700" dirty="0"/>
              <a:t> </a:t>
            </a:r>
            <a:r>
              <a:rPr lang="en-US" sz="1700" dirty="0" err="1"/>
              <a:t>até</a:t>
            </a:r>
            <a:r>
              <a:rPr lang="en-US" sz="1700" dirty="0"/>
              <a:t> </a:t>
            </a:r>
            <a:r>
              <a:rPr lang="en-US" sz="1700" dirty="0" err="1"/>
              <a:t>em</a:t>
            </a:r>
            <a:r>
              <a:rPr lang="en-US" sz="1700" dirty="0"/>
              <a:t> </a:t>
            </a:r>
            <a:r>
              <a:rPr lang="en-US" sz="1700" dirty="0" err="1"/>
              <a:t>privatizações</a:t>
            </a:r>
            <a:r>
              <a:rPr lang="en-US" sz="1700" dirty="0"/>
              <a:t>). </a:t>
            </a:r>
            <a:r>
              <a:rPr lang="en-US" sz="1700" dirty="0" err="1"/>
              <a:t>Vários</a:t>
            </a:r>
            <a:r>
              <a:rPr lang="en-US" sz="1700" dirty="0"/>
              <a:t> </a:t>
            </a:r>
            <a:r>
              <a:rPr lang="en-US" sz="1700" dirty="0" err="1"/>
              <a:t>titulares</a:t>
            </a:r>
            <a:r>
              <a:rPr lang="en-US" sz="1700" dirty="0"/>
              <a:t> </a:t>
            </a:r>
            <a:r>
              <a:rPr lang="en-US" sz="1700" dirty="0" err="1"/>
              <a:t>tentam</a:t>
            </a:r>
            <a:r>
              <a:rPr lang="en-US" sz="1700" dirty="0"/>
              <a:t> “</a:t>
            </a:r>
            <a:r>
              <a:rPr lang="en-US" sz="1700" dirty="0" err="1"/>
              <a:t>empurrá</a:t>
            </a:r>
            <a:r>
              <a:rPr lang="en-US" sz="1700" dirty="0"/>
              <a:t>-los” </a:t>
            </a:r>
            <a:r>
              <a:rPr lang="en-US" sz="1700" dirty="0" err="1"/>
              <a:t>nas</a:t>
            </a:r>
            <a:r>
              <a:rPr lang="en-US" sz="1700" dirty="0"/>
              <a:t> </a:t>
            </a:r>
            <a:r>
              <a:rPr lang="en-US" sz="1700" dirty="0" err="1"/>
              <a:t>execuções</a:t>
            </a:r>
            <a:r>
              <a:rPr lang="en-US" sz="1700" dirty="0"/>
              <a:t> </a:t>
            </a:r>
            <a:r>
              <a:rPr lang="en-US" sz="1700" dirty="0" err="1"/>
              <a:t>fiscais</a:t>
            </a:r>
            <a:r>
              <a:rPr lang="en-US" sz="1700" dirty="0"/>
              <a:t>, com </a:t>
            </a:r>
            <a:r>
              <a:rPr lang="en-US" sz="1700" dirty="0" err="1"/>
              <a:t>vários</a:t>
            </a:r>
            <a:r>
              <a:rPr lang="en-US" sz="1700" dirty="0"/>
              <a:t> </a:t>
            </a:r>
            <a:r>
              <a:rPr lang="en-US" sz="1700" dirty="0" err="1"/>
              <a:t>precedentes</a:t>
            </a:r>
            <a:r>
              <a:rPr lang="en-US" sz="1700" dirty="0"/>
              <a:t> (ex.: </a:t>
            </a:r>
            <a:r>
              <a:rPr lang="en-US" sz="1700" dirty="0" err="1"/>
              <a:t>Debêntures</a:t>
            </a:r>
            <a:r>
              <a:rPr lang="en-US" sz="1700" dirty="0"/>
              <a:t> da </a:t>
            </a:r>
            <a:r>
              <a:rPr lang="en-US" sz="1700" dirty="0" err="1"/>
              <a:t>Eletrobras</a:t>
            </a:r>
            <a:r>
              <a:rPr lang="en-US" sz="1700" dirty="0"/>
              <a:t>)</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313486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586855"/>
            <a:ext cx="2751066" cy="4160991"/>
          </a:xfrm>
        </p:spPr>
        <p:txBody>
          <a:bodyPr anchor="b">
            <a:normAutofit fontScale="90000"/>
          </a:bodyPr>
          <a:lstStyle/>
          <a:p>
            <a:r>
              <a:rPr lang="en-US" sz="3500" dirty="0" err="1">
                <a:solidFill>
                  <a:srgbClr val="FFFFFF"/>
                </a:solidFill>
              </a:rPr>
              <a:t>Agente</a:t>
            </a:r>
            <a:r>
              <a:rPr lang="en-US" sz="3500" dirty="0">
                <a:solidFill>
                  <a:srgbClr val="FFFFFF"/>
                </a:solidFill>
              </a:rPr>
              <a:t> </a:t>
            </a:r>
            <a:r>
              <a:rPr lang="en-US" sz="3500" dirty="0" err="1">
                <a:solidFill>
                  <a:srgbClr val="FFFFFF"/>
                </a:solidFill>
              </a:rPr>
              <a:t>Fiduciário</a:t>
            </a:r>
            <a:r>
              <a:rPr lang="en-US" sz="3500" dirty="0">
                <a:solidFill>
                  <a:srgbClr val="FFFFFF"/>
                </a:solidFill>
              </a:rPr>
              <a:t> e </a:t>
            </a:r>
            <a:br>
              <a:rPr lang="en-US" sz="3500" dirty="0">
                <a:solidFill>
                  <a:srgbClr val="FFFFFF"/>
                </a:solidFill>
              </a:rPr>
            </a:br>
            <a:r>
              <a:rPr lang="en-US" sz="3500" dirty="0">
                <a:solidFill>
                  <a:srgbClr val="FFFFFF"/>
                </a:solidFill>
              </a:rPr>
              <a:t>Assembleia de </a:t>
            </a:r>
            <a:r>
              <a:rPr lang="en-US" sz="3500" dirty="0" err="1">
                <a:solidFill>
                  <a:srgbClr val="FFFFFF"/>
                </a:solidFill>
              </a:rPr>
              <a:t>Debenturistas</a:t>
            </a:r>
            <a:r>
              <a:rPr lang="en-US" sz="3500" dirty="0">
                <a:solidFill>
                  <a:srgbClr val="FFFFFF"/>
                </a:solidFill>
              </a:rPr>
              <a:t> (</a:t>
            </a:r>
            <a:r>
              <a:rPr lang="en-US" sz="3500" dirty="0" err="1">
                <a:solidFill>
                  <a:srgbClr val="FFFFFF"/>
                </a:solidFill>
              </a:rPr>
              <a:t>atuação</a:t>
            </a:r>
            <a:r>
              <a:rPr lang="en-US" sz="3500" dirty="0">
                <a:solidFill>
                  <a:srgbClr val="FFFFFF"/>
                </a:solidFill>
              </a:rPr>
              <a:t> </a:t>
            </a:r>
            <a:r>
              <a:rPr lang="en-US" sz="3500" dirty="0" err="1">
                <a:solidFill>
                  <a:srgbClr val="FFFFFF"/>
                </a:solidFill>
              </a:rPr>
              <a:t>coletiva</a:t>
            </a:r>
            <a:r>
              <a:rPr lang="en-US" sz="3500" dirty="0">
                <a:solidFill>
                  <a:srgbClr val="FFFFFF"/>
                </a:solidFill>
              </a:rPr>
              <a:t> dos </a:t>
            </a:r>
            <a:r>
              <a:rPr lang="en-US" sz="3500" dirty="0" err="1">
                <a:solidFill>
                  <a:srgbClr val="FFFFFF"/>
                </a:solidFill>
              </a:rPr>
              <a:t>credores</a:t>
            </a:r>
            <a:r>
              <a:rPr lang="en-US" sz="3500" dirty="0">
                <a:solidFill>
                  <a:srgbClr val="FFFFFF"/>
                </a:solidFill>
              </a:rPr>
              <a:t>)</a:t>
            </a:r>
          </a:p>
        </p:txBody>
      </p:sp>
      <p:sp>
        <p:nvSpPr>
          <p:cNvPr id="3" name="Content Placeholder 2"/>
          <p:cNvSpPr>
            <a:spLocks noGrp="1"/>
          </p:cNvSpPr>
          <p:nvPr>
            <p:ph idx="1"/>
          </p:nvPr>
        </p:nvSpPr>
        <p:spPr>
          <a:xfrm>
            <a:off x="3607694" y="649480"/>
            <a:ext cx="4916510" cy="5546047"/>
          </a:xfrm>
        </p:spPr>
        <p:txBody>
          <a:bodyPr anchor="ctr">
            <a:normAutofit/>
          </a:bodyPr>
          <a:lstStyle/>
          <a:p>
            <a:pPr marL="514350" indent="-514350"/>
            <a:r>
              <a:rPr lang="en-US" sz="1700" dirty="0"/>
              <a:t>Regime </a:t>
            </a:r>
            <a:r>
              <a:rPr lang="en-US" sz="1700" dirty="0" err="1"/>
              <a:t>Juridico</a:t>
            </a:r>
            <a:r>
              <a:rPr lang="en-US" sz="1700" dirty="0"/>
              <a:t> </a:t>
            </a:r>
            <a:r>
              <a:rPr lang="en-US" sz="1700" dirty="0" err="1"/>
              <a:t>cria</a:t>
            </a:r>
            <a:r>
              <a:rPr lang="en-US" sz="1700" dirty="0"/>
              <a:t> </a:t>
            </a:r>
            <a:r>
              <a:rPr lang="en-US" sz="1700" dirty="0" err="1"/>
              <a:t>uma</a:t>
            </a:r>
            <a:r>
              <a:rPr lang="en-US" sz="1700" dirty="0"/>
              <a:t> </a:t>
            </a:r>
            <a:r>
              <a:rPr lang="en-US" sz="1700" dirty="0" err="1"/>
              <a:t>coletividade</a:t>
            </a:r>
            <a:r>
              <a:rPr lang="en-US" sz="1700" dirty="0"/>
              <a:t> de </a:t>
            </a:r>
            <a:r>
              <a:rPr lang="en-US" sz="1700" dirty="0" err="1"/>
              <a:t>credores</a:t>
            </a:r>
            <a:r>
              <a:rPr lang="en-US" sz="1700" dirty="0"/>
              <a:t>.</a:t>
            </a:r>
          </a:p>
          <a:p>
            <a:pPr marL="514350" indent="-514350"/>
            <a:r>
              <a:rPr lang="en-US" sz="1700" dirty="0"/>
              <a:t>A </a:t>
            </a:r>
            <a:r>
              <a:rPr lang="en-US" sz="1700" dirty="0" err="1"/>
              <a:t>Escritura</a:t>
            </a:r>
            <a:r>
              <a:rPr lang="en-US" sz="1700" dirty="0"/>
              <a:t> indica o </a:t>
            </a:r>
            <a:r>
              <a:rPr lang="en-US" sz="1700" dirty="0" err="1"/>
              <a:t>agente</a:t>
            </a:r>
            <a:r>
              <a:rPr lang="en-US" sz="1700" dirty="0"/>
              <a:t> </a:t>
            </a:r>
            <a:r>
              <a:rPr lang="en-US" sz="1700" dirty="0" err="1"/>
              <a:t>fiduciário</a:t>
            </a:r>
            <a:r>
              <a:rPr lang="en-US" sz="1700" dirty="0"/>
              <a:t> (</a:t>
            </a:r>
            <a:r>
              <a:rPr lang="en-US" sz="1700" dirty="0" err="1"/>
              <a:t>obrigatório</a:t>
            </a:r>
            <a:r>
              <a:rPr lang="en-US" sz="1700" dirty="0"/>
              <a:t> </a:t>
            </a:r>
            <a:r>
              <a:rPr lang="en-US" sz="1700" dirty="0" err="1"/>
              <a:t>quando</a:t>
            </a:r>
            <a:r>
              <a:rPr lang="en-US" sz="1700" dirty="0"/>
              <a:t> </a:t>
            </a:r>
            <a:r>
              <a:rPr lang="en-US" sz="1700" dirty="0" err="1"/>
              <a:t>forem</a:t>
            </a:r>
            <a:r>
              <a:rPr lang="en-US" sz="1700" dirty="0"/>
              <a:t> </a:t>
            </a:r>
            <a:r>
              <a:rPr lang="en-US" sz="1700" dirty="0" err="1"/>
              <a:t>distribuídas</a:t>
            </a:r>
            <a:r>
              <a:rPr lang="en-US" sz="1700" dirty="0"/>
              <a:t> no mercado – </a:t>
            </a:r>
            <a:r>
              <a:rPr lang="en-US" sz="1700" dirty="0" err="1"/>
              <a:t>artigo</a:t>
            </a:r>
            <a:r>
              <a:rPr lang="en-US" sz="1700" dirty="0"/>
              <a:t> 61, par. 1, LSA). </a:t>
            </a:r>
          </a:p>
          <a:p>
            <a:pPr marL="514350" indent="-514350"/>
            <a:r>
              <a:rPr lang="en-US" sz="1700" dirty="0"/>
              <a:t> “Trustee”, com </a:t>
            </a:r>
            <a:r>
              <a:rPr lang="en-US" sz="1700" dirty="0" err="1"/>
              <a:t>deveres</a:t>
            </a:r>
            <a:r>
              <a:rPr lang="en-US" sz="1700" dirty="0"/>
              <a:t> de “</a:t>
            </a:r>
            <a:r>
              <a:rPr lang="en-US" sz="1700" dirty="0" err="1"/>
              <a:t>proteger</a:t>
            </a:r>
            <a:r>
              <a:rPr lang="en-US" sz="1700" dirty="0"/>
              <a:t> </a:t>
            </a:r>
            <a:r>
              <a:rPr lang="en-US" sz="1700" dirty="0" err="1"/>
              <a:t>os</a:t>
            </a:r>
            <a:r>
              <a:rPr lang="en-US" sz="1700" dirty="0"/>
              <a:t> </a:t>
            </a:r>
            <a:r>
              <a:rPr lang="en-US" sz="1700" dirty="0" err="1"/>
              <a:t>direitos</a:t>
            </a:r>
            <a:r>
              <a:rPr lang="en-US" sz="1700" dirty="0"/>
              <a:t> e interesses dos </a:t>
            </a:r>
            <a:r>
              <a:rPr lang="en-US" sz="1700" dirty="0" err="1"/>
              <a:t>debenturistas</a:t>
            </a:r>
            <a:r>
              <a:rPr lang="en-US" sz="1700" dirty="0"/>
              <a:t>, </a:t>
            </a:r>
            <a:r>
              <a:rPr lang="en-US" sz="1700" dirty="0" err="1"/>
              <a:t>empregando</a:t>
            </a:r>
            <a:r>
              <a:rPr lang="en-US" sz="1700" dirty="0"/>
              <a:t> no </a:t>
            </a:r>
            <a:r>
              <a:rPr lang="en-US" sz="1700" dirty="0" err="1"/>
              <a:t>exercício</a:t>
            </a:r>
            <a:r>
              <a:rPr lang="en-US" sz="1700" dirty="0"/>
              <a:t> da </a:t>
            </a:r>
            <a:r>
              <a:rPr lang="en-US" sz="1700" dirty="0" err="1"/>
              <a:t>função</a:t>
            </a:r>
            <a:r>
              <a:rPr lang="en-US" sz="1700" dirty="0"/>
              <a:t> o </a:t>
            </a:r>
            <a:r>
              <a:rPr lang="en-US" sz="1700" dirty="0" err="1"/>
              <a:t>cuidado</a:t>
            </a:r>
            <a:r>
              <a:rPr lang="en-US" sz="1700" dirty="0"/>
              <a:t> e a </a:t>
            </a:r>
            <a:r>
              <a:rPr lang="en-US" sz="1700" dirty="0" err="1"/>
              <a:t>diligência</a:t>
            </a:r>
            <a:r>
              <a:rPr lang="en-US" sz="1700" dirty="0"/>
              <a:t> que </a:t>
            </a:r>
            <a:r>
              <a:rPr lang="en-US" sz="1700" dirty="0" err="1"/>
              <a:t>todo</a:t>
            </a:r>
            <a:r>
              <a:rPr lang="en-US" sz="1700" dirty="0"/>
              <a:t> </a:t>
            </a:r>
            <a:r>
              <a:rPr lang="en-US" sz="1700" dirty="0" err="1"/>
              <a:t>homem</a:t>
            </a:r>
            <a:r>
              <a:rPr lang="en-US" sz="1700" dirty="0"/>
              <a:t> </a:t>
            </a:r>
            <a:r>
              <a:rPr lang="en-US" sz="1700" dirty="0" err="1"/>
              <a:t>ativo</a:t>
            </a:r>
            <a:r>
              <a:rPr lang="en-US" sz="1700" dirty="0"/>
              <a:t> e </a:t>
            </a:r>
            <a:r>
              <a:rPr lang="en-US" sz="1700" dirty="0" err="1"/>
              <a:t>probo</a:t>
            </a:r>
            <a:r>
              <a:rPr lang="en-US" sz="1700" dirty="0"/>
              <a:t> </a:t>
            </a:r>
            <a:r>
              <a:rPr lang="en-US" sz="1700" dirty="0" err="1"/>
              <a:t>costuma</a:t>
            </a:r>
            <a:r>
              <a:rPr lang="en-US" sz="1700" dirty="0"/>
              <a:t> </a:t>
            </a:r>
            <a:r>
              <a:rPr lang="en-US" sz="1700" dirty="0" err="1"/>
              <a:t>empregar</a:t>
            </a:r>
            <a:r>
              <a:rPr lang="en-US" sz="1700" dirty="0"/>
              <a:t> </a:t>
            </a:r>
            <a:r>
              <a:rPr lang="en-US" sz="1700" dirty="0" err="1"/>
              <a:t>na</a:t>
            </a:r>
            <a:r>
              <a:rPr lang="en-US" sz="1700" dirty="0"/>
              <a:t> </a:t>
            </a:r>
            <a:r>
              <a:rPr lang="en-US" sz="1700" dirty="0" err="1"/>
              <a:t>administração</a:t>
            </a:r>
            <a:r>
              <a:rPr lang="en-US" sz="1700" dirty="0"/>
              <a:t> dos </a:t>
            </a:r>
            <a:r>
              <a:rPr lang="en-US" sz="1700" dirty="0" err="1"/>
              <a:t>próprios</a:t>
            </a:r>
            <a:r>
              <a:rPr lang="en-US" sz="1700" dirty="0"/>
              <a:t> bens” (</a:t>
            </a:r>
            <a:r>
              <a:rPr lang="en-US" sz="1700" dirty="0" err="1"/>
              <a:t>artigo</a:t>
            </a:r>
            <a:r>
              <a:rPr lang="en-US" sz="1700" dirty="0"/>
              <a:t> 68, par. 1o, “a”). </a:t>
            </a:r>
          </a:p>
          <a:p>
            <a:pPr marL="514350" indent="-514350"/>
            <a:r>
              <a:rPr lang="en-US" sz="1700" dirty="0" err="1"/>
              <a:t>Ele</a:t>
            </a:r>
            <a:r>
              <a:rPr lang="en-US" sz="1700" dirty="0"/>
              <a:t> </a:t>
            </a:r>
            <a:r>
              <a:rPr lang="en-US" sz="1700" dirty="0" err="1"/>
              <a:t>promoverá</a:t>
            </a:r>
            <a:r>
              <a:rPr lang="en-US" sz="1700" dirty="0"/>
              <a:t> a </a:t>
            </a:r>
            <a:r>
              <a:rPr lang="en-US" sz="1700" dirty="0" err="1"/>
              <a:t>execução</a:t>
            </a:r>
            <a:r>
              <a:rPr lang="en-US" sz="1700" dirty="0"/>
              <a:t> das </a:t>
            </a:r>
            <a:r>
              <a:rPr lang="en-US" sz="1700" dirty="0" err="1"/>
              <a:t>debêntures</a:t>
            </a:r>
            <a:r>
              <a:rPr lang="en-US" sz="1700" dirty="0"/>
              <a:t> </a:t>
            </a:r>
            <a:r>
              <a:rPr lang="en-US" sz="1700" dirty="0" err="1"/>
              <a:t>antecipadamente</a:t>
            </a:r>
            <a:r>
              <a:rPr lang="en-US" sz="1700" dirty="0"/>
              <a:t> </a:t>
            </a:r>
            <a:r>
              <a:rPr lang="en-US" sz="1700" dirty="0" err="1"/>
              <a:t>vencidas</a:t>
            </a:r>
            <a:r>
              <a:rPr lang="en-US" sz="1700" dirty="0"/>
              <a:t>, </a:t>
            </a:r>
            <a:r>
              <a:rPr lang="en-US" sz="1700" dirty="0" err="1"/>
              <a:t>excutindo</a:t>
            </a:r>
            <a:r>
              <a:rPr lang="en-US" sz="1700" dirty="0"/>
              <a:t> as </a:t>
            </a:r>
            <a:r>
              <a:rPr lang="en-US" sz="1700" dirty="0" err="1"/>
              <a:t>garantias</a:t>
            </a:r>
            <a:r>
              <a:rPr lang="en-US" sz="1700" dirty="0"/>
              <a:t>, </a:t>
            </a:r>
            <a:r>
              <a:rPr lang="en-US" sz="1700" dirty="0" err="1"/>
              <a:t>etc</a:t>
            </a:r>
            <a:r>
              <a:rPr lang="en-US" sz="1700" dirty="0"/>
              <a:t>…</a:t>
            </a:r>
          </a:p>
          <a:p>
            <a:pPr marL="514350" indent="-514350"/>
            <a:r>
              <a:rPr lang="en-US" sz="1700" dirty="0"/>
              <a:t>Assembleia de </a:t>
            </a:r>
            <a:r>
              <a:rPr lang="en-US" sz="1700" dirty="0" err="1"/>
              <a:t>debenturistas</a:t>
            </a:r>
            <a:r>
              <a:rPr lang="en-US" sz="1700" dirty="0"/>
              <a:t>: </a:t>
            </a:r>
            <a:r>
              <a:rPr lang="en-US" sz="1700" dirty="0" err="1"/>
              <a:t>pode</a:t>
            </a:r>
            <a:r>
              <a:rPr lang="en-US" sz="1700" dirty="0"/>
              <a:t> </a:t>
            </a:r>
            <a:r>
              <a:rPr lang="en-US" sz="1700" dirty="0" err="1"/>
              <a:t>modificar</a:t>
            </a:r>
            <a:r>
              <a:rPr lang="en-US" sz="1700" dirty="0"/>
              <a:t> as </a:t>
            </a:r>
            <a:r>
              <a:rPr lang="en-US" sz="1700" dirty="0" err="1"/>
              <a:t>condições</a:t>
            </a:r>
            <a:r>
              <a:rPr lang="en-US" sz="1700" dirty="0"/>
              <a:t> das </a:t>
            </a:r>
            <a:r>
              <a:rPr lang="en-US" sz="1700" dirty="0" err="1"/>
              <a:t>debêntures</a:t>
            </a:r>
            <a:r>
              <a:rPr lang="en-US" sz="1700" dirty="0"/>
              <a:t> </a:t>
            </a:r>
            <a:r>
              <a:rPr lang="en-US" sz="1700" dirty="0" err="1"/>
              <a:t>segundo</a:t>
            </a:r>
            <a:r>
              <a:rPr lang="en-US" sz="1700" dirty="0"/>
              <a:t> a </a:t>
            </a:r>
            <a:r>
              <a:rPr lang="en-US" sz="1700" dirty="0" err="1"/>
              <a:t>maioria</a:t>
            </a:r>
            <a:r>
              <a:rPr lang="en-US" sz="1700" dirty="0"/>
              <a:t> </a:t>
            </a:r>
            <a:r>
              <a:rPr lang="en-US" sz="1700" dirty="0" err="1"/>
              <a:t>fixada</a:t>
            </a:r>
            <a:r>
              <a:rPr lang="en-US" sz="1700" dirty="0"/>
              <a:t> </a:t>
            </a:r>
            <a:r>
              <a:rPr lang="en-US" sz="1700" dirty="0" err="1"/>
              <a:t>na</a:t>
            </a:r>
            <a:r>
              <a:rPr lang="en-US" sz="1700" dirty="0"/>
              <a:t> </a:t>
            </a:r>
            <a:r>
              <a:rPr lang="en-US" sz="1700" dirty="0" err="1"/>
              <a:t>escritura</a:t>
            </a:r>
            <a:r>
              <a:rPr lang="en-US" sz="1700" dirty="0"/>
              <a:t>.</a:t>
            </a:r>
            <a:endParaRPr lang="pt-BR" sz="1700" dirty="0"/>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31348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dirty="0" err="1">
                <a:solidFill>
                  <a:srgbClr val="FFFFFF"/>
                </a:solidFill>
              </a:rPr>
              <a:t>Funções</a:t>
            </a:r>
            <a:r>
              <a:rPr lang="en-US" sz="3500" dirty="0">
                <a:solidFill>
                  <a:srgbClr val="FFFFFF"/>
                </a:solidFill>
              </a:rPr>
              <a:t> das </a:t>
            </a:r>
            <a:r>
              <a:rPr lang="en-US" sz="3500" dirty="0" err="1">
                <a:solidFill>
                  <a:srgbClr val="FFFFFF"/>
                </a:solidFill>
              </a:rPr>
              <a:t>Debêntures</a:t>
            </a:r>
            <a:endParaRPr lang="en-US" sz="3500" dirty="0">
              <a:solidFill>
                <a:srgbClr val="FFFFFF"/>
              </a:solidFill>
            </a:endParaRP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dirty="0" err="1"/>
              <a:t>Permite</a:t>
            </a:r>
            <a:r>
              <a:rPr lang="en-US" sz="1700" dirty="0"/>
              <a:t> </a:t>
            </a:r>
            <a:r>
              <a:rPr lang="en-US" sz="1700" dirty="0" err="1"/>
              <a:t>capitalizar</a:t>
            </a:r>
            <a:r>
              <a:rPr lang="en-US" sz="1700" dirty="0"/>
              <a:t> a </a:t>
            </a:r>
            <a:r>
              <a:rPr lang="en-US" sz="1700" dirty="0" err="1"/>
              <a:t>empresa</a:t>
            </a:r>
            <a:r>
              <a:rPr lang="en-US" sz="1700" dirty="0"/>
              <a:t>, </a:t>
            </a:r>
            <a:r>
              <a:rPr lang="en-US" sz="1700" dirty="0" err="1"/>
              <a:t>sem</a:t>
            </a:r>
            <a:r>
              <a:rPr lang="en-US" sz="1700" dirty="0"/>
              <a:t> </a:t>
            </a:r>
            <a:r>
              <a:rPr lang="en-US" sz="1700" dirty="0" err="1"/>
              <a:t>comprometer</a:t>
            </a:r>
            <a:r>
              <a:rPr lang="en-US" sz="1700" dirty="0"/>
              <a:t> o </a:t>
            </a:r>
            <a:r>
              <a:rPr lang="en-US" sz="1700" dirty="0" err="1"/>
              <a:t>controle</a:t>
            </a:r>
            <a:r>
              <a:rPr lang="en-US" sz="1700" dirty="0"/>
              <a:t> (</a:t>
            </a:r>
            <a:r>
              <a:rPr lang="en-US" sz="1700" dirty="0" err="1"/>
              <a:t>quando</a:t>
            </a:r>
            <a:r>
              <a:rPr lang="en-US" sz="1700" dirty="0"/>
              <a:t> a </a:t>
            </a:r>
            <a:r>
              <a:rPr lang="en-US" sz="1700" dirty="0" err="1"/>
              <a:t>debênture</a:t>
            </a:r>
            <a:r>
              <a:rPr lang="en-US" sz="1700" dirty="0"/>
              <a:t> </a:t>
            </a:r>
            <a:r>
              <a:rPr lang="en-US" sz="1700" dirty="0" err="1"/>
              <a:t>não</a:t>
            </a:r>
            <a:r>
              <a:rPr lang="en-US" sz="1700" dirty="0"/>
              <a:t> for </a:t>
            </a:r>
            <a:r>
              <a:rPr lang="en-US" sz="1700" dirty="0" err="1"/>
              <a:t>conversível</a:t>
            </a:r>
            <a:r>
              <a:rPr lang="en-US" sz="1700" dirty="0"/>
              <a:t> </a:t>
            </a:r>
            <a:r>
              <a:rPr lang="en-US" sz="1700" dirty="0" err="1"/>
              <a:t>em</a:t>
            </a:r>
            <a:r>
              <a:rPr lang="en-US" sz="1700" dirty="0"/>
              <a:t> </a:t>
            </a:r>
            <a:r>
              <a:rPr lang="en-US" sz="1700" dirty="0" err="1"/>
              <a:t>ações</a:t>
            </a:r>
            <a:r>
              <a:rPr lang="en-US" sz="1700" dirty="0"/>
              <a:t>). Nao se divide o </a:t>
            </a:r>
            <a:r>
              <a:rPr lang="en-US" sz="1700" dirty="0" err="1"/>
              <a:t>poder</a:t>
            </a:r>
            <a:endParaRPr lang="en-US" sz="1700" dirty="0"/>
          </a:p>
          <a:p>
            <a:r>
              <a:rPr lang="en-US" sz="1700" dirty="0" err="1"/>
              <a:t>Alavangem</a:t>
            </a:r>
            <a:r>
              <a:rPr lang="en-US" sz="1700" dirty="0"/>
              <a:t>, </a:t>
            </a:r>
            <a:r>
              <a:rPr lang="en-US" sz="1700" dirty="0" err="1"/>
              <a:t>pode</a:t>
            </a:r>
            <a:r>
              <a:rPr lang="en-US" sz="1700" dirty="0"/>
              <a:t> </a:t>
            </a:r>
            <a:r>
              <a:rPr lang="en-US" sz="1700" dirty="0" err="1"/>
              <a:t>deduzir</a:t>
            </a:r>
            <a:r>
              <a:rPr lang="en-US" sz="1700" dirty="0"/>
              <a:t> </a:t>
            </a:r>
            <a:r>
              <a:rPr lang="en-US" sz="1700" dirty="0" err="1"/>
              <a:t>os</a:t>
            </a:r>
            <a:r>
              <a:rPr lang="en-US" sz="1700" dirty="0"/>
              <a:t> </a:t>
            </a:r>
            <a:r>
              <a:rPr lang="en-US" sz="1700" dirty="0" err="1"/>
              <a:t>juros</a:t>
            </a:r>
            <a:r>
              <a:rPr lang="en-US" sz="1700" dirty="0"/>
              <a:t> da base do IR)</a:t>
            </a:r>
          </a:p>
          <a:p>
            <a:r>
              <a:rPr lang="en-US" sz="1700" dirty="0"/>
              <a:t>Forma de </a:t>
            </a:r>
            <a:r>
              <a:rPr lang="en-US" sz="1700" dirty="0" err="1"/>
              <a:t>financiamento</a:t>
            </a:r>
            <a:r>
              <a:rPr lang="en-US" sz="1700" dirty="0"/>
              <a:t> de </a:t>
            </a:r>
            <a:r>
              <a:rPr lang="en-US" sz="1700" dirty="0" err="1"/>
              <a:t>longo</a:t>
            </a:r>
            <a:r>
              <a:rPr lang="en-US" sz="1700" dirty="0"/>
              <a:t> </a:t>
            </a:r>
            <a:r>
              <a:rPr lang="en-US" sz="1700" dirty="0" err="1"/>
              <a:t>prazo</a:t>
            </a:r>
            <a:r>
              <a:rPr lang="en-US" sz="1700" dirty="0"/>
              <a:t>, </a:t>
            </a:r>
            <a:r>
              <a:rPr lang="en-US" sz="1700" dirty="0" err="1"/>
              <a:t>razão</a:t>
            </a:r>
            <a:r>
              <a:rPr lang="en-US" sz="1700" dirty="0"/>
              <a:t> pela qual </a:t>
            </a:r>
            <a:r>
              <a:rPr lang="en-US" sz="1700" dirty="0" err="1"/>
              <a:t>há</a:t>
            </a:r>
            <a:r>
              <a:rPr lang="en-US" sz="1700" dirty="0"/>
              <a:t>, para </a:t>
            </a:r>
            <a:r>
              <a:rPr lang="en-US" sz="1700" dirty="0" err="1"/>
              <a:t>determinados</a:t>
            </a:r>
            <a:r>
              <a:rPr lang="en-US" sz="1700" dirty="0"/>
              <a:t> </a:t>
            </a:r>
            <a:r>
              <a:rPr lang="en-US" sz="1700" dirty="0" err="1"/>
              <a:t>setores</a:t>
            </a:r>
            <a:r>
              <a:rPr lang="en-US" sz="1700" dirty="0"/>
              <a:t>, </a:t>
            </a:r>
            <a:r>
              <a:rPr lang="en-US" sz="1700" dirty="0" err="1"/>
              <a:t>incentivos</a:t>
            </a:r>
            <a:r>
              <a:rPr lang="en-US" sz="1700" dirty="0"/>
              <a:t> </a:t>
            </a:r>
            <a:r>
              <a:rPr lang="en-US" sz="1700" dirty="0" err="1"/>
              <a:t>fiscais</a:t>
            </a:r>
            <a:r>
              <a:rPr lang="en-US" sz="1700" dirty="0"/>
              <a:t> para a </a:t>
            </a:r>
            <a:r>
              <a:rPr lang="en-US" sz="1700" dirty="0" err="1"/>
              <a:t>emissao</a:t>
            </a:r>
            <a:r>
              <a:rPr lang="en-US" sz="1700" dirty="0"/>
              <a:t> de debentures, </a:t>
            </a:r>
            <a:r>
              <a:rPr lang="en-US" sz="1700" dirty="0" err="1"/>
              <a:t>substituindo</a:t>
            </a:r>
            <a:r>
              <a:rPr lang="en-US" sz="1700" dirty="0"/>
              <a:t> o </a:t>
            </a:r>
            <a:r>
              <a:rPr lang="en-US" sz="1700" dirty="0" err="1"/>
              <a:t>financiamento</a:t>
            </a:r>
            <a:r>
              <a:rPr lang="en-US" sz="1700" dirty="0"/>
              <a:t> </a:t>
            </a:r>
            <a:r>
              <a:rPr lang="en-US" sz="1700" dirty="0" err="1"/>
              <a:t>governamental</a:t>
            </a:r>
            <a:r>
              <a:rPr lang="en-US" sz="1700" dirty="0"/>
              <a:t> – POLÍTICA PUBLICA</a:t>
            </a:r>
          </a:p>
          <a:p>
            <a:r>
              <a:rPr lang="en-US" sz="1700" dirty="0"/>
              <a:t>Forma de </a:t>
            </a:r>
            <a:r>
              <a:rPr lang="en-US" sz="1700" dirty="0" err="1"/>
              <a:t>alongar</a:t>
            </a:r>
            <a:r>
              <a:rPr lang="en-US" sz="1700" dirty="0"/>
              <a:t> </a:t>
            </a:r>
            <a:r>
              <a:rPr lang="en-US" sz="1700" dirty="0" err="1"/>
              <a:t>perfil</a:t>
            </a:r>
            <a:r>
              <a:rPr lang="en-US" sz="1700" dirty="0"/>
              <a:t> de </a:t>
            </a:r>
            <a:r>
              <a:rPr lang="en-US" sz="1700" dirty="0" err="1"/>
              <a:t>dívidas</a:t>
            </a:r>
            <a:r>
              <a:rPr lang="en-US" sz="1700" dirty="0"/>
              <a:t>, </a:t>
            </a:r>
            <a:r>
              <a:rPr lang="en-US" sz="1700" dirty="0" err="1"/>
              <a:t>em</a:t>
            </a:r>
            <a:r>
              <a:rPr lang="en-US" sz="1700" dirty="0"/>
              <a:t> </a:t>
            </a:r>
            <a:r>
              <a:rPr lang="en-US" sz="1700" dirty="0" err="1"/>
              <a:t>reestruturação</a:t>
            </a:r>
            <a:r>
              <a:rPr lang="en-US" sz="1700" dirty="0"/>
              <a:t> de </a:t>
            </a:r>
            <a:r>
              <a:rPr lang="en-US" sz="1700" dirty="0" err="1"/>
              <a:t>passivos</a:t>
            </a:r>
            <a:endParaRPr lang="en-US" sz="1700" dirty="0"/>
          </a:p>
          <a:p>
            <a:r>
              <a:rPr lang="en-US" sz="1700" dirty="0" err="1"/>
              <a:t>Mecanismo</a:t>
            </a:r>
            <a:r>
              <a:rPr lang="en-US" sz="1700" dirty="0"/>
              <a:t> de </a:t>
            </a:r>
            <a:r>
              <a:rPr lang="en-US" sz="1700" dirty="0" err="1"/>
              <a:t>desintermediação</a:t>
            </a:r>
            <a:r>
              <a:rPr lang="en-US" sz="1700" dirty="0"/>
              <a:t> </a:t>
            </a:r>
            <a:r>
              <a:rPr lang="en-US" sz="1700" dirty="0" err="1"/>
              <a:t>financeira</a:t>
            </a:r>
            <a:r>
              <a:rPr lang="en-US" sz="1700" dirty="0"/>
              <a:t> (</a:t>
            </a:r>
            <a:r>
              <a:rPr lang="en-US" sz="1700" dirty="0" err="1"/>
              <a:t>juros</a:t>
            </a:r>
            <a:r>
              <a:rPr lang="en-US" sz="1700" dirty="0"/>
              <a:t> </a:t>
            </a:r>
            <a:r>
              <a:rPr lang="en-US" sz="1700" dirty="0" err="1"/>
              <a:t>atrativos</a:t>
            </a:r>
            <a:r>
              <a:rPr lang="en-US" sz="1700" dirty="0"/>
              <a:t> para </a:t>
            </a:r>
            <a:r>
              <a:rPr lang="en-US" sz="1700" dirty="0" err="1"/>
              <a:t>investidores</a:t>
            </a:r>
            <a:r>
              <a:rPr lang="en-US" sz="1700" dirty="0"/>
              <a:t> </a:t>
            </a:r>
            <a:r>
              <a:rPr lang="en-US" sz="1700" dirty="0" err="1"/>
              <a:t>institucionais</a:t>
            </a:r>
            <a:r>
              <a:rPr lang="en-US" sz="1700" dirty="0"/>
              <a:t>, </a:t>
            </a:r>
            <a:r>
              <a:rPr lang="en-US" sz="1700" dirty="0" err="1"/>
              <a:t>como</a:t>
            </a:r>
            <a:r>
              <a:rPr lang="en-US" sz="1700" dirty="0"/>
              <a:t> </a:t>
            </a:r>
            <a:r>
              <a:rPr lang="en-US" sz="1700" dirty="0" err="1"/>
              <a:t>fundos</a:t>
            </a:r>
            <a:r>
              <a:rPr lang="en-US" sz="1700" dirty="0"/>
              <a:t> e </a:t>
            </a:r>
            <a:r>
              <a:rPr lang="en-US" sz="1700" dirty="0" err="1"/>
              <a:t>bancos</a:t>
            </a:r>
            <a:r>
              <a:rPr lang="en-US" sz="1700" dirty="0"/>
              <a:t> de </a:t>
            </a:r>
            <a:r>
              <a:rPr lang="en-US" sz="1700" dirty="0" err="1"/>
              <a:t>investimento</a:t>
            </a:r>
            <a:r>
              <a:rPr lang="en-US" sz="1700" dirty="0"/>
              <a:t>, </a:t>
            </a:r>
            <a:r>
              <a:rPr lang="en-US" sz="1700" dirty="0" err="1"/>
              <a:t>ou</a:t>
            </a:r>
            <a:r>
              <a:rPr lang="en-US" sz="1700" dirty="0"/>
              <a:t> </a:t>
            </a:r>
            <a:r>
              <a:rPr lang="en-US" sz="1700" dirty="0" err="1"/>
              <a:t>mesmo</a:t>
            </a:r>
            <a:r>
              <a:rPr lang="en-US" sz="1700" dirty="0"/>
              <a:t> </a:t>
            </a:r>
            <a:r>
              <a:rPr lang="en-US" sz="1700" dirty="0" err="1"/>
              <a:t>poupadores</a:t>
            </a:r>
            <a:r>
              <a:rPr lang="en-US" sz="1700" dirty="0"/>
              <a:t> </a:t>
            </a:r>
            <a:r>
              <a:rPr lang="en-US" sz="1700" dirty="0" err="1"/>
              <a:t>individuais</a:t>
            </a:r>
            <a:r>
              <a:rPr lang="en-US" sz="1700" dirty="0"/>
              <a:t>).</a:t>
            </a:r>
          </a:p>
          <a:p>
            <a:r>
              <a:rPr lang="en-US" sz="1700" dirty="0" err="1"/>
              <a:t>Atuaçao</a:t>
            </a:r>
            <a:r>
              <a:rPr lang="en-US" sz="1700" dirty="0"/>
              <a:t> </a:t>
            </a:r>
            <a:r>
              <a:rPr lang="en-US" sz="1700" dirty="0" err="1"/>
              <a:t>coletiva</a:t>
            </a:r>
            <a:r>
              <a:rPr lang="en-US" sz="1700" dirty="0"/>
              <a:t> dos </a:t>
            </a:r>
            <a:r>
              <a:rPr lang="en-US" sz="1700" dirty="0" err="1"/>
              <a:t>credores</a:t>
            </a:r>
            <a:endParaRPr lang="en-US" sz="1700" dirty="0"/>
          </a:p>
          <a:p>
            <a:r>
              <a:rPr lang="en-US" sz="1700" dirty="0" err="1"/>
              <a:t>Possibilidade</a:t>
            </a:r>
            <a:r>
              <a:rPr lang="en-US" sz="1700" dirty="0"/>
              <a:t> de </a:t>
            </a:r>
            <a:r>
              <a:rPr lang="en-US" sz="1700" dirty="0" err="1"/>
              <a:t>reestruturacao</a:t>
            </a:r>
            <a:r>
              <a:rPr lang="en-US" sz="1700" dirty="0"/>
              <a:t> por </a:t>
            </a:r>
            <a:r>
              <a:rPr lang="en-US" sz="1700" dirty="0" err="1"/>
              <a:t>maior</a:t>
            </a:r>
            <a:endParaRPr lang="en-US" sz="1700" dirty="0"/>
          </a:p>
          <a:p>
            <a:pPr marL="0" indent="0">
              <a:buNone/>
            </a:pPr>
            <a:endParaRPr lang="en-US" sz="1700" dirty="0"/>
          </a:p>
        </p:txBody>
      </p:sp>
    </p:spTree>
    <p:extLst>
      <p:ext uri="{BB962C8B-B14F-4D97-AF65-F5344CB8AC3E}">
        <p14:creationId xmlns:p14="http://schemas.microsoft.com/office/powerpoint/2010/main" val="84491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000">
                <a:solidFill>
                  <a:srgbClr val="FFFFFF"/>
                </a:solidFill>
              </a:rPr>
              <a:t>Remuneração</a:t>
            </a:r>
          </a:p>
        </p:txBody>
      </p:sp>
      <p:sp>
        <p:nvSpPr>
          <p:cNvPr id="3" name="Content Placeholder 2"/>
          <p:cNvSpPr>
            <a:spLocks noGrp="1"/>
          </p:cNvSpPr>
          <p:nvPr>
            <p:ph idx="1"/>
          </p:nvPr>
        </p:nvSpPr>
        <p:spPr>
          <a:xfrm>
            <a:off x="3607694" y="649480"/>
            <a:ext cx="4916510" cy="5546047"/>
          </a:xfrm>
        </p:spPr>
        <p:txBody>
          <a:bodyPr anchor="ctr">
            <a:normAutofit/>
          </a:bodyPr>
          <a:lstStyle/>
          <a:p>
            <a:pPr marL="0" indent="0">
              <a:buNone/>
            </a:pPr>
            <a:r>
              <a:rPr lang="en-US" sz="1700" i="1"/>
              <a:t>Correção Monetária (parágrafo 1o., do artigo 54 LSA)</a:t>
            </a:r>
          </a:p>
          <a:p>
            <a:pPr marL="0" indent="0">
              <a:buNone/>
            </a:pPr>
            <a:endParaRPr lang="en-US" sz="1700" i="1"/>
          </a:p>
          <a:p>
            <a:pPr marL="0" indent="0">
              <a:buNone/>
            </a:pPr>
            <a:r>
              <a:rPr lang="en-US" sz="1700" i="1"/>
              <a:t>Juros, fixos ou variáveis</a:t>
            </a:r>
          </a:p>
          <a:p>
            <a:pPr marL="0" indent="0">
              <a:buNone/>
            </a:pPr>
            <a:endParaRPr lang="en-US" sz="1700" i="1"/>
          </a:p>
          <a:p>
            <a:pPr marL="0" indent="0">
              <a:buNone/>
            </a:pPr>
            <a:r>
              <a:rPr lang="en-US" sz="1700" i="1"/>
              <a:t>Possibilidade de participação nos lucros (além dos juros)</a:t>
            </a:r>
          </a:p>
          <a:p>
            <a:pPr marL="0" indent="0">
              <a:buNone/>
            </a:pPr>
            <a:endParaRPr lang="en-US" sz="1700" i="1"/>
          </a:p>
          <a:p>
            <a:pPr marL="0" indent="0">
              <a:buNone/>
            </a:pPr>
            <a:r>
              <a:rPr lang="en-US" sz="1700" i="1"/>
              <a:t>Prêmio de Reembolso</a:t>
            </a:r>
          </a:p>
          <a:p>
            <a:pPr marL="0" indent="0">
              <a:buNone/>
            </a:pPr>
            <a:endParaRPr lang="en-US" sz="1700" i="1"/>
          </a:p>
          <a:p>
            <a:pPr marL="0" indent="0">
              <a:buNone/>
            </a:pPr>
            <a:endParaRPr lang="en-US" sz="1700" i="1"/>
          </a:p>
        </p:txBody>
      </p:sp>
    </p:spTree>
    <p:extLst>
      <p:ext uri="{BB962C8B-B14F-4D97-AF65-F5344CB8AC3E}">
        <p14:creationId xmlns:p14="http://schemas.microsoft.com/office/powerpoint/2010/main" val="14475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r>
              <a:rPr lang="en-US" sz="3500" dirty="0" err="1">
                <a:solidFill>
                  <a:srgbClr val="FFFFFF"/>
                </a:solidFill>
              </a:rPr>
              <a:t>Emissões</a:t>
            </a:r>
            <a:r>
              <a:rPr lang="en-US" sz="3500" dirty="0">
                <a:solidFill>
                  <a:srgbClr val="FFFFFF"/>
                </a:solidFill>
              </a:rPr>
              <a:t> e </a:t>
            </a:r>
            <a:r>
              <a:rPr lang="en-US" sz="3500" dirty="0" err="1">
                <a:solidFill>
                  <a:srgbClr val="FFFFFF"/>
                </a:solidFill>
              </a:rPr>
              <a:t>Séries</a:t>
            </a:r>
            <a:endParaRPr lang="en-US" sz="3500" dirty="0">
              <a:solidFill>
                <a:srgbClr val="FFFFFF"/>
              </a:solidFill>
            </a:endParaRPr>
          </a:p>
        </p:txBody>
      </p:sp>
      <p:sp>
        <p:nvSpPr>
          <p:cNvPr id="3" name="Content Placeholder 2"/>
          <p:cNvSpPr>
            <a:spLocks noGrp="1"/>
          </p:cNvSpPr>
          <p:nvPr>
            <p:ph idx="1"/>
          </p:nvPr>
        </p:nvSpPr>
        <p:spPr>
          <a:xfrm>
            <a:off x="3607694" y="649480"/>
            <a:ext cx="4916510" cy="5546047"/>
          </a:xfrm>
        </p:spPr>
        <p:txBody>
          <a:bodyPr anchor="ctr">
            <a:normAutofit/>
          </a:bodyPr>
          <a:lstStyle/>
          <a:p>
            <a:pPr marL="514350" indent="-514350">
              <a:buNone/>
            </a:pPr>
            <a:r>
              <a:rPr lang="en-US" sz="1700"/>
              <a:t>Pode haver várias emissões, cada uma com várias séries. </a:t>
            </a:r>
          </a:p>
          <a:p>
            <a:pPr marL="514350" indent="-514350">
              <a:buNone/>
            </a:pPr>
            <a:endParaRPr lang="en-US" sz="1700"/>
          </a:p>
          <a:p>
            <a:pPr marL="514350" indent="-514350">
              <a:buNone/>
            </a:pPr>
            <a:r>
              <a:rPr lang="en-US" sz="1700"/>
              <a:t>Os direitos dos debenturistas de cada série são idênticos (e o vencimento também)</a:t>
            </a:r>
          </a:p>
          <a:p>
            <a:pPr marL="514350" indent="-514350">
              <a:buNone/>
            </a:pPr>
            <a:endParaRPr lang="en-US" sz="1700"/>
          </a:p>
          <a:p>
            <a:pPr marL="514350" indent="-514350">
              <a:buNone/>
            </a:pPr>
            <a:r>
              <a:rPr lang="en-US" sz="1700"/>
              <a:t>Amortização antecipada, com resgate total ou parcial, pode ser prevista. Se parcial, exige-se sorteio.</a:t>
            </a:r>
          </a:p>
          <a:p>
            <a:pPr marL="514350" indent="-514350">
              <a:buAutoNum type="arabicParenR"/>
            </a:pPr>
            <a:endParaRPr lang="en-US" sz="1700"/>
          </a:p>
          <a:p>
            <a:pPr marL="0" indent="0">
              <a:buNone/>
            </a:pPr>
            <a:endParaRPr lang="en-US" sz="1700" i="1"/>
          </a:p>
        </p:txBody>
      </p:sp>
    </p:spTree>
    <p:extLst>
      <p:ext uri="{BB962C8B-B14F-4D97-AF65-F5344CB8AC3E}">
        <p14:creationId xmlns:p14="http://schemas.microsoft.com/office/powerpoint/2010/main" val="99207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2500">
                <a:solidFill>
                  <a:srgbClr val="FFFFFF"/>
                </a:solidFill>
              </a:rPr>
              <a:t>Conversibilidade</a:t>
            </a:r>
          </a:p>
        </p:txBody>
      </p:sp>
      <p:sp>
        <p:nvSpPr>
          <p:cNvPr id="3" name="Content Placeholder 2"/>
          <p:cNvSpPr>
            <a:spLocks noGrp="1"/>
          </p:cNvSpPr>
          <p:nvPr>
            <p:ph idx="1"/>
          </p:nvPr>
        </p:nvSpPr>
        <p:spPr>
          <a:xfrm>
            <a:off x="3607694" y="649480"/>
            <a:ext cx="4916510" cy="5546047"/>
          </a:xfrm>
        </p:spPr>
        <p:txBody>
          <a:bodyPr anchor="ctr">
            <a:normAutofit/>
          </a:bodyPr>
          <a:lstStyle/>
          <a:p>
            <a:pPr>
              <a:lnSpc>
                <a:spcPct val="90000"/>
              </a:lnSpc>
              <a:buNone/>
            </a:pPr>
            <a:r>
              <a:rPr lang="pt-BR" sz="1400" dirty="0"/>
              <a:t>Art. 57. A debênture poderá ser</a:t>
            </a:r>
            <a:r>
              <a:rPr lang="pt-BR" sz="1400" b="1" dirty="0"/>
              <a:t> conversível em ações </a:t>
            </a:r>
            <a:r>
              <a:rPr lang="pt-BR" sz="1400" dirty="0"/>
              <a:t>nas condições constantes da escritura de emissão, que especificará:</a:t>
            </a:r>
          </a:p>
          <a:p>
            <a:pPr>
              <a:lnSpc>
                <a:spcPct val="90000"/>
              </a:lnSpc>
              <a:buNone/>
            </a:pPr>
            <a:r>
              <a:rPr lang="pt-BR" sz="1400" dirty="0" err="1"/>
              <a:t>I</a:t>
            </a:r>
            <a:r>
              <a:rPr lang="pt-BR" sz="1400" dirty="0"/>
              <a:t> - </a:t>
            </a:r>
            <a:r>
              <a:rPr lang="pt-BR" sz="1400" b="1" dirty="0"/>
              <a:t>as bases da conversão</a:t>
            </a:r>
            <a:r>
              <a:rPr lang="pt-BR" sz="1400" dirty="0"/>
              <a:t>, seja em número de ações em que poderá ser convertida cada debênture, seja como relação entre o valor nominal da debênture e o preço de emissão das ações;</a:t>
            </a:r>
          </a:p>
          <a:p>
            <a:pPr>
              <a:lnSpc>
                <a:spcPct val="90000"/>
              </a:lnSpc>
              <a:buNone/>
            </a:pPr>
            <a:r>
              <a:rPr lang="pt-BR" sz="1400" dirty="0"/>
              <a:t>II - a espécie e a classe das ações em que poderá ser convertida;</a:t>
            </a:r>
          </a:p>
          <a:p>
            <a:pPr>
              <a:lnSpc>
                <a:spcPct val="90000"/>
              </a:lnSpc>
              <a:buNone/>
            </a:pPr>
            <a:r>
              <a:rPr lang="pt-BR" sz="1400" dirty="0"/>
              <a:t>III - o prazo ou época para o exercício do direito à conversão;</a:t>
            </a:r>
          </a:p>
          <a:p>
            <a:pPr>
              <a:lnSpc>
                <a:spcPct val="90000"/>
              </a:lnSpc>
              <a:buNone/>
            </a:pPr>
            <a:r>
              <a:rPr lang="pt-BR" sz="1400" dirty="0"/>
              <a:t>IV - as demais condições a que a conversão acaso fique sujeita.</a:t>
            </a:r>
          </a:p>
          <a:p>
            <a:pPr>
              <a:lnSpc>
                <a:spcPct val="90000"/>
              </a:lnSpc>
              <a:buNone/>
            </a:pPr>
            <a:r>
              <a:rPr lang="pt-BR" sz="1400" dirty="0"/>
              <a:t>§ 1º Os acionistas terão </a:t>
            </a:r>
            <a:r>
              <a:rPr lang="pt-BR" sz="1400" b="1" dirty="0"/>
              <a:t>direito de preferência </a:t>
            </a:r>
            <a:r>
              <a:rPr lang="pt-BR" sz="1400" dirty="0"/>
              <a:t>para subscrever a emissão de debêntures com cláusula de conversibilidade em ações, observado o disposto nos artigos 171 e 172.</a:t>
            </a:r>
          </a:p>
          <a:p>
            <a:pPr>
              <a:lnSpc>
                <a:spcPct val="90000"/>
              </a:lnSpc>
              <a:buNone/>
            </a:pPr>
            <a:r>
              <a:rPr lang="pt-BR" sz="1400" dirty="0"/>
              <a:t>§ 2º Enquanto puder ser exercido o direito à conversão, dependerá de </a:t>
            </a:r>
            <a:r>
              <a:rPr lang="pt-BR" sz="1400" b="1" dirty="0"/>
              <a:t>prévia aprovação dos debenturistas, em </a:t>
            </a:r>
            <a:r>
              <a:rPr lang="pt-BR" sz="1400" b="1" dirty="0" err="1"/>
              <a:t>assembléia</a:t>
            </a:r>
            <a:r>
              <a:rPr lang="pt-BR" sz="1400" b="1" dirty="0"/>
              <a:t> especial,</a:t>
            </a:r>
            <a:r>
              <a:rPr lang="pt-BR" sz="1400" dirty="0"/>
              <a:t> ou de seu agente fiduciário, a alteração do estatuto para:</a:t>
            </a:r>
          </a:p>
          <a:p>
            <a:pPr>
              <a:lnSpc>
                <a:spcPct val="90000"/>
              </a:lnSpc>
              <a:buNone/>
            </a:pPr>
            <a:r>
              <a:rPr lang="pt-BR" sz="1400" dirty="0"/>
              <a:t>a) mudar o objeto da companhia;</a:t>
            </a:r>
          </a:p>
          <a:p>
            <a:pPr>
              <a:lnSpc>
                <a:spcPct val="90000"/>
              </a:lnSpc>
              <a:buNone/>
            </a:pPr>
            <a:r>
              <a:rPr lang="pt-BR" sz="1400" dirty="0" err="1"/>
              <a:t>b</a:t>
            </a:r>
            <a:r>
              <a:rPr lang="pt-BR" sz="1400" dirty="0"/>
              <a:t>) criar ações preferenciais ou modificar as vantagens das existentes, em prejuízo das ações em que são conversíveis as debêntures.</a:t>
            </a:r>
          </a:p>
          <a:p>
            <a:pPr marL="514350" indent="-514350">
              <a:lnSpc>
                <a:spcPct val="90000"/>
              </a:lnSpc>
              <a:buNone/>
            </a:pPr>
            <a:r>
              <a:rPr lang="en-US" sz="1400" dirty="0"/>
              <a:t>POR QUE A COMPANHIA VAI OFERECER AO MERCADO A POSSIBILIDADE DE CONVERSIBILIDADE DAS DEBÊNTURES?</a:t>
            </a:r>
          </a:p>
          <a:p>
            <a:pPr marL="514350" indent="-514350">
              <a:lnSpc>
                <a:spcPct val="90000"/>
              </a:lnSpc>
              <a:buNone/>
            </a:pPr>
            <a:endParaRPr lang="en-US" sz="1400" dirty="0"/>
          </a:p>
          <a:p>
            <a:pPr marL="0" indent="0">
              <a:lnSpc>
                <a:spcPct val="90000"/>
              </a:lnSpc>
              <a:buNone/>
            </a:pPr>
            <a:endParaRPr lang="en-US" sz="1400" i="1" dirty="0"/>
          </a:p>
        </p:txBody>
      </p:sp>
    </p:spTree>
    <p:extLst>
      <p:ext uri="{BB962C8B-B14F-4D97-AF65-F5344CB8AC3E}">
        <p14:creationId xmlns:p14="http://schemas.microsoft.com/office/powerpoint/2010/main" val="99207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Espécies</a:t>
            </a:r>
          </a:p>
        </p:txBody>
      </p:sp>
      <p:sp>
        <p:nvSpPr>
          <p:cNvPr id="3" name="Content Placeholder 2"/>
          <p:cNvSpPr>
            <a:spLocks noGrp="1"/>
          </p:cNvSpPr>
          <p:nvPr>
            <p:ph idx="1"/>
          </p:nvPr>
        </p:nvSpPr>
        <p:spPr>
          <a:xfrm>
            <a:off x="3607694" y="649480"/>
            <a:ext cx="4916510" cy="5546047"/>
          </a:xfrm>
        </p:spPr>
        <p:txBody>
          <a:bodyPr anchor="ctr">
            <a:normAutofit/>
          </a:bodyPr>
          <a:lstStyle/>
          <a:p>
            <a:pPr>
              <a:lnSpc>
                <a:spcPct val="90000"/>
              </a:lnSpc>
              <a:buNone/>
            </a:pPr>
            <a:r>
              <a:rPr lang="pt-BR" sz="1400" b="1" dirty="0"/>
              <a:t>SEÇÃO II</a:t>
            </a:r>
            <a:endParaRPr lang="pt-BR" sz="1400" dirty="0"/>
          </a:p>
          <a:p>
            <a:pPr>
              <a:lnSpc>
                <a:spcPct val="90000"/>
              </a:lnSpc>
              <a:buNone/>
            </a:pPr>
            <a:r>
              <a:rPr lang="pt-BR" sz="1400" b="1" dirty="0"/>
              <a:t>Espécies</a:t>
            </a:r>
            <a:endParaRPr lang="pt-BR" sz="1400" dirty="0"/>
          </a:p>
          <a:p>
            <a:pPr>
              <a:lnSpc>
                <a:spcPct val="90000"/>
              </a:lnSpc>
              <a:buNone/>
            </a:pPr>
            <a:r>
              <a:rPr lang="pt-BR" sz="1400" dirty="0"/>
              <a:t>Art. 58. GARANTIA REAL OU GARANTIA FLUTUANTES (PRIVILÉGIO GERAL SOBRE O ATIVO DA COMPANHIA, SEM IMPEDIR A NEGOCIAÇAO DE BENS)</a:t>
            </a:r>
          </a:p>
          <a:p>
            <a:pPr>
              <a:lnSpc>
                <a:spcPct val="90000"/>
              </a:lnSpc>
              <a:buNone/>
            </a:pPr>
            <a:endParaRPr lang="pt-BR" sz="1400" dirty="0"/>
          </a:p>
          <a:p>
            <a:pPr>
              <a:lnSpc>
                <a:spcPct val="90000"/>
              </a:lnSpc>
              <a:buNone/>
            </a:pPr>
            <a:endParaRPr lang="pt-BR" sz="1400" dirty="0"/>
          </a:p>
          <a:p>
            <a:pPr>
              <a:lnSpc>
                <a:spcPct val="90000"/>
              </a:lnSpc>
              <a:buNone/>
            </a:pPr>
            <a:r>
              <a:rPr lang="pt-BR" sz="1400" dirty="0"/>
              <a:t>DEBÊNTURE SUBORDINADA (AOS CREDORES QUIROGRAFÁRIOS), </a:t>
            </a:r>
          </a:p>
          <a:p>
            <a:pPr>
              <a:lnSpc>
                <a:spcPct val="90000"/>
              </a:lnSpc>
              <a:buNone/>
            </a:pPr>
            <a:r>
              <a:rPr lang="pt-BR" sz="1400" b="1" dirty="0"/>
              <a:t>¨Preferindo apenas aos acionistas no ativo remanescente, se houver, em caso de liquidação da companhia¨ (parágrafo 4)</a:t>
            </a:r>
          </a:p>
          <a:p>
            <a:pPr>
              <a:lnSpc>
                <a:spcPct val="90000"/>
              </a:lnSpc>
              <a:buNone/>
            </a:pPr>
            <a:endParaRPr lang="pt-BR" sz="1400" b="1" dirty="0"/>
          </a:p>
          <a:p>
            <a:pPr>
              <a:lnSpc>
                <a:spcPct val="90000"/>
              </a:lnSpc>
              <a:buNone/>
            </a:pPr>
            <a:endParaRPr lang="pt-BR" sz="1400" b="1" dirty="0"/>
          </a:p>
          <a:p>
            <a:pPr>
              <a:lnSpc>
                <a:spcPct val="90000"/>
              </a:lnSpc>
              <a:buNone/>
            </a:pPr>
            <a:r>
              <a:rPr lang="pt-BR" sz="1400" dirty="0"/>
              <a:t>6º As debêntures emitidas por companhia integrante de grupo de sociedades (artigo 265) poderão ter garantia flutuante do ativo de 2 (duas) ou mais sociedades do grupo.</a:t>
            </a:r>
          </a:p>
          <a:p>
            <a:pPr marL="514350" indent="-514350">
              <a:lnSpc>
                <a:spcPct val="90000"/>
              </a:lnSpc>
              <a:buAutoNum type="arabicParenR"/>
            </a:pPr>
            <a:endParaRPr lang="en-US" sz="1400" dirty="0"/>
          </a:p>
          <a:p>
            <a:pPr marL="0" indent="0">
              <a:lnSpc>
                <a:spcPct val="90000"/>
              </a:lnSpc>
              <a:buNone/>
            </a:pPr>
            <a:endParaRPr lang="en-US" sz="1400" dirty="0"/>
          </a:p>
          <a:p>
            <a:pPr marL="0" indent="0">
              <a:lnSpc>
                <a:spcPct val="90000"/>
              </a:lnSpc>
              <a:buNone/>
            </a:pPr>
            <a:endParaRPr lang="en-US" sz="1400" dirty="0"/>
          </a:p>
          <a:p>
            <a:pPr marL="514350" indent="-514350">
              <a:lnSpc>
                <a:spcPct val="90000"/>
              </a:lnSpc>
              <a:buAutoNum type="arabicParenR"/>
            </a:pPr>
            <a:endParaRPr lang="en-US" sz="1400" dirty="0"/>
          </a:p>
          <a:p>
            <a:pPr marL="514350" indent="-514350">
              <a:lnSpc>
                <a:spcPct val="90000"/>
              </a:lnSpc>
              <a:buAutoNum type="arabicParenR"/>
            </a:pPr>
            <a:endParaRPr lang="en-US" sz="1400" dirty="0"/>
          </a:p>
          <a:p>
            <a:pPr marL="0" indent="0">
              <a:lnSpc>
                <a:spcPct val="90000"/>
              </a:lnSpc>
              <a:buNone/>
            </a:pPr>
            <a:endParaRPr lang="en-US" sz="1400" i="1" dirty="0"/>
          </a:p>
        </p:txBody>
      </p:sp>
    </p:spTree>
    <p:extLst>
      <p:ext uri="{BB962C8B-B14F-4D97-AF65-F5344CB8AC3E}">
        <p14:creationId xmlns:p14="http://schemas.microsoft.com/office/powerpoint/2010/main" val="1248292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88218C-764B-4FBF-8B91-885CCAE3BF10}">
  <ds:schemaRefs>
    <ds:schemaRef ds:uri="ebba5f7d-3b76-4a58-9735-74f0064eafba"/>
    <ds:schemaRef ds:uri="http://purl.org/dc/elements/1.1/"/>
    <ds:schemaRef ds:uri="http://schemas.microsoft.com/office/2006/documentManagement/types"/>
    <ds:schemaRef ds:uri="http://schemas.microsoft.com/office/infopath/2007/PartnerControls"/>
    <ds:schemaRef ds:uri="http://purl.org/dc/dcmitype/"/>
    <ds:schemaRef ds:uri="4c414ac8-549e-4ca5-81e3-16b3f3eb5c24"/>
    <ds:schemaRef ds:uri="http://purl.org/dc/term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FA2D85A-528A-4376-B653-8D1931F1D386}">
  <ds:schemaRefs>
    <ds:schemaRef ds:uri="http://schemas.microsoft.com/sharepoint/v3/contenttype/forms"/>
  </ds:schemaRefs>
</ds:datastoreItem>
</file>

<file path=customXml/itemProps3.xml><?xml version="1.0" encoding="utf-8"?>
<ds:datastoreItem xmlns:ds="http://schemas.openxmlformats.org/officeDocument/2006/customXml" ds:itemID="{3207AA92-6089-48F1-BF85-00095C211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2748</Words>
  <Application>Microsoft Macintosh PowerPoint</Application>
  <PresentationFormat>Apresentação na tela (4:3)</PresentationFormat>
  <Paragraphs>219</Paragraphs>
  <Slides>27</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27</vt:i4>
      </vt:variant>
    </vt:vector>
  </HeadingPairs>
  <TitlesOfParts>
    <vt:vector size="30" baseType="lpstr">
      <vt:lpstr>Arial</vt:lpstr>
      <vt:lpstr>Calibri</vt:lpstr>
      <vt:lpstr>Office Theme</vt:lpstr>
      <vt:lpstr> Debêntures, partes beneficiárias, bônus de subscrição. Obrigações e direitos dos acionistas. Situação do  minoritário </vt:lpstr>
      <vt:lpstr>  DEBÊNTURES  Direito de Crédito  Título de Crédito ou valor mobiliario</vt:lpstr>
      <vt:lpstr>Forma</vt:lpstr>
      <vt:lpstr>Agente Fiduciário e  Assembleia de Debenturistas (atuação coletiva dos credores)</vt:lpstr>
      <vt:lpstr>Funções das Debêntures</vt:lpstr>
      <vt:lpstr>Remuneração</vt:lpstr>
      <vt:lpstr>Emissões e Séries</vt:lpstr>
      <vt:lpstr>Conversibilidade</vt:lpstr>
      <vt:lpstr>Espécies</vt:lpstr>
      <vt:lpstr>Um problema regulatório superado (mas um bom exercício de criatividade societária)</vt:lpstr>
      <vt:lpstr>Ações Superpreferenciais</vt:lpstr>
      <vt:lpstr>Apresentação do PowerPoint</vt:lpstr>
      <vt:lpstr>Partes Beneficiárias: Conceitos e Funções</vt:lpstr>
      <vt:lpstr>Partes Beneficiárias  Resgate, duração, conversão propriedade</vt:lpstr>
      <vt:lpstr>Bônus de Subscrição nas companhias de capital autorizado  </vt:lpstr>
      <vt:lpstr>Bônus de Subscrição nas companhias de capital autorizado  </vt:lpstr>
      <vt:lpstr>Caso Ambev. Bônus de Subscrição emitidos em 1996 para exercício em 2003. EXAMINE A CLÁUSULA</vt:lpstr>
      <vt:lpstr>O PROBLEMA</vt:lpstr>
      <vt:lpstr>DECISÃO DO STJ</vt:lpstr>
      <vt:lpstr>Apresentação do PowerPoint</vt:lpstr>
      <vt:lpstr>Obrigações dos acionistas</vt:lpstr>
      <vt:lpstr>Direitos Essenciais do Acionista (artigo 109 LSA)</vt:lpstr>
      <vt:lpstr>Direito de fiscalizar</vt:lpstr>
      <vt:lpstr>Fiscalização na forma da lei....</vt:lpstr>
      <vt:lpstr>Direito de Recesso</vt:lpstr>
      <vt:lpstr>Direito de Recesso</vt:lpstr>
      <vt:lpstr>Direitos da Minoria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Debêntures, partes beneficiárias, bônus de subscrição, opções. Obrigações e direitos dos acionistas. Situação do  minoritário </dc:title>
  <dc:creator>Ruy Pereira Camilo Junior</dc:creator>
  <cp:lastModifiedBy>Ruy Camilo</cp:lastModifiedBy>
  <cp:revision>3</cp:revision>
  <dcterms:created xsi:type="dcterms:W3CDTF">2021-07-15T16:44:54Z</dcterms:created>
  <dcterms:modified xsi:type="dcterms:W3CDTF">2023-05-09T00:58:17Z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