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notesMasterIdLst>
    <p:notesMasterId r:id="rId46"/>
  </p:notesMasterIdLst>
  <p:sldIdLst>
    <p:sldId id="735" r:id="rId2"/>
    <p:sldId id="736" r:id="rId3"/>
    <p:sldId id="737" r:id="rId4"/>
    <p:sldId id="738" r:id="rId5"/>
    <p:sldId id="943" r:id="rId6"/>
    <p:sldId id="944" r:id="rId7"/>
    <p:sldId id="745" r:id="rId8"/>
    <p:sldId id="958" r:id="rId9"/>
    <p:sldId id="259" r:id="rId10"/>
    <p:sldId id="959" r:id="rId11"/>
    <p:sldId id="261" r:id="rId12"/>
    <p:sldId id="960" r:id="rId13"/>
    <p:sldId id="713" r:id="rId14"/>
    <p:sldId id="260" r:id="rId15"/>
    <p:sldId id="262" r:id="rId16"/>
    <p:sldId id="759" r:id="rId17"/>
    <p:sldId id="924" r:id="rId18"/>
    <p:sldId id="747" r:id="rId19"/>
    <p:sldId id="755" r:id="rId20"/>
    <p:sldId id="933" r:id="rId21"/>
    <p:sldId id="756" r:id="rId22"/>
    <p:sldId id="937" r:id="rId23"/>
    <p:sldId id="945" r:id="rId24"/>
    <p:sldId id="935" r:id="rId25"/>
    <p:sldId id="934" r:id="rId26"/>
    <p:sldId id="757" r:id="rId27"/>
    <p:sldId id="589" r:id="rId28"/>
    <p:sldId id="754" r:id="rId29"/>
    <p:sldId id="711" r:id="rId30"/>
    <p:sldId id="961" r:id="rId31"/>
    <p:sldId id="932" r:id="rId32"/>
    <p:sldId id="761" r:id="rId33"/>
    <p:sldId id="942" r:id="rId34"/>
    <p:sldId id="760" r:id="rId35"/>
    <p:sldId id="762" r:id="rId36"/>
    <p:sldId id="763" r:id="rId37"/>
    <p:sldId id="764" r:id="rId38"/>
    <p:sldId id="947" r:id="rId39"/>
    <p:sldId id="765" r:id="rId40"/>
    <p:sldId id="768" r:id="rId41"/>
    <p:sldId id="946" r:id="rId42"/>
    <p:sldId id="957" r:id="rId43"/>
    <p:sldId id="766" r:id="rId44"/>
    <p:sldId id="62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venancio" initials="s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4C4EC-3146-4F17-AF84-B6E9519297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B3C1EC-6203-4F0C-8069-1779E0C63F65}">
      <dgm:prSet phldrT="[Texto]"/>
      <dgm:spPr/>
      <dgm:t>
        <a:bodyPr/>
        <a:lstStyle/>
        <a:p>
          <a:r>
            <a:rPr lang="pt-BR" dirty="0"/>
            <a:t> Impacto da alimentação infantil sobre a saúde, o desenvolvimento integral da criança e prevenção de agravos na vida adulta</a:t>
          </a:r>
        </a:p>
      </dgm:t>
    </dgm:pt>
    <dgm:pt modelId="{E30C561F-9216-4CE6-8FA0-2F5CDC767963}" type="parTrans" cxnId="{1A57C0F6-14FA-49EE-B6FD-D13C5A8BD862}">
      <dgm:prSet/>
      <dgm:spPr/>
      <dgm:t>
        <a:bodyPr/>
        <a:lstStyle/>
        <a:p>
          <a:endParaRPr lang="pt-BR"/>
        </a:p>
      </dgm:t>
    </dgm:pt>
    <dgm:pt modelId="{1A8E5282-6825-4CB2-9DE1-BF417D886515}" type="sibTrans" cxnId="{1A57C0F6-14FA-49EE-B6FD-D13C5A8BD862}">
      <dgm:prSet/>
      <dgm:spPr/>
      <dgm:t>
        <a:bodyPr/>
        <a:lstStyle/>
        <a:p>
          <a:endParaRPr lang="pt-BR"/>
        </a:p>
      </dgm:t>
    </dgm:pt>
    <dgm:pt modelId="{ECF25DFF-3893-43D1-B05F-0ADCC3C45E12}">
      <dgm:prSet phldrT="[Texto]"/>
      <dgm:spPr/>
      <dgm:t>
        <a:bodyPr/>
        <a:lstStyle/>
        <a:p>
          <a:r>
            <a:rPr lang="pt-BR" dirty="0"/>
            <a:t>Avaliação das práticas de alimentação infantil em estudos populacionais: definições e métodos de medida</a:t>
          </a:r>
        </a:p>
      </dgm:t>
    </dgm:pt>
    <dgm:pt modelId="{293D3C98-8AD5-4ADB-B4EE-65BEAFD4201F}" type="parTrans" cxnId="{9FC671CC-1623-441B-AB8C-AE2DA0097160}">
      <dgm:prSet/>
      <dgm:spPr/>
      <dgm:t>
        <a:bodyPr/>
        <a:lstStyle/>
        <a:p>
          <a:endParaRPr lang="pt-BR"/>
        </a:p>
      </dgm:t>
    </dgm:pt>
    <dgm:pt modelId="{D011CAD0-8955-45D2-A3F3-70104B57E80B}" type="sibTrans" cxnId="{9FC671CC-1623-441B-AB8C-AE2DA0097160}">
      <dgm:prSet/>
      <dgm:spPr/>
      <dgm:t>
        <a:bodyPr/>
        <a:lstStyle/>
        <a:p>
          <a:endParaRPr lang="pt-BR"/>
        </a:p>
      </dgm:t>
    </dgm:pt>
    <dgm:pt modelId="{2D3FC556-B948-42CA-8CC8-762D403222BA}">
      <dgm:prSet phldrT="[Texto]"/>
      <dgm:spPr/>
      <dgm:t>
        <a:bodyPr/>
        <a:lstStyle/>
        <a:p>
          <a:r>
            <a:rPr lang="pt-BR" dirty="0"/>
            <a:t>Práticas de alimentação infantil no Brasil</a:t>
          </a:r>
        </a:p>
        <a:p>
          <a:endParaRPr lang="pt-BR" dirty="0"/>
        </a:p>
      </dgm:t>
    </dgm:pt>
    <dgm:pt modelId="{735EA3C0-D553-4577-ACAB-A1F73051A50A}" type="parTrans" cxnId="{5223957C-D503-41CB-B74D-08FED00871BB}">
      <dgm:prSet/>
      <dgm:spPr/>
      <dgm:t>
        <a:bodyPr/>
        <a:lstStyle/>
        <a:p>
          <a:endParaRPr lang="pt-BR"/>
        </a:p>
      </dgm:t>
    </dgm:pt>
    <dgm:pt modelId="{D19FDCB1-4195-4621-B8BD-97F52E45C1AB}" type="sibTrans" cxnId="{5223957C-D503-41CB-B74D-08FED00871BB}">
      <dgm:prSet/>
      <dgm:spPr/>
      <dgm:t>
        <a:bodyPr/>
        <a:lstStyle/>
        <a:p>
          <a:endParaRPr lang="pt-BR"/>
        </a:p>
      </dgm:t>
    </dgm:pt>
    <dgm:pt modelId="{C9234AA0-7D7A-4648-B3B5-39AB655CB6E4}">
      <dgm:prSet/>
      <dgm:spPr/>
      <dgm:t>
        <a:bodyPr/>
        <a:lstStyle/>
        <a:p>
          <a:r>
            <a:rPr lang="pt-BR" dirty="0"/>
            <a:t>Recomendações do Guia alimentar para crianças brasileiras menores de dois anos.</a:t>
          </a:r>
        </a:p>
      </dgm:t>
    </dgm:pt>
    <dgm:pt modelId="{F46B8635-A47B-4B10-BD2A-4907C360C318}" type="parTrans" cxnId="{CE8AA57B-A3DA-4196-9EDB-8E65C36DB937}">
      <dgm:prSet/>
      <dgm:spPr/>
      <dgm:t>
        <a:bodyPr/>
        <a:lstStyle/>
        <a:p>
          <a:endParaRPr lang="pt-BR"/>
        </a:p>
      </dgm:t>
    </dgm:pt>
    <dgm:pt modelId="{B3FD88F9-557D-4D9D-B229-2E72FB504C12}" type="sibTrans" cxnId="{CE8AA57B-A3DA-4196-9EDB-8E65C36DB937}">
      <dgm:prSet/>
      <dgm:spPr/>
      <dgm:t>
        <a:bodyPr/>
        <a:lstStyle/>
        <a:p>
          <a:endParaRPr lang="pt-BR"/>
        </a:p>
      </dgm:t>
    </dgm:pt>
    <dgm:pt modelId="{8D43FDF8-14EB-4BCE-80B8-35DBE1DAB6F1}">
      <dgm:prSet/>
      <dgm:spPr/>
      <dgm:t>
        <a:bodyPr/>
        <a:lstStyle/>
        <a:p>
          <a:r>
            <a:rPr lang="pt-BR" dirty="0"/>
            <a:t>SISVAN – Sistema de Vigilância Alimentar e Nutricional</a:t>
          </a:r>
        </a:p>
      </dgm:t>
    </dgm:pt>
    <dgm:pt modelId="{F6930F65-6DEF-45D4-8D2C-42939938226E}" type="parTrans" cxnId="{67A80CEA-F7B6-4DAC-B24D-B249F5D5A5D6}">
      <dgm:prSet/>
      <dgm:spPr/>
      <dgm:t>
        <a:bodyPr/>
        <a:lstStyle/>
        <a:p>
          <a:endParaRPr lang="pt-BR"/>
        </a:p>
      </dgm:t>
    </dgm:pt>
    <dgm:pt modelId="{4B01238F-3B50-40A2-8655-A630F4382CFD}" type="sibTrans" cxnId="{67A80CEA-F7B6-4DAC-B24D-B249F5D5A5D6}">
      <dgm:prSet/>
      <dgm:spPr/>
      <dgm:t>
        <a:bodyPr/>
        <a:lstStyle/>
        <a:p>
          <a:endParaRPr lang="pt-BR"/>
        </a:p>
      </dgm:t>
    </dgm:pt>
    <dgm:pt modelId="{0FB8CADB-846A-4C4F-A2FA-E2AF5207D72B}">
      <dgm:prSet/>
      <dgm:spPr/>
      <dgm:t>
        <a:bodyPr/>
        <a:lstStyle/>
        <a:p>
          <a:r>
            <a:rPr lang="pt-BR" dirty="0"/>
            <a:t>Estratégias para a promoção da amamentação e alimentar complementar saudável</a:t>
          </a:r>
        </a:p>
      </dgm:t>
    </dgm:pt>
    <dgm:pt modelId="{A45D0F44-6F24-469E-BA01-C8697879693B}" type="parTrans" cxnId="{CC0C96DE-A7B2-40C5-8A1D-073A23796C4D}">
      <dgm:prSet/>
      <dgm:spPr/>
      <dgm:t>
        <a:bodyPr/>
        <a:lstStyle/>
        <a:p>
          <a:endParaRPr lang="pt-BR"/>
        </a:p>
      </dgm:t>
    </dgm:pt>
    <dgm:pt modelId="{AACEB7FF-9EAF-4C2B-9331-BD42D59CBE36}" type="sibTrans" cxnId="{CC0C96DE-A7B2-40C5-8A1D-073A23796C4D}">
      <dgm:prSet/>
      <dgm:spPr/>
      <dgm:t>
        <a:bodyPr/>
        <a:lstStyle/>
        <a:p>
          <a:endParaRPr lang="pt-BR"/>
        </a:p>
      </dgm:t>
    </dgm:pt>
    <dgm:pt modelId="{6AD6B3C8-157A-45F1-A31D-CA8FECEC7641}" type="pres">
      <dgm:prSet presAssocID="{31F4C4EC-3146-4F17-AF84-B6E951929764}" presName="diagram" presStyleCnt="0">
        <dgm:presLayoutVars>
          <dgm:dir/>
          <dgm:resizeHandles val="exact"/>
        </dgm:presLayoutVars>
      </dgm:prSet>
      <dgm:spPr/>
    </dgm:pt>
    <dgm:pt modelId="{AE7A3B49-96E6-47DB-B64E-28BA44D63E6F}" type="pres">
      <dgm:prSet presAssocID="{4BB3C1EC-6203-4F0C-8069-1779E0C63F65}" presName="node" presStyleLbl="node1" presStyleIdx="0" presStyleCnt="6">
        <dgm:presLayoutVars>
          <dgm:bulletEnabled val="1"/>
        </dgm:presLayoutVars>
      </dgm:prSet>
      <dgm:spPr/>
    </dgm:pt>
    <dgm:pt modelId="{32F3031E-8F9A-442B-A98B-EA6FB7A65016}" type="pres">
      <dgm:prSet presAssocID="{1A8E5282-6825-4CB2-9DE1-BF417D886515}" presName="sibTrans" presStyleCnt="0"/>
      <dgm:spPr/>
    </dgm:pt>
    <dgm:pt modelId="{C977814B-EDEA-4A7A-89E6-8710FA821332}" type="pres">
      <dgm:prSet presAssocID="{ECF25DFF-3893-43D1-B05F-0ADCC3C45E12}" presName="node" presStyleLbl="node1" presStyleIdx="1" presStyleCnt="6">
        <dgm:presLayoutVars>
          <dgm:bulletEnabled val="1"/>
        </dgm:presLayoutVars>
      </dgm:prSet>
      <dgm:spPr/>
    </dgm:pt>
    <dgm:pt modelId="{F6901B4D-A0AD-4872-A697-4B804496773F}" type="pres">
      <dgm:prSet presAssocID="{D011CAD0-8955-45D2-A3F3-70104B57E80B}" presName="sibTrans" presStyleCnt="0"/>
      <dgm:spPr/>
    </dgm:pt>
    <dgm:pt modelId="{074B5756-F10C-4B62-8F99-29A62CF76336}" type="pres">
      <dgm:prSet presAssocID="{2D3FC556-B948-42CA-8CC8-762D403222BA}" presName="node" presStyleLbl="node1" presStyleIdx="2" presStyleCnt="6" custLinFactX="-100000" custLinFactY="15774" custLinFactNeighborX="-119977" custLinFactNeighborY="100000">
        <dgm:presLayoutVars>
          <dgm:bulletEnabled val="1"/>
        </dgm:presLayoutVars>
      </dgm:prSet>
      <dgm:spPr/>
    </dgm:pt>
    <dgm:pt modelId="{1402DC81-8375-451C-823F-4F7E53059192}" type="pres">
      <dgm:prSet presAssocID="{D19FDCB1-4195-4621-B8BD-97F52E45C1AB}" presName="sibTrans" presStyleCnt="0"/>
      <dgm:spPr/>
    </dgm:pt>
    <dgm:pt modelId="{C612867E-5342-445C-BEBE-CB16447F160E}" type="pres">
      <dgm:prSet presAssocID="{8D43FDF8-14EB-4BCE-80B8-35DBE1DAB6F1}" presName="node" presStyleLbl="node1" presStyleIdx="3" presStyleCnt="6" custLinFactX="100000" custLinFactY="-15995" custLinFactNeighborX="113349" custLinFactNeighborY="-100000">
        <dgm:presLayoutVars>
          <dgm:bulletEnabled val="1"/>
        </dgm:presLayoutVars>
      </dgm:prSet>
      <dgm:spPr/>
    </dgm:pt>
    <dgm:pt modelId="{DA0CEEC5-9903-47BA-8216-5030A2433255}" type="pres">
      <dgm:prSet presAssocID="{4B01238F-3B50-40A2-8655-A630F4382CFD}" presName="sibTrans" presStyleCnt="0"/>
      <dgm:spPr/>
    </dgm:pt>
    <dgm:pt modelId="{ECD70350-7A55-4046-BC7C-5F5F2B90766B}" type="pres">
      <dgm:prSet presAssocID="{C9234AA0-7D7A-4648-B3B5-39AB655CB6E4}" presName="node" presStyleLbl="node1" presStyleIdx="4" presStyleCnt="6">
        <dgm:presLayoutVars>
          <dgm:bulletEnabled val="1"/>
        </dgm:presLayoutVars>
      </dgm:prSet>
      <dgm:spPr/>
    </dgm:pt>
    <dgm:pt modelId="{8874BCB0-EB74-4C86-8DDB-9462231581E7}" type="pres">
      <dgm:prSet presAssocID="{B3FD88F9-557D-4D9D-B229-2E72FB504C12}" presName="sibTrans" presStyleCnt="0"/>
      <dgm:spPr/>
    </dgm:pt>
    <dgm:pt modelId="{9278DF8B-FF1E-491B-B53D-DDB9807D2C5F}" type="pres">
      <dgm:prSet presAssocID="{0FB8CADB-846A-4C4F-A2FA-E2AF5207D72B}" presName="node" presStyleLbl="node1" presStyleIdx="5" presStyleCnt="6" custLinFactNeighborX="-7043" custLinFactNeighborY="-893">
        <dgm:presLayoutVars>
          <dgm:bulletEnabled val="1"/>
        </dgm:presLayoutVars>
      </dgm:prSet>
      <dgm:spPr/>
    </dgm:pt>
  </dgm:ptLst>
  <dgm:cxnLst>
    <dgm:cxn modelId="{D4B40902-1E68-4211-BF7A-33A8DDD72075}" type="presOf" srcId="{8D43FDF8-14EB-4BCE-80B8-35DBE1DAB6F1}" destId="{C612867E-5342-445C-BEBE-CB16447F160E}" srcOrd="0" destOrd="0" presId="urn:microsoft.com/office/officeart/2005/8/layout/default"/>
    <dgm:cxn modelId="{4065EB11-DA4C-4CE9-AC86-0CF77AC3780C}" type="presOf" srcId="{31F4C4EC-3146-4F17-AF84-B6E951929764}" destId="{6AD6B3C8-157A-45F1-A31D-CA8FECEC7641}" srcOrd="0" destOrd="0" presId="urn:microsoft.com/office/officeart/2005/8/layout/default"/>
    <dgm:cxn modelId="{98B9E42A-AE52-4D46-86C0-8C7CCB72536F}" type="presOf" srcId="{2D3FC556-B948-42CA-8CC8-762D403222BA}" destId="{074B5756-F10C-4B62-8F99-29A62CF76336}" srcOrd="0" destOrd="0" presId="urn:microsoft.com/office/officeart/2005/8/layout/default"/>
    <dgm:cxn modelId="{C756025F-4AA8-4C4C-B76C-92E6615D7DBD}" type="presOf" srcId="{0FB8CADB-846A-4C4F-A2FA-E2AF5207D72B}" destId="{9278DF8B-FF1E-491B-B53D-DDB9807D2C5F}" srcOrd="0" destOrd="0" presId="urn:microsoft.com/office/officeart/2005/8/layout/default"/>
    <dgm:cxn modelId="{CE8AA57B-A3DA-4196-9EDB-8E65C36DB937}" srcId="{31F4C4EC-3146-4F17-AF84-B6E951929764}" destId="{C9234AA0-7D7A-4648-B3B5-39AB655CB6E4}" srcOrd="4" destOrd="0" parTransId="{F46B8635-A47B-4B10-BD2A-4907C360C318}" sibTransId="{B3FD88F9-557D-4D9D-B229-2E72FB504C12}"/>
    <dgm:cxn modelId="{5223957C-D503-41CB-B74D-08FED00871BB}" srcId="{31F4C4EC-3146-4F17-AF84-B6E951929764}" destId="{2D3FC556-B948-42CA-8CC8-762D403222BA}" srcOrd="2" destOrd="0" parTransId="{735EA3C0-D553-4577-ACAB-A1F73051A50A}" sibTransId="{D19FDCB1-4195-4621-B8BD-97F52E45C1AB}"/>
    <dgm:cxn modelId="{521BCB90-6D4C-41AF-961E-7DC92DB5A692}" type="presOf" srcId="{C9234AA0-7D7A-4648-B3B5-39AB655CB6E4}" destId="{ECD70350-7A55-4046-BC7C-5F5F2B90766B}" srcOrd="0" destOrd="0" presId="urn:microsoft.com/office/officeart/2005/8/layout/default"/>
    <dgm:cxn modelId="{2B6422AB-D849-4D53-BB80-63151204B701}" type="presOf" srcId="{4BB3C1EC-6203-4F0C-8069-1779E0C63F65}" destId="{AE7A3B49-96E6-47DB-B64E-28BA44D63E6F}" srcOrd="0" destOrd="0" presId="urn:microsoft.com/office/officeart/2005/8/layout/default"/>
    <dgm:cxn modelId="{7B98AAAC-33CA-4119-9A69-E05E988DE2D2}" type="presOf" srcId="{ECF25DFF-3893-43D1-B05F-0ADCC3C45E12}" destId="{C977814B-EDEA-4A7A-89E6-8710FA821332}" srcOrd="0" destOrd="0" presId="urn:microsoft.com/office/officeart/2005/8/layout/default"/>
    <dgm:cxn modelId="{9FC671CC-1623-441B-AB8C-AE2DA0097160}" srcId="{31F4C4EC-3146-4F17-AF84-B6E951929764}" destId="{ECF25DFF-3893-43D1-B05F-0ADCC3C45E12}" srcOrd="1" destOrd="0" parTransId="{293D3C98-8AD5-4ADB-B4EE-65BEAFD4201F}" sibTransId="{D011CAD0-8955-45D2-A3F3-70104B57E80B}"/>
    <dgm:cxn modelId="{CC0C96DE-A7B2-40C5-8A1D-073A23796C4D}" srcId="{31F4C4EC-3146-4F17-AF84-B6E951929764}" destId="{0FB8CADB-846A-4C4F-A2FA-E2AF5207D72B}" srcOrd="5" destOrd="0" parTransId="{A45D0F44-6F24-469E-BA01-C8697879693B}" sibTransId="{AACEB7FF-9EAF-4C2B-9331-BD42D59CBE36}"/>
    <dgm:cxn modelId="{67A80CEA-F7B6-4DAC-B24D-B249F5D5A5D6}" srcId="{31F4C4EC-3146-4F17-AF84-B6E951929764}" destId="{8D43FDF8-14EB-4BCE-80B8-35DBE1DAB6F1}" srcOrd="3" destOrd="0" parTransId="{F6930F65-6DEF-45D4-8D2C-42939938226E}" sibTransId="{4B01238F-3B50-40A2-8655-A630F4382CFD}"/>
    <dgm:cxn modelId="{1A57C0F6-14FA-49EE-B6FD-D13C5A8BD862}" srcId="{31F4C4EC-3146-4F17-AF84-B6E951929764}" destId="{4BB3C1EC-6203-4F0C-8069-1779E0C63F65}" srcOrd="0" destOrd="0" parTransId="{E30C561F-9216-4CE6-8FA0-2F5CDC767963}" sibTransId="{1A8E5282-6825-4CB2-9DE1-BF417D886515}"/>
    <dgm:cxn modelId="{6E0BA255-498D-4266-8301-E42B74A14D66}" type="presParOf" srcId="{6AD6B3C8-157A-45F1-A31D-CA8FECEC7641}" destId="{AE7A3B49-96E6-47DB-B64E-28BA44D63E6F}" srcOrd="0" destOrd="0" presId="urn:microsoft.com/office/officeart/2005/8/layout/default"/>
    <dgm:cxn modelId="{BC2C82D0-6080-4277-B8E8-82AB484F2E24}" type="presParOf" srcId="{6AD6B3C8-157A-45F1-A31D-CA8FECEC7641}" destId="{32F3031E-8F9A-442B-A98B-EA6FB7A65016}" srcOrd="1" destOrd="0" presId="urn:microsoft.com/office/officeart/2005/8/layout/default"/>
    <dgm:cxn modelId="{0C0D5457-D818-4F38-8C00-D4FAECC64750}" type="presParOf" srcId="{6AD6B3C8-157A-45F1-A31D-CA8FECEC7641}" destId="{C977814B-EDEA-4A7A-89E6-8710FA821332}" srcOrd="2" destOrd="0" presId="urn:microsoft.com/office/officeart/2005/8/layout/default"/>
    <dgm:cxn modelId="{4CA11875-AE2A-432B-BECC-7D11862BC0DE}" type="presParOf" srcId="{6AD6B3C8-157A-45F1-A31D-CA8FECEC7641}" destId="{F6901B4D-A0AD-4872-A697-4B804496773F}" srcOrd="3" destOrd="0" presId="urn:microsoft.com/office/officeart/2005/8/layout/default"/>
    <dgm:cxn modelId="{D483A22A-E6C5-4E87-8AC3-704B41B9776E}" type="presParOf" srcId="{6AD6B3C8-157A-45F1-A31D-CA8FECEC7641}" destId="{074B5756-F10C-4B62-8F99-29A62CF76336}" srcOrd="4" destOrd="0" presId="urn:microsoft.com/office/officeart/2005/8/layout/default"/>
    <dgm:cxn modelId="{5B65F5AE-ABC3-4569-AD21-61FD2AF93550}" type="presParOf" srcId="{6AD6B3C8-157A-45F1-A31D-CA8FECEC7641}" destId="{1402DC81-8375-451C-823F-4F7E53059192}" srcOrd="5" destOrd="0" presId="urn:microsoft.com/office/officeart/2005/8/layout/default"/>
    <dgm:cxn modelId="{BC586E23-C188-4D58-8323-AFB7E6D7AA8C}" type="presParOf" srcId="{6AD6B3C8-157A-45F1-A31D-CA8FECEC7641}" destId="{C612867E-5342-445C-BEBE-CB16447F160E}" srcOrd="6" destOrd="0" presId="urn:microsoft.com/office/officeart/2005/8/layout/default"/>
    <dgm:cxn modelId="{7DA3F86A-7298-473F-ABA1-7C491C9923D4}" type="presParOf" srcId="{6AD6B3C8-157A-45F1-A31D-CA8FECEC7641}" destId="{DA0CEEC5-9903-47BA-8216-5030A2433255}" srcOrd="7" destOrd="0" presId="urn:microsoft.com/office/officeart/2005/8/layout/default"/>
    <dgm:cxn modelId="{43DB3DA4-B130-46F8-83EF-DD10592F19BC}" type="presParOf" srcId="{6AD6B3C8-157A-45F1-A31D-CA8FECEC7641}" destId="{ECD70350-7A55-4046-BC7C-5F5F2B90766B}" srcOrd="8" destOrd="0" presId="urn:microsoft.com/office/officeart/2005/8/layout/default"/>
    <dgm:cxn modelId="{92DFACF5-51F6-4A10-932D-D336B00263AC}" type="presParOf" srcId="{6AD6B3C8-157A-45F1-A31D-CA8FECEC7641}" destId="{8874BCB0-EB74-4C86-8DDB-9462231581E7}" srcOrd="9" destOrd="0" presId="urn:microsoft.com/office/officeart/2005/8/layout/default"/>
    <dgm:cxn modelId="{32CBCA83-8DCC-42D4-A2F1-E65B65C98250}" type="presParOf" srcId="{6AD6B3C8-157A-45F1-A31D-CA8FECEC7641}" destId="{9278DF8B-FF1E-491B-B53D-DDB9807D2C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672231-0D9B-467E-B17B-0E2084DF99E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B3AFF73-6D31-4E8D-95F3-C0CC1B661045}">
      <dgm:prSet phldrT="[Texto]" custT="1"/>
      <dgm:spPr/>
      <dgm:t>
        <a:bodyPr/>
        <a:lstStyle/>
        <a:p>
          <a:r>
            <a:rPr lang="pt-PT" sz="1800" dirty="0"/>
            <a:t>Objetivo  da RS: Atualizar a evidência disponível sobre a associação entre amamentação e desfechos de desenvolvimento. </a:t>
          </a:r>
          <a:endParaRPr lang="pt-BR" sz="1800" dirty="0"/>
        </a:p>
      </dgm:t>
    </dgm:pt>
    <dgm:pt modelId="{38911E9C-EF6D-42AC-9A0E-CFA250583523}" type="parTrans" cxnId="{1C38BD23-1973-4368-9E1F-DE6DB03E09D7}">
      <dgm:prSet/>
      <dgm:spPr/>
      <dgm:t>
        <a:bodyPr/>
        <a:lstStyle/>
        <a:p>
          <a:endParaRPr lang="pt-BR" sz="1600"/>
        </a:p>
      </dgm:t>
    </dgm:pt>
    <dgm:pt modelId="{BFD9F48F-44D8-43FF-92B2-DD3D032402B9}" type="sibTrans" cxnId="{1C38BD23-1973-4368-9E1F-DE6DB03E09D7}">
      <dgm:prSet custT="1"/>
      <dgm:spPr/>
      <dgm:t>
        <a:bodyPr/>
        <a:lstStyle/>
        <a:p>
          <a:endParaRPr lang="pt-BR" sz="1600"/>
        </a:p>
      </dgm:t>
    </dgm:pt>
    <dgm:pt modelId="{D5D4DC7E-F16E-4509-87E5-BF1CA5151CC2}">
      <dgm:prSet phldrT="[Texto]" custT="1"/>
      <dgm:spPr/>
      <dgm:t>
        <a:bodyPr/>
        <a:lstStyle/>
        <a:p>
          <a:r>
            <a:rPr lang="pt-PT" sz="1600" dirty="0"/>
            <a:t>Os novos estudos identificados nesta RS reforçam as evidências de que a amamentação tem consequências de longo prazo no desempenho em testes de inteligência. Além disso, essa associação entre amamentação e desenvolvimento tem consequências de longo prazo no capital humano, aumentando a capacidade de ganho.</a:t>
          </a:r>
          <a:endParaRPr lang="pt-BR" sz="1600" dirty="0"/>
        </a:p>
      </dgm:t>
    </dgm:pt>
    <dgm:pt modelId="{3695F087-A2A8-42BE-B44F-8AE0A8974215}" type="parTrans" cxnId="{9BF7EFB7-4204-4C33-B127-CE30B31E2594}">
      <dgm:prSet/>
      <dgm:spPr/>
      <dgm:t>
        <a:bodyPr/>
        <a:lstStyle/>
        <a:p>
          <a:endParaRPr lang="pt-BR" sz="1600"/>
        </a:p>
      </dgm:t>
    </dgm:pt>
    <dgm:pt modelId="{D9E74C7B-B846-4F9B-98EE-ED6ECE3625ED}" type="sibTrans" cxnId="{9BF7EFB7-4204-4C33-B127-CE30B31E2594}">
      <dgm:prSet custT="1"/>
      <dgm:spPr/>
      <dgm:t>
        <a:bodyPr/>
        <a:lstStyle/>
        <a:p>
          <a:endParaRPr lang="pt-BR" sz="1600"/>
        </a:p>
      </dgm:t>
    </dgm:pt>
    <dgm:pt modelId="{D5959258-B1C5-4994-A0B3-C6FB0BD2AA62}">
      <dgm:prSet phldrT="[Texto]" custT="1"/>
      <dgm:spPr/>
      <dgm:t>
        <a:bodyPr/>
        <a:lstStyle/>
        <a:p>
          <a:r>
            <a:rPr lang="pt-PT" sz="1600" dirty="0"/>
            <a:t>Quanto aos possíveis mecanismos do efeito da amamentação no desenvolvimento, as crianças amamentadas apresentaram maior volume de massa cinzenta nos lobos parietal esquerdo e direito e temporal esquerdo e maior ativação nos lobos frontal e temporal direito para tarefas de percepção, enquanto que para a linguagem  a ativação foi maior no lobo temporal esquerdo.</a:t>
          </a:r>
          <a:endParaRPr lang="pt-BR" sz="1600" dirty="0"/>
        </a:p>
      </dgm:t>
    </dgm:pt>
    <dgm:pt modelId="{72932079-DC5C-4C02-B317-386EF3AA83E6}" type="parTrans" cxnId="{67C23E4D-9923-4D0D-9D8D-B606A8E7FA7D}">
      <dgm:prSet/>
      <dgm:spPr/>
      <dgm:t>
        <a:bodyPr/>
        <a:lstStyle/>
        <a:p>
          <a:endParaRPr lang="pt-BR" sz="1600"/>
        </a:p>
      </dgm:t>
    </dgm:pt>
    <dgm:pt modelId="{0AA7B795-C246-4878-A87C-3FE245DAE76C}" type="sibTrans" cxnId="{67C23E4D-9923-4D0D-9D8D-B606A8E7FA7D}">
      <dgm:prSet/>
      <dgm:spPr/>
      <dgm:t>
        <a:bodyPr/>
        <a:lstStyle/>
        <a:p>
          <a:endParaRPr lang="pt-BR" sz="1600"/>
        </a:p>
      </dgm:t>
    </dgm:pt>
    <dgm:pt modelId="{0848A656-38F7-44DC-B803-5B3F746DCF18}" type="pres">
      <dgm:prSet presAssocID="{98672231-0D9B-467E-B17B-0E2084DF99EE}" presName="Name0" presStyleCnt="0">
        <dgm:presLayoutVars>
          <dgm:dir/>
          <dgm:resizeHandles val="exact"/>
        </dgm:presLayoutVars>
      </dgm:prSet>
      <dgm:spPr/>
    </dgm:pt>
    <dgm:pt modelId="{6BB2E18E-1D4D-4EAF-8EC0-D1234EA06257}" type="pres">
      <dgm:prSet presAssocID="{1B3AFF73-6D31-4E8D-95F3-C0CC1B661045}" presName="node" presStyleLbl="node1" presStyleIdx="0" presStyleCnt="3">
        <dgm:presLayoutVars>
          <dgm:bulletEnabled val="1"/>
        </dgm:presLayoutVars>
      </dgm:prSet>
      <dgm:spPr/>
    </dgm:pt>
    <dgm:pt modelId="{4AA9B863-47C3-42FC-9BAA-AE8912EB38CA}" type="pres">
      <dgm:prSet presAssocID="{BFD9F48F-44D8-43FF-92B2-DD3D032402B9}" presName="sibTrans" presStyleLbl="sibTrans2D1" presStyleIdx="0" presStyleCnt="2"/>
      <dgm:spPr/>
    </dgm:pt>
    <dgm:pt modelId="{FE833AA7-3724-44D3-B510-1D3E8969B034}" type="pres">
      <dgm:prSet presAssocID="{BFD9F48F-44D8-43FF-92B2-DD3D032402B9}" presName="connectorText" presStyleLbl="sibTrans2D1" presStyleIdx="0" presStyleCnt="2"/>
      <dgm:spPr/>
    </dgm:pt>
    <dgm:pt modelId="{A9446613-93AD-4585-BFE6-D6914B60FC10}" type="pres">
      <dgm:prSet presAssocID="{D5D4DC7E-F16E-4509-87E5-BF1CA5151CC2}" presName="node" presStyleLbl="node1" presStyleIdx="1" presStyleCnt="3">
        <dgm:presLayoutVars>
          <dgm:bulletEnabled val="1"/>
        </dgm:presLayoutVars>
      </dgm:prSet>
      <dgm:spPr/>
    </dgm:pt>
    <dgm:pt modelId="{10AC5DB1-515C-42BA-925C-91BA60205A9B}" type="pres">
      <dgm:prSet presAssocID="{D9E74C7B-B846-4F9B-98EE-ED6ECE3625ED}" presName="sibTrans" presStyleLbl="sibTrans2D1" presStyleIdx="1" presStyleCnt="2"/>
      <dgm:spPr/>
    </dgm:pt>
    <dgm:pt modelId="{7851006D-FA46-4A0D-A181-555A507C8312}" type="pres">
      <dgm:prSet presAssocID="{D9E74C7B-B846-4F9B-98EE-ED6ECE3625ED}" presName="connectorText" presStyleLbl="sibTrans2D1" presStyleIdx="1" presStyleCnt="2"/>
      <dgm:spPr/>
    </dgm:pt>
    <dgm:pt modelId="{274FBE8A-F039-40E2-A564-B07AE82FFFF2}" type="pres">
      <dgm:prSet presAssocID="{D5959258-B1C5-4994-A0B3-C6FB0BD2AA62}" presName="node" presStyleLbl="node1" presStyleIdx="2" presStyleCnt="3">
        <dgm:presLayoutVars>
          <dgm:bulletEnabled val="1"/>
        </dgm:presLayoutVars>
      </dgm:prSet>
      <dgm:spPr/>
    </dgm:pt>
  </dgm:ptLst>
  <dgm:cxnLst>
    <dgm:cxn modelId="{3B74DB19-32BA-44E7-9CEB-BE16D574CB71}" type="presOf" srcId="{D9E74C7B-B846-4F9B-98EE-ED6ECE3625ED}" destId="{10AC5DB1-515C-42BA-925C-91BA60205A9B}" srcOrd="0" destOrd="0" presId="urn:microsoft.com/office/officeart/2005/8/layout/process1"/>
    <dgm:cxn modelId="{1C38BD23-1973-4368-9E1F-DE6DB03E09D7}" srcId="{98672231-0D9B-467E-B17B-0E2084DF99EE}" destId="{1B3AFF73-6D31-4E8D-95F3-C0CC1B661045}" srcOrd="0" destOrd="0" parTransId="{38911E9C-EF6D-42AC-9A0E-CFA250583523}" sibTransId="{BFD9F48F-44D8-43FF-92B2-DD3D032402B9}"/>
    <dgm:cxn modelId="{3C96C638-5BB6-47A1-8075-2BCDCDB341E9}" type="presOf" srcId="{D9E74C7B-B846-4F9B-98EE-ED6ECE3625ED}" destId="{7851006D-FA46-4A0D-A181-555A507C8312}" srcOrd="1" destOrd="0" presId="urn:microsoft.com/office/officeart/2005/8/layout/process1"/>
    <dgm:cxn modelId="{67C23E4D-9923-4D0D-9D8D-B606A8E7FA7D}" srcId="{98672231-0D9B-467E-B17B-0E2084DF99EE}" destId="{D5959258-B1C5-4994-A0B3-C6FB0BD2AA62}" srcOrd="2" destOrd="0" parTransId="{72932079-DC5C-4C02-B317-386EF3AA83E6}" sibTransId="{0AA7B795-C246-4878-A87C-3FE245DAE76C}"/>
    <dgm:cxn modelId="{C4F50470-2C08-4C36-AAC7-7F4868A70FEA}" type="presOf" srcId="{1B3AFF73-6D31-4E8D-95F3-C0CC1B661045}" destId="{6BB2E18E-1D4D-4EAF-8EC0-D1234EA06257}" srcOrd="0" destOrd="0" presId="urn:microsoft.com/office/officeart/2005/8/layout/process1"/>
    <dgm:cxn modelId="{2C9A2B50-27DB-4B47-8C0C-A88BF6D571F0}" type="presOf" srcId="{D5D4DC7E-F16E-4509-87E5-BF1CA5151CC2}" destId="{A9446613-93AD-4585-BFE6-D6914B60FC10}" srcOrd="0" destOrd="0" presId="urn:microsoft.com/office/officeart/2005/8/layout/process1"/>
    <dgm:cxn modelId="{E7A78392-AC7C-48D7-9275-CA895A5B93D6}" type="presOf" srcId="{BFD9F48F-44D8-43FF-92B2-DD3D032402B9}" destId="{4AA9B863-47C3-42FC-9BAA-AE8912EB38CA}" srcOrd="0" destOrd="0" presId="urn:microsoft.com/office/officeart/2005/8/layout/process1"/>
    <dgm:cxn modelId="{E6AF14AC-4055-4A3B-9AC2-51945B5E7294}" type="presOf" srcId="{98672231-0D9B-467E-B17B-0E2084DF99EE}" destId="{0848A656-38F7-44DC-B803-5B3F746DCF18}" srcOrd="0" destOrd="0" presId="urn:microsoft.com/office/officeart/2005/8/layout/process1"/>
    <dgm:cxn modelId="{9BF7EFB7-4204-4C33-B127-CE30B31E2594}" srcId="{98672231-0D9B-467E-B17B-0E2084DF99EE}" destId="{D5D4DC7E-F16E-4509-87E5-BF1CA5151CC2}" srcOrd="1" destOrd="0" parTransId="{3695F087-A2A8-42BE-B44F-8AE0A8974215}" sibTransId="{D9E74C7B-B846-4F9B-98EE-ED6ECE3625ED}"/>
    <dgm:cxn modelId="{917F77D9-DE1B-4E56-BD6F-A228A0073A19}" type="presOf" srcId="{D5959258-B1C5-4994-A0B3-C6FB0BD2AA62}" destId="{274FBE8A-F039-40E2-A564-B07AE82FFFF2}" srcOrd="0" destOrd="0" presId="urn:microsoft.com/office/officeart/2005/8/layout/process1"/>
    <dgm:cxn modelId="{29CE7FE9-6D91-4946-9E19-1BDEB2DB3BAC}" type="presOf" srcId="{BFD9F48F-44D8-43FF-92B2-DD3D032402B9}" destId="{FE833AA7-3724-44D3-B510-1D3E8969B034}" srcOrd="1" destOrd="0" presId="urn:microsoft.com/office/officeart/2005/8/layout/process1"/>
    <dgm:cxn modelId="{C900CD8E-5FCB-4FC5-A693-A3C2484DCA63}" type="presParOf" srcId="{0848A656-38F7-44DC-B803-5B3F746DCF18}" destId="{6BB2E18E-1D4D-4EAF-8EC0-D1234EA06257}" srcOrd="0" destOrd="0" presId="urn:microsoft.com/office/officeart/2005/8/layout/process1"/>
    <dgm:cxn modelId="{27805D17-81FF-4B02-92CE-A109C90E7630}" type="presParOf" srcId="{0848A656-38F7-44DC-B803-5B3F746DCF18}" destId="{4AA9B863-47C3-42FC-9BAA-AE8912EB38CA}" srcOrd="1" destOrd="0" presId="urn:microsoft.com/office/officeart/2005/8/layout/process1"/>
    <dgm:cxn modelId="{C4F5987B-E1E4-4086-B324-37DC7A2A63F1}" type="presParOf" srcId="{4AA9B863-47C3-42FC-9BAA-AE8912EB38CA}" destId="{FE833AA7-3724-44D3-B510-1D3E8969B034}" srcOrd="0" destOrd="0" presId="urn:microsoft.com/office/officeart/2005/8/layout/process1"/>
    <dgm:cxn modelId="{317AC5CC-7E57-488D-98B5-E6DDAE004E03}" type="presParOf" srcId="{0848A656-38F7-44DC-B803-5B3F746DCF18}" destId="{A9446613-93AD-4585-BFE6-D6914B60FC10}" srcOrd="2" destOrd="0" presId="urn:microsoft.com/office/officeart/2005/8/layout/process1"/>
    <dgm:cxn modelId="{E8D466EA-BFD0-484E-A2E0-76F299E74F7C}" type="presParOf" srcId="{0848A656-38F7-44DC-B803-5B3F746DCF18}" destId="{10AC5DB1-515C-42BA-925C-91BA60205A9B}" srcOrd="3" destOrd="0" presId="urn:microsoft.com/office/officeart/2005/8/layout/process1"/>
    <dgm:cxn modelId="{AA015469-4D96-4ADB-AEB3-422D8029164C}" type="presParOf" srcId="{10AC5DB1-515C-42BA-925C-91BA60205A9B}" destId="{7851006D-FA46-4A0D-A181-555A507C8312}" srcOrd="0" destOrd="0" presId="urn:microsoft.com/office/officeart/2005/8/layout/process1"/>
    <dgm:cxn modelId="{6CADFF9D-709F-4559-9C82-6D7099AF78DA}" type="presParOf" srcId="{0848A656-38F7-44DC-B803-5B3F746DCF18}" destId="{274FBE8A-F039-40E2-A564-B07AE82FF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DE4C34-37F4-42A5-A091-9017518D7EF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53C27C1-0E0D-4E9F-9005-373427520CB5}">
      <dgm:prSet phldrT="[Texto]"/>
      <dgm:spPr/>
      <dgm:t>
        <a:bodyPr/>
        <a:lstStyle/>
        <a:p>
          <a:r>
            <a:rPr lang="pt-BR" dirty="0"/>
            <a:t>Meta-análise de 6 estudos de alta qualidade</a:t>
          </a:r>
        </a:p>
      </dgm:t>
    </dgm:pt>
    <dgm:pt modelId="{8C060C06-EABF-4317-91A1-8D784AED0C58}" type="parTrans" cxnId="{51225183-9014-442C-A546-84D10BF20900}">
      <dgm:prSet/>
      <dgm:spPr/>
      <dgm:t>
        <a:bodyPr/>
        <a:lstStyle/>
        <a:p>
          <a:endParaRPr lang="pt-BR"/>
        </a:p>
      </dgm:t>
    </dgm:pt>
    <dgm:pt modelId="{C955DEFC-E053-4C49-AAB3-AD8A06684C08}" type="sibTrans" cxnId="{51225183-9014-442C-A546-84D10BF20900}">
      <dgm:prSet/>
      <dgm:spPr/>
      <dgm:t>
        <a:bodyPr/>
        <a:lstStyle/>
        <a:p>
          <a:endParaRPr lang="pt-BR"/>
        </a:p>
      </dgm:t>
    </dgm:pt>
    <dgm:pt modelId="{986580F8-D74C-415F-93D6-25FC15C7BF68}">
      <dgm:prSet phldrT="[Texto]"/>
      <dgm:spPr/>
      <dgm:t>
        <a:bodyPr/>
        <a:lstStyle/>
        <a:p>
          <a:r>
            <a:rPr lang="pt-BR" dirty="0"/>
            <a:t>Redução de 36% na ocorrência de morte súbita infantil</a:t>
          </a:r>
        </a:p>
      </dgm:t>
    </dgm:pt>
    <dgm:pt modelId="{832DA044-BC16-4A37-84B8-36223FAE6607}" type="parTrans" cxnId="{193BED84-6998-456B-A027-32285A7C3A17}">
      <dgm:prSet/>
      <dgm:spPr/>
      <dgm:t>
        <a:bodyPr/>
        <a:lstStyle/>
        <a:p>
          <a:endParaRPr lang="pt-BR"/>
        </a:p>
      </dgm:t>
    </dgm:pt>
    <dgm:pt modelId="{3F6B009C-24BF-44A3-8090-17878D00A879}" type="sibTrans" cxnId="{193BED84-6998-456B-A027-32285A7C3A17}">
      <dgm:prSet/>
      <dgm:spPr/>
      <dgm:t>
        <a:bodyPr/>
        <a:lstStyle/>
        <a:p>
          <a:endParaRPr lang="pt-BR"/>
        </a:p>
      </dgm:t>
    </dgm:pt>
    <dgm:pt modelId="{264CDBC6-E445-40E7-ACB4-960AE7038995}" type="pres">
      <dgm:prSet presAssocID="{62DE4C34-37F4-42A5-A091-9017518D7E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DAC084-BF0B-4E0A-8526-949DF6EAFD54}" type="pres">
      <dgm:prSet presAssocID="{953C27C1-0E0D-4E9F-9005-373427520CB5}" presName="root1" presStyleCnt="0"/>
      <dgm:spPr/>
    </dgm:pt>
    <dgm:pt modelId="{738F1DD7-C781-4117-883A-3FB57A0ED7CE}" type="pres">
      <dgm:prSet presAssocID="{953C27C1-0E0D-4E9F-9005-373427520CB5}" presName="LevelOneTextNode" presStyleLbl="node0" presStyleIdx="0" presStyleCnt="1">
        <dgm:presLayoutVars>
          <dgm:chPref val="3"/>
        </dgm:presLayoutVars>
      </dgm:prSet>
      <dgm:spPr/>
    </dgm:pt>
    <dgm:pt modelId="{E12A30EF-76D9-4381-B8F0-ADF5A50C6D17}" type="pres">
      <dgm:prSet presAssocID="{953C27C1-0E0D-4E9F-9005-373427520CB5}" presName="level2hierChild" presStyleCnt="0"/>
      <dgm:spPr/>
    </dgm:pt>
    <dgm:pt modelId="{86F91730-F633-4216-881C-A9E161A676F1}" type="pres">
      <dgm:prSet presAssocID="{832DA044-BC16-4A37-84B8-36223FAE6607}" presName="conn2-1" presStyleLbl="parChTrans1D2" presStyleIdx="0" presStyleCnt="1"/>
      <dgm:spPr/>
    </dgm:pt>
    <dgm:pt modelId="{B0CED4F1-048F-425B-B1C4-519E1146A07A}" type="pres">
      <dgm:prSet presAssocID="{832DA044-BC16-4A37-84B8-36223FAE6607}" presName="connTx" presStyleLbl="parChTrans1D2" presStyleIdx="0" presStyleCnt="1"/>
      <dgm:spPr/>
    </dgm:pt>
    <dgm:pt modelId="{6F7AE485-C0C2-4686-87F9-6227DF7FFFAA}" type="pres">
      <dgm:prSet presAssocID="{986580F8-D74C-415F-93D6-25FC15C7BF68}" presName="root2" presStyleCnt="0"/>
      <dgm:spPr/>
    </dgm:pt>
    <dgm:pt modelId="{47A1A17A-276B-440E-B09C-DD0FB2CD740B}" type="pres">
      <dgm:prSet presAssocID="{986580F8-D74C-415F-93D6-25FC15C7BF68}" presName="LevelTwoTextNode" presStyleLbl="node2" presStyleIdx="0" presStyleCnt="1">
        <dgm:presLayoutVars>
          <dgm:chPref val="3"/>
        </dgm:presLayoutVars>
      </dgm:prSet>
      <dgm:spPr/>
    </dgm:pt>
    <dgm:pt modelId="{E3A006F7-501D-42BC-B185-00739741CC06}" type="pres">
      <dgm:prSet presAssocID="{986580F8-D74C-415F-93D6-25FC15C7BF68}" presName="level3hierChild" presStyleCnt="0"/>
      <dgm:spPr/>
    </dgm:pt>
  </dgm:ptLst>
  <dgm:cxnLst>
    <dgm:cxn modelId="{95AD964C-9FA9-4620-8BF5-DA76913CDF46}" type="presOf" srcId="{62DE4C34-37F4-42A5-A091-9017518D7EFE}" destId="{264CDBC6-E445-40E7-ACB4-960AE7038995}" srcOrd="0" destOrd="0" presId="urn:microsoft.com/office/officeart/2005/8/layout/hierarchy2"/>
    <dgm:cxn modelId="{51225183-9014-442C-A546-84D10BF20900}" srcId="{62DE4C34-37F4-42A5-A091-9017518D7EFE}" destId="{953C27C1-0E0D-4E9F-9005-373427520CB5}" srcOrd="0" destOrd="0" parTransId="{8C060C06-EABF-4317-91A1-8D784AED0C58}" sibTransId="{C955DEFC-E053-4C49-AAB3-AD8A06684C08}"/>
    <dgm:cxn modelId="{193BED84-6998-456B-A027-32285A7C3A17}" srcId="{953C27C1-0E0D-4E9F-9005-373427520CB5}" destId="{986580F8-D74C-415F-93D6-25FC15C7BF68}" srcOrd="0" destOrd="0" parTransId="{832DA044-BC16-4A37-84B8-36223FAE6607}" sibTransId="{3F6B009C-24BF-44A3-8090-17878D00A879}"/>
    <dgm:cxn modelId="{293DB785-2F06-4626-864F-CFD5D442BAFC}" type="presOf" srcId="{832DA044-BC16-4A37-84B8-36223FAE6607}" destId="{86F91730-F633-4216-881C-A9E161A676F1}" srcOrd="0" destOrd="0" presId="urn:microsoft.com/office/officeart/2005/8/layout/hierarchy2"/>
    <dgm:cxn modelId="{05CDA3B4-9328-4375-83C5-F2A14384124F}" type="presOf" srcId="{986580F8-D74C-415F-93D6-25FC15C7BF68}" destId="{47A1A17A-276B-440E-B09C-DD0FB2CD740B}" srcOrd="0" destOrd="0" presId="urn:microsoft.com/office/officeart/2005/8/layout/hierarchy2"/>
    <dgm:cxn modelId="{8014A6B4-FD66-4C49-8A62-1C0A7C0DC044}" type="presOf" srcId="{953C27C1-0E0D-4E9F-9005-373427520CB5}" destId="{738F1DD7-C781-4117-883A-3FB57A0ED7CE}" srcOrd="0" destOrd="0" presId="urn:microsoft.com/office/officeart/2005/8/layout/hierarchy2"/>
    <dgm:cxn modelId="{726841BE-FFF6-4EFE-9F86-A35AC52E26D7}" type="presOf" srcId="{832DA044-BC16-4A37-84B8-36223FAE6607}" destId="{B0CED4F1-048F-425B-B1C4-519E1146A07A}" srcOrd="1" destOrd="0" presId="urn:microsoft.com/office/officeart/2005/8/layout/hierarchy2"/>
    <dgm:cxn modelId="{C7134F35-AC8B-40D4-91DF-E82F2B5840A1}" type="presParOf" srcId="{264CDBC6-E445-40E7-ACB4-960AE7038995}" destId="{A2DAC084-BF0B-4E0A-8526-949DF6EAFD54}" srcOrd="0" destOrd="0" presId="urn:microsoft.com/office/officeart/2005/8/layout/hierarchy2"/>
    <dgm:cxn modelId="{8C7F5344-72BB-4F6E-9186-55449346D6F8}" type="presParOf" srcId="{A2DAC084-BF0B-4E0A-8526-949DF6EAFD54}" destId="{738F1DD7-C781-4117-883A-3FB57A0ED7CE}" srcOrd="0" destOrd="0" presId="urn:microsoft.com/office/officeart/2005/8/layout/hierarchy2"/>
    <dgm:cxn modelId="{41DB58CD-C8BC-4EA9-A7A0-44DEFDDC8E65}" type="presParOf" srcId="{A2DAC084-BF0B-4E0A-8526-949DF6EAFD54}" destId="{E12A30EF-76D9-4381-B8F0-ADF5A50C6D17}" srcOrd="1" destOrd="0" presId="urn:microsoft.com/office/officeart/2005/8/layout/hierarchy2"/>
    <dgm:cxn modelId="{9CC99B5D-359E-4E53-B39D-FFE98CFEC5B4}" type="presParOf" srcId="{E12A30EF-76D9-4381-B8F0-ADF5A50C6D17}" destId="{86F91730-F633-4216-881C-A9E161A676F1}" srcOrd="0" destOrd="0" presId="urn:microsoft.com/office/officeart/2005/8/layout/hierarchy2"/>
    <dgm:cxn modelId="{59D72A5A-B038-4F11-B5BA-EFF15FB467D8}" type="presParOf" srcId="{86F91730-F633-4216-881C-A9E161A676F1}" destId="{B0CED4F1-048F-425B-B1C4-519E1146A07A}" srcOrd="0" destOrd="0" presId="urn:microsoft.com/office/officeart/2005/8/layout/hierarchy2"/>
    <dgm:cxn modelId="{AF94B62F-8B87-4D85-8470-1266DE5FE886}" type="presParOf" srcId="{E12A30EF-76D9-4381-B8F0-ADF5A50C6D17}" destId="{6F7AE485-C0C2-4686-87F9-6227DF7FFFAA}" srcOrd="1" destOrd="0" presId="urn:microsoft.com/office/officeart/2005/8/layout/hierarchy2"/>
    <dgm:cxn modelId="{04F1F825-447A-42CF-87C2-5144805B6E49}" type="presParOf" srcId="{6F7AE485-C0C2-4686-87F9-6227DF7FFFAA}" destId="{47A1A17A-276B-440E-B09C-DD0FB2CD740B}" srcOrd="0" destOrd="0" presId="urn:microsoft.com/office/officeart/2005/8/layout/hierarchy2"/>
    <dgm:cxn modelId="{ADEB8144-1A88-40D5-94BE-7212362A932D}" type="presParOf" srcId="{6F7AE485-C0C2-4686-87F9-6227DF7FFFAA}" destId="{E3A006F7-501D-42BC-B185-00739741CC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E4C34-37F4-42A5-A091-9017518D7EF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53C27C1-0E0D-4E9F-9005-373427520CB5}">
      <dgm:prSet phldrT="[Texto]"/>
      <dgm:spPr/>
      <dgm:t>
        <a:bodyPr/>
        <a:lstStyle/>
        <a:p>
          <a:r>
            <a:rPr lang="pt-BR" dirty="0"/>
            <a:t>Meta-análise de 4 estudos randomizados</a:t>
          </a:r>
        </a:p>
      </dgm:t>
    </dgm:pt>
    <dgm:pt modelId="{8C060C06-EABF-4317-91A1-8D784AED0C58}" type="parTrans" cxnId="{51225183-9014-442C-A546-84D10BF20900}">
      <dgm:prSet/>
      <dgm:spPr/>
      <dgm:t>
        <a:bodyPr/>
        <a:lstStyle/>
        <a:p>
          <a:endParaRPr lang="pt-BR"/>
        </a:p>
      </dgm:t>
    </dgm:pt>
    <dgm:pt modelId="{C955DEFC-E053-4C49-AAB3-AD8A06684C08}" type="sibTrans" cxnId="{51225183-9014-442C-A546-84D10BF20900}">
      <dgm:prSet/>
      <dgm:spPr/>
      <dgm:t>
        <a:bodyPr/>
        <a:lstStyle/>
        <a:p>
          <a:endParaRPr lang="pt-BR"/>
        </a:p>
      </dgm:t>
    </dgm:pt>
    <dgm:pt modelId="{986580F8-D74C-415F-93D6-25FC15C7BF68}">
      <dgm:prSet phldrT="[Texto]"/>
      <dgm:spPr/>
      <dgm:t>
        <a:bodyPr/>
        <a:lstStyle/>
        <a:p>
          <a:r>
            <a:rPr lang="pt-BR" dirty="0"/>
            <a:t>Redução de 58% na ocorrência de </a:t>
          </a:r>
          <a:r>
            <a:rPr lang="pt-BR" dirty="0" err="1"/>
            <a:t>enterocolite</a:t>
          </a:r>
          <a:r>
            <a:rPr lang="pt-BR" dirty="0"/>
            <a:t> necrotizante</a:t>
          </a:r>
        </a:p>
      </dgm:t>
    </dgm:pt>
    <dgm:pt modelId="{832DA044-BC16-4A37-84B8-36223FAE6607}" type="parTrans" cxnId="{193BED84-6998-456B-A027-32285A7C3A17}">
      <dgm:prSet/>
      <dgm:spPr/>
      <dgm:t>
        <a:bodyPr/>
        <a:lstStyle/>
        <a:p>
          <a:endParaRPr lang="pt-BR"/>
        </a:p>
      </dgm:t>
    </dgm:pt>
    <dgm:pt modelId="{3F6B009C-24BF-44A3-8090-17878D00A879}" type="sibTrans" cxnId="{193BED84-6998-456B-A027-32285A7C3A17}">
      <dgm:prSet/>
      <dgm:spPr/>
      <dgm:t>
        <a:bodyPr/>
        <a:lstStyle/>
        <a:p>
          <a:endParaRPr lang="pt-BR"/>
        </a:p>
      </dgm:t>
    </dgm:pt>
    <dgm:pt modelId="{264CDBC6-E445-40E7-ACB4-960AE7038995}" type="pres">
      <dgm:prSet presAssocID="{62DE4C34-37F4-42A5-A091-9017518D7E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DAC084-BF0B-4E0A-8526-949DF6EAFD54}" type="pres">
      <dgm:prSet presAssocID="{953C27C1-0E0D-4E9F-9005-373427520CB5}" presName="root1" presStyleCnt="0"/>
      <dgm:spPr/>
    </dgm:pt>
    <dgm:pt modelId="{738F1DD7-C781-4117-883A-3FB57A0ED7CE}" type="pres">
      <dgm:prSet presAssocID="{953C27C1-0E0D-4E9F-9005-373427520CB5}" presName="LevelOneTextNode" presStyleLbl="node0" presStyleIdx="0" presStyleCnt="1">
        <dgm:presLayoutVars>
          <dgm:chPref val="3"/>
        </dgm:presLayoutVars>
      </dgm:prSet>
      <dgm:spPr/>
    </dgm:pt>
    <dgm:pt modelId="{E12A30EF-76D9-4381-B8F0-ADF5A50C6D17}" type="pres">
      <dgm:prSet presAssocID="{953C27C1-0E0D-4E9F-9005-373427520CB5}" presName="level2hierChild" presStyleCnt="0"/>
      <dgm:spPr/>
    </dgm:pt>
    <dgm:pt modelId="{86F91730-F633-4216-881C-A9E161A676F1}" type="pres">
      <dgm:prSet presAssocID="{832DA044-BC16-4A37-84B8-36223FAE6607}" presName="conn2-1" presStyleLbl="parChTrans1D2" presStyleIdx="0" presStyleCnt="1"/>
      <dgm:spPr/>
    </dgm:pt>
    <dgm:pt modelId="{B0CED4F1-048F-425B-B1C4-519E1146A07A}" type="pres">
      <dgm:prSet presAssocID="{832DA044-BC16-4A37-84B8-36223FAE6607}" presName="connTx" presStyleLbl="parChTrans1D2" presStyleIdx="0" presStyleCnt="1"/>
      <dgm:spPr/>
    </dgm:pt>
    <dgm:pt modelId="{6F7AE485-C0C2-4686-87F9-6227DF7FFFAA}" type="pres">
      <dgm:prSet presAssocID="{986580F8-D74C-415F-93D6-25FC15C7BF68}" presName="root2" presStyleCnt="0"/>
      <dgm:spPr/>
    </dgm:pt>
    <dgm:pt modelId="{47A1A17A-276B-440E-B09C-DD0FB2CD740B}" type="pres">
      <dgm:prSet presAssocID="{986580F8-D74C-415F-93D6-25FC15C7BF68}" presName="LevelTwoTextNode" presStyleLbl="node2" presStyleIdx="0" presStyleCnt="1">
        <dgm:presLayoutVars>
          <dgm:chPref val="3"/>
        </dgm:presLayoutVars>
      </dgm:prSet>
      <dgm:spPr/>
    </dgm:pt>
    <dgm:pt modelId="{E3A006F7-501D-42BC-B185-00739741CC06}" type="pres">
      <dgm:prSet presAssocID="{986580F8-D74C-415F-93D6-25FC15C7BF68}" presName="level3hierChild" presStyleCnt="0"/>
      <dgm:spPr/>
    </dgm:pt>
  </dgm:ptLst>
  <dgm:cxnLst>
    <dgm:cxn modelId="{95AD964C-9FA9-4620-8BF5-DA76913CDF46}" type="presOf" srcId="{62DE4C34-37F4-42A5-A091-9017518D7EFE}" destId="{264CDBC6-E445-40E7-ACB4-960AE7038995}" srcOrd="0" destOrd="0" presId="urn:microsoft.com/office/officeart/2005/8/layout/hierarchy2"/>
    <dgm:cxn modelId="{51225183-9014-442C-A546-84D10BF20900}" srcId="{62DE4C34-37F4-42A5-A091-9017518D7EFE}" destId="{953C27C1-0E0D-4E9F-9005-373427520CB5}" srcOrd="0" destOrd="0" parTransId="{8C060C06-EABF-4317-91A1-8D784AED0C58}" sibTransId="{C955DEFC-E053-4C49-AAB3-AD8A06684C08}"/>
    <dgm:cxn modelId="{193BED84-6998-456B-A027-32285A7C3A17}" srcId="{953C27C1-0E0D-4E9F-9005-373427520CB5}" destId="{986580F8-D74C-415F-93D6-25FC15C7BF68}" srcOrd="0" destOrd="0" parTransId="{832DA044-BC16-4A37-84B8-36223FAE6607}" sibTransId="{3F6B009C-24BF-44A3-8090-17878D00A879}"/>
    <dgm:cxn modelId="{293DB785-2F06-4626-864F-CFD5D442BAFC}" type="presOf" srcId="{832DA044-BC16-4A37-84B8-36223FAE6607}" destId="{86F91730-F633-4216-881C-A9E161A676F1}" srcOrd="0" destOrd="0" presId="urn:microsoft.com/office/officeart/2005/8/layout/hierarchy2"/>
    <dgm:cxn modelId="{05CDA3B4-9328-4375-83C5-F2A14384124F}" type="presOf" srcId="{986580F8-D74C-415F-93D6-25FC15C7BF68}" destId="{47A1A17A-276B-440E-B09C-DD0FB2CD740B}" srcOrd="0" destOrd="0" presId="urn:microsoft.com/office/officeart/2005/8/layout/hierarchy2"/>
    <dgm:cxn modelId="{8014A6B4-FD66-4C49-8A62-1C0A7C0DC044}" type="presOf" srcId="{953C27C1-0E0D-4E9F-9005-373427520CB5}" destId="{738F1DD7-C781-4117-883A-3FB57A0ED7CE}" srcOrd="0" destOrd="0" presId="urn:microsoft.com/office/officeart/2005/8/layout/hierarchy2"/>
    <dgm:cxn modelId="{726841BE-FFF6-4EFE-9F86-A35AC52E26D7}" type="presOf" srcId="{832DA044-BC16-4A37-84B8-36223FAE6607}" destId="{B0CED4F1-048F-425B-B1C4-519E1146A07A}" srcOrd="1" destOrd="0" presId="urn:microsoft.com/office/officeart/2005/8/layout/hierarchy2"/>
    <dgm:cxn modelId="{C7134F35-AC8B-40D4-91DF-E82F2B5840A1}" type="presParOf" srcId="{264CDBC6-E445-40E7-ACB4-960AE7038995}" destId="{A2DAC084-BF0B-4E0A-8526-949DF6EAFD54}" srcOrd="0" destOrd="0" presId="urn:microsoft.com/office/officeart/2005/8/layout/hierarchy2"/>
    <dgm:cxn modelId="{8C7F5344-72BB-4F6E-9186-55449346D6F8}" type="presParOf" srcId="{A2DAC084-BF0B-4E0A-8526-949DF6EAFD54}" destId="{738F1DD7-C781-4117-883A-3FB57A0ED7CE}" srcOrd="0" destOrd="0" presId="urn:microsoft.com/office/officeart/2005/8/layout/hierarchy2"/>
    <dgm:cxn modelId="{41DB58CD-C8BC-4EA9-A7A0-44DEFDDC8E65}" type="presParOf" srcId="{A2DAC084-BF0B-4E0A-8526-949DF6EAFD54}" destId="{E12A30EF-76D9-4381-B8F0-ADF5A50C6D17}" srcOrd="1" destOrd="0" presId="urn:microsoft.com/office/officeart/2005/8/layout/hierarchy2"/>
    <dgm:cxn modelId="{9CC99B5D-359E-4E53-B39D-FFE98CFEC5B4}" type="presParOf" srcId="{E12A30EF-76D9-4381-B8F0-ADF5A50C6D17}" destId="{86F91730-F633-4216-881C-A9E161A676F1}" srcOrd="0" destOrd="0" presId="urn:microsoft.com/office/officeart/2005/8/layout/hierarchy2"/>
    <dgm:cxn modelId="{59D72A5A-B038-4F11-B5BA-EFF15FB467D8}" type="presParOf" srcId="{86F91730-F633-4216-881C-A9E161A676F1}" destId="{B0CED4F1-048F-425B-B1C4-519E1146A07A}" srcOrd="0" destOrd="0" presId="urn:microsoft.com/office/officeart/2005/8/layout/hierarchy2"/>
    <dgm:cxn modelId="{AF94B62F-8B87-4D85-8470-1266DE5FE886}" type="presParOf" srcId="{E12A30EF-76D9-4381-B8F0-ADF5A50C6D17}" destId="{6F7AE485-C0C2-4686-87F9-6227DF7FFFAA}" srcOrd="1" destOrd="0" presId="urn:microsoft.com/office/officeart/2005/8/layout/hierarchy2"/>
    <dgm:cxn modelId="{04F1F825-447A-42CF-87C2-5144805B6E49}" type="presParOf" srcId="{6F7AE485-C0C2-4686-87F9-6227DF7FFFAA}" destId="{47A1A17A-276B-440E-B09C-DD0FB2CD740B}" srcOrd="0" destOrd="0" presId="urn:microsoft.com/office/officeart/2005/8/layout/hierarchy2"/>
    <dgm:cxn modelId="{ADEB8144-1A88-40D5-94BE-7212362A932D}" type="presParOf" srcId="{6F7AE485-C0C2-4686-87F9-6227DF7FFFAA}" destId="{E3A006F7-501D-42BC-B185-00739741CC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672231-0D9B-467E-B17B-0E2084DF99E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B3AFF73-6D31-4E8D-95F3-C0CC1B661045}">
      <dgm:prSet phldrT="[Texto]" custT="1"/>
      <dgm:spPr/>
      <dgm:t>
        <a:bodyPr/>
        <a:lstStyle/>
        <a:p>
          <a:r>
            <a:rPr lang="pt-PT" sz="1800" dirty="0"/>
            <a:t>Objetivo  da RS: Atualizar a evidência disponível sobre a associação entre amamentação e enterocolite necrotizante</a:t>
          </a:r>
          <a:endParaRPr lang="pt-BR" sz="1800" dirty="0"/>
        </a:p>
      </dgm:t>
    </dgm:pt>
    <dgm:pt modelId="{38911E9C-EF6D-42AC-9A0E-CFA250583523}" type="parTrans" cxnId="{1C38BD23-1973-4368-9E1F-DE6DB03E09D7}">
      <dgm:prSet/>
      <dgm:spPr/>
      <dgm:t>
        <a:bodyPr/>
        <a:lstStyle/>
        <a:p>
          <a:endParaRPr lang="pt-BR" sz="1600"/>
        </a:p>
      </dgm:t>
    </dgm:pt>
    <dgm:pt modelId="{BFD9F48F-44D8-43FF-92B2-DD3D032402B9}" type="sibTrans" cxnId="{1C38BD23-1973-4368-9E1F-DE6DB03E09D7}">
      <dgm:prSet custT="1"/>
      <dgm:spPr/>
      <dgm:t>
        <a:bodyPr/>
        <a:lstStyle/>
        <a:p>
          <a:endParaRPr lang="pt-BR" sz="1600"/>
        </a:p>
      </dgm:t>
    </dgm:pt>
    <dgm:pt modelId="{D5D4DC7E-F16E-4509-87E5-BF1CA5151CC2}">
      <dgm:prSet phldrT="[Texto]" custT="1"/>
      <dgm:spPr/>
      <dgm:t>
        <a:bodyPr/>
        <a:lstStyle/>
        <a:p>
          <a:r>
            <a:rPr lang="pt-PT" sz="1600" dirty="0"/>
            <a:t>32 artigos foram incluídos na meta-análise: seis ensaios clínicos randomizados (RCTs) e 26 estudos observacionais (OS).</a:t>
          </a:r>
        </a:p>
      </dgm:t>
    </dgm:pt>
    <dgm:pt modelId="{3695F087-A2A8-42BE-B44F-8AE0A8974215}" type="parTrans" cxnId="{9BF7EFB7-4204-4C33-B127-CE30B31E2594}">
      <dgm:prSet/>
      <dgm:spPr/>
      <dgm:t>
        <a:bodyPr/>
        <a:lstStyle/>
        <a:p>
          <a:endParaRPr lang="pt-BR" sz="1600"/>
        </a:p>
      </dgm:t>
    </dgm:pt>
    <dgm:pt modelId="{D9E74C7B-B846-4F9B-98EE-ED6ECE3625ED}" type="sibTrans" cxnId="{9BF7EFB7-4204-4C33-B127-CE30B31E2594}">
      <dgm:prSet custT="1"/>
      <dgm:spPr/>
      <dgm:t>
        <a:bodyPr/>
        <a:lstStyle/>
        <a:p>
          <a:endParaRPr lang="pt-BR" sz="1600"/>
        </a:p>
      </dgm:t>
    </dgm:pt>
    <dgm:pt modelId="{D5959258-B1C5-4994-A0B3-C6FB0BD2AA62}">
      <dgm:prSet phldrT="[Texto]" custT="1"/>
      <dgm:spPr/>
      <dgm:t>
        <a:bodyPr/>
        <a:lstStyle/>
        <a:p>
          <a:r>
            <a:rPr lang="pt-PT" sz="1800" dirty="0"/>
            <a:t>A meta-análise de RCTs indicou uma redução do risco de EN usando leite humano em relação à fórmula: Risco relativo (RR) = 0,62 (0,42-0,93).</a:t>
          </a:r>
        </a:p>
        <a:p>
          <a:endParaRPr lang="pt-BR" sz="1600" dirty="0"/>
        </a:p>
      </dgm:t>
    </dgm:pt>
    <dgm:pt modelId="{72932079-DC5C-4C02-B317-386EF3AA83E6}" type="parTrans" cxnId="{67C23E4D-9923-4D0D-9D8D-B606A8E7FA7D}">
      <dgm:prSet/>
      <dgm:spPr/>
      <dgm:t>
        <a:bodyPr/>
        <a:lstStyle/>
        <a:p>
          <a:endParaRPr lang="pt-BR" sz="1600"/>
        </a:p>
      </dgm:t>
    </dgm:pt>
    <dgm:pt modelId="{0AA7B795-C246-4878-A87C-3FE245DAE76C}" type="sibTrans" cxnId="{67C23E4D-9923-4D0D-9D8D-B606A8E7FA7D}">
      <dgm:prSet/>
      <dgm:spPr/>
      <dgm:t>
        <a:bodyPr/>
        <a:lstStyle/>
        <a:p>
          <a:endParaRPr lang="pt-BR" sz="1600"/>
        </a:p>
      </dgm:t>
    </dgm:pt>
    <dgm:pt modelId="{0848A656-38F7-44DC-B803-5B3F746DCF18}" type="pres">
      <dgm:prSet presAssocID="{98672231-0D9B-467E-B17B-0E2084DF99EE}" presName="Name0" presStyleCnt="0">
        <dgm:presLayoutVars>
          <dgm:dir/>
          <dgm:resizeHandles val="exact"/>
        </dgm:presLayoutVars>
      </dgm:prSet>
      <dgm:spPr/>
    </dgm:pt>
    <dgm:pt modelId="{6BB2E18E-1D4D-4EAF-8EC0-D1234EA06257}" type="pres">
      <dgm:prSet presAssocID="{1B3AFF73-6D31-4E8D-95F3-C0CC1B661045}" presName="node" presStyleLbl="node1" presStyleIdx="0" presStyleCnt="3">
        <dgm:presLayoutVars>
          <dgm:bulletEnabled val="1"/>
        </dgm:presLayoutVars>
      </dgm:prSet>
      <dgm:spPr/>
    </dgm:pt>
    <dgm:pt modelId="{4AA9B863-47C3-42FC-9BAA-AE8912EB38CA}" type="pres">
      <dgm:prSet presAssocID="{BFD9F48F-44D8-43FF-92B2-DD3D032402B9}" presName="sibTrans" presStyleLbl="sibTrans2D1" presStyleIdx="0" presStyleCnt="2"/>
      <dgm:spPr/>
    </dgm:pt>
    <dgm:pt modelId="{FE833AA7-3724-44D3-B510-1D3E8969B034}" type="pres">
      <dgm:prSet presAssocID="{BFD9F48F-44D8-43FF-92B2-DD3D032402B9}" presName="connectorText" presStyleLbl="sibTrans2D1" presStyleIdx="0" presStyleCnt="2"/>
      <dgm:spPr/>
    </dgm:pt>
    <dgm:pt modelId="{A9446613-93AD-4585-BFE6-D6914B60FC10}" type="pres">
      <dgm:prSet presAssocID="{D5D4DC7E-F16E-4509-87E5-BF1CA5151CC2}" presName="node" presStyleLbl="node1" presStyleIdx="1" presStyleCnt="3">
        <dgm:presLayoutVars>
          <dgm:bulletEnabled val="1"/>
        </dgm:presLayoutVars>
      </dgm:prSet>
      <dgm:spPr/>
    </dgm:pt>
    <dgm:pt modelId="{10AC5DB1-515C-42BA-925C-91BA60205A9B}" type="pres">
      <dgm:prSet presAssocID="{D9E74C7B-B846-4F9B-98EE-ED6ECE3625ED}" presName="sibTrans" presStyleLbl="sibTrans2D1" presStyleIdx="1" presStyleCnt="2"/>
      <dgm:spPr/>
    </dgm:pt>
    <dgm:pt modelId="{7851006D-FA46-4A0D-A181-555A507C8312}" type="pres">
      <dgm:prSet presAssocID="{D9E74C7B-B846-4F9B-98EE-ED6ECE3625ED}" presName="connectorText" presStyleLbl="sibTrans2D1" presStyleIdx="1" presStyleCnt="2"/>
      <dgm:spPr/>
    </dgm:pt>
    <dgm:pt modelId="{274FBE8A-F039-40E2-A564-B07AE82FFFF2}" type="pres">
      <dgm:prSet presAssocID="{D5959258-B1C5-4994-A0B3-C6FB0BD2AA62}" presName="node" presStyleLbl="node1" presStyleIdx="2" presStyleCnt="3">
        <dgm:presLayoutVars>
          <dgm:bulletEnabled val="1"/>
        </dgm:presLayoutVars>
      </dgm:prSet>
      <dgm:spPr/>
    </dgm:pt>
  </dgm:ptLst>
  <dgm:cxnLst>
    <dgm:cxn modelId="{3B74DB19-32BA-44E7-9CEB-BE16D574CB71}" type="presOf" srcId="{D9E74C7B-B846-4F9B-98EE-ED6ECE3625ED}" destId="{10AC5DB1-515C-42BA-925C-91BA60205A9B}" srcOrd="0" destOrd="0" presId="urn:microsoft.com/office/officeart/2005/8/layout/process1"/>
    <dgm:cxn modelId="{1C38BD23-1973-4368-9E1F-DE6DB03E09D7}" srcId="{98672231-0D9B-467E-B17B-0E2084DF99EE}" destId="{1B3AFF73-6D31-4E8D-95F3-C0CC1B661045}" srcOrd="0" destOrd="0" parTransId="{38911E9C-EF6D-42AC-9A0E-CFA250583523}" sibTransId="{BFD9F48F-44D8-43FF-92B2-DD3D032402B9}"/>
    <dgm:cxn modelId="{3C96C638-5BB6-47A1-8075-2BCDCDB341E9}" type="presOf" srcId="{D9E74C7B-B846-4F9B-98EE-ED6ECE3625ED}" destId="{7851006D-FA46-4A0D-A181-555A507C8312}" srcOrd="1" destOrd="0" presId="urn:microsoft.com/office/officeart/2005/8/layout/process1"/>
    <dgm:cxn modelId="{67C23E4D-9923-4D0D-9D8D-B606A8E7FA7D}" srcId="{98672231-0D9B-467E-B17B-0E2084DF99EE}" destId="{D5959258-B1C5-4994-A0B3-C6FB0BD2AA62}" srcOrd="2" destOrd="0" parTransId="{72932079-DC5C-4C02-B317-386EF3AA83E6}" sibTransId="{0AA7B795-C246-4878-A87C-3FE245DAE76C}"/>
    <dgm:cxn modelId="{C4F50470-2C08-4C36-AAC7-7F4868A70FEA}" type="presOf" srcId="{1B3AFF73-6D31-4E8D-95F3-C0CC1B661045}" destId="{6BB2E18E-1D4D-4EAF-8EC0-D1234EA06257}" srcOrd="0" destOrd="0" presId="urn:microsoft.com/office/officeart/2005/8/layout/process1"/>
    <dgm:cxn modelId="{2C9A2B50-27DB-4B47-8C0C-A88BF6D571F0}" type="presOf" srcId="{D5D4DC7E-F16E-4509-87E5-BF1CA5151CC2}" destId="{A9446613-93AD-4585-BFE6-D6914B60FC10}" srcOrd="0" destOrd="0" presId="urn:microsoft.com/office/officeart/2005/8/layout/process1"/>
    <dgm:cxn modelId="{E7A78392-AC7C-48D7-9275-CA895A5B93D6}" type="presOf" srcId="{BFD9F48F-44D8-43FF-92B2-DD3D032402B9}" destId="{4AA9B863-47C3-42FC-9BAA-AE8912EB38CA}" srcOrd="0" destOrd="0" presId="urn:microsoft.com/office/officeart/2005/8/layout/process1"/>
    <dgm:cxn modelId="{E6AF14AC-4055-4A3B-9AC2-51945B5E7294}" type="presOf" srcId="{98672231-0D9B-467E-B17B-0E2084DF99EE}" destId="{0848A656-38F7-44DC-B803-5B3F746DCF18}" srcOrd="0" destOrd="0" presId="urn:microsoft.com/office/officeart/2005/8/layout/process1"/>
    <dgm:cxn modelId="{9BF7EFB7-4204-4C33-B127-CE30B31E2594}" srcId="{98672231-0D9B-467E-B17B-0E2084DF99EE}" destId="{D5D4DC7E-F16E-4509-87E5-BF1CA5151CC2}" srcOrd="1" destOrd="0" parTransId="{3695F087-A2A8-42BE-B44F-8AE0A8974215}" sibTransId="{D9E74C7B-B846-4F9B-98EE-ED6ECE3625ED}"/>
    <dgm:cxn modelId="{917F77D9-DE1B-4E56-BD6F-A228A0073A19}" type="presOf" srcId="{D5959258-B1C5-4994-A0B3-C6FB0BD2AA62}" destId="{274FBE8A-F039-40E2-A564-B07AE82FFFF2}" srcOrd="0" destOrd="0" presId="urn:microsoft.com/office/officeart/2005/8/layout/process1"/>
    <dgm:cxn modelId="{29CE7FE9-6D91-4946-9E19-1BDEB2DB3BAC}" type="presOf" srcId="{BFD9F48F-44D8-43FF-92B2-DD3D032402B9}" destId="{FE833AA7-3724-44D3-B510-1D3E8969B034}" srcOrd="1" destOrd="0" presId="urn:microsoft.com/office/officeart/2005/8/layout/process1"/>
    <dgm:cxn modelId="{C900CD8E-5FCB-4FC5-A693-A3C2484DCA63}" type="presParOf" srcId="{0848A656-38F7-44DC-B803-5B3F746DCF18}" destId="{6BB2E18E-1D4D-4EAF-8EC0-D1234EA06257}" srcOrd="0" destOrd="0" presId="urn:microsoft.com/office/officeart/2005/8/layout/process1"/>
    <dgm:cxn modelId="{27805D17-81FF-4B02-92CE-A109C90E7630}" type="presParOf" srcId="{0848A656-38F7-44DC-B803-5B3F746DCF18}" destId="{4AA9B863-47C3-42FC-9BAA-AE8912EB38CA}" srcOrd="1" destOrd="0" presId="urn:microsoft.com/office/officeart/2005/8/layout/process1"/>
    <dgm:cxn modelId="{C4F5987B-E1E4-4086-B324-37DC7A2A63F1}" type="presParOf" srcId="{4AA9B863-47C3-42FC-9BAA-AE8912EB38CA}" destId="{FE833AA7-3724-44D3-B510-1D3E8969B034}" srcOrd="0" destOrd="0" presId="urn:microsoft.com/office/officeart/2005/8/layout/process1"/>
    <dgm:cxn modelId="{317AC5CC-7E57-488D-98B5-E6DDAE004E03}" type="presParOf" srcId="{0848A656-38F7-44DC-B803-5B3F746DCF18}" destId="{A9446613-93AD-4585-BFE6-D6914B60FC10}" srcOrd="2" destOrd="0" presId="urn:microsoft.com/office/officeart/2005/8/layout/process1"/>
    <dgm:cxn modelId="{E8D466EA-BFD0-484E-A2E0-76F299E74F7C}" type="presParOf" srcId="{0848A656-38F7-44DC-B803-5B3F746DCF18}" destId="{10AC5DB1-515C-42BA-925C-91BA60205A9B}" srcOrd="3" destOrd="0" presId="urn:microsoft.com/office/officeart/2005/8/layout/process1"/>
    <dgm:cxn modelId="{AA015469-4D96-4ADB-AEB3-422D8029164C}" type="presParOf" srcId="{10AC5DB1-515C-42BA-925C-91BA60205A9B}" destId="{7851006D-FA46-4A0D-A181-555A507C8312}" srcOrd="0" destOrd="0" presId="urn:microsoft.com/office/officeart/2005/8/layout/process1"/>
    <dgm:cxn modelId="{6CADFF9D-709F-4559-9C82-6D7099AF78DA}" type="presParOf" srcId="{0848A656-38F7-44DC-B803-5B3F746DCF18}" destId="{274FBE8A-F039-40E2-A564-B07AE82FF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587E13-4E35-4B4D-A281-C4AD594A6E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2CEAA9-6632-4DAB-B731-1CDE3C72E414}">
      <dgm:prSet phldrT="[Texto]" custT="1"/>
      <dgm:spPr/>
      <dgm:t>
        <a:bodyPr/>
        <a:lstStyle/>
        <a:p>
          <a:r>
            <a:rPr lang="pt-BR" sz="1600" dirty="0"/>
            <a:t>Saúde da mulher</a:t>
          </a:r>
        </a:p>
      </dgm:t>
    </dgm:pt>
    <dgm:pt modelId="{7B303146-6D84-4191-B352-234F125D53AA}" type="parTrans" cxnId="{5381AAEF-56AD-457B-8D93-3B1F247A0571}">
      <dgm:prSet/>
      <dgm:spPr/>
      <dgm:t>
        <a:bodyPr/>
        <a:lstStyle/>
        <a:p>
          <a:endParaRPr lang="pt-BR"/>
        </a:p>
      </dgm:t>
    </dgm:pt>
    <dgm:pt modelId="{17ADD875-0125-4D8C-BC5F-4188128D7D60}" type="sibTrans" cxnId="{5381AAEF-56AD-457B-8D93-3B1F247A0571}">
      <dgm:prSet/>
      <dgm:spPr/>
      <dgm:t>
        <a:bodyPr/>
        <a:lstStyle/>
        <a:p>
          <a:endParaRPr lang="pt-BR"/>
        </a:p>
      </dgm:t>
    </dgm:pt>
    <dgm:pt modelId="{3841B197-DF4A-42D7-85F3-7C7EC4F4E7A9}">
      <dgm:prSet phldrT="[Texto]" custT="1"/>
      <dgm:spPr/>
      <dgm:t>
        <a:bodyPr/>
        <a:lstStyle/>
        <a:p>
          <a:r>
            <a:rPr lang="pt-BR" sz="1600" dirty="0"/>
            <a:t>Família</a:t>
          </a:r>
        </a:p>
      </dgm:t>
    </dgm:pt>
    <dgm:pt modelId="{A61ED216-4CC5-4BEB-8DDF-5AEE469077EB}" type="parTrans" cxnId="{F2CB2046-8D27-4CA3-A7A5-D02588D45B7D}">
      <dgm:prSet/>
      <dgm:spPr/>
      <dgm:t>
        <a:bodyPr/>
        <a:lstStyle/>
        <a:p>
          <a:endParaRPr lang="pt-BR"/>
        </a:p>
      </dgm:t>
    </dgm:pt>
    <dgm:pt modelId="{670B1C19-2EBB-4656-8A26-07B48C0E0AC4}" type="sibTrans" cxnId="{F2CB2046-8D27-4CA3-A7A5-D02588D45B7D}">
      <dgm:prSet/>
      <dgm:spPr/>
      <dgm:t>
        <a:bodyPr/>
        <a:lstStyle/>
        <a:p>
          <a:endParaRPr lang="pt-BR"/>
        </a:p>
      </dgm:t>
    </dgm:pt>
    <dgm:pt modelId="{5C16BAE2-9016-46DC-9909-A73FD560C21B}">
      <dgm:prSet phldrT="[Texto]" custT="1"/>
      <dgm:spPr/>
      <dgm:t>
        <a:bodyPr/>
        <a:lstStyle/>
        <a:p>
          <a:r>
            <a:rPr lang="pt-BR" sz="1600" dirty="0"/>
            <a:t>Planeta</a:t>
          </a:r>
        </a:p>
      </dgm:t>
    </dgm:pt>
    <dgm:pt modelId="{7936B87D-33A6-4DF0-B86A-77BEFFD8B469}" type="parTrans" cxnId="{599CB2DA-273A-4E2F-A526-A55285253E0B}">
      <dgm:prSet/>
      <dgm:spPr/>
      <dgm:t>
        <a:bodyPr/>
        <a:lstStyle/>
        <a:p>
          <a:endParaRPr lang="pt-BR"/>
        </a:p>
      </dgm:t>
    </dgm:pt>
    <dgm:pt modelId="{5DC1C501-73A0-40CB-BFF3-1D6C5423A782}" type="sibTrans" cxnId="{599CB2DA-273A-4E2F-A526-A55285253E0B}">
      <dgm:prSet/>
      <dgm:spPr/>
      <dgm:t>
        <a:bodyPr/>
        <a:lstStyle/>
        <a:p>
          <a:endParaRPr lang="pt-BR"/>
        </a:p>
      </dgm:t>
    </dgm:pt>
    <dgm:pt modelId="{E8EAFEC8-A539-442E-B4D1-59E3380F24A6}">
      <dgm:prSet custT="1"/>
      <dgm:spPr/>
      <dgm:t>
        <a:bodyPr/>
        <a:lstStyle/>
        <a:p>
          <a:r>
            <a:rPr lang="pt-BR" sz="1600" dirty="0"/>
            <a:t>Sistema de Saúde</a:t>
          </a:r>
        </a:p>
      </dgm:t>
    </dgm:pt>
    <dgm:pt modelId="{B34E6398-C643-4449-A169-8576E9A3E4A2}" type="parTrans" cxnId="{219FA18B-25D4-4C7F-9B38-14DC80B187AE}">
      <dgm:prSet/>
      <dgm:spPr/>
      <dgm:t>
        <a:bodyPr/>
        <a:lstStyle/>
        <a:p>
          <a:endParaRPr lang="pt-BR"/>
        </a:p>
      </dgm:t>
    </dgm:pt>
    <dgm:pt modelId="{68C3BE97-04A8-49DB-987A-7348CCD9C1DE}" type="sibTrans" cxnId="{219FA18B-25D4-4C7F-9B38-14DC80B187AE}">
      <dgm:prSet/>
      <dgm:spPr/>
      <dgm:t>
        <a:bodyPr/>
        <a:lstStyle/>
        <a:p>
          <a:endParaRPr lang="pt-BR"/>
        </a:p>
      </dgm:t>
    </dgm:pt>
    <dgm:pt modelId="{6EAF1E2A-EA60-4AE3-97A1-48F5CCB6BA13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t="-15000" b="-15000"/>
          </a:stretch>
        </a:blipFill>
      </dgm:spPr>
      <dgm:t>
        <a:bodyPr/>
        <a:lstStyle/>
        <a:p>
          <a:endParaRPr lang="pt-BR" dirty="0"/>
        </a:p>
      </dgm:t>
    </dgm:pt>
    <dgm:pt modelId="{DB89D820-67F0-4CFA-8A76-5B4F67B51F77}" type="sibTrans" cxnId="{DCE5DEFC-0A7F-4A54-A1CB-3BD78569E654}">
      <dgm:prSet/>
      <dgm:spPr/>
      <dgm:t>
        <a:bodyPr/>
        <a:lstStyle/>
        <a:p>
          <a:endParaRPr lang="pt-BR"/>
        </a:p>
      </dgm:t>
    </dgm:pt>
    <dgm:pt modelId="{CF832A41-BFAB-4D53-9ABA-BBC812323992}" type="parTrans" cxnId="{DCE5DEFC-0A7F-4A54-A1CB-3BD78569E654}">
      <dgm:prSet/>
      <dgm:spPr/>
      <dgm:t>
        <a:bodyPr/>
        <a:lstStyle/>
        <a:p>
          <a:endParaRPr lang="pt-BR"/>
        </a:p>
      </dgm:t>
    </dgm:pt>
    <dgm:pt modelId="{FFE63C0C-0330-4A64-985B-14ED1357FCD7}" type="pres">
      <dgm:prSet presAssocID="{41587E13-4E35-4B4D-A281-C4AD594A6EE1}" presName="composite" presStyleCnt="0">
        <dgm:presLayoutVars>
          <dgm:chMax val="1"/>
          <dgm:dir/>
          <dgm:resizeHandles val="exact"/>
        </dgm:presLayoutVars>
      </dgm:prSet>
      <dgm:spPr/>
    </dgm:pt>
    <dgm:pt modelId="{7A9AC881-0D73-43C2-BFE5-F99B35FB1A79}" type="pres">
      <dgm:prSet presAssocID="{41587E13-4E35-4B4D-A281-C4AD594A6EE1}" presName="radial" presStyleCnt="0">
        <dgm:presLayoutVars>
          <dgm:animLvl val="ctr"/>
        </dgm:presLayoutVars>
      </dgm:prSet>
      <dgm:spPr/>
    </dgm:pt>
    <dgm:pt modelId="{32831AAD-F01A-4B4A-A16A-8084907F342E}" type="pres">
      <dgm:prSet presAssocID="{6EAF1E2A-EA60-4AE3-97A1-48F5CCB6BA13}" presName="centerShape" presStyleLbl="vennNode1" presStyleIdx="0" presStyleCnt="5"/>
      <dgm:spPr/>
    </dgm:pt>
    <dgm:pt modelId="{E27CCEE6-5EF0-4B6B-BC7C-F0FDE4DB523C}" type="pres">
      <dgm:prSet presAssocID="{E92CEAA9-6632-4DAB-B731-1CDE3C72E414}" presName="node" presStyleLbl="vennNode1" presStyleIdx="1" presStyleCnt="5" custScaleX="108232">
        <dgm:presLayoutVars>
          <dgm:bulletEnabled val="1"/>
        </dgm:presLayoutVars>
      </dgm:prSet>
      <dgm:spPr/>
    </dgm:pt>
    <dgm:pt modelId="{85B97F57-5C0A-4A78-A196-DE5CB3A88C7B}" type="pres">
      <dgm:prSet presAssocID="{3841B197-DF4A-42D7-85F3-7C7EC4F4E7A9}" presName="node" presStyleLbl="vennNode1" presStyleIdx="2" presStyleCnt="5">
        <dgm:presLayoutVars>
          <dgm:bulletEnabled val="1"/>
        </dgm:presLayoutVars>
      </dgm:prSet>
      <dgm:spPr/>
    </dgm:pt>
    <dgm:pt modelId="{460188A0-5D18-4A90-8ABC-A432DF7BCA0F}" type="pres">
      <dgm:prSet presAssocID="{5C16BAE2-9016-46DC-9909-A73FD560C21B}" presName="node" presStyleLbl="vennNode1" presStyleIdx="3" presStyleCnt="5">
        <dgm:presLayoutVars>
          <dgm:bulletEnabled val="1"/>
        </dgm:presLayoutVars>
      </dgm:prSet>
      <dgm:spPr/>
    </dgm:pt>
    <dgm:pt modelId="{9A5ED584-1FE7-4531-A3AC-02DF2CE0914E}" type="pres">
      <dgm:prSet presAssocID="{E8EAFEC8-A539-442E-B4D1-59E3380F24A6}" presName="node" presStyleLbl="vennNode1" presStyleIdx="4" presStyleCnt="5" custRadScaleRad="103683" custRadScaleInc="-1002">
        <dgm:presLayoutVars>
          <dgm:bulletEnabled val="1"/>
        </dgm:presLayoutVars>
      </dgm:prSet>
      <dgm:spPr/>
    </dgm:pt>
  </dgm:ptLst>
  <dgm:cxnLst>
    <dgm:cxn modelId="{B75AA02E-D8F0-4C4E-8BE3-29FB16C86137}" type="presOf" srcId="{41587E13-4E35-4B4D-A281-C4AD594A6EE1}" destId="{FFE63C0C-0330-4A64-985B-14ED1357FCD7}" srcOrd="0" destOrd="0" presId="urn:microsoft.com/office/officeart/2005/8/layout/radial3"/>
    <dgm:cxn modelId="{F2CB2046-8D27-4CA3-A7A5-D02588D45B7D}" srcId="{6EAF1E2A-EA60-4AE3-97A1-48F5CCB6BA13}" destId="{3841B197-DF4A-42D7-85F3-7C7EC4F4E7A9}" srcOrd="1" destOrd="0" parTransId="{A61ED216-4CC5-4BEB-8DDF-5AEE469077EB}" sibTransId="{670B1C19-2EBB-4656-8A26-07B48C0E0AC4}"/>
    <dgm:cxn modelId="{93E5C946-E450-46F2-A72F-E1A7FA04E6BC}" type="presOf" srcId="{E92CEAA9-6632-4DAB-B731-1CDE3C72E414}" destId="{E27CCEE6-5EF0-4B6B-BC7C-F0FDE4DB523C}" srcOrd="0" destOrd="0" presId="urn:microsoft.com/office/officeart/2005/8/layout/radial3"/>
    <dgm:cxn modelId="{2D401A49-2F74-4EA3-9034-EC3A86E738B3}" type="presOf" srcId="{6EAF1E2A-EA60-4AE3-97A1-48F5CCB6BA13}" destId="{32831AAD-F01A-4B4A-A16A-8084907F342E}" srcOrd="0" destOrd="0" presId="urn:microsoft.com/office/officeart/2005/8/layout/radial3"/>
    <dgm:cxn modelId="{219FA18B-25D4-4C7F-9B38-14DC80B187AE}" srcId="{6EAF1E2A-EA60-4AE3-97A1-48F5CCB6BA13}" destId="{E8EAFEC8-A539-442E-B4D1-59E3380F24A6}" srcOrd="3" destOrd="0" parTransId="{B34E6398-C643-4449-A169-8576E9A3E4A2}" sibTransId="{68C3BE97-04A8-49DB-987A-7348CCD9C1DE}"/>
    <dgm:cxn modelId="{CB56479B-58FA-49F1-8352-5DD59CA16A5C}" type="presOf" srcId="{3841B197-DF4A-42D7-85F3-7C7EC4F4E7A9}" destId="{85B97F57-5C0A-4A78-A196-DE5CB3A88C7B}" srcOrd="0" destOrd="0" presId="urn:microsoft.com/office/officeart/2005/8/layout/radial3"/>
    <dgm:cxn modelId="{087F86B1-1B1E-4EF0-8B58-1358308605EC}" type="presOf" srcId="{E8EAFEC8-A539-442E-B4D1-59E3380F24A6}" destId="{9A5ED584-1FE7-4531-A3AC-02DF2CE0914E}" srcOrd="0" destOrd="0" presId="urn:microsoft.com/office/officeart/2005/8/layout/radial3"/>
    <dgm:cxn modelId="{599CB2DA-273A-4E2F-A526-A55285253E0B}" srcId="{6EAF1E2A-EA60-4AE3-97A1-48F5CCB6BA13}" destId="{5C16BAE2-9016-46DC-9909-A73FD560C21B}" srcOrd="2" destOrd="0" parTransId="{7936B87D-33A6-4DF0-B86A-77BEFFD8B469}" sibTransId="{5DC1C501-73A0-40CB-BFF3-1D6C5423A782}"/>
    <dgm:cxn modelId="{1AF335E5-8B29-4CB8-815C-8D568DE01CF4}" type="presOf" srcId="{5C16BAE2-9016-46DC-9909-A73FD560C21B}" destId="{460188A0-5D18-4A90-8ABC-A432DF7BCA0F}" srcOrd="0" destOrd="0" presId="urn:microsoft.com/office/officeart/2005/8/layout/radial3"/>
    <dgm:cxn modelId="{5381AAEF-56AD-457B-8D93-3B1F247A0571}" srcId="{6EAF1E2A-EA60-4AE3-97A1-48F5CCB6BA13}" destId="{E92CEAA9-6632-4DAB-B731-1CDE3C72E414}" srcOrd="0" destOrd="0" parTransId="{7B303146-6D84-4191-B352-234F125D53AA}" sibTransId="{17ADD875-0125-4D8C-BC5F-4188128D7D60}"/>
    <dgm:cxn modelId="{DCE5DEFC-0A7F-4A54-A1CB-3BD78569E654}" srcId="{41587E13-4E35-4B4D-A281-C4AD594A6EE1}" destId="{6EAF1E2A-EA60-4AE3-97A1-48F5CCB6BA13}" srcOrd="0" destOrd="0" parTransId="{CF832A41-BFAB-4D53-9ABA-BBC812323992}" sibTransId="{DB89D820-67F0-4CFA-8A76-5B4F67B51F77}"/>
    <dgm:cxn modelId="{94AAEC5D-0F1E-47AE-A6D5-E6888658A55E}" type="presParOf" srcId="{FFE63C0C-0330-4A64-985B-14ED1357FCD7}" destId="{7A9AC881-0D73-43C2-BFE5-F99B35FB1A79}" srcOrd="0" destOrd="0" presId="urn:microsoft.com/office/officeart/2005/8/layout/radial3"/>
    <dgm:cxn modelId="{3BEC411C-13A0-4640-9060-FDD531F5941C}" type="presParOf" srcId="{7A9AC881-0D73-43C2-BFE5-F99B35FB1A79}" destId="{32831AAD-F01A-4B4A-A16A-8084907F342E}" srcOrd="0" destOrd="0" presId="urn:microsoft.com/office/officeart/2005/8/layout/radial3"/>
    <dgm:cxn modelId="{38C569DA-E4E0-4DCA-889F-87F3B1760B87}" type="presParOf" srcId="{7A9AC881-0D73-43C2-BFE5-F99B35FB1A79}" destId="{E27CCEE6-5EF0-4B6B-BC7C-F0FDE4DB523C}" srcOrd="1" destOrd="0" presId="urn:microsoft.com/office/officeart/2005/8/layout/radial3"/>
    <dgm:cxn modelId="{C9C3F59E-A432-4D9E-AC34-7E6F277C9F1A}" type="presParOf" srcId="{7A9AC881-0D73-43C2-BFE5-F99B35FB1A79}" destId="{85B97F57-5C0A-4A78-A196-DE5CB3A88C7B}" srcOrd="2" destOrd="0" presId="urn:microsoft.com/office/officeart/2005/8/layout/radial3"/>
    <dgm:cxn modelId="{A666EA7A-1200-4DDB-BFC7-052F5BCA68F6}" type="presParOf" srcId="{7A9AC881-0D73-43C2-BFE5-F99B35FB1A79}" destId="{460188A0-5D18-4A90-8ABC-A432DF7BCA0F}" srcOrd="3" destOrd="0" presId="urn:microsoft.com/office/officeart/2005/8/layout/radial3"/>
    <dgm:cxn modelId="{E8C8F151-AAF7-49E9-B040-B7F740C25680}" type="presParOf" srcId="{7A9AC881-0D73-43C2-BFE5-F99B35FB1A79}" destId="{9A5ED584-1FE7-4531-A3AC-02DF2CE0914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87E13-4E35-4B4D-A281-C4AD594A6E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F1E2A-EA60-4AE3-97A1-48F5CCB6BA13}">
      <dgm:prSet phldrT="[Texto]" phldr="1"/>
      <dgm:spPr/>
      <dgm:t>
        <a:bodyPr/>
        <a:lstStyle/>
        <a:p>
          <a:endParaRPr lang="pt-BR" dirty="0"/>
        </a:p>
      </dgm:t>
    </dgm:pt>
    <dgm:pt modelId="{CF832A41-BFAB-4D53-9ABA-BBC812323992}" type="parTrans" cxnId="{DCE5DEFC-0A7F-4A54-A1CB-3BD78569E654}">
      <dgm:prSet/>
      <dgm:spPr/>
      <dgm:t>
        <a:bodyPr/>
        <a:lstStyle/>
        <a:p>
          <a:endParaRPr lang="pt-BR"/>
        </a:p>
      </dgm:t>
    </dgm:pt>
    <dgm:pt modelId="{DB89D820-67F0-4CFA-8A76-5B4F67B51F77}" type="sibTrans" cxnId="{DCE5DEFC-0A7F-4A54-A1CB-3BD78569E654}">
      <dgm:prSet/>
      <dgm:spPr/>
      <dgm:t>
        <a:bodyPr/>
        <a:lstStyle/>
        <a:p>
          <a:endParaRPr lang="pt-BR"/>
        </a:p>
      </dgm:t>
    </dgm:pt>
    <dgm:pt modelId="{E92CEAA9-6632-4DAB-B731-1CDE3C72E414}">
      <dgm:prSet phldrT="[Texto]"/>
      <dgm:spPr/>
      <dgm:t>
        <a:bodyPr/>
        <a:lstStyle/>
        <a:p>
          <a:r>
            <a:rPr lang="pt-BR" dirty="0"/>
            <a:t>4. Maior duração do AM</a:t>
          </a:r>
        </a:p>
      </dgm:t>
    </dgm:pt>
    <dgm:pt modelId="{7B303146-6D84-4191-B352-234F125D53AA}" type="parTrans" cxnId="{5381AAEF-56AD-457B-8D93-3B1F247A0571}">
      <dgm:prSet/>
      <dgm:spPr/>
      <dgm:t>
        <a:bodyPr/>
        <a:lstStyle/>
        <a:p>
          <a:endParaRPr lang="pt-BR"/>
        </a:p>
      </dgm:t>
    </dgm:pt>
    <dgm:pt modelId="{17ADD875-0125-4D8C-BC5F-4188128D7D60}" type="sibTrans" cxnId="{5381AAEF-56AD-457B-8D93-3B1F247A0571}">
      <dgm:prSet/>
      <dgm:spPr/>
      <dgm:t>
        <a:bodyPr/>
        <a:lstStyle/>
        <a:p>
          <a:endParaRPr lang="pt-BR"/>
        </a:p>
      </dgm:t>
    </dgm:pt>
    <dgm:pt modelId="{3841B197-DF4A-42D7-85F3-7C7EC4F4E7A9}">
      <dgm:prSet phldrT="[Texto]"/>
      <dgm:spPr/>
      <dgm:t>
        <a:bodyPr/>
        <a:lstStyle/>
        <a:p>
          <a:r>
            <a:rPr lang="pt-BR" dirty="0"/>
            <a:t>3. Redução da mortalidade neonatal</a:t>
          </a:r>
        </a:p>
      </dgm:t>
    </dgm:pt>
    <dgm:pt modelId="{A61ED216-4CC5-4BEB-8DDF-5AEE469077EB}" type="parTrans" cxnId="{F2CB2046-8D27-4CA3-A7A5-D02588D45B7D}">
      <dgm:prSet/>
      <dgm:spPr/>
      <dgm:t>
        <a:bodyPr/>
        <a:lstStyle/>
        <a:p>
          <a:endParaRPr lang="pt-BR"/>
        </a:p>
      </dgm:t>
    </dgm:pt>
    <dgm:pt modelId="{670B1C19-2EBB-4656-8A26-07B48C0E0AC4}" type="sibTrans" cxnId="{F2CB2046-8D27-4CA3-A7A5-D02588D45B7D}">
      <dgm:prSet/>
      <dgm:spPr/>
      <dgm:t>
        <a:bodyPr/>
        <a:lstStyle/>
        <a:p>
          <a:endParaRPr lang="pt-BR"/>
        </a:p>
      </dgm:t>
    </dgm:pt>
    <dgm:pt modelId="{5C16BAE2-9016-46DC-9909-A73FD560C21B}">
      <dgm:prSet phldrT="[Texto]"/>
      <dgm:spPr/>
      <dgm:t>
        <a:bodyPr/>
        <a:lstStyle/>
        <a:p>
          <a:r>
            <a:rPr lang="pt-BR" dirty="0"/>
            <a:t>2. Redução do sangramento vaginal</a:t>
          </a:r>
        </a:p>
      </dgm:t>
    </dgm:pt>
    <dgm:pt modelId="{7936B87D-33A6-4DF0-B86A-77BEFFD8B469}" type="parTrans" cxnId="{599CB2DA-273A-4E2F-A526-A55285253E0B}">
      <dgm:prSet/>
      <dgm:spPr/>
      <dgm:t>
        <a:bodyPr/>
        <a:lstStyle/>
        <a:p>
          <a:endParaRPr lang="pt-BR"/>
        </a:p>
      </dgm:t>
    </dgm:pt>
    <dgm:pt modelId="{5DC1C501-73A0-40CB-BFF3-1D6C5423A782}" type="sibTrans" cxnId="{599CB2DA-273A-4E2F-A526-A55285253E0B}">
      <dgm:prSet/>
      <dgm:spPr/>
      <dgm:t>
        <a:bodyPr/>
        <a:lstStyle/>
        <a:p>
          <a:endParaRPr lang="pt-BR"/>
        </a:p>
      </dgm:t>
    </dgm:pt>
    <dgm:pt modelId="{F208B877-8387-4F95-AE8A-1541B572910D}">
      <dgm:prSet phldrT="[Texto]"/>
      <dgm:spPr/>
      <dgm:t>
        <a:bodyPr/>
        <a:lstStyle/>
        <a:p>
          <a:r>
            <a:rPr lang="pt-BR" dirty="0"/>
            <a:t>1.Estimula a secreção de prolactina e ocitocina</a:t>
          </a:r>
        </a:p>
      </dgm:t>
    </dgm:pt>
    <dgm:pt modelId="{06CF4D59-4ECD-4F91-8BED-DBEA0A97B784}" type="parTrans" cxnId="{94071C13-C25C-45F6-8815-DC666177278E}">
      <dgm:prSet/>
      <dgm:spPr/>
      <dgm:t>
        <a:bodyPr/>
        <a:lstStyle/>
        <a:p>
          <a:endParaRPr lang="pt-BR"/>
        </a:p>
      </dgm:t>
    </dgm:pt>
    <dgm:pt modelId="{1118CE32-F145-4538-A090-08B7F0D9BB9F}" type="sibTrans" cxnId="{94071C13-C25C-45F6-8815-DC666177278E}">
      <dgm:prSet/>
      <dgm:spPr/>
      <dgm:t>
        <a:bodyPr/>
        <a:lstStyle/>
        <a:p>
          <a:endParaRPr lang="pt-BR"/>
        </a:p>
      </dgm:t>
    </dgm:pt>
    <dgm:pt modelId="{FFE63C0C-0330-4A64-985B-14ED1357FCD7}" type="pres">
      <dgm:prSet presAssocID="{41587E13-4E35-4B4D-A281-C4AD594A6EE1}" presName="composite" presStyleCnt="0">
        <dgm:presLayoutVars>
          <dgm:chMax val="1"/>
          <dgm:dir/>
          <dgm:resizeHandles val="exact"/>
        </dgm:presLayoutVars>
      </dgm:prSet>
      <dgm:spPr/>
    </dgm:pt>
    <dgm:pt modelId="{7A9AC881-0D73-43C2-BFE5-F99B35FB1A79}" type="pres">
      <dgm:prSet presAssocID="{41587E13-4E35-4B4D-A281-C4AD594A6EE1}" presName="radial" presStyleCnt="0">
        <dgm:presLayoutVars>
          <dgm:animLvl val="ctr"/>
        </dgm:presLayoutVars>
      </dgm:prSet>
      <dgm:spPr/>
    </dgm:pt>
    <dgm:pt modelId="{32831AAD-F01A-4B4A-A16A-8084907F342E}" type="pres">
      <dgm:prSet presAssocID="{6EAF1E2A-EA60-4AE3-97A1-48F5CCB6BA13}" presName="centerShape" presStyleLbl="vennNode1" presStyleIdx="0" presStyleCnt="5"/>
      <dgm:spPr/>
    </dgm:pt>
    <dgm:pt modelId="{E27CCEE6-5EF0-4B6B-BC7C-F0FDE4DB523C}" type="pres">
      <dgm:prSet presAssocID="{E92CEAA9-6632-4DAB-B731-1CDE3C72E414}" presName="node" presStyleLbl="vennNode1" presStyleIdx="1" presStyleCnt="5">
        <dgm:presLayoutVars>
          <dgm:bulletEnabled val="1"/>
        </dgm:presLayoutVars>
      </dgm:prSet>
      <dgm:spPr/>
    </dgm:pt>
    <dgm:pt modelId="{85B97F57-5C0A-4A78-A196-DE5CB3A88C7B}" type="pres">
      <dgm:prSet presAssocID="{3841B197-DF4A-42D7-85F3-7C7EC4F4E7A9}" presName="node" presStyleLbl="vennNode1" presStyleIdx="2" presStyleCnt="5">
        <dgm:presLayoutVars>
          <dgm:bulletEnabled val="1"/>
        </dgm:presLayoutVars>
      </dgm:prSet>
      <dgm:spPr/>
    </dgm:pt>
    <dgm:pt modelId="{460188A0-5D18-4A90-8ABC-A432DF7BCA0F}" type="pres">
      <dgm:prSet presAssocID="{5C16BAE2-9016-46DC-9909-A73FD560C21B}" presName="node" presStyleLbl="vennNode1" presStyleIdx="3" presStyleCnt="5">
        <dgm:presLayoutVars>
          <dgm:bulletEnabled val="1"/>
        </dgm:presLayoutVars>
      </dgm:prSet>
      <dgm:spPr/>
    </dgm:pt>
    <dgm:pt modelId="{FB748866-B756-48C7-A3DF-816D5542E218}" type="pres">
      <dgm:prSet presAssocID="{F208B877-8387-4F95-AE8A-1541B572910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4071C13-C25C-45F6-8815-DC666177278E}" srcId="{6EAF1E2A-EA60-4AE3-97A1-48F5CCB6BA13}" destId="{F208B877-8387-4F95-AE8A-1541B572910D}" srcOrd="3" destOrd="0" parTransId="{06CF4D59-4ECD-4F91-8BED-DBEA0A97B784}" sibTransId="{1118CE32-F145-4538-A090-08B7F0D9BB9F}"/>
    <dgm:cxn modelId="{B75AA02E-D8F0-4C4E-8BE3-29FB16C86137}" type="presOf" srcId="{41587E13-4E35-4B4D-A281-C4AD594A6EE1}" destId="{FFE63C0C-0330-4A64-985B-14ED1357FCD7}" srcOrd="0" destOrd="0" presId="urn:microsoft.com/office/officeart/2005/8/layout/radial3"/>
    <dgm:cxn modelId="{F2CB2046-8D27-4CA3-A7A5-D02588D45B7D}" srcId="{6EAF1E2A-EA60-4AE3-97A1-48F5CCB6BA13}" destId="{3841B197-DF4A-42D7-85F3-7C7EC4F4E7A9}" srcOrd="1" destOrd="0" parTransId="{A61ED216-4CC5-4BEB-8DDF-5AEE469077EB}" sibTransId="{670B1C19-2EBB-4656-8A26-07B48C0E0AC4}"/>
    <dgm:cxn modelId="{93E5C946-E450-46F2-A72F-E1A7FA04E6BC}" type="presOf" srcId="{E92CEAA9-6632-4DAB-B731-1CDE3C72E414}" destId="{E27CCEE6-5EF0-4B6B-BC7C-F0FDE4DB523C}" srcOrd="0" destOrd="0" presId="urn:microsoft.com/office/officeart/2005/8/layout/radial3"/>
    <dgm:cxn modelId="{2D401A49-2F74-4EA3-9034-EC3A86E738B3}" type="presOf" srcId="{6EAF1E2A-EA60-4AE3-97A1-48F5CCB6BA13}" destId="{32831AAD-F01A-4B4A-A16A-8084907F342E}" srcOrd="0" destOrd="0" presId="urn:microsoft.com/office/officeart/2005/8/layout/radial3"/>
    <dgm:cxn modelId="{CB56479B-58FA-49F1-8352-5DD59CA16A5C}" type="presOf" srcId="{3841B197-DF4A-42D7-85F3-7C7EC4F4E7A9}" destId="{85B97F57-5C0A-4A78-A196-DE5CB3A88C7B}" srcOrd="0" destOrd="0" presId="urn:microsoft.com/office/officeart/2005/8/layout/radial3"/>
    <dgm:cxn modelId="{2122B6BE-E1B8-4689-B0FC-243AA4A305D4}" type="presOf" srcId="{F208B877-8387-4F95-AE8A-1541B572910D}" destId="{FB748866-B756-48C7-A3DF-816D5542E218}" srcOrd="0" destOrd="0" presId="urn:microsoft.com/office/officeart/2005/8/layout/radial3"/>
    <dgm:cxn modelId="{599CB2DA-273A-4E2F-A526-A55285253E0B}" srcId="{6EAF1E2A-EA60-4AE3-97A1-48F5CCB6BA13}" destId="{5C16BAE2-9016-46DC-9909-A73FD560C21B}" srcOrd="2" destOrd="0" parTransId="{7936B87D-33A6-4DF0-B86A-77BEFFD8B469}" sibTransId="{5DC1C501-73A0-40CB-BFF3-1D6C5423A782}"/>
    <dgm:cxn modelId="{1AF335E5-8B29-4CB8-815C-8D568DE01CF4}" type="presOf" srcId="{5C16BAE2-9016-46DC-9909-A73FD560C21B}" destId="{460188A0-5D18-4A90-8ABC-A432DF7BCA0F}" srcOrd="0" destOrd="0" presId="urn:microsoft.com/office/officeart/2005/8/layout/radial3"/>
    <dgm:cxn modelId="{5381AAEF-56AD-457B-8D93-3B1F247A0571}" srcId="{6EAF1E2A-EA60-4AE3-97A1-48F5CCB6BA13}" destId="{E92CEAA9-6632-4DAB-B731-1CDE3C72E414}" srcOrd="0" destOrd="0" parTransId="{7B303146-6D84-4191-B352-234F125D53AA}" sibTransId="{17ADD875-0125-4D8C-BC5F-4188128D7D60}"/>
    <dgm:cxn modelId="{DCE5DEFC-0A7F-4A54-A1CB-3BD78569E654}" srcId="{41587E13-4E35-4B4D-A281-C4AD594A6EE1}" destId="{6EAF1E2A-EA60-4AE3-97A1-48F5CCB6BA13}" srcOrd="0" destOrd="0" parTransId="{CF832A41-BFAB-4D53-9ABA-BBC812323992}" sibTransId="{DB89D820-67F0-4CFA-8A76-5B4F67B51F77}"/>
    <dgm:cxn modelId="{94AAEC5D-0F1E-47AE-A6D5-E6888658A55E}" type="presParOf" srcId="{FFE63C0C-0330-4A64-985B-14ED1357FCD7}" destId="{7A9AC881-0D73-43C2-BFE5-F99B35FB1A79}" srcOrd="0" destOrd="0" presId="urn:microsoft.com/office/officeart/2005/8/layout/radial3"/>
    <dgm:cxn modelId="{3BEC411C-13A0-4640-9060-FDD531F5941C}" type="presParOf" srcId="{7A9AC881-0D73-43C2-BFE5-F99B35FB1A79}" destId="{32831AAD-F01A-4B4A-A16A-8084907F342E}" srcOrd="0" destOrd="0" presId="urn:microsoft.com/office/officeart/2005/8/layout/radial3"/>
    <dgm:cxn modelId="{38C569DA-E4E0-4DCA-889F-87F3B1760B87}" type="presParOf" srcId="{7A9AC881-0D73-43C2-BFE5-F99B35FB1A79}" destId="{E27CCEE6-5EF0-4B6B-BC7C-F0FDE4DB523C}" srcOrd="1" destOrd="0" presId="urn:microsoft.com/office/officeart/2005/8/layout/radial3"/>
    <dgm:cxn modelId="{C9C3F59E-A432-4D9E-AC34-7E6F277C9F1A}" type="presParOf" srcId="{7A9AC881-0D73-43C2-BFE5-F99B35FB1A79}" destId="{85B97F57-5C0A-4A78-A196-DE5CB3A88C7B}" srcOrd="2" destOrd="0" presId="urn:microsoft.com/office/officeart/2005/8/layout/radial3"/>
    <dgm:cxn modelId="{A666EA7A-1200-4DDB-BFC7-052F5BCA68F6}" type="presParOf" srcId="{7A9AC881-0D73-43C2-BFE5-F99B35FB1A79}" destId="{460188A0-5D18-4A90-8ABC-A432DF7BCA0F}" srcOrd="3" destOrd="0" presId="urn:microsoft.com/office/officeart/2005/8/layout/radial3"/>
    <dgm:cxn modelId="{6846145E-3EDB-457D-8451-4CF2ED292B5F}" type="presParOf" srcId="{7A9AC881-0D73-43C2-BFE5-F99B35FB1A79}" destId="{FB748866-B756-48C7-A3DF-816D5542E21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DE4C34-37F4-42A5-A091-9017518D7EF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53C27C1-0E0D-4E9F-9005-373427520CB5}">
      <dgm:prSet phldrT="[Texto]" custT="1"/>
      <dgm:spPr/>
      <dgm:t>
        <a:bodyPr/>
        <a:lstStyle/>
        <a:p>
          <a:r>
            <a:rPr lang="pt-BR" sz="3600" dirty="0"/>
            <a:t>Mortalidade infantil</a:t>
          </a:r>
        </a:p>
      </dgm:t>
    </dgm:pt>
    <dgm:pt modelId="{8C060C06-EABF-4317-91A1-8D784AED0C58}" type="parTrans" cxnId="{51225183-9014-442C-A546-84D10BF20900}">
      <dgm:prSet/>
      <dgm:spPr/>
      <dgm:t>
        <a:bodyPr/>
        <a:lstStyle/>
        <a:p>
          <a:endParaRPr lang="pt-BR"/>
        </a:p>
      </dgm:t>
    </dgm:pt>
    <dgm:pt modelId="{C955DEFC-E053-4C49-AAB3-AD8A06684C08}" type="sibTrans" cxnId="{51225183-9014-442C-A546-84D10BF20900}">
      <dgm:prSet/>
      <dgm:spPr/>
      <dgm:t>
        <a:bodyPr/>
        <a:lstStyle/>
        <a:p>
          <a:endParaRPr lang="pt-BR"/>
        </a:p>
      </dgm:t>
    </dgm:pt>
    <dgm:pt modelId="{986580F8-D74C-415F-93D6-25FC15C7BF68}">
      <dgm:prSet phldrT="[Texto]" custT="1"/>
      <dgm:spPr/>
      <dgm:t>
        <a:bodyPr/>
        <a:lstStyle/>
        <a:p>
          <a:r>
            <a:rPr lang="pt-BR" sz="1600" dirty="0"/>
            <a:t>Crianças &lt; de 6 meses que não foram amamentadas tiveram aumentos de 3,5 vezes (meninos) e 4,1 vezes (meninas) na mortalidade em comparação com aquelas que receberam leite materno (3 estudos em LMIC)</a:t>
          </a:r>
        </a:p>
      </dgm:t>
    </dgm:pt>
    <dgm:pt modelId="{832DA044-BC16-4A37-84B8-36223FAE6607}" type="parTrans" cxnId="{193BED84-6998-456B-A027-32285A7C3A17}">
      <dgm:prSet/>
      <dgm:spPr/>
      <dgm:t>
        <a:bodyPr/>
        <a:lstStyle/>
        <a:p>
          <a:endParaRPr lang="pt-BR"/>
        </a:p>
      </dgm:t>
    </dgm:pt>
    <dgm:pt modelId="{3F6B009C-24BF-44A3-8090-17878D00A879}" type="sibTrans" cxnId="{193BED84-6998-456B-A027-32285A7C3A17}">
      <dgm:prSet/>
      <dgm:spPr/>
      <dgm:t>
        <a:bodyPr/>
        <a:lstStyle/>
        <a:p>
          <a:endParaRPr lang="pt-BR"/>
        </a:p>
      </dgm:t>
    </dgm:pt>
    <dgm:pt modelId="{5C263BEA-276E-434D-BFF4-A2576B3C3CCC}">
      <dgm:prSet custT="1"/>
      <dgm:spPr/>
      <dgm:t>
        <a:bodyPr/>
        <a:lstStyle/>
        <a:p>
          <a:r>
            <a:rPr lang="pt-BR" sz="1600" dirty="0"/>
            <a:t>Em crianças de 6-23 meses houve redução em 50% das mortes quando as crianças foram amamentadas.</a:t>
          </a:r>
        </a:p>
      </dgm:t>
    </dgm:pt>
    <dgm:pt modelId="{DA85965C-195A-410F-A86C-D1A686C96EFD}" type="parTrans" cxnId="{1E2D71C6-7955-48E3-9EF1-4AFB13E69232}">
      <dgm:prSet/>
      <dgm:spPr/>
      <dgm:t>
        <a:bodyPr/>
        <a:lstStyle/>
        <a:p>
          <a:endParaRPr lang="pt-BR"/>
        </a:p>
      </dgm:t>
    </dgm:pt>
    <dgm:pt modelId="{EBE21494-3907-4D9F-88F1-14F8C8DFD60F}" type="sibTrans" cxnId="{1E2D71C6-7955-48E3-9EF1-4AFB13E69232}">
      <dgm:prSet/>
      <dgm:spPr/>
      <dgm:t>
        <a:bodyPr/>
        <a:lstStyle/>
        <a:p>
          <a:endParaRPr lang="pt-BR"/>
        </a:p>
      </dgm:t>
    </dgm:pt>
    <dgm:pt modelId="{1753A5C2-4A85-447A-99D4-B1707D6DBCE2}">
      <dgm:prSet custT="1"/>
      <dgm:spPr/>
      <dgm:t>
        <a:bodyPr/>
        <a:lstStyle/>
        <a:p>
          <a:r>
            <a:rPr lang="en-US" sz="2000" dirty="0"/>
            <a:t> </a:t>
          </a:r>
          <a:r>
            <a:rPr lang="en-US" sz="1600" dirty="0" err="1"/>
            <a:t>Amamentação</a:t>
          </a:r>
          <a:r>
            <a:rPr lang="en-US" sz="1600" dirty="0"/>
            <a:t> </a:t>
          </a:r>
          <a:r>
            <a:rPr lang="en-US" sz="1600" dirty="0" err="1"/>
            <a:t>exclusiva</a:t>
          </a:r>
          <a:r>
            <a:rPr lang="en-US" sz="1600" dirty="0"/>
            <a:t> </a:t>
          </a:r>
          <a:r>
            <a:rPr lang="en-US" sz="1600" dirty="0" err="1"/>
            <a:t>reduziu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 12% o </a:t>
          </a:r>
          <a:r>
            <a:rPr lang="en-US" sz="1600" dirty="0" err="1"/>
            <a:t>risco</a:t>
          </a:r>
          <a:r>
            <a:rPr lang="en-US" sz="1600" dirty="0"/>
            <a:t> de </a:t>
          </a:r>
          <a:r>
            <a:rPr lang="en-US" sz="1600" dirty="0" err="1"/>
            <a:t>mortes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 </a:t>
          </a:r>
          <a:r>
            <a:rPr lang="en-US" sz="1600" dirty="0" err="1"/>
            <a:t>comparação</a:t>
          </a:r>
          <a:r>
            <a:rPr lang="en-US" sz="1600" dirty="0"/>
            <a:t> à </a:t>
          </a:r>
          <a:r>
            <a:rPr lang="en-US" sz="1600" dirty="0" err="1"/>
            <a:t>não</a:t>
          </a:r>
          <a:r>
            <a:rPr lang="en-US" sz="1600" dirty="0"/>
            <a:t> </a:t>
          </a:r>
          <a:r>
            <a:rPr lang="en-US" sz="1600" dirty="0" err="1"/>
            <a:t>amamentação</a:t>
          </a:r>
          <a:endParaRPr lang="en-US" sz="1600" dirty="0"/>
        </a:p>
        <a:p>
          <a:r>
            <a:rPr lang="en-US" sz="1600" dirty="0"/>
            <a:t> (3 </a:t>
          </a:r>
          <a:r>
            <a:rPr lang="en-US" sz="1600" dirty="0" err="1"/>
            <a:t>estudos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 LMIC)</a:t>
          </a:r>
          <a:endParaRPr lang="pt-BR" sz="1600" dirty="0"/>
        </a:p>
      </dgm:t>
    </dgm:pt>
    <dgm:pt modelId="{3F6A9FBC-C2F4-4957-B2BE-C4E5F70536A6}" type="parTrans" cxnId="{8E19C532-8660-4A44-9EF3-E70B9F3AC6F0}">
      <dgm:prSet/>
      <dgm:spPr/>
      <dgm:t>
        <a:bodyPr/>
        <a:lstStyle/>
        <a:p>
          <a:endParaRPr lang="pt-BR"/>
        </a:p>
      </dgm:t>
    </dgm:pt>
    <dgm:pt modelId="{FEB99588-4E95-4353-BA7B-EB8E553763CC}" type="sibTrans" cxnId="{8E19C532-8660-4A44-9EF3-E70B9F3AC6F0}">
      <dgm:prSet/>
      <dgm:spPr/>
      <dgm:t>
        <a:bodyPr/>
        <a:lstStyle/>
        <a:p>
          <a:endParaRPr lang="pt-BR"/>
        </a:p>
      </dgm:t>
    </dgm:pt>
    <dgm:pt modelId="{264CDBC6-E445-40E7-ACB4-960AE7038995}" type="pres">
      <dgm:prSet presAssocID="{62DE4C34-37F4-42A5-A091-9017518D7E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DAC084-BF0B-4E0A-8526-949DF6EAFD54}" type="pres">
      <dgm:prSet presAssocID="{953C27C1-0E0D-4E9F-9005-373427520CB5}" presName="root1" presStyleCnt="0"/>
      <dgm:spPr/>
    </dgm:pt>
    <dgm:pt modelId="{738F1DD7-C781-4117-883A-3FB57A0ED7CE}" type="pres">
      <dgm:prSet presAssocID="{953C27C1-0E0D-4E9F-9005-373427520CB5}" presName="LevelOneTextNode" presStyleLbl="node0" presStyleIdx="0" presStyleCnt="1">
        <dgm:presLayoutVars>
          <dgm:chPref val="3"/>
        </dgm:presLayoutVars>
      </dgm:prSet>
      <dgm:spPr/>
    </dgm:pt>
    <dgm:pt modelId="{E12A30EF-76D9-4381-B8F0-ADF5A50C6D17}" type="pres">
      <dgm:prSet presAssocID="{953C27C1-0E0D-4E9F-9005-373427520CB5}" presName="level2hierChild" presStyleCnt="0"/>
      <dgm:spPr/>
    </dgm:pt>
    <dgm:pt modelId="{FB6A8816-C013-4366-8757-2E340DEF7000}" type="pres">
      <dgm:prSet presAssocID="{3F6A9FBC-C2F4-4957-B2BE-C4E5F70536A6}" presName="conn2-1" presStyleLbl="parChTrans1D2" presStyleIdx="0" presStyleCnt="3"/>
      <dgm:spPr/>
    </dgm:pt>
    <dgm:pt modelId="{5046FA58-E1BC-46B2-80FF-94EB4BE54E38}" type="pres">
      <dgm:prSet presAssocID="{3F6A9FBC-C2F4-4957-B2BE-C4E5F70536A6}" presName="connTx" presStyleLbl="parChTrans1D2" presStyleIdx="0" presStyleCnt="3"/>
      <dgm:spPr/>
    </dgm:pt>
    <dgm:pt modelId="{270FD396-E301-4D80-9086-B2EFB531DBC0}" type="pres">
      <dgm:prSet presAssocID="{1753A5C2-4A85-447A-99D4-B1707D6DBCE2}" presName="root2" presStyleCnt="0"/>
      <dgm:spPr/>
    </dgm:pt>
    <dgm:pt modelId="{50E1E469-E9FC-4968-80D5-7D0AC43B8212}" type="pres">
      <dgm:prSet presAssocID="{1753A5C2-4A85-447A-99D4-B1707D6DBCE2}" presName="LevelTwoTextNode" presStyleLbl="node2" presStyleIdx="0" presStyleCnt="3" custScaleX="154223" custScaleY="68902">
        <dgm:presLayoutVars>
          <dgm:chPref val="3"/>
        </dgm:presLayoutVars>
      </dgm:prSet>
      <dgm:spPr/>
    </dgm:pt>
    <dgm:pt modelId="{D9A3CEC7-58D1-4D69-BB54-8F44C506B645}" type="pres">
      <dgm:prSet presAssocID="{1753A5C2-4A85-447A-99D4-B1707D6DBCE2}" presName="level3hierChild" presStyleCnt="0"/>
      <dgm:spPr/>
    </dgm:pt>
    <dgm:pt modelId="{86F91730-F633-4216-881C-A9E161A676F1}" type="pres">
      <dgm:prSet presAssocID="{832DA044-BC16-4A37-84B8-36223FAE6607}" presName="conn2-1" presStyleLbl="parChTrans1D2" presStyleIdx="1" presStyleCnt="3"/>
      <dgm:spPr/>
    </dgm:pt>
    <dgm:pt modelId="{B0CED4F1-048F-425B-B1C4-519E1146A07A}" type="pres">
      <dgm:prSet presAssocID="{832DA044-BC16-4A37-84B8-36223FAE6607}" presName="connTx" presStyleLbl="parChTrans1D2" presStyleIdx="1" presStyleCnt="3"/>
      <dgm:spPr/>
    </dgm:pt>
    <dgm:pt modelId="{6F7AE485-C0C2-4686-87F9-6227DF7FFFAA}" type="pres">
      <dgm:prSet presAssocID="{986580F8-D74C-415F-93D6-25FC15C7BF68}" presName="root2" presStyleCnt="0"/>
      <dgm:spPr/>
    </dgm:pt>
    <dgm:pt modelId="{47A1A17A-276B-440E-B09C-DD0FB2CD740B}" type="pres">
      <dgm:prSet presAssocID="{986580F8-D74C-415F-93D6-25FC15C7BF68}" presName="LevelTwoTextNode" presStyleLbl="node2" presStyleIdx="1" presStyleCnt="3" custScaleX="153730">
        <dgm:presLayoutVars>
          <dgm:chPref val="3"/>
        </dgm:presLayoutVars>
      </dgm:prSet>
      <dgm:spPr/>
    </dgm:pt>
    <dgm:pt modelId="{E3A006F7-501D-42BC-B185-00739741CC06}" type="pres">
      <dgm:prSet presAssocID="{986580F8-D74C-415F-93D6-25FC15C7BF68}" presName="level3hierChild" presStyleCnt="0"/>
      <dgm:spPr/>
    </dgm:pt>
    <dgm:pt modelId="{9EBEE8A0-B4D9-4DCC-9F44-5C5CF1650ABF}" type="pres">
      <dgm:prSet presAssocID="{DA85965C-195A-410F-A86C-D1A686C96EFD}" presName="conn2-1" presStyleLbl="parChTrans1D2" presStyleIdx="2" presStyleCnt="3"/>
      <dgm:spPr/>
    </dgm:pt>
    <dgm:pt modelId="{4C2885DA-159A-4B04-98E6-AB53E570A552}" type="pres">
      <dgm:prSet presAssocID="{DA85965C-195A-410F-A86C-D1A686C96EFD}" presName="connTx" presStyleLbl="parChTrans1D2" presStyleIdx="2" presStyleCnt="3"/>
      <dgm:spPr/>
    </dgm:pt>
    <dgm:pt modelId="{CF38667F-0A01-4390-A4AC-3702FF8C5B2B}" type="pres">
      <dgm:prSet presAssocID="{5C263BEA-276E-434D-BFF4-A2576B3C3CCC}" presName="root2" presStyleCnt="0"/>
      <dgm:spPr/>
    </dgm:pt>
    <dgm:pt modelId="{F0813784-2B19-44AF-B811-BB159209C6C3}" type="pres">
      <dgm:prSet presAssocID="{5C263BEA-276E-434D-BFF4-A2576B3C3CCC}" presName="LevelTwoTextNode" presStyleLbl="node2" presStyleIdx="2" presStyleCnt="3" custScaleX="152842" custScaleY="70157">
        <dgm:presLayoutVars>
          <dgm:chPref val="3"/>
        </dgm:presLayoutVars>
      </dgm:prSet>
      <dgm:spPr/>
    </dgm:pt>
    <dgm:pt modelId="{91324012-E149-4BEF-B592-0BCB26F81876}" type="pres">
      <dgm:prSet presAssocID="{5C263BEA-276E-434D-BFF4-A2576B3C3CCC}" presName="level3hierChild" presStyleCnt="0"/>
      <dgm:spPr/>
    </dgm:pt>
  </dgm:ptLst>
  <dgm:cxnLst>
    <dgm:cxn modelId="{8E19C532-8660-4A44-9EF3-E70B9F3AC6F0}" srcId="{953C27C1-0E0D-4E9F-9005-373427520CB5}" destId="{1753A5C2-4A85-447A-99D4-B1707D6DBCE2}" srcOrd="0" destOrd="0" parTransId="{3F6A9FBC-C2F4-4957-B2BE-C4E5F70536A6}" sibTransId="{FEB99588-4E95-4353-BA7B-EB8E553763CC}"/>
    <dgm:cxn modelId="{EB6E3635-5346-4ACB-8E2F-697980A7DB35}" type="presOf" srcId="{3F6A9FBC-C2F4-4957-B2BE-C4E5F70536A6}" destId="{FB6A8816-C013-4366-8757-2E340DEF7000}" srcOrd="0" destOrd="0" presId="urn:microsoft.com/office/officeart/2005/8/layout/hierarchy2"/>
    <dgm:cxn modelId="{5BC22F39-8433-4714-A863-684D1E7E8129}" type="presOf" srcId="{5C263BEA-276E-434D-BFF4-A2576B3C3CCC}" destId="{F0813784-2B19-44AF-B811-BB159209C6C3}" srcOrd="0" destOrd="0" presId="urn:microsoft.com/office/officeart/2005/8/layout/hierarchy2"/>
    <dgm:cxn modelId="{95AD964C-9FA9-4620-8BF5-DA76913CDF46}" type="presOf" srcId="{62DE4C34-37F4-42A5-A091-9017518D7EFE}" destId="{264CDBC6-E445-40E7-ACB4-960AE7038995}" srcOrd="0" destOrd="0" presId="urn:microsoft.com/office/officeart/2005/8/layout/hierarchy2"/>
    <dgm:cxn modelId="{A8F06B82-3029-4058-B21B-EBEB95BF5A50}" type="presOf" srcId="{DA85965C-195A-410F-A86C-D1A686C96EFD}" destId="{4C2885DA-159A-4B04-98E6-AB53E570A552}" srcOrd="1" destOrd="0" presId="urn:microsoft.com/office/officeart/2005/8/layout/hierarchy2"/>
    <dgm:cxn modelId="{51225183-9014-442C-A546-84D10BF20900}" srcId="{62DE4C34-37F4-42A5-A091-9017518D7EFE}" destId="{953C27C1-0E0D-4E9F-9005-373427520CB5}" srcOrd="0" destOrd="0" parTransId="{8C060C06-EABF-4317-91A1-8D784AED0C58}" sibTransId="{C955DEFC-E053-4C49-AAB3-AD8A06684C08}"/>
    <dgm:cxn modelId="{193BED84-6998-456B-A027-32285A7C3A17}" srcId="{953C27C1-0E0D-4E9F-9005-373427520CB5}" destId="{986580F8-D74C-415F-93D6-25FC15C7BF68}" srcOrd="1" destOrd="0" parTransId="{832DA044-BC16-4A37-84B8-36223FAE6607}" sibTransId="{3F6B009C-24BF-44A3-8090-17878D00A879}"/>
    <dgm:cxn modelId="{293DB785-2F06-4626-864F-CFD5D442BAFC}" type="presOf" srcId="{832DA044-BC16-4A37-84B8-36223FAE6607}" destId="{86F91730-F633-4216-881C-A9E161A676F1}" srcOrd="0" destOrd="0" presId="urn:microsoft.com/office/officeart/2005/8/layout/hierarchy2"/>
    <dgm:cxn modelId="{05CDA3B4-9328-4375-83C5-F2A14384124F}" type="presOf" srcId="{986580F8-D74C-415F-93D6-25FC15C7BF68}" destId="{47A1A17A-276B-440E-B09C-DD0FB2CD740B}" srcOrd="0" destOrd="0" presId="urn:microsoft.com/office/officeart/2005/8/layout/hierarchy2"/>
    <dgm:cxn modelId="{8014A6B4-FD66-4C49-8A62-1C0A7C0DC044}" type="presOf" srcId="{953C27C1-0E0D-4E9F-9005-373427520CB5}" destId="{738F1DD7-C781-4117-883A-3FB57A0ED7CE}" srcOrd="0" destOrd="0" presId="urn:microsoft.com/office/officeart/2005/8/layout/hierarchy2"/>
    <dgm:cxn modelId="{A37770B7-DDB9-4334-A4DF-5B71738EE647}" type="presOf" srcId="{1753A5C2-4A85-447A-99D4-B1707D6DBCE2}" destId="{50E1E469-E9FC-4968-80D5-7D0AC43B8212}" srcOrd="0" destOrd="0" presId="urn:microsoft.com/office/officeart/2005/8/layout/hierarchy2"/>
    <dgm:cxn modelId="{EFEA5BBB-517F-4709-9580-03FEE9571E58}" type="presOf" srcId="{DA85965C-195A-410F-A86C-D1A686C96EFD}" destId="{9EBEE8A0-B4D9-4DCC-9F44-5C5CF1650ABF}" srcOrd="0" destOrd="0" presId="urn:microsoft.com/office/officeart/2005/8/layout/hierarchy2"/>
    <dgm:cxn modelId="{726841BE-FFF6-4EFE-9F86-A35AC52E26D7}" type="presOf" srcId="{832DA044-BC16-4A37-84B8-36223FAE6607}" destId="{B0CED4F1-048F-425B-B1C4-519E1146A07A}" srcOrd="1" destOrd="0" presId="urn:microsoft.com/office/officeart/2005/8/layout/hierarchy2"/>
    <dgm:cxn modelId="{1E2D71C6-7955-48E3-9EF1-4AFB13E69232}" srcId="{953C27C1-0E0D-4E9F-9005-373427520CB5}" destId="{5C263BEA-276E-434D-BFF4-A2576B3C3CCC}" srcOrd="2" destOrd="0" parTransId="{DA85965C-195A-410F-A86C-D1A686C96EFD}" sibTransId="{EBE21494-3907-4D9F-88F1-14F8C8DFD60F}"/>
    <dgm:cxn modelId="{85BEAEE8-3D4C-4D17-912E-029F4A9DDE90}" type="presOf" srcId="{3F6A9FBC-C2F4-4957-B2BE-C4E5F70536A6}" destId="{5046FA58-E1BC-46B2-80FF-94EB4BE54E38}" srcOrd="1" destOrd="0" presId="urn:microsoft.com/office/officeart/2005/8/layout/hierarchy2"/>
    <dgm:cxn modelId="{C7134F35-AC8B-40D4-91DF-E82F2B5840A1}" type="presParOf" srcId="{264CDBC6-E445-40E7-ACB4-960AE7038995}" destId="{A2DAC084-BF0B-4E0A-8526-949DF6EAFD54}" srcOrd="0" destOrd="0" presId="urn:microsoft.com/office/officeart/2005/8/layout/hierarchy2"/>
    <dgm:cxn modelId="{8C7F5344-72BB-4F6E-9186-55449346D6F8}" type="presParOf" srcId="{A2DAC084-BF0B-4E0A-8526-949DF6EAFD54}" destId="{738F1DD7-C781-4117-883A-3FB57A0ED7CE}" srcOrd="0" destOrd="0" presId="urn:microsoft.com/office/officeart/2005/8/layout/hierarchy2"/>
    <dgm:cxn modelId="{41DB58CD-C8BC-4EA9-A7A0-44DEFDDC8E65}" type="presParOf" srcId="{A2DAC084-BF0B-4E0A-8526-949DF6EAFD54}" destId="{E12A30EF-76D9-4381-B8F0-ADF5A50C6D17}" srcOrd="1" destOrd="0" presId="urn:microsoft.com/office/officeart/2005/8/layout/hierarchy2"/>
    <dgm:cxn modelId="{838AE3EC-EAF1-41D9-86F4-2DF5F3652825}" type="presParOf" srcId="{E12A30EF-76D9-4381-B8F0-ADF5A50C6D17}" destId="{FB6A8816-C013-4366-8757-2E340DEF7000}" srcOrd="0" destOrd="0" presId="urn:microsoft.com/office/officeart/2005/8/layout/hierarchy2"/>
    <dgm:cxn modelId="{A8FF7680-247E-4712-99E5-E4617FCD845D}" type="presParOf" srcId="{FB6A8816-C013-4366-8757-2E340DEF7000}" destId="{5046FA58-E1BC-46B2-80FF-94EB4BE54E38}" srcOrd="0" destOrd="0" presId="urn:microsoft.com/office/officeart/2005/8/layout/hierarchy2"/>
    <dgm:cxn modelId="{66621E88-2614-4949-8643-179D2DAB53D5}" type="presParOf" srcId="{E12A30EF-76D9-4381-B8F0-ADF5A50C6D17}" destId="{270FD396-E301-4D80-9086-B2EFB531DBC0}" srcOrd="1" destOrd="0" presId="urn:microsoft.com/office/officeart/2005/8/layout/hierarchy2"/>
    <dgm:cxn modelId="{402C24A1-BF50-4BA9-9617-6C2C99196AB5}" type="presParOf" srcId="{270FD396-E301-4D80-9086-B2EFB531DBC0}" destId="{50E1E469-E9FC-4968-80D5-7D0AC43B8212}" srcOrd="0" destOrd="0" presId="urn:microsoft.com/office/officeart/2005/8/layout/hierarchy2"/>
    <dgm:cxn modelId="{72D3B2A2-87DE-495F-AD56-10BBD7DDAA67}" type="presParOf" srcId="{270FD396-E301-4D80-9086-B2EFB531DBC0}" destId="{D9A3CEC7-58D1-4D69-BB54-8F44C506B645}" srcOrd="1" destOrd="0" presId="urn:microsoft.com/office/officeart/2005/8/layout/hierarchy2"/>
    <dgm:cxn modelId="{9CC99B5D-359E-4E53-B39D-FFE98CFEC5B4}" type="presParOf" srcId="{E12A30EF-76D9-4381-B8F0-ADF5A50C6D17}" destId="{86F91730-F633-4216-881C-A9E161A676F1}" srcOrd="2" destOrd="0" presId="urn:microsoft.com/office/officeart/2005/8/layout/hierarchy2"/>
    <dgm:cxn modelId="{59D72A5A-B038-4F11-B5BA-EFF15FB467D8}" type="presParOf" srcId="{86F91730-F633-4216-881C-A9E161A676F1}" destId="{B0CED4F1-048F-425B-B1C4-519E1146A07A}" srcOrd="0" destOrd="0" presId="urn:microsoft.com/office/officeart/2005/8/layout/hierarchy2"/>
    <dgm:cxn modelId="{AF94B62F-8B87-4D85-8470-1266DE5FE886}" type="presParOf" srcId="{E12A30EF-76D9-4381-B8F0-ADF5A50C6D17}" destId="{6F7AE485-C0C2-4686-87F9-6227DF7FFFAA}" srcOrd="3" destOrd="0" presId="urn:microsoft.com/office/officeart/2005/8/layout/hierarchy2"/>
    <dgm:cxn modelId="{04F1F825-447A-42CF-87C2-5144805B6E49}" type="presParOf" srcId="{6F7AE485-C0C2-4686-87F9-6227DF7FFFAA}" destId="{47A1A17A-276B-440E-B09C-DD0FB2CD740B}" srcOrd="0" destOrd="0" presId="urn:microsoft.com/office/officeart/2005/8/layout/hierarchy2"/>
    <dgm:cxn modelId="{ADEB8144-1A88-40D5-94BE-7212362A932D}" type="presParOf" srcId="{6F7AE485-C0C2-4686-87F9-6227DF7FFFAA}" destId="{E3A006F7-501D-42BC-B185-00739741CC06}" srcOrd="1" destOrd="0" presId="urn:microsoft.com/office/officeart/2005/8/layout/hierarchy2"/>
    <dgm:cxn modelId="{C4078D33-B26A-40B7-A7BE-883CD10B719F}" type="presParOf" srcId="{E12A30EF-76D9-4381-B8F0-ADF5A50C6D17}" destId="{9EBEE8A0-B4D9-4DCC-9F44-5C5CF1650ABF}" srcOrd="4" destOrd="0" presId="urn:microsoft.com/office/officeart/2005/8/layout/hierarchy2"/>
    <dgm:cxn modelId="{9EF60B05-623D-45DF-8FDD-1C98C61A6314}" type="presParOf" srcId="{9EBEE8A0-B4D9-4DCC-9F44-5C5CF1650ABF}" destId="{4C2885DA-159A-4B04-98E6-AB53E570A552}" srcOrd="0" destOrd="0" presId="urn:microsoft.com/office/officeart/2005/8/layout/hierarchy2"/>
    <dgm:cxn modelId="{401A47E9-9A4C-4E63-8E25-F6A4C1B15302}" type="presParOf" srcId="{E12A30EF-76D9-4381-B8F0-ADF5A50C6D17}" destId="{CF38667F-0A01-4390-A4AC-3702FF8C5B2B}" srcOrd="5" destOrd="0" presId="urn:microsoft.com/office/officeart/2005/8/layout/hierarchy2"/>
    <dgm:cxn modelId="{D3D99759-1B58-4761-BF6C-1394B4E422B1}" type="presParOf" srcId="{CF38667F-0A01-4390-A4AC-3702FF8C5B2B}" destId="{F0813784-2B19-44AF-B811-BB159209C6C3}" srcOrd="0" destOrd="0" presId="urn:microsoft.com/office/officeart/2005/8/layout/hierarchy2"/>
    <dgm:cxn modelId="{EBDA192D-85A1-4F18-8298-657D1AC36D54}" type="presParOf" srcId="{CF38667F-0A01-4390-A4AC-3702FF8C5B2B}" destId="{91324012-E149-4BEF-B592-0BCB26F818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E3087-40F7-4C98-8AFE-9712A02E424D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324DE8E-688F-4435-8539-9EFA15958A77}">
      <dgm:prSet phldrT="[Texto]" custT="1"/>
      <dgm:spPr/>
      <dgm:t>
        <a:bodyPr/>
        <a:lstStyle/>
        <a:p>
          <a:r>
            <a:rPr lang="pt-BR" sz="2000" dirty="0"/>
            <a:t>Redução na incidência de diarreia</a:t>
          </a:r>
        </a:p>
      </dgm:t>
    </dgm:pt>
    <dgm:pt modelId="{02B6FEBF-03DB-40C2-BE74-8240A9B661AB}" type="parTrans" cxnId="{E908AC78-FD7F-440F-8089-37F6B3DC832E}">
      <dgm:prSet/>
      <dgm:spPr/>
      <dgm:t>
        <a:bodyPr/>
        <a:lstStyle/>
        <a:p>
          <a:endParaRPr lang="pt-BR" sz="2000"/>
        </a:p>
      </dgm:t>
    </dgm:pt>
    <dgm:pt modelId="{BD30C6A1-62D5-4F9A-AD36-EC126432EFF9}" type="sibTrans" cxnId="{E908AC78-FD7F-440F-8089-37F6B3DC832E}">
      <dgm:prSet/>
      <dgm:spPr/>
      <dgm:t>
        <a:bodyPr/>
        <a:lstStyle/>
        <a:p>
          <a:endParaRPr lang="pt-BR" sz="2000"/>
        </a:p>
      </dgm:t>
    </dgm:pt>
    <dgm:pt modelId="{11FAA80E-50FA-4F88-B95E-A21D082C3BFF}">
      <dgm:prSet phldrT="[Texto]" custT="1"/>
      <dgm:spPr/>
      <dgm:t>
        <a:bodyPr/>
        <a:lstStyle/>
        <a:p>
          <a:r>
            <a:rPr lang="pt-BR" sz="2000" dirty="0"/>
            <a:t>Redução na internação hospitalar por diarreia</a:t>
          </a:r>
        </a:p>
      </dgm:t>
    </dgm:pt>
    <dgm:pt modelId="{D2F9C790-392A-4E09-9C8E-AEAEC6887C13}" type="parTrans" cxnId="{E961DD22-3E9E-4526-ADE4-F135E66C1741}">
      <dgm:prSet/>
      <dgm:spPr/>
      <dgm:t>
        <a:bodyPr/>
        <a:lstStyle/>
        <a:p>
          <a:endParaRPr lang="pt-BR" sz="2000"/>
        </a:p>
      </dgm:t>
    </dgm:pt>
    <dgm:pt modelId="{8767EBCA-6C21-4717-9819-B237EBA0D306}" type="sibTrans" cxnId="{E961DD22-3E9E-4526-ADE4-F135E66C1741}">
      <dgm:prSet/>
      <dgm:spPr/>
      <dgm:t>
        <a:bodyPr/>
        <a:lstStyle/>
        <a:p>
          <a:endParaRPr lang="pt-BR" sz="2000"/>
        </a:p>
      </dgm:t>
    </dgm:pt>
    <dgm:pt modelId="{E1A2CD3E-43BC-4CB6-9063-6AEE7ECFEAAD}">
      <dgm:prSet phldrT="[Texto]" custT="1"/>
      <dgm:spPr/>
      <dgm:t>
        <a:bodyPr/>
        <a:lstStyle/>
        <a:p>
          <a:r>
            <a:rPr lang="pt-BR" sz="2000" dirty="0"/>
            <a:t>Redução na incidência de infecção do trato respiratório inferior</a:t>
          </a:r>
        </a:p>
      </dgm:t>
    </dgm:pt>
    <dgm:pt modelId="{98418466-FEFA-4E7D-A3E9-7339A9D46349}" type="parTrans" cxnId="{03A145D3-3B3A-415E-B8C8-400D07E01845}">
      <dgm:prSet/>
      <dgm:spPr/>
      <dgm:t>
        <a:bodyPr/>
        <a:lstStyle/>
        <a:p>
          <a:endParaRPr lang="pt-BR" sz="2000"/>
        </a:p>
      </dgm:t>
    </dgm:pt>
    <dgm:pt modelId="{B1FCCD21-654B-4087-858B-530002858E6E}" type="sibTrans" cxnId="{03A145D3-3B3A-415E-B8C8-400D07E01845}">
      <dgm:prSet/>
      <dgm:spPr/>
      <dgm:t>
        <a:bodyPr/>
        <a:lstStyle/>
        <a:p>
          <a:endParaRPr lang="pt-BR" sz="2000"/>
        </a:p>
      </dgm:t>
    </dgm:pt>
    <dgm:pt modelId="{BF3E7312-08DF-4F8B-9934-E8B6738D63AB}">
      <dgm:prSet phldrT="[Texto]" custT="1"/>
      <dgm:spPr/>
      <dgm:t>
        <a:bodyPr/>
        <a:lstStyle/>
        <a:p>
          <a:r>
            <a:rPr lang="pt-BR" sz="2000" dirty="0"/>
            <a:t>Redução na internação hospitalar por infecções respiratórias</a:t>
          </a:r>
        </a:p>
      </dgm:t>
    </dgm:pt>
    <dgm:pt modelId="{D4F5507F-B9A9-43CF-A8A3-2ECCAF041382}" type="parTrans" cxnId="{CC30B19F-C654-4938-849C-D51804DC3B3E}">
      <dgm:prSet/>
      <dgm:spPr/>
      <dgm:t>
        <a:bodyPr/>
        <a:lstStyle/>
        <a:p>
          <a:endParaRPr lang="pt-BR" sz="2000"/>
        </a:p>
      </dgm:t>
    </dgm:pt>
    <dgm:pt modelId="{9DFAA10D-E48C-4823-8E57-60200ECA9A73}" type="sibTrans" cxnId="{CC30B19F-C654-4938-849C-D51804DC3B3E}">
      <dgm:prSet/>
      <dgm:spPr/>
      <dgm:t>
        <a:bodyPr/>
        <a:lstStyle/>
        <a:p>
          <a:endParaRPr lang="pt-BR" sz="2000"/>
        </a:p>
      </dgm:t>
    </dgm:pt>
    <dgm:pt modelId="{B568BB2B-9431-45B8-A676-ABC0DE741604}" type="pres">
      <dgm:prSet presAssocID="{1A8E3087-40F7-4C98-8AFE-9712A02E424D}" presName="diagram" presStyleCnt="0">
        <dgm:presLayoutVars>
          <dgm:dir/>
          <dgm:resizeHandles val="exact"/>
        </dgm:presLayoutVars>
      </dgm:prSet>
      <dgm:spPr/>
    </dgm:pt>
    <dgm:pt modelId="{0DE1FA1B-9B1A-47DC-87C3-2AFF4682CF9B}" type="pres">
      <dgm:prSet presAssocID="{4324DE8E-688F-4435-8539-9EFA15958A77}" presName="node" presStyleLbl="node1" presStyleIdx="0" presStyleCnt="4">
        <dgm:presLayoutVars>
          <dgm:bulletEnabled val="1"/>
        </dgm:presLayoutVars>
      </dgm:prSet>
      <dgm:spPr/>
    </dgm:pt>
    <dgm:pt modelId="{D8383FD8-9093-4CEC-A270-D90225E4A239}" type="pres">
      <dgm:prSet presAssocID="{BD30C6A1-62D5-4F9A-AD36-EC126432EFF9}" presName="sibTrans" presStyleCnt="0"/>
      <dgm:spPr/>
    </dgm:pt>
    <dgm:pt modelId="{70CCB390-D912-41A4-B1CB-55B14AC7F140}" type="pres">
      <dgm:prSet presAssocID="{11FAA80E-50FA-4F88-B95E-A21D082C3BFF}" presName="node" presStyleLbl="node1" presStyleIdx="1" presStyleCnt="4">
        <dgm:presLayoutVars>
          <dgm:bulletEnabled val="1"/>
        </dgm:presLayoutVars>
      </dgm:prSet>
      <dgm:spPr/>
    </dgm:pt>
    <dgm:pt modelId="{A36109F7-9BD3-46D8-9448-B79791D8AA15}" type="pres">
      <dgm:prSet presAssocID="{8767EBCA-6C21-4717-9819-B237EBA0D306}" presName="sibTrans" presStyleCnt="0"/>
      <dgm:spPr/>
    </dgm:pt>
    <dgm:pt modelId="{925F3D3E-FB53-4A24-8699-E2B3A9F7B3C5}" type="pres">
      <dgm:prSet presAssocID="{E1A2CD3E-43BC-4CB6-9063-6AEE7ECFEAAD}" presName="node" presStyleLbl="node1" presStyleIdx="2" presStyleCnt="4">
        <dgm:presLayoutVars>
          <dgm:bulletEnabled val="1"/>
        </dgm:presLayoutVars>
      </dgm:prSet>
      <dgm:spPr/>
    </dgm:pt>
    <dgm:pt modelId="{7458B8CE-2B06-438A-BD53-94CCB953112B}" type="pres">
      <dgm:prSet presAssocID="{B1FCCD21-654B-4087-858B-530002858E6E}" presName="sibTrans" presStyleCnt="0"/>
      <dgm:spPr/>
    </dgm:pt>
    <dgm:pt modelId="{0B93AC9D-3C6C-4992-93F3-C421E4566644}" type="pres">
      <dgm:prSet presAssocID="{BF3E7312-08DF-4F8B-9934-E8B6738D63AB}" presName="node" presStyleLbl="node1" presStyleIdx="3" presStyleCnt="4">
        <dgm:presLayoutVars>
          <dgm:bulletEnabled val="1"/>
        </dgm:presLayoutVars>
      </dgm:prSet>
      <dgm:spPr/>
    </dgm:pt>
  </dgm:ptLst>
  <dgm:cxnLst>
    <dgm:cxn modelId="{E961DD22-3E9E-4526-ADE4-F135E66C1741}" srcId="{1A8E3087-40F7-4C98-8AFE-9712A02E424D}" destId="{11FAA80E-50FA-4F88-B95E-A21D082C3BFF}" srcOrd="1" destOrd="0" parTransId="{D2F9C790-392A-4E09-9C8E-AEAEC6887C13}" sibTransId="{8767EBCA-6C21-4717-9819-B237EBA0D306}"/>
    <dgm:cxn modelId="{59112078-6AEF-4C5F-B1BD-FA1A45A09A8C}" type="presOf" srcId="{1A8E3087-40F7-4C98-8AFE-9712A02E424D}" destId="{B568BB2B-9431-45B8-A676-ABC0DE741604}" srcOrd="0" destOrd="0" presId="urn:microsoft.com/office/officeart/2005/8/layout/default"/>
    <dgm:cxn modelId="{E908AC78-FD7F-440F-8089-37F6B3DC832E}" srcId="{1A8E3087-40F7-4C98-8AFE-9712A02E424D}" destId="{4324DE8E-688F-4435-8539-9EFA15958A77}" srcOrd="0" destOrd="0" parTransId="{02B6FEBF-03DB-40C2-BE74-8240A9B661AB}" sibTransId="{BD30C6A1-62D5-4F9A-AD36-EC126432EFF9}"/>
    <dgm:cxn modelId="{FA908C7E-7458-478A-96B6-C6C89853D42C}" type="presOf" srcId="{BF3E7312-08DF-4F8B-9934-E8B6738D63AB}" destId="{0B93AC9D-3C6C-4992-93F3-C421E4566644}" srcOrd="0" destOrd="0" presId="urn:microsoft.com/office/officeart/2005/8/layout/default"/>
    <dgm:cxn modelId="{C9254D97-23AF-4199-B3FD-71E5F1F4E1D7}" type="presOf" srcId="{E1A2CD3E-43BC-4CB6-9063-6AEE7ECFEAAD}" destId="{925F3D3E-FB53-4A24-8699-E2B3A9F7B3C5}" srcOrd="0" destOrd="0" presId="urn:microsoft.com/office/officeart/2005/8/layout/default"/>
    <dgm:cxn modelId="{CC30B19F-C654-4938-849C-D51804DC3B3E}" srcId="{1A8E3087-40F7-4C98-8AFE-9712A02E424D}" destId="{BF3E7312-08DF-4F8B-9934-E8B6738D63AB}" srcOrd="3" destOrd="0" parTransId="{D4F5507F-B9A9-43CF-A8A3-2ECCAF041382}" sibTransId="{9DFAA10D-E48C-4823-8E57-60200ECA9A73}"/>
    <dgm:cxn modelId="{4958DFA2-BE7C-40F9-B8DF-BE29B45784B6}" type="presOf" srcId="{4324DE8E-688F-4435-8539-9EFA15958A77}" destId="{0DE1FA1B-9B1A-47DC-87C3-2AFF4682CF9B}" srcOrd="0" destOrd="0" presId="urn:microsoft.com/office/officeart/2005/8/layout/default"/>
    <dgm:cxn modelId="{03A145D3-3B3A-415E-B8C8-400D07E01845}" srcId="{1A8E3087-40F7-4C98-8AFE-9712A02E424D}" destId="{E1A2CD3E-43BC-4CB6-9063-6AEE7ECFEAAD}" srcOrd="2" destOrd="0" parTransId="{98418466-FEFA-4E7D-A3E9-7339A9D46349}" sibTransId="{B1FCCD21-654B-4087-858B-530002858E6E}"/>
    <dgm:cxn modelId="{A29601E2-339F-4317-8C3D-A8B89C19341E}" type="presOf" srcId="{11FAA80E-50FA-4F88-B95E-A21D082C3BFF}" destId="{70CCB390-D912-41A4-B1CB-55B14AC7F140}" srcOrd="0" destOrd="0" presId="urn:microsoft.com/office/officeart/2005/8/layout/default"/>
    <dgm:cxn modelId="{AD251418-A377-4D2A-8D6F-00B4BC14F7AF}" type="presParOf" srcId="{B568BB2B-9431-45B8-A676-ABC0DE741604}" destId="{0DE1FA1B-9B1A-47DC-87C3-2AFF4682CF9B}" srcOrd="0" destOrd="0" presId="urn:microsoft.com/office/officeart/2005/8/layout/default"/>
    <dgm:cxn modelId="{B6015269-431D-4F13-936C-C8B3AE626BDD}" type="presParOf" srcId="{B568BB2B-9431-45B8-A676-ABC0DE741604}" destId="{D8383FD8-9093-4CEC-A270-D90225E4A239}" srcOrd="1" destOrd="0" presId="urn:microsoft.com/office/officeart/2005/8/layout/default"/>
    <dgm:cxn modelId="{FCEFE69D-37CF-4843-BE28-59A2F9ACAD54}" type="presParOf" srcId="{B568BB2B-9431-45B8-A676-ABC0DE741604}" destId="{70CCB390-D912-41A4-B1CB-55B14AC7F140}" srcOrd="2" destOrd="0" presId="urn:microsoft.com/office/officeart/2005/8/layout/default"/>
    <dgm:cxn modelId="{374A5568-A8C1-4C00-925D-CF8C0F08D9BC}" type="presParOf" srcId="{B568BB2B-9431-45B8-A676-ABC0DE741604}" destId="{A36109F7-9BD3-46D8-9448-B79791D8AA15}" srcOrd="3" destOrd="0" presId="urn:microsoft.com/office/officeart/2005/8/layout/default"/>
    <dgm:cxn modelId="{18C05BC2-4818-4531-93AD-8CCD0D6C0B78}" type="presParOf" srcId="{B568BB2B-9431-45B8-A676-ABC0DE741604}" destId="{925F3D3E-FB53-4A24-8699-E2B3A9F7B3C5}" srcOrd="4" destOrd="0" presId="urn:microsoft.com/office/officeart/2005/8/layout/default"/>
    <dgm:cxn modelId="{BBDF66F1-F08D-454B-8494-0BC92F469780}" type="presParOf" srcId="{B568BB2B-9431-45B8-A676-ABC0DE741604}" destId="{7458B8CE-2B06-438A-BD53-94CCB953112B}" srcOrd="5" destOrd="0" presId="urn:microsoft.com/office/officeart/2005/8/layout/default"/>
    <dgm:cxn modelId="{3DCD9F3E-AFB9-4FC4-9576-F8E8991DFF98}" type="presParOf" srcId="{B568BB2B-9431-45B8-A676-ABC0DE741604}" destId="{0B93AC9D-3C6C-4992-93F3-C421E45666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E3087-40F7-4C98-8AFE-9712A02E424D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A1FB532-C567-481E-BD38-BB220660E609}">
      <dgm:prSet custT="1"/>
      <dgm:spPr/>
      <dgm:t>
        <a:bodyPr/>
        <a:lstStyle/>
        <a:p>
          <a:r>
            <a:rPr lang="pt-BR" sz="2400" dirty="0"/>
            <a:t>9% de redução de asma</a:t>
          </a:r>
        </a:p>
        <a:p>
          <a:r>
            <a:rPr lang="pt-BR" sz="2400" dirty="0"/>
            <a:t>(29 estudos)</a:t>
          </a:r>
        </a:p>
        <a:p>
          <a:r>
            <a:rPr lang="pt-BR" sz="2400" dirty="0"/>
            <a:t>Efeito reduzido nos estudos de coorte.</a:t>
          </a:r>
        </a:p>
      </dgm:t>
    </dgm:pt>
    <dgm:pt modelId="{33D8858C-2833-4525-9C93-993332CF9F8A}" type="parTrans" cxnId="{CB8D764C-7E67-4C8B-B07B-CD2F6C3B556D}">
      <dgm:prSet/>
      <dgm:spPr/>
      <dgm:t>
        <a:bodyPr/>
        <a:lstStyle/>
        <a:p>
          <a:endParaRPr lang="pt-BR" sz="2000"/>
        </a:p>
      </dgm:t>
    </dgm:pt>
    <dgm:pt modelId="{0DEB0341-CA97-427E-8A9A-947800C9AF1E}" type="sibTrans" cxnId="{CB8D764C-7E67-4C8B-B07B-CD2F6C3B556D}">
      <dgm:prSet/>
      <dgm:spPr/>
      <dgm:t>
        <a:bodyPr/>
        <a:lstStyle/>
        <a:p>
          <a:endParaRPr lang="pt-BR" sz="2000"/>
        </a:p>
      </dgm:t>
    </dgm:pt>
    <dgm:pt modelId="{D0DF9951-3AED-46CC-8156-A88F5B617408}">
      <dgm:prSet custT="1"/>
      <dgm:spPr/>
      <dgm:t>
        <a:bodyPr/>
        <a:lstStyle/>
        <a:p>
          <a:r>
            <a:rPr lang="pt-BR" sz="2300" dirty="0"/>
            <a:t>Proteção contra rinite alérgica (&lt; 5 anos)</a:t>
          </a:r>
        </a:p>
        <a:p>
          <a:r>
            <a:rPr lang="pt-BR" sz="2300" dirty="0"/>
            <a:t>Evidências não conclusivas de proteção contra eczema e alergias alimentares. </a:t>
          </a:r>
        </a:p>
      </dgm:t>
    </dgm:pt>
    <dgm:pt modelId="{9F0E9ED9-0680-4314-A6FE-A23C2AD65AD6}" type="parTrans" cxnId="{63D866AC-E55F-4ACD-8D81-54AFA27FA318}">
      <dgm:prSet/>
      <dgm:spPr/>
      <dgm:t>
        <a:bodyPr/>
        <a:lstStyle/>
        <a:p>
          <a:endParaRPr lang="pt-BR" sz="2000"/>
        </a:p>
      </dgm:t>
    </dgm:pt>
    <dgm:pt modelId="{11F66473-7BEB-4156-A185-9EAD7B68AFCC}" type="sibTrans" cxnId="{63D866AC-E55F-4ACD-8D81-54AFA27FA318}">
      <dgm:prSet/>
      <dgm:spPr/>
      <dgm:t>
        <a:bodyPr/>
        <a:lstStyle/>
        <a:p>
          <a:endParaRPr lang="pt-BR" sz="2000"/>
        </a:p>
      </dgm:t>
    </dgm:pt>
    <dgm:pt modelId="{7F8AA829-4D4B-4844-8654-2B9F39E88B14}">
      <dgm:prSet custT="1"/>
      <dgm:spPr/>
      <dgm:t>
        <a:bodyPr/>
        <a:lstStyle/>
        <a:p>
          <a:r>
            <a:rPr lang="pt-BR" sz="2400" dirty="0"/>
            <a:t>Otite média aguda </a:t>
          </a:r>
        </a:p>
        <a:p>
          <a:r>
            <a:rPr lang="pt-BR" sz="2400" dirty="0"/>
            <a:t>(&lt; 2 anos)</a:t>
          </a:r>
        </a:p>
      </dgm:t>
    </dgm:pt>
    <dgm:pt modelId="{1836B3EC-4ADF-4DA1-8781-7B97CDBB8F8F}" type="parTrans" cxnId="{F5958366-DB24-4836-BDD3-E059B27C591A}">
      <dgm:prSet/>
      <dgm:spPr/>
      <dgm:t>
        <a:bodyPr/>
        <a:lstStyle/>
        <a:p>
          <a:endParaRPr lang="pt-BR"/>
        </a:p>
      </dgm:t>
    </dgm:pt>
    <dgm:pt modelId="{D1D4B104-A67F-4B96-BA4E-78CFD8894C2F}" type="sibTrans" cxnId="{F5958366-DB24-4836-BDD3-E059B27C591A}">
      <dgm:prSet/>
      <dgm:spPr/>
      <dgm:t>
        <a:bodyPr/>
        <a:lstStyle/>
        <a:p>
          <a:endParaRPr lang="pt-BR"/>
        </a:p>
      </dgm:t>
    </dgm:pt>
    <dgm:pt modelId="{B568BB2B-9431-45B8-A676-ABC0DE741604}" type="pres">
      <dgm:prSet presAssocID="{1A8E3087-40F7-4C98-8AFE-9712A02E424D}" presName="diagram" presStyleCnt="0">
        <dgm:presLayoutVars>
          <dgm:dir/>
          <dgm:resizeHandles val="exact"/>
        </dgm:presLayoutVars>
      </dgm:prSet>
      <dgm:spPr/>
    </dgm:pt>
    <dgm:pt modelId="{CD532A2C-A3C6-4F04-8E87-23799EFFF1A7}" type="pres">
      <dgm:prSet presAssocID="{7F8AA829-4D4B-4844-8654-2B9F39E88B14}" presName="node" presStyleLbl="node1" presStyleIdx="0" presStyleCnt="3">
        <dgm:presLayoutVars>
          <dgm:bulletEnabled val="1"/>
        </dgm:presLayoutVars>
      </dgm:prSet>
      <dgm:spPr/>
    </dgm:pt>
    <dgm:pt modelId="{B4A89A7A-C6BE-4884-8657-5567E2E3D35B}" type="pres">
      <dgm:prSet presAssocID="{D1D4B104-A67F-4B96-BA4E-78CFD8894C2F}" presName="sibTrans" presStyleCnt="0"/>
      <dgm:spPr/>
    </dgm:pt>
    <dgm:pt modelId="{58C2F12F-61EF-4F96-8C78-98CA9D52402A}" type="pres">
      <dgm:prSet presAssocID="{D0DF9951-3AED-46CC-8156-A88F5B617408}" presName="node" presStyleLbl="node1" presStyleIdx="1" presStyleCnt="3">
        <dgm:presLayoutVars>
          <dgm:bulletEnabled val="1"/>
        </dgm:presLayoutVars>
      </dgm:prSet>
      <dgm:spPr/>
    </dgm:pt>
    <dgm:pt modelId="{AE9472AE-F968-4107-96CA-87C1ABA89AF2}" type="pres">
      <dgm:prSet presAssocID="{11F66473-7BEB-4156-A185-9EAD7B68AFCC}" presName="sibTrans" presStyleCnt="0"/>
      <dgm:spPr/>
    </dgm:pt>
    <dgm:pt modelId="{E2A73D67-088D-4696-A98B-25878E7D0B9E}" type="pres">
      <dgm:prSet presAssocID="{AA1FB532-C567-481E-BD38-BB220660E609}" presName="node" presStyleLbl="node1" presStyleIdx="2" presStyleCnt="3">
        <dgm:presLayoutVars>
          <dgm:bulletEnabled val="1"/>
        </dgm:presLayoutVars>
      </dgm:prSet>
      <dgm:spPr/>
    </dgm:pt>
  </dgm:ptLst>
  <dgm:cxnLst>
    <dgm:cxn modelId="{F5958366-DB24-4836-BDD3-E059B27C591A}" srcId="{1A8E3087-40F7-4C98-8AFE-9712A02E424D}" destId="{7F8AA829-4D4B-4844-8654-2B9F39E88B14}" srcOrd="0" destOrd="0" parTransId="{1836B3EC-4ADF-4DA1-8781-7B97CDBB8F8F}" sibTransId="{D1D4B104-A67F-4B96-BA4E-78CFD8894C2F}"/>
    <dgm:cxn modelId="{CB8D764C-7E67-4C8B-B07B-CD2F6C3B556D}" srcId="{1A8E3087-40F7-4C98-8AFE-9712A02E424D}" destId="{AA1FB532-C567-481E-BD38-BB220660E609}" srcOrd="2" destOrd="0" parTransId="{33D8858C-2833-4525-9C93-993332CF9F8A}" sibTransId="{0DEB0341-CA97-427E-8A9A-947800C9AF1E}"/>
    <dgm:cxn modelId="{59112078-6AEF-4C5F-B1BD-FA1A45A09A8C}" type="presOf" srcId="{1A8E3087-40F7-4C98-8AFE-9712A02E424D}" destId="{B568BB2B-9431-45B8-A676-ABC0DE741604}" srcOrd="0" destOrd="0" presId="urn:microsoft.com/office/officeart/2005/8/layout/default"/>
    <dgm:cxn modelId="{63D866AC-E55F-4ACD-8D81-54AFA27FA318}" srcId="{1A8E3087-40F7-4C98-8AFE-9712A02E424D}" destId="{D0DF9951-3AED-46CC-8156-A88F5B617408}" srcOrd="1" destOrd="0" parTransId="{9F0E9ED9-0680-4314-A6FE-A23C2AD65AD6}" sibTransId="{11F66473-7BEB-4156-A185-9EAD7B68AFCC}"/>
    <dgm:cxn modelId="{089829BD-E020-4DF6-9077-F5759985CB7F}" type="presOf" srcId="{D0DF9951-3AED-46CC-8156-A88F5B617408}" destId="{58C2F12F-61EF-4F96-8C78-98CA9D52402A}" srcOrd="0" destOrd="0" presId="urn:microsoft.com/office/officeart/2005/8/layout/default"/>
    <dgm:cxn modelId="{E2670DD7-5867-4FA2-B281-70AB7819DB4F}" type="presOf" srcId="{7F8AA829-4D4B-4844-8654-2B9F39E88B14}" destId="{CD532A2C-A3C6-4F04-8E87-23799EFFF1A7}" srcOrd="0" destOrd="0" presId="urn:microsoft.com/office/officeart/2005/8/layout/default"/>
    <dgm:cxn modelId="{CABC7FEF-5A1B-4598-A4C8-9ED99C10A5F4}" type="presOf" srcId="{AA1FB532-C567-481E-BD38-BB220660E609}" destId="{E2A73D67-088D-4696-A98B-25878E7D0B9E}" srcOrd="0" destOrd="0" presId="urn:microsoft.com/office/officeart/2005/8/layout/default"/>
    <dgm:cxn modelId="{E5B9C893-5D5A-4854-9335-9B2F116186FE}" type="presParOf" srcId="{B568BB2B-9431-45B8-A676-ABC0DE741604}" destId="{CD532A2C-A3C6-4F04-8E87-23799EFFF1A7}" srcOrd="0" destOrd="0" presId="urn:microsoft.com/office/officeart/2005/8/layout/default"/>
    <dgm:cxn modelId="{22A48B6D-E0B7-443E-8830-70F7DE086A2E}" type="presParOf" srcId="{B568BB2B-9431-45B8-A676-ABC0DE741604}" destId="{B4A89A7A-C6BE-4884-8657-5567E2E3D35B}" srcOrd="1" destOrd="0" presId="urn:microsoft.com/office/officeart/2005/8/layout/default"/>
    <dgm:cxn modelId="{518E4078-4B3E-4655-AEF7-BA09AE09557E}" type="presParOf" srcId="{B568BB2B-9431-45B8-A676-ABC0DE741604}" destId="{58C2F12F-61EF-4F96-8C78-98CA9D52402A}" srcOrd="2" destOrd="0" presId="urn:microsoft.com/office/officeart/2005/8/layout/default"/>
    <dgm:cxn modelId="{06FB98A0-D830-4743-BFB7-325ACFCA8733}" type="presParOf" srcId="{B568BB2B-9431-45B8-A676-ABC0DE741604}" destId="{AE9472AE-F968-4107-96CA-87C1ABA89AF2}" srcOrd="3" destOrd="0" presId="urn:microsoft.com/office/officeart/2005/8/layout/default"/>
    <dgm:cxn modelId="{A3380755-2E09-4DE7-9B3D-E6CB87EC5980}" type="presParOf" srcId="{B568BB2B-9431-45B8-A676-ABC0DE741604}" destId="{E2A73D67-088D-4696-A98B-25878E7D0B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3F1A54-6DE9-424F-8B86-74764B40136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1445AE8-3222-4A7A-9DD9-E7A1503AADD4}">
      <dgm:prSet phldrT="[Texto]"/>
      <dgm:spPr/>
      <dgm:t>
        <a:bodyPr/>
        <a:lstStyle/>
        <a:p>
          <a:r>
            <a:rPr lang="pt-PT" dirty="0"/>
            <a:t>Objetivo da RS: Avaliar sistematicamente as evidências da associação entre amamentação e incidência de sibilância e gravidade em bebês de alto risco.</a:t>
          </a:r>
          <a:endParaRPr lang="pt-BR" dirty="0"/>
        </a:p>
      </dgm:t>
    </dgm:pt>
    <dgm:pt modelId="{F23A8A27-0A64-4314-ACC1-1B84EB6180C9}" type="parTrans" cxnId="{42FE5989-9A5A-4069-A66A-2F14BFBAAADD}">
      <dgm:prSet/>
      <dgm:spPr/>
      <dgm:t>
        <a:bodyPr/>
        <a:lstStyle/>
        <a:p>
          <a:endParaRPr lang="pt-BR"/>
        </a:p>
      </dgm:t>
    </dgm:pt>
    <dgm:pt modelId="{B02585A3-7ADB-4EE9-AC8B-3D630A135BFE}" type="sibTrans" cxnId="{42FE5989-9A5A-4069-A66A-2F14BFBAAADD}">
      <dgm:prSet/>
      <dgm:spPr/>
      <dgm:t>
        <a:bodyPr/>
        <a:lstStyle/>
        <a:p>
          <a:endParaRPr lang="pt-BR"/>
        </a:p>
      </dgm:t>
    </dgm:pt>
    <dgm:pt modelId="{A5907510-DC76-4010-AE91-B39C7C63792B}">
      <dgm:prSet phldrT="[Texto]"/>
      <dgm:spPr/>
      <dgm:t>
        <a:bodyPr/>
        <a:lstStyle/>
        <a:p>
          <a:r>
            <a:rPr lang="pt-PT" dirty="0"/>
            <a:t>O desfecho primário foi a incidência de sibilância no primeiro ano de vida.</a:t>
          </a:r>
          <a:endParaRPr lang="pt-BR" dirty="0"/>
        </a:p>
      </dgm:t>
    </dgm:pt>
    <dgm:pt modelId="{7C8187AE-CF0F-4C2F-8734-AE8C1FD28BDD}" type="parTrans" cxnId="{98B48AC9-7798-4F45-865E-AC82080BD445}">
      <dgm:prSet/>
      <dgm:spPr/>
      <dgm:t>
        <a:bodyPr/>
        <a:lstStyle/>
        <a:p>
          <a:endParaRPr lang="pt-BR"/>
        </a:p>
      </dgm:t>
    </dgm:pt>
    <dgm:pt modelId="{B7DE76F1-3479-4BF5-B237-20C7D4871A58}" type="sibTrans" cxnId="{98B48AC9-7798-4F45-865E-AC82080BD445}">
      <dgm:prSet/>
      <dgm:spPr/>
      <dgm:t>
        <a:bodyPr/>
        <a:lstStyle/>
        <a:p>
          <a:endParaRPr lang="pt-BR"/>
        </a:p>
      </dgm:t>
    </dgm:pt>
    <dgm:pt modelId="{CDD4D5FF-BCA3-4309-9E71-779F7FFE906D}">
      <dgm:prSet phldrT="[Texto]"/>
      <dgm:spPr/>
      <dgm:t>
        <a:bodyPr/>
        <a:lstStyle/>
        <a:p>
          <a:r>
            <a:rPr lang="pt-PT" dirty="0"/>
            <a:t>15 estudos observacionais preencheram os critérios de inclusão.</a:t>
          </a:r>
          <a:endParaRPr lang="pt-BR" dirty="0"/>
        </a:p>
      </dgm:t>
    </dgm:pt>
    <dgm:pt modelId="{EDF4AD4A-C99C-423C-8A6B-E292B1303157}" type="parTrans" cxnId="{88377830-07DE-40CA-BCCD-9DE38DB49A9F}">
      <dgm:prSet/>
      <dgm:spPr/>
      <dgm:t>
        <a:bodyPr/>
        <a:lstStyle/>
        <a:p>
          <a:endParaRPr lang="pt-BR"/>
        </a:p>
      </dgm:t>
    </dgm:pt>
    <dgm:pt modelId="{9BAE1133-2F4A-41EB-97CB-FB911B683380}" type="sibTrans" cxnId="{88377830-07DE-40CA-BCCD-9DE38DB49A9F}">
      <dgm:prSet/>
      <dgm:spPr/>
      <dgm:t>
        <a:bodyPr/>
        <a:lstStyle/>
        <a:p>
          <a:endParaRPr lang="pt-BR"/>
        </a:p>
      </dgm:t>
    </dgm:pt>
    <dgm:pt modelId="{A5D0F200-5207-48A3-9310-EF1E2C493AAD}">
      <dgm:prSet phldrT="[Texto]"/>
      <dgm:spPr/>
      <dgm:t>
        <a:bodyPr/>
        <a:lstStyle/>
        <a:p>
          <a:r>
            <a:rPr lang="pt-PT" dirty="0"/>
            <a:t>A amamentação foi associada com probabilidade reduzida de 32% de chiado no peito durante o primeiro ano de vida (sempre vs. nunca: OR, 0,68; IC 95%: 0,53, 0,88; n = 9 estudos); esta associação foi ainda mais forte nos primeiros 6 meses (OR, 0,45; IC 95%: 0,27, 0,75; n = 5 estudos). </a:t>
          </a:r>
          <a:endParaRPr lang="pt-BR" dirty="0"/>
        </a:p>
      </dgm:t>
    </dgm:pt>
    <dgm:pt modelId="{161BBFC0-E53D-4B63-ACE2-4DBF0D41AE0F}" type="parTrans" cxnId="{6D3597F1-1593-4D69-B3A2-5F96D324F408}">
      <dgm:prSet/>
      <dgm:spPr/>
      <dgm:t>
        <a:bodyPr/>
        <a:lstStyle/>
        <a:p>
          <a:endParaRPr lang="pt-BR"/>
        </a:p>
      </dgm:t>
    </dgm:pt>
    <dgm:pt modelId="{AF486776-F227-4A49-B183-AEC6D57C6932}" type="sibTrans" cxnId="{6D3597F1-1593-4D69-B3A2-5F96D324F408}">
      <dgm:prSet/>
      <dgm:spPr/>
      <dgm:t>
        <a:bodyPr/>
        <a:lstStyle/>
        <a:p>
          <a:endParaRPr lang="pt-BR"/>
        </a:p>
      </dgm:t>
    </dgm:pt>
    <dgm:pt modelId="{B4274F60-13B5-41B5-BEE5-4E75C235F64C}" type="pres">
      <dgm:prSet presAssocID="{323F1A54-6DE9-424F-8B86-74764B40136D}" presName="diagram" presStyleCnt="0">
        <dgm:presLayoutVars>
          <dgm:dir/>
          <dgm:resizeHandles val="exact"/>
        </dgm:presLayoutVars>
      </dgm:prSet>
      <dgm:spPr/>
    </dgm:pt>
    <dgm:pt modelId="{452ABABB-B8DD-4663-AD9E-977DDF8FF79E}" type="pres">
      <dgm:prSet presAssocID="{B1445AE8-3222-4A7A-9DD9-E7A1503AADD4}" presName="node" presStyleLbl="node1" presStyleIdx="0" presStyleCnt="4">
        <dgm:presLayoutVars>
          <dgm:bulletEnabled val="1"/>
        </dgm:presLayoutVars>
      </dgm:prSet>
      <dgm:spPr/>
    </dgm:pt>
    <dgm:pt modelId="{4DDFB047-A7DE-4257-BD2A-2B9A1E04BA10}" type="pres">
      <dgm:prSet presAssocID="{B02585A3-7ADB-4EE9-AC8B-3D630A135BFE}" presName="sibTrans" presStyleCnt="0"/>
      <dgm:spPr/>
    </dgm:pt>
    <dgm:pt modelId="{46C05EBB-1C85-4016-A1DB-DAB2A7793EA4}" type="pres">
      <dgm:prSet presAssocID="{A5907510-DC76-4010-AE91-B39C7C63792B}" presName="node" presStyleLbl="node1" presStyleIdx="1" presStyleCnt="4">
        <dgm:presLayoutVars>
          <dgm:bulletEnabled val="1"/>
        </dgm:presLayoutVars>
      </dgm:prSet>
      <dgm:spPr/>
    </dgm:pt>
    <dgm:pt modelId="{696C5F36-6A4F-40FF-B4A3-2A05FB6F35A4}" type="pres">
      <dgm:prSet presAssocID="{B7DE76F1-3479-4BF5-B237-20C7D4871A58}" presName="sibTrans" presStyleCnt="0"/>
      <dgm:spPr/>
    </dgm:pt>
    <dgm:pt modelId="{AA73107B-489E-458E-8674-9260DFB1EEDB}" type="pres">
      <dgm:prSet presAssocID="{CDD4D5FF-BCA3-4309-9E71-779F7FFE906D}" presName="node" presStyleLbl="node1" presStyleIdx="2" presStyleCnt="4">
        <dgm:presLayoutVars>
          <dgm:bulletEnabled val="1"/>
        </dgm:presLayoutVars>
      </dgm:prSet>
      <dgm:spPr/>
    </dgm:pt>
    <dgm:pt modelId="{CF672958-BA62-4528-936B-2FBB8C247E68}" type="pres">
      <dgm:prSet presAssocID="{9BAE1133-2F4A-41EB-97CB-FB911B683380}" presName="sibTrans" presStyleCnt="0"/>
      <dgm:spPr/>
    </dgm:pt>
    <dgm:pt modelId="{225C8194-684F-4EDF-A392-0347EB15378D}" type="pres">
      <dgm:prSet presAssocID="{A5D0F200-5207-48A3-9310-EF1E2C493AAD}" presName="node" presStyleLbl="node1" presStyleIdx="3" presStyleCnt="4">
        <dgm:presLayoutVars>
          <dgm:bulletEnabled val="1"/>
        </dgm:presLayoutVars>
      </dgm:prSet>
      <dgm:spPr/>
    </dgm:pt>
  </dgm:ptLst>
  <dgm:cxnLst>
    <dgm:cxn modelId="{5E17F82D-BE76-4D33-A58F-1C6B1D9832ED}" type="presOf" srcId="{A5907510-DC76-4010-AE91-B39C7C63792B}" destId="{46C05EBB-1C85-4016-A1DB-DAB2A7793EA4}" srcOrd="0" destOrd="0" presId="urn:microsoft.com/office/officeart/2005/8/layout/default"/>
    <dgm:cxn modelId="{88377830-07DE-40CA-BCCD-9DE38DB49A9F}" srcId="{323F1A54-6DE9-424F-8B86-74764B40136D}" destId="{CDD4D5FF-BCA3-4309-9E71-779F7FFE906D}" srcOrd="2" destOrd="0" parTransId="{EDF4AD4A-C99C-423C-8A6B-E292B1303157}" sibTransId="{9BAE1133-2F4A-41EB-97CB-FB911B683380}"/>
    <dgm:cxn modelId="{43ED2A6B-54F5-4A43-A7A6-49BCEAC91377}" type="presOf" srcId="{B1445AE8-3222-4A7A-9DD9-E7A1503AADD4}" destId="{452ABABB-B8DD-4663-AD9E-977DDF8FF79E}" srcOrd="0" destOrd="0" presId="urn:microsoft.com/office/officeart/2005/8/layout/default"/>
    <dgm:cxn modelId="{248F4350-BF67-4635-8FD3-3F6C426FD77C}" type="presOf" srcId="{A5D0F200-5207-48A3-9310-EF1E2C493AAD}" destId="{225C8194-684F-4EDF-A392-0347EB15378D}" srcOrd="0" destOrd="0" presId="urn:microsoft.com/office/officeart/2005/8/layout/default"/>
    <dgm:cxn modelId="{42FE5989-9A5A-4069-A66A-2F14BFBAAADD}" srcId="{323F1A54-6DE9-424F-8B86-74764B40136D}" destId="{B1445AE8-3222-4A7A-9DD9-E7A1503AADD4}" srcOrd="0" destOrd="0" parTransId="{F23A8A27-0A64-4314-ACC1-1B84EB6180C9}" sibTransId="{B02585A3-7ADB-4EE9-AC8B-3D630A135BFE}"/>
    <dgm:cxn modelId="{98B48AC9-7798-4F45-865E-AC82080BD445}" srcId="{323F1A54-6DE9-424F-8B86-74764B40136D}" destId="{A5907510-DC76-4010-AE91-B39C7C63792B}" srcOrd="1" destOrd="0" parTransId="{7C8187AE-CF0F-4C2F-8734-AE8C1FD28BDD}" sibTransId="{B7DE76F1-3479-4BF5-B237-20C7D4871A58}"/>
    <dgm:cxn modelId="{CB76CFD1-C637-48B7-A030-5E448C032DF7}" type="presOf" srcId="{CDD4D5FF-BCA3-4309-9E71-779F7FFE906D}" destId="{AA73107B-489E-458E-8674-9260DFB1EEDB}" srcOrd="0" destOrd="0" presId="urn:microsoft.com/office/officeart/2005/8/layout/default"/>
    <dgm:cxn modelId="{3E8833DB-1205-406B-959A-BD3AAD681B0F}" type="presOf" srcId="{323F1A54-6DE9-424F-8B86-74764B40136D}" destId="{B4274F60-13B5-41B5-BEE5-4E75C235F64C}" srcOrd="0" destOrd="0" presId="urn:microsoft.com/office/officeart/2005/8/layout/default"/>
    <dgm:cxn modelId="{6D3597F1-1593-4D69-B3A2-5F96D324F408}" srcId="{323F1A54-6DE9-424F-8B86-74764B40136D}" destId="{A5D0F200-5207-48A3-9310-EF1E2C493AAD}" srcOrd="3" destOrd="0" parTransId="{161BBFC0-E53D-4B63-ACE2-4DBF0D41AE0F}" sibTransId="{AF486776-F227-4A49-B183-AEC6D57C6932}"/>
    <dgm:cxn modelId="{E85FE541-D227-4252-9127-9F11AF0AADE3}" type="presParOf" srcId="{B4274F60-13B5-41B5-BEE5-4E75C235F64C}" destId="{452ABABB-B8DD-4663-AD9E-977DDF8FF79E}" srcOrd="0" destOrd="0" presId="urn:microsoft.com/office/officeart/2005/8/layout/default"/>
    <dgm:cxn modelId="{B0D03383-78FB-4008-81D2-CBAF47FA4B51}" type="presParOf" srcId="{B4274F60-13B5-41B5-BEE5-4E75C235F64C}" destId="{4DDFB047-A7DE-4257-BD2A-2B9A1E04BA10}" srcOrd="1" destOrd="0" presId="urn:microsoft.com/office/officeart/2005/8/layout/default"/>
    <dgm:cxn modelId="{0F9F0334-AFDD-48C2-A58A-3E6E9FBE7D7F}" type="presParOf" srcId="{B4274F60-13B5-41B5-BEE5-4E75C235F64C}" destId="{46C05EBB-1C85-4016-A1DB-DAB2A7793EA4}" srcOrd="2" destOrd="0" presId="urn:microsoft.com/office/officeart/2005/8/layout/default"/>
    <dgm:cxn modelId="{228927D8-9400-4704-B909-8C0F014B2A66}" type="presParOf" srcId="{B4274F60-13B5-41B5-BEE5-4E75C235F64C}" destId="{696C5F36-6A4F-40FF-B4A3-2A05FB6F35A4}" srcOrd="3" destOrd="0" presId="urn:microsoft.com/office/officeart/2005/8/layout/default"/>
    <dgm:cxn modelId="{5526D42B-63C0-4C2F-9C10-EDD80FE0AFC8}" type="presParOf" srcId="{B4274F60-13B5-41B5-BEE5-4E75C235F64C}" destId="{AA73107B-489E-458E-8674-9260DFB1EEDB}" srcOrd="4" destOrd="0" presId="urn:microsoft.com/office/officeart/2005/8/layout/default"/>
    <dgm:cxn modelId="{81FE85E3-F4F5-4C56-A020-89146A6C857D}" type="presParOf" srcId="{B4274F60-13B5-41B5-BEE5-4E75C235F64C}" destId="{CF672958-BA62-4528-936B-2FBB8C247E68}" srcOrd="5" destOrd="0" presId="urn:microsoft.com/office/officeart/2005/8/layout/default"/>
    <dgm:cxn modelId="{B16CF707-B56A-46BE-907C-F733210F8AE2}" type="presParOf" srcId="{B4274F60-13B5-41B5-BEE5-4E75C235F64C}" destId="{225C8194-684F-4EDF-A392-0347EB15378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5C89FD-3D76-47C7-94BB-27D1B031E71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5BE3004-B992-4E67-9A42-E70B27E728EE}">
      <dgm:prSet phldrT="[Texto]" custT="1"/>
      <dgm:spPr/>
      <dgm:t>
        <a:bodyPr/>
        <a:lstStyle/>
        <a:p>
          <a:r>
            <a:rPr lang="pt-BR" sz="2400" b="1" dirty="0"/>
            <a:t>Amamentação e crescimento infantil</a:t>
          </a:r>
        </a:p>
        <a:p>
          <a:r>
            <a:rPr lang="pt-BR" sz="2400" dirty="0"/>
            <a:t>Aos 6 meses houve pequena redução no índice de massa corporal (IMC) ou no indicador peso-para-altura em crianças cujas mães receberam a intervenção de promoção da amamentação </a:t>
          </a:r>
        </a:p>
        <a:p>
          <a:r>
            <a:rPr lang="pt-BR" sz="2400" dirty="0"/>
            <a:t>(17 estudos em países de média renda)</a:t>
          </a:r>
        </a:p>
      </dgm:t>
    </dgm:pt>
    <dgm:pt modelId="{EB6218A4-4C8A-465E-98BC-7BD6453B6DCC}" type="parTrans" cxnId="{E85B3B9E-6A68-4A1E-8943-E6A39AA307F9}">
      <dgm:prSet/>
      <dgm:spPr/>
      <dgm:t>
        <a:bodyPr/>
        <a:lstStyle/>
        <a:p>
          <a:endParaRPr lang="pt-BR"/>
        </a:p>
      </dgm:t>
    </dgm:pt>
    <dgm:pt modelId="{6CE02A51-464B-41E3-AB1B-04263688B921}" type="sibTrans" cxnId="{E85B3B9E-6A68-4A1E-8943-E6A39AA307F9}">
      <dgm:prSet/>
      <dgm:spPr/>
      <dgm:t>
        <a:bodyPr/>
        <a:lstStyle/>
        <a:p>
          <a:endParaRPr lang="pt-BR"/>
        </a:p>
      </dgm:t>
    </dgm:pt>
    <dgm:pt modelId="{B4E2C3EA-3338-467D-8E21-99E660830459}" type="pres">
      <dgm:prSet presAssocID="{B85C89FD-3D76-47C7-94BB-27D1B031E714}" presName="diagram" presStyleCnt="0">
        <dgm:presLayoutVars>
          <dgm:dir/>
          <dgm:resizeHandles val="exact"/>
        </dgm:presLayoutVars>
      </dgm:prSet>
      <dgm:spPr/>
    </dgm:pt>
    <dgm:pt modelId="{421D88EA-12AB-4A63-A3A8-6D42EC826998}" type="pres">
      <dgm:prSet presAssocID="{45BE3004-B992-4E67-9A42-E70B27E728EE}" presName="node" presStyleLbl="node1" presStyleIdx="0" presStyleCnt="1" custScaleX="114418" custLinFactNeighborX="12219" custLinFactNeighborY="-4920">
        <dgm:presLayoutVars>
          <dgm:bulletEnabled val="1"/>
        </dgm:presLayoutVars>
      </dgm:prSet>
      <dgm:spPr/>
    </dgm:pt>
  </dgm:ptLst>
  <dgm:cxnLst>
    <dgm:cxn modelId="{19853437-8588-4F1C-A3E5-AD2E8E9F10F3}" type="presOf" srcId="{45BE3004-B992-4E67-9A42-E70B27E728EE}" destId="{421D88EA-12AB-4A63-A3A8-6D42EC826998}" srcOrd="0" destOrd="0" presId="urn:microsoft.com/office/officeart/2005/8/layout/default"/>
    <dgm:cxn modelId="{E85B3B9E-6A68-4A1E-8943-E6A39AA307F9}" srcId="{B85C89FD-3D76-47C7-94BB-27D1B031E714}" destId="{45BE3004-B992-4E67-9A42-E70B27E728EE}" srcOrd="0" destOrd="0" parTransId="{EB6218A4-4C8A-465E-98BC-7BD6453B6DCC}" sibTransId="{6CE02A51-464B-41E3-AB1B-04263688B921}"/>
    <dgm:cxn modelId="{46E15FD2-1A78-42FB-9507-ABCD1CDD77C4}" type="presOf" srcId="{B85C89FD-3D76-47C7-94BB-27D1B031E714}" destId="{B4E2C3EA-3338-467D-8E21-99E660830459}" srcOrd="0" destOrd="0" presId="urn:microsoft.com/office/officeart/2005/8/layout/default"/>
    <dgm:cxn modelId="{90C866E2-F8F7-4EAE-B3F6-0A515676AA87}" type="presParOf" srcId="{B4E2C3EA-3338-467D-8E21-99E660830459}" destId="{421D88EA-12AB-4A63-A3A8-6D42EC82699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DE4C34-37F4-42A5-A091-9017518D7EF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53C27C1-0E0D-4E9F-9005-373427520CB5}">
      <dgm:prSet phldrT="[Texto]" custT="1"/>
      <dgm:spPr/>
      <dgm:t>
        <a:bodyPr/>
        <a:lstStyle/>
        <a:p>
          <a:r>
            <a:rPr lang="pt-BR" sz="2800" dirty="0"/>
            <a:t>Com base em 49 estudos em países de baixa e média renda</a:t>
          </a:r>
        </a:p>
      </dgm:t>
    </dgm:pt>
    <dgm:pt modelId="{8C060C06-EABF-4317-91A1-8D784AED0C58}" type="parTrans" cxnId="{51225183-9014-442C-A546-84D10BF20900}">
      <dgm:prSet/>
      <dgm:spPr/>
      <dgm:t>
        <a:bodyPr/>
        <a:lstStyle/>
        <a:p>
          <a:endParaRPr lang="pt-BR"/>
        </a:p>
      </dgm:t>
    </dgm:pt>
    <dgm:pt modelId="{C955DEFC-E053-4C49-AAB3-AD8A06684C08}" type="sibTrans" cxnId="{51225183-9014-442C-A546-84D10BF20900}">
      <dgm:prSet/>
      <dgm:spPr/>
      <dgm:t>
        <a:bodyPr/>
        <a:lstStyle/>
        <a:p>
          <a:endParaRPr lang="pt-BR"/>
        </a:p>
      </dgm:t>
    </dgm:pt>
    <dgm:pt modelId="{986580F8-D74C-415F-93D6-25FC15C7BF68}">
      <dgm:prSet phldrT="[Texto]" custT="1"/>
      <dgm:spPr/>
      <dgm:t>
        <a:bodyPr/>
        <a:lstStyle/>
        <a:p>
          <a:pPr algn="ctr"/>
          <a:r>
            <a:rPr lang="pt-BR" sz="2000" dirty="0"/>
            <a:t>Amamentação foi associada com uma redução de 68% na ocorrência de mal oclusões (crianças menores)</a:t>
          </a:r>
        </a:p>
      </dgm:t>
    </dgm:pt>
    <dgm:pt modelId="{832DA044-BC16-4A37-84B8-36223FAE6607}" type="parTrans" cxnId="{193BED84-6998-456B-A027-32285A7C3A17}">
      <dgm:prSet/>
      <dgm:spPr/>
      <dgm:t>
        <a:bodyPr/>
        <a:lstStyle/>
        <a:p>
          <a:endParaRPr lang="pt-BR"/>
        </a:p>
      </dgm:t>
    </dgm:pt>
    <dgm:pt modelId="{3F6B009C-24BF-44A3-8090-17878D00A879}" type="sibTrans" cxnId="{193BED84-6998-456B-A027-32285A7C3A17}">
      <dgm:prSet/>
      <dgm:spPr/>
      <dgm:t>
        <a:bodyPr/>
        <a:lstStyle/>
        <a:p>
          <a:endParaRPr lang="pt-BR"/>
        </a:p>
      </dgm:t>
    </dgm:pt>
    <dgm:pt modelId="{7CC3C1C6-6F3B-4551-8FD2-25D3BCA96E3D}">
      <dgm:prSet/>
      <dgm:spPr/>
      <dgm:t>
        <a:bodyPr/>
        <a:lstStyle/>
        <a:p>
          <a:endParaRPr lang="pt-BR"/>
        </a:p>
      </dgm:t>
    </dgm:pt>
    <dgm:pt modelId="{47D86761-95D1-4334-90A6-217B354A6CB7}" type="parTrans" cxnId="{715A3C81-ED49-4D7A-AC12-3D5BBCF0E50F}">
      <dgm:prSet/>
      <dgm:spPr/>
      <dgm:t>
        <a:bodyPr/>
        <a:lstStyle/>
        <a:p>
          <a:endParaRPr lang="pt-BR"/>
        </a:p>
      </dgm:t>
    </dgm:pt>
    <dgm:pt modelId="{DA6B24AD-904F-477A-B5A9-985967E656A2}" type="sibTrans" cxnId="{715A3C81-ED49-4D7A-AC12-3D5BBCF0E50F}">
      <dgm:prSet/>
      <dgm:spPr/>
      <dgm:t>
        <a:bodyPr/>
        <a:lstStyle/>
        <a:p>
          <a:endParaRPr lang="pt-BR"/>
        </a:p>
      </dgm:t>
    </dgm:pt>
    <dgm:pt modelId="{264CDBC6-E445-40E7-ACB4-960AE7038995}" type="pres">
      <dgm:prSet presAssocID="{62DE4C34-37F4-42A5-A091-9017518D7E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DAC084-BF0B-4E0A-8526-949DF6EAFD54}" type="pres">
      <dgm:prSet presAssocID="{953C27C1-0E0D-4E9F-9005-373427520CB5}" presName="root1" presStyleCnt="0"/>
      <dgm:spPr/>
    </dgm:pt>
    <dgm:pt modelId="{738F1DD7-C781-4117-883A-3FB57A0ED7CE}" type="pres">
      <dgm:prSet presAssocID="{953C27C1-0E0D-4E9F-9005-373427520CB5}" presName="LevelOneTextNode" presStyleLbl="node0" presStyleIdx="0" presStyleCnt="1">
        <dgm:presLayoutVars>
          <dgm:chPref val="3"/>
        </dgm:presLayoutVars>
      </dgm:prSet>
      <dgm:spPr/>
    </dgm:pt>
    <dgm:pt modelId="{E12A30EF-76D9-4381-B8F0-ADF5A50C6D17}" type="pres">
      <dgm:prSet presAssocID="{953C27C1-0E0D-4E9F-9005-373427520CB5}" presName="level2hierChild" presStyleCnt="0"/>
      <dgm:spPr/>
    </dgm:pt>
    <dgm:pt modelId="{86F91730-F633-4216-881C-A9E161A676F1}" type="pres">
      <dgm:prSet presAssocID="{832DA044-BC16-4A37-84B8-36223FAE6607}" presName="conn2-1" presStyleLbl="parChTrans1D2" presStyleIdx="0" presStyleCnt="2"/>
      <dgm:spPr/>
    </dgm:pt>
    <dgm:pt modelId="{B0CED4F1-048F-425B-B1C4-519E1146A07A}" type="pres">
      <dgm:prSet presAssocID="{832DA044-BC16-4A37-84B8-36223FAE6607}" presName="connTx" presStyleLbl="parChTrans1D2" presStyleIdx="0" presStyleCnt="2"/>
      <dgm:spPr/>
    </dgm:pt>
    <dgm:pt modelId="{6F7AE485-C0C2-4686-87F9-6227DF7FFFAA}" type="pres">
      <dgm:prSet presAssocID="{986580F8-D74C-415F-93D6-25FC15C7BF68}" presName="root2" presStyleCnt="0"/>
      <dgm:spPr/>
    </dgm:pt>
    <dgm:pt modelId="{47A1A17A-276B-440E-B09C-DD0FB2CD740B}" type="pres">
      <dgm:prSet presAssocID="{986580F8-D74C-415F-93D6-25FC15C7BF68}" presName="LevelTwoTextNode" presStyleLbl="node2" presStyleIdx="0" presStyleCnt="2" custScaleY="64974">
        <dgm:presLayoutVars>
          <dgm:chPref val="3"/>
        </dgm:presLayoutVars>
      </dgm:prSet>
      <dgm:spPr/>
    </dgm:pt>
    <dgm:pt modelId="{E3A006F7-501D-42BC-B185-00739741CC06}" type="pres">
      <dgm:prSet presAssocID="{986580F8-D74C-415F-93D6-25FC15C7BF68}" presName="level3hierChild" presStyleCnt="0"/>
      <dgm:spPr/>
    </dgm:pt>
    <dgm:pt modelId="{AD9DCE0B-1DDB-4A01-A531-FDE2B4949FF1}" type="pres">
      <dgm:prSet presAssocID="{47D86761-95D1-4334-90A6-217B354A6CB7}" presName="conn2-1" presStyleLbl="parChTrans1D2" presStyleIdx="1" presStyleCnt="2"/>
      <dgm:spPr/>
    </dgm:pt>
    <dgm:pt modelId="{0FF1DD50-8C74-4263-936E-83C6B1FC5AD7}" type="pres">
      <dgm:prSet presAssocID="{47D86761-95D1-4334-90A6-217B354A6CB7}" presName="connTx" presStyleLbl="parChTrans1D2" presStyleIdx="1" presStyleCnt="2"/>
      <dgm:spPr/>
    </dgm:pt>
    <dgm:pt modelId="{72203067-099D-4D35-B5DF-3A000B7188D5}" type="pres">
      <dgm:prSet presAssocID="{7CC3C1C6-6F3B-4551-8FD2-25D3BCA96E3D}" presName="root2" presStyleCnt="0"/>
      <dgm:spPr/>
    </dgm:pt>
    <dgm:pt modelId="{5B4211CA-E216-4B0B-A403-141D882B8B8A}" type="pres">
      <dgm:prSet presAssocID="{7CC3C1C6-6F3B-4551-8FD2-25D3BCA96E3D}" presName="LevelTwoTextNode" presStyleLbl="node2" presStyleIdx="1" presStyleCnt="2" custScaleY="118154">
        <dgm:presLayoutVars>
          <dgm:chPref val="3"/>
        </dgm:presLayoutVars>
      </dgm:prSet>
      <dgm:spPr/>
    </dgm:pt>
    <dgm:pt modelId="{63067C14-6474-43DE-A373-B3D799D66186}" type="pres">
      <dgm:prSet presAssocID="{7CC3C1C6-6F3B-4551-8FD2-25D3BCA96E3D}" presName="level3hierChild" presStyleCnt="0"/>
      <dgm:spPr/>
    </dgm:pt>
  </dgm:ptLst>
  <dgm:cxnLst>
    <dgm:cxn modelId="{95AD964C-9FA9-4620-8BF5-DA76913CDF46}" type="presOf" srcId="{62DE4C34-37F4-42A5-A091-9017518D7EFE}" destId="{264CDBC6-E445-40E7-ACB4-960AE7038995}" srcOrd="0" destOrd="0" presId="urn:microsoft.com/office/officeart/2005/8/layout/hierarchy2"/>
    <dgm:cxn modelId="{3D04A07B-E01C-4026-BBF6-D367644BD59D}" type="presOf" srcId="{7CC3C1C6-6F3B-4551-8FD2-25D3BCA96E3D}" destId="{5B4211CA-E216-4B0B-A403-141D882B8B8A}" srcOrd="0" destOrd="0" presId="urn:microsoft.com/office/officeart/2005/8/layout/hierarchy2"/>
    <dgm:cxn modelId="{715A3C81-ED49-4D7A-AC12-3D5BBCF0E50F}" srcId="{953C27C1-0E0D-4E9F-9005-373427520CB5}" destId="{7CC3C1C6-6F3B-4551-8FD2-25D3BCA96E3D}" srcOrd="1" destOrd="0" parTransId="{47D86761-95D1-4334-90A6-217B354A6CB7}" sibTransId="{DA6B24AD-904F-477A-B5A9-985967E656A2}"/>
    <dgm:cxn modelId="{51225183-9014-442C-A546-84D10BF20900}" srcId="{62DE4C34-37F4-42A5-A091-9017518D7EFE}" destId="{953C27C1-0E0D-4E9F-9005-373427520CB5}" srcOrd="0" destOrd="0" parTransId="{8C060C06-EABF-4317-91A1-8D784AED0C58}" sibTransId="{C955DEFC-E053-4C49-AAB3-AD8A06684C08}"/>
    <dgm:cxn modelId="{193BED84-6998-456B-A027-32285A7C3A17}" srcId="{953C27C1-0E0D-4E9F-9005-373427520CB5}" destId="{986580F8-D74C-415F-93D6-25FC15C7BF68}" srcOrd="0" destOrd="0" parTransId="{832DA044-BC16-4A37-84B8-36223FAE6607}" sibTransId="{3F6B009C-24BF-44A3-8090-17878D00A879}"/>
    <dgm:cxn modelId="{293DB785-2F06-4626-864F-CFD5D442BAFC}" type="presOf" srcId="{832DA044-BC16-4A37-84B8-36223FAE6607}" destId="{86F91730-F633-4216-881C-A9E161A676F1}" srcOrd="0" destOrd="0" presId="urn:microsoft.com/office/officeart/2005/8/layout/hierarchy2"/>
    <dgm:cxn modelId="{03A45AB4-A507-4322-B65C-E1AA9C5D531B}" type="presOf" srcId="{47D86761-95D1-4334-90A6-217B354A6CB7}" destId="{AD9DCE0B-1DDB-4A01-A531-FDE2B4949FF1}" srcOrd="0" destOrd="0" presId="urn:microsoft.com/office/officeart/2005/8/layout/hierarchy2"/>
    <dgm:cxn modelId="{05CDA3B4-9328-4375-83C5-F2A14384124F}" type="presOf" srcId="{986580F8-D74C-415F-93D6-25FC15C7BF68}" destId="{47A1A17A-276B-440E-B09C-DD0FB2CD740B}" srcOrd="0" destOrd="0" presId="urn:microsoft.com/office/officeart/2005/8/layout/hierarchy2"/>
    <dgm:cxn modelId="{8014A6B4-FD66-4C49-8A62-1C0A7C0DC044}" type="presOf" srcId="{953C27C1-0E0D-4E9F-9005-373427520CB5}" destId="{738F1DD7-C781-4117-883A-3FB57A0ED7CE}" srcOrd="0" destOrd="0" presId="urn:microsoft.com/office/officeart/2005/8/layout/hierarchy2"/>
    <dgm:cxn modelId="{726841BE-FFF6-4EFE-9F86-A35AC52E26D7}" type="presOf" srcId="{832DA044-BC16-4A37-84B8-36223FAE6607}" destId="{B0CED4F1-048F-425B-B1C4-519E1146A07A}" srcOrd="1" destOrd="0" presId="urn:microsoft.com/office/officeart/2005/8/layout/hierarchy2"/>
    <dgm:cxn modelId="{F69595C5-13BC-4104-81D5-B7915F028192}" type="presOf" srcId="{47D86761-95D1-4334-90A6-217B354A6CB7}" destId="{0FF1DD50-8C74-4263-936E-83C6B1FC5AD7}" srcOrd="1" destOrd="0" presId="urn:microsoft.com/office/officeart/2005/8/layout/hierarchy2"/>
    <dgm:cxn modelId="{C7134F35-AC8B-40D4-91DF-E82F2B5840A1}" type="presParOf" srcId="{264CDBC6-E445-40E7-ACB4-960AE7038995}" destId="{A2DAC084-BF0B-4E0A-8526-949DF6EAFD54}" srcOrd="0" destOrd="0" presId="urn:microsoft.com/office/officeart/2005/8/layout/hierarchy2"/>
    <dgm:cxn modelId="{8C7F5344-72BB-4F6E-9186-55449346D6F8}" type="presParOf" srcId="{A2DAC084-BF0B-4E0A-8526-949DF6EAFD54}" destId="{738F1DD7-C781-4117-883A-3FB57A0ED7CE}" srcOrd="0" destOrd="0" presId="urn:microsoft.com/office/officeart/2005/8/layout/hierarchy2"/>
    <dgm:cxn modelId="{41DB58CD-C8BC-4EA9-A7A0-44DEFDDC8E65}" type="presParOf" srcId="{A2DAC084-BF0B-4E0A-8526-949DF6EAFD54}" destId="{E12A30EF-76D9-4381-B8F0-ADF5A50C6D17}" srcOrd="1" destOrd="0" presId="urn:microsoft.com/office/officeart/2005/8/layout/hierarchy2"/>
    <dgm:cxn modelId="{9CC99B5D-359E-4E53-B39D-FFE98CFEC5B4}" type="presParOf" srcId="{E12A30EF-76D9-4381-B8F0-ADF5A50C6D17}" destId="{86F91730-F633-4216-881C-A9E161A676F1}" srcOrd="0" destOrd="0" presId="urn:microsoft.com/office/officeart/2005/8/layout/hierarchy2"/>
    <dgm:cxn modelId="{59D72A5A-B038-4F11-B5BA-EFF15FB467D8}" type="presParOf" srcId="{86F91730-F633-4216-881C-A9E161A676F1}" destId="{B0CED4F1-048F-425B-B1C4-519E1146A07A}" srcOrd="0" destOrd="0" presId="urn:microsoft.com/office/officeart/2005/8/layout/hierarchy2"/>
    <dgm:cxn modelId="{AF94B62F-8B87-4D85-8470-1266DE5FE886}" type="presParOf" srcId="{E12A30EF-76D9-4381-B8F0-ADF5A50C6D17}" destId="{6F7AE485-C0C2-4686-87F9-6227DF7FFFAA}" srcOrd="1" destOrd="0" presId="urn:microsoft.com/office/officeart/2005/8/layout/hierarchy2"/>
    <dgm:cxn modelId="{04F1F825-447A-42CF-87C2-5144805B6E49}" type="presParOf" srcId="{6F7AE485-C0C2-4686-87F9-6227DF7FFFAA}" destId="{47A1A17A-276B-440E-B09C-DD0FB2CD740B}" srcOrd="0" destOrd="0" presId="urn:microsoft.com/office/officeart/2005/8/layout/hierarchy2"/>
    <dgm:cxn modelId="{ADEB8144-1A88-40D5-94BE-7212362A932D}" type="presParOf" srcId="{6F7AE485-C0C2-4686-87F9-6227DF7FFFAA}" destId="{E3A006F7-501D-42BC-B185-00739741CC06}" srcOrd="1" destOrd="0" presId="urn:microsoft.com/office/officeart/2005/8/layout/hierarchy2"/>
    <dgm:cxn modelId="{125E84AC-CBAA-45ED-91B8-995127FFB607}" type="presParOf" srcId="{E12A30EF-76D9-4381-B8F0-ADF5A50C6D17}" destId="{AD9DCE0B-1DDB-4A01-A531-FDE2B4949FF1}" srcOrd="2" destOrd="0" presId="urn:microsoft.com/office/officeart/2005/8/layout/hierarchy2"/>
    <dgm:cxn modelId="{727CE21A-9F42-46C3-B154-D0FFC64753A5}" type="presParOf" srcId="{AD9DCE0B-1DDB-4A01-A531-FDE2B4949FF1}" destId="{0FF1DD50-8C74-4263-936E-83C6B1FC5AD7}" srcOrd="0" destOrd="0" presId="urn:microsoft.com/office/officeart/2005/8/layout/hierarchy2"/>
    <dgm:cxn modelId="{49693E50-9827-4D7C-8BC5-B660EECA1273}" type="presParOf" srcId="{E12A30EF-76D9-4381-B8F0-ADF5A50C6D17}" destId="{72203067-099D-4D35-B5DF-3A000B7188D5}" srcOrd="3" destOrd="0" presId="urn:microsoft.com/office/officeart/2005/8/layout/hierarchy2"/>
    <dgm:cxn modelId="{A20F5B7C-B4F3-43CF-AA9F-D9215528CFB6}" type="presParOf" srcId="{72203067-099D-4D35-B5DF-3A000B7188D5}" destId="{5B4211CA-E216-4B0B-A403-141D882B8B8A}" srcOrd="0" destOrd="0" presId="urn:microsoft.com/office/officeart/2005/8/layout/hierarchy2"/>
    <dgm:cxn modelId="{E2D92758-E5E1-4E4C-B73C-9A5DBC67295A}" type="presParOf" srcId="{72203067-099D-4D35-B5DF-3A000B7188D5}" destId="{63067C14-6474-43DE-A373-B3D799D661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C6450D-B544-4A67-AA33-F4BFDCD711F6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E85F838-F263-4C58-8CDC-E31A641EA9F1}">
      <dgm:prSet phldrT="[Texto]" custT="1"/>
      <dgm:spPr/>
      <dgm:t>
        <a:bodyPr/>
        <a:lstStyle/>
        <a:p>
          <a:r>
            <a:rPr lang="pt-BR" sz="2800" dirty="0"/>
            <a:t>Redução de 26% no sobrepeso ou obesidade (113 estudos)</a:t>
          </a:r>
        </a:p>
      </dgm:t>
    </dgm:pt>
    <dgm:pt modelId="{95B84035-AD02-4F37-8B33-CD89DAC3831E}" type="parTrans" cxnId="{C31E243D-D93D-4B52-A573-FC17FDE90913}">
      <dgm:prSet/>
      <dgm:spPr/>
      <dgm:t>
        <a:bodyPr/>
        <a:lstStyle/>
        <a:p>
          <a:endParaRPr lang="pt-BR" sz="2800"/>
        </a:p>
      </dgm:t>
    </dgm:pt>
    <dgm:pt modelId="{4BB0EC11-0C7A-4734-BC9D-BB11CE1AC174}" type="sibTrans" cxnId="{C31E243D-D93D-4B52-A573-FC17FDE90913}">
      <dgm:prSet/>
      <dgm:spPr/>
      <dgm:t>
        <a:bodyPr/>
        <a:lstStyle/>
        <a:p>
          <a:endParaRPr lang="pt-BR" sz="2800"/>
        </a:p>
      </dgm:t>
    </dgm:pt>
    <dgm:pt modelId="{8D0B9600-1FBB-43D7-9249-997A540D3258}">
      <dgm:prSet phldrT="[Texto]" custT="1"/>
      <dgm:spPr/>
      <dgm:t>
        <a:bodyPr/>
        <a:lstStyle/>
        <a:p>
          <a:r>
            <a:rPr lang="pt-BR" sz="2800" dirty="0"/>
            <a:t>Redução de 35% no Diabetes tipo 2 (11 estudos). Possível efeito protetor de Diabetes tipo 1.</a:t>
          </a:r>
        </a:p>
      </dgm:t>
    </dgm:pt>
    <dgm:pt modelId="{11BBDC63-E3E6-4EDB-BAC6-53170958881E}" type="parTrans" cxnId="{433330F5-1862-4A79-AE8E-02427095A0BB}">
      <dgm:prSet/>
      <dgm:spPr/>
      <dgm:t>
        <a:bodyPr/>
        <a:lstStyle/>
        <a:p>
          <a:endParaRPr lang="pt-BR" sz="2800"/>
        </a:p>
      </dgm:t>
    </dgm:pt>
    <dgm:pt modelId="{E31D49FB-A009-4F4E-9D7B-EF19D3F3B1FD}" type="sibTrans" cxnId="{433330F5-1862-4A79-AE8E-02427095A0BB}">
      <dgm:prSet/>
      <dgm:spPr/>
      <dgm:t>
        <a:bodyPr/>
        <a:lstStyle/>
        <a:p>
          <a:endParaRPr lang="pt-BR" sz="2800"/>
        </a:p>
      </dgm:t>
    </dgm:pt>
    <dgm:pt modelId="{3A704F09-44C6-4868-B4A7-0BDBCD582D7E}">
      <dgm:prSet phldrT="[Texto]" custT="1"/>
      <dgm:spPr/>
      <dgm:t>
        <a:bodyPr/>
        <a:lstStyle/>
        <a:p>
          <a:r>
            <a:rPr lang="pt-BR" sz="2800" dirty="0"/>
            <a:t>Redução de 19% na leucemia</a:t>
          </a:r>
        </a:p>
        <a:p>
          <a:r>
            <a:rPr lang="pt-BR" sz="2800" dirty="0"/>
            <a:t>(18 estudos)</a:t>
          </a:r>
        </a:p>
      </dgm:t>
    </dgm:pt>
    <dgm:pt modelId="{EEC71F27-89DF-457A-B4AF-DA027F290FAA}" type="parTrans" cxnId="{BC4E25F5-DCFE-4A74-8180-2376767E09B2}">
      <dgm:prSet/>
      <dgm:spPr/>
      <dgm:t>
        <a:bodyPr/>
        <a:lstStyle/>
        <a:p>
          <a:endParaRPr lang="pt-BR" sz="2800"/>
        </a:p>
      </dgm:t>
    </dgm:pt>
    <dgm:pt modelId="{771D0550-145C-4F8F-ABDB-E9195A2DF30B}" type="sibTrans" cxnId="{BC4E25F5-DCFE-4A74-8180-2376767E09B2}">
      <dgm:prSet/>
      <dgm:spPr/>
      <dgm:t>
        <a:bodyPr/>
        <a:lstStyle/>
        <a:p>
          <a:endParaRPr lang="pt-BR" sz="2800"/>
        </a:p>
      </dgm:t>
    </dgm:pt>
    <dgm:pt modelId="{E62D387A-DE55-47DE-A9E9-905BFD8FFDAE}">
      <dgm:prSet phldrT="[Texto]" custT="1"/>
      <dgm:spPr/>
      <dgm:t>
        <a:bodyPr/>
        <a:lstStyle/>
        <a:p>
          <a:r>
            <a:rPr lang="pt-BR" sz="2800" dirty="0"/>
            <a:t>Inteligência: aumento de 3,4 pontos no quociente de inteligência (16 estudos)</a:t>
          </a:r>
        </a:p>
      </dgm:t>
    </dgm:pt>
    <dgm:pt modelId="{06C002D2-0322-45E2-BB1E-6C149F950AE7}" type="parTrans" cxnId="{E7C1F127-16DF-4327-81B5-9A859F6910CE}">
      <dgm:prSet/>
      <dgm:spPr/>
      <dgm:t>
        <a:bodyPr/>
        <a:lstStyle/>
        <a:p>
          <a:endParaRPr lang="pt-BR" sz="2800"/>
        </a:p>
      </dgm:t>
    </dgm:pt>
    <dgm:pt modelId="{01D3229D-C291-4A00-99A3-F806847901DE}" type="sibTrans" cxnId="{E7C1F127-16DF-4327-81B5-9A859F6910CE}">
      <dgm:prSet/>
      <dgm:spPr/>
      <dgm:t>
        <a:bodyPr/>
        <a:lstStyle/>
        <a:p>
          <a:endParaRPr lang="pt-BR" sz="2800"/>
        </a:p>
      </dgm:t>
    </dgm:pt>
    <dgm:pt modelId="{0417E28E-BC38-4A77-94A0-35BE8A015879}" type="pres">
      <dgm:prSet presAssocID="{8CC6450D-B544-4A67-AA33-F4BFDCD711F6}" presName="diagram" presStyleCnt="0">
        <dgm:presLayoutVars>
          <dgm:dir/>
          <dgm:resizeHandles val="exact"/>
        </dgm:presLayoutVars>
      </dgm:prSet>
      <dgm:spPr/>
    </dgm:pt>
    <dgm:pt modelId="{92E1EC1A-78F7-4B3D-A62B-23E42F7CF332}" type="pres">
      <dgm:prSet presAssocID="{FE85F838-F263-4C58-8CDC-E31A641EA9F1}" presName="node" presStyleLbl="node1" presStyleIdx="0" presStyleCnt="4">
        <dgm:presLayoutVars>
          <dgm:bulletEnabled val="1"/>
        </dgm:presLayoutVars>
      </dgm:prSet>
      <dgm:spPr/>
    </dgm:pt>
    <dgm:pt modelId="{4BF7BED4-1356-4690-AC37-95D892F818AD}" type="pres">
      <dgm:prSet presAssocID="{4BB0EC11-0C7A-4734-BC9D-BB11CE1AC174}" presName="sibTrans" presStyleCnt="0"/>
      <dgm:spPr/>
    </dgm:pt>
    <dgm:pt modelId="{D6CAECB8-5782-4E3B-95DE-8E568E7244EA}" type="pres">
      <dgm:prSet presAssocID="{8D0B9600-1FBB-43D7-9249-997A540D3258}" presName="node" presStyleLbl="node1" presStyleIdx="1" presStyleCnt="4">
        <dgm:presLayoutVars>
          <dgm:bulletEnabled val="1"/>
        </dgm:presLayoutVars>
      </dgm:prSet>
      <dgm:spPr/>
    </dgm:pt>
    <dgm:pt modelId="{53E127DA-0F66-4C83-9B3F-C8AFC959ED53}" type="pres">
      <dgm:prSet presAssocID="{E31D49FB-A009-4F4E-9D7B-EF19D3F3B1FD}" presName="sibTrans" presStyleCnt="0"/>
      <dgm:spPr/>
    </dgm:pt>
    <dgm:pt modelId="{26FCD5FB-C67D-4C74-B3F6-DA057C1CEE2B}" type="pres">
      <dgm:prSet presAssocID="{3A704F09-44C6-4868-B4A7-0BDBCD582D7E}" presName="node" presStyleLbl="node1" presStyleIdx="2" presStyleCnt="4">
        <dgm:presLayoutVars>
          <dgm:bulletEnabled val="1"/>
        </dgm:presLayoutVars>
      </dgm:prSet>
      <dgm:spPr/>
    </dgm:pt>
    <dgm:pt modelId="{06249C7F-E684-4D8E-A089-F5545D18CEAC}" type="pres">
      <dgm:prSet presAssocID="{771D0550-145C-4F8F-ABDB-E9195A2DF30B}" presName="sibTrans" presStyleCnt="0"/>
      <dgm:spPr/>
    </dgm:pt>
    <dgm:pt modelId="{EAC0B914-BD19-4E7A-A3C0-D259673D39C4}" type="pres">
      <dgm:prSet presAssocID="{E62D387A-DE55-47DE-A9E9-905BFD8FFDAE}" presName="node" presStyleLbl="node1" presStyleIdx="3" presStyleCnt="4">
        <dgm:presLayoutVars>
          <dgm:bulletEnabled val="1"/>
        </dgm:presLayoutVars>
      </dgm:prSet>
      <dgm:spPr/>
    </dgm:pt>
  </dgm:ptLst>
  <dgm:cxnLst>
    <dgm:cxn modelId="{7E630E18-E498-4EB5-8BD1-DBCDDACEAC61}" type="presOf" srcId="{E62D387A-DE55-47DE-A9E9-905BFD8FFDAE}" destId="{EAC0B914-BD19-4E7A-A3C0-D259673D39C4}" srcOrd="0" destOrd="0" presId="urn:microsoft.com/office/officeart/2005/8/layout/default"/>
    <dgm:cxn modelId="{E7C1F127-16DF-4327-81B5-9A859F6910CE}" srcId="{8CC6450D-B544-4A67-AA33-F4BFDCD711F6}" destId="{E62D387A-DE55-47DE-A9E9-905BFD8FFDAE}" srcOrd="3" destOrd="0" parTransId="{06C002D2-0322-45E2-BB1E-6C149F950AE7}" sibTransId="{01D3229D-C291-4A00-99A3-F806847901DE}"/>
    <dgm:cxn modelId="{C31E243D-D93D-4B52-A573-FC17FDE90913}" srcId="{8CC6450D-B544-4A67-AA33-F4BFDCD711F6}" destId="{FE85F838-F263-4C58-8CDC-E31A641EA9F1}" srcOrd="0" destOrd="0" parTransId="{95B84035-AD02-4F37-8B33-CD89DAC3831E}" sibTransId="{4BB0EC11-0C7A-4734-BC9D-BB11CE1AC174}"/>
    <dgm:cxn modelId="{69BDB85F-8F1E-4BCC-928B-59388CB53969}" type="presOf" srcId="{8D0B9600-1FBB-43D7-9249-997A540D3258}" destId="{D6CAECB8-5782-4E3B-95DE-8E568E7244EA}" srcOrd="0" destOrd="0" presId="urn:microsoft.com/office/officeart/2005/8/layout/default"/>
    <dgm:cxn modelId="{B4629579-03A3-4595-87FE-00E15C42012E}" type="presOf" srcId="{8CC6450D-B544-4A67-AA33-F4BFDCD711F6}" destId="{0417E28E-BC38-4A77-94A0-35BE8A015879}" srcOrd="0" destOrd="0" presId="urn:microsoft.com/office/officeart/2005/8/layout/default"/>
    <dgm:cxn modelId="{93BA739A-9D55-493E-970B-527C3A3D95D3}" type="presOf" srcId="{FE85F838-F263-4C58-8CDC-E31A641EA9F1}" destId="{92E1EC1A-78F7-4B3D-A62B-23E42F7CF332}" srcOrd="0" destOrd="0" presId="urn:microsoft.com/office/officeart/2005/8/layout/default"/>
    <dgm:cxn modelId="{043C95AB-C53B-4D23-9408-70FC156A2631}" type="presOf" srcId="{3A704F09-44C6-4868-B4A7-0BDBCD582D7E}" destId="{26FCD5FB-C67D-4C74-B3F6-DA057C1CEE2B}" srcOrd="0" destOrd="0" presId="urn:microsoft.com/office/officeart/2005/8/layout/default"/>
    <dgm:cxn modelId="{BC4E25F5-DCFE-4A74-8180-2376767E09B2}" srcId="{8CC6450D-B544-4A67-AA33-F4BFDCD711F6}" destId="{3A704F09-44C6-4868-B4A7-0BDBCD582D7E}" srcOrd="2" destOrd="0" parTransId="{EEC71F27-89DF-457A-B4AF-DA027F290FAA}" sibTransId="{771D0550-145C-4F8F-ABDB-E9195A2DF30B}"/>
    <dgm:cxn modelId="{433330F5-1862-4A79-AE8E-02427095A0BB}" srcId="{8CC6450D-B544-4A67-AA33-F4BFDCD711F6}" destId="{8D0B9600-1FBB-43D7-9249-997A540D3258}" srcOrd="1" destOrd="0" parTransId="{11BBDC63-E3E6-4EDB-BAC6-53170958881E}" sibTransId="{E31D49FB-A009-4F4E-9D7B-EF19D3F3B1FD}"/>
    <dgm:cxn modelId="{9C38B873-171C-436E-8CAE-E806834F028B}" type="presParOf" srcId="{0417E28E-BC38-4A77-94A0-35BE8A015879}" destId="{92E1EC1A-78F7-4B3D-A62B-23E42F7CF332}" srcOrd="0" destOrd="0" presId="urn:microsoft.com/office/officeart/2005/8/layout/default"/>
    <dgm:cxn modelId="{7EB95D58-9A60-43C7-B587-C637ACFEB6D5}" type="presParOf" srcId="{0417E28E-BC38-4A77-94A0-35BE8A015879}" destId="{4BF7BED4-1356-4690-AC37-95D892F818AD}" srcOrd="1" destOrd="0" presId="urn:microsoft.com/office/officeart/2005/8/layout/default"/>
    <dgm:cxn modelId="{B8F16D15-0679-41B3-AEBD-777F6D426656}" type="presParOf" srcId="{0417E28E-BC38-4A77-94A0-35BE8A015879}" destId="{D6CAECB8-5782-4E3B-95DE-8E568E7244EA}" srcOrd="2" destOrd="0" presId="urn:microsoft.com/office/officeart/2005/8/layout/default"/>
    <dgm:cxn modelId="{D589388E-8C3F-4D17-9D86-D6C663C3A30C}" type="presParOf" srcId="{0417E28E-BC38-4A77-94A0-35BE8A015879}" destId="{53E127DA-0F66-4C83-9B3F-C8AFC959ED53}" srcOrd="3" destOrd="0" presId="urn:microsoft.com/office/officeart/2005/8/layout/default"/>
    <dgm:cxn modelId="{A4A76957-A9DD-4588-8BC8-E982069FACA2}" type="presParOf" srcId="{0417E28E-BC38-4A77-94A0-35BE8A015879}" destId="{26FCD5FB-C67D-4C74-B3F6-DA057C1CEE2B}" srcOrd="4" destOrd="0" presId="urn:microsoft.com/office/officeart/2005/8/layout/default"/>
    <dgm:cxn modelId="{F034316A-AF4E-440F-9870-1041496C5921}" type="presParOf" srcId="{0417E28E-BC38-4A77-94A0-35BE8A015879}" destId="{06249C7F-E684-4D8E-A089-F5545D18CEAC}" srcOrd="5" destOrd="0" presId="urn:microsoft.com/office/officeart/2005/8/layout/default"/>
    <dgm:cxn modelId="{105DE0BE-B1BC-494B-B649-4AAF9C4AD709}" type="presParOf" srcId="{0417E28E-BC38-4A77-94A0-35BE8A015879}" destId="{EAC0B914-BD19-4E7A-A3C0-D259673D39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A3B49-96E6-47DB-B64E-28BA44D63E6F}">
      <dsp:nvSpPr>
        <dsp:cNvPr id="0" name=""/>
        <dsp:cNvSpPr/>
      </dsp:nvSpPr>
      <dsp:spPr>
        <a:xfrm>
          <a:off x="0" y="850510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 Impacto da alimentação infantil sobre a saúde, o desenvolvimento integral da criança e prevenção de agravos na vida adulta</a:t>
          </a:r>
        </a:p>
      </dsp:txBody>
      <dsp:txXfrm>
        <a:off x="0" y="850510"/>
        <a:ext cx="2904289" cy="1742573"/>
      </dsp:txXfrm>
    </dsp:sp>
    <dsp:sp modelId="{C977814B-EDEA-4A7A-89E6-8710FA821332}">
      <dsp:nvSpPr>
        <dsp:cNvPr id="0" name=""/>
        <dsp:cNvSpPr/>
      </dsp:nvSpPr>
      <dsp:spPr>
        <a:xfrm>
          <a:off x="3194718" y="850510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Avaliação das práticas de alimentação infantil em estudos populacionais: definições e métodos de medida</a:t>
          </a:r>
        </a:p>
      </dsp:txBody>
      <dsp:txXfrm>
        <a:off x="3194718" y="850510"/>
        <a:ext cx="2904289" cy="1742573"/>
      </dsp:txXfrm>
    </dsp:sp>
    <dsp:sp modelId="{074B5756-F10C-4B62-8F99-29A62CF76336}">
      <dsp:nvSpPr>
        <dsp:cNvPr id="0" name=""/>
        <dsp:cNvSpPr/>
      </dsp:nvSpPr>
      <dsp:spPr>
        <a:xfrm>
          <a:off x="667" y="2867957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Práticas de alimentação infantil no Brasil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667" y="2867957"/>
        <a:ext cx="2904289" cy="1742573"/>
      </dsp:txXfrm>
    </dsp:sp>
    <dsp:sp modelId="{C612867E-5342-445C-BEBE-CB16447F160E}">
      <dsp:nvSpPr>
        <dsp:cNvPr id="0" name=""/>
        <dsp:cNvSpPr/>
      </dsp:nvSpPr>
      <dsp:spPr>
        <a:xfrm>
          <a:off x="6196272" y="862214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SISVAN – Sistema de Vigilância Alimentar e Nutricional</a:t>
          </a:r>
        </a:p>
      </dsp:txBody>
      <dsp:txXfrm>
        <a:off x="6196272" y="862214"/>
        <a:ext cx="2904289" cy="1742573"/>
      </dsp:txXfrm>
    </dsp:sp>
    <dsp:sp modelId="{ECD70350-7A55-4046-BC7C-5F5F2B90766B}">
      <dsp:nvSpPr>
        <dsp:cNvPr id="0" name=""/>
        <dsp:cNvSpPr/>
      </dsp:nvSpPr>
      <dsp:spPr>
        <a:xfrm>
          <a:off x="3194718" y="2883512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Recomendações do Guia alimentar para crianças brasileiras menores de dois anos.</a:t>
          </a:r>
        </a:p>
      </dsp:txBody>
      <dsp:txXfrm>
        <a:off x="3194718" y="2883512"/>
        <a:ext cx="2904289" cy="1742573"/>
      </dsp:txXfrm>
    </dsp:sp>
    <dsp:sp modelId="{9278DF8B-FF1E-491B-B53D-DDB9807D2C5F}">
      <dsp:nvSpPr>
        <dsp:cNvPr id="0" name=""/>
        <dsp:cNvSpPr/>
      </dsp:nvSpPr>
      <dsp:spPr>
        <a:xfrm>
          <a:off x="6184887" y="2867951"/>
          <a:ext cx="2904289" cy="1742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Estratégias para a promoção da amamentação e alimentar complementar saudável</a:t>
          </a:r>
        </a:p>
      </dsp:txBody>
      <dsp:txXfrm>
        <a:off x="6184887" y="2867951"/>
        <a:ext cx="2904289" cy="17425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E18E-1D4D-4EAF-8EC0-D1234EA06257}">
      <dsp:nvSpPr>
        <dsp:cNvPr id="0" name=""/>
        <dsp:cNvSpPr/>
      </dsp:nvSpPr>
      <dsp:spPr>
        <a:xfrm>
          <a:off x="7657" y="82215"/>
          <a:ext cx="2288855" cy="4516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Objetivo  da RS: Atualizar a evidência disponível sobre a associação entre amamentação e desfechos de desenvolvimento. </a:t>
          </a:r>
          <a:endParaRPr lang="pt-BR" sz="1800" kern="1200" dirty="0"/>
        </a:p>
      </dsp:txBody>
      <dsp:txXfrm>
        <a:off x="74695" y="149253"/>
        <a:ext cx="2154779" cy="4382013"/>
      </dsp:txXfrm>
    </dsp:sp>
    <dsp:sp modelId="{4AA9B863-47C3-42FC-9BAA-AE8912EB38CA}">
      <dsp:nvSpPr>
        <dsp:cNvPr id="0" name=""/>
        <dsp:cNvSpPr/>
      </dsp:nvSpPr>
      <dsp:spPr>
        <a:xfrm>
          <a:off x="2525399" y="2056441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525399" y="2169968"/>
        <a:ext cx="339666" cy="340582"/>
      </dsp:txXfrm>
    </dsp:sp>
    <dsp:sp modelId="{A9446613-93AD-4585-BFE6-D6914B60FC10}">
      <dsp:nvSpPr>
        <dsp:cNvPr id="0" name=""/>
        <dsp:cNvSpPr/>
      </dsp:nvSpPr>
      <dsp:spPr>
        <a:xfrm>
          <a:off x="3212056" y="82215"/>
          <a:ext cx="2288855" cy="4516089"/>
        </a:xfrm>
        <a:prstGeom prst="roundRect">
          <a:avLst>
            <a:gd name="adj" fmla="val 10000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Os novos estudos identificados nesta RS reforçam as evidências de que a amamentação tem consequências de longo prazo no desempenho em testes de inteligência. Além disso, essa associação entre amamentação e desenvolvimento tem consequências de longo prazo no capital humano, aumentando a capacidade de ganho.</a:t>
          </a:r>
          <a:endParaRPr lang="pt-BR" sz="1600" kern="1200" dirty="0"/>
        </a:p>
      </dsp:txBody>
      <dsp:txXfrm>
        <a:off x="3279094" y="149253"/>
        <a:ext cx="2154779" cy="4382013"/>
      </dsp:txXfrm>
    </dsp:sp>
    <dsp:sp modelId="{10AC5DB1-515C-42BA-925C-91BA60205A9B}">
      <dsp:nvSpPr>
        <dsp:cNvPr id="0" name=""/>
        <dsp:cNvSpPr/>
      </dsp:nvSpPr>
      <dsp:spPr>
        <a:xfrm>
          <a:off x="5729797" y="2056441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729797" y="2169968"/>
        <a:ext cx="339666" cy="340582"/>
      </dsp:txXfrm>
    </dsp:sp>
    <dsp:sp modelId="{274FBE8A-F039-40E2-A564-B07AE82FFFF2}">
      <dsp:nvSpPr>
        <dsp:cNvPr id="0" name=""/>
        <dsp:cNvSpPr/>
      </dsp:nvSpPr>
      <dsp:spPr>
        <a:xfrm>
          <a:off x="6416454" y="82215"/>
          <a:ext cx="2288855" cy="4516089"/>
        </a:xfrm>
        <a:prstGeom prst="roundRect">
          <a:avLst>
            <a:gd name="adj" fmla="val 1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Quanto aos possíveis mecanismos do efeito da amamentação no desenvolvimento, as crianças amamentadas apresentaram maior volume de massa cinzenta nos lobos parietal esquerdo e direito e temporal esquerdo e maior ativação nos lobos frontal e temporal direito para tarefas de percepção, enquanto que para a linguagem  a ativação foi maior no lobo temporal esquerdo.</a:t>
          </a:r>
          <a:endParaRPr lang="pt-BR" sz="1600" kern="1200" dirty="0"/>
        </a:p>
      </dsp:txBody>
      <dsp:txXfrm>
        <a:off x="6483492" y="149253"/>
        <a:ext cx="2154779" cy="43820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1DD7-C781-4117-883A-3FB57A0ED7CE}">
      <dsp:nvSpPr>
        <dsp:cNvPr id="0" name=""/>
        <dsp:cNvSpPr/>
      </dsp:nvSpPr>
      <dsp:spPr>
        <a:xfrm>
          <a:off x="4035" y="118441"/>
          <a:ext cx="3819468" cy="1909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Meta-análise de 6 estudos de alta qualidade</a:t>
          </a:r>
        </a:p>
      </dsp:txBody>
      <dsp:txXfrm>
        <a:off x="59969" y="174375"/>
        <a:ext cx="3707600" cy="1797866"/>
      </dsp:txXfrm>
    </dsp:sp>
    <dsp:sp modelId="{86F91730-F633-4216-881C-A9E161A676F1}">
      <dsp:nvSpPr>
        <dsp:cNvPr id="0" name=""/>
        <dsp:cNvSpPr/>
      </dsp:nvSpPr>
      <dsp:spPr>
        <a:xfrm>
          <a:off x="3823504" y="993240"/>
          <a:ext cx="1527787" cy="160136"/>
        </a:xfrm>
        <a:custGeom>
          <a:avLst/>
          <a:gdLst/>
          <a:ahLst/>
          <a:cxnLst/>
          <a:rect l="0" t="0" r="0" b="0"/>
          <a:pathLst>
            <a:path>
              <a:moveTo>
                <a:pt x="0" y="80068"/>
              </a:moveTo>
              <a:lnTo>
                <a:pt x="1527787" y="8006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49203" y="1035113"/>
        <a:ext cx="76389" cy="76389"/>
      </dsp:txXfrm>
    </dsp:sp>
    <dsp:sp modelId="{47A1A17A-276B-440E-B09C-DD0FB2CD740B}">
      <dsp:nvSpPr>
        <dsp:cNvPr id="0" name=""/>
        <dsp:cNvSpPr/>
      </dsp:nvSpPr>
      <dsp:spPr>
        <a:xfrm>
          <a:off x="5351292" y="118441"/>
          <a:ext cx="3819468" cy="19097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Redução de 36% na ocorrência de morte súbita infantil</a:t>
          </a:r>
        </a:p>
      </dsp:txBody>
      <dsp:txXfrm>
        <a:off x="5407226" y="174375"/>
        <a:ext cx="3707600" cy="1797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1DD7-C781-4117-883A-3FB57A0ED7CE}">
      <dsp:nvSpPr>
        <dsp:cNvPr id="0" name=""/>
        <dsp:cNvSpPr/>
      </dsp:nvSpPr>
      <dsp:spPr>
        <a:xfrm>
          <a:off x="158" y="323850"/>
          <a:ext cx="3886199" cy="1943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Meta-análise de 4 estudos randomizados</a:t>
          </a:r>
        </a:p>
      </dsp:txBody>
      <dsp:txXfrm>
        <a:off x="57069" y="380761"/>
        <a:ext cx="3772377" cy="1829277"/>
      </dsp:txXfrm>
    </dsp:sp>
    <dsp:sp modelId="{86F91730-F633-4216-881C-A9E161A676F1}">
      <dsp:nvSpPr>
        <dsp:cNvPr id="0" name=""/>
        <dsp:cNvSpPr/>
      </dsp:nvSpPr>
      <dsp:spPr>
        <a:xfrm>
          <a:off x="3886358" y="1227900"/>
          <a:ext cx="1554479" cy="135000"/>
        </a:xfrm>
        <a:custGeom>
          <a:avLst/>
          <a:gdLst/>
          <a:ahLst/>
          <a:cxnLst/>
          <a:rect l="0" t="0" r="0" b="0"/>
          <a:pathLst>
            <a:path>
              <a:moveTo>
                <a:pt x="0" y="67500"/>
              </a:moveTo>
              <a:lnTo>
                <a:pt x="1554479" y="6750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24736" y="1256538"/>
        <a:ext cx="77723" cy="77723"/>
      </dsp:txXfrm>
    </dsp:sp>
    <dsp:sp modelId="{47A1A17A-276B-440E-B09C-DD0FB2CD740B}">
      <dsp:nvSpPr>
        <dsp:cNvPr id="0" name=""/>
        <dsp:cNvSpPr/>
      </dsp:nvSpPr>
      <dsp:spPr>
        <a:xfrm>
          <a:off x="5440838" y="323850"/>
          <a:ext cx="3886199" cy="1943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Redução de 58% na ocorrência de </a:t>
          </a:r>
          <a:r>
            <a:rPr lang="pt-BR" sz="3200" kern="1200" dirty="0" err="1"/>
            <a:t>enterocolite</a:t>
          </a:r>
          <a:r>
            <a:rPr lang="pt-BR" sz="3200" kern="1200" dirty="0"/>
            <a:t> necrotizante</a:t>
          </a:r>
        </a:p>
      </dsp:txBody>
      <dsp:txXfrm>
        <a:off x="5497749" y="380761"/>
        <a:ext cx="3772377" cy="18292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E18E-1D4D-4EAF-8EC0-D1234EA06257}">
      <dsp:nvSpPr>
        <dsp:cNvPr id="0" name=""/>
        <dsp:cNvSpPr/>
      </dsp:nvSpPr>
      <dsp:spPr>
        <a:xfrm>
          <a:off x="7657" y="1021932"/>
          <a:ext cx="2288855" cy="2636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Objetivo  da RS: Atualizar a evidência disponível sobre a associação entre amamentação e enterocolite necrotizante</a:t>
          </a:r>
          <a:endParaRPr lang="pt-BR" sz="1800" kern="1200" dirty="0"/>
        </a:p>
      </dsp:txBody>
      <dsp:txXfrm>
        <a:off x="74695" y="1088970"/>
        <a:ext cx="2154779" cy="2502578"/>
      </dsp:txXfrm>
    </dsp:sp>
    <dsp:sp modelId="{4AA9B863-47C3-42FC-9BAA-AE8912EB38CA}">
      <dsp:nvSpPr>
        <dsp:cNvPr id="0" name=""/>
        <dsp:cNvSpPr/>
      </dsp:nvSpPr>
      <dsp:spPr>
        <a:xfrm>
          <a:off x="2525399" y="2056441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525399" y="2169968"/>
        <a:ext cx="339666" cy="340582"/>
      </dsp:txXfrm>
    </dsp:sp>
    <dsp:sp modelId="{A9446613-93AD-4585-BFE6-D6914B60FC10}">
      <dsp:nvSpPr>
        <dsp:cNvPr id="0" name=""/>
        <dsp:cNvSpPr/>
      </dsp:nvSpPr>
      <dsp:spPr>
        <a:xfrm>
          <a:off x="3212056" y="1021932"/>
          <a:ext cx="2288855" cy="2636654"/>
        </a:xfrm>
        <a:prstGeom prst="roundRect">
          <a:avLst>
            <a:gd name="adj" fmla="val 10000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32 artigos foram incluídos na meta-análise: seis ensaios clínicos randomizados (RCTs) e 26 estudos observacionais (OS).</a:t>
          </a:r>
        </a:p>
      </dsp:txBody>
      <dsp:txXfrm>
        <a:off x="3279094" y="1088970"/>
        <a:ext cx="2154779" cy="2502578"/>
      </dsp:txXfrm>
    </dsp:sp>
    <dsp:sp modelId="{10AC5DB1-515C-42BA-925C-91BA60205A9B}">
      <dsp:nvSpPr>
        <dsp:cNvPr id="0" name=""/>
        <dsp:cNvSpPr/>
      </dsp:nvSpPr>
      <dsp:spPr>
        <a:xfrm>
          <a:off x="5729797" y="2056441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729797" y="2169968"/>
        <a:ext cx="339666" cy="340582"/>
      </dsp:txXfrm>
    </dsp:sp>
    <dsp:sp modelId="{274FBE8A-F039-40E2-A564-B07AE82FFFF2}">
      <dsp:nvSpPr>
        <dsp:cNvPr id="0" name=""/>
        <dsp:cNvSpPr/>
      </dsp:nvSpPr>
      <dsp:spPr>
        <a:xfrm>
          <a:off x="6416454" y="1021932"/>
          <a:ext cx="2288855" cy="2636654"/>
        </a:xfrm>
        <a:prstGeom prst="roundRect">
          <a:avLst>
            <a:gd name="adj" fmla="val 1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 meta-análise de RCTs indicou uma redução do risco de EN usando leite humano em relação à fórmula: Risco relativo (RR) = 0,62 (0,42-0,93).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6483492" y="1088970"/>
        <a:ext cx="2154779" cy="25025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1AAD-F01A-4B4A-A16A-8084907F342E}">
      <dsp:nvSpPr>
        <dsp:cNvPr id="0" name=""/>
        <dsp:cNvSpPr/>
      </dsp:nvSpPr>
      <dsp:spPr>
        <a:xfrm>
          <a:off x="2417773" y="947886"/>
          <a:ext cx="2361401" cy="236140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kern="1200" dirty="0"/>
        </a:p>
      </dsp:txBody>
      <dsp:txXfrm>
        <a:off x="2763592" y="1293705"/>
        <a:ext cx="1669763" cy="1669763"/>
      </dsp:txXfrm>
    </dsp:sp>
    <dsp:sp modelId="{E27CCEE6-5EF0-4B6B-BC7C-F0FDE4DB523C}">
      <dsp:nvSpPr>
        <dsp:cNvPr id="0" name=""/>
        <dsp:cNvSpPr/>
      </dsp:nvSpPr>
      <dsp:spPr>
        <a:xfrm>
          <a:off x="2959525" y="421"/>
          <a:ext cx="1277896" cy="1180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Saúde da mulher</a:t>
          </a:r>
        </a:p>
      </dsp:txBody>
      <dsp:txXfrm>
        <a:off x="3146669" y="173331"/>
        <a:ext cx="903608" cy="834880"/>
      </dsp:txXfrm>
    </dsp:sp>
    <dsp:sp modelId="{85B97F57-5C0A-4A78-A196-DE5CB3A88C7B}">
      <dsp:nvSpPr>
        <dsp:cNvPr id="0" name=""/>
        <dsp:cNvSpPr/>
      </dsp:nvSpPr>
      <dsp:spPr>
        <a:xfrm>
          <a:off x="4545939" y="1538237"/>
          <a:ext cx="1180700" cy="1180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Família</a:t>
          </a:r>
        </a:p>
      </dsp:txBody>
      <dsp:txXfrm>
        <a:off x="4718849" y="1711147"/>
        <a:ext cx="834880" cy="834880"/>
      </dsp:txXfrm>
    </dsp:sp>
    <dsp:sp modelId="{460188A0-5D18-4A90-8ABC-A432DF7BCA0F}">
      <dsp:nvSpPr>
        <dsp:cNvPr id="0" name=""/>
        <dsp:cNvSpPr/>
      </dsp:nvSpPr>
      <dsp:spPr>
        <a:xfrm>
          <a:off x="3008123" y="3076052"/>
          <a:ext cx="1180700" cy="1180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Planeta</a:t>
          </a:r>
        </a:p>
      </dsp:txBody>
      <dsp:txXfrm>
        <a:off x="3181033" y="3248962"/>
        <a:ext cx="834880" cy="834880"/>
      </dsp:txXfrm>
    </dsp:sp>
    <dsp:sp modelId="{9A5ED584-1FE7-4531-A3AC-02DF2CE0914E}">
      <dsp:nvSpPr>
        <dsp:cNvPr id="0" name=""/>
        <dsp:cNvSpPr/>
      </dsp:nvSpPr>
      <dsp:spPr>
        <a:xfrm>
          <a:off x="1413867" y="1563331"/>
          <a:ext cx="1180700" cy="1180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Sistema de Saúde</a:t>
          </a:r>
        </a:p>
      </dsp:txBody>
      <dsp:txXfrm>
        <a:off x="1586777" y="1736241"/>
        <a:ext cx="834880" cy="83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1AAD-F01A-4B4A-A16A-8084907F342E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 dirty="0"/>
        </a:p>
      </dsp:txBody>
      <dsp:txXfrm>
        <a:off x="3001336" y="1646670"/>
        <a:ext cx="2125326" cy="2125326"/>
      </dsp:txXfrm>
    </dsp:sp>
    <dsp:sp modelId="{E27CCEE6-5EF0-4B6B-BC7C-F0FDE4DB523C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4. Maior duração do AM</a:t>
          </a:r>
        </a:p>
      </dsp:txBody>
      <dsp:txXfrm>
        <a:off x="3532668" y="220621"/>
        <a:ext cx="1062663" cy="1062663"/>
      </dsp:txXfrm>
    </dsp:sp>
    <dsp:sp modelId="{85B97F57-5C0A-4A78-A196-DE5CB3A88C7B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3. Redução da mortalidade neonatal</a:t>
          </a:r>
        </a:p>
      </dsp:txBody>
      <dsp:txXfrm>
        <a:off x="5490048" y="2178001"/>
        <a:ext cx="1062663" cy="1062663"/>
      </dsp:txXfrm>
    </dsp:sp>
    <dsp:sp modelId="{460188A0-5D18-4A90-8ABC-A432DF7BCA0F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2. Redução do sangramento vaginal</a:t>
          </a:r>
        </a:p>
      </dsp:txBody>
      <dsp:txXfrm>
        <a:off x="3532668" y="4135382"/>
        <a:ext cx="1062663" cy="1062663"/>
      </dsp:txXfrm>
    </dsp:sp>
    <dsp:sp modelId="{FB748866-B756-48C7-A3DF-816D5542E218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1.Estimula a secreção de prolactina e ocitocina</a:t>
          </a:r>
        </a:p>
      </dsp:txBody>
      <dsp:txXfrm>
        <a:off x="1575287" y="2178001"/>
        <a:ext cx="1062663" cy="1062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1DD7-C781-4117-883A-3FB57A0ED7CE}">
      <dsp:nvSpPr>
        <dsp:cNvPr id="0" name=""/>
        <dsp:cNvSpPr/>
      </dsp:nvSpPr>
      <dsp:spPr>
        <a:xfrm>
          <a:off x="1151938" y="1322401"/>
          <a:ext cx="3122873" cy="1561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Mortalidade infantil</a:t>
          </a:r>
        </a:p>
      </dsp:txBody>
      <dsp:txXfrm>
        <a:off x="1197671" y="1368134"/>
        <a:ext cx="3031407" cy="1469970"/>
      </dsp:txXfrm>
    </dsp:sp>
    <dsp:sp modelId="{FB6A8816-C013-4366-8757-2E340DEF7000}">
      <dsp:nvSpPr>
        <dsp:cNvPr id="0" name=""/>
        <dsp:cNvSpPr/>
      </dsp:nvSpPr>
      <dsp:spPr>
        <a:xfrm rot="18518273">
          <a:off x="3899100" y="1288378"/>
          <a:ext cx="2000572" cy="66819"/>
        </a:xfrm>
        <a:custGeom>
          <a:avLst/>
          <a:gdLst/>
          <a:ahLst/>
          <a:cxnLst/>
          <a:rect l="0" t="0" r="0" b="0"/>
          <a:pathLst>
            <a:path>
              <a:moveTo>
                <a:pt x="0" y="33409"/>
              </a:moveTo>
              <a:lnTo>
                <a:pt x="2000572" y="334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4849372" y="1271774"/>
        <a:ext cx="100028" cy="100028"/>
      </dsp:txXfrm>
    </dsp:sp>
    <dsp:sp modelId="{50E1E469-E9FC-4968-80D5-7D0AC43B8212}">
      <dsp:nvSpPr>
        <dsp:cNvPr id="0" name=""/>
        <dsp:cNvSpPr/>
      </dsp:nvSpPr>
      <dsp:spPr>
        <a:xfrm>
          <a:off x="5523961" y="2526"/>
          <a:ext cx="4816189" cy="10758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1600" kern="1200" dirty="0" err="1"/>
            <a:t>Amamentação</a:t>
          </a:r>
          <a:r>
            <a:rPr lang="en-US" sz="1600" kern="1200" dirty="0"/>
            <a:t> </a:t>
          </a:r>
          <a:r>
            <a:rPr lang="en-US" sz="1600" kern="1200" dirty="0" err="1"/>
            <a:t>exclusiva</a:t>
          </a:r>
          <a:r>
            <a:rPr lang="en-US" sz="1600" kern="1200" dirty="0"/>
            <a:t> </a:t>
          </a:r>
          <a:r>
            <a:rPr lang="en-US" sz="1600" kern="1200" dirty="0" err="1"/>
            <a:t>reduziu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 12% o </a:t>
          </a:r>
          <a:r>
            <a:rPr lang="en-US" sz="1600" kern="1200" dirty="0" err="1"/>
            <a:t>risco</a:t>
          </a:r>
          <a:r>
            <a:rPr lang="en-US" sz="1600" kern="1200" dirty="0"/>
            <a:t> de </a:t>
          </a:r>
          <a:r>
            <a:rPr lang="en-US" sz="1600" kern="1200" dirty="0" err="1"/>
            <a:t>mortes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 </a:t>
          </a:r>
          <a:r>
            <a:rPr lang="en-US" sz="1600" kern="1200" dirty="0" err="1"/>
            <a:t>comparação</a:t>
          </a:r>
          <a:r>
            <a:rPr lang="en-US" sz="1600" kern="1200" dirty="0"/>
            <a:t> à </a:t>
          </a:r>
          <a:r>
            <a:rPr lang="en-US" sz="1600" kern="1200" dirty="0" err="1"/>
            <a:t>não</a:t>
          </a:r>
          <a:r>
            <a:rPr lang="en-US" sz="1600" kern="1200" dirty="0"/>
            <a:t> </a:t>
          </a:r>
          <a:r>
            <a:rPr lang="en-US" sz="1600" kern="1200" dirty="0" err="1"/>
            <a:t>amamentação</a:t>
          </a:r>
          <a:endParaRPr lang="en-US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(3 </a:t>
          </a:r>
          <a:r>
            <a:rPr lang="en-US" sz="1600" kern="1200" dirty="0" err="1"/>
            <a:t>estudos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 LMIC)</a:t>
          </a:r>
          <a:endParaRPr lang="pt-BR" sz="1600" kern="1200" dirty="0"/>
        </a:p>
      </dsp:txBody>
      <dsp:txXfrm>
        <a:off x="5555472" y="34037"/>
        <a:ext cx="4753167" cy="1012839"/>
      </dsp:txXfrm>
    </dsp:sp>
    <dsp:sp modelId="{86F91730-F633-4216-881C-A9E161A676F1}">
      <dsp:nvSpPr>
        <dsp:cNvPr id="0" name=""/>
        <dsp:cNvSpPr/>
      </dsp:nvSpPr>
      <dsp:spPr>
        <a:xfrm rot="21573036">
          <a:off x="4274792" y="2064811"/>
          <a:ext cx="1249187" cy="66819"/>
        </a:xfrm>
        <a:custGeom>
          <a:avLst/>
          <a:gdLst/>
          <a:ahLst/>
          <a:cxnLst/>
          <a:rect l="0" t="0" r="0" b="0"/>
          <a:pathLst>
            <a:path>
              <a:moveTo>
                <a:pt x="0" y="33409"/>
              </a:moveTo>
              <a:lnTo>
                <a:pt x="1249187" y="334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68156" y="2066991"/>
        <a:ext cx="62459" cy="62459"/>
      </dsp:txXfrm>
    </dsp:sp>
    <dsp:sp modelId="{47A1A17A-276B-440E-B09C-DD0FB2CD740B}">
      <dsp:nvSpPr>
        <dsp:cNvPr id="0" name=""/>
        <dsp:cNvSpPr/>
      </dsp:nvSpPr>
      <dsp:spPr>
        <a:xfrm>
          <a:off x="5523961" y="1312603"/>
          <a:ext cx="4800793" cy="15614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Crianças &lt; de 6 meses que não foram amamentadas tiveram aumentos de 3,5 vezes (meninos) e 4,1 vezes (meninas) na mortalidade em comparação com aquelas que receberam leite materno (3 estudos em LMIC)</a:t>
          </a:r>
        </a:p>
      </dsp:txBody>
      <dsp:txXfrm>
        <a:off x="5569694" y="1358336"/>
        <a:ext cx="4709327" cy="1469970"/>
      </dsp:txXfrm>
    </dsp:sp>
    <dsp:sp modelId="{9EBEE8A0-B4D9-4DCC-9F44-5C5CF1650ABF}">
      <dsp:nvSpPr>
        <dsp:cNvPr id="0" name=""/>
        <dsp:cNvSpPr/>
      </dsp:nvSpPr>
      <dsp:spPr>
        <a:xfrm rot="3071174">
          <a:off x="3902922" y="2846142"/>
          <a:ext cx="1992928" cy="66819"/>
        </a:xfrm>
        <a:custGeom>
          <a:avLst/>
          <a:gdLst/>
          <a:ahLst/>
          <a:cxnLst/>
          <a:rect l="0" t="0" r="0" b="0"/>
          <a:pathLst>
            <a:path>
              <a:moveTo>
                <a:pt x="0" y="33409"/>
              </a:moveTo>
              <a:lnTo>
                <a:pt x="1992928" y="334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4849563" y="2829729"/>
        <a:ext cx="99646" cy="99646"/>
      </dsp:txXfrm>
    </dsp:sp>
    <dsp:sp modelId="{F0813784-2B19-44AF-B811-BB159209C6C3}">
      <dsp:nvSpPr>
        <dsp:cNvPr id="0" name=""/>
        <dsp:cNvSpPr/>
      </dsp:nvSpPr>
      <dsp:spPr>
        <a:xfrm>
          <a:off x="5523961" y="3108255"/>
          <a:ext cx="4773062" cy="10954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Em crianças de 6-23 meses houve redução em 50% das mortes quando as crianças foram amamentadas.</a:t>
          </a:r>
        </a:p>
      </dsp:txBody>
      <dsp:txXfrm>
        <a:off x="5556046" y="3140340"/>
        <a:ext cx="4708892" cy="1031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FA1B-9B1A-47DC-87C3-2AFF4682CF9B}">
      <dsp:nvSpPr>
        <dsp:cNvPr id="0" name=""/>
        <dsp:cNvSpPr/>
      </dsp:nvSpPr>
      <dsp:spPr>
        <a:xfrm>
          <a:off x="1396364" y="1904"/>
          <a:ext cx="3314700" cy="1988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na incidência de diarreia</a:t>
          </a:r>
        </a:p>
      </dsp:txBody>
      <dsp:txXfrm>
        <a:off x="1396364" y="1904"/>
        <a:ext cx="3314700" cy="1988820"/>
      </dsp:txXfrm>
    </dsp:sp>
    <dsp:sp modelId="{70CCB390-D912-41A4-B1CB-55B14AC7F140}">
      <dsp:nvSpPr>
        <dsp:cNvPr id="0" name=""/>
        <dsp:cNvSpPr/>
      </dsp:nvSpPr>
      <dsp:spPr>
        <a:xfrm>
          <a:off x="5042535" y="1904"/>
          <a:ext cx="3314700" cy="19888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na internação hospitalar por diarreia</a:t>
          </a:r>
        </a:p>
      </dsp:txBody>
      <dsp:txXfrm>
        <a:off x="5042535" y="1904"/>
        <a:ext cx="3314700" cy="1988820"/>
      </dsp:txXfrm>
    </dsp:sp>
    <dsp:sp modelId="{925F3D3E-FB53-4A24-8699-E2B3A9F7B3C5}">
      <dsp:nvSpPr>
        <dsp:cNvPr id="0" name=""/>
        <dsp:cNvSpPr/>
      </dsp:nvSpPr>
      <dsp:spPr>
        <a:xfrm>
          <a:off x="1396364" y="2322195"/>
          <a:ext cx="3314700" cy="1988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na incidência de infecção do trato respiratório inferior</a:t>
          </a:r>
        </a:p>
      </dsp:txBody>
      <dsp:txXfrm>
        <a:off x="1396364" y="2322195"/>
        <a:ext cx="3314700" cy="1988820"/>
      </dsp:txXfrm>
    </dsp:sp>
    <dsp:sp modelId="{0B93AC9D-3C6C-4992-93F3-C421E4566644}">
      <dsp:nvSpPr>
        <dsp:cNvPr id="0" name=""/>
        <dsp:cNvSpPr/>
      </dsp:nvSpPr>
      <dsp:spPr>
        <a:xfrm>
          <a:off x="5042535" y="2322195"/>
          <a:ext cx="3314700" cy="1988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na internação hospitalar por infecções respiratórias</a:t>
          </a:r>
        </a:p>
      </dsp:txBody>
      <dsp:txXfrm>
        <a:off x="5042535" y="2322195"/>
        <a:ext cx="3314700" cy="198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2A2C-A3C6-4F04-8E87-23799EFFF1A7}">
      <dsp:nvSpPr>
        <dsp:cNvPr id="0" name=""/>
        <dsp:cNvSpPr/>
      </dsp:nvSpPr>
      <dsp:spPr>
        <a:xfrm>
          <a:off x="1396364" y="1904"/>
          <a:ext cx="3314700" cy="1988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Otite média aguda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(&lt; 2 anos)</a:t>
          </a:r>
        </a:p>
      </dsp:txBody>
      <dsp:txXfrm>
        <a:off x="1396364" y="1904"/>
        <a:ext cx="3314700" cy="1988820"/>
      </dsp:txXfrm>
    </dsp:sp>
    <dsp:sp modelId="{58C2F12F-61EF-4F96-8C78-98CA9D52402A}">
      <dsp:nvSpPr>
        <dsp:cNvPr id="0" name=""/>
        <dsp:cNvSpPr/>
      </dsp:nvSpPr>
      <dsp:spPr>
        <a:xfrm>
          <a:off x="5042535" y="1904"/>
          <a:ext cx="3314700" cy="19888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Proteção contra rinite alérgica (&lt; 5 anos)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Evidências não conclusivas de proteção contra eczema e alergias alimentares. </a:t>
          </a:r>
        </a:p>
      </dsp:txBody>
      <dsp:txXfrm>
        <a:off x="5042535" y="1904"/>
        <a:ext cx="3314700" cy="1988820"/>
      </dsp:txXfrm>
    </dsp:sp>
    <dsp:sp modelId="{E2A73D67-088D-4696-A98B-25878E7D0B9E}">
      <dsp:nvSpPr>
        <dsp:cNvPr id="0" name=""/>
        <dsp:cNvSpPr/>
      </dsp:nvSpPr>
      <dsp:spPr>
        <a:xfrm>
          <a:off x="3219450" y="2322195"/>
          <a:ext cx="3314700" cy="1988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9% de redução de asma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(29 estudos)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Efeito reduzido nos estudos de coorte.</a:t>
          </a:r>
        </a:p>
      </dsp:txBody>
      <dsp:txXfrm>
        <a:off x="3219450" y="2322195"/>
        <a:ext cx="3314700" cy="1988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ABABB-B8DD-4663-AD9E-977DDF8FF79E}">
      <dsp:nvSpPr>
        <dsp:cNvPr id="0" name=""/>
        <dsp:cNvSpPr/>
      </dsp:nvSpPr>
      <dsp:spPr>
        <a:xfrm>
          <a:off x="54563" y="1288"/>
          <a:ext cx="3776288" cy="2265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Objetivo da RS: Avaliar sistematicamente as evidências da associação entre amamentação e incidência de sibilância e gravidade em bebês de alto risco.</a:t>
          </a:r>
          <a:endParaRPr lang="pt-BR" sz="1700" kern="1200" dirty="0"/>
        </a:p>
      </dsp:txBody>
      <dsp:txXfrm>
        <a:off x="54563" y="1288"/>
        <a:ext cx="3776288" cy="2265773"/>
      </dsp:txXfrm>
    </dsp:sp>
    <dsp:sp modelId="{46C05EBB-1C85-4016-A1DB-DAB2A7793EA4}">
      <dsp:nvSpPr>
        <dsp:cNvPr id="0" name=""/>
        <dsp:cNvSpPr/>
      </dsp:nvSpPr>
      <dsp:spPr>
        <a:xfrm>
          <a:off x="4208481" y="1288"/>
          <a:ext cx="3776288" cy="2265773"/>
        </a:xfrm>
        <a:prstGeom prst="rect">
          <a:avLst/>
        </a:prstGeom>
        <a:solidFill>
          <a:schemeClr val="accent3">
            <a:hueOff val="3397538"/>
            <a:satOff val="-277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O desfecho primário foi a incidência de sibilância no primeiro ano de vida.</a:t>
          </a:r>
          <a:endParaRPr lang="pt-BR" sz="1700" kern="1200" dirty="0"/>
        </a:p>
      </dsp:txBody>
      <dsp:txXfrm>
        <a:off x="4208481" y="1288"/>
        <a:ext cx="3776288" cy="2265773"/>
      </dsp:txXfrm>
    </dsp:sp>
    <dsp:sp modelId="{AA73107B-489E-458E-8674-9260DFB1EEDB}">
      <dsp:nvSpPr>
        <dsp:cNvPr id="0" name=""/>
        <dsp:cNvSpPr/>
      </dsp:nvSpPr>
      <dsp:spPr>
        <a:xfrm>
          <a:off x="54563" y="2644690"/>
          <a:ext cx="3776288" cy="2265773"/>
        </a:xfrm>
        <a:prstGeom prst="rect">
          <a:avLst/>
        </a:prstGeom>
        <a:solidFill>
          <a:schemeClr val="accent3">
            <a:hueOff val="6795076"/>
            <a:satOff val="-554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15 estudos observacionais preencheram os critérios de inclusão.</a:t>
          </a:r>
          <a:endParaRPr lang="pt-BR" sz="1700" kern="1200" dirty="0"/>
        </a:p>
      </dsp:txBody>
      <dsp:txXfrm>
        <a:off x="54563" y="2644690"/>
        <a:ext cx="3776288" cy="2265773"/>
      </dsp:txXfrm>
    </dsp:sp>
    <dsp:sp modelId="{225C8194-684F-4EDF-A392-0347EB15378D}">
      <dsp:nvSpPr>
        <dsp:cNvPr id="0" name=""/>
        <dsp:cNvSpPr/>
      </dsp:nvSpPr>
      <dsp:spPr>
        <a:xfrm>
          <a:off x="4208481" y="2644690"/>
          <a:ext cx="3776288" cy="2265773"/>
        </a:xfrm>
        <a:prstGeom prst="rect">
          <a:avLst/>
        </a:prstGeom>
        <a:solidFill>
          <a:schemeClr val="accent3">
            <a:hueOff val="10192614"/>
            <a:satOff val="-831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A amamentação foi associada com probabilidade reduzida de 32% de chiado no peito durante o primeiro ano de vida (sempre vs. nunca: OR, 0,68; IC 95%: 0,53, 0,88; n = 9 estudos); esta associação foi ainda mais forte nos primeiros 6 meses (OR, 0,45; IC 95%: 0,27, 0,75; n = 5 estudos). </a:t>
          </a:r>
          <a:endParaRPr lang="pt-BR" sz="1700" kern="1200" dirty="0"/>
        </a:p>
      </dsp:txBody>
      <dsp:txXfrm>
        <a:off x="4208481" y="2644690"/>
        <a:ext cx="3776288" cy="2265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D88EA-12AB-4A63-A3A8-6D42EC826998}">
      <dsp:nvSpPr>
        <dsp:cNvPr id="0" name=""/>
        <dsp:cNvSpPr/>
      </dsp:nvSpPr>
      <dsp:spPr>
        <a:xfrm>
          <a:off x="564725" y="0"/>
          <a:ext cx="6268438" cy="32871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Amamentação e crescimento infantil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Aos 6 meses houve pequena redução no índice de massa corporal (IMC) ou no indicador peso-para-altura em crianças cujas mães receberam a intervenção de promoção da amamentação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(17 estudos em países de média renda)</a:t>
          </a:r>
        </a:p>
      </dsp:txBody>
      <dsp:txXfrm>
        <a:off x="564725" y="0"/>
        <a:ext cx="6268438" cy="32871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1DD7-C781-4117-883A-3FB57A0ED7CE}">
      <dsp:nvSpPr>
        <dsp:cNvPr id="0" name=""/>
        <dsp:cNvSpPr/>
      </dsp:nvSpPr>
      <dsp:spPr>
        <a:xfrm>
          <a:off x="3396" y="1189553"/>
          <a:ext cx="4289901" cy="2144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Com base em 49 estudos em países de baixa e média renda</a:t>
          </a:r>
        </a:p>
      </dsp:txBody>
      <dsp:txXfrm>
        <a:off x="66219" y="1252376"/>
        <a:ext cx="4164255" cy="2019304"/>
      </dsp:txXfrm>
    </dsp:sp>
    <dsp:sp modelId="{86F91730-F633-4216-881C-A9E161A676F1}">
      <dsp:nvSpPr>
        <dsp:cNvPr id="0" name=""/>
        <dsp:cNvSpPr/>
      </dsp:nvSpPr>
      <dsp:spPr>
        <a:xfrm rot="19213941">
          <a:off x="4035053" y="1505335"/>
          <a:ext cx="2232449" cy="85341"/>
        </a:xfrm>
        <a:custGeom>
          <a:avLst/>
          <a:gdLst/>
          <a:ahLst/>
          <a:cxnLst/>
          <a:rect l="0" t="0" r="0" b="0"/>
          <a:pathLst>
            <a:path>
              <a:moveTo>
                <a:pt x="0" y="42670"/>
              </a:moveTo>
              <a:lnTo>
                <a:pt x="2232449" y="426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5095467" y="1492195"/>
        <a:ext cx="111622" cy="111622"/>
      </dsp:txXfrm>
    </dsp:sp>
    <dsp:sp modelId="{47A1A17A-276B-440E-B09C-DD0FB2CD740B}">
      <dsp:nvSpPr>
        <dsp:cNvPr id="0" name=""/>
        <dsp:cNvSpPr/>
      </dsp:nvSpPr>
      <dsp:spPr>
        <a:xfrm>
          <a:off x="6009258" y="137154"/>
          <a:ext cx="4289901" cy="1393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Amamentação foi associada com uma redução de 68% na ocorrência de mal oclusões (crianças menores)</a:t>
          </a:r>
        </a:p>
      </dsp:txBody>
      <dsp:txXfrm>
        <a:off x="6050077" y="177973"/>
        <a:ext cx="4208263" cy="1312022"/>
      </dsp:txXfrm>
    </dsp:sp>
    <dsp:sp modelId="{AD9DCE0B-1DDB-4A01-A531-FDE2B4949FF1}">
      <dsp:nvSpPr>
        <dsp:cNvPr id="0" name=""/>
        <dsp:cNvSpPr/>
      </dsp:nvSpPr>
      <dsp:spPr>
        <a:xfrm rot="1593456">
          <a:off x="4192089" y="2648208"/>
          <a:ext cx="1918377" cy="85341"/>
        </a:xfrm>
        <a:custGeom>
          <a:avLst/>
          <a:gdLst/>
          <a:ahLst/>
          <a:cxnLst/>
          <a:rect l="0" t="0" r="0" b="0"/>
          <a:pathLst>
            <a:path>
              <a:moveTo>
                <a:pt x="0" y="42670"/>
              </a:moveTo>
              <a:lnTo>
                <a:pt x="1918377" y="426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5103319" y="2642919"/>
        <a:ext cx="95918" cy="95918"/>
      </dsp:txXfrm>
    </dsp:sp>
    <dsp:sp modelId="{5B4211CA-E216-4B0B-A403-141D882B8B8A}">
      <dsp:nvSpPr>
        <dsp:cNvPr id="0" name=""/>
        <dsp:cNvSpPr/>
      </dsp:nvSpPr>
      <dsp:spPr>
        <a:xfrm>
          <a:off x="6009258" y="1852557"/>
          <a:ext cx="4289901" cy="25343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6083486" y="1926785"/>
        <a:ext cx="4141445" cy="23858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1EC1A-78F7-4B3D-A62B-23E42F7CF332}">
      <dsp:nvSpPr>
        <dsp:cNvPr id="0" name=""/>
        <dsp:cNvSpPr/>
      </dsp:nvSpPr>
      <dsp:spPr>
        <a:xfrm>
          <a:off x="692133" y="1743"/>
          <a:ext cx="3303225" cy="1981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Redução de 26% no sobrepeso ou obesidade (113 estudos)</a:t>
          </a:r>
        </a:p>
      </dsp:txBody>
      <dsp:txXfrm>
        <a:off x="692133" y="1743"/>
        <a:ext cx="3303225" cy="1981935"/>
      </dsp:txXfrm>
    </dsp:sp>
    <dsp:sp modelId="{D6CAECB8-5782-4E3B-95DE-8E568E7244EA}">
      <dsp:nvSpPr>
        <dsp:cNvPr id="0" name=""/>
        <dsp:cNvSpPr/>
      </dsp:nvSpPr>
      <dsp:spPr>
        <a:xfrm>
          <a:off x="4325681" y="1743"/>
          <a:ext cx="3303225" cy="19819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Redução de 35% no Diabetes tipo 2 (11 estudos). Possível efeito protetor de Diabetes tipo 1.</a:t>
          </a:r>
        </a:p>
      </dsp:txBody>
      <dsp:txXfrm>
        <a:off x="4325681" y="1743"/>
        <a:ext cx="3303225" cy="1981935"/>
      </dsp:txXfrm>
    </dsp:sp>
    <dsp:sp modelId="{26FCD5FB-C67D-4C74-B3F6-DA057C1CEE2B}">
      <dsp:nvSpPr>
        <dsp:cNvPr id="0" name=""/>
        <dsp:cNvSpPr/>
      </dsp:nvSpPr>
      <dsp:spPr>
        <a:xfrm>
          <a:off x="692133" y="2314001"/>
          <a:ext cx="3303225" cy="19819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Redução de 19% na leucemia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(18 estudos)</a:t>
          </a:r>
        </a:p>
      </dsp:txBody>
      <dsp:txXfrm>
        <a:off x="692133" y="2314001"/>
        <a:ext cx="3303225" cy="1981935"/>
      </dsp:txXfrm>
    </dsp:sp>
    <dsp:sp modelId="{EAC0B914-BD19-4E7A-A3C0-D259673D39C4}">
      <dsp:nvSpPr>
        <dsp:cNvPr id="0" name=""/>
        <dsp:cNvSpPr/>
      </dsp:nvSpPr>
      <dsp:spPr>
        <a:xfrm>
          <a:off x="4325681" y="2314001"/>
          <a:ext cx="3303225" cy="19819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Inteligência: aumento de 3,4 pontos no quociente de inteligência (16 estudos)</a:t>
          </a:r>
        </a:p>
      </dsp:txBody>
      <dsp:txXfrm>
        <a:off x="4325681" y="2314001"/>
        <a:ext cx="3303225" cy="198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BD2F-ABDA-446A-ADC9-CB1562D6B476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9C9E6-5503-4554-B285-2C34A517C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11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fim, tendo</a:t>
            </a:r>
            <a:r>
              <a:rPr lang="pt-BR" baseline="0" dirty="0"/>
              <a:t> em vista que a mortalidade neonatal é o principal componente da mortalidade infantil em nosso meio, é importante conhecermos o impacto do aleitamento materno sobre a redução dos óbitos neonatais. O estudo de Edmond e colaboradores mostrou que o aleitamento praticado no 1º dia de vida pode reduzir em 16% a mortalidade neonatal; e o aleitamento materno praticado na 1ª hora de vida, como recomenda a OMS, pode reduzir em 22% os óbitos neonatais.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A92-273D-4A4E-9DB1-52E823C291F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3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1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7D82-56E0-45BB-AD95-454F1AB710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95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5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8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2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4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4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7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lo.iec.pa.gov.br/pdf/ess/v25n1/Amamentacao2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D5527-0D20-4C5D-BD92-85ADF54B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300" dirty="0">
                <a:solidFill>
                  <a:schemeClr val="tx1"/>
                </a:solidFill>
              </a:rPr>
              <a:t>Práticas Alimentares de Crianças Menores de Dois Anos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7BFFA6-061F-49CD-9C6F-F332A838E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46C2B60-FD6C-407B-8288-E5719F6FF3B2}"/>
              </a:ext>
            </a:extLst>
          </p:cNvPr>
          <p:cNvSpPr txBox="1">
            <a:spLocks/>
          </p:cNvSpPr>
          <p:nvPr/>
        </p:nvSpPr>
        <p:spPr>
          <a:xfrm>
            <a:off x="2250831" y="4352543"/>
            <a:ext cx="7965773" cy="16459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HNT 5761-1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Sonia Isoyama Venancio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Maria Helena D’Aquino Benício</a:t>
            </a:r>
          </a:p>
        </p:txBody>
      </p:sp>
    </p:spTree>
    <p:extLst>
      <p:ext uri="{BB962C8B-B14F-4D97-AF65-F5344CB8AC3E}">
        <p14:creationId xmlns:p14="http://schemas.microsoft.com/office/powerpoint/2010/main" val="236251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E991A-0EB7-48A8-849D-A69B02D6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Evidências sobre os 1000 dias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1DA3D3-42E5-4B14-8CC7-DD8B0C9F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2" y="1756419"/>
            <a:ext cx="5212080" cy="5175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De 2000 a 2015, houve pequenas melhorias no crescimento linear de crianças menores de 5 anos, mas o progresso foi lento para déficits de peso e baixo peso ao nascer.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Novas evidências mostram que a incidência de déficits de estatura e peso são maiores durante os primeiros 6 meses de vida, reforçando a necessidade de se concentrar nos primeiros 1000 dias a partir de concepção até a idade de 2 anos.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FD791A-B1F6-4826-BBB3-AD319E724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8" y="6116481"/>
            <a:ext cx="3855720" cy="73818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Lancet, 2021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6F7628-D48B-4E5C-96BD-96A4A037A60C}"/>
              </a:ext>
            </a:extLst>
          </p:cNvPr>
          <p:cNvSpPr/>
          <p:nvPr/>
        </p:nvSpPr>
        <p:spPr>
          <a:xfrm>
            <a:off x="5755107" y="433137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Mensagens-chave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204870-0764-4F6A-BF0B-8FBE457E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16650" r="16328" b="28323"/>
          <a:stretch/>
        </p:blipFill>
        <p:spPr>
          <a:xfrm>
            <a:off x="457200" y="3043533"/>
            <a:ext cx="2971502" cy="2573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573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E991A-0EB7-48A8-849D-A69B02D6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31" y="614996"/>
            <a:ext cx="3390899" cy="22860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A importância dos 1000 dias para o</a:t>
            </a:r>
            <a:br>
              <a:rPr lang="pt-BR" sz="4000" dirty="0"/>
            </a:br>
            <a:r>
              <a:rPr lang="pt-BR" sz="4000" dirty="0"/>
              <a:t>desenvolvimento infantil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6F7628-D48B-4E5C-96BD-96A4A037A60C}"/>
              </a:ext>
            </a:extLst>
          </p:cNvPr>
          <p:cNvSpPr/>
          <p:nvPr/>
        </p:nvSpPr>
        <p:spPr>
          <a:xfrm>
            <a:off x="6153304" y="74334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Desenvolvimento do cérebro </a:t>
            </a:r>
          </a:p>
        </p:txBody>
      </p:sp>
      <p:pic>
        <p:nvPicPr>
          <p:cNvPr id="9" name="Picture 2" descr="http://coisadevelho.com.br/wp-content/uploads/2012/02/neuronio.jpg">
            <a:extLst>
              <a:ext uri="{FF2B5EF4-FFF2-40B4-BE49-F238E27FC236}">
                <a16:creationId xmlns:a16="http://schemas.microsoft.com/office/drawing/2014/main" id="{9D756811-A286-432D-9480-610706BC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31" y="3569725"/>
            <a:ext cx="3390900" cy="23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hape 220">
            <a:extLst>
              <a:ext uri="{FF2B5EF4-FFF2-40B4-BE49-F238E27FC236}">
                <a16:creationId xmlns:a16="http://schemas.microsoft.com/office/drawing/2014/main" id="{33187252-80D4-45FA-AF24-7CE8B9CC4ECE}"/>
              </a:ext>
            </a:extLst>
          </p:cNvPr>
          <p:cNvGrpSpPr/>
          <p:nvPr/>
        </p:nvGrpSpPr>
        <p:grpSpPr>
          <a:xfrm>
            <a:off x="5188102" y="2493796"/>
            <a:ext cx="6434137" cy="3192630"/>
            <a:chOff x="973429" y="2392045"/>
            <a:chExt cx="7483870" cy="3418518"/>
          </a:xfrm>
        </p:grpSpPr>
        <p:grpSp>
          <p:nvGrpSpPr>
            <p:cNvPr id="12" name="Shape 221">
              <a:extLst>
                <a:ext uri="{FF2B5EF4-FFF2-40B4-BE49-F238E27FC236}">
                  <a16:creationId xmlns:a16="http://schemas.microsoft.com/office/drawing/2014/main" id="{32B286FE-A3A1-478C-A169-8B402AEEA86D}"/>
                </a:ext>
              </a:extLst>
            </p:cNvPr>
            <p:cNvGrpSpPr/>
            <p:nvPr/>
          </p:nvGrpSpPr>
          <p:grpSpPr>
            <a:xfrm>
              <a:off x="973429" y="2392045"/>
              <a:ext cx="7483870" cy="3418518"/>
              <a:chOff x="609512" y="1772816"/>
              <a:chExt cx="8185098" cy="3877397"/>
            </a:xfrm>
          </p:grpSpPr>
          <p:pic>
            <p:nvPicPr>
              <p:cNvPr id="17" name="Shape 222">
                <a:extLst>
                  <a:ext uri="{FF2B5EF4-FFF2-40B4-BE49-F238E27FC236}">
                    <a16:creationId xmlns:a16="http://schemas.microsoft.com/office/drawing/2014/main" id="{D3BECD5C-08B5-4772-A108-7C856B17251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30150" t="34827" r="39378" b="38231"/>
              <a:stretch/>
            </p:blipFill>
            <p:spPr>
              <a:xfrm>
                <a:off x="609512" y="1819281"/>
                <a:ext cx="8034454" cy="38242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224">
                <a:extLst>
                  <a:ext uri="{FF2B5EF4-FFF2-40B4-BE49-F238E27FC236}">
                    <a16:creationId xmlns:a16="http://schemas.microsoft.com/office/drawing/2014/main" id="{D8471947-0F12-49A1-B208-C64A0C440A75}"/>
                  </a:ext>
                </a:extLst>
              </p:cNvPr>
              <p:cNvSpPr txBox="1"/>
              <p:nvPr/>
            </p:nvSpPr>
            <p:spPr>
              <a:xfrm>
                <a:off x="1071538" y="1928801"/>
                <a:ext cx="1785951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35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Vias </a:t>
                </a:r>
                <a:r>
                  <a:rPr lang="en-US" sz="135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sensoriais</a:t>
                </a:r>
                <a:r>
                  <a:rPr lang="en-US" sz="135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lang="en-US" sz="135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visão</a:t>
                </a:r>
                <a:r>
                  <a:rPr lang="en-US" sz="135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35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audição</a:t>
                </a:r>
                <a:r>
                  <a:rPr lang="en-US" sz="135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</a:p>
            </p:txBody>
          </p:sp>
          <p:sp>
            <p:nvSpPr>
              <p:cNvPr id="19" name="Shape 225">
                <a:extLst>
                  <a:ext uri="{FF2B5EF4-FFF2-40B4-BE49-F238E27FC236}">
                    <a16:creationId xmlns:a16="http://schemas.microsoft.com/office/drawing/2014/main" id="{5906319A-2067-42A3-9439-FEE158BE6BB1}"/>
                  </a:ext>
                </a:extLst>
              </p:cNvPr>
              <p:cNvSpPr txBox="1"/>
              <p:nvPr/>
            </p:nvSpPr>
            <p:spPr>
              <a:xfrm>
                <a:off x="3071801" y="1772816"/>
                <a:ext cx="1716223" cy="430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5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Linguagem</a:t>
                </a:r>
              </a:p>
            </p:txBody>
          </p:sp>
          <p:sp>
            <p:nvSpPr>
              <p:cNvPr id="20" name="Shape 226">
                <a:extLst>
                  <a:ext uri="{FF2B5EF4-FFF2-40B4-BE49-F238E27FC236}">
                    <a16:creationId xmlns:a16="http://schemas.microsoft.com/office/drawing/2014/main" id="{CA34A8FD-D5D9-4D13-B254-0327B7FA95D0}"/>
                  </a:ext>
                </a:extLst>
              </p:cNvPr>
              <p:cNvSpPr txBox="1"/>
              <p:nvPr/>
            </p:nvSpPr>
            <p:spPr>
              <a:xfrm>
                <a:off x="5351112" y="1809857"/>
                <a:ext cx="150020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Alta </a:t>
                </a:r>
                <a:r>
                  <a:rPr lang="en-US" sz="15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Função</a:t>
                </a:r>
                <a:r>
                  <a:rPr lang="en-US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5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Cognitiva</a:t>
                </a:r>
                <a:endParaRPr lang="en-US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Shape 227">
                <a:extLst>
                  <a:ext uri="{FF2B5EF4-FFF2-40B4-BE49-F238E27FC236}">
                    <a16:creationId xmlns:a16="http://schemas.microsoft.com/office/drawing/2014/main" id="{229E95BF-BA04-468E-8C03-27D3A76C99AA}"/>
                  </a:ext>
                </a:extLst>
              </p:cNvPr>
              <p:cNvSpPr txBox="1"/>
              <p:nvPr/>
            </p:nvSpPr>
            <p:spPr>
              <a:xfrm>
                <a:off x="1964513" y="4781074"/>
                <a:ext cx="6830097" cy="349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35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(</a:t>
                </a:r>
                <a:r>
                  <a:rPr lang="en-US" sz="14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Gravidez</a:t>
                </a:r>
                <a:r>
                  <a:rPr lang="en-US" sz="1400" dirty="0"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en-US" sz="1350" dirty="0">
                    <a:latin typeface="Calibri"/>
                    <a:ea typeface="Calibri"/>
                    <a:cs typeface="Calibri"/>
                    <a:sym typeface="Calibri"/>
                  </a:rPr>
                  <a:t>            (</a:t>
                </a:r>
                <a:r>
                  <a:rPr lang="en-US" sz="1350" dirty="0" err="1">
                    <a:latin typeface="Calibri"/>
                    <a:ea typeface="Calibri"/>
                    <a:cs typeface="Calibri"/>
                    <a:sym typeface="Calibri"/>
                  </a:rPr>
                  <a:t>Meses</a:t>
                </a:r>
                <a:r>
                  <a:rPr lang="en-US" sz="1350" dirty="0"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en-US" sz="135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           (</a:t>
                </a:r>
                <a:r>
                  <a:rPr lang="en-US" sz="135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Anos</a:t>
                </a:r>
                <a:r>
                  <a:rPr lang="en-US" sz="135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</a:p>
            </p:txBody>
          </p:sp>
          <p:sp>
            <p:nvSpPr>
              <p:cNvPr id="22" name="Shape 228">
                <a:extLst>
                  <a:ext uri="{FF2B5EF4-FFF2-40B4-BE49-F238E27FC236}">
                    <a16:creationId xmlns:a16="http://schemas.microsoft.com/office/drawing/2014/main" id="{9A495B58-3203-43ED-BFE5-EBF30A9BF27F}"/>
                  </a:ext>
                </a:extLst>
              </p:cNvPr>
              <p:cNvSpPr txBox="1"/>
              <p:nvPr/>
            </p:nvSpPr>
            <p:spPr>
              <a:xfrm>
                <a:off x="6643702" y="5357825"/>
                <a:ext cx="1928826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825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Fonte: C.A. Nelson (2000)</a:t>
                </a:r>
              </a:p>
            </p:txBody>
          </p:sp>
        </p:grpSp>
        <p:sp>
          <p:nvSpPr>
            <p:cNvPr id="15" name="Shape 232">
              <a:extLst>
                <a:ext uri="{FF2B5EF4-FFF2-40B4-BE49-F238E27FC236}">
                  <a16:creationId xmlns:a16="http://schemas.microsoft.com/office/drawing/2014/main" id="{4E68528B-2AB2-4ECA-B439-4EED65F330AA}"/>
                </a:ext>
              </a:extLst>
            </p:cNvPr>
            <p:cNvSpPr/>
            <p:nvPr/>
          </p:nvSpPr>
          <p:spPr>
            <a:xfrm>
              <a:off x="4092348" y="3244333"/>
              <a:ext cx="9593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1AC5B821-7765-482C-8853-FA4B0062DF3A}"/>
              </a:ext>
            </a:extLst>
          </p:cNvPr>
          <p:cNvSpPr/>
          <p:nvPr/>
        </p:nvSpPr>
        <p:spPr>
          <a:xfrm>
            <a:off x="625368" y="4376229"/>
            <a:ext cx="2721576" cy="70199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1400" dirty="0">
                <a:solidFill>
                  <a:schemeClr val="tx1"/>
                </a:solidFill>
              </a:rPr>
              <a:t>Nos primeiros anos de vida cerca de 700 novas conexões neurais são formadas a cada segundo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0044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BFE2-4109-4BD5-BAD2-F67DA343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91629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42AED-8F37-49C4-B8B1-139E5C7D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006" y="1496128"/>
            <a:ext cx="6691312" cy="53618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Estima-se que </a:t>
            </a:r>
            <a:r>
              <a:rPr lang="pt-BR" sz="3200" b="1" dirty="0"/>
              <a:t>43% de crianças menores de cinco anos </a:t>
            </a:r>
            <a:r>
              <a:rPr lang="pt-BR" sz="3200" dirty="0"/>
              <a:t>(cerca de 250 milhões) que vivem em países de baixa/média renda correm o risco de um desenvolvimento deficiente, devido à pobreza e ao </a:t>
            </a:r>
            <a:r>
              <a:rPr lang="pt-BR" sz="3200" b="1" dirty="0"/>
              <a:t>atraso no crescimento.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8228F777-2E24-4FB7-BBBD-EE209F41C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577" y="2516685"/>
            <a:ext cx="2941645" cy="388224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596B24E-CD17-46CB-BE93-E5251B2534FF}"/>
              </a:ext>
            </a:extLst>
          </p:cNvPr>
          <p:cNvSpPr txBox="1">
            <a:spLocks/>
          </p:cNvSpPr>
          <p:nvPr/>
        </p:nvSpPr>
        <p:spPr>
          <a:xfrm>
            <a:off x="278255" y="611202"/>
            <a:ext cx="385572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Nutrição e Desenvolvimento Infantil</a:t>
            </a:r>
          </a:p>
        </p:txBody>
      </p:sp>
    </p:spTree>
    <p:extLst>
      <p:ext uri="{BB962C8B-B14F-4D97-AF65-F5344CB8AC3E}">
        <p14:creationId xmlns:p14="http://schemas.microsoft.com/office/powerpoint/2010/main" val="319242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BFE2-4109-4BD5-BAD2-F67DA343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91629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endParaRPr lang="pt-BR" dirty="0"/>
          </a:p>
        </p:txBody>
      </p:sp>
      <p:pic>
        <p:nvPicPr>
          <p:cNvPr id="1026" name="Picture 2" descr="CNM - Confederação Nacional de Municípios | Comunicação">
            <a:extLst>
              <a:ext uri="{FF2B5EF4-FFF2-40B4-BE49-F238E27FC236}">
                <a16:creationId xmlns:a16="http://schemas.microsoft.com/office/drawing/2014/main" id="{09D8EE0B-AE26-46AF-9F29-217A03F24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" y="2185988"/>
            <a:ext cx="2912644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23139D5B-7921-4769-B11C-41CD7772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0120" y="1097598"/>
            <a:ext cx="6492875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Objetivo 4. Assegurar a educação inclusiva e equitativa e de qualidade, e promover oportunidades de aprendizagem ao longo da vida para todas e todos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4.2</a:t>
            </a:r>
            <a:r>
              <a:rPr lang="pt-BR" sz="2800" dirty="0">
                <a:solidFill>
                  <a:schemeClr val="tx1"/>
                </a:solidFill>
              </a:rPr>
              <a:t> Até 2030, garantir que todas as meninas e meninos tenham acesso a um </a:t>
            </a:r>
            <a:r>
              <a:rPr lang="pt-BR" sz="2800" b="1" dirty="0">
                <a:solidFill>
                  <a:schemeClr val="tx1"/>
                </a:solidFill>
              </a:rPr>
              <a:t>desenvolvimento de qualidade na primeira infância</a:t>
            </a:r>
            <a:r>
              <a:rPr lang="pt-BR" sz="2800" dirty="0">
                <a:solidFill>
                  <a:schemeClr val="tx1"/>
                </a:solidFill>
              </a:rPr>
              <a:t>, cuidados e educação pré-escolar, de modo que eles estejam prontos para o ensino primário.</a:t>
            </a:r>
          </a:p>
        </p:txBody>
      </p:sp>
    </p:spTree>
    <p:extLst>
      <p:ext uri="{BB962C8B-B14F-4D97-AF65-F5344CB8AC3E}">
        <p14:creationId xmlns:p14="http://schemas.microsoft.com/office/powerpoint/2010/main" val="142735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BFE2-4109-4BD5-BAD2-F67DA343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91629"/>
          </a:xfrm>
        </p:spPr>
        <p:txBody>
          <a:bodyPr>
            <a:normAutofit fontScale="90000"/>
          </a:bodyPr>
          <a:lstStyle/>
          <a:p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42AED-8F37-49C4-B8B1-139E5C7D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3" y="352656"/>
            <a:ext cx="7062787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NURTURING CARE FRAMEWORK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BB2F3-766D-4A30-875C-DD2BC24AB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595" y="451976"/>
            <a:ext cx="4043362" cy="3379124"/>
          </a:xfrm>
        </p:spPr>
        <p:txBody>
          <a:bodyPr>
            <a:normAutofit/>
          </a:bodyPr>
          <a:lstStyle/>
          <a:p>
            <a:r>
              <a:rPr lang="pt-BR" sz="3200" dirty="0"/>
              <a:t>Mensagem-chave: </a:t>
            </a:r>
            <a:br>
              <a:rPr lang="pt-BR" sz="3200" dirty="0"/>
            </a:br>
            <a:r>
              <a:rPr lang="pt-BR" sz="2400" b="1" dirty="0"/>
              <a:t>As crianças pequenas precisam de cuidados e atenção ao seu desenvolvimento desde o início.</a:t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8228F777-2E24-4FB7-BBBD-EE209F41C96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1761" y="2981556"/>
            <a:ext cx="2466975" cy="32559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036E08-EE3A-47B5-B6AD-0ECAC8B0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93" y="1010785"/>
            <a:ext cx="5686425" cy="57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9C77DBE-43B2-4580-9C81-52DE557B7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Earth Globe Europe-Africa">
            <a:extLst>
              <a:ext uri="{FF2B5EF4-FFF2-40B4-BE49-F238E27FC236}">
                <a16:creationId xmlns:a16="http://schemas.microsoft.com/office/drawing/2014/main" id="{261F75A0-548E-1D49-3B18-843CD4C4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912" y="640080"/>
            <a:ext cx="5577840" cy="55778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E2EEEB7-07F4-4B3C-A872-E13A22D8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8522FBD-B529-4D0F-8917-C47728B3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Agenda global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C81735F-1DDD-4106-AD93-390C6093E4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A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Década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Ação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da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Nutrição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(2016–25) e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os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Objetivos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Desenvolvimento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Sustentável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propõem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acabar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com a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desnutrição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em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todas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as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suas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formas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trazendo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atenção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para a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nutrição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no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início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 da </a:t>
            </a:r>
            <a:r>
              <a:rPr lang="en-US" sz="1600" b="1" cap="all" spc="200" dirty="0" err="1">
                <a:solidFill>
                  <a:srgbClr val="FFFFFF"/>
                </a:solidFill>
                <a:latin typeface="+mj-lt"/>
              </a:rPr>
              <a:t>vida</a:t>
            </a:r>
            <a:r>
              <a:rPr lang="en-US" sz="1600" b="1" cap="all" spc="2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33F139-16D4-4A34-9C64-4B22E8E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59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0FC25-7CBB-4076-95B9-884CC17E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CA455F-82C3-4FB3-A7FE-9C7EC137AF74}"/>
              </a:ext>
            </a:extLst>
          </p:cNvPr>
          <p:cNvSpPr txBox="1"/>
          <p:nvPr/>
        </p:nvSpPr>
        <p:spPr>
          <a:xfrm>
            <a:off x="298555" y="5263493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Amamentação na primeira hora de vida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7D470A-5D48-497A-847A-5D039D979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9"/>
          <a:stretch/>
        </p:blipFill>
        <p:spPr>
          <a:xfrm>
            <a:off x="4556761" y="2820922"/>
            <a:ext cx="3202812" cy="214438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72942A-C79D-4E0E-8713-1BD34F70DD19}"/>
              </a:ext>
            </a:extLst>
          </p:cNvPr>
          <p:cNvSpPr txBox="1"/>
          <p:nvPr/>
        </p:nvSpPr>
        <p:spPr>
          <a:xfrm>
            <a:off x="4360239" y="5253943"/>
            <a:ext cx="36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Amamentação exclusiva até o 6º mês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BAEF799-605F-4CCA-B395-173430E4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753" y="2820923"/>
            <a:ext cx="3515007" cy="214438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01E4DD-9CB4-4DBB-A5AB-D4CE558917FA}"/>
              </a:ext>
            </a:extLst>
          </p:cNvPr>
          <p:cNvSpPr txBox="1"/>
          <p:nvPr/>
        </p:nvSpPr>
        <p:spPr>
          <a:xfrm>
            <a:off x="8425117" y="5023111"/>
            <a:ext cx="376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Manutenção da amamentação com alimentos complementares até dois anos de vida ou mais</a:t>
            </a: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87FB50-5D68-4390-89D8-5562CB936138}"/>
              </a:ext>
            </a:extLst>
          </p:cNvPr>
          <p:cNvSpPr txBox="1"/>
          <p:nvPr/>
        </p:nvSpPr>
        <p:spPr>
          <a:xfrm>
            <a:off x="10828866" y="638673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MS, 2019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29A4010-E907-4921-918C-721CF2E6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5" y="2820922"/>
            <a:ext cx="3209926" cy="214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8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2163" y="-423863"/>
            <a:ext cx="11399837" cy="1143001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sz="2500" b="1" dirty="0"/>
            </a:br>
            <a:r>
              <a:rPr lang="en-US" sz="4400" dirty="0" err="1">
                <a:latin typeface="+mn-lt"/>
                <a:cs typeface="Times New Roman" pitchFamily="18" charset="0"/>
              </a:rPr>
              <a:t>Amamentação</a:t>
            </a:r>
            <a:r>
              <a:rPr lang="en-US" sz="4400" dirty="0">
                <a:latin typeface="+mn-lt"/>
                <a:cs typeface="Times New Roman" pitchFamily="18" charset="0"/>
              </a:rPr>
              <a:t> </a:t>
            </a:r>
            <a:r>
              <a:rPr lang="en-US" sz="4400" dirty="0" err="1">
                <a:latin typeface="+mn-lt"/>
                <a:cs typeface="Times New Roman" pitchFamily="18" charset="0"/>
              </a:rPr>
              <a:t>na</a:t>
            </a:r>
            <a:r>
              <a:rPr lang="en-US" sz="4400" dirty="0">
                <a:latin typeface="+mn-lt"/>
                <a:cs typeface="Times New Roman" pitchFamily="18" charset="0"/>
              </a:rPr>
              <a:t> </a:t>
            </a:r>
            <a:r>
              <a:rPr lang="en-US" sz="4400" dirty="0" err="1">
                <a:latin typeface="+mn-lt"/>
                <a:cs typeface="Times New Roman" pitchFamily="18" charset="0"/>
              </a:rPr>
              <a:t>primeira</a:t>
            </a:r>
            <a:r>
              <a:rPr lang="en-US" sz="4400" dirty="0">
                <a:latin typeface="+mn-lt"/>
                <a:cs typeface="Times New Roman" pitchFamily="18" charset="0"/>
              </a:rPr>
              <a:t> hora de </a:t>
            </a:r>
            <a:r>
              <a:rPr lang="en-US" sz="4400" dirty="0" err="1">
                <a:latin typeface="+mn-lt"/>
                <a:cs typeface="Times New Roman" pitchFamily="18" charset="0"/>
              </a:rPr>
              <a:t>vida</a:t>
            </a:r>
            <a:r>
              <a:rPr lang="en-US" sz="4400" dirty="0">
                <a:latin typeface="+mn-lt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3510FFF-5A0F-4351-A36D-FBB4A7FDF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04341"/>
              </p:ext>
            </p:extLst>
          </p:nvPr>
        </p:nvGraphicFramePr>
        <p:xfrm>
          <a:off x="-253998" y="8178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759C0ED5-E940-4C09-BA95-8B8EA13D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20" y="2178482"/>
            <a:ext cx="2671763" cy="2697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46FAFC-7743-4FFC-B51C-D68033FB915C}"/>
              </a:ext>
            </a:extLst>
          </p:cNvPr>
          <p:cNvSpPr txBox="1"/>
          <p:nvPr/>
        </p:nvSpPr>
        <p:spPr>
          <a:xfrm>
            <a:off x="213360" y="6334780"/>
            <a:ext cx="1197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tillium Web"/>
              </a:rPr>
              <a:t>Brasil Esteves, Tania Maria, Paiva </a:t>
            </a:r>
            <a:r>
              <a:rPr lang="pt-BR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tillium Web"/>
              </a:rPr>
              <a:t>Daumas</a:t>
            </a: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tillium Web"/>
              </a:rPr>
              <a:t>, Regina, Couto de Oliveira, Maria Inês, de Ferreira de Andrade, Carlos Augusto, Costa Leite, Iuri, </a:t>
            </a:r>
            <a:r>
              <a:rPr lang="pt-BR" sz="14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tillium Web"/>
              </a:rPr>
              <a:t>Fatores associados à amamentação na primeira hora de vida: revisão sistemática.</a:t>
            </a: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tillium Web"/>
              </a:rPr>
              <a:t> Revista de Saúde Pública [Internet]. 2014;48(4):697-708.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5A02207-6193-4D1D-B9DA-7EBDAE762FC7}"/>
              </a:ext>
            </a:extLst>
          </p:cNvPr>
          <p:cNvSpPr/>
          <p:nvPr/>
        </p:nvSpPr>
        <p:spPr>
          <a:xfrm>
            <a:off x="8381999" y="1889760"/>
            <a:ext cx="3118963" cy="29862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O colostro contém o fator epidérmico de crescimento, que acelera a maturação da mucosa intestinal, e fatores imunológicos bioativos que conferem proteção imunológica ao lactente, prevenindo a colonização intestinal por micro-organismos patogênicos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1EA0D03C-B4DB-49E1-8678-5FF6F14D254F}"/>
              </a:ext>
            </a:extLst>
          </p:cNvPr>
          <p:cNvSpPr/>
          <p:nvPr/>
        </p:nvSpPr>
        <p:spPr>
          <a:xfrm>
            <a:off x="6895593" y="32849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98650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11" y="358551"/>
            <a:ext cx="11323320" cy="551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E4BB2AE-5AA9-4168-B3A7-4ABAC29BF4B4}"/>
              </a:ext>
            </a:extLst>
          </p:cNvPr>
          <p:cNvSpPr txBox="1"/>
          <p:nvPr/>
        </p:nvSpPr>
        <p:spPr>
          <a:xfrm>
            <a:off x="2875547" y="6360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http://scielo.iec.pa.gov.br/pdf/ess/v25n1/Amamentacao1.pdf</a:t>
            </a:r>
          </a:p>
          <a:p>
            <a:endParaRPr lang="pt-BR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30"/>
    </mc:Choice>
    <mc:Fallback xmlns="">
      <p:transition spd="slow" advTm="25083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BCD1B8-552C-407C-8B9B-E5BA9E321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6840" y="545783"/>
            <a:ext cx="8229600" cy="990600"/>
          </a:xfrm>
        </p:spPr>
        <p:txBody>
          <a:bodyPr>
            <a:normAutofit/>
          </a:bodyPr>
          <a:lstStyle/>
          <a:p>
            <a:r>
              <a:rPr lang="pt-BR" dirty="0"/>
              <a:t>Impacto da amamentação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FDE5D27-50EB-45F7-A03F-5CE0C3C14180}"/>
              </a:ext>
            </a:extLst>
          </p:cNvPr>
          <p:cNvSpPr/>
          <p:nvPr/>
        </p:nvSpPr>
        <p:spPr>
          <a:xfrm>
            <a:off x="2431366" y="2637298"/>
            <a:ext cx="7329267" cy="22508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Dados de 28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revisões sistemáticas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meta-análises que analisaram o impacto da amamentação em relação a desfechos nas crianças ou mães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C5B3A-1C40-4B8E-8A21-84EFCF3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49830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Práticas Alimentares de Crianças Menores de Dois Anos - HNT 5761-1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/>
            </a:b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5D319-C217-4142-B48B-A6D87FA7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5209"/>
            <a:ext cx="10058400" cy="402336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 para a implementação e avaliação das diretrizes nacionais sobre práticas de alimentação de crianças menores de dois anos.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666666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t-BR" sz="1800" dirty="0">
                <a:solidFill>
                  <a:srgbClr val="66666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tilização de procedimentos para a realização de estudos populacionais em aleitamento materno e alimentação complementar.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84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70A6A-8902-45D3-81AD-71437535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de curto prazo </a:t>
            </a:r>
          </a:p>
        </p:txBody>
      </p:sp>
      <p:graphicFrame>
        <p:nvGraphicFramePr>
          <p:cNvPr id="12" name="Espaço Reservado para Conteúdo 8">
            <a:extLst>
              <a:ext uri="{FF2B5EF4-FFF2-40B4-BE49-F238E27FC236}">
                <a16:creationId xmlns:a16="http://schemas.microsoft.com/office/drawing/2014/main" id="{B789DE02-06B4-4118-8F0C-4BC27AC69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268926"/>
              </p:ext>
            </p:extLst>
          </p:nvPr>
        </p:nvGraphicFramePr>
        <p:xfrm>
          <a:off x="248356" y="2047804"/>
          <a:ext cx="1149208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40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0A3D6D-CE46-4F8B-A8DC-4B74A982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032" y="208280"/>
            <a:ext cx="8961936" cy="1188720"/>
          </a:xfrm>
        </p:spPr>
        <p:txBody>
          <a:bodyPr/>
          <a:lstStyle/>
          <a:p>
            <a:r>
              <a:rPr lang="pt-BR" dirty="0"/>
              <a:t>Efeitos de curto prazo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4D6084-DEF8-42AD-B227-188FE2F0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521332"/>
              </p:ext>
            </p:extLst>
          </p:nvPr>
        </p:nvGraphicFramePr>
        <p:xfrm>
          <a:off x="1295400" y="1828800"/>
          <a:ext cx="9753600" cy="431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02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0A3D6D-CE46-4F8B-A8DC-4B74A982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032" y="208280"/>
            <a:ext cx="8961936" cy="1188720"/>
          </a:xfrm>
        </p:spPr>
        <p:txBody>
          <a:bodyPr/>
          <a:lstStyle/>
          <a:p>
            <a:r>
              <a:rPr lang="pt-BR" dirty="0"/>
              <a:t>Efeitos de curto prazo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4D6084-DEF8-42AD-B227-188FE2F0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30171"/>
              </p:ext>
            </p:extLst>
          </p:nvPr>
        </p:nvGraphicFramePr>
        <p:xfrm>
          <a:off x="1295400" y="1828800"/>
          <a:ext cx="9753600" cy="431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50F620A-135C-4E44-BBAB-EAF8FE65E951}"/>
              </a:ext>
            </a:extLst>
          </p:cNvPr>
          <p:cNvSpPr txBox="1"/>
          <p:nvPr/>
        </p:nvSpPr>
        <p:spPr>
          <a:xfrm>
            <a:off x="1136135" y="6342193"/>
            <a:ext cx="9318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12121"/>
                </a:solidFill>
                <a:latin typeface="BlinkMacSystemFont"/>
              </a:rPr>
              <a:t>Harvey SM, Murphy VE,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Whalen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OM, Gibson PG, Jensen ME.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Breastfeeding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and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wheeze-related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outcomes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in high-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risk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infants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: A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systematic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review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and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meta-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analysis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. Am J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Clin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Nutr. 2021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Jun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1;113(6):1609-1618.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: 10.1093/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ajcn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/nqaa442. PMID: 33826694.</a:t>
            </a:r>
            <a:endParaRPr lang="pt-BR" sz="1200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82D615B-FD21-4F6B-9A86-678C22F578C4}"/>
              </a:ext>
            </a:extLst>
          </p:cNvPr>
          <p:cNvSpPr txBox="1">
            <a:spLocks/>
          </p:cNvSpPr>
          <p:nvPr/>
        </p:nvSpPr>
        <p:spPr>
          <a:xfrm>
            <a:off x="2234520" y="157808"/>
            <a:ext cx="880566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Amamentação e </a:t>
            </a:r>
            <a:r>
              <a:rPr lang="pt-BR" sz="2800" dirty="0" err="1"/>
              <a:t>sibilância</a:t>
            </a:r>
            <a:endParaRPr lang="pt-BR" sz="28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C103469-40EB-4ED6-BC34-320594A67D0A}"/>
              </a:ext>
            </a:extLst>
          </p:cNvPr>
          <p:cNvGraphicFramePr/>
          <p:nvPr/>
        </p:nvGraphicFramePr>
        <p:xfrm>
          <a:off x="1775520" y="1024957"/>
          <a:ext cx="8039334" cy="491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58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0A3D6D-CE46-4F8B-A8DC-4B74A982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032" y="208280"/>
            <a:ext cx="8961936" cy="1188720"/>
          </a:xfrm>
        </p:spPr>
        <p:txBody>
          <a:bodyPr/>
          <a:lstStyle/>
          <a:p>
            <a:r>
              <a:rPr lang="pt-BR" dirty="0"/>
              <a:t>Efeitos de curto prazo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65FD32D-C5F9-4D8C-AE8E-793F7BC24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10640"/>
              </p:ext>
            </p:extLst>
          </p:nvPr>
        </p:nvGraphicFramePr>
        <p:xfrm>
          <a:off x="2367280" y="2164080"/>
          <a:ext cx="6833164" cy="328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41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70A6A-8902-45D3-81AD-71437535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53718"/>
            <a:ext cx="10058400" cy="1450757"/>
          </a:xfrm>
        </p:spPr>
        <p:txBody>
          <a:bodyPr/>
          <a:lstStyle/>
          <a:p>
            <a:r>
              <a:rPr lang="pt-BR" dirty="0"/>
              <a:t>Efeitos de curto prazo na saúde bucal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A9263C75-57A4-4D26-8F7F-483B351B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428683"/>
              </p:ext>
            </p:extLst>
          </p:nvPr>
        </p:nvGraphicFramePr>
        <p:xfrm>
          <a:off x="1096963" y="1846263"/>
          <a:ext cx="10302557" cy="452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60B5E8D0-18E1-487A-826B-E685B6872071}"/>
              </a:ext>
            </a:extLst>
          </p:cNvPr>
          <p:cNvSpPr txBox="1"/>
          <p:nvPr/>
        </p:nvSpPr>
        <p:spPr>
          <a:xfrm rot="10800000" flipV="1">
            <a:off x="7244255" y="3696385"/>
            <a:ext cx="4048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i="0" u="none" strike="noStrike" baseline="0" dirty="0">
                <a:solidFill>
                  <a:schemeClr val="bg1"/>
                </a:solidFill>
                <a:latin typeface="Garamond BookCondensed"/>
              </a:rPr>
              <a:t>Amamentação por períodos mais longos que 12 meses e a amamentação noturna foram associadas com aumentos de 2-3 vezes na ocorrência de cáries dentárias em dentes decíduos, possivelmente devido à higiene bucal inadequada após a alimentação.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5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269F9-9580-4B67-A9C7-1CAED50E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de longo prazo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CC56F30-2EAF-453E-AF89-560899B5B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14501"/>
              </p:ext>
            </p:extLst>
          </p:nvPr>
        </p:nvGraphicFramePr>
        <p:xfrm>
          <a:off x="2072640" y="1844040"/>
          <a:ext cx="832104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36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26942" y="795112"/>
            <a:ext cx="10367889" cy="3237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39" y="1005395"/>
            <a:ext cx="8759869" cy="20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69" y="3286124"/>
            <a:ext cx="1825489" cy="5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5B425A8-054C-41CD-950E-EF8511DB8F48}"/>
              </a:ext>
            </a:extLst>
          </p:cNvPr>
          <p:cNvSpPr/>
          <p:nvPr/>
        </p:nvSpPr>
        <p:spPr>
          <a:xfrm>
            <a:off x="1533378" y="4538080"/>
            <a:ext cx="9087730" cy="1524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Impacto positivo da amamentação na inteligência, escolaridade e renda aos 30 anos de idade.</a:t>
            </a:r>
          </a:p>
        </p:txBody>
      </p:sp>
    </p:spTree>
    <p:extLst>
      <p:ext uri="{BB962C8B-B14F-4D97-AF65-F5344CB8AC3E}">
        <p14:creationId xmlns:p14="http://schemas.microsoft.com/office/powerpoint/2010/main" val="68854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2EA5E01-005A-438C-B46F-7B35B05638F4}"/>
              </a:ext>
            </a:extLst>
          </p:cNvPr>
          <p:cNvSpPr txBox="1"/>
          <p:nvPr/>
        </p:nvSpPr>
        <p:spPr>
          <a:xfrm>
            <a:off x="1955185" y="6396335"/>
            <a:ext cx="8281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12121"/>
                </a:solidFill>
                <a:latin typeface="BlinkMacSystemFont"/>
              </a:rPr>
              <a:t>Horta BL, de Sousa BA, de Mola CL.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Breastfeeding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and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neurodevelopmental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outcomes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Curr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Opin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Clin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Nutr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Metab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Care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. 2018 May;21(3):174-178.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: 10.1097/MCO.0000000000000453. PMID: 29389723.</a:t>
            </a:r>
            <a:endParaRPr lang="pt-BR" sz="1200" dirty="0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25F1036D-86C2-41D1-97A9-8365EBAE28FD}"/>
              </a:ext>
            </a:extLst>
          </p:cNvPr>
          <p:cNvSpPr txBox="1">
            <a:spLocks/>
          </p:cNvSpPr>
          <p:nvPr/>
        </p:nvSpPr>
        <p:spPr>
          <a:xfrm>
            <a:off x="1991189" y="251952"/>
            <a:ext cx="880566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Amamentação e inteligência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28611A0-E42B-4EB8-AC27-7C2F1DB4ED4D}"/>
              </a:ext>
            </a:extLst>
          </p:cNvPr>
          <p:cNvGraphicFramePr/>
          <p:nvPr/>
        </p:nvGraphicFramePr>
        <p:xfrm>
          <a:off x="1775520" y="1052736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22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491686-3BF8-4F3A-AA87-1002B029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622142"/>
            <a:ext cx="7184571" cy="24437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0C1BBA-6A8C-4E29-8239-ABC1A075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3291840"/>
            <a:ext cx="5943600" cy="233172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22BBB18-85AD-44D2-A36A-4B6C5151319A}"/>
              </a:ext>
            </a:extLst>
          </p:cNvPr>
          <p:cNvSpPr/>
          <p:nvPr/>
        </p:nvSpPr>
        <p:spPr>
          <a:xfrm>
            <a:off x="7650480" y="1431212"/>
            <a:ext cx="4201886" cy="3995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Crianças amamentadas tiveram 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volume de substância cinzenta 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significativamente maior no lobo temporal esquerdo inferior e lobo parietal esquerdo e mostraram significativamente mais 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ativação do cérebro 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nos lobos frontal direito e temporal esquerdo/direito ao processar as tarefas de percepção e linguagem (n=42; idade=8 anos)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376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C5B3A-1C40-4B8E-8A21-84EFCF3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69" y="1088114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Práticas Alimentares de Crianças Menores de Dois Anos - HNT 5761-1/2021</a:t>
            </a:r>
            <a:br>
              <a:rPr lang="pt-BR" dirty="0"/>
            </a:b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5D319-C217-4142-B48B-A6D87FA7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69" y="2253033"/>
            <a:ext cx="9921240" cy="382371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Docentes responsáveis: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Sonia Isoyama Venancio e Maria Helena D’Aquino Benício.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Professora </a:t>
            </a:r>
            <a:r>
              <a:rPr lang="pt-BR" sz="18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convidada</a:t>
            </a:r>
            <a:r>
              <a:rPr lang="pt-BR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:Regicely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Aline Brandão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de oferecimento: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07, 09, 16, 21, 23 e 28/11 (segundas e quartas das 14 às 18h)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de Créditos: 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Avaliação:</a:t>
            </a:r>
            <a:r>
              <a:rPr lang="pt-BR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realizada com base na apresentação de seminários e participação nas aulas.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120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B4FF6C2-FC17-447F-9F5F-4B50EFC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86E114-69EF-4189-BE80-E5F0D8343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2" t="31730" r="23837" b="22260"/>
          <a:stretch/>
        </p:blipFill>
        <p:spPr>
          <a:xfrm>
            <a:off x="3384305" y="809981"/>
            <a:ext cx="6132603" cy="3543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86619C-B571-4EDF-AD58-5987D9F91AE1}"/>
              </a:ext>
            </a:extLst>
          </p:cNvPr>
          <p:cNvSpPr txBox="1"/>
          <p:nvPr/>
        </p:nvSpPr>
        <p:spPr>
          <a:xfrm>
            <a:off x="6888089" y="6554361"/>
            <a:ext cx="583106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50" dirty="0"/>
              <a:t>https://authors.elsevier.com/sd/article/S2667193X21001356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135CFBE-1D4A-E927-FFF6-D015CBD9EB19}"/>
              </a:ext>
            </a:extLst>
          </p:cNvPr>
          <p:cNvSpPr/>
          <p:nvPr/>
        </p:nvSpPr>
        <p:spPr>
          <a:xfrm>
            <a:off x="2147410" y="5133619"/>
            <a:ext cx="8269507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Crianças entre 36 e 59 meses tiveram mais chance de ter um desenvolvimento esperado para a idade quando foram amamentados, independente da duração da amamentação.</a:t>
            </a:r>
          </a:p>
        </p:txBody>
      </p:sp>
    </p:spTree>
    <p:extLst>
      <p:ext uri="{BB962C8B-B14F-4D97-AF65-F5344CB8AC3E}">
        <p14:creationId xmlns:p14="http://schemas.microsoft.com/office/powerpoint/2010/main" val="87153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70A6A-8902-45D3-81AD-71437535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da amamentação em países de alta renda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A9263C75-57A4-4D26-8F7F-483B351B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997776"/>
              </p:ext>
            </p:extLst>
          </p:nvPr>
        </p:nvGraphicFramePr>
        <p:xfrm>
          <a:off x="1096963" y="1846263"/>
          <a:ext cx="9174797" cy="214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Espaço Reservado para Conteúdo 8">
            <a:extLst>
              <a:ext uri="{FF2B5EF4-FFF2-40B4-BE49-F238E27FC236}">
                <a16:creationId xmlns:a16="http://schemas.microsoft.com/office/drawing/2014/main" id="{B789DE02-06B4-4118-8F0C-4BC27AC69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19622"/>
              </p:ext>
            </p:extLst>
          </p:nvPr>
        </p:nvGraphicFramePr>
        <p:xfrm>
          <a:off x="1096963" y="3980597"/>
          <a:ext cx="932719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7180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A250EE8-1F99-49EF-BE14-FEB4F8CCF2CA}"/>
              </a:ext>
            </a:extLst>
          </p:cNvPr>
          <p:cNvSpPr txBox="1"/>
          <p:nvPr/>
        </p:nvSpPr>
        <p:spPr>
          <a:xfrm>
            <a:off x="2225316" y="5858293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Altobelli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E,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Angeletti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PM,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Verrotti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Petrocelli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R. The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Impact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of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Human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Milk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on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Necrotizing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Enterocolitis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: A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Systematic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Review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and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 Meta-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Analysis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Nutrients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. 2020 May 6;12(5):1322. </a:t>
            </a:r>
            <a:r>
              <a:rPr lang="pt-BR" sz="12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pt-BR" sz="1200" dirty="0">
                <a:solidFill>
                  <a:srgbClr val="212121"/>
                </a:solidFill>
                <a:latin typeface="BlinkMacSystemFont"/>
              </a:rPr>
              <a:t>: 10.3390/nu12051322. PMID: 32384652; PMCID: PMC7284425.</a:t>
            </a:r>
            <a:endParaRPr lang="pt-BR" sz="1200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759C5F4-6940-4B36-8059-938DA6C843F6}"/>
              </a:ext>
            </a:extLst>
          </p:cNvPr>
          <p:cNvSpPr txBox="1">
            <a:spLocks/>
          </p:cNvSpPr>
          <p:nvPr/>
        </p:nvSpPr>
        <p:spPr>
          <a:xfrm>
            <a:off x="1524000" y="260648"/>
            <a:ext cx="880566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Amamentação e </a:t>
            </a:r>
            <a:r>
              <a:rPr lang="pt-BR" sz="2800" dirty="0" err="1"/>
              <a:t>enterocolite</a:t>
            </a:r>
            <a:r>
              <a:rPr lang="pt-BR" sz="2800" dirty="0"/>
              <a:t> necrotizante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FE5700B-24E4-4D1D-8C0A-B8E2FD240A08}"/>
              </a:ext>
            </a:extLst>
          </p:cNvPr>
          <p:cNvGraphicFramePr/>
          <p:nvPr/>
        </p:nvGraphicFramePr>
        <p:xfrm>
          <a:off x="1775520" y="1052736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40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18E21-D63C-4681-AFE8-A51C9BFF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benefícios da amamentação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2191419-3AF5-446E-A940-B1FC8EB9C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145406"/>
              </p:ext>
            </p:extLst>
          </p:nvPr>
        </p:nvGraphicFramePr>
        <p:xfrm>
          <a:off x="2150253" y="1975555"/>
          <a:ext cx="7196948" cy="425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36AD4DA-DBBB-4B36-B450-8DADC15E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02" y="3002844"/>
            <a:ext cx="2297094" cy="225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68B41-67D7-479D-9154-5FA17C3E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6" y="2524083"/>
            <a:ext cx="6470904" cy="904917"/>
          </a:xfrm>
        </p:spPr>
        <p:txBody>
          <a:bodyPr>
            <a:normAutofit fontScale="90000"/>
          </a:bodyPr>
          <a:lstStyle/>
          <a:p>
            <a:r>
              <a:rPr lang="pt-BR" dirty="0"/>
              <a:t>Alimentação complementar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6539D6-1182-4C5E-BDBD-8D836A82B14F}"/>
              </a:ext>
            </a:extLst>
          </p:cNvPr>
          <p:cNvSpPr txBox="1"/>
          <p:nvPr/>
        </p:nvSpPr>
        <p:spPr>
          <a:xfrm>
            <a:off x="1200106" y="4694721"/>
            <a:ext cx="29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Guia Alimentar Para Crianças Brasileiras Menores de Dois Anos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64ADF6-583C-4656-AB24-A5B5AAAA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18" y="2103814"/>
            <a:ext cx="3316216" cy="24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08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E3E1D-0A91-4425-B7D7-5375B28516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579" y="2609056"/>
            <a:ext cx="3703638" cy="1182687"/>
          </a:xfrm>
        </p:spPr>
        <p:txBody>
          <a:bodyPr>
            <a:noAutofit/>
          </a:bodyPr>
          <a:lstStyle/>
          <a:p>
            <a:r>
              <a:rPr lang="pt-BR" sz="2800" b="1" dirty="0"/>
              <a:t>Impacto da nutrição infantil no desenvolvimento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A504A3-EF56-4839-B7AF-F30C7AE126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79" y="876300"/>
            <a:ext cx="7005106" cy="48615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ADF09D2-4661-4498-A364-6608DAC0690C}"/>
              </a:ext>
            </a:extLst>
          </p:cNvPr>
          <p:cNvSpPr txBox="1"/>
          <p:nvPr/>
        </p:nvSpPr>
        <p:spPr>
          <a:xfrm>
            <a:off x="506610" y="5183862"/>
            <a:ext cx="370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 MM, Walker SP,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Fernald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LCH, et al.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age: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pt-B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 doi:10.1016/S0140-6736(16)31389-7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1CF6A8-FB9C-4452-8C14-97DD0BE327B1}"/>
              </a:ext>
            </a:extLst>
          </p:cNvPr>
          <p:cNvSpPr/>
          <p:nvPr/>
        </p:nvSpPr>
        <p:spPr>
          <a:xfrm>
            <a:off x="5806440" y="3200400"/>
            <a:ext cx="1448602" cy="16483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1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0FB-6B18-4A83-A5EB-ACEA21F1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Alimentação complementar e preferências alimentares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AAE9D4-C538-4F10-95A8-DAE268EB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653" y="2223778"/>
            <a:ext cx="5511236" cy="318311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400" dirty="0"/>
              <a:t>Oferecer alimentação complementar saudável ​​e diversificada ajuda a estabelecer preferências e bons hábitos alimentares mais tarde na vida. </a:t>
            </a:r>
          </a:p>
          <a:p>
            <a:r>
              <a:rPr lang="pt-BR" sz="2400" dirty="0"/>
              <a:t>Há evidências de que consumir frutas e vegetais influencia o consumo mais tarde na infância (UNICEF, 2016)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9C229E-CC87-4488-96CB-5A582FF4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13" y="2223778"/>
            <a:ext cx="4071980" cy="31831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33ED58-365D-42B3-8C72-AFE54DCB5819}"/>
              </a:ext>
            </a:extLst>
          </p:cNvPr>
          <p:cNvSpPr txBox="1"/>
          <p:nvPr/>
        </p:nvSpPr>
        <p:spPr>
          <a:xfrm>
            <a:off x="1338824" y="5560950"/>
            <a:ext cx="298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Guia Alimentar Para Crianças Brasileiras Menores de Dois Anos</a:t>
            </a:r>
          </a:p>
        </p:txBody>
      </p:sp>
    </p:spTree>
    <p:extLst>
      <p:ext uri="{BB962C8B-B14F-4D97-AF65-F5344CB8AC3E}">
        <p14:creationId xmlns:p14="http://schemas.microsoft.com/office/powerpoint/2010/main" val="2094164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45F0A-A31A-40A1-AA5B-B633956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Impacto da alimentação complementar na mortalidade na infância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F7E39CB-4D5B-4709-924B-8A46B3DCD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6104" y="2638044"/>
            <a:ext cx="5163216" cy="3725669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51AFD4-D0AA-4AD1-98BD-6E160419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3" y="2949887"/>
            <a:ext cx="5318758" cy="232315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t-BR" sz="2400" dirty="0"/>
              <a:t>Se práticas adequadas de alimentação complementar fossem ampliadas a níveis quase universais, aproximadamente 100.000 mortes em crianças menores de cinco anos poderiam ser evitadas a cada ano (UNICEF, 2016)</a:t>
            </a:r>
          </a:p>
        </p:txBody>
      </p:sp>
    </p:spTree>
    <p:extLst>
      <p:ext uri="{BB962C8B-B14F-4D97-AF65-F5344CB8AC3E}">
        <p14:creationId xmlns:p14="http://schemas.microsoft.com/office/powerpoint/2010/main" val="698700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ADE4E8-D24F-425D-875D-CAFD3E26F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8" t="15638" r="13271" b="48148"/>
          <a:stretch/>
        </p:blipFill>
        <p:spPr>
          <a:xfrm>
            <a:off x="733778" y="2348534"/>
            <a:ext cx="6039555" cy="248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C7115C0-F279-443A-BD36-7FC5BA2533BA}"/>
              </a:ext>
            </a:extLst>
          </p:cNvPr>
          <p:cNvSpPr txBox="1"/>
          <p:nvPr/>
        </p:nvSpPr>
        <p:spPr>
          <a:xfrm>
            <a:off x="7346242" y="2620816"/>
            <a:ext cx="411198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/>
              <a:t>Uma análise de 14 países evidenciou que crianças de 6 a 8 meses que comeram alimentos sólidos ou semissólidos tiveram um risco menor de sofrer de retardo de crescimento ou de baixo peso.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F7FBDC-8E9E-420A-A84A-3AC57F7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AC e medidas de crescimento</a:t>
            </a:r>
          </a:p>
        </p:txBody>
      </p:sp>
    </p:spTree>
    <p:extLst>
      <p:ext uri="{BB962C8B-B14F-4D97-AF65-F5344CB8AC3E}">
        <p14:creationId xmlns:p14="http://schemas.microsoft.com/office/powerpoint/2010/main" val="1943878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BA729-1FB9-4673-B669-643116C2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Alimentação complementar e obesidade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8FDF5EF7-FF9F-4540-A41C-8D442A6A3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688" y="2174719"/>
            <a:ext cx="4938713" cy="345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A52DC9-A37B-4D5E-A58B-DF59FAE9C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7601" y="2029177"/>
            <a:ext cx="5488658" cy="40233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Essa revisão explora o papel da alimentação complementar na obesidade.</a:t>
            </a:r>
          </a:p>
          <a:p>
            <a:r>
              <a:rPr lang="pt-BR" b="1" dirty="0"/>
              <a:t>Introdução antecipada de alimentos complementares  (antes do 4º mês de vida), alto teor de proteínas e conteúdo de energia dos alimentos e não adesão às diretrizes sobre alimentação infantil podem estar associadas a sobrepeso e obesidade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8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14029DE-B655-B6F3-4352-41965351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AF3E1C1-6D6E-BAE6-24CF-A531E9B61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25261"/>
              </p:ext>
            </p:extLst>
          </p:nvPr>
        </p:nvGraphicFramePr>
        <p:xfrm>
          <a:off x="1323474" y="1381403"/>
          <a:ext cx="9293726" cy="547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872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DE9E2-34C0-4B91-AC51-B24CEA07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Alimentação complementar e obesidade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BA19DD2-75C8-4F0C-993C-DB1A658D9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689" y="2208206"/>
            <a:ext cx="4927423" cy="3380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A4F27-F51C-4BB1-9D7C-6F477C78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178" y="2026357"/>
            <a:ext cx="5675101" cy="40233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/>
              <a:t>Este estudo teve como objetivo revisar sistematicamente as evidências sobre a relação entre a idade de introdução da alimentação complementar e excesso de peso na adolescência e na idade adulta. </a:t>
            </a:r>
          </a:p>
          <a:p>
            <a:r>
              <a:rPr lang="pt-BR" dirty="0"/>
              <a:t>Dos 103 artigos selecionados para a leitura completa, nove foram incluídos na revisão. </a:t>
            </a:r>
            <a:r>
              <a:rPr lang="pt-BR" b="1" dirty="0"/>
              <a:t>Destes, três encontraram uma associação entre idade de introdução da alimentação complementar e excesso de peso.</a:t>
            </a:r>
          </a:p>
          <a:p>
            <a:r>
              <a:rPr lang="pt-BR" b="1" dirty="0"/>
              <a:t>A evidência não é consistente o suficiente para confirmar a existência da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1657449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30E2-8839-40F9-8062-5F192DA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Alimentação complementar e obesidade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9F1EBC8-3B1A-4047-82D9-D79645D22E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211" y="2491278"/>
            <a:ext cx="5873789" cy="273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A4C77B-A2D2-4228-9435-D6E7AE8B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865" y="2095129"/>
            <a:ext cx="5398347" cy="35245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Evidências sugerem que o consumo de bebidas adoçadas com </a:t>
            </a:r>
            <a:r>
              <a:rPr lang="pt-BR" dirty="0"/>
              <a:t>açúcar durante o período de alimentação complementar está associado ao aumento do risco de obesidade  na infância, mas não está associado a outras medidas de crescimento, tamanho ou composição corporal. 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Evidências limitadas </a:t>
            </a:r>
            <a:r>
              <a:rPr lang="pt-BR" dirty="0"/>
              <a:t>mostraram uma associação positiva entre a ingestão de suco e peso para comprimento do bebê e escores z do índice de massa corporal da criança. </a:t>
            </a:r>
          </a:p>
        </p:txBody>
      </p:sp>
    </p:spTree>
    <p:extLst>
      <p:ext uri="{BB962C8B-B14F-4D97-AF65-F5344CB8AC3E}">
        <p14:creationId xmlns:p14="http://schemas.microsoft.com/office/powerpoint/2010/main" val="3034340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2A6A9-6896-46E0-89BC-9AC2E81B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Açúcar e qualidade da dieta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A4076C9-70E7-4CFF-8373-4AAC3C0953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383" y="2384362"/>
            <a:ext cx="6030217" cy="245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ABE13B-34D9-4C29-849E-52C04B187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160" y="2514600"/>
            <a:ext cx="4937760" cy="21945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/>
          </a:p>
          <a:p>
            <a:r>
              <a:rPr lang="pt-BR" sz="2400" dirty="0"/>
              <a:t>De 22 estudos, todos, exceto 1, encontraram associação  de maior ingestão de açúcar adicionado a uma pior qualidade da dieta.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803223-4ACC-4E30-AD4F-F5C6A702FFB6}"/>
              </a:ext>
            </a:extLst>
          </p:cNvPr>
          <p:cNvSpPr txBox="1"/>
          <p:nvPr/>
        </p:nvSpPr>
        <p:spPr>
          <a:xfrm>
            <a:off x="783576" y="6240321"/>
            <a:ext cx="1062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Louie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JC,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Tapsell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LC.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Association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between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intake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total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vs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added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sugar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on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diet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quality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: a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systematic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review.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Nutr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Rev. 2015 Dec;73(12):837-57.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: 10.1093/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nutrit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/nuv044.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2015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Oct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7. PMID: 26449366.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202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6292A9-50B3-4890-832E-A17636BA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936" y="2318765"/>
            <a:ext cx="7729728" cy="3195828"/>
          </a:xfrm>
        </p:spPr>
        <p:txBody>
          <a:bodyPr>
            <a:normAutofit fontScale="90000"/>
          </a:bodyPr>
          <a:lstStyle/>
          <a:p>
            <a:r>
              <a:rPr lang="pt-BR" dirty="0"/>
              <a:t>Essa aula trouxe algum conhecimento novo para você?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Explique com suas palavras a importância da alimentação infantil para uma mãe.</a:t>
            </a:r>
          </a:p>
        </p:txBody>
      </p:sp>
      <p:pic>
        <p:nvPicPr>
          <p:cNvPr id="9218" name="Picture 2" descr="Foto de Ponto De Exclamação Vermelho Exclamação Sinal 3d Com Salto Boneco  Vencedor Isolado No Fundo Branco e mais fotos de stock de Adulto - iStock">
            <a:extLst>
              <a:ext uri="{FF2B5EF4-FFF2-40B4-BE49-F238E27FC236}">
                <a16:creationId xmlns:a16="http://schemas.microsoft.com/office/drawing/2014/main" id="{F4DC8108-BEF7-41DB-8649-001D9C02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2902266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37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FA7DF-2FBE-4707-923E-DF8249E6D4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7725" y="4127969"/>
            <a:ext cx="3535362" cy="144938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Obrigada pela atenção!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AC272-9858-4AD3-BEBE-ACDAD834FFD8}"/>
              </a:ext>
            </a:extLst>
          </p:cNvPr>
          <p:cNvSpPr txBox="1"/>
          <p:nvPr/>
        </p:nvSpPr>
        <p:spPr>
          <a:xfrm>
            <a:off x="4943107" y="5798722"/>
            <a:ext cx="2838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soniav@isaude.sp.gov.br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79FF12-5374-4637-A1F0-3ECB0D69B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9" t="52184" r="9552" b="2988"/>
          <a:stretch/>
        </p:blipFill>
        <p:spPr bwMode="auto">
          <a:xfrm>
            <a:off x="3524566" y="632272"/>
            <a:ext cx="4256690" cy="3074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784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B1877D7-02DF-43BE-994B-25528379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256" y="457657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Como você se conecta com o tema da disciplina e o que veio buscar?</a:t>
            </a:r>
          </a:p>
        </p:txBody>
      </p:sp>
      <p:pic>
        <p:nvPicPr>
          <p:cNvPr id="2054" name="Picture 6" descr="Quem sou eu realmente? - Liderança">
            <a:extLst>
              <a:ext uri="{FF2B5EF4-FFF2-40B4-BE49-F238E27FC236}">
                <a16:creationId xmlns:a16="http://schemas.microsoft.com/office/drawing/2014/main" id="{2D32A9AE-9927-44A0-B558-7449CCAE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7" y="883920"/>
            <a:ext cx="3086441" cy="29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FEB9-EBCE-4069-BB59-4A650D32A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18978"/>
            <a:ext cx="8991600" cy="3413686"/>
          </a:xfrm>
        </p:spPr>
        <p:txBody>
          <a:bodyPr>
            <a:normAutofit/>
          </a:bodyPr>
          <a:lstStyle/>
          <a:p>
            <a:r>
              <a:rPr lang="pt-BR" sz="4400" b="1" dirty="0"/>
              <a:t>Impacto da alimentação infantil sobre a saúde, o desenvolvimento integral da criança e prevenção de agravos na vida adulta.</a:t>
            </a:r>
            <a:br>
              <a:rPr lang="pt-BR" sz="4400" b="1" dirty="0"/>
            </a:br>
            <a:endParaRPr lang="pt-BR" sz="44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89057E0-25CA-4757-8B72-19C3C7619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7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52D67-ACC8-4C2A-B1D4-FF417B0E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8346"/>
            <a:ext cx="7729728" cy="1188720"/>
          </a:xfrm>
        </p:spPr>
        <p:txBody>
          <a:bodyPr/>
          <a:lstStyle/>
          <a:p>
            <a:r>
              <a:rPr lang="pt-BR" dirty="0"/>
              <a:t>Os 1000 dias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32C161E-D7E2-4B2E-BD5D-C71C81656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240" y="2104491"/>
            <a:ext cx="4937760" cy="4023360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Em 2008, a revista The Lancet publicou uma série sobre desnutrição materna e infantil que apontou a necessidade de se focar no período que vai </a:t>
            </a:r>
            <a:r>
              <a:rPr lang="pt-BR" sz="2800" b="1" dirty="0"/>
              <a:t>desde a concepção até o fim do segundo ano de vida da criança</a:t>
            </a:r>
            <a:r>
              <a:rPr lang="pt-BR" sz="2800" dirty="0"/>
              <a:t> - os primeiros mil dias, no qual a boa nutrição e o crescimento saudável teriam benefícios por toda a vida</a:t>
            </a:r>
            <a:r>
              <a:rPr lang="pt-BR" dirty="0"/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7135FB-0BDA-46BE-8A0A-59D49517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30391" r="66537" b="21987"/>
          <a:stretch/>
        </p:blipFill>
        <p:spPr>
          <a:xfrm>
            <a:off x="6715532" y="1921934"/>
            <a:ext cx="4196308" cy="43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E991A-0EB7-48A8-849D-A69B02D6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Evidências sobre os 1000 dias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1DA3D3-42E5-4B14-8CC7-DD8B0C9F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714" y="1682750"/>
            <a:ext cx="5212080" cy="5175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Déficits no crescimento fetal ou retardo de crescimento nos primeiros 2 anos de vida pode levar a danos irreversíveis, incluindo adultos com estatura mais baixa, menor escolaridade e renda reduzida na idade adulta.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Crianças desnutridas nos primeiros 2 anos de vida e que engordaram rapidamente na infância e na adolescência correm alto risco de doenças crônicas relacionadas à nutrição.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prevenção da desnutrição materna e infantil é um investimento de longo prazo que beneficiará a atual geração e a futura.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FD791A-B1F6-4826-BBB3-AD319E724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8" y="6116481"/>
            <a:ext cx="3855720" cy="73818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Lancet, 2008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CBFD390-F55C-4849-ACD1-A87EC6A7E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" t="32343" r="16918" b="12898"/>
          <a:stretch/>
        </p:blipFill>
        <p:spPr>
          <a:xfrm>
            <a:off x="601579" y="3315215"/>
            <a:ext cx="2923674" cy="236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26F7628-D48B-4E5C-96BD-96A4A037A60C}"/>
              </a:ext>
            </a:extLst>
          </p:cNvPr>
          <p:cNvSpPr/>
          <p:nvPr/>
        </p:nvSpPr>
        <p:spPr>
          <a:xfrm>
            <a:off x="5615292" y="372979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Mensagens-chave</a:t>
            </a:r>
          </a:p>
        </p:txBody>
      </p:sp>
    </p:spTree>
    <p:extLst>
      <p:ext uri="{BB962C8B-B14F-4D97-AF65-F5344CB8AC3E}">
        <p14:creationId xmlns:p14="http://schemas.microsoft.com/office/powerpoint/2010/main" val="233422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E991A-0EB7-48A8-849D-A69B02D6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Evidências sobre os 1000 dias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1DA3D3-42E5-4B14-8CC7-DD8B0C9F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36" y="1737359"/>
            <a:ext cx="5212080" cy="5175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Restrição de crescimento intrauterino leva a mais de 800.000 mortes neonatais e 20% de déficits de estatura em crianças menores de 5 anos em todo o mundo.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Dupla carga da desnutrição: retardo de crescimento e deficiências de nutrientes essenciais, juntamente com o problema emergente da obesidade.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FD791A-B1F6-4826-BBB3-AD319E724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8" y="6116481"/>
            <a:ext cx="3855720" cy="73818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Lancet, 2013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6F7628-D48B-4E5C-96BD-96A4A037A60C}"/>
              </a:ext>
            </a:extLst>
          </p:cNvPr>
          <p:cNvSpPr/>
          <p:nvPr/>
        </p:nvSpPr>
        <p:spPr>
          <a:xfrm>
            <a:off x="5952176" y="348916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Mensagens-chave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8E11E1-18AE-4BF9-8CDD-F8EDC520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9365" r="16211" b="15191"/>
          <a:stretch/>
        </p:blipFill>
        <p:spPr>
          <a:xfrm>
            <a:off x="416237" y="3429000"/>
            <a:ext cx="3200400" cy="2079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72857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2316</TotalTime>
  <Words>2575</Words>
  <Application>Microsoft Office PowerPoint</Application>
  <PresentationFormat>Widescreen</PresentationFormat>
  <Paragraphs>177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5" baseType="lpstr">
      <vt:lpstr>Arial</vt:lpstr>
      <vt:lpstr>Arial</vt:lpstr>
      <vt:lpstr>BlinkMacSystemFont</vt:lpstr>
      <vt:lpstr>Calibri</vt:lpstr>
      <vt:lpstr>Calibri Light</vt:lpstr>
      <vt:lpstr>Garamond BookCondensed</vt:lpstr>
      <vt:lpstr>Times New Roman</vt:lpstr>
      <vt:lpstr>Titillium Web</vt:lpstr>
      <vt:lpstr>Verdana</vt:lpstr>
      <vt:lpstr>Wingdings</vt:lpstr>
      <vt:lpstr>Retrospectiva</vt:lpstr>
      <vt:lpstr>Práticas Alimentares de Crianças Menores de Dois Anos </vt:lpstr>
      <vt:lpstr> Práticas Alimentares de Crianças Menores de Dois Anos - HNT 5761-1   </vt:lpstr>
      <vt:lpstr> Práticas Alimentares de Crianças Menores de Dois Anos - HNT 5761-1/2021  </vt:lpstr>
      <vt:lpstr>Conteúdo</vt:lpstr>
      <vt:lpstr>Como você se conecta com o tema da disciplina e o que veio buscar?</vt:lpstr>
      <vt:lpstr>Impacto da alimentação infantil sobre a saúde, o desenvolvimento integral da criança e prevenção de agravos na vida adulta. </vt:lpstr>
      <vt:lpstr>Os 1000 dias</vt:lpstr>
      <vt:lpstr>Evidências sobre os 1000 dias</vt:lpstr>
      <vt:lpstr>Evidências sobre os 1000 dias</vt:lpstr>
      <vt:lpstr>Evidências sobre os 1000 dias</vt:lpstr>
      <vt:lpstr>A importância dos 1000 dias para o desenvolvimento infantil</vt:lpstr>
      <vt:lpstr>      </vt:lpstr>
      <vt:lpstr>      </vt:lpstr>
      <vt:lpstr>      </vt:lpstr>
      <vt:lpstr>Agenda global</vt:lpstr>
      <vt:lpstr>Recomendações</vt:lpstr>
      <vt:lpstr> Amamentação na primeira hora de vida </vt:lpstr>
      <vt:lpstr>Apresentação do PowerPoint</vt:lpstr>
      <vt:lpstr>Impacto da amamentação</vt:lpstr>
      <vt:lpstr>Efeitos de curto prazo </vt:lpstr>
      <vt:lpstr>Efeitos de curto prazo </vt:lpstr>
      <vt:lpstr>Efeitos de curto prazo </vt:lpstr>
      <vt:lpstr>Apresentação do PowerPoint</vt:lpstr>
      <vt:lpstr>Efeitos de curto prazo </vt:lpstr>
      <vt:lpstr>Efeitos de curto prazo na saúde bucal</vt:lpstr>
      <vt:lpstr>Efeitos de longo prazo</vt:lpstr>
      <vt:lpstr>Apresentação do PowerPoint</vt:lpstr>
      <vt:lpstr>Apresentação do PowerPoint</vt:lpstr>
      <vt:lpstr>Apresentação do PowerPoint</vt:lpstr>
      <vt:lpstr>Apresentação do PowerPoint</vt:lpstr>
      <vt:lpstr>Efeitos da amamentação em países de alta renda</vt:lpstr>
      <vt:lpstr>Apresentação do PowerPoint</vt:lpstr>
      <vt:lpstr>Outros benefícios da amamentação</vt:lpstr>
      <vt:lpstr>Alimentação complementar</vt:lpstr>
      <vt:lpstr>Impacto da nutrição infantil no desenvolvimento</vt:lpstr>
      <vt:lpstr>Alimentação complementar e preferências alimentares</vt:lpstr>
      <vt:lpstr>Impacto da alimentação complementar na mortalidade na infância</vt:lpstr>
      <vt:lpstr>Indicadores de AC e medidas de crescimento</vt:lpstr>
      <vt:lpstr>Alimentação complementar e obesidade</vt:lpstr>
      <vt:lpstr>Alimentação complementar e obesidade</vt:lpstr>
      <vt:lpstr>Alimentação complementar e obesidade</vt:lpstr>
      <vt:lpstr>Açúcar e qualidade da dieta</vt:lpstr>
      <vt:lpstr>Essa aula trouxe algum conhecimento novo para você?  Explique com suas palavras a importância da alimentação infantil para uma mãe.</vt:lpstr>
      <vt:lpstr>Obrigada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do aleitamento materno no desenvolvimento infantil</dc:title>
  <dc:creator>sonia venancio</dc:creator>
  <cp:lastModifiedBy>SONIA VENANCIO</cp:lastModifiedBy>
  <cp:revision>103</cp:revision>
  <dcterms:created xsi:type="dcterms:W3CDTF">2018-05-11T23:33:33Z</dcterms:created>
  <dcterms:modified xsi:type="dcterms:W3CDTF">2022-11-05T19:12:21Z</dcterms:modified>
</cp:coreProperties>
</file>