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29092020-5CBA-46B0-AAAF-61583485C9BC}" type="datetimeFigureOut">
              <a:rPr lang="pt-BR" smtClean="0"/>
              <a:t>01/03/2020</a:t>
            </a:fld>
            <a:endParaRPr lang="pt-BR"/>
          </a:p>
        </p:txBody>
      </p:sp>
      <p:sp>
        <p:nvSpPr>
          <p:cNvPr id="5" name="Footer Placeholder 4"/>
          <p:cNvSpPr>
            <a:spLocks noGrp="1"/>
          </p:cNvSpPr>
          <p:nvPr>
            <p:ph type="ftr" sz="quarter" idx="11"/>
          </p:nvPr>
        </p:nvSpPr>
        <p:spPr/>
        <p:txBody>
          <a:bodyPr/>
          <a:lstStyle/>
          <a:p>
            <a:endParaRPr lang="pt-B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175160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29092020-5CBA-46B0-AAAF-61583485C9BC}" type="datetimeFigureOut">
              <a:rPr lang="pt-BR" smtClean="0"/>
              <a:t>01/03/2020</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3353613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Editar estilos de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29092020-5CBA-46B0-AAAF-61583485C9BC}" type="datetimeFigureOut">
              <a:rPr lang="pt-BR" smtClean="0"/>
              <a:t>01/03/2020</a:t>
            </a:fld>
            <a:endParaRPr lang="pt-BR"/>
          </a:p>
        </p:txBody>
      </p:sp>
      <p:sp>
        <p:nvSpPr>
          <p:cNvPr id="5" name="Footer Placeholder 4"/>
          <p:cNvSpPr>
            <a:spLocks noGrp="1"/>
          </p:cNvSpPr>
          <p:nvPr>
            <p:ph type="ftr" sz="quarter" idx="11"/>
          </p:nvPr>
        </p:nvSpPr>
        <p:spPr/>
        <p:txBody>
          <a:bodyPr/>
          <a:lstStyle/>
          <a:p>
            <a:endParaRPr lang="pt-B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BF7FFF-871B-4244-996C-30C5EADE8F51}" type="slidenum">
              <a:rPr lang="pt-BR" smtClean="0"/>
              <a:t>‹nº›</a:t>
            </a:fld>
            <a:endParaRPr lang="pt-B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5084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Editar estilos de texto Mestre</a:t>
            </a:r>
          </a:p>
        </p:txBody>
      </p:sp>
      <p:sp>
        <p:nvSpPr>
          <p:cNvPr id="5" name="Date Placeholder 4"/>
          <p:cNvSpPr>
            <a:spLocks noGrp="1"/>
          </p:cNvSpPr>
          <p:nvPr>
            <p:ph type="dt" sz="half" idx="10"/>
          </p:nvPr>
        </p:nvSpPr>
        <p:spPr/>
        <p:txBody>
          <a:bodyPr/>
          <a:lstStyle/>
          <a:p>
            <a:fld id="{29092020-5CBA-46B0-AAAF-61583485C9BC}" type="datetimeFigureOut">
              <a:rPr lang="pt-BR" smtClean="0"/>
              <a:t>01/03/2020</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4181355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Editar estilos de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Editar estilos de texto Mestre</a:t>
            </a:r>
          </a:p>
        </p:txBody>
      </p:sp>
      <p:sp>
        <p:nvSpPr>
          <p:cNvPr id="5" name="Date Placeholder 4"/>
          <p:cNvSpPr>
            <a:spLocks noGrp="1"/>
          </p:cNvSpPr>
          <p:nvPr>
            <p:ph type="dt" sz="half" idx="10"/>
          </p:nvPr>
        </p:nvSpPr>
        <p:spPr/>
        <p:txBody>
          <a:bodyPr/>
          <a:lstStyle/>
          <a:p>
            <a:fld id="{29092020-5CBA-46B0-AAAF-61583485C9BC}" type="datetimeFigureOut">
              <a:rPr lang="pt-BR" smtClean="0"/>
              <a:t>01/03/2020</a:t>
            </a:fld>
            <a:endParaRPr lang="pt-BR"/>
          </a:p>
        </p:txBody>
      </p:sp>
      <p:sp>
        <p:nvSpPr>
          <p:cNvPr id="6" name="Footer Placeholder 5"/>
          <p:cNvSpPr>
            <a:spLocks noGrp="1"/>
          </p:cNvSpPr>
          <p:nvPr>
            <p:ph type="ftr" sz="quarter" idx="11"/>
          </p:nvPr>
        </p:nvSpPr>
        <p:spPr/>
        <p:txBody>
          <a:bodyPr/>
          <a:lstStyle/>
          <a:p>
            <a:endParaRPr lang="pt-B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BF7FFF-871B-4244-996C-30C5EADE8F51}" type="slidenum">
              <a:rPr lang="pt-BR" smtClean="0"/>
              <a:t>‹nº›</a:t>
            </a:fld>
            <a:endParaRPr lang="pt-B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1188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Editar estilos de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Editar estilos de texto Mestre</a:t>
            </a:r>
          </a:p>
        </p:txBody>
      </p:sp>
      <p:sp>
        <p:nvSpPr>
          <p:cNvPr id="5" name="Date Placeholder 4"/>
          <p:cNvSpPr>
            <a:spLocks noGrp="1"/>
          </p:cNvSpPr>
          <p:nvPr>
            <p:ph type="dt" sz="half" idx="10"/>
          </p:nvPr>
        </p:nvSpPr>
        <p:spPr/>
        <p:txBody>
          <a:bodyPr/>
          <a:lstStyle/>
          <a:p>
            <a:fld id="{29092020-5CBA-46B0-AAAF-61583485C9BC}" type="datetimeFigureOut">
              <a:rPr lang="pt-BR" smtClean="0"/>
              <a:t>01/03/2020</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416087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29092020-5CBA-46B0-AAAF-61583485C9BC}" type="datetimeFigureOut">
              <a:rPr lang="pt-BR" smtClean="0"/>
              <a:t>01/03/2020</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1099683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29092020-5CBA-46B0-AAAF-61583485C9BC}" type="datetimeFigureOut">
              <a:rPr lang="pt-BR" smtClean="0"/>
              <a:t>01/03/2020</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417403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29092020-5CBA-46B0-AAAF-61583485C9BC}" type="datetimeFigureOut">
              <a:rPr lang="pt-BR" smtClean="0"/>
              <a:t>01/03/2020</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152204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29092020-5CBA-46B0-AAAF-61583485C9BC}" type="datetimeFigureOut">
              <a:rPr lang="pt-BR" smtClean="0"/>
              <a:t>01/03/2020</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428675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29092020-5CBA-46B0-AAAF-61583485C9BC}" type="datetimeFigureOut">
              <a:rPr lang="pt-BR" smtClean="0"/>
              <a:t>01/03/2020</a:t>
            </a:fld>
            <a:endParaRPr lang="pt-BR"/>
          </a:p>
        </p:txBody>
      </p:sp>
      <p:sp>
        <p:nvSpPr>
          <p:cNvPr id="6" name="Footer Placeholder 5"/>
          <p:cNvSpPr>
            <a:spLocks noGrp="1"/>
          </p:cNvSpPr>
          <p:nvPr>
            <p:ph type="ftr" sz="quarter" idx="11"/>
          </p:nvPr>
        </p:nvSpPr>
        <p:spPr/>
        <p:txBody>
          <a:bodyPr/>
          <a:lstStyle/>
          <a:p>
            <a:endParaRPr lang="pt-B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3103282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29092020-5CBA-46B0-AAAF-61583485C9BC}" type="datetimeFigureOut">
              <a:rPr lang="pt-BR" smtClean="0"/>
              <a:t>01/03/2020</a:t>
            </a:fld>
            <a:endParaRPr lang="pt-BR"/>
          </a:p>
        </p:txBody>
      </p:sp>
      <p:sp>
        <p:nvSpPr>
          <p:cNvPr id="8" name="Footer Placeholder 7"/>
          <p:cNvSpPr>
            <a:spLocks noGrp="1"/>
          </p:cNvSpPr>
          <p:nvPr>
            <p:ph type="ftr" sz="quarter" idx="11"/>
          </p:nvPr>
        </p:nvSpPr>
        <p:spPr/>
        <p:txBody>
          <a:bodyPr/>
          <a:lstStyle/>
          <a:p>
            <a:endParaRPr lang="pt-B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3112314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29092020-5CBA-46B0-AAAF-61583485C9BC}" type="datetimeFigureOut">
              <a:rPr lang="pt-BR" smtClean="0"/>
              <a:t>01/03/2020</a:t>
            </a:fld>
            <a:endParaRPr lang="pt-BR"/>
          </a:p>
        </p:txBody>
      </p:sp>
      <p:sp>
        <p:nvSpPr>
          <p:cNvPr id="4" name="Footer Placeholder 3"/>
          <p:cNvSpPr>
            <a:spLocks noGrp="1"/>
          </p:cNvSpPr>
          <p:nvPr>
            <p:ph type="ftr" sz="quarter" idx="11"/>
          </p:nvPr>
        </p:nvSpPr>
        <p:spPr/>
        <p:txBody>
          <a:bodyPr/>
          <a:lstStyle/>
          <a:p>
            <a:endParaRPr lang="pt-B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2139675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092020-5CBA-46B0-AAAF-61583485C9BC}" type="datetimeFigureOut">
              <a:rPr lang="pt-BR" smtClean="0"/>
              <a:t>01/03/2020</a:t>
            </a:fld>
            <a:endParaRPr lang="pt-BR"/>
          </a:p>
        </p:txBody>
      </p:sp>
      <p:sp>
        <p:nvSpPr>
          <p:cNvPr id="3" name="Footer Placeholder 2"/>
          <p:cNvSpPr>
            <a:spLocks noGrp="1"/>
          </p:cNvSpPr>
          <p:nvPr>
            <p:ph type="ftr" sz="quarter" idx="11"/>
          </p:nvPr>
        </p:nvSpPr>
        <p:spPr/>
        <p:txBody>
          <a:bodyPr/>
          <a:lstStyle/>
          <a:p>
            <a:endParaRPr lang="pt-B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2219800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smtClean="0"/>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29092020-5CBA-46B0-AAAF-61583485C9BC}" type="datetimeFigureOut">
              <a:rPr lang="pt-BR" smtClean="0"/>
              <a:t>01/03/2020</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268858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29092020-5CBA-46B0-AAAF-61583485C9BC}" type="datetimeFigureOut">
              <a:rPr lang="pt-BR" smtClean="0"/>
              <a:t>01/03/2020</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BF7FFF-871B-4244-996C-30C5EADE8F51}" type="slidenum">
              <a:rPr lang="pt-BR" smtClean="0"/>
              <a:t>‹nº›</a:t>
            </a:fld>
            <a:endParaRPr lang="pt-BR"/>
          </a:p>
        </p:txBody>
      </p:sp>
    </p:spTree>
    <p:extLst>
      <p:ext uri="{BB962C8B-B14F-4D97-AF65-F5344CB8AC3E}">
        <p14:creationId xmlns:p14="http://schemas.microsoft.com/office/powerpoint/2010/main" val="312867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9092020-5CBA-46B0-AAAF-61583485C9BC}" type="datetimeFigureOut">
              <a:rPr lang="pt-BR" smtClean="0"/>
              <a:t>01/03/2020</a:t>
            </a:fld>
            <a:endParaRPr lang="pt-B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CBF7FFF-871B-4244-996C-30C5EADE8F51}" type="slidenum">
              <a:rPr lang="pt-BR" smtClean="0"/>
              <a:t>‹nº›</a:t>
            </a:fld>
            <a:endParaRPr lang="pt-BR"/>
          </a:p>
        </p:txBody>
      </p:sp>
    </p:spTree>
    <p:extLst>
      <p:ext uri="{BB962C8B-B14F-4D97-AF65-F5344CB8AC3E}">
        <p14:creationId xmlns:p14="http://schemas.microsoft.com/office/powerpoint/2010/main" val="368763292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59904" y="3004125"/>
            <a:ext cx="8915399" cy="2262781"/>
          </a:xfrm>
        </p:spPr>
        <p:txBody>
          <a:bodyPr/>
          <a:lstStyle/>
          <a:p>
            <a:r>
              <a:rPr lang="pt-BR" dirty="0" smtClean="0"/>
              <a:t>HÍPIAS </a:t>
            </a:r>
            <a:endParaRPr lang="pt-BR" dirty="0"/>
          </a:p>
        </p:txBody>
      </p:sp>
      <p:sp>
        <p:nvSpPr>
          <p:cNvPr id="3" name="Subtítulo 2"/>
          <p:cNvSpPr>
            <a:spLocks noGrp="1"/>
          </p:cNvSpPr>
          <p:nvPr>
            <p:ph type="subTitle" idx="1"/>
          </p:nvPr>
        </p:nvSpPr>
        <p:spPr>
          <a:xfrm>
            <a:off x="2459904" y="5266906"/>
            <a:ext cx="8915399" cy="1126283"/>
          </a:xfrm>
        </p:spPr>
        <p:txBody>
          <a:bodyPr/>
          <a:lstStyle/>
          <a:p>
            <a:r>
              <a:rPr lang="pt-BR" dirty="0" smtClean="0"/>
              <a:t>A SUPERAÇÃO DA DICOTOMIA </a:t>
            </a:r>
            <a:r>
              <a:rPr lang="pt-BR" i="1" dirty="0" smtClean="0"/>
              <a:t>PHYSIS</a:t>
            </a:r>
            <a:r>
              <a:rPr lang="pt-BR" dirty="0" smtClean="0"/>
              <a:t> - </a:t>
            </a:r>
            <a:r>
              <a:rPr lang="pt-BR" i="1" dirty="0" smtClean="0"/>
              <a:t>NÓMOS</a:t>
            </a:r>
            <a:endParaRPr lang="pt-BR" i="1"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3192" y="608215"/>
            <a:ext cx="3413760" cy="414528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923967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174836" y="2133600"/>
            <a:ext cx="7329776" cy="3777622"/>
          </a:xfrm>
        </p:spPr>
        <p:txBody>
          <a:bodyPr/>
          <a:lstStyle/>
          <a:p>
            <a:endParaRPr lang="pt-BR" dirty="0" smtClean="0"/>
          </a:p>
          <a:p>
            <a:pPr algn="just"/>
            <a:r>
              <a:rPr lang="pt-BR" dirty="0" smtClean="0"/>
              <a:t>Seguindo </a:t>
            </a:r>
            <a:r>
              <a:rPr lang="pt-BR" dirty="0"/>
              <a:t>o raciocínio </a:t>
            </a:r>
            <a:r>
              <a:rPr lang="pt-BR" dirty="0" err="1"/>
              <a:t>hipiano</a:t>
            </a:r>
            <a:r>
              <a:rPr lang="pt-BR" dirty="0"/>
              <a:t>, o homem é, em primeira instância, não escravo, herói, poeta, soldado ou tirano, mas ser humano, membro de uma espécie que ocupa seu lugar no mundo juntamente com outras espécies da vida orgânica; tem uma história de desenvolvimento biológico e cultural, sendo constituído por suas experiências no domínio das artes sociais e do progresso técnico (HAVELOCK, 1957, p. 31). </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780" y="1503939"/>
            <a:ext cx="3333750" cy="48291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27402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67539" y="3662268"/>
            <a:ext cx="8915400" cy="3195732"/>
          </a:xfrm>
        </p:spPr>
        <p:txBody>
          <a:bodyPr>
            <a:normAutofit/>
          </a:bodyPr>
          <a:lstStyle/>
          <a:p>
            <a:pPr algn="just"/>
            <a:endParaRPr lang="pt-BR" dirty="0"/>
          </a:p>
          <a:p>
            <a:pPr marL="0" indent="0" algn="just">
              <a:buNone/>
            </a:pPr>
            <a:endParaRPr lang="pt-BR" dirty="0" smtClean="0"/>
          </a:p>
          <a:p>
            <a:pPr algn="just"/>
            <a:r>
              <a:rPr lang="pt-BR" dirty="0" err="1" smtClean="0"/>
              <a:t>Hípias</a:t>
            </a:r>
            <a:r>
              <a:rPr lang="pt-BR" dirty="0" smtClean="0"/>
              <a:t> </a:t>
            </a:r>
            <a:r>
              <a:rPr lang="pt-BR" dirty="0"/>
              <a:t>considera que, para que as leis sejam benéficas aos seres humanos, o legislador que as institui deve se orientar pela natureza das coisas, pois a “qualidade das convenções depende do conhecimento das naturezas”. </a:t>
            </a:r>
            <a:endParaRPr lang="pt-BR" dirty="0" smtClean="0"/>
          </a:p>
          <a:p>
            <a:pPr algn="just"/>
            <a:endParaRPr lang="pt-BR" dirty="0" smtClean="0"/>
          </a:p>
          <a:p>
            <a:pPr algn="just"/>
            <a:r>
              <a:rPr lang="pt-BR" dirty="0" smtClean="0"/>
              <a:t>”Cabe </a:t>
            </a:r>
            <a:r>
              <a:rPr lang="pt-BR" dirty="0"/>
              <a:t>ao </a:t>
            </a:r>
            <a:r>
              <a:rPr lang="pt-BR" i="1" dirty="0" err="1"/>
              <a:t>nómos</a:t>
            </a:r>
            <a:r>
              <a:rPr lang="pt-BR" dirty="0"/>
              <a:t> reduzir ao mínimo possível a violência que exerce sobre a diversidade da natureza (DUPRÉEL, 1948). </a:t>
            </a:r>
          </a:p>
          <a:p>
            <a:pPr algn="just"/>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5271" y="177223"/>
            <a:ext cx="3278909" cy="330350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612264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96485" y="3080378"/>
            <a:ext cx="8915400" cy="3777622"/>
          </a:xfrm>
        </p:spPr>
        <p:txBody>
          <a:bodyPr/>
          <a:lstStyle/>
          <a:p>
            <a:pPr algn="just"/>
            <a:endParaRPr lang="pt-BR" dirty="0" smtClean="0"/>
          </a:p>
          <a:p>
            <a:pPr algn="just"/>
            <a:endParaRPr lang="pt-BR" dirty="0"/>
          </a:p>
          <a:p>
            <a:pPr algn="just"/>
            <a:endParaRPr lang="pt-BR" dirty="0" smtClean="0"/>
          </a:p>
          <a:p>
            <a:pPr algn="just"/>
            <a:r>
              <a:rPr lang="pt-BR" dirty="0" smtClean="0"/>
              <a:t>Não há </a:t>
            </a:r>
            <a:r>
              <a:rPr lang="pt-BR" dirty="0"/>
              <a:t>uma </a:t>
            </a:r>
            <a:r>
              <a:rPr lang="pt-BR" i="1" dirty="0" err="1"/>
              <a:t>physis</a:t>
            </a:r>
            <a:r>
              <a:rPr lang="pt-BR" dirty="0"/>
              <a:t>, uma natureza caracterizada pela </a:t>
            </a:r>
            <a:r>
              <a:rPr lang="pt-BR" dirty="0" err="1"/>
              <a:t>transcendentalidade</a:t>
            </a:r>
            <a:r>
              <a:rPr lang="pt-BR" dirty="0"/>
              <a:t> e pela imutabilidade da qual brotam as verdades, os conhecimentos e as leis que regem a vida humana</a:t>
            </a:r>
            <a:r>
              <a:rPr lang="pt-BR" dirty="0" smtClean="0"/>
              <a:t>.</a:t>
            </a:r>
          </a:p>
          <a:p>
            <a:pPr algn="just"/>
            <a:endParaRPr lang="pt-BR" dirty="0"/>
          </a:p>
          <a:p>
            <a:pPr algn="just"/>
            <a:r>
              <a:rPr lang="pt-BR" dirty="0" smtClean="0"/>
              <a:t> </a:t>
            </a:r>
            <a:r>
              <a:rPr lang="pt-BR" dirty="0"/>
              <a:t>O conhecimento provém diretamente da observação das condições naturais e biológicas dos seres humanos e do ambiente em que eles estão inseridos espacial e temporalmente. </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2124" y="720438"/>
            <a:ext cx="3778343" cy="29072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579109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Biografia</a:t>
            </a:r>
            <a:endParaRPr lang="pt-BR" dirty="0"/>
          </a:p>
        </p:txBody>
      </p:sp>
      <p:sp>
        <p:nvSpPr>
          <p:cNvPr id="3" name="Espaço Reservado para Conteúdo 2"/>
          <p:cNvSpPr>
            <a:spLocks noGrp="1"/>
          </p:cNvSpPr>
          <p:nvPr>
            <p:ph idx="1"/>
          </p:nvPr>
        </p:nvSpPr>
        <p:spPr>
          <a:xfrm>
            <a:off x="2459902" y="1764145"/>
            <a:ext cx="8915400" cy="5024582"/>
          </a:xfrm>
        </p:spPr>
        <p:txBody>
          <a:bodyPr/>
          <a:lstStyle/>
          <a:p>
            <a:r>
              <a:rPr lang="pt-BR" dirty="0" smtClean="0"/>
              <a:t>Nasceu em 460 </a:t>
            </a:r>
            <a:r>
              <a:rPr lang="pt-BR" dirty="0" err="1" smtClean="0"/>
              <a:t>a.C</a:t>
            </a:r>
            <a:r>
              <a:rPr lang="pt-BR" dirty="0" smtClean="0"/>
              <a:t> em Elis na Grécia</a:t>
            </a:r>
          </a:p>
          <a:p>
            <a:r>
              <a:rPr lang="pt-BR" dirty="0" smtClean="0"/>
              <a:t>Embaixador de Elis</a:t>
            </a:r>
          </a:p>
          <a:p>
            <a:r>
              <a:rPr lang="pt-BR" dirty="0" smtClean="0"/>
              <a:t>Morreu em 400 </a:t>
            </a:r>
            <a:r>
              <a:rPr lang="pt-BR" dirty="0" err="1" smtClean="0"/>
              <a:t>a.C</a:t>
            </a:r>
            <a:endParaRPr lang="pt-BR" dirty="0" smtClean="0"/>
          </a:p>
          <a:p>
            <a:endParaRPr lang="pt-BR" dirty="0"/>
          </a:p>
          <a:p>
            <a:r>
              <a:rPr lang="pt-BR" dirty="0" smtClean="0"/>
              <a:t>Principais obras</a:t>
            </a:r>
          </a:p>
          <a:p>
            <a:pPr lvl="1"/>
            <a:r>
              <a:rPr lang="pt-BR" dirty="0" smtClean="0"/>
              <a:t>Discursos de circunstância</a:t>
            </a:r>
          </a:p>
          <a:p>
            <a:pPr lvl="2"/>
            <a:r>
              <a:rPr lang="pt-BR" dirty="0" smtClean="0"/>
              <a:t>“Diálogos Troianos”</a:t>
            </a:r>
          </a:p>
          <a:p>
            <a:pPr lvl="1"/>
            <a:r>
              <a:rPr lang="pt-BR" dirty="0" smtClean="0"/>
              <a:t>Obras eruditas</a:t>
            </a:r>
          </a:p>
          <a:p>
            <a:pPr lvl="2"/>
            <a:r>
              <a:rPr lang="pt-BR" dirty="0" smtClean="0"/>
              <a:t>“Nomes dos Povos”</a:t>
            </a:r>
          </a:p>
          <a:p>
            <a:pPr lvl="2"/>
            <a:r>
              <a:rPr lang="pt-BR" dirty="0" smtClean="0"/>
              <a:t>“Lista dos vencedores dos jogos olímpicos”</a:t>
            </a:r>
          </a:p>
          <a:p>
            <a:pPr lvl="2"/>
            <a:r>
              <a:rPr lang="pt-BR" dirty="0" smtClean="0"/>
              <a:t>“Coleção”</a:t>
            </a:r>
          </a:p>
          <a:p>
            <a:pPr lvl="1"/>
            <a:r>
              <a:rPr lang="pt-BR" dirty="0" smtClean="0"/>
              <a:t>Escritos poéticos</a:t>
            </a:r>
          </a:p>
          <a:p>
            <a:pPr lvl="2"/>
            <a:r>
              <a:rPr lang="pt-BR" dirty="0" smtClean="0"/>
              <a:t>“Elegias”</a:t>
            </a:r>
            <a:endParaRPr lang="pt-BR" dirty="0"/>
          </a:p>
          <a:p>
            <a:pPr marL="914400" lvl="2" indent="0">
              <a:buNone/>
            </a:pPr>
            <a:endParaRPr lang="pt-BR" dirty="0" smtClean="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5810" y="1644073"/>
            <a:ext cx="3578802" cy="357880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935006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Dicotomia </a:t>
            </a:r>
            <a:r>
              <a:rPr lang="pt-BR" i="1" dirty="0" err="1" smtClean="0"/>
              <a:t>physis</a:t>
            </a:r>
            <a:r>
              <a:rPr lang="pt-BR" dirty="0" smtClean="0"/>
              <a:t> x </a:t>
            </a:r>
            <a:r>
              <a:rPr lang="pt-BR" i="1" dirty="0" err="1" smtClean="0"/>
              <a:t>nómos</a:t>
            </a:r>
            <a:endParaRPr lang="pt-BR" i="1" dirty="0"/>
          </a:p>
        </p:txBody>
      </p:sp>
      <p:sp>
        <p:nvSpPr>
          <p:cNvPr id="3" name="Espaço Reservado para Conteúdo 2"/>
          <p:cNvSpPr>
            <a:spLocks noGrp="1"/>
          </p:cNvSpPr>
          <p:nvPr>
            <p:ph idx="1"/>
          </p:nvPr>
        </p:nvSpPr>
        <p:spPr>
          <a:xfrm>
            <a:off x="1967345" y="2133600"/>
            <a:ext cx="9537267" cy="4572000"/>
          </a:xfrm>
        </p:spPr>
        <p:txBody>
          <a:bodyPr/>
          <a:lstStyle/>
          <a:p>
            <a:r>
              <a:rPr lang="pt-BR" dirty="0" smtClean="0"/>
              <a:t>Platão em sua obra “Protágoras” faz </a:t>
            </a:r>
            <a:r>
              <a:rPr lang="pt-BR" dirty="0" err="1" smtClean="0"/>
              <a:t>Hípias</a:t>
            </a:r>
            <a:r>
              <a:rPr lang="pt-BR" dirty="0" smtClean="0"/>
              <a:t> se posicionar a respeito da dicotomia.</a:t>
            </a:r>
          </a:p>
          <a:p>
            <a:endParaRPr lang="pt-BR" dirty="0"/>
          </a:p>
          <a:p>
            <a:r>
              <a:rPr lang="pt-BR" dirty="0" smtClean="0"/>
              <a:t>Estaria </a:t>
            </a:r>
            <a:r>
              <a:rPr lang="pt-BR" dirty="0" err="1" smtClean="0"/>
              <a:t>Hípias</a:t>
            </a:r>
            <a:r>
              <a:rPr lang="pt-BR" dirty="0" smtClean="0"/>
              <a:t> se alinhando às proposições </a:t>
            </a:r>
            <a:r>
              <a:rPr lang="pt-BR" dirty="0" err="1" smtClean="0"/>
              <a:t>parmenidianas</a:t>
            </a:r>
            <a:r>
              <a:rPr lang="pt-BR" dirty="0" smtClean="0"/>
              <a:t> ? </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4308" y="4180347"/>
            <a:ext cx="3664238" cy="243793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708674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 necessária mutabilidade do </a:t>
            </a:r>
            <a:r>
              <a:rPr lang="pt-BR" i="1" dirty="0" err="1" smtClean="0"/>
              <a:t>nómos</a:t>
            </a:r>
            <a:endParaRPr lang="pt-BR" i="1" dirty="0"/>
          </a:p>
        </p:txBody>
      </p:sp>
      <p:sp>
        <p:nvSpPr>
          <p:cNvPr id="3" name="Espaço Reservado para Conteúdo 2"/>
          <p:cNvSpPr>
            <a:spLocks noGrp="1"/>
          </p:cNvSpPr>
          <p:nvPr>
            <p:ph idx="1"/>
          </p:nvPr>
        </p:nvSpPr>
        <p:spPr/>
        <p:txBody>
          <a:bodyPr/>
          <a:lstStyle/>
          <a:p>
            <a:pPr algn="just"/>
            <a:r>
              <a:rPr lang="pt-BR" dirty="0"/>
              <a:t>Vimos que o filósofo de Elis afirma a Sócrates que as leis são feitas para serem benéficas ao Estado, assim como aos indivíduos que o compõem. </a:t>
            </a:r>
            <a:endParaRPr lang="pt-BR" dirty="0" smtClean="0"/>
          </a:p>
          <a:p>
            <a:pPr algn="just"/>
            <a:endParaRPr lang="pt-BR" dirty="0"/>
          </a:p>
          <a:p>
            <a:pPr algn="just"/>
            <a:r>
              <a:rPr lang="pt-BR" dirty="0"/>
              <a:t>o</a:t>
            </a:r>
            <a:r>
              <a:rPr lang="pt-BR" dirty="0" smtClean="0"/>
              <a:t> </a:t>
            </a:r>
            <a:r>
              <a:rPr lang="pt-BR" i="1" dirty="0" err="1"/>
              <a:t>nómos</a:t>
            </a:r>
            <a:r>
              <a:rPr lang="pt-BR" i="1" dirty="0"/>
              <a:t> </a:t>
            </a:r>
            <a:r>
              <a:rPr lang="pt-BR" dirty="0"/>
              <a:t>torna-se o tirano dos homens quando assume o caráter de imutabilidade e prescreve a </a:t>
            </a:r>
            <a:r>
              <a:rPr lang="pt-BR" dirty="0" smtClean="0"/>
              <a:t>mesma </a:t>
            </a:r>
            <a:r>
              <a:rPr lang="pt-BR" dirty="0"/>
              <a:t>coisa a todos e por todos os </a:t>
            </a:r>
            <a:r>
              <a:rPr lang="pt-BR" dirty="0" smtClean="0"/>
              <a:t>tempos, </a:t>
            </a:r>
            <a:r>
              <a:rPr lang="pt-BR" dirty="0"/>
              <a:t>desprezando a relação com as particularidades dos indivíduos e com a diversidade dos tempos e </a:t>
            </a:r>
            <a:r>
              <a:rPr lang="pt-BR" dirty="0" smtClean="0"/>
              <a:t>circunstâncias. </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0545" y="4682512"/>
            <a:ext cx="3786909" cy="190085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006665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O caso dos espartanos</a:t>
            </a:r>
            <a:endParaRPr lang="pt-BR" dirty="0"/>
          </a:p>
        </p:txBody>
      </p:sp>
      <p:sp>
        <p:nvSpPr>
          <p:cNvPr id="3" name="Espaço Reservado para Conteúdo 2"/>
          <p:cNvSpPr>
            <a:spLocks noGrp="1"/>
          </p:cNvSpPr>
          <p:nvPr>
            <p:ph idx="1"/>
          </p:nvPr>
        </p:nvSpPr>
        <p:spPr>
          <a:xfrm>
            <a:off x="2589212" y="1597891"/>
            <a:ext cx="8915400" cy="4313331"/>
          </a:xfrm>
        </p:spPr>
        <p:txBody>
          <a:bodyPr/>
          <a:lstStyle/>
          <a:p>
            <a:pPr algn="just"/>
            <a:r>
              <a:rPr lang="pt-BR" dirty="0" smtClean="0"/>
              <a:t>Devido </a:t>
            </a:r>
            <a:r>
              <a:rPr lang="pt-BR" dirty="0"/>
              <a:t>à tradição que lhe é imposta na forma de lei, eles não podem, mesmo com o decorrer dos tempos e das situações, desfrutar a liberdade em escolher a forma de educar seus filhos, ainda que considerem arcaica e ultrapassada a velha maneira de educação. </a:t>
            </a:r>
            <a:endParaRPr lang="pt-BR" dirty="0" smtClean="0"/>
          </a:p>
          <a:p>
            <a:pPr algn="just"/>
            <a:endParaRPr lang="pt-BR" dirty="0"/>
          </a:p>
          <a:p>
            <a:pPr algn="just"/>
            <a:r>
              <a:rPr lang="pt-BR" dirty="0" smtClean="0"/>
              <a:t>Ainda </a:t>
            </a:r>
            <a:r>
              <a:rPr lang="pt-BR" dirty="0"/>
              <a:t>que alguém como </a:t>
            </a:r>
            <a:r>
              <a:rPr lang="pt-BR" dirty="0" err="1"/>
              <a:t>Hípias</a:t>
            </a:r>
            <a:r>
              <a:rPr lang="pt-BR" dirty="0"/>
              <a:t> apareça oferecendo melhores métodos educacionais para a formação dos jovens, os Lacedemônios, por determinação da lei, se veem impedidos de aproveitar tais benefícios.</a:t>
            </a:r>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9457" y="4322041"/>
            <a:ext cx="4294909" cy="24158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951739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endParaRPr lang="pt-BR" sz="2400" dirty="0" smtClean="0"/>
          </a:p>
          <a:p>
            <a:endParaRPr lang="pt-BR" sz="2400" dirty="0"/>
          </a:p>
          <a:p>
            <a:endParaRPr lang="pt-BR" sz="2400" dirty="0" smtClean="0"/>
          </a:p>
          <a:p>
            <a:endParaRPr lang="pt-BR" sz="2400" dirty="0"/>
          </a:p>
          <a:p>
            <a:endParaRPr lang="pt-BR" sz="2400" dirty="0" smtClean="0"/>
          </a:p>
          <a:p>
            <a:r>
              <a:rPr lang="pt-BR" sz="2400" dirty="0" smtClean="0"/>
              <a:t>Se </a:t>
            </a:r>
            <a:r>
              <a:rPr lang="pt-BR" sz="2400" dirty="0" err="1"/>
              <a:t>Hípias</a:t>
            </a:r>
            <a:r>
              <a:rPr lang="pt-BR" sz="2400" dirty="0"/>
              <a:t> não advoga em defesa de uma </a:t>
            </a:r>
            <a:r>
              <a:rPr lang="pt-BR" sz="2400" i="1" dirty="0" err="1"/>
              <a:t>physis</a:t>
            </a:r>
            <a:r>
              <a:rPr lang="pt-BR" sz="2400" dirty="0"/>
              <a:t>, como a postulada pelos </a:t>
            </a:r>
            <a:r>
              <a:rPr lang="pt-BR" sz="2400" dirty="0" err="1"/>
              <a:t>Eleatas</a:t>
            </a:r>
            <a:r>
              <a:rPr lang="pt-BR" sz="2400" dirty="0"/>
              <a:t>, de qual natureza estaria ele tratando ao proclamar seu discurso na casa de </a:t>
            </a:r>
            <a:r>
              <a:rPr lang="pt-BR" sz="2400" dirty="0" err="1"/>
              <a:t>Cálias</a:t>
            </a:r>
            <a:r>
              <a:rPr lang="pt-BR" sz="2400" dirty="0"/>
              <a:t>?</a:t>
            </a:r>
          </a:p>
          <a:p>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6836" y="258619"/>
            <a:ext cx="6079836" cy="399532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4539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72145" y="581892"/>
            <a:ext cx="9337963" cy="1450108"/>
          </a:xfrm>
        </p:spPr>
        <p:txBody>
          <a:bodyPr/>
          <a:lstStyle/>
          <a:p>
            <a:r>
              <a:rPr lang="pt-BR" dirty="0" smtClean="0"/>
              <a:t>Superação da dicotomia </a:t>
            </a:r>
            <a:r>
              <a:rPr lang="pt-BR" i="1" dirty="0" err="1" smtClean="0"/>
              <a:t>physis</a:t>
            </a:r>
            <a:r>
              <a:rPr lang="pt-BR" dirty="0" smtClean="0"/>
              <a:t> x </a:t>
            </a:r>
            <a:r>
              <a:rPr lang="pt-BR" i="1" dirty="0" err="1" smtClean="0"/>
              <a:t>nómos</a:t>
            </a:r>
            <a:endParaRPr lang="pt-BR" i="1" dirty="0"/>
          </a:p>
        </p:txBody>
      </p:sp>
      <p:sp>
        <p:nvSpPr>
          <p:cNvPr id="3" name="Espaço Reservado para Conteúdo 2"/>
          <p:cNvSpPr>
            <a:spLocks noGrp="1"/>
          </p:cNvSpPr>
          <p:nvPr>
            <p:ph idx="1"/>
          </p:nvPr>
        </p:nvSpPr>
        <p:spPr/>
        <p:txBody>
          <a:bodyPr/>
          <a:lstStyle/>
          <a:p>
            <a:pPr algn="just"/>
            <a:r>
              <a:rPr lang="pt-BR" dirty="0" smtClean="0"/>
              <a:t>natureza </a:t>
            </a:r>
            <a:r>
              <a:rPr lang="pt-BR" dirty="0"/>
              <a:t>das </a:t>
            </a:r>
            <a:r>
              <a:rPr lang="pt-BR" dirty="0" smtClean="0"/>
              <a:t>coisas: </a:t>
            </a:r>
            <a:r>
              <a:rPr lang="pt-BR" dirty="0"/>
              <a:t>tal qual elas se apresentam no mundo concreto. </a:t>
            </a:r>
            <a:endParaRPr lang="pt-BR" dirty="0" smtClean="0"/>
          </a:p>
          <a:p>
            <a:pPr algn="just"/>
            <a:r>
              <a:rPr lang="pt-BR" dirty="0" smtClean="0"/>
              <a:t>não devemos negar a </a:t>
            </a:r>
            <a:r>
              <a:rPr lang="pt-BR" dirty="0"/>
              <a:t>forma ou das ideias que são “elementos estáveis, intemporais da realidade</a:t>
            </a:r>
            <a:r>
              <a:rPr lang="pt-BR" dirty="0" smtClean="0"/>
              <a:t>”.</a:t>
            </a:r>
          </a:p>
          <a:p>
            <a:pPr algn="just"/>
            <a:r>
              <a:rPr lang="pt-BR" dirty="0" smtClean="0"/>
              <a:t>Tampouco devemos colocar a </a:t>
            </a:r>
            <a:r>
              <a:rPr lang="pt-BR" dirty="0"/>
              <a:t>mudança como um mal, fazendo dos seres imersos no tempo e na ação meros “agentes ou pacientes”, cópias imperfeitas de uma realidade superior e inerte. </a:t>
            </a:r>
            <a:endParaRPr lang="pt-BR" dirty="0" smtClean="0"/>
          </a:p>
          <a:p>
            <a:pPr algn="just"/>
            <a:endParaRPr lang="pt-BR" dirty="0"/>
          </a:p>
          <a:p>
            <a:pPr algn="just"/>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1165" y="4364759"/>
            <a:ext cx="4017818" cy="22600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558814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89019" y="591127"/>
            <a:ext cx="9315594" cy="1313873"/>
          </a:xfrm>
        </p:spPr>
        <p:txBody>
          <a:bodyPr/>
          <a:lstStyle/>
          <a:p>
            <a:r>
              <a:rPr lang="pt-BR" dirty="0"/>
              <a:t>Superação da dicotomia </a:t>
            </a:r>
            <a:r>
              <a:rPr lang="pt-BR" i="1" dirty="0" err="1"/>
              <a:t>physis</a:t>
            </a:r>
            <a:r>
              <a:rPr lang="pt-BR" dirty="0"/>
              <a:t> x </a:t>
            </a:r>
            <a:r>
              <a:rPr lang="pt-BR" i="1" dirty="0" err="1"/>
              <a:t>nómos</a:t>
            </a:r>
            <a:endParaRPr lang="pt-BR" dirty="0"/>
          </a:p>
        </p:txBody>
      </p:sp>
      <p:sp>
        <p:nvSpPr>
          <p:cNvPr id="3" name="Espaço Reservado para Conteúdo 2"/>
          <p:cNvSpPr>
            <a:spLocks noGrp="1"/>
          </p:cNvSpPr>
          <p:nvPr>
            <p:ph idx="1"/>
          </p:nvPr>
        </p:nvSpPr>
        <p:spPr/>
        <p:txBody>
          <a:bodyPr/>
          <a:lstStyle/>
          <a:p>
            <a:pPr algn="just"/>
            <a:r>
              <a:rPr lang="pt-BR" dirty="0" smtClean="0"/>
              <a:t>Devemos encontrar </a:t>
            </a:r>
            <a:r>
              <a:rPr lang="pt-BR" dirty="0"/>
              <a:t>nos “seres reais na natureza” – que são “infinitamente múltiplos e que se influenciam reciprocamente” – os “elementos estáveis comuns, seja a uma pluralidade dentre eles, seja a de todos indistintamente” (DUPRÉEL, 1948).</a:t>
            </a:r>
          </a:p>
          <a:p>
            <a:endParaRPr lang="pt-BR" dirty="0" smtClean="0"/>
          </a:p>
          <a:p>
            <a:pPr algn="just"/>
            <a:r>
              <a:rPr lang="pt-BR" dirty="0"/>
              <a:t>	Para </a:t>
            </a:r>
            <a:r>
              <a:rPr lang="pt-BR" dirty="0" err="1"/>
              <a:t>Hípias</a:t>
            </a:r>
            <a:r>
              <a:rPr lang="pt-BR" dirty="0"/>
              <a:t>, os homens são semelhantes por natureza; quando os tratamos como se não fossem, aplicamos um princípio que não é verdadeiro. </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9009" y="4765399"/>
            <a:ext cx="3887355" cy="191306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007496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Aproximação com Demócrito</a:t>
            </a:r>
            <a:endParaRPr lang="pt-BR" dirty="0"/>
          </a:p>
        </p:txBody>
      </p:sp>
      <p:sp>
        <p:nvSpPr>
          <p:cNvPr id="3" name="Espaço Reservado para Conteúdo 2"/>
          <p:cNvSpPr>
            <a:spLocks noGrp="1"/>
          </p:cNvSpPr>
          <p:nvPr>
            <p:ph idx="1"/>
          </p:nvPr>
        </p:nvSpPr>
        <p:spPr>
          <a:xfrm>
            <a:off x="2589211" y="2133600"/>
            <a:ext cx="9261043" cy="4156364"/>
          </a:xfrm>
        </p:spPr>
        <p:txBody>
          <a:bodyPr>
            <a:normAutofit fontScale="92500" lnSpcReduction="20000"/>
          </a:bodyPr>
          <a:lstStyle/>
          <a:p>
            <a:r>
              <a:rPr lang="pt-BR" sz="1900" dirty="0" smtClean="0"/>
              <a:t>Demócrito</a:t>
            </a:r>
          </a:p>
          <a:p>
            <a:pPr lvl="1"/>
            <a:r>
              <a:rPr lang="pt-BR" sz="1900" dirty="0" smtClean="0"/>
              <a:t>é </a:t>
            </a:r>
            <a:r>
              <a:rPr lang="pt-BR" sz="1900" dirty="0"/>
              <a:t>por </a:t>
            </a:r>
            <a:r>
              <a:rPr lang="pt-BR" sz="1900" i="1" dirty="0" err="1"/>
              <a:t>nómos</a:t>
            </a:r>
            <a:r>
              <a:rPr lang="pt-BR" sz="1900" i="1" dirty="0"/>
              <a:t> </a:t>
            </a:r>
            <a:r>
              <a:rPr lang="pt-BR" sz="1900" dirty="0"/>
              <a:t>que há doce, amargo, frio ou cor, mas, de fato, o que existe são meramente átomos e </a:t>
            </a:r>
            <a:r>
              <a:rPr lang="pt-BR" sz="1900" dirty="0" smtClean="0"/>
              <a:t>vazio.</a:t>
            </a:r>
          </a:p>
          <a:p>
            <a:pPr marL="285750" lvl="1"/>
            <a:endParaRPr lang="pt-BR" sz="1900" dirty="0"/>
          </a:p>
          <a:p>
            <a:pPr marL="285750" lvl="1"/>
            <a:r>
              <a:rPr lang="pt-BR" sz="1900" dirty="0" err="1" smtClean="0"/>
              <a:t>Hípias</a:t>
            </a:r>
            <a:r>
              <a:rPr lang="pt-BR" sz="1900" dirty="0" smtClean="0"/>
              <a:t> </a:t>
            </a:r>
          </a:p>
          <a:p>
            <a:pPr marL="685800" lvl="2"/>
            <a:r>
              <a:rPr lang="pt-BR" sz="1900" dirty="0"/>
              <a:t>é por </a:t>
            </a:r>
            <a:r>
              <a:rPr lang="pt-BR" sz="1900" i="1" dirty="0" err="1"/>
              <a:t>nómos</a:t>
            </a:r>
            <a:r>
              <a:rPr lang="pt-BR" sz="1900" i="1" dirty="0"/>
              <a:t> </a:t>
            </a:r>
            <a:r>
              <a:rPr lang="pt-BR" sz="1900" dirty="0"/>
              <a:t>que existem a escravidão, os bárbaros, a nobreza de sangue; tirando tudo isso, o que resta são apenas homens semelhantes uns aos outros. </a:t>
            </a:r>
          </a:p>
          <a:p>
            <a:pPr marL="685800" lvl="2"/>
            <a:endParaRPr lang="pt-BR" sz="1600" dirty="0" smtClean="0"/>
          </a:p>
          <a:p>
            <a:pPr marL="0" lvl="1" indent="0">
              <a:buNone/>
            </a:pPr>
            <a:endParaRPr lang="pt-BR" dirty="0" smtClean="0"/>
          </a:p>
          <a:p>
            <a:pPr marL="457200" lvl="1" indent="0">
              <a:buNone/>
            </a:pPr>
            <a:endParaRPr lang="pt-BR" dirty="0"/>
          </a:p>
          <a:p>
            <a:pPr lvl="1"/>
            <a:endParaRPr lang="pt-BR" dirty="0" smtClean="0"/>
          </a:p>
          <a:p>
            <a:pPr marL="457200" lvl="1" indent="0">
              <a:buNone/>
            </a:pPr>
            <a:r>
              <a:rPr lang="pt-BR" dirty="0" smtClean="0"/>
              <a:t> </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0147" y="4675907"/>
            <a:ext cx="2050618" cy="205061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62260907"/>
      </p:ext>
    </p:extLst>
  </p:cSld>
  <p:clrMapOvr>
    <a:masterClrMapping/>
  </p:clrMapOvr>
</p:sld>
</file>

<file path=ppt/theme/theme1.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429</TotalTime>
  <Words>659</Words>
  <Application>Microsoft Office PowerPoint</Application>
  <PresentationFormat>Widescreen</PresentationFormat>
  <Paragraphs>66</Paragraphs>
  <Slides>12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12</vt:i4>
      </vt:variant>
    </vt:vector>
  </HeadingPairs>
  <TitlesOfParts>
    <vt:vector size="16" baseType="lpstr">
      <vt:lpstr>Arial</vt:lpstr>
      <vt:lpstr>Century Gothic</vt:lpstr>
      <vt:lpstr>Wingdings 3</vt:lpstr>
      <vt:lpstr>Cacho</vt:lpstr>
      <vt:lpstr>HÍPIAS </vt:lpstr>
      <vt:lpstr>Biografia</vt:lpstr>
      <vt:lpstr>Dicotomia physis x nómos</vt:lpstr>
      <vt:lpstr>A necessária mutabilidade do nómos</vt:lpstr>
      <vt:lpstr>O caso dos espartanos</vt:lpstr>
      <vt:lpstr>Apresentação do PowerPoint</vt:lpstr>
      <vt:lpstr>Superação da dicotomia physis x nómos</vt:lpstr>
      <vt:lpstr>Superação da dicotomia physis x nómos</vt:lpstr>
      <vt:lpstr>Aproximação com Demócrito</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Tatiane Silva</dc:creator>
  <cp:lastModifiedBy>Tatiane Silva</cp:lastModifiedBy>
  <cp:revision>25</cp:revision>
  <dcterms:created xsi:type="dcterms:W3CDTF">2020-02-29T13:08:29Z</dcterms:created>
  <dcterms:modified xsi:type="dcterms:W3CDTF">2020-03-01T20:22:20Z</dcterms:modified>
</cp:coreProperties>
</file>