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8"/>
  </p:handoutMasterIdLst>
  <p:sldIdLst>
    <p:sldId id="256" r:id="rId2"/>
    <p:sldId id="257" r:id="rId3"/>
    <p:sldId id="259" r:id="rId4"/>
    <p:sldId id="263" r:id="rId5"/>
    <p:sldId id="264" r:id="rId6"/>
    <p:sldId id="261" r:id="rId7"/>
  </p:sldIdLst>
  <p:sldSz cx="12192000" cy="6858000"/>
  <p:notesSz cx="10018713" cy="68897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1442" cy="34568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674952" y="1"/>
            <a:ext cx="4341442" cy="34568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00DE298C-B617-406C-B751-1BD1F156CC2C}" type="datetimeFigureOut">
              <a:rPr lang="pt-BR" smtClean="0"/>
              <a:t>25/04/2018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544067"/>
            <a:ext cx="4341442" cy="345683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674952" y="6544067"/>
            <a:ext cx="4341442" cy="345683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3FC053C1-C850-436C-96B1-41427D2099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7728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Oval 1608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0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Oval 161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2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Oval 1617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9" name="Oval 1618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0" name="Oval 1619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1" name="Oval 1620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2" name="Oval 1621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3" name="Oval 1622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4" name="Oval 1623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Oval 1625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7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Oval 1627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9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Oval 1629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1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Oval 1631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3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Oval 1634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6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Oval 1636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Oval 1638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Oval 1639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Oval 1640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Oval 1641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Oval 1642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Oval 1643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Oval 1644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Oval 1645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Oval 1646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Oval 1647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Oval 1648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Oval 1649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Oval 1650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Oval 1666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Oval 1667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Oval 1668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Oval 1669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Oval 1670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Oval 1671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Oval 1672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Oval 1673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Oval 1674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Oval 1675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Oval 1676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Oval 1677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Oval 1678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Oval 1680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Oval 170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2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Oval 1702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4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Oval 1709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1" name="Oval 1710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2" name="Oval 1711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3" name="Oval 1712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4" name="Oval 1713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5" name="Oval 1714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6" name="Oval 1715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7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Oval 1717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9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Oval 1719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1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Oval 1721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3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Oval 1723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5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Oval 1726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8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Oval 1728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Oval 1729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Oval 1730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Oval 1731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Oval 1732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Oval 1733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Oval 1734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Oval 1735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Oval 1736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Oval 1737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Oval 1738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Oval 1739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Oval 1740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Oval 1741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Oval 1757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Oval 1758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Oval 1759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Oval 1760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Oval 1761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Oval 1762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Oval 1763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Oval 1764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Oval 1765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Oval 1766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Oval 1767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Oval 1768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Oval 1769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Oval 1770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Oval 1772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Oval 1774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6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Oval 1781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3" name="Oval 1782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4" name="Oval 1783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5" name="Oval 1784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6" name="Oval 1785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7" name="Oval 1786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8" name="Oval 1787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9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Oval 178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1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Oval 179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Oval 1793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5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Oval 1795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7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Oval 1798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00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Oval 1800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Oval 1801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Oval 1802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Oval 1803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Oval 1804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Oval 1805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Oval 1806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Oval 1807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Oval 1808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0" name="Oval 1809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1" name="Oval 1810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2" name="Oval 1811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3" name="Oval 1812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4" name="Oval 1813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5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6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7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8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9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0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1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2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3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4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5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6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7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8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9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0" name="Oval 1829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1" name="Oval 1830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2" name="Oval 1831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3" name="Oval 1832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4" name="Oval 1833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5" name="Oval 1834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6" name="Oval 1835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7" name="Oval 1836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8" name="Oval 1837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9" name="Oval 1838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0" name="Oval 1839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1" name="Oval 1840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2" name="Oval 1841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3" name="Oval 1842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4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5" name="Oval 18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6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7" name="Oval 1846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8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9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0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1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2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3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4" name="Oval 1853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5" name="Oval 1854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6" name="Oval 1855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7" name="Oval 1856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8" name="Oval 1857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9" name="Oval 1858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0" name="Oval 1859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1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2" name="Oval 186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3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4" name="Oval 1863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5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6" name="Oval 186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7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8" name="Oval 1867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9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0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1" name="Oval 1870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72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3" name="Oval 1872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4" name="Oval 1873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5" name="Oval 1874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6" name="Oval 1875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7" name="Oval 1876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8" name="Oval 1877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9" name="Oval 1878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0" name="Oval 1879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1" name="Oval 1880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2" name="Oval 1881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3" name="Oval 1882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4" name="Oval 1883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5" name="Oval 1884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6" name="Oval 1885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7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8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9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0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1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2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3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4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5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6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7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8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9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0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1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2" name="Oval 1901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3" name="Oval 1902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4" name="Oval 1903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5" name="Oval 1904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6" name="Oval 1905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7" name="Oval 1906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8" name="Oval 1907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9" name="Oval 1908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0" name="Oval 1909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" name="Oval 1910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2" name="Oval 1911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3" name="Oval 1912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4" name="Oval 1913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5" name="Oval 1914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6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7" name="Oval 1916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18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9" name="Oval 1918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0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1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2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3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4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5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6" name="Oval 192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7" name="Oval 192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8" name="Oval 192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9" name="Oval 192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0" name="Oval 192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1" name="Oval 193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2" name="Oval 193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3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4" name="Oval 1933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5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6" name="Oval 1935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7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8" name="Oval 1937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9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0" name="Oval 1939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3" name="Oval 1942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4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" name="Oval 1944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6" name="Oval 1945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7" name="Oval 1946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8" name="Oval 1947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9" name="Oval 1948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0" name="Oval 1949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1" name="Oval 1950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2" name="Oval 1951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3" name="Oval 1952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4" name="Oval 1953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5" name="Oval 1954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6" name="Oval 1955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7" name="Oval 1956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8" name="Oval 1957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0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1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2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3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4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5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6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7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8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9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0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1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2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3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4" name="Oval 1973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5" name="Oval 1974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6" name="Oval 1975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7" name="Oval 1976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8" name="Oval 1977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9" name="Oval 1978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0" name="Oval 1979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1" name="Oval 1980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2" name="Oval 1981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3" name="Oval 1982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4" name="Oval 1983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5" name="Oval 1984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6" name="Oval 1985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7" name="Oval 1986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8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9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0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1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2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3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4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5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6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7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8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9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0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2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3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3A35269-A61C-45C9-AAE2-54F79D91CC1B}" type="datetimeFigureOut">
              <a:rPr lang="pt-BR" smtClean="0"/>
              <a:t>25/04/2018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6FC1B-21E4-4CF0-AC1B-78D739A0670D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1823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5269-A61C-45C9-AAE2-54F79D91CC1B}" type="datetimeFigureOut">
              <a:rPr lang="pt-BR" smtClean="0"/>
              <a:t>25/04/2018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6FC1B-21E4-4CF0-AC1B-78D739A067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4158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5269-A61C-45C9-AAE2-54F79D91CC1B}" type="datetimeFigureOut">
              <a:rPr lang="pt-BR" smtClean="0"/>
              <a:t>25/04/2018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6FC1B-21E4-4CF0-AC1B-78D739A0670D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0535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5269-A61C-45C9-AAE2-54F79D91CC1B}" type="datetimeFigureOut">
              <a:rPr lang="pt-BR" smtClean="0"/>
              <a:t>25/04/2018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6FC1B-21E4-4CF0-AC1B-78D739A067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828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5269-A61C-45C9-AAE2-54F79D91CC1B}" type="datetimeFigureOut">
              <a:rPr lang="pt-BR" smtClean="0"/>
              <a:t>25/04/2018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6FC1B-21E4-4CF0-AC1B-78D739A0670D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1032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5269-A61C-45C9-AAE2-54F79D91CC1B}" type="datetimeFigureOut">
              <a:rPr lang="pt-BR" smtClean="0"/>
              <a:t>25/04/2018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6FC1B-21E4-4CF0-AC1B-78D739A067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257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5269-A61C-45C9-AAE2-54F79D91CC1B}" type="datetimeFigureOut">
              <a:rPr lang="pt-BR" smtClean="0"/>
              <a:t>25/04/2018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6FC1B-21E4-4CF0-AC1B-78D739A067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9083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5269-A61C-45C9-AAE2-54F79D91CC1B}" type="datetimeFigureOut">
              <a:rPr lang="pt-BR" smtClean="0"/>
              <a:t>25/04/2018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6FC1B-21E4-4CF0-AC1B-78D739A067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6810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5269-A61C-45C9-AAE2-54F79D91CC1B}" type="datetimeFigureOut">
              <a:rPr lang="pt-BR" smtClean="0"/>
              <a:t>25/04/2018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6FC1B-21E4-4CF0-AC1B-78D739A067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4721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5269-A61C-45C9-AAE2-54F79D91CC1B}" type="datetimeFigureOut">
              <a:rPr lang="pt-BR" smtClean="0"/>
              <a:t>25/04/2018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6FC1B-21E4-4CF0-AC1B-78D739A067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3650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5269-A61C-45C9-AAE2-54F79D91CC1B}" type="datetimeFigureOut">
              <a:rPr lang="pt-BR" smtClean="0"/>
              <a:t>25/04/2018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6FC1B-21E4-4CF0-AC1B-78D739A0670D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7372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3A35269-A61C-45C9-AAE2-54F79D91CC1B}" type="datetimeFigureOut">
              <a:rPr lang="pt-BR" smtClean="0"/>
              <a:t>25/04/2018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C46FC1B-21E4-4CF0-AC1B-78D739A0670D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9315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835833" y="55218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b="1" i="1" dirty="0" smtClean="0"/>
              <a:t>UNIVERSIDADE DE SÃO PAULO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b="1" i="1" dirty="0" smtClean="0"/>
              <a:t>ESCOLA DE ENFERMAGEM DE RIBEIRÃO PRETO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b="1" dirty="0" smtClean="0"/>
              <a:t>2200094 - Educação Profissional em Enfermagem II</a:t>
            </a:r>
            <a:r>
              <a:rPr lang="pt-BR" sz="2400" dirty="0" smtClean="0"/>
              <a:t> </a:t>
            </a:r>
            <a:br>
              <a:rPr lang="pt-BR" sz="2400" dirty="0" smtClean="0"/>
            </a:br>
            <a:r>
              <a:rPr lang="pt-BR" sz="2400" dirty="0" err="1" smtClean="0"/>
              <a:t>Profa</a:t>
            </a:r>
            <a:r>
              <a:rPr lang="pt-BR" sz="2400" dirty="0" smtClean="0"/>
              <a:t> Fernanda Góes</a:t>
            </a:r>
          </a:p>
          <a:p>
            <a:r>
              <a:rPr lang="pt-BR" sz="2400" dirty="0" smtClean="0"/>
              <a:t>Turma B</a:t>
            </a:r>
          </a:p>
          <a:p>
            <a:r>
              <a:rPr lang="pt-BR" sz="2400" dirty="0" smtClean="0"/>
              <a:t>Nova Síntese – Ciclo 2 – 25/04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792101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4794" y="1024405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t-BR" sz="5400" dirty="0" smtClean="0">
                <a:solidFill>
                  <a:schemeClr val="accent6">
                    <a:lumMod val="75000"/>
                  </a:schemeClr>
                </a:solidFill>
              </a:rPr>
              <a:t>Ciclo 2:  Aspectos pedagógicos do ensino prático: Estágios – relações entre PPP e formação para SUS; Aspectos legais dos estágios em saúde na educação profissional; </a:t>
            </a:r>
          </a:p>
          <a:p>
            <a:pPr marL="0" indent="0" algn="ctr">
              <a:buNone/>
            </a:pPr>
            <a:endParaRPr lang="pt-BR" sz="54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t-BR" sz="5400" dirty="0">
                <a:solidFill>
                  <a:srgbClr val="FF0000"/>
                </a:solidFill>
              </a:rPr>
              <a:t>Como a coordenação da escola influencia na prática docente? </a:t>
            </a:r>
            <a:endParaRPr lang="pt-BR" sz="5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182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0166" y="78140"/>
            <a:ext cx="11141612" cy="1499616"/>
          </a:xfrm>
        </p:spPr>
        <p:txBody>
          <a:bodyPr>
            <a:normAutofit/>
          </a:bodyPr>
          <a:lstStyle/>
          <a:p>
            <a:pPr algn="ctr"/>
            <a:r>
              <a:rPr lang="pt-BR" sz="4800" dirty="0" smtClean="0">
                <a:solidFill>
                  <a:schemeClr val="accent6">
                    <a:lumMod val="75000"/>
                  </a:schemeClr>
                </a:solidFill>
              </a:rPr>
              <a:t>Como a coordenação da escola influencia na prática docente? 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660094" y="1419814"/>
            <a:ext cx="11227106" cy="5321808"/>
          </a:xfrm>
        </p:spPr>
        <p:txBody>
          <a:bodyPr>
            <a:normAutofit fontScale="77500" lnSpcReduction="20000"/>
          </a:bodyPr>
          <a:lstStyle/>
          <a:p>
            <a:r>
              <a:rPr lang="pt-BR" dirty="0" smtClean="0"/>
              <a:t>Caso a ser analisado: </a:t>
            </a:r>
          </a:p>
          <a:p>
            <a:r>
              <a:rPr lang="pt-BR" dirty="0" smtClean="0"/>
              <a:t>Um grupo de alunos de uma universidade pública paulista realizou uma atividade de observação da prática de professores de um curso técnico </a:t>
            </a:r>
            <a:r>
              <a:rPr lang="pt-BR" dirty="0"/>
              <a:t>de </a:t>
            </a:r>
            <a:r>
              <a:rPr lang="pt-BR" dirty="0" smtClean="0"/>
              <a:t>enfermagem. Os alunos observaram diversas situações comprometedoras para a aprendizagem do aluno e sobretudo para o cuidado seguro ao paciente e família, tais como: 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pt-BR" dirty="0"/>
              <a:t>Pouco conhecimento docente do PP da escola técnica; 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pt-BR" dirty="0"/>
              <a:t>Professores da prática são afastados dos professores do ensino </a:t>
            </a:r>
            <a:r>
              <a:rPr lang="pt-BR" dirty="0" err="1"/>
              <a:t>téorico</a:t>
            </a:r>
            <a:r>
              <a:rPr lang="pt-BR" dirty="0"/>
              <a:t>; 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pt-BR" dirty="0" smtClean="0"/>
              <a:t>Ausência </a:t>
            </a:r>
            <a:r>
              <a:rPr lang="pt-BR" dirty="0"/>
              <a:t>de planejamento das atividades de estágio para favorecer novas aprendizagens e articulação teoria e prática;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pt-BR" dirty="0"/>
              <a:t>Pouco (ou ausente) articulação do ensino prático aos princípios do SUS;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pt-BR" dirty="0" smtClean="0"/>
              <a:t>Realização rápida de tarefas sem comunicação com o paciente/família, influenciando na formação do perfil do aluno; 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pt-BR" dirty="0" smtClean="0"/>
              <a:t>Ausência do seguimento de normas de biossegurança como a NR 32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pt-BR" dirty="0" smtClean="0"/>
              <a:t>Percepção do professor de que o aluno do curso técnico apenas precisa “saber fazer”; 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Diante desta situação, a gestão da escola técnica foi informada e decidiu realizar uma reunião com todos os professores do ensino teórico e do ensino prático. Após ampla discussão acalorada, a gestão da escola decidiu que a situação tinha sido causada por três docentes e decidiu demiti-los. Os professores demitidos entraram com uma ação por afirmar que NUNCA recebeu nenhum tipo de orientação (nem mesmo organizacional) e por isso exigiam indenização de danos morais. Assim, cabe ao júri decidir se os professores devem receber indenização ou se a gestão deve ser indenizada pelos danos causados à formação do aluno pelos professores “incompetentes”.  </a:t>
            </a:r>
          </a:p>
        </p:txBody>
      </p:sp>
    </p:spTree>
    <p:extLst>
      <p:ext uri="{BB962C8B-B14F-4D97-AF65-F5344CB8AC3E}">
        <p14:creationId xmlns:p14="http://schemas.microsoft.com/office/powerpoint/2010/main" val="238928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88" y="0"/>
            <a:ext cx="121338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763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0166" y="585216"/>
            <a:ext cx="11141612" cy="1499616"/>
          </a:xfrm>
        </p:spPr>
        <p:txBody>
          <a:bodyPr>
            <a:normAutofit/>
          </a:bodyPr>
          <a:lstStyle/>
          <a:p>
            <a:pPr algn="ctr"/>
            <a:r>
              <a:rPr lang="pt-BR" sz="4800" dirty="0" smtClean="0">
                <a:solidFill>
                  <a:schemeClr val="accent6">
                    <a:lumMod val="75000"/>
                  </a:schemeClr>
                </a:solidFill>
              </a:rPr>
              <a:t>Como a coordenação da escola influencia na prática docente? 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941001" y="1945178"/>
            <a:ext cx="10738381" cy="4480560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Quesitos a serem analisados pelo júri: </a:t>
            </a:r>
          </a:p>
          <a:p>
            <a:r>
              <a:rPr lang="pt-BR" dirty="0" smtClean="0"/>
              <a:t>- A coordenação da escola influenciou na prática docente do professor? Como? De que maneira? </a:t>
            </a:r>
          </a:p>
          <a:p>
            <a:r>
              <a:rPr lang="pt-BR" dirty="0" smtClean="0"/>
              <a:t>- Houve repercussões positivas para a atuação do professor </a:t>
            </a:r>
            <a:r>
              <a:rPr lang="pt-BR" dirty="0"/>
              <a:t>relacionadas a influência da gestão escolar na atividade docente? </a:t>
            </a:r>
          </a:p>
          <a:p>
            <a:r>
              <a:rPr lang="pt-BR" dirty="0"/>
              <a:t>- Houve repercussões </a:t>
            </a:r>
            <a:r>
              <a:rPr lang="pt-BR" dirty="0" smtClean="0"/>
              <a:t>negativas </a:t>
            </a:r>
            <a:r>
              <a:rPr lang="pt-BR" dirty="0"/>
              <a:t>para a atuação do professor relacionadas a influência da gestão escolar na atividade docente? </a:t>
            </a:r>
          </a:p>
          <a:p>
            <a:r>
              <a:rPr lang="pt-BR" dirty="0" smtClean="0"/>
              <a:t>- Houve repercussões positivas para a aprendizagem dos alunos relacionadas a influência da gestão escolar na atividade docente? </a:t>
            </a:r>
          </a:p>
          <a:p>
            <a:r>
              <a:rPr lang="pt-BR" dirty="0"/>
              <a:t>- Houve repercussões </a:t>
            </a:r>
            <a:r>
              <a:rPr lang="pt-BR" dirty="0" smtClean="0"/>
              <a:t>negativas </a:t>
            </a:r>
            <a:r>
              <a:rPr lang="pt-BR" dirty="0"/>
              <a:t>para a aprendizagem dos alunos relacionadas a influência da gestão escolar na atividade docente? </a:t>
            </a:r>
          </a:p>
          <a:p>
            <a:r>
              <a:rPr lang="pt-BR" dirty="0"/>
              <a:t>- Houve repercussões positivas para </a:t>
            </a:r>
            <a:r>
              <a:rPr lang="pt-BR" dirty="0" smtClean="0"/>
              <a:t>o cuidado de enfermagem prestado pelos  </a:t>
            </a:r>
            <a:r>
              <a:rPr lang="pt-BR" dirty="0"/>
              <a:t>alunos </a:t>
            </a:r>
            <a:r>
              <a:rPr lang="pt-BR" dirty="0" smtClean="0"/>
              <a:t>ao paciente/família relacionadas </a:t>
            </a:r>
            <a:r>
              <a:rPr lang="pt-BR" dirty="0"/>
              <a:t>a influência da gestão escolar na atividade docente? </a:t>
            </a:r>
          </a:p>
          <a:p>
            <a:r>
              <a:rPr lang="pt-BR" dirty="0"/>
              <a:t>- Houve repercussões </a:t>
            </a:r>
            <a:r>
              <a:rPr lang="pt-BR" dirty="0" smtClean="0"/>
              <a:t>negativas </a:t>
            </a:r>
            <a:r>
              <a:rPr lang="pt-BR" dirty="0"/>
              <a:t>para o cuidado de enfermagem prestado pelos  alunos ao paciente/família relacionadas a influência da gestão escolar na atividade docente?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452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5753686" y="1420837"/>
            <a:ext cx="630232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19:20 – 19:40 - organização da atividade</a:t>
            </a:r>
          </a:p>
          <a:p>
            <a:r>
              <a:rPr lang="pt-BR" sz="2400" dirty="0" smtClean="0"/>
              <a:t>19:40 – 20:10 - atividade dos grupos</a:t>
            </a:r>
          </a:p>
          <a:p>
            <a:r>
              <a:rPr lang="pt-BR" sz="2400" dirty="0" smtClean="0"/>
              <a:t>20:10 – 20:25 - Intervalo </a:t>
            </a:r>
          </a:p>
          <a:p>
            <a:r>
              <a:rPr lang="pt-BR" sz="2400" dirty="0" smtClean="0"/>
              <a:t>20:30 – 20:40 - Apresentação dos argumentos da promotoria (denuncia)</a:t>
            </a:r>
          </a:p>
          <a:p>
            <a:r>
              <a:rPr lang="pt-BR" sz="2400" dirty="0" smtClean="0"/>
              <a:t>20:45 – 21h - Apresentação dos argumentos da defesa </a:t>
            </a:r>
          </a:p>
          <a:p>
            <a:r>
              <a:rPr lang="pt-BR" sz="2400" dirty="0" smtClean="0"/>
              <a:t>21h – 21:15 Reunião do </a:t>
            </a:r>
            <a:r>
              <a:rPr lang="pt-BR" sz="2400" dirty="0" err="1" smtClean="0"/>
              <a:t>Juri</a:t>
            </a:r>
            <a:r>
              <a:rPr lang="pt-BR" sz="2400" dirty="0" smtClean="0"/>
              <a:t> para discussão e </a:t>
            </a:r>
            <a:r>
              <a:rPr lang="pt-BR" sz="2400" dirty="0" err="1" smtClean="0"/>
              <a:t>proferimento</a:t>
            </a:r>
            <a:r>
              <a:rPr lang="pt-BR" sz="2400" dirty="0" smtClean="0"/>
              <a:t> da sentença</a:t>
            </a:r>
          </a:p>
          <a:p>
            <a:r>
              <a:rPr lang="pt-BR" sz="2400" dirty="0" smtClean="0"/>
              <a:t>21:15 – 21:45 – Debate da aprendizagem</a:t>
            </a:r>
          </a:p>
          <a:p>
            <a:r>
              <a:rPr lang="pt-BR" sz="2400" dirty="0" smtClean="0"/>
              <a:t>21:50 – 22h – Avaliação da atividade do dia </a:t>
            </a:r>
          </a:p>
          <a:p>
            <a:r>
              <a:rPr lang="pt-BR" sz="2400" dirty="0" smtClean="0"/>
              <a:t> </a:t>
            </a:r>
          </a:p>
          <a:p>
            <a:endParaRPr lang="pt-BR" sz="2400" dirty="0"/>
          </a:p>
          <a:p>
            <a:endParaRPr lang="pt-BR" sz="24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769" y="503699"/>
            <a:ext cx="4983653" cy="3203777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9772" y="3904817"/>
            <a:ext cx="2152650" cy="21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1997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54</TotalTime>
  <Words>544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Calibri</vt:lpstr>
      <vt:lpstr>Tw Cen MT</vt:lpstr>
      <vt:lpstr>Tw Cen MT Condensed</vt:lpstr>
      <vt:lpstr>Wingdings 3</vt:lpstr>
      <vt:lpstr>Integral</vt:lpstr>
      <vt:lpstr>Apresentação do PowerPoint</vt:lpstr>
      <vt:lpstr>Apresentação do PowerPoint</vt:lpstr>
      <vt:lpstr>Como a coordenação da escola influencia na prática docente? </vt:lpstr>
      <vt:lpstr>Apresentação do PowerPoint</vt:lpstr>
      <vt:lpstr>Como a coordenação da escola influencia na prática docente? 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Fernanda dos Santos Nogueira de Goes</dc:creator>
  <cp:lastModifiedBy>sedoc</cp:lastModifiedBy>
  <cp:revision>11</cp:revision>
  <cp:lastPrinted>2018-04-25T21:49:34Z</cp:lastPrinted>
  <dcterms:created xsi:type="dcterms:W3CDTF">2018-04-18T11:13:34Z</dcterms:created>
  <dcterms:modified xsi:type="dcterms:W3CDTF">2018-04-26T00:57:06Z</dcterms:modified>
</cp:coreProperties>
</file>