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0.wmf"/><Relationship Id="rId5" Type="http://schemas.openxmlformats.org/officeDocument/2006/relationships/image" Target="../media/image25.wmf"/><Relationship Id="rId10" Type="http://schemas.openxmlformats.org/officeDocument/2006/relationships/image" Target="../media/image29.wmf"/><Relationship Id="rId4" Type="http://schemas.openxmlformats.org/officeDocument/2006/relationships/image" Target="../media/image24.wmf"/><Relationship Id="rId9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16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1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6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27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23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46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7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84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5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15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4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6AC9-34EE-4C59-9CFC-3811E63FBD55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B312-B64C-48DC-A3BA-184932752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55.png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6.wmf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69.png"/><Relationship Id="rId3" Type="http://schemas.openxmlformats.org/officeDocument/2006/relationships/oleObject" Target="../embeddings/oleObject42.bin"/><Relationship Id="rId21" Type="http://schemas.openxmlformats.org/officeDocument/2006/relationships/image" Target="../media/image72.pn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wmf"/><Relationship Id="rId20" Type="http://schemas.openxmlformats.org/officeDocument/2006/relationships/image" Target="../media/image71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64.wmf"/><Relationship Id="rId19" Type="http://schemas.openxmlformats.org/officeDocument/2006/relationships/image" Target="../media/image70.png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4.wmf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7.bin"/><Relationship Id="rId21" Type="http://schemas.openxmlformats.org/officeDocument/2006/relationships/image" Target="../media/image16.w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4.bin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1.bin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29.wmf"/><Relationship Id="rId10" Type="http://schemas.openxmlformats.org/officeDocument/2006/relationships/image" Target="../media/image24.wmf"/><Relationship Id="rId19" Type="http://schemas.openxmlformats.org/officeDocument/2006/relationships/image" Target="../media/image31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1.wmf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743200" y="152401"/>
            <a:ext cx="70104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PEA 3530/2018  - Laboratório de Energia</a:t>
            </a:r>
            <a:endParaRPr kumimoji="0" lang="pt-BR" altLang="pt-BR" sz="20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7162800" cy="42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52600" y="1260476"/>
            <a:ext cx="678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b="1" dirty="0" smtClean="0">
                <a:solidFill>
                  <a:srgbClr val="000066"/>
                </a:solidFill>
              </a:rPr>
              <a:t>Energia Eólica - Conversão</a:t>
            </a:r>
            <a:r>
              <a:rPr kumimoji="0" lang="pt-BR" altLang="pt-BR" b="1" dirty="0">
                <a:solidFill>
                  <a:srgbClr val="000066"/>
                </a:solidFill>
              </a:rPr>
              <a:t>	</a:t>
            </a:r>
            <a:endParaRPr lang="pt-BR" altLang="pt-BR" b="1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47956" y="855677"/>
            <a:ext cx="95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Profs</a:t>
            </a:r>
            <a:r>
              <a:rPr lang="pt-BR" dirty="0" smtClean="0"/>
              <a:t>: Aquiles, André e Eliane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6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/>
          <p:cNvSpPr txBox="1">
            <a:spLocks noChangeArrowheads="1"/>
          </p:cNvSpPr>
          <p:nvPr/>
        </p:nvSpPr>
        <p:spPr bwMode="auto">
          <a:xfrm>
            <a:off x="4727575" y="1"/>
            <a:ext cx="3240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>
                <a:solidFill>
                  <a:srgbClr val="FF0000"/>
                </a:solidFill>
              </a:rPr>
              <a:t>Turbina de Arraste </a:t>
            </a:r>
          </a:p>
        </p:txBody>
      </p:sp>
      <p:sp>
        <p:nvSpPr>
          <p:cNvPr id="3" name="CaixaDeText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1504" y="620689"/>
            <a:ext cx="8208912" cy="4614981"/>
          </a:xfrm>
          <a:prstGeom prst="rect">
            <a:avLst/>
          </a:prstGeom>
          <a:blipFill rotWithShape="0">
            <a:blip r:embed="rId2"/>
            <a:stretch>
              <a:fillRect l="-817" t="-793" r="-1040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14340" name="CaixaDeTexto 3"/>
          <p:cNvSpPr txBox="1">
            <a:spLocks noChangeArrowheads="1"/>
          </p:cNvSpPr>
          <p:nvPr/>
        </p:nvSpPr>
        <p:spPr bwMode="auto">
          <a:xfrm>
            <a:off x="1703389" y="5589588"/>
            <a:ext cx="4897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 dirty="0"/>
              <a:t>Nas turbinas de arraste, a velocidade das pás não é maior que a velocidade do vento, o que limita sua eficiência.</a:t>
            </a:r>
          </a:p>
        </p:txBody>
      </p:sp>
      <p:sp>
        <p:nvSpPr>
          <p:cNvPr id="14341" name="CaixaDeTexto 5"/>
          <p:cNvSpPr txBox="1">
            <a:spLocks noChangeArrowheads="1"/>
          </p:cNvSpPr>
          <p:nvPr/>
        </p:nvSpPr>
        <p:spPr bwMode="auto">
          <a:xfrm>
            <a:off x="7342188" y="3860800"/>
            <a:ext cx="2520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100">
                <a:solidFill>
                  <a:schemeClr val="bg2"/>
                </a:solidFill>
              </a:rPr>
              <a:t>Ref: Energia Eólica. Ronaldo dos Santos Custódio</a:t>
            </a:r>
          </a:p>
        </p:txBody>
      </p:sp>
      <p:pic>
        <p:nvPicPr>
          <p:cNvPr id="14342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276476"/>
            <a:ext cx="41036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98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8439" y="115889"/>
            <a:ext cx="41036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/>
              <a:t>Turbinas de sustentação </a:t>
            </a:r>
          </a:p>
        </p:txBody>
      </p:sp>
      <p:pic>
        <p:nvPicPr>
          <p:cNvPr id="15363" name="Picture 2" descr="C:\Documents and Settings\pc_estagio\Meus documentos\Eliane\Pos_graduação\PEA5002\Ano_2010\Aula_3\Figura 4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614364"/>
            <a:ext cx="4429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aixaDeTexto 3"/>
          <p:cNvSpPr txBox="1">
            <a:spLocks noChangeArrowheads="1"/>
          </p:cNvSpPr>
          <p:nvPr/>
        </p:nvSpPr>
        <p:spPr bwMode="auto">
          <a:xfrm>
            <a:off x="7608888" y="6308725"/>
            <a:ext cx="25193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100">
                <a:solidFill>
                  <a:schemeClr val="bg2"/>
                </a:solidFill>
              </a:rPr>
              <a:t>Ref: Energia Eólica. Ronaldo dos Santos Custódio</a:t>
            </a:r>
          </a:p>
        </p:txBody>
      </p:sp>
      <p:sp>
        <p:nvSpPr>
          <p:cNvPr id="6" name="Retângulo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75521" y="1409432"/>
            <a:ext cx="4705827" cy="2730235"/>
          </a:xfrm>
          <a:prstGeom prst="rect">
            <a:avLst/>
          </a:prstGeom>
          <a:blipFill rotWithShape="0">
            <a:blip r:embed="rId3"/>
            <a:stretch>
              <a:fillRect l="-1036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pic>
        <p:nvPicPr>
          <p:cNvPr id="15366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113214"/>
            <a:ext cx="3705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68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028825" y="298450"/>
            <a:ext cx="8153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400" b="1">
                <a:solidFill>
                  <a:srgbClr val="000066"/>
                </a:solidFill>
              </a:rPr>
              <a:t>AEROFÓLIO : Terminologia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163050" y="3455988"/>
            <a:ext cx="1504950" cy="36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06600" y="1371601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</a:rPr>
              <a:t>CORTE TRANSVERSAL DA PÁ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971800" y="2590800"/>
          <a:ext cx="56149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Bitmap Image" r:id="rId3" imgW="3761905" imgH="781159" progId="Paint.Picture">
                  <p:embed/>
                </p:oleObj>
              </mc:Choice>
              <mc:Fallback>
                <p:oleObj name="Bitmap Image" r:id="rId3" imgW="3761905" imgH="7811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56149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133600" y="3200400"/>
            <a:ext cx="72390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3962400" y="3276600"/>
            <a:ext cx="762000" cy="16002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429000" y="48768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</a:rPr>
              <a:t>Linha de corda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8458200" y="3581400"/>
            <a:ext cx="304800" cy="8382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8610600" y="4572001"/>
            <a:ext cx="1828800" cy="3460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</a:rPr>
              <a:t>Borda de fuga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2819400" y="3352800"/>
            <a:ext cx="228600" cy="9144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133600" y="42672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</a:rPr>
              <a:t>Borda de ataque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1752600" y="3276600"/>
            <a:ext cx="1295400" cy="838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2209800" y="33020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152334" imgH="139639" progId="Equation.3">
                  <p:embed/>
                </p:oleObj>
              </mc:Choice>
              <mc:Fallback>
                <p:oleObj name="Equation" r:id="rId5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02000"/>
                        <a:ext cx="304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2286000" y="2438400"/>
            <a:ext cx="228600" cy="9144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752600" y="1981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000066"/>
                </a:solidFill>
              </a:rPr>
              <a:t>Ângulo de ataque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5334000" y="2057400"/>
            <a:ext cx="0" cy="4572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715000" y="213360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600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562600" y="1752601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</a:rPr>
              <a:t>Zona de pressão negativa - Sucção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638800" y="3810000"/>
            <a:ext cx="0" cy="6096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562600" y="5257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181600" y="464820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</a:rPr>
              <a:t>Zona de pressão positiva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3048000" y="3276600"/>
            <a:ext cx="0" cy="2819400"/>
          </a:xfrm>
          <a:prstGeom prst="line">
            <a:avLst/>
          </a:prstGeom>
          <a:noFill/>
          <a:ln w="9525">
            <a:solidFill>
              <a:srgbClr val="00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8382000" y="34290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3048000" y="5715000"/>
            <a:ext cx="53340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352800" y="5867400"/>
            <a:ext cx="472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</a:rPr>
              <a:t>Distância da corda</a:t>
            </a:r>
          </a:p>
        </p:txBody>
      </p:sp>
      <p:graphicFrame>
        <p:nvGraphicFramePr>
          <p:cNvPr id="16411" name="Object 27"/>
          <p:cNvGraphicFramePr>
            <a:graphicFrameLocks noChangeAspect="1"/>
          </p:cNvGraphicFramePr>
          <p:nvPr/>
        </p:nvGraphicFramePr>
        <p:xfrm>
          <a:off x="1638301" y="3568700"/>
          <a:ext cx="3905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7" imgW="190500" imgH="228600" progId="Equation.3">
                  <p:embed/>
                </p:oleObj>
              </mc:Choice>
              <mc:Fallback>
                <p:oleObj name="Equation" r:id="rId7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1" y="3568700"/>
                        <a:ext cx="3905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1828800" y="4267200"/>
            <a:ext cx="762000" cy="20574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743200" y="6146801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000066"/>
                </a:solidFill>
              </a:rPr>
              <a:t>Vento  incidente resultante nas pás</a:t>
            </a:r>
          </a:p>
        </p:txBody>
      </p:sp>
    </p:spTree>
    <p:extLst>
      <p:ext uri="{BB962C8B-B14F-4D97-AF65-F5344CB8AC3E}">
        <p14:creationId xmlns:p14="http://schemas.microsoft.com/office/powerpoint/2010/main" val="35615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338" y="314325"/>
            <a:ext cx="8077200" cy="787400"/>
          </a:xfrm>
        </p:spPr>
        <p:txBody>
          <a:bodyPr/>
          <a:lstStyle/>
          <a:p>
            <a:r>
              <a:rPr lang="pt-BR" altLang="pt-BR" sz="3600">
                <a:solidFill>
                  <a:srgbClr val="000066"/>
                </a:solidFill>
              </a:rPr>
              <a:t>Modelo de pás - turbinas tipo hélice</a:t>
            </a:r>
            <a:endParaRPr lang="pt-BR" altLang="pt-BR" sz="36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52600" y="5334001"/>
            <a:ext cx="88074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pt-BR" altLang="pt-BR" sz="2400">
                <a:latin typeface="Times New Roman" panose="02020603050405020304" pitchFamily="18" charset="0"/>
              </a:rPr>
              <a:t> </a:t>
            </a:r>
            <a:r>
              <a:rPr kumimoji="0" lang="pt-BR" altLang="pt-BR" sz="1800" b="1">
                <a:solidFill>
                  <a:srgbClr val="000066"/>
                </a:solidFill>
              </a:rPr>
              <a:t>diferentes perfis: simétrico e assimétrico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pt-BR" altLang="pt-BR" sz="1800" b="1">
                <a:solidFill>
                  <a:srgbClr val="000066"/>
                </a:solidFill>
              </a:rPr>
              <a:t> materiais : fibra de carbono, fibra de vidro com plástico; madeira, aço e alumínio, etc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010400" y="2057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032000" y="4927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000066"/>
                </a:solidFill>
              </a:rPr>
              <a:t>Cresesb, 2002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63700"/>
            <a:ext cx="3962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600201"/>
            <a:ext cx="29813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6" name="CaixaDeTexto 9"/>
          <p:cNvSpPr txBox="1">
            <a:spLocks noChangeArrowheads="1"/>
          </p:cNvSpPr>
          <p:nvPr/>
        </p:nvSpPr>
        <p:spPr bwMode="auto">
          <a:xfrm>
            <a:off x="7824789" y="4505326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336699"/>
                </a:solidFill>
                <a:latin typeface="Times New Roman" panose="02020603050405020304" pitchFamily="18" charset="0"/>
              </a:rPr>
              <a:t>Renewable Energy. Godfrey Boyle</a:t>
            </a:r>
          </a:p>
        </p:txBody>
      </p:sp>
    </p:spTree>
    <p:extLst>
      <p:ext uri="{BB962C8B-B14F-4D97-AF65-F5344CB8AC3E}">
        <p14:creationId xmlns:p14="http://schemas.microsoft.com/office/powerpoint/2010/main" val="19502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114550" y="219076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0066"/>
                </a:solidFill>
              </a:rPr>
              <a:t>COEFICIENTES DE SUSTENTAÇÃO E ARRASTO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43100" y="1181101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</a:rPr>
              <a:t>Coeficiente de arrasto - C</a:t>
            </a:r>
            <a:r>
              <a:rPr lang="pt-BR" altLang="pt-BR" sz="2000" b="1" baseline="-25000">
                <a:solidFill>
                  <a:srgbClr val="FF0000"/>
                </a:solidFill>
              </a:rPr>
              <a:t>D</a:t>
            </a:r>
            <a:endParaRPr lang="pt-BR" altLang="pt-BR" sz="2000" b="1">
              <a:solidFill>
                <a:srgbClr val="FF00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63725" y="4418014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</a:rPr>
              <a:t>Coeficiente de sustentação - C</a:t>
            </a:r>
            <a:r>
              <a:rPr lang="pt-BR" altLang="pt-BR" sz="2000" b="1" baseline="-25000">
                <a:solidFill>
                  <a:srgbClr val="FF0000"/>
                </a:solidFill>
              </a:rPr>
              <a:t>L</a:t>
            </a:r>
            <a:endParaRPr lang="pt-BR" altLang="pt-BR" sz="2000" b="1">
              <a:solidFill>
                <a:srgbClr val="FF0000"/>
              </a:solidFill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641600" y="1676401"/>
          <a:ext cx="20574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ção" r:id="rId3" imgW="1320227" imgH="418918" progId="Equation.3">
                  <p:embed/>
                </p:oleObj>
              </mc:Choice>
              <mc:Fallback>
                <p:oleObj name="Equação" r:id="rId3" imgW="132022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1676401"/>
                        <a:ext cx="20574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AutoShape 6"/>
          <p:cNvSpPr>
            <a:spLocks/>
          </p:cNvSpPr>
          <p:nvPr/>
        </p:nvSpPr>
        <p:spPr bwMode="auto">
          <a:xfrm>
            <a:off x="1765300" y="2505076"/>
            <a:ext cx="457200" cy="1808163"/>
          </a:xfrm>
          <a:prstGeom prst="leftBrace">
            <a:avLst>
              <a:gd name="adj1" fmla="val 29167"/>
              <a:gd name="adj2" fmla="val 50000"/>
            </a:avLst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387600" y="2387600"/>
            <a:ext cx="335280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  <a:latin typeface="Times New Roman" panose="02020603050405020304" pitchFamily="18" charset="0"/>
              </a:rPr>
              <a:t>F</a:t>
            </a:r>
            <a:r>
              <a:rPr lang="pt-BR" altLang="pt-BR" sz="1600" b="1" baseline="-25000">
                <a:solidFill>
                  <a:srgbClr val="000066"/>
                </a:solidFill>
                <a:latin typeface="Times New Roman" panose="02020603050405020304" pitchFamily="18" charset="0"/>
              </a:rPr>
              <a:t>A</a:t>
            </a:r>
            <a:r>
              <a:rPr lang="pt-BR" altLang="pt-BR" sz="1600" b="1">
                <a:solidFill>
                  <a:srgbClr val="000066"/>
                </a:solidFill>
                <a:latin typeface="Times New Roman" panose="02020603050405020304" pitchFamily="18" charset="0"/>
              </a:rPr>
              <a:t> = força de arrasto (Newtons)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  <a:latin typeface="Times New Roman" panose="02020603050405020304" pitchFamily="18" charset="0"/>
              </a:rPr>
              <a:t>V – velocidade do vento incidente  nas pás (m/s)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  <a:latin typeface="Times New Roman" panose="02020603050405020304" pitchFamily="18" charset="0"/>
              </a:rPr>
              <a:t>     densidade do ar (kg/m</a:t>
            </a:r>
            <a:r>
              <a:rPr lang="pt-BR" altLang="pt-BR" sz="1600" b="1" baseline="30000">
                <a:solidFill>
                  <a:srgbClr val="000066"/>
                </a:solidFill>
                <a:latin typeface="Times New Roman" panose="02020603050405020304" pitchFamily="18" charset="0"/>
              </a:rPr>
              <a:t>3</a:t>
            </a:r>
            <a:r>
              <a:rPr lang="pt-BR" altLang="pt-BR" sz="1600" b="1">
                <a:solidFill>
                  <a:srgbClr val="000066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  <a:latin typeface="Times New Roman" panose="02020603050405020304" pitchFamily="18" charset="0"/>
              </a:rPr>
              <a:t>A – área da pá (linha de corda                 comprimento da pá) (m</a:t>
            </a:r>
            <a:r>
              <a:rPr lang="pt-BR" altLang="pt-BR" sz="1600" b="1" baseline="30000">
                <a:solidFill>
                  <a:srgbClr val="000066"/>
                </a:solidFill>
                <a:latin typeface="Times New Roman" panose="02020603050405020304" pitchFamily="18" charset="0"/>
              </a:rPr>
              <a:t>2</a:t>
            </a:r>
            <a:r>
              <a:rPr lang="pt-BR" altLang="pt-BR" sz="1600" b="1">
                <a:solidFill>
                  <a:srgbClr val="000066"/>
                </a:solidFill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324101" y="3327400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5" imgW="152268" imgH="164957" progId="Equation.3">
                  <p:embed/>
                </p:oleObj>
              </mc:Choice>
              <mc:Fallback>
                <p:oleObj name="Equation" r:id="rId5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1" y="3327400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5097463" y="3797300"/>
          <a:ext cx="1952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7" imgW="114102" imgH="126780" progId="Equation.3">
                  <p:embed/>
                </p:oleObj>
              </mc:Choice>
              <mc:Fallback>
                <p:oleObj name="Equation" r:id="rId7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3797300"/>
                        <a:ext cx="19526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536826" y="5049838"/>
          <a:ext cx="20367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ção" r:id="rId9" imgW="1308100" imgH="419100" progId="Equation.3">
                  <p:embed/>
                </p:oleObj>
              </mc:Choice>
              <mc:Fallback>
                <p:oleObj name="Equação" r:id="rId9" imgW="1308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6" y="5049838"/>
                        <a:ext cx="20367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993900" y="59182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000066"/>
                </a:solidFill>
              </a:rPr>
              <a:t>F</a:t>
            </a:r>
            <a:r>
              <a:rPr lang="pt-BR" altLang="pt-BR" sz="1400" b="1" baseline="-25000">
                <a:solidFill>
                  <a:srgbClr val="000066"/>
                </a:solidFill>
              </a:rPr>
              <a:t>s</a:t>
            </a:r>
            <a:r>
              <a:rPr lang="pt-BR" altLang="pt-BR" sz="1400" b="1">
                <a:solidFill>
                  <a:srgbClr val="000066"/>
                </a:solidFill>
              </a:rPr>
              <a:t> = força de sustentação</a:t>
            </a:r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4752976" y="5902325"/>
          <a:ext cx="7270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ção" r:id="rId11" imgW="368140" imgH="431613" progId="Equation.3">
                  <p:embed/>
                </p:oleObj>
              </mc:Choice>
              <mc:Fallback>
                <p:oleObj name="Equação" r:id="rId11" imgW="36814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6" y="5902325"/>
                        <a:ext cx="7270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492750" y="6192839"/>
            <a:ext cx="304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</a:rPr>
              <a:t>Razão entre os coeficientes de sustentação e arrasto</a:t>
            </a:r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13" imgW="114151" imgH="215619" progId="Equation.3">
                  <p:embed/>
                </p:oleObj>
              </mc:Choice>
              <mc:Fallback>
                <p:oleObj name="Equation" r:id="rId1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CaixaDeTexto 17"/>
          <p:cNvSpPr txBox="1">
            <a:spLocks noChangeArrowheads="1"/>
          </p:cNvSpPr>
          <p:nvPr/>
        </p:nvSpPr>
        <p:spPr bwMode="auto">
          <a:xfrm>
            <a:off x="6548438" y="5567364"/>
            <a:ext cx="33131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336699"/>
                </a:solidFill>
                <a:latin typeface="Times New Roman" panose="02020603050405020304" pitchFamily="18" charset="0"/>
              </a:rPr>
              <a:t>Renewable Energy. Godfrey Boyle</a:t>
            </a:r>
          </a:p>
        </p:txBody>
      </p:sp>
      <p:pic>
        <p:nvPicPr>
          <p:cNvPr id="18448" name="Imagem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587375"/>
            <a:ext cx="47625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775200" y="774701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Times New Roman" panose="02020603050405020304" pitchFamily="18" charset="0"/>
              </a:rPr>
              <a:t>ÂNGULO DE PASSO DAS PÁS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209800" y="4648200"/>
          <a:ext cx="45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52334" imgH="139639" progId="Equation.3">
                  <p:embed/>
                </p:oleObj>
              </mc:Choice>
              <mc:Fallback>
                <p:oleObj name="Equation" r:id="rId3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48200"/>
                        <a:ext cx="457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38400" y="5181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95600" y="45720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</a:rPr>
              <a:t>Ângulo de ataque</a:t>
            </a:r>
            <a:r>
              <a:rPr lang="pt-BR" altLang="pt-BR" sz="1800" b="1">
                <a:solidFill>
                  <a:srgbClr val="000066"/>
                </a:solidFill>
              </a:rPr>
              <a:t> – formado entre a corda do perfil da pá e a direção do vento resultante V</a:t>
            </a:r>
            <a:r>
              <a:rPr lang="pt-BR" altLang="pt-BR" sz="1800" b="1" baseline="-25000">
                <a:solidFill>
                  <a:srgbClr val="000066"/>
                </a:solidFill>
              </a:rPr>
              <a:t>Wr</a:t>
            </a:r>
            <a:endParaRPr lang="pt-BR" altLang="pt-BR" sz="1800" b="1">
              <a:solidFill>
                <a:srgbClr val="000066"/>
              </a:solidFill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209800" y="5257800"/>
          <a:ext cx="3238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57800"/>
                        <a:ext cx="3238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895600" y="5257800"/>
            <a:ext cx="7086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</a:rPr>
              <a:t>Ângulo de passo</a:t>
            </a:r>
            <a:r>
              <a:rPr lang="pt-BR" altLang="pt-BR" sz="1800" b="1">
                <a:solidFill>
                  <a:srgbClr val="000066"/>
                </a:solidFill>
              </a:rPr>
              <a:t> – ângulo entre o plano de rotação e a corda do perfil aerodinâmico da pá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 b="1">
              <a:solidFill>
                <a:srgbClr val="000066"/>
              </a:solidFill>
            </a:endParaRP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1905000" y="6019801"/>
          <a:ext cx="8826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7" imgW="393529" imgH="203112" progId="Equation.3">
                  <p:embed/>
                </p:oleObj>
              </mc:Choice>
              <mc:Fallback>
                <p:oleObj name="Equation" r:id="rId7" imgW="39352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19801"/>
                        <a:ext cx="8826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971800" y="5867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000066"/>
                </a:solidFill>
              </a:rPr>
              <a:t>Ângulo em que a velocidade do vento resultante faz com o plano de rotação das pás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686800" y="38100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000066"/>
                </a:solidFill>
                <a:latin typeface="Times New Roman" panose="02020603050405020304" pitchFamily="18" charset="0"/>
              </a:rPr>
              <a:t>Ref: Silva, 2005</a:t>
            </a: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1130301"/>
            <a:ext cx="5745163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816600" y="32766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latin typeface="Times New Roman" panose="02020603050405020304" pitchFamily="18" charset="0"/>
              </a:rPr>
              <a:t>Velocidade do vento incidente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 flipV="1">
            <a:off x="5416550" y="3571876"/>
            <a:ext cx="4000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828800" y="1219201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latin typeface="Times New Roman" panose="02020603050405020304" pitchFamily="18" charset="0"/>
              </a:rPr>
              <a:t>Velocidade tangencial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2851150" y="20955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524000" y="3657601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latin typeface="Times New Roman" panose="02020603050405020304" pitchFamily="18" charset="0"/>
              </a:rPr>
              <a:t>Velocidade resultante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2530475" y="3521075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35413" y="60326"/>
            <a:ext cx="5473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/>
              <a:t>Velocidade relativa do vento</a:t>
            </a:r>
          </a:p>
        </p:txBody>
      </p:sp>
    </p:spTree>
    <p:extLst>
      <p:ext uri="{BB962C8B-B14F-4D97-AF65-F5344CB8AC3E}">
        <p14:creationId xmlns:p14="http://schemas.microsoft.com/office/powerpoint/2010/main" val="35351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847850" y="44451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rgbClr val="000066"/>
                </a:solidFill>
                <a:latin typeface="Times New Roman" panose="02020603050405020304" pitchFamily="18" charset="0"/>
              </a:rPr>
              <a:t>Conversão aerodinâmica da Energia eólica em Energia Mecânica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925763" y="3897314"/>
            <a:ext cx="137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000066"/>
                </a:solidFill>
                <a:latin typeface="Times New Roman" panose="02020603050405020304" pitchFamily="18" charset="0"/>
              </a:rPr>
              <a:t>Ref: Silva, 2005</a:t>
            </a:r>
          </a:p>
        </p:txBody>
      </p:sp>
      <p:pic>
        <p:nvPicPr>
          <p:cNvPr id="2048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96975"/>
            <a:ext cx="36734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47851" y="4149726"/>
            <a:ext cx="7777163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/>
                </a:solidFill>
              </a:rPr>
              <a:t>A força total ou resultante (</a:t>
            </a:r>
            <a:r>
              <a:rPr lang="pt-BR" dirty="0" err="1">
                <a:solidFill>
                  <a:schemeClr val="tx2"/>
                </a:solidFill>
              </a:rPr>
              <a:t>Fr</a:t>
            </a:r>
            <a:r>
              <a:rPr lang="pt-BR" dirty="0">
                <a:solidFill>
                  <a:schemeClr val="tx2"/>
                </a:solidFill>
              </a:rPr>
              <a:t>) possui duas outras componentes:</a:t>
            </a:r>
          </a:p>
          <a:p>
            <a:pPr>
              <a:defRPr/>
            </a:pPr>
            <a:r>
              <a:rPr lang="pt-BR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r>
              <a:rPr lang="pt-BR" dirty="0">
                <a:solidFill>
                  <a:schemeClr val="tx2"/>
                </a:solidFill>
              </a:rPr>
              <a:t>Força acionadora (Fax) -  desenvolvida ao longo do eixo da turbina: desenvolve torque rotacional produzindo trabalho útil.</a:t>
            </a:r>
          </a:p>
          <a:p>
            <a:pPr marL="342900" indent="-342900">
              <a:buFontTx/>
              <a:buChar char="-"/>
              <a:defRPr/>
            </a:pPr>
            <a:endParaRPr lang="pt-BR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pt-BR" dirty="0">
                <a:solidFill>
                  <a:schemeClr val="tx2"/>
                </a:solidFill>
              </a:rPr>
              <a:t>FP  - força de impulso axial – atua contra a estrutura das pás e da torre, na tentativa de fletir o conjunto estrutural</a:t>
            </a:r>
          </a:p>
        </p:txBody>
      </p:sp>
      <p:pic>
        <p:nvPicPr>
          <p:cNvPr id="20486" name="Picture 2" descr="C:\Documents and Settings\pc_estagio\Meus documentos\Eliane\Pos_graduação\PEA5002\Ano_2010\Aula_3\Figura 4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863601"/>
            <a:ext cx="4429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CaixaDeTexto 6"/>
          <p:cNvSpPr txBox="1">
            <a:spLocks noChangeArrowheads="1"/>
          </p:cNvSpPr>
          <p:nvPr/>
        </p:nvSpPr>
        <p:spPr bwMode="auto">
          <a:xfrm>
            <a:off x="7392988" y="3808413"/>
            <a:ext cx="25209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100">
                <a:solidFill>
                  <a:schemeClr val="bg2"/>
                </a:solidFill>
              </a:rPr>
              <a:t>Ref: Energia Eólica. Ronaldo dos Santos Custódio</a:t>
            </a:r>
          </a:p>
        </p:txBody>
      </p:sp>
    </p:spTree>
    <p:extLst>
      <p:ext uri="{BB962C8B-B14F-4D97-AF65-F5344CB8AC3E}">
        <p14:creationId xmlns:p14="http://schemas.microsoft.com/office/powerpoint/2010/main" val="30265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58950" y="-44450"/>
            <a:ext cx="31369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000" b="1">
                <a:solidFill>
                  <a:srgbClr val="000066"/>
                </a:solidFill>
                <a:latin typeface="Times New Roman" panose="02020603050405020304" pitchFamily="18" charset="0"/>
              </a:rPr>
              <a:t>Máximo coeficiente de potência alcançável</a:t>
            </a:r>
            <a:r>
              <a:rPr kumimoji="0" lang="pt-BR" altLang="pt-BR" sz="2000">
                <a:latin typeface="Times New Roman" panose="02020603050405020304" pitchFamily="18" charset="0"/>
              </a:rPr>
              <a:t> </a:t>
            </a:r>
            <a:r>
              <a:rPr kumimoji="0" lang="pt-BR" altLang="pt-BR" sz="2000" b="1">
                <a:solidFill>
                  <a:srgbClr val="000066"/>
                </a:solidFill>
                <a:latin typeface="Times New Roman" panose="02020603050405020304" pitchFamily="18" charset="0"/>
              </a:rPr>
              <a:t>para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000" b="1">
                <a:solidFill>
                  <a:srgbClr val="000066"/>
                </a:solidFill>
                <a:latin typeface="Times New Roman" panose="02020603050405020304" pitchFamily="18" charset="0"/>
              </a:rPr>
              <a:t>vários modelos de turbinas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7048500" y="2066926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/>
              <a:t>Velocidade tangencial de ponta de pá ( Vwu)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7048500" y="3975100"/>
            <a:ext cx="373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/>
              <a:t>Velocidade do vento livre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6091238" y="17303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0066"/>
                </a:solidFill>
                <a:latin typeface="Times New Roman" panose="02020603050405020304" pitchFamily="18" charset="0"/>
              </a:rPr>
              <a:t>C</a:t>
            </a:r>
            <a:r>
              <a:rPr lang="pt-BR" altLang="pt-BR" sz="2400" baseline="-25000">
                <a:solidFill>
                  <a:srgbClr val="000066"/>
                </a:solidFill>
                <a:latin typeface="Times New Roman" panose="02020603050405020304" pitchFamily="18" charset="0"/>
              </a:rPr>
              <a:t>p</a:t>
            </a:r>
            <a:r>
              <a:rPr lang="pt-BR" altLang="pt-BR" sz="2400">
                <a:solidFill>
                  <a:srgbClr val="000066"/>
                </a:solidFill>
                <a:latin typeface="Times New Roman" panose="02020603050405020304" pitchFamily="18" charset="0"/>
              </a:rPr>
              <a:t> não é constante e é função da: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7124700" y="1643063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b="1"/>
              <a:t>Razão de velocidade de ponta de pá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7869238" y="815975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/>
              <a:t>Onde:</a:t>
            </a:r>
          </a:p>
        </p:txBody>
      </p:sp>
      <p:graphicFrame>
        <p:nvGraphicFramePr>
          <p:cNvPr id="21512" name="Object 11"/>
          <p:cNvGraphicFramePr>
            <a:graphicFrameLocks noChangeAspect="1"/>
          </p:cNvGraphicFramePr>
          <p:nvPr/>
        </p:nvGraphicFramePr>
        <p:xfrm>
          <a:off x="6554788" y="1589089"/>
          <a:ext cx="5889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3" imgW="253670" imgH="177569" progId="Equation.3">
                  <p:embed/>
                </p:oleObj>
              </mc:Choice>
              <mc:Fallback>
                <p:oleObj name="Equation" r:id="rId3" imgW="253670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1589089"/>
                        <a:ext cx="5889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12"/>
          <p:cNvGraphicFramePr>
            <a:graphicFrameLocks noChangeAspect="1"/>
          </p:cNvGraphicFramePr>
          <p:nvPr/>
        </p:nvGraphicFramePr>
        <p:xfrm>
          <a:off x="6446839" y="2084388"/>
          <a:ext cx="5810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5" imgW="355138" imgH="177569" progId="Equation.3">
                  <p:embed/>
                </p:oleObj>
              </mc:Choice>
              <mc:Fallback>
                <p:oleObj name="Equation" r:id="rId5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9" y="2084388"/>
                        <a:ext cx="58102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3"/>
          <p:cNvGraphicFramePr>
            <a:graphicFrameLocks noChangeAspect="1"/>
          </p:cNvGraphicFramePr>
          <p:nvPr/>
        </p:nvGraphicFramePr>
        <p:xfrm>
          <a:off x="6446838" y="2867025"/>
          <a:ext cx="533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7" imgW="266469" imgH="139579" progId="Equation.3">
                  <p:embed/>
                </p:oleObj>
              </mc:Choice>
              <mc:Fallback>
                <p:oleObj name="Equation" r:id="rId7" imgW="266469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2867025"/>
                        <a:ext cx="533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7015163" y="2803525"/>
            <a:ext cx="373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/>
              <a:t>Velocidade angular do rotor </a:t>
            </a:r>
          </a:p>
        </p:txBody>
      </p:sp>
      <p:graphicFrame>
        <p:nvGraphicFramePr>
          <p:cNvPr id="21516" name="Object 15"/>
          <p:cNvGraphicFramePr>
            <a:graphicFrameLocks noChangeAspect="1"/>
          </p:cNvGraphicFramePr>
          <p:nvPr/>
        </p:nvGraphicFramePr>
        <p:xfrm>
          <a:off x="6500813" y="3349625"/>
          <a:ext cx="4953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9" imgW="266353" imgH="164885" progId="Equation.3">
                  <p:embed/>
                </p:oleObj>
              </mc:Choice>
              <mc:Fallback>
                <p:oleObj name="Equation" r:id="rId9" imgW="266353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3349625"/>
                        <a:ext cx="49530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7142163" y="3349625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/>
              <a:t>Raio da pá</a:t>
            </a:r>
          </a:p>
        </p:txBody>
      </p:sp>
      <p:sp>
        <p:nvSpPr>
          <p:cNvPr id="21518" name="AutoShape 18"/>
          <p:cNvSpPr>
            <a:spLocks/>
          </p:cNvSpPr>
          <p:nvPr/>
        </p:nvSpPr>
        <p:spPr bwMode="auto">
          <a:xfrm>
            <a:off x="5897563" y="1738313"/>
            <a:ext cx="457200" cy="2432050"/>
          </a:xfrm>
          <a:prstGeom prst="leftBrace">
            <a:avLst>
              <a:gd name="adj1" fmla="val 47235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21519" name="Rectangle 22"/>
          <p:cNvSpPr>
            <a:spLocks noChangeArrowheads="1"/>
          </p:cNvSpPr>
          <p:nvPr/>
        </p:nvSpPr>
        <p:spPr bwMode="auto">
          <a:xfrm>
            <a:off x="3924300" y="1738313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graphicFrame>
        <p:nvGraphicFramePr>
          <p:cNvPr id="21520" name="Object 23"/>
          <p:cNvGraphicFramePr>
            <a:graphicFrameLocks noChangeAspect="1"/>
          </p:cNvGraphicFramePr>
          <p:nvPr/>
        </p:nvGraphicFramePr>
        <p:xfrm>
          <a:off x="1752600" y="1125539"/>
          <a:ext cx="4033838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r:id="rId11" imgW="4342857" imgH="3381847" progId="Paint.Picture">
                  <p:embed/>
                </p:oleObj>
              </mc:Choice>
              <mc:Fallback>
                <p:oleObj r:id="rId11" imgW="4342857" imgH="338184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25539"/>
                        <a:ext cx="4033838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3"/>
          <p:cNvGraphicFramePr>
            <a:graphicFrameLocks noChangeAspect="1"/>
          </p:cNvGraphicFramePr>
          <p:nvPr/>
        </p:nvGraphicFramePr>
        <p:xfrm>
          <a:off x="2135188" y="6224588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ção" r:id="rId13" imgW="723586" imgH="203112" progId="Equation.3">
                  <p:embed/>
                </p:oleObj>
              </mc:Choice>
              <mc:Fallback>
                <p:oleObj name="Equação" r:id="rId13" imgW="72358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6224588"/>
                        <a:ext cx="1447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3"/>
          <p:cNvGraphicFramePr>
            <a:graphicFrameLocks noChangeAspect="1"/>
          </p:cNvGraphicFramePr>
          <p:nvPr/>
        </p:nvGraphicFramePr>
        <p:xfrm>
          <a:off x="3687763" y="6224588"/>
          <a:ext cx="220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ção" r:id="rId15" imgW="1104900" imgH="203200" progId="Equation.3">
                  <p:embed/>
                </p:oleObj>
              </mc:Choice>
              <mc:Fallback>
                <p:oleObj name="Equação" r:id="rId15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6224588"/>
                        <a:ext cx="2209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CaixaDeTexto 3"/>
          <p:cNvSpPr txBox="1">
            <a:spLocks noChangeArrowheads="1"/>
          </p:cNvSpPr>
          <p:nvPr/>
        </p:nvSpPr>
        <p:spPr bwMode="auto">
          <a:xfrm>
            <a:off x="1752600" y="5060950"/>
            <a:ext cx="4033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latin typeface="Times New Roman" panose="02020603050405020304" pitchFamily="18" charset="0"/>
              </a:rPr>
              <a:t>Uma razão de velocidade ótima para uma dada turbina depende da largura das pás e do número de pás.</a:t>
            </a:r>
          </a:p>
        </p:txBody>
      </p:sp>
      <p:sp>
        <p:nvSpPr>
          <p:cNvPr id="3" name="CaixaDeText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33192" y="839343"/>
            <a:ext cx="1207638" cy="626518"/>
          </a:xfrm>
          <a:prstGeom prst="rect">
            <a:avLst/>
          </a:prstGeom>
          <a:blipFill rotWithShape="0">
            <a:blip r:embed="rId17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1525" name="CaixaDeTexto 1"/>
          <p:cNvSpPr txBox="1">
            <a:spLocks noChangeArrowheads="1"/>
          </p:cNvSpPr>
          <p:nvPr/>
        </p:nvSpPr>
        <p:spPr bwMode="auto">
          <a:xfrm>
            <a:off x="6091238" y="4508501"/>
            <a:ext cx="4343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dirty="0"/>
              <a:t>Para qualquer outra valor de velocidade V1 do vento, pode-se obter o valor de </a:t>
            </a:r>
          </a:p>
          <a:p>
            <a:r>
              <a:rPr lang="pt-BR" altLang="pt-BR" sz="1800" dirty="0"/>
              <a:t>        para a turbina em função da relação de razão de velocidade de ponta nominal                         pela equação? </a:t>
            </a:r>
          </a:p>
        </p:txBody>
      </p:sp>
      <p:pic>
        <p:nvPicPr>
          <p:cNvPr id="21526" name="Imagem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056188"/>
            <a:ext cx="371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Imagem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376863"/>
            <a:ext cx="5905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59900" y="5957709"/>
            <a:ext cx="1513107" cy="655051"/>
          </a:xfrm>
          <a:prstGeom prst="rect">
            <a:avLst/>
          </a:prstGeom>
          <a:blipFill rotWithShape="0">
            <a:blip r:embed="rId20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pic>
        <p:nvPicPr>
          <p:cNvPr id="21529" name="Imagem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6" y="5997575"/>
            <a:ext cx="2651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Imagem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987801"/>
            <a:ext cx="419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2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/>
          <p:cNvSpPr txBox="1">
            <a:spLocks noChangeArrowheads="1"/>
          </p:cNvSpPr>
          <p:nvPr/>
        </p:nvSpPr>
        <p:spPr bwMode="auto">
          <a:xfrm>
            <a:off x="1774825" y="115889"/>
            <a:ext cx="8281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  <a:latin typeface="Times New Roman" panose="02020603050405020304" pitchFamily="18" charset="0"/>
              </a:rPr>
              <a:t>Torque e potência</a:t>
            </a:r>
          </a:p>
        </p:txBody>
      </p:sp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1808163" y="620713"/>
            <a:ext cx="84963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Times New Roman" panose="02020603050405020304" pitchFamily="18" charset="0"/>
              </a:rPr>
              <a:t>Em cada ponto da pá gera-se um Torque= </a:t>
            </a:r>
            <a:r>
              <a:rPr lang="pt-BR" altLang="pt-BR" sz="2000" dirty="0" err="1">
                <a:latin typeface="Times New Roman" panose="02020603050405020304" pitchFamily="18" charset="0"/>
              </a:rPr>
              <a:t>Fr</a:t>
            </a:r>
            <a:r>
              <a:rPr lang="pt-BR" altLang="pt-BR" sz="2000" dirty="0">
                <a:latin typeface="Times New Roman" panose="02020603050405020304" pitchFamily="18" charset="0"/>
              </a:rPr>
              <a:t> x distância até o centro de rotação (</a:t>
            </a:r>
            <a:r>
              <a:rPr lang="pt-BR" altLang="pt-BR" sz="2000" dirty="0" err="1">
                <a:latin typeface="Times New Roman" panose="02020603050405020304" pitchFamily="18" charset="0"/>
              </a:rPr>
              <a:t>Nm</a:t>
            </a:r>
            <a:r>
              <a:rPr lang="pt-BR" altLang="pt-BR" sz="2000" dirty="0"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Times New Roman" panose="02020603050405020304" pitchFamily="18" charset="0"/>
              </a:rPr>
              <a:t>O Torque total agindo sobre o rotor é calculado somando todos os torques produzidos ao longo de cada pá e multiplicando pelo número de pás.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Times New Roman" panose="02020603050405020304" pitchFamily="18" charset="0"/>
              </a:rPr>
              <a:t>A potência produzida pelo rotor é o produto do Torque pela velocidade angular (w)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000" dirty="0">
              <a:latin typeface="Times New Roman" panose="02020603050405020304" pitchFamily="18" charset="0"/>
            </a:endParaRPr>
          </a:p>
        </p:txBody>
      </p:sp>
      <p:pic>
        <p:nvPicPr>
          <p:cNvPr id="2253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9" y="2276476"/>
            <a:ext cx="59531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aixaDeTexto 4"/>
          <p:cNvSpPr txBox="1">
            <a:spLocks noChangeArrowheads="1"/>
          </p:cNvSpPr>
          <p:nvPr/>
        </p:nvSpPr>
        <p:spPr bwMode="auto">
          <a:xfrm>
            <a:off x="1746251" y="6419851"/>
            <a:ext cx="3313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336699"/>
                </a:solidFill>
                <a:latin typeface="Times New Roman" panose="02020603050405020304" pitchFamily="18" charset="0"/>
              </a:rPr>
              <a:t>Renewable Energy. Godfrey Boyle</a:t>
            </a:r>
          </a:p>
        </p:txBody>
      </p:sp>
    </p:spTree>
    <p:extLst>
      <p:ext uri="{BB962C8B-B14F-4D97-AF65-F5344CB8AC3E}">
        <p14:creationId xmlns:p14="http://schemas.microsoft.com/office/powerpoint/2010/main" val="32465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900738" y="-100013"/>
            <a:ext cx="339090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400" b="1">
                <a:solidFill>
                  <a:srgbClr val="000099"/>
                </a:solidFill>
              </a:rPr>
              <a:t>Potência mecânica</a:t>
            </a:r>
            <a:r>
              <a:rPr kumimoji="0" lang="pt-BR" altLang="pt-BR" sz="4400" b="1">
                <a:solidFill>
                  <a:srgbClr val="000099"/>
                </a:solidFill>
              </a:rPr>
              <a:t>       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719639" y="1123951"/>
            <a:ext cx="5984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 dirty="0">
                <a:cs typeface="Arial" panose="020B0604020202020204" pitchFamily="34" charset="0"/>
              </a:rPr>
              <a:t>P</a:t>
            </a:r>
            <a:r>
              <a:rPr lang="en-US" altLang="pt-BR" sz="1600" baseline="-25000" dirty="0">
                <a:cs typeface="Arial" panose="020B0604020202020204" pitchFamily="34" charset="0"/>
              </a:rPr>
              <a:t>m</a:t>
            </a:r>
            <a:r>
              <a:rPr lang="en-US" altLang="pt-BR" sz="1600" dirty="0">
                <a:cs typeface="Arial" panose="020B0604020202020204" pitchFamily="34" charset="0"/>
              </a:rPr>
              <a:t> = Torque (T) (Newton-metro)      </a:t>
            </a:r>
            <a:r>
              <a:rPr lang="en-US" altLang="pt-BR" sz="1600" dirty="0" err="1">
                <a:cs typeface="Arial" panose="020B0604020202020204" pitchFamily="34" charset="0"/>
              </a:rPr>
              <a:t>Velocidade</a:t>
            </a:r>
            <a:r>
              <a:rPr lang="en-US" altLang="pt-BR" sz="1600" dirty="0">
                <a:cs typeface="Arial" panose="020B0604020202020204" pitchFamily="34" charset="0"/>
              </a:rPr>
              <a:t> angular (w) </a:t>
            </a:r>
            <a:endParaRPr lang="en-US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pt-BR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3556" name="Object 5"/>
          <p:cNvGraphicFramePr>
            <a:graphicFrameLocks noChangeAspect="1"/>
          </p:cNvGraphicFramePr>
          <p:nvPr/>
        </p:nvGraphicFramePr>
        <p:xfrm>
          <a:off x="7712075" y="1123950"/>
          <a:ext cx="3254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114102" imgH="126780" progId="Equation.3">
                  <p:embed/>
                </p:oleObj>
              </mc:Choice>
              <mc:Fallback>
                <p:oleObj name="Equation" r:id="rId3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5" y="1123950"/>
                        <a:ext cx="3254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746625" y="1543050"/>
            <a:ext cx="542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0066"/>
                </a:solidFill>
                <a:latin typeface="Times New Roman" panose="02020603050405020304" pitchFamily="18" charset="0"/>
              </a:rPr>
              <a:t>Torque = produto da força resultante (F</a:t>
            </a:r>
            <a:r>
              <a:rPr lang="pt-BR" altLang="pt-BR" sz="1800" baseline="-25000">
                <a:solidFill>
                  <a:srgbClr val="000066"/>
                </a:solidFill>
                <a:latin typeface="Times New Roman" panose="02020603050405020304" pitchFamily="18" charset="0"/>
              </a:rPr>
              <a:t>r</a:t>
            </a:r>
            <a:r>
              <a:rPr lang="pt-BR" altLang="pt-BR" sz="1800">
                <a:solidFill>
                  <a:srgbClr val="000066"/>
                </a:solidFill>
                <a:latin typeface="Times New Roman" panose="02020603050405020304" pitchFamily="18" charset="0"/>
              </a:rPr>
              <a:t>) pelo raio (R)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735514" y="1989138"/>
            <a:ext cx="560863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Times New Roman" panose="02020603050405020304" pitchFamily="18" charset="0"/>
              </a:rPr>
              <a:t>Torque total</a:t>
            </a:r>
            <a:r>
              <a:rPr lang="pt-BR" altLang="pt-BR" sz="1800" b="1">
                <a:solidFill>
                  <a:srgbClr val="000066"/>
                </a:solidFill>
                <a:latin typeface="Times New Roman" panose="02020603050405020304" pitchFamily="18" charset="0"/>
              </a:rPr>
              <a:t> = A soma dos torques nos diversos pontos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ao longo das pás multiplicado pelo número de pás</a:t>
            </a:r>
          </a:p>
        </p:txBody>
      </p:sp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1"/>
            <a:ext cx="23431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4724401"/>
            <a:ext cx="2903538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561" name="Object 3"/>
          <p:cNvGraphicFramePr>
            <a:graphicFrameLocks noChangeAspect="1"/>
          </p:cNvGraphicFramePr>
          <p:nvPr/>
        </p:nvGraphicFramePr>
        <p:xfrm>
          <a:off x="5456238" y="3113089"/>
          <a:ext cx="28702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7" imgW="1016000" imgH="393700" progId="Equation.3">
                  <p:embed/>
                </p:oleObj>
              </mc:Choice>
              <mc:Fallback>
                <p:oleObj name="Equation" r:id="rId7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3113089"/>
                        <a:ext cx="28702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9800" y="4167235"/>
            <a:ext cx="1785232" cy="434606"/>
          </a:xfrm>
          <a:prstGeom prst="rect">
            <a:avLst/>
          </a:prstGeom>
          <a:blipFill rotWithShape="0">
            <a:blip r:embed="rId9"/>
            <a:stretch>
              <a:fillRect l="-8904" t="-5634" r="-7877" b="-19718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3563" name="Text Box 6"/>
          <p:cNvSpPr txBox="1">
            <a:spLocks noChangeArrowheads="1"/>
          </p:cNvSpPr>
          <p:nvPr/>
        </p:nvSpPr>
        <p:spPr bwMode="auto">
          <a:xfrm>
            <a:off x="5284788" y="4259264"/>
            <a:ext cx="4038600" cy="2124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pt-BR" altLang="pt-BR" sz="1200">
                <a:cs typeface="Times New Roman" panose="02020603050405020304" pitchFamily="18" charset="0"/>
              </a:rPr>
              <a:t>· </a:t>
            </a:r>
            <a:r>
              <a:rPr kumimoji="0" lang="pt-BR" altLang="pt-BR" sz="1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pt-BR" altLang="pt-BR" sz="1200" b="1">
                <a:solidFill>
                  <a:srgbClr val="000066"/>
                </a:solidFill>
                <a:cs typeface="Times New Roman" panose="02020603050405020304" pitchFamily="18" charset="0"/>
              </a:rPr>
              <a:t>elocidade </a:t>
            </a:r>
            <a:r>
              <a:rPr kumimoji="0" lang="pt-BR" altLang="pt-BR" sz="1200" b="1" i="1">
                <a:solidFill>
                  <a:srgbClr val="000066"/>
                </a:solidFill>
                <a:cs typeface="Times New Roman" panose="02020603050405020304" pitchFamily="18" charset="0"/>
              </a:rPr>
              <a:t>cut-in</a:t>
            </a:r>
            <a:r>
              <a:rPr kumimoji="0" lang="pt-BR" altLang="pt-BR" sz="1200">
                <a:solidFill>
                  <a:srgbClr val="000066"/>
                </a:solidFill>
                <a:cs typeface="Times New Roman" panose="02020603050405020304" pitchFamily="18" charset="0"/>
              </a:rPr>
              <a:t> – velocidade do vento em que o aerogerador  começa a gerar eletricidade;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pt-BR" altLang="pt-BR" sz="1200">
                <a:solidFill>
                  <a:srgbClr val="000066"/>
                </a:solidFill>
                <a:cs typeface="Times New Roman" panose="02020603050405020304" pitchFamily="18" charset="0"/>
              </a:rPr>
              <a:t>·</a:t>
            </a:r>
            <a:r>
              <a:rPr kumimoji="0" lang="pt-BR" altLang="pt-BR" sz="120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kumimoji="0" lang="pt-BR" altLang="pt-BR" sz="1200" b="1">
                <a:solidFill>
                  <a:srgbClr val="000066"/>
                </a:solidFill>
                <a:cs typeface="Times New Roman" panose="02020603050405020304" pitchFamily="18" charset="0"/>
              </a:rPr>
              <a:t>velocidade nominal</a:t>
            </a:r>
            <a:r>
              <a:rPr kumimoji="0" lang="pt-BR" altLang="pt-BR" sz="1200">
                <a:solidFill>
                  <a:srgbClr val="000066"/>
                </a:solidFill>
                <a:cs typeface="Times New Roman" panose="02020603050405020304" pitchFamily="18" charset="0"/>
              </a:rPr>
              <a:t> – velocidade do vento a partir da qual a turbina gera energia na sua potência nominal.;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pt-BR" altLang="pt-BR" sz="1200" b="1">
                <a:solidFill>
                  <a:srgbClr val="000066"/>
                </a:solidFill>
                <a:cs typeface="Times New Roman" panose="02020603050405020304" pitchFamily="18" charset="0"/>
              </a:rPr>
              <a:t>velocidade </a:t>
            </a:r>
            <a:r>
              <a:rPr kumimoji="0" lang="pt-BR" altLang="pt-BR" sz="1200" b="1" i="1">
                <a:solidFill>
                  <a:srgbClr val="000066"/>
                </a:solidFill>
                <a:cs typeface="Times New Roman" panose="02020603050405020304" pitchFamily="18" charset="0"/>
              </a:rPr>
              <a:t>cut-out</a:t>
            </a:r>
            <a:r>
              <a:rPr kumimoji="0" lang="pt-BR" altLang="pt-BR" sz="1200">
                <a:solidFill>
                  <a:srgbClr val="000066"/>
                </a:solidFill>
                <a:cs typeface="Times New Roman" panose="02020603050405020304" pitchFamily="18" charset="0"/>
              </a:rPr>
              <a:t> – velocidade do vento em que o aerogerador  é desligado para manter as cargas,  a potência do gerador elétrico e a integridade física da máquina dentro dos limites de segurança ou fora dos limites de danos aos diversos componentes do aerogerador </a:t>
            </a:r>
          </a:p>
        </p:txBody>
      </p:sp>
    </p:spTree>
    <p:extLst>
      <p:ext uri="{BB962C8B-B14F-4D97-AF65-F5344CB8AC3E}">
        <p14:creationId xmlns:p14="http://schemas.microsoft.com/office/powerpoint/2010/main" val="9607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00250" y="404813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rgbClr val="000066"/>
                </a:solidFill>
              </a:rPr>
              <a:t>ASPECTOS TRATADOS: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79650" y="1473200"/>
            <a:ext cx="70612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altLang="pt-BR" sz="24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rgbClr val="000066"/>
                </a:solidFill>
              </a:rPr>
              <a:t>interação dos ventos com as pás</a:t>
            </a:r>
          </a:p>
          <a:p>
            <a:pPr marL="342900" indent="-3429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rgbClr val="000066"/>
                </a:solidFill>
              </a:rPr>
              <a:t>a operação das pás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  <a:defRPr/>
            </a:pPr>
            <a:r>
              <a:rPr lang="pt-BR" altLang="pt-BR" sz="2400" b="1" dirty="0">
                <a:solidFill>
                  <a:srgbClr val="000066"/>
                </a:solidFill>
              </a:rPr>
              <a:t>   análise do desempenho de um rotor eólico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  <a:defRPr/>
            </a:pPr>
            <a:r>
              <a:rPr lang="pt-BR" altLang="pt-BR" sz="2400" b="1" dirty="0">
                <a:solidFill>
                  <a:srgbClr val="000066"/>
                </a:solidFill>
              </a:rPr>
              <a:t>   controle de torque e potencia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  <a:defRPr/>
            </a:pPr>
            <a:r>
              <a:rPr lang="pt-BR" altLang="pt-BR" sz="2400" b="1" dirty="0">
                <a:solidFill>
                  <a:srgbClr val="000066"/>
                </a:solidFill>
              </a:rPr>
              <a:t>   Extração de potência</a:t>
            </a:r>
          </a:p>
          <a:p>
            <a:pPr>
              <a:spcBef>
                <a:spcPct val="50000"/>
              </a:spcBef>
              <a:buClrTx/>
              <a:buSzTx/>
              <a:buFont typeface="Monotype Sorts" pitchFamily="2" charset="2"/>
              <a:buNone/>
              <a:defRPr/>
            </a:pPr>
            <a:endParaRPr lang="pt-BR" altLang="pt-BR" sz="2400" b="1" dirty="0">
              <a:solidFill>
                <a:srgbClr val="000066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08213" y="5445125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Aplicação</a:t>
            </a:r>
            <a:r>
              <a:rPr lang="pt-BR" altLang="pt-BR" sz="2400" b="1">
                <a:solidFill>
                  <a:srgbClr val="000066"/>
                </a:solidFill>
                <a:latin typeface="Times New Roman" panose="02020603050405020304" pitchFamily="18" charset="0"/>
              </a:rPr>
              <a:t>: turbinas de eixo horizontal</a:t>
            </a:r>
          </a:p>
        </p:txBody>
      </p:sp>
    </p:spTree>
    <p:extLst>
      <p:ext uri="{BB962C8B-B14F-4D97-AF65-F5344CB8AC3E}">
        <p14:creationId xmlns:p14="http://schemas.microsoft.com/office/powerpoint/2010/main" val="1452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968500" y="787400"/>
            <a:ext cx="4686300" cy="2857500"/>
            <a:chOff x="2061" y="1084"/>
            <a:chExt cx="7380" cy="4500"/>
          </a:xfrm>
        </p:grpSpPr>
        <p:sp>
          <p:nvSpPr>
            <p:cNvPr id="24597" name="Line 3"/>
            <p:cNvSpPr>
              <a:spLocks noChangeShapeType="1"/>
            </p:cNvSpPr>
            <p:nvPr/>
          </p:nvSpPr>
          <p:spPr bwMode="auto">
            <a:xfrm>
              <a:off x="2601" y="1624"/>
              <a:ext cx="0" cy="3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98" name="Line 4"/>
            <p:cNvSpPr>
              <a:spLocks noChangeShapeType="1"/>
            </p:cNvSpPr>
            <p:nvPr/>
          </p:nvSpPr>
          <p:spPr bwMode="auto">
            <a:xfrm>
              <a:off x="2601" y="5044"/>
              <a:ext cx="6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99" name="Freeform 5"/>
            <p:cNvSpPr>
              <a:spLocks/>
            </p:cNvSpPr>
            <p:nvPr/>
          </p:nvSpPr>
          <p:spPr bwMode="auto">
            <a:xfrm>
              <a:off x="2595" y="3284"/>
              <a:ext cx="4380" cy="1741"/>
            </a:xfrm>
            <a:custGeom>
              <a:avLst/>
              <a:gdLst>
                <a:gd name="T0" fmla="*/ 0 w 4380"/>
                <a:gd name="T1" fmla="*/ 1006 h 1741"/>
                <a:gd name="T2" fmla="*/ 375 w 4380"/>
                <a:gd name="T3" fmla="*/ 1021 h 1741"/>
                <a:gd name="T4" fmla="*/ 570 w 4380"/>
                <a:gd name="T5" fmla="*/ 961 h 1741"/>
                <a:gd name="T6" fmla="*/ 660 w 4380"/>
                <a:gd name="T7" fmla="*/ 931 h 1741"/>
                <a:gd name="T8" fmla="*/ 750 w 4380"/>
                <a:gd name="T9" fmla="*/ 871 h 1741"/>
                <a:gd name="T10" fmla="*/ 795 w 4380"/>
                <a:gd name="T11" fmla="*/ 841 h 1741"/>
                <a:gd name="T12" fmla="*/ 840 w 4380"/>
                <a:gd name="T13" fmla="*/ 811 h 1741"/>
                <a:gd name="T14" fmla="*/ 870 w 4380"/>
                <a:gd name="T15" fmla="*/ 766 h 1741"/>
                <a:gd name="T16" fmla="*/ 960 w 4380"/>
                <a:gd name="T17" fmla="*/ 706 h 1741"/>
                <a:gd name="T18" fmla="*/ 1095 w 4380"/>
                <a:gd name="T19" fmla="*/ 481 h 1741"/>
                <a:gd name="T20" fmla="*/ 1110 w 4380"/>
                <a:gd name="T21" fmla="*/ 436 h 1741"/>
                <a:gd name="T22" fmla="*/ 1245 w 4380"/>
                <a:gd name="T23" fmla="*/ 271 h 1741"/>
                <a:gd name="T24" fmla="*/ 1305 w 4380"/>
                <a:gd name="T25" fmla="*/ 181 h 1741"/>
                <a:gd name="T26" fmla="*/ 1395 w 4380"/>
                <a:gd name="T27" fmla="*/ 151 h 1741"/>
                <a:gd name="T28" fmla="*/ 1485 w 4380"/>
                <a:gd name="T29" fmla="*/ 91 h 1741"/>
                <a:gd name="T30" fmla="*/ 1530 w 4380"/>
                <a:gd name="T31" fmla="*/ 61 h 1741"/>
                <a:gd name="T32" fmla="*/ 1620 w 4380"/>
                <a:gd name="T33" fmla="*/ 31 h 1741"/>
                <a:gd name="T34" fmla="*/ 2145 w 4380"/>
                <a:gd name="T35" fmla="*/ 76 h 1741"/>
                <a:gd name="T36" fmla="*/ 2325 w 4380"/>
                <a:gd name="T37" fmla="*/ 166 h 1741"/>
                <a:gd name="T38" fmla="*/ 2370 w 4380"/>
                <a:gd name="T39" fmla="*/ 196 h 1741"/>
                <a:gd name="T40" fmla="*/ 2415 w 4380"/>
                <a:gd name="T41" fmla="*/ 226 h 1741"/>
                <a:gd name="T42" fmla="*/ 2520 w 4380"/>
                <a:gd name="T43" fmla="*/ 346 h 1741"/>
                <a:gd name="T44" fmla="*/ 2550 w 4380"/>
                <a:gd name="T45" fmla="*/ 391 h 1741"/>
                <a:gd name="T46" fmla="*/ 2595 w 4380"/>
                <a:gd name="T47" fmla="*/ 421 h 1741"/>
                <a:gd name="T48" fmla="*/ 2655 w 4380"/>
                <a:gd name="T49" fmla="*/ 481 h 1741"/>
                <a:gd name="T50" fmla="*/ 2715 w 4380"/>
                <a:gd name="T51" fmla="*/ 541 h 1741"/>
                <a:gd name="T52" fmla="*/ 2730 w 4380"/>
                <a:gd name="T53" fmla="*/ 586 h 1741"/>
                <a:gd name="T54" fmla="*/ 2775 w 4380"/>
                <a:gd name="T55" fmla="*/ 616 h 1741"/>
                <a:gd name="T56" fmla="*/ 2910 w 4380"/>
                <a:gd name="T57" fmla="*/ 781 h 1741"/>
                <a:gd name="T58" fmla="*/ 2985 w 4380"/>
                <a:gd name="T59" fmla="*/ 856 h 1741"/>
                <a:gd name="T60" fmla="*/ 3060 w 4380"/>
                <a:gd name="T61" fmla="*/ 931 h 1741"/>
                <a:gd name="T62" fmla="*/ 3090 w 4380"/>
                <a:gd name="T63" fmla="*/ 976 h 1741"/>
                <a:gd name="T64" fmla="*/ 3180 w 4380"/>
                <a:gd name="T65" fmla="*/ 1036 h 1741"/>
                <a:gd name="T66" fmla="*/ 3210 w 4380"/>
                <a:gd name="T67" fmla="*/ 1081 h 1741"/>
                <a:gd name="T68" fmla="*/ 3255 w 4380"/>
                <a:gd name="T69" fmla="*/ 1096 h 1741"/>
                <a:gd name="T70" fmla="*/ 3345 w 4380"/>
                <a:gd name="T71" fmla="*/ 1156 h 1741"/>
                <a:gd name="T72" fmla="*/ 3390 w 4380"/>
                <a:gd name="T73" fmla="*/ 1186 h 1741"/>
                <a:gd name="T74" fmla="*/ 3435 w 4380"/>
                <a:gd name="T75" fmla="*/ 1216 h 1741"/>
                <a:gd name="T76" fmla="*/ 3510 w 4380"/>
                <a:gd name="T77" fmla="*/ 1276 h 1741"/>
                <a:gd name="T78" fmla="*/ 3540 w 4380"/>
                <a:gd name="T79" fmla="*/ 1321 h 1741"/>
                <a:gd name="T80" fmla="*/ 3585 w 4380"/>
                <a:gd name="T81" fmla="*/ 1336 h 1741"/>
                <a:gd name="T82" fmla="*/ 3810 w 4380"/>
                <a:gd name="T83" fmla="*/ 1471 h 1741"/>
                <a:gd name="T84" fmla="*/ 3885 w 4380"/>
                <a:gd name="T85" fmla="*/ 1531 h 1741"/>
                <a:gd name="T86" fmla="*/ 4020 w 4380"/>
                <a:gd name="T87" fmla="*/ 1621 h 1741"/>
                <a:gd name="T88" fmla="*/ 4200 w 4380"/>
                <a:gd name="T89" fmla="*/ 1681 h 1741"/>
                <a:gd name="T90" fmla="*/ 4335 w 4380"/>
                <a:gd name="T91" fmla="*/ 1726 h 1741"/>
                <a:gd name="T92" fmla="*/ 4380 w 4380"/>
                <a:gd name="T93" fmla="*/ 1741 h 17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80" h="1741">
                  <a:moveTo>
                    <a:pt x="0" y="1006"/>
                  </a:moveTo>
                  <a:cubicBezTo>
                    <a:pt x="142" y="1053"/>
                    <a:pt x="184" y="1032"/>
                    <a:pt x="375" y="1021"/>
                  </a:cubicBezTo>
                  <a:cubicBezTo>
                    <a:pt x="441" y="1004"/>
                    <a:pt x="505" y="983"/>
                    <a:pt x="570" y="961"/>
                  </a:cubicBezTo>
                  <a:cubicBezTo>
                    <a:pt x="600" y="951"/>
                    <a:pt x="634" y="949"/>
                    <a:pt x="660" y="931"/>
                  </a:cubicBezTo>
                  <a:cubicBezTo>
                    <a:pt x="690" y="911"/>
                    <a:pt x="720" y="891"/>
                    <a:pt x="750" y="871"/>
                  </a:cubicBezTo>
                  <a:cubicBezTo>
                    <a:pt x="765" y="861"/>
                    <a:pt x="780" y="851"/>
                    <a:pt x="795" y="841"/>
                  </a:cubicBezTo>
                  <a:cubicBezTo>
                    <a:pt x="810" y="831"/>
                    <a:pt x="840" y="811"/>
                    <a:pt x="840" y="811"/>
                  </a:cubicBezTo>
                  <a:cubicBezTo>
                    <a:pt x="850" y="796"/>
                    <a:pt x="856" y="778"/>
                    <a:pt x="870" y="766"/>
                  </a:cubicBezTo>
                  <a:cubicBezTo>
                    <a:pt x="897" y="742"/>
                    <a:pt x="960" y="706"/>
                    <a:pt x="960" y="706"/>
                  </a:cubicBezTo>
                  <a:cubicBezTo>
                    <a:pt x="988" y="623"/>
                    <a:pt x="1047" y="554"/>
                    <a:pt x="1095" y="481"/>
                  </a:cubicBezTo>
                  <a:cubicBezTo>
                    <a:pt x="1104" y="468"/>
                    <a:pt x="1102" y="450"/>
                    <a:pt x="1110" y="436"/>
                  </a:cubicBezTo>
                  <a:cubicBezTo>
                    <a:pt x="1149" y="366"/>
                    <a:pt x="1181" y="313"/>
                    <a:pt x="1245" y="271"/>
                  </a:cubicBezTo>
                  <a:cubicBezTo>
                    <a:pt x="1265" y="241"/>
                    <a:pt x="1285" y="211"/>
                    <a:pt x="1305" y="181"/>
                  </a:cubicBezTo>
                  <a:cubicBezTo>
                    <a:pt x="1323" y="155"/>
                    <a:pt x="1369" y="169"/>
                    <a:pt x="1395" y="151"/>
                  </a:cubicBezTo>
                  <a:cubicBezTo>
                    <a:pt x="1425" y="131"/>
                    <a:pt x="1455" y="111"/>
                    <a:pt x="1485" y="91"/>
                  </a:cubicBezTo>
                  <a:cubicBezTo>
                    <a:pt x="1500" y="81"/>
                    <a:pt x="1513" y="67"/>
                    <a:pt x="1530" y="61"/>
                  </a:cubicBezTo>
                  <a:cubicBezTo>
                    <a:pt x="1560" y="51"/>
                    <a:pt x="1620" y="31"/>
                    <a:pt x="1620" y="31"/>
                  </a:cubicBezTo>
                  <a:cubicBezTo>
                    <a:pt x="2087" y="47"/>
                    <a:pt x="1917" y="0"/>
                    <a:pt x="2145" y="76"/>
                  </a:cubicBezTo>
                  <a:cubicBezTo>
                    <a:pt x="2225" y="103"/>
                    <a:pt x="2250" y="116"/>
                    <a:pt x="2325" y="166"/>
                  </a:cubicBezTo>
                  <a:cubicBezTo>
                    <a:pt x="2340" y="176"/>
                    <a:pt x="2355" y="186"/>
                    <a:pt x="2370" y="196"/>
                  </a:cubicBezTo>
                  <a:cubicBezTo>
                    <a:pt x="2385" y="206"/>
                    <a:pt x="2415" y="226"/>
                    <a:pt x="2415" y="226"/>
                  </a:cubicBezTo>
                  <a:cubicBezTo>
                    <a:pt x="2485" y="331"/>
                    <a:pt x="2445" y="296"/>
                    <a:pt x="2520" y="346"/>
                  </a:cubicBezTo>
                  <a:cubicBezTo>
                    <a:pt x="2530" y="361"/>
                    <a:pt x="2537" y="378"/>
                    <a:pt x="2550" y="391"/>
                  </a:cubicBezTo>
                  <a:cubicBezTo>
                    <a:pt x="2563" y="404"/>
                    <a:pt x="2584" y="407"/>
                    <a:pt x="2595" y="421"/>
                  </a:cubicBezTo>
                  <a:cubicBezTo>
                    <a:pt x="2653" y="494"/>
                    <a:pt x="2557" y="448"/>
                    <a:pt x="2655" y="481"/>
                  </a:cubicBezTo>
                  <a:cubicBezTo>
                    <a:pt x="2695" y="601"/>
                    <a:pt x="2635" y="461"/>
                    <a:pt x="2715" y="541"/>
                  </a:cubicBezTo>
                  <a:cubicBezTo>
                    <a:pt x="2726" y="552"/>
                    <a:pt x="2720" y="574"/>
                    <a:pt x="2730" y="586"/>
                  </a:cubicBezTo>
                  <a:cubicBezTo>
                    <a:pt x="2741" y="600"/>
                    <a:pt x="2760" y="606"/>
                    <a:pt x="2775" y="616"/>
                  </a:cubicBezTo>
                  <a:cubicBezTo>
                    <a:pt x="2822" y="686"/>
                    <a:pt x="2843" y="737"/>
                    <a:pt x="2910" y="781"/>
                  </a:cubicBezTo>
                  <a:cubicBezTo>
                    <a:pt x="2990" y="901"/>
                    <a:pt x="2885" y="756"/>
                    <a:pt x="2985" y="856"/>
                  </a:cubicBezTo>
                  <a:cubicBezTo>
                    <a:pt x="3085" y="956"/>
                    <a:pt x="2940" y="851"/>
                    <a:pt x="3060" y="931"/>
                  </a:cubicBezTo>
                  <a:cubicBezTo>
                    <a:pt x="3070" y="946"/>
                    <a:pt x="3076" y="964"/>
                    <a:pt x="3090" y="976"/>
                  </a:cubicBezTo>
                  <a:cubicBezTo>
                    <a:pt x="3117" y="1000"/>
                    <a:pt x="3180" y="1036"/>
                    <a:pt x="3180" y="1036"/>
                  </a:cubicBezTo>
                  <a:cubicBezTo>
                    <a:pt x="3190" y="1051"/>
                    <a:pt x="3196" y="1070"/>
                    <a:pt x="3210" y="1081"/>
                  </a:cubicBezTo>
                  <a:cubicBezTo>
                    <a:pt x="3222" y="1091"/>
                    <a:pt x="3241" y="1088"/>
                    <a:pt x="3255" y="1096"/>
                  </a:cubicBezTo>
                  <a:cubicBezTo>
                    <a:pt x="3287" y="1114"/>
                    <a:pt x="3315" y="1136"/>
                    <a:pt x="3345" y="1156"/>
                  </a:cubicBezTo>
                  <a:cubicBezTo>
                    <a:pt x="3360" y="1166"/>
                    <a:pt x="3375" y="1176"/>
                    <a:pt x="3390" y="1186"/>
                  </a:cubicBezTo>
                  <a:cubicBezTo>
                    <a:pt x="3405" y="1196"/>
                    <a:pt x="3435" y="1216"/>
                    <a:pt x="3435" y="1216"/>
                  </a:cubicBezTo>
                  <a:cubicBezTo>
                    <a:pt x="3521" y="1345"/>
                    <a:pt x="3406" y="1193"/>
                    <a:pt x="3510" y="1276"/>
                  </a:cubicBezTo>
                  <a:cubicBezTo>
                    <a:pt x="3524" y="1287"/>
                    <a:pt x="3526" y="1310"/>
                    <a:pt x="3540" y="1321"/>
                  </a:cubicBezTo>
                  <a:cubicBezTo>
                    <a:pt x="3552" y="1331"/>
                    <a:pt x="3571" y="1328"/>
                    <a:pt x="3585" y="1336"/>
                  </a:cubicBezTo>
                  <a:cubicBezTo>
                    <a:pt x="3663" y="1380"/>
                    <a:pt x="3725" y="1443"/>
                    <a:pt x="3810" y="1471"/>
                  </a:cubicBezTo>
                  <a:cubicBezTo>
                    <a:pt x="3865" y="1554"/>
                    <a:pt x="3808" y="1488"/>
                    <a:pt x="3885" y="1531"/>
                  </a:cubicBezTo>
                  <a:cubicBezTo>
                    <a:pt x="3932" y="1557"/>
                    <a:pt x="3975" y="1591"/>
                    <a:pt x="4020" y="1621"/>
                  </a:cubicBezTo>
                  <a:cubicBezTo>
                    <a:pt x="4061" y="1648"/>
                    <a:pt x="4150" y="1664"/>
                    <a:pt x="4200" y="1681"/>
                  </a:cubicBezTo>
                  <a:cubicBezTo>
                    <a:pt x="4245" y="1696"/>
                    <a:pt x="4290" y="1711"/>
                    <a:pt x="4335" y="1726"/>
                  </a:cubicBezTo>
                  <a:cubicBezTo>
                    <a:pt x="4350" y="1731"/>
                    <a:pt x="4380" y="1741"/>
                    <a:pt x="4380" y="174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00" name="Freeform 6"/>
            <p:cNvSpPr>
              <a:spLocks/>
            </p:cNvSpPr>
            <p:nvPr/>
          </p:nvSpPr>
          <p:spPr bwMode="auto">
            <a:xfrm>
              <a:off x="2601" y="2524"/>
              <a:ext cx="4815" cy="2490"/>
            </a:xfrm>
            <a:custGeom>
              <a:avLst/>
              <a:gdLst>
                <a:gd name="T0" fmla="*/ 0 w 4815"/>
                <a:gd name="T1" fmla="*/ 1410 h 2490"/>
                <a:gd name="T2" fmla="*/ 315 w 4815"/>
                <a:gd name="T3" fmla="*/ 1275 h 2490"/>
                <a:gd name="T4" fmla="*/ 405 w 4815"/>
                <a:gd name="T5" fmla="*/ 1215 h 2490"/>
                <a:gd name="T6" fmla="*/ 450 w 4815"/>
                <a:gd name="T7" fmla="*/ 1185 h 2490"/>
                <a:gd name="T8" fmla="*/ 510 w 4815"/>
                <a:gd name="T9" fmla="*/ 1125 h 2490"/>
                <a:gd name="T10" fmla="*/ 525 w 4815"/>
                <a:gd name="T11" fmla="*/ 1080 h 2490"/>
                <a:gd name="T12" fmla="*/ 570 w 4815"/>
                <a:gd name="T13" fmla="*/ 1050 h 2490"/>
                <a:gd name="T14" fmla="*/ 675 w 4815"/>
                <a:gd name="T15" fmla="*/ 930 h 2490"/>
                <a:gd name="T16" fmla="*/ 705 w 4815"/>
                <a:gd name="T17" fmla="*/ 885 h 2490"/>
                <a:gd name="T18" fmla="*/ 750 w 4815"/>
                <a:gd name="T19" fmla="*/ 870 h 2490"/>
                <a:gd name="T20" fmla="*/ 765 w 4815"/>
                <a:gd name="T21" fmla="*/ 825 h 2490"/>
                <a:gd name="T22" fmla="*/ 960 w 4815"/>
                <a:gd name="T23" fmla="*/ 570 h 2490"/>
                <a:gd name="T24" fmla="*/ 1020 w 4815"/>
                <a:gd name="T25" fmla="*/ 495 h 2490"/>
                <a:gd name="T26" fmla="*/ 1125 w 4815"/>
                <a:gd name="T27" fmla="*/ 390 h 2490"/>
                <a:gd name="T28" fmla="*/ 1155 w 4815"/>
                <a:gd name="T29" fmla="*/ 345 h 2490"/>
                <a:gd name="T30" fmla="*/ 1200 w 4815"/>
                <a:gd name="T31" fmla="*/ 330 h 2490"/>
                <a:gd name="T32" fmla="*/ 1290 w 4815"/>
                <a:gd name="T33" fmla="*/ 270 h 2490"/>
                <a:gd name="T34" fmla="*/ 1380 w 4815"/>
                <a:gd name="T35" fmla="*/ 210 h 2490"/>
                <a:gd name="T36" fmla="*/ 1410 w 4815"/>
                <a:gd name="T37" fmla="*/ 165 h 2490"/>
                <a:gd name="T38" fmla="*/ 1500 w 4815"/>
                <a:gd name="T39" fmla="*/ 135 h 2490"/>
                <a:gd name="T40" fmla="*/ 1530 w 4815"/>
                <a:gd name="T41" fmla="*/ 90 h 2490"/>
                <a:gd name="T42" fmla="*/ 1620 w 4815"/>
                <a:gd name="T43" fmla="*/ 60 h 2490"/>
                <a:gd name="T44" fmla="*/ 1815 w 4815"/>
                <a:gd name="T45" fmla="*/ 0 h 2490"/>
                <a:gd name="T46" fmla="*/ 2070 w 4815"/>
                <a:gd name="T47" fmla="*/ 15 h 2490"/>
                <a:gd name="T48" fmla="*/ 2505 w 4815"/>
                <a:gd name="T49" fmla="*/ 180 h 2490"/>
                <a:gd name="T50" fmla="*/ 2535 w 4815"/>
                <a:gd name="T51" fmla="*/ 225 h 2490"/>
                <a:gd name="T52" fmla="*/ 2580 w 4815"/>
                <a:gd name="T53" fmla="*/ 255 h 2490"/>
                <a:gd name="T54" fmla="*/ 2715 w 4815"/>
                <a:gd name="T55" fmla="*/ 420 h 2490"/>
                <a:gd name="T56" fmla="*/ 2925 w 4815"/>
                <a:gd name="T57" fmla="*/ 720 h 2490"/>
                <a:gd name="T58" fmla="*/ 2985 w 4815"/>
                <a:gd name="T59" fmla="*/ 780 h 2490"/>
                <a:gd name="T60" fmla="*/ 3045 w 4815"/>
                <a:gd name="T61" fmla="*/ 840 h 2490"/>
                <a:gd name="T62" fmla="*/ 3135 w 4815"/>
                <a:gd name="T63" fmla="*/ 960 h 2490"/>
                <a:gd name="T64" fmla="*/ 3195 w 4815"/>
                <a:gd name="T65" fmla="*/ 1050 h 2490"/>
                <a:gd name="T66" fmla="*/ 3225 w 4815"/>
                <a:gd name="T67" fmla="*/ 1095 h 2490"/>
                <a:gd name="T68" fmla="*/ 3315 w 4815"/>
                <a:gd name="T69" fmla="*/ 1155 h 2490"/>
                <a:gd name="T70" fmla="*/ 3345 w 4815"/>
                <a:gd name="T71" fmla="*/ 1200 h 2490"/>
                <a:gd name="T72" fmla="*/ 3390 w 4815"/>
                <a:gd name="T73" fmla="*/ 1215 h 2490"/>
                <a:gd name="T74" fmla="*/ 3495 w 4815"/>
                <a:gd name="T75" fmla="*/ 1335 h 2490"/>
                <a:gd name="T76" fmla="*/ 3510 w 4815"/>
                <a:gd name="T77" fmla="*/ 1380 h 2490"/>
                <a:gd name="T78" fmla="*/ 3600 w 4815"/>
                <a:gd name="T79" fmla="*/ 1440 h 2490"/>
                <a:gd name="T80" fmla="*/ 3630 w 4815"/>
                <a:gd name="T81" fmla="*/ 1485 h 2490"/>
                <a:gd name="T82" fmla="*/ 3675 w 4815"/>
                <a:gd name="T83" fmla="*/ 1515 h 2490"/>
                <a:gd name="T84" fmla="*/ 3735 w 4815"/>
                <a:gd name="T85" fmla="*/ 1590 h 2490"/>
                <a:gd name="T86" fmla="*/ 3810 w 4815"/>
                <a:gd name="T87" fmla="*/ 1650 h 2490"/>
                <a:gd name="T88" fmla="*/ 3930 w 4815"/>
                <a:gd name="T89" fmla="*/ 1755 h 2490"/>
                <a:gd name="T90" fmla="*/ 3960 w 4815"/>
                <a:gd name="T91" fmla="*/ 1800 h 2490"/>
                <a:gd name="T92" fmla="*/ 4005 w 4815"/>
                <a:gd name="T93" fmla="*/ 1815 h 2490"/>
                <a:gd name="T94" fmla="*/ 4095 w 4815"/>
                <a:gd name="T95" fmla="*/ 1875 h 2490"/>
                <a:gd name="T96" fmla="*/ 4140 w 4815"/>
                <a:gd name="T97" fmla="*/ 1905 h 2490"/>
                <a:gd name="T98" fmla="*/ 4215 w 4815"/>
                <a:gd name="T99" fmla="*/ 1965 h 2490"/>
                <a:gd name="T100" fmla="*/ 4290 w 4815"/>
                <a:gd name="T101" fmla="*/ 2025 h 2490"/>
                <a:gd name="T102" fmla="*/ 4365 w 4815"/>
                <a:gd name="T103" fmla="*/ 2085 h 2490"/>
                <a:gd name="T104" fmla="*/ 4395 w 4815"/>
                <a:gd name="T105" fmla="*/ 2130 h 2490"/>
                <a:gd name="T106" fmla="*/ 4440 w 4815"/>
                <a:gd name="T107" fmla="*/ 2160 h 2490"/>
                <a:gd name="T108" fmla="*/ 4545 w 4815"/>
                <a:gd name="T109" fmla="*/ 2265 h 2490"/>
                <a:gd name="T110" fmla="*/ 4620 w 4815"/>
                <a:gd name="T111" fmla="*/ 2325 h 2490"/>
                <a:gd name="T112" fmla="*/ 4650 w 4815"/>
                <a:gd name="T113" fmla="*/ 2370 h 2490"/>
                <a:gd name="T114" fmla="*/ 4785 w 4815"/>
                <a:gd name="T115" fmla="*/ 2445 h 2490"/>
                <a:gd name="T116" fmla="*/ 4815 w 4815"/>
                <a:gd name="T117" fmla="*/ 2490 h 24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15" h="2490">
                  <a:moveTo>
                    <a:pt x="0" y="1410"/>
                  </a:moveTo>
                  <a:cubicBezTo>
                    <a:pt x="150" y="1385"/>
                    <a:pt x="192" y="1357"/>
                    <a:pt x="315" y="1275"/>
                  </a:cubicBezTo>
                  <a:cubicBezTo>
                    <a:pt x="345" y="1255"/>
                    <a:pt x="375" y="1235"/>
                    <a:pt x="405" y="1215"/>
                  </a:cubicBezTo>
                  <a:cubicBezTo>
                    <a:pt x="420" y="1205"/>
                    <a:pt x="450" y="1185"/>
                    <a:pt x="450" y="1185"/>
                  </a:cubicBezTo>
                  <a:cubicBezTo>
                    <a:pt x="490" y="1065"/>
                    <a:pt x="430" y="1205"/>
                    <a:pt x="510" y="1125"/>
                  </a:cubicBezTo>
                  <a:cubicBezTo>
                    <a:pt x="521" y="1114"/>
                    <a:pt x="515" y="1092"/>
                    <a:pt x="525" y="1080"/>
                  </a:cubicBezTo>
                  <a:cubicBezTo>
                    <a:pt x="536" y="1066"/>
                    <a:pt x="555" y="1060"/>
                    <a:pt x="570" y="1050"/>
                  </a:cubicBezTo>
                  <a:cubicBezTo>
                    <a:pt x="640" y="945"/>
                    <a:pt x="600" y="980"/>
                    <a:pt x="675" y="930"/>
                  </a:cubicBezTo>
                  <a:cubicBezTo>
                    <a:pt x="685" y="915"/>
                    <a:pt x="691" y="896"/>
                    <a:pt x="705" y="885"/>
                  </a:cubicBezTo>
                  <a:cubicBezTo>
                    <a:pt x="717" y="875"/>
                    <a:pt x="739" y="881"/>
                    <a:pt x="750" y="870"/>
                  </a:cubicBezTo>
                  <a:cubicBezTo>
                    <a:pt x="761" y="859"/>
                    <a:pt x="757" y="839"/>
                    <a:pt x="765" y="825"/>
                  </a:cubicBezTo>
                  <a:cubicBezTo>
                    <a:pt x="810" y="744"/>
                    <a:pt x="881" y="623"/>
                    <a:pt x="960" y="570"/>
                  </a:cubicBezTo>
                  <a:cubicBezTo>
                    <a:pt x="994" y="469"/>
                    <a:pt x="947" y="579"/>
                    <a:pt x="1020" y="495"/>
                  </a:cubicBezTo>
                  <a:cubicBezTo>
                    <a:pt x="1119" y="382"/>
                    <a:pt x="1032" y="421"/>
                    <a:pt x="1125" y="390"/>
                  </a:cubicBezTo>
                  <a:cubicBezTo>
                    <a:pt x="1135" y="375"/>
                    <a:pt x="1141" y="356"/>
                    <a:pt x="1155" y="345"/>
                  </a:cubicBezTo>
                  <a:cubicBezTo>
                    <a:pt x="1167" y="335"/>
                    <a:pt x="1186" y="338"/>
                    <a:pt x="1200" y="330"/>
                  </a:cubicBezTo>
                  <a:cubicBezTo>
                    <a:pt x="1232" y="312"/>
                    <a:pt x="1260" y="290"/>
                    <a:pt x="1290" y="270"/>
                  </a:cubicBezTo>
                  <a:cubicBezTo>
                    <a:pt x="1402" y="195"/>
                    <a:pt x="1273" y="246"/>
                    <a:pt x="1380" y="210"/>
                  </a:cubicBezTo>
                  <a:cubicBezTo>
                    <a:pt x="1390" y="195"/>
                    <a:pt x="1395" y="175"/>
                    <a:pt x="1410" y="165"/>
                  </a:cubicBezTo>
                  <a:cubicBezTo>
                    <a:pt x="1437" y="148"/>
                    <a:pt x="1500" y="135"/>
                    <a:pt x="1500" y="135"/>
                  </a:cubicBezTo>
                  <a:cubicBezTo>
                    <a:pt x="1510" y="120"/>
                    <a:pt x="1515" y="100"/>
                    <a:pt x="1530" y="90"/>
                  </a:cubicBezTo>
                  <a:cubicBezTo>
                    <a:pt x="1557" y="73"/>
                    <a:pt x="1590" y="70"/>
                    <a:pt x="1620" y="60"/>
                  </a:cubicBezTo>
                  <a:cubicBezTo>
                    <a:pt x="1685" y="38"/>
                    <a:pt x="1749" y="17"/>
                    <a:pt x="1815" y="0"/>
                  </a:cubicBezTo>
                  <a:cubicBezTo>
                    <a:pt x="1900" y="5"/>
                    <a:pt x="1985" y="5"/>
                    <a:pt x="2070" y="15"/>
                  </a:cubicBezTo>
                  <a:cubicBezTo>
                    <a:pt x="2215" y="32"/>
                    <a:pt x="2384" y="99"/>
                    <a:pt x="2505" y="180"/>
                  </a:cubicBezTo>
                  <a:cubicBezTo>
                    <a:pt x="2515" y="195"/>
                    <a:pt x="2522" y="212"/>
                    <a:pt x="2535" y="225"/>
                  </a:cubicBezTo>
                  <a:cubicBezTo>
                    <a:pt x="2548" y="238"/>
                    <a:pt x="2568" y="241"/>
                    <a:pt x="2580" y="255"/>
                  </a:cubicBezTo>
                  <a:cubicBezTo>
                    <a:pt x="2638" y="322"/>
                    <a:pt x="2645" y="373"/>
                    <a:pt x="2715" y="420"/>
                  </a:cubicBezTo>
                  <a:cubicBezTo>
                    <a:pt x="2743" y="503"/>
                    <a:pt x="2845" y="667"/>
                    <a:pt x="2925" y="720"/>
                  </a:cubicBezTo>
                  <a:cubicBezTo>
                    <a:pt x="2965" y="840"/>
                    <a:pt x="2905" y="700"/>
                    <a:pt x="2985" y="780"/>
                  </a:cubicBezTo>
                  <a:cubicBezTo>
                    <a:pt x="3065" y="860"/>
                    <a:pt x="2925" y="800"/>
                    <a:pt x="3045" y="840"/>
                  </a:cubicBezTo>
                  <a:cubicBezTo>
                    <a:pt x="3065" y="899"/>
                    <a:pt x="3083" y="925"/>
                    <a:pt x="3135" y="960"/>
                  </a:cubicBezTo>
                  <a:cubicBezTo>
                    <a:pt x="3155" y="990"/>
                    <a:pt x="3175" y="1020"/>
                    <a:pt x="3195" y="1050"/>
                  </a:cubicBezTo>
                  <a:cubicBezTo>
                    <a:pt x="3205" y="1065"/>
                    <a:pt x="3210" y="1085"/>
                    <a:pt x="3225" y="1095"/>
                  </a:cubicBezTo>
                  <a:cubicBezTo>
                    <a:pt x="3255" y="1115"/>
                    <a:pt x="3315" y="1155"/>
                    <a:pt x="3315" y="1155"/>
                  </a:cubicBezTo>
                  <a:cubicBezTo>
                    <a:pt x="3325" y="1170"/>
                    <a:pt x="3331" y="1189"/>
                    <a:pt x="3345" y="1200"/>
                  </a:cubicBezTo>
                  <a:cubicBezTo>
                    <a:pt x="3357" y="1210"/>
                    <a:pt x="3379" y="1204"/>
                    <a:pt x="3390" y="1215"/>
                  </a:cubicBezTo>
                  <a:cubicBezTo>
                    <a:pt x="3565" y="1390"/>
                    <a:pt x="3368" y="1250"/>
                    <a:pt x="3495" y="1335"/>
                  </a:cubicBezTo>
                  <a:cubicBezTo>
                    <a:pt x="3500" y="1350"/>
                    <a:pt x="3499" y="1369"/>
                    <a:pt x="3510" y="1380"/>
                  </a:cubicBezTo>
                  <a:cubicBezTo>
                    <a:pt x="3535" y="1405"/>
                    <a:pt x="3600" y="1440"/>
                    <a:pt x="3600" y="1440"/>
                  </a:cubicBezTo>
                  <a:cubicBezTo>
                    <a:pt x="3610" y="1455"/>
                    <a:pt x="3617" y="1472"/>
                    <a:pt x="3630" y="1485"/>
                  </a:cubicBezTo>
                  <a:cubicBezTo>
                    <a:pt x="3643" y="1498"/>
                    <a:pt x="3664" y="1501"/>
                    <a:pt x="3675" y="1515"/>
                  </a:cubicBezTo>
                  <a:cubicBezTo>
                    <a:pt x="3758" y="1619"/>
                    <a:pt x="3606" y="1504"/>
                    <a:pt x="3735" y="1590"/>
                  </a:cubicBezTo>
                  <a:cubicBezTo>
                    <a:pt x="3802" y="1691"/>
                    <a:pt x="3723" y="1592"/>
                    <a:pt x="3810" y="1650"/>
                  </a:cubicBezTo>
                  <a:cubicBezTo>
                    <a:pt x="3878" y="1695"/>
                    <a:pt x="3846" y="1727"/>
                    <a:pt x="3930" y="1755"/>
                  </a:cubicBezTo>
                  <a:cubicBezTo>
                    <a:pt x="3940" y="1770"/>
                    <a:pt x="3946" y="1789"/>
                    <a:pt x="3960" y="1800"/>
                  </a:cubicBezTo>
                  <a:cubicBezTo>
                    <a:pt x="3972" y="1810"/>
                    <a:pt x="3991" y="1807"/>
                    <a:pt x="4005" y="1815"/>
                  </a:cubicBezTo>
                  <a:cubicBezTo>
                    <a:pt x="4037" y="1833"/>
                    <a:pt x="4065" y="1855"/>
                    <a:pt x="4095" y="1875"/>
                  </a:cubicBezTo>
                  <a:cubicBezTo>
                    <a:pt x="4110" y="1885"/>
                    <a:pt x="4140" y="1905"/>
                    <a:pt x="4140" y="1905"/>
                  </a:cubicBezTo>
                  <a:cubicBezTo>
                    <a:pt x="4226" y="2034"/>
                    <a:pt x="4111" y="1882"/>
                    <a:pt x="4215" y="1965"/>
                  </a:cubicBezTo>
                  <a:cubicBezTo>
                    <a:pt x="4312" y="2043"/>
                    <a:pt x="4177" y="1987"/>
                    <a:pt x="4290" y="2025"/>
                  </a:cubicBezTo>
                  <a:cubicBezTo>
                    <a:pt x="4376" y="2154"/>
                    <a:pt x="4261" y="2002"/>
                    <a:pt x="4365" y="2085"/>
                  </a:cubicBezTo>
                  <a:cubicBezTo>
                    <a:pt x="4379" y="2096"/>
                    <a:pt x="4382" y="2117"/>
                    <a:pt x="4395" y="2130"/>
                  </a:cubicBezTo>
                  <a:cubicBezTo>
                    <a:pt x="4408" y="2143"/>
                    <a:pt x="4425" y="2150"/>
                    <a:pt x="4440" y="2160"/>
                  </a:cubicBezTo>
                  <a:cubicBezTo>
                    <a:pt x="4509" y="2263"/>
                    <a:pt x="4466" y="2239"/>
                    <a:pt x="4545" y="2265"/>
                  </a:cubicBezTo>
                  <a:cubicBezTo>
                    <a:pt x="4631" y="2394"/>
                    <a:pt x="4516" y="2242"/>
                    <a:pt x="4620" y="2325"/>
                  </a:cubicBezTo>
                  <a:cubicBezTo>
                    <a:pt x="4634" y="2336"/>
                    <a:pt x="4636" y="2358"/>
                    <a:pt x="4650" y="2370"/>
                  </a:cubicBezTo>
                  <a:cubicBezTo>
                    <a:pt x="4713" y="2426"/>
                    <a:pt x="4723" y="2424"/>
                    <a:pt x="4785" y="2445"/>
                  </a:cubicBezTo>
                  <a:cubicBezTo>
                    <a:pt x="4795" y="2460"/>
                    <a:pt x="4815" y="2490"/>
                    <a:pt x="4815" y="24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01" name="Text Box 7"/>
            <p:cNvSpPr txBox="1">
              <a:spLocks noChangeArrowheads="1"/>
            </p:cNvSpPr>
            <p:nvPr/>
          </p:nvSpPr>
          <p:spPr bwMode="auto">
            <a:xfrm>
              <a:off x="4581" y="3964"/>
              <a:ext cx="7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  V1</a:t>
              </a:r>
            </a:p>
          </p:txBody>
        </p:sp>
        <p:sp>
          <p:nvSpPr>
            <p:cNvPr id="24602" name="Text Box 8"/>
            <p:cNvSpPr txBox="1">
              <a:spLocks noChangeArrowheads="1"/>
            </p:cNvSpPr>
            <p:nvPr/>
          </p:nvSpPr>
          <p:spPr bwMode="auto">
            <a:xfrm>
              <a:off x="5841" y="3064"/>
              <a:ext cx="126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V2&gt;V1</a:t>
              </a:r>
            </a:p>
          </p:txBody>
        </p:sp>
        <p:sp>
          <p:nvSpPr>
            <p:cNvPr id="24603" name="Freeform 9"/>
            <p:cNvSpPr>
              <a:spLocks/>
            </p:cNvSpPr>
            <p:nvPr/>
          </p:nvSpPr>
          <p:spPr bwMode="auto">
            <a:xfrm>
              <a:off x="4315" y="3247"/>
              <a:ext cx="138" cy="206"/>
            </a:xfrm>
            <a:custGeom>
              <a:avLst/>
              <a:gdLst>
                <a:gd name="T0" fmla="*/ 35 w 138"/>
                <a:gd name="T1" fmla="*/ 83 h 206"/>
                <a:gd name="T2" fmla="*/ 50 w 138"/>
                <a:gd name="T3" fmla="*/ 128 h 206"/>
                <a:gd name="T4" fmla="*/ 80 w 138"/>
                <a:gd name="T5" fmla="*/ 83 h 206"/>
                <a:gd name="T6" fmla="*/ 35 w 138"/>
                <a:gd name="T7" fmla="*/ 53 h 206"/>
                <a:gd name="T8" fmla="*/ 95 w 138"/>
                <a:gd name="T9" fmla="*/ 158 h 206"/>
                <a:gd name="T10" fmla="*/ 125 w 138"/>
                <a:gd name="T11" fmla="*/ 113 h 206"/>
                <a:gd name="T12" fmla="*/ 80 w 138"/>
                <a:gd name="T13" fmla="*/ 113 h 206"/>
                <a:gd name="T14" fmla="*/ 95 w 138"/>
                <a:gd name="T15" fmla="*/ 68 h 206"/>
                <a:gd name="T16" fmla="*/ 35 w 138"/>
                <a:gd name="T17" fmla="*/ 83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8" h="206">
                  <a:moveTo>
                    <a:pt x="35" y="83"/>
                  </a:moveTo>
                  <a:cubicBezTo>
                    <a:pt x="40" y="98"/>
                    <a:pt x="39" y="117"/>
                    <a:pt x="50" y="128"/>
                  </a:cubicBezTo>
                  <a:cubicBezTo>
                    <a:pt x="128" y="206"/>
                    <a:pt x="81" y="84"/>
                    <a:pt x="80" y="83"/>
                  </a:cubicBezTo>
                  <a:cubicBezTo>
                    <a:pt x="70" y="68"/>
                    <a:pt x="50" y="63"/>
                    <a:pt x="35" y="53"/>
                  </a:cubicBezTo>
                  <a:cubicBezTo>
                    <a:pt x="36" y="61"/>
                    <a:pt x="30" y="184"/>
                    <a:pt x="95" y="158"/>
                  </a:cubicBezTo>
                  <a:cubicBezTo>
                    <a:pt x="112" y="151"/>
                    <a:pt x="115" y="128"/>
                    <a:pt x="125" y="113"/>
                  </a:cubicBezTo>
                  <a:cubicBezTo>
                    <a:pt x="87" y="0"/>
                    <a:pt x="138" y="113"/>
                    <a:pt x="80" y="113"/>
                  </a:cubicBezTo>
                  <a:cubicBezTo>
                    <a:pt x="64" y="113"/>
                    <a:pt x="111" y="68"/>
                    <a:pt x="95" y="68"/>
                  </a:cubicBezTo>
                  <a:cubicBezTo>
                    <a:pt x="0" y="68"/>
                    <a:pt x="122" y="170"/>
                    <a:pt x="35" y="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04" name="Text Box 10"/>
            <p:cNvSpPr txBox="1">
              <a:spLocks noChangeArrowheads="1"/>
            </p:cNvSpPr>
            <p:nvPr/>
          </p:nvSpPr>
          <p:spPr bwMode="auto">
            <a:xfrm>
              <a:off x="3861" y="2884"/>
              <a:ext cx="12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  T1 max</a:t>
              </a:r>
            </a:p>
          </p:txBody>
        </p:sp>
        <p:sp>
          <p:nvSpPr>
            <p:cNvPr id="24605" name="Freeform 11"/>
            <p:cNvSpPr>
              <a:spLocks/>
            </p:cNvSpPr>
            <p:nvPr/>
          </p:nvSpPr>
          <p:spPr bwMode="auto">
            <a:xfrm>
              <a:off x="4530" y="2498"/>
              <a:ext cx="100" cy="116"/>
            </a:xfrm>
            <a:custGeom>
              <a:avLst/>
              <a:gdLst>
                <a:gd name="T0" fmla="*/ 0 w 100"/>
                <a:gd name="T1" fmla="*/ 37 h 116"/>
                <a:gd name="T2" fmla="*/ 60 w 100"/>
                <a:gd name="T3" fmla="*/ 97 h 116"/>
                <a:gd name="T4" fmla="*/ 90 w 100"/>
                <a:gd name="T5" fmla="*/ 52 h 116"/>
                <a:gd name="T6" fmla="*/ 75 w 100"/>
                <a:gd name="T7" fmla="*/ 7 h 116"/>
                <a:gd name="T8" fmla="*/ 30 w 100"/>
                <a:gd name="T9" fmla="*/ 22 h 116"/>
                <a:gd name="T10" fmla="*/ 45 w 100"/>
                <a:gd name="T11" fmla="*/ 97 h 116"/>
                <a:gd name="T12" fmla="*/ 75 w 100"/>
                <a:gd name="T13" fmla="*/ 52 h 116"/>
                <a:gd name="T14" fmla="*/ 60 w 100"/>
                <a:gd name="T15" fmla="*/ 7 h 116"/>
                <a:gd name="T16" fmla="*/ 30 w 100"/>
                <a:gd name="T17" fmla="*/ 52 h 116"/>
                <a:gd name="T18" fmla="*/ 45 w 100"/>
                <a:gd name="T19" fmla="*/ 112 h 116"/>
                <a:gd name="T20" fmla="*/ 90 w 100"/>
                <a:gd name="T21" fmla="*/ 22 h 116"/>
                <a:gd name="T22" fmla="*/ 45 w 100"/>
                <a:gd name="T23" fmla="*/ 37 h 116"/>
                <a:gd name="T24" fmla="*/ 0 w 100"/>
                <a:gd name="T25" fmla="*/ 37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" h="116">
                  <a:moveTo>
                    <a:pt x="0" y="37"/>
                  </a:moveTo>
                  <a:cubicBezTo>
                    <a:pt x="7" y="58"/>
                    <a:pt x="13" y="116"/>
                    <a:pt x="60" y="97"/>
                  </a:cubicBezTo>
                  <a:cubicBezTo>
                    <a:pt x="77" y="90"/>
                    <a:pt x="80" y="67"/>
                    <a:pt x="90" y="52"/>
                  </a:cubicBezTo>
                  <a:cubicBezTo>
                    <a:pt x="85" y="37"/>
                    <a:pt x="89" y="14"/>
                    <a:pt x="75" y="7"/>
                  </a:cubicBezTo>
                  <a:cubicBezTo>
                    <a:pt x="61" y="0"/>
                    <a:pt x="35" y="7"/>
                    <a:pt x="30" y="22"/>
                  </a:cubicBezTo>
                  <a:cubicBezTo>
                    <a:pt x="22" y="46"/>
                    <a:pt x="40" y="72"/>
                    <a:pt x="45" y="97"/>
                  </a:cubicBezTo>
                  <a:cubicBezTo>
                    <a:pt x="55" y="82"/>
                    <a:pt x="72" y="70"/>
                    <a:pt x="75" y="52"/>
                  </a:cubicBezTo>
                  <a:cubicBezTo>
                    <a:pt x="78" y="36"/>
                    <a:pt x="76" y="7"/>
                    <a:pt x="60" y="7"/>
                  </a:cubicBezTo>
                  <a:cubicBezTo>
                    <a:pt x="42" y="7"/>
                    <a:pt x="40" y="37"/>
                    <a:pt x="30" y="52"/>
                  </a:cubicBezTo>
                  <a:cubicBezTo>
                    <a:pt x="35" y="72"/>
                    <a:pt x="25" y="105"/>
                    <a:pt x="45" y="112"/>
                  </a:cubicBezTo>
                  <a:cubicBezTo>
                    <a:pt x="49" y="113"/>
                    <a:pt x="100" y="32"/>
                    <a:pt x="90" y="22"/>
                  </a:cubicBezTo>
                  <a:cubicBezTo>
                    <a:pt x="79" y="11"/>
                    <a:pt x="61" y="34"/>
                    <a:pt x="45" y="37"/>
                  </a:cubicBezTo>
                  <a:cubicBezTo>
                    <a:pt x="30" y="39"/>
                    <a:pt x="15" y="37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06" name="Text Box 12"/>
            <p:cNvSpPr txBox="1">
              <a:spLocks noChangeArrowheads="1"/>
            </p:cNvSpPr>
            <p:nvPr/>
          </p:nvSpPr>
          <p:spPr bwMode="auto">
            <a:xfrm>
              <a:off x="4221" y="1984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T2max</a:t>
              </a:r>
            </a:p>
          </p:txBody>
        </p:sp>
        <p:sp>
          <p:nvSpPr>
            <p:cNvPr id="24607" name="Text Box 13"/>
            <p:cNvSpPr txBox="1">
              <a:spLocks noChangeArrowheads="1"/>
            </p:cNvSpPr>
            <p:nvPr/>
          </p:nvSpPr>
          <p:spPr bwMode="auto">
            <a:xfrm>
              <a:off x="2061" y="1084"/>
              <a:ext cx="180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Torque Nm</a:t>
              </a:r>
            </a:p>
          </p:txBody>
        </p:sp>
        <p:sp>
          <p:nvSpPr>
            <p:cNvPr id="24608" name="Text Box 14"/>
            <p:cNvSpPr txBox="1">
              <a:spLocks noChangeArrowheads="1"/>
            </p:cNvSpPr>
            <p:nvPr/>
          </p:nvSpPr>
          <p:spPr bwMode="auto">
            <a:xfrm>
              <a:off x="7641" y="5224"/>
              <a:ext cx="180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Rad/seg</a:t>
              </a:r>
            </a:p>
          </p:txBody>
        </p:sp>
      </p:grpSp>
      <p:grpSp>
        <p:nvGrpSpPr>
          <p:cNvPr id="24579" name="Group 15"/>
          <p:cNvGrpSpPr>
            <a:grpSpLocks/>
          </p:cNvGrpSpPr>
          <p:nvPr/>
        </p:nvGrpSpPr>
        <p:grpSpPr bwMode="auto">
          <a:xfrm>
            <a:off x="1905001" y="3657600"/>
            <a:ext cx="4608513" cy="2857500"/>
            <a:chOff x="2723" y="7024"/>
            <a:chExt cx="7258" cy="4500"/>
          </a:xfrm>
        </p:grpSpPr>
        <p:sp>
          <p:nvSpPr>
            <p:cNvPr id="24586" name="Line 16"/>
            <p:cNvSpPr>
              <a:spLocks noChangeShapeType="1"/>
            </p:cNvSpPr>
            <p:nvPr/>
          </p:nvSpPr>
          <p:spPr bwMode="auto">
            <a:xfrm>
              <a:off x="2781" y="7384"/>
              <a:ext cx="0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7" name="Line 17"/>
            <p:cNvSpPr>
              <a:spLocks noChangeShapeType="1"/>
            </p:cNvSpPr>
            <p:nvPr/>
          </p:nvSpPr>
          <p:spPr bwMode="auto">
            <a:xfrm>
              <a:off x="2781" y="10984"/>
              <a:ext cx="66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8" name="Freeform 18"/>
            <p:cNvSpPr>
              <a:spLocks/>
            </p:cNvSpPr>
            <p:nvPr/>
          </p:nvSpPr>
          <p:spPr bwMode="auto">
            <a:xfrm>
              <a:off x="2723" y="9285"/>
              <a:ext cx="4117" cy="1760"/>
            </a:xfrm>
            <a:custGeom>
              <a:avLst/>
              <a:gdLst>
                <a:gd name="T0" fmla="*/ 37 w 4117"/>
                <a:gd name="T1" fmla="*/ 1680 h 1760"/>
                <a:gd name="T2" fmla="*/ 97 w 4117"/>
                <a:gd name="T3" fmla="*/ 1605 h 1760"/>
                <a:gd name="T4" fmla="*/ 127 w 4117"/>
                <a:gd name="T5" fmla="*/ 1515 h 1760"/>
                <a:gd name="T6" fmla="*/ 157 w 4117"/>
                <a:gd name="T7" fmla="*/ 1470 h 1760"/>
                <a:gd name="T8" fmla="*/ 172 w 4117"/>
                <a:gd name="T9" fmla="*/ 1425 h 1760"/>
                <a:gd name="T10" fmla="*/ 277 w 4117"/>
                <a:gd name="T11" fmla="*/ 1290 h 1760"/>
                <a:gd name="T12" fmla="*/ 337 w 4117"/>
                <a:gd name="T13" fmla="*/ 1230 h 1760"/>
                <a:gd name="T14" fmla="*/ 397 w 4117"/>
                <a:gd name="T15" fmla="*/ 1170 h 1760"/>
                <a:gd name="T16" fmla="*/ 457 w 4117"/>
                <a:gd name="T17" fmla="*/ 1095 h 1760"/>
                <a:gd name="T18" fmla="*/ 532 w 4117"/>
                <a:gd name="T19" fmla="*/ 1035 h 1760"/>
                <a:gd name="T20" fmla="*/ 622 w 4117"/>
                <a:gd name="T21" fmla="*/ 915 h 1760"/>
                <a:gd name="T22" fmla="*/ 712 w 4117"/>
                <a:gd name="T23" fmla="*/ 810 h 1760"/>
                <a:gd name="T24" fmla="*/ 772 w 4117"/>
                <a:gd name="T25" fmla="*/ 735 h 1760"/>
                <a:gd name="T26" fmla="*/ 847 w 4117"/>
                <a:gd name="T27" fmla="*/ 675 h 1760"/>
                <a:gd name="T28" fmla="*/ 1102 w 4117"/>
                <a:gd name="T29" fmla="*/ 495 h 1760"/>
                <a:gd name="T30" fmla="*/ 1267 w 4117"/>
                <a:gd name="T31" fmla="*/ 360 h 1760"/>
                <a:gd name="T32" fmla="*/ 1402 w 4117"/>
                <a:gd name="T33" fmla="*/ 255 h 1760"/>
                <a:gd name="T34" fmla="*/ 1447 w 4117"/>
                <a:gd name="T35" fmla="*/ 240 h 1760"/>
                <a:gd name="T36" fmla="*/ 1537 w 4117"/>
                <a:gd name="T37" fmla="*/ 180 h 1760"/>
                <a:gd name="T38" fmla="*/ 1627 w 4117"/>
                <a:gd name="T39" fmla="*/ 150 h 1760"/>
                <a:gd name="T40" fmla="*/ 2107 w 4117"/>
                <a:gd name="T41" fmla="*/ 0 h 1760"/>
                <a:gd name="T42" fmla="*/ 2467 w 4117"/>
                <a:gd name="T43" fmla="*/ 15 h 1760"/>
                <a:gd name="T44" fmla="*/ 2602 w 4117"/>
                <a:gd name="T45" fmla="*/ 60 h 1760"/>
                <a:gd name="T46" fmla="*/ 2827 w 4117"/>
                <a:gd name="T47" fmla="*/ 135 h 1760"/>
                <a:gd name="T48" fmla="*/ 3052 w 4117"/>
                <a:gd name="T49" fmla="*/ 255 h 1760"/>
                <a:gd name="T50" fmla="*/ 3082 w 4117"/>
                <a:gd name="T51" fmla="*/ 300 h 1760"/>
                <a:gd name="T52" fmla="*/ 3127 w 4117"/>
                <a:gd name="T53" fmla="*/ 315 h 1760"/>
                <a:gd name="T54" fmla="*/ 3142 w 4117"/>
                <a:gd name="T55" fmla="*/ 360 h 1760"/>
                <a:gd name="T56" fmla="*/ 3187 w 4117"/>
                <a:gd name="T57" fmla="*/ 390 h 1760"/>
                <a:gd name="T58" fmla="*/ 3217 w 4117"/>
                <a:gd name="T59" fmla="*/ 435 h 1760"/>
                <a:gd name="T60" fmla="*/ 3262 w 4117"/>
                <a:gd name="T61" fmla="*/ 450 h 1760"/>
                <a:gd name="T62" fmla="*/ 3322 w 4117"/>
                <a:gd name="T63" fmla="*/ 510 h 1760"/>
                <a:gd name="T64" fmla="*/ 3382 w 4117"/>
                <a:gd name="T65" fmla="*/ 585 h 1760"/>
                <a:gd name="T66" fmla="*/ 3397 w 4117"/>
                <a:gd name="T67" fmla="*/ 630 h 1760"/>
                <a:gd name="T68" fmla="*/ 3472 w 4117"/>
                <a:gd name="T69" fmla="*/ 705 h 1760"/>
                <a:gd name="T70" fmla="*/ 3652 w 4117"/>
                <a:gd name="T71" fmla="*/ 975 h 1760"/>
                <a:gd name="T72" fmla="*/ 3787 w 4117"/>
                <a:gd name="T73" fmla="*/ 1140 h 1760"/>
                <a:gd name="T74" fmla="*/ 3877 w 4117"/>
                <a:gd name="T75" fmla="*/ 1260 h 1760"/>
                <a:gd name="T76" fmla="*/ 3922 w 4117"/>
                <a:gd name="T77" fmla="*/ 1350 h 1760"/>
                <a:gd name="T78" fmla="*/ 3937 w 4117"/>
                <a:gd name="T79" fmla="*/ 1395 h 1760"/>
                <a:gd name="T80" fmla="*/ 3982 w 4117"/>
                <a:gd name="T81" fmla="*/ 1425 h 1760"/>
                <a:gd name="T82" fmla="*/ 4072 w 4117"/>
                <a:gd name="T83" fmla="*/ 1605 h 1760"/>
                <a:gd name="T84" fmla="*/ 4102 w 4117"/>
                <a:gd name="T85" fmla="*/ 1650 h 1760"/>
                <a:gd name="T86" fmla="*/ 4117 w 4117"/>
                <a:gd name="T87" fmla="*/ 1695 h 1760"/>
                <a:gd name="T88" fmla="*/ 4018 w 4117"/>
                <a:gd name="T89" fmla="*/ 1699 h 17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17" h="1760">
                  <a:moveTo>
                    <a:pt x="37" y="1680"/>
                  </a:moveTo>
                  <a:cubicBezTo>
                    <a:pt x="92" y="1516"/>
                    <a:pt x="0" y="1760"/>
                    <a:pt x="97" y="1605"/>
                  </a:cubicBezTo>
                  <a:cubicBezTo>
                    <a:pt x="114" y="1578"/>
                    <a:pt x="117" y="1545"/>
                    <a:pt x="127" y="1515"/>
                  </a:cubicBezTo>
                  <a:cubicBezTo>
                    <a:pt x="133" y="1498"/>
                    <a:pt x="149" y="1486"/>
                    <a:pt x="157" y="1470"/>
                  </a:cubicBezTo>
                  <a:cubicBezTo>
                    <a:pt x="164" y="1456"/>
                    <a:pt x="164" y="1439"/>
                    <a:pt x="172" y="1425"/>
                  </a:cubicBezTo>
                  <a:cubicBezTo>
                    <a:pt x="217" y="1344"/>
                    <a:pt x="222" y="1345"/>
                    <a:pt x="277" y="1290"/>
                  </a:cubicBezTo>
                  <a:cubicBezTo>
                    <a:pt x="317" y="1170"/>
                    <a:pt x="257" y="1310"/>
                    <a:pt x="337" y="1230"/>
                  </a:cubicBezTo>
                  <a:cubicBezTo>
                    <a:pt x="417" y="1150"/>
                    <a:pt x="277" y="1210"/>
                    <a:pt x="397" y="1170"/>
                  </a:cubicBezTo>
                  <a:cubicBezTo>
                    <a:pt x="426" y="1082"/>
                    <a:pt x="389" y="1163"/>
                    <a:pt x="457" y="1095"/>
                  </a:cubicBezTo>
                  <a:cubicBezTo>
                    <a:pt x="525" y="1027"/>
                    <a:pt x="444" y="1064"/>
                    <a:pt x="532" y="1035"/>
                  </a:cubicBezTo>
                  <a:cubicBezTo>
                    <a:pt x="552" y="976"/>
                    <a:pt x="570" y="950"/>
                    <a:pt x="622" y="915"/>
                  </a:cubicBezTo>
                  <a:cubicBezTo>
                    <a:pt x="644" y="850"/>
                    <a:pt x="645" y="832"/>
                    <a:pt x="712" y="810"/>
                  </a:cubicBezTo>
                  <a:cubicBezTo>
                    <a:pt x="741" y="722"/>
                    <a:pt x="704" y="803"/>
                    <a:pt x="772" y="735"/>
                  </a:cubicBezTo>
                  <a:cubicBezTo>
                    <a:pt x="840" y="667"/>
                    <a:pt x="759" y="704"/>
                    <a:pt x="847" y="675"/>
                  </a:cubicBezTo>
                  <a:cubicBezTo>
                    <a:pt x="897" y="600"/>
                    <a:pt x="1012" y="525"/>
                    <a:pt x="1102" y="495"/>
                  </a:cubicBezTo>
                  <a:cubicBezTo>
                    <a:pt x="1149" y="425"/>
                    <a:pt x="1214" y="413"/>
                    <a:pt x="1267" y="360"/>
                  </a:cubicBezTo>
                  <a:cubicBezTo>
                    <a:pt x="1337" y="290"/>
                    <a:pt x="1294" y="327"/>
                    <a:pt x="1402" y="255"/>
                  </a:cubicBezTo>
                  <a:cubicBezTo>
                    <a:pt x="1415" y="246"/>
                    <a:pt x="1433" y="248"/>
                    <a:pt x="1447" y="240"/>
                  </a:cubicBezTo>
                  <a:cubicBezTo>
                    <a:pt x="1479" y="222"/>
                    <a:pt x="1503" y="191"/>
                    <a:pt x="1537" y="180"/>
                  </a:cubicBezTo>
                  <a:cubicBezTo>
                    <a:pt x="1567" y="170"/>
                    <a:pt x="1601" y="168"/>
                    <a:pt x="1627" y="150"/>
                  </a:cubicBezTo>
                  <a:cubicBezTo>
                    <a:pt x="1743" y="73"/>
                    <a:pt x="1966" y="18"/>
                    <a:pt x="2107" y="0"/>
                  </a:cubicBezTo>
                  <a:cubicBezTo>
                    <a:pt x="2227" y="5"/>
                    <a:pt x="2347" y="3"/>
                    <a:pt x="2467" y="15"/>
                  </a:cubicBezTo>
                  <a:cubicBezTo>
                    <a:pt x="2514" y="20"/>
                    <a:pt x="2557" y="45"/>
                    <a:pt x="2602" y="60"/>
                  </a:cubicBezTo>
                  <a:cubicBezTo>
                    <a:pt x="2662" y="80"/>
                    <a:pt x="2777" y="102"/>
                    <a:pt x="2827" y="135"/>
                  </a:cubicBezTo>
                  <a:cubicBezTo>
                    <a:pt x="2899" y="183"/>
                    <a:pt x="2970" y="228"/>
                    <a:pt x="3052" y="255"/>
                  </a:cubicBezTo>
                  <a:cubicBezTo>
                    <a:pt x="3062" y="270"/>
                    <a:pt x="3068" y="289"/>
                    <a:pt x="3082" y="300"/>
                  </a:cubicBezTo>
                  <a:cubicBezTo>
                    <a:pt x="3094" y="310"/>
                    <a:pt x="3116" y="304"/>
                    <a:pt x="3127" y="315"/>
                  </a:cubicBezTo>
                  <a:cubicBezTo>
                    <a:pt x="3138" y="326"/>
                    <a:pt x="3132" y="348"/>
                    <a:pt x="3142" y="360"/>
                  </a:cubicBezTo>
                  <a:cubicBezTo>
                    <a:pt x="3153" y="374"/>
                    <a:pt x="3172" y="380"/>
                    <a:pt x="3187" y="390"/>
                  </a:cubicBezTo>
                  <a:cubicBezTo>
                    <a:pt x="3197" y="405"/>
                    <a:pt x="3203" y="424"/>
                    <a:pt x="3217" y="435"/>
                  </a:cubicBezTo>
                  <a:cubicBezTo>
                    <a:pt x="3229" y="445"/>
                    <a:pt x="3251" y="439"/>
                    <a:pt x="3262" y="450"/>
                  </a:cubicBezTo>
                  <a:cubicBezTo>
                    <a:pt x="3342" y="530"/>
                    <a:pt x="3202" y="470"/>
                    <a:pt x="3322" y="510"/>
                  </a:cubicBezTo>
                  <a:cubicBezTo>
                    <a:pt x="3360" y="623"/>
                    <a:pt x="3304" y="488"/>
                    <a:pt x="3382" y="585"/>
                  </a:cubicBezTo>
                  <a:cubicBezTo>
                    <a:pt x="3392" y="597"/>
                    <a:pt x="3390" y="616"/>
                    <a:pt x="3397" y="630"/>
                  </a:cubicBezTo>
                  <a:cubicBezTo>
                    <a:pt x="3422" y="680"/>
                    <a:pt x="3427" y="675"/>
                    <a:pt x="3472" y="705"/>
                  </a:cubicBezTo>
                  <a:cubicBezTo>
                    <a:pt x="3532" y="795"/>
                    <a:pt x="3592" y="885"/>
                    <a:pt x="3652" y="975"/>
                  </a:cubicBezTo>
                  <a:cubicBezTo>
                    <a:pt x="3694" y="1039"/>
                    <a:pt x="3723" y="1098"/>
                    <a:pt x="3787" y="1140"/>
                  </a:cubicBezTo>
                  <a:cubicBezTo>
                    <a:pt x="3807" y="1199"/>
                    <a:pt x="3825" y="1225"/>
                    <a:pt x="3877" y="1260"/>
                  </a:cubicBezTo>
                  <a:cubicBezTo>
                    <a:pt x="3915" y="1373"/>
                    <a:pt x="3864" y="1234"/>
                    <a:pt x="3922" y="1350"/>
                  </a:cubicBezTo>
                  <a:cubicBezTo>
                    <a:pt x="3929" y="1364"/>
                    <a:pt x="3927" y="1383"/>
                    <a:pt x="3937" y="1395"/>
                  </a:cubicBezTo>
                  <a:cubicBezTo>
                    <a:pt x="3948" y="1409"/>
                    <a:pt x="3967" y="1415"/>
                    <a:pt x="3982" y="1425"/>
                  </a:cubicBezTo>
                  <a:cubicBezTo>
                    <a:pt x="4023" y="1549"/>
                    <a:pt x="3994" y="1489"/>
                    <a:pt x="4072" y="1605"/>
                  </a:cubicBezTo>
                  <a:cubicBezTo>
                    <a:pt x="4082" y="1620"/>
                    <a:pt x="4092" y="1635"/>
                    <a:pt x="4102" y="1650"/>
                  </a:cubicBezTo>
                  <a:cubicBezTo>
                    <a:pt x="4111" y="1663"/>
                    <a:pt x="4117" y="1695"/>
                    <a:pt x="4117" y="1695"/>
                  </a:cubicBezTo>
                  <a:lnTo>
                    <a:pt x="4018" y="169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9" name="Freeform 19"/>
            <p:cNvSpPr>
              <a:spLocks/>
            </p:cNvSpPr>
            <p:nvPr/>
          </p:nvSpPr>
          <p:spPr bwMode="auto">
            <a:xfrm>
              <a:off x="2790" y="8188"/>
              <a:ext cx="5190" cy="2807"/>
            </a:xfrm>
            <a:custGeom>
              <a:avLst/>
              <a:gdLst>
                <a:gd name="T0" fmla="*/ 0 w 5190"/>
                <a:gd name="T1" fmla="*/ 2762 h 2807"/>
                <a:gd name="T2" fmla="*/ 75 w 5190"/>
                <a:gd name="T3" fmla="*/ 2537 h 2807"/>
                <a:gd name="T4" fmla="*/ 165 w 5190"/>
                <a:gd name="T5" fmla="*/ 2312 h 2807"/>
                <a:gd name="T6" fmla="*/ 210 w 5190"/>
                <a:gd name="T7" fmla="*/ 2177 h 2807"/>
                <a:gd name="T8" fmla="*/ 240 w 5190"/>
                <a:gd name="T9" fmla="*/ 2132 h 2807"/>
                <a:gd name="T10" fmla="*/ 255 w 5190"/>
                <a:gd name="T11" fmla="*/ 2087 h 2807"/>
                <a:gd name="T12" fmla="*/ 300 w 5190"/>
                <a:gd name="T13" fmla="*/ 2057 h 2807"/>
                <a:gd name="T14" fmla="*/ 555 w 5190"/>
                <a:gd name="T15" fmla="*/ 1652 h 2807"/>
                <a:gd name="T16" fmla="*/ 660 w 5190"/>
                <a:gd name="T17" fmla="*/ 1472 h 2807"/>
                <a:gd name="T18" fmla="*/ 675 w 5190"/>
                <a:gd name="T19" fmla="*/ 1427 h 2807"/>
                <a:gd name="T20" fmla="*/ 795 w 5190"/>
                <a:gd name="T21" fmla="*/ 1247 h 2807"/>
                <a:gd name="T22" fmla="*/ 810 w 5190"/>
                <a:gd name="T23" fmla="*/ 1202 h 2807"/>
                <a:gd name="T24" fmla="*/ 900 w 5190"/>
                <a:gd name="T25" fmla="*/ 1067 h 2807"/>
                <a:gd name="T26" fmla="*/ 1080 w 5190"/>
                <a:gd name="T27" fmla="*/ 812 h 2807"/>
                <a:gd name="T28" fmla="*/ 1170 w 5190"/>
                <a:gd name="T29" fmla="*/ 707 h 2807"/>
                <a:gd name="T30" fmla="*/ 1230 w 5190"/>
                <a:gd name="T31" fmla="*/ 647 h 2807"/>
                <a:gd name="T32" fmla="*/ 1260 w 5190"/>
                <a:gd name="T33" fmla="*/ 602 h 2807"/>
                <a:gd name="T34" fmla="*/ 1305 w 5190"/>
                <a:gd name="T35" fmla="*/ 587 h 2807"/>
                <a:gd name="T36" fmla="*/ 1395 w 5190"/>
                <a:gd name="T37" fmla="*/ 527 h 2807"/>
                <a:gd name="T38" fmla="*/ 1470 w 5190"/>
                <a:gd name="T39" fmla="*/ 467 h 2807"/>
                <a:gd name="T40" fmla="*/ 1500 w 5190"/>
                <a:gd name="T41" fmla="*/ 422 h 2807"/>
                <a:gd name="T42" fmla="*/ 1545 w 5190"/>
                <a:gd name="T43" fmla="*/ 407 h 2807"/>
                <a:gd name="T44" fmla="*/ 1725 w 5190"/>
                <a:gd name="T45" fmla="*/ 317 h 2807"/>
                <a:gd name="T46" fmla="*/ 1905 w 5190"/>
                <a:gd name="T47" fmla="*/ 197 h 2807"/>
                <a:gd name="T48" fmla="*/ 2205 w 5190"/>
                <a:gd name="T49" fmla="*/ 122 h 2807"/>
                <a:gd name="T50" fmla="*/ 2415 w 5190"/>
                <a:gd name="T51" fmla="*/ 77 h 2807"/>
                <a:gd name="T52" fmla="*/ 2745 w 5190"/>
                <a:gd name="T53" fmla="*/ 17 h 2807"/>
                <a:gd name="T54" fmla="*/ 3135 w 5190"/>
                <a:gd name="T55" fmla="*/ 62 h 2807"/>
                <a:gd name="T56" fmla="*/ 3270 w 5190"/>
                <a:gd name="T57" fmla="*/ 107 h 2807"/>
                <a:gd name="T58" fmla="*/ 3315 w 5190"/>
                <a:gd name="T59" fmla="*/ 122 h 2807"/>
                <a:gd name="T60" fmla="*/ 3345 w 5190"/>
                <a:gd name="T61" fmla="*/ 167 h 2807"/>
                <a:gd name="T62" fmla="*/ 3435 w 5190"/>
                <a:gd name="T63" fmla="*/ 227 h 2807"/>
                <a:gd name="T64" fmla="*/ 3495 w 5190"/>
                <a:gd name="T65" fmla="*/ 287 h 2807"/>
                <a:gd name="T66" fmla="*/ 3510 w 5190"/>
                <a:gd name="T67" fmla="*/ 332 h 2807"/>
                <a:gd name="T68" fmla="*/ 3555 w 5190"/>
                <a:gd name="T69" fmla="*/ 362 h 2807"/>
                <a:gd name="T70" fmla="*/ 3585 w 5190"/>
                <a:gd name="T71" fmla="*/ 407 h 2807"/>
                <a:gd name="T72" fmla="*/ 3630 w 5190"/>
                <a:gd name="T73" fmla="*/ 437 h 2807"/>
                <a:gd name="T74" fmla="*/ 3645 w 5190"/>
                <a:gd name="T75" fmla="*/ 482 h 2807"/>
                <a:gd name="T76" fmla="*/ 3780 w 5190"/>
                <a:gd name="T77" fmla="*/ 647 h 2807"/>
                <a:gd name="T78" fmla="*/ 3840 w 5190"/>
                <a:gd name="T79" fmla="*/ 722 h 2807"/>
                <a:gd name="T80" fmla="*/ 3855 w 5190"/>
                <a:gd name="T81" fmla="*/ 767 h 2807"/>
                <a:gd name="T82" fmla="*/ 3930 w 5190"/>
                <a:gd name="T83" fmla="*/ 842 h 2807"/>
                <a:gd name="T84" fmla="*/ 4050 w 5190"/>
                <a:gd name="T85" fmla="*/ 1022 h 2807"/>
                <a:gd name="T86" fmla="*/ 4155 w 5190"/>
                <a:gd name="T87" fmla="*/ 1202 h 2807"/>
                <a:gd name="T88" fmla="*/ 4380 w 5190"/>
                <a:gd name="T89" fmla="*/ 1502 h 2807"/>
                <a:gd name="T90" fmla="*/ 4440 w 5190"/>
                <a:gd name="T91" fmla="*/ 1592 h 2807"/>
                <a:gd name="T92" fmla="*/ 4515 w 5190"/>
                <a:gd name="T93" fmla="*/ 1697 h 2807"/>
                <a:gd name="T94" fmla="*/ 4575 w 5190"/>
                <a:gd name="T95" fmla="*/ 1787 h 2807"/>
                <a:gd name="T96" fmla="*/ 4590 w 5190"/>
                <a:gd name="T97" fmla="*/ 1832 h 2807"/>
                <a:gd name="T98" fmla="*/ 4695 w 5190"/>
                <a:gd name="T99" fmla="*/ 1967 h 2807"/>
                <a:gd name="T100" fmla="*/ 4770 w 5190"/>
                <a:gd name="T101" fmla="*/ 2102 h 2807"/>
                <a:gd name="T102" fmla="*/ 4950 w 5190"/>
                <a:gd name="T103" fmla="*/ 2387 h 2807"/>
                <a:gd name="T104" fmla="*/ 5040 w 5190"/>
                <a:gd name="T105" fmla="*/ 2522 h 2807"/>
                <a:gd name="T106" fmla="*/ 5130 w 5190"/>
                <a:gd name="T107" fmla="*/ 2702 h 2807"/>
                <a:gd name="T108" fmla="*/ 5190 w 5190"/>
                <a:gd name="T109" fmla="*/ 2807 h 28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190" h="2807">
                  <a:moveTo>
                    <a:pt x="0" y="2762"/>
                  </a:moveTo>
                  <a:cubicBezTo>
                    <a:pt x="12" y="2726"/>
                    <a:pt x="52" y="2571"/>
                    <a:pt x="75" y="2537"/>
                  </a:cubicBezTo>
                  <a:cubicBezTo>
                    <a:pt x="121" y="2469"/>
                    <a:pt x="139" y="2390"/>
                    <a:pt x="165" y="2312"/>
                  </a:cubicBezTo>
                  <a:cubicBezTo>
                    <a:pt x="178" y="2273"/>
                    <a:pt x="187" y="2211"/>
                    <a:pt x="210" y="2177"/>
                  </a:cubicBezTo>
                  <a:cubicBezTo>
                    <a:pt x="220" y="2162"/>
                    <a:pt x="232" y="2148"/>
                    <a:pt x="240" y="2132"/>
                  </a:cubicBezTo>
                  <a:cubicBezTo>
                    <a:pt x="247" y="2118"/>
                    <a:pt x="245" y="2099"/>
                    <a:pt x="255" y="2087"/>
                  </a:cubicBezTo>
                  <a:cubicBezTo>
                    <a:pt x="266" y="2073"/>
                    <a:pt x="285" y="2067"/>
                    <a:pt x="300" y="2057"/>
                  </a:cubicBezTo>
                  <a:cubicBezTo>
                    <a:pt x="355" y="1892"/>
                    <a:pt x="462" y="1792"/>
                    <a:pt x="555" y="1652"/>
                  </a:cubicBezTo>
                  <a:cubicBezTo>
                    <a:pt x="595" y="1592"/>
                    <a:pt x="628" y="1535"/>
                    <a:pt x="660" y="1472"/>
                  </a:cubicBezTo>
                  <a:cubicBezTo>
                    <a:pt x="667" y="1458"/>
                    <a:pt x="667" y="1441"/>
                    <a:pt x="675" y="1427"/>
                  </a:cubicBezTo>
                  <a:cubicBezTo>
                    <a:pt x="709" y="1366"/>
                    <a:pt x="756" y="1306"/>
                    <a:pt x="795" y="1247"/>
                  </a:cubicBezTo>
                  <a:cubicBezTo>
                    <a:pt x="804" y="1234"/>
                    <a:pt x="802" y="1216"/>
                    <a:pt x="810" y="1202"/>
                  </a:cubicBezTo>
                  <a:cubicBezTo>
                    <a:pt x="836" y="1155"/>
                    <a:pt x="883" y="1118"/>
                    <a:pt x="900" y="1067"/>
                  </a:cubicBezTo>
                  <a:cubicBezTo>
                    <a:pt x="929" y="980"/>
                    <a:pt x="1001" y="865"/>
                    <a:pt x="1080" y="812"/>
                  </a:cubicBezTo>
                  <a:cubicBezTo>
                    <a:pt x="1102" y="747"/>
                    <a:pt x="1103" y="729"/>
                    <a:pt x="1170" y="707"/>
                  </a:cubicBezTo>
                  <a:cubicBezTo>
                    <a:pt x="1203" y="609"/>
                    <a:pt x="1157" y="705"/>
                    <a:pt x="1230" y="647"/>
                  </a:cubicBezTo>
                  <a:cubicBezTo>
                    <a:pt x="1244" y="636"/>
                    <a:pt x="1246" y="613"/>
                    <a:pt x="1260" y="602"/>
                  </a:cubicBezTo>
                  <a:cubicBezTo>
                    <a:pt x="1272" y="592"/>
                    <a:pt x="1291" y="595"/>
                    <a:pt x="1305" y="587"/>
                  </a:cubicBezTo>
                  <a:cubicBezTo>
                    <a:pt x="1337" y="569"/>
                    <a:pt x="1395" y="527"/>
                    <a:pt x="1395" y="527"/>
                  </a:cubicBezTo>
                  <a:cubicBezTo>
                    <a:pt x="1481" y="398"/>
                    <a:pt x="1366" y="550"/>
                    <a:pt x="1470" y="467"/>
                  </a:cubicBezTo>
                  <a:cubicBezTo>
                    <a:pt x="1484" y="456"/>
                    <a:pt x="1486" y="433"/>
                    <a:pt x="1500" y="422"/>
                  </a:cubicBezTo>
                  <a:cubicBezTo>
                    <a:pt x="1512" y="412"/>
                    <a:pt x="1531" y="415"/>
                    <a:pt x="1545" y="407"/>
                  </a:cubicBezTo>
                  <a:cubicBezTo>
                    <a:pt x="1719" y="310"/>
                    <a:pt x="1550" y="375"/>
                    <a:pt x="1725" y="317"/>
                  </a:cubicBezTo>
                  <a:cubicBezTo>
                    <a:pt x="1791" y="295"/>
                    <a:pt x="1839" y="219"/>
                    <a:pt x="1905" y="197"/>
                  </a:cubicBezTo>
                  <a:cubicBezTo>
                    <a:pt x="2009" y="162"/>
                    <a:pt x="2095" y="138"/>
                    <a:pt x="2205" y="122"/>
                  </a:cubicBezTo>
                  <a:cubicBezTo>
                    <a:pt x="2274" y="99"/>
                    <a:pt x="2344" y="90"/>
                    <a:pt x="2415" y="77"/>
                  </a:cubicBezTo>
                  <a:cubicBezTo>
                    <a:pt x="2532" y="55"/>
                    <a:pt x="2627" y="30"/>
                    <a:pt x="2745" y="17"/>
                  </a:cubicBezTo>
                  <a:cubicBezTo>
                    <a:pt x="3077" y="34"/>
                    <a:pt x="2950" y="0"/>
                    <a:pt x="3135" y="62"/>
                  </a:cubicBezTo>
                  <a:cubicBezTo>
                    <a:pt x="3180" y="77"/>
                    <a:pt x="3225" y="92"/>
                    <a:pt x="3270" y="107"/>
                  </a:cubicBezTo>
                  <a:cubicBezTo>
                    <a:pt x="3285" y="112"/>
                    <a:pt x="3315" y="122"/>
                    <a:pt x="3315" y="122"/>
                  </a:cubicBezTo>
                  <a:cubicBezTo>
                    <a:pt x="3325" y="137"/>
                    <a:pt x="3331" y="155"/>
                    <a:pt x="3345" y="167"/>
                  </a:cubicBezTo>
                  <a:cubicBezTo>
                    <a:pt x="3372" y="191"/>
                    <a:pt x="3435" y="227"/>
                    <a:pt x="3435" y="227"/>
                  </a:cubicBezTo>
                  <a:cubicBezTo>
                    <a:pt x="3475" y="347"/>
                    <a:pt x="3415" y="207"/>
                    <a:pt x="3495" y="287"/>
                  </a:cubicBezTo>
                  <a:cubicBezTo>
                    <a:pt x="3506" y="298"/>
                    <a:pt x="3500" y="320"/>
                    <a:pt x="3510" y="332"/>
                  </a:cubicBezTo>
                  <a:cubicBezTo>
                    <a:pt x="3521" y="346"/>
                    <a:pt x="3540" y="352"/>
                    <a:pt x="3555" y="362"/>
                  </a:cubicBezTo>
                  <a:cubicBezTo>
                    <a:pt x="3565" y="377"/>
                    <a:pt x="3572" y="394"/>
                    <a:pt x="3585" y="407"/>
                  </a:cubicBezTo>
                  <a:cubicBezTo>
                    <a:pt x="3598" y="420"/>
                    <a:pt x="3619" y="423"/>
                    <a:pt x="3630" y="437"/>
                  </a:cubicBezTo>
                  <a:cubicBezTo>
                    <a:pt x="3640" y="449"/>
                    <a:pt x="3637" y="468"/>
                    <a:pt x="3645" y="482"/>
                  </a:cubicBezTo>
                  <a:cubicBezTo>
                    <a:pt x="3684" y="552"/>
                    <a:pt x="3716" y="605"/>
                    <a:pt x="3780" y="647"/>
                  </a:cubicBezTo>
                  <a:cubicBezTo>
                    <a:pt x="3818" y="760"/>
                    <a:pt x="3762" y="625"/>
                    <a:pt x="3840" y="722"/>
                  </a:cubicBezTo>
                  <a:cubicBezTo>
                    <a:pt x="3850" y="734"/>
                    <a:pt x="3848" y="753"/>
                    <a:pt x="3855" y="767"/>
                  </a:cubicBezTo>
                  <a:cubicBezTo>
                    <a:pt x="3880" y="817"/>
                    <a:pt x="3885" y="812"/>
                    <a:pt x="3930" y="842"/>
                  </a:cubicBezTo>
                  <a:cubicBezTo>
                    <a:pt x="3955" y="916"/>
                    <a:pt x="3996" y="968"/>
                    <a:pt x="4050" y="1022"/>
                  </a:cubicBezTo>
                  <a:cubicBezTo>
                    <a:pt x="4073" y="1090"/>
                    <a:pt x="4116" y="1143"/>
                    <a:pt x="4155" y="1202"/>
                  </a:cubicBezTo>
                  <a:cubicBezTo>
                    <a:pt x="4219" y="1298"/>
                    <a:pt x="4284" y="1438"/>
                    <a:pt x="4380" y="1502"/>
                  </a:cubicBezTo>
                  <a:cubicBezTo>
                    <a:pt x="4412" y="1599"/>
                    <a:pt x="4370" y="1494"/>
                    <a:pt x="4440" y="1592"/>
                  </a:cubicBezTo>
                  <a:cubicBezTo>
                    <a:pt x="4539" y="1730"/>
                    <a:pt x="4398" y="1580"/>
                    <a:pt x="4515" y="1697"/>
                  </a:cubicBezTo>
                  <a:cubicBezTo>
                    <a:pt x="4551" y="1804"/>
                    <a:pt x="4500" y="1675"/>
                    <a:pt x="4575" y="1787"/>
                  </a:cubicBezTo>
                  <a:cubicBezTo>
                    <a:pt x="4584" y="1800"/>
                    <a:pt x="4582" y="1818"/>
                    <a:pt x="4590" y="1832"/>
                  </a:cubicBezTo>
                  <a:cubicBezTo>
                    <a:pt x="4635" y="1913"/>
                    <a:pt x="4640" y="1912"/>
                    <a:pt x="4695" y="1967"/>
                  </a:cubicBezTo>
                  <a:cubicBezTo>
                    <a:pt x="4736" y="2091"/>
                    <a:pt x="4667" y="1896"/>
                    <a:pt x="4770" y="2102"/>
                  </a:cubicBezTo>
                  <a:cubicBezTo>
                    <a:pt x="4820" y="2203"/>
                    <a:pt x="4888" y="2294"/>
                    <a:pt x="4950" y="2387"/>
                  </a:cubicBezTo>
                  <a:cubicBezTo>
                    <a:pt x="4976" y="2426"/>
                    <a:pt x="5025" y="2478"/>
                    <a:pt x="5040" y="2522"/>
                  </a:cubicBezTo>
                  <a:cubicBezTo>
                    <a:pt x="5062" y="2587"/>
                    <a:pt x="5100" y="2642"/>
                    <a:pt x="5130" y="2702"/>
                  </a:cubicBezTo>
                  <a:cubicBezTo>
                    <a:pt x="5150" y="2741"/>
                    <a:pt x="5157" y="2774"/>
                    <a:pt x="5190" y="280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90" name="Freeform 20"/>
            <p:cNvSpPr>
              <a:spLocks/>
            </p:cNvSpPr>
            <p:nvPr/>
          </p:nvSpPr>
          <p:spPr bwMode="auto">
            <a:xfrm>
              <a:off x="4965" y="9255"/>
              <a:ext cx="113" cy="94"/>
            </a:xfrm>
            <a:custGeom>
              <a:avLst/>
              <a:gdLst>
                <a:gd name="T0" fmla="*/ 0 w 113"/>
                <a:gd name="T1" fmla="*/ 15 h 94"/>
                <a:gd name="T2" fmla="*/ 15 w 113"/>
                <a:gd name="T3" fmla="*/ 60 h 94"/>
                <a:gd name="T4" fmla="*/ 60 w 113"/>
                <a:gd name="T5" fmla="*/ 90 h 94"/>
                <a:gd name="T6" fmla="*/ 45 w 113"/>
                <a:gd name="T7" fmla="*/ 0 h 94"/>
                <a:gd name="T8" fmla="*/ 0 w 113"/>
                <a:gd name="T9" fmla="*/ 15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94">
                  <a:moveTo>
                    <a:pt x="0" y="15"/>
                  </a:moveTo>
                  <a:cubicBezTo>
                    <a:pt x="5" y="30"/>
                    <a:pt x="15" y="60"/>
                    <a:pt x="15" y="60"/>
                  </a:cubicBezTo>
                  <a:cubicBezTo>
                    <a:pt x="30" y="70"/>
                    <a:pt x="43" y="94"/>
                    <a:pt x="60" y="90"/>
                  </a:cubicBezTo>
                  <a:cubicBezTo>
                    <a:pt x="113" y="77"/>
                    <a:pt x="47" y="3"/>
                    <a:pt x="45" y="0"/>
                  </a:cubicBezTo>
                  <a:cubicBezTo>
                    <a:pt x="9" y="54"/>
                    <a:pt x="23" y="61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91" name="Freeform 21"/>
            <p:cNvSpPr>
              <a:spLocks/>
            </p:cNvSpPr>
            <p:nvPr/>
          </p:nvSpPr>
          <p:spPr bwMode="auto">
            <a:xfrm>
              <a:off x="5715" y="8175"/>
              <a:ext cx="70" cy="150"/>
            </a:xfrm>
            <a:custGeom>
              <a:avLst/>
              <a:gdLst>
                <a:gd name="T0" fmla="*/ 30 w 70"/>
                <a:gd name="T1" fmla="*/ 0 h 150"/>
                <a:gd name="T2" fmla="*/ 45 w 70"/>
                <a:gd name="T3" fmla="*/ 75 h 150"/>
                <a:gd name="T4" fmla="*/ 30 w 70"/>
                <a:gd name="T5" fmla="*/ 15 h 150"/>
                <a:gd name="T6" fmla="*/ 0 w 70"/>
                <a:gd name="T7" fmla="*/ 60 h 150"/>
                <a:gd name="T8" fmla="*/ 45 w 70"/>
                <a:gd name="T9" fmla="*/ 90 h 150"/>
                <a:gd name="T10" fmla="*/ 30 w 70"/>
                <a:gd name="T11" fmla="*/ 30 h 150"/>
                <a:gd name="T12" fmla="*/ 0 w 70"/>
                <a:gd name="T13" fmla="*/ 75 h 150"/>
                <a:gd name="T14" fmla="*/ 15 w 70"/>
                <a:gd name="T15" fmla="*/ 120 h 150"/>
                <a:gd name="T16" fmla="*/ 60 w 70"/>
                <a:gd name="T17" fmla="*/ 135 h 150"/>
                <a:gd name="T18" fmla="*/ 30 w 70"/>
                <a:gd name="T19" fmla="*/ 0 h 1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150">
                  <a:moveTo>
                    <a:pt x="30" y="0"/>
                  </a:moveTo>
                  <a:cubicBezTo>
                    <a:pt x="35" y="25"/>
                    <a:pt x="45" y="50"/>
                    <a:pt x="45" y="75"/>
                  </a:cubicBezTo>
                  <a:cubicBezTo>
                    <a:pt x="45" y="96"/>
                    <a:pt x="50" y="22"/>
                    <a:pt x="30" y="15"/>
                  </a:cubicBezTo>
                  <a:cubicBezTo>
                    <a:pt x="13" y="9"/>
                    <a:pt x="10" y="45"/>
                    <a:pt x="0" y="60"/>
                  </a:cubicBezTo>
                  <a:cubicBezTo>
                    <a:pt x="15" y="70"/>
                    <a:pt x="32" y="103"/>
                    <a:pt x="45" y="90"/>
                  </a:cubicBezTo>
                  <a:cubicBezTo>
                    <a:pt x="60" y="75"/>
                    <a:pt x="50" y="37"/>
                    <a:pt x="30" y="30"/>
                  </a:cubicBezTo>
                  <a:cubicBezTo>
                    <a:pt x="13" y="24"/>
                    <a:pt x="10" y="60"/>
                    <a:pt x="0" y="75"/>
                  </a:cubicBezTo>
                  <a:cubicBezTo>
                    <a:pt x="5" y="90"/>
                    <a:pt x="4" y="109"/>
                    <a:pt x="15" y="120"/>
                  </a:cubicBezTo>
                  <a:cubicBezTo>
                    <a:pt x="26" y="131"/>
                    <a:pt x="54" y="150"/>
                    <a:pt x="60" y="135"/>
                  </a:cubicBezTo>
                  <a:cubicBezTo>
                    <a:pt x="70" y="111"/>
                    <a:pt x="40" y="3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92" name="Text Box 22"/>
            <p:cNvSpPr txBox="1">
              <a:spLocks noChangeArrowheads="1"/>
            </p:cNvSpPr>
            <p:nvPr/>
          </p:nvSpPr>
          <p:spPr bwMode="auto">
            <a:xfrm>
              <a:off x="5481" y="7564"/>
              <a:ext cx="18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P2 max</a:t>
              </a:r>
            </a:p>
          </p:txBody>
        </p:sp>
        <p:sp>
          <p:nvSpPr>
            <p:cNvPr id="24593" name="Text Box 23"/>
            <p:cNvSpPr txBox="1">
              <a:spLocks noChangeArrowheads="1"/>
            </p:cNvSpPr>
            <p:nvPr/>
          </p:nvSpPr>
          <p:spPr bwMode="auto">
            <a:xfrm>
              <a:off x="4941" y="9724"/>
              <a:ext cx="9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P1max</a:t>
              </a:r>
            </a:p>
          </p:txBody>
        </p:sp>
        <p:sp>
          <p:nvSpPr>
            <p:cNvPr id="24594" name="Freeform 24"/>
            <p:cNvSpPr>
              <a:spLocks/>
            </p:cNvSpPr>
            <p:nvPr/>
          </p:nvSpPr>
          <p:spPr bwMode="auto">
            <a:xfrm>
              <a:off x="2775" y="8220"/>
              <a:ext cx="2942" cy="2745"/>
            </a:xfrm>
            <a:custGeom>
              <a:avLst/>
              <a:gdLst>
                <a:gd name="T0" fmla="*/ 0 w 2942"/>
                <a:gd name="T1" fmla="*/ 2745 h 2745"/>
                <a:gd name="T2" fmla="*/ 45 w 2942"/>
                <a:gd name="T3" fmla="*/ 2715 h 2745"/>
                <a:gd name="T4" fmla="*/ 90 w 2942"/>
                <a:gd name="T5" fmla="*/ 2700 h 2745"/>
                <a:gd name="T6" fmla="*/ 270 w 2942"/>
                <a:gd name="T7" fmla="*/ 2595 h 2745"/>
                <a:gd name="T8" fmla="*/ 450 w 2942"/>
                <a:gd name="T9" fmla="*/ 2535 h 2745"/>
                <a:gd name="T10" fmla="*/ 585 w 2942"/>
                <a:gd name="T11" fmla="*/ 2460 h 2745"/>
                <a:gd name="T12" fmla="*/ 705 w 2942"/>
                <a:gd name="T13" fmla="*/ 2385 h 2745"/>
                <a:gd name="T14" fmla="*/ 885 w 2942"/>
                <a:gd name="T15" fmla="*/ 2280 h 2745"/>
                <a:gd name="T16" fmla="*/ 1065 w 2942"/>
                <a:gd name="T17" fmla="*/ 2145 h 2745"/>
                <a:gd name="T18" fmla="*/ 1155 w 2942"/>
                <a:gd name="T19" fmla="*/ 2085 h 2745"/>
                <a:gd name="T20" fmla="*/ 1380 w 2942"/>
                <a:gd name="T21" fmla="*/ 1905 h 2745"/>
                <a:gd name="T22" fmla="*/ 1455 w 2942"/>
                <a:gd name="T23" fmla="*/ 1815 h 2745"/>
                <a:gd name="T24" fmla="*/ 1500 w 2942"/>
                <a:gd name="T25" fmla="*/ 1800 h 2745"/>
                <a:gd name="T26" fmla="*/ 1590 w 2942"/>
                <a:gd name="T27" fmla="*/ 1740 h 2745"/>
                <a:gd name="T28" fmla="*/ 1635 w 2942"/>
                <a:gd name="T29" fmla="*/ 1695 h 2745"/>
                <a:gd name="T30" fmla="*/ 1725 w 2942"/>
                <a:gd name="T31" fmla="*/ 1650 h 2745"/>
                <a:gd name="T32" fmla="*/ 1800 w 2942"/>
                <a:gd name="T33" fmla="*/ 1590 h 2745"/>
                <a:gd name="T34" fmla="*/ 1890 w 2942"/>
                <a:gd name="T35" fmla="*/ 1530 h 2745"/>
                <a:gd name="T36" fmla="*/ 1965 w 2942"/>
                <a:gd name="T37" fmla="*/ 1455 h 2745"/>
                <a:gd name="T38" fmla="*/ 2040 w 2942"/>
                <a:gd name="T39" fmla="*/ 1380 h 2745"/>
                <a:gd name="T40" fmla="*/ 2115 w 2942"/>
                <a:gd name="T41" fmla="*/ 1305 h 2745"/>
                <a:gd name="T42" fmla="*/ 2145 w 2942"/>
                <a:gd name="T43" fmla="*/ 1260 h 2745"/>
                <a:gd name="T44" fmla="*/ 2310 w 2942"/>
                <a:gd name="T45" fmla="*/ 1095 h 2745"/>
                <a:gd name="T46" fmla="*/ 2400 w 2942"/>
                <a:gd name="T47" fmla="*/ 975 h 2745"/>
                <a:gd name="T48" fmla="*/ 2595 w 2942"/>
                <a:gd name="T49" fmla="*/ 615 h 2745"/>
                <a:gd name="T50" fmla="*/ 2610 w 2942"/>
                <a:gd name="T51" fmla="*/ 570 h 2745"/>
                <a:gd name="T52" fmla="*/ 2670 w 2942"/>
                <a:gd name="T53" fmla="*/ 480 h 2745"/>
                <a:gd name="T54" fmla="*/ 2715 w 2942"/>
                <a:gd name="T55" fmla="*/ 390 h 2745"/>
                <a:gd name="T56" fmla="*/ 2790 w 2942"/>
                <a:gd name="T57" fmla="*/ 270 h 2745"/>
                <a:gd name="T58" fmla="*/ 2910 w 2942"/>
                <a:gd name="T59" fmla="*/ 105 h 2745"/>
                <a:gd name="T60" fmla="*/ 2940 w 2942"/>
                <a:gd name="T61" fmla="*/ 0 h 27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42" h="2745">
                  <a:moveTo>
                    <a:pt x="0" y="2745"/>
                  </a:moveTo>
                  <a:cubicBezTo>
                    <a:pt x="15" y="2735"/>
                    <a:pt x="29" y="2723"/>
                    <a:pt x="45" y="2715"/>
                  </a:cubicBezTo>
                  <a:cubicBezTo>
                    <a:pt x="59" y="2708"/>
                    <a:pt x="76" y="2708"/>
                    <a:pt x="90" y="2700"/>
                  </a:cubicBezTo>
                  <a:cubicBezTo>
                    <a:pt x="153" y="2665"/>
                    <a:pt x="205" y="2624"/>
                    <a:pt x="270" y="2595"/>
                  </a:cubicBezTo>
                  <a:cubicBezTo>
                    <a:pt x="317" y="2574"/>
                    <a:pt x="405" y="2565"/>
                    <a:pt x="450" y="2535"/>
                  </a:cubicBezTo>
                  <a:cubicBezTo>
                    <a:pt x="553" y="2466"/>
                    <a:pt x="506" y="2486"/>
                    <a:pt x="585" y="2460"/>
                  </a:cubicBezTo>
                  <a:cubicBezTo>
                    <a:pt x="633" y="2389"/>
                    <a:pt x="598" y="2421"/>
                    <a:pt x="705" y="2385"/>
                  </a:cubicBezTo>
                  <a:cubicBezTo>
                    <a:pt x="771" y="2363"/>
                    <a:pt x="817" y="2303"/>
                    <a:pt x="885" y="2280"/>
                  </a:cubicBezTo>
                  <a:cubicBezTo>
                    <a:pt x="939" y="2226"/>
                    <a:pt x="1001" y="2187"/>
                    <a:pt x="1065" y="2145"/>
                  </a:cubicBezTo>
                  <a:cubicBezTo>
                    <a:pt x="1177" y="2070"/>
                    <a:pt x="1048" y="2121"/>
                    <a:pt x="1155" y="2085"/>
                  </a:cubicBezTo>
                  <a:cubicBezTo>
                    <a:pt x="1223" y="2017"/>
                    <a:pt x="1300" y="1958"/>
                    <a:pt x="1380" y="1905"/>
                  </a:cubicBezTo>
                  <a:cubicBezTo>
                    <a:pt x="1551" y="1791"/>
                    <a:pt x="1317" y="1926"/>
                    <a:pt x="1455" y="1815"/>
                  </a:cubicBezTo>
                  <a:cubicBezTo>
                    <a:pt x="1467" y="1805"/>
                    <a:pt x="1486" y="1808"/>
                    <a:pt x="1500" y="1800"/>
                  </a:cubicBezTo>
                  <a:cubicBezTo>
                    <a:pt x="1532" y="1782"/>
                    <a:pt x="1565" y="1765"/>
                    <a:pt x="1590" y="1740"/>
                  </a:cubicBezTo>
                  <a:cubicBezTo>
                    <a:pt x="1605" y="1725"/>
                    <a:pt x="1617" y="1707"/>
                    <a:pt x="1635" y="1695"/>
                  </a:cubicBezTo>
                  <a:cubicBezTo>
                    <a:pt x="1663" y="1676"/>
                    <a:pt x="1697" y="1669"/>
                    <a:pt x="1725" y="1650"/>
                  </a:cubicBezTo>
                  <a:cubicBezTo>
                    <a:pt x="1780" y="1567"/>
                    <a:pt x="1723" y="1633"/>
                    <a:pt x="1800" y="1590"/>
                  </a:cubicBezTo>
                  <a:cubicBezTo>
                    <a:pt x="1832" y="1572"/>
                    <a:pt x="1890" y="1530"/>
                    <a:pt x="1890" y="1530"/>
                  </a:cubicBezTo>
                  <a:cubicBezTo>
                    <a:pt x="1970" y="1410"/>
                    <a:pt x="1865" y="1555"/>
                    <a:pt x="1965" y="1455"/>
                  </a:cubicBezTo>
                  <a:cubicBezTo>
                    <a:pt x="2065" y="1355"/>
                    <a:pt x="1920" y="1460"/>
                    <a:pt x="2040" y="1380"/>
                  </a:cubicBezTo>
                  <a:cubicBezTo>
                    <a:pt x="2120" y="1260"/>
                    <a:pt x="2015" y="1405"/>
                    <a:pt x="2115" y="1305"/>
                  </a:cubicBezTo>
                  <a:cubicBezTo>
                    <a:pt x="2128" y="1292"/>
                    <a:pt x="2133" y="1274"/>
                    <a:pt x="2145" y="1260"/>
                  </a:cubicBezTo>
                  <a:cubicBezTo>
                    <a:pt x="2196" y="1199"/>
                    <a:pt x="2244" y="1139"/>
                    <a:pt x="2310" y="1095"/>
                  </a:cubicBezTo>
                  <a:cubicBezTo>
                    <a:pt x="2330" y="1036"/>
                    <a:pt x="2348" y="1010"/>
                    <a:pt x="2400" y="975"/>
                  </a:cubicBezTo>
                  <a:cubicBezTo>
                    <a:pt x="2443" y="847"/>
                    <a:pt x="2521" y="726"/>
                    <a:pt x="2595" y="615"/>
                  </a:cubicBezTo>
                  <a:cubicBezTo>
                    <a:pt x="2604" y="602"/>
                    <a:pt x="2602" y="584"/>
                    <a:pt x="2610" y="570"/>
                  </a:cubicBezTo>
                  <a:cubicBezTo>
                    <a:pt x="2628" y="538"/>
                    <a:pt x="2659" y="514"/>
                    <a:pt x="2670" y="480"/>
                  </a:cubicBezTo>
                  <a:cubicBezTo>
                    <a:pt x="2725" y="316"/>
                    <a:pt x="2637" y="564"/>
                    <a:pt x="2715" y="390"/>
                  </a:cubicBezTo>
                  <a:cubicBezTo>
                    <a:pt x="2768" y="272"/>
                    <a:pt x="2709" y="324"/>
                    <a:pt x="2790" y="270"/>
                  </a:cubicBezTo>
                  <a:cubicBezTo>
                    <a:pt x="2814" y="197"/>
                    <a:pt x="2848" y="147"/>
                    <a:pt x="2910" y="105"/>
                  </a:cubicBezTo>
                  <a:cubicBezTo>
                    <a:pt x="2942" y="10"/>
                    <a:pt x="2940" y="47"/>
                    <a:pt x="294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95" name="Text Box 25"/>
            <p:cNvSpPr txBox="1">
              <a:spLocks noChangeArrowheads="1"/>
            </p:cNvSpPr>
            <p:nvPr/>
          </p:nvSpPr>
          <p:spPr bwMode="auto">
            <a:xfrm>
              <a:off x="3141" y="7024"/>
              <a:ext cx="21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Potência (Watts)</a:t>
              </a:r>
            </a:p>
          </p:txBody>
        </p:sp>
        <p:sp>
          <p:nvSpPr>
            <p:cNvPr id="24596" name="Text Box 26"/>
            <p:cNvSpPr txBox="1">
              <a:spLocks noChangeArrowheads="1"/>
            </p:cNvSpPr>
            <p:nvPr/>
          </p:nvSpPr>
          <p:spPr bwMode="auto">
            <a:xfrm>
              <a:off x="8001" y="11164"/>
              <a:ext cx="19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Rad/seg</a:t>
              </a:r>
            </a:p>
          </p:txBody>
        </p:sp>
      </p:grpSp>
      <p:sp>
        <p:nvSpPr>
          <p:cNvPr id="24580" name="Text Box 27"/>
          <p:cNvSpPr txBox="1">
            <a:spLocks noChangeArrowheads="1"/>
          </p:cNvSpPr>
          <p:nvPr/>
        </p:nvSpPr>
        <p:spPr bwMode="auto">
          <a:xfrm>
            <a:off x="6629400" y="1206501"/>
            <a:ext cx="381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cs typeface="Arial" panose="020B0604020202020204" pitchFamily="34" charset="0"/>
              </a:rPr>
              <a:t>Torque de uma turbina eólica versus velocidade do rotor para velocidades de vento V1 e V2.</a:t>
            </a: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24581" name="Line 28"/>
          <p:cNvSpPr>
            <a:spLocks noChangeShapeType="1"/>
          </p:cNvSpPr>
          <p:nvPr/>
        </p:nvSpPr>
        <p:spPr bwMode="auto">
          <a:xfrm flipH="1">
            <a:off x="5638800" y="1295400"/>
            <a:ext cx="838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82" name="Text Box 29"/>
          <p:cNvSpPr txBox="1">
            <a:spLocks noChangeArrowheads="1"/>
          </p:cNvSpPr>
          <p:nvPr/>
        </p:nvSpPr>
        <p:spPr bwMode="auto">
          <a:xfrm>
            <a:off x="6477000" y="3810001"/>
            <a:ext cx="37338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cs typeface="Arial" panose="020B0604020202020204" pitchFamily="34" charset="0"/>
              </a:rPr>
              <a:t>Potência de uma turbina eólica versus velocidade do rotor para velocidades de vento V1 e V2</a:t>
            </a:r>
            <a:endParaRPr lang="pt-BR" altLang="pt-B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cs typeface="Arial" panose="020B0604020202020204" pitchFamily="34" charset="0"/>
              </a:rPr>
              <a:t> 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4583" name="Line 30"/>
          <p:cNvSpPr>
            <a:spLocks noChangeShapeType="1"/>
          </p:cNvSpPr>
          <p:nvPr/>
        </p:nvSpPr>
        <p:spPr bwMode="auto">
          <a:xfrm flipH="1">
            <a:off x="5638800" y="4648200"/>
            <a:ext cx="914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84" name="Rectangle 31"/>
          <p:cNvSpPr>
            <a:spLocks noChangeArrowheads="1"/>
          </p:cNvSpPr>
          <p:nvPr/>
        </p:nvSpPr>
        <p:spPr bwMode="auto">
          <a:xfrm>
            <a:off x="4267200" y="5410200"/>
            <a:ext cx="369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pt-BR" sz="12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4585" name="Rectangle 32"/>
          <p:cNvSpPr>
            <a:spLocks noChangeArrowheads="1"/>
          </p:cNvSpPr>
          <p:nvPr/>
        </p:nvSpPr>
        <p:spPr bwMode="auto">
          <a:xfrm>
            <a:off x="4572000" y="4572000"/>
            <a:ext cx="369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pt-BR" sz="1200">
                <a:latin typeface="Times New Roman" panose="02020603050405020304" pitchFamily="18" charset="0"/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23649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060700" y="2517775"/>
            <a:ext cx="5372100" cy="3429000"/>
            <a:chOff x="2421" y="3964"/>
            <a:chExt cx="8460" cy="5400"/>
          </a:xfrm>
        </p:grpSpPr>
        <p:sp>
          <p:nvSpPr>
            <p:cNvPr id="25605" name="Line 3"/>
            <p:cNvSpPr>
              <a:spLocks noChangeShapeType="1"/>
            </p:cNvSpPr>
            <p:nvPr/>
          </p:nvSpPr>
          <p:spPr bwMode="auto">
            <a:xfrm>
              <a:off x="2601" y="4504"/>
              <a:ext cx="0" cy="4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>
              <a:off x="2601" y="9364"/>
              <a:ext cx="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07" name="Freeform 5"/>
            <p:cNvSpPr>
              <a:spLocks/>
            </p:cNvSpPr>
            <p:nvPr/>
          </p:nvSpPr>
          <p:spPr bwMode="auto">
            <a:xfrm>
              <a:off x="3861" y="5404"/>
              <a:ext cx="5355" cy="2602"/>
            </a:xfrm>
            <a:custGeom>
              <a:avLst/>
              <a:gdLst>
                <a:gd name="T0" fmla="*/ 0 w 5355"/>
                <a:gd name="T1" fmla="*/ 2602 h 2602"/>
                <a:gd name="T2" fmla="*/ 300 w 5355"/>
                <a:gd name="T3" fmla="*/ 2557 h 2602"/>
                <a:gd name="T4" fmla="*/ 600 w 5355"/>
                <a:gd name="T5" fmla="*/ 2482 h 2602"/>
                <a:gd name="T6" fmla="*/ 735 w 5355"/>
                <a:gd name="T7" fmla="*/ 2437 h 2602"/>
                <a:gd name="T8" fmla="*/ 870 w 5355"/>
                <a:gd name="T9" fmla="*/ 2347 h 2602"/>
                <a:gd name="T10" fmla="*/ 960 w 5355"/>
                <a:gd name="T11" fmla="*/ 2302 h 2602"/>
                <a:gd name="T12" fmla="*/ 1005 w 5355"/>
                <a:gd name="T13" fmla="*/ 2287 h 2602"/>
                <a:gd name="T14" fmla="*/ 1230 w 5355"/>
                <a:gd name="T15" fmla="*/ 2152 h 2602"/>
                <a:gd name="T16" fmla="*/ 1260 w 5355"/>
                <a:gd name="T17" fmla="*/ 2107 h 2602"/>
                <a:gd name="T18" fmla="*/ 1350 w 5355"/>
                <a:gd name="T19" fmla="*/ 2077 h 2602"/>
                <a:gd name="T20" fmla="*/ 1410 w 5355"/>
                <a:gd name="T21" fmla="*/ 2017 h 2602"/>
                <a:gd name="T22" fmla="*/ 1425 w 5355"/>
                <a:gd name="T23" fmla="*/ 1972 h 2602"/>
                <a:gd name="T24" fmla="*/ 1470 w 5355"/>
                <a:gd name="T25" fmla="*/ 1942 h 2602"/>
                <a:gd name="T26" fmla="*/ 1560 w 5355"/>
                <a:gd name="T27" fmla="*/ 1822 h 2602"/>
                <a:gd name="T28" fmla="*/ 1590 w 5355"/>
                <a:gd name="T29" fmla="*/ 1777 h 2602"/>
                <a:gd name="T30" fmla="*/ 1635 w 5355"/>
                <a:gd name="T31" fmla="*/ 1747 h 2602"/>
                <a:gd name="T32" fmla="*/ 1845 w 5355"/>
                <a:gd name="T33" fmla="*/ 1432 h 2602"/>
                <a:gd name="T34" fmla="*/ 2040 w 5355"/>
                <a:gd name="T35" fmla="*/ 1177 h 2602"/>
                <a:gd name="T36" fmla="*/ 2160 w 5355"/>
                <a:gd name="T37" fmla="*/ 1012 h 2602"/>
                <a:gd name="T38" fmla="*/ 2235 w 5355"/>
                <a:gd name="T39" fmla="*/ 877 h 2602"/>
                <a:gd name="T40" fmla="*/ 2250 w 5355"/>
                <a:gd name="T41" fmla="*/ 832 h 2602"/>
                <a:gd name="T42" fmla="*/ 2370 w 5355"/>
                <a:gd name="T43" fmla="*/ 652 h 2602"/>
                <a:gd name="T44" fmla="*/ 2700 w 5355"/>
                <a:gd name="T45" fmla="*/ 157 h 2602"/>
                <a:gd name="T46" fmla="*/ 2790 w 5355"/>
                <a:gd name="T47" fmla="*/ 112 h 2602"/>
                <a:gd name="T48" fmla="*/ 2985 w 5355"/>
                <a:gd name="T49" fmla="*/ 7 h 2602"/>
                <a:gd name="T50" fmla="*/ 3540 w 5355"/>
                <a:gd name="T51" fmla="*/ 127 h 2602"/>
                <a:gd name="T52" fmla="*/ 3690 w 5355"/>
                <a:gd name="T53" fmla="*/ 397 h 2602"/>
                <a:gd name="T54" fmla="*/ 3720 w 5355"/>
                <a:gd name="T55" fmla="*/ 442 h 2602"/>
                <a:gd name="T56" fmla="*/ 3825 w 5355"/>
                <a:gd name="T57" fmla="*/ 802 h 2602"/>
                <a:gd name="T58" fmla="*/ 3870 w 5355"/>
                <a:gd name="T59" fmla="*/ 937 h 2602"/>
                <a:gd name="T60" fmla="*/ 3900 w 5355"/>
                <a:gd name="T61" fmla="*/ 982 h 2602"/>
                <a:gd name="T62" fmla="*/ 3945 w 5355"/>
                <a:gd name="T63" fmla="*/ 1117 h 2602"/>
                <a:gd name="T64" fmla="*/ 3975 w 5355"/>
                <a:gd name="T65" fmla="*/ 1162 h 2602"/>
                <a:gd name="T66" fmla="*/ 3990 w 5355"/>
                <a:gd name="T67" fmla="*/ 1207 h 2602"/>
                <a:gd name="T68" fmla="*/ 4050 w 5355"/>
                <a:gd name="T69" fmla="*/ 1297 h 2602"/>
                <a:gd name="T70" fmla="*/ 4065 w 5355"/>
                <a:gd name="T71" fmla="*/ 1342 h 2602"/>
                <a:gd name="T72" fmla="*/ 4155 w 5355"/>
                <a:gd name="T73" fmla="*/ 1462 h 2602"/>
                <a:gd name="T74" fmla="*/ 4215 w 5355"/>
                <a:gd name="T75" fmla="*/ 1537 h 2602"/>
                <a:gd name="T76" fmla="*/ 4275 w 5355"/>
                <a:gd name="T77" fmla="*/ 1597 h 2602"/>
                <a:gd name="T78" fmla="*/ 4335 w 5355"/>
                <a:gd name="T79" fmla="*/ 1657 h 2602"/>
                <a:gd name="T80" fmla="*/ 4365 w 5355"/>
                <a:gd name="T81" fmla="*/ 1702 h 2602"/>
                <a:gd name="T82" fmla="*/ 4410 w 5355"/>
                <a:gd name="T83" fmla="*/ 1732 h 2602"/>
                <a:gd name="T84" fmla="*/ 4440 w 5355"/>
                <a:gd name="T85" fmla="*/ 1777 h 2602"/>
                <a:gd name="T86" fmla="*/ 4485 w 5355"/>
                <a:gd name="T87" fmla="*/ 1792 h 2602"/>
                <a:gd name="T88" fmla="*/ 4530 w 5355"/>
                <a:gd name="T89" fmla="*/ 1822 h 2602"/>
                <a:gd name="T90" fmla="*/ 4620 w 5355"/>
                <a:gd name="T91" fmla="*/ 1852 h 2602"/>
                <a:gd name="T92" fmla="*/ 4665 w 5355"/>
                <a:gd name="T93" fmla="*/ 1867 h 2602"/>
                <a:gd name="T94" fmla="*/ 4890 w 5355"/>
                <a:gd name="T95" fmla="*/ 1972 h 2602"/>
                <a:gd name="T96" fmla="*/ 5025 w 5355"/>
                <a:gd name="T97" fmla="*/ 2017 h 2602"/>
                <a:gd name="T98" fmla="*/ 5355 w 5355"/>
                <a:gd name="T99" fmla="*/ 2122 h 2602"/>
                <a:gd name="T100" fmla="*/ 5271 w 5355"/>
                <a:gd name="T101" fmla="*/ 2171 h 26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355" h="2602">
                  <a:moveTo>
                    <a:pt x="0" y="2602"/>
                  </a:moveTo>
                  <a:cubicBezTo>
                    <a:pt x="98" y="2591"/>
                    <a:pt x="203" y="2581"/>
                    <a:pt x="300" y="2557"/>
                  </a:cubicBezTo>
                  <a:cubicBezTo>
                    <a:pt x="407" y="2530"/>
                    <a:pt x="489" y="2498"/>
                    <a:pt x="600" y="2482"/>
                  </a:cubicBezTo>
                  <a:cubicBezTo>
                    <a:pt x="645" y="2467"/>
                    <a:pt x="696" y="2463"/>
                    <a:pt x="735" y="2437"/>
                  </a:cubicBezTo>
                  <a:cubicBezTo>
                    <a:pt x="780" y="2407"/>
                    <a:pt x="819" y="2364"/>
                    <a:pt x="870" y="2347"/>
                  </a:cubicBezTo>
                  <a:cubicBezTo>
                    <a:pt x="983" y="2309"/>
                    <a:pt x="844" y="2360"/>
                    <a:pt x="960" y="2302"/>
                  </a:cubicBezTo>
                  <a:cubicBezTo>
                    <a:pt x="974" y="2295"/>
                    <a:pt x="991" y="2295"/>
                    <a:pt x="1005" y="2287"/>
                  </a:cubicBezTo>
                  <a:cubicBezTo>
                    <a:pt x="1083" y="2243"/>
                    <a:pt x="1145" y="2180"/>
                    <a:pt x="1230" y="2152"/>
                  </a:cubicBezTo>
                  <a:cubicBezTo>
                    <a:pt x="1240" y="2137"/>
                    <a:pt x="1245" y="2117"/>
                    <a:pt x="1260" y="2107"/>
                  </a:cubicBezTo>
                  <a:cubicBezTo>
                    <a:pt x="1287" y="2090"/>
                    <a:pt x="1350" y="2077"/>
                    <a:pt x="1350" y="2077"/>
                  </a:cubicBezTo>
                  <a:cubicBezTo>
                    <a:pt x="1390" y="1957"/>
                    <a:pt x="1330" y="2097"/>
                    <a:pt x="1410" y="2017"/>
                  </a:cubicBezTo>
                  <a:cubicBezTo>
                    <a:pt x="1421" y="2006"/>
                    <a:pt x="1415" y="1984"/>
                    <a:pt x="1425" y="1972"/>
                  </a:cubicBezTo>
                  <a:cubicBezTo>
                    <a:pt x="1436" y="1958"/>
                    <a:pt x="1455" y="1952"/>
                    <a:pt x="1470" y="1942"/>
                  </a:cubicBezTo>
                  <a:cubicBezTo>
                    <a:pt x="1490" y="1883"/>
                    <a:pt x="1508" y="1857"/>
                    <a:pt x="1560" y="1822"/>
                  </a:cubicBezTo>
                  <a:cubicBezTo>
                    <a:pt x="1570" y="1807"/>
                    <a:pt x="1577" y="1790"/>
                    <a:pt x="1590" y="1777"/>
                  </a:cubicBezTo>
                  <a:cubicBezTo>
                    <a:pt x="1603" y="1764"/>
                    <a:pt x="1623" y="1761"/>
                    <a:pt x="1635" y="1747"/>
                  </a:cubicBezTo>
                  <a:cubicBezTo>
                    <a:pt x="1711" y="1660"/>
                    <a:pt x="1779" y="1531"/>
                    <a:pt x="1845" y="1432"/>
                  </a:cubicBezTo>
                  <a:cubicBezTo>
                    <a:pt x="1903" y="1345"/>
                    <a:pt x="1952" y="1236"/>
                    <a:pt x="2040" y="1177"/>
                  </a:cubicBezTo>
                  <a:cubicBezTo>
                    <a:pt x="2064" y="1104"/>
                    <a:pt x="2098" y="1054"/>
                    <a:pt x="2160" y="1012"/>
                  </a:cubicBezTo>
                  <a:cubicBezTo>
                    <a:pt x="2186" y="933"/>
                    <a:pt x="2166" y="980"/>
                    <a:pt x="2235" y="877"/>
                  </a:cubicBezTo>
                  <a:cubicBezTo>
                    <a:pt x="2244" y="864"/>
                    <a:pt x="2242" y="846"/>
                    <a:pt x="2250" y="832"/>
                  </a:cubicBezTo>
                  <a:cubicBezTo>
                    <a:pt x="2284" y="771"/>
                    <a:pt x="2331" y="711"/>
                    <a:pt x="2370" y="652"/>
                  </a:cubicBezTo>
                  <a:cubicBezTo>
                    <a:pt x="2480" y="487"/>
                    <a:pt x="2590" y="322"/>
                    <a:pt x="2700" y="157"/>
                  </a:cubicBezTo>
                  <a:cubicBezTo>
                    <a:pt x="2724" y="122"/>
                    <a:pt x="2758" y="130"/>
                    <a:pt x="2790" y="112"/>
                  </a:cubicBezTo>
                  <a:cubicBezTo>
                    <a:pt x="2870" y="68"/>
                    <a:pt x="2901" y="28"/>
                    <a:pt x="2985" y="7"/>
                  </a:cubicBezTo>
                  <a:cubicBezTo>
                    <a:pt x="3244" y="19"/>
                    <a:pt x="3350" y="0"/>
                    <a:pt x="3540" y="127"/>
                  </a:cubicBezTo>
                  <a:cubicBezTo>
                    <a:pt x="3603" y="221"/>
                    <a:pt x="3655" y="291"/>
                    <a:pt x="3690" y="397"/>
                  </a:cubicBezTo>
                  <a:cubicBezTo>
                    <a:pt x="3696" y="414"/>
                    <a:pt x="3713" y="426"/>
                    <a:pt x="3720" y="442"/>
                  </a:cubicBezTo>
                  <a:cubicBezTo>
                    <a:pt x="3771" y="558"/>
                    <a:pt x="3789" y="682"/>
                    <a:pt x="3825" y="802"/>
                  </a:cubicBezTo>
                  <a:cubicBezTo>
                    <a:pt x="3839" y="847"/>
                    <a:pt x="3855" y="892"/>
                    <a:pt x="3870" y="937"/>
                  </a:cubicBezTo>
                  <a:cubicBezTo>
                    <a:pt x="3876" y="954"/>
                    <a:pt x="3893" y="966"/>
                    <a:pt x="3900" y="982"/>
                  </a:cubicBezTo>
                  <a:cubicBezTo>
                    <a:pt x="3919" y="1025"/>
                    <a:pt x="3919" y="1078"/>
                    <a:pt x="3945" y="1117"/>
                  </a:cubicBezTo>
                  <a:cubicBezTo>
                    <a:pt x="3955" y="1132"/>
                    <a:pt x="3967" y="1146"/>
                    <a:pt x="3975" y="1162"/>
                  </a:cubicBezTo>
                  <a:cubicBezTo>
                    <a:pt x="3982" y="1176"/>
                    <a:pt x="3982" y="1193"/>
                    <a:pt x="3990" y="1207"/>
                  </a:cubicBezTo>
                  <a:cubicBezTo>
                    <a:pt x="4008" y="1239"/>
                    <a:pt x="4030" y="1267"/>
                    <a:pt x="4050" y="1297"/>
                  </a:cubicBezTo>
                  <a:cubicBezTo>
                    <a:pt x="4059" y="1310"/>
                    <a:pt x="4058" y="1328"/>
                    <a:pt x="4065" y="1342"/>
                  </a:cubicBezTo>
                  <a:cubicBezTo>
                    <a:pt x="4093" y="1397"/>
                    <a:pt x="4104" y="1428"/>
                    <a:pt x="4155" y="1462"/>
                  </a:cubicBezTo>
                  <a:cubicBezTo>
                    <a:pt x="4193" y="1575"/>
                    <a:pt x="4137" y="1440"/>
                    <a:pt x="4215" y="1537"/>
                  </a:cubicBezTo>
                  <a:cubicBezTo>
                    <a:pt x="4273" y="1610"/>
                    <a:pt x="4177" y="1564"/>
                    <a:pt x="4275" y="1597"/>
                  </a:cubicBezTo>
                  <a:cubicBezTo>
                    <a:pt x="4308" y="1695"/>
                    <a:pt x="4262" y="1599"/>
                    <a:pt x="4335" y="1657"/>
                  </a:cubicBezTo>
                  <a:cubicBezTo>
                    <a:pt x="4349" y="1668"/>
                    <a:pt x="4352" y="1689"/>
                    <a:pt x="4365" y="1702"/>
                  </a:cubicBezTo>
                  <a:cubicBezTo>
                    <a:pt x="4378" y="1715"/>
                    <a:pt x="4395" y="1722"/>
                    <a:pt x="4410" y="1732"/>
                  </a:cubicBezTo>
                  <a:cubicBezTo>
                    <a:pt x="4420" y="1747"/>
                    <a:pt x="4426" y="1766"/>
                    <a:pt x="4440" y="1777"/>
                  </a:cubicBezTo>
                  <a:cubicBezTo>
                    <a:pt x="4452" y="1787"/>
                    <a:pt x="4471" y="1785"/>
                    <a:pt x="4485" y="1792"/>
                  </a:cubicBezTo>
                  <a:cubicBezTo>
                    <a:pt x="4501" y="1800"/>
                    <a:pt x="4514" y="1815"/>
                    <a:pt x="4530" y="1822"/>
                  </a:cubicBezTo>
                  <a:cubicBezTo>
                    <a:pt x="4559" y="1835"/>
                    <a:pt x="4590" y="1842"/>
                    <a:pt x="4620" y="1852"/>
                  </a:cubicBezTo>
                  <a:cubicBezTo>
                    <a:pt x="4635" y="1857"/>
                    <a:pt x="4652" y="1858"/>
                    <a:pt x="4665" y="1867"/>
                  </a:cubicBezTo>
                  <a:cubicBezTo>
                    <a:pt x="4745" y="1921"/>
                    <a:pt x="4798" y="1941"/>
                    <a:pt x="4890" y="1972"/>
                  </a:cubicBezTo>
                  <a:cubicBezTo>
                    <a:pt x="4929" y="1985"/>
                    <a:pt x="4991" y="1994"/>
                    <a:pt x="5025" y="2017"/>
                  </a:cubicBezTo>
                  <a:cubicBezTo>
                    <a:pt x="5110" y="2074"/>
                    <a:pt x="5249" y="2122"/>
                    <a:pt x="5355" y="2122"/>
                  </a:cubicBezTo>
                  <a:lnTo>
                    <a:pt x="5271" y="21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08" name="Freeform 6"/>
            <p:cNvSpPr>
              <a:spLocks/>
            </p:cNvSpPr>
            <p:nvPr/>
          </p:nvSpPr>
          <p:spPr bwMode="auto">
            <a:xfrm>
              <a:off x="3465" y="7649"/>
              <a:ext cx="5310" cy="815"/>
            </a:xfrm>
            <a:custGeom>
              <a:avLst/>
              <a:gdLst>
                <a:gd name="T0" fmla="*/ 0 w 5310"/>
                <a:gd name="T1" fmla="*/ 721 h 815"/>
                <a:gd name="T2" fmla="*/ 150 w 5310"/>
                <a:gd name="T3" fmla="*/ 766 h 815"/>
                <a:gd name="T4" fmla="*/ 480 w 5310"/>
                <a:gd name="T5" fmla="*/ 751 h 815"/>
                <a:gd name="T6" fmla="*/ 615 w 5310"/>
                <a:gd name="T7" fmla="*/ 721 h 815"/>
                <a:gd name="T8" fmla="*/ 960 w 5310"/>
                <a:gd name="T9" fmla="*/ 676 h 815"/>
                <a:gd name="T10" fmla="*/ 1260 w 5310"/>
                <a:gd name="T11" fmla="*/ 601 h 815"/>
                <a:gd name="T12" fmla="*/ 1485 w 5310"/>
                <a:gd name="T13" fmla="*/ 481 h 815"/>
                <a:gd name="T14" fmla="*/ 1620 w 5310"/>
                <a:gd name="T15" fmla="*/ 421 h 815"/>
                <a:gd name="T16" fmla="*/ 1800 w 5310"/>
                <a:gd name="T17" fmla="*/ 301 h 815"/>
                <a:gd name="T18" fmla="*/ 1980 w 5310"/>
                <a:gd name="T19" fmla="*/ 241 h 815"/>
                <a:gd name="T20" fmla="*/ 2115 w 5310"/>
                <a:gd name="T21" fmla="*/ 166 h 815"/>
                <a:gd name="T22" fmla="*/ 2205 w 5310"/>
                <a:gd name="T23" fmla="*/ 136 h 815"/>
                <a:gd name="T24" fmla="*/ 2250 w 5310"/>
                <a:gd name="T25" fmla="*/ 106 h 815"/>
                <a:gd name="T26" fmla="*/ 2385 w 5310"/>
                <a:gd name="T27" fmla="*/ 61 h 815"/>
                <a:gd name="T28" fmla="*/ 2850 w 5310"/>
                <a:gd name="T29" fmla="*/ 1 h 815"/>
                <a:gd name="T30" fmla="*/ 3360 w 5310"/>
                <a:gd name="T31" fmla="*/ 76 h 815"/>
                <a:gd name="T32" fmla="*/ 3450 w 5310"/>
                <a:gd name="T33" fmla="*/ 136 h 815"/>
                <a:gd name="T34" fmla="*/ 3495 w 5310"/>
                <a:gd name="T35" fmla="*/ 151 h 815"/>
                <a:gd name="T36" fmla="*/ 3585 w 5310"/>
                <a:gd name="T37" fmla="*/ 211 h 815"/>
                <a:gd name="T38" fmla="*/ 3630 w 5310"/>
                <a:gd name="T39" fmla="*/ 226 h 815"/>
                <a:gd name="T40" fmla="*/ 3720 w 5310"/>
                <a:gd name="T41" fmla="*/ 286 h 815"/>
                <a:gd name="T42" fmla="*/ 3810 w 5310"/>
                <a:gd name="T43" fmla="*/ 331 h 815"/>
                <a:gd name="T44" fmla="*/ 3900 w 5310"/>
                <a:gd name="T45" fmla="*/ 361 h 815"/>
                <a:gd name="T46" fmla="*/ 3945 w 5310"/>
                <a:gd name="T47" fmla="*/ 391 h 815"/>
                <a:gd name="T48" fmla="*/ 4035 w 5310"/>
                <a:gd name="T49" fmla="*/ 421 h 815"/>
                <a:gd name="T50" fmla="*/ 4215 w 5310"/>
                <a:gd name="T51" fmla="*/ 526 h 815"/>
                <a:gd name="T52" fmla="*/ 4410 w 5310"/>
                <a:gd name="T53" fmla="*/ 601 h 815"/>
                <a:gd name="T54" fmla="*/ 5310 w 5310"/>
                <a:gd name="T55" fmla="*/ 706 h 815"/>
                <a:gd name="T56" fmla="*/ 5256 w 5310"/>
                <a:gd name="T57" fmla="*/ 635 h 815"/>
                <a:gd name="T58" fmla="*/ 5256 w 5310"/>
                <a:gd name="T59" fmla="*/ 815 h 8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310" h="815">
                  <a:moveTo>
                    <a:pt x="0" y="721"/>
                  </a:moveTo>
                  <a:cubicBezTo>
                    <a:pt x="50" y="738"/>
                    <a:pt x="100" y="749"/>
                    <a:pt x="150" y="766"/>
                  </a:cubicBezTo>
                  <a:cubicBezTo>
                    <a:pt x="260" y="761"/>
                    <a:pt x="370" y="759"/>
                    <a:pt x="480" y="751"/>
                  </a:cubicBezTo>
                  <a:cubicBezTo>
                    <a:pt x="526" y="747"/>
                    <a:pt x="569" y="727"/>
                    <a:pt x="615" y="721"/>
                  </a:cubicBezTo>
                  <a:cubicBezTo>
                    <a:pt x="732" y="706"/>
                    <a:pt x="845" y="702"/>
                    <a:pt x="960" y="676"/>
                  </a:cubicBezTo>
                  <a:cubicBezTo>
                    <a:pt x="1056" y="655"/>
                    <a:pt x="1170" y="646"/>
                    <a:pt x="1260" y="601"/>
                  </a:cubicBezTo>
                  <a:cubicBezTo>
                    <a:pt x="1336" y="563"/>
                    <a:pt x="1409" y="519"/>
                    <a:pt x="1485" y="481"/>
                  </a:cubicBezTo>
                  <a:cubicBezTo>
                    <a:pt x="1528" y="459"/>
                    <a:pt x="1578" y="444"/>
                    <a:pt x="1620" y="421"/>
                  </a:cubicBezTo>
                  <a:cubicBezTo>
                    <a:pt x="1681" y="387"/>
                    <a:pt x="1741" y="340"/>
                    <a:pt x="1800" y="301"/>
                  </a:cubicBezTo>
                  <a:cubicBezTo>
                    <a:pt x="1841" y="274"/>
                    <a:pt x="1930" y="258"/>
                    <a:pt x="1980" y="241"/>
                  </a:cubicBezTo>
                  <a:cubicBezTo>
                    <a:pt x="2025" y="226"/>
                    <a:pt x="2071" y="186"/>
                    <a:pt x="2115" y="166"/>
                  </a:cubicBezTo>
                  <a:cubicBezTo>
                    <a:pt x="2144" y="153"/>
                    <a:pt x="2175" y="146"/>
                    <a:pt x="2205" y="136"/>
                  </a:cubicBezTo>
                  <a:cubicBezTo>
                    <a:pt x="2222" y="130"/>
                    <a:pt x="2234" y="113"/>
                    <a:pt x="2250" y="106"/>
                  </a:cubicBezTo>
                  <a:cubicBezTo>
                    <a:pt x="2293" y="87"/>
                    <a:pt x="2339" y="73"/>
                    <a:pt x="2385" y="61"/>
                  </a:cubicBezTo>
                  <a:cubicBezTo>
                    <a:pt x="2533" y="24"/>
                    <a:pt x="2698" y="15"/>
                    <a:pt x="2850" y="1"/>
                  </a:cubicBezTo>
                  <a:cubicBezTo>
                    <a:pt x="2934" y="5"/>
                    <a:pt x="3247" y="0"/>
                    <a:pt x="3360" y="76"/>
                  </a:cubicBezTo>
                  <a:cubicBezTo>
                    <a:pt x="3390" y="96"/>
                    <a:pt x="3416" y="125"/>
                    <a:pt x="3450" y="136"/>
                  </a:cubicBezTo>
                  <a:cubicBezTo>
                    <a:pt x="3465" y="141"/>
                    <a:pt x="3481" y="143"/>
                    <a:pt x="3495" y="151"/>
                  </a:cubicBezTo>
                  <a:cubicBezTo>
                    <a:pt x="3527" y="169"/>
                    <a:pt x="3551" y="200"/>
                    <a:pt x="3585" y="211"/>
                  </a:cubicBezTo>
                  <a:cubicBezTo>
                    <a:pt x="3600" y="216"/>
                    <a:pt x="3616" y="218"/>
                    <a:pt x="3630" y="226"/>
                  </a:cubicBezTo>
                  <a:cubicBezTo>
                    <a:pt x="3662" y="244"/>
                    <a:pt x="3686" y="275"/>
                    <a:pt x="3720" y="286"/>
                  </a:cubicBezTo>
                  <a:cubicBezTo>
                    <a:pt x="3884" y="341"/>
                    <a:pt x="3636" y="253"/>
                    <a:pt x="3810" y="331"/>
                  </a:cubicBezTo>
                  <a:cubicBezTo>
                    <a:pt x="3839" y="344"/>
                    <a:pt x="3870" y="351"/>
                    <a:pt x="3900" y="361"/>
                  </a:cubicBezTo>
                  <a:cubicBezTo>
                    <a:pt x="3917" y="367"/>
                    <a:pt x="3929" y="384"/>
                    <a:pt x="3945" y="391"/>
                  </a:cubicBezTo>
                  <a:cubicBezTo>
                    <a:pt x="3974" y="404"/>
                    <a:pt x="4005" y="411"/>
                    <a:pt x="4035" y="421"/>
                  </a:cubicBezTo>
                  <a:cubicBezTo>
                    <a:pt x="4097" y="442"/>
                    <a:pt x="4156" y="506"/>
                    <a:pt x="4215" y="526"/>
                  </a:cubicBezTo>
                  <a:cubicBezTo>
                    <a:pt x="4286" y="550"/>
                    <a:pt x="4334" y="582"/>
                    <a:pt x="4410" y="601"/>
                  </a:cubicBezTo>
                  <a:cubicBezTo>
                    <a:pt x="4644" y="757"/>
                    <a:pt x="5083" y="706"/>
                    <a:pt x="5310" y="706"/>
                  </a:cubicBezTo>
                  <a:lnTo>
                    <a:pt x="5256" y="635"/>
                  </a:lnTo>
                  <a:lnTo>
                    <a:pt x="5256" y="81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09" name="Freeform 7"/>
            <p:cNvSpPr>
              <a:spLocks/>
            </p:cNvSpPr>
            <p:nvPr/>
          </p:nvSpPr>
          <p:spPr bwMode="auto">
            <a:xfrm>
              <a:off x="6344" y="7635"/>
              <a:ext cx="65" cy="90"/>
            </a:xfrm>
            <a:custGeom>
              <a:avLst/>
              <a:gdLst>
                <a:gd name="T0" fmla="*/ 16 w 65"/>
                <a:gd name="T1" fmla="*/ 15 h 90"/>
                <a:gd name="T2" fmla="*/ 31 w 65"/>
                <a:gd name="T3" fmla="*/ 75 h 90"/>
                <a:gd name="T4" fmla="*/ 61 w 65"/>
                <a:gd name="T5" fmla="*/ 30 h 90"/>
                <a:gd name="T6" fmla="*/ 16 w 65"/>
                <a:gd name="T7" fmla="*/ 0 h 90"/>
                <a:gd name="T8" fmla="*/ 1 w 65"/>
                <a:gd name="T9" fmla="*/ 45 h 90"/>
                <a:gd name="T10" fmla="*/ 16 w 65"/>
                <a:gd name="T11" fmla="*/ 90 h 90"/>
                <a:gd name="T12" fmla="*/ 46 w 65"/>
                <a:gd name="T13" fmla="*/ 45 h 90"/>
                <a:gd name="T14" fmla="*/ 16 w 65"/>
                <a:gd name="T15" fmla="*/ 15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90">
                  <a:moveTo>
                    <a:pt x="16" y="15"/>
                  </a:moveTo>
                  <a:cubicBezTo>
                    <a:pt x="21" y="35"/>
                    <a:pt x="11" y="68"/>
                    <a:pt x="31" y="75"/>
                  </a:cubicBezTo>
                  <a:cubicBezTo>
                    <a:pt x="48" y="81"/>
                    <a:pt x="65" y="48"/>
                    <a:pt x="61" y="30"/>
                  </a:cubicBezTo>
                  <a:cubicBezTo>
                    <a:pt x="57" y="12"/>
                    <a:pt x="31" y="10"/>
                    <a:pt x="16" y="0"/>
                  </a:cubicBezTo>
                  <a:cubicBezTo>
                    <a:pt x="11" y="15"/>
                    <a:pt x="1" y="29"/>
                    <a:pt x="1" y="45"/>
                  </a:cubicBezTo>
                  <a:cubicBezTo>
                    <a:pt x="1" y="61"/>
                    <a:pt x="0" y="90"/>
                    <a:pt x="16" y="90"/>
                  </a:cubicBezTo>
                  <a:cubicBezTo>
                    <a:pt x="34" y="90"/>
                    <a:pt x="46" y="63"/>
                    <a:pt x="46" y="45"/>
                  </a:cubicBezTo>
                  <a:cubicBezTo>
                    <a:pt x="46" y="31"/>
                    <a:pt x="26" y="25"/>
                    <a:pt x="16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10" name="Freeform 8"/>
            <p:cNvSpPr>
              <a:spLocks/>
            </p:cNvSpPr>
            <p:nvPr/>
          </p:nvSpPr>
          <p:spPr bwMode="auto">
            <a:xfrm>
              <a:off x="7101" y="5404"/>
              <a:ext cx="140" cy="88"/>
            </a:xfrm>
            <a:custGeom>
              <a:avLst/>
              <a:gdLst>
                <a:gd name="T0" fmla="*/ 73 w 140"/>
                <a:gd name="T1" fmla="*/ 0 h 88"/>
                <a:gd name="T2" fmla="*/ 43 w 140"/>
                <a:gd name="T3" fmla="*/ 45 h 88"/>
                <a:gd name="T4" fmla="*/ 88 w 140"/>
                <a:gd name="T5" fmla="*/ 75 h 88"/>
                <a:gd name="T6" fmla="*/ 28 w 140"/>
                <a:gd name="T7" fmla="*/ 0 h 88"/>
                <a:gd name="T8" fmla="*/ 73 w 140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88">
                  <a:moveTo>
                    <a:pt x="73" y="0"/>
                  </a:moveTo>
                  <a:cubicBezTo>
                    <a:pt x="63" y="15"/>
                    <a:pt x="39" y="27"/>
                    <a:pt x="43" y="45"/>
                  </a:cubicBezTo>
                  <a:cubicBezTo>
                    <a:pt x="47" y="63"/>
                    <a:pt x="75" y="88"/>
                    <a:pt x="88" y="75"/>
                  </a:cubicBezTo>
                  <a:cubicBezTo>
                    <a:pt x="140" y="23"/>
                    <a:pt x="38" y="3"/>
                    <a:pt x="28" y="0"/>
                  </a:cubicBezTo>
                  <a:cubicBezTo>
                    <a:pt x="5" y="69"/>
                    <a:pt x="0" y="54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11" name="Freeform 9"/>
            <p:cNvSpPr>
              <a:spLocks/>
            </p:cNvSpPr>
            <p:nvPr/>
          </p:nvSpPr>
          <p:spPr bwMode="auto">
            <a:xfrm>
              <a:off x="5481" y="8644"/>
              <a:ext cx="30" cy="45"/>
            </a:xfrm>
            <a:custGeom>
              <a:avLst/>
              <a:gdLst>
                <a:gd name="T0" fmla="*/ 0 w 30"/>
                <a:gd name="T1" fmla="*/ 45 h 45"/>
                <a:gd name="T2" fmla="*/ 30 w 30"/>
                <a:gd name="T3" fmla="*/ 0 h 45"/>
                <a:gd name="T4" fmla="*/ 0 w 30"/>
                <a:gd name="T5" fmla="*/ 45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5">
                  <a:moveTo>
                    <a:pt x="0" y="45"/>
                  </a:moveTo>
                  <a:cubicBezTo>
                    <a:pt x="10" y="30"/>
                    <a:pt x="30" y="0"/>
                    <a:pt x="30" y="0"/>
                  </a:cubicBezTo>
                  <a:cubicBezTo>
                    <a:pt x="30" y="0"/>
                    <a:pt x="10" y="30"/>
                    <a:pt x="0" y="4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12" name="Freeform 10"/>
            <p:cNvSpPr>
              <a:spLocks/>
            </p:cNvSpPr>
            <p:nvPr/>
          </p:nvSpPr>
          <p:spPr bwMode="auto">
            <a:xfrm>
              <a:off x="3495" y="8559"/>
              <a:ext cx="2580" cy="516"/>
            </a:xfrm>
            <a:custGeom>
              <a:avLst/>
              <a:gdLst>
                <a:gd name="T0" fmla="*/ 0 w 2580"/>
                <a:gd name="T1" fmla="*/ 291 h 516"/>
                <a:gd name="T2" fmla="*/ 840 w 2580"/>
                <a:gd name="T3" fmla="*/ 276 h 516"/>
                <a:gd name="T4" fmla="*/ 990 w 2580"/>
                <a:gd name="T5" fmla="*/ 231 h 516"/>
                <a:gd name="T6" fmla="*/ 1170 w 2580"/>
                <a:gd name="T7" fmla="*/ 201 h 516"/>
                <a:gd name="T8" fmla="*/ 1305 w 2580"/>
                <a:gd name="T9" fmla="*/ 156 h 516"/>
                <a:gd name="T10" fmla="*/ 1350 w 2580"/>
                <a:gd name="T11" fmla="*/ 126 h 516"/>
                <a:gd name="T12" fmla="*/ 1725 w 2580"/>
                <a:gd name="T13" fmla="*/ 6 h 516"/>
                <a:gd name="T14" fmla="*/ 2010 w 2580"/>
                <a:gd name="T15" fmla="*/ 66 h 516"/>
                <a:gd name="T16" fmla="*/ 2040 w 2580"/>
                <a:gd name="T17" fmla="*/ 111 h 516"/>
                <a:gd name="T18" fmla="*/ 2130 w 2580"/>
                <a:gd name="T19" fmla="*/ 171 h 516"/>
                <a:gd name="T20" fmla="*/ 2250 w 2580"/>
                <a:gd name="T21" fmla="*/ 276 h 516"/>
                <a:gd name="T22" fmla="*/ 2475 w 2580"/>
                <a:gd name="T23" fmla="*/ 411 h 516"/>
                <a:gd name="T24" fmla="*/ 2580 w 2580"/>
                <a:gd name="T25" fmla="*/ 516 h 516"/>
                <a:gd name="T26" fmla="*/ 2526 w 2580"/>
                <a:gd name="T27" fmla="*/ 445 h 5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80" h="516">
                  <a:moveTo>
                    <a:pt x="0" y="291"/>
                  </a:moveTo>
                  <a:cubicBezTo>
                    <a:pt x="282" y="310"/>
                    <a:pt x="557" y="288"/>
                    <a:pt x="840" y="276"/>
                  </a:cubicBezTo>
                  <a:cubicBezTo>
                    <a:pt x="931" y="253"/>
                    <a:pt x="880" y="268"/>
                    <a:pt x="990" y="231"/>
                  </a:cubicBezTo>
                  <a:cubicBezTo>
                    <a:pt x="1048" y="212"/>
                    <a:pt x="1111" y="217"/>
                    <a:pt x="1170" y="201"/>
                  </a:cubicBezTo>
                  <a:cubicBezTo>
                    <a:pt x="1216" y="189"/>
                    <a:pt x="1266" y="182"/>
                    <a:pt x="1305" y="156"/>
                  </a:cubicBezTo>
                  <a:cubicBezTo>
                    <a:pt x="1320" y="146"/>
                    <a:pt x="1334" y="133"/>
                    <a:pt x="1350" y="126"/>
                  </a:cubicBezTo>
                  <a:cubicBezTo>
                    <a:pt x="1466" y="74"/>
                    <a:pt x="1601" y="37"/>
                    <a:pt x="1725" y="6"/>
                  </a:cubicBezTo>
                  <a:cubicBezTo>
                    <a:pt x="1865" y="17"/>
                    <a:pt x="1912" y="0"/>
                    <a:pt x="2010" y="66"/>
                  </a:cubicBezTo>
                  <a:cubicBezTo>
                    <a:pt x="2020" y="81"/>
                    <a:pt x="2026" y="99"/>
                    <a:pt x="2040" y="111"/>
                  </a:cubicBezTo>
                  <a:cubicBezTo>
                    <a:pt x="2067" y="135"/>
                    <a:pt x="2130" y="171"/>
                    <a:pt x="2130" y="171"/>
                  </a:cubicBezTo>
                  <a:cubicBezTo>
                    <a:pt x="2180" y="246"/>
                    <a:pt x="2145" y="206"/>
                    <a:pt x="2250" y="276"/>
                  </a:cubicBezTo>
                  <a:cubicBezTo>
                    <a:pt x="2323" y="324"/>
                    <a:pt x="2392" y="383"/>
                    <a:pt x="2475" y="411"/>
                  </a:cubicBezTo>
                  <a:cubicBezTo>
                    <a:pt x="2506" y="457"/>
                    <a:pt x="2541" y="477"/>
                    <a:pt x="2580" y="516"/>
                  </a:cubicBezTo>
                  <a:lnTo>
                    <a:pt x="2526" y="4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13" name="Freeform 11"/>
            <p:cNvSpPr>
              <a:spLocks/>
            </p:cNvSpPr>
            <p:nvPr/>
          </p:nvSpPr>
          <p:spPr bwMode="auto">
            <a:xfrm>
              <a:off x="5295" y="8556"/>
              <a:ext cx="46" cy="54"/>
            </a:xfrm>
            <a:custGeom>
              <a:avLst/>
              <a:gdLst>
                <a:gd name="T0" fmla="*/ 0 w 46"/>
                <a:gd name="T1" fmla="*/ 9 h 54"/>
                <a:gd name="T2" fmla="*/ 15 w 46"/>
                <a:gd name="T3" fmla="*/ 54 h 54"/>
                <a:gd name="T4" fmla="*/ 0 w 46"/>
                <a:gd name="T5" fmla="*/ 9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54">
                  <a:moveTo>
                    <a:pt x="0" y="9"/>
                  </a:moveTo>
                  <a:cubicBezTo>
                    <a:pt x="0" y="9"/>
                    <a:pt x="10" y="39"/>
                    <a:pt x="15" y="54"/>
                  </a:cubicBezTo>
                  <a:cubicBezTo>
                    <a:pt x="33" y="0"/>
                    <a:pt x="46" y="9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14" name="Freeform 12"/>
            <p:cNvSpPr>
              <a:spLocks/>
            </p:cNvSpPr>
            <p:nvPr/>
          </p:nvSpPr>
          <p:spPr bwMode="auto">
            <a:xfrm>
              <a:off x="5310" y="5235"/>
              <a:ext cx="1830" cy="3330"/>
            </a:xfrm>
            <a:custGeom>
              <a:avLst/>
              <a:gdLst>
                <a:gd name="T0" fmla="*/ 0 w 1830"/>
                <a:gd name="T1" fmla="*/ 3330 h 3330"/>
                <a:gd name="T2" fmla="*/ 165 w 1830"/>
                <a:gd name="T3" fmla="*/ 3285 h 3330"/>
                <a:gd name="T4" fmla="*/ 210 w 1830"/>
                <a:gd name="T5" fmla="*/ 3255 h 3330"/>
                <a:gd name="T6" fmla="*/ 300 w 1830"/>
                <a:gd name="T7" fmla="*/ 3225 h 3330"/>
                <a:gd name="T8" fmla="*/ 525 w 1830"/>
                <a:gd name="T9" fmla="*/ 3090 h 3330"/>
                <a:gd name="T10" fmla="*/ 705 w 1830"/>
                <a:gd name="T11" fmla="*/ 2970 h 3330"/>
                <a:gd name="T12" fmla="*/ 750 w 1830"/>
                <a:gd name="T13" fmla="*/ 2940 h 3330"/>
                <a:gd name="T14" fmla="*/ 795 w 1830"/>
                <a:gd name="T15" fmla="*/ 2910 h 3330"/>
                <a:gd name="T16" fmla="*/ 855 w 1830"/>
                <a:gd name="T17" fmla="*/ 2835 h 3330"/>
                <a:gd name="T18" fmla="*/ 915 w 1830"/>
                <a:gd name="T19" fmla="*/ 2760 h 3330"/>
                <a:gd name="T20" fmla="*/ 990 w 1830"/>
                <a:gd name="T21" fmla="*/ 2625 h 3330"/>
                <a:gd name="T22" fmla="*/ 1050 w 1830"/>
                <a:gd name="T23" fmla="*/ 2490 h 3330"/>
                <a:gd name="T24" fmla="*/ 1140 w 1830"/>
                <a:gd name="T25" fmla="*/ 2355 h 3330"/>
                <a:gd name="T26" fmla="*/ 1155 w 1830"/>
                <a:gd name="T27" fmla="*/ 2310 h 3330"/>
                <a:gd name="T28" fmla="*/ 1215 w 1830"/>
                <a:gd name="T29" fmla="*/ 2220 h 3330"/>
                <a:gd name="T30" fmla="*/ 1245 w 1830"/>
                <a:gd name="T31" fmla="*/ 2130 h 3330"/>
                <a:gd name="T32" fmla="*/ 1410 w 1830"/>
                <a:gd name="T33" fmla="*/ 1770 h 3330"/>
                <a:gd name="T34" fmla="*/ 1485 w 1830"/>
                <a:gd name="T35" fmla="*/ 1545 h 3330"/>
                <a:gd name="T36" fmla="*/ 1560 w 1830"/>
                <a:gd name="T37" fmla="*/ 1275 h 3330"/>
                <a:gd name="T38" fmla="*/ 1590 w 1830"/>
                <a:gd name="T39" fmla="*/ 1080 h 3330"/>
                <a:gd name="T40" fmla="*/ 1635 w 1830"/>
                <a:gd name="T41" fmla="*/ 990 h 3330"/>
                <a:gd name="T42" fmla="*/ 1680 w 1830"/>
                <a:gd name="T43" fmla="*/ 855 h 3330"/>
                <a:gd name="T44" fmla="*/ 1725 w 1830"/>
                <a:gd name="T45" fmla="*/ 615 h 3330"/>
                <a:gd name="T46" fmla="*/ 1755 w 1830"/>
                <a:gd name="T47" fmla="*/ 570 h 3330"/>
                <a:gd name="T48" fmla="*/ 1785 w 1830"/>
                <a:gd name="T49" fmla="*/ 480 h 3330"/>
                <a:gd name="T50" fmla="*/ 1770 w 1830"/>
                <a:gd name="T51" fmla="*/ 360 h 3330"/>
                <a:gd name="T52" fmla="*/ 1800 w 1830"/>
                <a:gd name="T53" fmla="*/ 270 h 3330"/>
                <a:gd name="T54" fmla="*/ 1815 w 1830"/>
                <a:gd name="T55" fmla="*/ 225 h 3330"/>
                <a:gd name="T56" fmla="*/ 1830 w 1830"/>
                <a:gd name="T57" fmla="*/ 90 h 3330"/>
                <a:gd name="T58" fmla="*/ 1815 w 1830"/>
                <a:gd name="T59" fmla="*/ 0 h 3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30" h="3330">
                  <a:moveTo>
                    <a:pt x="0" y="3330"/>
                  </a:moveTo>
                  <a:cubicBezTo>
                    <a:pt x="40" y="3322"/>
                    <a:pt x="132" y="3307"/>
                    <a:pt x="165" y="3285"/>
                  </a:cubicBezTo>
                  <a:cubicBezTo>
                    <a:pt x="180" y="3275"/>
                    <a:pt x="194" y="3262"/>
                    <a:pt x="210" y="3255"/>
                  </a:cubicBezTo>
                  <a:cubicBezTo>
                    <a:pt x="239" y="3242"/>
                    <a:pt x="274" y="3243"/>
                    <a:pt x="300" y="3225"/>
                  </a:cubicBezTo>
                  <a:cubicBezTo>
                    <a:pt x="377" y="3174"/>
                    <a:pt x="448" y="3141"/>
                    <a:pt x="525" y="3090"/>
                  </a:cubicBezTo>
                  <a:cubicBezTo>
                    <a:pt x="585" y="3050"/>
                    <a:pt x="645" y="3010"/>
                    <a:pt x="705" y="2970"/>
                  </a:cubicBezTo>
                  <a:cubicBezTo>
                    <a:pt x="720" y="2960"/>
                    <a:pt x="735" y="2950"/>
                    <a:pt x="750" y="2940"/>
                  </a:cubicBezTo>
                  <a:cubicBezTo>
                    <a:pt x="765" y="2930"/>
                    <a:pt x="795" y="2910"/>
                    <a:pt x="795" y="2910"/>
                  </a:cubicBezTo>
                  <a:cubicBezTo>
                    <a:pt x="833" y="2797"/>
                    <a:pt x="777" y="2932"/>
                    <a:pt x="855" y="2835"/>
                  </a:cubicBezTo>
                  <a:cubicBezTo>
                    <a:pt x="938" y="2731"/>
                    <a:pt x="786" y="2846"/>
                    <a:pt x="915" y="2760"/>
                  </a:cubicBezTo>
                  <a:cubicBezTo>
                    <a:pt x="941" y="2681"/>
                    <a:pt x="921" y="2728"/>
                    <a:pt x="990" y="2625"/>
                  </a:cubicBezTo>
                  <a:cubicBezTo>
                    <a:pt x="1013" y="2591"/>
                    <a:pt x="1030" y="2527"/>
                    <a:pt x="1050" y="2490"/>
                  </a:cubicBezTo>
                  <a:cubicBezTo>
                    <a:pt x="1076" y="2443"/>
                    <a:pt x="1110" y="2400"/>
                    <a:pt x="1140" y="2355"/>
                  </a:cubicBezTo>
                  <a:cubicBezTo>
                    <a:pt x="1149" y="2342"/>
                    <a:pt x="1147" y="2324"/>
                    <a:pt x="1155" y="2310"/>
                  </a:cubicBezTo>
                  <a:cubicBezTo>
                    <a:pt x="1173" y="2278"/>
                    <a:pt x="1195" y="2250"/>
                    <a:pt x="1215" y="2220"/>
                  </a:cubicBezTo>
                  <a:cubicBezTo>
                    <a:pt x="1233" y="2194"/>
                    <a:pt x="1227" y="2156"/>
                    <a:pt x="1245" y="2130"/>
                  </a:cubicBezTo>
                  <a:cubicBezTo>
                    <a:pt x="1317" y="2021"/>
                    <a:pt x="1336" y="1881"/>
                    <a:pt x="1410" y="1770"/>
                  </a:cubicBezTo>
                  <a:cubicBezTo>
                    <a:pt x="1430" y="1689"/>
                    <a:pt x="1438" y="1615"/>
                    <a:pt x="1485" y="1545"/>
                  </a:cubicBezTo>
                  <a:cubicBezTo>
                    <a:pt x="1508" y="1454"/>
                    <a:pt x="1537" y="1365"/>
                    <a:pt x="1560" y="1275"/>
                  </a:cubicBezTo>
                  <a:cubicBezTo>
                    <a:pt x="1587" y="1168"/>
                    <a:pt x="1566" y="1214"/>
                    <a:pt x="1590" y="1080"/>
                  </a:cubicBezTo>
                  <a:cubicBezTo>
                    <a:pt x="1603" y="1011"/>
                    <a:pt x="1605" y="1057"/>
                    <a:pt x="1635" y="990"/>
                  </a:cubicBezTo>
                  <a:cubicBezTo>
                    <a:pt x="1654" y="947"/>
                    <a:pt x="1665" y="900"/>
                    <a:pt x="1680" y="855"/>
                  </a:cubicBezTo>
                  <a:cubicBezTo>
                    <a:pt x="1706" y="777"/>
                    <a:pt x="1702" y="693"/>
                    <a:pt x="1725" y="615"/>
                  </a:cubicBezTo>
                  <a:cubicBezTo>
                    <a:pt x="1730" y="598"/>
                    <a:pt x="1748" y="586"/>
                    <a:pt x="1755" y="570"/>
                  </a:cubicBezTo>
                  <a:cubicBezTo>
                    <a:pt x="1768" y="541"/>
                    <a:pt x="1785" y="480"/>
                    <a:pt x="1785" y="480"/>
                  </a:cubicBezTo>
                  <a:cubicBezTo>
                    <a:pt x="1780" y="440"/>
                    <a:pt x="1767" y="400"/>
                    <a:pt x="1770" y="360"/>
                  </a:cubicBezTo>
                  <a:cubicBezTo>
                    <a:pt x="1772" y="328"/>
                    <a:pt x="1790" y="300"/>
                    <a:pt x="1800" y="270"/>
                  </a:cubicBezTo>
                  <a:cubicBezTo>
                    <a:pt x="1805" y="255"/>
                    <a:pt x="1815" y="225"/>
                    <a:pt x="1815" y="225"/>
                  </a:cubicBezTo>
                  <a:cubicBezTo>
                    <a:pt x="1820" y="180"/>
                    <a:pt x="1830" y="135"/>
                    <a:pt x="1830" y="90"/>
                  </a:cubicBezTo>
                  <a:cubicBezTo>
                    <a:pt x="1830" y="60"/>
                    <a:pt x="1815" y="30"/>
                    <a:pt x="1815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15" name="Text Box 13"/>
            <p:cNvSpPr txBox="1">
              <a:spLocks noChangeArrowheads="1"/>
            </p:cNvSpPr>
            <p:nvPr/>
          </p:nvSpPr>
          <p:spPr bwMode="auto">
            <a:xfrm>
              <a:off x="7281" y="5044"/>
              <a:ext cx="7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P3</a:t>
              </a:r>
            </a:p>
          </p:txBody>
        </p:sp>
        <p:sp>
          <p:nvSpPr>
            <p:cNvPr id="25616" name="Text Box 14"/>
            <p:cNvSpPr txBox="1">
              <a:spLocks noChangeArrowheads="1"/>
            </p:cNvSpPr>
            <p:nvPr/>
          </p:nvSpPr>
          <p:spPr bwMode="auto">
            <a:xfrm>
              <a:off x="6561" y="7204"/>
              <a:ext cx="5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P2</a:t>
              </a:r>
            </a:p>
          </p:txBody>
        </p:sp>
        <p:sp>
          <p:nvSpPr>
            <p:cNvPr id="25617" name="Text Box 15"/>
            <p:cNvSpPr txBox="1">
              <a:spLocks noChangeArrowheads="1"/>
            </p:cNvSpPr>
            <p:nvPr/>
          </p:nvSpPr>
          <p:spPr bwMode="auto">
            <a:xfrm>
              <a:off x="4941" y="8644"/>
              <a:ext cx="5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P1</a:t>
              </a:r>
            </a:p>
          </p:txBody>
        </p:sp>
        <p:sp>
          <p:nvSpPr>
            <p:cNvPr id="25618" name="Text Box 16"/>
            <p:cNvSpPr txBox="1">
              <a:spLocks noChangeArrowheads="1"/>
            </p:cNvSpPr>
            <p:nvPr/>
          </p:nvSpPr>
          <p:spPr bwMode="auto">
            <a:xfrm>
              <a:off x="6021" y="8644"/>
              <a:ext cx="7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V1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8001" y="7924"/>
              <a:ext cx="7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V2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9081" y="7744"/>
              <a:ext cx="7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V3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8541" y="6484"/>
              <a:ext cx="216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pt-BR" altLang="pt-BR" sz="12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V1&lt;V2&lt;V3</a:t>
              </a:r>
            </a:p>
          </p:txBody>
        </p:sp>
        <p:sp>
          <p:nvSpPr>
            <p:cNvPr id="25622" name="Line 20"/>
            <p:cNvSpPr>
              <a:spLocks noChangeShapeType="1"/>
            </p:cNvSpPr>
            <p:nvPr/>
          </p:nvSpPr>
          <p:spPr bwMode="auto">
            <a:xfrm flipH="1">
              <a:off x="7101" y="4324"/>
              <a:ext cx="14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3" name="Text Box 21"/>
            <p:cNvSpPr txBox="1">
              <a:spLocks noChangeArrowheads="1"/>
            </p:cNvSpPr>
            <p:nvPr/>
          </p:nvSpPr>
          <p:spPr bwMode="auto">
            <a:xfrm>
              <a:off x="8361" y="4684"/>
              <a:ext cx="2520" cy="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Ponto de máxima potência</a:t>
              </a:r>
            </a:p>
          </p:txBody>
        </p:sp>
        <p:sp>
          <p:nvSpPr>
            <p:cNvPr id="25624" name="Text Box 22"/>
            <p:cNvSpPr txBox="1">
              <a:spLocks noChangeArrowheads="1"/>
            </p:cNvSpPr>
            <p:nvPr/>
          </p:nvSpPr>
          <p:spPr bwMode="auto">
            <a:xfrm>
              <a:off x="2421" y="3964"/>
              <a:ext cx="180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altLang="pt-BR" sz="1200">
                  <a:latin typeface="Times New Roman" panose="02020603050405020304" pitchFamily="18" charset="0"/>
                </a:rPr>
                <a:t>Potência</a:t>
              </a:r>
            </a:p>
          </p:txBody>
        </p:sp>
      </p:grpSp>
      <p:sp>
        <p:nvSpPr>
          <p:cNvPr id="25603" name="Text Box 23"/>
          <p:cNvSpPr txBox="1">
            <a:spLocks noChangeArrowheads="1"/>
          </p:cNvSpPr>
          <p:nvPr/>
        </p:nvSpPr>
        <p:spPr bwMode="auto">
          <a:xfrm>
            <a:off x="1919288" y="160339"/>
            <a:ext cx="80772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rgbClr val="000066"/>
                </a:solidFill>
                <a:cs typeface="Arial" panose="020B0604020202020204" pitchFamily="34" charset="0"/>
              </a:rPr>
              <a:t>Potência da turbina versus característica da velocidade do rotor para diferentes velocidades de </a:t>
            </a:r>
            <a:r>
              <a:rPr lang="pt-BR" altLang="pt-BR" sz="20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vento incidente. </a:t>
            </a:r>
            <a:r>
              <a:rPr lang="pt-BR" altLang="pt-BR" sz="2000" b="1" dirty="0">
                <a:solidFill>
                  <a:srgbClr val="000066"/>
                </a:solidFill>
                <a:cs typeface="Arial" panose="020B0604020202020204" pitchFamily="34" charset="0"/>
              </a:rPr>
              <a:t>O pico de potência move-se para a direita nas altas velocidades</a:t>
            </a:r>
            <a:r>
              <a:rPr lang="pt-BR" altLang="pt-BR" sz="2000" b="1" dirty="0">
                <a:cs typeface="Arial" panose="020B0604020202020204" pitchFamily="34" charset="0"/>
              </a:rPr>
              <a:t>.</a:t>
            </a:r>
            <a:endParaRPr lang="pt-BR" alt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000" dirty="0">
              <a:latin typeface="Times New Roman" panose="02020603050405020304" pitchFamily="18" charset="0"/>
            </a:endParaRPr>
          </a:p>
        </p:txBody>
      </p:sp>
      <p:sp>
        <p:nvSpPr>
          <p:cNvPr id="25604" name="Text Box 24"/>
          <p:cNvSpPr txBox="1">
            <a:spLocks noChangeArrowheads="1"/>
          </p:cNvSpPr>
          <p:nvPr/>
        </p:nvSpPr>
        <p:spPr bwMode="auto">
          <a:xfrm>
            <a:off x="4025900" y="6070601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Times New Roman" panose="02020603050405020304" pitchFamily="18" charset="0"/>
              </a:rPr>
              <a:t>Velocidade da turbina</a:t>
            </a:r>
          </a:p>
        </p:txBody>
      </p:sp>
    </p:spTree>
    <p:extLst>
      <p:ext uri="{BB962C8B-B14F-4D97-AF65-F5344CB8AC3E}">
        <p14:creationId xmlns:p14="http://schemas.microsoft.com/office/powerpoint/2010/main" val="15099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/>
          <p:cNvSpPr txBox="1">
            <a:spLocks noChangeArrowheads="1"/>
          </p:cNvSpPr>
          <p:nvPr/>
        </p:nvSpPr>
        <p:spPr bwMode="auto">
          <a:xfrm>
            <a:off x="2135188" y="260350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solidFill>
                  <a:srgbClr val="FF0000"/>
                </a:solidFill>
              </a:rPr>
              <a:t>Controle de potência e velocidade das turbinas eólicas</a:t>
            </a: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7016751" y="1196976"/>
          <a:ext cx="2932113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3" imgW="4896533" imgH="3123810" progId="Paint.Picture">
                  <p:embed/>
                </p:oleObj>
              </mc:Choice>
              <mc:Fallback>
                <p:oleObj r:id="rId3" imgW="4896533" imgH="3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1" y="1196976"/>
                        <a:ext cx="2932113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774825" y="1052513"/>
            <a:ext cx="468153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O aumento da velocidade dos ventos causam:</a:t>
            </a:r>
          </a:p>
          <a:p>
            <a:pPr>
              <a:defRPr/>
            </a:pPr>
            <a:endParaRPr lang="pt-BR" dirty="0"/>
          </a:p>
          <a:p>
            <a:pPr marL="457200" indent="-457200">
              <a:buFontTx/>
              <a:buAutoNum type="alphaLcParenR"/>
              <a:defRPr/>
            </a:pPr>
            <a:r>
              <a:rPr lang="pt-BR" dirty="0"/>
              <a:t>Aumento da força de sustentação aerodinâmica com a segunda potência.</a:t>
            </a:r>
          </a:p>
          <a:p>
            <a:pPr marL="457200" indent="-457200">
              <a:buFontTx/>
              <a:buAutoNum type="alphaLcParenR"/>
              <a:defRPr/>
            </a:pPr>
            <a:endParaRPr lang="pt-BR" dirty="0"/>
          </a:p>
        </p:txBody>
      </p:sp>
      <p:sp>
        <p:nvSpPr>
          <p:cNvPr id="5" name="Retângulo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27648" y="2856768"/>
            <a:ext cx="2098138" cy="526939"/>
          </a:xfrm>
          <a:prstGeom prst="rect">
            <a:avLst/>
          </a:prstGeom>
          <a:blipFill rotWithShape="0">
            <a:blip r:embed="rId5"/>
            <a:stretch>
              <a:fillRect l="-2907" b="-8140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6630" name="CaixaDeTexto 5"/>
          <p:cNvSpPr txBox="1">
            <a:spLocks noChangeArrowheads="1"/>
          </p:cNvSpPr>
          <p:nvPr/>
        </p:nvSpPr>
        <p:spPr bwMode="auto">
          <a:xfrm>
            <a:off x="1919289" y="3933825"/>
            <a:ext cx="48974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/>
              <a:t>b) Aumento da energia extraída com a terceira potência</a:t>
            </a:r>
          </a:p>
        </p:txBody>
      </p:sp>
      <p:sp>
        <p:nvSpPr>
          <p:cNvPr id="7" name="CaixaDeTexto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82576" y="4833966"/>
            <a:ext cx="1851084" cy="443135"/>
          </a:xfrm>
          <a:prstGeom prst="rect">
            <a:avLst/>
          </a:prstGeom>
          <a:blipFill rotWithShape="0">
            <a:blip r:embed="rId6"/>
            <a:stretch>
              <a:fillRect l="-8581" t="-5479" r="-3960" b="-16438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978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14500" y="1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0066"/>
                </a:solidFill>
              </a:rPr>
              <a:t>Controle por estol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98650" y="5373689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FF0000"/>
                </a:solidFill>
              </a:rPr>
              <a:t>Ângulo de estol</a:t>
            </a:r>
            <a:r>
              <a:rPr lang="pt-BR" altLang="pt-BR" sz="1800">
                <a:solidFill>
                  <a:srgbClr val="000066"/>
                </a:solidFill>
              </a:rPr>
              <a:t> é o ângulo de ataque  no qual o aerofólio exibe um comportamento de estol. Estol ocorre quando o fluxo repentinamente deixa o lado de sucção do aerofólio (quando o ângulo de ataque torna-se elevado), resultando numa diminuição da força de sustentação  e aumento da força de arrasto.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896225" y="4867275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000066"/>
                </a:solidFill>
              </a:rPr>
              <a:t>Cresesb, 2002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205038"/>
            <a:ext cx="3576638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50976"/>
            <a:ext cx="4648200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CaixaDeTexto 1"/>
          <p:cNvSpPr txBox="1">
            <a:spLocks noChangeArrowheads="1"/>
          </p:cNvSpPr>
          <p:nvPr/>
        </p:nvSpPr>
        <p:spPr bwMode="auto">
          <a:xfrm>
            <a:off x="1703389" y="549275"/>
            <a:ext cx="8353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400" b="1" dirty="0"/>
              <a:t>Sistema passivo </a:t>
            </a:r>
            <a:r>
              <a:rPr lang="pt-BR" altLang="pt-BR" sz="1400" dirty="0"/>
              <a:t>que reage à velocidade do vento. As pás são fixas e não podem ser giradas em torno do seu eixo longitudinal. O ângulo de passo é escolhido de tal maneira que para velocidades de ventos maiores que a nominal, o fluxo em torno do perfil da pá se descola da superfície ( estol) , surgindo regiões de turbulência entre fluxo e superfície. </a:t>
            </a:r>
          </a:p>
        </p:txBody>
      </p:sp>
    </p:spTree>
    <p:extLst>
      <p:ext uri="{BB962C8B-B14F-4D97-AF65-F5344CB8AC3E}">
        <p14:creationId xmlns:p14="http://schemas.microsoft.com/office/powerpoint/2010/main" val="33932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063750" y="193675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</a:rPr>
              <a:t>ESTRATÉGIA DE CONTROLE PARA TURBINAS DE PASSO FIXO – CONTROLE ESTOL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09800" y="61722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000066"/>
                </a:solidFill>
                <a:latin typeface="Times New Roman" panose="02020603050405020304" pitchFamily="18" charset="0"/>
              </a:rPr>
              <a:t>Ref: Carvalho, 2003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495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3962400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96000" y="1651001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Times New Roman" panose="02020603050405020304" pitchFamily="18" charset="0"/>
              </a:rPr>
              <a:t>Ângulo de passo (Beta) - constante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4025900" y="1752600"/>
            <a:ext cx="2057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0" name="CaixaDeTexto 1"/>
          <p:cNvSpPr txBox="1">
            <a:spLocks noChangeArrowheads="1"/>
          </p:cNvSpPr>
          <p:nvPr/>
        </p:nvSpPr>
        <p:spPr bwMode="auto">
          <a:xfrm>
            <a:off x="1905000" y="981075"/>
            <a:ext cx="843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É um sistema passivo que reage à velocidade do vento </a:t>
            </a:r>
          </a:p>
        </p:txBody>
      </p:sp>
    </p:spTree>
    <p:extLst>
      <p:ext uri="{BB962C8B-B14F-4D97-AF65-F5344CB8AC3E}">
        <p14:creationId xmlns:p14="http://schemas.microsoft.com/office/powerpoint/2010/main" val="39760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/>
          <p:cNvSpPr txBox="1">
            <a:spLocks noChangeArrowheads="1"/>
          </p:cNvSpPr>
          <p:nvPr/>
        </p:nvSpPr>
        <p:spPr bwMode="auto">
          <a:xfrm>
            <a:off x="3648076" y="115889"/>
            <a:ext cx="39608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>
                <a:solidFill>
                  <a:srgbClr val="FF0000"/>
                </a:solidFill>
              </a:rPr>
              <a:t>Sistema com controle de passo</a:t>
            </a: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1774826" y="684213"/>
            <a:ext cx="82089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/>
              <a:t>Sistema de controle ativo, que necessita de um sinal do gerador de potência. Sempre que a potência nominal do gerador for ultrapassada , devido ao aumento da velocidade do ventos , as pás do rotor são giradas em torno do seu eixo longitudinal, mudando o ângulo de passo para aumentar o ângulo de ataque do fluxo de ar.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447926"/>
            <a:ext cx="42830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6" y="2527300"/>
            <a:ext cx="43402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2133600" y="64008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000066"/>
                </a:solidFill>
                <a:latin typeface="Times New Roman" panose="02020603050405020304" pitchFamily="18" charset="0"/>
              </a:rPr>
              <a:t>Ref: Carvalho, 2003</a:t>
            </a:r>
          </a:p>
        </p:txBody>
      </p:sp>
    </p:spTree>
    <p:extLst>
      <p:ext uri="{BB962C8B-B14F-4D97-AF65-F5344CB8AC3E}">
        <p14:creationId xmlns:p14="http://schemas.microsoft.com/office/powerpoint/2010/main" val="143412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847850" y="333375"/>
            <a:ext cx="8382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</a:rPr>
              <a:t>TURBINAS COM CONTROLE DE PASSO ( Pitch control)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19288" y="981075"/>
            <a:ext cx="756126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Vantagens do uso de sistema de controle de passo (passo variável):</a:t>
            </a:r>
          </a:p>
          <a:p>
            <a:pPr>
              <a:defRPr/>
            </a:pPr>
            <a:endParaRPr lang="pt-BR" dirty="0"/>
          </a:p>
          <a:p>
            <a:pPr marL="457200" indent="-457200">
              <a:buFontTx/>
              <a:buAutoNum type="alphaLcParenR"/>
              <a:defRPr/>
            </a:pPr>
            <a:r>
              <a:rPr lang="pt-BR" dirty="0"/>
              <a:t>Permitem controle de potência ativa sob todas as condições de vento;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pt-BR" dirty="0"/>
              <a:t>Podem alcançar a potência nominal mesmo sob condições de baixa massa específica do ar, como em grandes altitudes e temperaturas;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pt-BR" dirty="0"/>
              <a:t>Maior produção de energia sob as mesmas condições , sem diminuição da eficiência na adaptação do estol da pá;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pt-BR" dirty="0"/>
              <a:t>Partida simples do rotor pela mudança de passo;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pt-BR" dirty="0"/>
              <a:t>Dispensa o uso de grandes freios para paradas de emergência, feitas pela mudança do passo (freio aerodinâmico);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pt-BR" dirty="0"/>
              <a:t>Cargas das pás do rotor decrescentes para ventos acima da potência nominal;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pt-BR" dirty="0"/>
              <a:t>Posição do </a:t>
            </a:r>
            <a:r>
              <a:rPr lang="pt-BR" dirty="0" err="1"/>
              <a:t>embandeiramento</a:t>
            </a:r>
            <a:r>
              <a:rPr lang="pt-BR" dirty="0"/>
              <a:t> das pás do rotor para ventos extremos;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pt-BR" dirty="0"/>
              <a:t>Massas das pás dos rotores são menores</a:t>
            </a:r>
          </a:p>
        </p:txBody>
      </p:sp>
    </p:spTree>
    <p:extLst>
      <p:ext uri="{BB962C8B-B14F-4D97-AF65-F5344CB8AC3E}">
        <p14:creationId xmlns:p14="http://schemas.microsoft.com/office/powerpoint/2010/main" val="9943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pc_estagio\Meus documentos\Eliane\Pos_graduação\PEA5002\Ano_2010\Aula_3\Figura 4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216026"/>
            <a:ext cx="7234238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aixaDeTexto 4"/>
          <p:cNvSpPr txBox="1">
            <a:spLocks noChangeArrowheads="1"/>
          </p:cNvSpPr>
          <p:nvPr/>
        </p:nvSpPr>
        <p:spPr bwMode="auto">
          <a:xfrm>
            <a:off x="2552700" y="6237288"/>
            <a:ext cx="3398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336699"/>
                </a:solidFill>
                <a:latin typeface="Times New Roman" panose="02020603050405020304" pitchFamily="18" charset="0"/>
              </a:rPr>
              <a:t>Custódio, R. S. Energia Eólica Para Produção de Energia Elétrica</a:t>
            </a:r>
          </a:p>
        </p:txBody>
      </p:sp>
      <p:sp>
        <p:nvSpPr>
          <p:cNvPr id="31748" name="CaixaDeTexto 1"/>
          <p:cNvSpPr txBox="1">
            <a:spLocks noChangeArrowheads="1"/>
          </p:cNvSpPr>
          <p:nvPr/>
        </p:nvSpPr>
        <p:spPr bwMode="auto">
          <a:xfrm>
            <a:off x="1704976" y="152400"/>
            <a:ext cx="8493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/>
              <a:t>Para máquinas com controle de passo, a potência extraída do vento, representada graficamente pela curva do coeficiente de potência </a:t>
            </a:r>
            <a:r>
              <a:rPr lang="pt-BR" altLang="pt-BR" dirty="0" err="1"/>
              <a:t>Cp</a:t>
            </a:r>
            <a:r>
              <a:rPr lang="pt-BR" altLang="pt-BR" dirty="0"/>
              <a:t> em função da relação da velocidade de ponta de pá terá uma função para cada ângulo de passo.</a:t>
            </a:r>
          </a:p>
        </p:txBody>
      </p:sp>
    </p:spTree>
    <p:extLst>
      <p:ext uri="{BB962C8B-B14F-4D97-AF65-F5344CB8AC3E}">
        <p14:creationId xmlns:p14="http://schemas.microsoft.com/office/powerpoint/2010/main" val="38460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51314" y="188913"/>
            <a:ext cx="34575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/>
              <a:t>EXTRAÇÃO DE ENERGIA</a:t>
            </a:r>
          </a:p>
        </p:txBody>
      </p:sp>
      <p:sp>
        <p:nvSpPr>
          <p:cNvPr id="32771" name="CaixaDeTexto 2"/>
          <p:cNvSpPr txBox="1">
            <a:spLocks noChangeArrowheads="1"/>
          </p:cNvSpPr>
          <p:nvPr/>
        </p:nvSpPr>
        <p:spPr bwMode="auto">
          <a:xfrm>
            <a:off x="1992313" y="908050"/>
            <a:ext cx="273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latin typeface="Times New Roman" panose="02020603050405020304" pitchFamily="18" charset="0"/>
              </a:rPr>
              <a:t>Curva de potência ideal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74825" y="1643064"/>
            <a:ext cx="38163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Regiões típicas</a:t>
            </a:r>
          </a:p>
          <a:p>
            <a:pPr algn="ctr">
              <a:defRPr/>
            </a:pPr>
            <a:endParaRPr lang="pt-BR" b="1" dirty="0"/>
          </a:p>
          <a:p>
            <a:pPr algn="just">
              <a:defRPr/>
            </a:pPr>
            <a:r>
              <a:rPr lang="pt-BR" sz="1600" b="1" dirty="0"/>
              <a:t>Região I </a:t>
            </a:r>
            <a:r>
              <a:rPr lang="pt-BR" sz="1600" b="1" dirty="0">
                <a:solidFill>
                  <a:srgbClr val="003399"/>
                </a:solidFill>
              </a:rPr>
              <a:t>– Onde os ventos sopram com menores velocidades , a potência instantânea gerada é menor que a nominal</a:t>
            </a:r>
          </a:p>
        </p:txBody>
      </p:sp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1744664" y="3398839"/>
          <a:ext cx="33797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ção" r:id="rId3" imgW="2082800" imgH="393700" progId="Equation.3">
                  <p:embed/>
                </p:oleObj>
              </mc:Choice>
              <mc:Fallback>
                <p:oleObj name="Equação" r:id="rId3" imgW="208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4" y="3398839"/>
                        <a:ext cx="3379787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622926" y="1471613"/>
            <a:ext cx="482441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/>
              <a:t>Região III  – </a:t>
            </a:r>
            <a:r>
              <a:rPr lang="pt-BR" sz="1600" b="1" dirty="0">
                <a:solidFill>
                  <a:srgbClr val="003399"/>
                </a:solidFill>
              </a:rPr>
              <a:t>O Objetivo é limitar a potência gerada abaixo do seu valor nominal para evitar sobrecarga no gerador elétrico. Nessa região a turbina deve ser operada  com eficiência abaixo de </a:t>
            </a:r>
            <a:r>
              <a:rPr lang="pt-BR" sz="1600" b="1" dirty="0" err="1">
                <a:solidFill>
                  <a:srgbClr val="003399"/>
                </a:solidFill>
              </a:rPr>
              <a:t>Cpmax</a:t>
            </a:r>
            <a:endParaRPr lang="pt-BR" sz="1600" b="1" dirty="0">
              <a:solidFill>
                <a:srgbClr val="003399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91175" y="3251201"/>
            <a:ext cx="46815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/>
              <a:t>Região II – </a:t>
            </a:r>
            <a:r>
              <a:rPr lang="pt-BR" sz="1600" b="1" dirty="0">
                <a:solidFill>
                  <a:srgbClr val="003399"/>
                </a:solidFill>
              </a:rPr>
              <a:t>A velocidade do rotor é limitada com o objetivo de manter o ruído acústico dentro dos limites permitidos, como também manter as forças centrífugas abaixo dos valores limitados pelo rotor</a:t>
            </a:r>
          </a:p>
        </p:txBody>
      </p:sp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9" y="4724401"/>
            <a:ext cx="39258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4652963"/>
            <a:ext cx="3751263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CaixaDeTexto 10"/>
          <p:cNvSpPr txBox="1">
            <a:spLocks noChangeArrowheads="1"/>
          </p:cNvSpPr>
          <p:nvPr/>
        </p:nvSpPr>
        <p:spPr bwMode="auto">
          <a:xfrm>
            <a:off x="1744664" y="6581776"/>
            <a:ext cx="7304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Times New Roman" panose="02020603050405020304" pitchFamily="18" charset="0"/>
              </a:rPr>
              <a:t>Fernando D Bianchi, et all. Wind turbine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208630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52675" y="-30163"/>
            <a:ext cx="739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4800" b="1">
                <a:solidFill>
                  <a:srgbClr val="000099"/>
                </a:solidFill>
              </a:rPr>
              <a:t>     </a:t>
            </a:r>
            <a:r>
              <a:rPr kumimoji="0" lang="pt-BR" altLang="pt-BR" sz="2400" b="1">
                <a:solidFill>
                  <a:srgbClr val="000099"/>
                </a:solidFill>
              </a:rPr>
              <a:t>Energia e potência contida no  do vento</a:t>
            </a:r>
            <a:endParaRPr kumimoji="0"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63713" y="933451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000" b="1">
                <a:solidFill>
                  <a:srgbClr val="FF0000"/>
                </a:solidFill>
              </a:rPr>
              <a:t>Energia Cinética</a:t>
            </a:r>
            <a:r>
              <a:rPr kumimoji="0" lang="pt-BR" altLang="pt-BR" sz="2000" b="1">
                <a:solidFill>
                  <a:srgbClr val="000099"/>
                </a:solidFill>
              </a:rPr>
              <a:t>: ocasionada pelo movimento de massas de ar</a:t>
            </a:r>
            <a:endParaRPr kumimoji="0" lang="pt-BR" altLang="pt-BR" sz="2400">
              <a:latin typeface="Times New Roman" panose="02020603050405020304" pitchFamily="18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893889" y="1833563"/>
          <a:ext cx="20145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672808" imgH="393529" progId="Equation.3">
                  <p:embed/>
                </p:oleObj>
              </mc:Choice>
              <mc:Fallback>
                <p:oleObj name="Equation" r:id="rId3" imgW="67280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9" y="1833563"/>
                        <a:ext cx="201453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09800" y="30480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>
                <a:solidFill>
                  <a:srgbClr val="000099"/>
                </a:solidFill>
              </a:rPr>
              <a:t>		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912938" y="4841875"/>
          <a:ext cx="1981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ção" r:id="rId5" imgW="558558" imgH="304668" progId="Equation.3">
                  <p:embed/>
                </p:oleObj>
              </mc:Choice>
              <mc:Fallback>
                <p:oleObj name="Equação" r:id="rId5" imgW="55855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4841875"/>
                        <a:ext cx="19812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05000" y="60198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400" b="1">
                <a:solidFill>
                  <a:srgbClr val="000099"/>
                </a:solidFill>
              </a:rPr>
              <a:t>Onde</a:t>
            </a:r>
            <a:r>
              <a:rPr kumimoji="0" lang="pt-BR" altLang="pt-BR" sz="2400">
                <a:solidFill>
                  <a:srgbClr val="000099"/>
                </a:solidFill>
              </a:rPr>
              <a:t>:</a:t>
            </a:r>
            <a:r>
              <a:rPr kumimoji="0" lang="pt-BR" altLang="pt-BR" sz="24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971801" y="6019800"/>
          <a:ext cx="390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" imgW="139579" imgH="164957" progId="Equation.2">
                  <p:embed/>
                </p:oleObj>
              </mc:Choice>
              <mc:Fallback>
                <p:oleObj name="Equation" r:id="rId7" imgW="139579" imgH="164957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6019800"/>
                        <a:ext cx="3905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352800" y="6019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400">
                <a:solidFill>
                  <a:srgbClr val="000099"/>
                </a:solidFill>
              </a:rPr>
              <a:t> </a:t>
            </a:r>
            <a:r>
              <a:rPr kumimoji="0" lang="pt-BR" altLang="pt-BR" sz="2400" b="1">
                <a:solidFill>
                  <a:srgbClr val="000099"/>
                </a:solidFill>
              </a:rPr>
              <a:t>densidade do ar</a:t>
            </a:r>
            <a:r>
              <a:rPr kumimoji="0" lang="pt-BR" altLang="pt-BR" sz="2400">
                <a:latin typeface="Times New Roman" panose="02020603050405020304" pitchFamily="18" charset="0"/>
              </a:rPr>
              <a:t>  </a:t>
            </a:r>
            <a:r>
              <a:rPr kumimoji="0" lang="pt-BR" altLang="pt-BR" sz="2400" b="1">
                <a:solidFill>
                  <a:srgbClr val="000066"/>
                </a:solidFill>
                <a:latin typeface="Times New Roman" panose="02020603050405020304" pitchFamily="18" charset="0"/>
              </a:rPr>
              <a:t>= 1,2256 kg/m3 ao nível do mar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58000" y="3276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589963" y="1879600"/>
            <a:ext cx="1828800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000" b="1">
                <a:solidFill>
                  <a:srgbClr val="000066"/>
                </a:solidFill>
                <a:latin typeface="Times New Roman" panose="02020603050405020304" pitchFamily="18" charset="0"/>
              </a:rPr>
              <a:t>Massa = kg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000" b="1">
                <a:solidFill>
                  <a:srgbClr val="000066"/>
                </a:solidFill>
                <a:latin typeface="Times New Roman" panose="02020603050405020304" pitchFamily="18" charset="0"/>
              </a:rPr>
              <a:t>V = metros / s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4038600" y="207010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0066"/>
                </a:solidFill>
                <a:latin typeface="Times New Roman" panose="02020603050405020304" pitchFamily="18" charset="0"/>
              </a:rPr>
              <a:t>joules</a:t>
            </a:r>
          </a:p>
        </p:txBody>
      </p:sp>
      <p:pic>
        <p:nvPicPr>
          <p:cNvPr id="7181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971800"/>
            <a:ext cx="48006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2" name="Line 20"/>
          <p:cNvSpPr>
            <a:spLocks noChangeShapeType="1"/>
          </p:cNvSpPr>
          <p:nvPr/>
        </p:nvSpPr>
        <p:spPr bwMode="auto">
          <a:xfrm>
            <a:off x="4902200" y="22479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7183" name="Object 21"/>
          <p:cNvGraphicFramePr>
            <a:graphicFrameLocks noChangeAspect="1"/>
          </p:cNvGraphicFramePr>
          <p:nvPr/>
        </p:nvGraphicFramePr>
        <p:xfrm>
          <a:off x="5413375" y="1739900"/>
          <a:ext cx="3208338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10" imgW="914400" imgH="419100" progId="Equation.3">
                  <p:embed/>
                </p:oleObj>
              </mc:Choice>
              <mc:Fallback>
                <p:oleObj name="Equation" r:id="rId10" imgW="91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1739900"/>
                        <a:ext cx="3208338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4"/>
          <p:cNvGraphicFramePr>
            <a:graphicFrameLocks noChangeAspect="1"/>
          </p:cNvGraphicFramePr>
          <p:nvPr/>
        </p:nvGraphicFramePr>
        <p:xfrm>
          <a:off x="1776414" y="2760663"/>
          <a:ext cx="12207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ção" r:id="rId12" imgW="533169" imgH="482391" progId="Equation.3">
                  <p:embed/>
                </p:oleObj>
              </mc:Choice>
              <mc:Fallback>
                <p:oleObj name="Equação" r:id="rId12" imgW="53316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4" y="2760663"/>
                        <a:ext cx="122078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4"/>
          <p:cNvGraphicFramePr>
            <a:graphicFrameLocks noChangeAspect="1"/>
          </p:cNvGraphicFramePr>
          <p:nvPr/>
        </p:nvGraphicFramePr>
        <p:xfrm>
          <a:off x="3444876" y="2967039"/>
          <a:ext cx="16557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ção" r:id="rId14" imgW="723586" imgH="304668" progId="Equation.3">
                  <p:embed/>
                </p:oleObj>
              </mc:Choice>
              <mc:Fallback>
                <p:oleObj name="Equação" r:id="rId14" imgW="723586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6" y="2967039"/>
                        <a:ext cx="16557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Seta para a direita 1"/>
          <p:cNvSpPr>
            <a:spLocks noChangeArrowheads="1"/>
          </p:cNvSpPr>
          <p:nvPr/>
        </p:nvSpPr>
        <p:spPr bwMode="auto">
          <a:xfrm>
            <a:off x="3098800" y="3163889"/>
            <a:ext cx="204788" cy="200025"/>
          </a:xfrm>
          <a:prstGeom prst="rightArrow">
            <a:avLst>
              <a:gd name="adj1" fmla="val 50000"/>
              <a:gd name="adj2" fmla="val 4995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graphicFrame>
        <p:nvGraphicFramePr>
          <p:cNvPr id="7187" name="Object 4"/>
          <p:cNvGraphicFramePr>
            <a:graphicFrameLocks noChangeAspect="1"/>
          </p:cNvGraphicFramePr>
          <p:nvPr/>
        </p:nvGraphicFramePr>
        <p:xfrm>
          <a:off x="1763713" y="3962400"/>
          <a:ext cx="22653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ção" r:id="rId16" imgW="990600" imgH="419100" progId="Equation.3">
                  <p:embed/>
                </p:oleObj>
              </mc:Choice>
              <mc:Fallback>
                <p:oleObj name="Equação" r:id="rId16" imgW="990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62400"/>
                        <a:ext cx="22653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88" name="Conector de seta reta 4"/>
          <p:cNvCxnSpPr>
            <a:cxnSpLocks noChangeShapeType="1"/>
          </p:cNvCxnSpPr>
          <p:nvPr/>
        </p:nvCxnSpPr>
        <p:spPr bwMode="auto">
          <a:xfrm flipH="1">
            <a:off x="2135189" y="3516314"/>
            <a:ext cx="1393825" cy="5603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9" name="Conector de seta reta 6"/>
          <p:cNvCxnSpPr>
            <a:cxnSpLocks noChangeShapeType="1"/>
          </p:cNvCxnSpPr>
          <p:nvPr/>
        </p:nvCxnSpPr>
        <p:spPr bwMode="auto">
          <a:xfrm>
            <a:off x="3648076" y="4718051"/>
            <a:ext cx="144463" cy="511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88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58100" y="1016000"/>
            <a:ext cx="256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000" b="1">
                <a:solidFill>
                  <a:srgbClr val="000099"/>
                </a:solidFill>
              </a:rPr>
              <a:t>Potência eólica</a:t>
            </a:r>
            <a:r>
              <a:rPr kumimoji="0" lang="pt-BR" altLang="pt-BR" sz="4400" b="1">
                <a:solidFill>
                  <a:srgbClr val="000099"/>
                </a:solidFill>
              </a:rPr>
              <a:t>  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781800" y="1752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pt-BR" altLang="pt-BR" sz="2400">
              <a:latin typeface="Times New Roman" panose="02020603050405020304" pitchFamily="18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141914" y="2743201"/>
          <a:ext cx="31273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825500" imgH="393700" progId="Equation.3">
                  <p:embed/>
                </p:oleObj>
              </mc:Choice>
              <mc:Fallback>
                <p:oleObj name="Equation" r:id="rId3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4" y="2743201"/>
                        <a:ext cx="31273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153400" y="29718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1800" dirty="0"/>
              <a:t>Joules/s= Watts</a:t>
            </a:r>
            <a:endParaRPr kumimoji="0" lang="pt-BR" altLang="pt-BR" sz="1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419601" y="838200"/>
          <a:ext cx="25431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774364" imgH="393529" progId="Equation.3">
                  <p:embed/>
                </p:oleObj>
              </mc:Choice>
              <mc:Fallback>
                <p:oleObj name="Equation" r:id="rId5" imgW="77436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838200"/>
                        <a:ext cx="254317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505200" y="13716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1752600" y="609601"/>
          <a:ext cx="17526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7" imgW="558558" imgH="304668" progId="Equation.3">
                  <p:embed/>
                </p:oleObj>
              </mc:Choice>
              <mc:Fallback>
                <p:oleObj name="Equation" r:id="rId7" imgW="55855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09601"/>
                        <a:ext cx="17526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524000" y="3200401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cs typeface="Arial" panose="020B0604020202020204" pitchFamily="34" charset="0"/>
              </a:rPr>
              <a:t>  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6934200" y="4114800"/>
          <a:ext cx="20574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9" imgW="634725" imgH="393529" progId="Equation.3">
                  <p:embed/>
                </p:oleObj>
              </mc:Choice>
              <mc:Fallback>
                <p:oleObj r:id="rId9" imgW="6347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14800"/>
                        <a:ext cx="205740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400800" y="5638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rgbClr val="003399"/>
                </a:solidFill>
                <a:latin typeface="Times New Roman" panose="02020603050405020304" pitchFamily="18" charset="0"/>
              </a:rPr>
              <a:t>D= diâmetro do rotor</a:t>
            </a:r>
          </a:p>
        </p:txBody>
      </p:sp>
      <p:pic>
        <p:nvPicPr>
          <p:cNvPr id="8204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574926"/>
            <a:ext cx="30480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1981200" y="1524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1981200" y="198120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 flipV="1">
            <a:off x="6172200" y="1600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4495800" y="1524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>
            <a:off x="4495800" y="3200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>
            <a:off x="7315200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 flipH="1" flipV="1">
            <a:off x="3200400" y="3505200"/>
            <a:ext cx="3733800" cy="1219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2" name="Text Box 4"/>
          <p:cNvSpPr txBox="1">
            <a:spLocks noChangeArrowheads="1"/>
          </p:cNvSpPr>
          <p:nvPr/>
        </p:nvSpPr>
        <p:spPr bwMode="auto">
          <a:xfrm>
            <a:off x="1720850" y="6418264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</a:rPr>
              <a:t>http://www.windpower.dk/tour</a:t>
            </a:r>
          </a:p>
        </p:txBody>
      </p:sp>
    </p:spTree>
    <p:extLst>
      <p:ext uri="{BB962C8B-B14F-4D97-AF65-F5344CB8AC3E}">
        <p14:creationId xmlns:p14="http://schemas.microsoft.com/office/powerpoint/2010/main" val="25399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24050" y="101601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b="1">
                <a:solidFill>
                  <a:srgbClr val="000066"/>
                </a:solidFill>
                <a:latin typeface="Times New Roman" panose="02020603050405020304" pitchFamily="18" charset="0"/>
              </a:rPr>
              <a:t>Processo de conversão: Energia extraída do vento</a:t>
            </a:r>
            <a:endParaRPr kumimoji="0" lang="pt-BR" altLang="pt-BR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962400" y="2743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848350" y="2590801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pt-BR" sz="2000">
                <a:solidFill>
                  <a:schemeClr val="bg1"/>
                </a:solidFill>
                <a:latin typeface="Times New Roman" panose="02020603050405020304" pitchFamily="18" charset="0"/>
              </a:rPr>
              <a:t>A2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8458200" y="2514601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1800">
                <a:solidFill>
                  <a:schemeClr val="bg1"/>
                </a:solidFill>
                <a:latin typeface="Times New Roman" panose="02020603050405020304" pitchFamily="18" charset="0"/>
              </a:rPr>
              <a:t>A1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858963" y="610235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400">
                <a:solidFill>
                  <a:srgbClr val="000066"/>
                </a:solidFill>
                <a:latin typeface="Times New Roman" panose="02020603050405020304" pitchFamily="18" charset="0"/>
              </a:rPr>
              <a:t>v1&gt; v &gt; v2</a:t>
            </a:r>
            <a:r>
              <a:rPr kumimoji="0" lang="pt-BR" altLang="pt-BR" sz="2400">
                <a:latin typeface="Times New Roman" panose="02020603050405020304" pitchFamily="18" charset="0"/>
              </a:rPr>
              <a:t>        </a:t>
            </a:r>
            <a:r>
              <a:rPr kumimoji="0" lang="pt-BR" altLang="pt-BR" sz="2400">
                <a:solidFill>
                  <a:srgbClr val="000066"/>
                </a:solidFill>
                <a:latin typeface="Times New Roman" panose="02020603050405020304" pitchFamily="18" charset="0"/>
              </a:rPr>
              <a:t>A = área do rotor (m2)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516564" y="1085851"/>
            <a:ext cx="463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Lei da continuidade de fluxo (Bernoulli) </a:t>
            </a:r>
            <a:r>
              <a:rPr kumimoji="0" lang="pt-BR" altLang="pt-BR" sz="24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1524000" y="3233738"/>
            <a:ext cx="914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cs typeface="Arial" panose="020B0604020202020204" pitchFamily="34" charset="0"/>
              </a:rPr>
              <a:t> </a:t>
            </a:r>
            <a:r>
              <a:rPr lang="en-US" altLang="pt-BR" sz="1100">
                <a:latin typeface="Times New Roman" panose="02020603050405020304" pitchFamily="18" charset="0"/>
              </a:rPr>
              <a:t> </a:t>
            </a:r>
            <a:endParaRPr lang="en-US" altLang="pt-BR" sz="2400">
              <a:latin typeface="Times New Roman" panose="02020603050405020304" pitchFamily="18" charset="0"/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5715000" y="32766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graphicFrame>
        <p:nvGraphicFramePr>
          <p:cNvPr id="9226" name="Object 13"/>
          <p:cNvGraphicFramePr>
            <a:graphicFrameLocks noChangeAspect="1"/>
          </p:cNvGraphicFramePr>
          <p:nvPr/>
        </p:nvGraphicFramePr>
        <p:xfrm>
          <a:off x="5200650" y="2860676"/>
          <a:ext cx="30495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ção" r:id="rId3" imgW="1294838" imgH="215806" progId="Equation.3">
                  <p:embed/>
                </p:oleObj>
              </mc:Choice>
              <mc:Fallback>
                <p:oleObj name="Equação" r:id="rId3" imgW="129483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2860676"/>
                        <a:ext cx="304958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1882775" y="5426075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0066"/>
                </a:solidFill>
                <a:latin typeface="Times New Roman" panose="02020603050405020304" pitchFamily="18" charset="0"/>
              </a:rPr>
              <a:t>Sendo </a:t>
            </a:r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>
            <a:off x="6207125" y="5013325"/>
            <a:ext cx="381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6997700" y="4729163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0066"/>
                </a:solidFill>
                <a:latin typeface="Times New Roman" panose="02020603050405020304" pitchFamily="18" charset="0"/>
              </a:rPr>
              <a:t>Fluxo de massa</a:t>
            </a:r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8064500" y="33115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9231" name="Object 19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Line 20"/>
          <p:cNvSpPr>
            <a:spLocks noChangeShapeType="1"/>
          </p:cNvSpPr>
          <p:nvPr/>
        </p:nvSpPr>
        <p:spPr bwMode="auto">
          <a:xfrm>
            <a:off x="6527800" y="2466975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3" name="Line 21"/>
          <p:cNvSpPr>
            <a:spLocks noChangeShapeType="1"/>
          </p:cNvSpPr>
          <p:nvPr/>
        </p:nvSpPr>
        <p:spPr bwMode="auto">
          <a:xfrm>
            <a:off x="8934450" y="2874963"/>
            <a:ext cx="0" cy="914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4" name="Rectangle 27"/>
          <p:cNvSpPr>
            <a:spLocks noChangeArrowheads="1"/>
          </p:cNvSpPr>
          <p:nvPr/>
        </p:nvSpPr>
        <p:spPr bwMode="auto">
          <a:xfrm>
            <a:off x="5638800" y="32766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pic>
        <p:nvPicPr>
          <p:cNvPr id="9235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9" y="1177925"/>
            <a:ext cx="27527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CaixaDeTexto 2"/>
          <p:cNvSpPr txBox="1">
            <a:spLocks noChangeArrowheads="1"/>
          </p:cNvSpPr>
          <p:nvPr/>
        </p:nvSpPr>
        <p:spPr bwMode="auto">
          <a:xfrm>
            <a:off x="1643064" y="711200"/>
            <a:ext cx="463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3399"/>
                </a:solidFill>
                <a:latin typeface="Times New Roman" panose="02020603050405020304" pitchFamily="18" charset="0"/>
              </a:rPr>
              <a:t>Fluxo de vento através de uma turbina </a:t>
            </a:r>
          </a:p>
        </p:txBody>
      </p:sp>
      <p:sp>
        <p:nvSpPr>
          <p:cNvPr id="9237" name="CaixaDeTexto 3"/>
          <p:cNvSpPr txBox="1">
            <a:spLocks noChangeArrowheads="1"/>
          </p:cNvSpPr>
          <p:nvPr/>
        </p:nvSpPr>
        <p:spPr bwMode="auto">
          <a:xfrm>
            <a:off x="5084763" y="1627188"/>
            <a:ext cx="5181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solidFill>
                  <a:srgbClr val="003399"/>
                </a:solidFill>
                <a:latin typeface="Times New Roman" panose="02020603050405020304" pitchFamily="18" charset="0"/>
              </a:rPr>
              <a:t>Vazão (Q) é constante para diferentes localizações ao longo do tubo de vazão. Assumindo que não há fluxo de massa através  dos limites do tubo de vazões e assumindo massa específica do ar constante, temos que:</a:t>
            </a:r>
          </a:p>
        </p:txBody>
      </p:sp>
      <p:graphicFrame>
        <p:nvGraphicFramePr>
          <p:cNvPr id="9238" name="Object 13"/>
          <p:cNvGraphicFramePr>
            <a:graphicFrameLocks noChangeAspect="1"/>
          </p:cNvGraphicFramePr>
          <p:nvPr/>
        </p:nvGraphicFramePr>
        <p:xfrm>
          <a:off x="1998663" y="4587875"/>
          <a:ext cx="36179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ção" r:id="rId8" imgW="1536033" imgH="304668" progId="Equation.3">
                  <p:embed/>
                </p:oleObj>
              </mc:Choice>
              <mc:Fallback>
                <p:oleObj name="Equação" r:id="rId8" imgW="1536033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4587875"/>
                        <a:ext cx="361791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3"/>
          <p:cNvGraphicFramePr>
            <a:graphicFrameLocks noChangeAspect="1"/>
          </p:cNvGraphicFramePr>
          <p:nvPr/>
        </p:nvGraphicFramePr>
        <p:xfrm>
          <a:off x="1878014" y="3413125"/>
          <a:ext cx="25606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ção" r:id="rId10" imgW="1320800" imgH="508000" progId="Equation.3">
                  <p:embed/>
                </p:oleObj>
              </mc:Choice>
              <mc:Fallback>
                <p:oleObj name="Equação" r:id="rId10" imgW="1320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4" y="3413125"/>
                        <a:ext cx="25606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CaixaDeTexto 5"/>
          <p:cNvSpPr txBox="1">
            <a:spLocks noChangeArrowheads="1"/>
          </p:cNvSpPr>
          <p:nvPr/>
        </p:nvSpPr>
        <p:spPr bwMode="auto">
          <a:xfrm>
            <a:off x="5218113" y="3733800"/>
            <a:ext cx="244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latin typeface="Times New Roman" panose="02020603050405020304" pitchFamily="18" charset="0"/>
              </a:rPr>
              <a:t>Portanto : </a:t>
            </a:r>
          </a:p>
        </p:txBody>
      </p:sp>
      <p:sp>
        <p:nvSpPr>
          <p:cNvPr id="9241" name="Seta para a direita 6"/>
          <p:cNvSpPr>
            <a:spLocks noChangeArrowheads="1"/>
          </p:cNvSpPr>
          <p:nvPr/>
        </p:nvSpPr>
        <p:spPr bwMode="auto">
          <a:xfrm>
            <a:off x="4724400" y="3875088"/>
            <a:ext cx="323850" cy="241300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graphicFrame>
        <p:nvGraphicFramePr>
          <p:cNvPr id="9242" name="Object 13"/>
          <p:cNvGraphicFramePr>
            <a:graphicFrameLocks noChangeAspect="1"/>
          </p:cNvGraphicFramePr>
          <p:nvPr/>
        </p:nvGraphicFramePr>
        <p:xfrm>
          <a:off x="6569076" y="3494088"/>
          <a:ext cx="36560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ção" r:id="rId12" imgW="1981200" imgH="393700" progId="Equation.3">
                  <p:embed/>
                </p:oleObj>
              </mc:Choice>
              <mc:Fallback>
                <p:oleObj name="Equação" r:id="rId12" imgW="198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6" y="3494088"/>
                        <a:ext cx="36560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CaixaDeTexto 1"/>
          <p:cNvSpPr txBox="1">
            <a:spLocks noChangeArrowheads="1"/>
          </p:cNvSpPr>
          <p:nvPr/>
        </p:nvSpPr>
        <p:spPr bwMode="auto">
          <a:xfrm>
            <a:off x="8393114" y="2919413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solidFill>
                  <a:schemeClr val="bg2"/>
                </a:solidFill>
              </a:rPr>
              <a:t>(m3/s)</a:t>
            </a:r>
          </a:p>
        </p:txBody>
      </p:sp>
    </p:spTree>
    <p:extLst>
      <p:ext uri="{BB962C8B-B14F-4D97-AF65-F5344CB8AC3E}">
        <p14:creationId xmlns:p14="http://schemas.microsoft.com/office/powerpoint/2010/main" val="42332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500688" y="323373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631951" y="2533651"/>
          <a:ext cx="38909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3" imgW="2006600" imgH="419100" progId="Equation.3">
                  <p:embed/>
                </p:oleObj>
              </mc:Choice>
              <mc:Fallback>
                <p:oleObj name="Equation" r:id="rId3" imgW="2006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1" y="2533651"/>
                        <a:ext cx="38909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924550" y="1749425"/>
          <a:ext cx="12906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ção" r:id="rId5" imgW="698197" imgH="393529" progId="Equation.3">
                  <p:embed/>
                </p:oleObj>
              </mc:Choice>
              <mc:Fallback>
                <p:oleObj name="Equação" r:id="rId5" imgW="69819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1749425"/>
                        <a:ext cx="129063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072063" y="32004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762125" y="4462463"/>
          <a:ext cx="37655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ção" r:id="rId7" imgW="1943100" imgH="431800" progId="Equation.3">
                  <p:embed/>
                </p:oleObj>
              </mc:Choice>
              <mc:Fallback>
                <p:oleObj name="Equação" r:id="rId7" imgW="1943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4462463"/>
                        <a:ext cx="37655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753100" y="4724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010150" y="3052763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6551614" y="3810001"/>
          <a:ext cx="382587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ção" r:id="rId9" imgW="2095500" imgH="736600" progId="Equation.3">
                  <p:embed/>
                </p:oleObj>
              </mc:Choice>
              <mc:Fallback>
                <p:oleObj name="Equação" r:id="rId9" imgW="20955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4" y="3810001"/>
                        <a:ext cx="3825875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2473326" y="808038"/>
          <a:ext cx="15335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ção" r:id="rId11" imgW="736600" imgH="228600" progId="Equation.3">
                  <p:embed/>
                </p:oleObj>
              </mc:Choice>
              <mc:Fallback>
                <p:oleObj name="Equação" r:id="rId11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6" y="808038"/>
                        <a:ext cx="15335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2"/>
          <p:cNvGraphicFramePr>
            <a:graphicFrameLocks noChangeAspect="1"/>
          </p:cNvGraphicFramePr>
          <p:nvPr/>
        </p:nvGraphicFramePr>
        <p:xfrm>
          <a:off x="8035925" y="5715001"/>
          <a:ext cx="19875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ção" r:id="rId13" imgW="1079032" imgH="393529" progId="Equation.3">
                  <p:embed/>
                </p:oleObj>
              </mc:Choice>
              <mc:Fallback>
                <p:oleObj name="Equação" r:id="rId13" imgW="107903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5" y="5715001"/>
                        <a:ext cx="19875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AutoShape 13"/>
          <p:cNvSpPr>
            <a:spLocks/>
          </p:cNvSpPr>
          <p:nvPr/>
        </p:nvSpPr>
        <p:spPr bwMode="auto">
          <a:xfrm rot="-5400000">
            <a:off x="8953500" y="4610100"/>
            <a:ext cx="457200" cy="1295400"/>
          </a:xfrm>
          <a:prstGeom prst="leftBrace">
            <a:avLst>
              <a:gd name="adj1" fmla="val 23611"/>
              <a:gd name="adj2" fmla="val 50000"/>
            </a:avLst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9448800" y="5486400"/>
            <a:ext cx="3810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>
            <a:off x="7086600" y="60960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4724400" y="5867401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3399"/>
                </a:solidFill>
                <a:latin typeface="Times New Roman" panose="02020603050405020304" pitchFamily="18" charset="0"/>
              </a:rPr>
              <a:t>Potência mecânica</a:t>
            </a:r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>
            <a:off x="5791200" y="2932113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0257" name="Object 18"/>
          <p:cNvGraphicFramePr>
            <a:graphicFrameLocks noChangeAspect="1"/>
          </p:cNvGraphicFramePr>
          <p:nvPr/>
        </p:nvGraphicFramePr>
        <p:xfrm>
          <a:off x="6461126" y="2333626"/>
          <a:ext cx="22399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ção" r:id="rId15" imgW="1244600" imgH="393700" progId="Equation.3">
                  <p:embed/>
                </p:oleObj>
              </mc:Choice>
              <mc:Fallback>
                <p:oleObj name="Equação" r:id="rId15" imgW="1244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6" y="2333626"/>
                        <a:ext cx="223996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Line 19"/>
          <p:cNvSpPr>
            <a:spLocks noChangeShapeType="1"/>
          </p:cNvSpPr>
          <p:nvPr/>
        </p:nvSpPr>
        <p:spPr bwMode="auto">
          <a:xfrm flipH="1">
            <a:off x="6324600" y="2955926"/>
            <a:ext cx="114300" cy="396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 flipH="1">
            <a:off x="2057400" y="3733800"/>
            <a:ext cx="2971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0" name="AutoShape 21"/>
          <p:cNvSpPr>
            <a:spLocks/>
          </p:cNvSpPr>
          <p:nvPr/>
        </p:nvSpPr>
        <p:spPr bwMode="auto">
          <a:xfrm rot="-5388972">
            <a:off x="7277100" y="4760913"/>
            <a:ext cx="381000" cy="1066800"/>
          </a:xfrm>
          <a:prstGeom prst="leftBrace">
            <a:avLst>
              <a:gd name="adj1" fmla="val 23333"/>
              <a:gd name="adj2" fmla="val 50000"/>
            </a:avLst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261" name="Object 22"/>
          <p:cNvGraphicFramePr>
            <a:graphicFrameLocks noChangeAspect="1"/>
          </p:cNvGraphicFramePr>
          <p:nvPr/>
        </p:nvGraphicFramePr>
        <p:xfrm>
          <a:off x="7239000" y="5486400"/>
          <a:ext cx="48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17" imgW="241300" imgH="228600" progId="Equation.3">
                  <p:embed/>
                </p:oleObj>
              </mc:Choice>
              <mc:Fallback>
                <p:oleObj name="Equation" r:id="rId17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486400"/>
                        <a:ext cx="482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2" name="Line 23"/>
          <p:cNvSpPr>
            <a:spLocks noChangeShapeType="1"/>
          </p:cNvSpPr>
          <p:nvPr/>
        </p:nvSpPr>
        <p:spPr bwMode="auto">
          <a:xfrm flipH="1">
            <a:off x="5054600" y="2000250"/>
            <a:ext cx="762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0263" name="Picture 2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1"/>
            <a:ext cx="25146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9067800" y="60960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0265" name="Text Box 26"/>
          <p:cNvSpPr txBox="1">
            <a:spLocks noChangeArrowheads="1"/>
          </p:cNvSpPr>
          <p:nvPr/>
        </p:nvSpPr>
        <p:spPr bwMode="auto">
          <a:xfrm>
            <a:off x="8001000" y="10668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pt-BR" altLang="pt-BR" sz="1800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pt-BR" altLang="pt-BR" sz="1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6" name="Text Box 27"/>
          <p:cNvSpPr txBox="1">
            <a:spLocks noChangeArrowheads="1"/>
          </p:cNvSpPr>
          <p:nvPr/>
        </p:nvSpPr>
        <p:spPr bwMode="auto">
          <a:xfrm>
            <a:off x="9753600" y="9906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EAEAEA"/>
                </a:solidFill>
                <a:latin typeface="Times New Roman" panose="02020603050405020304" pitchFamily="18" charset="0"/>
              </a:rPr>
              <a:t>A</a:t>
            </a:r>
            <a:r>
              <a:rPr lang="pt-BR" altLang="pt-BR" sz="1800" baseline="-25000">
                <a:solidFill>
                  <a:srgbClr val="EAEAEA"/>
                </a:solidFill>
                <a:latin typeface="Times New Roman" panose="02020603050405020304" pitchFamily="18" charset="0"/>
              </a:rPr>
              <a:t>1</a:t>
            </a:r>
            <a:endParaRPr lang="pt-BR" altLang="pt-BR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7" name="Line 28"/>
          <p:cNvSpPr>
            <a:spLocks noChangeShapeType="1"/>
          </p:cNvSpPr>
          <p:nvPr/>
        </p:nvSpPr>
        <p:spPr bwMode="auto">
          <a:xfrm>
            <a:off x="8458200" y="304800"/>
            <a:ext cx="0" cy="11430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8" name="Line 29"/>
          <p:cNvSpPr>
            <a:spLocks noChangeShapeType="1"/>
          </p:cNvSpPr>
          <p:nvPr/>
        </p:nvSpPr>
        <p:spPr bwMode="auto">
          <a:xfrm>
            <a:off x="9677400" y="6096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9" name="Text Box 30"/>
          <p:cNvSpPr txBox="1">
            <a:spLocks noChangeArrowheads="1"/>
          </p:cNvSpPr>
          <p:nvPr/>
        </p:nvSpPr>
        <p:spPr bwMode="auto">
          <a:xfrm>
            <a:off x="9144000" y="99060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10270" name="Object 31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20" imgW="114151" imgH="215619" progId="Equation.3">
                  <p:embed/>
                </p:oleObj>
              </mc:Choice>
              <mc:Fallback>
                <p:oleObj name="Equation" r:id="rId2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1" name="Object 32"/>
          <p:cNvGraphicFramePr>
            <a:graphicFrameLocks noChangeAspect="1"/>
          </p:cNvGraphicFramePr>
          <p:nvPr/>
        </p:nvGraphicFramePr>
        <p:xfrm>
          <a:off x="5270501" y="3124201"/>
          <a:ext cx="24860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ção" r:id="rId22" imgW="1193800" imgH="393700" progId="Equation.3">
                  <p:embed/>
                </p:oleObj>
              </mc:Choice>
              <mc:Fallback>
                <p:oleObj name="Equação" r:id="rId22" imgW="119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1" y="3124201"/>
                        <a:ext cx="24860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2" name="Text Box 33"/>
          <p:cNvSpPr txBox="1">
            <a:spLocks noChangeArrowheads="1"/>
          </p:cNvSpPr>
          <p:nvPr/>
        </p:nvSpPr>
        <p:spPr bwMode="auto">
          <a:xfrm>
            <a:off x="3505200" y="5410201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3399"/>
                </a:solidFill>
                <a:latin typeface="Times New Roman" panose="02020603050405020304" pitchFamily="18" charset="0"/>
              </a:rPr>
              <a:t>Potência eólica</a:t>
            </a:r>
          </a:p>
        </p:txBody>
      </p:sp>
      <p:sp>
        <p:nvSpPr>
          <p:cNvPr id="10273" name="Line 34"/>
          <p:cNvSpPr>
            <a:spLocks noChangeShapeType="1"/>
          </p:cNvSpPr>
          <p:nvPr/>
        </p:nvSpPr>
        <p:spPr bwMode="auto">
          <a:xfrm>
            <a:off x="5791200" y="5638800"/>
            <a:ext cx="12192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74" name="Line 35"/>
          <p:cNvSpPr>
            <a:spLocks noChangeShapeType="1"/>
          </p:cNvSpPr>
          <p:nvPr/>
        </p:nvSpPr>
        <p:spPr bwMode="auto">
          <a:xfrm>
            <a:off x="9829800" y="6324600"/>
            <a:ext cx="0" cy="2286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75" name="Line 36"/>
          <p:cNvSpPr>
            <a:spLocks noChangeShapeType="1"/>
          </p:cNvSpPr>
          <p:nvPr/>
        </p:nvSpPr>
        <p:spPr bwMode="auto">
          <a:xfrm flipH="1">
            <a:off x="8001000" y="6553200"/>
            <a:ext cx="18288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76" name="Text Box 37"/>
          <p:cNvSpPr txBox="1">
            <a:spLocks noChangeArrowheads="1"/>
          </p:cNvSpPr>
          <p:nvPr/>
        </p:nvSpPr>
        <p:spPr bwMode="auto">
          <a:xfrm>
            <a:off x="2476500" y="6172201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3399"/>
                </a:solidFill>
                <a:latin typeface="Times New Roman" panose="02020603050405020304" pitchFamily="18" charset="0"/>
              </a:rPr>
              <a:t>Eficiência mecânica = Coeficiente de potência</a:t>
            </a:r>
          </a:p>
        </p:txBody>
      </p:sp>
      <p:sp>
        <p:nvSpPr>
          <p:cNvPr id="10277" name="CaixaDeTexto 1"/>
          <p:cNvSpPr txBox="1">
            <a:spLocks noChangeArrowheads="1"/>
          </p:cNvSpPr>
          <p:nvPr/>
        </p:nvSpPr>
        <p:spPr bwMode="auto">
          <a:xfrm>
            <a:off x="1752600" y="152400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3399"/>
                </a:solidFill>
                <a:latin typeface="Times New Roman" panose="02020603050405020304" pitchFamily="18" charset="0"/>
              </a:rPr>
              <a:t>Potência do vento extraída pela turbina</a:t>
            </a:r>
          </a:p>
        </p:txBody>
      </p:sp>
      <p:graphicFrame>
        <p:nvGraphicFramePr>
          <p:cNvPr id="10278" name="Object 10"/>
          <p:cNvGraphicFramePr>
            <a:graphicFrameLocks noChangeAspect="1"/>
          </p:cNvGraphicFramePr>
          <p:nvPr/>
        </p:nvGraphicFramePr>
        <p:xfrm>
          <a:off x="1843089" y="1381126"/>
          <a:ext cx="24844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ção" r:id="rId24" imgW="1193800" imgH="393700" progId="Equation.3">
                  <p:embed/>
                </p:oleObj>
              </mc:Choice>
              <mc:Fallback>
                <p:oleObj name="Equação" r:id="rId24" imgW="119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9" y="1381126"/>
                        <a:ext cx="248443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3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16050" y="1285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2400" b="1">
                <a:solidFill>
                  <a:srgbClr val="000066"/>
                </a:solidFill>
                <a:latin typeface="Times New Roman" panose="02020603050405020304" pitchFamily="18" charset="0"/>
              </a:rPr>
              <a:t>Curva de Cp máximo (teórico) em função da velocidade do vento</a:t>
            </a:r>
            <a:endParaRPr kumimoji="0"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784226"/>
            <a:ext cx="25146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917576"/>
            <a:ext cx="568483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51025" y="612616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000066"/>
                </a:solidFill>
                <a:latin typeface="Times New Roman" panose="02020603050405020304" pitchFamily="18" charset="0"/>
              </a:rPr>
              <a:t>Cp (teórico) = 16/27 = 59,26%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0" y="3124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  <a:latin typeface="Times New Roman" panose="02020603050405020304" pitchFamily="18" charset="0"/>
              </a:rPr>
              <a:t>V</a:t>
            </a:r>
          </a:p>
        </p:txBody>
      </p:sp>
      <p:graphicFrame>
        <p:nvGraphicFramePr>
          <p:cNvPr id="11271" name="Object 10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9677400" y="2057400"/>
            <a:ext cx="22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10056813" y="1387476"/>
            <a:ext cx="361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chemeClr val="bg2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1936750" y="5561013"/>
            <a:ext cx="22225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9966FF"/>
                </a:solidFill>
                <a:latin typeface="Times New Roman" panose="02020603050405020304" pitchFamily="18" charset="0"/>
              </a:rPr>
              <a:t>Eficiência de Betz</a:t>
            </a:r>
          </a:p>
        </p:txBody>
      </p:sp>
      <p:sp>
        <p:nvSpPr>
          <p:cNvPr id="11275" name="CaixaDeTexto 1"/>
          <p:cNvSpPr txBox="1">
            <a:spLocks noChangeArrowheads="1"/>
          </p:cNvSpPr>
          <p:nvPr/>
        </p:nvSpPr>
        <p:spPr bwMode="auto">
          <a:xfrm>
            <a:off x="1524000" y="2549526"/>
            <a:ext cx="36718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3399"/>
                </a:solidFill>
                <a:latin typeface="Times New Roman" panose="02020603050405020304" pitchFamily="18" charset="0"/>
              </a:rPr>
              <a:t>A máxima potência que pode ser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3399"/>
                </a:solidFill>
                <a:latin typeface="Times New Roman" panose="02020603050405020304" pitchFamily="18" charset="0"/>
              </a:rPr>
              <a:t>extraída do vento por uma turbina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3399"/>
                </a:solidFill>
                <a:latin typeface="Times New Roman" panose="02020603050405020304" pitchFamily="18" charset="0"/>
              </a:rPr>
              <a:t>eólica apresenta uma limitação que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3399"/>
                </a:solidFill>
                <a:latin typeface="Times New Roman" panose="02020603050405020304" pitchFamily="18" charset="0"/>
              </a:rPr>
              <a:t>é referente a uma velocidade do vento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3399"/>
                </a:solidFill>
                <a:latin typeface="Times New Roman" panose="02020603050405020304" pitchFamily="18" charset="0"/>
              </a:rPr>
              <a:t> na saída do rotor (V2) que não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3399"/>
                </a:solidFill>
                <a:latin typeface="Times New Roman" panose="02020603050405020304" pitchFamily="18" charset="0"/>
              </a:rPr>
              <a:t>pode ser inferior que 1/3V1. Ou seja, para a máxima transferência de potência V= 2/3V1</a:t>
            </a:r>
          </a:p>
        </p:txBody>
      </p:sp>
      <p:sp>
        <p:nvSpPr>
          <p:cNvPr id="11276" name="CaixaDeTexto 2"/>
          <p:cNvSpPr txBox="1">
            <a:spLocks noChangeArrowheads="1"/>
          </p:cNvSpPr>
          <p:nvPr/>
        </p:nvSpPr>
        <p:spPr bwMode="auto">
          <a:xfrm>
            <a:off x="5735638" y="5157788"/>
            <a:ext cx="487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latin typeface="Times New Roman" panose="02020603050405020304" pitchFamily="18" charset="0"/>
              </a:rPr>
              <a:t>Substituindo V2=1/3 V1 na equação anterior </a:t>
            </a:r>
          </a:p>
        </p:txBody>
      </p:sp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5440364" y="5692776"/>
          <a:ext cx="44656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ção" r:id="rId7" imgW="2425700" imgH="393700" progId="Equation.3">
                  <p:embed/>
                </p:oleObj>
              </mc:Choice>
              <mc:Fallback>
                <p:oleObj name="Equação" r:id="rId7" imgW="242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4" y="5692776"/>
                        <a:ext cx="44656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09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00214" y="5013326"/>
            <a:ext cx="45180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000066"/>
                </a:solidFill>
              </a:rPr>
              <a:t>Interferência da esteira;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000066"/>
                </a:solidFill>
              </a:rPr>
              <a:t> depende da velocidade de ponta de pá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63750" y="114301"/>
            <a:ext cx="7467600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Times New Roman" panose="02020603050405020304" pitchFamily="18" charset="0"/>
              </a:rPr>
              <a:t>INFLUÊNCIA DA ROTAÇÃO DA ESTEIRA FORMADA PELO ROTOR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74825" y="3865564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200" b="1" dirty="0"/>
              <a:t>http://www.windpower.dk/tour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96939"/>
            <a:ext cx="4078288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311900" y="925513"/>
            <a:ext cx="289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66"/>
                </a:solidFill>
              </a:rPr>
              <a:t>Na prática Cp é menor que o valor máximo teórico em função de três fatores: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6024563" y="1709739"/>
            <a:ext cx="4392612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400" b="1">
                <a:solidFill>
                  <a:srgbClr val="000066"/>
                </a:solidFill>
              </a:rPr>
              <a:t>rotação da esteira atrás do rotor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400" b="1">
                <a:solidFill>
                  <a:srgbClr val="000066"/>
                </a:solidFill>
              </a:rPr>
              <a:t> número  de pás e perdas na ponta associadas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400" b="1">
                <a:solidFill>
                  <a:srgbClr val="000066"/>
                </a:solidFill>
              </a:rPr>
              <a:t> força de arrasto não nula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400" b="1">
                <a:solidFill>
                  <a:srgbClr val="000066"/>
                </a:solidFill>
              </a:rPr>
              <a:t> perfil aerodinâmico das pás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400" b="1">
                <a:solidFill>
                  <a:srgbClr val="000066"/>
                </a:solidFill>
              </a:rPr>
              <a:t> velocidade do vento incidente</a:t>
            </a:r>
          </a:p>
        </p:txBody>
      </p:sp>
      <p:pic>
        <p:nvPicPr>
          <p:cNvPr id="1229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357563"/>
            <a:ext cx="1368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9" y="4387850"/>
            <a:ext cx="36226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CaixaDeTexto 11"/>
          <p:cNvSpPr txBox="1">
            <a:spLocks noChangeArrowheads="1"/>
          </p:cNvSpPr>
          <p:nvPr/>
        </p:nvSpPr>
        <p:spPr bwMode="auto">
          <a:xfrm>
            <a:off x="5537200" y="6486526"/>
            <a:ext cx="2520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100">
                <a:solidFill>
                  <a:schemeClr val="bg2"/>
                </a:solidFill>
              </a:rPr>
              <a:t>Ref: Energia Eólica. Ronaldo dos Santos Custódio</a:t>
            </a:r>
          </a:p>
        </p:txBody>
      </p:sp>
    </p:spTree>
    <p:extLst>
      <p:ext uri="{BB962C8B-B14F-4D97-AF65-F5344CB8AC3E}">
        <p14:creationId xmlns:p14="http://schemas.microsoft.com/office/powerpoint/2010/main" val="418269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28800" y="5181601"/>
            <a:ext cx="259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0066"/>
                </a:solidFill>
                <a:latin typeface="Times New Roman" panose="02020603050405020304" pitchFamily="18" charset="0"/>
              </a:rPr>
              <a:t>L – Lift (sustentação)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0066"/>
                </a:solidFill>
                <a:latin typeface="Times New Roman" panose="02020603050405020304" pitchFamily="18" charset="0"/>
              </a:rPr>
              <a:t>D – Drag (arrasto)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137160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FF0000"/>
                </a:solidFill>
                <a:latin typeface="Times New Roman" panose="02020603050405020304" pitchFamily="18" charset="0"/>
              </a:rPr>
              <a:t>FORÇAS ATUANTES NS PÁS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94338" y="942976"/>
            <a:ext cx="48006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FF0000"/>
                </a:solidFill>
              </a:rPr>
              <a:t>F</a:t>
            </a:r>
            <a:r>
              <a:rPr lang="pt-BR" altLang="pt-BR" sz="1600" b="1" baseline="-25000">
                <a:solidFill>
                  <a:srgbClr val="FF0000"/>
                </a:solidFill>
              </a:rPr>
              <a:t>L</a:t>
            </a:r>
            <a:r>
              <a:rPr lang="pt-BR" altLang="pt-BR" sz="1600" b="1">
                <a:solidFill>
                  <a:srgbClr val="FF0000"/>
                </a:solidFill>
              </a:rPr>
              <a:t> =    Força de sustentação</a:t>
            </a:r>
            <a:r>
              <a:rPr lang="pt-BR" altLang="pt-BR" sz="1600" b="1"/>
              <a:t> : </a:t>
            </a:r>
            <a:r>
              <a:rPr lang="pt-BR" altLang="pt-BR" sz="1600" b="1">
                <a:solidFill>
                  <a:srgbClr val="000066"/>
                </a:solidFill>
              </a:rPr>
              <a:t>perpendicular à direção do vento incidente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FF0000"/>
                </a:solidFill>
              </a:rPr>
              <a:t>F</a:t>
            </a:r>
            <a:r>
              <a:rPr lang="pt-BR" altLang="pt-BR" sz="1600" b="1" baseline="-25000">
                <a:solidFill>
                  <a:srgbClr val="FF0000"/>
                </a:solidFill>
              </a:rPr>
              <a:t>D</a:t>
            </a:r>
            <a:r>
              <a:rPr lang="pt-BR" altLang="pt-BR" sz="1600" b="1">
                <a:solidFill>
                  <a:srgbClr val="FF0000"/>
                </a:solidFill>
              </a:rPr>
              <a:t> =    Força de arrasto</a:t>
            </a:r>
            <a:r>
              <a:rPr lang="pt-BR" altLang="pt-BR" sz="1600" b="1">
                <a:solidFill>
                  <a:srgbClr val="000066"/>
                </a:solidFill>
              </a:rPr>
              <a:t>: paralela à direção do vento incidente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05000" y="40386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000066"/>
                </a:solidFill>
              </a:rPr>
              <a:t>Boyle, 2002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35814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1"/>
            <a:ext cx="287655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1"/>
            <a:ext cx="247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494338" y="2466975"/>
            <a:ext cx="5065712" cy="1785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Times New Roman" panose="02020603050405020304" pitchFamily="18" charset="0"/>
              </a:rPr>
              <a:t>Magnitude das forças depende: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 b="1">
                <a:latin typeface="Times New Roman" panose="02020603050405020304" pitchFamily="18" charset="0"/>
              </a:rPr>
              <a:t>Forma do objeto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 b="1">
                <a:latin typeface="Times New Roman" panose="02020603050405020304" pitchFamily="18" charset="0"/>
              </a:rPr>
              <a:t>Sua orientação com relação a corrente de ar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 b="1">
                <a:latin typeface="Times New Roman" panose="02020603050405020304" pitchFamily="18" charset="0"/>
              </a:rPr>
              <a:t> velocidade da corrente de ar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817688" y="1143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Aerofólios e conceitos gerais sobre aerodinâmica</a:t>
            </a:r>
          </a:p>
        </p:txBody>
      </p:sp>
      <p:sp>
        <p:nvSpPr>
          <p:cNvPr id="13323" name="CaixaDeTexto 12"/>
          <p:cNvSpPr txBox="1">
            <a:spLocks noChangeArrowheads="1"/>
          </p:cNvSpPr>
          <p:nvPr/>
        </p:nvSpPr>
        <p:spPr bwMode="auto">
          <a:xfrm>
            <a:off x="1792289" y="4835526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336699"/>
                </a:solidFill>
                <a:latin typeface="Times New Roman" panose="02020603050405020304" pitchFamily="18" charset="0"/>
              </a:rPr>
              <a:t>Renewable Energy. Godfrey Boyle</a:t>
            </a:r>
          </a:p>
        </p:txBody>
      </p:sp>
    </p:spTree>
    <p:extLst>
      <p:ext uri="{BB962C8B-B14F-4D97-AF65-F5344CB8AC3E}">
        <p14:creationId xmlns:p14="http://schemas.microsoft.com/office/powerpoint/2010/main" val="20022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1703</Words>
  <Application>Microsoft Office PowerPoint</Application>
  <PresentationFormat>Widescreen</PresentationFormat>
  <Paragraphs>223</Paragraphs>
  <Slides>28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Monotype Sorts</vt:lpstr>
      <vt:lpstr>Symbol</vt:lpstr>
      <vt:lpstr>Times New Roman</vt:lpstr>
      <vt:lpstr>Wingdings</vt:lpstr>
      <vt:lpstr>Tema do Office</vt:lpstr>
      <vt:lpstr>Microsoft Equation 3.0</vt:lpstr>
      <vt:lpstr>Microsoft Equation 2.0</vt:lpstr>
      <vt:lpstr>Bitmap Image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 de pás - turbinas tipo hélice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 Fadigas</dc:creator>
  <cp:lastModifiedBy>Eliane Fadigas</cp:lastModifiedBy>
  <cp:revision>5</cp:revision>
  <dcterms:created xsi:type="dcterms:W3CDTF">2018-11-26T10:45:02Z</dcterms:created>
  <dcterms:modified xsi:type="dcterms:W3CDTF">2018-11-26T11:03:14Z</dcterms:modified>
</cp:coreProperties>
</file>