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63" r:id="rId3"/>
    <p:sldId id="264" r:id="rId4"/>
    <p:sldId id="265" r:id="rId5"/>
    <p:sldId id="266" r:id="rId6"/>
    <p:sldId id="267" r:id="rId7"/>
    <p:sldId id="304" r:id="rId8"/>
    <p:sldId id="257" r:id="rId9"/>
    <p:sldId id="258" r:id="rId10"/>
    <p:sldId id="259" r:id="rId11"/>
    <p:sldId id="260" r:id="rId12"/>
    <p:sldId id="261" r:id="rId13"/>
    <p:sldId id="280" r:id="rId14"/>
    <p:sldId id="281" r:id="rId15"/>
    <p:sldId id="268" r:id="rId16"/>
    <p:sldId id="282" r:id="rId17"/>
    <p:sldId id="283" r:id="rId18"/>
    <p:sldId id="269" r:id="rId19"/>
    <p:sldId id="270" r:id="rId20"/>
    <p:sldId id="271" r:id="rId21"/>
    <p:sldId id="272" r:id="rId22"/>
    <p:sldId id="275" r:id="rId23"/>
    <p:sldId id="273" r:id="rId24"/>
    <p:sldId id="274" r:id="rId25"/>
    <p:sldId id="276" r:id="rId26"/>
    <p:sldId id="277" r:id="rId27"/>
    <p:sldId id="278" r:id="rId28"/>
    <p:sldId id="279" r:id="rId29"/>
    <p:sldId id="29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05" r:id="rId38"/>
    <p:sldId id="1144" r:id="rId39"/>
    <p:sldId id="458" r:id="rId40"/>
    <p:sldId id="467" r:id="rId41"/>
    <p:sldId id="1145" r:id="rId42"/>
    <p:sldId id="461" r:id="rId43"/>
    <p:sldId id="460" r:id="rId44"/>
    <p:sldId id="1146" r:id="rId45"/>
    <p:sldId id="471" r:id="rId46"/>
    <p:sldId id="1147" r:id="rId47"/>
    <p:sldId id="427" r:id="rId48"/>
    <p:sldId id="437" r:id="rId49"/>
    <p:sldId id="438" r:id="rId50"/>
    <p:sldId id="414" r:id="rId51"/>
    <p:sldId id="435" r:id="rId52"/>
    <p:sldId id="436" r:id="rId53"/>
    <p:sldId id="469" r:id="rId54"/>
    <p:sldId id="262" r:id="rId55"/>
    <p:sldId id="295" r:id="rId56"/>
    <p:sldId id="294" r:id="rId57"/>
    <p:sldId id="303" r:id="rId58"/>
    <p:sldId id="296" r:id="rId59"/>
    <p:sldId id="297" r:id="rId60"/>
    <p:sldId id="298" r:id="rId61"/>
    <p:sldId id="299" r:id="rId62"/>
    <p:sldId id="300" r:id="rId63"/>
    <p:sldId id="301" r:id="rId6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5"/>
    <p:restoredTop sz="94675"/>
  </p:normalViewPr>
  <p:slideViewPr>
    <p:cSldViewPr>
      <p:cViewPr varScale="1">
        <p:scale>
          <a:sx n="127" d="100"/>
          <a:sy n="127" d="100"/>
        </p:scale>
        <p:origin x="26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A035-7056-BC4C-BFE0-24FFA3D1D7FF}" type="datetimeFigureOut">
              <a:rPr lang="pt-BR" smtClean="0"/>
              <a:t>25/03/2019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Clique para editar os estilos de texto Mestres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D4FFF-C09B-E844-A49A-832BBCE2A9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46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t-BR" smtClean="0"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053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pt-BR" smtClean="0"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161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916BDC-391A-4EAC-B460-7D01051C48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7387EB-94D1-4302-8AED-5B9197270C1A}" type="slidenum">
              <a:rPr lang="en-US" altLang="pt-BR"/>
              <a:pPr/>
              <a:t>46</a:t>
            </a:fld>
            <a:endParaRPr lang="en-US" altLang="pt-BR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05F33C38-4B06-45EB-AA98-6033842CF8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E0EC593-67E7-436A-AC74-AB683F7F32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pt-BR"/>
              <a:t>More recently NATURE MEDICINE showed IDO activity after DEX and GITR – GITRL interaction.</a:t>
            </a:r>
          </a:p>
          <a:p>
            <a:r>
              <a:rPr lang="en-US" altLang="pt-BR"/>
              <a:t>Little is known about its mechanisms in vivo.</a:t>
            </a:r>
          </a:p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3769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BC75C3D-318D-4D58-AC94-96BAF3D5457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3A3752-B02C-4427-B367-02B6037F435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D0A345-E646-4C97-8498-EDD50F69D5B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5714D-58FF-4FC4-8183-56DD957A55CA}" type="datetimeFigureOut">
              <a:rPr lang="pt-BR" smtClean="0"/>
              <a:pPr/>
              <a:t>25/03/2019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AC629-EE22-4929-A158-3DF87B3F82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/G:/Control%20EAE.mpg" TargetMode="External"/><Relationship Id="rId1" Type="http://schemas.openxmlformats.org/officeDocument/2006/relationships/video" Target="file:////G:/Oral%20Tolerance.mpg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upload.wikimedia.org/wikipedia/commons/3/3c/Ms_progression_types.svg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ncbi.nlm.nih.gov/pubmed/8780061" TargetMode="External"/><Relationship Id="rId5" Type="http://schemas.openxmlformats.org/officeDocument/2006/relationships/hyperlink" Target="http://en.wikipedia.org/wiki/PubMed_Identifier" TargetMode="External"/><Relationship Id="rId4" Type="http://schemas.openxmlformats.org/officeDocument/2006/relationships/hyperlink" Target="http://en.wikipedia.org/wiki/Fred_D._Lublin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microsoft.com/office/2007/relationships/hdphoto" Target="../media/hdphoto2.wdp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microsoft.com/office/2007/relationships/hdphoto" Target="../media/hdphoto1.wdp"/><Relationship Id="rId1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png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57.pn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74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microsoft.com/office/2007/relationships/hdphoto" Target="../media/hdphoto3.wdp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png"/><Relationship Id="rId5" Type="http://schemas.openxmlformats.org/officeDocument/2006/relationships/image" Target="../media/image109.png"/><Relationship Id="rId4" Type="http://schemas.openxmlformats.org/officeDocument/2006/relationships/image" Target="../media/image11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microsoft.com/office/2007/relationships/media" Target="../media/media2.mp4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video" Target="../media/media2.mp4"/><Relationship Id="rId9" Type="http://schemas.openxmlformats.org/officeDocument/2006/relationships/image" Target="../media/image126.emf"/><Relationship Id="rId14" Type="http://schemas.openxmlformats.org/officeDocument/2006/relationships/image" Target="../media/image13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Auto-imunidade</a:t>
            </a:r>
            <a:r>
              <a:rPr lang="pt-BR" dirty="0">
                <a:solidFill>
                  <a:srgbClr val="FFFF00"/>
                </a:solidFill>
              </a:rPr>
              <a:t> Celular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2000" dirty="0">
                <a:solidFill>
                  <a:srgbClr val="FFFF00"/>
                </a:solidFill>
              </a:rPr>
              <a:t>Prof. Dr. Jean Pierre </a:t>
            </a:r>
            <a:r>
              <a:rPr lang="pt-BR" sz="2000" dirty="0" err="1">
                <a:solidFill>
                  <a:srgbClr val="FFFF00"/>
                </a:solidFill>
              </a:rPr>
              <a:t>Schatzmann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Peron</a:t>
            </a:r>
            <a:endParaRPr lang="pt-BR" sz="2000" dirty="0">
              <a:solidFill>
                <a:srgbClr val="FFFF00"/>
              </a:solidFill>
            </a:endParaRPr>
          </a:p>
          <a:p>
            <a:r>
              <a:rPr lang="pt-BR" sz="2000" dirty="0">
                <a:solidFill>
                  <a:srgbClr val="FFFF00"/>
                </a:solidFill>
              </a:rPr>
              <a:t>Laboratório de Interações Neuroimunes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776864" cy="544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043608" y="260648"/>
            <a:ext cx="6967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Quais eventos celulares são observados?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17147" y="5219908"/>
            <a:ext cx="22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LINFOPROLIFERAÇÂO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6632"/>
            <a:ext cx="628188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7092280" cy="63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599712" y="1074216"/>
            <a:ext cx="278871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</a:rPr>
              <a:t>Tipo IV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Antígenos </a:t>
            </a:r>
            <a:r>
              <a:rPr lang="pt-BR" sz="2400" b="1" dirty="0" err="1">
                <a:solidFill>
                  <a:srgbClr val="FFFF00"/>
                </a:solidFill>
              </a:rPr>
              <a:t>Protéicos</a:t>
            </a:r>
            <a:r>
              <a:rPr lang="pt-BR" sz="2400" b="1" dirty="0">
                <a:solidFill>
                  <a:srgbClr val="FFFF00"/>
                </a:solidFill>
              </a:rPr>
              <a:t> 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Apresentados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aos Linfócitos T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Th1</a:t>
            </a:r>
          </a:p>
          <a:p>
            <a:pPr algn="ctr"/>
            <a:endParaRPr lang="pt-BR" sz="24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Th17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38"/>
            <a:ext cx="9144000" cy="444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Diabetes Tipo 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30019"/>
          </a:xfrm>
        </p:spPr>
        <p:txBody>
          <a:bodyPr>
            <a:normAutofit fontScale="85000" lnSpcReduction="2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Willy </a:t>
            </a:r>
            <a:r>
              <a:rPr lang="pt-BR" dirty="0" err="1">
                <a:solidFill>
                  <a:srgbClr val="FFFF00"/>
                </a:solidFill>
              </a:rPr>
              <a:t>Gepts</a:t>
            </a:r>
            <a:r>
              <a:rPr lang="pt-BR" dirty="0">
                <a:solidFill>
                  <a:srgbClr val="FFFF00"/>
                </a:solidFill>
              </a:rPr>
              <a:t> - </a:t>
            </a:r>
          </a:p>
          <a:p>
            <a:r>
              <a:rPr lang="pt-BR" dirty="0">
                <a:solidFill>
                  <a:srgbClr val="FFFF00"/>
                </a:solidFill>
              </a:rPr>
              <a:t>USA – 30.000 novos casos por ano</a:t>
            </a:r>
          </a:p>
          <a:p>
            <a:r>
              <a:rPr lang="pt-BR" dirty="0">
                <a:solidFill>
                  <a:srgbClr val="FFFF00"/>
                </a:solidFill>
              </a:rPr>
              <a:t>HLA – DR3 e HLA-DR4</a:t>
            </a:r>
          </a:p>
          <a:p>
            <a:r>
              <a:rPr lang="pt-BR" dirty="0">
                <a:solidFill>
                  <a:srgbClr val="FFFF00"/>
                </a:solidFill>
              </a:rPr>
              <a:t>Não HLA- Polimorfismo no gene insulina</a:t>
            </a:r>
          </a:p>
          <a:p>
            <a:r>
              <a:rPr lang="pt-BR" dirty="0" err="1">
                <a:solidFill>
                  <a:srgbClr val="FFFF00"/>
                </a:solidFill>
              </a:rPr>
              <a:t>Auto-antígenos</a:t>
            </a:r>
            <a:endParaRPr lang="pt-BR" dirty="0">
              <a:solidFill>
                <a:srgbClr val="FFFF00"/>
              </a:solidFill>
            </a:endParaRPr>
          </a:p>
          <a:p>
            <a:pPr lvl="1"/>
            <a:r>
              <a:rPr lang="pt-BR" dirty="0">
                <a:solidFill>
                  <a:srgbClr val="FFFF00"/>
                </a:solidFill>
              </a:rPr>
              <a:t>Anti-insulina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Islet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cell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antigen</a:t>
            </a:r>
            <a:r>
              <a:rPr lang="pt-BR" dirty="0">
                <a:solidFill>
                  <a:srgbClr val="FFFF00"/>
                </a:solidFill>
              </a:rPr>
              <a:t> 512</a:t>
            </a:r>
          </a:p>
          <a:p>
            <a:pPr lvl="1"/>
            <a:r>
              <a:rPr lang="pt-BR" dirty="0">
                <a:solidFill>
                  <a:srgbClr val="FFFF00"/>
                </a:solidFill>
              </a:rPr>
              <a:t>GAD (descarboxilase do ácido glutâmico)</a:t>
            </a:r>
          </a:p>
          <a:p>
            <a:pPr lvl="1"/>
            <a:r>
              <a:rPr lang="pt-BR" dirty="0">
                <a:solidFill>
                  <a:srgbClr val="FFFF00"/>
                </a:solidFill>
              </a:rPr>
              <a:t>Mimetismo molecular – </a:t>
            </a:r>
            <a:r>
              <a:rPr lang="pt-BR" dirty="0" err="1">
                <a:solidFill>
                  <a:srgbClr val="FFFF00"/>
                </a:solidFill>
              </a:rPr>
              <a:t>Coxsackie</a:t>
            </a:r>
            <a:r>
              <a:rPr lang="pt-BR" dirty="0">
                <a:solidFill>
                  <a:srgbClr val="FFFF00"/>
                </a:solidFill>
              </a:rPr>
              <a:t> vírus B, </a:t>
            </a:r>
            <a:r>
              <a:rPr lang="pt-BR" dirty="0" err="1">
                <a:solidFill>
                  <a:srgbClr val="FFFF00"/>
                </a:solidFill>
              </a:rPr>
              <a:t>reovírus</a:t>
            </a:r>
            <a:r>
              <a:rPr lang="pt-BR" dirty="0">
                <a:solidFill>
                  <a:srgbClr val="FFFF00"/>
                </a:solidFill>
              </a:rPr>
              <a:t> 1b, rubéola</a:t>
            </a:r>
          </a:p>
          <a:p>
            <a:r>
              <a:rPr lang="pt-BR" dirty="0">
                <a:solidFill>
                  <a:srgbClr val="FFFF00"/>
                </a:solidFill>
              </a:rPr>
              <a:t>Experimentalmente a transferência de linfócitos T CD4 ou T CD8 induzem a doença</a:t>
            </a:r>
          </a:p>
          <a:p>
            <a:r>
              <a:rPr lang="pt-BR" dirty="0">
                <a:solidFill>
                  <a:srgbClr val="FFFF00"/>
                </a:solidFill>
              </a:rPr>
              <a:t>Linfócitos B ou anticorpos não!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60648"/>
            <a:ext cx="2038722" cy="171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395536" y="6453336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FF00"/>
                </a:solidFill>
              </a:rPr>
              <a:t>Gepts</a:t>
            </a:r>
            <a:r>
              <a:rPr lang="en-US" sz="1400" dirty="0">
                <a:solidFill>
                  <a:srgbClr val="FFFF00"/>
                </a:solidFill>
              </a:rPr>
              <a:t> W. Pathologic anatomy of the pancreas in juvenile diabetes mellitus. Diabetes 1965;14:619–33</a:t>
            </a:r>
            <a:endParaRPr lang="pt-BR" sz="1400" dirty="0">
              <a:solidFill>
                <a:srgbClr val="FFFF00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395536" y="6381328"/>
            <a:ext cx="813690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pt-BR" sz="2000" dirty="0">
                <a:solidFill>
                  <a:srgbClr val="FFFF00"/>
                </a:solidFill>
              </a:rPr>
              <a:t>Imunopatologia – Na fase inicial é observado infiltrado inflamatório de linfócitos – macrófagos - INSULITE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442" y="1176194"/>
            <a:ext cx="7010902" cy="220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http://www.scielo.br/img/revistas/abo/v71n6s0/18t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75" y="3390900"/>
            <a:ext cx="4048125" cy="3467100"/>
          </a:xfrm>
          <a:prstGeom prst="rect">
            <a:avLst/>
          </a:prstGeom>
          <a:noFill/>
        </p:spPr>
      </p:pic>
      <p:pic>
        <p:nvPicPr>
          <p:cNvPr id="40967" name="Picture 7" descr="Insulitis in human type 1 diabetes: islet cells are stained for insulin (blue), infiltrating cells are stained for the T-cell marker CD3 (green) and CD8 (red)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01008"/>
            <a:ext cx="3816424" cy="2304256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1979712" y="5867980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CD3</a:t>
            </a:r>
            <a:r>
              <a:rPr lang="en-US" dirty="0">
                <a:solidFill>
                  <a:srgbClr val="FFFF00"/>
                </a:solidFill>
              </a:rPr>
              <a:t>         </a:t>
            </a:r>
            <a:r>
              <a:rPr lang="en-US" dirty="0">
                <a:solidFill>
                  <a:srgbClr val="FF0000"/>
                </a:solidFill>
              </a:rPr>
              <a:t>CD8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0152" y="980728"/>
            <a:ext cx="3168352" cy="4392488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FFFF00"/>
                </a:solidFill>
              </a:rPr>
              <a:t>Diabete fulminante</a:t>
            </a:r>
            <a:br>
              <a:rPr lang="pt-BR" sz="3600" dirty="0">
                <a:solidFill>
                  <a:srgbClr val="FFFF00"/>
                </a:solidFill>
              </a:rPr>
            </a:br>
            <a:r>
              <a:rPr lang="pt-BR" sz="3600" dirty="0">
                <a:solidFill>
                  <a:srgbClr val="FFFF00"/>
                </a:solidFill>
              </a:rPr>
              <a:t> </a:t>
            </a:r>
            <a:br>
              <a:rPr lang="pt-BR" sz="3600" dirty="0">
                <a:solidFill>
                  <a:srgbClr val="FFFF00"/>
                </a:solidFill>
              </a:rPr>
            </a:br>
            <a:r>
              <a:rPr lang="pt-BR" sz="3600" dirty="0">
                <a:solidFill>
                  <a:srgbClr val="FFFF00"/>
                </a:solidFill>
              </a:rPr>
              <a:t>infiltrado inflamatório e fibrose</a:t>
            </a:r>
          </a:p>
        </p:txBody>
      </p:sp>
      <p:pic>
        <p:nvPicPr>
          <p:cNvPr id="41988" name="Picture 4" descr="http://www.anilaggrawal.com/ij/vol_012_no_001/papers/paper002/hr/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5400600" cy="5101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Imunopatologia – Na fazer crônica da doença, devido à ampla </a:t>
            </a:r>
            <a:r>
              <a:rPr lang="pt-BR" sz="2400" dirty="0" err="1">
                <a:solidFill>
                  <a:srgbClr val="FFFF00"/>
                </a:solidFill>
              </a:rPr>
              <a:t>distruição</a:t>
            </a:r>
            <a:r>
              <a:rPr lang="pt-BR" sz="2400" dirty="0">
                <a:solidFill>
                  <a:srgbClr val="FFFF00"/>
                </a:solidFill>
              </a:rPr>
              <a:t> das ilhotes e redução do </a:t>
            </a:r>
            <a:r>
              <a:rPr lang="pt-BR" sz="2400" dirty="0" err="1">
                <a:solidFill>
                  <a:srgbClr val="FFFF00"/>
                </a:solidFill>
              </a:rPr>
              <a:t>Ag</a:t>
            </a:r>
            <a:r>
              <a:rPr lang="pt-BR" sz="2400" dirty="0">
                <a:solidFill>
                  <a:srgbClr val="FFFF00"/>
                </a:solidFill>
              </a:rPr>
              <a:t>, há uma grande regressão do infiltrado inflamatório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817063" y="1628800"/>
            <a:ext cx="167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Ilhotas Controle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69077" y="1412776"/>
            <a:ext cx="19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FF00"/>
                </a:solidFill>
              </a:rPr>
              <a:t>Paciente Diabético</a:t>
            </a:r>
          </a:p>
          <a:p>
            <a:pPr algn="ctr"/>
            <a:r>
              <a:rPr lang="pt-BR" dirty="0">
                <a:solidFill>
                  <a:srgbClr val="FFFF00"/>
                </a:solidFill>
              </a:rPr>
              <a:t>19 anos evolução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5931277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While &gt;70% of young patients with acute onset of the disease show </a:t>
            </a:r>
            <a:r>
              <a:rPr lang="en-US" sz="1400" dirty="0" err="1">
                <a:solidFill>
                  <a:srgbClr val="FFFF00"/>
                </a:solidFill>
              </a:rPr>
              <a:t>insulitis</a:t>
            </a:r>
            <a:r>
              <a:rPr lang="en-US" sz="1400" dirty="0">
                <a:solidFill>
                  <a:srgbClr val="FFFF00"/>
                </a:solidFill>
              </a:rPr>
              <a:t> (in 5-10% of their islets), the lesion is present in only 4% of patients one year after the diagnosis is made. The inflammation disappears together with the remaining beta cells, leaving small islets that are devoid of any insulin-positivity</a:t>
            </a:r>
            <a:r>
              <a:rPr lang="en-US" sz="1400" baseline="30000" dirty="0">
                <a:solidFill>
                  <a:srgbClr val="FFFF00"/>
                </a:solidFill>
              </a:rPr>
              <a:t> –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Redução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progressiva</a:t>
            </a:r>
            <a:r>
              <a:rPr lang="en-US" sz="1400" dirty="0">
                <a:solidFill>
                  <a:srgbClr val="FFFF00"/>
                </a:solidFill>
              </a:rPr>
              <a:t> do </a:t>
            </a:r>
            <a:r>
              <a:rPr lang="en-US" sz="1400" dirty="0" err="1">
                <a:solidFill>
                  <a:srgbClr val="FFFF00"/>
                </a:solidFill>
              </a:rPr>
              <a:t>antígeno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insulina</a:t>
            </a:r>
            <a:r>
              <a:rPr lang="en-US" sz="1400" dirty="0">
                <a:solidFill>
                  <a:srgbClr val="FFFF00"/>
                </a:solidFill>
              </a:rPr>
              <a:t> – </a:t>
            </a:r>
            <a:r>
              <a:rPr lang="en-US" sz="1400" dirty="0" err="1">
                <a:solidFill>
                  <a:srgbClr val="FFFF00"/>
                </a:solidFill>
              </a:rPr>
              <a:t>Ilhotas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residuais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podem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permanecer</a:t>
            </a:r>
            <a:r>
              <a:rPr lang="en-US" sz="1400" dirty="0">
                <a:solidFill>
                  <a:srgbClr val="FFFF00"/>
                </a:solidFill>
              </a:rPr>
              <a:t>.</a:t>
            </a:r>
            <a:endParaRPr lang="pt-BR" sz="1400" dirty="0">
              <a:solidFill>
                <a:srgbClr val="FFFF00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755576" y="1988840"/>
            <a:ext cx="7757964" cy="3240360"/>
            <a:chOff x="755576" y="1988840"/>
            <a:chExt cx="7757964" cy="3240360"/>
          </a:xfrm>
        </p:grpSpPr>
        <p:pic>
          <p:nvPicPr>
            <p:cNvPr id="14340" name="Picture 4" descr="Fig 1.  Pseudoatrophic islet from the pancreas of a patient with chronic type 1 diabetes. Alpha cells are stained in red; beta cells are stained in green but are absent."/>
            <p:cNvPicPr>
              <a:picLocks noChangeAspect="1" noChangeArrowheads="1"/>
            </p:cNvPicPr>
            <p:nvPr/>
          </p:nvPicPr>
          <p:blipFill>
            <a:blip r:embed="rId2" cstate="print">
              <a:lum bright="-8000"/>
            </a:blip>
            <a:srcRect/>
            <a:stretch>
              <a:fillRect/>
            </a:stretch>
          </p:blipFill>
          <p:spPr bwMode="auto">
            <a:xfrm>
              <a:off x="4355976" y="2046445"/>
              <a:ext cx="4157564" cy="3168352"/>
            </a:xfrm>
            <a:prstGeom prst="rect">
              <a:avLst/>
            </a:prstGeom>
            <a:noFill/>
          </p:spPr>
        </p:pic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1988840"/>
              <a:ext cx="3618267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56895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6084168" y="6040721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69733" y="6210863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2981454" y="6376326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29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756592" y="876821"/>
            <a:ext cx="10153650" cy="6224587"/>
          </a:xfrm>
          <a:noFill/>
          <a:ln/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882650" y="-17463"/>
            <a:ext cx="7378700" cy="1143001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+mn-lt"/>
              </a:rPr>
              <a:t>Precursores linfóides, agora chamados timócitos, migram da CÓRTEX PARA MEDULA e não expressam CD4 nem CD8</a:t>
            </a:r>
            <a:br>
              <a:rPr lang="pt-BR" sz="1800" dirty="0">
                <a:solidFill>
                  <a:srgbClr val="FF0000"/>
                </a:solidFill>
                <a:latin typeface="+mn-lt"/>
              </a:rPr>
            </a:br>
            <a:r>
              <a:rPr lang="pt-BR" sz="1800" dirty="0">
                <a:solidFill>
                  <a:srgbClr val="FF0000"/>
                </a:solidFill>
                <a:latin typeface="+mn-lt"/>
              </a:rPr>
              <a:t>CD4</a:t>
            </a:r>
            <a:r>
              <a:rPr lang="pt-BR" sz="1800" baseline="30000" dirty="0">
                <a:solidFill>
                  <a:srgbClr val="FF0000"/>
                </a:solidFill>
                <a:latin typeface="+mn-lt"/>
              </a:rPr>
              <a:t>neg</a:t>
            </a:r>
            <a:r>
              <a:rPr lang="pt-BR" sz="1800" dirty="0">
                <a:solidFill>
                  <a:srgbClr val="FF0000"/>
                </a:solidFill>
                <a:latin typeface="+mn-lt"/>
              </a:rPr>
              <a:t>  CD8</a:t>
            </a:r>
            <a:r>
              <a:rPr lang="pt-BR" sz="1800" baseline="30000" dirty="0">
                <a:solidFill>
                  <a:srgbClr val="FF0000"/>
                </a:solidFill>
                <a:latin typeface="+mn-lt"/>
              </a:rPr>
              <a:t>pos</a:t>
            </a:r>
            <a:r>
              <a:rPr lang="pt-BR" sz="18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32138" y="1872183"/>
            <a:ext cx="431800" cy="433388"/>
            <a:chOff x="2426" y="2869"/>
            <a:chExt cx="1633" cy="1451"/>
          </a:xfrm>
        </p:grpSpPr>
        <p:sp>
          <p:nvSpPr>
            <p:cNvPr id="65541" name="Oval 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542" name="Oval 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2673276">
            <a:off x="1692275" y="2377008"/>
            <a:ext cx="760413" cy="649288"/>
            <a:chOff x="-2472" y="223"/>
            <a:chExt cx="5707" cy="3873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45" name="Freeform 9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46" name="Oval 10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48" name="Rectangle 12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49" name="Rectangle 13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0" name="Rectangle 14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1" name="Rectangle 15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2" name="Rectangle 16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54" name="Oval 18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5" name="Oval 19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6" name="Oval 20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7" name="Oval 21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8" name="Oval 22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59" name="Rectangle 23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-2673276">
            <a:off x="5795963" y="2088083"/>
            <a:ext cx="760412" cy="649288"/>
            <a:chOff x="-2472" y="223"/>
            <a:chExt cx="5707" cy="3873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62" name="Freeform 26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63" name="Oval 27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9" name="Group 28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65" name="Rectangle 29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6" name="Rectangle 30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7" name="Rectangle 31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8" name="Rectangle 32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9" name="Rectangle 33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71" name="Oval 35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2" name="Oval 36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3" name="Oval 37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4" name="Oval 38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5" name="Oval 39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76" name="Rectangle 40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1" name="Group 41"/>
          <p:cNvGrpSpPr>
            <a:grpSpLocks/>
          </p:cNvGrpSpPr>
          <p:nvPr/>
        </p:nvGrpSpPr>
        <p:grpSpPr bwMode="auto">
          <a:xfrm rot="-2673276">
            <a:off x="4191000" y="4032771"/>
            <a:ext cx="760413" cy="649287"/>
            <a:chOff x="-2472" y="223"/>
            <a:chExt cx="5707" cy="3873"/>
          </a:xfrm>
        </p:grpSpPr>
        <p:grpSp>
          <p:nvGrpSpPr>
            <p:cNvPr id="12" name="Group 42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79" name="Freeform 43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80" name="Oval 44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82" name="Rectangle 46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3" name="Rectangle 47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4" name="Rectangle 48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5" name="Rectangle 49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6" name="Rectangle 50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" name="Group 51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88" name="Oval 52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89" name="Oval 53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0" name="Oval 54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1" name="Oval 55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2" name="Oval 56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93" name="Rectangle 57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5" name="Group 58"/>
          <p:cNvGrpSpPr>
            <a:grpSpLocks/>
          </p:cNvGrpSpPr>
          <p:nvPr/>
        </p:nvGrpSpPr>
        <p:grpSpPr bwMode="auto">
          <a:xfrm>
            <a:off x="3059113" y="4751908"/>
            <a:ext cx="850900" cy="647700"/>
            <a:chOff x="2564" y="2524"/>
            <a:chExt cx="1824" cy="1852"/>
          </a:xfrm>
        </p:grpSpPr>
        <p:sp>
          <p:nvSpPr>
            <p:cNvPr id="65595" name="Freeform 59"/>
            <p:cNvSpPr>
              <a:spLocks/>
            </p:cNvSpPr>
            <p:nvPr/>
          </p:nvSpPr>
          <p:spPr bwMode="auto">
            <a:xfrm>
              <a:off x="2564" y="2524"/>
              <a:ext cx="1824" cy="1852"/>
            </a:xfrm>
            <a:custGeom>
              <a:avLst/>
              <a:gdLst/>
              <a:ahLst/>
              <a:cxnLst>
                <a:cxn ang="0">
                  <a:pos x="52" y="500"/>
                </a:cxn>
                <a:cxn ang="0">
                  <a:pos x="40" y="572"/>
                </a:cxn>
                <a:cxn ang="0">
                  <a:pos x="292" y="692"/>
                </a:cxn>
                <a:cxn ang="0">
                  <a:pos x="196" y="1076"/>
                </a:cxn>
                <a:cxn ang="0">
                  <a:pos x="556" y="884"/>
                </a:cxn>
                <a:cxn ang="0">
                  <a:pos x="916" y="1136"/>
                </a:cxn>
                <a:cxn ang="0">
                  <a:pos x="976" y="692"/>
                </a:cxn>
                <a:cxn ang="0">
                  <a:pos x="1276" y="476"/>
                </a:cxn>
                <a:cxn ang="0">
                  <a:pos x="784" y="440"/>
                </a:cxn>
                <a:cxn ang="0">
                  <a:pos x="736" y="8"/>
                </a:cxn>
                <a:cxn ang="0">
                  <a:pos x="448" y="392"/>
                </a:cxn>
                <a:cxn ang="0">
                  <a:pos x="196" y="104"/>
                </a:cxn>
                <a:cxn ang="0">
                  <a:pos x="244" y="500"/>
                </a:cxn>
                <a:cxn ang="0">
                  <a:pos x="52" y="500"/>
                </a:cxn>
              </a:cxnLst>
              <a:rect l="0" t="0" r="r" b="b"/>
              <a:pathLst>
                <a:path w="1308" h="1168">
                  <a:moveTo>
                    <a:pt x="52" y="500"/>
                  </a:moveTo>
                  <a:cubicBezTo>
                    <a:pt x="18" y="512"/>
                    <a:pt x="0" y="540"/>
                    <a:pt x="40" y="572"/>
                  </a:cubicBezTo>
                  <a:cubicBezTo>
                    <a:pt x="80" y="604"/>
                    <a:pt x="266" y="608"/>
                    <a:pt x="292" y="692"/>
                  </a:cubicBezTo>
                  <a:cubicBezTo>
                    <a:pt x="318" y="776"/>
                    <a:pt x="152" y="1044"/>
                    <a:pt x="196" y="1076"/>
                  </a:cubicBezTo>
                  <a:cubicBezTo>
                    <a:pt x="240" y="1108"/>
                    <a:pt x="436" y="874"/>
                    <a:pt x="556" y="884"/>
                  </a:cubicBezTo>
                  <a:cubicBezTo>
                    <a:pt x="676" y="894"/>
                    <a:pt x="846" y="1168"/>
                    <a:pt x="916" y="1136"/>
                  </a:cubicBezTo>
                  <a:cubicBezTo>
                    <a:pt x="986" y="1104"/>
                    <a:pt x="916" y="802"/>
                    <a:pt x="976" y="692"/>
                  </a:cubicBezTo>
                  <a:cubicBezTo>
                    <a:pt x="1036" y="582"/>
                    <a:pt x="1308" y="518"/>
                    <a:pt x="1276" y="476"/>
                  </a:cubicBezTo>
                  <a:cubicBezTo>
                    <a:pt x="1244" y="434"/>
                    <a:pt x="874" y="518"/>
                    <a:pt x="784" y="440"/>
                  </a:cubicBezTo>
                  <a:cubicBezTo>
                    <a:pt x="694" y="362"/>
                    <a:pt x="792" y="16"/>
                    <a:pt x="736" y="8"/>
                  </a:cubicBezTo>
                  <a:cubicBezTo>
                    <a:pt x="680" y="0"/>
                    <a:pt x="538" y="376"/>
                    <a:pt x="448" y="392"/>
                  </a:cubicBezTo>
                  <a:cubicBezTo>
                    <a:pt x="358" y="408"/>
                    <a:pt x="230" y="86"/>
                    <a:pt x="196" y="104"/>
                  </a:cubicBezTo>
                  <a:cubicBezTo>
                    <a:pt x="162" y="122"/>
                    <a:pt x="262" y="430"/>
                    <a:pt x="244" y="500"/>
                  </a:cubicBezTo>
                  <a:cubicBezTo>
                    <a:pt x="226" y="570"/>
                    <a:pt x="86" y="488"/>
                    <a:pt x="52" y="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596" name="Oval 60"/>
            <p:cNvSpPr>
              <a:spLocks noChangeArrowheads="1"/>
            </p:cNvSpPr>
            <p:nvPr/>
          </p:nvSpPr>
          <p:spPr bwMode="auto">
            <a:xfrm>
              <a:off x="3384" y="3480"/>
              <a:ext cx="372" cy="348"/>
            </a:xfrm>
            <a:prstGeom prst="ellipse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6" name="Group 61"/>
          <p:cNvGrpSpPr>
            <a:grpSpLocks/>
          </p:cNvGrpSpPr>
          <p:nvPr/>
        </p:nvGrpSpPr>
        <p:grpSpPr bwMode="auto">
          <a:xfrm>
            <a:off x="6516688" y="4393133"/>
            <a:ext cx="850900" cy="647700"/>
            <a:chOff x="2564" y="2524"/>
            <a:chExt cx="1824" cy="1852"/>
          </a:xfrm>
        </p:grpSpPr>
        <p:sp>
          <p:nvSpPr>
            <p:cNvPr id="65598" name="Freeform 62"/>
            <p:cNvSpPr>
              <a:spLocks/>
            </p:cNvSpPr>
            <p:nvPr/>
          </p:nvSpPr>
          <p:spPr bwMode="auto">
            <a:xfrm>
              <a:off x="2564" y="2524"/>
              <a:ext cx="1824" cy="1852"/>
            </a:xfrm>
            <a:custGeom>
              <a:avLst/>
              <a:gdLst/>
              <a:ahLst/>
              <a:cxnLst>
                <a:cxn ang="0">
                  <a:pos x="52" y="500"/>
                </a:cxn>
                <a:cxn ang="0">
                  <a:pos x="40" y="572"/>
                </a:cxn>
                <a:cxn ang="0">
                  <a:pos x="292" y="692"/>
                </a:cxn>
                <a:cxn ang="0">
                  <a:pos x="196" y="1076"/>
                </a:cxn>
                <a:cxn ang="0">
                  <a:pos x="556" y="884"/>
                </a:cxn>
                <a:cxn ang="0">
                  <a:pos x="916" y="1136"/>
                </a:cxn>
                <a:cxn ang="0">
                  <a:pos x="976" y="692"/>
                </a:cxn>
                <a:cxn ang="0">
                  <a:pos x="1276" y="476"/>
                </a:cxn>
                <a:cxn ang="0">
                  <a:pos x="784" y="440"/>
                </a:cxn>
                <a:cxn ang="0">
                  <a:pos x="736" y="8"/>
                </a:cxn>
                <a:cxn ang="0">
                  <a:pos x="448" y="392"/>
                </a:cxn>
                <a:cxn ang="0">
                  <a:pos x="196" y="104"/>
                </a:cxn>
                <a:cxn ang="0">
                  <a:pos x="244" y="500"/>
                </a:cxn>
                <a:cxn ang="0">
                  <a:pos x="52" y="500"/>
                </a:cxn>
              </a:cxnLst>
              <a:rect l="0" t="0" r="r" b="b"/>
              <a:pathLst>
                <a:path w="1308" h="1168">
                  <a:moveTo>
                    <a:pt x="52" y="500"/>
                  </a:moveTo>
                  <a:cubicBezTo>
                    <a:pt x="18" y="512"/>
                    <a:pt x="0" y="540"/>
                    <a:pt x="40" y="572"/>
                  </a:cubicBezTo>
                  <a:cubicBezTo>
                    <a:pt x="80" y="604"/>
                    <a:pt x="266" y="608"/>
                    <a:pt x="292" y="692"/>
                  </a:cubicBezTo>
                  <a:cubicBezTo>
                    <a:pt x="318" y="776"/>
                    <a:pt x="152" y="1044"/>
                    <a:pt x="196" y="1076"/>
                  </a:cubicBezTo>
                  <a:cubicBezTo>
                    <a:pt x="240" y="1108"/>
                    <a:pt x="436" y="874"/>
                    <a:pt x="556" y="884"/>
                  </a:cubicBezTo>
                  <a:cubicBezTo>
                    <a:pt x="676" y="894"/>
                    <a:pt x="846" y="1168"/>
                    <a:pt x="916" y="1136"/>
                  </a:cubicBezTo>
                  <a:cubicBezTo>
                    <a:pt x="986" y="1104"/>
                    <a:pt x="916" y="802"/>
                    <a:pt x="976" y="692"/>
                  </a:cubicBezTo>
                  <a:cubicBezTo>
                    <a:pt x="1036" y="582"/>
                    <a:pt x="1308" y="518"/>
                    <a:pt x="1276" y="476"/>
                  </a:cubicBezTo>
                  <a:cubicBezTo>
                    <a:pt x="1244" y="434"/>
                    <a:pt x="874" y="518"/>
                    <a:pt x="784" y="440"/>
                  </a:cubicBezTo>
                  <a:cubicBezTo>
                    <a:pt x="694" y="362"/>
                    <a:pt x="792" y="16"/>
                    <a:pt x="736" y="8"/>
                  </a:cubicBezTo>
                  <a:cubicBezTo>
                    <a:pt x="680" y="0"/>
                    <a:pt x="538" y="376"/>
                    <a:pt x="448" y="392"/>
                  </a:cubicBezTo>
                  <a:cubicBezTo>
                    <a:pt x="358" y="408"/>
                    <a:pt x="230" y="86"/>
                    <a:pt x="196" y="104"/>
                  </a:cubicBezTo>
                  <a:cubicBezTo>
                    <a:pt x="162" y="122"/>
                    <a:pt x="262" y="430"/>
                    <a:pt x="244" y="500"/>
                  </a:cubicBezTo>
                  <a:cubicBezTo>
                    <a:pt x="226" y="570"/>
                    <a:pt x="86" y="488"/>
                    <a:pt x="52" y="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599" name="Oval 63"/>
            <p:cNvSpPr>
              <a:spLocks noChangeArrowheads="1"/>
            </p:cNvSpPr>
            <p:nvPr/>
          </p:nvSpPr>
          <p:spPr bwMode="auto">
            <a:xfrm>
              <a:off x="3384" y="3480"/>
              <a:ext cx="372" cy="348"/>
            </a:xfrm>
            <a:prstGeom prst="ellipse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7" name="Group 64"/>
          <p:cNvGrpSpPr>
            <a:grpSpLocks/>
          </p:cNvGrpSpPr>
          <p:nvPr/>
        </p:nvGrpSpPr>
        <p:grpSpPr bwMode="auto">
          <a:xfrm>
            <a:off x="1835150" y="3672408"/>
            <a:ext cx="923925" cy="625475"/>
            <a:chOff x="1874" y="3120"/>
            <a:chExt cx="802" cy="605"/>
          </a:xfrm>
        </p:grpSpPr>
        <p:sp>
          <p:nvSpPr>
            <p:cNvPr id="65601" name="Freeform 65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2" name="Oval 66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8" name="Group 67"/>
          <p:cNvGrpSpPr>
            <a:grpSpLocks/>
          </p:cNvGrpSpPr>
          <p:nvPr/>
        </p:nvGrpSpPr>
        <p:grpSpPr bwMode="auto">
          <a:xfrm rot="2823606">
            <a:off x="2909888" y="2381771"/>
            <a:ext cx="923925" cy="625475"/>
            <a:chOff x="1874" y="3120"/>
            <a:chExt cx="802" cy="605"/>
          </a:xfrm>
        </p:grpSpPr>
        <p:sp>
          <p:nvSpPr>
            <p:cNvPr id="65604" name="Freeform 68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5" name="Oval 69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9" name="Group 70"/>
          <p:cNvGrpSpPr>
            <a:grpSpLocks/>
          </p:cNvGrpSpPr>
          <p:nvPr/>
        </p:nvGrpSpPr>
        <p:grpSpPr bwMode="auto">
          <a:xfrm rot="4996387">
            <a:off x="5359400" y="4108971"/>
            <a:ext cx="923925" cy="625475"/>
            <a:chOff x="1874" y="3120"/>
            <a:chExt cx="802" cy="605"/>
          </a:xfrm>
        </p:grpSpPr>
        <p:sp>
          <p:nvSpPr>
            <p:cNvPr id="65607" name="Freeform 71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8" name="Oval 72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0" name="Group 73"/>
          <p:cNvGrpSpPr>
            <a:grpSpLocks/>
          </p:cNvGrpSpPr>
          <p:nvPr/>
        </p:nvGrpSpPr>
        <p:grpSpPr bwMode="auto">
          <a:xfrm rot="-2205221">
            <a:off x="4110038" y="2303983"/>
            <a:ext cx="923925" cy="625475"/>
            <a:chOff x="1874" y="3120"/>
            <a:chExt cx="802" cy="605"/>
          </a:xfrm>
        </p:grpSpPr>
        <p:sp>
          <p:nvSpPr>
            <p:cNvPr id="65610" name="Freeform 74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11" name="Oval 75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1" name="Group 76"/>
          <p:cNvGrpSpPr>
            <a:grpSpLocks/>
          </p:cNvGrpSpPr>
          <p:nvPr/>
        </p:nvGrpSpPr>
        <p:grpSpPr bwMode="auto">
          <a:xfrm rot="3790507">
            <a:off x="5359400" y="2897708"/>
            <a:ext cx="923925" cy="625475"/>
            <a:chOff x="1874" y="3120"/>
            <a:chExt cx="802" cy="605"/>
          </a:xfrm>
        </p:grpSpPr>
        <p:sp>
          <p:nvSpPr>
            <p:cNvPr id="65613" name="Freeform 77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14" name="Oval 78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2" name="Group 79"/>
          <p:cNvGrpSpPr>
            <a:grpSpLocks/>
          </p:cNvGrpSpPr>
          <p:nvPr/>
        </p:nvGrpSpPr>
        <p:grpSpPr bwMode="auto">
          <a:xfrm>
            <a:off x="2987675" y="2808808"/>
            <a:ext cx="431800" cy="433388"/>
            <a:chOff x="2426" y="2869"/>
            <a:chExt cx="1633" cy="1451"/>
          </a:xfrm>
        </p:grpSpPr>
        <p:sp>
          <p:nvSpPr>
            <p:cNvPr id="65616" name="Oval 80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17" name="Oval 81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3" name="Group 82"/>
          <p:cNvGrpSpPr>
            <a:grpSpLocks/>
          </p:cNvGrpSpPr>
          <p:nvPr/>
        </p:nvGrpSpPr>
        <p:grpSpPr bwMode="auto">
          <a:xfrm>
            <a:off x="3995738" y="6048896"/>
            <a:ext cx="431800" cy="433387"/>
            <a:chOff x="2426" y="2869"/>
            <a:chExt cx="1633" cy="1451"/>
          </a:xfrm>
        </p:grpSpPr>
        <p:sp>
          <p:nvSpPr>
            <p:cNvPr id="65619" name="Oval 83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0" name="Oval 84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4" name="Group 85"/>
          <p:cNvGrpSpPr>
            <a:grpSpLocks/>
          </p:cNvGrpSpPr>
          <p:nvPr/>
        </p:nvGrpSpPr>
        <p:grpSpPr bwMode="auto">
          <a:xfrm>
            <a:off x="2555875" y="3672408"/>
            <a:ext cx="431800" cy="433388"/>
            <a:chOff x="2426" y="2869"/>
            <a:chExt cx="1633" cy="1451"/>
          </a:xfrm>
        </p:grpSpPr>
        <p:sp>
          <p:nvSpPr>
            <p:cNvPr id="65622" name="Oval 86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3" name="Oval 87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5" name="Group 88"/>
          <p:cNvGrpSpPr>
            <a:grpSpLocks/>
          </p:cNvGrpSpPr>
          <p:nvPr/>
        </p:nvGrpSpPr>
        <p:grpSpPr bwMode="auto">
          <a:xfrm>
            <a:off x="3563938" y="4680471"/>
            <a:ext cx="431800" cy="433387"/>
            <a:chOff x="2426" y="2869"/>
            <a:chExt cx="1633" cy="1451"/>
          </a:xfrm>
        </p:grpSpPr>
        <p:sp>
          <p:nvSpPr>
            <p:cNvPr id="65625" name="Oval 8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6" name="Oval 9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6" name="Group 91"/>
          <p:cNvGrpSpPr>
            <a:grpSpLocks/>
          </p:cNvGrpSpPr>
          <p:nvPr/>
        </p:nvGrpSpPr>
        <p:grpSpPr bwMode="auto">
          <a:xfrm>
            <a:off x="4572000" y="2735783"/>
            <a:ext cx="431800" cy="433388"/>
            <a:chOff x="2426" y="2869"/>
            <a:chExt cx="1633" cy="1451"/>
          </a:xfrm>
        </p:grpSpPr>
        <p:sp>
          <p:nvSpPr>
            <p:cNvPr id="65628" name="Oval 9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9" name="Oval 9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7" name="Group 94"/>
          <p:cNvGrpSpPr>
            <a:grpSpLocks/>
          </p:cNvGrpSpPr>
          <p:nvPr/>
        </p:nvGrpSpPr>
        <p:grpSpPr bwMode="auto">
          <a:xfrm>
            <a:off x="4572000" y="4464571"/>
            <a:ext cx="431800" cy="433387"/>
            <a:chOff x="2426" y="2869"/>
            <a:chExt cx="1633" cy="1451"/>
          </a:xfrm>
        </p:grpSpPr>
        <p:sp>
          <p:nvSpPr>
            <p:cNvPr id="65631" name="Oval 9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2" name="Oval 9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8" name="Group 97"/>
          <p:cNvGrpSpPr>
            <a:grpSpLocks/>
          </p:cNvGrpSpPr>
          <p:nvPr/>
        </p:nvGrpSpPr>
        <p:grpSpPr bwMode="auto">
          <a:xfrm>
            <a:off x="6661150" y="4896371"/>
            <a:ext cx="431800" cy="433387"/>
            <a:chOff x="2426" y="2869"/>
            <a:chExt cx="1633" cy="1451"/>
          </a:xfrm>
        </p:grpSpPr>
        <p:sp>
          <p:nvSpPr>
            <p:cNvPr id="65634" name="Oval 98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5" name="Oval 99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9" name="Group 100"/>
          <p:cNvGrpSpPr>
            <a:grpSpLocks/>
          </p:cNvGrpSpPr>
          <p:nvPr/>
        </p:nvGrpSpPr>
        <p:grpSpPr bwMode="auto">
          <a:xfrm>
            <a:off x="5292725" y="3239021"/>
            <a:ext cx="431800" cy="433387"/>
            <a:chOff x="2426" y="2869"/>
            <a:chExt cx="1633" cy="1451"/>
          </a:xfrm>
        </p:grpSpPr>
        <p:sp>
          <p:nvSpPr>
            <p:cNvPr id="65637" name="Oval 101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8" name="Oval 102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0" name="Group 103"/>
          <p:cNvGrpSpPr>
            <a:grpSpLocks/>
          </p:cNvGrpSpPr>
          <p:nvPr/>
        </p:nvGrpSpPr>
        <p:grpSpPr bwMode="auto">
          <a:xfrm>
            <a:off x="5292725" y="4391546"/>
            <a:ext cx="431800" cy="433387"/>
            <a:chOff x="2426" y="2869"/>
            <a:chExt cx="1633" cy="1451"/>
          </a:xfrm>
        </p:grpSpPr>
        <p:sp>
          <p:nvSpPr>
            <p:cNvPr id="65640" name="Oval 104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41" name="Oval 105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" name="Group 106"/>
          <p:cNvGrpSpPr>
            <a:grpSpLocks/>
          </p:cNvGrpSpPr>
          <p:nvPr/>
        </p:nvGrpSpPr>
        <p:grpSpPr bwMode="auto">
          <a:xfrm>
            <a:off x="5148263" y="5617096"/>
            <a:ext cx="576262" cy="585787"/>
            <a:chOff x="3061" y="3605"/>
            <a:chExt cx="424" cy="505"/>
          </a:xfrm>
        </p:grpSpPr>
        <p:sp>
          <p:nvSpPr>
            <p:cNvPr id="65643" name="Freeform 107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44" name="Oval 108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3" name="Group 109"/>
          <p:cNvGrpSpPr>
            <a:grpSpLocks/>
          </p:cNvGrpSpPr>
          <p:nvPr/>
        </p:nvGrpSpPr>
        <p:grpSpPr bwMode="auto">
          <a:xfrm>
            <a:off x="4283075" y="6120333"/>
            <a:ext cx="576263" cy="585788"/>
            <a:chOff x="3061" y="3605"/>
            <a:chExt cx="424" cy="505"/>
          </a:xfrm>
        </p:grpSpPr>
        <p:sp>
          <p:nvSpPr>
            <p:cNvPr id="65646" name="Freeform 110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47" name="Oval 111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6" name="Group 112"/>
          <p:cNvGrpSpPr>
            <a:grpSpLocks/>
          </p:cNvGrpSpPr>
          <p:nvPr/>
        </p:nvGrpSpPr>
        <p:grpSpPr bwMode="auto">
          <a:xfrm>
            <a:off x="6084888" y="5977458"/>
            <a:ext cx="576262" cy="585788"/>
            <a:chOff x="3061" y="3605"/>
            <a:chExt cx="424" cy="505"/>
          </a:xfrm>
        </p:grpSpPr>
        <p:sp>
          <p:nvSpPr>
            <p:cNvPr id="65649" name="Freeform 113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50" name="Oval 114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9" name="Group 115"/>
          <p:cNvGrpSpPr>
            <a:grpSpLocks/>
          </p:cNvGrpSpPr>
          <p:nvPr/>
        </p:nvGrpSpPr>
        <p:grpSpPr bwMode="auto">
          <a:xfrm>
            <a:off x="2411413" y="6193358"/>
            <a:ext cx="576262" cy="585788"/>
            <a:chOff x="3061" y="3605"/>
            <a:chExt cx="424" cy="505"/>
          </a:xfrm>
        </p:grpSpPr>
        <p:sp>
          <p:nvSpPr>
            <p:cNvPr id="65652" name="Freeform 116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53" name="Oval 117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42" name="Group 118"/>
          <p:cNvGrpSpPr>
            <a:grpSpLocks/>
          </p:cNvGrpSpPr>
          <p:nvPr/>
        </p:nvGrpSpPr>
        <p:grpSpPr bwMode="auto">
          <a:xfrm>
            <a:off x="2555875" y="5977458"/>
            <a:ext cx="431800" cy="433388"/>
            <a:chOff x="2426" y="2869"/>
            <a:chExt cx="1633" cy="1451"/>
          </a:xfrm>
        </p:grpSpPr>
        <p:sp>
          <p:nvSpPr>
            <p:cNvPr id="65655" name="Oval 11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56" name="Oval 12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45" name="Group 121"/>
          <p:cNvGrpSpPr>
            <a:grpSpLocks/>
          </p:cNvGrpSpPr>
          <p:nvPr/>
        </p:nvGrpSpPr>
        <p:grpSpPr bwMode="auto">
          <a:xfrm>
            <a:off x="6300788" y="3888308"/>
            <a:ext cx="431800" cy="433388"/>
            <a:chOff x="2426" y="2869"/>
            <a:chExt cx="1633" cy="1451"/>
          </a:xfrm>
        </p:grpSpPr>
        <p:sp>
          <p:nvSpPr>
            <p:cNvPr id="65658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59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5660" name="Text Box 124"/>
          <p:cNvSpPr txBox="1">
            <a:spLocks noChangeArrowheads="1"/>
          </p:cNvSpPr>
          <p:nvPr/>
        </p:nvSpPr>
        <p:spPr bwMode="auto">
          <a:xfrm>
            <a:off x="7864475" y="4480446"/>
            <a:ext cx="493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M</a:t>
            </a:r>
            <a:r>
              <a:rPr lang="pt-BR">
                <a:solidFill>
                  <a:srgbClr val="FFFF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5661" name="Line 125"/>
          <p:cNvSpPr>
            <a:spLocks noChangeShapeType="1"/>
          </p:cNvSpPr>
          <p:nvPr/>
        </p:nvSpPr>
        <p:spPr bwMode="auto">
          <a:xfrm flipH="1">
            <a:off x="7164388" y="4680471"/>
            <a:ext cx="720725" cy="144462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2" name="Text Box 126"/>
          <p:cNvSpPr txBox="1">
            <a:spLocks noChangeArrowheads="1"/>
          </p:cNvSpPr>
          <p:nvPr/>
        </p:nvSpPr>
        <p:spPr bwMode="auto">
          <a:xfrm>
            <a:off x="8008938" y="2611958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DC</a:t>
            </a:r>
          </a:p>
        </p:txBody>
      </p:sp>
      <p:sp>
        <p:nvSpPr>
          <p:cNvPr id="65663" name="Line 127"/>
          <p:cNvSpPr>
            <a:spLocks noChangeShapeType="1"/>
          </p:cNvSpPr>
          <p:nvPr/>
        </p:nvSpPr>
        <p:spPr bwMode="auto">
          <a:xfrm flipH="1" flipV="1">
            <a:off x="6588125" y="2519883"/>
            <a:ext cx="1368425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4" name="Text Box 128"/>
          <p:cNvSpPr txBox="1">
            <a:spLocks noChangeArrowheads="1"/>
          </p:cNvSpPr>
          <p:nvPr/>
        </p:nvSpPr>
        <p:spPr bwMode="auto">
          <a:xfrm>
            <a:off x="7935913" y="3620021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CEC</a:t>
            </a:r>
          </a:p>
        </p:txBody>
      </p:sp>
      <p:sp>
        <p:nvSpPr>
          <p:cNvPr id="65665" name="Line 129"/>
          <p:cNvSpPr>
            <a:spLocks noChangeShapeType="1"/>
          </p:cNvSpPr>
          <p:nvPr/>
        </p:nvSpPr>
        <p:spPr bwMode="auto">
          <a:xfrm flipH="1" flipV="1">
            <a:off x="6011863" y="3456508"/>
            <a:ext cx="1944687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6" name="Text Box 130"/>
          <p:cNvSpPr txBox="1">
            <a:spLocks noChangeArrowheads="1"/>
          </p:cNvSpPr>
          <p:nvPr/>
        </p:nvSpPr>
        <p:spPr bwMode="auto">
          <a:xfrm>
            <a:off x="7935913" y="6067946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MEC</a:t>
            </a:r>
          </a:p>
        </p:txBody>
      </p:sp>
      <p:sp>
        <p:nvSpPr>
          <p:cNvPr id="65667" name="Line 131"/>
          <p:cNvSpPr>
            <a:spLocks noChangeShapeType="1"/>
          </p:cNvSpPr>
          <p:nvPr/>
        </p:nvSpPr>
        <p:spPr bwMode="auto">
          <a:xfrm flipH="1">
            <a:off x="6659563" y="6264796"/>
            <a:ext cx="1152525" cy="71437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8" name="Text Box 132"/>
          <p:cNvSpPr txBox="1">
            <a:spLocks noChangeArrowheads="1"/>
          </p:cNvSpPr>
          <p:nvPr/>
        </p:nvSpPr>
        <p:spPr bwMode="auto">
          <a:xfrm>
            <a:off x="7812088" y="5256733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Timócitos</a:t>
            </a:r>
          </a:p>
        </p:txBody>
      </p:sp>
      <p:sp>
        <p:nvSpPr>
          <p:cNvPr id="65669" name="Line 133"/>
          <p:cNvSpPr>
            <a:spLocks noChangeShapeType="1"/>
          </p:cNvSpPr>
          <p:nvPr/>
        </p:nvSpPr>
        <p:spPr bwMode="auto">
          <a:xfrm flipH="1" flipV="1">
            <a:off x="7092950" y="5256733"/>
            <a:ext cx="719138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grpSp>
        <p:nvGrpSpPr>
          <p:cNvPr id="65648" name="Group 134"/>
          <p:cNvGrpSpPr>
            <a:grpSpLocks/>
          </p:cNvGrpSpPr>
          <p:nvPr/>
        </p:nvGrpSpPr>
        <p:grpSpPr bwMode="auto">
          <a:xfrm>
            <a:off x="2124075" y="2735783"/>
            <a:ext cx="431800" cy="433388"/>
            <a:chOff x="2426" y="2869"/>
            <a:chExt cx="1633" cy="1451"/>
          </a:xfrm>
        </p:grpSpPr>
        <p:sp>
          <p:nvSpPr>
            <p:cNvPr id="65671" name="Oval 13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2" name="Oval 13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1" name="Group 137"/>
          <p:cNvGrpSpPr>
            <a:grpSpLocks/>
          </p:cNvGrpSpPr>
          <p:nvPr/>
        </p:nvGrpSpPr>
        <p:grpSpPr bwMode="auto">
          <a:xfrm>
            <a:off x="5795963" y="5975871"/>
            <a:ext cx="431800" cy="433387"/>
            <a:chOff x="2426" y="2869"/>
            <a:chExt cx="1633" cy="1451"/>
          </a:xfrm>
        </p:grpSpPr>
        <p:sp>
          <p:nvSpPr>
            <p:cNvPr id="65674" name="Oval 138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5" name="Oval 139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4" name="Group 140"/>
          <p:cNvGrpSpPr>
            <a:grpSpLocks/>
          </p:cNvGrpSpPr>
          <p:nvPr/>
        </p:nvGrpSpPr>
        <p:grpSpPr bwMode="auto">
          <a:xfrm>
            <a:off x="5724525" y="2448446"/>
            <a:ext cx="431800" cy="433387"/>
            <a:chOff x="2426" y="2869"/>
            <a:chExt cx="1633" cy="1451"/>
          </a:xfrm>
        </p:grpSpPr>
        <p:sp>
          <p:nvSpPr>
            <p:cNvPr id="65677" name="Oval 141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8" name="Oval 142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7" name="Group 143"/>
          <p:cNvGrpSpPr>
            <a:grpSpLocks/>
          </p:cNvGrpSpPr>
          <p:nvPr/>
        </p:nvGrpSpPr>
        <p:grpSpPr bwMode="auto">
          <a:xfrm>
            <a:off x="2124075" y="4177233"/>
            <a:ext cx="431800" cy="433388"/>
            <a:chOff x="2426" y="2869"/>
            <a:chExt cx="1633" cy="1451"/>
          </a:xfrm>
        </p:grpSpPr>
        <p:sp>
          <p:nvSpPr>
            <p:cNvPr id="65680" name="Oval 144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1" name="Oval 145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0" name="Group 146"/>
          <p:cNvGrpSpPr>
            <a:grpSpLocks/>
          </p:cNvGrpSpPr>
          <p:nvPr/>
        </p:nvGrpSpPr>
        <p:grpSpPr bwMode="auto">
          <a:xfrm>
            <a:off x="2843213" y="4680471"/>
            <a:ext cx="431800" cy="433387"/>
            <a:chOff x="2426" y="2869"/>
            <a:chExt cx="1633" cy="1451"/>
          </a:xfrm>
        </p:grpSpPr>
        <p:sp>
          <p:nvSpPr>
            <p:cNvPr id="65683" name="Oval 147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4" name="Oval 148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3" name="Group 149"/>
          <p:cNvGrpSpPr>
            <a:grpSpLocks/>
          </p:cNvGrpSpPr>
          <p:nvPr/>
        </p:nvGrpSpPr>
        <p:grpSpPr bwMode="auto">
          <a:xfrm>
            <a:off x="2124075" y="6193358"/>
            <a:ext cx="431800" cy="433388"/>
            <a:chOff x="2426" y="2869"/>
            <a:chExt cx="1633" cy="1451"/>
          </a:xfrm>
        </p:grpSpPr>
        <p:sp>
          <p:nvSpPr>
            <p:cNvPr id="65686" name="Oval 150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7" name="Oval 151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6" name="Group 152"/>
          <p:cNvGrpSpPr>
            <a:grpSpLocks/>
          </p:cNvGrpSpPr>
          <p:nvPr/>
        </p:nvGrpSpPr>
        <p:grpSpPr bwMode="auto">
          <a:xfrm>
            <a:off x="5724525" y="2448446"/>
            <a:ext cx="431800" cy="433387"/>
            <a:chOff x="2426" y="2869"/>
            <a:chExt cx="1633" cy="1451"/>
          </a:xfrm>
        </p:grpSpPr>
        <p:sp>
          <p:nvSpPr>
            <p:cNvPr id="65689" name="Oval 153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0" name="Oval 154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9" name="Group 155"/>
          <p:cNvGrpSpPr>
            <a:grpSpLocks/>
          </p:cNvGrpSpPr>
          <p:nvPr/>
        </p:nvGrpSpPr>
        <p:grpSpPr bwMode="auto">
          <a:xfrm>
            <a:off x="4356100" y="1800746"/>
            <a:ext cx="431800" cy="433387"/>
            <a:chOff x="2426" y="2869"/>
            <a:chExt cx="1633" cy="1451"/>
          </a:xfrm>
        </p:grpSpPr>
        <p:sp>
          <p:nvSpPr>
            <p:cNvPr id="65692" name="Oval 156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3" name="Oval 157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82" name="Group 158"/>
          <p:cNvGrpSpPr>
            <a:grpSpLocks/>
          </p:cNvGrpSpPr>
          <p:nvPr/>
        </p:nvGrpSpPr>
        <p:grpSpPr bwMode="auto">
          <a:xfrm>
            <a:off x="5148263" y="1800746"/>
            <a:ext cx="431800" cy="433387"/>
            <a:chOff x="2426" y="2869"/>
            <a:chExt cx="1633" cy="1451"/>
          </a:xfrm>
        </p:grpSpPr>
        <p:sp>
          <p:nvSpPr>
            <p:cNvPr id="65695" name="Oval 15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6" name="Oval 16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85" name="Group 161"/>
          <p:cNvGrpSpPr>
            <a:grpSpLocks/>
          </p:cNvGrpSpPr>
          <p:nvPr/>
        </p:nvGrpSpPr>
        <p:grpSpPr bwMode="auto">
          <a:xfrm>
            <a:off x="4427538" y="5832996"/>
            <a:ext cx="431800" cy="433387"/>
            <a:chOff x="2426" y="2869"/>
            <a:chExt cx="1633" cy="1451"/>
          </a:xfrm>
        </p:grpSpPr>
        <p:sp>
          <p:nvSpPr>
            <p:cNvPr id="65698" name="Oval 16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9" name="Oval 16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5700" name="Text Box 164"/>
          <p:cNvSpPr txBox="1">
            <a:spLocks noChangeArrowheads="1"/>
          </p:cNvSpPr>
          <p:nvPr/>
        </p:nvSpPr>
        <p:spPr bwMode="auto">
          <a:xfrm rot="16200000">
            <a:off x="-746702" y="3906456"/>
            <a:ext cx="222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Maturação</a:t>
            </a:r>
          </a:p>
        </p:txBody>
      </p:sp>
      <p:sp>
        <p:nvSpPr>
          <p:cNvPr id="65701" name="AutoShape 165"/>
          <p:cNvSpPr>
            <a:spLocks noChangeArrowheads="1"/>
          </p:cNvSpPr>
          <p:nvPr/>
        </p:nvSpPr>
        <p:spPr bwMode="auto">
          <a:xfrm>
            <a:off x="684213" y="1943621"/>
            <a:ext cx="358775" cy="5041900"/>
          </a:xfrm>
          <a:prstGeom prst="downArrow">
            <a:avLst>
              <a:gd name="adj1" fmla="val 49556"/>
              <a:gd name="adj2" fmla="val 227452"/>
            </a:avLst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5688" name="Group 121"/>
          <p:cNvGrpSpPr>
            <a:grpSpLocks/>
          </p:cNvGrpSpPr>
          <p:nvPr/>
        </p:nvGrpSpPr>
        <p:grpSpPr bwMode="auto">
          <a:xfrm>
            <a:off x="5796136" y="3384376"/>
            <a:ext cx="431800" cy="433388"/>
            <a:chOff x="2426" y="2869"/>
            <a:chExt cx="1633" cy="1451"/>
          </a:xfrm>
        </p:grpSpPr>
        <p:sp>
          <p:nvSpPr>
            <p:cNvPr id="167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8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91" name="Group 121"/>
          <p:cNvGrpSpPr>
            <a:grpSpLocks/>
          </p:cNvGrpSpPr>
          <p:nvPr/>
        </p:nvGrpSpPr>
        <p:grpSpPr bwMode="auto">
          <a:xfrm>
            <a:off x="6516216" y="4104456"/>
            <a:ext cx="431800" cy="433388"/>
            <a:chOff x="2426" y="2869"/>
            <a:chExt cx="1633" cy="1451"/>
          </a:xfrm>
        </p:grpSpPr>
        <p:sp>
          <p:nvSpPr>
            <p:cNvPr id="170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1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  <p:custDataLst>
      <p:tags r:id="rId1"/>
    </p:custDataLst>
  </p:cSld>
  <p:clrMapOvr>
    <a:masterClrMapping/>
  </p:clrMapOvr>
  <p:transition advTm="48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5.55556E-6 C 0.01544 -0.00695 0.00538 -0.00393 0.03055 -0.00185 C 0.03697 0.00394 0.04548 0.00973 0.05277 0.01297 C 0.05763 0.02177 0.05989 0.02639 0.06249 0.03704 C 0.06336 0.04075 0.0644 0.04445 0.06527 0.04815 C 0.06579 0.05001 0.06666 0.05371 0.06666 0.05371 C 0.06735 0.08079 0.06458 0.10487 0.07083 0.12964 C 0.07395 0.15811 0.06961 0.13218 0.07499 0.14815 C 0.07847 0.15857 0.07742 0.16204 0.08472 0.16852 C 0.09079 0.18056 0.09947 0.18542 0.10972 0.18889 C 0.12083 0.18403 0.10729 0.18959 0.13194 0.18519 C 0.13663 0.18427 0.14583 0.18149 0.14583 0.18149 C 0.15034 0.17755 0.15242 0.17246 0.15694 0.16852 C 0.15867 0.16135 0.16215 0.15626 0.16527 0.15001 C 0.16423 0.13589 0.16562 0.12524 0.15555 0.11852 " pathEditMode="relative" ptsTypes="ffffffffffffff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5.55112E-17 C 0.01858 0.00324 0.02761 0.01134 0.03125 0.03889 C 0.03038 0.05208 0.02934 0.06505 0.02708 0.07778 C 0.02431 0.09259 0.02483 0.08634 0.02136 0.09815 C 0.01788 0.10972 0.01597 0.12292 0.01424 0.13519 C 0.01597 0.16458 0.01788 0.20787 0.04132 0.21921 C 0.04688 0.22708 0.0533 0.22801 0.0599 0.23333 C 0.06129 0.23472 0.0625 0.23704 0.06406 0.2375 C 0.06702 0.23843 0.06979 0.2375 0.07274 0.2375 " pathEditMode="relative" rAng="0" ptsTypes="ffffffffA">
                                      <p:cBhvr>
                                        <p:cTn id="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11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0.0066 0.00578 0.00973 0.01481 0.01528 0.02222 C 0.02396 0.05694 0.03212 0.09351 0.05834 0.11111 C 0.06841 0.11782 0.08091 0.11759 0.09167 0.12037 C 0.09254 0.12037 0.11442 0.11759 0.11667 0.11666 C 0.11823 0.11597 0.11928 0.11388 0.12084 0.11296 C 0.12431 0.11064 0.13021 0.10995 0.13334 0.10926 C 0.14376 0.1 0.13091 0.1118 0.14167 0.1 C 0.14289 0.09861 0.14514 0.09838 0.14584 0.09629 C 0.14671 0.09398 0.14584 0.09143 0.14584 0.08888 " pathEditMode="relative" ptsTypes="fffffffffA">
                                      <p:cBhvr>
                                        <p:cTn id="1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-0.00417 0.00834 -0.00729 0.01528 -0.0125 0.02223 C -0.01997 0.05186 -0.04462 0.05695 -0.06389 0.06667 C -0.06875 0.06922 -0.07309 0.07315 -0.07778 0.07593 C -0.08437 0.07987 -0.09306 0.08403 -0.1 0.08704 C -0.10451 0.09306 -0.10972 0.09723 -0.11389 0.10371 C -0.11701 0.1088 -0.11684 0.11089 -0.11944 0.11667 C -0.12118 0.12038 -0.12396 0.12362 -0.125 0.12778 C -0.12865 0.14237 -0.13108 0.15765 -0.13472 0.17223 C -0.1375 0.18357 -0.13628 0.19468 -0.14028 0.20556 C -0.14132 0.21297 -0.14201 0.22038 -0.14306 0.22778 C -0.14375 0.23288 -0.14583 0.2426 -0.14583 0.2426 C -0.14774 0.28728 -0.14844 0.33079 -0.15 0.37593 C -0.15052 0.39028 -0.15278 0.41853 -0.15278 0.41853 C -0.15226 0.42894 -0.15139 0.45001 -0.15139 0.45001 " pathEditMode="relative" ptsTypes="ffffffffffffffA">
                                      <p:cBhvr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-0.01198 0.00324 -0.0158 0.00533 -0.025 0.01482 C -0.03143 0.02153 -0.03785 0.02477 -0.04306 0.03333 C -0.04775 0.0412 -0.04879 0.04769 -0.05278 0.05556 C -0.0533 0.05926 -0.05382 0.06296 -0.05417 0.06667 C -0.05521 0.07523 -0.05695 0.09259 -0.05695 0.09259 C -0.05747 0.10185 -0.05781 0.11111 -0.05834 0.12037 C -0.0592 0.13264 -0.06042 0.14514 -0.06111 0.15741 C -0.06198 0.17408 -0.06077 0.1912 -0.06389 0.20741 C -0.06528 0.21528 -0.06979 0.23357 -0.075 0.23704 C -0.08559 0.24421 -0.08854 0.24306 -0.10278 0.24445 C -0.11077 0.24283 -0.12014 0.24329 -0.12778 0.23889 C -0.13594 0.23426 -0.14288 0.22778 -0.15139 0.22408 C -0.15469 0.21111 -0.15035 0.19468 -0.14861 0.18148 C -0.14775 0.1757 -0.14514 0.16505 -0.14722 0.15926 " pathEditMode="relative" ptsTypes="ffffffffffffffA">
                                      <p:cBhvr>
                                        <p:cTn id="14" dur="5000" fill="hold"/>
                                        <p:tgtEl>
                                          <p:spTgt spid="65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C 0.00347 0.00718 0.00868 0.01343 0.01389 0.01852 C 0.01771 0.02222 0.025 0.02963 0.025 0.02963 C 0.02847 0.04352 0.02344 0.02685 0.03056 0.03889 C 0.03142 0.04051 0.03125 0.04282 0.03194 0.04444 C 0.03351 0.04838 0.03559 0.05185 0.0375 0.05555 C 0.0401 0.06088 0.04184 0.06852 0.04444 0.07407 C 0.04618 0.07778 0.04896 0.08102 0.05 0.08518 C 0.0533 0.09838 0.05122 0.09305 0.05556 0.10185 C 0.05764 0.11273 0.06198 0.12222 0.06667 0.13148 C 0.06806 0.13403 0.0717 0.14861 0.07361 0.1537 C 0.08038 0.17199 0.08628 0.19097 0.09306 0.20926 C 0.0974 0.22106 0.1 0.23356 0.10556 0.24444 C 0.10712 0.25301 0.11024 0.26111 0.11389 0.26852 C 0.11632 0.28125 0.11997 0.29421 0.125 0.30555 C 0.12674 0.30926 0.12951 0.3125 0.13056 0.31667 C 0.13299 0.32616 0.13472 0.33796 0.13889 0.3463 C 0.14045 0.35694 0.14132 0.3669 0.14583 0.37593 C 0.14722 0.38542 0.14931 0.39444 0.15139 0.4037 C 0.15226 0.40741 0.15417 0.41481 0.15417 0.41481 C 0.15573 0.43333 0.15694 0.44143 0.15694 0.46111 " pathEditMode="relative" ptsTypes="ffffffffffffffffffffA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C 0.0125 0.0125 0.02743 0.01829 0.04028 0.02963 C 0.04115 0.03148 0.04184 0.0338 0.04306 0.03519 C 0.04549 0.0382 0.04931 0.03912 0.05139 0.04259 C 0.0658 0.06829 0.08281 0.09028 0.09861 0.11482 C 0.10243 0.12084 0.11632 0.14097 0.11806 0.14815 C 0.12014 0.15625 0.11875 0.15185 0.12222 0.16111 C 0.12344 0.1706 0.12396 0.17546 0.12778 0.18334 C 0.12865 0.1882 0.12934 0.19329 0.13056 0.19815 C 0.13143 0.20185 0.13334 0.20926 0.13334 0.20926 C 0.1375 0.24838 0.12778 0.27408 0.12778 0.30926 " pathEditMode="relative" ptsTypes="ffffffffffA">
                                      <p:cBhvr>
                                        <p:cTn id="18" dur="5000" fill="hold"/>
                                        <p:tgtEl>
                                          <p:spTgt spid="65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33333E-6 C -0.00798 0.01065 -0.00954 0.02801 -0.0111 0.04259 C -0.01041 0.06296 -0.01145 0.08079 -0.00833 0.1 C -0.00416 0.12616 0.00574 0.14745 0.00973 0.17407 C 0.00869 0.20069 0.00695 0.22755 0.00278 0.2537 C 0.00035 0.26875 -0.00485 0.28264 -0.00694 0.29815 C -0.00937 0.31644 -0.01024 0.34167 -0.01805 0.35741 C -0.01926 0.36412 -0.02048 0.37222 -0.0236 0.37778 C -0.02881 0.38681 -0.02881 0.38218 -0.03194 0.39074 C -0.03767 0.40602 -0.02742 0.38449 -0.0361 0.4037 C -0.03923 0.41065 -0.04305 0.4169 -0.04583 0.42407 " pathEditMode="relative" ptsTypes="ffffffffff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0.01146 0.0118 0.02778 0.03009 0.04132 0.0368 C 0.05035 0.04143 0.0684 0.04097 0.07413 0.04143 C 0.08958 0.04444 0.08542 0.04537 0.09653 0.05532 C 0.10451 0.07083 0.09583 0.05231 0.10174 0.07129 C 0.1026 0.07384 0.10417 0.07569 0.10504 0.07824 C 0.10642 0.08263 0.10851 0.09213 0.10851 0.09213 C 0.10712 0.11088 0.10833 0.12291 0.09653 0.13333 C 0.08594 0.15439 0.06163 0.14398 0.04479 0.1449 C 0.04132 0.14791 0.03785 0.15115 0.03438 0.15416 C 0.03247 0.15578 0.03542 0.16018 0.03611 0.16319 C 0.0382 0.17314 0.04184 0.18032 0.04653 0.18865 C 0.04931 0.19976 0.05521 0.21551 0.06198 0.22314 C 0.07622 0.23935 0.06233 0.21597 0.07413 0.23449 C 0.07708 0.23912 0.07656 0.24838 0.0809 0.25069 C 0.08629 0.2537 0.09254 0.25231 0.09826 0.25301 C 0.10608 0.25023 0.11389 0.24513 0.12066 0.23912 C 0.13576 0.24051 0.14583 0.23518 0.15347 0.25069 C 0.15399 0.25301 0.15417 0.25555 0.15504 0.25763 C 0.15695 0.2625 0.16198 0.27129 0.16198 0.27129 C 0.16406 0.28263 0.16563 0.28472 0.16892 0.29444 C 0.17049 0.29884 0.1724 0.3081 0.1724 0.3081 C 0.17135 0.33402 0.17205 0.37152 0.15347 0.38865 C 0.15295 0.38634 0.15208 0.38402 0.15174 0.38171 C 0.14792 0.35856 0.15538 0.36851 0.12917 0.36551 C 0.12882 0.36527 0.11927 0.36088 0.11892 0.36111 C 0.11736 0.36226 0.11788 0.36574 0.11719 0.36782 C 0.11615 0.37106 0.11493 0.37407 0.11372 0.37708 C 0.10955 0.40463 0.11129 0.39236 0.10851 0.41388 C 0.11024 0.43379 0.10955 0.45439 0.11372 0.47361 C 0.11597 0.48426 0.12361 0.49143 0.1276 0.50115 C 0.13542 0.51967 0.14549 0.53287 0.15851 0.5449 C 0.17882 0.62592 0.16372 0.67939 0.16372 0.79097 " pathEditMode="relative" ptsTypes="ffffffffffffffffffffffffffffffffA">
                                      <p:cBhvr>
                                        <p:cTn id="22" dur="5000" fill="hold"/>
                                        <p:tgtEl>
                                          <p:spTgt spid="65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1.48148E-6 C 0.00157 0.01875 8.67362E-19 0.01991 0.01198 0.02524 C 0.01667 0.04399 0.00729 0.06598 0.02066 0.07801 C 0.02535 0.09676 0.04653 0.08843 0.05851 0.08959 C 0.06372 0.09005 0.06893 0.09121 0.07413 0.0919 C 0.07309 0.13311 0.07604 0.18797 0.05157 0.22061 C 0.04757 0.23727 0.04514 0.25926 0.03785 0.27338 C 0.03663 0.27801 0.03559 0.28264 0.03438 0.28727 C 0.03386 0.28959 0.03438 0.28102 0.03611 0.28033 C 0.03785 0.27963 0.03959 0.27871 0.04132 0.27801 C 0.04653 0.27871 0.05191 0.27801 0.05677 0.28033 C 0.05868 0.28125 0.05973 0.28449 0.06025 0.28727 C 0.06337 0.30255 0.06111 0.30718 0.06719 0.31945 C 0.07118 0.34561 0.079 0.36829 0.08959 0.39074 C 0.09098 0.39375 0.09167 0.39723 0.09306 0.4 C 0.09618 0.40625 0.1033 0.41829 0.1033 0.41829 C 0.10591 0.43218 0.11302 0.44514 0.11372 0.45973 C 0.11407 0.46806 0.11372 0.47662 0.11372 0.48496 " pathEditMode="relative" ptsTypes="fffffffffffffffffA">
                                      <p:cBhvr>
                                        <p:cTn id="24" dur="5000" fill="hold"/>
                                        <p:tgtEl>
                                          <p:spTgt spid="65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C 0.01928 0.0037 0.02709 0.00532 0.05001 0.00694 C 0.0573 0.01019 0.06181 0.01343 0.0672 0.02083 C 0.07171 0.03889 0.07431 0.06319 0.0672 0.08056 C 0.0665 0.08218 0.05904 0.09931 0.05522 0.10116 C 0.05088 0.10324 0.04601 0.10278 0.04133 0.10347 C 0.02726 0.10995 0.04931 0.10023 0.02588 0.1081 C 0.0224 0.10926 0.01563 0.11273 0.01563 0.11273 C 0.01164 0.1206 0.01355 0.11782 0.01042 0.12199 " pathEditMode="relative" ptsTypes="ffffffffA">
                                      <p:cBhvr>
                                        <p:cTn id="26" dur="5000" fill="hold"/>
                                        <p:tgtEl>
                                          <p:spTgt spid="65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C 0.05069 0.00209 0.04635 -0.00278 0.07743 0.01158 C 0.09531 0.04676 0.08611 0.04375 0.08611 0.11042 " pathEditMode="relative" ptsTypes="ffA">
                                      <p:cBhvr>
                                        <p:cTn id="28" dur="5000" fill="hold"/>
                                        <p:tgtEl>
                                          <p:spTgt spid="65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9.25926E-6 C -0.00711 0.00186 -0.01388 0.00394 -0.02082 0.00695 C -0.02812 0.01366 -0.03419 0.0169 -0.04148 0.02292 C -0.0427 0.02524 -0.04339 0.02801 -0.04496 0.02987 C -0.04808 0.03357 -0.0552 0.03913 -0.0552 0.03913 C -0.06093 0.05047 -0.06683 0.06204 -0.07239 0.07362 C -0.07256 0.07385 -0.07673 0.09075 -0.0776 0.09422 C -0.07812 0.09653 -0.07933 0.10116 -0.07933 0.10116 C -0.08194 0.12616 -0.08714 0.14862 -0.10346 0.1632 C -0.1078 0.17176 -0.11492 0.17593 -0.12239 0.1794 C -0.12499 0.18913 -0.12846 0.19676 -0.13107 0.20695 C -0.13263 0.21297 -0.13454 0.22524 -0.13454 0.22524 C -0.13402 0.23056 -0.13523 0.23704 -0.1328 0.24144 C -0.13159 0.24376 -0.13037 0.23681 -0.12933 0.2345 C -0.12586 0.22686 -0.12378 0.21783 -0.11909 0.21158 C -0.11284 0.20325 -0.1052 0.19237 -0.09669 0.18843 C -0.09201 0.18913 -0.0835 0.1845 -0.0828 0.19075 C -0.07673 0.24075 -0.08402 0.27894 -0.08975 0.32408 C -0.08784 0.40556 -0.08628 0.47408 -0.08628 0.55857 " pathEditMode="relative" ptsTypes="ffffffffffffffffffA">
                                      <p:cBhvr>
                                        <p:cTn id="30" dur="5000" fill="hold"/>
                                        <p:tgtEl>
                                          <p:spTgt spid="65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C -0.00226 0.00232 -0.00503 0.00394 -0.00694 0.00695 C -0.00816 0.0088 -0.00781 0.01181 -0.00868 0.01389 C -0.0151 0.02894 -0.02361 0.04329 -0.03108 0.05741 C -0.03351 0.06204 -0.03576 0.06667 -0.03802 0.0713 C -0.03924 0.07361 -0.04149 0.07824 -0.04149 0.07824 C -0.04358 0.09977 -0.04549 0.12176 -0.05 0.1426 C -0.0526 0.1551 -0.05365 0.1625 -0.06215 0.17014 C -0.06441 0.17477 -0.06545 0.18102 -0.06892 0.18403 C -0.07899 0.19283 -0.0901 0.19815 -0.1 0.20695 C -0.09809 0.21482 -0.09496 0.22199 -0.09306 0.22986 C -0.0901 0.27871 -0.075 0.32639 -0.04826 0.36088 C -0.04306 0.37477 -0.03698 0.37801 -0.0276 0.38635 C -0.02569 0.39352 -0.02552 0.39653 -0.02066 0.40232 C -0.01753 0.40602 -0.01042 0.41158 -0.01042 0.41158 C -0.00295 0.42662 -0.00174 0.44445 -0.00174 0.46204 " pathEditMode="relative" ptsTypes="fffffffffffffffA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5.18519E-6 C -0.00173 0.00231 -0.00329 0.00486 -0.0052 0.00694 C -0.00746 0.00949 -0.01006 0.01111 -0.01214 0.01388 C -0.01596 0.01874 -0.01874 0.02476 -0.02239 0.02986 C -0.02655 0.04675 -0.02048 0.02708 -0.02933 0.04143 C -0.03037 0.04328 -0.0302 0.04606 -0.03107 0.04814 C -0.03437 0.05671 -0.03628 0.0618 -0.03801 0.07129 C -0.03749 0.09351 -0.03784 0.11574 -0.03628 0.13796 C -0.03593 0.14212 -0.02916 0.1493 -0.0276 0.15162 C -0.021 0.16203 -0.02204 0.16828 -0.01214 0.17708 C 0.00782 0.2155 -0.02326 0.35092 0.00348 0.26898 C 0.004 0.26504 0.00452 0.26111 0.00522 0.2574 C 0.00574 0.25509 0.00799 0.25231 0.00695 0.25046 C 0.00556 0.24791 0.00227 0.24884 5.27778E-6 0.24814 C -0.01388 0.24884 -0.02794 0.24699 -0.04148 0.25046 C -0.04201 0.25069 -0.04687 0.2662 -0.04826 0.27129 C -0.05537 0.29791 -0.05815 0.32337 -0.06041 0.35162 C -0.06562 0.4162 -0.06562 0.45277 -0.06562 0.5287 " pathEditMode="relative" ptsTypes="fffffffffffffffffA">
                                      <p:cBhvr>
                                        <p:cTn id="34" dur="5000" fill="hold"/>
                                        <p:tgtEl>
                                          <p:spTgt spid="65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C -0.00122 0.02547 -0.00278 0.03912 -0.00851 0.06204 C -0.0099 0.06736 -0.01407 0.0706 -0.01545 0.07593 C -0.01823 0.08658 -0.01962 0.09445 -0.02413 0.10347 C -0.02604 0.11435 -0.03073 0.13195 -0.0257 0.1426 C -0.02014 0.15417 -0.00712 0.15695 0.00173 0.15857 C 0.0118 0.1676 0.00764 0.17871 0.01041 0.19306 C 0.00989 0.20926 0.00972 0.22523 0.00868 0.24144 C 0.00833 0.24838 0.00573 0.24931 0.00347 0.2551 C 0.00104 0.26111 -0.00174 0.26713 -0.0033 0.27361 C -0.00382 0.27593 -0.00417 0.27847 -0.00504 0.28056 C -0.00747 0.28704 -0.01493 0.29885 -0.01893 0.30347 C -0.02205 0.30718 -0.02917 0.31273 -0.02917 0.31273 C -0.03455 0.32315 -0.0382 0.32037 -0.04653 0.32408 C -0.05538 0.30602 -0.06476 0.28079 -0.08091 0.27361 C -0.08611 0.27431 -0.09202 0.27222 -0.09653 0.27593 C -0.09827 0.27732 -0.10087 0.29491 -0.10157 0.29885 C -0.10209 0.31042 -0.10087 0.32222 -0.1033 0.33334 C -0.10382 0.33565 -0.10695 0.33218 -0.10851 0.33102 C -0.11094 0.32917 -0.11302 0.32593 -0.11545 0.32408 C -0.11702 0.32292 -0.11893 0.32269 -0.12066 0.32176 C -0.12292 0.32037 -0.12535 0.31922 -0.12743 0.31736 C -0.13959 0.30718 -0.12917 0.31273 -0.13959 0.3081 C -0.14827 0.3088 -0.15712 0.30741 -0.16545 0.31042 C -0.16823 0.31135 -0.16893 0.31644 -0.17066 0.31945 C -0.18108 0.33843 -0.17483 0.33172 -0.18438 0.34028 C -0.19167 0.35486 -0.18785 0.39977 -0.1724 0.40695 C -0.16719 0.41736 -0.15816 0.42824 -0.15 0.43449 C -0.14445 0.43889 -0.14254 0.43843 -0.13785 0.44375 C -0.12934 0.45324 -0.13629 0.44838 -0.12743 0.4551 C -0.12257 0.4588 -0.11962 0.45972 -0.11545 0.46435 C -0.10816 0.47246 -0.10886 0.47685 -0.1 0.48287 C -0.0941 0.49329 -0.08646 0.49954 -0.08091 0.51042 C -0.07691 0.53079 -0.07066 0.52824 -0.06025 0.54028 C -0.05782 0.54306 -0.05625 0.54746 -0.0533 0.54954 C -0.04497 0.55556 -0.03177 0.55834 -0.0224 0.56088 C -0.01407 0.56829 -0.02049 0.56343 -0.01198 0.56783 C -0.00625 0.57084 0.00521 0.57709 0.00521 0.57709 C 0.02795 0.66829 0.00694 0.58148 0.00694 0.8507 " pathEditMode="relative" ptsTypes="ffffffffffffffffffffffffffffffffffffffA">
                                      <p:cBhvr>
                                        <p:cTn id="36" dur="5000" fill="hold"/>
                                        <p:tgtEl>
                                          <p:spTgt spid="65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14815E-6 C 0.00746 0.0007 0.01493 0.00116 0.02239 0.00232 C 0.02413 0.00255 0.02743 0.00232 0.0276 0.00464 C 0.03472 0.08311 0.01128 0.07014 0.03455 0.08056 C 0.04635 0.0794 0.06771 0.07153 0.07587 0.08727 C 0.07309 0.12477 0.07344 0.11459 0.04132 0.11737 C 0.03229 0.12107 0.03767 0.11806 0.02587 0.12871 C 0.02413 0.13033 0.02066 0.13334 0.02066 0.13334 C 0.01059 0.15348 0.01684 0.13797 0.01892 0.18843 C 0.01962 0.20464 0.01458 0.23264 0.02934 0.23913 C 0.03437 0.24584 0.03715 0.25232 0.04305 0.25741 C 0.04705 0.26806 0.05712 0.29237 0.06371 0.30116 C 0.06771 0.30649 0.07587 0.31737 0.07587 0.31737 C 0.07934 0.33079 0.07482 0.31806 0.08281 0.32871 C 0.09392 0.34376 0.08107 0.33357 0.09479 0.3426 C 0.10156 0.35626 0.10486 0.37153 0.11041 0.38612 C 0.1092 0.41297 0.11076 0.44028 0.10694 0.46667 C 0.10607 0.472 0.09132 0.48542 0.08785 0.48959 C 0.07066 0.51019 0.05087 0.52362 0.03785 0.54954 C 0.03576 0.5588 0.03264 0.56343 0.0276 0.57014 C 0.01007 0.64028 0.02587 0.57454 0.02587 0.77709 " pathEditMode="relative" ptsTypes="ffffffffffffffffffffA">
                                      <p:cBhvr>
                                        <p:cTn id="3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Tireoidites – Doença de Graves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HLA </a:t>
            </a:r>
            <a:r>
              <a:rPr lang="pt-BR">
                <a:solidFill>
                  <a:srgbClr val="FFFF00"/>
                </a:solidFill>
              </a:rPr>
              <a:t>– DR3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 err="1">
                <a:solidFill>
                  <a:srgbClr val="FFFF00"/>
                </a:solidFill>
              </a:rPr>
              <a:t>Auto-antígenos</a:t>
            </a:r>
            <a:endParaRPr lang="pt-BR" dirty="0">
              <a:solidFill>
                <a:srgbClr val="FFFF00"/>
              </a:solidFill>
            </a:endParaRPr>
          </a:p>
          <a:p>
            <a:pPr lvl="1"/>
            <a:r>
              <a:rPr lang="pt-BR" dirty="0">
                <a:solidFill>
                  <a:srgbClr val="FFFF00"/>
                </a:solidFill>
              </a:rPr>
              <a:t>Receptor TSH – porção extracelular, porém anticorpos contra as porções </a:t>
            </a:r>
            <a:r>
              <a:rPr lang="pt-BR" dirty="0" err="1">
                <a:solidFill>
                  <a:srgbClr val="FFFF00"/>
                </a:solidFill>
              </a:rPr>
              <a:t>transmembrana</a:t>
            </a:r>
            <a:r>
              <a:rPr lang="pt-BR" dirty="0">
                <a:solidFill>
                  <a:srgbClr val="FFFF00"/>
                </a:solidFill>
              </a:rPr>
              <a:t> já foram detectados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Anti-TPO</a:t>
            </a:r>
            <a:r>
              <a:rPr lang="pt-BR" dirty="0">
                <a:solidFill>
                  <a:srgbClr val="FFFF00"/>
                </a:solidFill>
              </a:rPr>
              <a:t> (</a:t>
            </a:r>
            <a:r>
              <a:rPr lang="pt-BR" dirty="0" err="1">
                <a:solidFill>
                  <a:srgbClr val="FFFF00"/>
                </a:solidFill>
              </a:rPr>
              <a:t>Tireoperoxidase</a:t>
            </a:r>
            <a:r>
              <a:rPr lang="pt-BR" dirty="0">
                <a:solidFill>
                  <a:srgbClr val="FFFF00"/>
                </a:solidFill>
              </a:rPr>
              <a:t>) – não costumam ser patogênicos</a:t>
            </a:r>
          </a:p>
          <a:p>
            <a:r>
              <a:rPr lang="pt-BR" dirty="0">
                <a:solidFill>
                  <a:srgbClr val="FFFF00"/>
                </a:solidFill>
              </a:rPr>
              <a:t> Mimetismo molecular – Vírus, </a:t>
            </a:r>
            <a:r>
              <a:rPr lang="pt-BR" i="1" dirty="0" err="1">
                <a:solidFill>
                  <a:srgbClr val="FFFF00"/>
                </a:solidFill>
              </a:rPr>
              <a:t>Yersinia</a:t>
            </a:r>
            <a:r>
              <a:rPr lang="pt-BR" i="1" dirty="0">
                <a:solidFill>
                  <a:srgbClr val="FFFF00"/>
                </a:solidFill>
              </a:rPr>
              <a:t> </a:t>
            </a:r>
            <a:r>
              <a:rPr lang="pt-BR" i="1" dirty="0" err="1">
                <a:solidFill>
                  <a:srgbClr val="FFFF00"/>
                </a:solidFill>
              </a:rPr>
              <a:t>enterocolítica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Resposta Th1-Th17 – </a:t>
            </a:r>
            <a:r>
              <a:rPr lang="pt-BR" dirty="0" err="1">
                <a:solidFill>
                  <a:srgbClr val="FFFF00"/>
                </a:solidFill>
              </a:rPr>
              <a:t>citocinas</a:t>
            </a:r>
            <a:r>
              <a:rPr lang="pt-BR" dirty="0">
                <a:solidFill>
                  <a:srgbClr val="FFFF00"/>
                </a:solidFill>
              </a:rPr>
              <a:t> pró-inflamatórias IL-1, IL-4, IL-5, IL-8, IL-12, IFN-</a:t>
            </a:r>
            <a:r>
              <a:rPr lang="pt-BR" dirty="0">
                <a:solidFill>
                  <a:srgbClr val="FFFF00"/>
                </a:solidFill>
                <a:sym typeface="Symbol"/>
              </a:rPr>
              <a:t>, TNF-...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Doença de Graves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4176464" cy="405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268760"/>
            <a:ext cx="311054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https://encrypted-tbn3.gstatic.com/images?q=tbn:ANd9GcT5wsT8hNLgD-46cJ-kgaLKRcAo6_1GSn64g76uygllt3L_Zq8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653136"/>
            <a:ext cx="2286000" cy="1685926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4176464" cy="16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9648"/>
            <a:ext cx="57961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07209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61643" y="938324"/>
            <a:ext cx="3717032" cy="184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4837" y="3944075"/>
            <a:ext cx="3203848" cy="284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7956376" y="980728"/>
            <a:ext cx="849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TSHR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In </a:t>
            </a:r>
            <a:r>
              <a:rPr lang="pt-BR" dirty="0" err="1">
                <a:solidFill>
                  <a:srgbClr val="FF0000"/>
                </a:solidFill>
              </a:rPr>
              <a:t>vitro</a:t>
            </a:r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560840" cy="544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275856" y="260648"/>
            <a:ext cx="2601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solidFill>
                  <a:srgbClr val="FFFF00"/>
                </a:solidFill>
              </a:rPr>
              <a:t>Fisiopatogenia</a:t>
            </a:r>
            <a:endParaRPr lang="pt-BR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Histopatologia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62113"/>
            <a:ext cx="9134341" cy="342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Paciente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21812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295319" y="1268760"/>
            <a:ext cx="264514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FFFF00"/>
                </a:solidFill>
              </a:rPr>
              <a:t>Hipertireoideo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Magro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Bócio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 err="1">
                <a:solidFill>
                  <a:srgbClr val="FFFF00"/>
                </a:solidFill>
              </a:rPr>
              <a:t>Exolftalmia</a:t>
            </a:r>
            <a:endParaRPr lang="pt-BR" sz="2000" dirty="0">
              <a:solidFill>
                <a:srgbClr val="FFFF00"/>
              </a:solidFill>
            </a:endParaRP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Ansioso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Distúrbios do sono</a:t>
            </a:r>
          </a:p>
          <a:p>
            <a:pPr algn="ctr"/>
            <a:endParaRPr lang="pt-BR" sz="2000" dirty="0">
              <a:solidFill>
                <a:srgbClr val="FFFF00"/>
              </a:solidFill>
            </a:endParaRPr>
          </a:p>
          <a:p>
            <a:pPr algn="ctr"/>
            <a:r>
              <a:rPr lang="pt-BR" sz="2000" dirty="0">
                <a:solidFill>
                  <a:srgbClr val="FFFF00"/>
                </a:solidFill>
              </a:rPr>
              <a:t>Metabolismo </a:t>
            </a:r>
            <a:r>
              <a:rPr lang="pt-BR" sz="2000" dirty="0" err="1">
                <a:solidFill>
                  <a:srgbClr val="FFFF00"/>
                </a:solidFill>
              </a:rPr>
              <a:t>acelarado</a:t>
            </a:r>
            <a:endParaRPr lang="pt-BR" sz="2000" dirty="0">
              <a:solidFill>
                <a:srgbClr val="FFFF00"/>
              </a:solidFill>
            </a:endParaRPr>
          </a:p>
        </p:txBody>
      </p:sp>
      <p:pic>
        <p:nvPicPr>
          <p:cNvPr id="7171" name="Picture 3" descr="https://encrypted-tbn2.gstatic.com/images?q=tbn:ANd9GcTUzUiKZ_1LNgEsChoJNj6DXvRvKluyTtO1wb8512YZCn_wlNk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268760"/>
            <a:ext cx="22479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Tireoidite de Hashimoto – Tireoidite Crônica </a:t>
            </a:r>
            <a:r>
              <a:rPr lang="pt-BR" dirty="0" err="1">
                <a:solidFill>
                  <a:srgbClr val="FFFF00"/>
                </a:solidFill>
              </a:rPr>
              <a:t>Linfocítica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1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3,5 – 1000 mulheres – 14 / 1000 após 60 anos de idade</a:t>
            </a:r>
          </a:p>
          <a:p>
            <a:r>
              <a:rPr lang="pt-BR" dirty="0">
                <a:solidFill>
                  <a:srgbClr val="FFFF00"/>
                </a:solidFill>
              </a:rPr>
              <a:t>Comum doença se iniciar após a puberdade ou gravidez</a:t>
            </a:r>
          </a:p>
          <a:p>
            <a:r>
              <a:rPr lang="pt-BR" dirty="0">
                <a:solidFill>
                  <a:srgbClr val="FFFF00"/>
                </a:solidFill>
              </a:rPr>
              <a:t>HLA – DR3, HLA – DR4, HLA – DR5</a:t>
            </a:r>
          </a:p>
          <a:p>
            <a:r>
              <a:rPr lang="pt-BR" dirty="0">
                <a:solidFill>
                  <a:srgbClr val="FFFF00"/>
                </a:solidFill>
              </a:rPr>
              <a:t>Antígenos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Anti-tireoglubulina</a:t>
            </a:r>
            <a:r>
              <a:rPr lang="pt-BR" dirty="0">
                <a:solidFill>
                  <a:srgbClr val="FFFF00"/>
                </a:solidFill>
              </a:rPr>
              <a:t> – 100% pacientes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Anti-TPO</a:t>
            </a:r>
            <a:r>
              <a:rPr lang="pt-BR" dirty="0">
                <a:solidFill>
                  <a:srgbClr val="FFFF00"/>
                </a:solidFill>
              </a:rPr>
              <a:t> (</a:t>
            </a:r>
            <a:r>
              <a:rPr lang="pt-BR" dirty="0" err="1">
                <a:solidFill>
                  <a:srgbClr val="FFFF00"/>
                </a:solidFill>
              </a:rPr>
              <a:t>tireoperoxidase</a:t>
            </a:r>
            <a:r>
              <a:rPr lang="pt-BR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pt-BR" dirty="0" err="1">
                <a:solidFill>
                  <a:srgbClr val="FFFF00"/>
                </a:solidFill>
              </a:rPr>
              <a:t>Anti-TSH</a:t>
            </a:r>
            <a:r>
              <a:rPr lang="pt-BR" dirty="0">
                <a:solidFill>
                  <a:srgbClr val="FFFF00"/>
                </a:solidFill>
              </a:rPr>
              <a:t> – 10-20% pacientes (bloqueador)</a:t>
            </a:r>
          </a:p>
          <a:p>
            <a:pPr lvl="1"/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Infiltrado de células Th1 – IFN-</a:t>
            </a:r>
            <a:r>
              <a:rPr lang="pt-BR" dirty="0">
                <a:solidFill>
                  <a:srgbClr val="FFFF00"/>
                </a:solidFill>
                <a:sym typeface="Symbol"/>
              </a:rPr>
              <a:t></a:t>
            </a:r>
          </a:p>
          <a:p>
            <a:r>
              <a:rPr lang="pt-BR" dirty="0">
                <a:solidFill>
                  <a:srgbClr val="FFFF00"/>
                </a:solidFill>
                <a:sym typeface="Symbol"/>
              </a:rPr>
              <a:t>Células T CD8 citotóxicas também estão presentes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Histopatologia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5122" name="Picture 2" descr="http://upload.wikimedia.org/wikipedia/commons/9/9c/Hashimoto%27s_thyroiditis,_H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575298" cy="266429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908720"/>
            <a:ext cx="45720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309562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https://encrypted-tbn0.gstatic.com/images?q=tbn:ANd9GcQVEov6qmNTbOQIGA5UyIiWB9CTwwNbvfBDBP3YxagptNIT57bcY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573016"/>
            <a:ext cx="3203848" cy="328498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3491880" y="4005064"/>
            <a:ext cx="2008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Hipotireoideo</a:t>
            </a:r>
          </a:p>
          <a:p>
            <a:r>
              <a:rPr lang="pt-BR" dirty="0">
                <a:solidFill>
                  <a:srgbClr val="FFFF00"/>
                </a:solidFill>
              </a:rPr>
              <a:t>Metabolismo Lento</a:t>
            </a:r>
          </a:p>
          <a:p>
            <a:r>
              <a:rPr lang="pt-BR" dirty="0">
                <a:solidFill>
                  <a:srgbClr val="FFFF00"/>
                </a:solidFill>
              </a:rPr>
              <a:t>Obeso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4499992" cy="298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File:IPLab6Hashimot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6428" y="3429000"/>
            <a:ext cx="4177572" cy="342900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407936" y="2915652"/>
            <a:ext cx="348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Formação de Centros Germinativos</a:t>
            </a:r>
          </a:p>
        </p:txBody>
      </p:sp>
      <p:pic>
        <p:nvPicPr>
          <p:cNvPr id="4102" name="Picture 6" descr="File:IPLab6Hashimoto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963976" cy="3356993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611560" y="980728"/>
            <a:ext cx="3479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FFFF00"/>
                </a:solidFill>
              </a:rPr>
              <a:t>Hurtle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Cells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Células foliculares em degeneração</a:t>
            </a:r>
          </a:p>
          <a:p>
            <a:r>
              <a:rPr lang="pt-BR" dirty="0">
                <a:solidFill>
                  <a:srgbClr val="FFFF00"/>
                </a:solidFill>
              </a:rPr>
              <a:t>Marcação </a:t>
            </a:r>
            <a:r>
              <a:rPr lang="pt-BR" dirty="0" err="1">
                <a:solidFill>
                  <a:srgbClr val="FFFF00"/>
                </a:solidFill>
              </a:rPr>
              <a:t>eosinofílica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Iniciar nódulos tumorais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772816"/>
            <a:ext cx="525658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99592" y="548680"/>
            <a:ext cx="685934" cy="1207718"/>
            <a:chOff x="240" y="1584"/>
            <a:chExt cx="528" cy="861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240" y="1584"/>
              <a:ext cx="528" cy="524"/>
              <a:chOff x="256" y="1968"/>
              <a:chExt cx="608" cy="572"/>
            </a:xfrm>
          </p:grpSpPr>
          <p:sp>
            <p:nvSpPr>
              <p:cNvPr id="6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7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288" y="2160"/>
              <a:ext cx="46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rgbClr val="FFFF00"/>
                  </a:solidFill>
                  <a:cs typeface="Times New Roman" pitchFamily="18" charset="0"/>
                </a:rPr>
                <a:t>CD4</a:t>
              </a:r>
              <a:endParaRPr lang="en-US" sz="200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899592" y="1988840"/>
            <a:ext cx="762000" cy="1246001"/>
            <a:chOff x="912" y="1584"/>
            <a:chExt cx="560" cy="834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912" y="1584"/>
              <a:ext cx="560" cy="512"/>
              <a:chOff x="256" y="2648"/>
              <a:chExt cx="640" cy="360"/>
            </a:xfrm>
          </p:grpSpPr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973" y="2150"/>
              <a:ext cx="447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solidFill>
                    <a:srgbClr val="FFFF00"/>
                  </a:solidFill>
                  <a:cs typeface="Times New Roman" pitchFamily="18" charset="0"/>
                </a:rPr>
                <a:t>CD8</a:t>
              </a:r>
              <a:endParaRPr lang="en-US" sz="200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323528" y="5013176"/>
            <a:ext cx="1523773" cy="1223726"/>
            <a:chOff x="1008" y="3024"/>
            <a:chExt cx="1248" cy="961"/>
          </a:xfrm>
        </p:grpSpPr>
        <p:grpSp>
          <p:nvGrpSpPr>
            <p:cNvPr id="13" name="Group 18"/>
            <p:cNvGrpSpPr>
              <a:grpSpLocks/>
            </p:cNvGrpSpPr>
            <p:nvPr/>
          </p:nvGrpSpPr>
          <p:grpSpPr bwMode="auto">
            <a:xfrm>
              <a:off x="1008" y="3024"/>
              <a:ext cx="1248" cy="756"/>
              <a:chOff x="-1968" y="2592"/>
              <a:chExt cx="1408" cy="1680"/>
            </a:xfrm>
          </p:grpSpPr>
          <p:sp>
            <p:nvSpPr>
              <p:cNvPr id="16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1249" y="3743"/>
              <a:ext cx="64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b="1" dirty="0">
                  <a:solidFill>
                    <a:srgbClr val="FFFF00"/>
                  </a:solidFill>
                  <a:cs typeface="Times New Roman" pitchFamily="18" charset="0"/>
                  <a:sym typeface="Symbol" pitchFamily="18" charset="2"/>
                </a:rPr>
                <a:t>        </a:t>
              </a:r>
              <a:r>
                <a:rPr lang="pt-BR" sz="1400" b="1" dirty="0" err="1">
                  <a:solidFill>
                    <a:srgbClr val="FFFF00"/>
                  </a:solidFill>
                  <a:cs typeface="Times New Roman" pitchFamily="18" charset="0"/>
                  <a:sym typeface="Symbol" pitchFamily="18" charset="2"/>
                </a:rPr>
                <a:t>DCs</a:t>
              </a:r>
              <a:endParaRPr lang="pt-BR" sz="1400" b="1" dirty="0">
                <a:solidFill>
                  <a:srgbClr val="FFFF00"/>
                </a:solidFill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899592" y="3573016"/>
            <a:ext cx="762000" cy="1203325"/>
            <a:chOff x="2370" y="3332"/>
            <a:chExt cx="480" cy="758"/>
          </a:xfrm>
        </p:grpSpPr>
        <p:sp>
          <p:nvSpPr>
            <p:cNvPr id="19" name="Text Box 40"/>
            <p:cNvSpPr txBox="1">
              <a:spLocks noChangeArrowheads="1"/>
            </p:cNvSpPr>
            <p:nvPr/>
          </p:nvSpPr>
          <p:spPr bwMode="auto">
            <a:xfrm>
              <a:off x="2400" y="3840"/>
              <a:ext cx="39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 dirty="0">
                  <a:solidFill>
                    <a:srgbClr val="FFFF00"/>
                  </a:solidFill>
                  <a:cs typeface="Times New Roman" pitchFamily="18" charset="0"/>
                </a:rPr>
                <a:t>M</a:t>
              </a:r>
              <a:r>
                <a:rPr lang="pt-BR" sz="2000" dirty="0">
                  <a:solidFill>
                    <a:srgbClr val="FFFF00"/>
                  </a:solidFill>
                  <a:cs typeface="Times New Roman" pitchFamily="18" charset="0"/>
                  <a:sym typeface="Symbol" pitchFamily="18" charset="2"/>
                </a:rPr>
                <a:t></a:t>
              </a:r>
            </a:p>
          </p:txBody>
        </p:sp>
        <p:grpSp>
          <p:nvGrpSpPr>
            <p:cNvPr id="18" name="Group 41"/>
            <p:cNvGrpSpPr>
              <a:grpSpLocks/>
            </p:cNvGrpSpPr>
            <p:nvPr/>
          </p:nvGrpSpPr>
          <p:grpSpPr bwMode="auto">
            <a:xfrm>
              <a:off x="2370" y="3332"/>
              <a:ext cx="480" cy="493"/>
              <a:chOff x="2280" y="3000"/>
              <a:chExt cx="1128" cy="1040"/>
            </a:xfrm>
          </p:grpSpPr>
          <p:sp>
            <p:nvSpPr>
              <p:cNvPr id="21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3110969" y="437763"/>
            <a:ext cx="5089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FFFF00"/>
                </a:solidFill>
              </a:rPr>
              <a:t>Células Imunes </a:t>
            </a:r>
            <a:r>
              <a:rPr lang="pt-BR" sz="2400" dirty="0" err="1">
                <a:solidFill>
                  <a:srgbClr val="FFFF00"/>
                </a:solidFill>
              </a:rPr>
              <a:t>Infilltrantes</a:t>
            </a:r>
            <a:r>
              <a:rPr lang="pt-BR" sz="2400" dirty="0">
                <a:solidFill>
                  <a:srgbClr val="FFFF00"/>
                </a:solidFill>
              </a:rPr>
              <a:t> do SNC são </a:t>
            </a:r>
          </a:p>
          <a:p>
            <a:pPr algn="ctr"/>
            <a:r>
              <a:rPr lang="pt-BR" sz="2400" dirty="0">
                <a:solidFill>
                  <a:srgbClr val="FFFF00"/>
                </a:solidFill>
              </a:rPr>
              <a:t>Alvos de Neurotransmissores</a:t>
            </a:r>
          </a:p>
        </p:txBody>
      </p:sp>
      <p:grpSp>
        <p:nvGrpSpPr>
          <p:cNvPr id="20" name="Group 49"/>
          <p:cNvGrpSpPr/>
          <p:nvPr/>
        </p:nvGrpSpPr>
        <p:grpSpPr>
          <a:xfrm>
            <a:off x="6732240" y="2996952"/>
            <a:ext cx="936104" cy="792088"/>
            <a:chOff x="2915816" y="1772816"/>
            <a:chExt cx="936104" cy="792088"/>
          </a:xfrm>
        </p:grpSpPr>
        <p:grpSp>
          <p:nvGrpSpPr>
            <p:cNvPr id="24" name="Group 25"/>
            <p:cNvGrpSpPr>
              <a:grpSpLocks/>
            </p:cNvGrpSpPr>
            <p:nvPr/>
          </p:nvGrpSpPr>
          <p:grpSpPr bwMode="auto">
            <a:xfrm>
              <a:off x="2987824" y="1844825"/>
              <a:ext cx="360040" cy="360040"/>
              <a:chOff x="256" y="1968"/>
              <a:chExt cx="608" cy="572"/>
            </a:xfrm>
          </p:grpSpPr>
          <p:sp>
            <p:nvSpPr>
              <p:cNvPr id="27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28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>
              <a:off x="3140224" y="1997225"/>
              <a:ext cx="360040" cy="360040"/>
              <a:chOff x="256" y="1968"/>
              <a:chExt cx="608" cy="572"/>
            </a:xfrm>
          </p:grpSpPr>
          <p:sp>
            <p:nvSpPr>
              <p:cNvPr id="30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31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3203848" y="2204864"/>
              <a:ext cx="360040" cy="360040"/>
              <a:chOff x="256" y="1968"/>
              <a:chExt cx="608" cy="572"/>
            </a:xfrm>
          </p:grpSpPr>
          <p:sp>
            <p:nvSpPr>
              <p:cNvPr id="33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9" name="Group 25"/>
            <p:cNvGrpSpPr>
              <a:grpSpLocks/>
            </p:cNvGrpSpPr>
            <p:nvPr/>
          </p:nvGrpSpPr>
          <p:grpSpPr bwMode="auto">
            <a:xfrm>
              <a:off x="2915816" y="2060848"/>
              <a:ext cx="360040" cy="360040"/>
              <a:chOff x="256" y="1968"/>
              <a:chExt cx="608" cy="572"/>
            </a:xfrm>
          </p:grpSpPr>
          <p:sp>
            <p:nvSpPr>
              <p:cNvPr id="36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2" name="Group 25"/>
            <p:cNvGrpSpPr>
              <a:grpSpLocks/>
            </p:cNvGrpSpPr>
            <p:nvPr/>
          </p:nvGrpSpPr>
          <p:grpSpPr bwMode="auto">
            <a:xfrm>
              <a:off x="3347864" y="1916832"/>
              <a:ext cx="360040" cy="360040"/>
              <a:chOff x="256" y="1968"/>
              <a:chExt cx="608" cy="572"/>
            </a:xfrm>
          </p:grpSpPr>
          <p:sp>
            <p:nvSpPr>
              <p:cNvPr id="39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5" name="Group 25"/>
            <p:cNvGrpSpPr>
              <a:grpSpLocks/>
            </p:cNvGrpSpPr>
            <p:nvPr/>
          </p:nvGrpSpPr>
          <p:grpSpPr bwMode="auto">
            <a:xfrm>
              <a:off x="3203848" y="1772816"/>
              <a:ext cx="360040" cy="360040"/>
              <a:chOff x="256" y="1968"/>
              <a:chExt cx="608" cy="572"/>
            </a:xfrm>
          </p:grpSpPr>
          <p:sp>
            <p:nvSpPr>
              <p:cNvPr id="42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43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8" name="Group 25"/>
            <p:cNvGrpSpPr>
              <a:grpSpLocks/>
            </p:cNvGrpSpPr>
            <p:nvPr/>
          </p:nvGrpSpPr>
          <p:grpSpPr bwMode="auto">
            <a:xfrm>
              <a:off x="3491880" y="2132856"/>
              <a:ext cx="360040" cy="360040"/>
              <a:chOff x="256" y="1968"/>
              <a:chExt cx="608" cy="572"/>
            </a:xfrm>
          </p:grpSpPr>
          <p:sp>
            <p:nvSpPr>
              <p:cNvPr id="45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46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1" name="Group 25"/>
            <p:cNvGrpSpPr>
              <a:grpSpLocks/>
            </p:cNvGrpSpPr>
            <p:nvPr/>
          </p:nvGrpSpPr>
          <p:grpSpPr bwMode="auto">
            <a:xfrm>
              <a:off x="3491880" y="1844824"/>
              <a:ext cx="360040" cy="360040"/>
              <a:chOff x="256" y="1968"/>
              <a:chExt cx="608" cy="572"/>
            </a:xfrm>
          </p:grpSpPr>
          <p:sp>
            <p:nvSpPr>
              <p:cNvPr id="48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49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44" name="Group 73"/>
          <p:cNvGrpSpPr/>
          <p:nvPr/>
        </p:nvGrpSpPr>
        <p:grpSpPr>
          <a:xfrm>
            <a:off x="5508104" y="2420888"/>
            <a:ext cx="1008112" cy="936103"/>
            <a:chOff x="2195736" y="2132856"/>
            <a:chExt cx="1008112" cy="936103"/>
          </a:xfrm>
        </p:grpSpPr>
        <p:grpSp>
          <p:nvGrpSpPr>
            <p:cNvPr id="47" name="Group 26"/>
            <p:cNvGrpSpPr>
              <a:grpSpLocks/>
            </p:cNvGrpSpPr>
            <p:nvPr/>
          </p:nvGrpSpPr>
          <p:grpSpPr bwMode="auto">
            <a:xfrm>
              <a:off x="2267744" y="2276873"/>
              <a:ext cx="432048" cy="432047"/>
              <a:chOff x="256" y="2648"/>
              <a:chExt cx="640" cy="360"/>
            </a:xfrm>
          </p:grpSpPr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55" name="Oval 54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0" name="Group 26"/>
            <p:cNvGrpSpPr>
              <a:grpSpLocks/>
            </p:cNvGrpSpPr>
            <p:nvPr/>
          </p:nvGrpSpPr>
          <p:grpSpPr bwMode="auto">
            <a:xfrm>
              <a:off x="2420144" y="2429273"/>
              <a:ext cx="432048" cy="432047"/>
              <a:chOff x="256" y="2648"/>
              <a:chExt cx="640" cy="360"/>
            </a:xfrm>
          </p:grpSpPr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1" name="Group 26"/>
            <p:cNvGrpSpPr>
              <a:grpSpLocks/>
            </p:cNvGrpSpPr>
            <p:nvPr/>
          </p:nvGrpSpPr>
          <p:grpSpPr bwMode="auto">
            <a:xfrm>
              <a:off x="2483768" y="2636912"/>
              <a:ext cx="432048" cy="432047"/>
              <a:chOff x="256" y="2648"/>
              <a:chExt cx="640" cy="360"/>
            </a:xfrm>
          </p:grpSpPr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2" name="Group 26"/>
            <p:cNvGrpSpPr>
              <a:grpSpLocks/>
            </p:cNvGrpSpPr>
            <p:nvPr/>
          </p:nvGrpSpPr>
          <p:grpSpPr bwMode="auto">
            <a:xfrm>
              <a:off x="2771800" y="2564904"/>
              <a:ext cx="432048" cy="432047"/>
              <a:chOff x="256" y="2648"/>
              <a:chExt cx="640" cy="360"/>
            </a:xfrm>
          </p:grpSpPr>
          <p:sp>
            <p:nvSpPr>
              <p:cNvPr id="63" name="Oval 62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3" name="Group 26"/>
            <p:cNvGrpSpPr>
              <a:grpSpLocks/>
            </p:cNvGrpSpPr>
            <p:nvPr/>
          </p:nvGrpSpPr>
          <p:grpSpPr bwMode="auto">
            <a:xfrm>
              <a:off x="2195736" y="2564904"/>
              <a:ext cx="432048" cy="432047"/>
              <a:chOff x="256" y="2648"/>
              <a:chExt cx="640" cy="360"/>
            </a:xfrm>
          </p:grpSpPr>
          <p:sp>
            <p:nvSpPr>
              <p:cNvPr id="66" name="Oval 65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67" name="Oval 66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6" name="Group 26"/>
            <p:cNvGrpSpPr>
              <a:grpSpLocks/>
            </p:cNvGrpSpPr>
            <p:nvPr/>
          </p:nvGrpSpPr>
          <p:grpSpPr bwMode="auto">
            <a:xfrm>
              <a:off x="2483768" y="2132856"/>
              <a:ext cx="432048" cy="432047"/>
              <a:chOff x="256" y="2648"/>
              <a:chExt cx="640" cy="360"/>
            </a:xfrm>
          </p:grpSpPr>
          <p:sp>
            <p:nvSpPr>
              <p:cNvPr id="69" name="Oval 68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9" name="Group 26"/>
            <p:cNvGrpSpPr>
              <a:grpSpLocks/>
            </p:cNvGrpSpPr>
            <p:nvPr/>
          </p:nvGrpSpPr>
          <p:grpSpPr bwMode="auto">
            <a:xfrm>
              <a:off x="2699792" y="2348880"/>
              <a:ext cx="432048" cy="432047"/>
              <a:chOff x="256" y="2648"/>
              <a:chExt cx="640" cy="360"/>
            </a:xfrm>
          </p:grpSpPr>
          <p:sp>
            <p:nvSpPr>
              <p:cNvPr id="72" name="Oval 71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62" name="Group 88"/>
          <p:cNvGrpSpPr/>
          <p:nvPr/>
        </p:nvGrpSpPr>
        <p:grpSpPr>
          <a:xfrm>
            <a:off x="4572000" y="3356992"/>
            <a:ext cx="1338064" cy="1502718"/>
            <a:chOff x="2483768" y="2060848"/>
            <a:chExt cx="1338064" cy="1502718"/>
          </a:xfrm>
        </p:grpSpPr>
        <p:grpSp>
          <p:nvGrpSpPr>
            <p:cNvPr id="11264" name="Group 41"/>
            <p:cNvGrpSpPr>
              <a:grpSpLocks/>
            </p:cNvGrpSpPr>
            <p:nvPr/>
          </p:nvGrpSpPr>
          <p:grpSpPr bwMode="auto">
            <a:xfrm>
              <a:off x="2483768" y="2420888"/>
              <a:ext cx="762000" cy="782638"/>
              <a:chOff x="2280" y="3000"/>
              <a:chExt cx="1128" cy="1040"/>
            </a:xfrm>
          </p:grpSpPr>
          <p:sp>
            <p:nvSpPr>
              <p:cNvPr id="78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65" name="Group 41"/>
            <p:cNvGrpSpPr>
              <a:grpSpLocks/>
            </p:cNvGrpSpPr>
            <p:nvPr/>
          </p:nvGrpSpPr>
          <p:grpSpPr bwMode="auto">
            <a:xfrm>
              <a:off x="2627784" y="2780928"/>
              <a:ext cx="762000" cy="782638"/>
              <a:chOff x="2280" y="3000"/>
              <a:chExt cx="1128" cy="1040"/>
            </a:xfrm>
          </p:grpSpPr>
          <p:sp>
            <p:nvSpPr>
              <p:cNvPr id="81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67" name="Group 41"/>
            <p:cNvGrpSpPr>
              <a:grpSpLocks/>
            </p:cNvGrpSpPr>
            <p:nvPr/>
          </p:nvGrpSpPr>
          <p:grpSpPr bwMode="auto">
            <a:xfrm>
              <a:off x="3059832" y="2636912"/>
              <a:ext cx="762000" cy="782638"/>
              <a:chOff x="2280" y="3000"/>
              <a:chExt cx="1128" cy="1040"/>
            </a:xfrm>
          </p:grpSpPr>
          <p:sp>
            <p:nvSpPr>
              <p:cNvPr id="84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85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68" name="Group 41"/>
            <p:cNvGrpSpPr>
              <a:grpSpLocks/>
            </p:cNvGrpSpPr>
            <p:nvPr/>
          </p:nvGrpSpPr>
          <p:grpSpPr bwMode="auto">
            <a:xfrm>
              <a:off x="2843808" y="2060848"/>
              <a:ext cx="762000" cy="782638"/>
              <a:chOff x="2280" y="3000"/>
              <a:chExt cx="1128" cy="1040"/>
            </a:xfrm>
          </p:grpSpPr>
          <p:sp>
            <p:nvSpPr>
              <p:cNvPr id="87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1269" name="Group 103"/>
          <p:cNvGrpSpPr/>
          <p:nvPr/>
        </p:nvGrpSpPr>
        <p:grpSpPr>
          <a:xfrm>
            <a:off x="5940152" y="3573016"/>
            <a:ext cx="1811805" cy="1538745"/>
            <a:chOff x="1835696" y="2564904"/>
            <a:chExt cx="1811805" cy="1538745"/>
          </a:xfrm>
        </p:grpSpPr>
        <p:grpSp>
          <p:nvGrpSpPr>
            <p:cNvPr id="11270" name="Group 18"/>
            <p:cNvGrpSpPr>
              <a:grpSpLocks/>
            </p:cNvGrpSpPr>
            <p:nvPr/>
          </p:nvGrpSpPr>
          <p:grpSpPr bwMode="auto">
            <a:xfrm>
              <a:off x="2051720" y="2564904"/>
              <a:ext cx="1523773" cy="962681"/>
              <a:chOff x="-1968" y="2592"/>
              <a:chExt cx="1408" cy="1680"/>
            </a:xfrm>
          </p:grpSpPr>
          <p:sp>
            <p:nvSpPr>
              <p:cNvPr id="93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94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71" name="Group 18"/>
            <p:cNvGrpSpPr>
              <a:grpSpLocks/>
            </p:cNvGrpSpPr>
            <p:nvPr/>
          </p:nvGrpSpPr>
          <p:grpSpPr bwMode="auto">
            <a:xfrm>
              <a:off x="2123728" y="2852936"/>
              <a:ext cx="1523773" cy="962681"/>
              <a:chOff x="-1968" y="2592"/>
              <a:chExt cx="1408" cy="1680"/>
            </a:xfrm>
          </p:grpSpPr>
          <p:sp>
            <p:nvSpPr>
              <p:cNvPr id="96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97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72" name="Group 18"/>
            <p:cNvGrpSpPr>
              <a:grpSpLocks/>
            </p:cNvGrpSpPr>
            <p:nvPr/>
          </p:nvGrpSpPr>
          <p:grpSpPr bwMode="auto">
            <a:xfrm>
              <a:off x="1979712" y="3140968"/>
              <a:ext cx="1523773" cy="962681"/>
              <a:chOff x="-1968" y="2592"/>
              <a:chExt cx="1408" cy="1680"/>
            </a:xfrm>
          </p:grpSpPr>
          <p:sp>
            <p:nvSpPr>
              <p:cNvPr id="99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100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273" name="Group 18"/>
            <p:cNvGrpSpPr>
              <a:grpSpLocks/>
            </p:cNvGrpSpPr>
            <p:nvPr/>
          </p:nvGrpSpPr>
          <p:grpSpPr bwMode="auto">
            <a:xfrm>
              <a:off x="1835696" y="2924944"/>
              <a:ext cx="1523773" cy="962681"/>
              <a:chOff x="-1968" y="2592"/>
              <a:chExt cx="1408" cy="1680"/>
            </a:xfrm>
          </p:grpSpPr>
          <p:sp>
            <p:nvSpPr>
              <p:cNvPr id="102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  <p:sp>
            <p:nvSpPr>
              <p:cNvPr id="103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rgbClr val="FFFF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+mn-lt"/>
              </a:rPr>
              <a:t>Ao adentrar o timo, timócitos passam a expressar CD4</a:t>
            </a:r>
            <a:r>
              <a:rPr lang="pt-BR" sz="3200" baseline="30000" dirty="0">
                <a:solidFill>
                  <a:srgbClr val="FF0000"/>
                </a:solidFill>
                <a:latin typeface="+mn-lt"/>
              </a:rPr>
              <a:t>pos</a:t>
            </a:r>
            <a:r>
              <a:rPr lang="pt-BR" sz="3200" dirty="0">
                <a:solidFill>
                  <a:srgbClr val="FF0000"/>
                </a:solidFill>
                <a:latin typeface="+mn-lt"/>
              </a:rPr>
              <a:t> CD8</a:t>
            </a:r>
            <a:r>
              <a:rPr lang="pt-BR" sz="3200" baseline="30000" dirty="0">
                <a:solidFill>
                  <a:srgbClr val="FF0000"/>
                </a:solidFill>
                <a:latin typeface="+mn-lt"/>
              </a:rPr>
              <a:t>pos</a:t>
            </a:r>
            <a:r>
              <a:rPr lang="pt-BR" sz="32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66563" name="Oval 3"/>
          <p:cNvSpPr>
            <a:spLocks noChangeArrowheads="1"/>
          </p:cNvSpPr>
          <p:nvPr/>
        </p:nvSpPr>
        <p:spPr bwMode="auto">
          <a:xfrm>
            <a:off x="1476375" y="1773238"/>
            <a:ext cx="6191250" cy="4535487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66564" name="Freeform 4"/>
          <p:cNvSpPr>
            <a:spLocks/>
          </p:cNvSpPr>
          <p:nvPr/>
        </p:nvSpPr>
        <p:spPr bwMode="auto">
          <a:xfrm>
            <a:off x="4356100" y="1736725"/>
            <a:ext cx="384175" cy="4572000"/>
          </a:xfrm>
          <a:custGeom>
            <a:avLst/>
            <a:gdLst/>
            <a:ahLst/>
            <a:cxnLst>
              <a:cxn ang="0">
                <a:pos x="45" y="23"/>
              </a:cxn>
              <a:cxn ang="0">
                <a:pos x="91" y="68"/>
              </a:cxn>
              <a:cxn ang="0">
                <a:pos x="227" y="431"/>
              </a:cxn>
              <a:cxn ang="0">
                <a:pos x="0" y="839"/>
              </a:cxn>
              <a:cxn ang="0">
                <a:pos x="227" y="1202"/>
              </a:cxn>
              <a:cxn ang="0">
                <a:pos x="45" y="1610"/>
              </a:cxn>
              <a:cxn ang="0">
                <a:pos x="136" y="1928"/>
              </a:cxn>
              <a:cxn ang="0">
                <a:pos x="181" y="2291"/>
              </a:cxn>
              <a:cxn ang="0">
                <a:pos x="0" y="2608"/>
              </a:cxn>
              <a:cxn ang="0">
                <a:pos x="181" y="2880"/>
              </a:cxn>
            </a:cxnLst>
            <a:rect l="0" t="0" r="r" b="b"/>
            <a:pathLst>
              <a:path w="242" h="2880">
                <a:moveTo>
                  <a:pt x="45" y="23"/>
                </a:moveTo>
                <a:cubicBezTo>
                  <a:pt x="53" y="11"/>
                  <a:pt x="61" y="0"/>
                  <a:pt x="91" y="68"/>
                </a:cubicBezTo>
                <a:cubicBezTo>
                  <a:pt x="121" y="136"/>
                  <a:pt x="242" y="303"/>
                  <a:pt x="227" y="431"/>
                </a:cubicBezTo>
                <a:cubicBezTo>
                  <a:pt x="212" y="559"/>
                  <a:pt x="0" y="711"/>
                  <a:pt x="0" y="839"/>
                </a:cubicBezTo>
                <a:cubicBezTo>
                  <a:pt x="0" y="967"/>
                  <a:pt x="220" y="1074"/>
                  <a:pt x="227" y="1202"/>
                </a:cubicBezTo>
                <a:cubicBezTo>
                  <a:pt x="234" y="1330"/>
                  <a:pt x="60" y="1489"/>
                  <a:pt x="45" y="1610"/>
                </a:cubicBezTo>
                <a:cubicBezTo>
                  <a:pt x="30" y="1731"/>
                  <a:pt x="113" y="1815"/>
                  <a:pt x="136" y="1928"/>
                </a:cubicBezTo>
                <a:cubicBezTo>
                  <a:pt x="159" y="2041"/>
                  <a:pt x="204" y="2178"/>
                  <a:pt x="181" y="2291"/>
                </a:cubicBezTo>
                <a:cubicBezTo>
                  <a:pt x="158" y="2404"/>
                  <a:pt x="0" y="2510"/>
                  <a:pt x="0" y="2608"/>
                </a:cubicBezTo>
                <a:cubicBezTo>
                  <a:pt x="0" y="2706"/>
                  <a:pt x="90" y="2827"/>
                  <a:pt x="181" y="288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412875"/>
            <a:ext cx="1476375" cy="54451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7667625" y="1412875"/>
            <a:ext cx="1476375" cy="54451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250825" y="1057275"/>
            <a:ext cx="944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Comic Sans MS" pitchFamily="66" charset="0"/>
              </a:rPr>
              <a:t>Medula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7812088" y="1052513"/>
            <a:ext cx="113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Comic Sans MS" pitchFamily="66" charset="0"/>
              </a:rPr>
              <a:t>Periferia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4173538" y="1249363"/>
            <a:ext cx="758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Timo</a:t>
            </a: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2355850" y="637540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Comic Sans MS" pitchFamily="66" charset="0"/>
              </a:rPr>
              <a:t>Córtex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5435600" y="6375400"/>
            <a:ext cx="944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Comic Sans MS" pitchFamily="66" charset="0"/>
              </a:rPr>
              <a:t>Medula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23850" y="1700213"/>
            <a:ext cx="1728788" cy="1660525"/>
            <a:chOff x="249" y="1071"/>
            <a:chExt cx="1089" cy="1046"/>
          </a:xfrm>
        </p:grpSpPr>
        <p:sp>
          <p:nvSpPr>
            <p:cNvPr id="66573" name="Text Box 13"/>
            <p:cNvSpPr txBox="1">
              <a:spLocks noChangeArrowheads="1"/>
            </p:cNvSpPr>
            <p:nvPr/>
          </p:nvSpPr>
          <p:spPr bwMode="auto">
            <a:xfrm>
              <a:off x="287" y="1657"/>
              <a:ext cx="37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CD4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CD8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TCR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  <a:endParaRPr lang="pt-BR" sz="1400" b="1">
                <a:solidFill>
                  <a:srgbClr val="FF3300"/>
                </a:solidFill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49" y="1071"/>
              <a:ext cx="475" cy="439"/>
              <a:chOff x="2608" y="890"/>
              <a:chExt cx="2222" cy="2268"/>
            </a:xfrm>
          </p:grpSpPr>
          <p:sp>
            <p:nvSpPr>
              <p:cNvPr id="66575" name="Oval 15"/>
              <p:cNvSpPr>
                <a:spLocks noChangeArrowheads="1"/>
              </p:cNvSpPr>
              <p:nvPr/>
            </p:nvSpPr>
            <p:spPr bwMode="auto">
              <a:xfrm>
                <a:off x="2608" y="890"/>
                <a:ext cx="2222" cy="2268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6576" name="Oval 16"/>
              <p:cNvSpPr>
                <a:spLocks noChangeArrowheads="1"/>
              </p:cNvSpPr>
              <p:nvPr/>
            </p:nvSpPr>
            <p:spPr bwMode="auto">
              <a:xfrm>
                <a:off x="2925" y="1253"/>
                <a:ext cx="1542" cy="154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6577" name="Line 17"/>
            <p:cNvSpPr>
              <a:spLocks noChangeShapeType="1"/>
            </p:cNvSpPr>
            <p:nvPr/>
          </p:nvSpPr>
          <p:spPr bwMode="auto">
            <a:xfrm>
              <a:off x="748" y="1389"/>
              <a:ext cx="590" cy="2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339979" y="2420938"/>
            <a:ext cx="1781177" cy="1735137"/>
            <a:chOff x="1429" y="1566"/>
            <a:chExt cx="1122" cy="1093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1429" y="1570"/>
              <a:ext cx="475" cy="439"/>
              <a:chOff x="2608" y="890"/>
              <a:chExt cx="2222" cy="2268"/>
            </a:xfrm>
          </p:grpSpPr>
          <p:sp>
            <p:nvSpPr>
              <p:cNvPr id="66580" name="Oval 20"/>
              <p:cNvSpPr>
                <a:spLocks noChangeArrowheads="1"/>
              </p:cNvSpPr>
              <p:nvPr/>
            </p:nvSpPr>
            <p:spPr bwMode="auto">
              <a:xfrm>
                <a:off x="2608" y="890"/>
                <a:ext cx="2222" cy="2268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6581" name="Oval 21"/>
              <p:cNvSpPr>
                <a:spLocks noChangeArrowheads="1"/>
              </p:cNvSpPr>
              <p:nvPr/>
            </p:nvSpPr>
            <p:spPr bwMode="auto">
              <a:xfrm>
                <a:off x="2925" y="1253"/>
                <a:ext cx="1542" cy="1542"/>
              </a:xfrm>
              <a:prstGeom prst="ellipse">
                <a:avLst/>
              </a:prstGeom>
              <a:gradFill rotWithShape="1">
                <a:gsLst>
                  <a:gs pos="0">
                    <a:srgbClr val="CC6600"/>
                  </a:gs>
                  <a:gs pos="100000">
                    <a:srgbClr val="CC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6582" name="Text Box 22"/>
            <p:cNvSpPr txBox="1">
              <a:spLocks noChangeArrowheads="1"/>
            </p:cNvSpPr>
            <p:nvPr/>
          </p:nvSpPr>
          <p:spPr bwMode="auto">
            <a:xfrm>
              <a:off x="1845" y="1566"/>
              <a:ext cx="706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FF3300"/>
                  </a:solidFill>
                </a:rPr>
                <a:t>CD4</a:t>
              </a:r>
              <a:r>
                <a:rPr lang="pt-BR" sz="1400" b="1" baseline="30000" dirty="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 dirty="0">
                  <a:solidFill>
                    <a:srgbClr val="FF3300"/>
                  </a:solidFill>
                </a:rPr>
                <a:t>CD8</a:t>
              </a:r>
              <a:r>
                <a:rPr lang="pt-BR" sz="1400" b="1" baseline="30000" dirty="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200" b="1" dirty="0">
                  <a:solidFill>
                    <a:srgbClr val="FF3300"/>
                  </a:solidFill>
                </a:rPr>
                <a:t>Recombinação</a:t>
              </a:r>
            </a:p>
            <a:p>
              <a:pPr algn="ctr"/>
              <a:r>
                <a:rPr lang="pt-BR" sz="1200" b="1" dirty="0">
                  <a:solidFill>
                    <a:srgbClr val="FF3300"/>
                  </a:solidFill>
                </a:rPr>
                <a:t>TCR</a:t>
              </a:r>
            </a:p>
            <a:p>
              <a:pPr algn="ctr"/>
              <a:r>
                <a:rPr lang="pt-BR" sz="1200" b="1" dirty="0">
                  <a:solidFill>
                    <a:srgbClr val="FF3300"/>
                  </a:solidFill>
                </a:rPr>
                <a:t>(RAG 1 e 2)</a:t>
              </a:r>
            </a:p>
          </p:txBody>
        </p:sp>
        <p:sp>
          <p:nvSpPr>
            <p:cNvPr id="66583" name="Line 23"/>
            <p:cNvSpPr>
              <a:spLocks noChangeShapeType="1"/>
            </p:cNvSpPr>
            <p:nvPr/>
          </p:nvSpPr>
          <p:spPr bwMode="auto">
            <a:xfrm>
              <a:off x="1746" y="2024"/>
              <a:ext cx="272" cy="63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770813" y="4606925"/>
            <a:ext cx="1296987" cy="1735138"/>
            <a:chOff x="4875" y="2886"/>
            <a:chExt cx="817" cy="1093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875" y="2886"/>
              <a:ext cx="817" cy="726"/>
              <a:chOff x="3198" y="2704"/>
              <a:chExt cx="817" cy="726"/>
            </a:xfrm>
          </p:grpSpPr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 rot="16200000">
                <a:off x="3746" y="3168"/>
                <a:ext cx="176" cy="236"/>
                <a:chOff x="2699" y="1979"/>
                <a:chExt cx="453" cy="634"/>
              </a:xfrm>
            </p:grpSpPr>
            <p:sp>
              <p:nvSpPr>
                <p:cNvPr id="66587" name="Rectangle 27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88" name="Rectangle 28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89" name="AutoShape 29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 rot="11510739">
                <a:off x="3800" y="2739"/>
                <a:ext cx="169" cy="247"/>
                <a:chOff x="2699" y="1979"/>
                <a:chExt cx="453" cy="634"/>
              </a:xfrm>
            </p:grpSpPr>
            <p:sp>
              <p:nvSpPr>
                <p:cNvPr id="66591" name="Rectangle 31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92" name="Rectangle 32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93" name="AutoShape 33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>
                <a:off x="3362" y="2845"/>
                <a:ext cx="475" cy="439"/>
                <a:chOff x="2608" y="890"/>
                <a:chExt cx="2222" cy="2268"/>
              </a:xfrm>
            </p:grpSpPr>
            <p:sp>
              <p:nvSpPr>
                <p:cNvPr id="66595" name="Oval 35"/>
                <p:cNvSpPr>
                  <a:spLocks noChangeArrowheads="1"/>
                </p:cNvSpPr>
                <p:nvPr/>
              </p:nvSpPr>
              <p:spPr bwMode="auto">
                <a:xfrm>
                  <a:off x="2608" y="890"/>
                  <a:ext cx="2222" cy="22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96" name="Oval 36"/>
                <p:cNvSpPr>
                  <a:spLocks noChangeArrowheads="1"/>
                </p:cNvSpPr>
                <p:nvPr/>
              </p:nvSpPr>
              <p:spPr bwMode="auto">
                <a:xfrm>
                  <a:off x="2925" y="1253"/>
                  <a:ext cx="1542" cy="1542"/>
                </a:xfrm>
                <a:prstGeom prst="ellipse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1" name="Group 37"/>
              <p:cNvGrpSpPr>
                <a:grpSpLocks/>
              </p:cNvGrpSpPr>
              <p:nvPr/>
            </p:nvGrpSpPr>
            <p:grpSpPr bwMode="auto">
              <a:xfrm>
                <a:off x="3244" y="3163"/>
                <a:ext cx="169" cy="246"/>
                <a:chOff x="2699" y="1979"/>
                <a:chExt cx="453" cy="634"/>
              </a:xfrm>
            </p:grpSpPr>
            <p:sp>
              <p:nvSpPr>
                <p:cNvPr id="66598" name="Rectangle 38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599" name="Rectangle 39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0" name="AutoShape 40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2" name="Group 41"/>
              <p:cNvGrpSpPr>
                <a:grpSpLocks/>
              </p:cNvGrpSpPr>
              <p:nvPr/>
            </p:nvGrpSpPr>
            <p:grpSpPr bwMode="auto">
              <a:xfrm>
                <a:off x="3543" y="2704"/>
                <a:ext cx="39" cy="184"/>
                <a:chOff x="4014" y="2795"/>
                <a:chExt cx="227" cy="1271"/>
              </a:xfrm>
            </p:grpSpPr>
            <p:sp>
              <p:nvSpPr>
                <p:cNvPr id="66602" name="Oval 42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3" name="Oval 43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4" name="Oval 44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5" name="Oval 45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3" name="Group 46"/>
              <p:cNvGrpSpPr>
                <a:grpSpLocks/>
              </p:cNvGrpSpPr>
              <p:nvPr/>
            </p:nvGrpSpPr>
            <p:grpSpPr bwMode="auto">
              <a:xfrm rot="4920605">
                <a:off x="3267" y="3001"/>
                <a:ext cx="41" cy="179"/>
                <a:chOff x="4014" y="2795"/>
                <a:chExt cx="227" cy="1271"/>
              </a:xfrm>
            </p:grpSpPr>
            <p:sp>
              <p:nvSpPr>
                <p:cNvPr id="66607" name="Oval 47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8" name="Oval 48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09" name="Oval 49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0" name="Oval 50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4" name="Group 51"/>
              <p:cNvGrpSpPr>
                <a:grpSpLocks/>
              </p:cNvGrpSpPr>
              <p:nvPr/>
            </p:nvGrpSpPr>
            <p:grpSpPr bwMode="auto">
              <a:xfrm rot="15442161">
                <a:off x="3898" y="2880"/>
                <a:ext cx="37" cy="197"/>
                <a:chOff x="4014" y="2795"/>
                <a:chExt cx="227" cy="1271"/>
              </a:xfrm>
            </p:grpSpPr>
            <p:sp>
              <p:nvSpPr>
                <p:cNvPr id="66612" name="Oval 52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3" name="Oval 53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4" name="Oval 54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5" name="Oval 55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5" name="Group 56"/>
              <p:cNvGrpSpPr>
                <a:grpSpLocks/>
              </p:cNvGrpSpPr>
              <p:nvPr/>
            </p:nvGrpSpPr>
            <p:grpSpPr bwMode="auto">
              <a:xfrm rot="-1831783">
                <a:off x="3714" y="3246"/>
                <a:ext cx="39" cy="184"/>
                <a:chOff x="4014" y="2795"/>
                <a:chExt cx="227" cy="1271"/>
              </a:xfrm>
            </p:grpSpPr>
            <p:sp>
              <p:nvSpPr>
                <p:cNvPr id="66617" name="Oval 57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8" name="Oval 58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19" name="Oval 59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20" name="Oval 60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66621" name="Text Box 61"/>
            <p:cNvSpPr txBox="1">
              <a:spLocks noChangeArrowheads="1"/>
            </p:cNvSpPr>
            <p:nvPr/>
          </p:nvSpPr>
          <p:spPr bwMode="auto">
            <a:xfrm>
              <a:off x="4967" y="3748"/>
              <a:ext cx="6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rgbClr val="FFFF00"/>
                  </a:solidFill>
                </a:rPr>
                <a:t>T helper</a:t>
              </a:r>
            </a:p>
          </p:txBody>
        </p:sp>
      </p:grpSp>
      <p:grpSp>
        <p:nvGrpSpPr>
          <p:cNvPr id="16" name="Group 62"/>
          <p:cNvGrpSpPr>
            <a:grpSpLocks/>
          </p:cNvGrpSpPr>
          <p:nvPr/>
        </p:nvGrpSpPr>
        <p:grpSpPr bwMode="auto">
          <a:xfrm>
            <a:off x="7740650" y="2133600"/>
            <a:ext cx="1390650" cy="1949450"/>
            <a:chOff x="4876" y="1344"/>
            <a:chExt cx="876" cy="1228"/>
          </a:xfrm>
        </p:grpSpPr>
        <p:grpSp>
          <p:nvGrpSpPr>
            <p:cNvPr id="17" name="Group 63"/>
            <p:cNvGrpSpPr>
              <a:grpSpLocks/>
            </p:cNvGrpSpPr>
            <p:nvPr/>
          </p:nvGrpSpPr>
          <p:grpSpPr bwMode="auto">
            <a:xfrm>
              <a:off x="4921" y="1344"/>
              <a:ext cx="725" cy="952"/>
              <a:chOff x="2744" y="754"/>
              <a:chExt cx="1949" cy="2449"/>
            </a:xfrm>
          </p:grpSpPr>
          <p:grpSp>
            <p:nvGrpSpPr>
              <p:cNvPr id="18" name="Group 64"/>
              <p:cNvGrpSpPr>
                <a:grpSpLocks/>
              </p:cNvGrpSpPr>
              <p:nvPr/>
            </p:nvGrpSpPr>
            <p:grpSpPr bwMode="auto">
              <a:xfrm rot="13082065">
                <a:off x="3016" y="2024"/>
                <a:ext cx="269" cy="1179"/>
                <a:chOff x="3742" y="3249"/>
                <a:chExt cx="362" cy="771"/>
              </a:xfrm>
            </p:grpSpPr>
            <p:grpSp>
              <p:nvGrpSpPr>
                <p:cNvPr id="19" name="Group 65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26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2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0" name="Group 68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29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3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1" name="Group 71"/>
              <p:cNvGrpSpPr>
                <a:grpSpLocks/>
              </p:cNvGrpSpPr>
              <p:nvPr/>
            </p:nvGrpSpPr>
            <p:grpSpPr bwMode="auto">
              <a:xfrm rot="16200000">
                <a:off x="4104" y="1934"/>
                <a:ext cx="453" cy="634"/>
                <a:chOff x="2699" y="1979"/>
                <a:chExt cx="453" cy="634"/>
              </a:xfrm>
            </p:grpSpPr>
            <p:sp>
              <p:nvSpPr>
                <p:cNvPr id="66632" name="Rectangle 72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33" name="Rectangle 73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34" name="AutoShape 74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2" name="Group 75"/>
              <p:cNvGrpSpPr>
                <a:grpSpLocks/>
              </p:cNvGrpSpPr>
              <p:nvPr/>
            </p:nvGrpSpPr>
            <p:grpSpPr bwMode="auto">
              <a:xfrm rot="11510739">
                <a:off x="4240" y="845"/>
                <a:ext cx="453" cy="634"/>
                <a:chOff x="2699" y="1979"/>
                <a:chExt cx="453" cy="634"/>
              </a:xfrm>
            </p:grpSpPr>
            <p:sp>
              <p:nvSpPr>
                <p:cNvPr id="66636" name="Rectangle 76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37" name="Rectangle 77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38" name="AutoShape 78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3" name="Group 79"/>
              <p:cNvGrpSpPr>
                <a:grpSpLocks/>
              </p:cNvGrpSpPr>
              <p:nvPr/>
            </p:nvGrpSpPr>
            <p:grpSpPr bwMode="auto">
              <a:xfrm rot="7047460">
                <a:off x="4231" y="1584"/>
                <a:ext cx="244" cy="503"/>
                <a:chOff x="3742" y="3249"/>
                <a:chExt cx="362" cy="771"/>
              </a:xfrm>
            </p:grpSpPr>
            <p:grpSp>
              <p:nvGrpSpPr>
                <p:cNvPr id="24" name="Group 80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41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42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5" name="Group 83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44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4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6" name="Group 86"/>
              <p:cNvGrpSpPr>
                <a:grpSpLocks/>
              </p:cNvGrpSpPr>
              <p:nvPr/>
            </p:nvGrpSpPr>
            <p:grpSpPr bwMode="auto">
              <a:xfrm rot="1779911">
                <a:off x="3916" y="754"/>
                <a:ext cx="268" cy="457"/>
                <a:chOff x="3742" y="3249"/>
                <a:chExt cx="362" cy="771"/>
              </a:xfrm>
            </p:grpSpPr>
            <p:grpSp>
              <p:nvGrpSpPr>
                <p:cNvPr id="27" name="Group 87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4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49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8" name="Group 90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5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52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9" name="Group 93"/>
              <p:cNvGrpSpPr>
                <a:grpSpLocks/>
              </p:cNvGrpSpPr>
              <p:nvPr/>
            </p:nvGrpSpPr>
            <p:grpSpPr bwMode="auto">
              <a:xfrm rot="-3242369">
                <a:off x="2919" y="987"/>
                <a:ext cx="244" cy="503"/>
                <a:chOff x="3742" y="3249"/>
                <a:chExt cx="362" cy="771"/>
              </a:xfrm>
            </p:grpSpPr>
            <p:grpSp>
              <p:nvGrpSpPr>
                <p:cNvPr id="30" name="Group 94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55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56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31" name="Group 97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658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59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755" name="Group 100"/>
              <p:cNvGrpSpPr>
                <a:grpSpLocks/>
              </p:cNvGrpSpPr>
              <p:nvPr/>
            </p:nvGrpSpPr>
            <p:grpSpPr bwMode="auto">
              <a:xfrm>
                <a:off x="3061" y="1117"/>
                <a:ext cx="1276" cy="1128"/>
                <a:chOff x="2608" y="890"/>
                <a:chExt cx="2222" cy="2268"/>
              </a:xfrm>
            </p:grpSpPr>
            <p:sp>
              <p:nvSpPr>
                <p:cNvPr id="66661" name="Oval 101"/>
                <p:cNvSpPr>
                  <a:spLocks noChangeArrowheads="1"/>
                </p:cNvSpPr>
                <p:nvPr/>
              </p:nvSpPr>
              <p:spPr bwMode="auto">
                <a:xfrm>
                  <a:off x="2608" y="890"/>
                  <a:ext cx="2222" cy="22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62" name="Oval 102"/>
                <p:cNvSpPr>
                  <a:spLocks noChangeArrowheads="1"/>
                </p:cNvSpPr>
                <p:nvPr/>
              </p:nvSpPr>
              <p:spPr bwMode="auto">
                <a:xfrm>
                  <a:off x="2925" y="1253"/>
                  <a:ext cx="1542" cy="1542"/>
                </a:xfrm>
                <a:prstGeom prst="ellipse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756" name="Group 103"/>
              <p:cNvGrpSpPr>
                <a:grpSpLocks/>
              </p:cNvGrpSpPr>
              <p:nvPr/>
            </p:nvGrpSpPr>
            <p:grpSpPr bwMode="auto">
              <a:xfrm>
                <a:off x="2744" y="1934"/>
                <a:ext cx="453" cy="634"/>
                <a:chOff x="2699" y="1979"/>
                <a:chExt cx="453" cy="634"/>
              </a:xfrm>
            </p:grpSpPr>
            <p:sp>
              <p:nvSpPr>
                <p:cNvPr id="66664" name="Rectangle 104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65" name="Rectangle 105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666" name="AutoShape 106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66667" name="Text Box 107"/>
            <p:cNvSpPr txBox="1">
              <a:spLocks noChangeArrowheads="1"/>
            </p:cNvSpPr>
            <p:nvPr/>
          </p:nvSpPr>
          <p:spPr bwMode="auto">
            <a:xfrm>
              <a:off x="4876" y="2341"/>
              <a:ext cx="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rgbClr val="FFFF00"/>
                  </a:solidFill>
                </a:rPr>
                <a:t>T Citotóxico</a:t>
              </a:r>
            </a:p>
          </p:txBody>
        </p:sp>
      </p:grpSp>
      <p:grpSp>
        <p:nvGrpSpPr>
          <p:cNvPr id="66759" name="Group 108"/>
          <p:cNvGrpSpPr>
            <a:grpSpLocks/>
          </p:cNvGrpSpPr>
          <p:nvPr/>
        </p:nvGrpSpPr>
        <p:grpSpPr bwMode="auto">
          <a:xfrm>
            <a:off x="2987675" y="3068638"/>
            <a:ext cx="2449513" cy="3024187"/>
            <a:chOff x="1791" y="1933"/>
            <a:chExt cx="1543" cy="1905"/>
          </a:xfrm>
        </p:grpSpPr>
        <p:grpSp>
          <p:nvGrpSpPr>
            <p:cNvPr id="66762" name="Group 109"/>
            <p:cNvGrpSpPr>
              <a:grpSpLocks/>
            </p:cNvGrpSpPr>
            <p:nvPr/>
          </p:nvGrpSpPr>
          <p:grpSpPr bwMode="auto">
            <a:xfrm>
              <a:off x="1791" y="2659"/>
              <a:ext cx="817" cy="952"/>
              <a:chOff x="1519" y="1570"/>
              <a:chExt cx="817" cy="952"/>
            </a:xfrm>
          </p:grpSpPr>
          <p:grpSp>
            <p:nvGrpSpPr>
              <p:cNvPr id="66763" name="Group 110"/>
              <p:cNvGrpSpPr>
                <a:grpSpLocks/>
              </p:cNvGrpSpPr>
              <p:nvPr/>
            </p:nvGrpSpPr>
            <p:grpSpPr bwMode="auto">
              <a:xfrm>
                <a:off x="1565" y="1570"/>
                <a:ext cx="725" cy="952"/>
                <a:chOff x="2744" y="754"/>
                <a:chExt cx="1949" cy="2449"/>
              </a:xfrm>
            </p:grpSpPr>
            <p:grpSp>
              <p:nvGrpSpPr>
                <p:cNvPr id="66766" name="Group 111"/>
                <p:cNvGrpSpPr>
                  <a:grpSpLocks/>
                </p:cNvGrpSpPr>
                <p:nvPr/>
              </p:nvGrpSpPr>
              <p:grpSpPr bwMode="auto">
                <a:xfrm rot="13082065">
                  <a:off x="3016" y="2024"/>
                  <a:ext cx="269" cy="1179"/>
                  <a:chOff x="3742" y="3249"/>
                  <a:chExt cx="362" cy="771"/>
                </a:xfrm>
              </p:grpSpPr>
              <p:grpSp>
                <p:nvGrpSpPr>
                  <p:cNvPr id="66769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3742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73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74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6770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3923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76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77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66773" name="Group 118"/>
                <p:cNvGrpSpPr>
                  <a:grpSpLocks/>
                </p:cNvGrpSpPr>
                <p:nvPr/>
              </p:nvGrpSpPr>
              <p:grpSpPr bwMode="auto">
                <a:xfrm rot="16200000">
                  <a:off x="4104" y="1934"/>
                  <a:ext cx="453" cy="634"/>
                  <a:chOff x="2699" y="1979"/>
                  <a:chExt cx="453" cy="634"/>
                </a:xfrm>
              </p:grpSpPr>
              <p:sp>
                <p:nvSpPr>
                  <p:cNvPr id="66679" name="Rectangle 119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061" y="1979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80" name="Rectangle 120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107" y="2027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81" name="AutoShape 121"/>
                  <p:cNvSpPr>
                    <a:spLocks noChangeArrowheads="1"/>
                  </p:cNvSpPr>
                  <p:nvPr/>
                </p:nvSpPr>
                <p:spPr bwMode="auto">
                  <a:xfrm rot="7709803">
                    <a:off x="2664" y="2195"/>
                    <a:ext cx="453" cy="383"/>
                  </a:xfrm>
                  <a:prstGeom prst="moon">
                    <a:avLst>
                      <a:gd name="adj" fmla="val 38440"/>
                    </a:avLst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76" name="Group 122"/>
                <p:cNvGrpSpPr>
                  <a:grpSpLocks/>
                </p:cNvGrpSpPr>
                <p:nvPr/>
              </p:nvGrpSpPr>
              <p:grpSpPr bwMode="auto">
                <a:xfrm rot="11510739">
                  <a:off x="4240" y="845"/>
                  <a:ext cx="453" cy="634"/>
                  <a:chOff x="2699" y="1979"/>
                  <a:chExt cx="453" cy="634"/>
                </a:xfrm>
              </p:grpSpPr>
              <p:sp>
                <p:nvSpPr>
                  <p:cNvPr id="66683" name="Rectangle 123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061" y="1979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84" name="Rectangle 124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107" y="2027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685" name="AutoShape 125"/>
                  <p:cNvSpPr>
                    <a:spLocks noChangeArrowheads="1"/>
                  </p:cNvSpPr>
                  <p:nvPr/>
                </p:nvSpPr>
                <p:spPr bwMode="auto">
                  <a:xfrm rot="7709803">
                    <a:off x="2664" y="2195"/>
                    <a:ext cx="453" cy="383"/>
                  </a:xfrm>
                  <a:prstGeom prst="moon">
                    <a:avLst>
                      <a:gd name="adj" fmla="val 38440"/>
                    </a:avLst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79" name="Group 126"/>
                <p:cNvGrpSpPr>
                  <a:grpSpLocks/>
                </p:cNvGrpSpPr>
                <p:nvPr/>
              </p:nvGrpSpPr>
              <p:grpSpPr bwMode="auto">
                <a:xfrm rot="7047460">
                  <a:off x="4231" y="1584"/>
                  <a:ext cx="244" cy="503"/>
                  <a:chOff x="3742" y="3249"/>
                  <a:chExt cx="362" cy="771"/>
                </a:xfrm>
              </p:grpSpPr>
              <p:grpSp>
                <p:nvGrpSpPr>
                  <p:cNvPr id="66560" name="Group 127"/>
                  <p:cNvGrpSpPr>
                    <a:grpSpLocks/>
                  </p:cNvGrpSpPr>
                  <p:nvPr/>
                </p:nvGrpSpPr>
                <p:grpSpPr bwMode="auto">
                  <a:xfrm>
                    <a:off x="3742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88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89" name="Rectangle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6561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3923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91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92" name="Rectangle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66572" name="Group 133"/>
                <p:cNvGrpSpPr>
                  <a:grpSpLocks/>
                </p:cNvGrpSpPr>
                <p:nvPr/>
              </p:nvGrpSpPr>
              <p:grpSpPr bwMode="auto">
                <a:xfrm rot="1779911">
                  <a:off x="3916" y="754"/>
                  <a:ext cx="268" cy="457"/>
                  <a:chOff x="3742" y="3249"/>
                  <a:chExt cx="362" cy="771"/>
                </a:xfrm>
              </p:grpSpPr>
              <p:grpSp>
                <p:nvGrpSpPr>
                  <p:cNvPr id="66574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3742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95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96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6578" name="Group 137"/>
                  <p:cNvGrpSpPr>
                    <a:grpSpLocks/>
                  </p:cNvGrpSpPr>
                  <p:nvPr/>
                </p:nvGrpSpPr>
                <p:grpSpPr bwMode="auto">
                  <a:xfrm>
                    <a:off x="3923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698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699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66579" name="Group 140"/>
                <p:cNvGrpSpPr>
                  <a:grpSpLocks/>
                </p:cNvGrpSpPr>
                <p:nvPr/>
              </p:nvGrpSpPr>
              <p:grpSpPr bwMode="auto">
                <a:xfrm rot="-3242369">
                  <a:off x="2919" y="987"/>
                  <a:ext cx="244" cy="503"/>
                  <a:chOff x="3742" y="3249"/>
                  <a:chExt cx="362" cy="771"/>
                </a:xfrm>
              </p:grpSpPr>
              <p:grpSp>
                <p:nvGrpSpPr>
                  <p:cNvPr id="66584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3742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702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703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6585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3923" y="3249"/>
                    <a:ext cx="181" cy="771"/>
                    <a:chOff x="3742" y="3249"/>
                    <a:chExt cx="181" cy="771"/>
                  </a:xfrm>
                </p:grpSpPr>
                <p:sp>
                  <p:nvSpPr>
                    <p:cNvPr id="66705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" y="3249"/>
                      <a:ext cx="181" cy="27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706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8" y="3521"/>
                      <a:ext cx="46" cy="499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6600"/>
                        </a:gs>
                        <a:gs pos="100000">
                          <a:srgbClr val="FF66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66586" name="Group 147"/>
                <p:cNvGrpSpPr>
                  <a:grpSpLocks/>
                </p:cNvGrpSpPr>
                <p:nvPr/>
              </p:nvGrpSpPr>
              <p:grpSpPr bwMode="auto">
                <a:xfrm>
                  <a:off x="3061" y="1117"/>
                  <a:ext cx="1276" cy="1128"/>
                  <a:chOff x="2608" y="890"/>
                  <a:chExt cx="2222" cy="2268"/>
                </a:xfrm>
              </p:grpSpPr>
              <p:sp>
                <p:nvSpPr>
                  <p:cNvPr id="66708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2608" y="890"/>
                    <a:ext cx="2222" cy="226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09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253"/>
                    <a:ext cx="1542" cy="1542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590" name="Group 150"/>
                <p:cNvGrpSpPr>
                  <a:grpSpLocks/>
                </p:cNvGrpSpPr>
                <p:nvPr/>
              </p:nvGrpSpPr>
              <p:grpSpPr bwMode="auto">
                <a:xfrm>
                  <a:off x="2744" y="1934"/>
                  <a:ext cx="453" cy="634"/>
                  <a:chOff x="2699" y="1979"/>
                  <a:chExt cx="453" cy="634"/>
                </a:xfrm>
              </p:grpSpPr>
              <p:sp>
                <p:nvSpPr>
                  <p:cNvPr id="66711" name="Rectangle 151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061" y="1979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2" name="Rectangle 152"/>
                  <p:cNvSpPr>
                    <a:spLocks noChangeArrowheads="1"/>
                  </p:cNvSpPr>
                  <p:nvPr/>
                </p:nvSpPr>
                <p:spPr bwMode="auto">
                  <a:xfrm rot="2309803">
                    <a:off x="3107" y="2027"/>
                    <a:ext cx="45" cy="265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3" name="AutoShape 153"/>
                  <p:cNvSpPr>
                    <a:spLocks noChangeArrowheads="1"/>
                  </p:cNvSpPr>
                  <p:nvPr/>
                </p:nvSpPr>
                <p:spPr bwMode="auto">
                  <a:xfrm rot="7709803">
                    <a:off x="2664" y="2195"/>
                    <a:ext cx="453" cy="383"/>
                  </a:xfrm>
                  <a:prstGeom prst="moon">
                    <a:avLst>
                      <a:gd name="adj" fmla="val 38440"/>
                    </a:avLst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785" name="Group 154"/>
              <p:cNvGrpSpPr>
                <a:grpSpLocks/>
              </p:cNvGrpSpPr>
              <p:nvPr/>
            </p:nvGrpSpPr>
            <p:grpSpPr bwMode="auto">
              <a:xfrm>
                <a:off x="1519" y="1570"/>
                <a:ext cx="817" cy="726"/>
                <a:chOff x="2653" y="709"/>
                <a:chExt cx="2090" cy="1799"/>
              </a:xfrm>
            </p:grpSpPr>
            <p:grpSp>
              <p:nvGrpSpPr>
                <p:cNvPr id="66786" name="Group 155"/>
                <p:cNvGrpSpPr>
                  <a:grpSpLocks/>
                </p:cNvGrpSpPr>
                <p:nvPr/>
              </p:nvGrpSpPr>
              <p:grpSpPr bwMode="auto">
                <a:xfrm>
                  <a:off x="3535" y="709"/>
                  <a:ext cx="101" cy="457"/>
                  <a:chOff x="4014" y="2795"/>
                  <a:chExt cx="227" cy="1271"/>
                </a:xfrm>
              </p:grpSpPr>
              <p:sp>
                <p:nvSpPr>
                  <p:cNvPr id="66716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2795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7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748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8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430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19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113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87" name="Group 160"/>
                <p:cNvGrpSpPr>
                  <a:grpSpLocks/>
                </p:cNvGrpSpPr>
                <p:nvPr/>
              </p:nvGrpSpPr>
              <p:grpSpPr bwMode="auto">
                <a:xfrm rot="4920605">
                  <a:off x="2831" y="1438"/>
                  <a:ext cx="101" cy="457"/>
                  <a:chOff x="4014" y="2795"/>
                  <a:chExt cx="227" cy="1271"/>
                </a:xfrm>
              </p:grpSpPr>
              <p:sp>
                <p:nvSpPr>
                  <p:cNvPr id="66721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2795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2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748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3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430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4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113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91" name="Group 165"/>
                <p:cNvGrpSpPr>
                  <a:grpSpLocks/>
                </p:cNvGrpSpPr>
                <p:nvPr/>
              </p:nvGrpSpPr>
              <p:grpSpPr bwMode="auto">
                <a:xfrm rot="15442161">
                  <a:off x="4446" y="1138"/>
                  <a:ext cx="91" cy="503"/>
                  <a:chOff x="4014" y="2795"/>
                  <a:chExt cx="227" cy="1271"/>
                </a:xfrm>
              </p:grpSpPr>
              <p:sp>
                <p:nvSpPr>
                  <p:cNvPr id="66726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2795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7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748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8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430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29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113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795" name="Group 170"/>
                <p:cNvGrpSpPr>
                  <a:grpSpLocks/>
                </p:cNvGrpSpPr>
                <p:nvPr/>
              </p:nvGrpSpPr>
              <p:grpSpPr bwMode="auto">
                <a:xfrm rot="-1831783">
                  <a:off x="3972" y="2051"/>
                  <a:ext cx="100" cy="457"/>
                  <a:chOff x="4014" y="2795"/>
                  <a:chExt cx="227" cy="1271"/>
                </a:xfrm>
              </p:grpSpPr>
              <p:sp>
                <p:nvSpPr>
                  <p:cNvPr id="66731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2795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32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748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33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430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34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113"/>
                    <a:ext cx="227" cy="31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00"/>
                      </a:gs>
                      <a:gs pos="100000">
                        <a:srgbClr val="CC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</p:grpSp>
        <p:sp>
          <p:nvSpPr>
            <p:cNvPr id="66735" name="Line 175"/>
            <p:cNvSpPr>
              <a:spLocks noChangeShapeType="1"/>
            </p:cNvSpPr>
            <p:nvPr/>
          </p:nvSpPr>
          <p:spPr bwMode="auto">
            <a:xfrm flipV="1">
              <a:off x="2472" y="1933"/>
              <a:ext cx="816" cy="63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6736" name="Line 176"/>
            <p:cNvSpPr>
              <a:spLocks noChangeShapeType="1"/>
            </p:cNvSpPr>
            <p:nvPr/>
          </p:nvSpPr>
          <p:spPr bwMode="auto">
            <a:xfrm>
              <a:off x="2653" y="2976"/>
              <a:ext cx="6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6737" name="Text Box 177"/>
            <p:cNvSpPr txBox="1">
              <a:spLocks noChangeArrowheads="1"/>
            </p:cNvSpPr>
            <p:nvPr/>
          </p:nvSpPr>
          <p:spPr bwMode="auto">
            <a:xfrm>
              <a:off x="2006" y="3378"/>
              <a:ext cx="46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CD4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CD8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TCR</a:t>
              </a:r>
              <a:r>
                <a:rPr lang="pt-BR" sz="1400" b="1" baseline="30000">
                  <a:solidFill>
                    <a:srgbClr val="FF3300"/>
                  </a:solidFill>
                </a:rPr>
                <a:t>low</a:t>
              </a:r>
              <a:endParaRPr lang="pt-BR" sz="1400" b="1">
                <a:solidFill>
                  <a:srgbClr val="FF3300"/>
                </a:solidFill>
              </a:endParaRPr>
            </a:p>
          </p:txBody>
        </p:sp>
      </p:grpSp>
      <p:grpSp>
        <p:nvGrpSpPr>
          <p:cNvPr id="66798" name="Group 178"/>
          <p:cNvGrpSpPr>
            <a:grpSpLocks/>
          </p:cNvGrpSpPr>
          <p:nvPr/>
        </p:nvGrpSpPr>
        <p:grpSpPr bwMode="auto">
          <a:xfrm>
            <a:off x="5221288" y="2420938"/>
            <a:ext cx="2663825" cy="1655762"/>
            <a:chOff x="3289" y="1525"/>
            <a:chExt cx="1678" cy="1043"/>
          </a:xfrm>
        </p:grpSpPr>
        <p:grpSp>
          <p:nvGrpSpPr>
            <p:cNvPr id="66802" name="Group 179"/>
            <p:cNvGrpSpPr>
              <a:grpSpLocks/>
            </p:cNvGrpSpPr>
            <p:nvPr/>
          </p:nvGrpSpPr>
          <p:grpSpPr bwMode="auto">
            <a:xfrm>
              <a:off x="3289" y="1525"/>
              <a:ext cx="725" cy="952"/>
              <a:chOff x="2744" y="754"/>
              <a:chExt cx="1949" cy="2449"/>
            </a:xfrm>
          </p:grpSpPr>
          <p:grpSp>
            <p:nvGrpSpPr>
              <p:cNvPr id="66807" name="Group 180"/>
              <p:cNvGrpSpPr>
                <a:grpSpLocks/>
              </p:cNvGrpSpPr>
              <p:nvPr/>
            </p:nvGrpSpPr>
            <p:grpSpPr bwMode="auto">
              <a:xfrm rot="13082065">
                <a:off x="3016" y="2024"/>
                <a:ext cx="269" cy="1179"/>
                <a:chOff x="3742" y="3249"/>
                <a:chExt cx="362" cy="771"/>
              </a:xfrm>
            </p:grpSpPr>
            <p:grpSp>
              <p:nvGrpSpPr>
                <p:cNvPr id="66812" name="Group 181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42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43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817" name="Group 184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45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46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824" name="Group 187"/>
              <p:cNvGrpSpPr>
                <a:grpSpLocks/>
              </p:cNvGrpSpPr>
              <p:nvPr/>
            </p:nvGrpSpPr>
            <p:grpSpPr bwMode="auto">
              <a:xfrm rot="16200000">
                <a:off x="4104" y="1934"/>
                <a:ext cx="453" cy="634"/>
                <a:chOff x="2699" y="1979"/>
                <a:chExt cx="453" cy="634"/>
              </a:xfrm>
            </p:grpSpPr>
            <p:sp>
              <p:nvSpPr>
                <p:cNvPr id="66748" name="Rectangle 188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49" name="Rectangle 189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50" name="AutoShape 190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26" name="Group 191"/>
              <p:cNvGrpSpPr>
                <a:grpSpLocks/>
              </p:cNvGrpSpPr>
              <p:nvPr/>
            </p:nvGrpSpPr>
            <p:grpSpPr bwMode="auto">
              <a:xfrm rot="11510739">
                <a:off x="4240" y="845"/>
                <a:ext cx="453" cy="634"/>
                <a:chOff x="2699" y="1979"/>
                <a:chExt cx="453" cy="634"/>
              </a:xfrm>
            </p:grpSpPr>
            <p:sp>
              <p:nvSpPr>
                <p:cNvPr id="66752" name="Rectangle 192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53" name="Rectangle 193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54" name="AutoShape 194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29" name="Group 195"/>
              <p:cNvGrpSpPr>
                <a:grpSpLocks/>
              </p:cNvGrpSpPr>
              <p:nvPr/>
            </p:nvGrpSpPr>
            <p:grpSpPr bwMode="auto">
              <a:xfrm rot="7047460">
                <a:off x="4231" y="1584"/>
                <a:ext cx="244" cy="503"/>
                <a:chOff x="3742" y="3249"/>
                <a:chExt cx="362" cy="771"/>
              </a:xfrm>
            </p:grpSpPr>
            <p:grpSp>
              <p:nvGrpSpPr>
                <p:cNvPr id="66831" name="Group 196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57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58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834" name="Group 199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60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61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835" name="Group 202"/>
              <p:cNvGrpSpPr>
                <a:grpSpLocks/>
              </p:cNvGrpSpPr>
              <p:nvPr/>
            </p:nvGrpSpPr>
            <p:grpSpPr bwMode="auto">
              <a:xfrm rot="1779911">
                <a:off x="3916" y="754"/>
                <a:ext cx="268" cy="457"/>
                <a:chOff x="3742" y="3249"/>
                <a:chExt cx="362" cy="771"/>
              </a:xfrm>
            </p:grpSpPr>
            <p:grpSp>
              <p:nvGrpSpPr>
                <p:cNvPr id="66836" name="Group 203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64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65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837" name="Group 206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67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68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838" name="Group 209"/>
              <p:cNvGrpSpPr>
                <a:grpSpLocks/>
              </p:cNvGrpSpPr>
              <p:nvPr/>
            </p:nvGrpSpPr>
            <p:grpSpPr bwMode="auto">
              <a:xfrm rot="-3242369">
                <a:off x="2919" y="987"/>
                <a:ext cx="244" cy="503"/>
                <a:chOff x="3742" y="3249"/>
                <a:chExt cx="362" cy="771"/>
              </a:xfrm>
            </p:grpSpPr>
            <p:grpSp>
              <p:nvGrpSpPr>
                <p:cNvPr id="66839" name="Group 210"/>
                <p:cNvGrpSpPr>
                  <a:grpSpLocks/>
                </p:cNvGrpSpPr>
                <p:nvPr/>
              </p:nvGrpSpPr>
              <p:grpSpPr bwMode="auto">
                <a:xfrm>
                  <a:off x="3742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71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72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66840" name="Group 213"/>
                <p:cNvGrpSpPr>
                  <a:grpSpLocks/>
                </p:cNvGrpSpPr>
                <p:nvPr/>
              </p:nvGrpSpPr>
              <p:grpSpPr bwMode="auto">
                <a:xfrm>
                  <a:off x="3923" y="3249"/>
                  <a:ext cx="181" cy="771"/>
                  <a:chOff x="3742" y="3249"/>
                  <a:chExt cx="181" cy="771"/>
                </a:xfrm>
              </p:grpSpPr>
              <p:sp>
                <p:nvSpPr>
                  <p:cNvPr id="66774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3249"/>
                    <a:ext cx="181" cy="27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66775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3521"/>
                    <a:ext cx="46" cy="499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6600"/>
                      </a:gs>
                      <a:gs pos="100000">
                        <a:srgbClr val="FF66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6841" name="Group 216"/>
              <p:cNvGrpSpPr>
                <a:grpSpLocks/>
              </p:cNvGrpSpPr>
              <p:nvPr/>
            </p:nvGrpSpPr>
            <p:grpSpPr bwMode="auto">
              <a:xfrm>
                <a:off x="3061" y="1117"/>
                <a:ext cx="1276" cy="1128"/>
                <a:chOff x="2608" y="890"/>
                <a:chExt cx="2222" cy="2268"/>
              </a:xfrm>
            </p:grpSpPr>
            <p:sp>
              <p:nvSpPr>
                <p:cNvPr id="66777" name="Oval 217"/>
                <p:cNvSpPr>
                  <a:spLocks noChangeArrowheads="1"/>
                </p:cNvSpPr>
                <p:nvPr/>
              </p:nvSpPr>
              <p:spPr bwMode="auto">
                <a:xfrm>
                  <a:off x="2608" y="890"/>
                  <a:ext cx="2222" cy="22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78" name="Oval 218"/>
                <p:cNvSpPr>
                  <a:spLocks noChangeArrowheads="1"/>
                </p:cNvSpPr>
                <p:nvPr/>
              </p:nvSpPr>
              <p:spPr bwMode="auto">
                <a:xfrm>
                  <a:off x="2925" y="1253"/>
                  <a:ext cx="1542" cy="1542"/>
                </a:xfrm>
                <a:prstGeom prst="ellipse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42" name="Group 219"/>
              <p:cNvGrpSpPr>
                <a:grpSpLocks/>
              </p:cNvGrpSpPr>
              <p:nvPr/>
            </p:nvGrpSpPr>
            <p:grpSpPr bwMode="auto">
              <a:xfrm>
                <a:off x="2744" y="1934"/>
                <a:ext cx="453" cy="634"/>
                <a:chOff x="2699" y="1979"/>
                <a:chExt cx="453" cy="634"/>
              </a:xfrm>
            </p:grpSpPr>
            <p:sp>
              <p:nvSpPr>
                <p:cNvPr id="66780" name="Rectangle 220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81" name="Rectangle 221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82" name="AutoShape 222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66783" name="Line 223"/>
            <p:cNvSpPr>
              <a:spLocks noChangeShapeType="1"/>
            </p:cNvSpPr>
            <p:nvPr/>
          </p:nvSpPr>
          <p:spPr bwMode="auto">
            <a:xfrm flipV="1">
              <a:off x="4014" y="1706"/>
              <a:ext cx="953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6784" name="Text Box 224"/>
            <p:cNvSpPr txBox="1">
              <a:spLocks noChangeArrowheads="1"/>
            </p:cNvSpPr>
            <p:nvPr/>
          </p:nvSpPr>
          <p:spPr bwMode="auto">
            <a:xfrm>
              <a:off x="3509" y="2108"/>
              <a:ext cx="38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CD4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CD8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TCR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  <a:endParaRPr lang="pt-BR" sz="1400" b="1">
                <a:solidFill>
                  <a:srgbClr val="FF3300"/>
                </a:solidFill>
              </a:endParaRPr>
            </a:p>
          </p:txBody>
        </p:sp>
      </p:grpSp>
      <p:grpSp>
        <p:nvGrpSpPr>
          <p:cNvPr id="66843" name="Group 225"/>
          <p:cNvGrpSpPr>
            <a:grpSpLocks/>
          </p:cNvGrpSpPr>
          <p:nvPr/>
        </p:nvGrpSpPr>
        <p:grpSpPr bwMode="auto">
          <a:xfrm>
            <a:off x="5219700" y="4292600"/>
            <a:ext cx="2736850" cy="1738313"/>
            <a:chOff x="3198" y="2704"/>
            <a:chExt cx="1814" cy="1095"/>
          </a:xfrm>
        </p:grpSpPr>
        <p:grpSp>
          <p:nvGrpSpPr>
            <p:cNvPr id="66844" name="Group 226"/>
            <p:cNvGrpSpPr>
              <a:grpSpLocks/>
            </p:cNvGrpSpPr>
            <p:nvPr/>
          </p:nvGrpSpPr>
          <p:grpSpPr bwMode="auto">
            <a:xfrm>
              <a:off x="3198" y="2704"/>
              <a:ext cx="817" cy="726"/>
              <a:chOff x="3198" y="2704"/>
              <a:chExt cx="817" cy="726"/>
            </a:xfrm>
          </p:grpSpPr>
          <p:grpSp>
            <p:nvGrpSpPr>
              <p:cNvPr id="66845" name="Group 227"/>
              <p:cNvGrpSpPr>
                <a:grpSpLocks/>
              </p:cNvGrpSpPr>
              <p:nvPr/>
            </p:nvGrpSpPr>
            <p:grpSpPr bwMode="auto">
              <a:xfrm rot="16200000">
                <a:off x="3746" y="3168"/>
                <a:ext cx="176" cy="236"/>
                <a:chOff x="2699" y="1979"/>
                <a:chExt cx="453" cy="634"/>
              </a:xfrm>
            </p:grpSpPr>
            <p:sp>
              <p:nvSpPr>
                <p:cNvPr id="66788" name="Rectangle 228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89" name="Rectangle 229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90" name="AutoShape 230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46" name="Group 231"/>
              <p:cNvGrpSpPr>
                <a:grpSpLocks/>
              </p:cNvGrpSpPr>
              <p:nvPr/>
            </p:nvGrpSpPr>
            <p:grpSpPr bwMode="auto">
              <a:xfrm rot="11510739">
                <a:off x="3800" y="2739"/>
                <a:ext cx="169" cy="247"/>
                <a:chOff x="2699" y="1979"/>
                <a:chExt cx="453" cy="634"/>
              </a:xfrm>
            </p:grpSpPr>
            <p:sp>
              <p:nvSpPr>
                <p:cNvPr id="66792" name="Rectangle 232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93" name="Rectangle 233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94" name="AutoShape 234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847" name="Group 235"/>
              <p:cNvGrpSpPr>
                <a:grpSpLocks/>
              </p:cNvGrpSpPr>
              <p:nvPr/>
            </p:nvGrpSpPr>
            <p:grpSpPr bwMode="auto">
              <a:xfrm>
                <a:off x="3362" y="2845"/>
                <a:ext cx="475" cy="439"/>
                <a:chOff x="2608" y="890"/>
                <a:chExt cx="2222" cy="2268"/>
              </a:xfrm>
            </p:grpSpPr>
            <p:sp>
              <p:nvSpPr>
                <p:cNvPr id="66796" name="Oval 236"/>
                <p:cNvSpPr>
                  <a:spLocks noChangeArrowheads="1"/>
                </p:cNvSpPr>
                <p:nvPr/>
              </p:nvSpPr>
              <p:spPr bwMode="auto">
                <a:xfrm>
                  <a:off x="2608" y="890"/>
                  <a:ext cx="2222" cy="22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797" name="Oval 237"/>
                <p:cNvSpPr>
                  <a:spLocks noChangeArrowheads="1"/>
                </p:cNvSpPr>
                <p:nvPr/>
              </p:nvSpPr>
              <p:spPr bwMode="auto">
                <a:xfrm>
                  <a:off x="2925" y="1253"/>
                  <a:ext cx="1542" cy="1542"/>
                </a:xfrm>
                <a:prstGeom prst="ellipse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594" name="Group 238"/>
              <p:cNvGrpSpPr>
                <a:grpSpLocks/>
              </p:cNvGrpSpPr>
              <p:nvPr/>
            </p:nvGrpSpPr>
            <p:grpSpPr bwMode="auto">
              <a:xfrm>
                <a:off x="3244" y="3163"/>
                <a:ext cx="169" cy="246"/>
                <a:chOff x="2699" y="1979"/>
                <a:chExt cx="453" cy="634"/>
              </a:xfrm>
            </p:grpSpPr>
            <p:sp>
              <p:nvSpPr>
                <p:cNvPr id="66799" name="Rectangle 239"/>
                <p:cNvSpPr>
                  <a:spLocks noChangeArrowheads="1"/>
                </p:cNvSpPr>
                <p:nvPr/>
              </p:nvSpPr>
              <p:spPr bwMode="auto">
                <a:xfrm rot="2309803">
                  <a:off x="3061" y="1979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0" name="Rectangle 240"/>
                <p:cNvSpPr>
                  <a:spLocks noChangeArrowheads="1"/>
                </p:cNvSpPr>
                <p:nvPr/>
              </p:nvSpPr>
              <p:spPr bwMode="auto">
                <a:xfrm rot="2309803">
                  <a:off x="3107" y="2027"/>
                  <a:ext cx="45" cy="265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1" name="AutoShape 241"/>
                <p:cNvSpPr>
                  <a:spLocks noChangeArrowheads="1"/>
                </p:cNvSpPr>
                <p:nvPr/>
              </p:nvSpPr>
              <p:spPr bwMode="auto">
                <a:xfrm rot="7709803">
                  <a:off x="2664" y="2195"/>
                  <a:ext cx="453" cy="383"/>
                </a:xfrm>
                <a:prstGeom prst="moon">
                  <a:avLst>
                    <a:gd name="adj" fmla="val 38440"/>
                  </a:avLst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597" name="Group 242"/>
              <p:cNvGrpSpPr>
                <a:grpSpLocks/>
              </p:cNvGrpSpPr>
              <p:nvPr/>
            </p:nvGrpSpPr>
            <p:grpSpPr bwMode="auto">
              <a:xfrm>
                <a:off x="3543" y="2704"/>
                <a:ext cx="39" cy="184"/>
                <a:chOff x="4014" y="2795"/>
                <a:chExt cx="227" cy="1271"/>
              </a:xfrm>
            </p:grpSpPr>
            <p:sp>
              <p:nvSpPr>
                <p:cNvPr id="66803" name="Oval 243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4" name="Oval 244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5" name="Oval 245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6" name="Oval 246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601" name="Group 247"/>
              <p:cNvGrpSpPr>
                <a:grpSpLocks/>
              </p:cNvGrpSpPr>
              <p:nvPr/>
            </p:nvGrpSpPr>
            <p:grpSpPr bwMode="auto">
              <a:xfrm rot="4920605">
                <a:off x="3267" y="3001"/>
                <a:ext cx="41" cy="179"/>
                <a:chOff x="4014" y="2795"/>
                <a:chExt cx="227" cy="1271"/>
              </a:xfrm>
            </p:grpSpPr>
            <p:sp>
              <p:nvSpPr>
                <p:cNvPr id="66808" name="Oval 248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09" name="Oval 249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0" name="Oval 250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1" name="Oval 251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606" name="Group 252"/>
              <p:cNvGrpSpPr>
                <a:grpSpLocks/>
              </p:cNvGrpSpPr>
              <p:nvPr/>
            </p:nvGrpSpPr>
            <p:grpSpPr bwMode="auto">
              <a:xfrm rot="15442161">
                <a:off x="3898" y="2880"/>
                <a:ext cx="37" cy="197"/>
                <a:chOff x="4014" y="2795"/>
                <a:chExt cx="227" cy="1271"/>
              </a:xfrm>
            </p:grpSpPr>
            <p:sp>
              <p:nvSpPr>
                <p:cNvPr id="66813" name="Oval 253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4" name="Oval 254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5" name="Oval 255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6" name="Oval 256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6611" name="Group 257"/>
              <p:cNvGrpSpPr>
                <a:grpSpLocks/>
              </p:cNvGrpSpPr>
              <p:nvPr/>
            </p:nvGrpSpPr>
            <p:grpSpPr bwMode="auto">
              <a:xfrm rot="-1831783">
                <a:off x="3714" y="3246"/>
                <a:ext cx="39" cy="184"/>
                <a:chOff x="4014" y="2795"/>
                <a:chExt cx="227" cy="1271"/>
              </a:xfrm>
            </p:grpSpPr>
            <p:sp>
              <p:nvSpPr>
                <p:cNvPr id="66818" name="Oval 258"/>
                <p:cNvSpPr>
                  <a:spLocks noChangeArrowheads="1"/>
                </p:cNvSpPr>
                <p:nvPr/>
              </p:nvSpPr>
              <p:spPr bwMode="auto">
                <a:xfrm>
                  <a:off x="4014" y="2795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19" name="Oval 259"/>
                <p:cNvSpPr>
                  <a:spLocks noChangeArrowheads="1"/>
                </p:cNvSpPr>
                <p:nvPr/>
              </p:nvSpPr>
              <p:spPr bwMode="auto">
                <a:xfrm>
                  <a:off x="4014" y="3748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20" name="Oval 260"/>
                <p:cNvSpPr>
                  <a:spLocks noChangeArrowheads="1"/>
                </p:cNvSpPr>
                <p:nvPr/>
              </p:nvSpPr>
              <p:spPr bwMode="auto">
                <a:xfrm>
                  <a:off x="4014" y="3430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6821" name="Oval 261"/>
                <p:cNvSpPr>
                  <a:spLocks noChangeArrowheads="1"/>
                </p:cNvSpPr>
                <p:nvPr/>
              </p:nvSpPr>
              <p:spPr bwMode="auto">
                <a:xfrm>
                  <a:off x="4014" y="3113"/>
                  <a:ext cx="227" cy="3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CC00"/>
                    </a:gs>
                    <a:gs pos="100000">
                      <a:srgbClr val="CC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66822" name="Line 262"/>
            <p:cNvSpPr>
              <a:spLocks noChangeShapeType="1"/>
            </p:cNvSpPr>
            <p:nvPr/>
          </p:nvSpPr>
          <p:spPr bwMode="auto">
            <a:xfrm>
              <a:off x="4014" y="3067"/>
              <a:ext cx="998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6823" name="Text Box 263"/>
            <p:cNvSpPr txBox="1">
              <a:spLocks noChangeArrowheads="1"/>
            </p:cNvSpPr>
            <p:nvPr/>
          </p:nvSpPr>
          <p:spPr bwMode="auto">
            <a:xfrm>
              <a:off x="3363" y="3339"/>
              <a:ext cx="40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CD4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CD8</a:t>
              </a:r>
              <a:r>
                <a:rPr lang="pt-BR" sz="1400" b="1" baseline="30000">
                  <a:solidFill>
                    <a:srgbClr val="FF3300"/>
                  </a:solidFill>
                </a:rPr>
                <a:t>-</a:t>
              </a:r>
            </a:p>
            <a:p>
              <a:pPr algn="ctr"/>
              <a:r>
                <a:rPr lang="pt-BR" sz="1400" b="1">
                  <a:solidFill>
                    <a:srgbClr val="FF3300"/>
                  </a:solidFill>
                </a:rPr>
                <a:t>TCR</a:t>
              </a:r>
              <a:r>
                <a:rPr lang="pt-BR" sz="1400" b="1" baseline="30000">
                  <a:solidFill>
                    <a:srgbClr val="FF3300"/>
                  </a:solidFill>
                </a:rPr>
                <a:t>+</a:t>
              </a:r>
              <a:endParaRPr lang="pt-BR" sz="1400" b="1">
                <a:solidFill>
                  <a:srgbClr val="FF3300"/>
                </a:solidFill>
              </a:endParaRPr>
            </a:p>
          </p:txBody>
        </p:sp>
      </p:grpSp>
      <p:grpSp>
        <p:nvGrpSpPr>
          <p:cNvPr id="66616" name="Group 264"/>
          <p:cNvGrpSpPr>
            <a:grpSpLocks/>
          </p:cNvGrpSpPr>
          <p:nvPr/>
        </p:nvGrpSpPr>
        <p:grpSpPr bwMode="auto">
          <a:xfrm>
            <a:off x="1835150" y="4076700"/>
            <a:ext cx="1152525" cy="585788"/>
            <a:chOff x="1156" y="2568"/>
            <a:chExt cx="726" cy="369"/>
          </a:xfrm>
        </p:grpSpPr>
        <p:sp>
          <p:nvSpPr>
            <p:cNvPr id="66825" name="Text Box 265"/>
            <p:cNvSpPr txBox="1">
              <a:spLocks noChangeArrowheads="1"/>
            </p:cNvSpPr>
            <p:nvPr/>
          </p:nvSpPr>
          <p:spPr bwMode="auto">
            <a:xfrm>
              <a:off x="1156" y="2569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FFFF00"/>
                  </a:solidFill>
                </a:rPr>
                <a:t>MHC I</a:t>
              </a:r>
            </a:p>
          </p:txBody>
        </p:sp>
        <p:grpSp>
          <p:nvGrpSpPr>
            <p:cNvPr id="66622" name="Group 266"/>
            <p:cNvGrpSpPr>
              <a:grpSpLocks/>
            </p:cNvGrpSpPr>
            <p:nvPr/>
          </p:nvGrpSpPr>
          <p:grpSpPr bwMode="auto">
            <a:xfrm>
              <a:off x="1519" y="2568"/>
              <a:ext cx="363" cy="369"/>
              <a:chOff x="3061" y="3605"/>
              <a:chExt cx="424" cy="505"/>
            </a:xfrm>
          </p:grpSpPr>
          <p:sp>
            <p:nvSpPr>
              <p:cNvPr id="66827" name="Freeform 267"/>
              <p:cNvSpPr>
                <a:spLocks/>
              </p:cNvSpPr>
              <p:nvPr/>
            </p:nvSpPr>
            <p:spPr bwMode="auto">
              <a:xfrm>
                <a:off x="3061" y="3605"/>
                <a:ext cx="424" cy="505"/>
              </a:xfrm>
              <a:custGeom>
                <a:avLst/>
                <a:gdLst/>
                <a:ahLst/>
                <a:cxnLst>
                  <a:cxn ang="0">
                    <a:pos x="0" y="324"/>
                  </a:cxn>
                  <a:cxn ang="0">
                    <a:pos x="91" y="143"/>
                  </a:cxn>
                  <a:cxn ang="0">
                    <a:pos x="91" y="7"/>
                  </a:cxn>
                  <a:cxn ang="0">
                    <a:pos x="227" y="188"/>
                  </a:cxn>
                  <a:cxn ang="0">
                    <a:pos x="409" y="143"/>
                  </a:cxn>
                  <a:cxn ang="0">
                    <a:pos x="318" y="324"/>
                  </a:cxn>
                  <a:cxn ang="0">
                    <a:pos x="363" y="505"/>
                  </a:cxn>
                  <a:cxn ang="0">
                    <a:pos x="91" y="324"/>
                  </a:cxn>
                  <a:cxn ang="0">
                    <a:pos x="0" y="324"/>
                  </a:cxn>
                </a:cxnLst>
                <a:rect l="0" t="0" r="r" b="b"/>
                <a:pathLst>
                  <a:path w="424" h="505">
                    <a:moveTo>
                      <a:pt x="0" y="324"/>
                    </a:moveTo>
                    <a:cubicBezTo>
                      <a:pt x="0" y="294"/>
                      <a:pt x="76" y="196"/>
                      <a:pt x="91" y="143"/>
                    </a:cubicBezTo>
                    <a:cubicBezTo>
                      <a:pt x="106" y="90"/>
                      <a:pt x="68" y="0"/>
                      <a:pt x="91" y="7"/>
                    </a:cubicBezTo>
                    <a:cubicBezTo>
                      <a:pt x="114" y="14"/>
                      <a:pt x="174" y="165"/>
                      <a:pt x="227" y="188"/>
                    </a:cubicBezTo>
                    <a:cubicBezTo>
                      <a:pt x="280" y="211"/>
                      <a:pt x="394" y="120"/>
                      <a:pt x="409" y="143"/>
                    </a:cubicBezTo>
                    <a:cubicBezTo>
                      <a:pt x="424" y="166"/>
                      <a:pt x="326" y="264"/>
                      <a:pt x="318" y="324"/>
                    </a:cubicBezTo>
                    <a:cubicBezTo>
                      <a:pt x="310" y="384"/>
                      <a:pt x="401" y="505"/>
                      <a:pt x="363" y="505"/>
                    </a:cubicBezTo>
                    <a:cubicBezTo>
                      <a:pt x="325" y="505"/>
                      <a:pt x="151" y="354"/>
                      <a:pt x="91" y="324"/>
                    </a:cubicBezTo>
                    <a:cubicBezTo>
                      <a:pt x="31" y="294"/>
                      <a:pt x="0" y="354"/>
                      <a:pt x="0" y="32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28" name="Oval 268"/>
              <p:cNvSpPr>
                <a:spLocks noChangeArrowheads="1"/>
              </p:cNvSpPr>
              <p:nvPr/>
            </p:nvSpPr>
            <p:spPr bwMode="auto">
              <a:xfrm>
                <a:off x="3198" y="3793"/>
                <a:ext cx="90" cy="13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66623" name="Group 269"/>
          <p:cNvGrpSpPr>
            <a:grpSpLocks/>
          </p:cNvGrpSpPr>
          <p:nvPr/>
        </p:nvGrpSpPr>
        <p:grpSpPr bwMode="auto">
          <a:xfrm>
            <a:off x="1547813" y="4724400"/>
            <a:ext cx="1223962" cy="585788"/>
            <a:chOff x="975" y="2976"/>
            <a:chExt cx="771" cy="369"/>
          </a:xfrm>
        </p:grpSpPr>
        <p:sp>
          <p:nvSpPr>
            <p:cNvPr id="66830" name="Text Box 270"/>
            <p:cNvSpPr txBox="1">
              <a:spLocks noChangeArrowheads="1"/>
            </p:cNvSpPr>
            <p:nvPr/>
          </p:nvSpPr>
          <p:spPr bwMode="auto">
            <a:xfrm>
              <a:off x="975" y="3022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FFFF00"/>
                  </a:solidFill>
                </a:rPr>
                <a:t>MHCII</a:t>
              </a:r>
            </a:p>
          </p:txBody>
        </p:sp>
        <p:grpSp>
          <p:nvGrpSpPr>
            <p:cNvPr id="66624" name="Group 271"/>
            <p:cNvGrpSpPr>
              <a:grpSpLocks/>
            </p:cNvGrpSpPr>
            <p:nvPr/>
          </p:nvGrpSpPr>
          <p:grpSpPr bwMode="auto">
            <a:xfrm>
              <a:off x="1383" y="2976"/>
              <a:ext cx="363" cy="369"/>
              <a:chOff x="1383" y="2976"/>
              <a:chExt cx="363" cy="369"/>
            </a:xfrm>
          </p:grpSpPr>
          <p:sp>
            <p:nvSpPr>
              <p:cNvPr id="66832" name="Freeform 272"/>
              <p:cNvSpPr>
                <a:spLocks/>
              </p:cNvSpPr>
              <p:nvPr/>
            </p:nvSpPr>
            <p:spPr bwMode="auto">
              <a:xfrm>
                <a:off x="1383" y="2976"/>
                <a:ext cx="363" cy="369"/>
              </a:xfrm>
              <a:custGeom>
                <a:avLst/>
                <a:gdLst/>
                <a:ahLst/>
                <a:cxnLst>
                  <a:cxn ang="0">
                    <a:pos x="0" y="324"/>
                  </a:cxn>
                  <a:cxn ang="0">
                    <a:pos x="91" y="143"/>
                  </a:cxn>
                  <a:cxn ang="0">
                    <a:pos x="91" y="7"/>
                  </a:cxn>
                  <a:cxn ang="0">
                    <a:pos x="227" y="188"/>
                  </a:cxn>
                  <a:cxn ang="0">
                    <a:pos x="409" y="143"/>
                  </a:cxn>
                  <a:cxn ang="0">
                    <a:pos x="318" y="324"/>
                  </a:cxn>
                  <a:cxn ang="0">
                    <a:pos x="363" y="505"/>
                  </a:cxn>
                  <a:cxn ang="0">
                    <a:pos x="91" y="324"/>
                  </a:cxn>
                  <a:cxn ang="0">
                    <a:pos x="0" y="324"/>
                  </a:cxn>
                </a:cxnLst>
                <a:rect l="0" t="0" r="r" b="b"/>
                <a:pathLst>
                  <a:path w="424" h="505">
                    <a:moveTo>
                      <a:pt x="0" y="324"/>
                    </a:moveTo>
                    <a:cubicBezTo>
                      <a:pt x="0" y="294"/>
                      <a:pt x="76" y="196"/>
                      <a:pt x="91" y="143"/>
                    </a:cubicBezTo>
                    <a:cubicBezTo>
                      <a:pt x="106" y="90"/>
                      <a:pt x="68" y="0"/>
                      <a:pt x="91" y="7"/>
                    </a:cubicBezTo>
                    <a:cubicBezTo>
                      <a:pt x="114" y="14"/>
                      <a:pt x="174" y="165"/>
                      <a:pt x="227" y="188"/>
                    </a:cubicBezTo>
                    <a:cubicBezTo>
                      <a:pt x="280" y="211"/>
                      <a:pt x="394" y="120"/>
                      <a:pt x="409" y="143"/>
                    </a:cubicBezTo>
                    <a:cubicBezTo>
                      <a:pt x="424" y="166"/>
                      <a:pt x="326" y="264"/>
                      <a:pt x="318" y="324"/>
                    </a:cubicBezTo>
                    <a:cubicBezTo>
                      <a:pt x="310" y="384"/>
                      <a:pt x="401" y="505"/>
                      <a:pt x="363" y="505"/>
                    </a:cubicBezTo>
                    <a:cubicBezTo>
                      <a:pt x="325" y="505"/>
                      <a:pt x="151" y="354"/>
                      <a:pt x="91" y="324"/>
                    </a:cubicBezTo>
                    <a:cubicBezTo>
                      <a:pt x="31" y="294"/>
                      <a:pt x="0" y="354"/>
                      <a:pt x="0" y="32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FF33"/>
                  </a:gs>
                  <a:gs pos="100000">
                    <a:srgbClr val="66FF33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33" name="Oval 273"/>
              <p:cNvSpPr>
                <a:spLocks noChangeArrowheads="1"/>
              </p:cNvSpPr>
              <p:nvPr/>
            </p:nvSpPr>
            <p:spPr bwMode="auto">
              <a:xfrm>
                <a:off x="1500" y="3113"/>
                <a:ext cx="77" cy="100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</p:spTree>
    <p:custDataLst>
      <p:tags r:id="rId1"/>
    </p:custDataLst>
  </p:cSld>
  <p:clrMapOvr>
    <a:masterClrMapping/>
  </p:clrMapOvr>
  <p:transition advTm="113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6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6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6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6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6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6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712" y="-27384"/>
            <a:ext cx="4042792" cy="1368152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Encefalomielite Experimental Auto-imuneEAE</a:t>
            </a:r>
          </a:p>
        </p:txBody>
      </p:sp>
      <p:pic>
        <p:nvPicPr>
          <p:cNvPr id="4" name="Picture 3" descr="EAE H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5143500" cy="8784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5" y="1192098"/>
            <a:ext cx="388843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FF00"/>
                </a:solidFill>
              </a:rPr>
              <a:t>Modelo Murino para Estudo da Esclerose Múltipla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Ativação do Sistema Imune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algn="ctr"/>
            <a:r>
              <a:rPr lang="pt-BR" sz="1600" b="1" dirty="0">
                <a:solidFill>
                  <a:srgbClr val="FFFF00"/>
                </a:solidFill>
              </a:rPr>
              <a:t>Características</a:t>
            </a: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Infiltrado inflamatório perivascular</a:t>
            </a: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Gliose, Desmielinização, </a:t>
            </a: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Lesão axonal e morte neuronal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Utilizando este Modelo </a:t>
            </a:r>
          </a:p>
          <a:p>
            <a:pPr algn="ctr"/>
            <a:r>
              <a:rPr lang="pt-BR" sz="1600" dirty="0">
                <a:solidFill>
                  <a:srgbClr val="FFFF00"/>
                </a:solidFill>
              </a:rPr>
              <a:t>4 Linhas de Pesquisa Principais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sz="1600" dirty="0">
                <a:solidFill>
                  <a:srgbClr val="FFFF00"/>
                </a:solidFill>
              </a:rPr>
              <a:t>Tolerância Oral </a:t>
            </a:r>
          </a:p>
          <a:p>
            <a:pPr marL="342900" indent="-342900" algn="ctr">
              <a:buAutoNum type="arabicParenR"/>
            </a:pPr>
            <a:endParaRPr lang="pt-BR" sz="1600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sz="1600" dirty="0">
                <a:solidFill>
                  <a:srgbClr val="FFFF00"/>
                </a:solidFill>
              </a:rPr>
              <a:t>Papel das Células da Microglia</a:t>
            </a:r>
          </a:p>
          <a:p>
            <a:pPr marL="342900" indent="-342900" algn="ctr">
              <a:buAutoNum type="arabicParenR"/>
            </a:pPr>
            <a:endParaRPr lang="pt-BR" sz="1600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sz="1600" dirty="0">
                <a:solidFill>
                  <a:srgbClr val="FFFF00"/>
                </a:solidFill>
              </a:rPr>
              <a:t>Tratamento com MSCs Humanas</a:t>
            </a:r>
          </a:p>
          <a:p>
            <a:pPr marL="342900" indent="-342900" algn="ctr">
              <a:buAutoNum type="arabicParenR"/>
            </a:pPr>
            <a:endParaRPr lang="pt-BR" sz="1600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sz="1600" dirty="0">
                <a:solidFill>
                  <a:srgbClr val="FFFF00"/>
                </a:solidFill>
              </a:rPr>
              <a:t>Papel do neurotransmissor Glutamato como imunomodulador.</a:t>
            </a: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  <a:p>
            <a:pPr algn="ctr"/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6093296"/>
            <a:ext cx="4824536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Encefalomielite Experimental Auto-imune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95536" y="908720"/>
            <a:ext cx="4536504" cy="3024336"/>
            <a:chOff x="385" y="1253"/>
            <a:chExt cx="3188" cy="2188"/>
          </a:xfrm>
        </p:grpSpPr>
        <p:sp>
          <p:nvSpPr>
            <p:cNvPr id="6150" name="AutoShape 6"/>
            <p:cNvSpPr>
              <a:spLocks noChangeAspect="1" noChangeArrowheads="1" noTextEdit="1"/>
            </p:cNvSpPr>
            <p:nvPr/>
          </p:nvSpPr>
          <p:spPr bwMode="auto">
            <a:xfrm>
              <a:off x="385" y="1253"/>
              <a:ext cx="3188" cy="2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rgbClr val="FFFF00"/>
                </a:solidFill>
              </a:endParaRPr>
            </a:p>
          </p:txBody>
        </p:sp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5" y="1253"/>
              <a:ext cx="1568" cy="1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2" y="1254"/>
              <a:ext cx="1562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8" y="2335"/>
              <a:ext cx="1564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02" y="2335"/>
              <a:ext cx="1563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444" y="2201"/>
              <a:ext cx="16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PBS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444" y="3274"/>
              <a:ext cx="16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PBS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2011" y="2201"/>
              <a:ext cx="23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MOG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auto">
            <a:xfrm>
              <a:off x="2026" y="3274"/>
              <a:ext cx="23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MOG</a:t>
              </a:r>
              <a:endParaRPr lang="en-US">
                <a:solidFill>
                  <a:srgbClr val="FFFF00"/>
                </a:solidFill>
              </a:endParaRPr>
            </a:p>
          </p:txBody>
        </p:sp>
        <p:pic>
          <p:nvPicPr>
            <p:cNvPr id="6160" name="Picture 16"/>
            <p:cNvPicPr>
              <a:picLocks noChangeAspect="1" noChangeArrowheads="1"/>
            </p:cNvPicPr>
            <p:nvPr/>
          </p:nvPicPr>
          <p:blipFill>
            <a:blip r:embed="rId2" cstate="print">
              <a:lum bright="24000" contrast="36000"/>
            </a:blip>
            <a:srcRect/>
            <a:stretch>
              <a:fillRect/>
            </a:stretch>
          </p:blipFill>
          <p:spPr bwMode="auto">
            <a:xfrm>
              <a:off x="435" y="1253"/>
              <a:ext cx="1568" cy="1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1" name="Picture 17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42000"/>
            </a:blip>
            <a:srcRect/>
            <a:stretch>
              <a:fillRect/>
            </a:stretch>
          </p:blipFill>
          <p:spPr bwMode="auto">
            <a:xfrm>
              <a:off x="1973" y="1253"/>
              <a:ext cx="1562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2" name="Picture 18"/>
            <p:cNvPicPr>
              <a:picLocks noChangeAspect="1" noChangeArrowheads="1"/>
            </p:cNvPicPr>
            <p:nvPr/>
          </p:nvPicPr>
          <p:blipFill>
            <a:blip r:embed="rId4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438" y="2335"/>
              <a:ext cx="1564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3" name="Picture 19"/>
            <p:cNvPicPr>
              <a:picLocks noChangeAspect="1" noChangeArrowheads="1"/>
            </p:cNvPicPr>
            <p:nvPr/>
          </p:nvPicPr>
          <p:blipFill>
            <a:blip r:embed="rId5" cstate="print">
              <a:lum bright="18000" contrast="30000"/>
            </a:blip>
            <a:srcRect/>
            <a:stretch>
              <a:fillRect/>
            </a:stretch>
          </p:blipFill>
          <p:spPr bwMode="auto">
            <a:xfrm>
              <a:off x="2002" y="2335"/>
              <a:ext cx="1563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704850" y="3494088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704850" y="5197475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3192463" y="3494088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3216275" y="5197475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pt-BR">
              <a:solidFill>
                <a:srgbClr val="FFFF00"/>
              </a:solidFill>
            </a:endParaRPr>
          </a:p>
        </p:txBody>
      </p:sp>
      <p:pic>
        <p:nvPicPr>
          <p:cNvPr id="6170" name="Picture 26" descr="109239.fig.0013a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43608" y="4005064"/>
            <a:ext cx="3126948" cy="2780928"/>
          </a:xfrm>
          <a:noFill/>
          <a:ln/>
        </p:spPr>
      </p:pic>
      <p:sp>
        <p:nvSpPr>
          <p:cNvPr id="26" name="TextBox 25"/>
          <p:cNvSpPr txBox="1"/>
          <p:nvPr/>
        </p:nvSpPr>
        <p:spPr>
          <a:xfrm>
            <a:off x="5148065" y="702558"/>
            <a:ext cx="388843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FF00"/>
                </a:solidFill>
              </a:rPr>
              <a:t>Modelo Murino para Estudo da Esclerose Múltipla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r>
              <a:rPr lang="pt-BR" b="1" dirty="0">
                <a:solidFill>
                  <a:srgbClr val="FFFF00"/>
                </a:solidFill>
              </a:rPr>
              <a:t>Características</a:t>
            </a:r>
          </a:p>
          <a:p>
            <a:pPr algn="ctr"/>
            <a:r>
              <a:rPr lang="pt-BR" dirty="0">
                <a:solidFill>
                  <a:srgbClr val="FFFF00"/>
                </a:solidFill>
              </a:rPr>
              <a:t>Infiltrado inflamatório </a:t>
            </a:r>
          </a:p>
          <a:p>
            <a:pPr algn="ctr"/>
            <a:r>
              <a:rPr lang="pt-BR" dirty="0">
                <a:solidFill>
                  <a:srgbClr val="FFFF00"/>
                </a:solidFill>
              </a:rPr>
              <a:t>Macrófagos, T CD4, TCD8, DCs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r>
              <a:rPr lang="pt-BR" dirty="0">
                <a:solidFill>
                  <a:srgbClr val="FFFF00"/>
                </a:solidFill>
              </a:rPr>
              <a:t>Ativação das Células Residentes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r>
              <a:rPr lang="pt-BR" dirty="0">
                <a:solidFill>
                  <a:srgbClr val="FFFF00"/>
                </a:solidFill>
              </a:rPr>
              <a:t>Gliose, Ativação de Células da Microglia Desmielinização, </a:t>
            </a:r>
          </a:p>
          <a:p>
            <a:pPr algn="ctr"/>
            <a:r>
              <a:rPr lang="pt-BR" dirty="0">
                <a:solidFill>
                  <a:srgbClr val="FFFF00"/>
                </a:solidFill>
              </a:rPr>
              <a:t>Lesão Axonal e Morte Neuronal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r>
              <a:rPr lang="pt-BR" dirty="0">
                <a:solidFill>
                  <a:srgbClr val="FFFF00"/>
                </a:solidFill>
              </a:rPr>
              <a:t>Utilizando este Modelo 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marL="342900" indent="-342900" algn="ctr">
              <a:buAutoNum type="arabicParenR"/>
            </a:pPr>
            <a:r>
              <a:rPr lang="pt-BR" dirty="0">
                <a:solidFill>
                  <a:srgbClr val="FFFF00"/>
                </a:solidFill>
              </a:rPr>
              <a:t>Papel das Células da Microglia</a:t>
            </a:r>
          </a:p>
          <a:p>
            <a:pPr marL="342900" indent="-342900" algn="ctr">
              <a:buAutoNum type="arabicParenR"/>
            </a:pPr>
            <a:r>
              <a:rPr lang="pt-BR" dirty="0">
                <a:solidFill>
                  <a:srgbClr val="FFFF00"/>
                </a:solidFill>
              </a:rPr>
              <a:t>Tratamento com MSCs Humanas</a:t>
            </a:r>
          </a:p>
          <a:p>
            <a:pPr marL="342900" indent="-342900" algn="ctr">
              <a:buAutoNum type="arabicParenR"/>
            </a:pPr>
            <a:r>
              <a:rPr lang="pt-BR" dirty="0">
                <a:solidFill>
                  <a:srgbClr val="FFFF00"/>
                </a:solidFill>
              </a:rPr>
              <a:t>Papel do neurotransmissor Glutamato como imunomodulador.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  <a:p>
            <a:pPr algn="ctr"/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sz="3200" dirty="0">
                <a:solidFill>
                  <a:srgbClr val="FFFF00"/>
                </a:solidFill>
              </a:rPr>
              <a:t>Lesões no Sistema Nervoso Central</a:t>
            </a:r>
            <a:endParaRPr lang="en-US" sz="3200" dirty="0">
              <a:solidFill>
                <a:srgbClr val="FFFF00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39750" y="2565400"/>
            <a:ext cx="4032250" cy="3529013"/>
            <a:chOff x="295" y="1298"/>
            <a:chExt cx="2903" cy="2586"/>
          </a:xfrm>
        </p:grpSpPr>
        <p:pic>
          <p:nvPicPr>
            <p:cNvPr id="5125" name="Picture 5" descr="CNS08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" y="1298"/>
              <a:ext cx="2903" cy="2586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ffectLst/>
          </p:spPr>
        </p:pic>
        <p:sp>
          <p:nvSpPr>
            <p:cNvPr id="5128" name="Freeform 8"/>
            <p:cNvSpPr>
              <a:spLocks/>
            </p:cNvSpPr>
            <p:nvPr/>
          </p:nvSpPr>
          <p:spPr bwMode="auto">
            <a:xfrm>
              <a:off x="295" y="2614"/>
              <a:ext cx="2215" cy="1074"/>
            </a:xfrm>
            <a:custGeom>
              <a:avLst/>
              <a:gdLst/>
              <a:ahLst/>
              <a:cxnLst>
                <a:cxn ang="0">
                  <a:pos x="106" y="53"/>
                </a:cxn>
                <a:cxn ang="0">
                  <a:pos x="423" y="144"/>
                </a:cxn>
                <a:cxn ang="0">
                  <a:pos x="786" y="370"/>
                </a:cxn>
                <a:cxn ang="0">
                  <a:pos x="1330" y="416"/>
                </a:cxn>
                <a:cxn ang="0">
                  <a:pos x="1784" y="234"/>
                </a:cxn>
                <a:cxn ang="0">
                  <a:pos x="2101" y="234"/>
                </a:cxn>
                <a:cxn ang="0">
                  <a:pos x="2192" y="416"/>
                </a:cxn>
                <a:cxn ang="0">
                  <a:pos x="2147" y="643"/>
                </a:cxn>
                <a:cxn ang="0">
                  <a:pos x="1784" y="869"/>
                </a:cxn>
                <a:cxn ang="0">
                  <a:pos x="1466" y="1006"/>
                </a:cxn>
                <a:cxn ang="0">
                  <a:pos x="1104" y="1051"/>
                </a:cxn>
                <a:cxn ang="0">
                  <a:pos x="922" y="869"/>
                </a:cxn>
                <a:cxn ang="0">
                  <a:pos x="741" y="779"/>
                </a:cxn>
                <a:cxn ang="0">
                  <a:pos x="605" y="960"/>
                </a:cxn>
                <a:cxn ang="0">
                  <a:pos x="196" y="597"/>
                </a:cxn>
                <a:cxn ang="0">
                  <a:pos x="15" y="461"/>
                </a:cxn>
                <a:cxn ang="0">
                  <a:pos x="106" y="53"/>
                </a:cxn>
              </a:cxnLst>
              <a:rect l="0" t="0" r="r" b="b"/>
              <a:pathLst>
                <a:path w="2215" h="1074">
                  <a:moveTo>
                    <a:pt x="106" y="53"/>
                  </a:moveTo>
                  <a:cubicBezTo>
                    <a:pt x="174" y="0"/>
                    <a:pt x="310" y="91"/>
                    <a:pt x="423" y="144"/>
                  </a:cubicBezTo>
                  <a:cubicBezTo>
                    <a:pt x="536" y="197"/>
                    <a:pt x="635" y="325"/>
                    <a:pt x="786" y="370"/>
                  </a:cubicBezTo>
                  <a:cubicBezTo>
                    <a:pt x="937" y="415"/>
                    <a:pt x="1164" y="439"/>
                    <a:pt x="1330" y="416"/>
                  </a:cubicBezTo>
                  <a:cubicBezTo>
                    <a:pt x="1496" y="393"/>
                    <a:pt x="1655" y="264"/>
                    <a:pt x="1784" y="234"/>
                  </a:cubicBezTo>
                  <a:cubicBezTo>
                    <a:pt x="1913" y="204"/>
                    <a:pt x="2033" y="204"/>
                    <a:pt x="2101" y="234"/>
                  </a:cubicBezTo>
                  <a:cubicBezTo>
                    <a:pt x="2169" y="264"/>
                    <a:pt x="2184" y="348"/>
                    <a:pt x="2192" y="416"/>
                  </a:cubicBezTo>
                  <a:cubicBezTo>
                    <a:pt x="2200" y="484"/>
                    <a:pt x="2215" y="568"/>
                    <a:pt x="2147" y="643"/>
                  </a:cubicBezTo>
                  <a:cubicBezTo>
                    <a:pt x="2079" y="718"/>
                    <a:pt x="1898" y="808"/>
                    <a:pt x="1784" y="869"/>
                  </a:cubicBezTo>
                  <a:cubicBezTo>
                    <a:pt x="1670" y="930"/>
                    <a:pt x="1579" y="976"/>
                    <a:pt x="1466" y="1006"/>
                  </a:cubicBezTo>
                  <a:cubicBezTo>
                    <a:pt x="1353" y="1036"/>
                    <a:pt x="1195" y="1074"/>
                    <a:pt x="1104" y="1051"/>
                  </a:cubicBezTo>
                  <a:cubicBezTo>
                    <a:pt x="1013" y="1028"/>
                    <a:pt x="982" y="914"/>
                    <a:pt x="922" y="869"/>
                  </a:cubicBezTo>
                  <a:cubicBezTo>
                    <a:pt x="862" y="824"/>
                    <a:pt x="794" y="764"/>
                    <a:pt x="741" y="779"/>
                  </a:cubicBezTo>
                  <a:cubicBezTo>
                    <a:pt x="688" y="794"/>
                    <a:pt x="696" y="990"/>
                    <a:pt x="605" y="960"/>
                  </a:cubicBezTo>
                  <a:cubicBezTo>
                    <a:pt x="514" y="930"/>
                    <a:pt x="294" y="680"/>
                    <a:pt x="196" y="597"/>
                  </a:cubicBezTo>
                  <a:cubicBezTo>
                    <a:pt x="98" y="514"/>
                    <a:pt x="30" y="552"/>
                    <a:pt x="15" y="461"/>
                  </a:cubicBezTo>
                  <a:cubicBezTo>
                    <a:pt x="0" y="370"/>
                    <a:pt x="38" y="106"/>
                    <a:pt x="106" y="53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rgbClr val="FFFF00"/>
                </a:solidFill>
              </a:endParaRPr>
            </a:p>
          </p:txBody>
        </p:sp>
      </p:grpSp>
      <p:pic>
        <p:nvPicPr>
          <p:cNvPr id="5131" name="Picture 11" descr="6-3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65650" y="2563813"/>
            <a:ext cx="4038600" cy="3529012"/>
          </a:xfrm>
          <a:noFill/>
          <a:ln cap="flat">
            <a:solidFill>
              <a:srgbClr val="000000"/>
            </a:solidFill>
          </a:ln>
        </p:spPr>
      </p:pic>
      <p:sp>
        <p:nvSpPr>
          <p:cNvPr id="5133" name="Freeform 13"/>
          <p:cNvSpPr>
            <a:spLocks/>
          </p:cNvSpPr>
          <p:nvPr/>
        </p:nvSpPr>
        <p:spPr bwMode="auto">
          <a:xfrm>
            <a:off x="4997450" y="3967163"/>
            <a:ext cx="1273175" cy="1284287"/>
          </a:xfrm>
          <a:custGeom>
            <a:avLst/>
            <a:gdLst/>
            <a:ahLst/>
            <a:cxnLst>
              <a:cxn ang="0">
                <a:pos x="772" y="568"/>
              </a:cxn>
              <a:cxn ang="0">
                <a:pos x="590" y="250"/>
              </a:cxn>
              <a:cxn ang="0">
                <a:pos x="590" y="114"/>
              </a:cxn>
              <a:cxn ang="0">
                <a:pos x="545" y="23"/>
              </a:cxn>
              <a:cxn ang="0">
                <a:pos x="454" y="114"/>
              </a:cxn>
              <a:cxn ang="0">
                <a:pos x="409" y="159"/>
              </a:cxn>
              <a:cxn ang="0">
                <a:pos x="363" y="159"/>
              </a:cxn>
              <a:cxn ang="0">
                <a:pos x="227" y="69"/>
              </a:cxn>
              <a:cxn ang="0">
                <a:pos x="137" y="23"/>
              </a:cxn>
              <a:cxn ang="0">
                <a:pos x="137" y="205"/>
              </a:cxn>
              <a:cxn ang="0">
                <a:pos x="137" y="295"/>
              </a:cxn>
              <a:cxn ang="0">
                <a:pos x="91" y="295"/>
              </a:cxn>
              <a:cxn ang="0">
                <a:pos x="46" y="522"/>
              </a:cxn>
              <a:cxn ang="0">
                <a:pos x="0" y="658"/>
              </a:cxn>
              <a:cxn ang="0">
                <a:pos x="46" y="749"/>
              </a:cxn>
              <a:cxn ang="0">
                <a:pos x="91" y="613"/>
              </a:cxn>
              <a:cxn ang="0">
                <a:pos x="227" y="613"/>
              </a:cxn>
              <a:cxn ang="0">
                <a:pos x="363" y="658"/>
              </a:cxn>
              <a:cxn ang="0">
                <a:pos x="454" y="794"/>
              </a:cxn>
              <a:cxn ang="0">
                <a:pos x="545" y="749"/>
              </a:cxn>
              <a:cxn ang="0">
                <a:pos x="681" y="704"/>
              </a:cxn>
              <a:cxn ang="0">
                <a:pos x="772" y="704"/>
              </a:cxn>
              <a:cxn ang="0">
                <a:pos x="772" y="568"/>
              </a:cxn>
            </a:cxnLst>
            <a:rect l="0" t="0" r="r" b="b"/>
            <a:pathLst>
              <a:path w="802" h="809">
                <a:moveTo>
                  <a:pt x="772" y="568"/>
                </a:moveTo>
                <a:cubicBezTo>
                  <a:pt x="742" y="492"/>
                  <a:pt x="620" y="326"/>
                  <a:pt x="590" y="250"/>
                </a:cubicBezTo>
                <a:cubicBezTo>
                  <a:pt x="560" y="174"/>
                  <a:pt x="597" y="152"/>
                  <a:pt x="590" y="114"/>
                </a:cubicBezTo>
                <a:cubicBezTo>
                  <a:pt x="583" y="76"/>
                  <a:pt x="568" y="23"/>
                  <a:pt x="545" y="23"/>
                </a:cubicBezTo>
                <a:cubicBezTo>
                  <a:pt x="522" y="23"/>
                  <a:pt x="477" y="91"/>
                  <a:pt x="454" y="114"/>
                </a:cubicBezTo>
                <a:cubicBezTo>
                  <a:pt x="431" y="137"/>
                  <a:pt x="424" y="152"/>
                  <a:pt x="409" y="159"/>
                </a:cubicBezTo>
                <a:cubicBezTo>
                  <a:pt x="394" y="166"/>
                  <a:pt x="393" y="174"/>
                  <a:pt x="363" y="159"/>
                </a:cubicBezTo>
                <a:cubicBezTo>
                  <a:pt x="333" y="144"/>
                  <a:pt x="264" y="92"/>
                  <a:pt x="227" y="69"/>
                </a:cubicBezTo>
                <a:cubicBezTo>
                  <a:pt x="190" y="46"/>
                  <a:pt x="152" y="0"/>
                  <a:pt x="137" y="23"/>
                </a:cubicBezTo>
                <a:cubicBezTo>
                  <a:pt x="122" y="46"/>
                  <a:pt x="137" y="160"/>
                  <a:pt x="137" y="205"/>
                </a:cubicBezTo>
                <a:cubicBezTo>
                  <a:pt x="137" y="250"/>
                  <a:pt x="145" y="280"/>
                  <a:pt x="137" y="295"/>
                </a:cubicBezTo>
                <a:cubicBezTo>
                  <a:pt x="129" y="310"/>
                  <a:pt x="106" y="257"/>
                  <a:pt x="91" y="295"/>
                </a:cubicBezTo>
                <a:cubicBezTo>
                  <a:pt x="76" y="333"/>
                  <a:pt x="61" y="462"/>
                  <a:pt x="46" y="522"/>
                </a:cubicBezTo>
                <a:cubicBezTo>
                  <a:pt x="31" y="582"/>
                  <a:pt x="0" y="620"/>
                  <a:pt x="0" y="658"/>
                </a:cubicBezTo>
                <a:cubicBezTo>
                  <a:pt x="0" y="696"/>
                  <a:pt x="31" y="756"/>
                  <a:pt x="46" y="749"/>
                </a:cubicBezTo>
                <a:cubicBezTo>
                  <a:pt x="61" y="742"/>
                  <a:pt x="61" y="636"/>
                  <a:pt x="91" y="613"/>
                </a:cubicBezTo>
                <a:cubicBezTo>
                  <a:pt x="121" y="590"/>
                  <a:pt x="182" y="606"/>
                  <a:pt x="227" y="613"/>
                </a:cubicBezTo>
                <a:cubicBezTo>
                  <a:pt x="272" y="620"/>
                  <a:pt x="325" y="628"/>
                  <a:pt x="363" y="658"/>
                </a:cubicBezTo>
                <a:cubicBezTo>
                  <a:pt x="401" y="688"/>
                  <a:pt x="424" y="779"/>
                  <a:pt x="454" y="794"/>
                </a:cubicBezTo>
                <a:cubicBezTo>
                  <a:pt x="484" y="809"/>
                  <a:pt x="507" y="764"/>
                  <a:pt x="545" y="749"/>
                </a:cubicBezTo>
                <a:cubicBezTo>
                  <a:pt x="583" y="734"/>
                  <a:pt x="643" y="711"/>
                  <a:pt x="681" y="704"/>
                </a:cubicBezTo>
                <a:cubicBezTo>
                  <a:pt x="719" y="697"/>
                  <a:pt x="757" y="727"/>
                  <a:pt x="772" y="704"/>
                </a:cubicBezTo>
                <a:cubicBezTo>
                  <a:pt x="787" y="681"/>
                  <a:pt x="802" y="644"/>
                  <a:pt x="772" y="568"/>
                </a:cubicBez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773863" y="3968750"/>
            <a:ext cx="1489075" cy="1439863"/>
          </a:xfrm>
          <a:custGeom>
            <a:avLst/>
            <a:gdLst/>
            <a:ahLst/>
            <a:cxnLst>
              <a:cxn ang="0">
                <a:pos x="288" y="113"/>
              </a:cxn>
              <a:cxn ang="0">
                <a:pos x="242" y="22"/>
              </a:cxn>
              <a:cxn ang="0">
                <a:pos x="152" y="68"/>
              </a:cxn>
              <a:cxn ang="0">
                <a:pos x="15" y="431"/>
              </a:cxn>
              <a:cxn ang="0">
                <a:pos x="61" y="521"/>
              </a:cxn>
              <a:cxn ang="0">
                <a:pos x="106" y="431"/>
              </a:cxn>
              <a:cxn ang="0">
                <a:pos x="197" y="476"/>
              </a:cxn>
              <a:cxn ang="0">
                <a:pos x="152" y="567"/>
              </a:cxn>
              <a:cxn ang="0">
                <a:pos x="152" y="657"/>
              </a:cxn>
              <a:cxn ang="0">
                <a:pos x="288" y="612"/>
              </a:cxn>
              <a:cxn ang="0">
                <a:pos x="333" y="748"/>
              </a:cxn>
              <a:cxn ang="0">
                <a:pos x="469" y="839"/>
              </a:cxn>
              <a:cxn ang="0">
                <a:pos x="605" y="884"/>
              </a:cxn>
              <a:cxn ang="0">
                <a:pos x="650" y="703"/>
              </a:cxn>
              <a:cxn ang="0">
                <a:pos x="832" y="567"/>
              </a:cxn>
              <a:cxn ang="0">
                <a:pos x="923" y="567"/>
              </a:cxn>
              <a:cxn ang="0">
                <a:pos x="923" y="476"/>
              </a:cxn>
              <a:cxn ang="0">
                <a:pos x="832" y="476"/>
              </a:cxn>
              <a:cxn ang="0">
                <a:pos x="741" y="385"/>
              </a:cxn>
              <a:cxn ang="0">
                <a:pos x="605" y="158"/>
              </a:cxn>
              <a:cxn ang="0">
                <a:pos x="514" y="113"/>
              </a:cxn>
              <a:cxn ang="0">
                <a:pos x="333" y="113"/>
              </a:cxn>
              <a:cxn ang="0">
                <a:pos x="288" y="113"/>
              </a:cxn>
            </a:cxnLst>
            <a:rect l="0" t="0" r="r" b="b"/>
            <a:pathLst>
              <a:path w="938" h="907">
                <a:moveTo>
                  <a:pt x="288" y="113"/>
                </a:moveTo>
                <a:cubicBezTo>
                  <a:pt x="273" y="98"/>
                  <a:pt x="265" y="29"/>
                  <a:pt x="242" y="22"/>
                </a:cubicBezTo>
                <a:cubicBezTo>
                  <a:pt x="219" y="15"/>
                  <a:pt x="190" y="0"/>
                  <a:pt x="152" y="68"/>
                </a:cubicBezTo>
                <a:cubicBezTo>
                  <a:pt x="114" y="136"/>
                  <a:pt x="30" y="356"/>
                  <a:pt x="15" y="431"/>
                </a:cubicBezTo>
                <a:cubicBezTo>
                  <a:pt x="0" y="506"/>
                  <a:pt x="46" y="521"/>
                  <a:pt x="61" y="521"/>
                </a:cubicBezTo>
                <a:cubicBezTo>
                  <a:pt x="76" y="521"/>
                  <a:pt x="83" y="438"/>
                  <a:pt x="106" y="431"/>
                </a:cubicBezTo>
                <a:cubicBezTo>
                  <a:pt x="129" y="424"/>
                  <a:pt x="189" y="453"/>
                  <a:pt x="197" y="476"/>
                </a:cubicBezTo>
                <a:cubicBezTo>
                  <a:pt x="205" y="499"/>
                  <a:pt x="159" y="537"/>
                  <a:pt x="152" y="567"/>
                </a:cubicBezTo>
                <a:cubicBezTo>
                  <a:pt x="145" y="597"/>
                  <a:pt x="129" y="650"/>
                  <a:pt x="152" y="657"/>
                </a:cubicBezTo>
                <a:cubicBezTo>
                  <a:pt x="175" y="664"/>
                  <a:pt x="258" y="597"/>
                  <a:pt x="288" y="612"/>
                </a:cubicBezTo>
                <a:cubicBezTo>
                  <a:pt x="318" y="627"/>
                  <a:pt x="303" y="710"/>
                  <a:pt x="333" y="748"/>
                </a:cubicBezTo>
                <a:cubicBezTo>
                  <a:pt x="363" y="786"/>
                  <a:pt x="424" y="816"/>
                  <a:pt x="469" y="839"/>
                </a:cubicBezTo>
                <a:cubicBezTo>
                  <a:pt x="514" y="862"/>
                  <a:pt x="575" y="907"/>
                  <a:pt x="605" y="884"/>
                </a:cubicBezTo>
                <a:cubicBezTo>
                  <a:pt x="635" y="861"/>
                  <a:pt x="612" y="756"/>
                  <a:pt x="650" y="703"/>
                </a:cubicBezTo>
                <a:cubicBezTo>
                  <a:pt x="688" y="650"/>
                  <a:pt x="786" y="590"/>
                  <a:pt x="832" y="567"/>
                </a:cubicBezTo>
                <a:cubicBezTo>
                  <a:pt x="878" y="544"/>
                  <a:pt x="908" y="582"/>
                  <a:pt x="923" y="567"/>
                </a:cubicBezTo>
                <a:cubicBezTo>
                  <a:pt x="938" y="552"/>
                  <a:pt x="938" y="491"/>
                  <a:pt x="923" y="476"/>
                </a:cubicBezTo>
                <a:cubicBezTo>
                  <a:pt x="908" y="461"/>
                  <a:pt x="862" y="491"/>
                  <a:pt x="832" y="476"/>
                </a:cubicBezTo>
                <a:cubicBezTo>
                  <a:pt x="802" y="461"/>
                  <a:pt x="779" y="438"/>
                  <a:pt x="741" y="385"/>
                </a:cubicBezTo>
                <a:cubicBezTo>
                  <a:pt x="703" y="332"/>
                  <a:pt x="643" y="203"/>
                  <a:pt x="605" y="158"/>
                </a:cubicBezTo>
                <a:cubicBezTo>
                  <a:pt x="567" y="113"/>
                  <a:pt x="559" y="120"/>
                  <a:pt x="514" y="113"/>
                </a:cubicBezTo>
                <a:cubicBezTo>
                  <a:pt x="469" y="106"/>
                  <a:pt x="371" y="113"/>
                  <a:pt x="333" y="113"/>
                </a:cubicBezTo>
                <a:cubicBezTo>
                  <a:pt x="295" y="113"/>
                  <a:pt x="303" y="128"/>
                  <a:pt x="288" y="113"/>
                </a:cubicBez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rgbClr val="FFFF00"/>
              </a:solidFill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663575" y="1693863"/>
            <a:ext cx="4278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t-BR" dirty="0">
                <a:solidFill>
                  <a:srgbClr val="FFFF00"/>
                </a:solidFill>
              </a:rPr>
              <a:t>Placas Peri-ventriculares (Desmielinização)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Camundongos</a:t>
            </a:r>
            <a:r>
              <a:rPr lang="en-US" dirty="0">
                <a:solidFill>
                  <a:srgbClr val="FFFF00"/>
                </a:solidFill>
              </a:rPr>
              <a:t> com EAE</a:t>
            </a:r>
          </a:p>
        </p:txBody>
      </p:sp>
      <p:pic>
        <p:nvPicPr>
          <p:cNvPr id="7" name="Oral Toleranc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916832"/>
            <a:ext cx="4644008" cy="3816424"/>
          </a:xfrm>
          <a:prstGeom prst="rect">
            <a:avLst/>
          </a:prstGeom>
        </p:spPr>
      </p:pic>
      <p:pic>
        <p:nvPicPr>
          <p:cNvPr id="8" name="Control EAE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631499" y="1916832"/>
            <a:ext cx="4512501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Esclerose M</a:t>
            </a:r>
            <a:r>
              <a:rPr lang="pt-BR" sz="3200">
                <a:solidFill>
                  <a:srgbClr val="FFFF00"/>
                </a:solidFill>
                <a:latin typeface="Comic Sans MS" pitchFamily="66" charset="0"/>
              </a:rPr>
              <a:t>últipla</a:t>
            </a:r>
            <a:endParaRPr lang="en-US" sz="32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Inflamação do SNC 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Infiltrado Inflamatório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Gliose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Desmielinização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Morte neuronal</a:t>
            </a:r>
          </a:p>
          <a:p>
            <a:pPr lvl="1"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Lesões predominantemente perivasculares</a:t>
            </a:r>
          </a:p>
          <a:p>
            <a:pPr lvl="1">
              <a:lnSpc>
                <a:spcPct val="80000"/>
              </a:lnSpc>
            </a:pPr>
            <a:endParaRPr lang="pt-BR" sz="2000">
              <a:solidFill>
                <a:srgbClr val="FFFF00"/>
              </a:solidFill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endParaRPr lang="en-US" sz="200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Progressiva e Remissão</a:t>
            </a:r>
          </a:p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Secundária progressiva</a:t>
            </a:r>
            <a:endParaRPr lang="en-US" sz="200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Primária progressiva</a:t>
            </a:r>
          </a:p>
          <a:p>
            <a:pPr>
              <a:lnSpc>
                <a:spcPct val="80000"/>
              </a:lnSpc>
            </a:pPr>
            <a:r>
              <a:rPr lang="pt-BR" sz="2000">
                <a:solidFill>
                  <a:srgbClr val="FFFF00"/>
                </a:solidFill>
                <a:latin typeface="Comic Sans MS" pitchFamily="66" charset="0"/>
              </a:rPr>
              <a:t>Pico e remissão</a:t>
            </a:r>
          </a:p>
        </p:txBody>
      </p:sp>
      <p:pic>
        <p:nvPicPr>
          <p:cNvPr id="50188" name="Picture 12" descr="File:Ms progression types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412875"/>
            <a:ext cx="3976687" cy="4392613"/>
          </a:xfrm>
          <a:prstGeom prst="rect">
            <a:avLst/>
          </a:prstGeom>
          <a:noFill/>
        </p:spPr>
      </p:pic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215900" y="6165850"/>
            <a:ext cx="8604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00"/>
                </a:solidFill>
                <a:hlinkClick r:id="rId4" tooltip="Fred D. Lublin"/>
              </a:rPr>
              <a:t>Lublin FD</a:t>
            </a:r>
            <a:r>
              <a:rPr lang="en-US" sz="1200">
                <a:solidFill>
                  <a:srgbClr val="FFFF00"/>
                </a:solidFill>
              </a:rPr>
              <a:t>, Reingold SC (April 1996). "Defining the clinical course of multiple sclerosis: results of an international survey. National Multiple Sclerosis Society (USA) Advisory Committee on Clinical Trials of New Agents in Multiple Sclerosis". </a:t>
            </a:r>
            <a:r>
              <a:rPr lang="en-US" sz="1200" i="1">
                <a:solidFill>
                  <a:srgbClr val="FFFF00"/>
                </a:solidFill>
              </a:rPr>
              <a:t>Neurology</a:t>
            </a:r>
            <a:r>
              <a:rPr lang="en-US" sz="1200">
                <a:solidFill>
                  <a:srgbClr val="FFFF00"/>
                </a:solidFill>
              </a:rPr>
              <a:t> </a:t>
            </a:r>
            <a:r>
              <a:rPr lang="en-US" sz="1200" b="1">
                <a:solidFill>
                  <a:srgbClr val="FFFF00"/>
                </a:solidFill>
              </a:rPr>
              <a:t>46</a:t>
            </a:r>
            <a:r>
              <a:rPr lang="en-US" sz="1200">
                <a:solidFill>
                  <a:srgbClr val="FFFF00"/>
                </a:solidFill>
              </a:rPr>
              <a:t> (4): 907–11. </a:t>
            </a:r>
            <a:r>
              <a:rPr lang="en-US" sz="1200">
                <a:solidFill>
                  <a:srgbClr val="FFFF00"/>
                </a:solidFill>
                <a:hlinkClick r:id="rId5" tooltip="PubMed Identifier"/>
              </a:rPr>
              <a:t>PMID</a:t>
            </a:r>
            <a:r>
              <a:rPr lang="en-US" sz="1200">
                <a:solidFill>
                  <a:srgbClr val="FFFF00"/>
                </a:solidFill>
              </a:rPr>
              <a:t> </a:t>
            </a:r>
            <a:r>
              <a:rPr lang="en-US" sz="1200">
                <a:solidFill>
                  <a:srgbClr val="FFFF00"/>
                </a:solidFill>
                <a:hlinkClick r:id="rId6"/>
              </a:rPr>
              <a:t>8780061</a:t>
            </a:r>
            <a:r>
              <a:rPr lang="en-US" sz="120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179388" y="6165850"/>
            <a:ext cx="8785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f14-6_cellular_organiza_c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620713"/>
            <a:ext cx="8640763" cy="6027737"/>
          </a:xfrm>
          <a:noFill/>
          <a:ln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pt-BR" sz="2800" b="1" dirty="0">
                <a:solidFill>
                  <a:schemeClr val="tx1"/>
                </a:solidFill>
                <a:latin typeface="Calibri" pitchFamily="34" charset="0"/>
              </a:rPr>
              <a:t>O Papel do Sistema Imune</a:t>
            </a:r>
            <a:endParaRPr lang="en-US" sz="2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6387" name="Picture 3" descr="ms_ill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990600"/>
            <a:ext cx="10896600" cy="4114800"/>
          </a:xfrm>
          <a:noFill/>
          <a:ln/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8600" y="64770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1">
                <a:cs typeface="Times New Roman" pitchFamily="18" charset="0"/>
              </a:rPr>
              <a:t>Inflammatory Cell Migration into the Central Nervous System: A Few New Twists on an Old Tale. </a:t>
            </a:r>
            <a:r>
              <a:rPr lang="en-US" sz="1000">
                <a:cs typeface="Times New Roman" pitchFamily="18" charset="0"/>
              </a:rPr>
              <a:t>Shumei Man et al. </a:t>
            </a:r>
            <a:r>
              <a:rPr lang="en-US" sz="1000" i="1">
                <a:cs typeface="Times New Roman" pitchFamily="18" charset="0"/>
              </a:rPr>
              <a:t>Brain Pathol 2007;17:243–250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800" y="64770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295400" y="5257800"/>
            <a:ext cx="736600" cy="1204913"/>
            <a:chOff x="240" y="1584"/>
            <a:chExt cx="567" cy="859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240" y="1584"/>
              <a:ext cx="528" cy="524"/>
              <a:chOff x="256" y="1968"/>
              <a:chExt cx="608" cy="572"/>
            </a:xfrm>
          </p:grpSpPr>
          <p:sp>
            <p:nvSpPr>
              <p:cNvPr id="16392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393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398" name="Text Box 14"/>
            <p:cNvSpPr txBox="1">
              <a:spLocks noChangeArrowheads="1"/>
            </p:cNvSpPr>
            <p:nvPr/>
          </p:nvSpPr>
          <p:spPr bwMode="auto">
            <a:xfrm>
              <a:off x="288" y="2160"/>
              <a:ext cx="519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cs typeface="Times New Roman" pitchFamily="18" charset="0"/>
                </a:rPr>
                <a:t>CD4</a:t>
              </a:r>
              <a:endParaRPr lang="en-US" sz="2000">
                <a:cs typeface="Times New Roman" pitchFamily="18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2514600" y="5257800"/>
            <a:ext cx="762000" cy="1243013"/>
            <a:chOff x="912" y="1584"/>
            <a:chExt cx="560" cy="832"/>
          </a:xfrm>
        </p:grpSpPr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912" y="1584"/>
              <a:ext cx="560" cy="512"/>
              <a:chOff x="256" y="2648"/>
              <a:chExt cx="640" cy="360"/>
            </a:xfrm>
          </p:grpSpPr>
          <p:sp>
            <p:nvSpPr>
              <p:cNvPr id="16394" name="Oval 10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395" name="Oval 11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399" name="Text Box 15"/>
            <p:cNvSpPr txBox="1">
              <a:spLocks noChangeArrowheads="1"/>
            </p:cNvSpPr>
            <p:nvPr/>
          </p:nvSpPr>
          <p:spPr bwMode="auto">
            <a:xfrm>
              <a:off x="973" y="2150"/>
              <a:ext cx="496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cs typeface="Times New Roman" pitchFamily="18" charset="0"/>
                </a:rPr>
                <a:t>CD8</a:t>
              </a:r>
              <a:endParaRPr lang="en-US" sz="2000">
                <a:cs typeface="Times New Roman" pitchFamily="18" charset="0"/>
              </a:endParaRP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4648200" y="5181601"/>
            <a:ext cx="1896169" cy="1223726"/>
            <a:chOff x="1008" y="3024"/>
            <a:chExt cx="1553" cy="961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1008" y="3024"/>
              <a:ext cx="1248" cy="756"/>
              <a:chOff x="-1968" y="2592"/>
              <a:chExt cx="1408" cy="1680"/>
            </a:xfrm>
          </p:grpSpPr>
          <p:sp>
            <p:nvSpPr>
              <p:cNvPr id="16403" name="Freeform 19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/>
                <a:ahLst/>
                <a:cxnLst>
                  <a:cxn ang="0">
                    <a:pos x="280" y="1184"/>
                  </a:cxn>
                  <a:cxn ang="0">
                    <a:pos x="568" y="1088"/>
                  </a:cxn>
                  <a:cxn ang="0">
                    <a:pos x="472" y="1616"/>
                  </a:cxn>
                  <a:cxn ang="0">
                    <a:pos x="568" y="1472"/>
                  </a:cxn>
                  <a:cxn ang="0">
                    <a:pos x="712" y="1232"/>
                  </a:cxn>
                  <a:cxn ang="0">
                    <a:pos x="1000" y="1280"/>
                  </a:cxn>
                  <a:cxn ang="0">
                    <a:pos x="1048" y="1184"/>
                  </a:cxn>
                  <a:cxn ang="0">
                    <a:pos x="1000" y="896"/>
                  </a:cxn>
                  <a:cxn ang="0">
                    <a:pos x="1384" y="656"/>
                  </a:cxn>
                  <a:cxn ang="0">
                    <a:pos x="1144" y="704"/>
                  </a:cxn>
                  <a:cxn ang="0">
                    <a:pos x="904" y="848"/>
                  </a:cxn>
                  <a:cxn ang="0">
                    <a:pos x="904" y="368"/>
                  </a:cxn>
                  <a:cxn ang="0">
                    <a:pos x="808" y="464"/>
                  </a:cxn>
                  <a:cxn ang="0">
                    <a:pos x="808" y="896"/>
                  </a:cxn>
                  <a:cxn ang="0">
                    <a:pos x="520" y="512"/>
                  </a:cxn>
                  <a:cxn ang="0">
                    <a:pos x="376" y="32"/>
                  </a:cxn>
                  <a:cxn ang="0">
                    <a:pos x="376" y="320"/>
                  </a:cxn>
                  <a:cxn ang="0">
                    <a:pos x="616" y="848"/>
                  </a:cxn>
                  <a:cxn ang="0">
                    <a:pos x="376" y="800"/>
                  </a:cxn>
                  <a:cxn ang="0">
                    <a:pos x="40" y="608"/>
                  </a:cxn>
                  <a:cxn ang="0">
                    <a:pos x="136" y="752"/>
                  </a:cxn>
                  <a:cxn ang="0">
                    <a:pos x="472" y="944"/>
                  </a:cxn>
                  <a:cxn ang="0">
                    <a:pos x="328" y="1088"/>
                  </a:cxn>
                  <a:cxn ang="0">
                    <a:pos x="280" y="1184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04" name="Oval 20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405" name="Text Box 21"/>
            <p:cNvSpPr txBox="1">
              <a:spLocks noChangeArrowheads="1"/>
            </p:cNvSpPr>
            <p:nvPr/>
          </p:nvSpPr>
          <p:spPr bwMode="auto">
            <a:xfrm>
              <a:off x="1249" y="3743"/>
              <a:ext cx="131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b="1" dirty="0">
                  <a:cs typeface="Times New Roman" pitchFamily="18" charset="0"/>
                  <a:sym typeface="Symbol" pitchFamily="18" charset="2"/>
                </a:rPr>
                <a:t>Células Dendríticas</a:t>
              </a:r>
            </a:p>
          </p:txBody>
        </p:sp>
      </p:grp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685800" y="990600"/>
            <a:ext cx="5486400" cy="41148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6219825" y="914400"/>
            <a:ext cx="4495800" cy="419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6500341" y="836712"/>
            <a:ext cx="236314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cs typeface="Times New Roman" pitchFamily="18" charset="0"/>
              </a:rPr>
              <a:t>Citocinas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IL-1, IL-6, IL-12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IL-17, IL-23, IFN-</a:t>
            </a:r>
            <a:r>
              <a:rPr lang="pt-BR" sz="2400" b="1" dirty="0">
                <a:cs typeface="Times New Roman" pitchFamily="18" charset="0"/>
                <a:sym typeface="Symbol"/>
              </a:rPr>
              <a:t></a:t>
            </a:r>
          </a:p>
          <a:p>
            <a:pPr algn="ctr"/>
            <a:endParaRPr lang="en-US" sz="2400" b="1" dirty="0">
              <a:cs typeface="Times New Roman" pitchFamily="18" charset="0"/>
            </a:endParaRPr>
          </a:p>
          <a:p>
            <a:pPr algn="ctr"/>
            <a:r>
              <a:rPr lang="pt-BR" sz="2400" b="1" dirty="0">
                <a:cs typeface="Times New Roman" pitchFamily="18" charset="0"/>
              </a:rPr>
              <a:t>NO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ROIs</a:t>
            </a:r>
          </a:p>
          <a:p>
            <a:pPr algn="ctr"/>
            <a:endParaRPr lang="pt-BR" sz="2400" b="1" dirty="0">
              <a:cs typeface="Times New Roman" pitchFamily="18" charset="0"/>
            </a:endParaRPr>
          </a:p>
          <a:p>
            <a:pPr algn="ctr"/>
            <a:r>
              <a:rPr lang="pt-BR" sz="2400" b="1" dirty="0">
                <a:cs typeface="Times New Roman" pitchFamily="18" charset="0"/>
              </a:rPr>
              <a:t>MMP-3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MMP-9</a:t>
            </a:r>
          </a:p>
          <a:p>
            <a:pPr algn="ctr"/>
            <a:endParaRPr lang="pt-BR" sz="2400" b="1" dirty="0">
              <a:cs typeface="Times New Roman" pitchFamily="18" charset="0"/>
            </a:endParaRPr>
          </a:p>
          <a:p>
            <a:pPr algn="ctr"/>
            <a:r>
              <a:rPr lang="pt-BR" sz="2400" b="1" dirty="0">
                <a:cs typeface="Times New Roman" pitchFamily="18" charset="0"/>
              </a:rPr>
              <a:t>Granzimas</a:t>
            </a:r>
          </a:p>
          <a:p>
            <a:pPr algn="ctr"/>
            <a:endParaRPr lang="pt-BR" sz="2400" b="1" dirty="0">
              <a:cs typeface="Times New Roman" pitchFamily="18" charset="0"/>
            </a:endParaRPr>
          </a:p>
          <a:p>
            <a:pPr algn="ctr"/>
            <a:r>
              <a:rPr lang="pt-BR" sz="2400" b="1" dirty="0">
                <a:cs typeface="Times New Roman" pitchFamily="18" charset="0"/>
              </a:rPr>
              <a:t>IDO</a:t>
            </a:r>
          </a:p>
          <a:p>
            <a:pPr algn="ctr"/>
            <a:r>
              <a:rPr lang="pt-BR" sz="2400" b="1" dirty="0">
                <a:cs typeface="Times New Roman" pitchFamily="18" charset="0"/>
              </a:rPr>
              <a:t>Glutamato</a:t>
            </a:r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733800" y="5257800"/>
            <a:ext cx="762000" cy="1203325"/>
            <a:chOff x="2370" y="3332"/>
            <a:chExt cx="480" cy="758"/>
          </a:xfrm>
        </p:grpSpPr>
        <p:sp>
          <p:nvSpPr>
            <p:cNvPr id="16424" name="Text Box 40"/>
            <p:cNvSpPr txBox="1">
              <a:spLocks noChangeArrowheads="1"/>
            </p:cNvSpPr>
            <p:nvPr/>
          </p:nvSpPr>
          <p:spPr bwMode="auto">
            <a:xfrm>
              <a:off x="2400" y="3840"/>
              <a:ext cx="39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2000">
                  <a:cs typeface="Times New Roman" pitchFamily="18" charset="0"/>
                </a:rPr>
                <a:t>M</a:t>
              </a:r>
              <a:r>
                <a:rPr lang="pt-BR" sz="2000">
                  <a:cs typeface="Times New Roman" pitchFamily="18" charset="0"/>
                  <a:sym typeface="Symbol" pitchFamily="18" charset="2"/>
                </a:rPr>
                <a:t></a:t>
              </a:r>
            </a:p>
          </p:txBody>
        </p: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2370" y="3332"/>
              <a:ext cx="480" cy="493"/>
              <a:chOff x="2280" y="3000"/>
              <a:chExt cx="1128" cy="1040"/>
            </a:xfrm>
          </p:grpSpPr>
          <p:sp>
            <p:nvSpPr>
              <p:cNvPr id="16426" name="Freeform 42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/>
                <a:ahLst/>
                <a:cxnLst>
                  <a:cxn ang="0">
                    <a:pos x="72" y="408"/>
                  </a:cxn>
                  <a:cxn ang="0">
                    <a:pos x="168" y="168"/>
                  </a:cxn>
                  <a:cxn ang="0">
                    <a:pos x="456" y="24"/>
                  </a:cxn>
                  <a:cxn ang="0">
                    <a:pos x="696" y="24"/>
                  </a:cxn>
                  <a:cxn ang="0">
                    <a:pos x="792" y="120"/>
                  </a:cxn>
                  <a:cxn ang="0">
                    <a:pos x="744" y="264"/>
                  </a:cxn>
                  <a:cxn ang="0">
                    <a:pos x="840" y="408"/>
                  </a:cxn>
                  <a:cxn ang="0">
                    <a:pos x="984" y="456"/>
                  </a:cxn>
                  <a:cxn ang="0">
                    <a:pos x="1032" y="600"/>
                  </a:cxn>
                  <a:cxn ang="0">
                    <a:pos x="1128" y="840"/>
                  </a:cxn>
                  <a:cxn ang="0">
                    <a:pos x="1032" y="936"/>
                  </a:cxn>
                  <a:cxn ang="0">
                    <a:pos x="648" y="1032"/>
                  </a:cxn>
                  <a:cxn ang="0">
                    <a:pos x="360" y="984"/>
                  </a:cxn>
                  <a:cxn ang="0">
                    <a:pos x="216" y="840"/>
                  </a:cxn>
                  <a:cxn ang="0">
                    <a:pos x="24" y="696"/>
                  </a:cxn>
                  <a:cxn ang="0">
                    <a:pos x="72" y="408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27" name="Freeform 43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/>
                <a:ahLst/>
                <a:cxnLst>
                  <a:cxn ang="0">
                    <a:pos x="24" y="288"/>
                  </a:cxn>
                  <a:cxn ang="0">
                    <a:pos x="264" y="0"/>
                  </a:cxn>
                  <a:cxn ang="0">
                    <a:pos x="264" y="288"/>
                  </a:cxn>
                  <a:cxn ang="0">
                    <a:pos x="360" y="336"/>
                  </a:cxn>
                  <a:cxn ang="0">
                    <a:pos x="552" y="240"/>
                  </a:cxn>
                  <a:cxn ang="0">
                    <a:pos x="648" y="336"/>
                  </a:cxn>
                  <a:cxn ang="0">
                    <a:pos x="600" y="480"/>
                  </a:cxn>
                  <a:cxn ang="0">
                    <a:pos x="312" y="576"/>
                  </a:cxn>
                  <a:cxn ang="0">
                    <a:pos x="120" y="432"/>
                  </a:cxn>
                  <a:cxn ang="0">
                    <a:pos x="24" y="288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m 75">
            <a:extLst>
              <a:ext uri="{FF2B5EF4-FFF2-40B4-BE49-F238E27FC236}">
                <a16:creationId xmlns:a16="http://schemas.microsoft.com/office/drawing/2014/main" id="{686E408E-9DAB-4D55-9E4F-0589FD44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031" y="2340134"/>
            <a:ext cx="5890814" cy="3744298"/>
          </a:xfrm>
          <a:prstGeom prst="rect">
            <a:avLst/>
          </a:prstGeom>
        </p:spPr>
      </p:pic>
      <p:sp>
        <p:nvSpPr>
          <p:cNvPr id="6" name="Text Box 751">
            <a:extLst>
              <a:ext uri="{FF2B5EF4-FFF2-40B4-BE49-F238E27FC236}">
                <a16:creationId xmlns:a16="http://schemas.microsoft.com/office/drawing/2014/main" id="{A7DE1E4B-73AA-4B9B-A836-1C77BC070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020" y="1014288"/>
            <a:ext cx="511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chemeClr val="bg1"/>
                </a:solidFill>
              </a:rPr>
              <a:t>Após Ativação nos Linfonodos</a:t>
            </a:r>
          </a:p>
          <a:p>
            <a:pPr algn="ctr" eaLnBrk="1" hangingPunct="1"/>
            <a:r>
              <a:rPr lang="pt-BR" altLang="pt-BR" b="1" dirty="0">
                <a:solidFill>
                  <a:schemeClr val="bg1"/>
                </a:solidFill>
              </a:rPr>
              <a:t>Linfócitos Migram Paro o SNC</a:t>
            </a:r>
            <a:endParaRPr lang="en-US" altLang="pt-BR" b="1" dirty="0">
              <a:solidFill>
                <a:schemeClr val="bg1"/>
              </a:solidFill>
            </a:endParaRPr>
          </a:p>
        </p:txBody>
      </p:sp>
      <p:grpSp>
        <p:nvGrpSpPr>
          <p:cNvPr id="7" name="Group 822">
            <a:extLst>
              <a:ext uri="{FF2B5EF4-FFF2-40B4-BE49-F238E27FC236}">
                <a16:creationId xmlns:a16="http://schemas.microsoft.com/office/drawing/2014/main" id="{64A56561-65DC-46BE-9FB5-016A9C042ED3}"/>
              </a:ext>
            </a:extLst>
          </p:cNvPr>
          <p:cNvGrpSpPr>
            <a:grpSpLocks/>
          </p:cNvGrpSpPr>
          <p:nvPr/>
        </p:nvGrpSpPr>
        <p:grpSpPr bwMode="auto">
          <a:xfrm>
            <a:off x="2053830" y="2051448"/>
            <a:ext cx="388144" cy="406003"/>
            <a:chOff x="1872" y="2544"/>
            <a:chExt cx="240" cy="240"/>
          </a:xfrm>
        </p:grpSpPr>
        <p:sp>
          <p:nvSpPr>
            <p:cNvPr id="8" name="Oval 823">
              <a:extLst>
                <a:ext uri="{FF2B5EF4-FFF2-40B4-BE49-F238E27FC236}">
                  <a16:creationId xmlns:a16="http://schemas.microsoft.com/office/drawing/2014/main" id="{56F310C3-8F0A-4ED0-8D07-2BF7CCF15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544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47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  <p:sp>
          <p:nvSpPr>
            <p:cNvPr id="9" name="Oval 824">
              <a:extLst>
                <a:ext uri="{FF2B5EF4-FFF2-40B4-BE49-F238E27FC236}">
                  <a16:creationId xmlns:a16="http://schemas.microsoft.com/office/drawing/2014/main" id="{0A27D48F-2324-4E7C-8874-36B81162A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" y="2580"/>
              <a:ext cx="168" cy="16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825">
            <a:extLst>
              <a:ext uri="{FF2B5EF4-FFF2-40B4-BE49-F238E27FC236}">
                <a16:creationId xmlns:a16="http://schemas.microsoft.com/office/drawing/2014/main" id="{06A26BFE-171B-4E56-8E54-22A73B61E8AF}"/>
              </a:ext>
            </a:extLst>
          </p:cNvPr>
          <p:cNvGrpSpPr>
            <a:grpSpLocks/>
          </p:cNvGrpSpPr>
          <p:nvPr/>
        </p:nvGrpSpPr>
        <p:grpSpPr bwMode="auto">
          <a:xfrm>
            <a:off x="1772842" y="1079897"/>
            <a:ext cx="386953" cy="404813"/>
            <a:chOff x="1872" y="2544"/>
            <a:chExt cx="240" cy="240"/>
          </a:xfrm>
        </p:grpSpPr>
        <p:sp>
          <p:nvSpPr>
            <p:cNvPr id="11" name="Oval 826">
              <a:extLst>
                <a:ext uri="{FF2B5EF4-FFF2-40B4-BE49-F238E27FC236}">
                  <a16:creationId xmlns:a16="http://schemas.microsoft.com/office/drawing/2014/main" id="{F39A3818-B6D8-4B71-9582-D000F390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544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47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  <p:sp>
          <p:nvSpPr>
            <p:cNvPr id="12" name="Oval 827">
              <a:extLst>
                <a:ext uri="{FF2B5EF4-FFF2-40B4-BE49-F238E27FC236}">
                  <a16:creationId xmlns:a16="http://schemas.microsoft.com/office/drawing/2014/main" id="{165CCCE7-FEC3-4C8E-B697-524A0BCEC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" y="2580"/>
              <a:ext cx="168" cy="16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828">
            <a:extLst>
              <a:ext uri="{FF2B5EF4-FFF2-40B4-BE49-F238E27FC236}">
                <a16:creationId xmlns:a16="http://schemas.microsoft.com/office/drawing/2014/main" id="{3750ED50-359F-4A3C-B615-BD779AA58111}"/>
              </a:ext>
            </a:extLst>
          </p:cNvPr>
          <p:cNvGrpSpPr>
            <a:grpSpLocks/>
          </p:cNvGrpSpPr>
          <p:nvPr/>
        </p:nvGrpSpPr>
        <p:grpSpPr bwMode="auto">
          <a:xfrm>
            <a:off x="2208611" y="1565672"/>
            <a:ext cx="388144" cy="404813"/>
            <a:chOff x="1872" y="2544"/>
            <a:chExt cx="240" cy="240"/>
          </a:xfrm>
        </p:grpSpPr>
        <p:sp>
          <p:nvSpPr>
            <p:cNvPr id="14" name="Oval 829">
              <a:extLst>
                <a:ext uri="{FF2B5EF4-FFF2-40B4-BE49-F238E27FC236}">
                  <a16:creationId xmlns:a16="http://schemas.microsoft.com/office/drawing/2014/main" id="{FDEFEF0E-8EB8-4E19-B8E7-97A30DC4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544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47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  <p:sp>
          <p:nvSpPr>
            <p:cNvPr id="15" name="Oval 830">
              <a:extLst>
                <a:ext uri="{FF2B5EF4-FFF2-40B4-BE49-F238E27FC236}">
                  <a16:creationId xmlns:a16="http://schemas.microsoft.com/office/drawing/2014/main" id="{A0A2665A-8C11-42BF-8DAB-EA3319E99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" y="2580"/>
              <a:ext cx="168" cy="16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831">
            <a:extLst>
              <a:ext uri="{FF2B5EF4-FFF2-40B4-BE49-F238E27FC236}">
                <a16:creationId xmlns:a16="http://schemas.microsoft.com/office/drawing/2014/main" id="{1FD80581-7F4E-4206-A173-36D66A0F1743}"/>
              </a:ext>
            </a:extLst>
          </p:cNvPr>
          <p:cNvGrpSpPr>
            <a:grpSpLocks/>
          </p:cNvGrpSpPr>
          <p:nvPr/>
        </p:nvGrpSpPr>
        <p:grpSpPr bwMode="auto">
          <a:xfrm>
            <a:off x="1277541" y="1079897"/>
            <a:ext cx="1319213" cy="1295400"/>
            <a:chOff x="204" y="572"/>
            <a:chExt cx="2578" cy="2654"/>
          </a:xfrm>
        </p:grpSpPr>
        <p:sp>
          <p:nvSpPr>
            <p:cNvPr id="17" name="Freeform 832">
              <a:extLst>
                <a:ext uri="{FF2B5EF4-FFF2-40B4-BE49-F238E27FC236}">
                  <a16:creationId xmlns:a16="http://schemas.microsoft.com/office/drawing/2014/main" id="{99652931-A7A5-4026-8192-B4DB3793913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4" y="572"/>
              <a:ext cx="2578" cy="2654"/>
            </a:xfrm>
            <a:custGeom>
              <a:avLst/>
              <a:gdLst/>
              <a:ahLst/>
              <a:cxnLst>
                <a:cxn ang="0">
                  <a:pos x="922" y="1732"/>
                </a:cxn>
                <a:cxn ang="0">
                  <a:pos x="1013" y="1278"/>
                </a:cxn>
                <a:cxn ang="0">
                  <a:pos x="378" y="825"/>
                </a:cxn>
                <a:cxn ang="0">
                  <a:pos x="106" y="553"/>
                </a:cxn>
                <a:cxn ang="0">
                  <a:pos x="1013" y="961"/>
                </a:cxn>
                <a:cxn ang="0">
                  <a:pos x="967" y="8"/>
                </a:cxn>
                <a:cxn ang="0">
                  <a:pos x="1240" y="915"/>
                </a:cxn>
                <a:cxn ang="0">
                  <a:pos x="1648" y="54"/>
                </a:cxn>
                <a:cxn ang="0">
                  <a:pos x="1512" y="1052"/>
                </a:cxn>
                <a:cxn ang="0">
                  <a:pos x="2373" y="598"/>
                </a:cxn>
                <a:cxn ang="0">
                  <a:pos x="1693" y="1278"/>
                </a:cxn>
                <a:cxn ang="0">
                  <a:pos x="2555" y="1732"/>
                </a:cxn>
                <a:cxn ang="0">
                  <a:pos x="1557" y="1550"/>
                </a:cxn>
                <a:cxn ang="0">
                  <a:pos x="1965" y="2639"/>
                </a:cxn>
                <a:cxn ang="0">
                  <a:pos x="1330" y="1641"/>
                </a:cxn>
                <a:cxn ang="0">
                  <a:pos x="559" y="2548"/>
                </a:cxn>
                <a:cxn ang="0">
                  <a:pos x="922" y="1732"/>
                </a:cxn>
              </a:cxnLst>
              <a:rect l="0" t="0" r="r" b="b"/>
              <a:pathLst>
                <a:path w="2578" h="2654">
                  <a:moveTo>
                    <a:pt x="922" y="1732"/>
                  </a:moveTo>
                  <a:cubicBezTo>
                    <a:pt x="998" y="1520"/>
                    <a:pt x="1104" y="1429"/>
                    <a:pt x="1013" y="1278"/>
                  </a:cubicBezTo>
                  <a:cubicBezTo>
                    <a:pt x="922" y="1127"/>
                    <a:pt x="529" y="946"/>
                    <a:pt x="378" y="825"/>
                  </a:cubicBezTo>
                  <a:cubicBezTo>
                    <a:pt x="227" y="704"/>
                    <a:pt x="0" y="530"/>
                    <a:pt x="106" y="553"/>
                  </a:cubicBezTo>
                  <a:cubicBezTo>
                    <a:pt x="212" y="576"/>
                    <a:pt x="869" y="1052"/>
                    <a:pt x="1013" y="961"/>
                  </a:cubicBezTo>
                  <a:cubicBezTo>
                    <a:pt x="1157" y="870"/>
                    <a:pt x="929" y="16"/>
                    <a:pt x="967" y="8"/>
                  </a:cubicBezTo>
                  <a:cubicBezTo>
                    <a:pt x="1005" y="0"/>
                    <a:pt x="1127" y="907"/>
                    <a:pt x="1240" y="915"/>
                  </a:cubicBezTo>
                  <a:cubicBezTo>
                    <a:pt x="1353" y="923"/>
                    <a:pt x="1603" y="31"/>
                    <a:pt x="1648" y="54"/>
                  </a:cubicBezTo>
                  <a:cubicBezTo>
                    <a:pt x="1693" y="77"/>
                    <a:pt x="1391" y="961"/>
                    <a:pt x="1512" y="1052"/>
                  </a:cubicBezTo>
                  <a:cubicBezTo>
                    <a:pt x="1633" y="1143"/>
                    <a:pt x="2343" y="560"/>
                    <a:pt x="2373" y="598"/>
                  </a:cubicBezTo>
                  <a:cubicBezTo>
                    <a:pt x="2403" y="636"/>
                    <a:pt x="1663" y="1089"/>
                    <a:pt x="1693" y="1278"/>
                  </a:cubicBezTo>
                  <a:cubicBezTo>
                    <a:pt x="1723" y="1467"/>
                    <a:pt x="2578" y="1687"/>
                    <a:pt x="2555" y="1732"/>
                  </a:cubicBezTo>
                  <a:cubicBezTo>
                    <a:pt x="2532" y="1777"/>
                    <a:pt x="1655" y="1399"/>
                    <a:pt x="1557" y="1550"/>
                  </a:cubicBezTo>
                  <a:cubicBezTo>
                    <a:pt x="1459" y="1701"/>
                    <a:pt x="2003" y="2624"/>
                    <a:pt x="1965" y="2639"/>
                  </a:cubicBezTo>
                  <a:cubicBezTo>
                    <a:pt x="1927" y="2654"/>
                    <a:pt x="1564" y="1656"/>
                    <a:pt x="1330" y="1641"/>
                  </a:cubicBezTo>
                  <a:cubicBezTo>
                    <a:pt x="1096" y="1626"/>
                    <a:pt x="619" y="2540"/>
                    <a:pt x="559" y="2548"/>
                  </a:cubicBezTo>
                  <a:cubicBezTo>
                    <a:pt x="499" y="2556"/>
                    <a:pt x="846" y="1944"/>
                    <a:pt x="922" y="173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35686"/>
                    <a:invGamma/>
                  </a:schemeClr>
                </a:gs>
                <a:gs pos="100000">
                  <a:schemeClr val="accent2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 sz="135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Oval 833">
              <a:extLst>
                <a:ext uri="{FF2B5EF4-FFF2-40B4-BE49-F238E27FC236}">
                  <a16:creationId xmlns:a16="http://schemas.microsoft.com/office/drawing/2014/main" id="{D04ABC62-A995-447E-BA14-78BFB01CB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843"/>
              <a:ext cx="319" cy="31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5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sz="135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" name="Group 834">
            <a:extLst>
              <a:ext uri="{FF2B5EF4-FFF2-40B4-BE49-F238E27FC236}">
                <a16:creationId xmlns:a16="http://schemas.microsoft.com/office/drawing/2014/main" id="{82C111F9-F5FD-4483-A091-982EC1C52A57}"/>
              </a:ext>
            </a:extLst>
          </p:cNvPr>
          <p:cNvGrpSpPr>
            <a:grpSpLocks/>
          </p:cNvGrpSpPr>
          <p:nvPr/>
        </p:nvGrpSpPr>
        <p:grpSpPr bwMode="auto">
          <a:xfrm>
            <a:off x="1277542" y="1160860"/>
            <a:ext cx="388144" cy="404813"/>
            <a:chOff x="1872" y="2544"/>
            <a:chExt cx="240" cy="240"/>
          </a:xfrm>
        </p:grpSpPr>
        <p:sp>
          <p:nvSpPr>
            <p:cNvPr id="20" name="Oval 835">
              <a:extLst>
                <a:ext uri="{FF2B5EF4-FFF2-40B4-BE49-F238E27FC236}">
                  <a16:creationId xmlns:a16="http://schemas.microsoft.com/office/drawing/2014/main" id="{61E6029A-4706-4EFE-BAF1-259184569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544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47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  <p:sp>
          <p:nvSpPr>
            <p:cNvPr id="21" name="Oval 836">
              <a:extLst>
                <a:ext uri="{FF2B5EF4-FFF2-40B4-BE49-F238E27FC236}">
                  <a16:creationId xmlns:a16="http://schemas.microsoft.com/office/drawing/2014/main" id="{3E102E88-5E88-4212-864E-445F7442F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" y="2580"/>
              <a:ext cx="168" cy="16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</p:grpSp>
      <p:sp>
        <p:nvSpPr>
          <p:cNvPr id="22" name="Text Box 839">
            <a:extLst>
              <a:ext uri="{FF2B5EF4-FFF2-40B4-BE49-F238E27FC236}">
                <a16:creationId xmlns:a16="http://schemas.microsoft.com/office/drawing/2014/main" id="{061624E3-87C0-4A4D-9C21-424CE8B91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929" y="1322785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1350" b="1">
              <a:solidFill>
                <a:srgbClr val="FFFF00"/>
              </a:solidFill>
              <a:sym typeface="Symbol" panose="05050102010706020507" pitchFamily="18" charset="2"/>
            </a:endParaRPr>
          </a:p>
        </p:txBody>
      </p:sp>
      <p:sp>
        <p:nvSpPr>
          <p:cNvPr id="23" name="Text Box 850">
            <a:extLst>
              <a:ext uri="{FF2B5EF4-FFF2-40B4-BE49-F238E27FC236}">
                <a16:creationId xmlns:a16="http://schemas.microsoft.com/office/drawing/2014/main" id="{6169B26A-5728-4173-8C49-E284EAD6B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930" y="-506017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1350">
              <a:solidFill>
                <a:srgbClr val="FFFF00"/>
              </a:solidFill>
            </a:endParaRPr>
          </a:p>
        </p:txBody>
      </p:sp>
      <p:grpSp>
        <p:nvGrpSpPr>
          <p:cNvPr id="24" name="Group 698">
            <a:extLst>
              <a:ext uri="{FF2B5EF4-FFF2-40B4-BE49-F238E27FC236}">
                <a16:creationId xmlns:a16="http://schemas.microsoft.com/office/drawing/2014/main" id="{5BA3649D-E0C8-4DDF-87FC-B8F88BC1A35C}"/>
              </a:ext>
            </a:extLst>
          </p:cNvPr>
          <p:cNvGrpSpPr>
            <a:grpSpLocks/>
          </p:cNvGrpSpPr>
          <p:nvPr/>
        </p:nvGrpSpPr>
        <p:grpSpPr bwMode="auto">
          <a:xfrm>
            <a:off x="6192441" y="1064420"/>
            <a:ext cx="1565672" cy="1388269"/>
            <a:chOff x="204" y="572"/>
            <a:chExt cx="2578" cy="2654"/>
          </a:xfrm>
        </p:grpSpPr>
        <p:sp>
          <p:nvSpPr>
            <p:cNvPr id="25" name="Freeform 699">
              <a:extLst>
                <a:ext uri="{FF2B5EF4-FFF2-40B4-BE49-F238E27FC236}">
                  <a16:creationId xmlns:a16="http://schemas.microsoft.com/office/drawing/2014/main" id="{E784458A-5195-45F9-9CAC-B6677D0D8C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4" y="572"/>
              <a:ext cx="2578" cy="2654"/>
            </a:xfrm>
            <a:custGeom>
              <a:avLst/>
              <a:gdLst>
                <a:gd name="T0" fmla="*/ 922 w 2578"/>
                <a:gd name="T1" fmla="*/ 1732 h 2654"/>
                <a:gd name="T2" fmla="*/ 1013 w 2578"/>
                <a:gd name="T3" fmla="*/ 1278 h 2654"/>
                <a:gd name="T4" fmla="*/ 378 w 2578"/>
                <a:gd name="T5" fmla="*/ 825 h 2654"/>
                <a:gd name="T6" fmla="*/ 106 w 2578"/>
                <a:gd name="T7" fmla="*/ 553 h 2654"/>
                <a:gd name="T8" fmla="*/ 1013 w 2578"/>
                <a:gd name="T9" fmla="*/ 961 h 2654"/>
                <a:gd name="T10" fmla="*/ 967 w 2578"/>
                <a:gd name="T11" fmla="*/ 8 h 2654"/>
                <a:gd name="T12" fmla="*/ 1240 w 2578"/>
                <a:gd name="T13" fmla="*/ 915 h 2654"/>
                <a:gd name="T14" fmla="*/ 1648 w 2578"/>
                <a:gd name="T15" fmla="*/ 54 h 2654"/>
                <a:gd name="T16" fmla="*/ 1512 w 2578"/>
                <a:gd name="T17" fmla="*/ 1052 h 2654"/>
                <a:gd name="T18" fmla="*/ 2373 w 2578"/>
                <a:gd name="T19" fmla="*/ 598 h 2654"/>
                <a:gd name="T20" fmla="*/ 1693 w 2578"/>
                <a:gd name="T21" fmla="*/ 1278 h 2654"/>
                <a:gd name="T22" fmla="*/ 2555 w 2578"/>
                <a:gd name="T23" fmla="*/ 1732 h 2654"/>
                <a:gd name="T24" fmla="*/ 1557 w 2578"/>
                <a:gd name="T25" fmla="*/ 1550 h 2654"/>
                <a:gd name="T26" fmla="*/ 1965 w 2578"/>
                <a:gd name="T27" fmla="*/ 2639 h 2654"/>
                <a:gd name="T28" fmla="*/ 1330 w 2578"/>
                <a:gd name="T29" fmla="*/ 1641 h 2654"/>
                <a:gd name="T30" fmla="*/ 559 w 2578"/>
                <a:gd name="T31" fmla="*/ 2548 h 2654"/>
                <a:gd name="T32" fmla="*/ 922 w 2578"/>
                <a:gd name="T33" fmla="*/ 1732 h 26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78"/>
                <a:gd name="T52" fmla="*/ 0 h 2654"/>
                <a:gd name="T53" fmla="*/ 2578 w 2578"/>
                <a:gd name="T54" fmla="*/ 2654 h 26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78" h="2654">
                  <a:moveTo>
                    <a:pt x="922" y="1732"/>
                  </a:moveTo>
                  <a:cubicBezTo>
                    <a:pt x="998" y="1520"/>
                    <a:pt x="1104" y="1429"/>
                    <a:pt x="1013" y="1278"/>
                  </a:cubicBezTo>
                  <a:cubicBezTo>
                    <a:pt x="922" y="1127"/>
                    <a:pt x="529" y="946"/>
                    <a:pt x="378" y="825"/>
                  </a:cubicBezTo>
                  <a:cubicBezTo>
                    <a:pt x="227" y="704"/>
                    <a:pt x="0" y="530"/>
                    <a:pt x="106" y="553"/>
                  </a:cubicBezTo>
                  <a:cubicBezTo>
                    <a:pt x="212" y="576"/>
                    <a:pt x="869" y="1052"/>
                    <a:pt x="1013" y="961"/>
                  </a:cubicBezTo>
                  <a:cubicBezTo>
                    <a:pt x="1157" y="870"/>
                    <a:pt x="929" y="16"/>
                    <a:pt x="967" y="8"/>
                  </a:cubicBezTo>
                  <a:cubicBezTo>
                    <a:pt x="1005" y="0"/>
                    <a:pt x="1127" y="907"/>
                    <a:pt x="1240" y="915"/>
                  </a:cubicBezTo>
                  <a:cubicBezTo>
                    <a:pt x="1353" y="923"/>
                    <a:pt x="1603" y="31"/>
                    <a:pt x="1648" y="54"/>
                  </a:cubicBezTo>
                  <a:cubicBezTo>
                    <a:pt x="1693" y="77"/>
                    <a:pt x="1391" y="961"/>
                    <a:pt x="1512" y="1052"/>
                  </a:cubicBezTo>
                  <a:cubicBezTo>
                    <a:pt x="1633" y="1143"/>
                    <a:pt x="2343" y="560"/>
                    <a:pt x="2373" y="598"/>
                  </a:cubicBezTo>
                  <a:cubicBezTo>
                    <a:pt x="2403" y="636"/>
                    <a:pt x="1663" y="1089"/>
                    <a:pt x="1693" y="1278"/>
                  </a:cubicBezTo>
                  <a:cubicBezTo>
                    <a:pt x="1723" y="1467"/>
                    <a:pt x="2578" y="1687"/>
                    <a:pt x="2555" y="1732"/>
                  </a:cubicBezTo>
                  <a:cubicBezTo>
                    <a:pt x="2532" y="1777"/>
                    <a:pt x="1655" y="1399"/>
                    <a:pt x="1557" y="1550"/>
                  </a:cubicBezTo>
                  <a:cubicBezTo>
                    <a:pt x="1459" y="1701"/>
                    <a:pt x="2003" y="2624"/>
                    <a:pt x="1965" y="2639"/>
                  </a:cubicBezTo>
                  <a:cubicBezTo>
                    <a:pt x="1927" y="2654"/>
                    <a:pt x="1564" y="1656"/>
                    <a:pt x="1330" y="1641"/>
                  </a:cubicBezTo>
                  <a:cubicBezTo>
                    <a:pt x="1096" y="1626"/>
                    <a:pt x="619" y="2540"/>
                    <a:pt x="559" y="2548"/>
                  </a:cubicBezTo>
                  <a:cubicBezTo>
                    <a:pt x="499" y="2556"/>
                    <a:pt x="846" y="1944"/>
                    <a:pt x="922" y="173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99"/>
                </a:gs>
                <a:gs pos="100000">
                  <a:srgbClr val="004747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26" name="Oval 700">
              <a:extLst>
                <a:ext uri="{FF2B5EF4-FFF2-40B4-BE49-F238E27FC236}">
                  <a16:creationId xmlns:a16="http://schemas.microsoft.com/office/drawing/2014/main" id="{4317A79E-2869-4990-8C94-507DF7515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1842"/>
              <a:ext cx="317" cy="318"/>
            </a:xfrm>
            <a:prstGeom prst="ellipse">
              <a:avLst/>
            </a:prstGeom>
            <a:gradFill rotWithShape="1">
              <a:gsLst>
                <a:gs pos="0">
                  <a:srgbClr val="000066"/>
                </a:gs>
                <a:gs pos="100000">
                  <a:srgbClr val="00002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oup 924">
            <a:extLst>
              <a:ext uri="{FF2B5EF4-FFF2-40B4-BE49-F238E27FC236}">
                <a16:creationId xmlns:a16="http://schemas.microsoft.com/office/drawing/2014/main" id="{F164259B-BDE5-49AC-B940-3D889F0FF4E9}"/>
              </a:ext>
            </a:extLst>
          </p:cNvPr>
          <p:cNvGrpSpPr>
            <a:grpSpLocks/>
          </p:cNvGrpSpPr>
          <p:nvPr/>
        </p:nvGrpSpPr>
        <p:grpSpPr bwMode="auto">
          <a:xfrm>
            <a:off x="7140178" y="1981200"/>
            <a:ext cx="460772" cy="404813"/>
            <a:chOff x="2544" y="2544"/>
            <a:chExt cx="240" cy="240"/>
          </a:xfrm>
        </p:grpSpPr>
        <p:sp>
          <p:nvSpPr>
            <p:cNvPr id="28" name="Oval 925">
              <a:extLst>
                <a:ext uri="{FF2B5EF4-FFF2-40B4-BE49-F238E27FC236}">
                  <a16:creationId xmlns:a16="http://schemas.microsoft.com/office/drawing/2014/main" id="{8373B7DB-F2A1-4442-B956-24B0AF3BE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44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  <p:sp>
          <p:nvSpPr>
            <p:cNvPr id="29" name="Oval 926">
              <a:extLst>
                <a:ext uri="{FF2B5EF4-FFF2-40B4-BE49-F238E27FC236}">
                  <a16:creationId xmlns:a16="http://schemas.microsoft.com/office/drawing/2014/main" id="{6AE945B0-570F-4217-B399-BC66814CE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0" y="2580"/>
              <a:ext cx="168" cy="168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</p:grpSp>
      <p:grpSp>
        <p:nvGrpSpPr>
          <p:cNvPr id="30" name="Group 927">
            <a:extLst>
              <a:ext uri="{FF2B5EF4-FFF2-40B4-BE49-F238E27FC236}">
                <a16:creationId xmlns:a16="http://schemas.microsoft.com/office/drawing/2014/main" id="{0A5B9E33-DF37-4ED8-9CA8-5050CD9B849B}"/>
              </a:ext>
            </a:extLst>
          </p:cNvPr>
          <p:cNvGrpSpPr>
            <a:grpSpLocks/>
          </p:cNvGrpSpPr>
          <p:nvPr/>
        </p:nvGrpSpPr>
        <p:grpSpPr bwMode="auto">
          <a:xfrm>
            <a:off x="6772276" y="1100137"/>
            <a:ext cx="460772" cy="404813"/>
            <a:chOff x="2544" y="2544"/>
            <a:chExt cx="240" cy="240"/>
          </a:xfrm>
        </p:grpSpPr>
        <p:sp>
          <p:nvSpPr>
            <p:cNvPr id="31" name="Oval 928">
              <a:extLst>
                <a:ext uri="{FF2B5EF4-FFF2-40B4-BE49-F238E27FC236}">
                  <a16:creationId xmlns:a16="http://schemas.microsoft.com/office/drawing/2014/main" id="{08ACE6C8-E2EB-4B27-98DB-BA0EB2D4D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44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  <p:sp>
          <p:nvSpPr>
            <p:cNvPr id="32" name="Oval 929">
              <a:extLst>
                <a:ext uri="{FF2B5EF4-FFF2-40B4-BE49-F238E27FC236}">
                  <a16:creationId xmlns:a16="http://schemas.microsoft.com/office/drawing/2014/main" id="{0CE1F6F5-A1DF-4567-B86A-E364F9B16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0" y="2580"/>
              <a:ext cx="168" cy="168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</p:grpSp>
      <p:grpSp>
        <p:nvGrpSpPr>
          <p:cNvPr id="33" name="Group 930">
            <a:extLst>
              <a:ext uri="{FF2B5EF4-FFF2-40B4-BE49-F238E27FC236}">
                <a16:creationId xmlns:a16="http://schemas.microsoft.com/office/drawing/2014/main" id="{833DB2F2-E59B-4F19-914B-157DEB778E49}"/>
              </a:ext>
            </a:extLst>
          </p:cNvPr>
          <p:cNvGrpSpPr>
            <a:grpSpLocks/>
          </p:cNvGrpSpPr>
          <p:nvPr/>
        </p:nvGrpSpPr>
        <p:grpSpPr bwMode="auto">
          <a:xfrm>
            <a:off x="7233047" y="1504950"/>
            <a:ext cx="460772" cy="404813"/>
            <a:chOff x="2544" y="2544"/>
            <a:chExt cx="240" cy="240"/>
          </a:xfrm>
        </p:grpSpPr>
        <p:sp>
          <p:nvSpPr>
            <p:cNvPr id="34" name="Oval 931">
              <a:extLst>
                <a:ext uri="{FF2B5EF4-FFF2-40B4-BE49-F238E27FC236}">
                  <a16:creationId xmlns:a16="http://schemas.microsoft.com/office/drawing/2014/main" id="{1597B845-2236-4057-A6B3-78C2BE604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44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  <p:sp>
          <p:nvSpPr>
            <p:cNvPr id="35" name="Oval 932">
              <a:extLst>
                <a:ext uri="{FF2B5EF4-FFF2-40B4-BE49-F238E27FC236}">
                  <a16:creationId xmlns:a16="http://schemas.microsoft.com/office/drawing/2014/main" id="{D5817E30-B386-4F5D-A09C-F6D366CEE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0" y="2580"/>
              <a:ext cx="168" cy="168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</p:grpSp>
      <p:grpSp>
        <p:nvGrpSpPr>
          <p:cNvPr id="36" name="Group 924">
            <a:extLst>
              <a:ext uri="{FF2B5EF4-FFF2-40B4-BE49-F238E27FC236}">
                <a16:creationId xmlns:a16="http://schemas.microsoft.com/office/drawing/2014/main" id="{26BAFE01-B51C-4BF3-936B-F0C6312B67F3}"/>
              </a:ext>
            </a:extLst>
          </p:cNvPr>
          <p:cNvGrpSpPr>
            <a:grpSpLocks/>
          </p:cNvGrpSpPr>
          <p:nvPr/>
        </p:nvGrpSpPr>
        <p:grpSpPr bwMode="auto">
          <a:xfrm>
            <a:off x="7254478" y="2095500"/>
            <a:ext cx="460772" cy="404813"/>
            <a:chOff x="2544" y="2544"/>
            <a:chExt cx="240" cy="240"/>
          </a:xfrm>
        </p:grpSpPr>
        <p:sp>
          <p:nvSpPr>
            <p:cNvPr id="37" name="Oval 925">
              <a:extLst>
                <a:ext uri="{FF2B5EF4-FFF2-40B4-BE49-F238E27FC236}">
                  <a16:creationId xmlns:a16="http://schemas.microsoft.com/office/drawing/2014/main" id="{FE42921B-AB1C-45AB-BE97-399F8CA86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44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  <p:sp>
          <p:nvSpPr>
            <p:cNvPr id="38" name="Oval 926">
              <a:extLst>
                <a:ext uri="{FF2B5EF4-FFF2-40B4-BE49-F238E27FC236}">
                  <a16:creationId xmlns:a16="http://schemas.microsoft.com/office/drawing/2014/main" id="{F8866C24-D395-4451-A0A1-5C7E920A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0" y="2580"/>
              <a:ext cx="168" cy="168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>
                <a:solidFill>
                  <a:srgbClr val="FFFF00"/>
                </a:solidFill>
              </a:endParaRPr>
            </a:p>
          </p:txBody>
        </p:sp>
      </p:grpSp>
      <p:grpSp>
        <p:nvGrpSpPr>
          <p:cNvPr id="39" name="Group 717">
            <a:extLst>
              <a:ext uri="{FF2B5EF4-FFF2-40B4-BE49-F238E27FC236}">
                <a16:creationId xmlns:a16="http://schemas.microsoft.com/office/drawing/2014/main" id="{53A130DD-33C1-45AD-A265-397CB7C81CE1}"/>
              </a:ext>
            </a:extLst>
          </p:cNvPr>
          <p:cNvGrpSpPr>
            <a:grpSpLocks/>
          </p:cNvGrpSpPr>
          <p:nvPr/>
        </p:nvGrpSpPr>
        <p:grpSpPr bwMode="auto">
          <a:xfrm>
            <a:off x="2412206" y="2457450"/>
            <a:ext cx="4751784" cy="3239691"/>
            <a:chOff x="1691680" y="2132856"/>
            <a:chExt cx="6336703" cy="4320480"/>
          </a:xfrm>
        </p:grpSpPr>
        <p:sp>
          <p:nvSpPr>
            <p:cNvPr id="40" name="Text Box 746">
              <a:extLst>
                <a:ext uri="{FF2B5EF4-FFF2-40B4-BE49-F238E27FC236}">
                  <a16:creationId xmlns:a16="http://schemas.microsoft.com/office/drawing/2014/main" id="{37A45D67-B6E4-4207-9778-6292A6597E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550" y="4745038"/>
              <a:ext cx="246347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 sz="1350" b="1">
                <a:solidFill>
                  <a:srgbClr val="FFFF00"/>
                </a:solidFill>
              </a:endParaRPr>
            </a:p>
          </p:txBody>
        </p:sp>
        <p:sp>
          <p:nvSpPr>
            <p:cNvPr id="41" name="Line 819">
              <a:extLst>
                <a:ext uri="{FF2B5EF4-FFF2-40B4-BE49-F238E27FC236}">
                  <a16:creationId xmlns:a16="http://schemas.microsoft.com/office/drawing/2014/main" id="{5EF113DA-A4F2-429F-9006-F4FE813BA4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1680" y="2276872"/>
              <a:ext cx="4248473" cy="37444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42" name="Line 819">
              <a:extLst>
                <a:ext uri="{FF2B5EF4-FFF2-40B4-BE49-F238E27FC236}">
                  <a16:creationId xmlns:a16="http://schemas.microsoft.com/office/drawing/2014/main" id="{C74D03D3-70CB-4FC6-8B7F-9529B762BC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34218" y="2132856"/>
              <a:ext cx="1494165" cy="15661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grpSp>
          <p:nvGrpSpPr>
            <p:cNvPr id="43" name="Group 924">
              <a:extLst>
                <a:ext uri="{FF2B5EF4-FFF2-40B4-BE49-F238E27FC236}">
                  <a16:creationId xmlns:a16="http://schemas.microsoft.com/office/drawing/2014/main" id="{CF11654C-191B-4FB0-8AE1-8559F90F5F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6136" y="4077072"/>
              <a:ext cx="360040" cy="360040"/>
              <a:chOff x="2544" y="2544"/>
              <a:chExt cx="240" cy="240"/>
            </a:xfrm>
          </p:grpSpPr>
          <p:sp>
            <p:nvSpPr>
              <p:cNvPr id="71" name="Oval 925">
                <a:extLst>
                  <a:ext uri="{FF2B5EF4-FFF2-40B4-BE49-F238E27FC236}">
                    <a16:creationId xmlns:a16="http://schemas.microsoft.com/office/drawing/2014/main" id="{5858D0A1-5683-42FD-ACBB-BFA0063AA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5E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72" name="Oval 926">
                <a:extLst>
                  <a:ext uri="{FF2B5EF4-FFF2-40B4-BE49-F238E27FC236}">
                    <a16:creationId xmlns:a16="http://schemas.microsoft.com/office/drawing/2014/main" id="{90A25BE9-9594-4576-8268-6228B32E8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4" name="Group 924">
              <a:extLst>
                <a:ext uri="{FF2B5EF4-FFF2-40B4-BE49-F238E27FC236}">
                  <a16:creationId xmlns:a16="http://schemas.microsoft.com/office/drawing/2014/main" id="{216E438D-9C5B-4CF5-86C3-E04879C0BE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6176" y="3645024"/>
              <a:ext cx="360040" cy="360040"/>
              <a:chOff x="2544" y="2544"/>
              <a:chExt cx="240" cy="240"/>
            </a:xfrm>
          </p:grpSpPr>
          <p:sp>
            <p:nvSpPr>
              <p:cNvPr id="69" name="Oval 925">
                <a:extLst>
                  <a:ext uri="{FF2B5EF4-FFF2-40B4-BE49-F238E27FC236}">
                    <a16:creationId xmlns:a16="http://schemas.microsoft.com/office/drawing/2014/main" id="{23DDC90C-DF17-4F41-B6D0-56234F72B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5E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Oval 926">
                <a:extLst>
                  <a:ext uri="{FF2B5EF4-FFF2-40B4-BE49-F238E27FC236}">
                    <a16:creationId xmlns:a16="http://schemas.microsoft.com/office/drawing/2014/main" id="{076B96F2-95CF-44C3-938A-40E0A9097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5" name="Group 924">
              <a:extLst>
                <a:ext uri="{FF2B5EF4-FFF2-40B4-BE49-F238E27FC236}">
                  <a16:creationId xmlns:a16="http://schemas.microsoft.com/office/drawing/2014/main" id="{DFB3A815-40DA-4847-9BFF-125BF78B6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8184" y="4797152"/>
              <a:ext cx="360040" cy="360040"/>
              <a:chOff x="2544" y="2544"/>
              <a:chExt cx="240" cy="240"/>
            </a:xfrm>
          </p:grpSpPr>
          <p:sp>
            <p:nvSpPr>
              <p:cNvPr id="67" name="Oval 925">
                <a:extLst>
                  <a:ext uri="{FF2B5EF4-FFF2-40B4-BE49-F238E27FC236}">
                    <a16:creationId xmlns:a16="http://schemas.microsoft.com/office/drawing/2014/main" id="{66E9B17E-1C91-47CB-8517-43CA7CCD8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5E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68" name="Oval 926">
                <a:extLst>
                  <a:ext uri="{FF2B5EF4-FFF2-40B4-BE49-F238E27FC236}">
                    <a16:creationId xmlns:a16="http://schemas.microsoft.com/office/drawing/2014/main" id="{7CB078E9-AF19-4CBA-96AB-32CD8D8C1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6" name="Group 924">
              <a:extLst>
                <a:ext uri="{FF2B5EF4-FFF2-40B4-BE49-F238E27FC236}">
                  <a16:creationId xmlns:a16="http://schemas.microsoft.com/office/drawing/2014/main" id="{F258790A-D393-47A2-AD79-F92186AF4809}"/>
                </a:ext>
              </a:extLst>
            </p:cNvPr>
            <p:cNvGrpSpPr>
              <a:grpSpLocks/>
            </p:cNvGrpSpPr>
            <p:nvPr/>
          </p:nvGrpSpPr>
          <p:grpSpPr bwMode="auto">
            <a:xfrm rot="-6155561">
              <a:off x="5399005" y="4688054"/>
              <a:ext cx="360040" cy="360040"/>
              <a:chOff x="2544" y="2544"/>
              <a:chExt cx="240" cy="240"/>
            </a:xfrm>
          </p:grpSpPr>
          <p:sp>
            <p:nvSpPr>
              <p:cNvPr id="65" name="Oval 925">
                <a:extLst>
                  <a:ext uri="{FF2B5EF4-FFF2-40B4-BE49-F238E27FC236}">
                    <a16:creationId xmlns:a16="http://schemas.microsoft.com/office/drawing/2014/main" id="{8869BD76-FD4A-4E60-9BCF-78EC987F9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5E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66" name="Oval 926">
                <a:extLst>
                  <a:ext uri="{FF2B5EF4-FFF2-40B4-BE49-F238E27FC236}">
                    <a16:creationId xmlns:a16="http://schemas.microsoft.com/office/drawing/2014/main" id="{E99D8186-5D6F-4CEF-8450-4B48BB6E6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7" name="Group 924">
              <a:extLst>
                <a:ext uri="{FF2B5EF4-FFF2-40B4-BE49-F238E27FC236}">
                  <a16:creationId xmlns:a16="http://schemas.microsoft.com/office/drawing/2014/main" id="{5EEBE85E-61E7-4DBB-9E9B-AC12C4B4C9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8224" y="4293096"/>
              <a:ext cx="360040" cy="360040"/>
              <a:chOff x="2544" y="2544"/>
              <a:chExt cx="240" cy="240"/>
            </a:xfrm>
          </p:grpSpPr>
          <p:sp>
            <p:nvSpPr>
              <p:cNvPr id="63" name="Oval 925">
                <a:extLst>
                  <a:ext uri="{FF2B5EF4-FFF2-40B4-BE49-F238E27FC236}">
                    <a16:creationId xmlns:a16="http://schemas.microsoft.com/office/drawing/2014/main" id="{4FCD2AFF-939C-4421-B3BB-85D252455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5E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64" name="Oval 926">
                <a:extLst>
                  <a:ext uri="{FF2B5EF4-FFF2-40B4-BE49-F238E27FC236}">
                    <a16:creationId xmlns:a16="http://schemas.microsoft.com/office/drawing/2014/main" id="{EFF79081-1E2B-4C2B-B210-69A918C14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8" name="Group 822">
              <a:extLst>
                <a:ext uri="{FF2B5EF4-FFF2-40B4-BE49-F238E27FC236}">
                  <a16:creationId xmlns:a16="http://schemas.microsoft.com/office/drawing/2014/main" id="{148C1E7D-837D-4FE4-8052-32A9EF307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4248" y="5517232"/>
              <a:ext cx="360040" cy="360040"/>
              <a:chOff x="1872" y="2544"/>
              <a:chExt cx="240" cy="240"/>
            </a:xfrm>
          </p:grpSpPr>
          <p:sp>
            <p:nvSpPr>
              <p:cNvPr id="61" name="Oval 823">
                <a:extLst>
                  <a:ext uri="{FF2B5EF4-FFF2-40B4-BE49-F238E27FC236}">
                    <a16:creationId xmlns:a16="http://schemas.microsoft.com/office/drawing/2014/main" id="{14B19F4C-98EC-47B8-A956-DCB95C8CB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47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62" name="Oval 824">
                <a:extLst>
                  <a:ext uri="{FF2B5EF4-FFF2-40B4-BE49-F238E27FC236}">
                    <a16:creationId xmlns:a16="http://schemas.microsoft.com/office/drawing/2014/main" id="{0F8CD387-2484-448A-AF44-1B2707B6E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9" name="Group 822">
              <a:extLst>
                <a:ext uri="{FF2B5EF4-FFF2-40B4-BE49-F238E27FC236}">
                  <a16:creationId xmlns:a16="http://schemas.microsoft.com/office/drawing/2014/main" id="{73FE519D-4A6C-4ABF-AF43-ED8646C069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8224" y="6093296"/>
              <a:ext cx="360040" cy="360040"/>
              <a:chOff x="1872" y="2544"/>
              <a:chExt cx="240" cy="240"/>
            </a:xfrm>
          </p:grpSpPr>
          <p:sp>
            <p:nvSpPr>
              <p:cNvPr id="59" name="Oval 823">
                <a:extLst>
                  <a:ext uri="{FF2B5EF4-FFF2-40B4-BE49-F238E27FC236}">
                    <a16:creationId xmlns:a16="http://schemas.microsoft.com/office/drawing/2014/main" id="{113BAF72-553E-4758-B42D-FDC9F6A59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47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60" name="Oval 824">
                <a:extLst>
                  <a:ext uri="{FF2B5EF4-FFF2-40B4-BE49-F238E27FC236}">
                    <a16:creationId xmlns:a16="http://schemas.microsoft.com/office/drawing/2014/main" id="{BEEB48EF-A946-415E-B8FB-FE611141A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0" name="Group 822">
              <a:extLst>
                <a:ext uri="{FF2B5EF4-FFF2-40B4-BE49-F238E27FC236}">
                  <a16:creationId xmlns:a16="http://schemas.microsoft.com/office/drawing/2014/main" id="{5231ED50-64AA-49BC-AA49-A2593D544C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8184" y="5589240"/>
              <a:ext cx="360040" cy="360040"/>
              <a:chOff x="1872" y="2544"/>
              <a:chExt cx="240" cy="240"/>
            </a:xfrm>
          </p:grpSpPr>
          <p:sp>
            <p:nvSpPr>
              <p:cNvPr id="57" name="Oval 823">
                <a:extLst>
                  <a:ext uri="{FF2B5EF4-FFF2-40B4-BE49-F238E27FC236}">
                    <a16:creationId xmlns:a16="http://schemas.microsoft.com/office/drawing/2014/main" id="{7B1BD9FE-3482-4679-B735-EDEAE4665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47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58" name="Oval 824">
                <a:extLst>
                  <a:ext uri="{FF2B5EF4-FFF2-40B4-BE49-F238E27FC236}">
                    <a16:creationId xmlns:a16="http://schemas.microsoft.com/office/drawing/2014/main" id="{7B0964CB-0E3A-48D2-A262-FD865798A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1" name="Group 822">
              <a:extLst>
                <a:ext uri="{FF2B5EF4-FFF2-40B4-BE49-F238E27FC236}">
                  <a16:creationId xmlns:a16="http://schemas.microsoft.com/office/drawing/2014/main" id="{1936214E-519E-4C65-B295-F5D7B394F8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8144" y="6021288"/>
              <a:ext cx="360040" cy="360040"/>
              <a:chOff x="1872" y="2544"/>
              <a:chExt cx="240" cy="240"/>
            </a:xfrm>
          </p:grpSpPr>
          <p:sp>
            <p:nvSpPr>
              <p:cNvPr id="55" name="Oval 823">
                <a:extLst>
                  <a:ext uri="{FF2B5EF4-FFF2-40B4-BE49-F238E27FC236}">
                    <a16:creationId xmlns:a16="http://schemas.microsoft.com/office/drawing/2014/main" id="{19D90E0E-A988-4A4E-BBCC-31C42AF2A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47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56" name="Oval 824">
                <a:extLst>
                  <a:ext uri="{FF2B5EF4-FFF2-40B4-BE49-F238E27FC236}">
                    <a16:creationId xmlns:a16="http://schemas.microsoft.com/office/drawing/2014/main" id="{C3EC0103-E165-4367-9D72-612AC66D2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2" name="Group 924">
              <a:extLst>
                <a:ext uri="{FF2B5EF4-FFF2-40B4-BE49-F238E27FC236}">
                  <a16:creationId xmlns:a16="http://schemas.microsoft.com/office/drawing/2014/main" id="{FDF80C5A-6577-4D8D-B8B5-5104BD2344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24128" y="5157192"/>
              <a:ext cx="144016" cy="144016"/>
              <a:chOff x="2544" y="2544"/>
              <a:chExt cx="240" cy="240"/>
            </a:xfrm>
          </p:grpSpPr>
          <p:sp>
            <p:nvSpPr>
              <p:cNvPr id="53" name="Oval 925">
                <a:extLst>
                  <a:ext uri="{FF2B5EF4-FFF2-40B4-BE49-F238E27FC236}">
                    <a16:creationId xmlns:a16="http://schemas.microsoft.com/office/drawing/2014/main" id="{D43A0364-6FDD-4FE0-9A50-8D9C9064E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544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5E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  <p:sp>
            <p:nvSpPr>
              <p:cNvPr id="54" name="Oval 926">
                <a:extLst>
                  <a:ext uri="{FF2B5EF4-FFF2-40B4-BE49-F238E27FC236}">
                    <a16:creationId xmlns:a16="http://schemas.microsoft.com/office/drawing/2014/main" id="{911DE4AB-10D6-41A7-BA8E-6CF564F5B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2580"/>
                <a:ext cx="168" cy="168"/>
              </a:xfrm>
              <a:prstGeom prst="ellipse">
                <a:avLst/>
              </a:prstGeom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 sz="135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73" name="TextBox 718">
            <a:extLst>
              <a:ext uri="{FF2B5EF4-FFF2-40B4-BE49-F238E27FC236}">
                <a16:creationId xmlns:a16="http://schemas.microsoft.com/office/drawing/2014/main" id="{8ED5887B-D112-41CC-A5AF-ED05F0CDD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2" y="2187178"/>
            <a:ext cx="57900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350" dirty="0"/>
              <a:t>Th17</a:t>
            </a:r>
          </a:p>
        </p:txBody>
      </p:sp>
      <p:sp>
        <p:nvSpPr>
          <p:cNvPr id="74" name="TextBox 719">
            <a:extLst>
              <a:ext uri="{FF2B5EF4-FFF2-40B4-BE49-F238E27FC236}">
                <a16:creationId xmlns:a16="http://schemas.microsoft.com/office/drawing/2014/main" id="{F87403CE-5286-42A9-B32E-B8EF7713E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2187178"/>
            <a:ext cx="48282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350" dirty="0"/>
              <a:t>Th1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60995C78-D9BF-4058-8CBA-64A6E4D0AF15}"/>
              </a:ext>
            </a:extLst>
          </p:cNvPr>
          <p:cNvSpPr txBox="1"/>
          <p:nvPr/>
        </p:nvSpPr>
        <p:spPr>
          <a:xfrm>
            <a:off x="1527508" y="5817372"/>
            <a:ext cx="86914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50" b="1" dirty="0"/>
              <a:t>Murphy AC 2010 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79FEBFFD-8C65-4B92-BC82-0718A5D4E022}"/>
              </a:ext>
            </a:extLst>
          </p:cNvPr>
          <p:cNvSpPr txBox="1"/>
          <p:nvPr/>
        </p:nvSpPr>
        <p:spPr>
          <a:xfrm>
            <a:off x="7601802" y="3106321"/>
            <a:ext cx="1380506" cy="290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 err="1"/>
              <a:t>Rothhammer</a:t>
            </a:r>
            <a:r>
              <a:rPr lang="pt-BR" sz="1050" dirty="0"/>
              <a:t> V. et al. </a:t>
            </a:r>
          </a:p>
          <a:p>
            <a:pPr algn="ctr"/>
            <a:r>
              <a:rPr lang="pt-BR" sz="1350" dirty="0"/>
              <a:t>Th1 - VLA-4</a:t>
            </a:r>
          </a:p>
          <a:p>
            <a:pPr algn="ctr"/>
            <a:endParaRPr lang="pt-BR" sz="1350" dirty="0"/>
          </a:p>
          <a:p>
            <a:pPr algn="ctr"/>
            <a:endParaRPr lang="pt-BR" sz="1350" dirty="0"/>
          </a:p>
          <a:p>
            <a:pPr algn="ctr"/>
            <a:endParaRPr lang="pt-BR" sz="1350" dirty="0"/>
          </a:p>
          <a:p>
            <a:pPr algn="ctr"/>
            <a:endParaRPr lang="pt-BR" sz="1350" dirty="0"/>
          </a:p>
          <a:p>
            <a:pPr algn="ctr"/>
            <a:endParaRPr lang="pt-BR" sz="1350" dirty="0"/>
          </a:p>
          <a:p>
            <a:pPr algn="ctr"/>
            <a:r>
              <a:rPr lang="pt-BR" sz="1050" dirty="0" err="1"/>
              <a:t>Reboldi</a:t>
            </a:r>
            <a:r>
              <a:rPr lang="pt-BR" sz="1050" dirty="0"/>
              <a:t> A. et al 2008</a:t>
            </a:r>
          </a:p>
          <a:p>
            <a:pPr algn="ctr"/>
            <a:r>
              <a:rPr lang="pt-BR" sz="1350" dirty="0"/>
              <a:t>CCR6 – CCL21</a:t>
            </a:r>
          </a:p>
          <a:p>
            <a:pPr algn="ctr"/>
            <a:endParaRPr lang="pt-BR" sz="1350" dirty="0"/>
          </a:p>
          <a:p>
            <a:pPr algn="ctr"/>
            <a:endParaRPr lang="pt-BR" sz="1350" dirty="0"/>
          </a:p>
          <a:p>
            <a:pPr algn="ctr"/>
            <a:endParaRPr lang="pt-BR" sz="1350" dirty="0"/>
          </a:p>
          <a:p>
            <a:pPr algn="ctr"/>
            <a:endParaRPr lang="pt-BR" sz="1350" dirty="0"/>
          </a:p>
          <a:p>
            <a:pPr algn="ctr"/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9976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AAB58-DD4E-4CED-80E1-0788F872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76" y="917731"/>
            <a:ext cx="7543800" cy="994172"/>
          </a:xfrm>
        </p:spPr>
        <p:txBody>
          <a:bodyPr/>
          <a:lstStyle/>
          <a:p>
            <a:r>
              <a:rPr lang="pt-BR" dirty="0"/>
              <a:t>Bloqueio da Infiltração do SNC - </a:t>
            </a:r>
            <a:r>
              <a:rPr lang="pt-BR" dirty="0" err="1"/>
              <a:t>Imunovigilância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7506452-BDE1-4DEE-86BE-098F60998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4" r="726"/>
          <a:stretch/>
        </p:blipFill>
        <p:spPr>
          <a:xfrm>
            <a:off x="413538" y="2348880"/>
            <a:ext cx="1307805" cy="1674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6C80400-6A82-4D2C-BDB5-5720778B5D57}"/>
              </a:ext>
            </a:extLst>
          </p:cNvPr>
          <p:cNvSpPr txBox="1"/>
          <p:nvPr/>
        </p:nvSpPr>
        <p:spPr>
          <a:xfrm>
            <a:off x="197514" y="2024844"/>
            <a:ext cx="16962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2/3 apresentam progressão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6594D9E-C8D7-4753-9918-A96F77DE31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2132856"/>
            <a:ext cx="3891762" cy="2160240"/>
          </a:xfrm>
          <a:prstGeom prst="rect">
            <a:avLst/>
          </a:prstGeom>
        </p:spPr>
      </p:pic>
      <p:sp>
        <p:nvSpPr>
          <p:cNvPr id="3" name="Seta: Curva para Baixo 2">
            <a:extLst>
              <a:ext uri="{FF2B5EF4-FFF2-40B4-BE49-F238E27FC236}">
                <a16:creationId xmlns:a16="http://schemas.microsoft.com/office/drawing/2014/main" id="{182CEA38-1627-48E9-8437-E8E1281D7E89}"/>
              </a:ext>
            </a:extLst>
          </p:cNvPr>
          <p:cNvSpPr/>
          <p:nvPr/>
        </p:nvSpPr>
        <p:spPr>
          <a:xfrm rot="11469691" flipH="1">
            <a:off x="649175" y="4114328"/>
            <a:ext cx="2717134" cy="102611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6D512C-CCDB-4FC3-A217-C23B0D8073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114" y="2510898"/>
            <a:ext cx="2592288" cy="2793632"/>
          </a:xfrm>
          <a:prstGeom prst="rect">
            <a:avLst/>
          </a:prstGeom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F93771E3-4075-444E-8A85-89A9FA3D7DD0}"/>
              </a:ext>
            </a:extLst>
          </p:cNvPr>
          <p:cNvSpPr/>
          <p:nvPr/>
        </p:nvSpPr>
        <p:spPr>
          <a:xfrm>
            <a:off x="5645888" y="2850855"/>
            <a:ext cx="566184" cy="263156"/>
          </a:xfrm>
          <a:custGeom>
            <a:avLst/>
            <a:gdLst>
              <a:gd name="connsiteX0" fmla="*/ 754912 w 754912"/>
              <a:gd name="connsiteY0" fmla="*/ 350874 h 350874"/>
              <a:gd name="connsiteX1" fmla="*/ 733647 w 754912"/>
              <a:gd name="connsiteY1" fmla="*/ 297711 h 350874"/>
              <a:gd name="connsiteX2" fmla="*/ 669851 w 754912"/>
              <a:gd name="connsiteY2" fmla="*/ 255181 h 350874"/>
              <a:gd name="connsiteX3" fmla="*/ 606056 w 754912"/>
              <a:gd name="connsiteY3" fmla="*/ 212651 h 350874"/>
              <a:gd name="connsiteX4" fmla="*/ 574158 w 754912"/>
              <a:gd name="connsiteY4" fmla="*/ 191386 h 350874"/>
              <a:gd name="connsiteX5" fmla="*/ 499730 w 754912"/>
              <a:gd name="connsiteY5" fmla="*/ 159488 h 350874"/>
              <a:gd name="connsiteX6" fmla="*/ 467833 w 754912"/>
              <a:gd name="connsiteY6" fmla="*/ 138223 h 350874"/>
              <a:gd name="connsiteX7" fmla="*/ 382772 w 754912"/>
              <a:gd name="connsiteY7" fmla="*/ 116958 h 350874"/>
              <a:gd name="connsiteX8" fmla="*/ 308344 w 754912"/>
              <a:gd name="connsiteY8" fmla="*/ 95693 h 350874"/>
              <a:gd name="connsiteX9" fmla="*/ 244549 w 754912"/>
              <a:gd name="connsiteY9" fmla="*/ 74427 h 350874"/>
              <a:gd name="connsiteX10" fmla="*/ 212651 w 754912"/>
              <a:gd name="connsiteY10" fmla="*/ 53162 h 350874"/>
              <a:gd name="connsiteX11" fmla="*/ 159489 w 754912"/>
              <a:gd name="connsiteY11" fmla="*/ 42530 h 350874"/>
              <a:gd name="connsiteX12" fmla="*/ 116958 w 754912"/>
              <a:gd name="connsiteY12" fmla="*/ 31897 h 350874"/>
              <a:gd name="connsiteX13" fmla="*/ 53163 w 754912"/>
              <a:gd name="connsiteY13" fmla="*/ 10632 h 350874"/>
              <a:gd name="connsiteX14" fmla="*/ 0 w 754912"/>
              <a:gd name="connsiteY14" fmla="*/ 0 h 35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4912" h="350874">
                <a:moveTo>
                  <a:pt x="754912" y="350874"/>
                </a:moveTo>
                <a:cubicBezTo>
                  <a:pt x="747824" y="333153"/>
                  <a:pt x="746327" y="311976"/>
                  <a:pt x="733647" y="297711"/>
                </a:cubicBezTo>
                <a:cubicBezTo>
                  <a:pt x="716667" y="278609"/>
                  <a:pt x="691116" y="269358"/>
                  <a:pt x="669851" y="255181"/>
                </a:cubicBezTo>
                <a:lnTo>
                  <a:pt x="606056" y="212651"/>
                </a:lnTo>
                <a:cubicBezTo>
                  <a:pt x="595423" y="205563"/>
                  <a:pt x="586281" y="195427"/>
                  <a:pt x="574158" y="191386"/>
                </a:cubicBezTo>
                <a:cubicBezTo>
                  <a:pt x="538375" y="179458"/>
                  <a:pt x="536515" y="180508"/>
                  <a:pt x="499730" y="159488"/>
                </a:cubicBezTo>
                <a:cubicBezTo>
                  <a:pt x="488635" y="153148"/>
                  <a:pt x="479842" y="142590"/>
                  <a:pt x="467833" y="138223"/>
                </a:cubicBezTo>
                <a:cubicBezTo>
                  <a:pt x="440366" y="128235"/>
                  <a:pt x="410498" y="126201"/>
                  <a:pt x="382772" y="116958"/>
                </a:cubicBezTo>
                <a:cubicBezTo>
                  <a:pt x="275586" y="81227"/>
                  <a:pt x="441839" y="135742"/>
                  <a:pt x="308344" y="95693"/>
                </a:cubicBezTo>
                <a:cubicBezTo>
                  <a:pt x="286874" y="89252"/>
                  <a:pt x="263200" y="86861"/>
                  <a:pt x="244549" y="74427"/>
                </a:cubicBezTo>
                <a:cubicBezTo>
                  <a:pt x="233916" y="67339"/>
                  <a:pt x="224616" y="57649"/>
                  <a:pt x="212651" y="53162"/>
                </a:cubicBezTo>
                <a:cubicBezTo>
                  <a:pt x="195730" y="46817"/>
                  <a:pt x="177130" y="46450"/>
                  <a:pt x="159489" y="42530"/>
                </a:cubicBezTo>
                <a:cubicBezTo>
                  <a:pt x="145224" y="39360"/>
                  <a:pt x="130955" y="36096"/>
                  <a:pt x="116958" y="31897"/>
                </a:cubicBezTo>
                <a:cubicBezTo>
                  <a:pt x="95488" y="25456"/>
                  <a:pt x="75143" y="15028"/>
                  <a:pt x="53163" y="10632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32CD8FD7-28F8-478B-BADC-C1E6BA8A4006}"/>
              </a:ext>
            </a:extLst>
          </p:cNvPr>
          <p:cNvSpPr/>
          <p:nvPr/>
        </p:nvSpPr>
        <p:spPr>
          <a:xfrm>
            <a:off x="5621965" y="2954522"/>
            <a:ext cx="542261" cy="295053"/>
          </a:xfrm>
          <a:custGeom>
            <a:avLst/>
            <a:gdLst>
              <a:gd name="connsiteX0" fmla="*/ 723014 w 723014"/>
              <a:gd name="connsiteY0" fmla="*/ 393404 h 393404"/>
              <a:gd name="connsiteX1" fmla="*/ 659219 w 723014"/>
              <a:gd name="connsiteY1" fmla="*/ 350874 h 393404"/>
              <a:gd name="connsiteX2" fmla="*/ 627321 w 723014"/>
              <a:gd name="connsiteY2" fmla="*/ 340242 h 393404"/>
              <a:gd name="connsiteX3" fmla="*/ 595424 w 723014"/>
              <a:gd name="connsiteY3" fmla="*/ 318977 h 393404"/>
              <a:gd name="connsiteX4" fmla="*/ 542261 w 723014"/>
              <a:gd name="connsiteY4" fmla="*/ 276446 h 393404"/>
              <a:gd name="connsiteX5" fmla="*/ 499731 w 723014"/>
              <a:gd name="connsiteY5" fmla="*/ 265814 h 393404"/>
              <a:gd name="connsiteX6" fmla="*/ 467833 w 723014"/>
              <a:gd name="connsiteY6" fmla="*/ 255181 h 393404"/>
              <a:gd name="connsiteX7" fmla="*/ 425303 w 723014"/>
              <a:gd name="connsiteY7" fmla="*/ 244549 h 393404"/>
              <a:gd name="connsiteX8" fmla="*/ 361507 w 723014"/>
              <a:gd name="connsiteY8" fmla="*/ 223284 h 393404"/>
              <a:gd name="connsiteX9" fmla="*/ 297712 w 723014"/>
              <a:gd name="connsiteY9" fmla="*/ 191386 h 393404"/>
              <a:gd name="connsiteX10" fmla="*/ 233917 w 723014"/>
              <a:gd name="connsiteY10" fmla="*/ 159488 h 393404"/>
              <a:gd name="connsiteX11" fmla="*/ 138224 w 723014"/>
              <a:gd name="connsiteY11" fmla="*/ 85060 h 393404"/>
              <a:gd name="connsiteX12" fmla="*/ 106326 w 723014"/>
              <a:gd name="connsiteY12" fmla="*/ 74428 h 393404"/>
              <a:gd name="connsiteX13" fmla="*/ 53163 w 723014"/>
              <a:gd name="connsiteY13" fmla="*/ 31897 h 393404"/>
              <a:gd name="connsiteX14" fmla="*/ 0 w 723014"/>
              <a:gd name="connsiteY14" fmla="*/ 0 h 39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3014" h="393404">
                <a:moveTo>
                  <a:pt x="723014" y="393404"/>
                </a:moveTo>
                <a:cubicBezTo>
                  <a:pt x="701749" y="379227"/>
                  <a:pt x="681560" y="363286"/>
                  <a:pt x="659219" y="350874"/>
                </a:cubicBezTo>
                <a:cubicBezTo>
                  <a:pt x="649422" y="345431"/>
                  <a:pt x="637346" y="345254"/>
                  <a:pt x="627321" y="340242"/>
                </a:cubicBezTo>
                <a:cubicBezTo>
                  <a:pt x="615891" y="334527"/>
                  <a:pt x="605402" y="326960"/>
                  <a:pt x="595424" y="318977"/>
                </a:cubicBezTo>
                <a:cubicBezTo>
                  <a:pt x="569040" y="297869"/>
                  <a:pt x="577507" y="291551"/>
                  <a:pt x="542261" y="276446"/>
                </a:cubicBezTo>
                <a:cubicBezTo>
                  <a:pt x="528830" y="270690"/>
                  <a:pt x="513782" y="269828"/>
                  <a:pt x="499731" y="265814"/>
                </a:cubicBezTo>
                <a:cubicBezTo>
                  <a:pt x="488954" y="262735"/>
                  <a:pt x="478610" y="258260"/>
                  <a:pt x="467833" y="255181"/>
                </a:cubicBezTo>
                <a:cubicBezTo>
                  <a:pt x="453782" y="251167"/>
                  <a:pt x="439300" y="248748"/>
                  <a:pt x="425303" y="244549"/>
                </a:cubicBezTo>
                <a:cubicBezTo>
                  <a:pt x="403833" y="238108"/>
                  <a:pt x="361507" y="223284"/>
                  <a:pt x="361507" y="223284"/>
                </a:cubicBezTo>
                <a:cubicBezTo>
                  <a:pt x="270109" y="162348"/>
                  <a:pt x="385740" y="235399"/>
                  <a:pt x="297712" y="191386"/>
                </a:cubicBezTo>
                <a:cubicBezTo>
                  <a:pt x="215255" y="150159"/>
                  <a:pt x="314101" y="186218"/>
                  <a:pt x="233917" y="159488"/>
                </a:cubicBezTo>
                <a:cubicBezTo>
                  <a:pt x="206396" y="131967"/>
                  <a:pt x="176376" y="97777"/>
                  <a:pt x="138224" y="85060"/>
                </a:cubicBezTo>
                <a:lnTo>
                  <a:pt x="106326" y="74428"/>
                </a:lnTo>
                <a:cubicBezTo>
                  <a:pt x="8159" y="8984"/>
                  <a:pt x="128907" y="92494"/>
                  <a:pt x="53163" y="31897"/>
                </a:cubicBezTo>
                <a:cubicBezTo>
                  <a:pt x="31777" y="14788"/>
                  <a:pt x="22087" y="11043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D3A7624-B269-4D31-AFD7-AF2F74CD18A8}"/>
              </a:ext>
            </a:extLst>
          </p:cNvPr>
          <p:cNvGrpSpPr/>
          <p:nvPr/>
        </p:nvGrpSpPr>
        <p:grpSpPr>
          <a:xfrm>
            <a:off x="305526" y="3320988"/>
            <a:ext cx="1512168" cy="594066"/>
            <a:chOff x="407368" y="3284984"/>
            <a:chExt cx="2016224" cy="792088"/>
          </a:xfrm>
        </p:grpSpPr>
        <p:pic>
          <p:nvPicPr>
            <p:cNvPr id="15" name="Picture 4" descr="https://smart.servier.com/wp-content/uploads/2016/10/Microglie01-680x540.png">
              <a:extLst>
                <a:ext uri="{FF2B5EF4-FFF2-40B4-BE49-F238E27FC236}">
                  <a16:creationId xmlns:a16="http://schemas.microsoft.com/office/drawing/2014/main" id="{D66B61F6-4A0C-40CD-897C-E079A8722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3356992"/>
              <a:ext cx="648072" cy="51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9CDDAED1-3A68-4D0A-BC2F-0CF1D83A1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68" y="3284984"/>
              <a:ext cx="428161" cy="468578"/>
            </a:xfrm>
            <a:prstGeom prst="rect">
              <a:avLst/>
            </a:prstGeom>
          </p:spPr>
        </p:pic>
        <p:pic>
          <p:nvPicPr>
            <p:cNvPr id="17" name="Imagem 16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251A7BE2-CF4D-4BF5-9953-0BA82AB7A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3861048"/>
              <a:ext cx="234887" cy="216024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0785F68-8D23-4E63-A10E-F0508CCE1392}"/>
              </a:ext>
            </a:extLst>
          </p:cNvPr>
          <p:cNvGrpSpPr/>
          <p:nvPr/>
        </p:nvGrpSpPr>
        <p:grpSpPr>
          <a:xfrm>
            <a:off x="5544108" y="2024844"/>
            <a:ext cx="3594537" cy="3998989"/>
            <a:chOff x="7392144" y="1556792"/>
            <a:chExt cx="4792717" cy="5331985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7FD96A1-18DE-431A-B50E-8AAD615EBA48}"/>
                </a:ext>
              </a:extLst>
            </p:cNvPr>
            <p:cNvSpPr txBox="1"/>
            <p:nvPr/>
          </p:nvSpPr>
          <p:spPr>
            <a:xfrm>
              <a:off x="10985388" y="6581001"/>
              <a:ext cx="119947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 err="1"/>
                <a:t>Yomout</a:t>
              </a:r>
              <a:r>
                <a:rPr lang="pt-BR" sz="900" dirty="0"/>
                <a:t> B 2017</a:t>
              </a:r>
            </a:p>
          </p:txBody>
        </p: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91E99026-1CF9-4DB6-886E-385C69B83A41}"/>
                </a:ext>
              </a:extLst>
            </p:cNvPr>
            <p:cNvGrpSpPr/>
            <p:nvPr/>
          </p:nvGrpSpPr>
          <p:grpSpPr>
            <a:xfrm>
              <a:off x="10272464" y="5013176"/>
              <a:ext cx="666935" cy="1080120"/>
              <a:chOff x="10776520" y="4365104"/>
              <a:chExt cx="666935" cy="1080120"/>
            </a:xfrm>
          </p:grpSpPr>
          <p:pic>
            <p:nvPicPr>
              <p:cNvPr id="19" name="Imagem 18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3C44A2AD-92C2-4CA5-A026-0D8BE12E1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6520" y="4437112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21" name="Imagem 20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DDE7554-A2BB-45C3-8838-5AD2DB3E0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4552" y="4725144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22" name="Imagem 21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DA02DE78-7C9D-49AF-8A3B-91184BC31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6560" y="4365104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23" name="Imagem 22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62C40F31-CDD5-4042-B205-EC2A339ED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6520" y="4941168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24" name="Imagem 23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96F79DB-D708-46F5-9AD1-BCF6A0A4E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6560" y="5229200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25" name="Imagem 24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045E9AA5-36F2-4C82-8D76-C33A392F0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8568" y="4941168"/>
                <a:ext cx="234887" cy="216024"/>
              </a:xfrm>
              <a:prstGeom prst="rect">
                <a:avLst/>
              </a:prstGeom>
            </p:spPr>
          </p:pic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635CAA35-3BE6-44D1-B52A-DE3058041759}"/>
                </a:ext>
              </a:extLst>
            </p:cNvPr>
            <p:cNvGrpSpPr/>
            <p:nvPr/>
          </p:nvGrpSpPr>
          <p:grpSpPr>
            <a:xfrm>
              <a:off x="11136560" y="3861048"/>
              <a:ext cx="738943" cy="936104"/>
              <a:chOff x="10920536" y="3068960"/>
              <a:chExt cx="738943" cy="936104"/>
            </a:xfrm>
          </p:grpSpPr>
          <p:pic>
            <p:nvPicPr>
              <p:cNvPr id="27" name="Imagem 26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0C16AFA0-DBB2-48AB-A860-9E4716F00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0536" y="3068960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28" name="Imagem 27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256B56C3-C427-4B9F-B2A4-F89D02DA6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2544" y="3429000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29" name="Imagem 28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73CEF6F5-85DC-47FA-AA26-02D8BE89F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24592" y="3429000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30" name="Imagem 29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82A97E0E-F2C3-4409-B173-543159E282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6560" y="3140968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31" name="Imagem 30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D7C2EF2-ADCF-4665-8B6B-8D3CA283F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4552" y="3789040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32" name="Imagem 31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12447EE-B575-4DCE-A5EE-986AF9D62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52584" y="3717032"/>
                <a:ext cx="234887" cy="216024"/>
              </a:xfrm>
              <a:prstGeom prst="rect">
                <a:avLst/>
              </a:prstGeom>
            </p:spPr>
          </p:pic>
        </p:grp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B90CF014-65A7-41C9-89B0-C02573CE891E}"/>
                </a:ext>
              </a:extLst>
            </p:cNvPr>
            <p:cNvGrpSpPr/>
            <p:nvPr/>
          </p:nvGrpSpPr>
          <p:grpSpPr>
            <a:xfrm>
              <a:off x="9840416" y="1916832"/>
              <a:ext cx="1080120" cy="936104"/>
              <a:chOff x="9984432" y="2132856"/>
              <a:chExt cx="954967" cy="792088"/>
            </a:xfrm>
          </p:grpSpPr>
          <p:pic>
            <p:nvPicPr>
              <p:cNvPr id="34" name="Imagem 33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F0BF344-9A00-4160-99AB-A2C94AEEC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4432" y="2204864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35" name="Imagem 34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0F1D00D6-096D-46AB-9D83-B479F8C46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2464" y="2132856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36" name="Imagem 35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A4A0E63F-928E-45CB-BE77-C0532156B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4512" y="2420888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37" name="Imagem 36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B77E164-331C-4C7A-AFF8-1ECF23184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16480" y="2276872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38" name="Imagem 37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53BB319-77C3-4063-A3BF-E3143C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36832" y="2357264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39" name="Imagem 38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9A5F1DBF-128F-4B65-96D7-3F2C62159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89232" y="2509664"/>
                <a:ext cx="234887" cy="216024"/>
              </a:xfrm>
              <a:prstGeom prst="rect">
                <a:avLst/>
              </a:prstGeom>
            </p:spPr>
          </p:pic>
          <p:pic>
            <p:nvPicPr>
              <p:cNvPr id="40" name="Imagem 39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1B84C77E-D426-4FFD-9899-F82DDB353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0496" y="2636912"/>
                <a:ext cx="313183" cy="288032"/>
              </a:xfrm>
              <a:prstGeom prst="rect">
                <a:avLst/>
              </a:prstGeom>
            </p:spPr>
          </p:pic>
          <p:pic>
            <p:nvPicPr>
              <p:cNvPr id="41" name="Imagem 40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5945159-DC84-426A-A782-B0027496A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6440" y="2492896"/>
                <a:ext cx="234887" cy="216024"/>
              </a:xfrm>
              <a:prstGeom prst="rect">
                <a:avLst/>
              </a:prstGeom>
            </p:spPr>
          </p:pic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F87D1C4B-9BE0-4C6B-B4FF-46C5F9B8C504}"/>
                </a:ext>
              </a:extLst>
            </p:cNvPr>
            <p:cNvSpPr txBox="1"/>
            <p:nvPr/>
          </p:nvSpPr>
          <p:spPr>
            <a:xfrm>
              <a:off x="9696400" y="5517232"/>
              <a:ext cx="72498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Th1</a:t>
              </a:r>
            </a:p>
            <a:p>
              <a:r>
                <a:rPr lang="pt-BR" sz="1350" dirty="0"/>
                <a:t>IFN-</a:t>
              </a:r>
              <a:r>
                <a:rPr lang="pt-BR" sz="1350" dirty="0">
                  <a:sym typeface="Symbol" panose="05050102010706020507" pitchFamily="18" charset="2"/>
                </a:rPr>
                <a:t></a:t>
              </a:r>
              <a:endParaRPr lang="pt-BR" sz="135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8EDB64F-E3EC-4A6D-A192-797FFDE8DCFF}"/>
                </a:ext>
              </a:extLst>
            </p:cNvPr>
            <p:cNvSpPr txBox="1"/>
            <p:nvPr/>
          </p:nvSpPr>
          <p:spPr>
            <a:xfrm>
              <a:off x="11424592" y="3284984"/>
              <a:ext cx="71643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Th17</a:t>
              </a:r>
            </a:p>
            <a:p>
              <a:r>
                <a:rPr lang="pt-BR" sz="1350" dirty="0"/>
                <a:t>IL-17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99EC5E2A-E901-4159-A6AF-3D625A4B45B7}"/>
                </a:ext>
              </a:extLst>
            </p:cNvPr>
            <p:cNvSpPr txBox="1"/>
            <p:nvPr/>
          </p:nvSpPr>
          <p:spPr>
            <a:xfrm>
              <a:off x="10632503" y="1556792"/>
              <a:ext cx="72498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Tc1</a:t>
              </a:r>
            </a:p>
            <a:p>
              <a:r>
                <a:rPr lang="pt-BR" sz="1350" dirty="0"/>
                <a:t>IFN-</a:t>
              </a:r>
              <a:r>
                <a:rPr lang="pt-BR" sz="1350" dirty="0">
                  <a:sym typeface="Symbol" panose="05050102010706020507" pitchFamily="18" charset="2"/>
                </a:rPr>
                <a:t></a:t>
              </a:r>
              <a:endParaRPr lang="pt-BR" sz="1350" dirty="0"/>
            </a:p>
          </p:txBody>
        </p:sp>
        <p:pic>
          <p:nvPicPr>
            <p:cNvPr id="9218" name="Picture 2" descr="monocyte bleu">
              <a:extLst>
                <a:ext uri="{FF2B5EF4-FFF2-40B4-BE49-F238E27FC236}">
                  <a16:creationId xmlns:a16="http://schemas.microsoft.com/office/drawing/2014/main" id="{7AB3295B-9A42-4AC1-9FB2-7E808A8EF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2264" y="5733256"/>
              <a:ext cx="432048" cy="43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monocyte bleu">
              <a:extLst>
                <a:ext uri="{FF2B5EF4-FFF2-40B4-BE49-F238E27FC236}">
                  <a16:creationId xmlns:a16="http://schemas.microsoft.com/office/drawing/2014/main" id="{12C12006-A622-4E84-8622-0A77EC82A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6240" y="6093296"/>
              <a:ext cx="432048" cy="43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nocyte bleu">
              <a:extLst>
                <a:ext uri="{FF2B5EF4-FFF2-40B4-BE49-F238E27FC236}">
                  <a16:creationId xmlns:a16="http://schemas.microsoft.com/office/drawing/2014/main" id="{6CD6198B-7554-46BE-921C-24A81CF15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216" y="5805264"/>
              <a:ext cx="432048" cy="43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monocyte bleu">
              <a:extLst>
                <a:ext uri="{FF2B5EF4-FFF2-40B4-BE49-F238E27FC236}">
                  <a16:creationId xmlns:a16="http://schemas.microsoft.com/office/drawing/2014/main" id="{0DBCBD88-83CF-4A1B-9FC7-5C02CF4F8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272" y="6093296"/>
              <a:ext cx="432048" cy="43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monocyte bleu">
              <a:extLst>
                <a:ext uri="{FF2B5EF4-FFF2-40B4-BE49-F238E27FC236}">
                  <a16:creationId xmlns:a16="http://schemas.microsoft.com/office/drawing/2014/main" id="{F1A12054-C320-4CD7-BF53-68DFF9B67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0296" y="5805264"/>
              <a:ext cx="432048" cy="43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8A127700-576C-4B15-AC20-46DBC7EB479A}"/>
                </a:ext>
              </a:extLst>
            </p:cNvPr>
            <p:cNvSpPr txBox="1"/>
            <p:nvPr/>
          </p:nvSpPr>
          <p:spPr>
            <a:xfrm>
              <a:off x="7392144" y="5517232"/>
              <a:ext cx="742084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 err="1"/>
                <a:t>Macs</a:t>
              </a:r>
              <a:endParaRPr lang="pt-BR" sz="1350" dirty="0"/>
            </a:p>
            <a:p>
              <a:r>
                <a:rPr lang="pt-BR" sz="1350" dirty="0"/>
                <a:t>IL-1</a:t>
              </a:r>
            </a:p>
            <a:p>
              <a:r>
                <a:rPr lang="pt-BR" sz="1350" dirty="0"/>
                <a:t>IL-6</a:t>
              </a:r>
            </a:p>
            <a:p>
              <a:r>
                <a:rPr lang="pt-BR" sz="1350" dirty="0"/>
                <a:t>IL-12</a:t>
              </a:r>
            </a:p>
          </p:txBody>
        </p: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DC737B89-617A-48F7-AE52-C34380C81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7" t="7018" r="2265" b="28816"/>
          <a:stretch/>
        </p:blipFill>
        <p:spPr bwMode="auto">
          <a:xfrm>
            <a:off x="1061610" y="4347102"/>
            <a:ext cx="1769020" cy="138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D3783E6E-0607-4075-9947-CF8931997DA2}"/>
              </a:ext>
            </a:extLst>
          </p:cNvPr>
          <p:cNvSpPr txBox="1"/>
          <p:nvPr/>
        </p:nvSpPr>
        <p:spPr>
          <a:xfrm>
            <a:off x="2087725" y="5481228"/>
            <a:ext cx="7873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MIELINA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1FD09A9-E16D-4F1E-9AE3-DD560A7350AC}"/>
              </a:ext>
            </a:extLst>
          </p:cNvPr>
          <p:cNvGrpSpPr/>
          <p:nvPr/>
        </p:nvGrpSpPr>
        <p:grpSpPr>
          <a:xfrm>
            <a:off x="7326306" y="2024844"/>
            <a:ext cx="1728192" cy="2592288"/>
            <a:chOff x="9768408" y="1556792"/>
            <a:chExt cx="2304256" cy="3456384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24F2596C-65AB-4805-B259-D7592150269E}"/>
                </a:ext>
              </a:extLst>
            </p:cNvPr>
            <p:cNvSpPr/>
            <p:nvPr/>
          </p:nvSpPr>
          <p:spPr>
            <a:xfrm>
              <a:off x="9768408" y="1556792"/>
              <a:ext cx="1512168" cy="136815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A0A7C628-99BC-4E2B-A24E-3AA069822B06}"/>
                </a:ext>
              </a:extLst>
            </p:cNvPr>
            <p:cNvSpPr/>
            <p:nvPr/>
          </p:nvSpPr>
          <p:spPr>
            <a:xfrm>
              <a:off x="10992544" y="3140968"/>
              <a:ext cx="1080120" cy="187220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</p:spTree>
    <p:extLst>
      <p:ext uri="{BB962C8B-B14F-4D97-AF65-F5344CB8AC3E}">
        <p14:creationId xmlns:p14="http://schemas.microsoft.com/office/powerpoint/2010/main" val="17801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59 -0.01273 L 0.05559 -0.01273 C 0.05559 -0.01111 0.05625 0.01875 0.05299 0.02755 L 0.0513 0.03218 C 0.04882 0.04537 0.05221 0.0294 0.04869 0.04005 C 0.04817 0.04144 0.04817 0.04329 0.04778 0.04468 C 0.04674 0.04792 0.04544 0.05093 0.04427 0.05394 C 0.04205 0.05973 0.04323 0.05741 0.04075 0.06181 C 0.03919 0.07014 0.04088 0.0625 0.03815 0.07107 C 0.0375 0.07292 0.03711 0.07524 0.03645 0.07732 C 0.03593 0.07894 0.03515 0.08033 0.03463 0.08195 C 0.03112 0.09468 0.03711 0.07778 0.03203 0.09121 C 0.03177 0.09375 0.03164 0.0963 0.03125 0.09885 C 0.03073 0.10209 0.02981 0.1051 0.02942 0.10834 C 0.02838 0.11806 0.0289 0.11343 0.02773 0.12223 C 0.02656 0.1426 0.0263 0.13889 0.02773 0.16412 C 0.02786 0.16574 0.02838 0.16713 0.02864 0.16875 C 0.0289 0.17084 0.0289 0.17292 0.02942 0.175 C 0.03281 0.18658 0.03203 0.18125 0.03554 0.18889 C 0.03919 0.19653 0.03515 0.19098 0.03997 0.19653 C 0.04049 0.19815 0.04088 0.2 0.04166 0.20116 C 0.04309 0.20371 0.04622 0.20579 0.04778 0.20741 C 0.04869 0.20834 0.04948 0.20949 0.05039 0.21065 C 0.05156 0.21204 0.0526 0.21389 0.0539 0.21528 C 0.05468 0.21598 0.05559 0.21621 0.05651 0.21667 C 0.0582 0.21875 0.05963 0.22199 0.06171 0.22292 C 0.06289 0.22338 0.06653 0.225 0.06783 0.22616 C 0.07356 0.23125 0.06666 0.22824 0.07565 0.23218 C 0.07799 0.23334 0.08033 0.23403 0.08268 0.23542 C 0.08359 0.23588 0.08437 0.23635 0.08528 0.23681 C 0.08645 0.23774 0.0875 0.23936 0.0888 0.24005 C 0.09023 0.24074 0.09166 0.24098 0.09309 0.24167 C 0.09427 0.24213 0.09544 0.2426 0.09661 0.24306 C 0.09752 0.24352 0.0983 0.24422 0.09921 0.24468 C 0.10065 0.24537 0.10208 0.24561 0.10364 0.2463 C 0.10481 0.24723 0.10586 0.24862 0.10703 0.24931 C 0.10846 0.25024 0.11002 0.25024 0.11145 0.25093 C 0.11263 0.25139 0.1138 0.25209 0.11497 0.25232 C 0.11666 0.25301 0.11836 0.25348 0.12018 0.25394 C 0.12421 0.25533 0.12421 0.25533 0.12799 0.25718 C 0.13242 0.25649 0.13671 0.25649 0.14114 0.25556 C 0.14687 0.25417 0.14661 0.25301 0.15065 0.25093 C 0.15182 0.25024 0.15299 0.25 0.15416 0.24931 C 0.15507 0.24885 0.15586 0.24815 0.15677 0.24769 C 0.15911 0.24699 0.16145 0.24676 0.1638 0.2463 C 0.16497 0.24561 0.16614 0.24561 0.16731 0.24468 C 0.16796 0.24399 0.16823 0.24213 0.16901 0.24167 C 0.1707 0.24005 0.17252 0.23982 0.17421 0.23843 C 0.17539 0.2375 0.17656 0.23635 0.17773 0.23542 C 0.17994 0.23357 0.18138 0.23357 0.18385 0.23218 C 0.18554 0.23125 0.18737 0.2301 0.18906 0.22917 C 0.18997 0.22871 0.19088 0.22824 0.19166 0.22755 C 0.19283 0.22662 0.19401 0.22547 0.19518 0.22454 C 0.19687 0.22338 0.19869 0.22292 0.20039 0.2213 L 0.2108 0.21204 C 0.21198 0.21112 0.21315 0.20973 0.21432 0.20903 C 0.21614 0.20787 0.21809 0.20764 0.21953 0.20579 C 0.23112 0.19213 0.21914 0.20556 0.22916 0.19653 C 0.23489 0.19144 0.22864 0.19561 0.23437 0.18889 C 0.23515 0.18797 0.23619 0.18774 0.23698 0.18727 C 0.24323 0.17616 0.23619 0.1882 0.24231 0.17963 C 0.24283 0.17871 0.24349 0.17755 0.24401 0.17639 C 0.24466 0.175 0.24492 0.17292 0.2457 0.17176 C 0.24648 0.17084 0.24752 0.17084 0.2483 0.17014 C 0.25247 0.16297 0.25026 0.16505 0.25442 0.1625 C 0.25533 0.16088 0.25612 0.15926 0.25703 0.15787 C 0.25794 0.15672 0.25885 0.15602 0.25963 0.15463 C 0.26158 0.15186 0.26315 0.14862 0.26497 0.14537 C 0.26575 0.14399 0.26653 0.14213 0.26757 0.14074 C 0.26875 0.13936 0.27005 0.13797 0.27109 0.13612 C 0.27174 0.13473 0.27213 0.13287 0.27278 0.13149 C 0.27356 0.12987 0.27461 0.12848 0.27539 0.12686 C 0.27669 0.12385 0.2789 0.1176 0.2789 0.1176 C 0.28046 0.10903 0.27877 0.11667 0.28151 0.10834 C 0.28684 0.09144 0.27825 0.11551 0.28671 0.09283 C 0.28737 0.09121 0.28815 0.08982 0.28841 0.08797 C 0.2888 0.08658 0.2888 0.08473 0.28932 0.08334 C 0.29062 0.08056 0.29257 0.07871 0.29375 0.0757 C 0.29427 0.07408 0.29479 0.07246 0.29544 0.07107 C 0.29726 0.0669 0.3 0.06459 0.30247 0.06181 L 0.30507 0.05857 C 0.30898 0.04815 0.30429 0.05834 0.30937 0.05232 C 0.31041 0.05116 0.31106 0.04908 0.31198 0.04769 C 0.3164 0.04213 0.31445 0.04723 0.31809 0.04167 C 0.32434 0.03195 0.32005 0.03519 0.32513 0.03218 C 0.33138 0.02107 0.32018 0.04144 0.32942 0.02292 C 0.33112 0.01968 0.33294 0.01667 0.33463 0.01366 C 0.33554 0.01204 0.33658 0.01065 0.33737 0.00903 C 0.33841 0.00649 0.33958 0.00371 0.34075 0.00116 C 0.34127 0.00024 0.34205 -0.00069 0.34257 -0.00185 C 0.34323 -0.00324 0.34362 -0.00509 0.34427 -0.00648 C 0.34505 -0.0081 0.34622 -0.00926 0.34687 -0.01111 C 0.35325 -0.02801 0.34609 -0.01435 0.35208 -0.025 C 0.35273 -0.02824 0.35312 -0.03148 0.3539 -0.03449 C 0.35429 -0.03611 0.3552 -0.03726 0.35559 -0.03912 C 0.35638 -0.04213 0.35638 -0.0456 0.35742 -0.04838 C 0.35989 -0.05509 0.35846 -0.05162 0.36171 -0.05926 C 0.36198 -0.06134 0.36224 -0.06342 0.36263 -0.06551 C 0.36432 -0.07338 0.36406 -0.06967 0.36614 -0.07615 C 0.36731 -0.08032 0.36809 -0.08472 0.36953 -0.08865 C 0.37018 -0.09027 0.37083 -0.09166 0.37135 -0.09328 C 0.37291 -0.09814 0.37291 -0.1 0.37487 -0.10416 C 0.37565 -0.10578 0.37669 -0.10717 0.37747 -0.10879 C 0.38007 -0.11458 0.37812 -0.11319 0.38177 -0.11805 C 0.38932 -0.12847 0.38437 -0.12106 0.39231 -0.12731 C 0.39375 -0.1287 0.39505 -0.13078 0.39661 -0.13217 C 0.39739 -0.13287 0.39843 -0.13287 0.39921 -0.13356 C 0.40013 -0.13449 0.40091 -0.13588 0.40182 -0.1368 C 0.40299 -0.1375 0.40416 -0.13773 0.40533 -0.13819 C 0.40625 -0.13865 0.40703 -0.13935 0.40794 -0.13981 C 0.41028 -0.14097 0.41263 -0.14166 0.41497 -0.14282 C 0.41575 -0.14351 0.41666 -0.14421 0.41757 -0.14444 C 0.42018 -0.14513 0.42278 -0.14537 0.42539 -0.14606 C 0.42682 -0.14629 0.42825 -0.14699 0.42981 -0.14745 L 0.4664 -0.14606 C 0.47044 -0.14583 0.47643 -0.14375 0.48033 -0.14143 C 0.48125 -0.14074 0.48203 -0.14027 0.48294 -0.13981 C 0.48502 -0.13865 0.4901 -0.13703 0.49166 -0.13518 C 0.49531 -0.13078 0.49323 -0.1324 0.49778 -0.13055 C 0.50247 -0.125 0.4983 -0.12939 0.50481 -0.1243 C 0.50599 -0.12338 0.50703 -0.12222 0.5082 -0.12129 C 0.51315 -0.11736 0.50846 -0.12199 0.51432 -0.11805 C 0.52265 -0.1125 0.51263 -0.11689 0.52213 -0.11342 C 0.52487 -0.11041 0.52526 -0.10972 0.52825 -0.10717 C 0.52916 -0.10671 0.53007 -0.10648 0.53086 -0.10578 C 0.53242 -0.10439 0.53372 -0.10231 0.53528 -0.10115 C 0.53606 -0.10023 0.53698 -0.1 0.53789 -0.09953 C 0.53932 -0.09861 0.54088 -0.09768 0.54231 -0.09629 C 0.54544 -0.09351 0.54453 -0.09236 0.5483 -0.09027 C 0.55 -0.08935 0.55182 -0.08912 0.55364 -0.08865 C 0.56106 -0.07986 0.55156 -0.09051 0.55885 -0.08402 C 0.55976 -0.0831 0.56041 -0.08148 0.56145 -0.08101 C 0.56289 -0.08009 0.56432 -0.07986 0.56575 -0.07939 C 0.5664 -0.07824 0.56679 -0.07685 0.56757 -0.07615 C 0.56914 -0.07476 0.57278 -0.07314 0.57278 -0.07314 C 0.5832 -0.05926 0.56992 -0.07569 0.57981 -0.06689 C 0.58046 -0.0662 0.58073 -0.06458 0.58151 -0.06388 C 0.58255 -0.06296 0.58385 -0.06273 0.58502 -0.06226 C 0.58671 -0.06018 0.58828 -0.05717 0.59023 -0.05601 C 0.59114 -0.05555 0.59205 -0.05532 0.59283 -0.05463 C 0.59466 -0.05277 0.59622 -0.05 0.59804 -0.04838 L 0.60156 -0.04513 C 0.60208 -0.04375 0.6026 -0.04213 0.60325 -0.04051 C 0.60468 -0.0375 0.60573 -0.0368 0.60768 -0.03449 C 0.60794 -0.03287 0.60807 -0.03125 0.60859 -0.02986 C 0.61354 -0.01365 0.61093 -0.02638 0.61289 -0.01574 C 0.61341 0.00741 0.61224 0.01088 0.61458 0.02616 C 0.61484 0.02755 0.61497 0.0294 0.61549 0.03079 C 0.61588 0.03195 0.61666 0.03287 0.61731 0.0338 L 0.61731 0.0338 " pathEditMode="relative" ptsTypes="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897DD4C-ED21-4A3B-9F55-C24E3BFD72E2}"/>
              </a:ext>
            </a:extLst>
          </p:cNvPr>
          <p:cNvSpPr txBox="1"/>
          <p:nvPr/>
        </p:nvSpPr>
        <p:spPr>
          <a:xfrm>
            <a:off x="89502" y="1106742"/>
            <a:ext cx="86569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</a:rPr>
              <a:t>Quais São As Populações de Células Imunes Residentes do Sistema Nervoso ? </a:t>
            </a:r>
          </a:p>
          <a:p>
            <a:r>
              <a:rPr lang="pt-BR" sz="2100" dirty="0">
                <a:solidFill>
                  <a:schemeClr val="bg1"/>
                </a:solidFill>
              </a:rPr>
              <a:t>E Qual Sua Abundância 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C79A694-B01F-4445-9C71-9CE6FEB3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1" y="2240869"/>
            <a:ext cx="1935956" cy="1450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3592624-C8E3-4E56-8974-EF20911A3B10}"/>
              </a:ext>
            </a:extLst>
          </p:cNvPr>
          <p:cNvSpPr/>
          <p:nvPr/>
        </p:nvSpPr>
        <p:spPr>
          <a:xfrm>
            <a:off x="521550" y="2672916"/>
            <a:ext cx="864096" cy="7560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7169" name="Agrupar 7168">
            <a:extLst>
              <a:ext uri="{FF2B5EF4-FFF2-40B4-BE49-F238E27FC236}">
                <a16:creationId xmlns:a16="http://schemas.microsoft.com/office/drawing/2014/main" id="{02E96EC8-7791-4CFE-BE04-D1F2A59C77E9}"/>
              </a:ext>
            </a:extLst>
          </p:cNvPr>
          <p:cNvGrpSpPr/>
          <p:nvPr/>
        </p:nvGrpSpPr>
        <p:grpSpPr>
          <a:xfrm>
            <a:off x="151338" y="3429000"/>
            <a:ext cx="4960722" cy="2563110"/>
            <a:chOff x="201785" y="3429000"/>
            <a:chExt cx="6614295" cy="341748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EE5E42E6-7632-47CF-B9B2-21FF7446B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474" t="25965" r="47697" b="37719"/>
            <a:stretch/>
          </p:blipFill>
          <p:spPr>
            <a:xfrm>
              <a:off x="2567608" y="3429000"/>
              <a:ext cx="4248472" cy="311856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8C13E9D9-8B06-4A7B-9C62-CB8A44DA861E}"/>
                </a:ext>
              </a:extLst>
            </p:cNvPr>
            <p:cNvSpPr txBox="1"/>
            <p:nvPr/>
          </p:nvSpPr>
          <p:spPr>
            <a:xfrm>
              <a:off x="201785" y="3861048"/>
              <a:ext cx="2078861" cy="2985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err="1"/>
                <a:t>Cytox</a:t>
              </a:r>
              <a:endParaRPr lang="pt-BR" dirty="0"/>
            </a:p>
            <a:p>
              <a:pPr algn="ctr"/>
              <a:r>
                <a:rPr lang="pt-BR" sz="1350" dirty="0" err="1"/>
                <a:t>Citometria</a:t>
              </a:r>
              <a:r>
                <a:rPr lang="pt-BR" sz="1350" dirty="0"/>
                <a:t> de Fluxo</a:t>
              </a:r>
            </a:p>
            <a:p>
              <a:pPr algn="ctr"/>
              <a:r>
                <a:rPr lang="pt-BR" sz="1350" dirty="0"/>
                <a:t>Associada à </a:t>
              </a:r>
            </a:p>
            <a:p>
              <a:pPr algn="ctr"/>
              <a:r>
                <a:rPr lang="pt-BR" sz="1350" dirty="0" err="1"/>
                <a:t>Espectometria</a:t>
              </a:r>
              <a:r>
                <a:rPr lang="pt-BR" sz="1350" dirty="0"/>
                <a:t> de </a:t>
              </a:r>
            </a:p>
            <a:p>
              <a:pPr algn="ctr"/>
              <a:r>
                <a:rPr lang="pt-BR" sz="1350" dirty="0"/>
                <a:t>Massa</a:t>
              </a:r>
            </a:p>
            <a:p>
              <a:pPr algn="ctr"/>
              <a:r>
                <a:rPr lang="pt-BR" sz="1350" dirty="0"/>
                <a:t>44 – Parâmetros</a:t>
              </a:r>
            </a:p>
            <a:p>
              <a:pPr algn="ctr"/>
              <a:endParaRPr lang="pt-BR" sz="1350" dirty="0"/>
            </a:p>
            <a:p>
              <a:pPr algn="ctr"/>
              <a:endParaRPr lang="pt-BR" sz="1350" dirty="0"/>
            </a:p>
            <a:p>
              <a:pPr algn="ctr"/>
              <a:r>
                <a:rPr lang="pt-BR" sz="1350" dirty="0" err="1"/>
                <a:t>Citometria</a:t>
              </a:r>
              <a:r>
                <a:rPr lang="pt-BR" sz="1350" dirty="0"/>
                <a:t> de Luz</a:t>
              </a:r>
            </a:p>
            <a:p>
              <a:pPr algn="ctr"/>
              <a:r>
                <a:rPr lang="pt-BR" sz="1350" dirty="0"/>
                <a:t>22 Parâmetros</a:t>
              </a:r>
            </a:p>
          </p:txBody>
        </p:sp>
      </p:grpSp>
      <p:grpSp>
        <p:nvGrpSpPr>
          <p:cNvPr id="7171" name="Agrupar 7170">
            <a:extLst>
              <a:ext uri="{FF2B5EF4-FFF2-40B4-BE49-F238E27FC236}">
                <a16:creationId xmlns:a16="http://schemas.microsoft.com/office/drawing/2014/main" id="{F3081E05-87EC-4E57-B681-6EE6FE9904BF}"/>
              </a:ext>
            </a:extLst>
          </p:cNvPr>
          <p:cNvGrpSpPr/>
          <p:nvPr/>
        </p:nvGrpSpPr>
        <p:grpSpPr>
          <a:xfrm>
            <a:off x="2611637" y="2078850"/>
            <a:ext cx="1814848" cy="1205299"/>
            <a:chOff x="3482183" y="1628800"/>
            <a:chExt cx="2419797" cy="1607065"/>
          </a:xfrm>
        </p:grpSpPr>
        <p:pic>
          <p:nvPicPr>
            <p:cNvPr id="7174" name="Picture 6" descr="https://smart.servier.com/wp-content/uploads/2016/10/monocyte_bleu_ciel_08.png">
              <a:extLst>
                <a:ext uri="{FF2B5EF4-FFF2-40B4-BE49-F238E27FC236}">
                  <a16:creationId xmlns:a16="http://schemas.microsoft.com/office/drawing/2014/main" id="{67FF538C-6D1C-454D-98D2-962A50D3E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9997">
              <a:off x="3482183" y="2183744"/>
              <a:ext cx="984523" cy="548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ttps://smart.servier.com/wp-content/uploads/2016/10/monocyte_bleu_ciel_08.png">
              <a:extLst>
                <a:ext uri="{FF2B5EF4-FFF2-40B4-BE49-F238E27FC236}">
                  <a16:creationId xmlns:a16="http://schemas.microsoft.com/office/drawing/2014/main" id="{D5F88B6F-7B5C-4CD7-A1FE-C352FAE9B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9997">
              <a:off x="3626197" y="2687801"/>
              <a:ext cx="984523" cy="548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s://smart.servier.com/wp-content/uploads/2016/10/monocyte_bleu_ciel_08.png">
              <a:extLst>
                <a:ext uri="{FF2B5EF4-FFF2-40B4-BE49-F238E27FC236}">
                  <a16:creationId xmlns:a16="http://schemas.microsoft.com/office/drawing/2014/main" id="{39B19D5B-E9A6-49BD-8334-360005E0A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9997">
              <a:off x="4129003" y="2618444"/>
              <a:ext cx="1054209" cy="586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https://smart.servier.com/wp-content/uploads/2016/10/monocyte_bleu_ciel_08.png">
              <a:extLst>
                <a:ext uri="{FF2B5EF4-FFF2-40B4-BE49-F238E27FC236}">
                  <a16:creationId xmlns:a16="http://schemas.microsoft.com/office/drawing/2014/main" id="{A67F79A4-6812-496D-9DE9-4553F94DD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9997">
              <a:off x="4202263" y="1967720"/>
              <a:ext cx="984523" cy="548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https://smart.servier.com/wp-content/uploads/2016/10/monocyte_bleu_ciel_08.png">
              <a:extLst>
                <a:ext uri="{FF2B5EF4-FFF2-40B4-BE49-F238E27FC236}">
                  <a16:creationId xmlns:a16="http://schemas.microsoft.com/office/drawing/2014/main" id="{809A9DB6-21D4-40DA-AD71-3CEDF12BD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9997">
              <a:off x="3842222" y="2183745"/>
              <a:ext cx="984523" cy="548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https://smart.servier.com/wp-content/uploads/2016/10/monocyte_bleu_ciel_08.png">
              <a:extLst>
                <a:ext uri="{FF2B5EF4-FFF2-40B4-BE49-F238E27FC236}">
                  <a16:creationId xmlns:a16="http://schemas.microsoft.com/office/drawing/2014/main" id="{D9E01641-18D2-4438-A507-509F29F68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19997">
              <a:off x="4418287" y="2255752"/>
              <a:ext cx="984523" cy="548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E4E4B2BF-5DCF-4D2A-A063-95516491FA01}"/>
                </a:ext>
              </a:extLst>
            </p:cNvPr>
            <p:cNvSpPr txBox="1"/>
            <p:nvPr/>
          </p:nvSpPr>
          <p:spPr>
            <a:xfrm>
              <a:off x="5159896" y="1628800"/>
              <a:ext cx="742084" cy="63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25" dirty="0" err="1"/>
                <a:t>pDCs</a:t>
              </a:r>
              <a:endParaRPr lang="pt-BR" sz="825" dirty="0"/>
            </a:p>
            <a:p>
              <a:r>
                <a:rPr lang="pt-BR" sz="825" dirty="0"/>
                <a:t>TLR-9</a:t>
              </a:r>
            </a:p>
            <a:p>
              <a:r>
                <a:rPr lang="pt-BR" sz="825" dirty="0"/>
                <a:t>IFNS α/</a:t>
              </a:r>
              <a:r>
                <a:rPr lang="el-GR" sz="825" dirty="0"/>
                <a:t>β</a:t>
              </a:r>
              <a:endParaRPr lang="pt-BR" sz="825" dirty="0"/>
            </a:p>
          </p:txBody>
        </p:sp>
      </p:grpSp>
      <p:grpSp>
        <p:nvGrpSpPr>
          <p:cNvPr id="7173" name="Agrupar 7172">
            <a:extLst>
              <a:ext uri="{FF2B5EF4-FFF2-40B4-BE49-F238E27FC236}">
                <a16:creationId xmlns:a16="http://schemas.microsoft.com/office/drawing/2014/main" id="{18EB8E30-4A01-4D85-919E-154592F8BF37}"/>
              </a:ext>
            </a:extLst>
          </p:cNvPr>
          <p:cNvGrpSpPr/>
          <p:nvPr/>
        </p:nvGrpSpPr>
        <p:grpSpPr>
          <a:xfrm>
            <a:off x="4211327" y="2294875"/>
            <a:ext cx="1429932" cy="1161197"/>
            <a:chOff x="5615100" y="1916832"/>
            <a:chExt cx="1906576" cy="1548263"/>
          </a:xfrm>
        </p:grpSpPr>
        <p:pic>
          <p:nvPicPr>
            <p:cNvPr id="7170" name="Picture 2" descr="https://smart.servier.com/wp-content/uploads/2016/10/eosinophile_01.png">
              <a:extLst>
                <a:ext uri="{FF2B5EF4-FFF2-40B4-BE49-F238E27FC236}">
                  <a16:creationId xmlns:a16="http://schemas.microsoft.com/office/drawing/2014/main" id="{6E96E04B-5DBF-4B18-965C-0CE5395B4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100" y="2708920"/>
              <a:ext cx="490736" cy="47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smart.servier.com/wp-content/uploads/2016/10/eosinophile_01.png">
              <a:extLst>
                <a:ext uri="{FF2B5EF4-FFF2-40B4-BE49-F238E27FC236}">
                  <a16:creationId xmlns:a16="http://schemas.microsoft.com/office/drawing/2014/main" id="{8E2CFBCF-931A-41BA-A01D-6FCDCF2CF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040" y="2636912"/>
              <a:ext cx="490736" cy="47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smart.servier.com/wp-content/uploads/2016/10/eosinophile_01.png">
              <a:extLst>
                <a:ext uri="{FF2B5EF4-FFF2-40B4-BE49-F238E27FC236}">
                  <a16:creationId xmlns:a16="http://schemas.microsoft.com/office/drawing/2014/main" id="{DFE29982-1497-4360-B46B-48140873A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7926" y="2564904"/>
              <a:ext cx="490736" cy="47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smart.servier.com/wp-content/uploads/2016/10/eosinophile_01.png">
              <a:extLst>
                <a:ext uri="{FF2B5EF4-FFF2-40B4-BE49-F238E27FC236}">
                  <a16:creationId xmlns:a16="http://schemas.microsoft.com/office/drawing/2014/main" id="{D6D108AD-60EC-42F1-BED7-287FBF3AC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7500" y="2861320"/>
              <a:ext cx="490736" cy="47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smart.servier.com/wp-content/uploads/2016/10/eosinophile_01.png">
              <a:extLst>
                <a:ext uri="{FF2B5EF4-FFF2-40B4-BE49-F238E27FC236}">
                  <a16:creationId xmlns:a16="http://schemas.microsoft.com/office/drawing/2014/main" id="{C4E69223-B74B-43DB-AB6E-2C58712CC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016" y="2987504"/>
              <a:ext cx="490736" cy="47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smart.servier.com/wp-content/uploads/2016/10/eosinophile_01.png">
              <a:extLst>
                <a:ext uri="{FF2B5EF4-FFF2-40B4-BE49-F238E27FC236}">
                  <a16:creationId xmlns:a16="http://schemas.microsoft.com/office/drawing/2014/main" id="{5D5DF880-FF78-4287-8DE0-70BBE76C5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658" y="2132856"/>
              <a:ext cx="490736" cy="47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BBD4A141-9F65-4F74-8632-A93F84E781D7}"/>
                </a:ext>
              </a:extLst>
            </p:cNvPr>
            <p:cNvSpPr txBox="1"/>
            <p:nvPr/>
          </p:nvSpPr>
          <p:spPr>
            <a:xfrm>
              <a:off x="6600056" y="1916832"/>
              <a:ext cx="921620" cy="63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25" dirty="0" err="1"/>
                <a:t>NEutrophils</a:t>
              </a:r>
              <a:endParaRPr lang="pt-BR" sz="825" dirty="0"/>
            </a:p>
            <a:p>
              <a:r>
                <a:rPr lang="pt-BR" sz="825" dirty="0" err="1"/>
                <a:t>MMPs</a:t>
              </a:r>
              <a:endParaRPr lang="pt-BR" sz="825" dirty="0"/>
            </a:p>
            <a:p>
              <a:r>
                <a:rPr lang="pt-BR" sz="825" dirty="0" err="1"/>
                <a:t>NETosis</a:t>
              </a:r>
              <a:endParaRPr lang="pt-BR" sz="825" dirty="0"/>
            </a:p>
          </p:txBody>
        </p:sp>
      </p:grpSp>
      <p:grpSp>
        <p:nvGrpSpPr>
          <p:cNvPr id="7175" name="Agrupar 7174">
            <a:extLst>
              <a:ext uri="{FF2B5EF4-FFF2-40B4-BE49-F238E27FC236}">
                <a16:creationId xmlns:a16="http://schemas.microsoft.com/office/drawing/2014/main" id="{E5EFECC0-E5A4-4C85-9161-0A03929A3E0F}"/>
              </a:ext>
            </a:extLst>
          </p:cNvPr>
          <p:cNvGrpSpPr/>
          <p:nvPr/>
        </p:nvGrpSpPr>
        <p:grpSpPr>
          <a:xfrm>
            <a:off x="5058053" y="2708819"/>
            <a:ext cx="1546304" cy="1865929"/>
            <a:chOff x="6744072" y="2468758"/>
            <a:chExt cx="2061739" cy="2487905"/>
          </a:xfrm>
        </p:grpSpPr>
        <p:grpSp>
          <p:nvGrpSpPr>
            <p:cNvPr id="7168" name="Agrupar 7167">
              <a:extLst>
                <a:ext uri="{FF2B5EF4-FFF2-40B4-BE49-F238E27FC236}">
                  <a16:creationId xmlns:a16="http://schemas.microsoft.com/office/drawing/2014/main" id="{1FA4A1CF-84C2-4BB8-94F8-48CEC06F1751}"/>
                </a:ext>
              </a:extLst>
            </p:cNvPr>
            <p:cNvGrpSpPr/>
            <p:nvPr/>
          </p:nvGrpSpPr>
          <p:grpSpPr>
            <a:xfrm>
              <a:off x="6744072" y="3068960"/>
              <a:ext cx="1944216" cy="1887703"/>
              <a:chOff x="6744072" y="3068960"/>
              <a:chExt cx="1944216" cy="1887703"/>
            </a:xfrm>
          </p:grpSpPr>
          <p:pic>
            <p:nvPicPr>
              <p:cNvPr id="7172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72E7780A-E212-4673-A0A7-EB4FA6D23B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8128" y="3068960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6AF8B4DF-F474-4C7B-94B8-D69E06D92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4072" y="3451611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8A696005-120C-46C2-98C3-F43EFECD2D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0176" y="4005064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DF804042-C6FD-449A-9295-F21331438F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4192" y="3429000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15E347B7-6C1B-453F-856F-C9429460F4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0136" y="3789040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F74DFDF6-209E-40AC-A1BF-269699722AF7}"/>
                </a:ext>
              </a:extLst>
            </p:cNvPr>
            <p:cNvSpPr txBox="1"/>
            <p:nvPr/>
          </p:nvSpPr>
          <p:spPr>
            <a:xfrm>
              <a:off x="8040216" y="2468758"/>
              <a:ext cx="765595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25" dirty="0" err="1"/>
                <a:t>MACs</a:t>
              </a:r>
              <a:endParaRPr lang="pt-BR" sz="825" dirty="0"/>
            </a:p>
            <a:p>
              <a:r>
                <a:rPr lang="pt-BR" sz="825" dirty="0"/>
                <a:t>Citocinas</a:t>
              </a:r>
            </a:p>
            <a:p>
              <a:r>
                <a:rPr lang="pt-BR" sz="825" dirty="0"/>
                <a:t>TNF-α</a:t>
              </a:r>
            </a:p>
            <a:p>
              <a:r>
                <a:rPr lang="pt-BR" sz="825" dirty="0" err="1"/>
                <a:t>TLRs</a:t>
              </a:r>
              <a:endParaRPr lang="pt-BR" sz="825" dirty="0"/>
            </a:p>
            <a:p>
              <a:r>
                <a:rPr lang="pt-BR" sz="825" dirty="0" err="1"/>
                <a:t>NLRs</a:t>
              </a:r>
              <a:endParaRPr lang="pt-BR" sz="825" dirty="0"/>
            </a:p>
          </p:txBody>
        </p:sp>
      </p:grpSp>
      <p:grpSp>
        <p:nvGrpSpPr>
          <p:cNvPr id="7176" name="Agrupar 7175">
            <a:extLst>
              <a:ext uri="{FF2B5EF4-FFF2-40B4-BE49-F238E27FC236}">
                <a16:creationId xmlns:a16="http://schemas.microsoft.com/office/drawing/2014/main" id="{87610351-23E4-4789-8A09-77ED3D97C226}"/>
              </a:ext>
            </a:extLst>
          </p:cNvPr>
          <p:cNvGrpSpPr/>
          <p:nvPr/>
        </p:nvGrpSpPr>
        <p:grpSpPr>
          <a:xfrm>
            <a:off x="5166065" y="4779150"/>
            <a:ext cx="1621911" cy="961307"/>
            <a:chOff x="6888088" y="5229200"/>
            <a:chExt cx="2162548" cy="1281742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103B6EA2-2850-4B67-8540-4889607E3F08}"/>
                </a:ext>
              </a:extLst>
            </p:cNvPr>
            <p:cNvGrpSpPr/>
            <p:nvPr/>
          </p:nvGrpSpPr>
          <p:grpSpPr>
            <a:xfrm>
              <a:off x="6888088" y="5373216"/>
              <a:ext cx="1049765" cy="1137726"/>
              <a:chOff x="6960096" y="5013176"/>
              <a:chExt cx="1049765" cy="1137726"/>
            </a:xfrm>
          </p:grpSpPr>
          <p:pic>
            <p:nvPicPr>
              <p:cNvPr id="32" name="Imagem 31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BB517FD0-9CC5-4CA3-B82D-D9F6A97ED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4112" y="5157192"/>
                <a:ext cx="329685" cy="273630"/>
              </a:xfrm>
              <a:prstGeom prst="rect">
                <a:avLst/>
              </a:prstGeom>
            </p:spPr>
          </p:pic>
          <p:pic>
            <p:nvPicPr>
              <p:cNvPr id="33" name="Imagem 32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12287732-7B27-40D1-B5FF-E83401835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0359" y="5469227"/>
                <a:ext cx="329685" cy="273630"/>
              </a:xfrm>
              <a:prstGeom prst="rect">
                <a:avLst/>
              </a:prstGeom>
            </p:spPr>
          </p:pic>
          <p:pic>
            <p:nvPicPr>
              <p:cNvPr id="34" name="Imagem 33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EDDA28E8-1424-4C23-A937-B78E59E4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1429" y="5013176"/>
                <a:ext cx="329685" cy="273630"/>
              </a:xfrm>
              <a:prstGeom prst="rect">
                <a:avLst/>
              </a:prstGeom>
            </p:spPr>
          </p:pic>
          <p:pic>
            <p:nvPicPr>
              <p:cNvPr id="35" name="Imagem 34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F02AC3E-5C62-453E-BDA5-92A85C03A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0096" y="5373216"/>
                <a:ext cx="329685" cy="273630"/>
              </a:xfrm>
              <a:prstGeom prst="rect">
                <a:avLst/>
              </a:prstGeom>
            </p:spPr>
          </p:pic>
          <p:pic>
            <p:nvPicPr>
              <p:cNvPr id="36" name="Imagem 35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5F649CF2-7090-4F1B-8B1F-486AAB4B3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6160" y="5661248"/>
                <a:ext cx="329685" cy="273630"/>
              </a:xfrm>
              <a:prstGeom prst="rect">
                <a:avLst/>
              </a:prstGeom>
            </p:spPr>
          </p:pic>
          <p:pic>
            <p:nvPicPr>
              <p:cNvPr id="37" name="Imagem 36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6336F6A7-BD1B-4BB9-A643-39E31480A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152" y="5301208"/>
                <a:ext cx="329685" cy="273630"/>
              </a:xfrm>
              <a:prstGeom prst="rect">
                <a:avLst/>
              </a:prstGeom>
            </p:spPr>
          </p:pic>
          <p:pic>
            <p:nvPicPr>
              <p:cNvPr id="38" name="Imagem 37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D5256BE-B67A-4748-96AF-20B067667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0136" y="5877272"/>
                <a:ext cx="329685" cy="273630"/>
              </a:xfrm>
              <a:prstGeom prst="rect">
                <a:avLst/>
              </a:prstGeom>
            </p:spPr>
          </p:pic>
          <p:pic>
            <p:nvPicPr>
              <p:cNvPr id="39" name="Imagem 38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10923A16-0BA1-4540-AE93-8C2207DD7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0176" y="5517232"/>
                <a:ext cx="329685" cy="273630"/>
              </a:xfrm>
              <a:prstGeom prst="rect">
                <a:avLst/>
              </a:prstGeom>
            </p:spPr>
          </p:pic>
          <p:pic>
            <p:nvPicPr>
              <p:cNvPr id="40" name="Imagem 39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D67EDCC3-3AE6-4FB9-8865-6A45317BA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2104" y="5661248"/>
                <a:ext cx="329685" cy="298782"/>
              </a:xfrm>
              <a:prstGeom prst="rect">
                <a:avLst/>
              </a:prstGeom>
            </p:spPr>
          </p:pic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7CBBEBD0-5C30-4886-A3DA-71B4DB190FB7}"/>
                </a:ext>
              </a:extLst>
            </p:cNvPr>
            <p:cNvSpPr txBox="1"/>
            <p:nvPr/>
          </p:nvSpPr>
          <p:spPr>
            <a:xfrm>
              <a:off x="7680176" y="5229200"/>
              <a:ext cx="1370460" cy="63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25" dirty="0"/>
                <a:t>Linfócitos T</a:t>
              </a:r>
            </a:p>
            <a:p>
              <a:r>
                <a:rPr lang="pt-BR" sz="825" dirty="0"/>
                <a:t>CD4 Th1/Th17/</a:t>
              </a:r>
              <a:r>
                <a:rPr lang="pt-BR" sz="825" dirty="0" err="1"/>
                <a:t>Treg</a:t>
              </a:r>
              <a:endParaRPr lang="pt-BR" sz="825" dirty="0"/>
            </a:p>
            <a:p>
              <a:r>
                <a:rPr lang="pt-BR" sz="825" dirty="0"/>
                <a:t> CD8 Citotóxico</a:t>
              </a:r>
            </a:p>
          </p:txBody>
        </p:sp>
      </p:grpSp>
      <p:pic>
        <p:nvPicPr>
          <p:cNvPr id="43" name="Picture 3">
            <a:extLst>
              <a:ext uri="{FF2B5EF4-FFF2-40B4-BE49-F238E27FC236}">
                <a16:creationId xmlns:a16="http://schemas.microsoft.com/office/drawing/2014/main" id="{DD8AF18B-227F-4450-B0D4-011AB639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46" y="2132857"/>
            <a:ext cx="1782198" cy="139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B68690B3-4BC9-46BD-AD84-339A0C94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94" y="3212976"/>
            <a:ext cx="1674186" cy="135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A6C7ED8-0F2B-4E43-AA39-881310AC5F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711" t="44386" r="19572" b="35263"/>
          <a:stretch/>
        </p:blipFill>
        <p:spPr>
          <a:xfrm>
            <a:off x="7488324" y="4401108"/>
            <a:ext cx="1553138" cy="1296144"/>
          </a:xfrm>
          <a:prstGeom prst="rect">
            <a:avLst/>
          </a:prstGeom>
        </p:spPr>
      </p:pic>
      <p:grpSp>
        <p:nvGrpSpPr>
          <p:cNvPr id="7177" name="Agrupar 7176">
            <a:extLst>
              <a:ext uri="{FF2B5EF4-FFF2-40B4-BE49-F238E27FC236}">
                <a16:creationId xmlns:a16="http://schemas.microsoft.com/office/drawing/2014/main" id="{0533C207-1455-4C28-B0CA-866B670CBB58}"/>
              </a:ext>
            </a:extLst>
          </p:cNvPr>
          <p:cNvGrpSpPr/>
          <p:nvPr/>
        </p:nvGrpSpPr>
        <p:grpSpPr>
          <a:xfrm>
            <a:off x="3815916" y="4887162"/>
            <a:ext cx="1193910" cy="886309"/>
            <a:chOff x="5087888" y="5373216"/>
            <a:chExt cx="1591880" cy="1181745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9C16CCF1-A6B8-40A9-ACFA-9836323F0B14}"/>
                </a:ext>
              </a:extLst>
            </p:cNvPr>
            <p:cNvGrpSpPr/>
            <p:nvPr/>
          </p:nvGrpSpPr>
          <p:grpSpPr>
            <a:xfrm>
              <a:off x="5087888" y="5373216"/>
              <a:ext cx="1133164" cy="1008112"/>
              <a:chOff x="5087888" y="5373216"/>
              <a:chExt cx="1133164" cy="1008112"/>
            </a:xfrm>
          </p:grpSpPr>
          <p:pic>
            <p:nvPicPr>
              <p:cNvPr id="46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92DE5689-1685-4AF0-B9DB-78457DDB8C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3237" y="5373216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2BA6CE90-E9E4-421E-96BD-8ED4B7648D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7888" y="5661248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CB764893-D978-4B82-8404-1A61676217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7888" y="5445224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13EFFEF8-BD69-4831-916C-07B40C70CD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5637" y="5525616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B6FA5110-9EE5-4E49-845A-9C1DDFA230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3963" y="5805264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DE060DD0-844D-4CC3-B73D-5A86239BBA03}"/>
                </a:ext>
              </a:extLst>
            </p:cNvPr>
            <p:cNvSpPr txBox="1"/>
            <p:nvPr/>
          </p:nvSpPr>
          <p:spPr>
            <a:xfrm>
              <a:off x="5879976" y="6093296"/>
              <a:ext cx="7997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25" dirty="0" err="1"/>
                <a:t>Microglia</a:t>
              </a:r>
              <a:endParaRPr lang="pt-BR" sz="825" dirty="0"/>
            </a:p>
            <a:p>
              <a:r>
                <a:rPr lang="pt-BR" sz="825" dirty="0"/>
                <a:t>MHC i e 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5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94587"/>
            <a:ext cx="8280920" cy="501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Balão de Pensamento: Nuvem 103">
            <a:extLst>
              <a:ext uri="{FF2B5EF4-FFF2-40B4-BE49-F238E27FC236}">
                <a16:creationId xmlns:a16="http://schemas.microsoft.com/office/drawing/2014/main" id="{DEBA390A-4FD7-4CB2-BD9C-E8D1139B1B66}"/>
              </a:ext>
            </a:extLst>
          </p:cNvPr>
          <p:cNvSpPr/>
          <p:nvPr/>
        </p:nvSpPr>
        <p:spPr>
          <a:xfrm>
            <a:off x="3059832" y="1052736"/>
            <a:ext cx="3240360" cy="1890210"/>
          </a:xfrm>
          <a:prstGeom prst="cloudCallout">
            <a:avLst>
              <a:gd name="adj1" fmla="val -73318"/>
              <a:gd name="adj2" fmla="val 927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C00000"/>
                </a:solidFill>
              </a:rPr>
              <a:t>Mas…</a:t>
            </a:r>
          </a:p>
          <a:p>
            <a:pPr algn="ctr"/>
            <a:endParaRPr lang="en-US" sz="1350" dirty="0">
              <a:solidFill>
                <a:srgbClr val="C00000"/>
              </a:solidFill>
            </a:endParaRPr>
          </a:p>
          <a:p>
            <a:pPr algn="ctr"/>
            <a:r>
              <a:rPr lang="en-US" sz="1350" dirty="0" err="1">
                <a:solidFill>
                  <a:srgbClr val="C00000"/>
                </a:solidFill>
              </a:rPr>
              <a:t>Quem</a:t>
            </a:r>
            <a:r>
              <a:rPr lang="en-US" sz="1350" dirty="0">
                <a:solidFill>
                  <a:srgbClr val="C00000"/>
                </a:solidFill>
              </a:rPr>
              <a:t> </a:t>
            </a:r>
            <a:r>
              <a:rPr lang="en-US" sz="1350" dirty="0" err="1">
                <a:solidFill>
                  <a:srgbClr val="C00000"/>
                </a:solidFill>
              </a:rPr>
              <a:t>ativa</a:t>
            </a:r>
            <a:r>
              <a:rPr lang="en-US" sz="1350" dirty="0">
                <a:solidFill>
                  <a:srgbClr val="C00000"/>
                </a:solidFill>
              </a:rPr>
              <a:t> </a:t>
            </a:r>
            <a:r>
              <a:rPr lang="en-US" sz="1350" dirty="0" err="1">
                <a:solidFill>
                  <a:srgbClr val="C00000"/>
                </a:solidFill>
              </a:rPr>
              <a:t>os</a:t>
            </a:r>
            <a:r>
              <a:rPr lang="en-US" sz="1350" dirty="0">
                <a:solidFill>
                  <a:srgbClr val="C00000"/>
                </a:solidFill>
              </a:rPr>
              <a:t> </a:t>
            </a:r>
            <a:r>
              <a:rPr lang="en-US" sz="1350" dirty="0" err="1">
                <a:solidFill>
                  <a:srgbClr val="C00000"/>
                </a:solidFill>
              </a:rPr>
              <a:t>linfócitos</a:t>
            </a:r>
            <a:endParaRPr lang="en-US" sz="1350" dirty="0">
              <a:solidFill>
                <a:srgbClr val="C00000"/>
              </a:solidFill>
            </a:endParaRPr>
          </a:p>
          <a:p>
            <a:pPr algn="ctr"/>
            <a:r>
              <a:rPr lang="en-US" sz="1350" dirty="0">
                <a:solidFill>
                  <a:srgbClr val="C00000"/>
                </a:solidFill>
              </a:rPr>
              <a:t>Infiltrantes ?</a:t>
            </a:r>
            <a:endParaRPr lang="pt-BR" sz="1350" dirty="0">
              <a:solidFill>
                <a:srgbClr val="C00000"/>
              </a:solidFill>
            </a:endParaRPr>
          </a:p>
        </p:txBody>
      </p:sp>
      <p:pic>
        <p:nvPicPr>
          <p:cNvPr id="105" name="Imagem 104">
            <a:extLst>
              <a:ext uri="{FF2B5EF4-FFF2-40B4-BE49-F238E27FC236}">
                <a16:creationId xmlns:a16="http://schemas.microsoft.com/office/drawing/2014/main" id="{BCC74117-17D8-4C25-B987-808B41FC5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7" t="36843" r="55790" b="25613"/>
          <a:stretch/>
        </p:blipFill>
        <p:spPr>
          <a:xfrm>
            <a:off x="251521" y="3915054"/>
            <a:ext cx="2445419" cy="1931068"/>
          </a:xfrm>
          <a:prstGeom prst="rect">
            <a:avLst/>
          </a:prstGeom>
        </p:spPr>
      </p:pic>
      <p:sp>
        <p:nvSpPr>
          <p:cNvPr id="11" name="Balão de Pensamento: Nuvem 10">
            <a:extLst>
              <a:ext uri="{FF2B5EF4-FFF2-40B4-BE49-F238E27FC236}">
                <a16:creationId xmlns:a16="http://schemas.microsoft.com/office/drawing/2014/main" id="{03A896B6-4B8E-49AC-AF57-AE175C24A833}"/>
              </a:ext>
            </a:extLst>
          </p:cNvPr>
          <p:cNvSpPr/>
          <p:nvPr/>
        </p:nvSpPr>
        <p:spPr>
          <a:xfrm>
            <a:off x="4734018" y="2780928"/>
            <a:ext cx="3240360" cy="1890210"/>
          </a:xfrm>
          <a:prstGeom prst="cloudCallout">
            <a:avLst>
              <a:gd name="adj1" fmla="val -108963"/>
              <a:gd name="adj2" fmla="val 216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 err="1">
                <a:solidFill>
                  <a:srgbClr val="C00000"/>
                </a:solidFill>
              </a:rPr>
              <a:t>Epitope</a:t>
            </a:r>
            <a:r>
              <a:rPr lang="pt-BR" sz="1350" dirty="0">
                <a:solidFill>
                  <a:srgbClr val="C00000"/>
                </a:solidFill>
              </a:rPr>
              <a:t> </a:t>
            </a:r>
            <a:r>
              <a:rPr lang="pt-BR" sz="1350" dirty="0" err="1">
                <a:solidFill>
                  <a:srgbClr val="C00000"/>
                </a:solidFill>
              </a:rPr>
              <a:t>Spreading</a:t>
            </a:r>
            <a:r>
              <a:rPr lang="pt-BR" sz="1350" dirty="0">
                <a:solidFill>
                  <a:srgbClr val="C00000"/>
                </a:solidFill>
              </a:rPr>
              <a:t>?</a:t>
            </a:r>
          </a:p>
          <a:p>
            <a:pPr algn="ctr"/>
            <a:endParaRPr lang="pt-BR" sz="1350" dirty="0">
              <a:solidFill>
                <a:srgbClr val="C00000"/>
              </a:solidFill>
            </a:endParaRPr>
          </a:p>
          <a:p>
            <a:pPr algn="ctr"/>
            <a:r>
              <a:rPr lang="pt-BR" sz="1350" dirty="0" err="1">
                <a:solidFill>
                  <a:srgbClr val="C00000"/>
                </a:solidFill>
              </a:rPr>
              <a:t>Bystander</a:t>
            </a:r>
            <a:r>
              <a:rPr lang="pt-BR" sz="1350" dirty="0">
                <a:solidFill>
                  <a:srgbClr val="C00000"/>
                </a:solidFill>
              </a:rPr>
              <a:t> </a:t>
            </a:r>
            <a:r>
              <a:rPr lang="pt-BR" sz="1350" dirty="0" err="1">
                <a:solidFill>
                  <a:srgbClr val="C00000"/>
                </a:solidFill>
              </a:rPr>
              <a:t>Activation</a:t>
            </a:r>
            <a:r>
              <a:rPr lang="pt-BR" sz="1350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89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56418615-914D-4F59-9E34-701B2A691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3496" y="4509120"/>
            <a:ext cx="2057009" cy="140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id="{BDAC6BAF-7B88-49E8-8C8D-DE2DEA53ACF7}"/>
              </a:ext>
            </a:extLst>
          </p:cNvPr>
          <p:cNvGrpSpPr>
            <a:grpSpLocks/>
          </p:cNvGrpSpPr>
          <p:nvPr/>
        </p:nvGrpSpPr>
        <p:grpSpPr bwMode="auto">
          <a:xfrm>
            <a:off x="2249742" y="2294874"/>
            <a:ext cx="4428492" cy="1728788"/>
            <a:chOff x="1927" y="2522"/>
            <a:chExt cx="3538" cy="14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6DBD12-2170-4CA0-B5EC-A1BA2B898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2522"/>
              <a:ext cx="3538" cy="1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59BEAE2B-2D38-448A-8DE2-502211100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" y="2768"/>
              <a:ext cx="181" cy="113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787B6BA9-8B7B-4088-BE29-2F0549FFCC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6" y="2614"/>
              <a:ext cx="136" cy="18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DE3A16B8-B198-47A2-80A6-C864570E99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2" y="2614"/>
              <a:ext cx="499" cy="45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083944C2-9B1A-4BB6-97E9-9E6B5F447D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30" y="2704"/>
              <a:ext cx="182" cy="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524E24E8-C47D-4251-B752-A84ED3D3A45D}"/>
              </a:ext>
            </a:extLst>
          </p:cNvPr>
          <p:cNvSpPr txBox="1"/>
          <p:nvPr/>
        </p:nvSpPr>
        <p:spPr>
          <a:xfrm>
            <a:off x="8046920" y="5697252"/>
            <a:ext cx="1059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err="1"/>
              <a:t>Bailey</a:t>
            </a:r>
            <a:r>
              <a:rPr lang="pt-BR" sz="900" dirty="0"/>
              <a:t> S et al. 2011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FD1B4D-0C23-4E5F-B267-B00F47723530}"/>
              </a:ext>
            </a:extLst>
          </p:cNvPr>
          <p:cNvSpPr txBox="1"/>
          <p:nvPr/>
        </p:nvSpPr>
        <p:spPr>
          <a:xfrm>
            <a:off x="89503" y="1214755"/>
            <a:ext cx="8275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Células Dendríticas Residentes São Responsáveis por </a:t>
            </a:r>
            <a:r>
              <a:rPr lang="pt-BR" dirty="0" err="1">
                <a:solidFill>
                  <a:schemeClr val="bg1"/>
                </a:solidFill>
              </a:rPr>
              <a:t>Re-ativar</a:t>
            </a:r>
            <a:r>
              <a:rPr lang="pt-BR" dirty="0">
                <a:solidFill>
                  <a:schemeClr val="bg1"/>
                </a:solidFill>
              </a:rPr>
              <a:t> os Linfócitos </a:t>
            </a:r>
            <a:r>
              <a:rPr lang="pt-BR" dirty="0" err="1">
                <a:solidFill>
                  <a:schemeClr val="bg1"/>
                </a:solidFill>
              </a:rPr>
              <a:t>Infiltrantes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Apresentação </a:t>
            </a:r>
            <a:r>
              <a:rPr lang="pt-BR" dirty="0" err="1">
                <a:solidFill>
                  <a:schemeClr val="bg1"/>
                </a:solidFill>
              </a:rPr>
              <a:t>Antigenos</a:t>
            </a:r>
            <a:r>
              <a:rPr lang="pt-BR" dirty="0">
                <a:solidFill>
                  <a:schemeClr val="bg1"/>
                </a:solidFill>
              </a:rPr>
              <a:t> e Secreção de Citocinas – IL-6 e IL-23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8D2023CC-62C8-4286-86D9-02743C67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38" y="5211198"/>
            <a:ext cx="111921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50" b="1" dirty="0">
                <a:solidFill>
                  <a:srgbClr val="FF0000"/>
                </a:solidFill>
              </a:rPr>
              <a:t>Red: CD11c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50" b="1" dirty="0">
                <a:solidFill>
                  <a:srgbClr val="FFFF00"/>
                </a:solidFill>
              </a:rPr>
              <a:t>Yellow: CD11b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50" b="1" dirty="0">
                <a:solidFill>
                  <a:srgbClr val="0070C0"/>
                </a:solidFill>
              </a:rPr>
              <a:t>Blue: Thy1.1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1111FE88-6470-48DD-9F67-61DA06ED7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38" y="2024844"/>
            <a:ext cx="1674186" cy="1689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BA3E3C5-FC91-4ACB-A156-F020039D1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38" y="3699030"/>
            <a:ext cx="1649638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53ECDC86-506E-474A-84E6-31BEDE356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402" y="2257425"/>
            <a:ext cx="657225" cy="117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5B9B5EF-8060-49A6-BE48-AE50ED795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3104964"/>
            <a:ext cx="1407319" cy="220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B88752F5-36CE-4A56-A215-29CEEDBFEDD9}"/>
              </a:ext>
            </a:extLst>
          </p:cNvPr>
          <p:cNvSpPr txBox="1"/>
          <p:nvPr/>
        </p:nvSpPr>
        <p:spPr>
          <a:xfrm>
            <a:off x="2303749" y="2024844"/>
            <a:ext cx="42206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 err="1"/>
              <a:t>Co-Cultura</a:t>
            </a:r>
            <a:r>
              <a:rPr lang="pt-BR" sz="1350" dirty="0"/>
              <a:t> – Células Dendríticas do Cérebro + Linfócitos T</a:t>
            </a:r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60102F79-9261-44B3-BF54-8E4EB4C69528}"/>
              </a:ext>
            </a:extLst>
          </p:cNvPr>
          <p:cNvSpPr/>
          <p:nvPr/>
        </p:nvSpPr>
        <p:spPr>
          <a:xfrm rot="5400000">
            <a:off x="4409982" y="4171583"/>
            <a:ext cx="324036" cy="243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1112245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B616B-623A-4D66-8C1C-A0799D9D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26" y="944725"/>
            <a:ext cx="7543800" cy="994172"/>
          </a:xfrm>
        </p:spPr>
        <p:txBody>
          <a:bodyPr>
            <a:normAutofit/>
          </a:bodyPr>
          <a:lstStyle/>
          <a:p>
            <a:pPr algn="just"/>
            <a:r>
              <a:rPr lang="pt-BR" sz="2100" dirty="0"/>
              <a:t>Macrófagos, </a:t>
            </a:r>
            <a:r>
              <a:rPr lang="pt-BR" sz="2100" dirty="0" err="1"/>
              <a:t>Cèlulas</a:t>
            </a:r>
            <a:r>
              <a:rPr lang="pt-BR" sz="2100" dirty="0"/>
              <a:t> Dendríticas, Monócitos e Neutrófilos Fazem Parte do Pool de </a:t>
            </a:r>
            <a:r>
              <a:rPr lang="pt-BR" sz="2100" dirty="0" err="1"/>
              <a:t>Cèlulas</a:t>
            </a:r>
            <a:r>
              <a:rPr lang="pt-BR" sz="2100" dirty="0"/>
              <a:t> Associadas ao SNC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E4CA35-56D1-4531-9DDC-625D1B2C2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07" t="47544" r="9901" b="7368"/>
          <a:stretch/>
        </p:blipFill>
        <p:spPr>
          <a:xfrm>
            <a:off x="305526" y="2132856"/>
            <a:ext cx="2376264" cy="169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A6FA50D4-A6FB-421A-8362-DCFC4654C91E}"/>
              </a:ext>
            </a:extLst>
          </p:cNvPr>
          <p:cNvGrpSpPr/>
          <p:nvPr/>
        </p:nvGrpSpPr>
        <p:grpSpPr>
          <a:xfrm>
            <a:off x="305526" y="4131079"/>
            <a:ext cx="4266474" cy="1660358"/>
            <a:chOff x="407368" y="4365104"/>
            <a:chExt cx="5366084" cy="221381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42B1E2D-1297-431B-A983-0AE1B0ABC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82" t="52457" r="47105" b="15263"/>
            <a:stretch/>
          </p:blipFill>
          <p:spPr>
            <a:xfrm>
              <a:off x="407368" y="4365104"/>
              <a:ext cx="5366084" cy="22138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1C7D567-E42B-4325-B414-9BC1FAA166DD}"/>
                </a:ext>
              </a:extLst>
            </p:cNvPr>
            <p:cNvSpPr/>
            <p:nvPr/>
          </p:nvSpPr>
          <p:spPr>
            <a:xfrm>
              <a:off x="5544000" y="4797152"/>
              <a:ext cx="216024" cy="115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1F4A631E-6B06-4888-B992-291EC8DE2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96" t="28928" r="10198" b="27898"/>
          <a:stretch/>
        </p:blipFill>
        <p:spPr>
          <a:xfrm>
            <a:off x="2943511" y="2078850"/>
            <a:ext cx="1628489" cy="189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015164-90A4-4BC3-912E-96D9D248CF4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0252" y="2888940"/>
            <a:ext cx="2201184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6F54D93-054F-4513-BF7C-D17F225D4E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2024845"/>
            <a:ext cx="2106234" cy="237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A0E629F-115D-4A63-81DD-59525DF79880}"/>
              </a:ext>
            </a:extLst>
          </p:cNvPr>
          <p:cNvSpPr txBox="1"/>
          <p:nvPr/>
        </p:nvSpPr>
        <p:spPr>
          <a:xfrm>
            <a:off x="8112023" y="5793001"/>
            <a:ext cx="10711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err="1"/>
              <a:t>Mrdjen</a:t>
            </a:r>
            <a:r>
              <a:rPr lang="pt-BR" sz="900" dirty="0"/>
              <a:t> et al.2018 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6A159AF3-445B-4843-AAA2-11A982804FBD}"/>
              </a:ext>
            </a:extLst>
          </p:cNvPr>
          <p:cNvGrpSpPr/>
          <p:nvPr/>
        </p:nvGrpSpPr>
        <p:grpSpPr>
          <a:xfrm>
            <a:off x="4680012" y="4239090"/>
            <a:ext cx="2214246" cy="1673286"/>
            <a:chOff x="6240016" y="4509120"/>
            <a:chExt cx="2952328" cy="2231048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D9C4A3ED-FBAB-414A-9CE9-4CAD3C784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36160" y="4509120"/>
              <a:ext cx="1656184" cy="2219141"/>
            </a:xfrm>
            <a:prstGeom prst="rect">
              <a:avLst/>
            </a:prstGeom>
          </p:spPr>
        </p:pic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75097482-972D-4D75-9486-3666132D2CEE}"/>
                </a:ext>
              </a:extLst>
            </p:cNvPr>
            <p:cNvGrpSpPr/>
            <p:nvPr/>
          </p:nvGrpSpPr>
          <p:grpSpPr>
            <a:xfrm>
              <a:off x="6240016" y="4725144"/>
              <a:ext cx="1133164" cy="1008112"/>
              <a:chOff x="5087888" y="5373216"/>
              <a:chExt cx="1133164" cy="1008112"/>
            </a:xfrm>
          </p:grpSpPr>
          <p:pic>
            <p:nvPicPr>
              <p:cNvPr id="16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39FF6055-AD74-4618-9B6C-21D322125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3237" y="5373216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B266311D-C453-40D3-B018-988A757BB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7888" y="5661248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432968F0-9553-4025-AA36-D1777E6E35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7888" y="5445224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287B5E0B-9E86-4CC5-A52C-188E2F3A79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5637" y="5525616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https://smart.servier.com/wp-content/uploads/2016/10/Microglie01-680x540.png">
                <a:extLst>
                  <a:ext uri="{FF2B5EF4-FFF2-40B4-BE49-F238E27FC236}">
                    <a16:creationId xmlns:a16="http://schemas.microsoft.com/office/drawing/2014/main" id="{D9A21FF4-CC9F-4DAB-9987-2315C20DAE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3963" y="5805264"/>
                <a:ext cx="72541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8ECEE2BA-4806-49FA-8093-3E0BC0BF5A99}"/>
                </a:ext>
              </a:extLst>
            </p:cNvPr>
            <p:cNvGrpSpPr/>
            <p:nvPr/>
          </p:nvGrpSpPr>
          <p:grpSpPr>
            <a:xfrm>
              <a:off x="6384032" y="5877272"/>
              <a:ext cx="1080120" cy="862896"/>
              <a:chOff x="6744072" y="3068960"/>
              <a:chExt cx="1944216" cy="1887703"/>
            </a:xfrm>
          </p:grpSpPr>
          <p:pic>
            <p:nvPicPr>
              <p:cNvPr id="22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35D82D9D-CAAF-4DB5-99CC-90617F2759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8128" y="3068960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0E0735C6-A3B0-4ED3-B20E-3C9CEEE205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4072" y="3451611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227C9F1C-19A9-4485-850F-E24E655DB4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0176" y="4005064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C667F625-A08F-42C0-8B3D-9AC322B0F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4192" y="3429000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https://smart.servier.com/wp-content/uploads/2016/10/monocyte02.png">
                <a:extLst>
                  <a:ext uri="{FF2B5EF4-FFF2-40B4-BE49-F238E27FC236}">
                    <a16:creationId xmlns:a16="http://schemas.microsoft.com/office/drawing/2014/main" id="{233E133E-A72B-4CB4-BACF-6ABBCF46E5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0136" y="3789040"/>
                <a:ext cx="864096" cy="95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Seta: para a Direita 26">
              <a:extLst>
                <a:ext uri="{FF2B5EF4-FFF2-40B4-BE49-F238E27FC236}">
                  <a16:creationId xmlns:a16="http://schemas.microsoft.com/office/drawing/2014/main" id="{62182F1B-1C1C-476B-A0E5-0EF9F11C0958}"/>
                </a:ext>
              </a:extLst>
            </p:cNvPr>
            <p:cNvSpPr/>
            <p:nvPr/>
          </p:nvSpPr>
          <p:spPr>
            <a:xfrm>
              <a:off x="7320136" y="5157192"/>
              <a:ext cx="288032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8" name="Seta: para a Direita 27">
              <a:extLst>
                <a:ext uri="{FF2B5EF4-FFF2-40B4-BE49-F238E27FC236}">
                  <a16:creationId xmlns:a16="http://schemas.microsoft.com/office/drawing/2014/main" id="{250C8D2B-79CF-4D0D-B263-F6A55B55CDBC}"/>
                </a:ext>
              </a:extLst>
            </p:cNvPr>
            <p:cNvSpPr/>
            <p:nvPr/>
          </p:nvSpPr>
          <p:spPr>
            <a:xfrm rot="19613224">
              <a:off x="7379088" y="5682457"/>
              <a:ext cx="647955" cy="1448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EB24F3F-6065-4C63-99B7-E816C212A913}"/>
              </a:ext>
            </a:extLst>
          </p:cNvPr>
          <p:cNvSpPr txBox="1"/>
          <p:nvPr/>
        </p:nvSpPr>
        <p:spPr>
          <a:xfrm>
            <a:off x="5976157" y="5589240"/>
            <a:ext cx="716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Cx3CR1</a:t>
            </a:r>
          </a:p>
        </p:txBody>
      </p:sp>
    </p:spTree>
    <p:extLst>
      <p:ext uri="{BB962C8B-B14F-4D97-AF65-F5344CB8AC3E}">
        <p14:creationId xmlns:p14="http://schemas.microsoft.com/office/powerpoint/2010/main" val="13195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A7193-A7AD-4E8D-9182-C78361B3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4" y="944725"/>
            <a:ext cx="7543800" cy="994172"/>
          </a:xfrm>
        </p:spPr>
        <p:txBody>
          <a:bodyPr>
            <a:normAutofit fontScale="90000"/>
          </a:bodyPr>
          <a:lstStyle/>
          <a:p>
            <a:r>
              <a:rPr lang="pt-BR" dirty="0"/>
              <a:t>Como Se Comporta Cada População </a:t>
            </a:r>
            <a:r>
              <a:rPr lang="pt-BR" dirty="0" err="1"/>
              <a:t>Duranta</a:t>
            </a:r>
            <a:r>
              <a:rPr lang="pt-BR" dirty="0"/>
              <a:t> a </a:t>
            </a:r>
            <a:r>
              <a:rPr lang="pt-BR" dirty="0" err="1"/>
              <a:t>Neuroinflamação</a:t>
            </a:r>
            <a:r>
              <a:rPr lang="pt-BR" dirty="0"/>
              <a:t>?</a:t>
            </a:r>
            <a:br>
              <a:rPr lang="pt-BR" dirty="0"/>
            </a:br>
            <a:r>
              <a:rPr lang="pt-BR" sz="2325" dirty="0"/>
              <a:t>Qual Sua Relevância Para a </a:t>
            </a:r>
            <a:r>
              <a:rPr lang="pt-BR" sz="2325" dirty="0" err="1"/>
              <a:t>Neuroinflamação</a:t>
            </a:r>
            <a:r>
              <a:rPr lang="pt-BR" sz="2325" dirty="0"/>
              <a:t>?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CE0ABC5-70E9-4935-9C13-CCEB70118E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514" y="2240868"/>
            <a:ext cx="2243138" cy="21717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0378199-E503-4906-B919-BD346D9D5B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9682" y="3591018"/>
            <a:ext cx="2157413" cy="21216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6B0F41C-5C0A-42A7-BF74-88EBB2611F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7694" y="4887162"/>
            <a:ext cx="585788" cy="600075"/>
          </a:xfrm>
          <a:prstGeom prst="rect">
            <a:avLst/>
          </a:prstGeom>
        </p:spPr>
      </p:pic>
      <p:sp>
        <p:nvSpPr>
          <p:cNvPr id="7" name="Seta: Curva para Baixo 6">
            <a:extLst>
              <a:ext uri="{FF2B5EF4-FFF2-40B4-BE49-F238E27FC236}">
                <a16:creationId xmlns:a16="http://schemas.microsoft.com/office/drawing/2014/main" id="{A6F0E5F9-2826-4332-89D0-8B276F7E99D0}"/>
              </a:ext>
            </a:extLst>
          </p:cNvPr>
          <p:cNvSpPr/>
          <p:nvPr/>
        </p:nvSpPr>
        <p:spPr>
          <a:xfrm rot="2519332">
            <a:off x="1493890" y="2720980"/>
            <a:ext cx="2106234" cy="48605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4E4558FE-C7E1-4BDA-85DC-DBF235FADFDB}"/>
              </a:ext>
            </a:extLst>
          </p:cNvPr>
          <p:cNvSpPr/>
          <p:nvPr/>
        </p:nvSpPr>
        <p:spPr>
          <a:xfrm>
            <a:off x="1100890" y="2995183"/>
            <a:ext cx="1118936" cy="906790"/>
          </a:xfrm>
          <a:custGeom>
            <a:avLst/>
            <a:gdLst>
              <a:gd name="connsiteX0" fmla="*/ 385010 w 1491915"/>
              <a:gd name="connsiteY0" fmla="*/ 24063 h 1209053"/>
              <a:gd name="connsiteX1" fmla="*/ 168442 w 1491915"/>
              <a:gd name="connsiteY1" fmla="*/ 36095 h 1209053"/>
              <a:gd name="connsiteX2" fmla="*/ 144379 w 1491915"/>
              <a:gd name="connsiteY2" fmla="*/ 72189 h 1209053"/>
              <a:gd name="connsiteX3" fmla="*/ 108284 w 1491915"/>
              <a:gd name="connsiteY3" fmla="*/ 192505 h 1209053"/>
              <a:gd name="connsiteX4" fmla="*/ 96252 w 1491915"/>
              <a:gd name="connsiteY4" fmla="*/ 457200 h 1209053"/>
              <a:gd name="connsiteX5" fmla="*/ 72189 w 1491915"/>
              <a:gd name="connsiteY5" fmla="*/ 493295 h 1209053"/>
              <a:gd name="connsiteX6" fmla="*/ 36094 w 1491915"/>
              <a:gd name="connsiteY6" fmla="*/ 553452 h 1209053"/>
              <a:gd name="connsiteX7" fmla="*/ 12031 w 1491915"/>
              <a:gd name="connsiteY7" fmla="*/ 625642 h 1209053"/>
              <a:gd name="connsiteX8" fmla="*/ 0 w 1491915"/>
              <a:gd name="connsiteY8" fmla="*/ 661737 h 1209053"/>
              <a:gd name="connsiteX9" fmla="*/ 12031 w 1491915"/>
              <a:gd name="connsiteY9" fmla="*/ 806116 h 1209053"/>
              <a:gd name="connsiteX10" fmla="*/ 60158 w 1491915"/>
              <a:gd name="connsiteY10" fmla="*/ 902368 h 1209053"/>
              <a:gd name="connsiteX11" fmla="*/ 120315 w 1491915"/>
              <a:gd name="connsiteY11" fmla="*/ 962526 h 1209053"/>
              <a:gd name="connsiteX12" fmla="*/ 144379 w 1491915"/>
              <a:gd name="connsiteY12" fmla="*/ 998621 h 1209053"/>
              <a:gd name="connsiteX13" fmla="*/ 180473 w 1491915"/>
              <a:gd name="connsiteY13" fmla="*/ 1010652 h 1209053"/>
              <a:gd name="connsiteX14" fmla="*/ 204536 w 1491915"/>
              <a:gd name="connsiteY14" fmla="*/ 1034716 h 1209053"/>
              <a:gd name="connsiteX15" fmla="*/ 240631 w 1491915"/>
              <a:gd name="connsiteY15" fmla="*/ 1058779 h 1209053"/>
              <a:gd name="connsiteX16" fmla="*/ 312821 w 1491915"/>
              <a:gd name="connsiteY16" fmla="*/ 1130968 h 1209053"/>
              <a:gd name="connsiteX17" fmla="*/ 385010 w 1491915"/>
              <a:gd name="connsiteY17" fmla="*/ 1167063 h 1209053"/>
              <a:gd name="connsiteX18" fmla="*/ 493294 w 1491915"/>
              <a:gd name="connsiteY18" fmla="*/ 1191126 h 1209053"/>
              <a:gd name="connsiteX19" fmla="*/ 661736 w 1491915"/>
              <a:gd name="connsiteY19" fmla="*/ 1191126 h 1209053"/>
              <a:gd name="connsiteX20" fmla="*/ 685800 w 1491915"/>
              <a:gd name="connsiteY20" fmla="*/ 1167063 h 1209053"/>
              <a:gd name="connsiteX21" fmla="*/ 721894 w 1491915"/>
              <a:gd name="connsiteY21" fmla="*/ 1118937 h 1209053"/>
              <a:gd name="connsiteX22" fmla="*/ 733926 w 1491915"/>
              <a:gd name="connsiteY22" fmla="*/ 1082842 h 1209053"/>
              <a:gd name="connsiteX23" fmla="*/ 757989 w 1491915"/>
              <a:gd name="connsiteY23" fmla="*/ 1046747 h 1209053"/>
              <a:gd name="connsiteX24" fmla="*/ 782052 w 1491915"/>
              <a:gd name="connsiteY24" fmla="*/ 974558 h 1209053"/>
              <a:gd name="connsiteX25" fmla="*/ 794084 w 1491915"/>
              <a:gd name="connsiteY25" fmla="*/ 854242 h 1209053"/>
              <a:gd name="connsiteX26" fmla="*/ 962526 w 1491915"/>
              <a:gd name="connsiteY26" fmla="*/ 854242 h 1209053"/>
              <a:gd name="connsiteX27" fmla="*/ 1070810 w 1491915"/>
              <a:gd name="connsiteY27" fmla="*/ 878305 h 1209053"/>
              <a:gd name="connsiteX28" fmla="*/ 1118936 w 1491915"/>
              <a:gd name="connsiteY28" fmla="*/ 890337 h 1209053"/>
              <a:gd name="connsiteX29" fmla="*/ 1191126 w 1491915"/>
              <a:gd name="connsiteY29" fmla="*/ 914400 h 1209053"/>
              <a:gd name="connsiteX30" fmla="*/ 1227221 w 1491915"/>
              <a:gd name="connsiteY30" fmla="*/ 938463 h 1209053"/>
              <a:gd name="connsiteX31" fmla="*/ 1323473 w 1491915"/>
              <a:gd name="connsiteY31" fmla="*/ 962526 h 1209053"/>
              <a:gd name="connsiteX32" fmla="*/ 1443789 w 1491915"/>
              <a:gd name="connsiteY32" fmla="*/ 926431 h 1209053"/>
              <a:gd name="connsiteX33" fmla="*/ 1467852 w 1491915"/>
              <a:gd name="connsiteY33" fmla="*/ 890337 h 1209053"/>
              <a:gd name="connsiteX34" fmla="*/ 1479884 w 1491915"/>
              <a:gd name="connsiteY34" fmla="*/ 842210 h 1209053"/>
              <a:gd name="connsiteX35" fmla="*/ 1491915 w 1491915"/>
              <a:gd name="connsiteY35" fmla="*/ 806116 h 1209053"/>
              <a:gd name="connsiteX36" fmla="*/ 1479884 w 1491915"/>
              <a:gd name="connsiteY36" fmla="*/ 625642 h 1209053"/>
              <a:gd name="connsiteX37" fmla="*/ 1431758 w 1491915"/>
              <a:gd name="connsiteY37" fmla="*/ 541421 h 1209053"/>
              <a:gd name="connsiteX38" fmla="*/ 1359568 w 1491915"/>
              <a:gd name="connsiteY38" fmla="*/ 493295 h 1209053"/>
              <a:gd name="connsiteX39" fmla="*/ 1227221 w 1491915"/>
              <a:gd name="connsiteY39" fmla="*/ 433137 h 1209053"/>
              <a:gd name="connsiteX40" fmla="*/ 1191126 w 1491915"/>
              <a:gd name="connsiteY40" fmla="*/ 409074 h 1209053"/>
              <a:gd name="connsiteX41" fmla="*/ 1118936 w 1491915"/>
              <a:gd name="connsiteY41" fmla="*/ 385010 h 1209053"/>
              <a:gd name="connsiteX42" fmla="*/ 1034715 w 1491915"/>
              <a:gd name="connsiteY42" fmla="*/ 336884 h 1209053"/>
              <a:gd name="connsiteX43" fmla="*/ 1010652 w 1491915"/>
              <a:gd name="connsiteY43" fmla="*/ 300789 h 1209053"/>
              <a:gd name="connsiteX44" fmla="*/ 974558 w 1491915"/>
              <a:gd name="connsiteY44" fmla="*/ 276726 h 1209053"/>
              <a:gd name="connsiteX45" fmla="*/ 962526 w 1491915"/>
              <a:gd name="connsiteY45" fmla="*/ 240631 h 1209053"/>
              <a:gd name="connsiteX46" fmla="*/ 938463 w 1491915"/>
              <a:gd name="connsiteY46" fmla="*/ 204537 h 1209053"/>
              <a:gd name="connsiteX47" fmla="*/ 926431 w 1491915"/>
              <a:gd name="connsiteY47" fmla="*/ 168442 h 1209053"/>
              <a:gd name="connsiteX48" fmla="*/ 830179 w 1491915"/>
              <a:gd name="connsiteY48" fmla="*/ 72189 h 1209053"/>
              <a:gd name="connsiteX49" fmla="*/ 770021 w 1491915"/>
              <a:gd name="connsiteY49" fmla="*/ 36095 h 1209053"/>
              <a:gd name="connsiteX50" fmla="*/ 745958 w 1491915"/>
              <a:gd name="connsiteY50" fmla="*/ 12031 h 1209053"/>
              <a:gd name="connsiteX51" fmla="*/ 709863 w 1491915"/>
              <a:gd name="connsiteY51" fmla="*/ 0 h 1209053"/>
              <a:gd name="connsiteX52" fmla="*/ 421105 w 1491915"/>
              <a:gd name="connsiteY52" fmla="*/ 12031 h 1209053"/>
              <a:gd name="connsiteX53" fmla="*/ 385010 w 1491915"/>
              <a:gd name="connsiteY53" fmla="*/ 24063 h 1209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91915" h="1209053">
                <a:moveTo>
                  <a:pt x="385010" y="24063"/>
                </a:moveTo>
                <a:cubicBezTo>
                  <a:pt x="312821" y="28074"/>
                  <a:pt x="239339" y="21916"/>
                  <a:pt x="168442" y="36095"/>
                </a:cubicBezTo>
                <a:cubicBezTo>
                  <a:pt x="154263" y="38931"/>
                  <a:pt x="150252" y="58975"/>
                  <a:pt x="144379" y="72189"/>
                </a:cubicBezTo>
                <a:cubicBezTo>
                  <a:pt x="127638" y="109856"/>
                  <a:pt x="118284" y="152504"/>
                  <a:pt x="108284" y="192505"/>
                </a:cubicBezTo>
                <a:cubicBezTo>
                  <a:pt x="104273" y="280737"/>
                  <a:pt x="106775" y="369506"/>
                  <a:pt x="96252" y="457200"/>
                </a:cubicBezTo>
                <a:cubicBezTo>
                  <a:pt x="94529" y="471557"/>
                  <a:pt x="78656" y="480361"/>
                  <a:pt x="72189" y="493295"/>
                </a:cubicBezTo>
                <a:cubicBezTo>
                  <a:pt x="40953" y="555768"/>
                  <a:pt x="83095" y="506453"/>
                  <a:pt x="36094" y="553452"/>
                </a:cubicBezTo>
                <a:lnTo>
                  <a:pt x="12031" y="625642"/>
                </a:lnTo>
                <a:lnTo>
                  <a:pt x="0" y="661737"/>
                </a:lnTo>
                <a:cubicBezTo>
                  <a:pt x="4010" y="709863"/>
                  <a:pt x="4092" y="758480"/>
                  <a:pt x="12031" y="806116"/>
                </a:cubicBezTo>
                <a:cubicBezTo>
                  <a:pt x="27161" y="896897"/>
                  <a:pt x="23757" y="856868"/>
                  <a:pt x="60158" y="902368"/>
                </a:cubicBezTo>
                <a:cubicBezTo>
                  <a:pt x="105995" y="959663"/>
                  <a:pt x="58437" y="921273"/>
                  <a:pt x="120315" y="962526"/>
                </a:cubicBezTo>
                <a:cubicBezTo>
                  <a:pt x="128336" y="974558"/>
                  <a:pt x="133087" y="989588"/>
                  <a:pt x="144379" y="998621"/>
                </a:cubicBezTo>
                <a:cubicBezTo>
                  <a:pt x="154282" y="1006543"/>
                  <a:pt x="169598" y="1004127"/>
                  <a:pt x="180473" y="1010652"/>
                </a:cubicBezTo>
                <a:cubicBezTo>
                  <a:pt x="190200" y="1016488"/>
                  <a:pt x="195678" y="1027630"/>
                  <a:pt x="204536" y="1034716"/>
                </a:cubicBezTo>
                <a:cubicBezTo>
                  <a:pt x="215827" y="1043749"/>
                  <a:pt x="229823" y="1049172"/>
                  <a:pt x="240631" y="1058779"/>
                </a:cubicBezTo>
                <a:cubicBezTo>
                  <a:pt x="266066" y="1081387"/>
                  <a:pt x="280537" y="1120206"/>
                  <a:pt x="312821" y="1130968"/>
                </a:cubicBezTo>
                <a:cubicBezTo>
                  <a:pt x="403547" y="1161212"/>
                  <a:pt x="291713" y="1120414"/>
                  <a:pt x="385010" y="1167063"/>
                </a:cubicBezTo>
                <a:cubicBezTo>
                  <a:pt x="414631" y="1181874"/>
                  <a:pt x="465563" y="1186504"/>
                  <a:pt x="493294" y="1191126"/>
                </a:cubicBezTo>
                <a:cubicBezTo>
                  <a:pt x="561123" y="1213736"/>
                  <a:pt x="552702" y="1216288"/>
                  <a:pt x="661736" y="1191126"/>
                </a:cubicBezTo>
                <a:cubicBezTo>
                  <a:pt x="672789" y="1188575"/>
                  <a:pt x="678538" y="1175777"/>
                  <a:pt x="685800" y="1167063"/>
                </a:cubicBezTo>
                <a:cubicBezTo>
                  <a:pt x="698637" y="1151658"/>
                  <a:pt x="709863" y="1134979"/>
                  <a:pt x="721894" y="1118937"/>
                </a:cubicBezTo>
                <a:cubicBezTo>
                  <a:pt x="725905" y="1106905"/>
                  <a:pt x="728254" y="1094186"/>
                  <a:pt x="733926" y="1082842"/>
                </a:cubicBezTo>
                <a:cubicBezTo>
                  <a:pt x="740393" y="1069908"/>
                  <a:pt x="752116" y="1059961"/>
                  <a:pt x="757989" y="1046747"/>
                </a:cubicBezTo>
                <a:cubicBezTo>
                  <a:pt x="768291" y="1023568"/>
                  <a:pt x="782052" y="974558"/>
                  <a:pt x="782052" y="974558"/>
                </a:cubicBezTo>
                <a:cubicBezTo>
                  <a:pt x="786063" y="934453"/>
                  <a:pt x="772445" y="888246"/>
                  <a:pt x="794084" y="854242"/>
                </a:cubicBezTo>
                <a:cubicBezTo>
                  <a:pt x="811931" y="826197"/>
                  <a:pt x="956368" y="853362"/>
                  <a:pt x="962526" y="854242"/>
                </a:cubicBezTo>
                <a:cubicBezTo>
                  <a:pt x="1071077" y="869750"/>
                  <a:pt x="999172" y="857837"/>
                  <a:pt x="1070810" y="878305"/>
                </a:cubicBezTo>
                <a:cubicBezTo>
                  <a:pt x="1086710" y="882848"/>
                  <a:pt x="1103098" y="885585"/>
                  <a:pt x="1118936" y="890337"/>
                </a:cubicBezTo>
                <a:cubicBezTo>
                  <a:pt x="1143231" y="897626"/>
                  <a:pt x="1170021" y="900330"/>
                  <a:pt x="1191126" y="914400"/>
                </a:cubicBezTo>
                <a:cubicBezTo>
                  <a:pt x="1203158" y="922421"/>
                  <a:pt x="1214287" y="931996"/>
                  <a:pt x="1227221" y="938463"/>
                </a:cubicBezTo>
                <a:cubicBezTo>
                  <a:pt x="1251889" y="950797"/>
                  <a:pt x="1300586" y="957949"/>
                  <a:pt x="1323473" y="962526"/>
                </a:cubicBezTo>
                <a:cubicBezTo>
                  <a:pt x="1376488" y="954953"/>
                  <a:pt x="1407310" y="962910"/>
                  <a:pt x="1443789" y="926431"/>
                </a:cubicBezTo>
                <a:cubicBezTo>
                  <a:pt x="1454014" y="916206"/>
                  <a:pt x="1459831" y="902368"/>
                  <a:pt x="1467852" y="890337"/>
                </a:cubicBezTo>
                <a:cubicBezTo>
                  <a:pt x="1471863" y="874295"/>
                  <a:pt x="1475341" y="858110"/>
                  <a:pt x="1479884" y="842210"/>
                </a:cubicBezTo>
                <a:cubicBezTo>
                  <a:pt x="1483368" y="830016"/>
                  <a:pt x="1491915" y="818798"/>
                  <a:pt x="1491915" y="806116"/>
                </a:cubicBezTo>
                <a:cubicBezTo>
                  <a:pt x="1491915" y="745824"/>
                  <a:pt x="1486542" y="685565"/>
                  <a:pt x="1479884" y="625642"/>
                </a:cubicBezTo>
                <a:cubicBezTo>
                  <a:pt x="1476617" y="596237"/>
                  <a:pt x="1451577" y="559038"/>
                  <a:pt x="1431758" y="541421"/>
                </a:cubicBezTo>
                <a:cubicBezTo>
                  <a:pt x="1410143" y="522207"/>
                  <a:pt x="1385435" y="506229"/>
                  <a:pt x="1359568" y="493295"/>
                </a:cubicBezTo>
                <a:cubicBezTo>
                  <a:pt x="1251972" y="439496"/>
                  <a:pt x="1297346" y="456511"/>
                  <a:pt x="1227221" y="433137"/>
                </a:cubicBezTo>
                <a:cubicBezTo>
                  <a:pt x="1215189" y="425116"/>
                  <a:pt x="1204340" y="414947"/>
                  <a:pt x="1191126" y="409074"/>
                </a:cubicBezTo>
                <a:cubicBezTo>
                  <a:pt x="1167947" y="398772"/>
                  <a:pt x="1140041" y="399080"/>
                  <a:pt x="1118936" y="385010"/>
                </a:cubicBezTo>
                <a:cubicBezTo>
                  <a:pt x="1067919" y="350998"/>
                  <a:pt x="1095775" y="367414"/>
                  <a:pt x="1034715" y="336884"/>
                </a:cubicBezTo>
                <a:cubicBezTo>
                  <a:pt x="1026694" y="324852"/>
                  <a:pt x="1020877" y="311014"/>
                  <a:pt x="1010652" y="300789"/>
                </a:cubicBezTo>
                <a:cubicBezTo>
                  <a:pt x="1000427" y="290564"/>
                  <a:pt x="983591" y="288017"/>
                  <a:pt x="974558" y="276726"/>
                </a:cubicBezTo>
                <a:cubicBezTo>
                  <a:pt x="966635" y="266823"/>
                  <a:pt x="968198" y="251975"/>
                  <a:pt x="962526" y="240631"/>
                </a:cubicBezTo>
                <a:cubicBezTo>
                  <a:pt x="956059" y="227698"/>
                  <a:pt x="944930" y="217470"/>
                  <a:pt x="938463" y="204537"/>
                </a:cubicBezTo>
                <a:cubicBezTo>
                  <a:pt x="932791" y="193193"/>
                  <a:pt x="932590" y="179529"/>
                  <a:pt x="926431" y="168442"/>
                </a:cubicBezTo>
                <a:cubicBezTo>
                  <a:pt x="866184" y="59996"/>
                  <a:pt x="905520" y="122415"/>
                  <a:pt x="830179" y="72189"/>
                </a:cubicBezTo>
                <a:cubicBezTo>
                  <a:pt x="764119" y="28149"/>
                  <a:pt x="853802" y="64021"/>
                  <a:pt x="770021" y="36095"/>
                </a:cubicBezTo>
                <a:cubicBezTo>
                  <a:pt x="762000" y="28074"/>
                  <a:pt x="755685" y="17867"/>
                  <a:pt x="745958" y="12031"/>
                </a:cubicBezTo>
                <a:cubicBezTo>
                  <a:pt x="735083" y="5506"/>
                  <a:pt x="722545" y="0"/>
                  <a:pt x="709863" y="0"/>
                </a:cubicBezTo>
                <a:cubicBezTo>
                  <a:pt x="613527" y="0"/>
                  <a:pt x="517358" y="8021"/>
                  <a:pt x="421105" y="12031"/>
                </a:cubicBezTo>
                <a:lnTo>
                  <a:pt x="385010" y="24063"/>
                </a:lnTo>
                <a:close/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EF14337-92FF-4BF4-AD6A-7ACC973038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7874" y="2240868"/>
            <a:ext cx="919640" cy="15661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47E013F-AA11-41AA-B368-4A5E1B67FD5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1940" y="3645025"/>
            <a:ext cx="1674186" cy="223224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B10E12-CC2B-472C-B8AD-537397B112E9}"/>
              </a:ext>
            </a:extLst>
          </p:cNvPr>
          <p:cNvSpPr txBox="1"/>
          <p:nvPr/>
        </p:nvSpPr>
        <p:spPr>
          <a:xfrm>
            <a:off x="8082390" y="5771823"/>
            <a:ext cx="11696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err="1"/>
              <a:t>Mrdjen</a:t>
            </a:r>
            <a:r>
              <a:rPr lang="pt-BR" sz="900" dirty="0"/>
              <a:t> et al. 2018 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223905C-BAE1-4389-BFF6-4F7A249CC9E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6036" y="2078850"/>
            <a:ext cx="3245532" cy="151570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1E5798F-E055-42C6-A62E-0524033F843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8174" y="3429000"/>
            <a:ext cx="2808312" cy="256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04C8E89-C355-4675-B679-659E37CE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396" y="998730"/>
            <a:ext cx="864096" cy="67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EA142E6-CEED-4607-AD84-E482F8C857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824" r="726"/>
          <a:stretch/>
        </p:blipFill>
        <p:spPr>
          <a:xfrm>
            <a:off x="8190402" y="1754814"/>
            <a:ext cx="756084" cy="967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050DC3D-188F-467C-A2BB-C8BDAB2722CD}"/>
              </a:ext>
            </a:extLst>
          </p:cNvPr>
          <p:cNvSpPr txBox="1"/>
          <p:nvPr/>
        </p:nvSpPr>
        <p:spPr>
          <a:xfrm>
            <a:off x="305526" y="4347102"/>
            <a:ext cx="7925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Controle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B07B400-7D48-472A-B03F-B3C857164D29}"/>
              </a:ext>
            </a:extLst>
          </p:cNvPr>
          <p:cNvSpPr txBox="1"/>
          <p:nvPr/>
        </p:nvSpPr>
        <p:spPr>
          <a:xfrm>
            <a:off x="1925707" y="5373216"/>
            <a:ext cx="4521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EAE</a:t>
            </a:r>
          </a:p>
        </p:txBody>
      </p:sp>
    </p:spTree>
    <p:extLst>
      <p:ext uri="{BB962C8B-B14F-4D97-AF65-F5344CB8AC3E}">
        <p14:creationId xmlns:p14="http://schemas.microsoft.com/office/powerpoint/2010/main" val="259371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526" y="944725"/>
            <a:ext cx="7543800" cy="994172"/>
          </a:xfrm>
        </p:spPr>
        <p:txBody>
          <a:bodyPr rtlCol="0"/>
          <a:lstStyle/>
          <a:p>
            <a:pPr rtl="0"/>
            <a:r>
              <a:rPr lang="pt-BR" dirty="0"/>
              <a:t>Histopatologia da MS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6" y="2132856"/>
            <a:ext cx="1944216" cy="1520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02634" y="3657945"/>
            <a:ext cx="1726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Infiltrado perivascular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6" y="4098788"/>
            <a:ext cx="1944216" cy="126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71791" y="5414472"/>
            <a:ext cx="13587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Macrófagos PLP</a:t>
            </a:r>
            <a:r>
              <a:rPr lang="pt-BR" sz="1350" baseline="30000" dirty="0"/>
              <a:t>+</a:t>
            </a:r>
            <a:endParaRPr lang="pt-BR" sz="135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76267"/>
            <a:ext cx="1221581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37" y="2137614"/>
            <a:ext cx="1944216" cy="152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092085" y="2759279"/>
            <a:ext cx="963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Astrogliose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08111" y="2294874"/>
            <a:ext cx="1359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Edema Neuronal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27" y="2138014"/>
            <a:ext cx="2818208" cy="131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6240231" y="3514688"/>
            <a:ext cx="1634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Placa de Macrófagos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26" y="3860581"/>
            <a:ext cx="2818253" cy="129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6354531" y="5220991"/>
            <a:ext cx="14815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Macrófagos Ferro</a:t>
            </a:r>
            <a:r>
              <a:rPr lang="pt-BR" sz="1350" baseline="30000" dirty="0"/>
              <a:t>+</a:t>
            </a:r>
            <a:endParaRPr lang="pt-BR" sz="1350" dirty="0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56" y="3914291"/>
            <a:ext cx="18716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3972205" y="5428766"/>
            <a:ext cx="6494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GFAP </a:t>
            </a:r>
            <a:r>
              <a:rPr lang="pt-BR" sz="1350" baseline="30000" dirty="0"/>
              <a:t>+</a:t>
            </a:r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12982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786" y="1031728"/>
            <a:ext cx="4278876" cy="994172"/>
          </a:xfrm>
          <a:noFill/>
        </p:spPr>
        <p:txBody>
          <a:bodyPr rtlCol="0">
            <a:noAutofit/>
          </a:bodyPr>
          <a:lstStyle/>
          <a:p>
            <a:pPr rtl="0"/>
            <a:r>
              <a:rPr lang="pt-BR" sz="4050" b="1" dirty="0" err="1"/>
              <a:t>Multiple</a:t>
            </a:r>
            <a:r>
              <a:rPr lang="pt-BR" sz="4050" b="1" dirty="0"/>
              <a:t> </a:t>
            </a:r>
            <a:r>
              <a:rPr lang="pt-BR" sz="4050" b="1" dirty="0" err="1"/>
              <a:t>Sclerosis</a:t>
            </a:r>
            <a:endParaRPr lang="pt-BR" sz="405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021" y="2186261"/>
            <a:ext cx="6858000" cy="3429001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pt-BR" dirty="0" err="1"/>
              <a:t>Chronic</a:t>
            </a:r>
            <a:r>
              <a:rPr lang="pt-BR" dirty="0"/>
              <a:t> </a:t>
            </a:r>
            <a:r>
              <a:rPr lang="pt-BR" dirty="0" err="1"/>
              <a:t>Disease</a:t>
            </a:r>
            <a:r>
              <a:rPr lang="pt-BR" dirty="0"/>
              <a:t> - </a:t>
            </a:r>
            <a:r>
              <a:rPr lang="pt-BR" dirty="0" err="1"/>
              <a:t>Temporality</a:t>
            </a:r>
            <a:endParaRPr lang="pt-BR" dirty="0"/>
          </a:p>
          <a:p>
            <a:pPr rtl="0"/>
            <a:r>
              <a:rPr lang="pt-BR" dirty="0" err="1"/>
              <a:t>Demyelinating</a:t>
            </a:r>
            <a:r>
              <a:rPr lang="pt-BR" dirty="0"/>
              <a:t> – </a:t>
            </a:r>
            <a:r>
              <a:rPr lang="pt-BR" dirty="0" err="1"/>
              <a:t>Oligodencrocytes</a:t>
            </a:r>
            <a:r>
              <a:rPr lang="pt-BR" dirty="0"/>
              <a:t> </a:t>
            </a:r>
          </a:p>
          <a:p>
            <a:pPr rtl="0"/>
            <a:r>
              <a:rPr lang="pt-BR" dirty="0"/>
              <a:t>Neuroinflammation  -  </a:t>
            </a:r>
            <a:r>
              <a:rPr lang="pt-BR" dirty="0" err="1"/>
              <a:t>Immune</a:t>
            </a:r>
            <a:r>
              <a:rPr lang="pt-BR" dirty="0"/>
              <a:t> System </a:t>
            </a:r>
          </a:p>
          <a:p>
            <a:pPr rtl="0"/>
            <a:r>
              <a:rPr lang="pt-BR" dirty="0" err="1"/>
              <a:t>Neurodegenerative</a:t>
            </a:r>
            <a:r>
              <a:rPr lang="pt-BR" dirty="0"/>
              <a:t> – </a:t>
            </a:r>
            <a:r>
              <a:rPr lang="pt-BR" dirty="0" err="1"/>
              <a:t>Nervous</a:t>
            </a:r>
            <a:r>
              <a:rPr lang="pt-BR" dirty="0"/>
              <a:t> System </a:t>
            </a:r>
          </a:p>
          <a:p>
            <a:pPr rtl="0"/>
            <a:r>
              <a:rPr lang="pt-BR" dirty="0" err="1"/>
              <a:t>Autoimmune</a:t>
            </a:r>
            <a:r>
              <a:rPr lang="pt-BR" dirty="0"/>
              <a:t> – </a:t>
            </a:r>
            <a:r>
              <a:rPr lang="pt-BR" dirty="0" err="1"/>
              <a:t>Adaptative</a:t>
            </a:r>
            <a:endParaRPr lang="pt-BR" dirty="0"/>
          </a:p>
          <a:p>
            <a:pPr rtl="0"/>
            <a:r>
              <a:rPr lang="pt-BR" dirty="0" err="1"/>
              <a:t>Environment</a:t>
            </a:r>
            <a:r>
              <a:rPr lang="pt-BR" dirty="0"/>
              <a:t> and Genetic </a:t>
            </a:r>
            <a:r>
              <a:rPr lang="pt-BR" dirty="0" err="1"/>
              <a:t>Factors</a:t>
            </a:r>
            <a:endParaRPr lang="pt-BR" dirty="0"/>
          </a:p>
          <a:p>
            <a:pPr lvl="2"/>
            <a:r>
              <a:rPr lang="pt-BR" dirty="0"/>
              <a:t>HLA-DR</a:t>
            </a:r>
            <a:r>
              <a:rPr lang="pt-BR" baseline="30000" dirty="0"/>
              <a:t>*</a:t>
            </a:r>
            <a:r>
              <a:rPr lang="pt-BR" dirty="0"/>
              <a:t>15:01, EBV, </a:t>
            </a:r>
            <a:r>
              <a:rPr lang="pt-BR" dirty="0" err="1"/>
              <a:t>HERVs</a:t>
            </a:r>
            <a:r>
              <a:rPr lang="pt-BR" dirty="0"/>
              <a:t>. </a:t>
            </a:r>
          </a:p>
          <a:p>
            <a:pPr lvl="2"/>
            <a:r>
              <a:rPr lang="pt-BR" dirty="0" err="1"/>
              <a:t>Smokinhg</a:t>
            </a:r>
            <a:r>
              <a:rPr lang="pt-BR" dirty="0"/>
              <a:t>, microbiota, </a:t>
            </a:r>
            <a:r>
              <a:rPr lang="pt-BR" dirty="0" err="1"/>
              <a:t>vitamin</a:t>
            </a:r>
            <a:r>
              <a:rPr lang="pt-BR" dirty="0"/>
              <a:t> D </a:t>
            </a:r>
          </a:p>
          <a:p>
            <a:pPr rtl="0"/>
            <a:r>
              <a:rPr lang="pt-BR" dirty="0" err="1"/>
              <a:t>Primary</a:t>
            </a:r>
            <a:r>
              <a:rPr lang="pt-BR" dirty="0"/>
              <a:t> </a:t>
            </a:r>
            <a:r>
              <a:rPr lang="pt-BR" dirty="0" err="1"/>
              <a:t>Progressive</a:t>
            </a:r>
            <a:endParaRPr lang="pt-BR" dirty="0"/>
          </a:p>
          <a:p>
            <a:pPr rtl="0"/>
            <a:r>
              <a:rPr lang="pt-BR" dirty="0" err="1"/>
              <a:t>Relapse</a:t>
            </a:r>
            <a:r>
              <a:rPr lang="pt-BR" dirty="0"/>
              <a:t> </a:t>
            </a:r>
            <a:r>
              <a:rPr lang="pt-BR" dirty="0" err="1"/>
              <a:t>Remitting</a:t>
            </a:r>
            <a:r>
              <a:rPr lang="pt-BR" dirty="0"/>
              <a:t> </a:t>
            </a:r>
          </a:p>
          <a:p>
            <a:pPr rtl="0"/>
            <a:r>
              <a:rPr lang="pt-BR" dirty="0" err="1"/>
              <a:t>Secundary</a:t>
            </a:r>
            <a:r>
              <a:rPr lang="pt-BR" dirty="0"/>
              <a:t> </a:t>
            </a:r>
            <a:r>
              <a:rPr lang="pt-BR" dirty="0" err="1"/>
              <a:t>Progressive</a:t>
            </a:r>
            <a:endParaRPr lang="pt-BR" dirty="0"/>
          </a:p>
          <a:p>
            <a:pPr rtl="0"/>
            <a:endParaRPr lang="pt-BR" dirty="0"/>
          </a:p>
          <a:p>
            <a:pPr rtl="0"/>
            <a:endParaRPr lang="pt-BR" dirty="0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C120AE8B-8C46-4C5D-A222-7E74F377F2A1}"/>
              </a:ext>
            </a:extLst>
          </p:cNvPr>
          <p:cNvSpPr/>
          <p:nvPr/>
        </p:nvSpPr>
        <p:spPr>
          <a:xfrm rot="10800000">
            <a:off x="3005826" y="4621089"/>
            <a:ext cx="270030" cy="99417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CB3305-CB8C-417E-A2CB-CCB7508E22E1}"/>
              </a:ext>
            </a:extLst>
          </p:cNvPr>
          <p:cNvSpPr txBox="1"/>
          <p:nvPr/>
        </p:nvSpPr>
        <p:spPr>
          <a:xfrm>
            <a:off x="3467270" y="4842495"/>
            <a:ext cx="14972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350" dirty="0" err="1"/>
              <a:t>Pathophysiological</a:t>
            </a:r>
            <a:endParaRPr lang="pt-BR" sz="1350" dirty="0"/>
          </a:p>
          <a:p>
            <a:pPr algn="ctr"/>
            <a:r>
              <a:rPr lang="pt-BR" sz="1350" dirty="0"/>
              <a:t>Diferences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FE8D1EF-B670-4E99-BEBF-41EA9F98391C}"/>
              </a:ext>
            </a:extLst>
          </p:cNvPr>
          <p:cNvGrpSpPr/>
          <p:nvPr/>
        </p:nvGrpSpPr>
        <p:grpSpPr>
          <a:xfrm>
            <a:off x="4284340" y="2786997"/>
            <a:ext cx="497680" cy="382355"/>
            <a:chOff x="5622470" y="2780928"/>
            <a:chExt cx="663574" cy="509806"/>
          </a:xfrm>
        </p:grpSpPr>
        <p:pic>
          <p:nvPicPr>
            <p:cNvPr id="10" name="Imagem 9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8DBD5A41-79BC-464F-B93F-B3ADDFE55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2470" y="2780928"/>
              <a:ext cx="559915" cy="509806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BF49742-9DE9-4FB3-B5B1-9C078050B37E}"/>
                </a:ext>
              </a:extLst>
            </p:cNvPr>
            <p:cNvSpPr txBox="1"/>
            <p:nvPr/>
          </p:nvSpPr>
          <p:spPr>
            <a:xfrm>
              <a:off x="5722726" y="2851165"/>
              <a:ext cx="56331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/>
                <a:t>T/B</a:t>
              </a:r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33C80CD8-37AF-47D5-8392-B5F9C8B35E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0861" y="1566464"/>
            <a:ext cx="630026" cy="1274953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61843A1-3B04-4ACE-96C9-E76A809C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2" y="1095434"/>
            <a:ext cx="4018961" cy="190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74AA1E1C-7D5F-4904-B977-BA4C8C7F43D1}"/>
              </a:ext>
            </a:extLst>
          </p:cNvPr>
          <p:cNvSpPr txBox="1"/>
          <p:nvPr/>
        </p:nvSpPr>
        <p:spPr>
          <a:xfrm>
            <a:off x="5056865" y="3042394"/>
            <a:ext cx="1242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MØs</a:t>
            </a:r>
            <a:r>
              <a:rPr lang="pt-BR" sz="1200" dirty="0"/>
              <a:t> </a:t>
            </a:r>
            <a:r>
              <a:rPr lang="pt-BR" sz="1200" dirty="0" err="1"/>
              <a:t>with</a:t>
            </a:r>
            <a:r>
              <a:rPr lang="pt-BR" sz="1200" dirty="0"/>
              <a:t> </a:t>
            </a:r>
            <a:r>
              <a:rPr lang="pt-BR" sz="1200" dirty="0" err="1"/>
              <a:t>myelin</a:t>
            </a:r>
            <a:endParaRPr lang="en-US" sz="1200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34DA017-9AA9-4B61-BA52-D870AFACBE99}"/>
              </a:ext>
            </a:extLst>
          </p:cNvPr>
          <p:cNvSpPr txBox="1"/>
          <p:nvPr/>
        </p:nvSpPr>
        <p:spPr>
          <a:xfrm>
            <a:off x="7688414" y="3003384"/>
            <a:ext cx="132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Coloração para NF</a:t>
            </a:r>
            <a:endParaRPr lang="en-US" sz="12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935A126-AB8D-4EC4-8C71-5F168604BF91}"/>
              </a:ext>
            </a:extLst>
          </p:cNvPr>
          <p:cNvSpPr/>
          <p:nvPr/>
        </p:nvSpPr>
        <p:spPr>
          <a:xfrm>
            <a:off x="6986021" y="5769567"/>
            <a:ext cx="2248923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Matthews PM, </a:t>
            </a:r>
            <a:r>
              <a:rPr lang="en-US" sz="750" dirty="0" err="1"/>
              <a:t>Roncaroli</a:t>
            </a:r>
            <a:r>
              <a:rPr lang="en-US" sz="750" dirty="0"/>
              <a:t> F, Waldman A</a:t>
            </a:r>
            <a:r>
              <a:rPr lang="en-US" sz="750" i="1" dirty="0"/>
              <a:t>, et al2017</a:t>
            </a:r>
            <a:endParaRPr lang="en-US" sz="75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7506452-BDE1-4DEE-86BE-098F609984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824" r="726"/>
          <a:stretch/>
        </p:blipFill>
        <p:spPr>
          <a:xfrm>
            <a:off x="6380250" y="3429000"/>
            <a:ext cx="1482829" cy="1898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08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">
            <a:extLst>
              <a:ext uri="{FF2B5EF4-FFF2-40B4-BE49-F238E27FC236}">
                <a16:creationId xmlns:a16="http://schemas.microsoft.com/office/drawing/2014/main" id="{973C4DB5-CAD6-499B-B5BD-09E71998D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514" y="1214755"/>
            <a:ext cx="4482498" cy="422672"/>
          </a:xfrm>
        </p:spPr>
        <p:txBody>
          <a:bodyPr>
            <a:noAutofit/>
          </a:bodyPr>
          <a:lstStyle/>
          <a:p>
            <a:r>
              <a:rPr lang="en-US" alt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altLang="pt-B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Após</a:t>
            </a:r>
            <a:r>
              <a:rPr lang="en-US" alt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pt-B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Ativação</a:t>
            </a:r>
            <a:r>
              <a:rPr lang="en-US" alt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dos </a:t>
            </a:r>
            <a:r>
              <a:rPr lang="en-US" altLang="pt-B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Linfócitos</a:t>
            </a:r>
            <a:r>
              <a:rPr lang="en-US" alt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T In Situ, o Que </a:t>
            </a:r>
            <a:r>
              <a:rPr lang="en-US" altLang="pt-B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Acontece</a:t>
            </a:r>
            <a:r>
              <a:rPr lang="en-US" alt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pic>
        <p:nvPicPr>
          <p:cNvPr id="166" name="Imagem 165">
            <a:extLst>
              <a:ext uri="{FF2B5EF4-FFF2-40B4-BE49-F238E27FC236}">
                <a16:creationId xmlns:a16="http://schemas.microsoft.com/office/drawing/2014/main" id="{1011E864-6C8F-4EE7-B35F-63FF0A7AC2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68" y="2456892"/>
            <a:ext cx="2592288" cy="2793632"/>
          </a:xfrm>
          <a:prstGeom prst="rect">
            <a:avLst/>
          </a:prstGeom>
        </p:spPr>
      </p:pic>
      <p:sp>
        <p:nvSpPr>
          <p:cNvPr id="167" name="Forma Livre: Forma 166">
            <a:extLst>
              <a:ext uri="{FF2B5EF4-FFF2-40B4-BE49-F238E27FC236}">
                <a16:creationId xmlns:a16="http://schemas.microsoft.com/office/drawing/2014/main" id="{9F36461E-6FC5-4D4B-A7A7-1E3B9791D38C}"/>
              </a:ext>
            </a:extLst>
          </p:cNvPr>
          <p:cNvSpPr/>
          <p:nvPr/>
        </p:nvSpPr>
        <p:spPr>
          <a:xfrm>
            <a:off x="731342" y="2850855"/>
            <a:ext cx="566184" cy="263156"/>
          </a:xfrm>
          <a:custGeom>
            <a:avLst/>
            <a:gdLst>
              <a:gd name="connsiteX0" fmla="*/ 754912 w 754912"/>
              <a:gd name="connsiteY0" fmla="*/ 350874 h 350874"/>
              <a:gd name="connsiteX1" fmla="*/ 733647 w 754912"/>
              <a:gd name="connsiteY1" fmla="*/ 297711 h 350874"/>
              <a:gd name="connsiteX2" fmla="*/ 669851 w 754912"/>
              <a:gd name="connsiteY2" fmla="*/ 255181 h 350874"/>
              <a:gd name="connsiteX3" fmla="*/ 606056 w 754912"/>
              <a:gd name="connsiteY3" fmla="*/ 212651 h 350874"/>
              <a:gd name="connsiteX4" fmla="*/ 574158 w 754912"/>
              <a:gd name="connsiteY4" fmla="*/ 191386 h 350874"/>
              <a:gd name="connsiteX5" fmla="*/ 499730 w 754912"/>
              <a:gd name="connsiteY5" fmla="*/ 159488 h 350874"/>
              <a:gd name="connsiteX6" fmla="*/ 467833 w 754912"/>
              <a:gd name="connsiteY6" fmla="*/ 138223 h 350874"/>
              <a:gd name="connsiteX7" fmla="*/ 382772 w 754912"/>
              <a:gd name="connsiteY7" fmla="*/ 116958 h 350874"/>
              <a:gd name="connsiteX8" fmla="*/ 308344 w 754912"/>
              <a:gd name="connsiteY8" fmla="*/ 95693 h 350874"/>
              <a:gd name="connsiteX9" fmla="*/ 244549 w 754912"/>
              <a:gd name="connsiteY9" fmla="*/ 74427 h 350874"/>
              <a:gd name="connsiteX10" fmla="*/ 212651 w 754912"/>
              <a:gd name="connsiteY10" fmla="*/ 53162 h 350874"/>
              <a:gd name="connsiteX11" fmla="*/ 159489 w 754912"/>
              <a:gd name="connsiteY11" fmla="*/ 42530 h 350874"/>
              <a:gd name="connsiteX12" fmla="*/ 116958 w 754912"/>
              <a:gd name="connsiteY12" fmla="*/ 31897 h 350874"/>
              <a:gd name="connsiteX13" fmla="*/ 53163 w 754912"/>
              <a:gd name="connsiteY13" fmla="*/ 10632 h 350874"/>
              <a:gd name="connsiteX14" fmla="*/ 0 w 754912"/>
              <a:gd name="connsiteY14" fmla="*/ 0 h 35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4912" h="350874">
                <a:moveTo>
                  <a:pt x="754912" y="350874"/>
                </a:moveTo>
                <a:cubicBezTo>
                  <a:pt x="747824" y="333153"/>
                  <a:pt x="746327" y="311976"/>
                  <a:pt x="733647" y="297711"/>
                </a:cubicBezTo>
                <a:cubicBezTo>
                  <a:pt x="716667" y="278609"/>
                  <a:pt x="691116" y="269358"/>
                  <a:pt x="669851" y="255181"/>
                </a:cubicBezTo>
                <a:lnTo>
                  <a:pt x="606056" y="212651"/>
                </a:lnTo>
                <a:cubicBezTo>
                  <a:pt x="595423" y="205563"/>
                  <a:pt x="586281" y="195427"/>
                  <a:pt x="574158" y="191386"/>
                </a:cubicBezTo>
                <a:cubicBezTo>
                  <a:pt x="538375" y="179458"/>
                  <a:pt x="536515" y="180508"/>
                  <a:pt x="499730" y="159488"/>
                </a:cubicBezTo>
                <a:cubicBezTo>
                  <a:pt x="488635" y="153148"/>
                  <a:pt x="479842" y="142590"/>
                  <a:pt x="467833" y="138223"/>
                </a:cubicBezTo>
                <a:cubicBezTo>
                  <a:pt x="440366" y="128235"/>
                  <a:pt x="410498" y="126201"/>
                  <a:pt x="382772" y="116958"/>
                </a:cubicBezTo>
                <a:cubicBezTo>
                  <a:pt x="275586" y="81227"/>
                  <a:pt x="441839" y="135742"/>
                  <a:pt x="308344" y="95693"/>
                </a:cubicBezTo>
                <a:cubicBezTo>
                  <a:pt x="286874" y="89252"/>
                  <a:pt x="263200" y="86861"/>
                  <a:pt x="244549" y="74427"/>
                </a:cubicBezTo>
                <a:cubicBezTo>
                  <a:pt x="233916" y="67339"/>
                  <a:pt x="224616" y="57649"/>
                  <a:pt x="212651" y="53162"/>
                </a:cubicBezTo>
                <a:cubicBezTo>
                  <a:pt x="195730" y="46817"/>
                  <a:pt x="177130" y="46450"/>
                  <a:pt x="159489" y="42530"/>
                </a:cubicBezTo>
                <a:cubicBezTo>
                  <a:pt x="145224" y="39360"/>
                  <a:pt x="130955" y="36096"/>
                  <a:pt x="116958" y="31897"/>
                </a:cubicBezTo>
                <a:cubicBezTo>
                  <a:pt x="95488" y="25456"/>
                  <a:pt x="75143" y="15028"/>
                  <a:pt x="53163" y="10632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8" name="Forma Livre: Forma 167">
            <a:extLst>
              <a:ext uri="{FF2B5EF4-FFF2-40B4-BE49-F238E27FC236}">
                <a16:creationId xmlns:a16="http://schemas.microsoft.com/office/drawing/2014/main" id="{C00AAE09-2AFA-415D-8A58-F4A99FD6B461}"/>
              </a:ext>
            </a:extLst>
          </p:cNvPr>
          <p:cNvSpPr/>
          <p:nvPr/>
        </p:nvSpPr>
        <p:spPr>
          <a:xfrm>
            <a:off x="707419" y="2954522"/>
            <a:ext cx="542261" cy="295053"/>
          </a:xfrm>
          <a:custGeom>
            <a:avLst/>
            <a:gdLst>
              <a:gd name="connsiteX0" fmla="*/ 723014 w 723014"/>
              <a:gd name="connsiteY0" fmla="*/ 393404 h 393404"/>
              <a:gd name="connsiteX1" fmla="*/ 659219 w 723014"/>
              <a:gd name="connsiteY1" fmla="*/ 350874 h 393404"/>
              <a:gd name="connsiteX2" fmla="*/ 627321 w 723014"/>
              <a:gd name="connsiteY2" fmla="*/ 340242 h 393404"/>
              <a:gd name="connsiteX3" fmla="*/ 595424 w 723014"/>
              <a:gd name="connsiteY3" fmla="*/ 318977 h 393404"/>
              <a:gd name="connsiteX4" fmla="*/ 542261 w 723014"/>
              <a:gd name="connsiteY4" fmla="*/ 276446 h 393404"/>
              <a:gd name="connsiteX5" fmla="*/ 499731 w 723014"/>
              <a:gd name="connsiteY5" fmla="*/ 265814 h 393404"/>
              <a:gd name="connsiteX6" fmla="*/ 467833 w 723014"/>
              <a:gd name="connsiteY6" fmla="*/ 255181 h 393404"/>
              <a:gd name="connsiteX7" fmla="*/ 425303 w 723014"/>
              <a:gd name="connsiteY7" fmla="*/ 244549 h 393404"/>
              <a:gd name="connsiteX8" fmla="*/ 361507 w 723014"/>
              <a:gd name="connsiteY8" fmla="*/ 223284 h 393404"/>
              <a:gd name="connsiteX9" fmla="*/ 297712 w 723014"/>
              <a:gd name="connsiteY9" fmla="*/ 191386 h 393404"/>
              <a:gd name="connsiteX10" fmla="*/ 233917 w 723014"/>
              <a:gd name="connsiteY10" fmla="*/ 159488 h 393404"/>
              <a:gd name="connsiteX11" fmla="*/ 138224 w 723014"/>
              <a:gd name="connsiteY11" fmla="*/ 85060 h 393404"/>
              <a:gd name="connsiteX12" fmla="*/ 106326 w 723014"/>
              <a:gd name="connsiteY12" fmla="*/ 74428 h 393404"/>
              <a:gd name="connsiteX13" fmla="*/ 53163 w 723014"/>
              <a:gd name="connsiteY13" fmla="*/ 31897 h 393404"/>
              <a:gd name="connsiteX14" fmla="*/ 0 w 723014"/>
              <a:gd name="connsiteY14" fmla="*/ 0 h 39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3014" h="393404">
                <a:moveTo>
                  <a:pt x="723014" y="393404"/>
                </a:moveTo>
                <a:cubicBezTo>
                  <a:pt x="701749" y="379227"/>
                  <a:pt x="681560" y="363286"/>
                  <a:pt x="659219" y="350874"/>
                </a:cubicBezTo>
                <a:cubicBezTo>
                  <a:pt x="649422" y="345431"/>
                  <a:pt x="637346" y="345254"/>
                  <a:pt x="627321" y="340242"/>
                </a:cubicBezTo>
                <a:cubicBezTo>
                  <a:pt x="615891" y="334527"/>
                  <a:pt x="605402" y="326960"/>
                  <a:pt x="595424" y="318977"/>
                </a:cubicBezTo>
                <a:cubicBezTo>
                  <a:pt x="569040" y="297869"/>
                  <a:pt x="577507" y="291551"/>
                  <a:pt x="542261" y="276446"/>
                </a:cubicBezTo>
                <a:cubicBezTo>
                  <a:pt x="528830" y="270690"/>
                  <a:pt x="513782" y="269828"/>
                  <a:pt x="499731" y="265814"/>
                </a:cubicBezTo>
                <a:cubicBezTo>
                  <a:pt x="488954" y="262735"/>
                  <a:pt x="478610" y="258260"/>
                  <a:pt x="467833" y="255181"/>
                </a:cubicBezTo>
                <a:cubicBezTo>
                  <a:pt x="453782" y="251167"/>
                  <a:pt x="439300" y="248748"/>
                  <a:pt x="425303" y="244549"/>
                </a:cubicBezTo>
                <a:cubicBezTo>
                  <a:pt x="403833" y="238108"/>
                  <a:pt x="361507" y="223284"/>
                  <a:pt x="361507" y="223284"/>
                </a:cubicBezTo>
                <a:cubicBezTo>
                  <a:pt x="270109" y="162348"/>
                  <a:pt x="385740" y="235399"/>
                  <a:pt x="297712" y="191386"/>
                </a:cubicBezTo>
                <a:cubicBezTo>
                  <a:pt x="215255" y="150159"/>
                  <a:pt x="314101" y="186218"/>
                  <a:pt x="233917" y="159488"/>
                </a:cubicBezTo>
                <a:cubicBezTo>
                  <a:pt x="206396" y="131967"/>
                  <a:pt x="176376" y="97777"/>
                  <a:pt x="138224" y="85060"/>
                </a:cubicBezTo>
                <a:lnTo>
                  <a:pt x="106326" y="74428"/>
                </a:lnTo>
                <a:cubicBezTo>
                  <a:pt x="8159" y="8984"/>
                  <a:pt x="128907" y="92494"/>
                  <a:pt x="53163" y="31897"/>
                </a:cubicBezTo>
                <a:cubicBezTo>
                  <a:pt x="31777" y="14788"/>
                  <a:pt x="22087" y="11043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169" name="Agrupar 168">
            <a:extLst>
              <a:ext uri="{FF2B5EF4-FFF2-40B4-BE49-F238E27FC236}">
                <a16:creationId xmlns:a16="http://schemas.microsoft.com/office/drawing/2014/main" id="{3E28F3D8-ECB8-49A5-8E84-F53791A278FC}"/>
              </a:ext>
            </a:extLst>
          </p:cNvPr>
          <p:cNvGrpSpPr/>
          <p:nvPr/>
        </p:nvGrpSpPr>
        <p:grpSpPr>
          <a:xfrm>
            <a:off x="2789803" y="4617132"/>
            <a:ext cx="500201" cy="810090"/>
            <a:chOff x="10776520" y="4365104"/>
            <a:chExt cx="666935" cy="1080120"/>
          </a:xfrm>
        </p:grpSpPr>
        <p:pic>
          <p:nvPicPr>
            <p:cNvPr id="170" name="Imagem 169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E526D005-CE84-4AC6-8A5E-7A5AFFC7B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4437112"/>
              <a:ext cx="234887" cy="216024"/>
            </a:xfrm>
            <a:prstGeom prst="rect">
              <a:avLst/>
            </a:prstGeom>
          </p:spPr>
        </p:pic>
        <p:pic>
          <p:nvPicPr>
            <p:cNvPr id="171" name="Imagem 170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4B489B42-FD05-45FA-9DED-2C1EBF3C5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4552" y="4725144"/>
              <a:ext cx="234887" cy="216024"/>
            </a:xfrm>
            <a:prstGeom prst="rect">
              <a:avLst/>
            </a:prstGeom>
          </p:spPr>
        </p:pic>
        <p:pic>
          <p:nvPicPr>
            <p:cNvPr id="172" name="Imagem 171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126926D3-B5D8-491D-BC8D-FC492D0A3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560" y="4365104"/>
              <a:ext cx="234887" cy="216024"/>
            </a:xfrm>
            <a:prstGeom prst="rect">
              <a:avLst/>
            </a:prstGeom>
          </p:spPr>
        </p:pic>
        <p:pic>
          <p:nvPicPr>
            <p:cNvPr id="173" name="Imagem 172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9C37E2FB-94C7-44BA-8604-A62523328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4941168"/>
              <a:ext cx="234887" cy="216024"/>
            </a:xfrm>
            <a:prstGeom prst="rect">
              <a:avLst/>
            </a:prstGeom>
          </p:spPr>
        </p:pic>
        <p:pic>
          <p:nvPicPr>
            <p:cNvPr id="174" name="Imagem 173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26ED7A5E-CD7B-4397-9723-6051AA91E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560" y="5229200"/>
              <a:ext cx="234887" cy="216024"/>
            </a:xfrm>
            <a:prstGeom prst="rect">
              <a:avLst/>
            </a:prstGeom>
          </p:spPr>
        </p:pic>
        <p:pic>
          <p:nvPicPr>
            <p:cNvPr id="175" name="Imagem 174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A1B86A8C-57E4-4FF4-8880-FC9167B73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8568" y="4941168"/>
              <a:ext cx="234887" cy="216024"/>
            </a:xfrm>
            <a:prstGeom prst="rect">
              <a:avLst/>
            </a:prstGeom>
          </p:spPr>
        </p:pic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773E4E34-C07C-4ED1-AEC3-E04F61A113F9}"/>
              </a:ext>
            </a:extLst>
          </p:cNvPr>
          <p:cNvGrpSpPr/>
          <p:nvPr/>
        </p:nvGrpSpPr>
        <p:grpSpPr>
          <a:xfrm>
            <a:off x="3437875" y="3753036"/>
            <a:ext cx="554207" cy="702078"/>
            <a:chOff x="10920536" y="3068960"/>
            <a:chExt cx="738943" cy="936104"/>
          </a:xfrm>
        </p:grpSpPr>
        <p:pic>
          <p:nvPicPr>
            <p:cNvPr id="177" name="Imagem 176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6839A37D-B6F6-46BC-9856-AE8740FDC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0536" y="3068960"/>
              <a:ext cx="234887" cy="216024"/>
            </a:xfrm>
            <a:prstGeom prst="rect">
              <a:avLst/>
            </a:prstGeom>
          </p:spPr>
        </p:pic>
        <p:pic>
          <p:nvPicPr>
            <p:cNvPr id="178" name="Imagem 177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09C6D49F-7D5A-4107-96C0-EAC33664F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544" y="3429000"/>
              <a:ext cx="234887" cy="216024"/>
            </a:xfrm>
            <a:prstGeom prst="rect">
              <a:avLst/>
            </a:prstGeom>
          </p:spPr>
        </p:pic>
        <p:pic>
          <p:nvPicPr>
            <p:cNvPr id="179" name="Imagem 178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A8694E44-AC1B-4C9A-8E31-8410B6BC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4592" y="3429000"/>
              <a:ext cx="234887" cy="216024"/>
            </a:xfrm>
            <a:prstGeom prst="rect">
              <a:avLst/>
            </a:prstGeom>
          </p:spPr>
        </p:pic>
        <p:pic>
          <p:nvPicPr>
            <p:cNvPr id="180" name="Imagem 179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9FD4C333-F910-436E-9D7B-2AECACA17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560" y="3140968"/>
              <a:ext cx="234887" cy="216024"/>
            </a:xfrm>
            <a:prstGeom prst="rect">
              <a:avLst/>
            </a:prstGeom>
          </p:spPr>
        </p:pic>
        <p:pic>
          <p:nvPicPr>
            <p:cNvPr id="181" name="Imagem 180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E4CA15BF-11AA-4E5C-83EB-73A1C0404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4552" y="3789040"/>
              <a:ext cx="234887" cy="216024"/>
            </a:xfrm>
            <a:prstGeom prst="rect">
              <a:avLst/>
            </a:prstGeom>
          </p:spPr>
        </p:pic>
        <p:pic>
          <p:nvPicPr>
            <p:cNvPr id="182" name="Imagem 181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57B2AFCB-9578-4FC9-B10D-730420DE1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2584" y="3717032"/>
              <a:ext cx="234887" cy="216024"/>
            </a:xfrm>
            <a:prstGeom prst="rect">
              <a:avLst/>
            </a:prstGeom>
          </p:spPr>
        </p:pic>
      </p:grpSp>
      <p:grpSp>
        <p:nvGrpSpPr>
          <p:cNvPr id="183" name="Agrupar 182">
            <a:extLst>
              <a:ext uri="{FF2B5EF4-FFF2-40B4-BE49-F238E27FC236}">
                <a16:creationId xmlns:a16="http://schemas.microsoft.com/office/drawing/2014/main" id="{69C7A655-8791-4ADE-BDEF-918E6D72F0C5}"/>
              </a:ext>
            </a:extLst>
          </p:cNvPr>
          <p:cNvGrpSpPr/>
          <p:nvPr/>
        </p:nvGrpSpPr>
        <p:grpSpPr>
          <a:xfrm>
            <a:off x="2249742" y="2240868"/>
            <a:ext cx="810090" cy="702078"/>
            <a:chOff x="9984432" y="2132856"/>
            <a:chExt cx="954967" cy="792088"/>
          </a:xfrm>
        </p:grpSpPr>
        <p:pic>
          <p:nvPicPr>
            <p:cNvPr id="184" name="Imagem 183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FFB0870E-9F41-4A50-A327-AA44DC429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432" y="2204864"/>
              <a:ext cx="234887" cy="216024"/>
            </a:xfrm>
            <a:prstGeom prst="rect">
              <a:avLst/>
            </a:prstGeom>
          </p:spPr>
        </p:pic>
        <p:pic>
          <p:nvPicPr>
            <p:cNvPr id="185" name="Imagem 184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9E4D11B7-BC7B-48F6-9099-930E919A8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2464" y="2132856"/>
              <a:ext cx="234887" cy="216024"/>
            </a:xfrm>
            <a:prstGeom prst="rect">
              <a:avLst/>
            </a:prstGeom>
          </p:spPr>
        </p:pic>
        <p:pic>
          <p:nvPicPr>
            <p:cNvPr id="186" name="Imagem 185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4FFC8168-A54F-4493-B0D5-44DE4144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4512" y="2420888"/>
              <a:ext cx="234887" cy="216024"/>
            </a:xfrm>
            <a:prstGeom prst="rect">
              <a:avLst/>
            </a:prstGeom>
          </p:spPr>
        </p:pic>
        <p:pic>
          <p:nvPicPr>
            <p:cNvPr id="187" name="Imagem 186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EE5EAD59-B52D-4BC2-AE6F-4BBB6A49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480" y="2276872"/>
              <a:ext cx="234887" cy="216024"/>
            </a:xfrm>
            <a:prstGeom prst="rect">
              <a:avLst/>
            </a:prstGeom>
          </p:spPr>
        </p:pic>
        <p:pic>
          <p:nvPicPr>
            <p:cNvPr id="188" name="Imagem 187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3BAFA4FB-B1CE-494B-9C93-68FD3097F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6832" y="2357264"/>
              <a:ext cx="234887" cy="216024"/>
            </a:xfrm>
            <a:prstGeom prst="rect">
              <a:avLst/>
            </a:prstGeom>
          </p:spPr>
        </p:pic>
        <p:pic>
          <p:nvPicPr>
            <p:cNvPr id="189" name="Imagem 188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F74B8A9A-BC9F-4427-B16E-B87517698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9232" y="2509664"/>
              <a:ext cx="234887" cy="216024"/>
            </a:xfrm>
            <a:prstGeom prst="rect">
              <a:avLst/>
            </a:prstGeom>
          </p:spPr>
        </p:pic>
        <p:pic>
          <p:nvPicPr>
            <p:cNvPr id="190" name="Imagem 189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159CC6A8-DBC4-4A0D-9550-0D50A918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0496" y="2636912"/>
              <a:ext cx="313183" cy="288032"/>
            </a:xfrm>
            <a:prstGeom prst="rect">
              <a:avLst/>
            </a:prstGeom>
          </p:spPr>
        </p:pic>
        <p:pic>
          <p:nvPicPr>
            <p:cNvPr id="191" name="Imagem 190" descr="Uma imagem contendo itens de toalete, cosmético&#10;&#10;Descrição gerada com alta confiança">
              <a:extLst>
                <a:ext uri="{FF2B5EF4-FFF2-40B4-BE49-F238E27FC236}">
                  <a16:creationId xmlns:a16="http://schemas.microsoft.com/office/drawing/2014/main" id="{26324D14-A40A-4BB3-952C-9F9AE4421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440" y="2492896"/>
              <a:ext cx="234887" cy="216024"/>
            </a:xfrm>
            <a:prstGeom prst="rect">
              <a:avLst/>
            </a:prstGeom>
          </p:spPr>
        </p:pic>
      </p:grpSp>
      <p:sp>
        <p:nvSpPr>
          <p:cNvPr id="192" name="CaixaDeTexto 191">
            <a:extLst>
              <a:ext uri="{FF2B5EF4-FFF2-40B4-BE49-F238E27FC236}">
                <a16:creationId xmlns:a16="http://schemas.microsoft.com/office/drawing/2014/main" id="{20F1FF61-DEB1-4664-A1B6-F29B6BE5E38C}"/>
              </a:ext>
            </a:extLst>
          </p:cNvPr>
          <p:cNvSpPr txBox="1"/>
          <p:nvPr/>
        </p:nvSpPr>
        <p:spPr>
          <a:xfrm>
            <a:off x="2357755" y="4995175"/>
            <a:ext cx="5437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Th1</a:t>
            </a:r>
          </a:p>
          <a:p>
            <a:r>
              <a:rPr lang="pt-BR" sz="1350" dirty="0"/>
              <a:t>IFN-</a:t>
            </a:r>
            <a:r>
              <a:rPr lang="pt-BR" sz="1350" dirty="0">
                <a:sym typeface="Symbol" panose="05050102010706020507" pitchFamily="18" charset="2"/>
              </a:rPr>
              <a:t></a:t>
            </a:r>
            <a:endParaRPr lang="pt-BR" sz="1350" dirty="0"/>
          </a:p>
        </p:txBody>
      </p:sp>
      <p:sp>
        <p:nvSpPr>
          <p:cNvPr id="193" name="CaixaDeTexto 192">
            <a:extLst>
              <a:ext uri="{FF2B5EF4-FFF2-40B4-BE49-F238E27FC236}">
                <a16:creationId xmlns:a16="http://schemas.microsoft.com/office/drawing/2014/main" id="{92BCE88C-DD7E-4864-AA15-CBBCD01B1252}"/>
              </a:ext>
            </a:extLst>
          </p:cNvPr>
          <p:cNvSpPr txBox="1"/>
          <p:nvPr/>
        </p:nvSpPr>
        <p:spPr>
          <a:xfrm>
            <a:off x="3437875" y="3266983"/>
            <a:ext cx="53732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Th17</a:t>
            </a:r>
          </a:p>
          <a:p>
            <a:r>
              <a:rPr lang="pt-BR" sz="1350" dirty="0"/>
              <a:t>IL-17</a:t>
            </a:r>
          </a:p>
        </p:txBody>
      </p:sp>
      <p:sp>
        <p:nvSpPr>
          <p:cNvPr id="194" name="CaixaDeTexto 193">
            <a:extLst>
              <a:ext uri="{FF2B5EF4-FFF2-40B4-BE49-F238E27FC236}">
                <a16:creationId xmlns:a16="http://schemas.microsoft.com/office/drawing/2014/main" id="{5F359890-F44E-4AD8-BE54-325A64403A64}"/>
              </a:ext>
            </a:extLst>
          </p:cNvPr>
          <p:cNvSpPr txBox="1"/>
          <p:nvPr/>
        </p:nvSpPr>
        <p:spPr>
          <a:xfrm>
            <a:off x="2843809" y="1970839"/>
            <a:ext cx="5437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Tc1</a:t>
            </a:r>
          </a:p>
          <a:p>
            <a:r>
              <a:rPr lang="pt-BR" sz="1350" dirty="0"/>
              <a:t>IFN-</a:t>
            </a:r>
            <a:r>
              <a:rPr lang="pt-BR" sz="1350" dirty="0">
                <a:sym typeface="Symbol" panose="05050102010706020507" pitchFamily="18" charset="2"/>
              </a:rPr>
              <a:t></a:t>
            </a:r>
            <a:endParaRPr lang="pt-BR" sz="1350" dirty="0"/>
          </a:p>
        </p:txBody>
      </p:sp>
      <p:pic>
        <p:nvPicPr>
          <p:cNvPr id="195" name="Picture 2" descr="monocyte bleu">
            <a:extLst>
              <a:ext uri="{FF2B5EF4-FFF2-40B4-BE49-F238E27FC236}">
                <a16:creationId xmlns:a16="http://schemas.microsoft.com/office/drawing/2014/main" id="{7B7CBD0D-73AA-478E-8B74-4DD907535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5157193"/>
            <a:ext cx="324036" cy="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monocyte bleu">
            <a:extLst>
              <a:ext uri="{FF2B5EF4-FFF2-40B4-BE49-F238E27FC236}">
                <a16:creationId xmlns:a16="http://schemas.microsoft.com/office/drawing/2014/main" id="{EDBDAFCF-DE6B-4547-AF3B-67404514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5427223"/>
            <a:ext cx="324036" cy="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2" descr="monocyte bleu">
            <a:extLst>
              <a:ext uri="{FF2B5EF4-FFF2-40B4-BE49-F238E27FC236}">
                <a16:creationId xmlns:a16="http://schemas.microsoft.com/office/drawing/2014/main" id="{D6A0BBB3-9FDE-4E91-B5C4-9FB3CD25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211199"/>
            <a:ext cx="324036" cy="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2" descr="monocyte bleu">
            <a:extLst>
              <a:ext uri="{FF2B5EF4-FFF2-40B4-BE49-F238E27FC236}">
                <a16:creationId xmlns:a16="http://schemas.microsoft.com/office/drawing/2014/main" id="{D7EBA1D9-E766-4090-8423-B90E3B2F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8" y="5427223"/>
            <a:ext cx="324036" cy="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2" descr="monocyte bleu">
            <a:extLst>
              <a:ext uri="{FF2B5EF4-FFF2-40B4-BE49-F238E27FC236}">
                <a16:creationId xmlns:a16="http://schemas.microsoft.com/office/drawing/2014/main" id="{14B10666-6D8D-4552-B811-A392CC83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5211199"/>
            <a:ext cx="324036" cy="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CaixaDeTexto 199">
            <a:extLst>
              <a:ext uri="{FF2B5EF4-FFF2-40B4-BE49-F238E27FC236}">
                <a16:creationId xmlns:a16="http://schemas.microsoft.com/office/drawing/2014/main" id="{02D1C70E-23F4-4401-851D-18C2001640A8}"/>
              </a:ext>
            </a:extLst>
          </p:cNvPr>
          <p:cNvSpPr txBox="1"/>
          <p:nvPr/>
        </p:nvSpPr>
        <p:spPr>
          <a:xfrm>
            <a:off x="629563" y="4995174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 err="1"/>
              <a:t>Macs</a:t>
            </a:r>
            <a:endParaRPr lang="pt-BR" sz="1350" dirty="0"/>
          </a:p>
          <a:p>
            <a:r>
              <a:rPr lang="pt-BR" sz="1350" dirty="0"/>
              <a:t>IL-1</a:t>
            </a:r>
          </a:p>
          <a:p>
            <a:r>
              <a:rPr lang="pt-BR" sz="1350" dirty="0"/>
              <a:t>IL-6</a:t>
            </a:r>
          </a:p>
          <a:p>
            <a:r>
              <a:rPr lang="pt-BR" sz="1350" dirty="0"/>
              <a:t>IL-12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F400A45-4D04-4FA6-89B9-0E063F52782F}"/>
              </a:ext>
            </a:extLst>
          </p:cNvPr>
          <p:cNvGrpSpPr/>
          <p:nvPr/>
        </p:nvGrpSpPr>
        <p:grpSpPr>
          <a:xfrm>
            <a:off x="4564501" y="1970838"/>
            <a:ext cx="4633519" cy="4007335"/>
            <a:chOff x="6086001" y="1484784"/>
            <a:chExt cx="6178024" cy="5343113"/>
          </a:xfrm>
        </p:grpSpPr>
        <p:sp>
          <p:nvSpPr>
            <p:cNvPr id="288" name="CaixaDeTexto 287">
              <a:extLst>
                <a:ext uri="{FF2B5EF4-FFF2-40B4-BE49-F238E27FC236}">
                  <a16:creationId xmlns:a16="http://schemas.microsoft.com/office/drawing/2014/main" id="{D8C4AFC8-BE90-4C2B-BC0B-E9860C58DBA8}"/>
                </a:ext>
              </a:extLst>
            </p:cNvPr>
            <p:cNvSpPr txBox="1"/>
            <p:nvPr/>
          </p:nvSpPr>
          <p:spPr>
            <a:xfrm>
              <a:off x="11064552" y="6453336"/>
              <a:ext cx="119947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 err="1"/>
                <a:t>Yomout</a:t>
              </a:r>
              <a:r>
                <a:rPr lang="pt-BR" sz="900" dirty="0"/>
                <a:t> B 2017</a:t>
              </a:r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0D575268-6C05-46A0-B144-2FBD94058CEA}"/>
                </a:ext>
              </a:extLst>
            </p:cNvPr>
            <p:cNvGrpSpPr/>
            <p:nvPr/>
          </p:nvGrpSpPr>
          <p:grpSpPr>
            <a:xfrm>
              <a:off x="6662065" y="1916832"/>
              <a:ext cx="4306875" cy="3493093"/>
              <a:chOff x="5970495" y="1261087"/>
              <a:chExt cx="4306875" cy="3493093"/>
            </a:xfrm>
          </p:grpSpPr>
          <p:grpSp>
            <p:nvGrpSpPr>
              <p:cNvPr id="216" name="Group 3">
                <a:extLst>
                  <a:ext uri="{FF2B5EF4-FFF2-40B4-BE49-F238E27FC236}">
                    <a16:creationId xmlns:a16="http://schemas.microsoft.com/office/drawing/2014/main" id="{28CBA7C0-133B-4BA7-85F6-A1B6D41F79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55361">
                <a:off x="5970495" y="1261087"/>
                <a:ext cx="3140155" cy="2341857"/>
                <a:chOff x="1394" y="2054"/>
                <a:chExt cx="2070" cy="1766"/>
              </a:xfrm>
            </p:grpSpPr>
            <p:sp>
              <p:nvSpPr>
                <p:cNvPr id="217" name="Freeform 4">
                  <a:extLst>
                    <a:ext uri="{FF2B5EF4-FFF2-40B4-BE49-F238E27FC236}">
                      <a16:creationId xmlns:a16="http://schemas.microsoft.com/office/drawing/2014/main" id="{AD56B315-5B8E-4C13-9F57-6E1587E40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1" y="2054"/>
                  <a:ext cx="2063" cy="1762"/>
                </a:xfrm>
                <a:custGeom>
                  <a:avLst/>
                  <a:gdLst>
                    <a:gd name="T0" fmla="*/ 372289 w 1176"/>
                    <a:gd name="T1" fmla="*/ 116086 h 941"/>
                    <a:gd name="T2" fmla="*/ 368968 w 1176"/>
                    <a:gd name="T3" fmla="*/ 148834 h 941"/>
                    <a:gd name="T4" fmla="*/ 377308 w 1176"/>
                    <a:gd name="T5" fmla="*/ 167617 h 941"/>
                    <a:gd name="T6" fmla="*/ 358853 w 1176"/>
                    <a:gd name="T7" fmla="*/ 267230 h 941"/>
                    <a:gd name="T8" fmla="*/ 412863 w 1176"/>
                    <a:gd name="T9" fmla="*/ 204605 h 941"/>
                    <a:gd name="T10" fmla="*/ 477867 w 1176"/>
                    <a:gd name="T11" fmla="*/ 84344 h 941"/>
                    <a:gd name="T12" fmla="*/ 509319 w 1176"/>
                    <a:gd name="T13" fmla="*/ 32761 h 941"/>
                    <a:gd name="T14" fmla="*/ 518124 w 1176"/>
                    <a:gd name="T15" fmla="*/ 46724 h 941"/>
                    <a:gd name="T16" fmla="*/ 447448 w 1176"/>
                    <a:gd name="T17" fmla="*/ 131940 h 941"/>
                    <a:gd name="T18" fmla="*/ 401341 w 1176"/>
                    <a:gd name="T19" fmla="*/ 288607 h 941"/>
                    <a:gd name="T20" fmla="*/ 444120 w 1176"/>
                    <a:gd name="T21" fmla="*/ 311632 h 941"/>
                    <a:gd name="T22" fmla="*/ 494818 w 1176"/>
                    <a:gd name="T23" fmla="*/ 157932 h 941"/>
                    <a:gd name="T24" fmla="*/ 499225 w 1176"/>
                    <a:gd name="T25" fmla="*/ 199188 h 941"/>
                    <a:gd name="T26" fmla="*/ 496239 w 1176"/>
                    <a:gd name="T27" fmla="*/ 324309 h 941"/>
                    <a:gd name="T28" fmla="*/ 568281 w 1176"/>
                    <a:gd name="T29" fmla="*/ 355111 h 941"/>
                    <a:gd name="T30" fmla="*/ 534885 w 1176"/>
                    <a:gd name="T31" fmla="*/ 336368 h 941"/>
                    <a:gd name="T32" fmla="*/ 432467 w 1176"/>
                    <a:gd name="T33" fmla="*/ 385082 h 941"/>
                    <a:gd name="T34" fmla="*/ 368968 w 1176"/>
                    <a:gd name="T35" fmla="*/ 499167 h 941"/>
                    <a:gd name="T36" fmla="*/ 410969 w 1176"/>
                    <a:gd name="T37" fmla="*/ 538000 h 941"/>
                    <a:gd name="T38" fmla="*/ 497329 w 1176"/>
                    <a:gd name="T39" fmla="*/ 629133 h 941"/>
                    <a:gd name="T40" fmla="*/ 472448 w 1176"/>
                    <a:gd name="T41" fmla="*/ 618863 h 941"/>
                    <a:gd name="T42" fmla="*/ 444320 w 1176"/>
                    <a:gd name="T43" fmla="*/ 727483 h 941"/>
                    <a:gd name="T44" fmla="*/ 412642 w 1176"/>
                    <a:gd name="T45" fmla="*/ 604971 h 941"/>
                    <a:gd name="T46" fmla="*/ 372289 w 1176"/>
                    <a:gd name="T47" fmla="*/ 538000 h 941"/>
                    <a:gd name="T48" fmla="*/ 319539 w 1176"/>
                    <a:gd name="T49" fmla="*/ 657132 h 941"/>
                    <a:gd name="T50" fmla="*/ 268276 w 1176"/>
                    <a:gd name="T51" fmla="*/ 826606 h 941"/>
                    <a:gd name="T52" fmla="*/ 251744 w 1176"/>
                    <a:gd name="T53" fmla="*/ 842343 h 941"/>
                    <a:gd name="T54" fmla="*/ 260087 w 1176"/>
                    <a:gd name="T55" fmla="*/ 753082 h 941"/>
                    <a:gd name="T56" fmla="*/ 242594 w 1176"/>
                    <a:gd name="T57" fmla="*/ 737911 h 941"/>
                    <a:gd name="T58" fmla="*/ 302247 w 1176"/>
                    <a:gd name="T59" fmla="*/ 676571 h 941"/>
                    <a:gd name="T60" fmla="*/ 270786 w 1176"/>
                    <a:gd name="T61" fmla="*/ 621142 h 941"/>
                    <a:gd name="T62" fmla="*/ 260548 w 1176"/>
                    <a:gd name="T63" fmla="*/ 632189 h 941"/>
                    <a:gd name="T64" fmla="*/ 238187 w 1176"/>
                    <a:gd name="T65" fmla="*/ 657683 h 941"/>
                    <a:gd name="T66" fmla="*/ 199429 w 1176"/>
                    <a:gd name="T67" fmla="*/ 787773 h 941"/>
                    <a:gd name="T68" fmla="*/ 263410 w 1176"/>
                    <a:gd name="T69" fmla="*/ 903857 h 941"/>
                    <a:gd name="T70" fmla="*/ 196517 w 1176"/>
                    <a:gd name="T71" fmla="*/ 817561 h 941"/>
                    <a:gd name="T72" fmla="*/ 150155 w 1176"/>
                    <a:gd name="T73" fmla="*/ 701525 h 941"/>
                    <a:gd name="T74" fmla="*/ 139370 w 1176"/>
                    <a:gd name="T75" fmla="*/ 660664 h 941"/>
                    <a:gd name="T76" fmla="*/ 198348 w 1176"/>
                    <a:gd name="T77" fmla="*/ 678818 h 941"/>
                    <a:gd name="T78" fmla="*/ 215082 w 1176"/>
                    <a:gd name="T79" fmla="*/ 496929 h 941"/>
                    <a:gd name="T80" fmla="*/ 151036 w 1176"/>
                    <a:gd name="T81" fmla="*/ 559475 h 941"/>
                    <a:gd name="T82" fmla="*/ 89962 w 1176"/>
                    <a:gd name="T83" fmla="*/ 607261 h 941"/>
                    <a:gd name="T84" fmla="*/ 21874 w 1176"/>
                    <a:gd name="T85" fmla="*/ 549456 h 941"/>
                    <a:gd name="T86" fmla="*/ 12746 w 1176"/>
                    <a:gd name="T87" fmla="*/ 525151 h 941"/>
                    <a:gd name="T88" fmla="*/ 88595 w 1176"/>
                    <a:gd name="T89" fmla="*/ 568514 h 941"/>
                    <a:gd name="T90" fmla="*/ 118677 w 1176"/>
                    <a:gd name="T91" fmla="*/ 536798 h 941"/>
                    <a:gd name="T92" fmla="*/ 105131 w 1176"/>
                    <a:gd name="T93" fmla="*/ 364932 h 941"/>
                    <a:gd name="T94" fmla="*/ 117473 w 1176"/>
                    <a:gd name="T95" fmla="*/ 383118 h 941"/>
                    <a:gd name="T96" fmla="*/ 113067 w 1176"/>
                    <a:gd name="T97" fmla="*/ 483258 h 941"/>
                    <a:gd name="T98" fmla="*/ 186280 w 1176"/>
                    <a:gd name="T99" fmla="*/ 501732 h 941"/>
                    <a:gd name="T100" fmla="*/ 244013 w 1176"/>
                    <a:gd name="T101" fmla="*/ 397882 h 941"/>
                    <a:gd name="T102" fmla="*/ 214003 w 1176"/>
                    <a:gd name="T103" fmla="*/ 242276 h 941"/>
                    <a:gd name="T104" fmla="*/ 202355 w 1176"/>
                    <a:gd name="T105" fmla="*/ 221563 h 941"/>
                    <a:gd name="T106" fmla="*/ 284308 w 1176"/>
                    <a:gd name="T107" fmla="*/ 313859 h 941"/>
                    <a:gd name="T108" fmla="*/ 263410 w 1176"/>
                    <a:gd name="T109" fmla="*/ 251322 h 941"/>
                    <a:gd name="T110" fmla="*/ 311404 w 1176"/>
                    <a:gd name="T111" fmla="*/ 238823 h 941"/>
                    <a:gd name="T112" fmla="*/ 314378 w 1176"/>
                    <a:gd name="T113" fmla="*/ 130968 h 941"/>
                    <a:gd name="T114" fmla="*/ 365502 w 1176"/>
                    <a:gd name="T115" fmla="*/ 97882 h 941"/>
                    <a:gd name="T116" fmla="*/ 417840 w 1176"/>
                    <a:gd name="T117" fmla="*/ 38835 h 94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176"/>
                    <a:gd name="T178" fmla="*/ 0 h 941"/>
                    <a:gd name="T179" fmla="*/ 1176 w 1176"/>
                    <a:gd name="T180" fmla="*/ 941 h 94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176" h="941">
                      <a:moveTo>
                        <a:pt x="884" y="6"/>
                      </a:moveTo>
                      <a:cubicBezTo>
                        <a:pt x="893" y="0"/>
                        <a:pt x="915" y="30"/>
                        <a:pt x="893" y="37"/>
                      </a:cubicBezTo>
                      <a:cubicBezTo>
                        <a:pt x="870" y="45"/>
                        <a:pt x="854" y="66"/>
                        <a:pt x="840" y="85"/>
                      </a:cubicBezTo>
                      <a:cubicBezTo>
                        <a:pt x="825" y="105"/>
                        <a:pt x="793" y="112"/>
                        <a:pt x="769" y="117"/>
                      </a:cubicBezTo>
                      <a:cubicBezTo>
                        <a:pt x="756" y="119"/>
                        <a:pt x="742" y="120"/>
                        <a:pt x="728" y="121"/>
                      </a:cubicBezTo>
                      <a:cubicBezTo>
                        <a:pt x="717" y="122"/>
                        <a:pt x="704" y="123"/>
                        <a:pt x="697" y="133"/>
                      </a:cubicBezTo>
                      <a:cubicBezTo>
                        <a:pt x="712" y="134"/>
                        <a:pt x="726" y="140"/>
                        <a:pt x="740" y="145"/>
                      </a:cubicBezTo>
                      <a:cubicBezTo>
                        <a:pt x="747" y="148"/>
                        <a:pt x="755" y="152"/>
                        <a:pt x="762" y="150"/>
                      </a:cubicBezTo>
                      <a:cubicBezTo>
                        <a:pt x="771" y="149"/>
                        <a:pt x="780" y="146"/>
                        <a:pt x="789" y="144"/>
                      </a:cubicBezTo>
                      <a:cubicBezTo>
                        <a:pt x="795" y="143"/>
                        <a:pt x="802" y="141"/>
                        <a:pt x="808" y="145"/>
                      </a:cubicBezTo>
                      <a:cubicBezTo>
                        <a:pt x="811" y="147"/>
                        <a:pt x="816" y="152"/>
                        <a:pt x="814" y="157"/>
                      </a:cubicBezTo>
                      <a:cubicBezTo>
                        <a:pt x="807" y="168"/>
                        <a:pt x="791" y="169"/>
                        <a:pt x="779" y="169"/>
                      </a:cubicBezTo>
                      <a:cubicBezTo>
                        <a:pt x="764" y="169"/>
                        <a:pt x="748" y="167"/>
                        <a:pt x="733" y="165"/>
                      </a:cubicBezTo>
                      <a:cubicBezTo>
                        <a:pt x="720" y="164"/>
                        <a:pt x="699" y="155"/>
                        <a:pt x="691" y="170"/>
                      </a:cubicBezTo>
                      <a:cubicBezTo>
                        <a:pt x="678" y="195"/>
                        <a:pt x="691" y="230"/>
                        <a:pt x="707" y="251"/>
                      </a:cubicBezTo>
                      <a:cubicBezTo>
                        <a:pt x="716" y="262"/>
                        <a:pt x="726" y="271"/>
                        <a:pt x="741" y="269"/>
                      </a:cubicBezTo>
                      <a:cubicBezTo>
                        <a:pt x="758" y="267"/>
                        <a:pt x="776" y="265"/>
                        <a:pt x="793" y="261"/>
                      </a:cubicBezTo>
                      <a:cubicBezTo>
                        <a:pt x="801" y="260"/>
                        <a:pt x="809" y="258"/>
                        <a:pt x="817" y="255"/>
                      </a:cubicBezTo>
                      <a:cubicBezTo>
                        <a:pt x="822" y="252"/>
                        <a:pt x="827" y="247"/>
                        <a:pt x="831" y="243"/>
                      </a:cubicBezTo>
                      <a:cubicBezTo>
                        <a:pt x="840" y="232"/>
                        <a:pt x="848" y="219"/>
                        <a:pt x="853" y="206"/>
                      </a:cubicBezTo>
                      <a:cubicBezTo>
                        <a:pt x="859" y="194"/>
                        <a:pt x="861" y="181"/>
                        <a:pt x="867" y="170"/>
                      </a:cubicBezTo>
                      <a:cubicBezTo>
                        <a:pt x="872" y="159"/>
                        <a:pt x="879" y="149"/>
                        <a:pt x="887" y="140"/>
                      </a:cubicBezTo>
                      <a:cubicBezTo>
                        <a:pt x="903" y="120"/>
                        <a:pt x="924" y="104"/>
                        <a:pt x="948" y="95"/>
                      </a:cubicBezTo>
                      <a:cubicBezTo>
                        <a:pt x="961" y="90"/>
                        <a:pt x="974" y="87"/>
                        <a:pt x="987" y="85"/>
                      </a:cubicBezTo>
                      <a:cubicBezTo>
                        <a:pt x="996" y="84"/>
                        <a:pt x="1001" y="85"/>
                        <a:pt x="1008" y="80"/>
                      </a:cubicBezTo>
                      <a:cubicBezTo>
                        <a:pt x="1015" y="75"/>
                        <a:pt x="1022" y="71"/>
                        <a:pt x="1028" y="65"/>
                      </a:cubicBezTo>
                      <a:cubicBezTo>
                        <a:pt x="1034" y="61"/>
                        <a:pt x="1038" y="57"/>
                        <a:pt x="1041" y="50"/>
                      </a:cubicBezTo>
                      <a:cubicBezTo>
                        <a:pt x="1043" y="44"/>
                        <a:pt x="1047" y="38"/>
                        <a:pt x="1052" y="33"/>
                      </a:cubicBezTo>
                      <a:cubicBezTo>
                        <a:pt x="1055" y="30"/>
                        <a:pt x="1061" y="22"/>
                        <a:pt x="1066" y="22"/>
                      </a:cubicBezTo>
                      <a:cubicBezTo>
                        <a:pt x="1071" y="21"/>
                        <a:pt x="1076" y="22"/>
                        <a:pt x="1081" y="22"/>
                      </a:cubicBezTo>
                      <a:cubicBezTo>
                        <a:pt x="1080" y="28"/>
                        <a:pt x="1083" y="34"/>
                        <a:pt x="1082" y="39"/>
                      </a:cubicBezTo>
                      <a:cubicBezTo>
                        <a:pt x="1080" y="44"/>
                        <a:pt x="1074" y="46"/>
                        <a:pt x="1070" y="47"/>
                      </a:cubicBezTo>
                      <a:cubicBezTo>
                        <a:pt x="1058" y="53"/>
                        <a:pt x="1051" y="64"/>
                        <a:pt x="1041" y="73"/>
                      </a:cubicBezTo>
                      <a:cubicBezTo>
                        <a:pt x="1031" y="83"/>
                        <a:pt x="1019" y="91"/>
                        <a:pt x="1006" y="99"/>
                      </a:cubicBezTo>
                      <a:cubicBezTo>
                        <a:pt x="998" y="103"/>
                        <a:pt x="991" y="103"/>
                        <a:pt x="983" y="104"/>
                      </a:cubicBezTo>
                      <a:cubicBezTo>
                        <a:pt x="959" y="107"/>
                        <a:pt x="941" y="116"/>
                        <a:pt x="924" y="133"/>
                      </a:cubicBezTo>
                      <a:cubicBezTo>
                        <a:pt x="915" y="142"/>
                        <a:pt x="911" y="160"/>
                        <a:pt x="906" y="172"/>
                      </a:cubicBezTo>
                      <a:cubicBezTo>
                        <a:pt x="901" y="187"/>
                        <a:pt x="895" y="202"/>
                        <a:pt x="888" y="216"/>
                      </a:cubicBezTo>
                      <a:cubicBezTo>
                        <a:pt x="881" y="230"/>
                        <a:pt x="872" y="242"/>
                        <a:pt x="862" y="253"/>
                      </a:cubicBezTo>
                      <a:cubicBezTo>
                        <a:pt x="851" y="266"/>
                        <a:pt x="835" y="277"/>
                        <a:pt x="829" y="291"/>
                      </a:cubicBezTo>
                      <a:cubicBezTo>
                        <a:pt x="817" y="315"/>
                        <a:pt x="823" y="343"/>
                        <a:pt x="849" y="355"/>
                      </a:cubicBezTo>
                      <a:cubicBezTo>
                        <a:pt x="854" y="358"/>
                        <a:pt x="860" y="359"/>
                        <a:pt x="866" y="360"/>
                      </a:cubicBezTo>
                      <a:cubicBezTo>
                        <a:pt x="875" y="361"/>
                        <a:pt x="877" y="356"/>
                        <a:pt x="883" y="350"/>
                      </a:cubicBezTo>
                      <a:cubicBezTo>
                        <a:pt x="894" y="338"/>
                        <a:pt x="905" y="326"/>
                        <a:pt x="917" y="314"/>
                      </a:cubicBezTo>
                      <a:cubicBezTo>
                        <a:pt x="928" y="304"/>
                        <a:pt x="939" y="293"/>
                        <a:pt x="951" y="284"/>
                      </a:cubicBezTo>
                      <a:cubicBezTo>
                        <a:pt x="963" y="274"/>
                        <a:pt x="978" y="267"/>
                        <a:pt x="989" y="255"/>
                      </a:cubicBezTo>
                      <a:cubicBezTo>
                        <a:pt x="1007" y="234"/>
                        <a:pt x="1017" y="208"/>
                        <a:pt x="1021" y="181"/>
                      </a:cubicBezTo>
                      <a:cubicBezTo>
                        <a:pt x="1022" y="173"/>
                        <a:pt x="1022" y="166"/>
                        <a:pt x="1022" y="159"/>
                      </a:cubicBezTo>
                      <a:cubicBezTo>
                        <a:pt x="1022" y="153"/>
                        <a:pt x="1020" y="146"/>
                        <a:pt x="1023" y="141"/>
                      </a:cubicBezTo>
                      <a:cubicBezTo>
                        <a:pt x="1030" y="129"/>
                        <a:pt x="1044" y="133"/>
                        <a:pt x="1049" y="144"/>
                      </a:cubicBezTo>
                      <a:cubicBezTo>
                        <a:pt x="1054" y="154"/>
                        <a:pt x="1044" y="160"/>
                        <a:pt x="1039" y="166"/>
                      </a:cubicBezTo>
                      <a:cubicBezTo>
                        <a:pt x="1029" y="175"/>
                        <a:pt x="1033" y="188"/>
                        <a:pt x="1031" y="201"/>
                      </a:cubicBezTo>
                      <a:cubicBezTo>
                        <a:pt x="1029" y="228"/>
                        <a:pt x="1020" y="253"/>
                        <a:pt x="1004" y="275"/>
                      </a:cubicBezTo>
                      <a:cubicBezTo>
                        <a:pt x="997" y="284"/>
                        <a:pt x="989" y="293"/>
                        <a:pt x="979" y="300"/>
                      </a:cubicBezTo>
                      <a:cubicBezTo>
                        <a:pt x="971" y="307"/>
                        <a:pt x="958" y="315"/>
                        <a:pt x="960" y="328"/>
                      </a:cubicBezTo>
                      <a:cubicBezTo>
                        <a:pt x="965" y="356"/>
                        <a:pt x="1008" y="333"/>
                        <a:pt x="1025" y="327"/>
                      </a:cubicBezTo>
                      <a:cubicBezTo>
                        <a:pt x="1051" y="317"/>
                        <a:pt x="1076" y="318"/>
                        <a:pt x="1103" y="321"/>
                      </a:cubicBezTo>
                      <a:cubicBezTo>
                        <a:pt x="1115" y="323"/>
                        <a:pt x="1127" y="332"/>
                        <a:pt x="1138" y="338"/>
                      </a:cubicBezTo>
                      <a:cubicBezTo>
                        <a:pt x="1144" y="342"/>
                        <a:pt x="1151" y="345"/>
                        <a:pt x="1158" y="348"/>
                      </a:cubicBezTo>
                      <a:cubicBezTo>
                        <a:pt x="1163" y="351"/>
                        <a:pt x="1172" y="351"/>
                        <a:pt x="1174" y="358"/>
                      </a:cubicBezTo>
                      <a:cubicBezTo>
                        <a:pt x="1176" y="369"/>
                        <a:pt x="1167" y="375"/>
                        <a:pt x="1157" y="374"/>
                      </a:cubicBezTo>
                      <a:cubicBezTo>
                        <a:pt x="1145" y="374"/>
                        <a:pt x="1147" y="361"/>
                        <a:pt x="1141" y="353"/>
                      </a:cubicBezTo>
                      <a:cubicBezTo>
                        <a:pt x="1138" y="348"/>
                        <a:pt x="1132" y="347"/>
                        <a:pt x="1126" y="346"/>
                      </a:cubicBezTo>
                      <a:cubicBezTo>
                        <a:pt x="1119" y="343"/>
                        <a:pt x="1112" y="341"/>
                        <a:pt x="1105" y="339"/>
                      </a:cubicBezTo>
                      <a:cubicBezTo>
                        <a:pt x="1089" y="336"/>
                        <a:pt x="1072" y="337"/>
                        <a:pt x="1056" y="340"/>
                      </a:cubicBezTo>
                      <a:cubicBezTo>
                        <a:pt x="1029" y="345"/>
                        <a:pt x="1006" y="360"/>
                        <a:pt x="980" y="368"/>
                      </a:cubicBezTo>
                      <a:cubicBezTo>
                        <a:pt x="966" y="373"/>
                        <a:pt x="952" y="374"/>
                        <a:pt x="937" y="376"/>
                      </a:cubicBezTo>
                      <a:cubicBezTo>
                        <a:pt x="923" y="378"/>
                        <a:pt x="905" y="380"/>
                        <a:pt x="893" y="388"/>
                      </a:cubicBezTo>
                      <a:cubicBezTo>
                        <a:pt x="883" y="395"/>
                        <a:pt x="876" y="405"/>
                        <a:pt x="872" y="416"/>
                      </a:cubicBezTo>
                      <a:cubicBezTo>
                        <a:pt x="860" y="427"/>
                        <a:pt x="846" y="435"/>
                        <a:pt x="832" y="441"/>
                      </a:cubicBezTo>
                      <a:cubicBezTo>
                        <a:pt x="807" y="450"/>
                        <a:pt x="774" y="456"/>
                        <a:pt x="758" y="479"/>
                      </a:cubicBezTo>
                      <a:cubicBezTo>
                        <a:pt x="750" y="490"/>
                        <a:pt x="755" y="493"/>
                        <a:pt x="762" y="503"/>
                      </a:cubicBezTo>
                      <a:cubicBezTo>
                        <a:pt x="766" y="509"/>
                        <a:pt x="768" y="509"/>
                        <a:pt x="776" y="509"/>
                      </a:cubicBezTo>
                      <a:cubicBezTo>
                        <a:pt x="782" y="509"/>
                        <a:pt x="788" y="509"/>
                        <a:pt x="794" y="510"/>
                      </a:cubicBezTo>
                      <a:cubicBezTo>
                        <a:pt x="805" y="510"/>
                        <a:pt x="817" y="510"/>
                        <a:pt x="828" y="515"/>
                      </a:cubicBezTo>
                      <a:cubicBezTo>
                        <a:pt x="839" y="520"/>
                        <a:pt x="845" y="531"/>
                        <a:pt x="849" y="542"/>
                      </a:cubicBezTo>
                      <a:cubicBezTo>
                        <a:pt x="854" y="553"/>
                        <a:pt x="857" y="567"/>
                        <a:pt x="864" y="576"/>
                      </a:cubicBezTo>
                      <a:cubicBezTo>
                        <a:pt x="873" y="587"/>
                        <a:pt x="884" y="587"/>
                        <a:pt x="897" y="590"/>
                      </a:cubicBezTo>
                      <a:cubicBezTo>
                        <a:pt x="930" y="596"/>
                        <a:pt x="964" y="601"/>
                        <a:pt x="995" y="611"/>
                      </a:cubicBezTo>
                      <a:cubicBezTo>
                        <a:pt x="1008" y="615"/>
                        <a:pt x="1019" y="623"/>
                        <a:pt x="1027" y="634"/>
                      </a:cubicBezTo>
                      <a:cubicBezTo>
                        <a:pt x="1034" y="642"/>
                        <a:pt x="1036" y="655"/>
                        <a:pt x="1047" y="657"/>
                      </a:cubicBezTo>
                      <a:cubicBezTo>
                        <a:pt x="1056" y="658"/>
                        <a:pt x="1072" y="662"/>
                        <a:pt x="1063" y="674"/>
                      </a:cubicBezTo>
                      <a:cubicBezTo>
                        <a:pt x="1057" y="683"/>
                        <a:pt x="1042" y="682"/>
                        <a:pt x="1037" y="673"/>
                      </a:cubicBezTo>
                      <a:cubicBezTo>
                        <a:pt x="1025" y="652"/>
                        <a:pt x="1002" y="625"/>
                        <a:pt x="976" y="624"/>
                      </a:cubicBezTo>
                      <a:cubicBezTo>
                        <a:pt x="943" y="622"/>
                        <a:pt x="910" y="618"/>
                        <a:pt x="877" y="612"/>
                      </a:cubicBezTo>
                      <a:cubicBezTo>
                        <a:pt x="890" y="642"/>
                        <a:pt x="896" y="675"/>
                        <a:pt x="900" y="707"/>
                      </a:cubicBezTo>
                      <a:cubicBezTo>
                        <a:pt x="901" y="713"/>
                        <a:pt x="901" y="721"/>
                        <a:pt x="905" y="726"/>
                      </a:cubicBezTo>
                      <a:cubicBezTo>
                        <a:pt x="908" y="730"/>
                        <a:pt x="914" y="731"/>
                        <a:pt x="918" y="733"/>
                      </a:cubicBezTo>
                      <a:cubicBezTo>
                        <a:pt x="931" y="738"/>
                        <a:pt x="932" y="748"/>
                        <a:pt x="921" y="757"/>
                      </a:cubicBezTo>
                      <a:cubicBezTo>
                        <a:pt x="913" y="764"/>
                        <a:pt x="897" y="749"/>
                        <a:pt x="895" y="741"/>
                      </a:cubicBezTo>
                      <a:cubicBezTo>
                        <a:pt x="889" y="727"/>
                        <a:pt x="889" y="709"/>
                        <a:pt x="885" y="694"/>
                      </a:cubicBezTo>
                      <a:cubicBezTo>
                        <a:pt x="877" y="665"/>
                        <a:pt x="867" y="636"/>
                        <a:pt x="852" y="610"/>
                      </a:cubicBezTo>
                      <a:cubicBezTo>
                        <a:pt x="848" y="604"/>
                        <a:pt x="845" y="598"/>
                        <a:pt x="841" y="592"/>
                      </a:cubicBezTo>
                      <a:cubicBezTo>
                        <a:pt x="836" y="586"/>
                        <a:pt x="836" y="580"/>
                        <a:pt x="833" y="572"/>
                      </a:cubicBezTo>
                      <a:cubicBezTo>
                        <a:pt x="829" y="560"/>
                        <a:pt x="824" y="545"/>
                        <a:pt x="809" y="542"/>
                      </a:cubicBezTo>
                      <a:cubicBezTo>
                        <a:pt x="797" y="539"/>
                        <a:pt x="781" y="542"/>
                        <a:pt x="769" y="542"/>
                      </a:cubicBezTo>
                      <a:cubicBezTo>
                        <a:pt x="745" y="542"/>
                        <a:pt x="722" y="549"/>
                        <a:pt x="701" y="559"/>
                      </a:cubicBezTo>
                      <a:cubicBezTo>
                        <a:pt x="676" y="569"/>
                        <a:pt x="661" y="583"/>
                        <a:pt x="657" y="610"/>
                      </a:cubicBezTo>
                      <a:cubicBezTo>
                        <a:pt x="656" y="618"/>
                        <a:pt x="656" y="626"/>
                        <a:pt x="657" y="633"/>
                      </a:cubicBezTo>
                      <a:cubicBezTo>
                        <a:pt x="659" y="643"/>
                        <a:pt x="660" y="652"/>
                        <a:pt x="660" y="662"/>
                      </a:cubicBezTo>
                      <a:cubicBezTo>
                        <a:pt x="659" y="684"/>
                        <a:pt x="657" y="706"/>
                        <a:pt x="651" y="727"/>
                      </a:cubicBezTo>
                      <a:cubicBezTo>
                        <a:pt x="647" y="745"/>
                        <a:pt x="641" y="764"/>
                        <a:pt x="628" y="778"/>
                      </a:cubicBezTo>
                      <a:cubicBezTo>
                        <a:pt x="614" y="793"/>
                        <a:pt x="594" y="801"/>
                        <a:pt x="574" y="805"/>
                      </a:cubicBezTo>
                      <a:cubicBezTo>
                        <a:pt x="566" y="807"/>
                        <a:pt x="558" y="825"/>
                        <a:pt x="554" y="833"/>
                      </a:cubicBezTo>
                      <a:cubicBezTo>
                        <a:pt x="550" y="842"/>
                        <a:pt x="546" y="852"/>
                        <a:pt x="542" y="863"/>
                      </a:cubicBezTo>
                      <a:cubicBezTo>
                        <a:pt x="540" y="869"/>
                        <a:pt x="541" y="869"/>
                        <a:pt x="534" y="870"/>
                      </a:cubicBezTo>
                      <a:cubicBezTo>
                        <a:pt x="530" y="870"/>
                        <a:pt x="525" y="871"/>
                        <a:pt x="521" y="868"/>
                      </a:cubicBezTo>
                      <a:cubicBezTo>
                        <a:pt x="516" y="864"/>
                        <a:pt x="515" y="853"/>
                        <a:pt x="520" y="849"/>
                      </a:cubicBezTo>
                      <a:cubicBezTo>
                        <a:pt x="525" y="845"/>
                        <a:pt x="538" y="846"/>
                        <a:pt x="537" y="838"/>
                      </a:cubicBezTo>
                      <a:cubicBezTo>
                        <a:pt x="536" y="827"/>
                        <a:pt x="537" y="817"/>
                        <a:pt x="542" y="809"/>
                      </a:cubicBezTo>
                      <a:cubicBezTo>
                        <a:pt x="551" y="793"/>
                        <a:pt x="568" y="783"/>
                        <a:pt x="584" y="776"/>
                      </a:cubicBezTo>
                      <a:cubicBezTo>
                        <a:pt x="568" y="770"/>
                        <a:pt x="553" y="764"/>
                        <a:pt x="537" y="759"/>
                      </a:cubicBezTo>
                      <a:cubicBezTo>
                        <a:pt x="530" y="756"/>
                        <a:pt x="523" y="753"/>
                        <a:pt x="516" y="757"/>
                      </a:cubicBezTo>
                      <a:cubicBezTo>
                        <a:pt x="510" y="760"/>
                        <a:pt x="505" y="765"/>
                        <a:pt x="499" y="769"/>
                      </a:cubicBezTo>
                      <a:cubicBezTo>
                        <a:pt x="490" y="774"/>
                        <a:pt x="475" y="773"/>
                        <a:pt x="473" y="761"/>
                      </a:cubicBezTo>
                      <a:cubicBezTo>
                        <a:pt x="471" y="743"/>
                        <a:pt x="489" y="746"/>
                        <a:pt x="501" y="744"/>
                      </a:cubicBezTo>
                      <a:cubicBezTo>
                        <a:pt x="517" y="742"/>
                        <a:pt x="534" y="736"/>
                        <a:pt x="550" y="739"/>
                      </a:cubicBezTo>
                      <a:cubicBezTo>
                        <a:pt x="567" y="744"/>
                        <a:pt x="584" y="745"/>
                        <a:pt x="601" y="747"/>
                      </a:cubicBezTo>
                      <a:cubicBezTo>
                        <a:pt x="614" y="748"/>
                        <a:pt x="618" y="741"/>
                        <a:pt x="620" y="729"/>
                      </a:cubicBezTo>
                      <a:cubicBezTo>
                        <a:pt x="622" y="714"/>
                        <a:pt x="622" y="697"/>
                        <a:pt x="624" y="682"/>
                      </a:cubicBezTo>
                      <a:cubicBezTo>
                        <a:pt x="625" y="666"/>
                        <a:pt x="626" y="650"/>
                        <a:pt x="624" y="634"/>
                      </a:cubicBezTo>
                      <a:cubicBezTo>
                        <a:pt x="623" y="624"/>
                        <a:pt x="622" y="601"/>
                        <a:pt x="613" y="595"/>
                      </a:cubicBezTo>
                      <a:cubicBezTo>
                        <a:pt x="607" y="591"/>
                        <a:pt x="592" y="591"/>
                        <a:pt x="586" y="595"/>
                      </a:cubicBezTo>
                      <a:cubicBezTo>
                        <a:pt x="574" y="602"/>
                        <a:pt x="566" y="614"/>
                        <a:pt x="559" y="626"/>
                      </a:cubicBezTo>
                      <a:cubicBezTo>
                        <a:pt x="553" y="638"/>
                        <a:pt x="547" y="651"/>
                        <a:pt x="540" y="662"/>
                      </a:cubicBezTo>
                      <a:cubicBezTo>
                        <a:pt x="531" y="669"/>
                        <a:pt x="517" y="682"/>
                        <a:pt x="504" y="681"/>
                      </a:cubicBezTo>
                      <a:cubicBezTo>
                        <a:pt x="488" y="681"/>
                        <a:pt x="505" y="672"/>
                        <a:pt x="510" y="669"/>
                      </a:cubicBezTo>
                      <a:cubicBezTo>
                        <a:pt x="523" y="660"/>
                        <a:pt x="530" y="651"/>
                        <a:pt x="538" y="637"/>
                      </a:cubicBezTo>
                      <a:cubicBezTo>
                        <a:pt x="543" y="627"/>
                        <a:pt x="550" y="610"/>
                        <a:pt x="540" y="600"/>
                      </a:cubicBezTo>
                      <a:cubicBezTo>
                        <a:pt x="531" y="589"/>
                        <a:pt x="519" y="602"/>
                        <a:pt x="514" y="610"/>
                      </a:cubicBezTo>
                      <a:cubicBezTo>
                        <a:pt x="506" y="622"/>
                        <a:pt x="501" y="637"/>
                        <a:pt x="496" y="651"/>
                      </a:cubicBezTo>
                      <a:cubicBezTo>
                        <a:pt x="495" y="655"/>
                        <a:pt x="494" y="659"/>
                        <a:pt x="492" y="663"/>
                      </a:cubicBezTo>
                      <a:cubicBezTo>
                        <a:pt x="489" y="665"/>
                        <a:pt x="486" y="668"/>
                        <a:pt x="483" y="670"/>
                      </a:cubicBezTo>
                      <a:cubicBezTo>
                        <a:pt x="476" y="676"/>
                        <a:pt x="469" y="682"/>
                        <a:pt x="461" y="687"/>
                      </a:cubicBezTo>
                      <a:cubicBezTo>
                        <a:pt x="440" y="703"/>
                        <a:pt x="410" y="720"/>
                        <a:pt x="409" y="751"/>
                      </a:cubicBezTo>
                      <a:cubicBezTo>
                        <a:pt x="409" y="764"/>
                        <a:pt x="406" y="781"/>
                        <a:pt x="412" y="794"/>
                      </a:cubicBezTo>
                      <a:cubicBezTo>
                        <a:pt x="423" y="822"/>
                        <a:pt x="451" y="841"/>
                        <a:pt x="472" y="861"/>
                      </a:cubicBezTo>
                      <a:cubicBezTo>
                        <a:pt x="483" y="872"/>
                        <a:pt x="495" y="884"/>
                        <a:pt x="507" y="894"/>
                      </a:cubicBezTo>
                      <a:cubicBezTo>
                        <a:pt x="513" y="899"/>
                        <a:pt x="518" y="903"/>
                        <a:pt x="525" y="905"/>
                      </a:cubicBezTo>
                      <a:cubicBezTo>
                        <a:pt x="532" y="907"/>
                        <a:pt x="538" y="908"/>
                        <a:pt x="544" y="911"/>
                      </a:cubicBezTo>
                      <a:cubicBezTo>
                        <a:pt x="556" y="918"/>
                        <a:pt x="557" y="928"/>
                        <a:pt x="543" y="934"/>
                      </a:cubicBezTo>
                      <a:cubicBezTo>
                        <a:pt x="529" y="941"/>
                        <a:pt x="515" y="935"/>
                        <a:pt x="503" y="926"/>
                      </a:cubicBezTo>
                      <a:cubicBezTo>
                        <a:pt x="478" y="906"/>
                        <a:pt x="456" y="884"/>
                        <a:pt x="435" y="860"/>
                      </a:cubicBezTo>
                      <a:cubicBezTo>
                        <a:pt x="425" y="848"/>
                        <a:pt x="415" y="836"/>
                        <a:pt x="406" y="824"/>
                      </a:cubicBezTo>
                      <a:cubicBezTo>
                        <a:pt x="397" y="812"/>
                        <a:pt x="387" y="800"/>
                        <a:pt x="382" y="785"/>
                      </a:cubicBezTo>
                      <a:cubicBezTo>
                        <a:pt x="379" y="772"/>
                        <a:pt x="383" y="758"/>
                        <a:pt x="379" y="745"/>
                      </a:cubicBezTo>
                      <a:cubicBezTo>
                        <a:pt x="374" y="731"/>
                        <a:pt x="360" y="727"/>
                        <a:pt x="347" y="723"/>
                      </a:cubicBezTo>
                      <a:cubicBezTo>
                        <a:pt x="334" y="719"/>
                        <a:pt x="321" y="715"/>
                        <a:pt x="310" y="707"/>
                      </a:cubicBezTo>
                      <a:cubicBezTo>
                        <a:pt x="298" y="698"/>
                        <a:pt x="283" y="703"/>
                        <a:pt x="271" y="692"/>
                      </a:cubicBezTo>
                      <a:cubicBezTo>
                        <a:pt x="267" y="688"/>
                        <a:pt x="264" y="684"/>
                        <a:pt x="265" y="678"/>
                      </a:cubicBezTo>
                      <a:cubicBezTo>
                        <a:pt x="265" y="676"/>
                        <a:pt x="265" y="666"/>
                        <a:pt x="265" y="666"/>
                      </a:cubicBezTo>
                      <a:cubicBezTo>
                        <a:pt x="273" y="666"/>
                        <a:pt x="280" y="666"/>
                        <a:pt x="288" y="666"/>
                      </a:cubicBezTo>
                      <a:cubicBezTo>
                        <a:pt x="291" y="666"/>
                        <a:pt x="299" y="681"/>
                        <a:pt x="303" y="684"/>
                      </a:cubicBezTo>
                      <a:cubicBezTo>
                        <a:pt x="312" y="692"/>
                        <a:pt x="323" y="697"/>
                        <a:pt x="335" y="700"/>
                      </a:cubicBezTo>
                      <a:cubicBezTo>
                        <a:pt x="346" y="703"/>
                        <a:pt x="363" y="708"/>
                        <a:pt x="374" y="703"/>
                      </a:cubicBezTo>
                      <a:cubicBezTo>
                        <a:pt x="386" y="697"/>
                        <a:pt x="398" y="691"/>
                        <a:pt x="410" y="684"/>
                      </a:cubicBezTo>
                      <a:cubicBezTo>
                        <a:pt x="432" y="671"/>
                        <a:pt x="457" y="651"/>
                        <a:pt x="465" y="625"/>
                      </a:cubicBezTo>
                      <a:cubicBezTo>
                        <a:pt x="469" y="611"/>
                        <a:pt x="470" y="595"/>
                        <a:pt x="472" y="580"/>
                      </a:cubicBezTo>
                      <a:cubicBezTo>
                        <a:pt x="473" y="564"/>
                        <a:pt x="475" y="547"/>
                        <a:pt x="477" y="531"/>
                      </a:cubicBezTo>
                      <a:cubicBezTo>
                        <a:pt x="479" y="513"/>
                        <a:pt x="465" y="489"/>
                        <a:pt x="444" y="501"/>
                      </a:cubicBezTo>
                      <a:cubicBezTo>
                        <a:pt x="432" y="508"/>
                        <a:pt x="422" y="519"/>
                        <a:pt x="412" y="528"/>
                      </a:cubicBezTo>
                      <a:cubicBezTo>
                        <a:pt x="406" y="533"/>
                        <a:pt x="399" y="542"/>
                        <a:pt x="390" y="544"/>
                      </a:cubicBezTo>
                      <a:cubicBezTo>
                        <a:pt x="375" y="548"/>
                        <a:pt x="360" y="552"/>
                        <a:pt x="345" y="555"/>
                      </a:cubicBezTo>
                      <a:cubicBezTo>
                        <a:pt x="335" y="558"/>
                        <a:pt x="322" y="559"/>
                        <a:pt x="312" y="564"/>
                      </a:cubicBezTo>
                      <a:cubicBezTo>
                        <a:pt x="300" y="573"/>
                        <a:pt x="288" y="583"/>
                        <a:pt x="277" y="594"/>
                      </a:cubicBezTo>
                      <a:cubicBezTo>
                        <a:pt x="268" y="604"/>
                        <a:pt x="262" y="616"/>
                        <a:pt x="252" y="625"/>
                      </a:cubicBezTo>
                      <a:cubicBezTo>
                        <a:pt x="244" y="631"/>
                        <a:pt x="232" y="633"/>
                        <a:pt x="223" y="629"/>
                      </a:cubicBezTo>
                      <a:cubicBezTo>
                        <a:pt x="211" y="623"/>
                        <a:pt x="197" y="620"/>
                        <a:pt x="186" y="612"/>
                      </a:cubicBezTo>
                      <a:cubicBezTo>
                        <a:pt x="176" y="604"/>
                        <a:pt x="169" y="592"/>
                        <a:pt x="158" y="585"/>
                      </a:cubicBezTo>
                      <a:cubicBezTo>
                        <a:pt x="145" y="577"/>
                        <a:pt x="131" y="571"/>
                        <a:pt x="116" y="567"/>
                      </a:cubicBezTo>
                      <a:cubicBezTo>
                        <a:pt x="101" y="562"/>
                        <a:pt x="85" y="559"/>
                        <a:pt x="69" y="557"/>
                      </a:cubicBezTo>
                      <a:cubicBezTo>
                        <a:pt x="61" y="556"/>
                        <a:pt x="52" y="553"/>
                        <a:pt x="45" y="554"/>
                      </a:cubicBezTo>
                      <a:cubicBezTo>
                        <a:pt x="35" y="556"/>
                        <a:pt x="26" y="556"/>
                        <a:pt x="17" y="557"/>
                      </a:cubicBezTo>
                      <a:cubicBezTo>
                        <a:pt x="11" y="557"/>
                        <a:pt x="6" y="558"/>
                        <a:pt x="3" y="551"/>
                      </a:cubicBezTo>
                      <a:cubicBezTo>
                        <a:pt x="1" y="546"/>
                        <a:pt x="0" y="540"/>
                        <a:pt x="2" y="535"/>
                      </a:cubicBezTo>
                      <a:cubicBezTo>
                        <a:pt x="4" y="524"/>
                        <a:pt x="18" y="520"/>
                        <a:pt x="26" y="529"/>
                      </a:cubicBezTo>
                      <a:cubicBezTo>
                        <a:pt x="29" y="533"/>
                        <a:pt x="32" y="537"/>
                        <a:pt x="36" y="539"/>
                      </a:cubicBezTo>
                      <a:cubicBezTo>
                        <a:pt x="42" y="541"/>
                        <a:pt x="52" y="540"/>
                        <a:pt x="58" y="540"/>
                      </a:cubicBezTo>
                      <a:cubicBezTo>
                        <a:pt x="75" y="542"/>
                        <a:pt x="92" y="544"/>
                        <a:pt x="109" y="547"/>
                      </a:cubicBezTo>
                      <a:cubicBezTo>
                        <a:pt x="132" y="551"/>
                        <a:pt x="164" y="557"/>
                        <a:pt x="183" y="573"/>
                      </a:cubicBezTo>
                      <a:cubicBezTo>
                        <a:pt x="195" y="582"/>
                        <a:pt x="206" y="592"/>
                        <a:pt x="218" y="601"/>
                      </a:cubicBezTo>
                      <a:cubicBezTo>
                        <a:pt x="226" y="608"/>
                        <a:pt x="231" y="602"/>
                        <a:pt x="236" y="595"/>
                      </a:cubicBezTo>
                      <a:cubicBezTo>
                        <a:pt x="242" y="585"/>
                        <a:pt x="254" y="581"/>
                        <a:pt x="254" y="568"/>
                      </a:cubicBezTo>
                      <a:cubicBezTo>
                        <a:pt x="255" y="556"/>
                        <a:pt x="253" y="550"/>
                        <a:pt x="245" y="541"/>
                      </a:cubicBezTo>
                      <a:cubicBezTo>
                        <a:pt x="234" y="529"/>
                        <a:pt x="220" y="520"/>
                        <a:pt x="210" y="508"/>
                      </a:cubicBezTo>
                      <a:cubicBezTo>
                        <a:pt x="191" y="486"/>
                        <a:pt x="208" y="459"/>
                        <a:pt x="214" y="436"/>
                      </a:cubicBezTo>
                      <a:cubicBezTo>
                        <a:pt x="219" y="422"/>
                        <a:pt x="217" y="406"/>
                        <a:pt x="217" y="391"/>
                      </a:cubicBezTo>
                      <a:cubicBezTo>
                        <a:pt x="217" y="384"/>
                        <a:pt x="217" y="376"/>
                        <a:pt x="217" y="368"/>
                      </a:cubicBezTo>
                      <a:cubicBezTo>
                        <a:pt x="217" y="362"/>
                        <a:pt x="215" y="350"/>
                        <a:pt x="219" y="345"/>
                      </a:cubicBezTo>
                      <a:cubicBezTo>
                        <a:pt x="225" y="337"/>
                        <a:pt x="235" y="335"/>
                        <a:pt x="244" y="340"/>
                      </a:cubicBezTo>
                      <a:cubicBezTo>
                        <a:pt x="259" y="349"/>
                        <a:pt x="244" y="357"/>
                        <a:pt x="240" y="369"/>
                      </a:cubicBezTo>
                      <a:cubicBezTo>
                        <a:pt x="238" y="375"/>
                        <a:pt x="240" y="381"/>
                        <a:pt x="243" y="386"/>
                      </a:cubicBezTo>
                      <a:cubicBezTo>
                        <a:pt x="246" y="393"/>
                        <a:pt x="245" y="399"/>
                        <a:pt x="244" y="406"/>
                      </a:cubicBezTo>
                      <a:cubicBezTo>
                        <a:pt x="242" y="421"/>
                        <a:pt x="237" y="435"/>
                        <a:pt x="233" y="450"/>
                      </a:cubicBezTo>
                      <a:cubicBezTo>
                        <a:pt x="231" y="456"/>
                        <a:pt x="228" y="462"/>
                        <a:pt x="229" y="468"/>
                      </a:cubicBezTo>
                      <a:cubicBezTo>
                        <a:pt x="231" y="474"/>
                        <a:pt x="232" y="481"/>
                        <a:pt x="234" y="487"/>
                      </a:cubicBezTo>
                      <a:cubicBezTo>
                        <a:pt x="239" y="499"/>
                        <a:pt x="246" y="506"/>
                        <a:pt x="256" y="512"/>
                      </a:cubicBezTo>
                      <a:cubicBezTo>
                        <a:pt x="279" y="525"/>
                        <a:pt x="306" y="531"/>
                        <a:pt x="332" y="529"/>
                      </a:cubicBezTo>
                      <a:cubicBezTo>
                        <a:pt x="344" y="527"/>
                        <a:pt x="356" y="524"/>
                        <a:pt x="366" y="517"/>
                      </a:cubicBezTo>
                      <a:cubicBezTo>
                        <a:pt x="373" y="512"/>
                        <a:pt x="381" y="515"/>
                        <a:pt x="385" y="506"/>
                      </a:cubicBezTo>
                      <a:cubicBezTo>
                        <a:pt x="391" y="493"/>
                        <a:pt x="397" y="480"/>
                        <a:pt x="403" y="467"/>
                      </a:cubicBezTo>
                      <a:cubicBezTo>
                        <a:pt x="406" y="460"/>
                        <a:pt x="414" y="453"/>
                        <a:pt x="420" y="449"/>
                      </a:cubicBezTo>
                      <a:cubicBezTo>
                        <a:pt x="434" y="440"/>
                        <a:pt x="450" y="433"/>
                        <a:pt x="465" y="426"/>
                      </a:cubicBezTo>
                      <a:cubicBezTo>
                        <a:pt x="478" y="418"/>
                        <a:pt x="492" y="411"/>
                        <a:pt x="504" y="401"/>
                      </a:cubicBezTo>
                      <a:cubicBezTo>
                        <a:pt x="510" y="396"/>
                        <a:pt x="514" y="391"/>
                        <a:pt x="519" y="386"/>
                      </a:cubicBezTo>
                      <a:cubicBezTo>
                        <a:pt x="521" y="383"/>
                        <a:pt x="523" y="380"/>
                        <a:pt x="525" y="376"/>
                      </a:cubicBezTo>
                      <a:cubicBezTo>
                        <a:pt x="523" y="372"/>
                        <a:pt x="522" y="367"/>
                        <a:pt x="520" y="363"/>
                      </a:cubicBezTo>
                      <a:cubicBezTo>
                        <a:pt x="506" y="321"/>
                        <a:pt x="487" y="262"/>
                        <a:pt x="442" y="244"/>
                      </a:cubicBezTo>
                      <a:cubicBezTo>
                        <a:pt x="434" y="242"/>
                        <a:pt x="426" y="239"/>
                        <a:pt x="418" y="236"/>
                      </a:cubicBezTo>
                      <a:cubicBezTo>
                        <a:pt x="414" y="234"/>
                        <a:pt x="407" y="233"/>
                        <a:pt x="403" y="230"/>
                      </a:cubicBezTo>
                      <a:cubicBezTo>
                        <a:pt x="399" y="228"/>
                        <a:pt x="400" y="224"/>
                        <a:pt x="404" y="222"/>
                      </a:cubicBezTo>
                      <a:cubicBezTo>
                        <a:pt x="408" y="219"/>
                        <a:pt x="414" y="222"/>
                        <a:pt x="418" y="223"/>
                      </a:cubicBezTo>
                      <a:cubicBezTo>
                        <a:pt x="432" y="227"/>
                        <a:pt x="445" y="233"/>
                        <a:pt x="457" y="240"/>
                      </a:cubicBezTo>
                      <a:cubicBezTo>
                        <a:pt x="481" y="254"/>
                        <a:pt x="494" y="275"/>
                        <a:pt x="509" y="298"/>
                      </a:cubicBezTo>
                      <a:cubicBezTo>
                        <a:pt x="521" y="318"/>
                        <a:pt x="539" y="350"/>
                        <a:pt x="567" y="341"/>
                      </a:cubicBezTo>
                      <a:cubicBezTo>
                        <a:pt x="578" y="337"/>
                        <a:pt x="585" y="327"/>
                        <a:pt x="587" y="316"/>
                      </a:cubicBezTo>
                      <a:cubicBezTo>
                        <a:pt x="589" y="309"/>
                        <a:pt x="589" y="303"/>
                        <a:pt x="589" y="297"/>
                      </a:cubicBezTo>
                      <a:cubicBezTo>
                        <a:pt x="589" y="288"/>
                        <a:pt x="589" y="283"/>
                        <a:pt x="582" y="278"/>
                      </a:cubicBezTo>
                      <a:cubicBezTo>
                        <a:pt x="575" y="273"/>
                        <a:pt x="568" y="269"/>
                        <a:pt x="561" y="265"/>
                      </a:cubicBezTo>
                      <a:cubicBezTo>
                        <a:pt x="557" y="262"/>
                        <a:pt x="546" y="258"/>
                        <a:pt x="544" y="253"/>
                      </a:cubicBezTo>
                      <a:cubicBezTo>
                        <a:pt x="542" y="251"/>
                        <a:pt x="543" y="245"/>
                        <a:pt x="546" y="244"/>
                      </a:cubicBezTo>
                      <a:cubicBezTo>
                        <a:pt x="549" y="242"/>
                        <a:pt x="558" y="249"/>
                        <a:pt x="561" y="250"/>
                      </a:cubicBezTo>
                      <a:cubicBezTo>
                        <a:pt x="574" y="257"/>
                        <a:pt x="590" y="265"/>
                        <a:pt x="604" y="260"/>
                      </a:cubicBezTo>
                      <a:cubicBezTo>
                        <a:pt x="617" y="255"/>
                        <a:pt x="632" y="250"/>
                        <a:pt x="643" y="241"/>
                      </a:cubicBezTo>
                      <a:cubicBezTo>
                        <a:pt x="652" y="234"/>
                        <a:pt x="651" y="220"/>
                        <a:pt x="648" y="210"/>
                      </a:cubicBezTo>
                      <a:cubicBezTo>
                        <a:pt x="643" y="197"/>
                        <a:pt x="642" y="182"/>
                        <a:pt x="641" y="168"/>
                      </a:cubicBezTo>
                      <a:cubicBezTo>
                        <a:pt x="640" y="161"/>
                        <a:pt x="638" y="153"/>
                        <a:pt x="640" y="147"/>
                      </a:cubicBezTo>
                      <a:cubicBezTo>
                        <a:pt x="643" y="142"/>
                        <a:pt x="645" y="136"/>
                        <a:pt x="649" y="132"/>
                      </a:cubicBezTo>
                      <a:cubicBezTo>
                        <a:pt x="656" y="122"/>
                        <a:pt x="665" y="115"/>
                        <a:pt x="676" y="109"/>
                      </a:cubicBezTo>
                      <a:cubicBezTo>
                        <a:pt x="687" y="104"/>
                        <a:pt x="700" y="101"/>
                        <a:pt x="712" y="101"/>
                      </a:cubicBezTo>
                      <a:cubicBezTo>
                        <a:pt x="719" y="100"/>
                        <a:pt x="726" y="101"/>
                        <a:pt x="732" y="102"/>
                      </a:cubicBezTo>
                      <a:cubicBezTo>
                        <a:pt x="740" y="104"/>
                        <a:pt x="748" y="101"/>
                        <a:pt x="755" y="99"/>
                      </a:cubicBezTo>
                      <a:cubicBezTo>
                        <a:pt x="769" y="96"/>
                        <a:pt x="783" y="92"/>
                        <a:pt x="796" y="87"/>
                      </a:cubicBezTo>
                      <a:cubicBezTo>
                        <a:pt x="802" y="85"/>
                        <a:pt x="807" y="83"/>
                        <a:pt x="813" y="80"/>
                      </a:cubicBezTo>
                      <a:cubicBezTo>
                        <a:pt x="820" y="77"/>
                        <a:pt x="824" y="73"/>
                        <a:pt x="829" y="68"/>
                      </a:cubicBezTo>
                      <a:cubicBezTo>
                        <a:pt x="839" y="57"/>
                        <a:pt x="851" y="48"/>
                        <a:pt x="863" y="39"/>
                      </a:cubicBezTo>
                      <a:cubicBezTo>
                        <a:pt x="868" y="28"/>
                        <a:pt x="873" y="14"/>
                        <a:pt x="884" y="6"/>
                      </a:cubicBezTo>
                    </a:path>
                  </a:pathLst>
                </a:custGeom>
                <a:solidFill>
                  <a:srgbClr val="9DCDEB"/>
                </a:solidFill>
                <a:ln w="7938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18" name="Freeform 5">
                  <a:extLst>
                    <a:ext uri="{FF2B5EF4-FFF2-40B4-BE49-F238E27FC236}">
                      <a16:creationId xmlns:a16="http://schemas.microsoft.com/office/drawing/2014/main" id="{1592B952-4FE5-44CE-9CF6-8914EFB7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6" y="2058"/>
                  <a:ext cx="2063" cy="1762"/>
                </a:xfrm>
                <a:custGeom>
                  <a:avLst/>
                  <a:gdLst>
                    <a:gd name="T0" fmla="*/ 372289 w 1176"/>
                    <a:gd name="T1" fmla="*/ 116086 h 941"/>
                    <a:gd name="T2" fmla="*/ 368968 w 1176"/>
                    <a:gd name="T3" fmla="*/ 148834 h 941"/>
                    <a:gd name="T4" fmla="*/ 377308 w 1176"/>
                    <a:gd name="T5" fmla="*/ 167617 h 941"/>
                    <a:gd name="T6" fmla="*/ 358853 w 1176"/>
                    <a:gd name="T7" fmla="*/ 267230 h 941"/>
                    <a:gd name="T8" fmla="*/ 412863 w 1176"/>
                    <a:gd name="T9" fmla="*/ 204605 h 941"/>
                    <a:gd name="T10" fmla="*/ 477867 w 1176"/>
                    <a:gd name="T11" fmla="*/ 84344 h 941"/>
                    <a:gd name="T12" fmla="*/ 509319 w 1176"/>
                    <a:gd name="T13" fmla="*/ 32761 h 941"/>
                    <a:gd name="T14" fmla="*/ 518124 w 1176"/>
                    <a:gd name="T15" fmla="*/ 46724 h 941"/>
                    <a:gd name="T16" fmla="*/ 447448 w 1176"/>
                    <a:gd name="T17" fmla="*/ 131940 h 941"/>
                    <a:gd name="T18" fmla="*/ 401341 w 1176"/>
                    <a:gd name="T19" fmla="*/ 288607 h 941"/>
                    <a:gd name="T20" fmla="*/ 444120 w 1176"/>
                    <a:gd name="T21" fmla="*/ 311632 h 941"/>
                    <a:gd name="T22" fmla="*/ 494818 w 1176"/>
                    <a:gd name="T23" fmla="*/ 157932 h 941"/>
                    <a:gd name="T24" fmla="*/ 499225 w 1176"/>
                    <a:gd name="T25" fmla="*/ 199188 h 941"/>
                    <a:gd name="T26" fmla="*/ 496239 w 1176"/>
                    <a:gd name="T27" fmla="*/ 324309 h 941"/>
                    <a:gd name="T28" fmla="*/ 568281 w 1176"/>
                    <a:gd name="T29" fmla="*/ 355111 h 941"/>
                    <a:gd name="T30" fmla="*/ 534885 w 1176"/>
                    <a:gd name="T31" fmla="*/ 336368 h 941"/>
                    <a:gd name="T32" fmla="*/ 432467 w 1176"/>
                    <a:gd name="T33" fmla="*/ 385082 h 941"/>
                    <a:gd name="T34" fmla="*/ 368968 w 1176"/>
                    <a:gd name="T35" fmla="*/ 499167 h 941"/>
                    <a:gd name="T36" fmla="*/ 410969 w 1176"/>
                    <a:gd name="T37" fmla="*/ 538000 h 941"/>
                    <a:gd name="T38" fmla="*/ 497329 w 1176"/>
                    <a:gd name="T39" fmla="*/ 629133 h 941"/>
                    <a:gd name="T40" fmla="*/ 472448 w 1176"/>
                    <a:gd name="T41" fmla="*/ 618863 h 941"/>
                    <a:gd name="T42" fmla="*/ 444320 w 1176"/>
                    <a:gd name="T43" fmla="*/ 727483 h 941"/>
                    <a:gd name="T44" fmla="*/ 412642 w 1176"/>
                    <a:gd name="T45" fmla="*/ 604971 h 941"/>
                    <a:gd name="T46" fmla="*/ 372289 w 1176"/>
                    <a:gd name="T47" fmla="*/ 538000 h 941"/>
                    <a:gd name="T48" fmla="*/ 319539 w 1176"/>
                    <a:gd name="T49" fmla="*/ 657132 h 941"/>
                    <a:gd name="T50" fmla="*/ 268276 w 1176"/>
                    <a:gd name="T51" fmla="*/ 826606 h 941"/>
                    <a:gd name="T52" fmla="*/ 251744 w 1176"/>
                    <a:gd name="T53" fmla="*/ 842343 h 941"/>
                    <a:gd name="T54" fmla="*/ 260087 w 1176"/>
                    <a:gd name="T55" fmla="*/ 753082 h 941"/>
                    <a:gd name="T56" fmla="*/ 242594 w 1176"/>
                    <a:gd name="T57" fmla="*/ 737911 h 941"/>
                    <a:gd name="T58" fmla="*/ 302247 w 1176"/>
                    <a:gd name="T59" fmla="*/ 676571 h 941"/>
                    <a:gd name="T60" fmla="*/ 270786 w 1176"/>
                    <a:gd name="T61" fmla="*/ 621142 h 941"/>
                    <a:gd name="T62" fmla="*/ 260548 w 1176"/>
                    <a:gd name="T63" fmla="*/ 632189 h 941"/>
                    <a:gd name="T64" fmla="*/ 238187 w 1176"/>
                    <a:gd name="T65" fmla="*/ 657683 h 941"/>
                    <a:gd name="T66" fmla="*/ 199429 w 1176"/>
                    <a:gd name="T67" fmla="*/ 787773 h 941"/>
                    <a:gd name="T68" fmla="*/ 263410 w 1176"/>
                    <a:gd name="T69" fmla="*/ 903857 h 941"/>
                    <a:gd name="T70" fmla="*/ 196517 w 1176"/>
                    <a:gd name="T71" fmla="*/ 817561 h 941"/>
                    <a:gd name="T72" fmla="*/ 150155 w 1176"/>
                    <a:gd name="T73" fmla="*/ 701525 h 941"/>
                    <a:gd name="T74" fmla="*/ 139370 w 1176"/>
                    <a:gd name="T75" fmla="*/ 660664 h 941"/>
                    <a:gd name="T76" fmla="*/ 198348 w 1176"/>
                    <a:gd name="T77" fmla="*/ 678818 h 941"/>
                    <a:gd name="T78" fmla="*/ 215082 w 1176"/>
                    <a:gd name="T79" fmla="*/ 496929 h 941"/>
                    <a:gd name="T80" fmla="*/ 151036 w 1176"/>
                    <a:gd name="T81" fmla="*/ 559475 h 941"/>
                    <a:gd name="T82" fmla="*/ 89962 w 1176"/>
                    <a:gd name="T83" fmla="*/ 607261 h 941"/>
                    <a:gd name="T84" fmla="*/ 21874 w 1176"/>
                    <a:gd name="T85" fmla="*/ 549456 h 941"/>
                    <a:gd name="T86" fmla="*/ 12746 w 1176"/>
                    <a:gd name="T87" fmla="*/ 525151 h 941"/>
                    <a:gd name="T88" fmla="*/ 88595 w 1176"/>
                    <a:gd name="T89" fmla="*/ 568514 h 941"/>
                    <a:gd name="T90" fmla="*/ 118677 w 1176"/>
                    <a:gd name="T91" fmla="*/ 536798 h 941"/>
                    <a:gd name="T92" fmla="*/ 105131 w 1176"/>
                    <a:gd name="T93" fmla="*/ 364932 h 941"/>
                    <a:gd name="T94" fmla="*/ 117473 w 1176"/>
                    <a:gd name="T95" fmla="*/ 383118 h 941"/>
                    <a:gd name="T96" fmla="*/ 113067 w 1176"/>
                    <a:gd name="T97" fmla="*/ 483258 h 941"/>
                    <a:gd name="T98" fmla="*/ 186280 w 1176"/>
                    <a:gd name="T99" fmla="*/ 501732 h 941"/>
                    <a:gd name="T100" fmla="*/ 244013 w 1176"/>
                    <a:gd name="T101" fmla="*/ 397882 h 941"/>
                    <a:gd name="T102" fmla="*/ 214003 w 1176"/>
                    <a:gd name="T103" fmla="*/ 242276 h 941"/>
                    <a:gd name="T104" fmla="*/ 202355 w 1176"/>
                    <a:gd name="T105" fmla="*/ 221563 h 941"/>
                    <a:gd name="T106" fmla="*/ 284308 w 1176"/>
                    <a:gd name="T107" fmla="*/ 313859 h 941"/>
                    <a:gd name="T108" fmla="*/ 263410 w 1176"/>
                    <a:gd name="T109" fmla="*/ 251322 h 941"/>
                    <a:gd name="T110" fmla="*/ 311404 w 1176"/>
                    <a:gd name="T111" fmla="*/ 238823 h 941"/>
                    <a:gd name="T112" fmla="*/ 314378 w 1176"/>
                    <a:gd name="T113" fmla="*/ 130968 h 941"/>
                    <a:gd name="T114" fmla="*/ 365502 w 1176"/>
                    <a:gd name="T115" fmla="*/ 97882 h 941"/>
                    <a:gd name="T116" fmla="*/ 417840 w 1176"/>
                    <a:gd name="T117" fmla="*/ 38835 h 94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176"/>
                    <a:gd name="T178" fmla="*/ 0 h 941"/>
                    <a:gd name="T179" fmla="*/ 1176 w 1176"/>
                    <a:gd name="T180" fmla="*/ 941 h 94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176" h="941">
                      <a:moveTo>
                        <a:pt x="884" y="6"/>
                      </a:moveTo>
                      <a:cubicBezTo>
                        <a:pt x="893" y="0"/>
                        <a:pt x="915" y="30"/>
                        <a:pt x="893" y="37"/>
                      </a:cubicBezTo>
                      <a:cubicBezTo>
                        <a:pt x="870" y="45"/>
                        <a:pt x="854" y="66"/>
                        <a:pt x="840" y="85"/>
                      </a:cubicBezTo>
                      <a:cubicBezTo>
                        <a:pt x="825" y="105"/>
                        <a:pt x="793" y="112"/>
                        <a:pt x="769" y="117"/>
                      </a:cubicBezTo>
                      <a:cubicBezTo>
                        <a:pt x="756" y="119"/>
                        <a:pt x="742" y="120"/>
                        <a:pt x="728" y="121"/>
                      </a:cubicBezTo>
                      <a:cubicBezTo>
                        <a:pt x="717" y="122"/>
                        <a:pt x="704" y="123"/>
                        <a:pt x="697" y="133"/>
                      </a:cubicBezTo>
                      <a:cubicBezTo>
                        <a:pt x="712" y="134"/>
                        <a:pt x="726" y="140"/>
                        <a:pt x="740" y="145"/>
                      </a:cubicBezTo>
                      <a:cubicBezTo>
                        <a:pt x="747" y="148"/>
                        <a:pt x="755" y="152"/>
                        <a:pt x="762" y="150"/>
                      </a:cubicBezTo>
                      <a:cubicBezTo>
                        <a:pt x="771" y="149"/>
                        <a:pt x="780" y="146"/>
                        <a:pt x="789" y="144"/>
                      </a:cubicBezTo>
                      <a:cubicBezTo>
                        <a:pt x="795" y="143"/>
                        <a:pt x="802" y="141"/>
                        <a:pt x="808" y="145"/>
                      </a:cubicBezTo>
                      <a:cubicBezTo>
                        <a:pt x="811" y="147"/>
                        <a:pt x="816" y="152"/>
                        <a:pt x="814" y="157"/>
                      </a:cubicBezTo>
                      <a:cubicBezTo>
                        <a:pt x="807" y="168"/>
                        <a:pt x="791" y="169"/>
                        <a:pt x="779" y="169"/>
                      </a:cubicBezTo>
                      <a:cubicBezTo>
                        <a:pt x="764" y="169"/>
                        <a:pt x="748" y="167"/>
                        <a:pt x="733" y="165"/>
                      </a:cubicBezTo>
                      <a:cubicBezTo>
                        <a:pt x="720" y="164"/>
                        <a:pt x="699" y="155"/>
                        <a:pt x="691" y="170"/>
                      </a:cubicBezTo>
                      <a:cubicBezTo>
                        <a:pt x="678" y="195"/>
                        <a:pt x="691" y="230"/>
                        <a:pt x="707" y="251"/>
                      </a:cubicBezTo>
                      <a:cubicBezTo>
                        <a:pt x="716" y="262"/>
                        <a:pt x="726" y="271"/>
                        <a:pt x="741" y="269"/>
                      </a:cubicBezTo>
                      <a:cubicBezTo>
                        <a:pt x="758" y="267"/>
                        <a:pt x="776" y="265"/>
                        <a:pt x="793" y="261"/>
                      </a:cubicBezTo>
                      <a:cubicBezTo>
                        <a:pt x="801" y="260"/>
                        <a:pt x="809" y="258"/>
                        <a:pt x="817" y="255"/>
                      </a:cubicBezTo>
                      <a:cubicBezTo>
                        <a:pt x="822" y="252"/>
                        <a:pt x="827" y="247"/>
                        <a:pt x="831" y="243"/>
                      </a:cubicBezTo>
                      <a:cubicBezTo>
                        <a:pt x="840" y="232"/>
                        <a:pt x="848" y="219"/>
                        <a:pt x="853" y="206"/>
                      </a:cubicBezTo>
                      <a:cubicBezTo>
                        <a:pt x="859" y="194"/>
                        <a:pt x="861" y="181"/>
                        <a:pt x="867" y="170"/>
                      </a:cubicBezTo>
                      <a:cubicBezTo>
                        <a:pt x="872" y="159"/>
                        <a:pt x="879" y="149"/>
                        <a:pt x="887" y="140"/>
                      </a:cubicBezTo>
                      <a:cubicBezTo>
                        <a:pt x="903" y="120"/>
                        <a:pt x="924" y="104"/>
                        <a:pt x="948" y="95"/>
                      </a:cubicBezTo>
                      <a:cubicBezTo>
                        <a:pt x="961" y="90"/>
                        <a:pt x="974" y="87"/>
                        <a:pt x="987" y="85"/>
                      </a:cubicBezTo>
                      <a:cubicBezTo>
                        <a:pt x="996" y="84"/>
                        <a:pt x="1001" y="85"/>
                        <a:pt x="1008" y="80"/>
                      </a:cubicBezTo>
                      <a:cubicBezTo>
                        <a:pt x="1015" y="75"/>
                        <a:pt x="1022" y="71"/>
                        <a:pt x="1028" y="65"/>
                      </a:cubicBezTo>
                      <a:cubicBezTo>
                        <a:pt x="1034" y="61"/>
                        <a:pt x="1038" y="57"/>
                        <a:pt x="1041" y="50"/>
                      </a:cubicBezTo>
                      <a:cubicBezTo>
                        <a:pt x="1043" y="44"/>
                        <a:pt x="1047" y="38"/>
                        <a:pt x="1052" y="33"/>
                      </a:cubicBezTo>
                      <a:cubicBezTo>
                        <a:pt x="1055" y="30"/>
                        <a:pt x="1061" y="22"/>
                        <a:pt x="1066" y="22"/>
                      </a:cubicBezTo>
                      <a:cubicBezTo>
                        <a:pt x="1071" y="21"/>
                        <a:pt x="1076" y="22"/>
                        <a:pt x="1081" y="22"/>
                      </a:cubicBezTo>
                      <a:cubicBezTo>
                        <a:pt x="1080" y="28"/>
                        <a:pt x="1083" y="34"/>
                        <a:pt x="1082" y="39"/>
                      </a:cubicBezTo>
                      <a:cubicBezTo>
                        <a:pt x="1080" y="44"/>
                        <a:pt x="1074" y="46"/>
                        <a:pt x="1070" y="47"/>
                      </a:cubicBezTo>
                      <a:cubicBezTo>
                        <a:pt x="1058" y="53"/>
                        <a:pt x="1051" y="64"/>
                        <a:pt x="1041" y="73"/>
                      </a:cubicBezTo>
                      <a:cubicBezTo>
                        <a:pt x="1031" y="83"/>
                        <a:pt x="1019" y="91"/>
                        <a:pt x="1006" y="99"/>
                      </a:cubicBezTo>
                      <a:cubicBezTo>
                        <a:pt x="998" y="103"/>
                        <a:pt x="991" y="103"/>
                        <a:pt x="983" y="104"/>
                      </a:cubicBezTo>
                      <a:cubicBezTo>
                        <a:pt x="959" y="107"/>
                        <a:pt x="941" y="116"/>
                        <a:pt x="924" y="133"/>
                      </a:cubicBezTo>
                      <a:cubicBezTo>
                        <a:pt x="915" y="142"/>
                        <a:pt x="911" y="160"/>
                        <a:pt x="906" y="172"/>
                      </a:cubicBezTo>
                      <a:cubicBezTo>
                        <a:pt x="901" y="187"/>
                        <a:pt x="895" y="202"/>
                        <a:pt x="888" y="216"/>
                      </a:cubicBezTo>
                      <a:cubicBezTo>
                        <a:pt x="881" y="230"/>
                        <a:pt x="872" y="242"/>
                        <a:pt x="862" y="253"/>
                      </a:cubicBezTo>
                      <a:cubicBezTo>
                        <a:pt x="851" y="266"/>
                        <a:pt x="835" y="277"/>
                        <a:pt x="829" y="291"/>
                      </a:cubicBezTo>
                      <a:cubicBezTo>
                        <a:pt x="817" y="315"/>
                        <a:pt x="823" y="343"/>
                        <a:pt x="849" y="355"/>
                      </a:cubicBezTo>
                      <a:cubicBezTo>
                        <a:pt x="854" y="358"/>
                        <a:pt x="860" y="359"/>
                        <a:pt x="866" y="360"/>
                      </a:cubicBezTo>
                      <a:cubicBezTo>
                        <a:pt x="875" y="361"/>
                        <a:pt x="877" y="356"/>
                        <a:pt x="883" y="350"/>
                      </a:cubicBezTo>
                      <a:cubicBezTo>
                        <a:pt x="894" y="338"/>
                        <a:pt x="905" y="326"/>
                        <a:pt x="917" y="314"/>
                      </a:cubicBezTo>
                      <a:cubicBezTo>
                        <a:pt x="928" y="304"/>
                        <a:pt x="939" y="293"/>
                        <a:pt x="951" y="284"/>
                      </a:cubicBezTo>
                      <a:cubicBezTo>
                        <a:pt x="963" y="274"/>
                        <a:pt x="978" y="267"/>
                        <a:pt x="989" y="255"/>
                      </a:cubicBezTo>
                      <a:cubicBezTo>
                        <a:pt x="1007" y="234"/>
                        <a:pt x="1017" y="208"/>
                        <a:pt x="1021" y="181"/>
                      </a:cubicBezTo>
                      <a:cubicBezTo>
                        <a:pt x="1022" y="173"/>
                        <a:pt x="1022" y="166"/>
                        <a:pt x="1022" y="159"/>
                      </a:cubicBezTo>
                      <a:cubicBezTo>
                        <a:pt x="1022" y="153"/>
                        <a:pt x="1020" y="146"/>
                        <a:pt x="1023" y="141"/>
                      </a:cubicBezTo>
                      <a:cubicBezTo>
                        <a:pt x="1030" y="129"/>
                        <a:pt x="1044" y="133"/>
                        <a:pt x="1049" y="144"/>
                      </a:cubicBezTo>
                      <a:cubicBezTo>
                        <a:pt x="1054" y="154"/>
                        <a:pt x="1044" y="160"/>
                        <a:pt x="1039" y="166"/>
                      </a:cubicBezTo>
                      <a:cubicBezTo>
                        <a:pt x="1029" y="175"/>
                        <a:pt x="1033" y="188"/>
                        <a:pt x="1031" y="201"/>
                      </a:cubicBezTo>
                      <a:cubicBezTo>
                        <a:pt x="1029" y="228"/>
                        <a:pt x="1020" y="253"/>
                        <a:pt x="1004" y="275"/>
                      </a:cubicBezTo>
                      <a:cubicBezTo>
                        <a:pt x="997" y="284"/>
                        <a:pt x="989" y="293"/>
                        <a:pt x="979" y="300"/>
                      </a:cubicBezTo>
                      <a:cubicBezTo>
                        <a:pt x="971" y="307"/>
                        <a:pt x="958" y="315"/>
                        <a:pt x="960" y="328"/>
                      </a:cubicBezTo>
                      <a:cubicBezTo>
                        <a:pt x="965" y="356"/>
                        <a:pt x="1008" y="333"/>
                        <a:pt x="1025" y="327"/>
                      </a:cubicBezTo>
                      <a:cubicBezTo>
                        <a:pt x="1051" y="317"/>
                        <a:pt x="1076" y="318"/>
                        <a:pt x="1103" y="321"/>
                      </a:cubicBezTo>
                      <a:cubicBezTo>
                        <a:pt x="1115" y="323"/>
                        <a:pt x="1127" y="332"/>
                        <a:pt x="1138" y="338"/>
                      </a:cubicBezTo>
                      <a:cubicBezTo>
                        <a:pt x="1144" y="342"/>
                        <a:pt x="1151" y="345"/>
                        <a:pt x="1158" y="348"/>
                      </a:cubicBezTo>
                      <a:cubicBezTo>
                        <a:pt x="1163" y="351"/>
                        <a:pt x="1172" y="351"/>
                        <a:pt x="1174" y="358"/>
                      </a:cubicBezTo>
                      <a:cubicBezTo>
                        <a:pt x="1176" y="369"/>
                        <a:pt x="1167" y="375"/>
                        <a:pt x="1157" y="374"/>
                      </a:cubicBezTo>
                      <a:cubicBezTo>
                        <a:pt x="1145" y="374"/>
                        <a:pt x="1147" y="361"/>
                        <a:pt x="1141" y="353"/>
                      </a:cubicBezTo>
                      <a:cubicBezTo>
                        <a:pt x="1138" y="348"/>
                        <a:pt x="1132" y="347"/>
                        <a:pt x="1126" y="346"/>
                      </a:cubicBezTo>
                      <a:cubicBezTo>
                        <a:pt x="1119" y="343"/>
                        <a:pt x="1112" y="341"/>
                        <a:pt x="1105" y="339"/>
                      </a:cubicBezTo>
                      <a:cubicBezTo>
                        <a:pt x="1089" y="336"/>
                        <a:pt x="1072" y="337"/>
                        <a:pt x="1056" y="340"/>
                      </a:cubicBezTo>
                      <a:cubicBezTo>
                        <a:pt x="1029" y="345"/>
                        <a:pt x="1006" y="360"/>
                        <a:pt x="980" y="368"/>
                      </a:cubicBezTo>
                      <a:cubicBezTo>
                        <a:pt x="966" y="373"/>
                        <a:pt x="952" y="374"/>
                        <a:pt x="937" y="376"/>
                      </a:cubicBezTo>
                      <a:cubicBezTo>
                        <a:pt x="923" y="378"/>
                        <a:pt x="905" y="380"/>
                        <a:pt x="893" y="388"/>
                      </a:cubicBezTo>
                      <a:cubicBezTo>
                        <a:pt x="883" y="395"/>
                        <a:pt x="876" y="405"/>
                        <a:pt x="872" y="416"/>
                      </a:cubicBezTo>
                      <a:cubicBezTo>
                        <a:pt x="860" y="427"/>
                        <a:pt x="846" y="435"/>
                        <a:pt x="832" y="441"/>
                      </a:cubicBezTo>
                      <a:cubicBezTo>
                        <a:pt x="807" y="450"/>
                        <a:pt x="774" y="456"/>
                        <a:pt x="758" y="479"/>
                      </a:cubicBezTo>
                      <a:cubicBezTo>
                        <a:pt x="750" y="490"/>
                        <a:pt x="755" y="493"/>
                        <a:pt x="762" y="503"/>
                      </a:cubicBezTo>
                      <a:cubicBezTo>
                        <a:pt x="766" y="509"/>
                        <a:pt x="768" y="509"/>
                        <a:pt x="776" y="509"/>
                      </a:cubicBezTo>
                      <a:cubicBezTo>
                        <a:pt x="782" y="509"/>
                        <a:pt x="788" y="509"/>
                        <a:pt x="794" y="510"/>
                      </a:cubicBezTo>
                      <a:cubicBezTo>
                        <a:pt x="805" y="510"/>
                        <a:pt x="817" y="510"/>
                        <a:pt x="828" y="515"/>
                      </a:cubicBezTo>
                      <a:cubicBezTo>
                        <a:pt x="839" y="520"/>
                        <a:pt x="845" y="531"/>
                        <a:pt x="849" y="542"/>
                      </a:cubicBezTo>
                      <a:cubicBezTo>
                        <a:pt x="854" y="553"/>
                        <a:pt x="857" y="567"/>
                        <a:pt x="864" y="576"/>
                      </a:cubicBezTo>
                      <a:cubicBezTo>
                        <a:pt x="873" y="587"/>
                        <a:pt x="884" y="587"/>
                        <a:pt x="897" y="590"/>
                      </a:cubicBezTo>
                      <a:cubicBezTo>
                        <a:pt x="930" y="596"/>
                        <a:pt x="964" y="601"/>
                        <a:pt x="995" y="611"/>
                      </a:cubicBezTo>
                      <a:cubicBezTo>
                        <a:pt x="1008" y="615"/>
                        <a:pt x="1019" y="623"/>
                        <a:pt x="1027" y="634"/>
                      </a:cubicBezTo>
                      <a:cubicBezTo>
                        <a:pt x="1034" y="642"/>
                        <a:pt x="1036" y="655"/>
                        <a:pt x="1047" y="657"/>
                      </a:cubicBezTo>
                      <a:cubicBezTo>
                        <a:pt x="1056" y="658"/>
                        <a:pt x="1072" y="662"/>
                        <a:pt x="1063" y="674"/>
                      </a:cubicBezTo>
                      <a:cubicBezTo>
                        <a:pt x="1057" y="683"/>
                        <a:pt x="1042" y="682"/>
                        <a:pt x="1037" y="673"/>
                      </a:cubicBezTo>
                      <a:cubicBezTo>
                        <a:pt x="1025" y="652"/>
                        <a:pt x="1002" y="625"/>
                        <a:pt x="976" y="624"/>
                      </a:cubicBezTo>
                      <a:cubicBezTo>
                        <a:pt x="943" y="622"/>
                        <a:pt x="910" y="618"/>
                        <a:pt x="877" y="612"/>
                      </a:cubicBezTo>
                      <a:cubicBezTo>
                        <a:pt x="890" y="642"/>
                        <a:pt x="896" y="675"/>
                        <a:pt x="900" y="707"/>
                      </a:cubicBezTo>
                      <a:cubicBezTo>
                        <a:pt x="901" y="713"/>
                        <a:pt x="901" y="721"/>
                        <a:pt x="905" y="726"/>
                      </a:cubicBezTo>
                      <a:cubicBezTo>
                        <a:pt x="908" y="730"/>
                        <a:pt x="914" y="731"/>
                        <a:pt x="918" y="733"/>
                      </a:cubicBezTo>
                      <a:cubicBezTo>
                        <a:pt x="931" y="738"/>
                        <a:pt x="932" y="748"/>
                        <a:pt x="921" y="757"/>
                      </a:cubicBezTo>
                      <a:cubicBezTo>
                        <a:pt x="913" y="764"/>
                        <a:pt x="897" y="749"/>
                        <a:pt x="895" y="741"/>
                      </a:cubicBezTo>
                      <a:cubicBezTo>
                        <a:pt x="889" y="727"/>
                        <a:pt x="889" y="709"/>
                        <a:pt x="885" y="694"/>
                      </a:cubicBezTo>
                      <a:cubicBezTo>
                        <a:pt x="877" y="665"/>
                        <a:pt x="867" y="636"/>
                        <a:pt x="852" y="610"/>
                      </a:cubicBezTo>
                      <a:cubicBezTo>
                        <a:pt x="848" y="604"/>
                        <a:pt x="845" y="598"/>
                        <a:pt x="841" y="592"/>
                      </a:cubicBezTo>
                      <a:cubicBezTo>
                        <a:pt x="836" y="586"/>
                        <a:pt x="836" y="580"/>
                        <a:pt x="833" y="572"/>
                      </a:cubicBezTo>
                      <a:cubicBezTo>
                        <a:pt x="829" y="560"/>
                        <a:pt x="824" y="545"/>
                        <a:pt x="809" y="542"/>
                      </a:cubicBezTo>
                      <a:cubicBezTo>
                        <a:pt x="797" y="539"/>
                        <a:pt x="781" y="542"/>
                        <a:pt x="769" y="542"/>
                      </a:cubicBezTo>
                      <a:cubicBezTo>
                        <a:pt x="745" y="542"/>
                        <a:pt x="722" y="549"/>
                        <a:pt x="701" y="559"/>
                      </a:cubicBezTo>
                      <a:cubicBezTo>
                        <a:pt x="676" y="569"/>
                        <a:pt x="661" y="583"/>
                        <a:pt x="657" y="610"/>
                      </a:cubicBezTo>
                      <a:cubicBezTo>
                        <a:pt x="656" y="618"/>
                        <a:pt x="656" y="626"/>
                        <a:pt x="657" y="633"/>
                      </a:cubicBezTo>
                      <a:cubicBezTo>
                        <a:pt x="659" y="643"/>
                        <a:pt x="660" y="652"/>
                        <a:pt x="660" y="662"/>
                      </a:cubicBezTo>
                      <a:cubicBezTo>
                        <a:pt x="659" y="684"/>
                        <a:pt x="657" y="706"/>
                        <a:pt x="651" y="727"/>
                      </a:cubicBezTo>
                      <a:cubicBezTo>
                        <a:pt x="647" y="745"/>
                        <a:pt x="641" y="764"/>
                        <a:pt x="628" y="778"/>
                      </a:cubicBezTo>
                      <a:cubicBezTo>
                        <a:pt x="614" y="793"/>
                        <a:pt x="594" y="801"/>
                        <a:pt x="574" y="805"/>
                      </a:cubicBezTo>
                      <a:cubicBezTo>
                        <a:pt x="566" y="807"/>
                        <a:pt x="558" y="825"/>
                        <a:pt x="554" y="833"/>
                      </a:cubicBezTo>
                      <a:cubicBezTo>
                        <a:pt x="550" y="842"/>
                        <a:pt x="546" y="852"/>
                        <a:pt x="542" y="863"/>
                      </a:cubicBezTo>
                      <a:cubicBezTo>
                        <a:pt x="540" y="869"/>
                        <a:pt x="541" y="869"/>
                        <a:pt x="534" y="870"/>
                      </a:cubicBezTo>
                      <a:cubicBezTo>
                        <a:pt x="530" y="870"/>
                        <a:pt x="525" y="871"/>
                        <a:pt x="521" y="868"/>
                      </a:cubicBezTo>
                      <a:cubicBezTo>
                        <a:pt x="516" y="864"/>
                        <a:pt x="515" y="853"/>
                        <a:pt x="520" y="849"/>
                      </a:cubicBezTo>
                      <a:cubicBezTo>
                        <a:pt x="525" y="845"/>
                        <a:pt x="538" y="846"/>
                        <a:pt x="537" y="838"/>
                      </a:cubicBezTo>
                      <a:cubicBezTo>
                        <a:pt x="536" y="827"/>
                        <a:pt x="537" y="817"/>
                        <a:pt x="542" y="809"/>
                      </a:cubicBezTo>
                      <a:cubicBezTo>
                        <a:pt x="551" y="793"/>
                        <a:pt x="568" y="783"/>
                        <a:pt x="584" y="776"/>
                      </a:cubicBezTo>
                      <a:cubicBezTo>
                        <a:pt x="568" y="770"/>
                        <a:pt x="553" y="764"/>
                        <a:pt x="537" y="759"/>
                      </a:cubicBezTo>
                      <a:cubicBezTo>
                        <a:pt x="530" y="756"/>
                        <a:pt x="523" y="753"/>
                        <a:pt x="516" y="757"/>
                      </a:cubicBezTo>
                      <a:cubicBezTo>
                        <a:pt x="510" y="760"/>
                        <a:pt x="505" y="765"/>
                        <a:pt x="499" y="769"/>
                      </a:cubicBezTo>
                      <a:cubicBezTo>
                        <a:pt x="490" y="774"/>
                        <a:pt x="475" y="773"/>
                        <a:pt x="473" y="761"/>
                      </a:cubicBezTo>
                      <a:cubicBezTo>
                        <a:pt x="471" y="743"/>
                        <a:pt x="489" y="746"/>
                        <a:pt x="501" y="744"/>
                      </a:cubicBezTo>
                      <a:cubicBezTo>
                        <a:pt x="517" y="742"/>
                        <a:pt x="534" y="736"/>
                        <a:pt x="550" y="739"/>
                      </a:cubicBezTo>
                      <a:cubicBezTo>
                        <a:pt x="567" y="744"/>
                        <a:pt x="584" y="745"/>
                        <a:pt x="601" y="747"/>
                      </a:cubicBezTo>
                      <a:cubicBezTo>
                        <a:pt x="614" y="748"/>
                        <a:pt x="618" y="741"/>
                        <a:pt x="620" y="729"/>
                      </a:cubicBezTo>
                      <a:cubicBezTo>
                        <a:pt x="622" y="714"/>
                        <a:pt x="622" y="697"/>
                        <a:pt x="624" y="682"/>
                      </a:cubicBezTo>
                      <a:cubicBezTo>
                        <a:pt x="625" y="666"/>
                        <a:pt x="626" y="650"/>
                        <a:pt x="624" y="634"/>
                      </a:cubicBezTo>
                      <a:cubicBezTo>
                        <a:pt x="623" y="624"/>
                        <a:pt x="622" y="601"/>
                        <a:pt x="613" y="595"/>
                      </a:cubicBezTo>
                      <a:cubicBezTo>
                        <a:pt x="607" y="591"/>
                        <a:pt x="592" y="591"/>
                        <a:pt x="586" y="595"/>
                      </a:cubicBezTo>
                      <a:cubicBezTo>
                        <a:pt x="574" y="602"/>
                        <a:pt x="566" y="614"/>
                        <a:pt x="559" y="626"/>
                      </a:cubicBezTo>
                      <a:cubicBezTo>
                        <a:pt x="553" y="638"/>
                        <a:pt x="547" y="651"/>
                        <a:pt x="540" y="662"/>
                      </a:cubicBezTo>
                      <a:cubicBezTo>
                        <a:pt x="531" y="669"/>
                        <a:pt x="517" y="682"/>
                        <a:pt x="504" y="681"/>
                      </a:cubicBezTo>
                      <a:cubicBezTo>
                        <a:pt x="488" y="681"/>
                        <a:pt x="505" y="672"/>
                        <a:pt x="510" y="669"/>
                      </a:cubicBezTo>
                      <a:cubicBezTo>
                        <a:pt x="523" y="660"/>
                        <a:pt x="530" y="651"/>
                        <a:pt x="538" y="637"/>
                      </a:cubicBezTo>
                      <a:cubicBezTo>
                        <a:pt x="543" y="627"/>
                        <a:pt x="550" y="610"/>
                        <a:pt x="540" y="600"/>
                      </a:cubicBezTo>
                      <a:cubicBezTo>
                        <a:pt x="531" y="589"/>
                        <a:pt x="519" y="602"/>
                        <a:pt x="514" y="610"/>
                      </a:cubicBezTo>
                      <a:cubicBezTo>
                        <a:pt x="506" y="622"/>
                        <a:pt x="501" y="637"/>
                        <a:pt x="496" y="651"/>
                      </a:cubicBezTo>
                      <a:cubicBezTo>
                        <a:pt x="495" y="655"/>
                        <a:pt x="494" y="659"/>
                        <a:pt x="492" y="663"/>
                      </a:cubicBezTo>
                      <a:cubicBezTo>
                        <a:pt x="489" y="665"/>
                        <a:pt x="486" y="668"/>
                        <a:pt x="483" y="670"/>
                      </a:cubicBezTo>
                      <a:cubicBezTo>
                        <a:pt x="476" y="676"/>
                        <a:pt x="469" y="682"/>
                        <a:pt x="461" y="687"/>
                      </a:cubicBezTo>
                      <a:cubicBezTo>
                        <a:pt x="440" y="703"/>
                        <a:pt x="410" y="720"/>
                        <a:pt x="409" y="751"/>
                      </a:cubicBezTo>
                      <a:cubicBezTo>
                        <a:pt x="409" y="764"/>
                        <a:pt x="406" y="781"/>
                        <a:pt x="412" y="794"/>
                      </a:cubicBezTo>
                      <a:cubicBezTo>
                        <a:pt x="423" y="822"/>
                        <a:pt x="451" y="841"/>
                        <a:pt x="472" y="861"/>
                      </a:cubicBezTo>
                      <a:cubicBezTo>
                        <a:pt x="483" y="872"/>
                        <a:pt x="495" y="884"/>
                        <a:pt x="507" y="894"/>
                      </a:cubicBezTo>
                      <a:cubicBezTo>
                        <a:pt x="513" y="899"/>
                        <a:pt x="518" y="903"/>
                        <a:pt x="525" y="905"/>
                      </a:cubicBezTo>
                      <a:cubicBezTo>
                        <a:pt x="532" y="907"/>
                        <a:pt x="538" y="908"/>
                        <a:pt x="544" y="911"/>
                      </a:cubicBezTo>
                      <a:cubicBezTo>
                        <a:pt x="556" y="918"/>
                        <a:pt x="557" y="928"/>
                        <a:pt x="543" y="934"/>
                      </a:cubicBezTo>
                      <a:cubicBezTo>
                        <a:pt x="529" y="941"/>
                        <a:pt x="515" y="935"/>
                        <a:pt x="503" y="926"/>
                      </a:cubicBezTo>
                      <a:cubicBezTo>
                        <a:pt x="478" y="906"/>
                        <a:pt x="456" y="884"/>
                        <a:pt x="435" y="860"/>
                      </a:cubicBezTo>
                      <a:cubicBezTo>
                        <a:pt x="425" y="848"/>
                        <a:pt x="415" y="836"/>
                        <a:pt x="406" y="824"/>
                      </a:cubicBezTo>
                      <a:cubicBezTo>
                        <a:pt x="397" y="812"/>
                        <a:pt x="387" y="800"/>
                        <a:pt x="382" y="785"/>
                      </a:cubicBezTo>
                      <a:cubicBezTo>
                        <a:pt x="379" y="772"/>
                        <a:pt x="383" y="758"/>
                        <a:pt x="379" y="745"/>
                      </a:cubicBezTo>
                      <a:cubicBezTo>
                        <a:pt x="374" y="731"/>
                        <a:pt x="360" y="727"/>
                        <a:pt x="347" y="723"/>
                      </a:cubicBezTo>
                      <a:cubicBezTo>
                        <a:pt x="334" y="719"/>
                        <a:pt x="321" y="715"/>
                        <a:pt x="310" y="707"/>
                      </a:cubicBezTo>
                      <a:cubicBezTo>
                        <a:pt x="298" y="698"/>
                        <a:pt x="283" y="703"/>
                        <a:pt x="271" y="692"/>
                      </a:cubicBezTo>
                      <a:cubicBezTo>
                        <a:pt x="267" y="688"/>
                        <a:pt x="264" y="684"/>
                        <a:pt x="265" y="678"/>
                      </a:cubicBezTo>
                      <a:cubicBezTo>
                        <a:pt x="265" y="676"/>
                        <a:pt x="265" y="666"/>
                        <a:pt x="265" y="666"/>
                      </a:cubicBezTo>
                      <a:cubicBezTo>
                        <a:pt x="273" y="666"/>
                        <a:pt x="280" y="666"/>
                        <a:pt x="288" y="666"/>
                      </a:cubicBezTo>
                      <a:cubicBezTo>
                        <a:pt x="291" y="666"/>
                        <a:pt x="299" y="681"/>
                        <a:pt x="303" y="684"/>
                      </a:cubicBezTo>
                      <a:cubicBezTo>
                        <a:pt x="312" y="692"/>
                        <a:pt x="323" y="697"/>
                        <a:pt x="335" y="700"/>
                      </a:cubicBezTo>
                      <a:cubicBezTo>
                        <a:pt x="346" y="703"/>
                        <a:pt x="363" y="708"/>
                        <a:pt x="374" y="703"/>
                      </a:cubicBezTo>
                      <a:cubicBezTo>
                        <a:pt x="386" y="697"/>
                        <a:pt x="398" y="691"/>
                        <a:pt x="410" y="684"/>
                      </a:cubicBezTo>
                      <a:cubicBezTo>
                        <a:pt x="432" y="671"/>
                        <a:pt x="457" y="651"/>
                        <a:pt x="465" y="625"/>
                      </a:cubicBezTo>
                      <a:cubicBezTo>
                        <a:pt x="469" y="611"/>
                        <a:pt x="470" y="595"/>
                        <a:pt x="472" y="580"/>
                      </a:cubicBezTo>
                      <a:cubicBezTo>
                        <a:pt x="473" y="564"/>
                        <a:pt x="475" y="547"/>
                        <a:pt x="477" y="531"/>
                      </a:cubicBezTo>
                      <a:cubicBezTo>
                        <a:pt x="479" y="513"/>
                        <a:pt x="465" y="489"/>
                        <a:pt x="444" y="501"/>
                      </a:cubicBezTo>
                      <a:cubicBezTo>
                        <a:pt x="432" y="508"/>
                        <a:pt x="422" y="519"/>
                        <a:pt x="412" y="528"/>
                      </a:cubicBezTo>
                      <a:cubicBezTo>
                        <a:pt x="406" y="533"/>
                        <a:pt x="399" y="542"/>
                        <a:pt x="390" y="544"/>
                      </a:cubicBezTo>
                      <a:cubicBezTo>
                        <a:pt x="375" y="548"/>
                        <a:pt x="360" y="552"/>
                        <a:pt x="345" y="555"/>
                      </a:cubicBezTo>
                      <a:cubicBezTo>
                        <a:pt x="335" y="558"/>
                        <a:pt x="322" y="559"/>
                        <a:pt x="312" y="564"/>
                      </a:cubicBezTo>
                      <a:cubicBezTo>
                        <a:pt x="300" y="573"/>
                        <a:pt x="288" y="583"/>
                        <a:pt x="277" y="594"/>
                      </a:cubicBezTo>
                      <a:cubicBezTo>
                        <a:pt x="268" y="604"/>
                        <a:pt x="262" y="616"/>
                        <a:pt x="252" y="625"/>
                      </a:cubicBezTo>
                      <a:cubicBezTo>
                        <a:pt x="244" y="631"/>
                        <a:pt x="232" y="633"/>
                        <a:pt x="223" y="629"/>
                      </a:cubicBezTo>
                      <a:cubicBezTo>
                        <a:pt x="211" y="623"/>
                        <a:pt x="197" y="620"/>
                        <a:pt x="186" y="612"/>
                      </a:cubicBezTo>
                      <a:cubicBezTo>
                        <a:pt x="176" y="604"/>
                        <a:pt x="169" y="592"/>
                        <a:pt x="158" y="585"/>
                      </a:cubicBezTo>
                      <a:cubicBezTo>
                        <a:pt x="145" y="577"/>
                        <a:pt x="131" y="571"/>
                        <a:pt x="116" y="567"/>
                      </a:cubicBezTo>
                      <a:cubicBezTo>
                        <a:pt x="101" y="562"/>
                        <a:pt x="85" y="559"/>
                        <a:pt x="69" y="557"/>
                      </a:cubicBezTo>
                      <a:cubicBezTo>
                        <a:pt x="61" y="556"/>
                        <a:pt x="52" y="553"/>
                        <a:pt x="45" y="554"/>
                      </a:cubicBezTo>
                      <a:cubicBezTo>
                        <a:pt x="35" y="556"/>
                        <a:pt x="26" y="556"/>
                        <a:pt x="17" y="557"/>
                      </a:cubicBezTo>
                      <a:cubicBezTo>
                        <a:pt x="11" y="557"/>
                        <a:pt x="6" y="558"/>
                        <a:pt x="3" y="551"/>
                      </a:cubicBezTo>
                      <a:cubicBezTo>
                        <a:pt x="1" y="546"/>
                        <a:pt x="0" y="540"/>
                        <a:pt x="2" y="535"/>
                      </a:cubicBezTo>
                      <a:cubicBezTo>
                        <a:pt x="4" y="524"/>
                        <a:pt x="18" y="520"/>
                        <a:pt x="26" y="529"/>
                      </a:cubicBezTo>
                      <a:cubicBezTo>
                        <a:pt x="29" y="533"/>
                        <a:pt x="32" y="537"/>
                        <a:pt x="36" y="539"/>
                      </a:cubicBezTo>
                      <a:cubicBezTo>
                        <a:pt x="42" y="541"/>
                        <a:pt x="52" y="540"/>
                        <a:pt x="58" y="540"/>
                      </a:cubicBezTo>
                      <a:cubicBezTo>
                        <a:pt x="75" y="542"/>
                        <a:pt x="92" y="544"/>
                        <a:pt x="109" y="547"/>
                      </a:cubicBezTo>
                      <a:cubicBezTo>
                        <a:pt x="132" y="551"/>
                        <a:pt x="164" y="557"/>
                        <a:pt x="183" y="573"/>
                      </a:cubicBezTo>
                      <a:cubicBezTo>
                        <a:pt x="195" y="582"/>
                        <a:pt x="206" y="592"/>
                        <a:pt x="218" y="601"/>
                      </a:cubicBezTo>
                      <a:cubicBezTo>
                        <a:pt x="226" y="608"/>
                        <a:pt x="231" y="602"/>
                        <a:pt x="236" y="595"/>
                      </a:cubicBezTo>
                      <a:cubicBezTo>
                        <a:pt x="242" y="585"/>
                        <a:pt x="254" y="581"/>
                        <a:pt x="254" y="568"/>
                      </a:cubicBezTo>
                      <a:cubicBezTo>
                        <a:pt x="255" y="556"/>
                        <a:pt x="253" y="550"/>
                        <a:pt x="245" y="541"/>
                      </a:cubicBezTo>
                      <a:cubicBezTo>
                        <a:pt x="234" y="529"/>
                        <a:pt x="220" y="520"/>
                        <a:pt x="210" y="508"/>
                      </a:cubicBezTo>
                      <a:cubicBezTo>
                        <a:pt x="191" y="486"/>
                        <a:pt x="208" y="459"/>
                        <a:pt x="214" y="436"/>
                      </a:cubicBezTo>
                      <a:cubicBezTo>
                        <a:pt x="219" y="422"/>
                        <a:pt x="217" y="406"/>
                        <a:pt x="217" y="391"/>
                      </a:cubicBezTo>
                      <a:cubicBezTo>
                        <a:pt x="217" y="384"/>
                        <a:pt x="217" y="376"/>
                        <a:pt x="217" y="368"/>
                      </a:cubicBezTo>
                      <a:cubicBezTo>
                        <a:pt x="217" y="362"/>
                        <a:pt x="215" y="350"/>
                        <a:pt x="219" y="345"/>
                      </a:cubicBezTo>
                      <a:cubicBezTo>
                        <a:pt x="225" y="337"/>
                        <a:pt x="235" y="335"/>
                        <a:pt x="244" y="340"/>
                      </a:cubicBezTo>
                      <a:cubicBezTo>
                        <a:pt x="259" y="349"/>
                        <a:pt x="244" y="357"/>
                        <a:pt x="240" y="369"/>
                      </a:cubicBezTo>
                      <a:cubicBezTo>
                        <a:pt x="238" y="375"/>
                        <a:pt x="240" y="381"/>
                        <a:pt x="243" y="386"/>
                      </a:cubicBezTo>
                      <a:cubicBezTo>
                        <a:pt x="246" y="393"/>
                        <a:pt x="245" y="399"/>
                        <a:pt x="244" y="406"/>
                      </a:cubicBezTo>
                      <a:cubicBezTo>
                        <a:pt x="242" y="421"/>
                        <a:pt x="237" y="435"/>
                        <a:pt x="233" y="450"/>
                      </a:cubicBezTo>
                      <a:cubicBezTo>
                        <a:pt x="231" y="456"/>
                        <a:pt x="228" y="462"/>
                        <a:pt x="229" y="468"/>
                      </a:cubicBezTo>
                      <a:cubicBezTo>
                        <a:pt x="231" y="474"/>
                        <a:pt x="232" y="481"/>
                        <a:pt x="234" y="487"/>
                      </a:cubicBezTo>
                      <a:cubicBezTo>
                        <a:pt x="239" y="499"/>
                        <a:pt x="246" y="506"/>
                        <a:pt x="256" y="512"/>
                      </a:cubicBezTo>
                      <a:cubicBezTo>
                        <a:pt x="279" y="525"/>
                        <a:pt x="306" y="531"/>
                        <a:pt x="332" y="529"/>
                      </a:cubicBezTo>
                      <a:cubicBezTo>
                        <a:pt x="344" y="527"/>
                        <a:pt x="356" y="524"/>
                        <a:pt x="366" y="517"/>
                      </a:cubicBezTo>
                      <a:cubicBezTo>
                        <a:pt x="373" y="512"/>
                        <a:pt x="381" y="515"/>
                        <a:pt x="385" y="506"/>
                      </a:cubicBezTo>
                      <a:cubicBezTo>
                        <a:pt x="391" y="493"/>
                        <a:pt x="397" y="480"/>
                        <a:pt x="403" y="467"/>
                      </a:cubicBezTo>
                      <a:cubicBezTo>
                        <a:pt x="406" y="460"/>
                        <a:pt x="414" y="453"/>
                        <a:pt x="420" y="449"/>
                      </a:cubicBezTo>
                      <a:cubicBezTo>
                        <a:pt x="434" y="440"/>
                        <a:pt x="450" y="433"/>
                        <a:pt x="465" y="426"/>
                      </a:cubicBezTo>
                      <a:cubicBezTo>
                        <a:pt x="478" y="418"/>
                        <a:pt x="492" y="411"/>
                        <a:pt x="504" y="401"/>
                      </a:cubicBezTo>
                      <a:cubicBezTo>
                        <a:pt x="510" y="396"/>
                        <a:pt x="514" y="391"/>
                        <a:pt x="519" y="386"/>
                      </a:cubicBezTo>
                      <a:cubicBezTo>
                        <a:pt x="521" y="383"/>
                        <a:pt x="523" y="380"/>
                        <a:pt x="525" y="376"/>
                      </a:cubicBezTo>
                      <a:cubicBezTo>
                        <a:pt x="523" y="372"/>
                        <a:pt x="522" y="367"/>
                        <a:pt x="520" y="363"/>
                      </a:cubicBezTo>
                      <a:cubicBezTo>
                        <a:pt x="506" y="321"/>
                        <a:pt x="487" y="262"/>
                        <a:pt x="442" y="244"/>
                      </a:cubicBezTo>
                      <a:cubicBezTo>
                        <a:pt x="434" y="242"/>
                        <a:pt x="426" y="239"/>
                        <a:pt x="418" y="236"/>
                      </a:cubicBezTo>
                      <a:cubicBezTo>
                        <a:pt x="414" y="234"/>
                        <a:pt x="407" y="233"/>
                        <a:pt x="403" y="230"/>
                      </a:cubicBezTo>
                      <a:cubicBezTo>
                        <a:pt x="399" y="228"/>
                        <a:pt x="400" y="224"/>
                        <a:pt x="404" y="222"/>
                      </a:cubicBezTo>
                      <a:cubicBezTo>
                        <a:pt x="408" y="219"/>
                        <a:pt x="414" y="222"/>
                        <a:pt x="418" y="223"/>
                      </a:cubicBezTo>
                      <a:cubicBezTo>
                        <a:pt x="432" y="227"/>
                        <a:pt x="445" y="233"/>
                        <a:pt x="457" y="240"/>
                      </a:cubicBezTo>
                      <a:cubicBezTo>
                        <a:pt x="481" y="254"/>
                        <a:pt x="494" y="275"/>
                        <a:pt x="509" y="298"/>
                      </a:cubicBezTo>
                      <a:cubicBezTo>
                        <a:pt x="521" y="318"/>
                        <a:pt x="539" y="350"/>
                        <a:pt x="567" y="341"/>
                      </a:cubicBezTo>
                      <a:cubicBezTo>
                        <a:pt x="578" y="337"/>
                        <a:pt x="585" y="327"/>
                        <a:pt x="587" y="316"/>
                      </a:cubicBezTo>
                      <a:cubicBezTo>
                        <a:pt x="589" y="309"/>
                        <a:pt x="589" y="303"/>
                        <a:pt x="589" y="297"/>
                      </a:cubicBezTo>
                      <a:cubicBezTo>
                        <a:pt x="589" y="288"/>
                        <a:pt x="589" y="283"/>
                        <a:pt x="582" y="278"/>
                      </a:cubicBezTo>
                      <a:cubicBezTo>
                        <a:pt x="575" y="273"/>
                        <a:pt x="568" y="269"/>
                        <a:pt x="561" y="265"/>
                      </a:cubicBezTo>
                      <a:cubicBezTo>
                        <a:pt x="557" y="262"/>
                        <a:pt x="546" y="258"/>
                        <a:pt x="544" y="253"/>
                      </a:cubicBezTo>
                      <a:cubicBezTo>
                        <a:pt x="542" y="251"/>
                        <a:pt x="543" y="245"/>
                        <a:pt x="546" y="244"/>
                      </a:cubicBezTo>
                      <a:cubicBezTo>
                        <a:pt x="549" y="242"/>
                        <a:pt x="558" y="249"/>
                        <a:pt x="561" y="250"/>
                      </a:cubicBezTo>
                      <a:cubicBezTo>
                        <a:pt x="574" y="257"/>
                        <a:pt x="590" y="265"/>
                        <a:pt x="604" y="260"/>
                      </a:cubicBezTo>
                      <a:cubicBezTo>
                        <a:pt x="617" y="255"/>
                        <a:pt x="632" y="250"/>
                        <a:pt x="643" y="241"/>
                      </a:cubicBezTo>
                      <a:cubicBezTo>
                        <a:pt x="652" y="234"/>
                        <a:pt x="651" y="220"/>
                        <a:pt x="648" y="210"/>
                      </a:cubicBezTo>
                      <a:cubicBezTo>
                        <a:pt x="643" y="197"/>
                        <a:pt x="642" y="182"/>
                        <a:pt x="641" y="168"/>
                      </a:cubicBezTo>
                      <a:cubicBezTo>
                        <a:pt x="640" y="161"/>
                        <a:pt x="638" y="153"/>
                        <a:pt x="640" y="147"/>
                      </a:cubicBezTo>
                      <a:cubicBezTo>
                        <a:pt x="643" y="142"/>
                        <a:pt x="645" y="136"/>
                        <a:pt x="649" y="132"/>
                      </a:cubicBezTo>
                      <a:cubicBezTo>
                        <a:pt x="656" y="122"/>
                        <a:pt x="665" y="115"/>
                        <a:pt x="676" y="109"/>
                      </a:cubicBezTo>
                      <a:cubicBezTo>
                        <a:pt x="687" y="104"/>
                        <a:pt x="700" y="101"/>
                        <a:pt x="712" y="101"/>
                      </a:cubicBezTo>
                      <a:cubicBezTo>
                        <a:pt x="719" y="100"/>
                        <a:pt x="726" y="101"/>
                        <a:pt x="732" y="102"/>
                      </a:cubicBezTo>
                      <a:cubicBezTo>
                        <a:pt x="740" y="104"/>
                        <a:pt x="748" y="101"/>
                        <a:pt x="755" y="99"/>
                      </a:cubicBezTo>
                      <a:cubicBezTo>
                        <a:pt x="769" y="96"/>
                        <a:pt x="783" y="92"/>
                        <a:pt x="796" y="87"/>
                      </a:cubicBezTo>
                      <a:cubicBezTo>
                        <a:pt x="802" y="85"/>
                        <a:pt x="807" y="83"/>
                        <a:pt x="813" y="80"/>
                      </a:cubicBezTo>
                      <a:cubicBezTo>
                        <a:pt x="820" y="77"/>
                        <a:pt x="824" y="73"/>
                        <a:pt x="829" y="68"/>
                      </a:cubicBezTo>
                      <a:cubicBezTo>
                        <a:pt x="839" y="57"/>
                        <a:pt x="851" y="48"/>
                        <a:pt x="863" y="39"/>
                      </a:cubicBezTo>
                      <a:cubicBezTo>
                        <a:pt x="868" y="28"/>
                        <a:pt x="873" y="14"/>
                        <a:pt x="884" y="6"/>
                      </a:cubicBezTo>
                    </a:path>
                  </a:pathLst>
                </a:custGeom>
                <a:noFill/>
                <a:ln w="7938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19" name="Freeform 6">
                  <a:extLst>
                    <a:ext uri="{FF2B5EF4-FFF2-40B4-BE49-F238E27FC236}">
                      <a16:creationId xmlns:a16="http://schemas.microsoft.com/office/drawing/2014/main" id="{05EFCB8C-23EE-462C-AD21-BEACB68B6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" y="2805"/>
                  <a:ext cx="263" cy="214"/>
                </a:xfrm>
                <a:custGeom>
                  <a:avLst/>
                  <a:gdLst>
                    <a:gd name="T0" fmla="*/ 27387 w 150"/>
                    <a:gd name="T1" fmla="*/ 4334 h 114"/>
                    <a:gd name="T2" fmla="*/ 56193 w 150"/>
                    <a:gd name="T3" fmla="*/ 18462 h 114"/>
                    <a:gd name="T4" fmla="*/ 71115 w 150"/>
                    <a:gd name="T5" fmla="*/ 63106 h 114"/>
                    <a:gd name="T6" fmla="*/ 64493 w 150"/>
                    <a:gd name="T7" fmla="*/ 103351 h 114"/>
                    <a:gd name="T8" fmla="*/ 41987 w 150"/>
                    <a:gd name="T9" fmla="*/ 116390 h 114"/>
                    <a:gd name="T10" fmla="*/ 4394 w 150"/>
                    <a:gd name="T11" fmla="*/ 75576 h 114"/>
                    <a:gd name="T12" fmla="*/ 4394 w 150"/>
                    <a:gd name="T13" fmla="*/ 33617 h 114"/>
                    <a:gd name="T14" fmla="*/ 27387 w 150"/>
                    <a:gd name="T15" fmla="*/ 4334 h 1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0"/>
                    <a:gd name="T25" fmla="*/ 0 h 114"/>
                    <a:gd name="T26" fmla="*/ 150 w 150"/>
                    <a:gd name="T27" fmla="*/ 114 h 11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0" h="114">
                      <a:moveTo>
                        <a:pt x="57" y="4"/>
                      </a:moveTo>
                      <a:cubicBezTo>
                        <a:pt x="76" y="0"/>
                        <a:pt x="100" y="8"/>
                        <a:pt x="117" y="18"/>
                      </a:cubicBezTo>
                      <a:cubicBezTo>
                        <a:pt x="133" y="26"/>
                        <a:pt x="145" y="44"/>
                        <a:pt x="148" y="62"/>
                      </a:cubicBezTo>
                      <a:cubicBezTo>
                        <a:pt x="150" y="75"/>
                        <a:pt x="145" y="93"/>
                        <a:pt x="134" y="101"/>
                      </a:cubicBezTo>
                      <a:cubicBezTo>
                        <a:pt x="120" y="110"/>
                        <a:pt x="103" y="114"/>
                        <a:pt x="87" y="114"/>
                      </a:cubicBezTo>
                      <a:cubicBezTo>
                        <a:pt x="58" y="114"/>
                        <a:pt x="21" y="102"/>
                        <a:pt x="9" y="74"/>
                      </a:cubicBezTo>
                      <a:cubicBezTo>
                        <a:pt x="3" y="61"/>
                        <a:pt x="0" y="45"/>
                        <a:pt x="9" y="33"/>
                      </a:cubicBezTo>
                      <a:cubicBezTo>
                        <a:pt x="20" y="17"/>
                        <a:pt x="38" y="9"/>
                        <a:pt x="57" y="4"/>
                      </a:cubicBezTo>
                    </a:path>
                  </a:pathLst>
                </a:custGeom>
                <a:solidFill>
                  <a:srgbClr val="7CA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0" name="Freeform 7">
                  <a:extLst>
                    <a:ext uri="{FF2B5EF4-FFF2-40B4-BE49-F238E27FC236}">
                      <a16:creationId xmlns:a16="http://schemas.microsoft.com/office/drawing/2014/main" id="{BECC4337-4361-420D-9413-842D7B780E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2959"/>
                  <a:ext cx="74" cy="265"/>
                </a:xfrm>
                <a:custGeom>
                  <a:avLst/>
                  <a:gdLst>
                    <a:gd name="T0" fmla="*/ 0 w 42"/>
                    <a:gd name="T1" fmla="*/ 3555 h 142"/>
                    <a:gd name="T2" fmla="*/ 6706 w 42"/>
                    <a:gd name="T3" fmla="*/ 8833 h 142"/>
                    <a:gd name="T4" fmla="*/ 13279 w 42"/>
                    <a:gd name="T5" fmla="*/ 19015 h 142"/>
                    <a:gd name="T6" fmla="*/ 16720 w 42"/>
                    <a:gd name="T7" fmla="*/ 49753 h 142"/>
                    <a:gd name="T8" fmla="*/ 13279 w 42"/>
                    <a:gd name="T9" fmla="*/ 135908 h 142"/>
                    <a:gd name="T10" fmla="*/ 16720 w 42"/>
                    <a:gd name="T11" fmla="*/ 105933 h 142"/>
                    <a:gd name="T12" fmla="*/ 20137 w 42"/>
                    <a:gd name="T13" fmla="*/ 69775 h 142"/>
                    <a:gd name="T14" fmla="*/ 19289 w 42"/>
                    <a:gd name="T15" fmla="*/ 25640 h 142"/>
                    <a:gd name="T16" fmla="*/ 11815 w 42"/>
                    <a:gd name="T17" fmla="*/ 3083 h 142"/>
                    <a:gd name="T18" fmla="*/ 1466 w 42"/>
                    <a:gd name="T19" fmla="*/ 1905 h 14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2"/>
                    <a:gd name="T31" fmla="*/ 0 h 142"/>
                    <a:gd name="T32" fmla="*/ 42 w 42"/>
                    <a:gd name="T33" fmla="*/ 142 h 14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2" h="142">
                      <a:moveTo>
                        <a:pt x="0" y="4"/>
                      </a:moveTo>
                      <a:cubicBezTo>
                        <a:pt x="2" y="6"/>
                        <a:pt x="10" y="7"/>
                        <a:pt x="13" y="9"/>
                      </a:cubicBezTo>
                      <a:cubicBezTo>
                        <a:pt x="18" y="11"/>
                        <a:pt x="23" y="16"/>
                        <a:pt x="26" y="20"/>
                      </a:cubicBezTo>
                      <a:cubicBezTo>
                        <a:pt x="32" y="29"/>
                        <a:pt x="33" y="41"/>
                        <a:pt x="33" y="52"/>
                      </a:cubicBezTo>
                      <a:cubicBezTo>
                        <a:pt x="35" y="82"/>
                        <a:pt x="26" y="112"/>
                        <a:pt x="26" y="142"/>
                      </a:cubicBezTo>
                      <a:cubicBezTo>
                        <a:pt x="26" y="132"/>
                        <a:pt x="31" y="120"/>
                        <a:pt x="33" y="111"/>
                      </a:cubicBezTo>
                      <a:cubicBezTo>
                        <a:pt x="35" y="98"/>
                        <a:pt x="38" y="86"/>
                        <a:pt x="40" y="73"/>
                      </a:cubicBezTo>
                      <a:cubicBezTo>
                        <a:pt x="42" y="58"/>
                        <a:pt x="41" y="42"/>
                        <a:pt x="38" y="27"/>
                      </a:cubicBezTo>
                      <a:cubicBezTo>
                        <a:pt x="35" y="18"/>
                        <a:pt x="32" y="8"/>
                        <a:pt x="23" y="3"/>
                      </a:cubicBezTo>
                      <a:cubicBezTo>
                        <a:pt x="16" y="0"/>
                        <a:pt x="10" y="3"/>
                        <a:pt x="3" y="2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1" name="Freeform 8">
                  <a:extLst>
                    <a:ext uri="{FF2B5EF4-FFF2-40B4-BE49-F238E27FC236}">
                      <a16:creationId xmlns:a16="http://schemas.microsoft.com/office/drawing/2014/main" id="{7B2904CE-A442-4742-A2EB-7A2C3D213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5" y="2543"/>
                  <a:ext cx="394" cy="167"/>
                </a:xfrm>
                <a:custGeom>
                  <a:avLst/>
                  <a:gdLst>
                    <a:gd name="T0" fmla="*/ 623 w 224"/>
                    <a:gd name="T1" fmla="*/ 89441 h 89"/>
                    <a:gd name="T2" fmla="*/ 623 w 224"/>
                    <a:gd name="T3" fmla="*/ 90188 h 89"/>
                    <a:gd name="T4" fmla="*/ 13860 w 224"/>
                    <a:gd name="T5" fmla="*/ 67175 h 89"/>
                    <a:gd name="T6" fmla="*/ 25740 w 224"/>
                    <a:gd name="T7" fmla="*/ 24213 h 89"/>
                    <a:gd name="T8" fmla="*/ 59278 w 224"/>
                    <a:gd name="T9" fmla="*/ 8119 h 89"/>
                    <a:gd name="T10" fmla="*/ 87292 w 224"/>
                    <a:gd name="T11" fmla="*/ 27681 h 89"/>
                    <a:gd name="T12" fmla="*/ 101654 w 224"/>
                    <a:gd name="T13" fmla="*/ 32618 h 89"/>
                    <a:gd name="T14" fmla="*/ 111673 w 224"/>
                    <a:gd name="T15" fmla="*/ 59154 h 89"/>
                    <a:gd name="T16" fmla="*/ 86671 w 224"/>
                    <a:gd name="T17" fmla="*/ 40737 h 89"/>
                    <a:gd name="T18" fmla="*/ 55881 w 224"/>
                    <a:gd name="T19" fmla="*/ 18417 h 89"/>
                    <a:gd name="T20" fmla="*/ 28014 w 224"/>
                    <a:gd name="T21" fmla="*/ 50693 h 89"/>
                    <a:gd name="T22" fmla="*/ 17632 w 224"/>
                    <a:gd name="T23" fmla="*/ 75249 h 89"/>
                    <a:gd name="T24" fmla="*/ 1928 w 224"/>
                    <a:gd name="T25" fmla="*/ 88206 h 8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24"/>
                    <a:gd name="T40" fmla="*/ 0 h 89"/>
                    <a:gd name="T41" fmla="*/ 224 w 224"/>
                    <a:gd name="T42" fmla="*/ 89 h 89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24" h="89">
                      <a:moveTo>
                        <a:pt x="1" y="88"/>
                      </a:moveTo>
                      <a:cubicBezTo>
                        <a:pt x="1" y="89"/>
                        <a:pt x="0" y="88"/>
                        <a:pt x="1" y="89"/>
                      </a:cubicBezTo>
                      <a:cubicBezTo>
                        <a:pt x="12" y="87"/>
                        <a:pt x="22" y="75"/>
                        <a:pt x="28" y="66"/>
                      </a:cubicBezTo>
                      <a:cubicBezTo>
                        <a:pt x="37" y="53"/>
                        <a:pt x="42" y="37"/>
                        <a:pt x="52" y="24"/>
                      </a:cubicBezTo>
                      <a:cubicBezTo>
                        <a:pt x="70" y="1"/>
                        <a:pt x="94" y="0"/>
                        <a:pt x="119" y="8"/>
                      </a:cubicBezTo>
                      <a:cubicBezTo>
                        <a:pt x="138" y="14"/>
                        <a:pt x="154" y="24"/>
                        <a:pt x="175" y="27"/>
                      </a:cubicBezTo>
                      <a:cubicBezTo>
                        <a:pt x="185" y="29"/>
                        <a:pt x="195" y="27"/>
                        <a:pt x="204" y="32"/>
                      </a:cubicBezTo>
                      <a:cubicBezTo>
                        <a:pt x="211" y="37"/>
                        <a:pt x="223" y="50"/>
                        <a:pt x="224" y="58"/>
                      </a:cubicBezTo>
                      <a:cubicBezTo>
                        <a:pt x="209" y="50"/>
                        <a:pt x="191" y="45"/>
                        <a:pt x="174" y="40"/>
                      </a:cubicBezTo>
                      <a:cubicBezTo>
                        <a:pt x="153" y="33"/>
                        <a:pt x="133" y="23"/>
                        <a:pt x="112" y="18"/>
                      </a:cubicBezTo>
                      <a:cubicBezTo>
                        <a:pt x="89" y="12"/>
                        <a:pt x="68" y="33"/>
                        <a:pt x="56" y="50"/>
                      </a:cubicBezTo>
                      <a:cubicBezTo>
                        <a:pt x="49" y="59"/>
                        <a:pt x="44" y="68"/>
                        <a:pt x="35" y="74"/>
                      </a:cubicBezTo>
                      <a:cubicBezTo>
                        <a:pt x="26" y="81"/>
                        <a:pt x="12" y="83"/>
                        <a:pt x="4" y="87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2" name="Freeform 9">
                  <a:extLst>
                    <a:ext uri="{FF2B5EF4-FFF2-40B4-BE49-F238E27FC236}">
                      <a16:creationId xmlns:a16="http://schemas.microsoft.com/office/drawing/2014/main" id="{42FA145F-6450-471F-970F-6654AEF61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6" y="3049"/>
                  <a:ext cx="205" cy="112"/>
                </a:xfrm>
                <a:custGeom>
                  <a:avLst/>
                  <a:gdLst>
                    <a:gd name="T0" fmla="*/ 0 w 117"/>
                    <a:gd name="T1" fmla="*/ 57505 h 60"/>
                    <a:gd name="T2" fmla="*/ 27283 w 117"/>
                    <a:gd name="T3" fmla="*/ 49842 h 60"/>
                    <a:gd name="T4" fmla="*/ 55862 w 117"/>
                    <a:gd name="T5" fmla="*/ 0 h 60"/>
                    <a:gd name="T6" fmla="*/ 46787 w 117"/>
                    <a:gd name="T7" fmla="*/ 12398 h 60"/>
                    <a:gd name="T8" fmla="*/ 31617 w 117"/>
                    <a:gd name="T9" fmla="*/ 31980 h 60"/>
                    <a:gd name="T10" fmla="*/ 2495 w 117"/>
                    <a:gd name="T11" fmla="*/ 56483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7"/>
                    <a:gd name="T19" fmla="*/ 0 h 60"/>
                    <a:gd name="T20" fmla="*/ 117 w 117"/>
                    <a:gd name="T21" fmla="*/ 60 h 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7" h="60">
                      <a:moveTo>
                        <a:pt x="0" y="60"/>
                      </a:moveTo>
                      <a:cubicBezTo>
                        <a:pt x="16" y="47"/>
                        <a:pt x="39" y="60"/>
                        <a:pt x="57" y="52"/>
                      </a:cubicBezTo>
                      <a:cubicBezTo>
                        <a:pt x="79" y="43"/>
                        <a:pt x="108" y="23"/>
                        <a:pt x="117" y="0"/>
                      </a:cubicBezTo>
                      <a:cubicBezTo>
                        <a:pt x="113" y="6"/>
                        <a:pt x="104" y="9"/>
                        <a:pt x="98" y="13"/>
                      </a:cubicBezTo>
                      <a:cubicBezTo>
                        <a:pt x="88" y="20"/>
                        <a:pt x="77" y="28"/>
                        <a:pt x="66" y="33"/>
                      </a:cubicBezTo>
                      <a:cubicBezTo>
                        <a:pt x="45" y="42"/>
                        <a:pt x="20" y="40"/>
                        <a:pt x="5" y="59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3" name="Freeform 10">
                  <a:extLst>
                    <a:ext uri="{FF2B5EF4-FFF2-40B4-BE49-F238E27FC236}">
                      <a16:creationId xmlns:a16="http://schemas.microsoft.com/office/drawing/2014/main" id="{EFB8560C-5F61-4BCE-968D-89637F5BE7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3" y="2886"/>
                  <a:ext cx="77" cy="91"/>
                </a:xfrm>
                <a:custGeom>
                  <a:avLst/>
                  <a:gdLst>
                    <a:gd name="T0" fmla="*/ 20767 w 44"/>
                    <a:gd name="T1" fmla="*/ 2832 h 49"/>
                    <a:gd name="T2" fmla="*/ 7154 w 44"/>
                    <a:gd name="T3" fmla="*/ 18139 h 49"/>
                    <a:gd name="T4" fmla="*/ 613 w 44"/>
                    <a:gd name="T5" fmla="*/ 44427 h 49"/>
                    <a:gd name="T6" fmla="*/ 4331 w 44"/>
                    <a:gd name="T7" fmla="*/ 15544 h 49"/>
                    <a:gd name="T8" fmla="*/ 19457 w 44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49"/>
                    <a:gd name="T17" fmla="*/ 44 w 44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49">
                      <a:moveTo>
                        <a:pt x="44" y="3"/>
                      </a:moveTo>
                      <a:cubicBezTo>
                        <a:pt x="32" y="2"/>
                        <a:pt x="22" y="13"/>
                        <a:pt x="15" y="20"/>
                      </a:cubicBezTo>
                      <a:cubicBezTo>
                        <a:pt x="7" y="29"/>
                        <a:pt x="5" y="39"/>
                        <a:pt x="1" y="49"/>
                      </a:cubicBezTo>
                      <a:cubicBezTo>
                        <a:pt x="1" y="36"/>
                        <a:pt x="0" y="27"/>
                        <a:pt x="9" y="17"/>
                      </a:cubicBezTo>
                      <a:cubicBezTo>
                        <a:pt x="18" y="6"/>
                        <a:pt x="27" y="0"/>
                        <a:pt x="41" y="0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4" name="Freeform 11">
                  <a:extLst>
                    <a:ext uri="{FF2B5EF4-FFF2-40B4-BE49-F238E27FC236}">
                      <a16:creationId xmlns:a16="http://schemas.microsoft.com/office/drawing/2014/main" id="{3BC510BA-13C7-4122-9884-B95ED96F69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1" y="3408"/>
                  <a:ext cx="53" cy="125"/>
                </a:xfrm>
                <a:custGeom>
                  <a:avLst/>
                  <a:gdLst>
                    <a:gd name="T0" fmla="*/ 0 w 30"/>
                    <a:gd name="T1" fmla="*/ 1905 h 67"/>
                    <a:gd name="T2" fmla="*/ 3496 w 30"/>
                    <a:gd name="T3" fmla="*/ 3554 h 67"/>
                    <a:gd name="T4" fmla="*/ 6819 w 30"/>
                    <a:gd name="T5" fmla="*/ 9534 h 67"/>
                    <a:gd name="T6" fmla="*/ 10434 w 30"/>
                    <a:gd name="T7" fmla="*/ 23080 h 67"/>
                    <a:gd name="T8" fmla="*/ 14635 w 30"/>
                    <a:gd name="T9" fmla="*/ 63875 h 67"/>
                    <a:gd name="T10" fmla="*/ 13089 w 30"/>
                    <a:gd name="T11" fmla="*/ 24937 h 67"/>
                    <a:gd name="T12" fmla="*/ 8916 w 30"/>
                    <a:gd name="T13" fmla="*/ 9534 h 67"/>
                    <a:gd name="T14" fmla="*/ 634 w 30"/>
                    <a:gd name="T15" fmla="*/ 1905 h 6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0"/>
                    <a:gd name="T25" fmla="*/ 0 h 67"/>
                    <a:gd name="T26" fmla="*/ 30 w 30"/>
                    <a:gd name="T27" fmla="*/ 67 h 6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0" h="67">
                      <a:moveTo>
                        <a:pt x="0" y="2"/>
                      </a:moveTo>
                      <a:cubicBezTo>
                        <a:pt x="0" y="0"/>
                        <a:pt x="4" y="2"/>
                        <a:pt x="7" y="4"/>
                      </a:cubicBezTo>
                      <a:cubicBezTo>
                        <a:pt x="9" y="5"/>
                        <a:pt x="11" y="8"/>
                        <a:pt x="13" y="10"/>
                      </a:cubicBezTo>
                      <a:cubicBezTo>
                        <a:pt x="16" y="14"/>
                        <a:pt x="18" y="20"/>
                        <a:pt x="20" y="24"/>
                      </a:cubicBezTo>
                      <a:cubicBezTo>
                        <a:pt x="26" y="37"/>
                        <a:pt x="25" y="54"/>
                        <a:pt x="28" y="67"/>
                      </a:cubicBezTo>
                      <a:cubicBezTo>
                        <a:pt x="25" y="53"/>
                        <a:pt x="30" y="40"/>
                        <a:pt x="25" y="26"/>
                      </a:cubicBezTo>
                      <a:cubicBezTo>
                        <a:pt x="23" y="20"/>
                        <a:pt x="21" y="14"/>
                        <a:pt x="17" y="10"/>
                      </a:cubicBezTo>
                      <a:cubicBezTo>
                        <a:pt x="12" y="5"/>
                        <a:pt x="4" y="7"/>
                        <a:pt x="1" y="2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5" name="Freeform 12">
                  <a:extLst>
                    <a:ext uri="{FF2B5EF4-FFF2-40B4-BE49-F238E27FC236}">
                      <a16:creationId xmlns:a16="http://schemas.microsoft.com/office/drawing/2014/main" id="{44A46C8D-35CA-44A5-9098-24F66DD473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3165"/>
                  <a:ext cx="100" cy="366"/>
                </a:xfrm>
                <a:custGeom>
                  <a:avLst/>
                  <a:gdLst>
                    <a:gd name="T0" fmla="*/ 26284 w 57"/>
                    <a:gd name="T1" fmla="*/ 0 h 196"/>
                    <a:gd name="T2" fmla="*/ 24611 w 57"/>
                    <a:gd name="T3" fmla="*/ 25726 h 196"/>
                    <a:gd name="T4" fmla="*/ 23798 w 57"/>
                    <a:gd name="T5" fmla="*/ 56605 h 196"/>
                    <a:gd name="T6" fmla="*/ 24611 w 57"/>
                    <a:gd name="T7" fmla="*/ 108801 h 196"/>
                    <a:gd name="T8" fmla="*/ 17960 w 57"/>
                    <a:gd name="T9" fmla="*/ 156827 h 196"/>
                    <a:gd name="T10" fmla="*/ 9156 w 57"/>
                    <a:gd name="T11" fmla="*/ 176382 h 196"/>
                    <a:gd name="T12" fmla="*/ 0 w 57"/>
                    <a:gd name="T13" fmla="*/ 188499 h 196"/>
                    <a:gd name="T14" fmla="*/ 21286 w 57"/>
                    <a:gd name="T15" fmla="*/ 94456 h 196"/>
                    <a:gd name="T16" fmla="*/ 21286 w 57"/>
                    <a:gd name="T17" fmla="*/ 49948 h 196"/>
                    <a:gd name="T18" fmla="*/ 24611 w 57"/>
                    <a:gd name="T19" fmla="*/ 9579 h 1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7"/>
                    <a:gd name="T31" fmla="*/ 0 h 196"/>
                    <a:gd name="T32" fmla="*/ 57 w 57"/>
                    <a:gd name="T33" fmla="*/ 196 h 19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7" h="196">
                      <a:moveTo>
                        <a:pt x="54" y="0"/>
                      </a:moveTo>
                      <a:cubicBezTo>
                        <a:pt x="57" y="6"/>
                        <a:pt x="51" y="20"/>
                        <a:pt x="51" y="27"/>
                      </a:cubicBezTo>
                      <a:cubicBezTo>
                        <a:pt x="50" y="38"/>
                        <a:pt x="49" y="48"/>
                        <a:pt x="49" y="59"/>
                      </a:cubicBezTo>
                      <a:cubicBezTo>
                        <a:pt x="49" y="77"/>
                        <a:pt x="51" y="95"/>
                        <a:pt x="51" y="113"/>
                      </a:cubicBezTo>
                      <a:cubicBezTo>
                        <a:pt x="51" y="129"/>
                        <a:pt x="46" y="150"/>
                        <a:pt x="37" y="163"/>
                      </a:cubicBezTo>
                      <a:cubicBezTo>
                        <a:pt x="32" y="170"/>
                        <a:pt x="25" y="177"/>
                        <a:pt x="19" y="183"/>
                      </a:cubicBezTo>
                      <a:cubicBezTo>
                        <a:pt x="14" y="189"/>
                        <a:pt x="8" y="195"/>
                        <a:pt x="0" y="196"/>
                      </a:cubicBezTo>
                      <a:cubicBezTo>
                        <a:pt x="27" y="169"/>
                        <a:pt x="40" y="135"/>
                        <a:pt x="44" y="98"/>
                      </a:cubicBezTo>
                      <a:cubicBezTo>
                        <a:pt x="46" y="83"/>
                        <a:pt x="45" y="68"/>
                        <a:pt x="44" y="52"/>
                      </a:cubicBezTo>
                      <a:cubicBezTo>
                        <a:pt x="44" y="37"/>
                        <a:pt x="50" y="25"/>
                        <a:pt x="51" y="10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6" name="Freeform 13">
                  <a:extLst>
                    <a:ext uri="{FF2B5EF4-FFF2-40B4-BE49-F238E27FC236}">
                      <a16:creationId xmlns:a16="http://schemas.microsoft.com/office/drawing/2014/main" id="{F1EC8FBF-0CFA-49A6-9F5E-C50B63EC19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7" y="3080"/>
                  <a:ext cx="248" cy="135"/>
                </a:xfrm>
                <a:custGeom>
                  <a:avLst/>
                  <a:gdLst>
                    <a:gd name="T0" fmla="*/ 70268 w 141"/>
                    <a:gd name="T1" fmla="*/ 2299 h 72"/>
                    <a:gd name="T2" fmla="*/ 59270 w 141"/>
                    <a:gd name="T3" fmla="*/ 5959 h 72"/>
                    <a:gd name="T4" fmla="*/ 49271 w 141"/>
                    <a:gd name="T5" fmla="*/ 11173 h 72"/>
                    <a:gd name="T6" fmla="*/ 32451 w 141"/>
                    <a:gd name="T7" fmla="*/ 38053 h 72"/>
                    <a:gd name="T8" fmla="*/ 17860 w 141"/>
                    <a:gd name="T9" fmla="*/ 68781 h 72"/>
                    <a:gd name="T10" fmla="*/ 8968 w 141"/>
                    <a:gd name="T11" fmla="*/ 72437 h 72"/>
                    <a:gd name="T12" fmla="*/ 0 w 141"/>
                    <a:gd name="T13" fmla="*/ 67689 h 72"/>
                    <a:gd name="T14" fmla="*/ 17860 w 141"/>
                    <a:gd name="T15" fmla="*/ 61277 h 72"/>
                    <a:gd name="T16" fmla="*/ 31413 w 141"/>
                    <a:gd name="T17" fmla="*/ 35595 h 72"/>
                    <a:gd name="T18" fmla="*/ 49950 w 141"/>
                    <a:gd name="T19" fmla="*/ 9197 h 72"/>
                    <a:gd name="T20" fmla="*/ 66411 w 141"/>
                    <a:gd name="T21" fmla="*/ 0 h 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1"/>
                    <a:gd name="T34" fmla="*/ 0 h 72"/>
                    <a:gd name="T35" fmla="*/ 141 w 141"/>
                    <a:gd name="T36" fmla="*/ 72 h 7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1" h="72">
                      <a:moveTo>
                        <a:pt x="141" y="2"/>
                      </a:moveTo>
                      <a:cubicBezTo>
                        <a:pt x="136" y="5"/>
                        <a:pt x="126" y="5"/>
                        <a:pt x="119" y="6"/>
                      </a:cubicBezTo>
                      <a:cubicBezTo>
                        <a:pt x="113" y="7"/>
                        <a:pt x="105" y="9"/>
                        <a:pt x="99" y="11"/>
                      </a:cubicBezTo>
                      <a:cubicBezTo>
                        <a:pt x="87" y="17"/>
                        <a:pt x="73" y="27"/>
                        <a:pt x="65" y="38"/>
                      </a:cubicBezTo>
                      <a:cubicBezTo>
                        <a:pt x="57" y="49"/>
                        <a:pt x="49" y="62"/>
                        <a:pt x="36" y="68"/>
                      </a:cubicBezTo>
                      <a:cubicBezTo>
                        <a:pt x="30" y="71"/>
                        <a:pt x="24" y="72"/>
                        <a:pt x="18" y="72"/>
                      </a:cubicBezTo>
                      <a:cubicBezTo>
                        <a:pt x="10" y="72"/>
                        <a:pt x="6" y="69"/>
                        <a:pt x="0" y="67"/>
                      </a:cubicBezTo>
                      <a:cubicBezTo>
                        <a:pt x="11" y="72"/>
                        <a:pt x="26" y="67"/>
                        <a:pt x="36" y="61"/>
                      </a:cubicBezTo>
                      <a:cubicBezTo>
                        <a:pt x="48" y="55"/>
                        <a:pt x="55" y="45"/>
                        <a:pt x="63" y="35"/>
                      </a:cubicBezTo>
                      <a:cubicBezTo>
                        <a:pt x="72" y="22"/>
                        <a:pt x="86" y="14"/>
                        <a:pt x="100" y="9"/>
                      </a:cubicBezTo>
                      <a:cubicBezTo>
                        <a:pt x="111" y="5"/>
                        <a:pt x="122" y="4"/>
                        <a:pt x="133" y="0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7" name="Freeform 14">
                  <a:extLst>
                    <a:ext uri="{FF2B5EF4-FFF2-40B4-BE49-F238E27FC236}">
                      <a16:creationId xmlns:a16="http://schemas.microsoft.com/office/drawing/2014/main" id="{77020D1F-F33B-48F3-8CFA-AA7906B9A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0" y="2275"/>
                  <a:ext cx="165" cy="263"/>
                </a:xfrm>
                <a:custGeom>
                  <a:avLst/>
                  <a:gdLst>
                    <a:gd name="T0" fmla="*/ 45863 w 94"/>
                    <a:gd name="T1" fmla="*/ 0 h 140"/>
                    <a:gd name="T2" fmla="*/ 32229 w 94"/>
                    <a:gd name="T3" fmla="*/ 30547 h 140"/>
                    <a:gd name="T4" fmla="*/ 25765 w 94"/>
                    <a:gd name="T5" fmla="*/ 67940 h 140"/>
                    <a:gd name="T6" fmla="*/ 0 w 94"/>
                    <a:gd name="T7" fmla="*/ 143882 h 140"/>
                    <a:gd name="T8" fmla="*/ 16590 w 94"/>
                    <a:gd name="T9" fmla="*/ 94804 h 140"/>
                    <a:gd name="T10" fmla="*/ 23867 w 94"/>
                    <a:gd name="T11" fmla="*/ 55423 h 140"/>
                    <a:gd name="T12" fmla="*/ 31634 w 94"/>
                    <a:gd name="T13" fmla="*/ 23602 h 140"/>
                    <a:gd name="T14" fmla="*/ 43792 w 94"/>
                    <a:gd name="T15" fmla="*/ 3201 h 1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4"/>
                    <a:gd name="T25" fmla="*/ 0 h 140"/>
                    <a:gd name="T26" fmla="*/ 94 w 94"/>
                    <a:gd name="T27" fmla="*/ 140 h 1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4" h="140">
                      <a:moveTo>
                        <a:pt x="94" y="0"/>
                      </a:moveTo>
                      <a:cubicBezTo>
                        <a:pt x="83" y="10"/>
                        <a:pt x="72" y="16"/>
                        <a:pt x="66" y="30"/>
                      </a:cubicBezTo>
                      <a:cubicBezTo>
                        <a:pt x="60" y="41"/>
                        <a:pt x="58" y="54"/>
                        <a:pt x="53" y="66"/>
                      </a:cubicBezTo>
                      <a:cubicBezTo>
                        <a:pt x="43" y="96"/>
                        <a:pt x="23" y="118"/>
                        <a:pt x="0" y="140"/>
                      </a:cubicBezTo>
                      <a:cubicBezTo>
                        <a:pt x="13" y="124"/>
                        <a:pt x="25" y="111"/>
                        <a:pt x="34" y="92"/>
                      </a:cubicBezTo>
                      <a:cubicBezTo>
                        <a:pt x="40" y="79"/>
                        <a:pt x="43" y="66"/>
                        <a:pt x="49" y="54"/>
                      </a:cubicBezTo>
                      <a:cubicBezTo>
                        <a:pt x="53" y="43"/>
                        <a:pt x="59" y="32"/>
                        <a:pt x="65" y="23"/>
                      </a:cubicBezTo>
                      <a:cubicBezTo>
                        <a:pt x="72" y="13"/>
                        <a:pt x="81" y="10"/>
                        <a:pt x="90" y="3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8" name="Freeform 15">
                  <a:extLst>
                    <a:ext uri="{FF2B5EF4-FFF2-40B4-BE49-F238E27FC236}">
                      <a16:creationId xmlns:a16="http://schemas.microsoft.com/office/drawing/2014/main" id="{4CC23C80-1FDB-4FD8-8116-0D23BDE2B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7" y="2614"/>
                  <a:ext cx="68" cy="107"/>
                </a:xfrm>
                <a:custGeom>
                  <a:avLst/>
                  <a:gdLst>
                    <a:gd name="T0" fmla="*/ 16815 w 39"/>
                    <a:gd name="T1" fmla="*/ 0 h 57"/>
                    <a:gd name="T2" fmla="*/ 7783 w 39"/>
                    <a:gd name="T3" fmla="*/ 32684 h 57"/>
                    <a:gd name="T4" fmla="*/ 17678 w 39"/>
                    <a:gd name="T5" fmla="*/ 57108 h 57"/>
                    <a:gd name="T6" fmla="*/ 2560 w 39"/>
                    <a:gd name="T7" fmla="*/ 46556 h 57"/>
                    <a:gd name="T8" fmla="*/ 15823 w 39"/>
                    <a:gd name="T9" fmla="*/ 3189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57"/>
                    <a:gd name="T17" fmla="*/ 39 w 39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57">
                      <a:moveTo>
                        <a:pt x="37" y="0"/>
                      </a:moveTo>
                      <a:cubicBezTo>
                        <a:pt x="25" y="4"/>
                        <a:pt x="16" y="20"/>
                        <a:pt x="17" y="32"/>
                      </a:cubicBezTo>
                      <a:cubicBezTo>
                        <a:pt x="19" y="45"/>
                        <a:pt x="29" y="51"/>
                        <a:pt x="39" y="56"/>
                      </a:cubicBezTo>
                      <a:cubicBezTo>
                        <a:pt x="29" y="57"/>
                        <a:pt x="9" y="57"/>
                        <a:pt x="6" y="46"/>
                      </a:cubicBezTo>
                      <a:cubicBezTo>
                        <a:pt x="0" y="31"/>
                        <a:pt x="24" y="10"/>
                        <a:pt x="35" y="3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29" name="Freeform 16">
                  <a:extLst>
                    <a:ext uri="{FF2B5EF4-FFF2-40B4-BE49-F238E27FC236}">
                      <a16:creationId xmlns:a16="http://schemas.microsoft.com/office/drawing/2014/main" id="{61094ED8-1896-434F-9B50-A3D0B61D9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6" y="3067"/>
                  <a:ext cx="90" cy="182"/>
                </a:xfrm>
                <a:custGeom>
                  <a:avLst/>
                  <a:gdLst>
                    <a:gd name="T0" fmla="*/ 8841 w 51"/>
                    <a:gd name="T1" fmla="*/ 29135 h 97"/>
                    <a:gd name="T2" fmla="*/ 26426 w 51"/>
                    <a:gd name="T3" fmla="*/ 98295 h 97"/>
                    <a:gd name="T4" fmla="*/ 14294 w 51"/>
                    <a:gd name="T5" fmla="*/ 37182 h 97"/>
                    <a:gd name="T6" fmla="*/ 7611 w 51"/>
                    <a:gd name="T7" fmla="*/ 14187 h 97"/>
                    <a:gd name="T8" fmla="*/ 0 w 51"/>
                    <a:gd name="T9" fmla="*/ 0 h 97"/>
                    <a:gd name="T10" fmla="*/ 8841 w 51"/>
                    <a:gd name="T11" fmla="*/ 31509 h 9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1"/>
                    <a:gd name="T19" fmla="*/ 0 h 97"/>
                    <a:gd name="T20" fmla="*/ 51 w 51"/>
                    <a:gd name="T21" fmla="*/ 97 h 9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1" h="97">
                      <a:moveTo>
                        <a:pt x="17" y="29"/>
                      </a:moveTo>
                      <a:cubicBezTo>
                        <a:pt x="24" y="54"/>
                        <a:pt x="43" y="72"/>
                        <a:pt x="51" y="97"/>
                      </a:cubicBezTo>
                      <a:cubicBezTo>
                        <a:pt x="45" y="76"/>
                        <a:pt x="38" y="56"/>
                        <a:pt x="28" y="37"/>
                      </a:cubicBezTo>
                      <a:cubicBezTo>
                        <a:pt x="24" y="29"/>
                        <a:pt x="19" y="22"/>
                        <a:pt x="15" y="14"/>
                      </a:cubicBezTo>
                      <a:cubicBezTo>
                        <a:pt x="12" y="8"/>
                        <a:pt x="9" y="0"/>
                        <a:pt x="0" y="0"/>
                      </a:cubicBezTo>
                      <a:cubicBezTo>
                        <a:pt x="10" y="7"/>
                        <a:pt x="12" y="21"/>
                        <a:pt x="17" y="31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0" name="Freeform 17">
                  <a:extLst>
                    <a:ext uri="{FF2B5EF4-FFF2-40B4-BE49-F238E27FC236}">
                      <a16:creationId xmlns:a16="http://schemas.microsoft.com/office/drawing/2014/main" id="{C13EC0FD-8D0A-4F24-AC82-FC38D33677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3460"/>
                  <a:ext cx="20" cy="28"/>
                </a:xfrm>
                <a:custGeom>
                  <a:avLst/>
                  <a:gdLst>
                    <a:gd name="T0" fmla="*/ 5862 w 11"/>
                    <a:gd name="T1" fmla="*/ 1906 h 15"/>
                    <a:gd name="T2" fmla="*/ 2885 w 11"/>
                    <a:gd name="T3" fmla="*/ 1021 h 15"/>
                    <a:gd name="T4" fmla="*/ 7773 w 11"/>
                    <a:gd name="T5" fmla="*/ 12398 h 15"/>
                    <a:gd name="T6" fmla="*/ 6318 w 11"/>
                    <a:gd name="T7" fmla="*/ 1021 h 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"/>
                    <a:gd name="T13" fmla="*/ 0 h 15"/>
                    <a:gd name="T14" fmla="*/ 11 w 11"/>
                    <a:gd name="T15" fmla="*/ 15 h 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" h="15">
                      <a:moveTo>
                        <a:pt x="8" y="2"/>
                      </a:moveTo>
                      <a:cubicBezTo>
                        <a:pt x="7" y="1"/>
                        <a:pt x="7" y="0"/>
                        <a:pt x="4" y="1"/>
                      </a:cubicBezTo>
                      <a:cubicBezTo>
                        <a:pt x="0" y="7"/>
                        <a:pt x="1" y="15"/>
                        <a:pt x="11" y="13"/>
                      </a:cubicBezTo>
                      <a:cubicBezTo>
                        <a:pt x="8" y="12"/>
                        <a:pt x="4" y="4"/>
                        <a:pt x="9" y="1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1" name="Freeform 18">
                  <a:extLst>
                    <a:ext uri="{FF2B5EF4-FFF2-40B4-BE49-F238E27FC236}">
                      <a16:creationId xmlns:a16="http://schemas.microsoft.com/office/drawing/2014/main" id="{D4F0549D-0622-4AE9-AAEE-1D154AA801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" y="2805"/>
                  <a:ext cx="88" cy="182"/>
                </a:xfrm>
                <a:custGeom>
                  <a:avLst/>
                  <a:gdLst>
                    <a:gd name="T0" fmla="*/ 21704 w 50"/>
                    <a:gd name="T1" fmla="*/ 19630 h 97"/>
                    <a:gd name="T2" fmla="*/ 0 w 50"/>
                    <a:gd name="T3" fmla="*/ 49945 h 97"/>
                    <a:gd name="T4" fmla="*/ 24490 w 50"/>
                    <a:gd name="T5" fmla="*/ 95032 h 97"/>
                    <a:gd name="T6" fmla="*/ 17208 w 50"/>
                    <a:gd name="T7" fmla="*/ 63786 h 97"/>
                    <a:gd name="T8" fmla="*/ 18508 w 50"/>
                    <a:gd name="T9" fmla="*/ 19630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"/>
                    <a:gd name="T16" fmla="*/ 0 h 97"/>
                    <a:gd name="T17" fmla="*/ 50 w 50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" h="97">
                      <a:moveTo>
                        <a:pt x="43" y="19"/>
                      </a:moveTo>
                      <a:cubicBezTo>
                        <a:pt x="24" y="0"/>
                        <a:pt x="0" y="30"/>
                        <a:pt x="0" y="49"/>
                      </a:cubicBezTo>
                      <a:cubicBezTo>
                        <a:pt x="1" y="70"/>
                        <a:pt x="26" y="97"/>
                        <a:pt x="49" y="94"/>
                      </a:cubicBezTo>
                      <a:cubicBezTo>
                        <a:pt x="50" y="82"/>
                        <a:pt x="38" y="74"/>
                        <a:pt x="34" y="63"/>
                      </a:cubicBezTo>
                      <a:cubicBezTo>
                        <a:pt x="30" y="49"/>
                        <a:pt x="32" y="27"/>
                        <a:pt x="37" y="19"/>
                      </a:cubicBezTo>
                    </a:path>
                  </a:pathLst>
                </a:custGeom>
                <a:solidFill>
                  <a:srgbClr val="6190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2" name="Freeform 19">
                  <a:extLst>
                    <a:ext uri="{FF2B5EF4-FFF2-40B4-BE49-F238E27FC236}">
                      <a16:creationId xmlns:a16="http://schemas.microsoft.com/office/drawing/2014/main" id="{EE53EBBC-1D1D-40AF-A4C1-2ACFB49683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" y="2818"/>
                  <a:ext cx="90" cy="73"/>
                </a:xfrm>
                <a:custGeom>
                  <a:avLst/>
                  <a:gdLst>
                    <a:gd name="T0" fmla="*/ 2601 w 51"/>
                    <a:gd name="T1" fmla="*/ 3605 h 39"/>
                    <a:gd name="T2" fmla="*/ 20215 w 51"/>
                    <a:gd name="T3" fmla="*/ 16912 h 39"/>
                    <a:gd name="T4" fmla="*/ 18692 w 51"/>
                    <a:gd name="T5" fmla="*/ 33891 h 39"/>
                    <a:gd name="T6" fmla="*/ 8100 w 51"/>
                    <a:gd name="T7" fmla="*/ 11012 h 39"/>
                    <a:gd name="T8" fmla="*/ 0 w 51"/>
                    <a:gd name="T9" fmla="*/ 6748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39"/>
                    <a:gd name="T17" fmla="*/ 51 w 51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39">
                      <a:moveTo>
                        <a:pt x="5" y="4"/>
                      </a:moveTo>
                      <a:cubicBezTo>
                        <a:pt x="17" y="0"/>
                        <a:pt x="31" y="7"/>
                        <a:pt x="39" y="17"/>
                      </a:cubicBezTo>
                      <a:cubicBezTo>
                        <a:pt x="43" y="23"/>
                        <a:pt x="51" y="39"/>
                        <a:pt x="36" y="34"/>
                      </a:cubicBezTo>
                      <a:cubicBezTo>
                        <a:pt x="25" y="29"/>
                        <a:pt x="24" y="17"/>
                        <a:pt x="16" y="11"/>
                      </a:cubicBezTo>
                      <a:cubicBezTo>
                        <a:pt x="12" y="8"/>
                        <a:pt x="1" y="9"/>
                        <a:pt x="0" y="7"/>
                      </a:cubicBezTo>
                    </a:path>
                  </a:pathLst>
                </a:custGeom>
                <a:solidFill>
                  <a:srgbClr val="B1DC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3" name="Freeform 20">
                  <a:extLst>
                    <a:ext uri="{FF2B5EF4-FFF2-40B4-BE49-F238E27FC236}">
                      <a16:creationId xmlns:a16="http://schemas.microsoft.com/office/drawing/2014/main" id="{AACED3F8-0542-4074-AC3A-BCB5522122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2633"/>
                  <a:ext cx="190" cy="339"/>
                </a:xfrm>
                <a:custGeom>
                  <a:avLst/>
                  <a:gdLst>
                    <a:gd name="T0" fmla="*/ 15935 w 108"/>
                    <a:gd name="T1" fmla="*/ 0 h 181"/>
                    <a:gd name="T2" fmla="*/ 35994 w 108"/>
                    <a:gd name="T3" fmla="*/ 21850 h 181"/>
                    <a:gd name="T4" fmla="*/ 46784 w 108"/>
                    <a:gd name="T5" fmla="*/ 45754 h 181"/>
                    <a:gd name="T6" fmla="*/ 35994 w 108"/>
                    <a:gd name="T7" fmla="*/ 121105 h 181"/>
                    <a:gd name="T8" fmla="*/ 15707 w 108"/>
                    <a:gd name="T9" fmla="*/ 155058 h 181"/>
                    <a:gd name="T10" fmla="*/ 7063 w 108"/>
                    <a:gd name="T11" fmla="*/ 177810 h 181"/>
                    <a:gd name="T12" fmla="*/ 12426 w 108"/>
                    <a:gd name="T13" fmla="*/ 139297 h 181"/>
                    <a:gd name="T14" fmla="*/ 36352 w 108"/>
                    <a:gd name="T15" fmla="*/ 71787 h 181"/>
                    <a:gd name="T16" fmla="*/ 22482 w 108"/>
                    <a:gd name="T17" fmla="*/ 18900 h 181"/>
                    <a:gd name="T18" fmla="*/ 13868 w 108"/>
                    <a:gd name="T19" fmla="*/ 14729 h 181"/>
                    <a:gd name="T20" fmla="*/ 13546 w 108"/>
                    <a:gd name="T21" fmla="*/ 11091 h 18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8"/>
                    <a:gd name="T34" fmla="*/ 0 h 181"/>
                    <a:gd name="T35" fmla="*/ 108 w 108"/>
                    <a:gd name="T36" fmla="*/ 181 h 18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8" h="181">
                      <a:moveTo>
                        <a:pt x="32" y="0"/>
                      </a:moveTo>
                      <a:cubicBezTo>
                        <a:pt x="45" y="4"/>
                        <a:pt x="60" y="16"/>
                        <a:pt x="72" y="22"/>
                      </a:cubicBezTo>
                      <a:cubicBezTo>
                        <a:pt x="82" y="27"/>
                        <a:pt x="90" y="36"/>
                        <a:pt x="94" y="46"/>
                      </a:cubicBezTo>
                      <a:cubicBezTo>
                        <a:pt x="108" y="78"/>
                        <a:pt x="99" y="102"/>
                        <a:pt x="72" y="122"/>
                      </a:cubicBezTo>
                      <a:cubicBezTo>
                        <a:pt x="56" y="132"/>
                        <a:pt x="42" y="140"/>
                        <a:pt x="31" y="156"/>
                      </a:cubicBezTo>
                      <a:cubicBezTo>
                        <a:pt x="28" y="161"/>
                        <a:pt x="21" y="181"/>
                        <a:pt x="14" y="179"/>
                      </a:cubicBezTo>
                      <a:cubicBezTo>
                        <a:pt x="0" y="175"/>
                        <a:pt x="22" y="145"/>
                        <a:pt x="25" y="140"/>
                      </a:cubicBezTo>
                      <a:cubicBezTo>
                        <a:pt x="43" y="118"/>
                        <a:pt x="70" y="103"/>
                        <a:pt x="73" y="72"/>
                      </a:cubicBezTo>
                      <a:cubicBezTo>
                        <a:pt x="75" y="53"/>
                        <a:pt x="63" y="30"/>
                        <a:pt x="45" y="19"/>
                      </a:cubicBezTo>
                      <a:cubicBezTo>
                        <a:pt x="40" y="17"/>
                        <a:pt x="34" y="16"/>
                        <a:pt x="28" y="15"/>
                      </a:cubicBezTo>
                      <a:cubicBezTo>
                        <a:pt x="29" y="13"/>
                        <a:pt x="27" y="12"/>
                        <a:pt x="27" y="11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4" name="Freeform 21">
                  <a:extLst>
                    <a:ext uri="{FF2B5EF4-FFF2-40B4-BE49-F238E27FC236}">
                      <a16:creationId xmlns:a16="http://schemas.microsoft.com/office/drawing/2014/main" id="{A59B84DF-15C1-4B71-81C0-15ACF9F9F4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2" y="2757"/>
                  <a:ext cx="162" cy="299"/>
                </a:xfrm>
                <a:custGeom>
                  <a:avLst/>
                  <a:gdLst>
                    <a:gd name="T0" fmla="*/ 44929 w 92"/>
                    <a:gd name="T1" fmla="*/ 0 h 160"/>
                    <a:gd name="T2" fmla="*/ 6672 w 92"/>
                    <a:gd name="T3" fmla="*/ 63975 h 160"/>
                    <a:gd name="T4" fmla="*/ 10074 w 92"/>
                    <a:gd name="T5" fmla="*/ 96222 h 160"/>
                    <a:gd name="T6" fmla="*/ 33180 w 92"/>
                    <a:gd name="T7" fmla="*/ 155456 h 160"/>
                    <a:gd name="T8" fmla="*/ 18574 w 92"/>
                    <a:gd name="T9" fmla="*/ 78403 h 160"/>
                    <a:gd name="T10" fmla="*/ 46413 w 92"/>
                    <a:gd name="T11" fmla="*/ 20231 h 1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160"/>
                    <a:gd name="T20" fmla="*/ 92 w 92"/>
                    <a:gd name="T21" fmla="*/ 160 h 1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160">
                      <a:moveTo>
                        <a:pt x="89" y="0"/>
                      </a:moveTo>
                      <a:cubicBezTo>
                        <a:pt x="79" y="36"/>
                        <a:pt x="33" y="40"/>
                        <a:pt x="13" y="66"/>
                      </a:cubicBezTo>
                      <a:cubicBezTo>
                        <a:pt x="0" y="81"/>
                        <a:pt x="5" y="88"/>
                        <a:pt x="20" y="99"/>
                      </a:cubicBezTo>
                      <a:cubicBezTo>
                        <a:pt x="41" y="116"/>
                        <a:pt x="47" y="144"/>
                        <a:pt x="66" y="160"/>
                      </a:cubicBezTo>
                      <a:cubicBezTo>
                        <a:pt x="69" y="130"/>
                        <a:pt x="33" y="109"/>
                        <a:pt x="37" y="81"/>
                      </a:cubicBezTo>
                      <a:cubicBezTo>
                        <a:pt x="40" y="49"/>
                        <a:pt x="88" y="51"/>
                        <a:pt x="92" y="21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5" name="Freeform 22">
                  <a:extLst>
                    <a:ext uri="{FF2B5EF4-FFF2-40B4-BE49-F238E27FC236}">
                      <a16:creationId xmlns:a16="http://schemas.microsoft.com/office/drawing/2014/main" id="{AAFE7B67-7FF8-47F6-AFE4-5910903009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8" y="2667"/>
                  <a:ext cx="221" cy="183"/>
                </a:xfrm>
                <a:custGeom>
                  <a:avLst/>
                  <a:gdLst>
                    <a:gd name="T0" fmla="*/ 8801 w 126"/>
                    <a:gd name="T1" fmla="*/ 33401 h 98"/>
                    <a:gd name="T2" fmla="*/ 42067 w 126"/>
                    <a:gd name="T3" fmla="*/ 42280 h 98"/>
                    <a:gd name="T4" fmla="*/ 60968 w 126"/>
                    <a:gd name="T5" fmla="*/ 0 h 98"/>
                    <a:gd name="T6" fmla="*/ 39778 w 126"/>
                    <a:gd name="T7" fmla="*/ 54058 h 98"/>
                    <a:gd name="T8" fmla="*/ 19818 w 126"/>
                    <a:gd name="T9" fmla="*/ 70095 h 98"/>
                    <a:gd name="T10" fmla="*/ 0 w 126"/>
                    <a:gd name="T11" fmla="*/ 94456 h 98"/>
                    <a:gd name="T12" fmla="*/ 5827 w 126"/>
                    <a:gd name="T13" fmla="*/ 73137 h 98"/>
                    <a:gd name="T14" fmla="*/ 12115 w 126"/>
                    <a:gd name="T15" fmla="*/ 36673 h 9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26"/>
                    <a:gd name="T25" fmla="*/ 0 h 98"/>
                    <a:gd name="T26" fmla="*/ 126 w 126"/>
                    <a:gd name="T27" fmla="*/ 98 h 9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26" h="98">
                      <a:moveTo>
                        <a:pt x="18" y="35"/>
                      </a:moveTo>
                      <a:cubicBezTo>
                        <a:pt x="32" y="52"/>
                        <a:pt x="68" y="53"/>
                        <a:pt x="87" y="44"/>
                      </a:cubicBezTo>
                      <a:cubicBezTo>
                        <a:pt x="104" y="35"/>
                        <a:pt x="117" y="15"/>
                        <a:pt x="126" y="0"/>
                      </a:cubicBezTo>
                      <a:cubicBezTo>
                        <a:pt x="119" y="26"/>
                        <a:pt x="111" y="45"/>
                        <a:pt x="82" y="56"/>
                      </a:cubicBezTo>
                      <a:cubicBezTo>
                        <a:pt x="68" y="61"/>
                        <a:pt x="55" y="64"/>
                        <a:pt x="41" y="73"/>
                      </a:cubicBezTo>
                      <a:cubicBezTo>
                        <a:pt x="29" y="81"/>
                        <a:pt x="16" y="98"/>
                        <a:pt x="0" y="98"/>
                      </a:cubicBezTo>
                      <a:cubicBezTo>
                        <a:pt x="1" y="90"/>
                        <a:pt x="7" y="83"/>
                        <a:pt x="12" y="76"/>
                      </a:cubicBezTo>
                      <a:cubicBezTo>
                        <a:pt x="20" y="63"/>
                        <a:pt x="23" y="52"/>
                        <a:pt x="25" y="38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6" name="Freeform 23">
                  <a:extLst>
                    <a:ext uri="{FF2B5EF4-FFF2-40B4-BE49-F238E27FC236}">
                      <a16:creationId xmlns:a16="http://schemas.microsoft.com/office/drawing/2014/main" id="{BD34AE34-A613-4493-A69A-C045E8A473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6" y="3142"/>
                  <a:ext cx="44" cy="268"/>
                </a:xfrm>
                <a:custGeom>
                  <a:avLst/>
                  <a:gdLst>
                    <a:gd name="T0" fmla="*/ 12512 w 25"/>
                    <a:gd name="T1" fmla="*/ 0 h 143"/>
                    <a:gd name="T2" fmla="*/ 3395 w 25"/>
                    <a:gd name="T3" fmla="*/ 67901 h 143"/>
                    <a:gd name="T4" fmla="*/ 3041 w 25"/>
                    <a:gd name="T5" fmla="*/ 143251 h 143"/>
                    <a:gd name="T6" fmla="*/ 623 w 25"/>
                    <a:gd name="T7" fmla="*/ 65298 h 143"/>
                    <a:gd name="T8" fmla="*/ 5173 w 25"/>
                    <a:gd name="T9" fmla="*/ 16003 h 1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143"/>
                    <a:gd name="T17" fmla="*/ 25 w 25"/>
                    <a:gd name="T18" fmla="*/ 143 h 1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143">
                      <a:moveTo>
                        <a:pt x="25" y="0"/>
                      </a:moveTo>
                      <a:cubicBezTo>
                        <a:pt x="16" y="24"/>
                        <a:pt x="7" y="41"/>
                        <a:pt x="7" y="68"/>
                      </a:cubicBezTo>
                      <a:cubicBezTo>
                        <a:pt x="7" y="92"/>
                        <a:pt x="4" y="119"/>
                        <a:pt x="6" y="143"/>
                      </a:cubicBezTo>
                      <a:cubicBezTo>
                        <a:pt x="0" y="119"/>
                        <a:pt x="2" y="90"/>
                        <a:pt x="1" y="65"/>
                      </a:cubicBezTo>
                      <a:cubicBezTo>
                        <a:pt x="1" y="49"/>
                        <a:pt x="4" y="30"/>
                        <a:pt x="10" y="16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7" name="Freeform 24">
                  <a:extLst>
                    <a:ext uri="{FF2B5EF4-FFF2-40B4-BE49-F238E27FC236}">
                      <a16:creationId xmlns:a16="http://schemas.microsoft.com/office/drawing/2014/main" id="{CBE3DF9B-4592-40B5-8D68-9F6544FF6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3241"/>
                  <a:ext cx="189" cy="199"/>
                </a:xfrm>
                <a:custGeom>
                  <a:avLst/>
                  <a:gdLst>
                    <a:gd name="T0" fmla="*/ 0 w 108"/>
                    <a:gd name="T1" fmla="*/ 80544 h 106"/>
                    <a:gd name="T2" fmla="*/ 10456 w 108"/>
                    <a:gd name="T3" fmla="*/ 108322 h 106"/>
                    <a:gd name="T4" fmla="*/ 29762 w 108"/>
                    <a:gd name="T5" fmla="*/ 52198 h 106"/>
                    <a:gd name="T6" fmla="*/ 50930 w 108"/>
                    <a:gd name="T7" fmla="*/ 0 h 106"/>
                    <a:gd name="T8" fmla="*/ 28347 w 108"/>
                    <a:gd name="T9" fmla="*/ 52198 h 106"/>
                    <a:gd name="T10" fmla="*/ 4331 w 108"/>
                    <a:gd name="T11" fmla="*/ 80544 h 10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"/>
                    <a:gd name="T19" fmla="*/ 0 h 106"/>
                    <a:gd name="T20" fmla="*/ 108 w 108"/>
                    <a:gd name="T21" fmla="*/ 106 h 10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" h="106">
                      <a:moveTo>
                        <a:pt x="0" y="79"/>
                      </a:moveTo>
                      <a:cubicBezTo>
                        <a:pt x="12" y="82"/>
                        <a:pt x="19" y="95"/>
                        <a:pt x="22" y="106"/>
                      </a:cubicBezTo>
                      <a:cubicBezTo>
                        <a:pt x="19" y="85"/>
                        <a:pt x="48" y="63"/>
                        <a:pt x="63" y="51"/>
                      </a:cubicBezTo>
                      <a:cubicBezTo>
                        <a:pt x="85" y="34"/>
                        <a:pt x="100" y="27"/>
                        <a:pt x="108" y="0"/>
                      </a:cubicBezTo>
                      <a:cubicBezTo>
                        <a:pt x="97" y="19"/>
                        <a:pt x="77" y="37"/>
                        <a:pt x="60" y="51"/>
                      </a:cubicBezTo>
                      <a:cubicBezTo>
                        <a:pt x="46" y="63"/>
                        <a:pt x="26" y="77"/>
                        <a:pt x="9" y="79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8" name="Freeform 25">
                  <a:extLst>
                    <a:ext uri="{FF2B5EF4-FFF2-40B4-BE49-F238E27FC236}">
                      <a16:creationId xmlns:a16="http://schemas.microsoft.com/office/drawing/2014/main" id="{B87C2835-A6EA-4DC3-9BC3-9BC48A3EF6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9" y="2940"/>
                  <a:ext cx="103" cy="138"/>
                </a:xfrm>
                <a:custGeom>
                  <a:avLst/>
                  <a:gdLst>
                    <a:gd name="T0" fmla="*/ 3196 w 59"/>
                    <a:gd name="T1" fmla="*/ 0 h 74"/>
                    <a:gd name="T2" fmla="*/ 12941 w 59"/>
                    <a:gd name="T3" fmla="*/ 39535 h 74"/>
                    <a:gd name="T4" fmla="*/ 27091 w 59"/>
                    <a:gd name="T5" fmla="*/ 70031 h 74"/>
                    <a:gd name="T6" fmla="*/ 12343 w 59"/>
                    <a:gd name="T7" fmla="*/ 29411 h 74"/>
                    <a:gd name="T8" fmla="*/ 6288 w 59"/>
                    <a:gd name="T9" fmla="*/ 3075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"/>
                    <a:gd name="T16" fmla="*/ 0 h 74"/>
                    <a:gd name="T17" fmla="*/ 59 w 59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" h="74">
                      <a:moveTo>
                        <a:pt x="7" y="0"/>
                      </a:moveTo>
                      <a:cubicBezTo>
                        <a:pt x="0" y="16"/>
                        <a:pt x="17" y="31"/>
                        <a:pt x="28" y="42"/>
                      </a:cubicBezTo>
                      <a:cubicBezTo>
                        <a:pt x="35" y="50"/>
                        <a:pt x="49" y="72"/>
                        <a:pt x="59" y="74"/>
                      </a:cubicBezTo>
                      <a:cubicBezTo>
                        <a:pt x="47" y="62"/>
                        <a:pt x="38" y="45"/>
                        <a:pt x="27" y="31"/>
                      </a:cubicBezTo>
                      <a:cubicBezTo>
                        <a:pt x="20" y="22"/>
                        <a:pt x="20" y="11"/>
                        <a:pt x="14" y="3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39" name="Freeform 26">
                  <a:extLst>
                    <a:ext uri="{FF2B5EF4-FFF2-40B4-BE49-F238E27FC236}">
                      <a16:creationId xmlns:a16="http://schemas.microsoft.com/office/drawing/2014/main" id="{1BF4B657-ACA5-4002-8927-FCD2D97A3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3" y="3082"/>
                  <a:ext cx="135" cy="64"/>
                </a:xfrm>
                <a:custGeom>
                  <a:avLst/>
                  <a:gdLst>
                    <a:gd name="T0" fmla="*/ 0 w 77"/>
                    <a:gd name="T1" fmla="*/ 0 h 34"/>
                    <a:gd name="T2" fmla="*/ 37127 w 77"/>
                    <a:gd name="T3" fmla="*/ 2360 h 34"/>
                    <a:gd name="T4" fmla="*/ 2970 w 77"/>
                    <a:gd name="T5" fmla="*/ 7115 h 34"/>
                    <a:gd name="T6" fmla="*/ 0 60000 65536"/>
                    <a:gd name="T7" fmla="*/ 0 60000 65536"/>
                    <a:gd name="T8" fmla="*/ 0 60000 65536"/>
                    <a:gd name="T9" fmla="*/ 0 w 77"/>
                    <a:gd name="T10" fmla="*/ 0 h 34"/>
                    <a:gd name="T11" fmla="*/ 77 w 77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7" h="34">
                      <a:moveTo>
                        <a:pt x="0" y="0"/>
                      </a:moveTo>
                      <a:cubicBezTo>
                        <a:pt x="17" y="20"/>
                        <a:pt x="58" y="15"/>
                        <a:pt x="77" y="2"/>
                      </a:cubicBezTo>
                      <a:cubicBezTo>
                        <a:pt x="64" y="19"/>
                        <a:pt x="13" y="34"/>
                        <a:pt x="6" y="7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40" name="Freeform 27">
                  <a:extLst>
                    <a:ext uri="{FF2B5EF4-FFF2-40B4-BE49-F238E27FC236}">
                      <a16:creationId xmlns:a16="http://schemas.microsoft.com/office/drawing/2014/main" id="{37D6AC6D-C158-4F80-8488-BBB8359943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7" y="2262"/>
                  <a:ext cx="98" cy="232"/>
                </a:xfrm>
                <a:custGeom>
                  <a:avLst/>
                  <a:gdLst>
                    <a:gd name="T0" fmla="*/ 26476 w 56"/>
                    <a:gd name="T1" fmla="*/ 6739 h 124"/>
                    <a:gd name="T2" fmla="*/ 1416 w 56"/>
                    <a:gd name="T3" fmla="*/ 48301 h 124"/>
                    <a:gd name="T4" fmla="*/ 12520 w 56"/>
                    <a:gd name="T5" fmla="*/ 121895 h 124"/>
                    <a:gd name="T6" fmla="*/ 8995 w 56"/>
                    <a:gd name="T7" fmla="*/ 57384 h 124"/>
                    <a:gd name="T8" fmla="*/ 20172 w 56"/>
                    <a:gd name="T9" fmla="*/ 10977 h 1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124"/>
                    <a:gd name="T17" fmla="*/ 56 w 56"/>
                    <a:gd name="T18" fmla="*/ 124 h 1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124">
                      <a:moveTo>
                        <a:pt x="56" y="7"/>
                      </a:moveTo>
                      <a:cubicBezTo>
                        <a:pt x="34" y="0"/>
                        <a:pt x="6" y="30"/>
                        <a:pt x="3" y="49"/>
                      </a:cubicBezTo>
                      <a:cubicBezTo>
                        <a:pt x="0" y="75"/>
                        <a:pt x="21" y="100"/>
                        <a:pt x="26" y="124"/>
                      </a:cubicBezTo>
                      <a:cubicBezTo>
                        <a:pt x="27" y="102"/>
                        <a:pt x="17" y="80"/>
                        <a:pt x="19" y="58"/>
                      </a:cubicBezTo>
                      <a:cubicBezTo>
                        <a:pt x="21" y="38"/>
                        <a:pt x="30" y="25"/>
                        <a:pt x="43" y="11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41" name="Freeform 28">
                  <a:extLst>
                    <a:ext uri="{FF2B5EF4-FFF2-40B4-BE49-F238E27FC236}">
                      <a16:creationId xmlns:a16="http://schemas.microsoft.com/office/drawing/2014/main" id="{3C95DC75-3FD9-489B-9055-AA8D1C9A6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1" y="2081"/>
                  <a:ext cx="24" cy="78"/>
                </a:xfrm>
                <a:custGeom>
                  <a:avLst/>
                  <a:gdLst>
                    <a:gd name="T0" fmla="*/ 5225 w 14"/>
                    <a:gd name="T1" fmla="*/ 15999 h 42"/>
                    <a:gd name="T2" fmla="*/ 4826 w 14"/>
                    <a:gd name="T3" fmla="*/ 21105 h 42"/>
                    <a:gd name="T4" fmla="*/ 0 60000 65536"/>
                    <a:gd name="T5" fmla="*/ 0 60000 65536"/>
                    <a:gd name="T6" fmla="*/ 0 w 14"/>
                    <a:gd name="T7" fmla="*/ 0 h 42"/>
                    <a:gd name="T8" fmla="*/ 14 w 14"/>
                    <a:gd name="T9" fmla="*/ 42 h 4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4" h="42">
                      <a:moveTo>
                        <a:pt x="14" y="18"/>
                      </a:moveTo>
                      <a:cubicBezTo>
                        <a:pt x="3" y="0"/>
                        <a:pt x="0" y="42"/>
                        <a:pt x="13" y="23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42" name="Freeform 29">
                  <a:extLst>
                    <a:ext uri="{FF2B5EF4-FFF2-40B4-BE49-F238E27FC236}">
                      <a16:creationId xmlns:a16="http://schemas.microsoft.com/office/drawing/2014/main" id="{04DEC6FD-8E62-451B-88FF-0A4C2761C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8" y="2081"/>
                  <a:ext cx="25" cy="35"/>
                </a:xfrm>
                <a:custGeom>
                  <a:avLst/>
                  <a:gdLst>
                    <a:gd name="T0" fmla="*/ 8268 w 14"/>
                    <a:gd name="T1" fmla="*/ 5814 h 19"/>
                    <a:gd name="T2" fmla="*/ 6611 w 14"/>
                    <a:gd name="T3" fmla="*/ 0 h 19"/>
                    <a:gd name="T4" fmla="*/ 7002 w 14"/>
                    <a:gd name="T5" fmla="*/ 14809 h 19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9"/>
                    <a:gd name="T11" fmla="*/ 14 w 14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9">
                      <a:moveTo>
                        <a:pt x="14" y="7"/>
                      </a:moveTo>
                      <a:cubicBezTo>
                        <a:pt x="13" y="4"/>
                        <a:pt x="13" y="2"/>
                        <a:pt x="11" y="0"/>
                      </a:cubicBezTo>
                      <a:cubicBezTo>
                        <a:pt x="0" y="3"/>
                        <a:pt x="4" y="19"/>
                        <a:pt x="12" y="18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43" name="Freeform 30">
                  <a:extLst>
                    <a:ext uri="{FF2B5EF4-FFF2-40B4-BE49-F238E27FC236}">
                      <a16:creationId xmlns:a16="http://schemas.microsoft.com/office/drawing/2014/main" id="{5011E99C-2031-42DE-90BD-94F727DEB8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5" y="2317"/>
                  <a:ext cx="16" cy="26"/>
                </a:xfrm>
                <a:custGeom>
                  <a:avLst/>
                  <a:gdLst>
                    <a:gd name="T0" fmla="*/ 4994 w 9"/>
                    <a:gd name="T1" fmla="*/ 7375 h 14"/>
                    <a:gd name="T2" fmla="*/ 0 w 9"/>
                    <a:gd name="T3" fmla="*/ 0 h 14"/>
                    <a:gd name="T4" fmla="*/ 3605 w 9"/>
                    <a:gd name="T5" fmla="*/ 12547 h 14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4"/>
                    <a:gd name="T11" fmla="*/ 9 w 9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4">
                      <a:moveTo>
                        <a:pt x="9" y="8"/>
                      </a:moveTo>
                      <a:cubicBezTo>
                        <a:pt x="9" y="3"/>
                        <a:pt x="5" y="0"/>
                        <a:pt x="0" y="0"/>
                      </a:cubicBezTo>
                      <a:cubicBezTo>
                        <a:pt x="0" y="6"/>
                        <a:pt x="2" y="10"/>
                        <a:pt x="6" y="14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44" name="Freeform 31">
                  <a:extLst>
                    <a:ext uri="{FF2B5EF4-FFF2-40B4-BE49-F238E27FC236}">
                      <a16:creationId xmlns:a16="http://schemas.microsoft.com/office/drawing/2014/main" id="{F4BAEF1E-2B70-46C6-A426-EE9FCE063C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0" y="2730"/>
                  <a:ext cx="23" cy="21"/>
                </a:xfrm>
                <a:custGeom>
                  <a:avLst/>
                  <a:gdLst>
                    <a:gd name="T0" fmla="*/ 2702 w 13"/>
                    <a:gd name="T1" fmla="*/ 0 h 11"/>
                    <a:gd name="T2" fmla="*/ 6983 w 13"/>
                    <a:gd name="T3" fmla="*/ 5072 h 11"/>
                    <a:gd name="T4" fmla="*/ 0 60000 65536"/>
                    <a:gd name="T5" fmla="*/ 0 60000 65536"/>
                    <a:gd name="T6" fmla="*/ 0 w 13"/>
                    <a:gd name="T7" fmla="*/ 0 h 11"/>
                    <a:gd name="T8" fmla="*/ 13 w 13"/>
                    <a:gd name="T9" fmla="*/ 11 h 1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3" h="11">
                      <a:moveTo>
                        <a:pt x="5" y="0"/>
                      </a:moveTo>
                      <a:cubicBezTo>
                        <a:pt x="0" y="9"/>
                        <a:pt x="10" y="11"/>
                        <a:pt x="13" y="4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45" name="Freeform 32">
                  <a:extLst>
                    <a:ext uri="{FF2B5EF4-FFF2-40B4-BE49-F238E27FC236}">
                      <a16:creationId xmlns:a16="http://schemas.microsoft.com/office/drawing/2014/main" id="{E9678DD5-EDA2-4E53-8312-73D811F2FB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0" y="2612"/>
                  <a:ext cx="432" cy="452"/>
                </a:xfrm>
                <a:custGeom>
                  <a:avLst/>
                  <a:gdLst>
                    <a:gd name="T0" fmla="*/ 120561 w 246"/>
                    <a:gd name="T1" fmla="*/ 18361 h 241"/>
                    <a:gd name="T2" fmla="*/ 19970 w 246"/>
                    <a:gd name="T3" fmla="*/ 115084 h 241"/>
                    <a:gd name="T4" fmla="*/ 1435 w 246"/>
                    <a:gd name="T5" fmla="*/ 198691 h 241"/>
                    <a:gd name="T6" fmla="*/ 2520 w 246"/>
                    <a:gd name="T7" fmla="*/ 243433 h 241"/>
                    <a:gd name="T8" fmla="*/ 1900 w 246"/>
                    <a:gd name="T9" fmla="*/ 205307 h 241"/>
                    <a:gd name="T10" fmla="*/ 5042 w 246"/>
                    <a:gd name="T11" fmla="*/ 155694 h 241"/>
                    <a:gd name="T12" fmla="*/ 47483 w 246"/>
                    <a:gd name="T13" fmla="*/ 56485 h 241"/>
                    <a:gd name="T14" fmla="*/ 93442 w 246"/>
                    <a:gd name="T15" fmla="*/ 4319 h 241"/>
                    <a:gd name="T16" fmla="*/ 115520 w 246"/>
                    <a:gd name="T17" fmla="*/ 12877 h 241"/>
                    <a:gd name="T18" fmla="*/ 117379 w 246"/>
                    <a:gd name="T19" fmla="*/ 17309 h 24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6"/>
                    <a:gd name="T31" fmla="*/ 0 h 241"/>
                    <a:gd name="T32" fmla="*/ 246 w 246"/>
                    <a:gd name="T33" fmla="*/ 241 h 24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6" h="241">
                      <a:moveTo>
                        <a:pt x="246" y="18"/>
                      </a:moveTo>
                      <a:cubicBezTo>
                        <a:pt x="167" y="0"/>
                        <a:pt x="89" y="56"/>
                        <a:pt x="41" y="114"/>
                      </a:cubicBezTo>
                      <a:cubicBezTo>
                        <a:pt x="21" y="137"/>
                        <a:pt x="6" y="166"/>
                        <a:pt x="3" y="197"/>
                      </a:cubicBezTo>
                      <a:cubicBezTo>
                        <a:pt x="2" y="209"/>
                        <a:pt x="1" y="231"/>
                        <a:pt x="5" y="241"/>
                      </a:cubicBezTo>
                      <a:cubicBezTo>
                        <a:pt x="0" y="231"/>
                        <a:pt x="3" y="214"/>
                        <a:pt x="4" y="203"/>
                      </a:cubicBezTo>
                      <a:cubicBezTo>
                        <a:pt x="5" y="186"/>
                        <a:pt x="3" y="170"/>
                        <a:pt x="10" y="154"/>
                      </a:cubicBezTo>
                      <a:cubicBezTo>
                        <a:pt x="26" y="112"/>
                        <a:pt x="62" y="84"/>
                        <a:pt x="97" y="56"/>
                      </a:cubicBezTo>
                      <a:cubicBezTo>
                        <a:pt x="124" y="35"/>
                        <a:pt x="158" y="12"/>
                        <a:pt x="191" y="4"/>
                      </a:cubicBezTo>
                      <a:cubicBezTo>
                        <a:pt x="208" y="0"/>
                        <a:pt x="223" y="3"/>
                        <a:pt x="236" y="13"/>
                      </a:cubicBezTo>
                      <a:cubicBezTo>
                        <a:pt x="238" y="14"/>
                        <a:pt x="239" y="15"/>
                        <a:pt x="240" y="1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46" name="Oval 33">
                  <a:extLst>
                    <a:ext uri="{FF2B5EF4-FFF2-40B4-BE49-F238E27FC236}">
                      <a16:creationId xmlns:a16="http://schemas.microsoft.com/office/drawing/2014/main" id="{56602902-02E1-413F-A07B-E46408718C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6" y="2949"/>
                  <a:ext cx="30" cy="3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788"/>
                </a:p>
              </p:txBody>
            </p:sp>
            <p:sp>
              <p:nvSpPr>
                <p:cNvPr id="247" name="Oval 34">
                  <a:extLst>
                    <a:ext uri="{FF2B5EF4-FFF2-40B4-BE49-F238E27FC236}">
                      <a16:creationId xmlns:a16="http://schemas.microsoft.com/office/drawing/2014/main" id="{9BD0B8A6-B0FC-45AF-9B8B-31F3A2AA4B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6" y="2998"/>
                  <a:ext cx="25" cy="2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788"/>
                </a:p>
              </p:txBody>
            </p:sp>
            <p:sp>
              <p:nvSpPr>
                <p:cNvPr id="248" name="Oval 35">
                  <a:extLst>
                    <a:ext uri="{FF2B5EF4-FFF2-40B4-BE49-F238E27FC236}">
                      <a16:creationId xmlns:a16="http://schemas.microsoft.com/office/drawing/2014/main" id="{20203590-35BF-44A7-BAE4-04A8023C3C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2" y="3043"/>
                  <a:ext cx="8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788"/>
                </a:p>
              </p:txBody>
            </p:sp>
            <p:sp>
              <p:nvSpPr>
                <p:cNvPr id="249" name="Oval 36">
                  <a:extLst>
                    <a:ext uri="{FF2B5EF4-FFF2-40B4-BE49-F238E27FC236}">
                      <a16:creationId xmlns:a16="http://schemas.microsoft.com/office/drawing/2014/main" id="{D03103B6-888B-45F5-B1AA-B25BB32C9E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2640"/>
                  <a:ext cx="22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788"/>
                </a:p>
              </p:txBody>
            </p:sp>
            <p:sp>
              <p:nvSpPr>
                <p:cNvPr id="250" name="Freeform 37">
                  <a:extLst>
                    <a:ext uri="{FF2B5EF4-FFF2-40B4-BE49-F238E27FC236}">
                      <a16:creationId xmlns:a16="http://schemas.microsoft.com/office/drawing/2014/main" id="{D6273E50-B7C1-4C8E-B1BF-2B60B9D6D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8" y="2710"/>
                  <a:ext cx="50" cy="129"/>
                </a:xfrm>
                <a:custGeom>
                  <a:avLst/>
                  <a:gdLst>
                    <a:gd name="T0" fmla="*/ 4833 w 29"/>
                    <a:gd name="T1" fmla="*/ 0 h 69"/>
                    <a:gd name="T2" fmla="*/ 0 w 29"/>
                    <a:gd name="T3" fmla="*/ 67295 h 69"/>
                    <a:gd name="T4" fmla="*/ 5514 w 29"/>
                    <a:gd name="T5" fmla="*/ 5801 h 69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69"/>
                    <a:gd name="T11" fmla="*/ 29 w 29"/>
                    <a:gd name="T12" fmla="*/ 69 h 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69">
                      <a:moveTo>
                        <a:pt x="12" y="0"/>
                      </a:moveTo>
                      <a:cubicBezTo>
                        <a:pt x="29" y="12"/>
                        <a:pt x="22" y="65"/>
                        <a:pt x="0" y="69"/>
                      </a:cubicBezTo>
                      <a:cubicBezTo>
                        <a:pt x="15" y="49"/>
                        <a:pt x="18" y="30"/>
                        <a:pt x="14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51" name="Freeform 38">
                  <a:extLst>
                    <a:ext uri="{FF2B5EF4-FFF2-40B4-BE49-F238E27FC236}">
                      <a16:creationId xmlns:a16="http://schemas.microsoft.com/office/drawing/2014/main" id="{56633BBE-F6E5-4890-AA8E-8C6F03A52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5" y="3363"/>
                  <a:ext cx="65" cy="52"/>
                </a:xfrm>
                <a:custGeom>
                  <a:avLst/>
                  <a:gdLst>
                    <a:gd name="T0" fmla="*/ 0 w 37"/>
                    <a:gd name="T1" fmla="*/ 14692 h 28"/>
                    <a:gd name="T2" fmla="*/ 3963 w 37"/>
                    <a:gd name="T3" fmla="*/ 25435 h 28"/>
                    <a:gd name="T4" fmla="*/ 18135 w 37"/>
                    <a:gd name="T5" fmla="*/ 0 h 28"/>
                    <a:gd name="T6" fmla="*/ 1904 w 37"/>
                    <a:gd name="T7" fmla="*/ 17141 h 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7"/>
                    <a:gd name="T13" fmla="*/ 0 h 28"/>
                    <a:gd name="T14" fmla="*/ 37 w 37"/>
                    <a:gd name="T15" fmla="*/ 28 h 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7" h="28">
                      <a:moveTo>
                        <a:pt x="0" y="16"/>
                      </a:moveTo>
                      <a:cubicBezTo>
                        <a:pt x="4" y="19"/>
                        <a:pt x="9" y="23"/>
                        <a:pt x="8" y="28"/>
                      </a:cubicBezTo>
                      <a:cubicBezTo>
                        <a:pt x="6" y="16"/>
                        <a:pt x="28" y="6"/>
                        <a:pt x="37" y="0"/>
                      </a:cubicBezTo>
                      <a:cubicBezTo>
                        <a:pt x="26" y="1"/>
                        <a:pt x="13" y="13"/>
                        <a:pt x="4" y="19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52" name="Freeform 39">
                  <a:extLst>
                    <a:ext uri="{FF2B5EF4-FFF2-40B4-BE49-F238E27FC236}">
                      <a16:creationId xmlns:a16="http://schemas.microsoft.com/office/drawing/2014/main" id="{23CEAE40-934F-45C4-991A-D4575B58DC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8" y="3309"/>
                  <a:ext cx="26" cy="41"/>
                </a:xfrm>
                <a:custGeom>
                  <a:avLst/>
                  <a:gdLst>
                    <a:gd name="T0" fmla="*/ 6354 w 15"/>
                    <a:gd name="T1" fmla="*/ 3049 h 22"/>
                    <a:gd name="T2" fmla="*/ 442 w 15"/>
                    <a:gd name="T3" fmla="*/ 6588 h 22"/>
                    <a:gd name="T4" fmla="*/ 4098 w 15"/>
                    <a:gd name="T5" fmla="*/ 19779 h 22"/>
                    <a:gd name="T6" fmla="*/ 4666 w 15"/>
                    <a:gd name="T7" fmla="*/ 5695 h 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"/>
                    <a:gd name="T13" fmla="*/ 0 h 22"/>
                    <a:gd name="T14" fmla="*/ 15 w 15"/>
                    <a:gd name="T15" fmla="*/ 22 h 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" h="22">
                      <a:moveTo>
                        <a:pt x="15" y="3"/>
                      </a:moveTo>
                      <a:cubicBezTo>
                        <a:pt x="9" y="3"/>
                        <a:pt x="3" y="0"/>
                        <a:pt x="1" y="7"/>
                      </a:cubicBezTo>
                      <a:cubicBezTo>
                        <a:pt x="0" y="12"/>
                        <a:pt x="4" y="22"/>
                        <a:pt x="10" y="21"/>
                      </a:cubicBezTo>
                      <a:cubicBezTo>
                        <a:pt x="10" y="17"/>
                        <a:pt x="4" y="8"/>
                        <a:pt x="11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53" name="Freeform 40">
                  <a:extLst>
                    <a:ext uri="{FF2B5EF4-FFF2-40B4-BE49-F238E27FC236}">
                      <a16:creationId xmlns:a16="http://schemas.microsoft.com/office/drawing/2014/main" id="{39237C41-300F-4A04-9F57-16F782D2F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3771"/>
                  <a:ext cx="53" cy="32"/>
                </a:xfrm>
                <a:custGeom>
                  <a:avLst/>
                  <a:gdLst>
                    <a:gd name="T0" fmla="*/ 6819 w 30"/>
                    <a:gd name="T1" fmla="*/ 0 h 17"/>
                    <a:gd name="T2" fmla="*/ 7409 w 30"/>
                    <a:gd name="T3" fmla="*/ 16585 h 17"/>
                    <a:gd name="T4" fmla="*/ 634 w 30"/>
                    <a:gd name="T5" fmla="*/ 11791 h 17"/>
                    <a:gd name="T6" fmla="*/ 6176 w 30"/>
                    <a:gd name="T7" fmla="*/ 3328 h 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"/>
                    <a:gd name="T13" fmla="*/ 0 h 17"/>
                    <a:gd name="T14" fmla="*/ 30 w 30"/>
                    <a:gd name="T15" fmla="*/ 17 h 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" h="17">
                      <a:moveTo>
                        <a:pt x="13" y="0"/>
                      </a:moveTo>
                      <a:cubicBezTo>
                        <a:pt x="20" y="4"/>
                        <a:pt x="30" y="15"/>
                        <a:pt x="14" y="16"/>
                      </a:cubicBezTo>
                      <a:cubicBezTo>
                        <a:pt x="11" y="17"/>
                        <a:pt x="2" y="14"/>
                        <a:pt x="1" y="11"/>
                      </a:cubicBezTo>
                      <a:cubicBezTo>
                        <a:pt x="0" y="6"/>
                        <a:pt x="8" y="5"/>
                        <a:pt x="12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54" name="Freeform 41">
                  <a:extLst>
                    <a:ext uri="{FF2B5EF4-FFF2-40B4-BE49-F238E27FC236}">
                      <a16:creationId xmlns:a16="http://schemas.microsoft.com/office/drawing/2014/main" id="{52F727DE-29E8-49CC-9A74-489F0AFD39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3646"/>
                  <a:ext cx="44" cy="43"/>
                </a:xfrm>
                <a:custGeom>
                  <a:avLst/>
                  <a:gdLst>
                    <a:gd name="T0" fmla="*/ 10048 w 25"/>
                    <a:gd name="T1" fmla="*/ 3103 h 23"/>
                    <a:gd name="T2" fmla="*/ 12512 w 25"/>
                    <a:gd name="T3" fmla="*/ 8935 h 23"/>
                    <a:gd name="T4" fmla="*/ 9420 w 25"/>
                    <a:gd name="T5" fmla="*/ 3593 h 23"/>
                    <a:gd name="T6" fmla="*/ 0 60000 65536"/>
                    <a:gd name="T7" fmla="*/ 0 60000 65536"/>
                    <a:gd name="T8" fmla="*/ 0 60000 65536"/>
                    <a:gd name="T9" fmla="*/ 0 w 25"/>
                    <a:gd name="T10" fmla="*/ 0 h 23"/>
                    <a:gd name="T11" fmla="*/ 25 w 25"/>
                    <a:gd name="T12" fmla="*/ 23 h 2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5" h="23">
                      <a:moveTo>
                        <a:pt x="20" y="3"/>
                      </a:moveTo>
                      <a:cubicBezTo>
                        <a:pt x="0" y="0"/>
                        <a:pt x="22" y="23"/>
                        <a:pt x="25" y="9"/>
                      </a:cubicBezTo>
                      <a:cubicBezTo>
                        <a:pt x="22" y="9"/>
                        <a:pt x="18" y="7"/>
                        <a:pt x="19" y="4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55" name="Freeform 42">
                  <a:extLst>
                    <a:ext uri="{FF2B5EF4-FFF2-40B4-BE49-F238E27FC236}">
                      <a16:creationId xmlns:a16="http://schemas.microsoft.com/office/drawing/2014/main" id="{0948DA98-E370-4BEE-B789-A0E25C414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3447"/>
                  <a:ext cx="19" cy="62"/>
                </a:xfrm>
                <a:custGeom>
                  <a:avLst/>
                  <a:gdLst>
                    <a:gd name="T0" fmla="*/ 4487 w 11"/>
                    <a:gd name="T1" fmla="*/ 10551 h 33"/>
                    <a:gd name="T2" fmla="*/ 4487 w 11"/>
                    <a:gd name="T3" fmla="*/ 22474 h 33"/>
                    <a:gd name="T4" fmla="*/ 3803 w 11"/>
                    <a:gd name="T5" fmla="*/ 12573 h 33"/>
                    <a:gd name="T6" fmla="*/ 0 60000 65536"/>
                    <a:gd name="T7" fmla="*/ 0 60000 65536"/>
                    <a:gd name="T8" fmla="*/ 0 60000 65536"/>
                    <a:gd name="T9" fmla="*/ 0 w 11"/>
                    <a:gd name="T10" fmla="*/ 0 h 33"/>
                    <a:gd name="T11" fmla="*/ 11 w 11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" h="33">
                      <a:moveTo>
                        <a:pt x="11" y="10"/>
                      </a:moveTo>
                      <a:cubicBezTo>
                        <a:pt x="0" y="0"/>
                        <a:pt x="1" y="33"/>
                        <a:pt x="11" y="22"/>
                      </a:cubicBezTo>
                      <a:cubicBezTo>
                        <a:pt x="8" y="20"/>
                        <a:pt x="3" y="14"/>
                        <a:pt x="9" y="1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56" name="Freeform 43">
                  <a:extLst>
                    <a:ext uri="{FF2B5EF4-FFF2-40B4-BE49-F238E27FC236}">
                      <a16:creationId xmlns:a16="http://schemas.microsoft.com/office/drawing/2014/main" id="{AF7A92B1-64B4-4176-81D1-EBD181B03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4" y="3035"/>
                  <a:ext cx="33" cy="51"/>
                </a:xfrm>
                <a:custGeom>
                  <a:avLst/>
                  <a:gdLst>
                    <a:gd name="T0" fmla="*/ 8200 w 19"/>
                    <a:gd name="T1" fmla="*/ 12359 h 27"/>
                    <a:gd name="T2" fmla="*/ 7053 w 19"/>
                    <a:gd name="T3" fmla="*/ 27194 h 27"/>
                    <a:gd name="T4" fmla="*/ 7446 w 19"/>
                    <a:gd name="T5" fmla="*/ 13122 h 27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27"/>
                    <a:gd name="T11" fmla="*/ 19 w 19"/>
                    <a:gd name="T12" fmla="*/ 27 h 2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27">
                      <a:moveTo>
                        <a:pt x="19" y="11"/>
                      </a:moveTo>
                      <a:cubicBezTo>
                        <a:pt x="12" y="0"/>
                        <a:pt x="0" y="27"/>
                        <a:pt x="16" y="25"/>
                      </a:cubicBezTo>
                      <a:cubicBezTo>
                        <a:pt x="17" y="21"/>
                        <a:pt x="13" y="15"/>
                        <a:pt x="17" y="1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57" name="Freeform 44">
                  <a:extLst>
                    <a:ext uri="{FF2B5EF4-FFF2-40B4-BE49-F238E27FC236}">
                      <a16:creationId xmlns:a16="http://schemas.microsoft.com/office/drawing/2014/main" id="{5275E211-D8CA-46F3-B3C8-80C65F8CF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3" y="2693"/>
                  <a:ext cx="49" cy="39"/>
                </a:xfrm>
                <a:custGeom>
                  <a:avLst/>
                  <a:gdLst>
                    <a:gd name="T0" fmla="*/ 13263 w 28"/>
                    <a:gd name="T1" fmla="*/ 10755 h 21"/>
                    <a:gd name="T2" fmla="*/ 4331 w 28"/>
                    <a:gd name="T3" fmla="*/ 7375 h 21"/>
                    <a:gd name="T4" fmla="*/ 12520 w 28"/>
                    <a:gd name="T5" fmla="*/ 11906 h 21"/>
                    <a:gd name="T6" fmla="*/ 0 60000 65536"/>
                    <a:gd name="T7" fmla="*/ 0 60000 65536"/>
                    <a:gd name="T8" fmla="*/ 0 60000 65536"/>
                    <a:gd name="T9" fmla="*/ 0 w 28"/>
                    <a:gd name="T10" fmla="*/ 0 h 21"/>
                    <a:gd name="T11" fmla="*/ 28 w 28"/>
                    <a:gd name="T12" fmla="*/ 21 h 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" h="21">
                      <a:moveTo>
                        <a:pt x="28" y="12"/>
                      </a:moveTo>
                      <a:cubicBezTo>
                        <a:pt x="23" y="8"/>
                        <a:pt x="14" y="0"/>
                        <a:pt x="9" y="8"/>
                      </a:cubicBezTo>
                      <a:cubicBezTo>
                        <a:pt x="0" y="21"/>
                        <a:pt x="23" y="7"/>
                        <a:pt x="26" y="1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58" name="Freeform 45">
                  <a:extLst>
                    <a:ext uri="{FF2B5EF4-FFF2-40B4-BE49-F238E27FC236}">
                      <a16:creationId xmlns:a16="http://schemas.microsoft.com/office/drawing/2014/main" id="{5845220E-F3F6-4AD3-8280-C32B2A8DFE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5" y="2830"/>
                  <a:ext cx="79" cy="228"/>
                </a:xfrm>
                <a:custGeom>
                  <a:avLst/>
                  <a:gdLst>
                    <a:gd name="T0" fmla="*/ 6315 w 45"/>
                    <a:gd name="T1" fmla="*/ 0 h 122"/>
                    <a:gd name="T2" fmla="*/ 2516 w 45"/>
                    <a:gd name="T3" fmla="*/ 39020 h 122"/>
                    <a:gd name="T4" fmla="*/ 616 w 45"/>
                    <a:gd name="T5" fmla="*/ 65905 h 122"/>
                    <a:gd name="T6" fmla="*/ 21978 w 45"/>
                    <a:gd name="T7" fmla="*/ 118468 h 122"/>
                    <a:gd name="T8" fmla="*/ 3332 w 45"/>
                    <a:gd name="T9" fmla="*/ 62322 h 122"/>
                    <a:gd name="T10" fmla="*/ 6938 w 45"/>
                    <a:gd name="T11" fmla="*/ 5797 h 1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"/>
                    <a:gd name="T19" fmla="*/ 0 h 122"/>
                    <a:gd name="T20" fmla="*/ 45 w 45"/>
                    <a:gd name="T21" fmla="*/ 122 h 12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" h="122">
                      <a:moveTo>
                        <a:pt x="13" y="0"/>
                      </a:moveTo>
                      <a:cubicBezTo>
                        <a:pt x="8" y="12"/>
                        <a:pt x="7" y="27"/>
                        <a:pt x="5" y="40"/>
                      </a:cubicBezTo>
                      <a:cubicBezTo>
                        <a:pt x="3" y="49"/>
                        <a:pt x="0" y="59"/>
                        <a:pt x="1" y="68"/>
                      </a:cubicBezTo>
                      <a:cubicBezTo>
                        <a:pt x="5" y="93"/>
                        <a:pt x="30" y="105"/>
                        <a:pt x="45" y="122"/>
                      </a:cubicBezTo>
                      <a:cubicBezTo>
                        <a:pt x="30" y="106"/>
                        <a:pt x="14" y="85"/>
                        <a:pt x="7" y="64"/>
                      </a:cubicBezTo>
                      <a:cubicBezTo>
                        <a:pt x="1" y="46"/>
                        <a:pt x="8" y="24"/>
                        <a:pt x="14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59" name="Freeform 46">
                  <a:extLst>
                    <a:ext uri="{FF2B5EF4-FFF2-40B4-BE49-F238E27FC236}">
                      <a16:creationId xmlns:a16="http://schemas.microsoft.com/office/drawing/2014/main" id="{CFF9ED72-769D-445B-8B27-31BA532F8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8" y="2480"/>
                  <a:ext cx="16" cy="11"/>
                </a:xfrm>
                <a:custGeom>
                  <a:avLst/>
                  <a:gdLst>
                    <a:gd name="T0" fmla="*/ 3605 w 9"/>
                    <a:gd name="T1" fmla="*/ 919 h 6"/>
                    <a:gd name="T2" fmla="*/ 0 w 9"/>
                    <a:gd name="T3" fmla="*/ 0 h 6"/>
                    <a:gd name="T4" fmla="*/ 4994 w 9"/>
                    <a:gd name="T5" fmla="*/ 3089 h 6"/>
                    <a:gd name="T6" fmla="*/ 4384 w 9"/>
                    <a:gd name="T7" fmla="*/ 919 h 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"/>
                    <a:gd name="T13" fmla="*/ 0 h 6"/>
                    <a:gd name="T14" fmla="*/ 9 w 9"/>
                    <a:gd name="T15" fmla="*/ 6 h 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" h="6">
                      <a:moveTo>
                        <a:pt x="6" y="1"/>
                      </a:moveTo>
                      <a:cubicBezTo>
                        <a:pt x="4" y="0"/>
                        <a:pt x="2" y="0"/>
                        <a:pt x="0" y="0"/>
                      </a:cubicBezTo>
                      <a:cubicBezTo>
                        <a:pt x="1" y="4"/>
                        <a:pt x="5" y="6"/>
                        <a:pt x="9" y="4"/>
                      </a:cubicBezTo>
                      <a:cubicBezTo>
                        <a:pt x="9" y="2"/>
                        <a:pt x="8" y="2"/>
                        <a:pt x="8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0" name="Freeform 47">
                  <a:extLst>
                    <a:ext uri="{FF2B5EF4-FFF2-40B4-BE49-F238E27FC236}">
                      <a16:creationId xmlns:a16="http://schemas.microsoft.com/office/drawing/2014/main" id="{1418111F-D02D-4ED7-A77D-DA8C0C455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2523"/>
                  <a:ext cx="16" cy="20"/>
                </a:xfrm>
                <a:custGeom>
                  <a:avLst/>
                  <a:gdLst>
                    <a:gd name="T0" fmla="*/ 1580 w 9"/>
                    <a:gd name="T1" fmla="*/ 0 h 11"/>
                    <a:gd name="T2" fmla="*/ 4994 w 9"/>
                    <a:gd name="T3" fmla="*/ 7156 h 11"/>
                    <a:gd name="T4" fmla="*/ 1580 w 9"/>
                    <a:gd name="T5" fmla="*/ 0 h 11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1"/>
                    <a:gd name="T11" fmla="*/ 9 w 9"/>
                    <a:gd name="T12" fmla="*/ 11 h 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1">
                      <a:moveTo>
                        <a:pt x="3" y="0"/>
                      </a:moveTo>
                      <a:cubicBezTo>
                        <a:pt x="0" y="4"/>
                        <a:pt x="3" y="11"/>
                        <a:pt x="9" y="10"/>
                      </a:cubicBezTo>
                      <a:cubicBezTo>
                        <a:pt x="9" y="5"/>
                        <a:pt x="5" y="3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1" name="Freeform 48">
                  <a:extLst>
                    <a:ext uri="{FF2B5EF4-FFF2-40B4-BE49-F238E27FC236}">
                      <a16:creationId xmlns:a16="http://schemas.microsoft.com/office/drawing/2014/main" id="{C859C33B-D049-47EE-8B3C-E2CA6E3C61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322"/>
                  <a:ext cx="33" cy="41"/>
                </a:xfrm>
                <a:custGeom>
                  <a:avLst/>
                  <a:gdLst>
                    <a:gd name="T0" fmla="*/ 446 w 19"/>
                    <a:gd name="T1" fmla="*/ 5695 h 22"/>
                    <a:gd name="T2" fmla="*/ 446 w 19"/>
                    <a:gd name="T3" fmla="*/ 18720 h 22"/>
                    <a:gd name="T4" fmla="*/ 446 w 19"/>
                    <a:gd name="T5" fmla="*/ 6588 h 22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22"/>
                    <a:gd name="T11" fmla="*/ 19 w 19"/>
                    <a:gd name="T12" fmla="*/ 22 h 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22">
                      <a:moveTo>
                        <a:pt x="1" y="6"/>
                      </a:moveTo>
                      <a:cubicBezTo>
                        <a:pt x="11" y="0"/>
                        <a:pt x="19" y="22"/>
                        <a:pt x="1" y="20"/>
                      </a:cubicBezTo>
                      <a:cubicBezTo>
                        <a:pt x="0" y="15"/>
                        <a:pt x="7" y="10"/>
                        <a:pt x="1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2" name="Freeform 49">
                  <a:extLst>
                    <a:ext uri="{FF2B5EF4-FFF2-40B4-BE49-F238E27FC236}">
                      <a16:creationId xmlns:a16="http://schemas.microsoft.com/office/drawing/2014/main" id="{565CECA3-6E42-459A-BF27-5D132D1E33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081"/>
                  <a:ext cx="25" cy="28"/>
                </a:xfrm>
                <a:custGeom>
                  <a:avLst/>
                  <a:gdLst>
                    <a:gd name="T0" fmla="*/ 739 w 14"/>
                    <a:gd name="T1" fmla="*/ 4736 h 15"/>
                    <a:gd name="T2" fmla="*/ 0 w 14"/>
                    <a:gd name="T3" fmla="*/ 1906 h 15"/>
                    <a:gd name="T4" fmla="*/ 6611 w 14"/>
                    <a:gd name="T5" fmla="*/ 1906 h 15"/>
                    <a:gd name="T6" fmla="*/ 7002 w 14"/>
                    <a:gd name="T7" fmla="*/ 14304 h 15"/>
                    <a:gd name="T8" fmla="*/ 1320 w 14"/>
                    <a:gd name="T9" fmla="*/ 5757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15"/>
                    <a:gd name="T17" fmla="*/ 14 w 14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15">
                      <a:moveTo>
                        <a:pt x="1" y="5"/>
                      </a:move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4" y="1"/>
                        <a:pt x="8" y="0"/>
                        <a:pt x="11" y="2"/>
                      </a:cubicBezTo>
                      <a:cubicBezTo>
                        <a:pt x="13" y="4"/>
                        <a:pt x="14" y="13"/>
                        <a:pt x="12" y="15"/>
                      </a:cubicBezTo>
                      <a:cubicBezTo>
                        <a:pt x="11" y="11"/>
                        <a:pt x="8" y="7"/>
                        <a:pt x="2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3" name="Freeform 50">
                  <a:extLst>
                    <a:ext uri="{FF2B5EF4-FFF2-40B4-BE49-F238E27FC236}">
                      <a16:creationId xmlns:a16="http://schemas.microsoft.com/office/drawing/2014/main" id="{584FE122-352F-47E7-BB9F-490572257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8" y="2107"/>
                  <a:ext cx="30" cy="26"/>
                </a:xfrm>
                <a:custGeom>
                  <a:avLst/>
                  <a:gdLst>
                    <a:gd name="T0" fmla="*/ 0 w 17"/>
                    <a:gd name="T1" fmla="*/ 4507 h 14"/>
                    <a:gd name="T2" fmla="*/ 5287 w 17"/>
                    <a:gd name="T3" fmla="*/ 0 h 14"/>
                    <a:gd name="T4" fmla="*/ 5287 w 17"/>
                    <a:gd name="T5" fmla="*/ 12547 h 14"/>
                    <a:gd name="T6" fmla="*/ 1115 w 17"/>
                    <a:gd name="T7" fmla="*/ 4507 h 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14"/>
                    <a:gd name="T14" fmla="*/ 17 w 17"/>
                    <a:gd name="T15" fmla="*/ 14 h 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14">
                      <a:moveTo>
                        <a:pt x="0" y="5"/>
                      </a:moveTo>
                      <a:cubicBezTo>
                        <a:pt x="1" y="1"/>
                        <a:pt x="6" y="1"/>
                        <a:pt x="10" y="0"/>
                      </a:cubicBezTo>
                      <a:cubicBezTo>
                        <a:pt x="13" y="4"/>
                        <a:pt x="17" y="12"/>
                        <a:pt x="10" y="14"/>
                      </a:cubicBezTo>
                      <a:cubicBezTo>
                        <a:pt x="8" y="11"/>
                        <a:pt x="5" y="8"/>
                        <a:pt x="2" y="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4" name="Freeform 51">
                  <a:extLst>
                    <a:ext uri="{FF2B5EF4-FFF2-40B4-BE49-F238E27FC236}">
                      <a16:creationId xmlns:a16="http://schemas.microsoft.com/office/drawing/2014/main" id="{F8B1389F-B417-4C62-880D-ABC8293255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2" y="2315"/>
                  <a:ext cx="24" cy="26"/>
                </a:xfrm>
                <a:custGeom>
                  <a:avLst/>
                  <a:gdLst>
                    <a:gd name="T0" fmla="*/ 0 w 14"/>
                    <a:gd name="T1" fmla="*/ 5259 h 14"/>
                    <a:gd name="T2" fmla="*/ 4620 w 14"/>
                    <a:gd name="T3" fmla="*/ 12547 h 14"/>
                    <a:gd name="T4" fmla="*/ 387 w 14"/>
                    <a:gd name="T5" fmla="*/ 7375 h 1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4"/>
                    <a:gd name="T11" fmla="*/ 14 w 1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4">
                      <a:moveTo>
                        <a:pt x="0" y="6"/>
                      </a:moveTo>
                      <a:cubicBezTo>
                        <a:pt x="3" y="0"/>
                        <a:pt x="14" y="7"/>
                        <a:pt x="12" y="14"/>
                      </a:cubicBezTo>
                      <a:cubicBezTo>
                        <a:pt x="9" y="10"/>
                        <a:pt x="5" y="8"/>
                        <a:pt x="1" y="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5" name="Freeform 52">
                  <a:extLst>
                    <a:ext uri="{FF2B5EF4-FFF2-40B4-BE49-F238E27FC236}">
                      <a16:creationId xmlns:a16="http://schemas.microsoft.com/office/drawing/2014/main" id="{F85949E0-3DF2-4E2C-88CA-2B88B5C71D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4" y="2728"/>
                  <a:ext cx="23" cy="25"/>
                </a:xfrm>
                <a:custGeom>
                  <a:avLst/>
                  <a:gdLst>
                    <a:gd name="T0" fmla="*/ 0 w 13"/>
                    <a:gd name="T1" fmla="*/ 11790 h 13"/>
                    <a:gd name="T2" fmla="*/ 6219 w 13"/>
                    <a:gd name="T3" fmla="*/ 4283 h 13"/>
                    <a:gd name="T4" fmla="*/ 1987 w 13"/>
                    <a:gd name="T5" fmla="*/ 8946 h 13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3"/>
                    <a:gd name="T11" fmla="*/ 13 w 13"/>
                    <a:gd name="T12" fmla="*/ 13 h 1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3">
                      <a:moveTo>
                        <a:pt x="0" y="9"/>
                      </a:moveTo>
                      <a:cubicBezTo>
                        <a:pt x="5" y="13"/>
                        <a:pt x="13" y="11"/>
                        <a:pt x="12" y="3"/>
                      </a:cubicBezTo>
                      <a:cubicBezTo>
                        <a:pt x="8" y="0"/>
                        <a:pt x="5" y="3"/>
                        <a:pt x="4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6" name="Freeform 53">
                  <a:extLst>
                    <a:ext uri="{FF2B5EF4-FFF2-40B4-BE49-F238E27FC236}">
                      <a16:creationId xmlns:a16="http://schemas.microsoft.com/office/drawing/2014/main" id="{26E17A09-EE95-4DA0-81F0-7BB21801F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7" y="2594"/>
                  <a:ext cx="35" cy="95"/>
                </a:xfrm>
                <a:custGeom>
                  <a:avLst/>
                  <a:gdLst>
                    <a:gd name="T0" fmla="*/ 9391 w 20"/>
                    <a:gd name="T1" fmla="*/ 0 h 51"/>
                    <a:gd name="T2" fmla="*/ 8645 w 20"/>
                    <a:gd name="T3" fmla="*/ 47880 h 51"/>
                    <a:gd name="T4" fmla="*/ 8190 w 20"/>
                    <a:gd name="T5" fmla="*/ 2891 h 5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51"/>
                    <a:gd name="T11" fmla="*/ 20 w 20"/>
                    <a:gd name="T12" fmla="*/ 51 h 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51">
                      <a:moveTo>
                        <a:pt x="20" y="0"/>
                      </a:moveTo>
                      <a:cubicBezTo>
                        <a:pt x="9" y="14"/>
                        <a:pt x="11" y="36"/>
                        <a:pt x="18" y="51"/>
                      </a:cubicBezTo>
                      <a:cubicBezTo>
                        <a:pt x="9" y="43"/>
                        <a:pt x="0" y="6"/>
                        <a:pt x="17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7" name="Freeform 54">
                  <a:extLst>
                    <a:ext uri="{FF2B5EF4-FFF2-40B4-BE49-F238E27FC236}">
                      <a16:creationId xmlns:a16="http://schemas.microsoft.com/office/drawing/2014/main" id="{1A3E7260-1DFF-4DDB-8F35-66E612933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3" y="3440"/>
                  <a:ext cx="19" cy="28"/>
                </a:xfrm>
                <a:custGeom>
                  <a:avLst/>
                  <a:gdLst>
                    <a:gd name="T0" fmla="*/ 0 w 11"/>
                    <a:gd name="T1" fmla="*/ 12398 h 15"/>
                    <a:gd name="T2" fmla="*/ 4487 w 11"/>
                    <a:gd name="T3" fmla="*/ 6642 h 15"/>
                    <a:gd name="T4" fmla="*/ 0 w 11"/>
                    <a:gd name="T5" fmla="*/ 7663 h 15"/>
                    <a:gd name="T6" fmla="*/ 0 60000 65536"/>
                    <a:gd name="T7" fmla="*/ 0 60000 65536"/>
                    <a:gd name="T8" fmla="*/ 0 60000 65536"/>
                    <a:gd name="T9" fmla="*/ 0 w 11"/>
                    <a:gd name="T10" fmla="*/ 0 h 15"/>
                    <a:gd name="T11" fmla="*/ 11 w 11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" h="15">
                      <a:moveTo>
                        <a:pt x="0" y="13"/>
                      </a:moveTo>
                      <a:cubicBezTo>
                        <a:pt x="4" y="15"/>
                        <a:pt x="11" y="13"/>
                        <a:pt x="11" y="7"/>
                      </a:cubicBezTo>
                      <a:cubicBezTo>
                        <a:pt x="11" y="0"/>
                        <a:pt x="2" y="2"/>
                        <a:pt x="0" y="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8" name="Freeform 55">
                  <a:extLst>
                    <a:ext uri="{FF2B5EF4-FFF2-40B4-BE49-F238E27FC236}">
                      <a16:creationId xmlns:a16="http://schemas.microsoft.com/office/drawing/2014/main" id="{4C0FDA90-A62D-40AD-A510-B40230CB1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" y="3296"/>
                  <a:ext cx="21" cy="24"/>
                </a:xfrm>
                <a:custGeom>
                  <a:avLst/>
                  <a:gdLst>
                    <a:gd name="T0" fmla="*/ 0 w 12"/>
                    <a:gd name="T1" fmla="*/ 9223 h 13"/>
                    <a:gd name="T2" fmla="*/ 4944 w 12"/>
                    <a:gd name="T3" fmla="*/ 4158 h 13"/>
                    <a:gd name="T4" fmla="*/ 1416 w 12"/>
                    <a:gd name="T5" fmla="*/ 4996 h 13"/>
                    <a:gd name="T6" fmla="*/ 0 60000 65536"/>
                    <a:gd name="T7" fmla="*/ 0 60000 65536"/>
                    <a:gd name="T8" fmla="*/ 0 60000 65536"/>
                    <a:gd name="T9" fmla="*/ 0 w 12"/>
                    <a:gd name="T10" fmla="*/ 0 h 13"/>
                    <a:gd name="T11" fmla="*/ 12 w 12"/>
                    <a:gd name="T12" fmla="*/ 13 h 1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" h="13">
                      <a:moveTo>
                        <a:pt x="0" y="11"/>
                      </a:moveTo>
                      <a:cubicBezTo>
                        <a:pt x="4" y="13"/>
                        <a:pt x="12" y="10"/>
                        <a:pt x="10" y="5"/>
                      </a:cubicBezTo>
                      <a:cubicBezTo>
                        <a:pt x="9" y="0"/>
                        <a:pt x="3" y="2"/>
                        <a:pt x="3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69" name="Freeform 56">
                  <a:extLst>
                    <a:ext uri="{FF2B5EF4-FFF2-40B4-BE49-F238E27FC236}">
                      <a16:creationId xmlns:a16="http://schemas.microsoft.com/office/drawing/2014/main" id="{A40A621F-1F13-474E-B881-4CA9E79DE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5" y="3178"/>
                  <a:ext cx="46" cy="30"/>
                </a:xfrm>
                <a:custGeom>
                  <a:avLst/>
                  <a:gdLst>
                    <a:gd name="T0" fmla="*/ 5501 w 26"/>
                    <a:gd name="T1" fmla="*/ 16046 h 16"/>
                    <a:gd name="T2" fmla="*/ 13745 w 26"/>
                    <a:gd name="T3" fmla="*/ 6863 h 16"/>
                    <a:gd name="T4" fmla="*/ 3262 w 26"/>
                    <a:gd name="T5" fmla="*/ 12371 h 16"/>
                    <a:gd name="T6" fmla="*/ 0 60000 65536"/>
                    <a:gd name="T7" fmla="*/ 0 60000 65536"/>
                    <a:gd name="T8" fmla="*/ 0 60000 65536"/>
                    <a:gd name="T9" fmla="*/ 0 w 26"/>
                    <a:gd name="T10" fmla="*/ 0 h 16"/>
                    <a:gd name="T11" fmla="*/ 26 w 26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" h="16">
                      <a:moveTo>
                        <a:pt x="10" y="16"/>
                      </a:moveTo>
                      <a:cubicBezTo>
                        <a:pt x="8" y="6"/>
                        <a:pt x="19" y="3"/>
                        <a:pt x="26" y="7"/>
                      </a:cubicBezTo>
                      <a:cubicBezTo>
                        <a:pt x="22" y="6"/>
                        <a:pt x="0" y="0"/>
                        <a:pt x="6" y="1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70" name="Freeform 57">
                  <a:extLst>
                    <a:ext uri="{FF2B5EF4-FFF2-40B4-BE49-F238E27FC236}">
                      <a16:creationId xmlns:a16="http://schemas.microsoft.com/office/drawing/2014/main" id="{FB0B2ED3-0BC0-4C41-8CED-08FC93DAE8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7" y="3314"/>
                  <a:ext cx="22" cy="17"/>
                </a:xfrm>
                <a:custGeom>
                  <a:avLst/>
                  <a:gdLst>
                    <a:gd name="T0" fmla="*/ 2821 w 13"/>
                    <a:gd name="T1" fmla="*/ 0 h 9"/>
                    <a:gd name="T2" fmla="*/ 1625 w 13"/>
                    <a:gd name="T3" fmla="*/ 3464 h 9"/>
                    <a:gd name="T4" fmla="*/ 0 w 13"/>
                    <a:gd name="T5" fmla="*/ 6543 h 9"/>
                    <a:gd name="T6" fmla="*/ 4249 w 13"/>
                    <a:gd name="T7" fmla="*/ 4543 h 9"/>
                    <a:gd name="T8" fmla="*/ 3290 w 13"/>
                    <a:gd name="T9" fmla="*/ 2405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9"/>
                    <a:gd name="T17" fmla="*/ 13 w 13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9">
                      <a:moveTo>
                        <a:pt x="9" y="0"/>
                      </a:moveTo>
                      <a:cubicBezTo>
                        <a:pt x="8" y="1"/>
                        <a:pt x="7" y="2"/>
                        <a:pt x="5" y="3"/>
                      </a:cubicBezTo>
                      <a:cubicBezTo>
                        <a:pt x="4" y="3"/>
                        <a:pt x="1" y="4"/>
                        <a:pt x="0" y="6"/>
                      </a:cubicBezTo>
                      <a:cubicBezTo>
                        <a:pt x="0" y="9"/>
                        <a:pt x="12" y="6"/>
                        <a:pt x="13" y="4"/>
                      </a:cubicBezTo>
                      <a:cubicBezTo>
                        <a:pt x="12" y="3"/>
                        <a:pt x="11" y="3"/>
                        <a:pt x="1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71" name="Freeform 58">
                  <a:extLst>
                    <a:ext uri="{FF2B5EF4-FFF2-40B4-BE49-F238E27FC236}">
                      <a16:creationId xmlns:a16="http://schemas.microsoft.com/office/drawing/2014/main" id="{D023FBD7-64A0-4F91-9480-1E7447AAC4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8" y="2650"/>
                  <a:ext cx="181" cy="269"/>
                </a:xfrm>
                <a:custGeom>
                  <a:avLst/>
                  <a:gdLst>
                    <a:gd name="T0" fmla="*/ 33128 w 103"/>
                    <a:gd name="T1" fmla="*/ 8877 h 144"/>
                    <a:gd name="T2" fmla="*/ 45533 w 103"/>
                    <a:gd name="T3" fmla="*/ 75630 h 144"/>
                    <a:gd name="T4" fmla="*/ 34014 w 103"/>
                    <a:gd name="T5" fmla="*/ 101441 h 144"/>
                    <a:gd name="T6" fmla="*/ 20288 w 103"/>
                    <a:gd name="T7" fmla="*/ 134620 h 144"/>
                    <a:gd name="T8" fmla="*/ 9289 w 103"/>
                    <a:gd name="T9" fmla="*/ 112240 h 144"/>
                    <a:gd name="T10" fmla="*/ 3348 w 103"/>
                    <a:gd name="T11" fmla="*/ 67954 h 144"/>
                    <a:gd name="T12" fmla="*/ 34567 w 103"/>
                    <a:gd name="T13" fmla="*/ 8877 h 1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144"/>
                    <a:gd name="T23" fmla="*/ 103 w 103"/>
                    <a:gd name="T24" fmla="*/ 144 h 1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144">
                      <a:moveTo>
                        <a:pt x="67" y="9"/>
                      </a:moveTo>
                      <a:cubicBezTo>
                        <a:pt x="93" y="16"/>
                        <a:pt x="103" y="57"/>
                        <a:pt x="92" y="78"/>
                      </a:cubicBezTo>
                      <a:cubicBezTo>
                        <a:pt x="86" y="90"/>
                        <a:pt x="77" y="95"/>
                        <a:pt x="69" y="105"/>
                      </a:cubicBezTo>
                      <a:cubicBezTo>
                        <a:pt x="61" y="112"/>
                        <a:pt x="50" y="136"/>
                        <a:pt x="41" y="139"/>
                      </a:cubicBezTo>
                      <a:cubicBezTo>
                        <a:pt x="25" y="144"/>
                        <a:pt x="25" y="126"/>
                        <a:pt x="19" y="116"/>
                      </a:cubicBezTo>
                      <a:cubicBezTo>
                        <a:pt x="10" y="98"/>
                        <a:pt x="0" y="92"/>
                        <a:pt x="7" y="70"/>
                      </a:cubicBezTo>
                      <a:cubicBezTo>
                        <a:pt x="13" y="55"/>
                        <a:pt x="52" y="0"/>
                        <a:pt x="70" y="9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  <p:sp>
              <p:nvSpPr>
                <p:cNvPr id="272" name="Freeform 59">
                  <a:extLst>
                    <a:ext uri="{FF2B5EF4-FFF2-40B4-BE49-F238E27FC236}">
                      <a16:creationId xmlns:a16="http://schemas.microsoft.com/office/drawing/2014/main" id="{CD8FA582-878F-440F-8CA2-C92EDBE6B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6" y="2766"/>
                  <a:ext cx="123" cy="120"/>
                </a:xfrm>
                <a:custGeom>
                  <a:avLst/>
                  <a:gdLst>
                    <a:gd name="T0" fmla="*/ 12239 w 70"/>
                    <a:gd name="T1" fmla="*/ 0 h 64"/>
                    <a:gd name="T2" fmla="*/ 4444 w 70"/>
                    <a:gd name="T3" fmla="*/ 61277 h 64"/>
                    <a:gd name="T4" fmla="*/ 25547 w 70"/>
                    <a:gd name="T5" fmla="*/ 14066 h 64"/>
                    <a:gd name="T6" fmla="*/ 0 60000 65536"/>
                    <a:gd name="T7" fmla="*/ 0 60000 65536"/>
                    <a:gd name="T8" fmla="*/ 0 60000 65536"/>
                    <a:gd name="T9" fmla="*/ 0 w 70"/>
                    <a:gd name="T10" fmla="*/ 0 h 64"/>
                    <a:gd name="T11" fmla="*/ 70 w 70"/>
                    <a:gd name="T12" fmla="*/ 64 h 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0" h="64">
                      <a:moveTo>
                        <a:pt x="25" y="0"/>
                      </a:moveTo>
                      <a:cubicBezTo>
                        <a:pt x="18" y="16"/>
                        <a:pt x="0" y="43"/>
                        <a:pt x="9" y="61"/>
                      </a:cubicBezTo>
                      <a:cubicBezTo>
                        <a:pt x="24" y="64"/>
                        <a:pt x="70" y="31"/>
                        <a:pt x="52" y="14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788"/>
                </a:p>
              </p:txBody>
            </p:sp>
          </p:grpSp>
          <p:grpSp>
            <p:nvGrpSpPr>
              <p:cNvPr id="292" name="Agrupar 291">
                <a:extLst>
                  <a:ext uri="{FF2B5EF4-FFF2-40B4-BE49-F238E27FC236}">
                    <a16:creationId xmlns:a16="http://schemas.microsoft.com/office/drawing/2014/main" id="{5B143496-B0D0-4F04-876E-063392AE2A6E}"/>
                  </a:ext>
                </a:extLst>
              </p:cNvPr>
              <p:cNvGrpSpPr/>
              <p:nvPr/>
            </p:nvGrpSpPr>
            <p:grpSpPr>
              <a:xfrm>
                <a:off x="6528048" y="3212976"/>
                <a:ext cx="666935" cy="1080120"/>
                <a:chOff x="10776520" y="4365104"/>
                <a:chExt cx="666935" cy="1080120"/>
              </a:xfrm>
            </p:grpSpPr>
            <p:pic>
              <p:nvPicPr>
                <p:cNvPr id="293" name="Imagem 292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1417D101-DBC1-4FDD-8C51-DC448108F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76520" y="4437112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294" name="Imagem 293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02179EA7-824C-4622-8158-23DD175A99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64552" y="4725144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295" name="Imagem 294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2509414A-9D9F-4E22-93C5-2CC0215485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36560" y="4365104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296" name="Imagem 295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A40A5843-DDF4-4DFD-8BF4-4B6D34F56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76520" y="4941168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297" name="Imagem 296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17D1DD5C-EAE6-4A70-AD7D-FF869B1C33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36560" y="5229200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298" name="Imagem 297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5324C986-5802-47B1-B29D-9C2F2FF06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08568" y="4941168"/>
                  <a:ext cx="234887" cy="216024"/>
                </a:xfrm>
                <a:prstGeom prst="rect">
                  <a:avLst/>
                </a:prstGeom>
              </p:spPr>
            </p:pic>
          </p:grpSp>
          <p:grpSp>
            <p:nvGrpSpPr>
              <p:cNvPr id="299" name="Agrupar 298">
                <a:extLst>
                  <a:ext uri="{FF2B5EF4-FFF2-40B4-BE49-F238E27FC236}">
                    <a16:creationId xmlns:a16="http://schemas.microsoft.com/office/drawing/2014/main" id="{B5EE46BA-8EB8-47DB-9211-8F35EEEA05B0}"/>
                  </a:ext>
                </a:extLst>
              </p:cNvPr>
              <p:cNvGrpSpPr/>
              <p:nvPr/>
            </p:nvGrpSpPr>
            <p:grpSpPr>
              <a:xfrm>
                <a:off x="8184232" y="3140968"/>
                <a:ext cx="738943" cy="936104"/>
                <a:chOff x="10920536" y="3068960"/>
                <a:chExt cx="738943" cy="936104"/>
              </a:xfrm>
            </p:grpSpPr>
            <p:pic>
              <p:nvPicPr>
                <p:cNvPr id="300" name="Imagem 299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3A333EEF-592C-4556-8DD2-96713406EE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0536" y="3068960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01" name="Imagem 300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6B47A1AE-59E5-4DC3-9129-006BB4930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92544" y="3429000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02" name="Imagem 301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58A7CA95-015B-45B7-96C9-126F0A4CA6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24592" y="3429000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03" name="Imagem 302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83A8E205-A328-43FE-A644-3552042F79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36560" y="3140968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04" name="Imagem 303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97A374F2-3618-4678-B938-9E8190E02C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64552" y="3789040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05" name="Imagem 304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52CC8081-4180-4663-82E6-6EB6EB0F57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2584" y="3717032"/>
                  <a:ext cx="234887" cy="216024"/>
                </a:xfrm>
                <a:prstGeom prst="rect">
                  <a:avLst/>
                </a:prstGeom>
              </p:spPr>
            </p:pic>
          </p:grpSp>
          <p:grpSp>
            <p:nvGrpSpPr>
              <p:cNvPr id="306" name="Agrupar 305">
                <a:extLst>
                  <a:ext uri="{FF2B5EF4-FFF2-40B4-BE49-F238E27FC236}">
                    <a16:creationId xmlns:a16="http://schemas.microsoft.com/office/drawing/2014/main" id="{F4A1A7EB-17BB-416B-892B-A20077BEE48E}"/>
                  </a:ext>
                </a:extLst>
              </p:cNvPr>
              <p:cNvGrpSpPr/>
              <p:nvPr/>
            </p:nvGrpSpPr>
            <p:grpSpPr>
              <a:xfrm>
                <a:off x="8976320" y="2276872"/>
                <a:ext cx="1080120" cy="936104"/>
                <a:chOff x="9984432" y="2132856"/>
                <a:chExt cx="954967" cy="792088"/>
              </a:xfrm>
            </p:grpSpPr>
            <p:pic>
              <p:nvPicPr>
                <p:cNvPr id="307" name="Imagem 306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E0DF68F7-6100-47B6-B109-8BAEA1D573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4432" y="2204864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08" name="Imagem 307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4B4E1699-5748-4B52-9502-7B273C705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72464" y="2132856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09" name="Imagem 308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1BF44FCA-4839-43F6-9994-2A4D1CA2B6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04512" y="2420888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10" name="Imagem 309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107555DF-5055-4491-8E61-3BDBCB4A18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16480" y="2276872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11" name="Imagem 310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C6E58ED4-4F8C-470F-9768-D6C6FE221F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36832" y="2357264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12" name="Imagem 311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DE39ADED-054D-49D2-8E3B-D718EDE8D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9232" y="2509664"/>
                  <a:ext cx="234887" cy="216024"/>
                </a:xfrm>
                <a:prstGeom prst="rect">
                  <a:avLst/>
                </a:prstGeom>
              </p:spPr>
            </p:pic>
            <p:pic>
              <p:nvPicPr>
                <p:cNvPr id="313" name="Imagem 312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EF0FA86D-9E21-4C10-BDF3-29F57E5CF9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60496" y="2636912"/>
                  <a:ext cx="313183" cy="288032"/>
                </a:xfrm>
                <a:prstGeom prst="rect">
                  <a:avLst/>
                </a:prstGeom>
              </p:spPr>
            </p:pic>
            <p:pic>
              <p:nvPicPr>
                <p:cNvPr id="314" name="Imagem 313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79A619CC-EF45-4507-B93F-ECA270DC59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56440" y="2492896"/>
                  <a:ext cx="234887" cy="216024"/>
                </a:xfrm>
                <a:prstGeom prst="rect">
                  <a:avLst/>
                </a:prstGeom>
              </p:spPr>
            </p:pic>
          </p:grpSp>
          <p:sp>
            <p:nvSpPr>
              <p:cNvPr id="315" name="CaixaDeTexto 314">
                <a:extLst>
                  <a:ext uri="{FF2B5EF4-FFF2-40B4-BE49-F238E27FC236}">
                    <a16:creationId xmlns:a16="http://schemas.microsoft.com/office/drawing/2014/main" id="{F280B5A1-D30F-44B3-82A8-9DB504E89201}"/>
                  </a:ext>
                </a:extLst>
              </p:cNvPr>
              <p:cNvSpPr txBox="1"/>
              <p:nvPr/>
            </p:nvSpPr>
            <p:spPr>
              <a:xfrm>
                <a:off x="6384032" y="4077072"/>
                <a:ext cx="79208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350" dirty="0"/>
                  <a:t>Th1</a:t>
                </a:r>
              </a:p>
              <a:p>
                <a:r>
                  <a:rPr lang="pt-BR" sz="1350" dirty="0"/>
                  <a:t>IFN-</a:t>
                </a:r>
                <a:r>
                  <a:rPr lang="pt-BR" sz="1350" dirty="0">
                    <a:sym typeface="Symbol" panose="05050102010706020507" pitchFamily="18" charset="2"/>
                  </a:rPr>
                  <a:t></a:t>
                </a:r>
                <a:endParaRPr lang="pt-BR" sz="1350" dirty="0"/>
              </a:p>
            </p:txBody>
          </p:sp>
          <p:sp>
            <p:nvSpPr>
              <p:cNvPr id="316" name="CaixaDeTexto 315">
                <a:extLst>
                  <a:ext uri="{FF2B5EF4-FFF2-40B4-BE49-F238E27FC236}">
                    <a16:creationId xmlns:a16="http://schemas.microsoft.com/office/drawing/2014/main" id="{F37B402A-73DE-459E-96A3-EDC0835461B8}"/>
                  </a:ext>
                </a:extLst>
              </p:cNvPr>
              <p:cNvSpPr txBox="1"/>
              <p:nvPr/>
            </p:nvSpPr>
            <p:spPr>
              <a:xfrm>
                <a:off x="8832303" y="3645024"/>
                <a:ext cx="716436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350" dirty="0"/>
                  <a:t>Th17</a:t>
                </a:r>
              </a:p>
              <a:p>
                <a:r>
                  <a:rPr lang="pt-BR" sz="1350" dirty="0"/>
                  <a:t>IL-17</a:t>
                </a:r>
              </a:p>
            </p:txBody>
          </p:sp>
          <p:sp>
            <p:nvSpPr>
              <p:cNvPr id="317" name="CaixaDeTexto 316">
                <a:extLst>
                  <a:ext uri="{FF2B5EF4-FFF2-40B4-BE49-F238E27FC236}">
                    <a16:creationId xmlns:a16="http://schemas.microsoft.com/office/drawing/2014/main" id="{6385B185-E539-4BF4-8500-06627867AF6A}"/>
                  </a:ext>
                </a:extLst>
              </p:cNvPr>
              <p:cNvSpPr txBox="1"/>
              <p:nvPr/>
            </p:nvSpPr>
            <p:spPr>
              <a:xfrm>
                <a:off x="9552385" y="1628800"/>
                <a:ext cx="72498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350" dirty="0"/>
                  <a:t>Tc1</a:t>
                </a:r>
              </a:p>
              <a:p>
                <a:r>
                  <a:rPr lang="pt-BR" sz="1350" dirty="0"/>
                  <a:t>IFN-</a:t>
                </a:r>
                <a:r>
                  <a:rPr lang="pt-BR" sz="1350" dirty="0">
                    <a:sym typeface="Symbol" panose="05050102010706020507" pitchFamily="18" charset="2"/>
                  </a:rPr>
                  <a:t></a:t>
                </a:r>
                <a:endParaRPr lang="pt-BR" sz="1350" dirty="0"/>
              </a:p>
            </p:txBody>
          </p:sp>
        </p:grpSp>
        <p:sp>
          <p:nvSpPr>
            <p:cNvPr id="4" name="Seta: Curva para Baixo 3">
              <a:extLst>
                <a:ext uri="{FF2B5EF4-FFF2-40B4-BE49-F238E27FC236}">
                  <a16:creationId xmlns:a16="http://schemas.microsoft.com/office/drawing/2014/main" id="{D4DAF324-729E-4511-8610-B20329EE8C4D}"/>
                </a:ext>
              </a:extLst>
            </p:cNvPr>
            <p:cNvSpPr/>
            <p:nvPr/>
          </p:nvSpPr>
          <p:spPr>
            <a:xfrm rot="2348214">
              <a:off x="10660923" y="3982025"/>
              <a:ext cx="1440160" cy="40548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solidFill>
                  <a:schemeClr val="tx1"/>
                </a:solidFill>
              </a:endParaRPr>
            </a:p>
          </p:txBody>
        </p:sp>
        <p:sp>
          <p:nvSpPr>
            <p:cNvPr id="326" name="Seta: Curva para Baixo 325">
              <a:extLst>
                <a:ext uri="{FF2B5EF4-FFF2-40B4-BE49-F238E27FC236}">
                  <a16:creationId xmlns:a16="http://schemas.microsoft.com/office/drawing/2014/main" id="{953BA391-D269-475C-8B5E-9683EF19695A}"/>
                </a:ext>
              </a:extLst>
            </p:cNvPr>
            <p:cNvSpPr/>
            <p:nvPr/>
          </p:nvSpPr>
          <p:spPr>
            <a:xfrm rot="994415" flipV="1">
              <a:off x="7452059" y="5882099"/>
              <a:ext cx="3127349" cy="44082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solidFill>
                  <a:schemeClr val="tx1"/>
                </a:solidFill>
              </a:endParaRPr>
            </a:p>
          </p:txBody>
        </p:sp>
        <p:sp>
          <p:nvSpPr>
            <p:cNvPr id="5" name="Seta: para a Direita 4">
              <a:extLst>
                <a:ext uri="{FF2B5EF4-FFF2-40B4-BE49-F238E27FC236}">
                  <a16:creationId xmlns:a16="http://schemas.microsoft.com/office/drawing/2014/main" id="{7C0BE0D1-CD3B-4CAB-A168-2063C52E22D7}"/>
                </a:ext>
              </a:extLst>
            </p:cNvPr>
            <p:cNvSpPr/>
            <p:nvPr/>
          </p:nvSpPr>
          <p:spPr>
            <a:xfrm rot="2785191">
              <a:off x="10050112" y="4987151"/>
              <a:ext cx="648072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DEEFBD9-18D3-43ED-B431-54D31745FE32}"/>
                </a:ext>
              </a:extLst>
            </p:cNvPr>
            <p:cNvSpPr txBox="1"/>
            <p:nvPr/>
          </p:nvSpPr>
          <p:spPr>
            <a:xfrm>
              <a:off x="10766521" y="4581128"/>
              <a:ext cx="1066958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350" dirty="0"/>
                <a:t>?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3C1159B-F3F1-49A5-AA05-387CA73E8526}"/>
                </a:ext>
              </a:extLst>
            </p:cNvPr>
            <p:cNvSpPr/>
            <p:nvPr/>
          </p:nvSpPr>
          <p:spPr>
            <a:xfrm>
              <a:off x="6086001" y="2063814"/>
              <a:ext cx="144016" cy="46085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114466B-CA0E-4A87-9FDE-7E3F2D60A3F6}"/>
                </a:ext>
              </a:extLst>
            </p:cNvPr>
            <p:cNvSpPr txBox="1"/>
            <p:nvPr/>
          </p:nvSpPr>
          <p:spPr>
            <a:xfrm>
              <a:off x="8256241" y="1484784"/>
              <a:ext cx="2135884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dirty="0" err="1"/>
                <a:t>Microglia</a:t>
              </a:r>
              <a:r>
                <a:rPr lang="pt-BR" sz="1350" dirty="0"/>
                <a:t> ?</a:t>
              </a:r>
            </a:p>
            <a:p>
              <a:r>
                <a:rPr lang="pt-BR" sz="1350" dirty="0"/>
                <a:t>Células Dendríticas?</a:t>
              </a:r>
            </a:p>
            <a:p>
              <a:r>
                <a:rPr lang="pt-BR" sz="1350" dirty="0" err="1"/>
                <a:t>BAMs</a:t>
              </a:r>
              <a:r>
                <a:rPr lang="pt-BR" sz="1350" dirty="0"/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42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A90DD04-B041-400A-ABAB-6837FAA22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526" y="998730"/>
            <a:ext cx="6172200" cy="857250"/>
          </a:xfrm>
        </p:spPr>
        <p:txBody>
          <a:bodyPr/>
          <a:lstStyle/>
          <a:p>
            <a:pPr eaLnBrk="1" hangingPunct="1"/>
            <a:r>
              <a:rPr lang="pt-BR" altLang="pt-BR" sz="2400" dirty="0"/>
              <a:t>Mas, Quais os Alvos da IL-17 ?</a:t>
            </a:r>
            <a:br>
              <a:rPr lang="pt-BR" altLang="pt-BR" sz="2400" dirty="0"/>
            </a:br>
            <a:r>
              <a:rPr lang="pt-BR" altLang="pt-BR" sz="2400" dirty="0"/>
              <a:t>Por que ela é Tão Deletéria ?</a:t>
            </a:r>
            <a:endParaRPr lang="en-US" altLang="pt-BR" sz="2400" dirty="0"/>
          </a:p>
        </p:txBody>
      </p:sp>
      <p:grpSp>
        <p:nvGrpSpPr>
          <p:cNvPr id="2" name="Group 46">
            <a:extLst>
              <a:ext uri="{FF2B5EF4-FFF2-40B4-BE49-F238E27FC236}">
                <a16:creationId xmlns:a16="http://schemas.microsoft.com/office/drawing/2014/main" id="{E04EA8F6-1225-4600-951F-1AD6505B5D8D}"/>
              </a:ext>
            </a:extLst>
          </p:cNvPr>
          <p:cNvGrpSpPr>
            <a:grpSpLocks/>
          </p:cNvGrpSpPr>
          <p:nvPr/>
        </p:nvGrpSpPr>
        <p:grpSpPr bwMode="auto">
          <a:xfrm>
            <a:off x="268152" y="2508574"/>
            <a:ext cx="1915716" cy="1764506"/>
            <a:chOff x="455" y="1389"/>
            <a:chExt cx="1609" cy="1482"/>
          </a:xfrm>
        </p:grpSpPr>
        <p:pic>
          <p:nvPicPr>
            <p:cNvPr id="53285" name="Picture 4" descr="clip_image002">
              <a:extLst>
                <a:ext uri="{FF2B5EF4-FFF2-40B4-BE49-F238E27FC236}">
                  <a16:creationId xmlns:a16="http://schemas.microsoft.com/office/drawing/2014/main" id="{9421EB1C-70BF-43EC-93C9-031A9B2B5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389"/>
              <a:ext cx="760" cy="546"/>
            </a:xfrm>
            <a:prstGeom prst="rect">
              <a:avLst/>
            </a:prstGeom>
            <a:noFill/>
            <a:ln w="76200" cmpd="tri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286" name="Text Box 8">
              <a:extLst>
                <a:ext uri="{FF2B5EF4-FFF2-40B4-BE49-F238E27FC236}">
                  <a16:creationId xmlns:a16="http://schemas.microsoft.com/office/drawing/2014/main" id="{C72E7516-2CAA-4EBF-AA6F-56FF46A74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" y="1979"/>
              <a:ext cx="1238" cy="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050"/>
                <a:t>Camundongos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050"/>
                <a:t>Cre Recombinase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05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050" i="1"/>
                <a:t>Cre</a:t>
              </a:r>
              <a:r>
                <a:rPr lang="pt-BR" altLang="pt-BR" sz="1050" i="1" baseline="30000"/>
                <a:t>+</a:t>
              </a:r>
              <a:r>
                <a:rPr lang="pt-BR" altLang="pt-BR" sz="1050" i="1"/>
                <a:t>/Cre</a:t>
              </a:r>
              <a:r>
                <a:rPr lang="pt-BR" altLang="pt-BR" sz="1050" i="1" baseline="30000"/>
                <a:t>+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050" i="1"/>
                <a:t>(Promotor específico)</a:t>
              </a:r>
              <a:endParaRPr lang="pt-BR" altLang="pt-BR" sz="105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050"/>
                <a:t>Gene endotélio</a:t>
              </a:r>
              <a:endParaRPr lang="en-US" altLang="pt-BR" sz="1050"/>
            </a:p>
          </p:txBody>
        </p:sp>
        <p:sp>
          <p:nvSpPr>
            <p:cNvPr id="53287" name="Line 13">
              <a:extLst>
                <a:ext uri="{FF2B5EF4-FFF2-40B4-BE49-F238E27FC236}">
                  <a16:creationId xmlns:a16="http://schemas.microsoft.com/office/drawing/2014/main" id="{5BC69779-CE42-4260-84E3-EAE22BBCE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2024"/>
              <a:ext cx="499" cy="40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grpSp>
        <p:nvGrpSpPr>
          <p:cNvPr id="3" name="Group 53">
            <a:extLst>
              <a:ext uri="{FF2B5EF4-FFF2-40B4-BE49-F238E27FC236}">
                <a16:creationId xmlns:a16="http://schemas.microsoft.com/office/drawing/2014/main" id="{1FAC1D15-0169-496C-93D3-E8FEA2C77082}"/>
              </a:ext>
            </a:extLst>
          </p:cNvPr>
          <p:cNvGrpSpPr>
            <a:grpSpLocks/>
          </p:cNvGrpSpPr>
          <p:nvPr/>
        </p:nvGrpSpPr>
        <p:grpSpPr bwMode="auto">
          <a:xfrm>
            <a:off x="484845" y="3977283"/>
            <a:ext cx="1699022" cy="1701404"/>
            <a:chOff x="631" y="2804"/>
            <a:chExt cx="1427" cy="1429"/>
          </a:xfrm>
        </p:grpSpPr>
        <p:sp>
          <p:nvSpPr>
            <p:cNvPr id="53281" name="Line 12">
              <a:extLst>
                <a:ext uri="{FF2B5EF4-FFF2-40B4-BE49-F238E27FC236}">
                  <a16:creationId xmlns:a16="http://schemas.microsoft.com/office/drawing/2014/main" id="{38781C2F-2F48-468A-808C-DF0AD8C573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5" y="2804"/>
              <a:ext cx="493" cy="30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grpSp>
          <p:nvGrpSpPr>
            <p:cNvPr id="53282" name="Group 47">
              <a:extLst>
                <a:ext uri="{FF2B5EF4-FFF2-40B4-BE49-F238E27FC236}">
                  <a16:creationId xmlns:a16="http://schemas.microsoft.com/office/drawing/2014/main" id="{DE3F28B3-57AA-4ADD-83B7-0A5DA4A497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" y="3158"/>
              <a:ext cx="925" cy="1075"/>
              <a:chOff x="631" y="3158"/>
              <a:chExt cx="925" cy="1075"/>
            </a:xfrm>
          </p:grpSpPr>
          <p:sp>
            <p:nvSpPr>
              <p:cNvPr id="53283" name="Text Box 9">
                <a:extLst>
                  <a:ext uri="{FF2B5EF4-FFF2-40B4-BE49-F238E27FC236}">
                    <a16:creationId xmlns:a16="http://schemas.microsoft.com/office/drawing/2014/main" id="{F54C373F-41BD-4843-95B8-2EB33DFE3F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" y="3748"/>
                <a:ext cx="925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050" dirty="0"/>
                  <a:t>Camundongos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050" dirty="0" err="1"/>
                  <a:t>lox</a:t>
                </a:r>
                <a:r>
                  <a:rPr lang="en-US" altLang="pt-BR" sz="1050" dirty="0"/>
                  <a:t>/</a:t>
                </a:r>
                <a:r>
                  <a:rPr lang="pt-BR" altLang="pt-BR" sz="1050" dirty="0" err="1"/>
                  <a:t>lox</a:t>
                </a:r>
                <a:endParaRPr lang="pt-BR" altLang="pt-BR" sz="1050" dirty="0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050" dirty="0"/>
                  <a:t>Gene </a:t>
                </a:r>
                <a:r>
                  <a:rPr lang="pt-BR" altLang="pt-BR" sz="1050" dirty="0" err="1"/>
                  <a:t>Act</a:t>
                </a:r>
                <a:r>
                  <a:rPr lang="pt-BR" altLang="pt-BR" sz="1050" dirty="0"/>
                  <a:t> 1</a:t>
                </a:r>
                <a:endParaRPr lang="en-US" altLang="pt-BR" sz="1050" dirty="0"/>
              </a:p>
            </p:txBody>
          </p:sp>
          <p:pic>
            <p:nvPicPr>
              <p:cNvPr id="53284" name="Picture 15" descr="clip_image002">
                <a:extLst>
                  <a:ext uri="{FF2B5EF4-FFF2-40B4-BE49-F238E27FC236}">
                    <a16:creationId xmlns:a16="http://schemas.microsoft.com/office/drawing/2014/main" id="{5D8EE33B-09F7-48CE-B11C-7C4C28980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" y="3158"/>
                <a:ext cx="760" cy="546"/>
              </a:xfrm>
              <a:prstGeom prst="rect">
                <a:avLst/>
              </a:prstGeom>
              <a:noFill/>
              <a:ln w="76200" cmpd="tri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" name="Group 48">
            <a:extLst>
              <a:ext uri="{FF2B5EF4-FFF2-40B4-BE49-F238E27FC236}">
                <a16:creationId xmlns:a16="http://schemas.microsoft.com/office/drawing/2014/main" id="{F5430776-E5C5-4354-8AED-59F5BC566076}"/>
              </a:ext>
            </a:extLst>
          </p:cNvPr>
          <p:cNvGrpSpPr>
            <a:grpSpLocks/>
          </p:cNvGrpSpPr>
          <p:nvPr/>
        </p:nvGrpSpPr>
        <p:grpSpPr bwMode="auto">
          <a:xfrm>
            <a:off x="1865971" y="3534891"/>
            <a:ext cx="2418160" cy="1416844"/>
            <a:chOff x="1802" y="2251"/>
            <a:chExt cx="2031" cy="1190"/>
          </a:xfrm>
        </p:grpSpPr>
        <p:pic>
          <p:nvPicPr>
            <p:cNvPr id="53278" name="Picture 6" descr="clip_image002">
              <a:extLst>
                <a:ext uri="{FF2B5EF4-FFF2-40B4-BE49-F238E27FC236}">
                  <a16:creationId xmlns:a16="http://schemas.microsoft.com/office/drawing/2014/main" id="{E779AACA-0A94-4716-BB78-D57F1EE56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" y="2251"/>
              <a:ext cx="760" cy="546"/>
            </a:xfrm>
            <a:prstGeom prst="rect">
              <a:avLst/>
            </a:prstGeom>
            <a:noFill/>
            <a:ln w="76200" cmpd="tri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279" name="Text Box 14">
              <a:extLst>
                <a:ext uri="{FF2B5EF4-FFF2-40B4-BE49-F238E27FC236}">
                  <a16:creationId xmlns:a16="http://schemas.microsoft.com/office/drawing/2014/main" id="{4336DF03-A87C-41DA-BCA4-ABA962E40C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2" y="2840"/>
              <a:ext cx="1571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1350"/>
                <a:t>F1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350"/>
                <a:t>Cre</a:t>
              </a:r>
              <a:r>
                <a:rPr lang="pt-BR" altLang="pt-BR" sz="1350" baseline="30000"/>
                <a:t>+ </a:t>
              </a:r>
              <a:r>
                <a:rPr lang="pt-BR" altLang="pt-BR" sz="1350"/>
                <a:t>Gene (Endotélio)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1350"/>
                <a:t>lox</a:t>
              </a:r>
              <a:r>
                <a:rPr lang="en-US" altLang="pt-BR" sz="1350" baseline="30000"/>
                <a:t>+ </a:t>
              </a:r>
              <a:r>
                <a:rPr lang="en-US" altLang="pt-BR" sz="1350"/>
                <a:t>(Gene Act1)</a:t>
              </a:r>
            </a:p>
          </p:txBody>
        </p:sp>
        <p:sp>
          <p:nvSpPr>
            <p:cNvPr id="53280" name="AutoShape 17">
              <a:extLst>
                <a:ext uri="{FF2B5EF4-FFF2-40B4-BE49-F238E27FC236}">
                  <a16:creationId xmlns:a16="http://schemas.microsoft.com/office/drawing/2014/main" id="{031A9513-70B5-48B9-A2F0-48530A9E1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387"/>
              <a:ext cx="590" cy="272"/>
            </a:xfrm>
            <a:prstGeom prst="notchedRightArrow">
              <a:avLst>
                <a:gd name="adj1" fmla="val 50000"/>
                <a:gd name="adj2" fmla="val 54228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</p:grpSp>
      <p:grpSp>
        <p:nvGrpSpPr>
          <p:cNvPr id="6" name="Group 45">
            <a:extLst>
              <a:ext uri="{FF2B5EF4-FFF2-40B4-BE49-F238E27FC236}">
                <a16:creationId xmlns:a16="http://schemas.microsoft.com/office/drawing/2014/main" id="{3ED8D723-A255-40D8-BD4E-1D5799B2F53B}"/>
              </a:ext>
            </a:extLst>
          </p:cNvPr>
          <p:cNvGrpSpPr>
            <a:grpSpLocks/>
          </p:cNvGrpSpPr>
          <p:nvPr/>
        </p:nvGrpSpPr>
        <p:grpSpPr bwMode="auto">
          <a:xfrm>
            <a:off x="4350804" y="3839690"/>
            <a:ext cx="2052638" cy="1147763"/>
            <a:chOff x="3878" y="2507"/>
            <a:chExt cx="1724" cy="964"/>
          </a:xfrm>
        </p:grpSpPr>
        <p:sp>
          <p:nvSpPr>
            <p:cNvPr id="53267" name="Rectangle 18">
              <a:extLst>
                <a:ext uri="{FF2B5EF4-FFF2-40B4-BE49-F238E27FC236}">
                  <a16:creationId xmlns:a16="http://schemas.microsoft.com/office/drawing/2014/main" id="{0E9D703C-BF40-405D-8737-049B1123D9D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78" y="2609"/>
              <a:ext cx="544" cy="4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68" name="Rectangle 19">
              <a:extLst>
                <a:ext uri="{FF2B5EF4-FFF2-40B4-BE49-F238E27FC236}">
                  <a16:creationId xmlns:a16="http://schemas.microsoft.com/office/drawing/2014/main" id="{D0A1561E-6672-4CF3-A38C-63CC8A1B1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3381"/>
              <a:ext cx="1724" cy="4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69" name="Rectangle 20">
              <a:extLst>
                <a:ext uri="{FF2B5EF4-FFF2-40B4-BE49-F238E27FC236}">
                  <a16:creationId xmlns:a16="http://schemas.microsoft.com/office/drawing/2014/main" id="{6B08C080-99A0-4729-BF07-AF087F148F1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422" y="2609"/>
              <a:ext cx="544" cy="4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70" name="Rectangle 21">
              <a:extLst>
                <a:ext uri="{FF2B5EF4-FFF2-40B4-BE49-F238E27FC236}">
                  <a16:creationId xmlns:a16="http://schemas.microsoft.com/office/drawing/2014/main" id="{AD2FA553-7AB6-40AD-9AAC-80CEA04497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967" y="2609"/>
              <a:ext cx="544" cy="4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71" name="Rectangle 22">
              <a:extLst>
                <a:ext uri="{FF2B5EF4-FFF2-40B4-BE49-F238E27FC236}">
                  <a16:creationId xmlns:a16="http://schemas.microsoft.com/office/drawing/2014/main" id="{C51B4563-B03C-4B2F-AE01-B5A48CAE6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2541"/>
              <a:ext cx="45" cy="18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72" name="Rectangle 23">
              <a:extLst>
                <a:ext uri="{FF2B5EF4-FFF2-40B4-BE49-F238E27FC236}">
                  <a16:creationId xmlns:a16="http://schemas.microsoft.com/office/drawing/2014/main" id="{E6927499-1286-4E7B-A406-36D4288A1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" y="2519"/>
              <a:ext cx="45" cy="18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73" name="Text Box 24">
              <a:extLst>
                <a:ext uri="{FF2B5EF4-FFF2-40B4-BE49-F238E27FC236}">
                  <a16:creationId xmlns:a16="http://schemas.microsoft.com/office/drawing/2014/main" id="{08A98EA7-F700-4084-9E63-945E70321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7" y="2507"/>
              <a:ext cx="486" cy="25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350"/>
                <a:t>Act 1</a:t>
              </a:r>
              <a:endParaRPr lang="en-US" altLang="pt-BR" sz="1350"/>
            </a:p>
          </p:txBody>
        </p:sp>
        <p:sp>
          <p:nvSpPr>
            <p:cNvPr id="53274" name="Line 28">
              <a:extLst>
                <a:ext uri="{FF2B5EF4-FFF2-40B4-BE49-F238E27FC236}">
                  <a16:creationId xmlns:a16="http://schemas.microsoft.com/office/drawing/2014/main" id="{664B2669-1096-46EB-997C-496C1F466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5" y="2791"/>
              <a:ext cx="453" cy="4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53275" name="Line 29">
              <a:extLst>
                <a:ext uri="{FF2B5EF4-FFF2-40B4-BE49-F238E27FC236}">
                  <a16:creationId xmlns:a16="http://schemas.microsoft.com/office/drawing/2014/main" id="{B2D6D738-CB1E-437F-B947-73783500CC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85" y="2746"/>
              <a:ext cx="499" cy="45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53276" name="Rectangle 31">
              <a:extLst>
                <a:ext uri="{FF2B5EF4-FFF2-40B4-BE49-F238E27FC236}">
                  <a16:creationId xmlns:a16="http://schemas.microsoft.com/office/drawing/2014/main" id="{530F0013-419C-4621-BC1B-43724F49B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4" y="3290"/>
              <a:ext cx="45" cy="18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77" name="Rectangle 32">
              <a:extLst>
                <a:ext uri="{FF2B5EF4-FFF2-40B4-BE49-F238E27FC236}">
                  <a16:creationId xmlns:a16="http://schemas.microsoft.com/office/drawing/2014/main" id="{9A5D1946-EB3D-482B-9E06-0355D84E4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" y="3290"/>
              <a:ext cx="45" cy="18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</p:grpSp>
      <p:sp>
        <p:nvSpPr>
          <p:cNvPr id="98337" name="Text Box 33">
            <a:extLst>
              <a:ext uri="{FF2B5EF4-FFF2-40B4-BE49-F238E27FC236}">
                <a16:creationId xmlns:a16="http://schemas.microsoft.com/office/drawing/2014/main" id="{E2E49D3A-F1E0-4A1C-9FEB-29A78F33C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6308" y="5262487"/>
            <a:ext cx="1569660" cy="300082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/>
              <a:t>Act 1 (degradado)</a:t>
            </a:r>
            <a:endParaRPr lang="en-US" altLang="pt-BR" sz="1350"/>
          </a:p>
        </p:txBody>
      </p:sp>
      <p:grpSp>
        <p:nvGrpSpPr>
          <p:cNvPr id="7" name="Group 42">
            <a:extLst>
              <a:ext uri="{FF2B5EF4-FFF2-40B4-BE49-F238E27FC236}">
                <a16:creationId xmlns:a16="http://schemas.microsoft.com/office/drawing/2014/main" id="{45B28019-575F-49FD-8B6C-5F0F260AA2C1}"/>
              </a:ext>
            </a:extLst>
          </p:cNvPr>
          <p:cNvGrpSpPr>
            <a:grpSpLocks/>
          </p:cNvGrpSpPr>
          <p:nvPr/>
        </p:nvGrpSpPr>
        <p:grpSpPr bwMode="auto">
          <a:xfrm>
            <a:off x="4248411" y="2024843"/>
            <a:ext cx="2159794" cy="404812"/>
            <a:chOff x="3742" y="757"/>
            <a:chExt cx="1814" cy="340"/>
          </a:xfrm>
        </p:grpSpPr>
        <p:sp>
          <p:nvSpPr>
            <p:cNvPr id="53261" name="Rectangle 40">
              <a:extLst>
                <a:ext uri="{FF2B5EF4-FFF2-40B4-BE49-F238E27FC236}">
                  <a16:creationId xmlns:a16="http://schemas.microsoft.com/office/drawing/2014/main" id="{24EF21EB-5B51-4A7F-9D90-179288C35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" y="799"/>
              <a:ext cx="45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62" name="Rectangle 34">
              <a:extLst>
                <a:ext uri="{FF2B5EF4-FFF2-40B4-BE49-F238E27FC236}">
                  <a16:creationId xmlns:a16="http://schemas.microsoft.com/office/drawing/2014/main" id="{CC60FDD7-AB5D-4D78-ACAA-1DC72A9F766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742" y="947"/>
              <a:ext cx="544" cy="4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63" name="Rectangle 35">
              <a:extLst>
                <a:ext uri="{FF2B5EF4-FFF2-40B4-BE49-F238E27FC236}">
                  <a16:creationId xmlns:a16="http://schemas.microsoft.com/office/drawing/2014/main" id="{14BFC753-9F0F-4F0A-B52D-3B3D2CE1A5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286" y="947"/>
              <a:ext cx="544" cy="4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64" name="Rectangle 36">
              <a:extLst>
                <a:ext uri="{FF2B5EF4-FFF2-40B4-BE49-F238E27FC236}">
                  <a16:creationId xmlns:a16="http://schemas.microsoft.com/office/drawing/2014/main" id="{5B166265-E76C-4B79-B90E-120A95B3689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012" y="935"/>
              <a:ext cx="544" cy="4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53265" name="Text Box 39">
              <a:extLst>
                <a:ext uri="{FF2B5EF4-FFF2-40B4-BE49-F238E27FC236}">
                  <a16:creationId xmlns:a16="http://schemas.microsoft.com/office/drawing/2014/main" id="{B3BA95C4-EF17-42D0-B2E9-6319F1644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3" y="845"/>
              <a:ext cx="1044" cy="25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350"/>
                <a:t>Recombinase</a:t>
              </a:r>
              <a:endParaRPr lang="en-US" altLang="pt-BR" sz="1350"/>
            </a:p>
          </p:txBody>
        </p:sp>
        <p:sp>
          <p:nvSpPr>
            <p:cNvPr id="53266" name="AutoShape 41">
              <a:extLst>
                <a:ext uri="{FF2B5EF4-FFF2-40B4-BE49-F238E27FC236}">
                  <a16:creationId xmlns:a16="http://schemas.microsoft.com/office/drawing/2014/main" id="{144410E6-8917-4D80-9C73-1657A6DE1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" y="757"/>
              <a:ext cx="499" cy="90"/>
            </a:xfrm>
            <a:prstGeom prst="rightArrow">
              <a:avLst>
                <a:gd name="adj1" fmla="val 50000"/>
                <a:gd name="adj2" fmla="val 13861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</p:grpSp>
      <p:grpSp>
        <p:nvGrpSpPr>
          <p:cNvPr id="8" name="Group 44">
            <a:extLst>
              <a:ext uri="{FF2B5EF4-FFF2-40B4-BE49-F238E27FC236}">
                <a16:creationId xmlns:a16="http://schemas.microsoft.com/office/drawing/2014/main" id="{C5596702-2748-4D77-AD8C-946F6F190775}"/>
              </a:ext>
            </a:extLst>
          </p:cNvPr>
          <p:cNvGrpSpPr>
            <a:grpSpLocks/>
          </p:cNvGrpSpPr>
          <p:nvPr/>
        </p:nvGrpSpPr>
        <p:grpSpPr bwMode="auto">
          <a:xfrm>
            <a:off x="4512729" y="2526507"/>
            <a:ext cx="1620441" cy="1634728"/>
            <a:chOff x="4014" y="1377"/>
            <a:chExt cx="1361" cy="1373"/>
          </a:xfrm>
        </p:grpSpPr>
        <p:sp>
          <p:nvSpPr>
            <p:cNvPr id="53258" name="AutoShape 25">
              <a:extLst>
                <a:ext uri="{FF2B5EF4-FFF2-40B4-BE49-F238E27FC236}">
                  <a16:creationId xmlns:a16="http://schemas.microsoft.com/office/drawing/2014/main" id="{C6C20F5B-AE13-4AF9-999D-E69B38D51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" y="2206"/>
              <a:ext cx="1361" cy="544"/>
            </a:xfrm>
            <a:custGeom>
              <a:avLst/>
              <a:gdLst>
                <a:gd name="T0" fmla="*/ 43 w 21600"/>
                <a:gd name="T1" fmla="*/ 0 h 21600"/>
                <a:gd name="T2" fmla="*/ 11 w 21600"/>
                <a:gd name="T3" fmla="*/ 7 h 21600"/>
                <a:gd name="T4" fmla="*/ 43 w 21600"/>
                <a:gd name="T5" fmla="*/ 3 h 21600"/>
                <a:gd name="T6" fmla="*/ 75 w 21600"/>
                <a:gd name="T7" fmla="*/ 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sz="1350"/>
            </a:p>
          </p:txBody>
        </p:sp>
        <p:sp>
          <p:nvSpPr>
            <p:cNvPr id="53259" name="Text Box 27">
              <a:extLst>
                <a:ext uri="{FF2B5EF4-FFF2-40B4-BE49-F238E27FC236}">
                  <a16:creationId xmlns:a16="http://schemas.microsoft.com/office/drawing/2014/main" id="{E3C46BDE-6339-4001-A9C3-ACDDD267A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1979"/>
              <a:ext cx="104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350"/>
                <a:t>Recombinase</a:t>
              </a:r>
              <a:endParaRPr lang="en-US" altLang="pt-BR" sz="1350"/>
            </a:p>
          </p:txBody>
        </p:sp>
        <p:sp>
          <p:nvSpPr>
            <p:cNvPr id="53260" name="AutoShape 43">
              <a:extLst>
                <a:ext uri="{FF2B5EF4-FFF2-40B4-BE49-F238E27FC236}">
                  <a16:creationId xmlns:a16="http://schemas.microsoft.com/office/drawing/2014/main" id="{099AA244-167F-4154-9993-02001F04A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4" y="1377"/>
              <a:ext cx="181" cy="635"/>
            </a:xfrm>
            <a:prstGeom prst="downArrow">
              <a:avLst>
                <a:gd name="adj1" fmla="val 50000"/>
                <a:gd name="adj2" fmla="val 8770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6894258" y="2672916"/>
            <a:ext cx="1836204" cy="2190010"/>
            <a:chOff x="9200106" y="2903042"/>
            <a:chExt cx="2448272" cy="2920013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0106" y="3973513"/>
              <a:ext cx="2448272" cy="18495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9281023" y="2903042"/>
              <a:ext cx="2286439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350" dirty="0"/>
                <a:t>Astrócitos </a:t>
              </a:r>
            </a:p>
            <a:p>
              <a:pPr algn="ctr"/>
              <a:r>
                <a:rPr lang="pt-BR" sz="1350" dirty="0"/>
                <a:t> que não respondem  </a:t>
              </a:r>
            </a:p>
            <a:p>
              <a:pPr algn="ctr"/>
              <a:r>
                <a:rPr lang="pt-BR" sz="1350" dirty="0"/>
                <a:t>à IL-17</a:t>
              </a:r>
            </a:p>
          </p:txBody>
        </p:sp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BDBB7BD-668F-4721-B3BF-524077BE601F}"/>
              </a:ext>
            </a:extLst>
          </p:cNvPr>
          <p:cNvSpPr txBox="1"/>
          <p:nvPr/>
        </p:nvSpPr>
        <p:spPr>
          <a:xfrm>
            <a:off x="8052310" y="5751258"/>
            <a:ext cx="1037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err="1"/>
              <a:t>Kang</a:t>
            </a:r>
            <a:r>
              <a:rPr lang="pt-BR" sz="900" dirty="0"/>
              <a:t> Z. et al. 2010</a:t>
            </a:r>
          </a:p>
        </p:txBody>
      </p:sp>
    </p:spTree>
    <p:extLst>
      <p:ext uri="{BB962C8B-B14F-4D97-AF65-F5344CB8AC3E}">
        <p14:creationId xmlns:p14="http://schemas.microsoft.com/office/powerpoint/2010/main" val="70717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8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08" y="998730"/>
            <a:ext cx="8229600" cy="857250"/>
          </a:xfrm>
        </p:spPr>
        <p:txBody>
          <a:bodyPr>
            <a:noAutofit/>
          </a:bodyPr>
          <a:lstStyle/>
          <a:p>
            <a:r>
              <a:rPr lang="pt-BR" sz="2100" dirty="0"/>
              <a:t>Expressão de Act1 em Endotélio e Células </a:t>
            </a:r>
            <a:r>
              <a:rPr lang="pt-BR" sz="2100" dirty="0" err="1"/>
              <a:t>Mielóides</a:t>
            </a:r>
            <a:r>
              <a:rPr lang="pt-BR" sz="2100" dirty="0"/>
              <a:t> é Dispensável</a:t>
            </a:r>
            <a:br>
              <a:rPr lang="pt-BR" sz="2100" dirty="0"/>
            </a:br>
            <a:r>
              <a:rPr lang="pt-BR" sz="1800" dirty="0" err="1"/>
              <a:t>Astrócitos</a:t>
            </a:r>
            <a:r>
              <a:rPr lang="pt-BR" sz="1800" dirty="0"/>
              <a:t> São As Células Mais Responsivas à IL-17</a:t>
            </a:r>
            <a:endParaRPr lang="pt-BR" sz="21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FEB0C7C-677A-439A-807C-A84DBA3F7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" y="2186862"/>
            <a:ext cx="3564396" cy="1674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DA5AA56-C943-4610-98D3-3ABF0C9064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06" y="4023066"/>
            <a:ext cx="3569329" cy="170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A8C68AF2-A8C5-4B1D-BAAA-116E60EF23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2323681"/>
            <a:ext cx="2782169" cy="307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00" y="3788033"/>
            <a:ext cx="1674186" cy="126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Agrupar 52">
            <a:extLst>
              <a:ext uri="{FF2B5EF4-FFF2-40B4-BE49-F238E27FC236}">
                <a16:creationId xmlns:a16="http://schemas.microsoft.com/office/drawing/2014/main" id="{19BFC418-4E2C-422F-A5FA-40F80CB60D2C}"/>
              </a:ext>
            </a:extLst>
          </p:cNvPr>
          <p:cNvGrpSpPr/>
          <p:nvPr/>
        </p:nvGrpSpPr>
        <p:grpSpPr>
          <a:xfrm>
            <a:off x="7346154" y="2068382"/>
            <a:ext cx="1342274" cy="860880"/>
            <a:chOff x="10056249" y="5595199"/>
            <a:chExt cx="1789698" cy="1147840"/>
          </a:xfrm>
        </p:grpSpPr>
        <p:grpSp>
          <p:nvGrpSpPr>
            <p:cNvPr id="11" name="Agrupar 50">
              <a:extLst>
                <a:ext uri="{FF2B5EF4-FFF2-40B4-BE49-F238E27FC236}">
                  <a16:creationId xmlns:a16="http://schemas.microsoft.com/office/drawing/2014/main" id="{8ED126C8-3419-40AC-94D8-71E939D5E786}"/>
                </a:ext>
              </a:extLst>
            </p:cNvPr>
            <p:cNvGrpSpPr/>
            <p:nvPr/>
          </p:nvGrpSpPr>
          <p:grpSpPr>
            <a:xfrm>
              <a:off x="10056249" y="5595199"/>
              <a:ext cx="1789698" cy="1147840"/>
              <a:chOff x="10056249" y="5595199"/>
              <a:chExt cx="1789698" cy="1147840"/>
            </a:xfrm>
          </p:grpSpPr>
          <p:grpSp>
            <p:nvGrpSpPr>
              <p:cNvPr id="15" name="Agrupar 35">
                <a:extLst>
                  <a:ext uri="{FF2B5EF4-FFF2-40B4-BE49-F238E27FC236}">
                    <a16:creationId xmlns:a16="http://schemas.microsoft.com/office/drawing/2014/main" id="{72D9A50D-49DA-43A6-8003-68636B01A2D4}"/>
                  </a:ext>
                </a:extLst>
              </p:cNvPr>
              <p:cNvGrpSpPr/>
              <p:nvPr/>
            </p:nvGrpSpPr>
            <p:grpSpPr>
              <a:xfrm>
                <a:off x="10056249" y="5647365"/>
                <a:ext cx="859037" cy="746978"/>
                <a:chOff x="10521732" y="1539866"/>
                <a:chExt cx="1184829" cy="1019978"/>
              </a:xfrm>
            </p:grpSpPr>
            <p:pic>
              <p:nvPicPr>
                <p:cNvPr id="25" name="Imagem 24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3FD4EA09-76A1-4E51-B497-BB2A57D41A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21732" y="1539866"/>
                  <a:ext cx="1120232" cy="1019978"/>
                </a:xfrm>
                <a:prstGeom prst="rect">
                  <a:avLst/>
                </a:prstGeom>
              </p:spPr>
            </p:pic>
            <p:sp>
              <p:nvSpPr>
                <p:cNvPr id="26" name="CaixaDeTexto 25">
                  <a:extLst>
                    <a:ext uri="{FF2B5EF4-FFF2-40B4-BE49-F238E27FC236}">
                      <a16:creationId xmlns:a16="http://schemas.microsoft.com/office/drawing/2014/main" id="{5E606F83-56AF-4607-AC17-BF68699AA37D}"/>
                    </a:ext>
                  </a:extLst>
                </p:cNvPr>
                <p:cNvSpPr txBox="1"/>
                <p:nvPr/>
              </p:nvSpPr>
              <p:spPr>
                <a:xfrm>
                  <a:off x="10839279" y="1759507"/>
                  <a:ext cx="867282" cy="5463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350" dirty="0"/>
                    <a:t>CD4</a:t>
                  </a:r>
                </a:p>
              </p:txBody>
            </p:sp>
          </p:grpSp>
          <p:grpSp>
            <p:nvGrpSpPr>
              <p:cNvPr id="16" name="Agrupar 38">
                <a:extLst>
                  <a:ext uri="{FF2B5EF4-FFF2-40B4-BE49-F238E27FC236}">
                    <a16:creationId xmlns:a16="http://schemas.microsoft.com/office/drawing/2014/main" id="{32B1B2CA-BC4B-4FCB-9EC2-EBC23C33FEEE}"/>
                  </a:ext>
                </a:extLst>
              </p:cNvPr>
              <p:cNvGrpSpPr/>
              <p:nvPr/>
            </p:nvGrpSpPr>
            <p:grpSpPr>
              <a:xfrm>
                <a:off x="10559437" y="5595199"/>
                <a:ext cx="859037" cy="746978"/>
                <a:chOff x="10521732" y="1539866"/>
                <a:chExt cx="1184829" cy="1019978"/>
              </a:xfrm>
            </p:grpSpPr>
            <p:pic>
              <p:nvPicPr>
                <p:cNvPr id="23" name="Imagem 22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C5D9913A-1E3A-45D8-9712-45D92AB38E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21732" y="1539866"/>
                  <a:ext cx="1120232" cy="1019978"/>
                </a:xfrm>
                <a:prstGeom prst="rect">
                  <a:avLst/>
                </a:prstGeom>
              </p:spPr>
            </p:pic>
            <p:sp>
              <p:nvSpPr>
                <p:cNvPr id="24" name="CaixaDeTexto 23">
                  <a:extLst>
                    <a:ext uri="{FF2B5EF4-FFF2-40B4-BE49-F238E27FC236}">
                      <a16:creationId xmlns:a16="http://schemas.microsoft.com/office/drawing/2014/main" id="{CBEFFA2D-4952-4C8E-AE66-98171590B434}"/>
                    </a:ext>
                  </a:extLst>
                </p:cNvPr>
                <p:cNvSpPr txBox="1"/>
                <p:nvPr/>
              </p:nvSpPr>
              <p:spPr>
                <a:xfrm>
                  <a:off x="10839280" y="1759507"/>
                  <a:ext cx="867281" cy="5463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350" dirty="0"/>
                    <a:t>CD4</a:t>
                  </a:r>
                </a:p>
              </p:txBody>
            </p:sp>
          </p:grpSp>
          <p:grpSp>
            <p:nvGrpSpPr>
              <p:cNvPr id="17" name="Agrupar 41">
                <a:extLst>
                  <a:ext uri="{FF2B5EF4-FFF2-40B4-BE49-F238E27FC236}">
                    <a16:creationId xmlns:a16="http://schemas.microsoft.com/office/drawing/2014/main" id="{B9D81743-23EB-4076-A1C9-4EDF1CC56B5D}"/>
                  </a:ext>
                </a:extLst>
              </p:cNvPr>
              <p:cNvGrpSpPr/>
              <p:nvPr/>
            </p:nvGrpSpPr>
            <p:grpSpPr>
              <a:xfrm>
                <a:off x="10986910" y="5605412"/>
                <a:ext cx="859037" cy="746978"/>
                <a:chOff x="10521732" y="1539866"/>
                <a:chExt cx="1184829" cy="1019978"/>
              </a:xfrm>
            </p:grpSpPr>
            <p:pic>
              <p:nvPicPr>
                <p:cNvPr id="21" name="Imagem 20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249F00F4-0879-4D55-9D11-76582B465E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21732" y="1539866"/>
                  <a:ext cx="1120232" cy="1019978"/>
                </a:xfrm>
                <a:prstGeom prst="rect">
                  <a:avLst/>
                </a:prstGeom>
              </p:spPr>
            </p:pic>
            <p:sp>
              <p:nvSpPr>
                <p:cNvPr id="22" name="CaixaDeTexto 21">
                  <a:extLst>
                    <a:ext uri="{FF2B5EF4-FFF2-40B4-BE49-F238E27FC236}">
                      <a16:creationId xmlns:a16="http://schemas.microsoft.com/office/drawing/2014/main" id="{6445467F-1918-4DF4-802C-947AEE876318}"/>
                    </a:ext>
                  </a:extLst>
                </p:cNvPr>
                <p:cNvSpPr txBox="1"/>
                <p:nvPr/>
              </p:nvSpPr>
              <p:spPr>
                <a:xfrm>
                  <a:off x="10839280" y="1759507"/>
                  <a:ext cx="867281" cy="5463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350" dirty="0"/>
                    <a:t>CD4</a:t>
                  </a:r>
                </a:p>
              </p:txBody>
            </p:sp>
          </p:grpSp>
          <p:grpSp>
            <p:nvGrpSpPr>
              <p:cNvPr id="18" name="Agrupar 44">
                <a:extLst>
                  <a:ext uri="{FF2B5EF4-FFF2-40B4-BE49-F238E27FC236}">
                    <a16:creationId xmlns:a16="http://schemas.microsoft.com/office/drawing/2014/main" id="{D1A2834E-70EB-4DEE-B009-A8FBFA68150C}"/>
                  </a:ext>
                </a:extLst>
              </p:cNvPr>
              <p:cNvGrpSpPr/>
              <p:nvPr/>
            </p:nvGrpSpPr>
            <p:grpSpPr>
              <a:xfrm>
                <a:off x="10944166" y="5996061"/>
                <a:ext cx="859037" cy="746978"/>
                <a:chOff x="10521732" y="1539866"/>
                <a:chExt cx="1184829" cy="1019978"/>
              </a:xfrm>
            </p:grpSpPr>
            <p:pic>
              <p:nvPicPr>
                <p:cNvPr id="19" name="Imagem 18" descr="Uma imagem contendo itens de toalete, cosmético&#10;&#10;Descrição gerada com alta confiança">
                  <a:extLst>
                    <a:ext uri="{FF2B5EF4-FFF2-40B4-BE49-F238E27FC236}">
                      <a16:creationId xmlns:a16="http://schemas.microsoft.com/office/drawing/2014/main" id="{D1BA1EB0-5D17-421E-B83D-246743B7DB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21732" y="1539866"/>
                  <a:ext cx="1120232" cy="1019978"/>
                </a:xfrm>
                <a:prstGeom prst="rect">
                  <a:avLst/>
                </a:prstGeom>
              </p:spPr>
            </p:pic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D3F4D3D2-5B96-4270-ADA8-4EA14D03D2E4}"/>
                    </a:ext>
                  </a:extLst>
                </p:cNvPr>
                <p:cNvSpPr txBox="1"/>
                <p:nvPr/>
              </p:nvSpPr>
              <p:spPr>
                <a:xfrm>
                  <a:off x="10839280" y="1759507"/>
                  <a:ext cx="867281" cy="5463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350" dirty="0"/>
                    <a:t>CD4</a:t>
                  </a:r>
                </a:p>
              </p:txBody>
            </p:sp>
          </p:grpSp>
        </p:grpSp>
        <p:grpSp>
          <p:nvGrpSpPr>
            <p:cNvPr id="12" name="Agrupar 47">
              <a:extLst>
                <a:ext uri="{FF2B5EF4-FFF2-40B4-BE49-F238E27FC236}">
                  <a16:creationId xmlns:a16="http://schemas.microsoft.com/office/drawing/2014/main" id="{798D13C6-80CE-42FD-949F-B0ACAD221C60}"/>
                </a:ext>
              </a:extLst>
            </p:cNvPr>
            <p:cNvGrpSpPr/>
            <p:nvPr/>
          </p:nvGrpSpPr>
          <p:grpSpPr>
            <a:xfrm>
              <a:off x="10404939" y="5966619"/>
              <a:ext cx="859037" cy="746978"/>
              <a:chOff x="10521732" y="1539866"/>
              <a:chExt cx="1184829" cy="1019978"/>
            </a:xfrm>
          </p:grpSpPr>
          <p:pic>
            <p:nvPicPr>
              <p:cNvPr id="13" name="Imagem 12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931D0368-03C9-4749-B740-9834F5D7A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1732" y="1539866"/>
                <a:ext cx="1120232" cy="1019978"/>
              </a:xfrm>
              <a:prstGeom prst="rect">
                <a:avLst/>
              </a:prstGeom>
            </p:spPr>
          </p:pic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974CEF4-9959-4127-9D70-E1B3828A67F4}"/>
                  </a:ext>
                </a:extLst>
              </p:cNvPr>
              <p:cNvSpPr txBox="1"/>
              <p:nvPr/>
            </p:nvSpPr>
            <p:spPr>
              <a:xfrm>
                <a:off x="10839280" y="1759507"/>
                <a:ext cx="867281" cy="546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350" dirty="0"/>
                  <a:t>CD4</a:t>
                </a:r>
              </a:p>
            </p:txBody>
          </p:sp>
        </p:grpSp>
      </p:grpSp>
      <p:sp>
        <p:nvSpPr>
          <p:cNvPr id="9" name="Seta para baixo 8"/>
          <p:cNvSpPr/>
          <p:nvPr/>
        </p:nvSpPr>
        <p:spPr>
          <a:xfrm>
            <a:off x="7891154" y="2969949"/>
            <a:ext cx="436478" cy="7640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7" name="CaixaDeTexto 26"/>
          <p:cNvSpPr txBox="1"/>
          <p:nvPr/>
        </p:nvSpPr>
        <p:spPr>
          <a:xfrm>
            <a:off x="7981159" y="503340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3864CEB-E043-4303-A84E-F04570FD7699}"/>
              </a:ext>
            </a:extLst>
          </p:cNvPr>
          <p:cNvSpPr/>
          <p:nvPr/>
        </p:nvSpPr>
        <p:spPr>
          <a:xfrm>
            <a:off x="413538" y="2186862"/>
            <a:ext cx="216024" cy="162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EDD969B-AB4F-4FF5-9DA9-5AB04165F0B9}"/>
              </a:ext>
            </a:extLst>
          </p:cNvPr>
          <p:cNvSpPr/>
          <p:nvPr/>
        </p:nvSpPr>
        <p:spPr>
          <a:xfrm>
            <a:off x="2249742" y="2240868"/>
            <a:ext cx="216024" cy="162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22B315A-F54E-4161-90E6-CF7732FB7051}"/>
              </a:ext>
            </a:extLst>
          </p:cNvPr>
          <p:cNvSpPr/>
          <p:nvPr/>
        </p:nvSpPr>
        <p:spPr>
          <a:xfrm>
            <a:off x="413538" y="4077072"/>
            <a:ext cx="216024" cy="162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5684C6F4-B84A-4881-90C2-737D1EBCD312}"/>
              </a:ext>
            </a:extLst>
          </p:cNvPr>
          <p:cNvSpPr/>
          <p:nvPr/>
        </p:nvSpPr>
        <p:spPr>
          <a:xfrm>
            <a:off x="2141730" y="4077072"/>
            <a:ext cx="216024" cy="162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ADAE12D-FCE9-4386-BFB0-D41A77C852EE}"/>
              </a:ext>
            </a:extLst>
          </p:cNvPr>
          <p:cNvSpPr/>
          <p:nvPr/>
        </p:nvSpPr>
        <p:spPr>
          <a:xfrm>
            <a:off x="4572000" y="2456892"/>
            <a:ext cx="270030" cy="270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D7A1AD-937B-4E23-8D0E-D83935CBDA53}"/>
              </a:ext>
            </a:extLst>
          </p:cNvPr>
          <p:cNvSpPr txBox="1"/>
          <p:nvPr/>
        </p:nvSpPr>
        <p:spPr>
          <a:xfrm>
            <a:off x="8244408" y="3050958"/>
            <a:ext cx="5677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IL-17 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7056276" y="2024844"/>
            <a:ext cx="2087724" cy="39759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2944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14" y="99873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pt-BR" dirty="0"/>
              <a:t>Transferência de Linfócitos Th17 Para Animais Deficientes em do Receptor de IL-17 em Astrócitos NÂO Desenvolve EAE</a:t>
            </a: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C5BF24E3-CD32-4B36-83E8-75C6B8BDB7B4}"/>
              </a:ext>
            </a:extLst>
          </p:cNvPr>
          <p:cNvGrpSpPr>
            <a:grpSpLocks/>
          </p:cNvGrpSpPr>
          <p:nvPr/>
        </p:nvGrpSpPr>
        <p:grpSpPr bwMode="auto">
          <a:xfrm>
            <a:off x="245654" y="2162086"/>
            <a:ext cx="5616624" cy="2941100"/>
            <a:chOff x="2880" y="2069"/>
            <a:chExt cx="2544" cy="1420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625351D5-4A30-46F8-B654-72556A493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069"/>
              <a:ext cx="2544" cy="1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666476D1-58C5-4031-8743-7672ECD49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2069"/>
              <a:ext cx="590" cy="2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3D5F5DE2-C43C-4869-A1D2-491C6DC54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2069"/>
              <a:ext cx="681" cy="22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350"/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E56F7D51-7471-45C2-B109-26F1DE6ED5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6156" y="3429000"/>
            <a:ext cx="2981259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3A37859-B022-4B08-A2AB-1FAC0A857B62}"/>
              </a:ext>
            </a:extLst>
          </p:cNvPr>
          <p:cNvSpPr txBox="1"/>
          <p:nvPr/>
        </p:nvSpPr>
        <p:spPr>
          <a:xfrm>
            <a:off x="6250922" y="2672916"/>
            <a:ext cx="239142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350" dirty="0" err="1"/>
              <a:t>Astrócitos</a:t>
            </a:r>
            <a:r>
              <a:rPr lang="pt-BR" sz="1350" dirty="0"/>
              <a:t> Estimulados In Vitro </a:t>
            </a:r>
          </a:p>
          <a:p>
            <a:pPr algn="ctr"/>
            <a:r>
              <a:rPr lang="pt-BR" sz="1350" dirty="0"/>
              <a:t>Com IL-17 Secretam Uma Série </a:t>
            </a:r>
          </a:p>
          <a:p>
            <a:pPr algn="ctr"/>
            <a:r>
              <a:rPr lang="pt-BR" sz="1350" dirty="0"/>
              <a:t>De Citocinas e </a:t>
            </a:r>
            <a:r>
              <a:rPr lang="pt-BR" sz="1350" dirty="0" err="1"/>
              <a:t>Quimiocinas</a:t>
            </a:r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75071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Limiar de Seleção</a:t>
            </a:r>
            <a:br>
              <a:rPr lang="pt-BR" sz="2400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pt-BR" sz="2400" dirty="0">
                <a:solidFill>
                  <a:srgbClr val="FFFF00"/>
                </a:solidFill>
                <a:latin typeface="Comic Sans MS" pitchFamily="66" charset="0"/>
              </a:rPr>
              <a:t>Regido pela Força de Interação Entre os Linfócitos e Antígenos Próprios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900113" y="5949950"/>
            <a:ext cx="77755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900113" y="1846263"/>
            <a:ext cx="0" cy="41036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4140200" y="5997575"/>
            <a:ext cx="9604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>
                <a:solidFill>
                  <a:srgbClr val="FFFF00"/>
                </a:solidFill>
              </a:rPr>
              <a:t>TCR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 rot="16200000">
            <a:off x="-477044" y="3436144"/>
            <a:ext cx="2035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>
                <a:solidFill>
                  <a:srgbClr val="FFFF00"/>
                </a:solidFill>
              </a:rPr>
              <a:t>Afinidade</a:t>
            </a:r>
            <a:endParaRPr lang="en-US" sz="3200">
              <a:solidFill>
                <a:srgbClr val="FFFF00"/>
              </a:solidFill>
            </a:endParaRPr>
          </a:p>
        </p:txBody>
      </p:sp>
      <p:graphicFrame>
        <p:nvGraphicFramePr>
          <p:cNvPr id="101392" name="Object 16"/>
          <p:cNvGraphicFramePr>
            <a:graphicFrameLocks noGrp="1" noChangeAspect="1"/>
          </p:cNvGraphicFramePr>
          <p:nvPr>
            <p:ph idx="1"/>
          </p:nvPr>
        </p:nvGraphicFramePr>
        <p:xfrm>
          <a:off x="1258888" y="2205038"/>
          <a:ext cx="6792912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3" imgW="6792273" imgH="3715269" progId="PBrush">
                  <p:embed/>
                </p:oleObj>
              </mc:Choice>
              <mc:Fallback>
                <p:oleObj name="Bitmap Image" r:id="rId3" imgW="6792273" imgH="3715269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205038"/>
                        <a:ext cx="6792912" cy="371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94" name="Rectangle 18"/>
          <p:cNvSpPr>
            <a:spLocks noChangeArrowheads="1"/>
          </p:cNvSpPr>
          <p:nvPr/>
        </p:nvSpPr>
        <p:spPr bwMode="auto">
          <a:xfrm>
            <a:off x="1258888" y="5589588"/>
            <a:ext cx="66262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01395" name="Text Box 19"/>
          <p:cNvSpPr txBox="1">
            <a:spLocks noChangeArrowheads="1"/>
          </p:cNvSpPr>
          <p:nvPr/>
        </p:nvSpPr>
        <p:spPr bwMode="auto">
          <a:xfrm>
            <a:off x="3635375" y="1557338"/>
            <a:ext cx="1893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Seleção Positiva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8013700" y="3068638"/>
            <a:ext cx="1130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Seleção </a:t>
            </a:r>
          </a:p>
          <a:p>
            <a:r>
              <a:rPr lang="pt-BR" dirty="0">
                <a:solidFill>
                  <a:srgbClr val="FF0000"/>
                </a:solidFill>
              </a:rPr>
              <a:t>Negativa</a:t>
            </a:r>
          </a:p>
          <a:p>
            <a:r>
              <a:rPr lang="pt-BR" dirty="0" err="1">
                <a:solidFill>
                  <a:srgbClr val="FF0000"/>
                </a:solidFill>
              </a:rPr>
              <a:t>Tregs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1397" name="Line 21"/>
          <p:cNvSpPr>
            <a:spLocks noChangeShapeType="1"/>
          </p:cNvSpPr>
          <p:nvPr/>
        </p:nvSpPr>
        <p:spPr bwMode="auto">
          <a:xfrm flipH="1">
            <a:off x="6948488" y="3644900"/>
            <a:ext cx="1079500" cy="12969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1398005" y="2349500"/>
            <a:ext cx="1269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Morte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Negligência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1399" name="Line 23"/>
          <p:cNvSpPr>
            <a:spLocks noChangeShapeType="1"/>
          </p:cNvSpPr>
          <p:nvPr/>
        </p:nvSpPr>
        <p:spPr bwMode="auto">
          <a:xfrm>
            <a:off x="1979613" y="3068638"/>
            <a:ext cx="215900" cy="18732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1" y="2402802"/>
            <a:ext cx="4600812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" y="1009908"/>
            <a:ext cx="5083166" cy="79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902842" y="1395453"/>
            <a:ext cx="2115772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/>
              <a:t>Second</a:t>
            </a:r>
            <a:r>
              <a:rPr lang="pt-BR" sz="2400" dirty="0"/>
              <a:t> Hit</a:t>
            </a:r>
          </a:p>
          <a:p>
            <a:pPr algn="ctr"/>
            <a:endParaRPr lang="pt-BR" sz="1350" dirty="0"/>
          </a:p>
          <a:p>
            <a:pPr algn="ctr"/>
            <a:r>
              <a:rPr lang="pt-BR" sz="1350" dirty="0"/>
              <a:t>Microglia ?</a:t>
            </a:r>
          </a:p>
          <a:p>
            <a:pPr algn="ctr"/>
            <a:endParaRPr lang="pt-BR" sz="1350" dirty="0"/>
          </a:p>
          <a:p>
            <a:pPr algn="ctr"/>
            <a:r>
              <a:rPr lang="pt-BR" sz="1350" dirty="0"/>
              <a:t>Células Dendríticas SNC ?</a:t>
            </a:r>
          </a:p>
          <a:p>
            <a:pPr algn="ctr"/>
            <a:endParaRPr lang="pt-BR" sz="1350" dirty="0"/>
          </a:p>
          <a:p>
            <a:pPr algn="ctr"/>
            <a:r>
              <a:rPr lang="pt-BR" sz="1350" dirty="0"/>
              <a:t>Astrócitos ?</a:t>
            </a:r>
          </a:p>
          <a:p>
            <a:pPr algn="ctr"/>
            <a:endParaRPr lang="pt-BR" sz="1350" dirty="0"/>
          </a:p>
          <a:p>
            <a:pPr algn="ctr"/>
            <a:r>
              <a:rPr lang="pt-BR" sz="1350" dirty="0"/>
              <a:t>Linfócitos B infiltrantes ?</a:t>
            </a:r>
          </a:p>
          <a:p>
            <a:pPr algn="ctr"/>
            <a:endParaRPr lang="pt-BR" sz="1350" dirty="0"/>
          </a:p>
          <a:p>
            <a:pPr algn="ctr"/>
            <a:r>
              <a:rPr lang="pt-BR" sz="1350" dirty="0"/>
              <a:t>Formação dos Folículos-</a:t>
            </a:r>
            <a:r>
              <a:rPr lang="pt-BR" sz="1350" dirty="0" err="1"/>
              <a:t>like</a:t>
            </a:r>
            <a:endParaRPr lang="pt-BR" sz="135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19" y="4023066"/>
            <a:ext cx="3618402" cy="172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4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513" y="1052736"/>
            <a:ext cx="7543800" cy="769143"/>
          </a:xfrm>
        </p:spPr>
        <p:txBody>
          <a:bodyPr>
            <a:normAutofit fontScale="90000"/>
          </a:bodyPr>
          <a:lstStyle/>
          <a:p>
            <a:r>
              <a:rPr lang="pt-BR" dirty="0"/>
              <a:t>Início das Lesões – Ativação por Células Residentes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067053"/>
            <a:ext cx="4752528" cy="37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208412" y="2074068"/>
            <a:ext cx="603116" cy="928934"/>
            <a:chOff x="240" y="1584"/>
            <a:chExt cx="619" cy="883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40" y="1584"/>
              <a:ext cx="528" cy="524"/>
              <a:chOff x="256" y="1968"/>
              <a:chExt cx="608" cy="572"/>
            </a:xfrm>
          </p:grpSpPr>
          <p:sp>
            <p:nvSpPr>
              <p:cNvPr id="8" name="Oval 8"/>
              <p:cNvSpPr>
                <a:spLocks noChangeArrowheads="1"/>
              </p:cNvSpPr>
              <p:nvPr/>
            </p:nvSpPr>
            <p:spPr bwMode="auto">
              <a:xfrm>
                <a:off x="256" y="1968"/>
                <a:ext cx="608" cy="572"/>
              </a:xfrm>
              <a:prstGeom prst="ellipse">
                <a:avLst/>
              </a:prstGeom>
              <a:gradFill rotWithShape="1">
                <a:gsLst>
                  <a:gs pos="0">
                    <a:srgbClr val="990000"/>
                  </a:gs>
                  <a:gs pos="100000">
                    <a:srgbClr val="99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9" name="Oval 9"/>
              <p:cNvSpPr>
                <a:spLocks noChangeArrowheads="1"/>
              </p:cNvSpPr>
              <p:nvPr/>
            </p:nvSpPr>
            <p:spPr bwMode="auto">
              <a:xfrm>
                <a:off x="336" y="2064"/>
                <a:ext cx="426" cy="400"/>
              </a:xfrm>
              <a:prstGeom prst="ellipse">
                <a:avLst/>
              </a:prstGeom>
              <a:gradFill rotWithShape="1">
                <a:gsLst>
                  <a:gs pos="0">
                    <a:srgbClr val="993300"/>
                  </a:gs>
                  <a:gs pos="100000">
                    <a:srgbClr val="9933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</p:grp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288" y="2160"/>
              <a:ext cx="571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5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CD4</a:t>
              </a:r>
              <a:endParaRPr lang="en-US" altLang="pt-BR" sz="1500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7427954" y="2074068"/>
            <a:ext cx="618445" cy="956911"/>
            <a:chOff x="912" y="1584"/>
            <a:chExt cx="606" cy="854"/>
          </a:xfrm>
        </p:grpSpPr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912" y="1584"/>
              <a:ext cx="560" cy="512"/>
              <a:chOff x="256" y="2648"/>
              <a:chExt cx="640" cy="360"/>
            </a:xfrm>
          </p:grpSpPr>
          <p:sp>
            <p:nvSpPr>
              <p:cNvPr id="13" name="Oval 13"/>
              <p:cNvSpPr>
                <a:spLocks noChangeArrowheads="1"/>
              </p:cNvSpPr>
              <p:nvPr/>
            </p:nvSpPr>
            <p:spPr bwMode="auto">
              <a:xfrm>
                <a:off x="256" y="2648"/>
                <a:ext cx="640" cy="360"/>
              </a:xfrm>
              <a:prstGeom prst="ellipse">
                <a:avLst/>
              </a:pr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  <p:sp>
            <p:nvSpPr>
              <p:cNvPr id="14" name="Oval 14"/>
              <p:cNvSpPr>
                <a:spLocks noChangeArrowheads="1"/>
              </p:cNvSpPr>
              <p:nvPr/>
            </p:nvSpPr>
            <p:spPr bwMode="auto">
              <a:xfrm>
                <a:off x="348" y="2705"/>
                <a:ext cx="448" cy="252"/>
              </a:xfrm>
              <a:prstGeom prst="ellipse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</p:grp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973" y="2150"/>
              <a:ext cx="54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5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CD8</a:t>
              </a:r>
              <a:endParaRPr lang="en-US" altLang="pt-BR" sz="1500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7605013" y="3813174"/>
            <a:ext cx="1279273" cy="1009478"/>
            <a:chOff x="1008" y="3024"/>
            <a:chExt cx="1397" cy="1057"/>
          </a:xfrm>
        </p:grpSpPr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1008" y="3024"/>
              <a:ext cx="1248" cy="756"/>
              <a:chOff x="-1968" y="2592"/>
              <a:chExt cx="1408" cy="1680"/>
            </a:xfrm>
          </p:grpSpPr>
          <p:sp>
            <p:nvSpPr>
              <p:cNvPr id="18" name="Freeform 18"/>
              <p:cNvSpPr>
                <a:spLocks/>
              </p:cNvSpPr>
              <p:nvPr/>
            </p:nvSpPr>
            <p:spPr bwMode="auto">
              <a:xfrm>
                <a:off x="-1968" y="2592"/>
                <a:ext cx="1408" cy="1680"/>
              </a:xfrm>
              <a:custGeom>
                <a:avLst/>
                <a:gdLst>
                  <a:gd name="T0" fmla="*/ 280 w 1408"/>
                  <a:gd name="T1" fmla="*/ 1184 h 1680"/>
                  <a:gd name="T2" fmla="*/ 568 w 1408"/>
                  <a:gd name="T3" fmla="*/ 1088 h 1680"/>
                  <a:gd name="T4" fmla="*/ 472 w 1408"/>
                  <a:gd name="T5" fmla="*/ 1616 h 1680"/>
                  <a:gd name="T6" fmla="*/ 568 w 1408"/>
                  <a:gd name="T7" fmla="*/ 1472 h 1680"/>
                  <a:gd name="T8" fmla="*/ 712 w 1408"/>
                  <a:gd name="T9" fmla="*/ 1232 h 1680"/>
                  <a:gd name="T10" fmla="*/ 1000 w 1408"/>
                  <a:gd name="T11" fmla="*/ 1280 h 1680"/>
                  <a:gd name="T12" fmla="*/ 1048 w 1408"/>
                  <a:gd name="T13" fmla="*/ 1184 h 1680"/>
                  <a:gd name="T14" fmla="*/ 1000 w 1408"/>
                  <a:gd name="T15" fmla="*/ 896 h 1680"/>
                  <a:gd name="T16" fmla="*/ 1384 w 1408"/>
                  <a:gd name="T17" fmla="*/ 656 h 1680"/>
                  <a:gd name="T18" fmla="*/ 1144 w 1408"/>
                  <a:gd name="T19" fmla="*/ 704 h 1680"/>
                  <a:gd name="T20" fmla="*/ 904 w 1408"/>
                  <a:gd name="T21" fmla="*/ 848 h 1680"/>
                  <a:gd name="T22" fmla="*/ 904 w 1408"/>
                  <a:gd name="T23" fmla="*/ 368 h 1680"/>
                  <a:gd name="T24" fmla="*/ 808 w 1408"/>
                  <a:gd name="T25" fmla="*/ 464 h 1680"/>
                  <a:gd name="T26" fmla="*/ 808 w 1408"/>
                  <a:gd name="T27" fmla="*/ 896 h 1680"/>
                  <a:gd name="T28" fmla="*/ 520 w 1408"/>
                  <a:gd name="T29" fmla="*/ 512 h 1680"/>
                  <a:gd name="T30" fmla="*/ 376 w 1408"/>
                  <a:gd name="T31" fmla="*/ 32 h 1680"/>
                  <a:gd name="T32" fmla="*/ 376 w 1408"/>
                  <a:gd name="T33" fmla="*/ 320 h 1680"/>
                  <a:gd name="T34" fmla="*/ 616 w 1408"/>
                  <a:gd name="T35" fmla="*/ 848 h 1680"/>
                  <a:gd name="T36" fmla="*/ 376 w 1408"/>
                  <a:gd name="T37" fmla="*/ 800 h 1680"/>
                  <a:gd name="T38" fmla="*/ 40 w 1408"/>
                  <a:gd name="T39" fmla="*/ 608 h 1680"/>
                  <a:gd name="T40" fmla="*/ 136 w 1408"/>
                  <a:gd name="T41" fmla="*/ 752 h 1680"/>
                  <a:gd name="T42" fmla="*/ 472 w 1408"/>
                  <a:gd name="T43" fmla="*/ 944 h 1680"/>
                  <a:gd name="T44" fmla="*/ 328 w 1408"/>
                  <a:gd name="T45" fmla="*/ 1088 h 1680"/>
                  <a:gd name="T46" fmla="*/ 280 w 1408"/>
                  <a:gd name="T47" fmla="*/ 1184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08" h="1680">
                    <a:moveTo>
                      <a:pt x="280" y="1184"/>
                    </a:moveTo>
                    <a:cubicBezTo>
                      <a:pt x="320" y="1184"/>
                      <a:pt x="536" y="1016"/>
                      <a:pt x="568" y="1088"/>
                    </a:cubicBezTo>
                    <a:cubicBezTo>
                      <a:pt x="600" y="1160"/>
                      <a:pt x="472" y="1552"/>
                      <a:pt x="472" y="1616"/>
                    </a:cubicBezTo>
                    <a:cubicBezTo>
                      <a:pt x="472" y="1680"/>
                      <a:pt x="528" y="1536"/>
                      <a:pt x="568" y="1472"/>
                    </a:cubicBezTo>
                    <a:cubicBezTo>
                      <a:pt x="608" y="1408"/>
                      <a:pt x="640" y="1264"/>
                      <a:pt x="712" y="1232"/>
                    </a:cubicBezTo>
                    <a:cubicBezTo>
                      <a:pt x="784" y="1200"/>
                      <a:pt x="944" y="1288"/>
                      <a:pt x="1000" y="1280"/>
                    </a:cubicBezTo>
                    <a:cubicBezTo>
                      <a:pt x="1056" y="1272"/>
                      <a:pt x="1048" y="1248"/>
                      <a:pt x="1048" y="1184"/>
                    </a:cubicBezTo>
                    <a:cubicBezTo>
                      <a:pt x="1048" y="1120"/>
                      <a:pt x="944" y="984"/>
                      <a:pt x="1000" y="896"/>
                    </a:cubicBezTo>
                    <a:cubicBezTo>
                      <a:pt x="1056" y="808"/>
                      <a:pt x="1360" y="688"/>
                      <a:pt x="1384" y="656"/>
                    </a:cubicBezTo>
                    <a:cubicBezTo>
                      <a:pt x="1408" y="624"/>
                      <a:pt x="1224" y="672"/>
                      <a:pt x="1144" y="704"/>
                    </a:cubicBezTo>
                    <a:cubicBezTo>
                      <a:pt x="1064" y="736"/>
                      <a:pt x="944" y="904"/>
                      <a:pt x="904" y="848"/>
                    </a:cubicBezTo>
                    <a:cubicBezTo>
                      <a:pt x="864" y="792"/>
                      <a:pt x="920" y="432"/>
                      <a:pt x="904" y="368"/>
                    </a:cubicBezTo>
                    <a:cubicBezTo>
                      <a:pt x="888" y="304"/>
                      <a:pt x="824" y="376"/>
                      <a:pt x="808" y="464"/>
                    </a:cubicBezTo>
                    <a:cubicBezTo>
                      <a:pt x="792" y="552"/>
                      <a:pt x="856" y="888"/>
                      <a:pt x="808" y="896"/>
                    </a:cubicBezTo>
                    <a:cubicBezTo>
                      <a:pt x="760" y="904"/>
                      <a:pt x="592" y="656"/>
                      <a:pt x="520" y="512"/>
                    </a:cubicBezTo>
                    <a:cubicBezTo>
                      <a:pt x="448" y="368"/>
                      <a:pt x="400" y="64"/>
                      <a:pt x="376" y="32"/>
                    </a:cubicBezTo>
                    <a:cubicBezTo>
                      <a:pt x="352" y="0"/>
                      <a:pt x="336" y="184"/>
                      <a:pt x="376" y="320"/>
                    </a:cubicBezTo>
                    <a:cubicBezTo>
                      <a:pt x="416" y="456"/>
                      <a:pt x="616" y="768"/>
                      <a:pt x="616" y="848"/>
                    </a:cubicBezTo>
                    <a:cubicBezTo>
                      <a:pt x="616" y="928"/>
                      <a:pt x="472" y="840"/>
                      <a:pt x="376" y="800"/>
                    </a:cubicBezTo>
                    <a:cubicBezTo>
                      <a:pt x="280" y="760"/>
                      <a:pt x="80" y="616"/>
                      <a:pt x="40" y="608"/>
                    </a:cubicBezTo>
                    <a:cubicBezTo>
                      <a:pt x="0" y="600"/>
                      <a:pt x="64" y="696"/>
                      <a:pt x="136" y="752"/>
                    </a:cubicBezTo>
                    <a:cubicBezTo>
                      <a:pt x="208" y="808"/>
                      <a:pt x="440" y="888"/>
                      <a:pt x="472" y="944"/>
                    </a:cubicBezTo>
                    <a:cubicBezTo>
                      <a:pt x="504" y="1000"/>
                      <a:pt x="360" y="1048"/>
                      <a:pt x="328" y="1088"/>
                    </a:cubicBezTo>
                    <a:cubicBezTo>
                      <a:pt x="296" y="1128"/>
                      <a:pt x="240" y="1184"/>
                      <a:pt x="280" y="1184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19" name="Oval 19"/>
              <p:cNvSpPr>
                <a:spLocks noChangeArrowheads="1"/>
              </p:cNvSpPr>
              <p:nvPr/>
            </p:nvSpPr>
            <p:spPr bwMode="auto">
              <a:xfrm>
                <a:off x="-1296" y="3552"/>
                <a:ext cx="240" cy="240"/>
              </a:xfrm>
              <a:prstGeom prst="ellipse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</p:grp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249" y="3743"/>
              <a:ext cx="1156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500" dirty="0" err="1">
                  <a:latin typeface="Comic Sans MS" panose="030F0702030302020204" pitchFamily="66" charset="0"/>
                  <a:cs typeface="Times New Roman" panose="02020603050405020304" pitchFamily="18" charset="0"/>
                </a:rPr>
                <a:t>M</a:t>
              </a:r>
              <a:r>
                <a:rPr lang="pt-BR" altLang="pt-BR" sz="1500" dirty="0" err="1">
                  <a:latin typeface="Comic Sans MS" panose="030F0702030302020204" pitchFamily="66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icroglia</a:t>
              </a:r>
              <a:endParaRPr lang="pt-BR" altLang="pt-BR" sz="1500" dirty="0"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7913137" y="3053621"/>
            <a:ext cx="571500" cy="927497"/>
            <a:chOff x="2370" y="3332"/>
            <a:chExt cx="480" cy="779"/>
          </a:xfrm>
        </p:grpSpPr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>
              <a:off x="2400" y="3840"/>
              <a:ext cx="435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5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M</a:t>
              </a:r>
              <a:r>
                <a:rPr lang="pt-BR" altLang="pt-BR" sz="1500" dirty="0">
                  <a:latin typeface="Comic Sans MS" panose="030F0702030302020204" pitchFamily="66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</a:t>
              </a:r>
            </a:p>
          </p:txBody>
        </p:sp>
        <p:grpSp>
          <p:nvGrpSpPr>
            <p:cNvPr id="22" name="Group 26"/>
            <p:cNvGrpSpPr>
              <a:grpSpLocks/>
            </p:cNvGrpSpPr>
            <p:nvPr/>
          </p:nvGrpSpPr>
          <p:grpSpPr bwMode="auto">
            <a:xfrm>
              <a:off x="2370" y="3332"/>
              <a:ext cx="480" cy="493"/>
              <a:chOff x="2280" y="3000"/>
              <a:chExt cx="1128" cy="1040"/>
            </a:xfrm>
          </p:grpSpPr>
          <p:sp>
            <p:nvSpPr>
              <p:cNvPr id="23" name="Freeform 27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>
                  <a:gd name="T0" fmla="*/ 72 w 1128"/>
                  <a:gd name="T1" fmla="*/ 408 h 1040"/>
                  <a:gd name="T2" fmla="*/ 168 w 1128"/>
                  <a:gd name="T3" fmla="*/ 168 h 1040"/>
                  <a:gd name="T4" fmla="*/ 456 w 1128"/>
                  <a:gd name="T5" fmla="*/ 24 h 1040"/>
                  <a:gd name="T6" fmla="*/ 696 w 1128"/>
                  <a:gd name="T7" fmla="*/ 24 h 1040"/>
                  <a:gd name="T8" fmla="*/ 792 w 1128"/>
                  <a:gd name="T9" fmla="*/ 120 h 1040"/>
                  <a:gd name="T10" fmla="*/ 744 w 1128"/>
                  <a:gd name="T11" fmla="*/ 264 h 1040"/>
                  <a:gd name="T12" fmla="*/ 840 w 1128"/>
                  <a:gd name="T13" fmla="*/ 408 h 1040"/>
                  <a:gd name="T14" fmla="*/ 984 w 1128"/>
                  <a:gd name="T15" fmla="*/ 456 h 1040"/>
                  <a:gd name="T16" fmla="*/ 1032 w 1128"/>
                  <a:gd name="T17" fmla="*/ 600 h 1040"/>
                  <a:gd name="T18" fmla="*/ 1128 w 1128"/>
                  <a:gd name="T19" fmla="*/ 840 h 1040"/>
                  <a:gd name="T20" fmla="*/ 1032 w 1128"/>
                  <a:gd name="T21" fmla="*/ 936 h 1040"/>
                  <a:gd name="T22" fmla="*/ 648 w 1128"/>
                  <a:gd name="T23" fmla="*/ 1032 h 1040"/>
                  <a:gd name="T24" fmla="*/ 360 w 1128"/>
                  <a:gd name="T25" fmla="*/ 984 h 1040"/>
                  <a:gd name="T26" fmla="*/ 216 w 1128"/>
                  <a:gd name="T27" fmla="*/ 840 h 1040"/>
                  <a:gd name="T28" fmla="*/ 24 w 1128"/>
                  <a:gd name="T29" fmla="*/ 696 h 1040"/>
                  <a:gd name="T30" fmla="*/ 72 w 1128"/>
                  <a:gd name="T31" fmla="*/ 408 h 1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24" name="Freeform 28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>
                  <a:gd name="T0" fmla="*/ 24 w 656"/>
                  <a:gd name="T1" fmla="*/ 288 h 584"/>
                  <a:gd name="T2" fmla="*/ 264 w 656"/>
                  <a:gd name="T3" fmla="*/ 0 h 584"/>
                  <a:gd name="T4" fmla="*/ 264 w 656"/>
                  <a:gd name="T5" fmla="*/ 288 h 584"/>
                  <a:gd name="T6" fmla="*/ 360 w 656"/>
                  <a:gd name="T7" fmla="*/ 336 h 584"/>
                  <a:gd name="T8" fmla="*/ 552 w 656"/>
                  <a:gd name="T9" fmla="*/ 240 h 584"/>
                  <a:gd name="T10" fmla="*/ 648 w 656"/>
                  <a:gd name="T11" fmla="*/ 336 h 584"/>
                  <a:gd name="T12" fmla="*/ 600 w 656"/>
                  <a:gd name="T13" fmla="*/ 480 h 584"/>
                  <a:gd name="T14" fmla="*/ 312 w 656"/>
                  <a:gd name="T15" fmla="*/ 576 h 584"/>
                  <a:gd name="T16" fmla="*/ 120 w 656"/>
                  <a:gd name="T17" fmla="*/ 432 h 584"/>
                  <a:gd name="T18" fmla="*/ 24 w 656"/>
                  <a:gd name="T19" fmla="*/ 288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sz="1350"/>
              </a:p>
            </p:txBody>
          </p:sp>
        </p:grpSp>
      </p:grpSp>
      <p:grpSp>
        <p:nvGrpSpPr>
          <p:cNvPr id="25" name="Group 33"/>
          <p:cNvGrpSpPr>
            <a:grpSpLocks/>
          </p:cNvGrpSpPr>
          <p:nvPr/>
        </p:nvGrpSpPr>
        <p:grpSpPr bwMode="auto">
          <a:xfrm>
            <a:off x="7736152" y="4843590"/>
            <a:ext cx="1135856" cy="1020365"/>
            <a:chOff x="3923" y="3203"/>
            <a:chExt cx="954" cy="857"/>
          </a:xfrm>
        </p:grpSpPr>
        <p:grpSp>
          <p:nvGrpSpPr>
            <p:cNvPr id="26" name="Group 29"/>
            <p:cNvGrpSpPr>
              <a:grpSpLocks/>
            </p:cNvGrpSpPr>
            <p:nvPr/>
          </p:nvGrpSpPr>
          <p:grpSpPr bwMode="auto">
            <a:xfrm>
              <a:off x="3923" y="3203"/>
              <a:ext cx="771" cy="636"/>
              <a:chOff x="1111" y="2891"/>
              <a:chExt cx="1556" cy="1429"/>
            </a:xfrm>
          </p:grpSpPr>
          <p:sp>
            <p:nvSpPr>
              <p:cNvPr id="28" name="Freeform 30"/>
              <p:cNvSpPr>
                <a:spLocks/>
              </p:cNvSpPr>
              <p:nvPr/>
            </p:nvSpPr>
            <p:spPr bwMode="auto">
              <a:xfrm>
                <a:off x="1111" y="2891"/>
                <a:ext cx="1556" cy="1429"/>
              </a:xfrm>
              <a:custGeom>
                <a:avLst/>
                <a:gdLst>
                  <a:gd name="T0" fmla="*/ 702 w 1556"/>
                  <a:gd name="T1" fmla="*/ 764 h 1429"/>
                  <a:gd name="T2" fmla="*/ 793 w 1556"/>
                  <a:gd name="T3" fmla="*/ 673 h 1429"/>
                  <a:gd name="T4" fmla="*/ 294 w 1556"/>
                  <a:gd name="T5" fmla="*/ 265 h 1429"/>
                  <a:gd name="T6" fmla="*/ 385 w 1556"/>
                  <a:gd name="T7" fmla="*/ 220 h 1429"/>
                  <a:gd name="T8" fmla="*/ 884 w 1556"/>
                  <a:gd name="T9" fmla="*/ 719 h 1429"/>
                  <a:gd name="T10" fmla="*/ 884 w 1556"/>
                  <a:gd name="T11" fmla="*/ 174 h 1429"/>
                  <a:gd name="T12" fmla="*/ 975 w 1556"/>
                  <a:gd name="T13" fmla="*/ 83 h 1429"/>
                  <a:gd name="T14" fmla="*/ 975 w 1556"/>
                  <a:gd name="T15" fmla="*/ 673 h 1429"/>
                  <a:gd name="T16" fmla="*/ 1473 w 1556"/>
                  <a:gd name="T17" fmla="*/ 310 h 1429"/>
                  <a:gd name="T18" fmla="*/ 1156 w 1556"/>
                  <a:gd name="T19" fmla="*/ 673 h 1429"/>
                  <a:gd name="T20" fmla="*/ 1020 w 1556"/>
                  <a:gd name="T21" fmla="*/ 764 h 1429"/>
                  <a:gd name="T22" fmla="*/ 1473 w 1556"/>
                  <a:gd name="T23" fmla="*/ 1127 h 1429"/>
                  <a:gd name="T24" fmla="*/ 1519 w 1556"/>
                  <a:gd name="T25" fmla="*/ 1263 h 1429"/>
                  <a:gd name="T26" fmla="*/ 1383 w 1556"/>
                  <a:gd name="T27" fmla="*/ 1217 h 1429"/>
                  <a:gd name="T28" fmla="*/ 1020 w 1556"/>
                  <a:gd name="T29" fmla="*/ 809 h 1429"/>
                  <a:gd name="T30" fmla="*/ 1156 w 1556"/>
                  <a:gd name="T31" fmla="*/ 1308 h 1429"/>
                  <a:gd name="T32" fmla="*/ 1065 w 1556"/>
                  <a:gd name="T33" fmla="*/ 1354 h 1429"/>
                  <a:gd name="T34" fmla="*/ 975 w 1556"/>
                  <a:gd name="T35" fmla="*/ 855 h 1429"/>
                  <a:gd name="T36" fmla="*/ 702 w 1556"/>
                  <a:gd name="T37" fmla="*/ 1308 h 1429"/>
                  <a:gd name="T38" fmla="*/ 612 w 1556"/>
                  <a:gd name="T39" fmla="*/ 1217 h 1429"/>
                  <a:gd name="T40" fmla="*/ 929 w 1556"/>
                  <a:gd name="T41" fmla="*/ 809 h 1429"/>
                  <a:gd name="T42" fmla="*/ 113 w 1556"/>
                  <a:gd name="T43" fmla="*/ 991 h 1429"/>
                  <a:gd name="T44" fmla="*/ 249 w 1556"/>
                  <a:gd name="T45" fmla="*/ 855 h 1429"/>
                  <a:gd name="T46" fmla="*/ 702 w 1556"/>
                  <a:gd name="T47" fmla="*/ 764 h 1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56" h="1429">
                    <a:moveTo>
                      <a:pt x="702" y="764"/>
                    </a:moveTo>
                    <a:cubicBezTo>
                      <a:pt x="793" y="734"/>
                      <a:pt x="861" y="756"/>
                      <a:pt x="793" y="673"/>
                    </a:cubicBezTo>
                    <a:cubicBezTo>
                      <a:pt x="725" y="590"/>
                      <a:pt x="362" y="340"/>
                      <a:pt x="294" y="265"/>
                    </a:cubicBezTo>
                    <a:cubicBezTo>
                      <a:pt x="226" y="190"/>
                      <a:pt x="287" y="144"/>
                      <a:pt x="385" y="220"/>
                    </a:cubicBezTo>
                    <a:cubicBezTo>
                      <a:pt x="483" y="296"/>
                      <a:pt x="801" y="727"/>
                      <a:pt x="884" y="719"/>
                    </a:cubicBezTo>
                    <a:cubicBezTo>
                      <a:pt x="967" y="711"/>
                      <a:pt x="869" y="280"/>
                      <a:pt x="884" y="174"/>
                    </a:cubicBezTo>
                    <a:cubicBezTo>
                      <a:pt x="899" y="68"/>
                      <a:pt x="960" y="0"/>
                      <a:pt x="975" y="83"/>
                    </a:cubicBezTo>
                    <a:cubicBezTo>
                      <a:pt x="990" y="166"/>
                      <a:pt x="892" y="635"/>
                      <a:pt x="975" y="673"/>
                    </a:cubicBezTo>
                    <a:cubicBezTo>
                      <a:pt x="1058" y="711"/>
                      <a:pt x="1443" y="310"/>
                      <a:pt x="1473" y="310"/>
                    </a:cubicBezTo>
                    <a:cubicBezTo>
                      <a:pt x="1503" y="310"/>
                      <a:pt x="1231" y="597"/>
                      <a:pt x="1156" y="673"/>
                    </a:cubicBezTo>
                    <a:cubicBezTo>
                      <a:pt x="1081" y="749"/>
                      <a:pt x="967" y="688"/>
                      <a:pt x="1020" y="764"/>
                    </a:cubicBezTo>
                    <a:cubicBezTo>
                      <a:pt x="1073" y="840"/>
                      <a:pt x="1390" y="1044"/>
                      <a:pt x="1473" y="1127"/>
                    </a:cubicBezTo>
                    <a:cubicBezTo>
                      <a:pt x="1556" y="1210"/>
                      <a:pt x="1534" y="1248"/>
                      <a:pt x="1519" y="1263"/>
                    </a:cubicBezTo>
                    <a:cubicBezTo>
                      <a:pt x="1504" y="1278"/>
                      <a:pt x="1466" y="1293"/>
                      <a:pt x="1383" y="1217"/>
                    </a:cubicBezTo>
                    <a:cubicBezTo>
                      <a:pt x="1300" y="1141"/>
                      <a:pt x="1058" y="794"/>
                      <a:pt x="1020" y="809"/>
                    </a:cubicBezTo>
                    <a:cubicBezTo>
                      <a:pt x="982" y="824"/>
                      <a:pt x="1149" y="1217"/>
                      <a:pt x="1156" y="1308"/>
                    </a:cubicBezTo>
                    <a:cubicBezTo>
                      <a:pt x="1163" y="1399"/>
                      <a:pt x="1095" y="1429"/>
                      <a:pt x="1065" y="1354"/>
                    </a:cubicBezTo>
                    <a:cubicBezTo>
                      <a:pt x="1035" y="1279"/>
                      <a:pt x="1035" y="863"/>
                      <a:pt x="975" y="855"/>
                    </a:cubicBezTo>
                    <a:cubicBezTo>
                      <a:pt x="915" y="847"/>
                      <a:pt x="763" y="1248"/>
                      <a:pt x="702" y="1308"/>
                    </a:cubicBezTo>
                    <a:cubicBezTo>
                      <a:pt x="641" y="1368"/>
                      <a:pt x="574" y="1300"/>
                      <a:pt x="612" y="1217"/>
                    </a:cubicBezTo>
                    <a:cubicBezTo>
                      <a:pt x="650" y="1134"/>
                      <a:pt x="1012" y="847"/>
                      <a:pt x="929" y="809"/>
                    </a:cubicBezTo>
                    <a:cubicBezTo>
                      <a:pt x="846" y="771"/>
                      <a:pt x="226" y="983"/>
                      <a:pt x="113" y="991"/>
                    </a:cubicBezTo>
                    <a:cubicBezTo>
                      <a:pt x="0" y="999"/>
                      <a:pt x="151" y="893"/>
                      <a:pt x="249" y="855"/>
                    </a:cubicBezTo>
                    <a:cubicBezTo>
                      <a:pt x="347" y="817"/>
                      <a:pt x="611" y="794"/>
                      <a:pt x="702" y="764"/>
                    </a:cubicBezTo>
                    <a:close/>
                  </a:path>
                </a:pathLst>
              </a:cu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29" name="Oval 31"/>
              <p:cNvSpPr>
                <a:spLocks noChangeArrowheads="1"/>
              </p:cNvSpPr>
              <p:nvPr/>
            </p:nvSpPr>
            <p:spPr bwMode="auto">
              <a:xfrm>
                <a:off x="2018" y="3612"/>
                <a:ext cx="91" cy="9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sz="1350"/>
              </a:p>
            </p:txBody>
          </p:sp>
        </p:grpSp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3998" y="3808"/>
              <a:ext cx="8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pt-BR" sz="1350" dirty="0" err="1">
                  <a:latin typeface="Comic Sans MS" panose="030F0702030302020204" pitchFamily="66" charset="0"/>
                </a:rPr>
                <a:t>Astr</a:t>
              </a:r>
              <a:r>
                <a:rPr lang="pt-BR" altLang="pt-BR" sz="1350" dirty="0">
                  <a:latin typeface="Comic Sans MS" panose="030F0702030302020204" pitchFamily="66" charset="0"/>
                </a:rPr>
                <a:t>ó</a:t>
              </a:r>
              <a:r>
                <a:rPr lang="en-US" altLang="pt-BR" sz="1350" dirty="0" err="1">
                  <a:latin typeface="Comic Sans MS" panose="030F0702030302020204" pitchFamily="66" charset="0"/>
                </a:rPr>
                <a:t>citos</a:t>
              </a:r>
              <a:endParaRPr lang="en-US" altLang="pt-BR" sz="135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5252820" y="2004995"/>
            <a:ext cx="2175133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sz="1350" b="1" dirty="0"/>
              <a:t>Citocinas</a:t>
            </a:r>
          </a:p>
          <a:p>
            <a:pPr algn="ctr"/>
            <a:endParaRPr lang="pt-BR" altLang="pt-BR" sz="1350" b="1" dirty="0"/>
          </a:p>
          <a:p>
            <a:pPr algn="ctr"/>
            <a:r>
              <a:rPr lang="pt-BR" altLang="pt-BR" sz="1350" b="1" dirty="0"/>
              <a:t>IL-1 beta – </a:t>
            </a:r>
            <a:r>
              <a:rPr lang="pt-BR" altLang="pt-BR" sz="1350" b="1" dirty="0" err="1"/>
              <a:t>piroptose</a:t>
            </a:r>
            <a:endParaRPr lang="pt-BR" altLang="pt-BR" sz="1350" b="1" dirty="0"/>
          </a:p>
          <a:p>
            <a:pPr algn="ctr"/>
            <a:r>
              <a:rPr lang="pt-BR" altLang="pt-BR" sz="1350" b="1" dirty="0"/>
              <a:t>Ativação BHE</a:t>
            </a:r>
          </a:p>
          <a:p>
            <a:pPr algn="ctr"/>
            <a:r>
              <a:rPr lang="pt-BR" altLang="pt-BR" sz="1350" b="1" dirty="0"/>
              <a:t>TNF-</a:t>
            </a:r>
            <a:r>
              <a:rPr lang="el-GR" altLang="pt-BR" sz="1350" b="1" dirty="0"/>
              <a:t>α</a:t>
            </a:r>
            <a:r>
              <a:rPr lang="pt-BR" altLang="pt-BR" sz="1350" b="1" dirty="0"/>
              <a:t> - apoptose</a:t>
            </a:r>
          </a:p>
          <a:p>
            <a:pPr algn="ctr"/>
            <a:r>
              <a:rPr lang="pt-BR" altLang="pt-BR" sz="1350" b="1" dirty="0"/>
              <a:t>IFN-</a:t>
            </a:r>
            <a:r>
              <a:rPr lang="el-GR" altLang="pt-BR" sz="1350" b="1" dirty="0">
                <a:latin typeface="Arial"/>
                <a:cs typeface="Arial"/>
              </a:rPr>
              <a:t>γ</a:t>
            </a:r>
            <a:r>
              <a:rPr lang="pt-BR" altLang="pt-BR" sz="1350" b="1" dirty="0">
                <a:latin typeface="Arial"/>
                <a:cs typeface="Arial"/>
              </a:rPr>
              <a:t> – produção NO</a:t>
            </a:r>
          </a:p>
          <a:p>
            <a:pPr algn="ctr"/>
            <a:r>
              <a:rPr lang="pt-BR" altLang="pt-BR" sz="1350" b="1" dirty="0">
                <a:latin typeface="Arial"/>
                <a:cs typeface="Arial"/>
              </a:rPr>
              <a:t>Aumento MHC I e II</a:t>
            </a:r>
            <a:endParaRPr lang="pt-BR" altLang="pt-BR" sz="1350" b="1" dirty="0"/>
          </a:p>
          <a:p>
            <a:pPr algn="ctr"/>
            <a:r>
              <a:rPr lang="pt-BR" altLang="pt-BR" sz="1350" b="1" dirty="0"/>
              <a:t>IL-6</a:t>
            </a:r>
          </a:p>
          <a:p>
            <a:pPr algn="ctr"/>
            <a:r>
              <a:rPr lang="pt-BR" altLang="pt-BR" sz="1350" b="1" dirty="0"/>
              <a:t>IL-17 – Ativação da BHE</a:t>
            </a:r>
          </a:p>
          <a:p>
            <a:pPr algn="ctr"/>
            <a:r>
              <a:rPr lang="pt-BR" altLang="pt-BR" sz="1350" b="1" dirty="0"/>
              <a:t>IL-21</a:t>
            </a:r>
          </a:p>
          <a:p>
            <a:pPr algn="ctr"/>
            <a:r>
              <a:rPr lang="pt-BR" altLang="pt-BR" sz="1350" b="1" dirty="0"/>
              <a:t>IL-23</a:t>
            </a:r>
          </a:p>
          <a:p>
            <a:pPr algn="ctr"/>
            <a:r>
              <a:rPr lang="pt-BR" altLang="pt-BR" sz="1350" b="1" dirty="0"/>
              <a:t>GM-CSF</a:t>
            </a:r>
          </a:p>
          <a:p>
            <a:pPr algn="ctr"/>
            <a:endParaRPr lang="en-US" altLang="pt-BR" sz="1350" b="1" dirty="0"/>
          </a:p>
          <a:p>
            <a:pPr algn="ctr"/>
            <a:r>
              <a:rPr lang="pt-BR" altLang="pt-BR" sz="1350" b="1" dirty="0"/>
              <a:t>NO</a:t>
            </a:r>
          </a:p>
          <a:p>
            <a:pPr algn="ctr"/>
            <a:r>
              <a:rPr lang="pt-BR" altLang="pt-BR" sz="1350" b="1" dirty="0" err="1"/>
              <a:t>MMPs</a:t>
            </a:r>
            <a:endParaRPr lang="pt-BR" altLang="pt-BR" sz="1350" b="1" dirty="0"/>
          </a:p>
          <a:p>
            <a:pPr algn="ctr"/>
            <a:r>
              <a:rPr lang="pt-BR" altLang="pt-BR" sz="1350" b="1" dirty="0"/>
              <a:t>Granzimas/Perforinas</a:t>
            </a:r>
          </a:p>
          <a:p>
            <a:pPr algn="ctr"/>
            <a:r>
              <a:rPr lang="pt-BR" altLang="pt-BR" sz="1350" b="1" dirty="0"/>
              <a:t>Anticorpos</a:t>
            </a:r>
          </a:p>
          <a:p>
            <a:pPr algn="ctr"/>
            <a:r>
              <a:rPr lang="pt-BR" altLang="pt-BR" sz="1350" b="1" dirty="0"/>
              <a:t>Neurotransmissores</a:t>
            </a:r>
          </a:p>
          <a:p>
            <a:pPr algn="ctr"/>
            <a:r>
              <a:rPr lang="pt-BR" altLang="pt-BR" sz="1350" b="1" dirty="0"/>
              <a:t>Glutamato</a:t>
            </a:r>
          </a:p>
          <a:p>
            <a:pPr algn="ctr"/>
            <a:endParaRPr lang="pt-BR" altLang="pt-BR" sz="1350" b="1" dirty="0"/>
          </a:p>
        </p:txBody>
      </p:sp>
    </p:spTree>
    <p:extLst>
      <p:ext uri="{BB962C8B-B14F-4D97-AF65-F5344CB8AC3E}">
        <p14:creationId xmlns:p14="http://schemas.microsoft.com/office/powerpoint/2010/main" val="21211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781" y="942922"/>
            <a:ext cx="7543800" cy="994172"/>
          </a:xfrm>
        </p:spPr>
        <p:txBody>
          <a:bodyPr>
            <a:normAutofit/>
          </a:bodyPr>
          <a:lstStyle/>
          <a:p>
            <a:r>
              <a:rPr lang="pt-BR" dirty="0"/>
              <a:t>Progressão – Estabelecimento dos Folículos-</a:t>
            </a:r>
            <a:r>
              <a:rPr lang="pt-BR" dirty="0" err="1"/>
              <a:t>like</a:t>
            </a:r>
            <a:br>
              <a:rPr lang="pt-BR" dirty="0"/>
            </a:br>
            <a:r>
              <a:rPr lang="pt-BR" dirty="0"/>
              <a:t>Produção de Citocinas, quimiocinas, </a:t>
            </a:r>
            <a:r>
              <a:rPr lang="pt-BR" dirty="0" err="1"/>
              <a:t>MMPs</a:t>
            </a:r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132857"/>
            <a:ext cx="5400600" cy="3564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09" y="3815583"/>
            <a:ext cx="1836204" cy="135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6445708" y="3753037"/>
            <a:ext cx="1674314" cy="1717673"/>
            <a:chOff x="8782607" y="2913556"/>
            <a:chExt cx="2232418" cy="2290231"/>
          </a:xfrm>
        </p:grpSpPr>
        <p:grpSp>
          <p:nvGrpSpPr>
            <p:cNvPr id="12" name="Grupo 11"/>
            <p:cNvGrpSpPr/>
            <p:nvPr/>
          </p:nvGrpSpPr>
          <p:grpSpPr>
            <a:xfrm>
              <a:off x="8782607" y="3556739"/>
              <a:ext cx="467072" cy="520556"/>
              <a:chOff x="8970239" y="891382"/>
              <a:chExt cx="859809" cy="1338511"/>
            </a:xfrm>
          </p:grpSpPr>
          <p:sp>
            <p:nvSpPr>
              <p:cNvPr id="13" name="Elipse 12"/>
              <p:cNvSpPr/>
              <p:nvPr/>
            </p:nvSpPr>
            <p:spPr>
              <a:xfrm>
                <a:off x="8970239" y="891382"/>
                <a:ext cx="859809" cy="133851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9062113" y="1307293"/>
                <a:ext cx="641445" cy="84823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9240276" y="3102598"/>
              <a:ext cx="467072" cy="520556"/>
              <a:chOff x="8970239" y="891382"/>
              <a:chExt cx="859809" cy="1338511"/>
            </a:xfrm>
          </p:grpSpPr>
          <p:sp>
            <p:nvSpPr>
              <p:cNvPr id="16" name="Elipse 15"/>
              <p:cNvSpPr/>
              <p:nvPr/>
            </p:nvSpPr>
            <p:spPr>
              <a:xfrm>
                <a:off x="8970239" y="891382"/>
                <a:ext cx="859809" cy="133851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9062113" y="1307293"/>
                <a:ext cx="641445" cy="84823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10022352" y="2913556"/>
              <a:ext cx="467072" cy="520556"/>
              <a:chOff x="8970239" y="891382"/>
              <a:chExt cx="859809" cy="1338511"/>
            </a:xfrm>
          </p:grpSpPr>
          <p:sp>
            <p:nvSpPr>
              <p:cNvPr id="19" name="Elipse 18"/>
              <p:cNvSpPr/>
              <p:nvPr/>
            </p:nvSpPr>
            <p:spPr>
              <a:xfrm>
                <a:off x="8970239" y="891382"/>
                <a:ext cx="859809" cy="133851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9062113" y="1307293"/>
                <a:ext cx="641445" cy="84823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8841924" y="4299473"/>
              <a:ext cx="467072" cy="520556"/>
              <a:chOff x="8970239" y="891382"/>
              <a:chExt cx="859809" cy="1338511"/>
            </a:xfrm>
          </p:grpSpPr>
          <p:sp>
            <p:nvSpPr>
              <p:cNvPr id="22" name="Elipse 21"/>
              <p:cNvSpPr/>
              <p:nvPr/>
            </p:nvSpPr>
            <p:spPr>
              <a:xfrm>
                <a:off x="8970239" y="891382"/>
                <a:ext cx="859809" cy="133851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9062113" y="1307293"/>
                <a:ext cx="641445" cy="84823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9638635" y="4683231"/>
              <a:ext cx="467072" cy="520556"/>
              <a:chOff x="8970239" y="891382"/>
              <a:chExt cx="859809" cy="1338511"/>
            </a:xfrm>
          </p:grpSpPr>
          <p:sp>
            <p:nvSpPr>
              <p:cNvPr id="25" name="Elipse 24"/>
              <p:cNvSpPr/>
              <p:nvPr/>
            </p:nvSpPr>
            <p:spPr>
              <a:xfrm>
                <a:off x="8970239" y="891382"/>
                <a:ext cx="859809" cy="133851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9062113" y="1307293"/>
                <a:ext cx="641445" cy="84823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10230730" y="4422953"/>
              <a:ext cx="467072" cy="520556"/>
              <a:chOff x="8970239" y="891382"/>
              <a:chExt cx="859809" cy="1338511"/>
            </a:xfrm>
          </p:grpSpPr>
          <p:sp>
            <p:nvSpPr>
              <p:cNvPr id="28" name="Elipse 27"/>
              <p:cNvSpPr/>
              <p:nvPr/>
            </p:nvSpPr>
            <p:spPr>
              <a:xfrm>
                <a:off x="8970239" y="891382"/>
                <a:ext cx="859809" cy="133851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29" name="Elipse 28"/>
              <p:cNvSpPr/>
              <p:nvPr/>
            </p:nvSpPr>
            <p:spPr>
              <a:xfrm>
                <a:off x="9062113" y="1307293"/>
                <a:ext cx="641445" cy="84823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>
              <a:off x="10547953" y="3900753"/>
              <a:ext cx="467072" cy="520556"/>
              <a:chOff x="8970239" y="891382"/>
              <a:chExt cx="859809" cy="1338511"/>
            </a:xfrm>
          </p:grpSpPr>
          <p:sp>
            <p:nvSpPr>
              <p:cNvPr id="31" name="Elipse 30"/>
              <p:cNvSpPr/>
              <p:nvPr/>
            </p:nvSpPr>
            <p:spPr>
              <a:xfrm>
                <a:off x="8970239" y="891382"/>
                <a:ext cx="859809" cy="133851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32" name="Elipse 31"/>
              <p:cNvSpPr/>
              <p:nvPr/>
            </p:nvSpPr>
            <p:spPr>
              <a:xfrm>
                <a:off x="9062113" y="1307293"/>
                <a:ext cx="641445" cy="84823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grpSp>
          <p:nvGrpSpPr>
            <p:cNvPr id="34" name="Grupo 33"/>
            <p:cNvGrpSpPr/>
            <p:nvPr/>
          </p:nvGrpSpPr>
          <p:grpSpPr>
            <a:xfrm>
              <a:off x="10516725" y="3191744"/>
              <a:ext cx="467072" cy="520556"/>
              <a:chOff x="8970239" y="891382"/>
              <a:chExt cx="859809" cy="1338511"/>
            </a:xfrm>
          </p:grpSpPr>
          <p:sp>
            <p:nvSpPr>
              <p:cNvPr id="35" name="Elipse 34"/>
              <p:cNvSpPr/>
              <p:nvPr/>
            </p:nvSpPr>
            <p:spPr>
              <a:xfrm>
                <a:off x="8970239" y="891382"/>
                <a:ext cx="859809" cy="133851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36" name="Elipse 35"/>
              <p:cNvSpPr/>
              <p:nvPr/>
            </p:nvSpPr>
            <p:spPr>
              <a:xfrm>
                <a:off x="9062113" y="1307293"/>
                <a:ext cx="641445" cy="84823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</p:grpSp>
      <p:grpSp>
        <p:nvGrpSpPr>
          <p:cNvPr id="4" name="Grupo 3"/>
          <p:cNvGrpSpPr/>
          <p:nvPr/>
        </p:nvGrpSpPr>
        <p:grpSpPr>
          <a:xfrm>
            <a:off x="6138174" y="3320988"/>
            <a:ext cx="2422818" cy="2595262"/>
            <a:chOff x="8372561" y="2329562"/>
            <a:chExt cx="3230424" cy="3460349"/>
          </a:xfrm>
        </p:grpSpPr>
        <p:grpSp>
          <p:nvGrpSpPr>
            <p:cNvPr id="37" name="Agrupar 9">
              <a:extLst>
                <a:ext uri="{FF2B5EF4-FFF2-40B4-BE49-F238E27FC236}">
                  <a16:creationId xmlns:a16="http://schemas.microsoft.com/office/drawing/2014/main" id="{F56D8549-6271-4D01-919E-326C8F50C2AD}"/>
                </a:ext>
              </a:extLst>
            </p:cNvPr>
            <p:cNvGrpSpPr/>
            <p:nvPr/>
          </p:nvGrpSpPr>
          <p:grpSpPr>
            <a:xfrm>
              <a:off x="9002449" y="2502228"/>
              <a:ext cx="613093" cy="586124"/>
              <a:chOff x="10521732" y="1539866"/>
              <a:chExt cx="1120232" cy="1019978"/>
            </a:xfrm>
          </p:grpSpPr>
          <p:pic>
            <p:nvPicPr>
              <p:cNvPr id="38" name="Imagem 37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4CB0C8E-5187-4911-9EBB-3B6D9AB4F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1732" y="1539866"/>
                <a:ext cx="1120232" cy="1019978"/>
              </a:xfrm>
              <a:prstGeom prst="rect">
                <a:avLst/>
              </a:prstGeom>
            </p:spPr>
          </p:pic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AFB442DA-CF75-4C65-862A-75805E5D3052}"/>
                  </a:ext>
                </a:extLst>
              </p:cNvPr>
              <p:cNvSpPr txBox="1"/>
              <p:nvPr/>
            </p:nvSpPr>
            <p:spPr>
              <a:xfrm>
                <a:off x="10620982" y="1740234"/>
                <a:ext cx="996632" cy="58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50" dirty="0"/>
                  <a:t>CD4</a:t>
                </a:r>
              </a:p>
            </p:txBody>
          </p:sp>
        </p:grpSp>
        <p:grpSp>
          <p:nvGrpSpPr>
            <p:cNvPr id="40" name="Agrupar 9">
              <a:extLst>
                <a:ext uri="{FF2B5EF4-FFF2-40B4-BE49-F238E27FC236}">
                  <a16:creationId xmlns:a16="http://schemas.microsoft.com/office/drawing/2014/main" id="{F56D8549-6271-4D01-919E-326C8F50C2AD}"/>
                </a:ext>
              </a:extLst>
            </p:cNvPr>
            <p:cNvGrpSpPr/>
            <p:nvPr/>
          </p:nvGrpSpPr>
          <p:grpSpPr>
            <a:xfrm>
              <a:off x="9984768" y="2329562"/>
              <a:ext cx="613093" cy="586124"/>
              <a:chOff x="10521732" y="1539866"/>
              <a:chExt cx="1120232" cy="1019978"/>
            </a:xfrm>
          </p:grpSpPr>
          <p:pic>
            <p:nvPicPr>
              <p:cNvPr id="41" name="Imagem 40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4CB0C8E-5187-4911-9EBB-3B6D9AB4F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1732" y="1539866"/>
                <a:ext cx="1120232" cy="1019978"/>
              </a:xfrm>
              <a:prstGeom prst="rect">
                <a:avLst/>
              </a:prstGeom>
            </p:spPr>
          </p:pic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AFB442DA-CF75-4C65-862A-75805E5D3052}"/>
                  </a:ext>
                </a:extLst>
              </p:cNvPr>
              <p:cNvSpPr txBox="1"/>
              <p:nvPr/>
            </p:nvSpPr>
            <p:spPr>
              <a:xfrm>
                <a:off x="10620982" y="1740234"/>
                <a:ext cx="996632" cy="58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50" dirty="0"/>
                  <a:t>CD4</a:t>
                </a:r>
              </a:p>
            </p:txBody>
          </p:sp>
        </p:grpSp>
        <p:grpSp>
          <p:nvGrpSpPr>
            <p:cNvPr id="43" name="Agrupar 9">
              <a:extLst>
                <a:ext uri="{FF2B5EF4-FFF2-40B4-BE49-F238E27FC236}">
                  <a16:creationId xmlns:a16="http://schemas.microsoft.com/office/drawing/2014/main" id="{F56D8549-6271-4D01-919E-326C8F50C2AD}"/>
                </a:ext>
              </a:extLst>
            </p:cNvPr>
            <p:cNvGrpSpPr/>
            <p:nvPr/>
          </p:nvGrpSpPr>
          <p:grpSpPr>
            <a:xfrm>
              <a:off x="8379025" y="3112130"/>
              <a:ext cx="613093" cy="586124"/>
              <a:chOff x="10521732" y="1539866"/>
              <a:chExt cx="1120232" cy="1019978"/>
            </a:xfrm>
          </p:grpSpPr>
          <p:pic>
            <p:nvPicPr>
              <p:cNvPr id="44" name="Imagem 43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4CB0C8E-5187-4911-9EBB-3B6D9AB4F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1732" y="1539866"/>
                <a:ext cx="1120232" cy="1019978"/>
              </a:xfrm>
              <a:prstGeom prst="rect">
                <a:avLst/>
              </a:prstGeom>
            </p:spPr>
          </p:pic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AFB442DA-CF75-4C65-862A-75805E5D3052}"/>
                  </a:ext>
                </a:extLst>
              </p:cNvPr>
              <p:cNvSpPr txBox="1"/>
              <p:nvPr/>
            </p:nvSpPr>
            <p:spPr>
              <a:xfrm>
                <a:off x="10620982" y="1740234"/>
                <a:ext cx="996632" cy="58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50" dirty="0"/>
                  <a:t>CD4</a:t>
                </a:r>
              </a:p>
            </p:txBody>
          </p:sp>
        </p:grpSp>
        <p:grpSp>
          <p:nvGrpSpPr>
            <p:cNvPr id="46" name="Agrupar 9">
              <a:extLst>
                <a:ext uri="{FF2B5EF4-FFF2-40B4-BE49-F238E27FC236}">
                  <a16:creationId xmlns:a16="http://schemas.microsoft.com/office/drawing/2014/main" id="{F56D8549-6271-4D01-919E-326C8F50C2AD}"/>
                </a:ext>
              </a:extLst>
            </p:cNvPr>
            <p:cNvGrpSpPr/>
            <p:nvPr/>
          </p:nvGrpSpPr>
          <p:grpSpPr>
            <a:xfrm>
              <a:off x="8372561" y="4683231"/>
              <a:ext cx="613093" cy="586124"/>
              <a:chOff x="10521732" y="1539866"/>
              <a:chExt cx="1120232" cy="1019978"/>
            </a:xfrm>
          </p:grpSpPr>
          <p:pic>
            <p:nvPicPr>
              <p:cNvPr id="47" name="Imagem 46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4CB0C8E-5187-4911-9EBB-3B6D9AB4F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1732" y="1539866"/>
                <a:ext cx="1120232" cy="1019978"/>
              </a:xfrm>
              <a:prstGeom prst="rect">
                <a:avLst/>
              </a:prstGeom>
            </p:spPr>
          </p:pic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FB442DA-CF75-4C65-862A-75805E5D3052}"/>
                  </a:ext>
                </a:extLst>
              </p:cNvPr>
              <p:cNvSpPr txBox="1"/>
              <p:nvPr/>
            </p:nvSpPr>
            <p:spPr>
              <a:xfrm>
                <a:off x="10620982" y="1740234"/>
                <a:ext cx="996632" cy="58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50" dirty="0"/>
                  <a:t>CD4</a:t>
                </a:r>
              </a:p>
            </p:txBody>
          </p:sp>
        </p:grpSp>
        <p:grpSp>
          <p:nvGrpSpPr>
            <p:cNvPr id="49" name="Agrupar 9">
              <a:extLst>
                <a:ext uri="{FF2B5EF4-FFF2-40B4-BE49-F238E27FC236}">
                  <a16:creationId xmlns:a16="http://schemas.microsoft.com/office/drawing/2014/main" id="{F56D8549-6271-4D01-919E-326C8F50C2AD}"/>
                </a:ext>
              </a:extLst>
            </p:cNvPr>
            <p:cNvGrpSpPr/>
            <p:nvPr/>
          </p:nvGrpSpPr>
          <p:grpSpPr>
            <a:xfrm>
              <a:off x="9565624" y="5203787"/>
              <a:ext cx="613093" cy="586124"/>
              <a:chOff x="10521732" y="1539866"/>
              <a:chExt cx="1120232" cy="1019978"/>
            </a:xfrm>
          </p:grpSpPr>
          <p:pic>
            <p:nvPicPr>
              <p:cNvPr id="50" name="Imagem 49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4CB0C8E-5187-4911-9EBB-3B6D9AB4F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1732" y="1539866"/>
                <a:ext cx="1120232" cy="1019978"/>
              </a:xfrm>
              <a:prstGeom prst="rect">
                <a:avLst/>
              </a:prstGeom>
            </p:spPr>
          </p:pic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AFB442DA-CF75-4C65-862A-75805E5D3052}"/>
                  </a:ext>
                </a:extLst>
              </p:cNvPr>
              <p:cNvSpPr txBox="1"/>
              <p:nvPr/>
            </p:nvSpPr>
            <p:spPr>
              <a:xfrm>
                <a:off x="10620982" y="1740234"/>
                <a:ext cx="996632" cy="58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50" dirty="0"/>
                  <a:t>CD4</a:t>
                </a:r>
              </a:p>
            </p:txBody>
          </p:sp>
        </p:grpSp>
        <p:grpSp>
          <p:nvGrpSpPr>
            <p:cNvPr id="52" name="Agrupar 9">
              <a:extLst>
                <a:ext uri="{FF2B5EF4-FFF2-40B4-BE49-F238E27FC236}">
                  <a16:creationId xmlns:a16="http://schemas.microsoft.com/office/drawing/2014/main" id="{F56D8549-6271-4D01-919E-326C8F50C2AD}"/>
                </a:ext>
              </a:extLst>
            </p:cNvPr>
            <p:cNvGrpSpPr/>
            <p:nvPr/>
          </p:nvGrpSpPr>
          <p:grpSpPr>
            <a:xfrm>
              <a:off x="10454863" y="4866327"/>
              <a:ext cx="613093" cy="586124"/>
              <a:chOff x="10521732" y="1539866"/>
              <a:chExt cx="1120232" cy="1019978"/>
            </a:xfrm>
          </p:grpSpPr>
          <p:pic>
            <p:nvPicPr>
              <p:cNvPr id="53" name="Imagem 52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4CB0C8E-5187-4911-9EBB-3B6D9AB4F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1732" y="1539866"/>
                <a:ext cx="1120232" cy="1019978"/>
              </a:xfrm>
              <a:prstGeom prst="rect">
                <a:avLst/>
              </a:prstGeom>
            </p:spPr>
          </p:pic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AFB442DA-CF75-4C65-862A-75805E5D3052}"/>
                  </a:ext>
                </a:extLst>
              </p:cNvPr>
              <p:cNvSpPr txBox="1"/>
              <p:nvPr/>
            </p:nvSpPr>
            <p:spPr>
              <a:xfrm>
                <a:off x="10620982" y="1740234"/>
                <a:ext cx="996632" cy="58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50" dirty="0"/>
                  <a:t>CD4</a:t>
                </a:r>
              </a:p>
            </p:txBody>
          </p:sp>
        </p:grpSp>
        <p:grpSp>
          <p:nvGrpSpPr>
            <p:cNvPr id="55" name="Agrupar 9">
              <a:extLst>
                <a:ext uri="{FF2B5EF4-FFF2-40B4-BE49-F238E27FC236}">
                  <a16:creationId xmlns:a16="http://schemas.microsoft.com/office/drawing/2014/main" id="{F56D8549-6271-4D01-919E-326C8F50C2AD}"/>
                </a:ext>
              </a:extLst>
            </p:cNvPr>
            <p:cNvGrpSpPr/>
            <p:nvPr/>
          </p:nvGrpSpPr>
          <p:grpSpPr>
            <a:xfrm>
              <a:off x="10989892" y="4042223"/>
              <a:ext cx="613093" cy="586124"/>
              <a:chOff x="10521732" y="1539866"/>
              <a:chExt cx="1120232" cy="1019978"/>
            </a:xfrm>
          </p:grpSpPr>
          <p:pic>
            <p:nvPicPr>
              <p:cNvPr id="56" name="Imagem 55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4CB0C8E-5187-4911-9EBB-3B6D9AB4F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1732" y="1539866"/>
                <a:ext cx="1120232" cy="1019978"/>
              </a:xfrm>
              <a:prstGeom prst="rect">
                <a:avLst/>
              </a:prstGeom>
            </p:spPr>
          </p:pic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AFB442DA-CF75-4C65-862A-75805E5D3052}"/>
                  </a:ext>
                </a:extLst>
              </p:cNvPr>
              <p:cNvSpPr txBox="1"/>
              <p:nvPr/>
            </p:nvSpPr>
            <p:spPr>
              <a:xfrm>
                <a:off x="10620982" y="1740234"/>
                <a:ext cx="996632" cy="58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50" dirty="0"/>
                  <a:t>CD4</a:t>
                </a:r>
              </a:p>
            </p:txBody>
          </p:sp>
        </p:grpSp>
        <p:grpSp>
          <p:nvGrpSpPr>
            <p:cNvPr id="58" name="Agrupar 9">
              <a:extLst>
                <a:ext uri="{FF2B5EF4-FFF2-40B4-BE49-F238E27FC236}">
                  <a16:creationId xmlns:a16="http://schemas.microsoft.com/office/drawing/2014/main" id="{F56D8549-6271-4D01-919E-326C8F50C2AD}"/>
                </a:ext>
              </a:extLst>
            </p:cNvPr>
            <p:cNvGrpSpPr/>
            <p:nvPr/>
          </p:nvGrpSpPr>
          <p:grpSpPr>
            <a:xfrm>
              <a:off x="10909594" y="2971287"/>
              <a:ext cx="613093" cy="586124"/>
              <a:chOff x="10521732" y="1539866"/>
              <a:chExt cx="1120232" cy="1019978"/>
            </a:xfrm>
          </p:grpSpPr>
          <p:pic>
            <p:nvPicPr>
              <p:cNvPr id="59" name="Imagem 58" descr="Uma imagem contendo itens de toalete, cosmético&#10;&#10;Descrição gerada com alta confiança">
                <a:extLst>
                  <a:ext uri="{FF2B5EF4-FFF2-40B4-BE49-F238E27FC236}">
                    <a16:creationId xmlns:a16="http://schemas.microsoft.com/office/drawing/2014/main" id="{F4CB0C8E-5187-4911-9EBB-3B6D9AB4F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1732" y="1539866"/>
                <a:ext cx="1120232" cy="1019978"/>
              </a:xfrm>
              <a:prstGeom prst="rect">
                <a:avLst/>
              </a:prstGeom>
            </p:spPr>
          </p:pic>
          <p:sp>
            <p:nvSpPr>
              <p:cNvPr id="60" name="CaixaDeTexto 59">
                <a:extLst>
                  <a:ext uri="{FF2B5EF4-FFF2-40B4-BE49-F238E27FC236}">
                    <a16:creationId xmlns:a16="http://schemas.microsoft.com/office/drawing/2014/main" id="{AFB442DA-CF75-4C65-862A-75805E5D3052}"/>
                  </a:ext>
                </a:extLst>
              </p:cNvPr>
              <p:cNvSpPr txBox="1"/>
              <p:nvPr/>
            </p:nvSpPr>
            <p:spPr>
              <a:xfrm>
                <a:off x="10620982" y="1740234"/>
                <a:ext cx="996632" cy="58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050" dirty="0"/>
                  <a:t>CD4</a:t>
                </a:r>
              </a:p>
            </p:txBody>
          </p:sp>
        </p:grpSp>
      </p:grpSp>
      <p:grpSp>
        <p:nvGrpSpPr>
          <p:cNvPr id="61" name="Grupo 60"/>
          <p:cNvGrpSpPr/>
          <p:nvPr/>
        </p:nvGrpSpPr>
        <p:grpSpPr>
          <a:xfrm>
            <a:off x="6490551" y="2610157"/>
            <a:ext cx="1595494" cy="1032432"/>
            <a:chOff x="11026031" y="5589343"/>
            <a:chExt cx="1806156" cy="1376576"/>
          </a:xfrm>
        </p:grpSpPr>
        <p:sp>
          <p:nvSpPr>
            <p:cNvPr id="5" name="Explosão 2 4"/>
            <p:cNvSpPr/>
            <p:nvPr/>
          </p:nvSpPr>
          <p:spPr>
            <a:xfrm>
              <a:off x="11141687" y="6021288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1" name="Explosão 2 70"/>
            <p:cNvSpPr/>
            <p:nvPr/>
          </p:nvSpPr>
          <p:spPr>
            <a:xfrm>
              <a:off x="11026031" y="6389527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2" name="Explosão 2 71"/>
            <p:cNvSpPr/>
            <p:nvPr/>
          </p:nvSpPr>
          <p:spPr>
            <a:xfrm>
              <a:off x="11605924" y="6264588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3" name="Explosão 2 72"/>
            <p:cNvSpPr/>
            <p:nvPr/>
          </p:nvSpPr>
          <p:spPr>
            <a:xfrm>
              <a:off x="11341095" y="6535155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4" name="Explosão 2 73"/>
            <p:cNvSpPr/>
            <p:nvPr/>
          </p:nvSpPr>
          <p:spPr>
            <a:xfrm>
              <a:off x="11894252" y="6453783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5" name="Explosão 2 74"/>
            <p:cNvSpPr/>
            <p:nvPr/>
          </p:nvSpPr>
          <p:spPr>
            <a:xfrm>
              <a:off x="11654649" y="6694327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6" name="Explosão 2 75"/>
            <p:cNvSpPr/>
            <p:nvPr/>
          </p:nvSpPr>
          <p:spPr>
            <a:xfrm>
              <a:off x="11496600" y="5915374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7" name="Explosão 2 76"/>
            <p:cNvSpPr/>
            <p:nvPr/>
          </p:nvSpPr>
          <p:spPr>
            <a:xfrm>
              <a:off x="11886230" y="6021288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8" name="Explosão 2 77"/>
            <p:cNvSpPr/>
            <p:nvPr/>
          </p:nvSpPr>
          <p:spPr>
            <a:xfrm>
              <a:off x="12117811" y="6287284"/>
              <a:ext cx="158362" cy="215839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9" name="Explosão 2 78"/>
            <p:cNvSpPr/>
            <p:nvPr/>
          </p:nvSpPr>
          <p:spPr>
            <a:xfrm>
              <a:off x="12033638" y="6750080"/>
              <a:ext cx="158362" cy="215839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0" name="Explosão 2 79"/>
            <p:cNvSpPr/>
            <p:nvPr/>
          </p:nvSpPr>
          <p:spPr>
            <a:xfrm>
              <a:off x="11697701" y="5695257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1" name="Explosão 2 80"/>
            <p:cNvSpPr/>
            <p:nvPr/>
          </p:nvSpPr>
          <p:spPr>
            <a:xfrm>
              <a:off x="11582045" y="6063496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2" name="Explosão 2 81"/>
            <p:cNvSpPr/>
            <p:nvPr/>
          </p:nvSpPr>
          <p:spPr>
            <a:xfrm>
              <a:off x="12161938" y="5938557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3" name="Explosão 2 82"/>
            <p:cNvSpPr/>
            <p:nvPr/>
          </p:nvSpPr>
          <p:spPr>
            <a:xfrm>
              <a:off x="11897109" y="6209124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4" name="Explosão 2 83"/>
            <p:cNvSpPr/>
            <p:nvPr/>
          </p:nvSpPr>
          <p:spPr>
            <a:xfrm>
              <a:off x="12450266" y="6127752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5" name="Explosão 2 84"/>
            <p:cNvSpPr/>
            <p:nvPr/>
          </p:nvSpPr>
          <p:spPr>
            <a:xfrm>
              <a:off x="12210663" y="6368296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6" name="Explosão 2 85"/>
            <p:cNvSpPr/>
            <p:nvPr/>
          </p:nvSpPr>
          <p:spPr>
            <a:xfrm>
              <a:off x="12052614" y="5589343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7" name="Explosão 2 86"/>
            <p:cNvSpPr/>
            <p:nvPr/>
          </p:nvSpPr>
          <p:spPr>
            <a:xfrm>
              <a:off x="12442244" y="5695257"/>
              <a:ext cx="158362" cy="17792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8" name="Explosão 2 87"/>
            <p:cNvSpPr/>
            <p:nvPr/>
          </p:nvSpPr>
          <p:spPr>
            <a:xfrm>
              <a:off x="12673825" y="5961253"/>
              <a:ext cx="158362" cy="215839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9" name="Explosão 2 88"/>
            <p:cNvSpPr/>
            <p:nvPr/>
          </p:nvSpPr>
          <p:spPr>
            <a:xfrm>
              <a:off x="12589652" y="6424049"/>
              <a:ext cx="158362" cy="215839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91" name="Group 24"/>
          <p:cNvGrpSpPr>
            <a:grpSpLocks/>
          </p:cNvGrpSpPr>
          <p:nvPr/>
        </p:nvGrpSpPr>
        <p:grpSpPr bwMode="auto">
          <a:xfrm>
            <a:off x="7879809" y="2196720"/>
            <a:ext cx="571500" cy="927497"/>
            <a:chOff x="2370" y="3332"/>
            <a:chExt cx="480" cy="779"/>
          </a:xfrm>
        </p:grpSpPr>
        <p:sp>
          <p:nvSpPr>
            <p:cNvPr id="92" name="Text Box 25"/>
            <p:cNvSpPr txBox="1">
              <a:spLocks noChangeArrowheads="1"/>
            </p:cNvSpPr>
            <p:nvPr/>
          </p:nvSpPr>
          <p:spPr bwMode="auto">
            <a:xfrm>
              <a:off x="2400" y="3840"/>
              <a:ext cx="155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pt-BR" altLang="pt-BR" sz="1500" dirty="0"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pSp>
          <p:nvGrpSpPr>
            <p:cNvPr id="93" name="Group 26"/>
            <p:cNvGrpSpPr>
              <a:grpSpLocks/>
            </p:cNvGrpSpPr>
            <p:nvPr/>
          </p:nvGrpSpPr>
          <p:grpSpPr bwMode="auto">
            <a:xfrm>
              <a:off x="2370" y="3332"/>
              <a:ext cx="480" cy="493"/>
              <a:chOff x="2280" y="3000"/>
              <a:chExt cx="1128" cy="1040"/>
            </a:xfrm>
          </p:grpSpPr>
          <p:sp>
            <p:nvSpPr>
              <p:cNvPr id="94" name="Freeform 27"/>
              <p:cNvSpPr>
                <a:spLocks/>
              </p:cNvSpPr>
              <p:nvPr/>
            </p:nvSpPr>
            <p:spPr bwMode="auto">
              <a:xfrm>
                <a:off x="2280" y="3000"/>
                <a:ext cx="1128" cy="1040"/>
              </a:xfrm>
              <a:custGeom>
                <a:avLst/>
                <a:gdLst>
                  <a:gd name="T0" fmla="*/ 72 w 1128"/>
                  <a:gd name="T1" fmla="*/ 408 h 1040"/>
                  <a:gd name="T2" fmla="*/ 168 w 1128"/>
                  <a:gd name="T3" fmla="*/ 168 h 1040"/>
                  <a:gd name="T4" fmla="*/ 456 w 1128"/>
                  <a:gd name="T5" fmla="*/ 24 h 1040"/>
                  <a:gd name="T6" fmla="*/ 696 w 1128"/>
                  <a:gd name="T7" fmla="*/ 24 h 1040"/>
                  <a:gd name="T8" fmla="*/ 792 w 1128"/>
                  <a:gd name="T9" fmla="*/ 120 h 1040"/>
                  <a:gd name="T10" fmla="*/ 744 w 1128"/>
                  <a:gd name="T11" fmla="*/ 264 h 1040"/>
                  <a:gd name="T12" fmla="*/ 840 w 1128"/>
                  <a:gd name="T13" fmla="*/ 408 h 1040"/>
                  <a:gd name="T14" fmla="*/ 984 w 1128"/>
                  <a:gd name="T15" fmla="*/ 456 h 1040"/>
                  <a:gd name="T16" fmla="*/ 1032 w 1128"/>
                  <a:gd name="T17" fmla="*/ 600 h 1040"/>
                  <a:gd name="T18" fmla="*/ 1128 w 1128"/>
                  <a:gd name="T19" fmla="*/ 840 h 1040"/>
                  <a:gd name="T20" fmla="*/ 1032 w 1128"/>
                  <a:gd name="T21" fmla="*/ 936 h 1040"/>
                  <a:gd name="T22" fmla="*/ 648 w 1128"/>
                  <a:gd name="T23" fmla="*/ 1032 h 1040"/>
                  <a:gd name="T24" fmla="*/ 360 w 1128"/>
                  <a:gd name="T25" fmla="*/ 984 h 1040"/>
                  <a:gd name="T26" fmla="*/ 216 w 1128"/>
                  <a:gd name="T27" fmla="*/ 840 h 1040"/>
                  <a:gd name="T28" fmla="*/ 24 w 1128"/>
                  <a:gd name="T29" fmla="*/ 696 h 1040"/>
                  <a:gd name="T30" fmla="*/ 72 w 1128"/>
                  <a:gd name="T31" fmla="*/ 408 h 1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8" h="1040">
                    <a:moveTo>
                      <a:pt x="72" y="408"/>
                    </a:moveTo>
                    <a:cubicBezTo>
                      <a:pt x="96" y="320"/>
                      <a:pt x="104" y="232"/>
                      <a:pt x="168" y="168"/>
                    </a:cubicBezTo>
                    <a:cubicBezTo>
                      <a:pt x="232" y="104"/>
                      <a:pt x="368" y="48"/>
                      <a:pt x="456" y="24"/>
                    </a:cubicBezTo>
                    <a:cubicBezTo>
                      <a:pt x="544" y="0"/>
                      <a:pt x="640" y="8"/>
                      <a:pt x="696" y="24"/>
                    </a:cubicBezTo>
                    <a:cubicBezTo>
                      <a:pt x="752" y="40"/>
                      <a:pt x="784" y="80"/>
                      <a:pt x="792" y="120"/>
                    </a:cubicBezTo>
                    <a:cubicBezTo>
                      <a:pt x="800" y="160"/>
                      <a:pt x="736" y="216"/>
                      <a:pt x="744" y="264"/>
                    </a:cubicBezTo>
                    <a:cubicBezTo>
                      <a:pt x="752" y="312"/>
                      <a:pt x="800" y="376"/>
                      <a:pt x="840" y="408"/>
                    </a:cubicBezTo>
                    <a:cubicBezTo>
                      <a:pt x="880" y="440"/>
                      <a:pt x="952" y="424"/>
                      <a:pt x="984" y="456"/>
                    </a:cubicBezTo>
                    <a:cubicBezTo>
                      <a:pt x="1016" y="488"/>
                      <a:pt x="1008" y="536"/>
                      <a:pt x="1032" y="600"/>
                    </a:cubicBezTo>
                    <a:cubicBezTo>
                      <a:pt x="1056" y="664"/>
                      <a:pt x="1128" y="784"/>
                      <a:pt x="1128" y="840"/>
                    </a:cubicBezTo>
                    <a:cubicBezTo>
                      <a:pt x="1128" y="896"/>
                      <a:pt x="1112" y="904"/>
                      <a:pt x="1032" y="936"/>
                    </a:cubicBezTo>
                    <a:cubicBezTo>
                      <a:pt x="952" y="968"/>
                      <a:pt x="760" y="1024"/>
                      <a:pt x="648" y="1032"/>
                    </a:cubicBezTo>
                    <a:cubicBezTo>
                      <a:pt x="536" y="1040"/>
                      <a:pt x="432" y="1016"/>
                      <a:pt x="360" y="984"/>
                    </a:cubicBezTo>
                    <a:cubicBezTo>
                      <a:pt x="288" y="952"/>
                      <a:pt x="272" y="888"/>
                      <a:pt x="216" y="840"/>
                    </a:cubicBezTo>
                    <a:cubicBezTo>
                      <a:pt x="160" y="792"/>
                      <a:pt x="48" y="768"/>
                      <a:pt x="24" y="696"/>
                    </a:cubicBezTo>
                    <a:cubicBezTo>
                      <a:pt x="0" y="624"/>
                      <a:pt x="48" y="496"/>
                      <a:pt x="72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sz="1350"/>
              </a:p>
            </p:txBody>
          </p:sp>
          <p:sp>
            <p:nvSpPr>
              <p:cNvPr id="95" name="Freeform 28"/>
              <p:cNvSpPr>
                <a:spLocks/>
              </p:cNvSpPr>
              <p:nvPr/>
            </p:nvSpPr>
            <p:spPr bwMode="auto">
              <a:xfrm rot="1568344">
                <a:off x="2400" y="3264"/>
                <a:ext cx="624" cy="576"/>
              </a:xfrm>
              <a:custGeom>
                <a:avLst/>
                <a:gdLst>
                  <a:gd name="T0" fmla="*/ 24 w 656"/>
                  <a:gd name="T1" fmla="*/ 288 h 584"/>
                  <a:gd name="T2" fmla="*/ 264 w 656"/>
                  <a:gd name="T3" fmla="*/ 0 h 584"/>
                  <a:gd name="T4" fmla="*/ 264 w 656"/>
                  <a:gd name="T5" fmla="*/ 288 h 584"/>
                  <a:gd name="T6" fmla="*/ 360 w 656"/>
                  <a:gd name="T7" fmla="*/ 336 h 584"/>
                  <a:gd name="T8" fmla="*/ 552 w 656"/>
                  <a:gd name="T9" fmla="*/ 240 h 584"/>
                  <a:gd name="T10" fmla="*/ 648 w 656"/>
                  <a:gd name="T11" fmla="*/ 336 h 584"/>
                  <a:gd name="T12" fmla="*/ 600 w 656"/>
                  <a:gd name="T13" fmla="*/ 480 h 584"/>
                  <a:gd name="T14" fmla="*/ 312 w 656"/>
                  <a:gd name="T15" fmla="*/ 576 h 584"/>
                  <a:gd name="T16" fmla="*/ 120 w 656"/>
                  <a:gd name="T17" fmla="*/ 432 h 584"/>
                  <a:gd name="T18" fmla="*/ 24 w 656"/>
                  <a:gd name="T19" fmla="*/ 288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6" h="584">
                    <a:moveTo>
                      <a:pt x="24" y="288"/>
                    </a:moveTo>
                    <a:cubicBezTo>
                      <a:pt x="48" y="216"/>
                      <a:pt x="224" y="0"/>
                      <a:pt x="264" y="0"/>
                    </a:cubicBezTo>
                    <a:cubicBezTo>
                      <a:pt x="304" y="0"/>
                      <a:pt x="248" y="232"/>
                      <a:pt x="264" y="288"/>
                    </a:cubicBezTo>
                    <a:cubicBezTo>
                      <a:pt x="280" y="344"/>
                      <a:pt x="312" y="344"/>
                      <a:pt x="360" y="336"/>
                    </a:cubicBezTo>
                    <a:cubicBezTo>
                      <a:pt x="408" y="328"/>
                      <a:pt x="504" y="240"/>
                      <a:pt x="552" y="240"/>
                    </a:cubicBezTo>
                    <a:cubicBezTo>
                      <a:pt x="600" y="240"/>
                      <a:pt x="640" y="296"/>
                      <a:pt x="648" y="336"/>
                    </a:cubicBezTo>
                    <a:cubicBezTo>
                      <a:pt x="656" y="376"/>
                      <a:pt x="656" y="440"/>
                      <a:pt x="600" y="480"/>
                    </a:cubicBezTo>
                    <a:cubicBezTo>
                      <a:pt x="544" y="520"/>
                      <a:pt x="392" y="584"/>
                      <a:pt x="312" y="576"/>
                    </a:cubicBezTo>
                    <a:cubicBezTo>
                      <a:pt x="232" y="568"/>
                      <a:pt x="168" y="480"/>
                      <a:pt x="120" y="432"/>
                    </a:cubicBezTo>
                    <a:cubicBezTo>
                      <a:pt x="72" y="384"/>
                      <a:pt x="0" y="360"/>
                      <a:pt x="24" y="2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 sz="1350"/>
              </a:p>
            </p:txBody>
          </p:sp>
        </p:grpSp>
      </p:grpSp>
      <p:grpSp>
        <p:nvGrpSpPr>
          <p:cNvPr id="98" name="Group 26"/>
          <p:cNvGrpSpPr>
            <a:grpSpLocks/>
          </p:cNvGrpSpPr>
          <p:nvPr/>
        </p:nvGrpSpPr>
        <p:grpSpPr bwMode="auto">
          <a:xfrm>
            <a:off x="7235649" y="1841107"/>
            <a:ext cx="571500" cy="586979"/>
            <a:chOff x="2280" y="3000"/>
            <a:chExt cx="1128" cy="1040"/>
          </a:xfrm>
        </p:grpSpPr>
        <p:sp>
          <p:nvSpPr>
            <p:cNvPr id="99" name="Freeform 27"/>
            <p:cNvSpPr>
              <a:spLocks/>
            </p:cNvSpPr>
            <p:nvPr/>
          </p:nvSpPr>
          <p:spPr bwMode="auto">
            <a:xfrm>
              <a:off x="2280" y="3000"/>
              <a:ext cx="1128" cy="1040"/>
            </a:xfrm>
            <a:custGeom>
              <a:avLst/>
              <a:gdLst>
                <a:gd name="T0" fmla="*/ 72 w 1128"/>
                <a:gd name="T1" fmla="*/ 408 h 1040"/>
                <a:gd name="T2" fmla="*/ 168 w 1128"/>
                <a:gd name="T3" fmla="*/ 168 h 1040"/>
                <a:gd name="T4" fmla="*/ 456 w 1128"/>
                <a:gd name="T5" fmla="*/ 24 h 1040"/>
                <a:gd name="T6" fmla="*/ 696 w 1128"/>
                <a:gd name="T7" fmla="*/ 24 h 1040"/>
                <a:gd name="T8" fmla="*/ 792 w 1128"/>
                <a:gd name="T9" fmla="*/ 120 h 1040"/>
                <a:gd name="T10" fmla="*/ 744 w 1128"/>
                <a:gd name="T11" fmla="*/ 264 h 1040"/>
                <a:gd name="T12" fmla="*/ 840 w 1128"/>
                <a:gd name="T13" fmla="*/ 408 h 1040"/>
                <a:gd name="T14" fmla="*/ 984 w 1128"/>
                <a:gd name="T15" fmla="*/ 456 h 1040"/>
                <a:gd name="T16" fmla="*/ 1032 w 1128"/>
                <a:gd name="T17" fmla="*/ 600 h 1040"/>
                <a:gd name="T18" fmla="*/ 1128 w 1128"/>
                <a:gd name="T19" fmla="*/ 840 h 1040"/>
                <a:gd name="T20" fmla="*/ 1032 w 1128"/>
                <a:gd name="T21" fmla="*/ 936 h 1040"/>
                <a:gd name="T22" fmla="*/ 648 w 1128"/>
                <a:gd name="T23" fmla="*/ 1032 h 1040"/>
                <a:gd name="T24" fmla="*/ 360 w 1128"/>
                <a:gd name="T25" fmla="*/ 984 h 1040"/>
                <a:gd name="T26" fmla="*/ 216 w 1128"/>
                <a:gd name="T27" fmla="*/ 840 h 1040"/>
                <a:gd name="T28" fmla="*/ 24 w 1128"/>
                <a:gd name="T29" fmla="*/ 696 h 1040"/>
                <a:gd name="T30" fmla="*/ 72 w 1128"/>
                <a:gd name="T31" fmla="*/ 40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8" h="1040">
                  <a:moveTo>
                    <a:pt x="72" y="408"/>
                  </a:moveTo>
                  <a:cubicBezTo>
                    <a:pt x="96" y="320"/>
                    <a:pt x="104" y="232"/>
                    <a:pt x="168" y="168"/>
                  </a:cubicBezTo>
                  <a:cubicBezTo>
                    <a:pt x="232" y="104"/>
                    <a:pt x="368" y="48"/>
                    <a:pt x="456" y="24"/>
                  </a:cubicBezTo>
                  <a:cubicBezTo>
                    <a:pt x="544" y="0"/>
                    <a:pt x="640" y="8"/>
                    <a:pt x="696" y="24"/>
                  </a:cubicBezTo>
                  <a:cubicBezTo>
                    <a:pt x="752" y="40"/>
                    <a:pt x="784" y="80"/>
                    <a:pt x="792" y="120"/>
                  </a:cubicBezTo>
                  <a:cubicBezTo>
                    <a:pt x="800" y="160"/>
                    <a:pt x="736" y="216"/>
                    <a:pt x="744" y="264"/>
                  </a:cubicBezTo>
                  <a:cubicBezTo>
                    <a:pt x="752" y="312"/>
                    <a:pt x="800" y="376"/>
                    <a:pt x="840" y="408"/>
                  </a:cubicBezTo>
                  <a:cubicBezTo>
                    <a:pt x="880" y="440"/>
                    <a:pt x="952" y="424"/>
                    <a:pt x="984" y="456"/>
                  </a:cubicBezTo>
                  <a:cubicBezTo>
                    <a:pt x="1016" y="488"/>
                    <a:pt x="1008" y="536"/>
                    <a:pt x="1032" y="600"/>
                  </a:cubicBezTo>
                  <a:cubicBezTo>
                    <a:pt x="1056" y="664"/>
                    <a:pt x="1128" y="784"/>
                    <a:pt x="1128" y="840"/>
                  </a:cubicBezTo>
                  <a:cubicBezTo>
                    <a:pt x="1128" y="896"/>
                    <a:pt x="1112" y="904"/>
                    <a:pt x="1032" y="936"/>
                  </a:cubicBezTo>
                  <a:cubicBezTo>
                    <a:pt x="952" y="968"/>
                    <a:pt x="760" y="1024"/>
                    <a:pt x="648" y="1032"/>
                  </a:cubicBezTo>
                  <a:cubicBezTo>
                    <a:pt x="536" y="1040"/>
                    <a:pt x="432" y="1016"/>
                    <a:pt x="360" y="984"/>
                  </a:cubicBezTo>
                  <a:cubicBezTo>
                    <a:pt x="288" y="952"/>
                    <a:pt x="272" y="888"/>
                    <a:pt x="216" y="840"/>
                  </a:cubicBezTo>
                  <a:cubicBezTo>
                    <a:pt x="160" y="792"/>
                    <a:pt x="48" y="768"/>
                    <a:pt x="24" y="696"/>
                  </a:cubicBezTo>
                  <a:cubicBezTo>
                    <a:pt x="0" y="624"/>
                    <a:pt x="48" y="496"/>
                    <a:pt x="72" y="40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00" name="Freeform 28"/>
            <p:cNvSpPr>
              <a:spLocks/>
            </p:cNvSpPr>
            <p:nvPr/>
          </p:nvSpPr>
          <p:spPr bwMode="auto">
            <a:xfrm rot="1568344">
              <a:off x="2400" y="3264"/>
              <a:ext cx="624" cy="576"/>
            </a:xfrm>
            <a:custGeom>
              <a:avLst/>
              <a:gdLst>
                <a:gd name="T0" fmla="*/ 24 w 656"/>
                <a:gd name="T1" fmla="*/ 288 h 584"/>
                <a:gd name="T2" fmla="*/ 264 w 656"/>
                <a:gd name="T3" fmla="*/ 0 h 584"/>
                <a:gd name="T4" fmla="*/ 264 w 656"/>
                <a:gd name="T5" fmla="*/ 288 h 584"/>
                <a:gd name="T6" fmla="*/ 360 w 656"/>
                <a:gd name="T7" fmla="*/ 336 h 584"/>
                <a:gd name="T8" fmla="*/ 552 w 656"/>
                <a:gd name="T9" fmla="*/ 240 h 584"/>
                <a:gd name="T10" fmla="*/ 648 w 656"/>
                <a:gd name="T11" fmla="*/ 336 h 584"/>
                <a:gd name="T12" fmla="*/ 600 w 656"/>
                <a:gd name="T13" fmla="*/ 480 h 584"/>
                <a:gd name="T14" fmla="*/ 312 w 656"/>
                <a:gd name="T15" fmla="*/ 576 h 584"/>
                <a:gd name="T16" fmla="*/ 120 w 656"/>
                <a:gd name="T17" fmla="*/ 432 h 584"/>
                <a:gd name="T18" fmla="*/ 24 w 656"/>
                <a:gd name="T19" fmla="*/ 28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6" h="584">
                  <a:moveTo>
                    <a:pt x="24" y="288"/>
                  </a:moveTo>
                  <a:cubicBezTo>
                    <a:pt x="48" y="216"/>
                    <a:pt x="224" y="0"/>
                    <a:pt x="264" y="0"/>
                  </a:cubicBezTo>
                  <a:cubicBezTo>
                    <a:pt x="304" y="0"/>
                    <a:pt x="248" y="232"/>
                    <a:pt x="264" y="288"/>
                  </a:cubicBezTo>
                  <a:cubicBezTo>
                    <a:pt x="280" y="344"/>
                    <a:pt x="312" y="344"/>
                    <a:pt x="360" y="336"/>
                  </a:cubicBezTo>
                  <a:cubicBezTo>
                    <a:pt x="408" y="328"/>
                    <a:pt x="504" y="240"/>
                    <a:pt x="552" y="240"/>
                  </a:cubicBezTo>
                  <a:cubicBezTo>
                    <a:pt x="600" y="240"/>
                    <a:pt x="640" y="296"/>
                    <a:pt x="648" y="336"/>
                  </a:cubicBezTo>
                  <a:cubicBezTo>
                    <a:pt x="656" y="376"/>
                    <a:pt x="656" y="440"/>
                    <a:pt x="600" y="480"/>
                  </a:cubicBezTo>
                  <a:cubicBezTo>
                    <a:pt x="544" y="520"/>
                    <a:pt x="392" y="584"/>
                    <a:pt x="312" y="576"/>
                  </a:cubicBezTo>
                  <a:cubicBezTo>
                    <a:pt x="232" y="568"/>
                    <a:pt x="168" y="480"/>
                    <a:pt x="120" y="432"/>
                  </a:cubicBezTo>
                  <a:cubicBezTo>
                    <a:pt x="72" y="384"/>
                    <a:pt x="0" y="360"/>
                    <a:pt x="24" y="288"/>
                  </a:cubicBezTo>
                  <a:close/>
                </a:path>
              </a:pathLst>
            </a:custGeom>
            <a:gradFill rotWithShape="1">
              <a:gsLst>
                <a:gs pos="0">
                  <a:srgbClr val="333399"/>
                </a:gs>
                <a:gs pos="100000">
                  <a:srgbClr val="3333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grpSp>
        <p:nvGrpSpPr>
          <p:cNvPr id="103" name="Group 26"/>
          <p:cNvGrpSpPr>
            <a:grpSpLocks/>
          </p:cNvGrpSpPr>
          <p:nvPr/>
        </p:nvGrpSpPr>
        <p:grpSpPr bwMode="auto">
          <a:xfrm>
            <a:off x="6465620" y="2112595"/>
            <a:ext cx="571500" cy="586979"/>
            <a:chOff x="2280" y="3000"/>
            <a:chExt cx="1128" cy="1040"/>
          </a:xfrm>
        </p:grpSpPr>
        <p:sp>
          <p:nvSpPr>
            <p:cNvPr id="104" name="Freeform 27"/>
            <p:cNvSpPr>
              <a:spLocks/>
            </p:cNvSpPr>
            <p:nvPr/>
          </p:nvSpPr>
          <p:spPr bwMode="auto">
            <a:xfrm>
              <a:off x="2280" y="3000"/>
              <a:ext cx="1128" cy="1040"/>
            </a:xfrm>
            <a:custGeom>
              <a:avLst/>
              <a:gdLst>
                <a:gd name="T0" fmla="*/ 72 w 1128"/>
                <a:gd name="T1" fmla="*/ 408 h 1040"/>
                <a:gd name="T2" fmla="*/ 168 w 1128"/>
                <a:gd name="T3" fmla="*/ 168 h 1040"/>
                <a:gd name="T4" fmla="*/ 456 w 1128"/>
                <a:gd name="T5" fmla="*/ 24 h 1040"/>
                <a:gd name="T6" fmla="*/ 696 w 1128"/>
                <a:gd name="T7" fmla="*/ 24 h 1040"/>
                <a:gd name="T8" fmla="*/ 792 w 1128"/>
                <a:gd name="T9" fmla="*/ 120 h 1040"/>
                <a:gd name="T10" fmla="*/ 744 w 1128"/>
                <a:gd name="T11" fmla="*/ 264 h 1040"/>
                <a:gd name="T12" fmla="*/ 840 w 1128"/>
                <a:gd name="T13" fmla="*/ 408 h 1040"/>
                <a:gd name="T14" fmla="*/ 984 w 1128"/>
                <a:gd name="T15" fmla="*/ 456 h 1040"/>
                <a:gd name="T16" fmla="*/ 1032 w 1128"/>
                <a:gd name="T17" fmla="*/ 600 h 1040"/>
                <a:gd name="T18" fmla="*/ 1128 w 1128"/>
                <a:gd name="T19" fmla="*/ 840 h 1040"/>
                <a:gd name="T20" fmla="*/ 1032 w 1128"/>
                <a:gd name="T21" fmla="*/ 936 h 1040"/>
                <a:gd name="T22" fmla="*/ 648 w 1128"/>
                <a:gd name="T23" fmla="*/ 1032 h 1040"/>
                <a:gd name="T24" fmla="*/ 360 w 1128"/>
                <a:gd name="T25" fmla="*/ 984 h 1040"/>
                <a:gd name="T26" fmla="*/ 216 w 1128"/>
                <a:gd name="T27" fmla="*/ 840 h 1040"/>
                <a:gd name="T28" fmla="*/ 24 w 1128"/>
                <a:gd name="T29" fmla="*/ 696 h 1040"/>
                <a:gd name="T30" fmla="*/ 72 w 1128"/>
                <a:gd name="T31" fmla="*/ 40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8" h="1040">
                  <a:moveTo>
                    <a:pt x="72" y="408"/>
                  </a:moveTo>
                  <a:cubicBezTo>
                    <a:pt x="96" y="320"/>
                    <a:pt x="104" y="232"/>
                    <a:pt x="168" y="168"/>
                  </a:cubicBezTo>
                  <a:cubicBezTo>
                    <a:pt x="232" y="104"/>
                    <a:pt x="368" y="48"/>
                    <a:pt x="456" y="24"/>
                  </a:cubicBezTo>
                  <a:cubicBezTo>
                    <a:pt x="544" y="0"/>
                    <a:pt x="640" y="8"/>
                    <a:pt x="696" y="24"/>
                  </a:cubicBezTo>
                  <a:cubicBezTo>
                    <a:pt x="752" y="40"/>
                    <a:pt x="784" y="80"/>
                    <a:pt x="792" y="120"/>
                  </a:cubicBezTo>
                  <a:cubicBezTo>
                    <a:pt x="800" y="160"/>
                    <a:pt x="736" y="216"/>
                    <a:pt x="744" y="264"/>
                  </a:cubicBezTo>
                  <a:cubicBezTo>
                    <a:pt x="752" y="312"/>
                    <a:pt x="800" y="376"/>
                    <a:pt x="840" y="408"/>
                  </a:cubicBezTo>
                  <a:cubicBezTo>
                    <a:pt x="880" y="440"/>
                    <a:pt x="952" y="424"/>
                    <a:pt x="984" y="456"/>
                  </a:cubicBezTo>
                  <a:cubicBezTo>
                    <a:pt x="1016" y="488"/>
                    <a:pt x="1008" y="536"/>
                    <a:pt x="1032" y="600"/>
                  </a:cubicBezTo>
                  <a:cubicBezTo>
                    <a:pt x="1056" y="664"/>
                    <a:pt x="1128" y="784"/>
                    <a:pt x="1128" y="840"/>
                  </a:cubicBezTo>
                  <a:cubicBezTo>
                    <a:pt x="1128" y="896"/>
                    <a:pt x="1112" y="904"/>
                    <a:pt x="1032" y="936"/>
                  </a:cubicBezTo>
                  <a:cubicBezTo>
                    <a:pt x="952" y="968"/>
                    <a:pt x="760" y="1024"/>
                    <a:pt x="648" y="1032"/>
                  </a:cubicBezTo>
                  <a:cubicBezTo>
                    <a:pt x="536" y="1040"/>
                    <a:pt x="432" y="1016"/>
                    <a:pt x="360" y="984"/>
                  </a:cubicBezTo>
                  <a:cubicBezTo>
                    <a:pt x="288" y="952"/>
                    <a:pt x="272" y="888"/>
                    <a:pt x="216" y="840"/>
                  </a:cubicBezTo>
                  <a:cubicBezTo>
                    <a:pt x="160" y="792"/>
                    <a:pt x="48" y="768"/>
                    <a:pt x="24" y="696"/>
                  </a:cubicBezTo>
                  <a:cubicBezTo>
                    <a:pt x="0" y="624"/>
                    <a:pt x="48" y="496"/>
                    <a:pt x="72" y="40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05" name="Freeform 28"/>
            <p:cNvSpPr>
              <a:spLocks/>
            </p:cNvSpPr>
            <p:nvPr/>
          </p:nvSpPr>
          <p:spPr bwMode="auto">
            <a:xfrm rot="1568344">
              <a:off x="2400" y="3264"/>
              <a:ext cx="624" cy="576"/>
            </a:xfrm>
            <a:custGeom>
              <a:avLst/>
              <a:gdLst>
                <a:gd name="T0" fmla="*/ 24 w 656"/>
                <a:gd name="T1" fmla="*/ 288 h 584"/>
                <a:gd name="T2" fmla="*/ 264 w 656"/>
                <a:gd name="T3" fmla="*/ 0 h 584"/>
                <a:gd name="T4" fmla="*/ 264 w 656"/>
                <a:gd name="T5" fmla="*/ 288 h 584"/>
                <a:gd name="T6" fmla="*/ 360 w 656"/>
                <a:gd name="T7" fmla="*/ 336 h 584"/>
                <a:gd name="T8" fmla="*/ 552 w 656"/>
                <a:gd name="T9" fmla="*/ 240 h 584"/>
                <a:gd name="T10" fmla="*/ 648 w 656"/>
                <a:gd name="T11" fmla="*/ 336 h 584"/>
                <a:gd name="T12" fmla="*/ 600 w 656"/>
                <a:gd name="T13" fmla="*/ 480 h 584"/>
                <a:gd name="T14" fmla="*/ 312 w 656"/>
                <a:gd name="T15" fmla="*/ 576 h 584"/>
                <a:gd name="T16" fmla="*/ 120 w 656"/>
                <a:gd name="T17" fmla="*/ 432 h 584"/>
                <a:gd name="T18" fmla="*/ 24 w 656"/>
                <a:gd name="T19" fmla="*/ 288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6" h="584">
                  <a:moveTo>
                    <a:pt x="24" y="288"/>
                  </a:moveTo>
                  <a:cubicBezTo>
                    <a:pt x="48" y="216"/>
                    <a:pt x="224" y="0"/>
                    <a:pt x="264" y="0"/>
                  </a:cubicBezTo>
                  <a:cubicBezTo>
                    <a:pt x="304" y="0"/>
                    <a:pt x="248" y="232"/>
                    <a:pt x="264" y="288"/>
                  </a:cubicBezTo>
                  <a:cubicBezTo>
                    <a:pt x="280" y="344"/>
                    <a:pt x="312" y="344"/>
                    <a:pt x="360" y="336"/>
                  </a:cubicBezTo>
                  <a:cubicBezTo>
                    <a:pt x="408" y="328"/>
                    <a:pt x="504" y="240"/>
                    <a:pt x="552" y="240"/>
                  </a:cubicBezTo>
                  <a:cubicBezTo>
                    <a:pt x="600" y="240"/>
                    <a:pt x="640" y="296"/>
                    <a:pt x="648" y="336"/>
                  </a:cubicBezTo>
                  <a:cubicBezTo>
                    <a:pt x="656" y="376"/>
                    <a:pt x="656" y="440"/>
                    <a:pt x="600" y="480"/>
                  </a:cubicBezTo>
                  <a:cubicBezTo>
                    <a:pt x="544" y="520"/>
                    <a:pt x="392" y="584"/>
                    <a:pt x="312" y="576"/>
                  </a:cubicBezTo>
                  <a:cubicBezTo>
                    <a:pt x="232" y="568"/>
                    <a:pt x="168" y="480"/>
                    <a:pt x="120" y="432"/>
                  </a:cubicBezTo>
                  <a:cubicBezTo>
                    <a:pt x="72" y="384"/>
                    <a:pt x="0" y="360"/>
                    <a:pt x="24" y="288"/>
                  </a:cubicBezTo>
                  <a:close/>
                </a:path>
              </a:pathLst>
            </a:custGeom>
            <a:gradFill rotWithShape="1">
              <a:gsLst>
                <a:gs pos="0">
                  <a:srgbClr val="333399"/>
                </a:gs>
                <a:gs pos="100000">
                  <a:srgbClr val="3333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 sz="1350"/>
            </a:p>
          </p:txBody>
        </p:sp>
      </p:grpSp>
      <p:sp>
        <p:nvSpPr>
          <p:cNvPr id="62" name="Seta em curva para a esquerda 61"/>
          <p:cNvSpPr/>
          <p:nvPr/>
        </p:nvSpPr>
        <p:spPr>
          <a:xfrm>
            <a:off x="8560992" y="2689593"/>
            <a:ext cx="583009" cy="21282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63" name="Retângulo de cantos arredondados 62"/>
          <p:cNvSpPr/>
          <p:nvPr/>
        </p:nvSpPr>
        <p:spPr>
          <a:xfrm>
            <a:off x="3518883" y="3489391"/>
            <a:ext cx="2106234" cy="12308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288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686BB84E-306C-42C5-A0F7-71EA8082E087}"/>
              </a:ext>
            </a:extLst>
          </p:cNvPr>
          <p:cNvSpPr txBox="1"/>
          <p:nvPr/>
        </p:nvSpPr>
        <p:spPr>
          <a:xfrm>
            <a:off x="0" y="1214755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Papel do Glutamato em Receptores NMDA Expressos em </a:t>
            </a:r>
          </a:p>
          <a:p>
            <a:r>
              <a:rPr lang="pt-BR" dirty="0">
                <a:solidFill>
                  <a:schemeClr val="bg1"/>
                </a:solidFill>
              </a:rPr>
              <a:t>Linfócitos T CD4 e CD8</a:t>
            </a: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ADEB5397-A1ED-44EE-91EF-0CF24BF92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526" y="2132856"/>
            <a:ext cx="2376264" cy="177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rol EAE">
            <a:hlinkClick r:id="" action="ppaction://media"/>
            <a:extLst>
              <a:ext uri="{FF2B5EF4-FFF2-40B4-BE49-F238E27FC236}">
                <a16:creationId xmlns:a16="http://schemas.microsoft.com/office/drawing/2014/main" id="{A0C8D54B-EBFE-433B-A572-2441E7DBF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856" y="2062640"/>
            <a:ext cx="1836204" cy="1377153"/>
          </a:xfrm>
          <a:prstGeom prst="rect">
            <a:avLst/>
          </a:prstGeom>
        </p:spPr>
      </p:pic>
      <p:pic>
        <p:nvPicPr>
          <p:cNvPr id="16" name="Oral Tolerance">
            <a:hlinkClick r:id="" action="ppaction://media"/>
            <a:extLst>
              <a:ext uri="{FF2B5EF4-FFF2-40B4-BE49-F238E27FC236}">
                <a16:creationId xmlns:a16="http://schemas.microsoft.com/office/drawing/2014/main" id="{F0D74517-A09E-4C0F-ABDA-40873B93C6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604" y="4077072"/>
            <a:ext cx="1998222" cy="1498667"/>
          </a:xfrm>
          <a:prstGeom prst="rect">
            <a:avLst/>
          </a:prstGeom>
        </p:spPr>
      </p:pic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FE08FB4D-8D8E-44F4-998B-C290B646A21B}"/>
              </a:ext>
            </a:extLst>
          </p:cNvPr>
          <p:cNvSpPr/>
          <p:nvPr/>
        </p:nvSpPr>
        <p:spPr>
          <a:xfrm>
            <a:off x="2627784" y="2510898"/>
            <a:ext cx="648072" cy="27003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14A7DACE-6C2F-4B39-9006-D2C344826D73}"/>
              </a:ext>
            </a:extLst>
          </p:cNvPr>
          <p:cNvSpPr/>
          <p:nvPr/>
        </p:nvSpPr>
        <p:spPr>
          <a:xfrm rot="5400000">
            <a:off x="2222739" y="3564015"/>
            <a:ext cx="540060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718887D-972E-479B-8D72-180ACB563E8E}"/>
              </a:ext>
            </a:extLst>
          </p:cNvPr>
          <p:cNvSpPr txBox="1"/>
          <p:nvPr/>
        </p:nvSpPr>
        <p:spPr>
          <a:xfrm>
            <a:off x="3221850" y="3429000"/>
            <a:ext cx="5918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/>
              <a:t>Controle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F990CFE-D108-4EEB-98F7-AE2B4A4B5347}"/>
              </a:ext>
            </a:extLst>
          </p:cNvPr>
          <p:cNvSpPr txBox="1"/>
          <p:nvPr/>
        </p:nvSpPr>
        <p:spPr>
          <a:xfrm>
            <a:off x="953598" y="5589240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/>
              <a:t>MK801</a:t>
            </a:r>
          </a:p>
        </p:txBody>
      </p:sp>
      <p:grpSp>
        <p:nvGrpSpPr>
          <p:cNvPr id="190" name="Agrupar 189">
            <a:extLst>
              <a:ext uri="{FF2B5EF4-FFF2-40B4-BE49-F238E27FC236}">
                <a16:creationId xmlns:a16="http://schemas.microsoft.com/office/drawing/2014/main" id="{266D4B65-ED93-4BBE-99F2-4C9BA97744E1}"/>
              </a:ext>
            </a:extLst>
          </p:cNvPr>
          <p:cNvGrpSpPr/>
          <p:nvPr/>
        </p:nvGrpSpPr>
        <p:grpSpPr>
          <a:xfrm>
            <a:off x="6138174" y="3104965"/>
            <a:ext cx="2731822" cy="2689622"/>
            <a:chOff x="8184232" y="2996952"/>
            <a:chExt cx="3642429" cy="3586163"/>
          </a:xfrm>
        </p:grpSpPr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1A7C1C27-6877-40ED-A137-907ED82A9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l="64641" t="8115" b="14088"/>
            <a:stretch/>
          </p:blipFill>
          <p:spPr>
            <a:xfrm>
              <a:off x="8184232" y="3140968"/>
              <a:ext cx="2763960" cy="3308684"/>
            </a:xfrm>
            <a:prstGeom prst="rect">
              <a:avLst/>
            </a:prstGeom>
          </p:spPr>
        </p:pic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6FBAC732-8986-461E-9038-2570302C084C}"/>
                </a:ext>
              </a:extLst>
            </p:cNvPr>
            <p:cNvGrpSpPr/>
            <p:nvPr/>
          </p:nvGrpSpPr>
          <p:grpSpPr>
            <a:xfrm>
              <a:off x="9552384" y="2996952"/>
              <a:ext cx="2274277" cy="3586163"/>
              <a:chOff x="8367713" y="1728788"/>
              <a:chExt cx="2274277" cy="3586163"/>
            </a:xfrm>
          </p:grpSpPr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72A22BFD-FB60-4AAE-81DB-065D91BB0412}"/>
                  </a:ext>
                </a:extLst>
              </p:cNvPr>
              <p:cNvSpPr/>
              <p:nvPr/>
            </p:nvSpPr>
            <p:spPr>
              <a:xfrm>
                <a:off x="8367713" y="1728788"/>
                <a:ext cx="1493044" cy="358616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13"/>
              </a:p>
            </p:txBody>
          </p:sp>
          <p:grpSp>
            <p:nvGrpSpPr>
              <p:cNvPr id="41" name="Group 828">
                <a:extLst>
                  <a:ext uri="{FF2B5EF4-FFF2-40B4-BE49-F238E27FC236}">
                    <a16:creationId xmlns:a16="http://schemas.microsoft.com/office/drawing/2014/main" id="{EABC632B-08F4-423F-8695-C880135AEA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49158" y="2476085"/>
                <a:ext cx="388144" cy="404813"/>
                <a:chOff x="1872" y="2544"/>
                <a:chExt cx="240" cy="240"/>
              </a:xfrm>
            </p:grpSpPr>
            <p:sp>
              <p:nvSpPr>
                <p:cNvPr id="63" name="Oval 829">
                  <a:extLst>
                    <a:ext uri="{FF2B5EF4-FFF2-40B4-BE49-F238E27FC236}">
                      <a16:creationId xmlns:a16="http://schemas.microsoft.com/office/drawing/2014/main" id="{160C5DE9-CB49-4C28-9F24-50AEED63F4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2" y="2544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  <p:sp>
              <p:nvSpPr>
                <p:cNvPr id="64" name="Oval 830">
                  <a:extLst>
                    <a:ext uri="{FF2B5EF4-FFF2-40B4-BE49-F238E27FC236}">
                      <a16:creationId xmlns:a16="http://schemas.microsoft.com/office/drawing/2014/main" id="{CD1C19B5-653E-4D27-A3D5-910C74BB7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2580"/>
                  <a:ext cx="168" cy="1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</p:grpSp>
          <p:grpSp>
            <p:nvGrpSpPr>
              <p:cNvPr id="42" name="Group 828">
                <a:extLst>
                  <a:ext uri="{FF2B5EF4-FFF2-40B4-BE49-F238E27FC236}">
                    <a16:creationId xmlns:a16="http://schemas.microsoft.com/office/drawing/2014/main" id="{874692FF-CF88-4914-9F30-D6CE26D28B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25975" y="2277668"/>
                <a:ext cx="388144" cy="404813"/>
                <a:chOff x="1872" y="2544"/>
                <a:chExt cx="240" cy="240"/>
              </a:xfrm>
            </p:grpSpPr>
            <p:sp>
              <p:nvSpPr>
                <p:cNvPr id="61" name="Oval 829">
                  <a:extLst>
                    <a:ext uri="{FF2B5EF4-FFF2-40B4-BE49-F238E27FC236}">
                      <a16:creationId xmlns:a16="http://schemas.microsoft.com/office/drawing/2014/main" id="{73960647-9268-4BCA-BE30-8B531A7A5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2" y="2544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  <p:sp>
              <p:nvSpPr>
                <p:cNvPr id="62" name="Oval 830">
                  <a:extLst>
                    <a:ext uri="{FF2B5EF4-FFF2-40B4-BE49-F238E27FC236}">
                      <a16:creationId xmlns:a16="http://schemas.microsoft.com/office/drawing/2014/main" id="{1331B197-458D-4218-B911-A4D08DDA4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2580"/>
                  <a:ext cx="168" cy="1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</p:grpSp>
          <p:grpSp>
            <p:nvGrpSpPr>
              <p:cNvPr id="43" name="Group 828">
                <a:extLst>
                  <a:ext uri="{FF2B5EF4-FFF2-40B4-BE49-F238E27FC236}">
                    <a16:creationId xmlns:a16="http://schemas.microsoft.com/office/drawing/2014/main" id="{E219C147-B574-4509-89A1-649AFB51CA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92377" y="2739214"/>
                <a:ext cx="388144" cy="404813"/>
                <a:chOff x="1872" y="2544"/>
                <a:chExt cx="240" cy="240"/>
              </a:xfrm>
            </p:grpSpPr>
            <p:sp>
              <p:nvSpPr>
                <p:cNvPr id="59" name="Oval 829">
                  <a:extLst>
                    <a:ext uri="{FF2B5EF4-FFF2-40B4-BE49-F238E27FC236}">
                      <a16:creationId xmlns:a16="http://schemas.microsoft.com/office/drawing/2014/main" id="{2F0BFA3A-12C4-4235-8B96-53CBAB313F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2" y="2544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  <p:sp>
              <p:nvSpPr>
                <p:cNvPr id="60" name="Oval 830">
                  <a:extLst>
                    <a:ext uri="{FF2B5EF4-FFF2-40B4-BE49-F238E27FC236}">
                      <a16:creationId xmlns:a16="http://schemas.microsoft.com/office/drawing/2014/main" id="{24821B2A-737D-46E1-81ED-132AF83757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2580"/>
                  <a:ext cx="168" cy="1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</p:grpSp>
          <p:grpSp>
            <p:nvGrpSpPr>
              <p:cNvPr id="44" name="Group 828">
                <a:extLst>
                  <a:ext uri="{FF2B5EF4-FFF2-40B4-BE49-F238E27FC236}">
                    <a16:creationId xmlns:a16="http://schemas.microsoft.com/office/drawing/2014/main" id="{9E0DF916-2930-4709-A33A-7762569BA5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31645" y="2520851"/>
                <a:ext cx="388144" cy="404813"/>
                <a:chOff x="1872" y="2544"/>
                <a:chExt cx="240" cy="240"/>
              </a:xfrm>
            </p:grpSpPr>
            <p:sp>
              <p:nvSpPr>
                <p:cNvPr id="57" name="Oval 829">
                  <a:extLst>
                    <a:ext uri="{FF2B5EF4-FFF2-40B4-BE49-F238E27FC236}">
                      <a16:creationId xmlns:a16="http://schemas.microsoft.com/office/drawing/2014/main" id="{E98081DE-0244-4A58-8962-9DB8D92DC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2" y="2544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0000"/>
                    </a:gs>
                    <a:gs pos="100000">
                      <a:srgbClr val="47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  <p:sp>
              <p:nvSpPr>
                <p:cNvPr id="58" name="Oval 830">
                  <a:extLst>
                    <a:ext uri="{FF2B5EF4-FFF2-40B4-BE49-F238E27FC236}">
                      <a16:creationId xmlns:a16="http://schemas.microsoft.com/office/drawing/2014/main" id="{DFF3709F-7A2A-4D6D-B58A-38AC7C608A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" y="2580"/>
                  <a:ext cx="168" cy="1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</p:grpSp>
          <p:grpSp>
            <p:nvGrpSpPr>
              <p:cNvPr id="45" name="Group 927">
                <a:extLst>
                  <a:ext uri="{FF2B5EF4-FFF2-40B4-BE49-F238E27FC236}">
                    <a16:creationId xmlns:a16="http://schemas.microsoft.com/office/drawing/2014/main" id="{3E149983-A5DE-4EE7-882C-7952DE93B9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96467" y="4606589"/>
                <a:ext cx="460772" cy="404813"/>
                <a:chOff x="2544" y="2544"/>
                <a:chExt cx="240" cy="240"/>
              </a:xfrm>
            </p:grpSpPr>
            <p:sp>
              <p:nvSpPr>
                <p:cNvPr id="55" name="Oval 928">
                  <a:extLst>
                    <a:ext uri="{FF2B5EF4-FFF2-40B4-BE49-F238E27FC236}">
                      <a16:creationId xmlns:a16="http://schemas.microsoft.com/office/drawing/2014/main" id="{EA216AEC-BAD0-4BFD-AE1C-2D76428185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544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00"/>
                    </a:gs>
                    <a:gs pos="100000">
                      <a:srgbClr val="00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  <p:sp>
              <p:nvSpPr>
                <p:cNvPr id="56" name="Oval 929">
                  <a:extLst>
                    <a:ext uri="{FF2B5EF4-FFF2-40B4-BE49-F238E27FC236}">
                      <a16:creationId xmlns:a16="http://schemas.microsoft.com/office/drawing/2014/main" id="{0C5F6FD0-2250-4EBF-8B73-D5F45DFC7C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0" y="2580"/>
                  <a:ext cx="168" cy="1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</p:grpSp>
          <p:grpSp>
            <p:nvGrpSpPr>
              <p:cNvPr id="46" name="Group 927">
                <a:extLst>
                  <a:ext uri="{FF2B5EF4-FFF2-40B4-BE49-F238E27FC236}">
                    <a16:creationId xmlns:a16="http://schemas.microsoft.com/office/drawing/2014/main" id="{D9F37AC6-F3AC-4AAF-8D37-275351C218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58520" y="4324946"/>
                <a:ext cx="460772" cy="404813"/>
                <a:chOff x="2544" y="2544"/>
                <a:chExt cx="240" cy="240"/>
              </a:xfrm>
            </p:grpSpPr>
            <p:sp>
              <p:nvSpPr>
                <p:cNvPr id="53" name="Oval 928">
                  <a:extLst>
                    <a:ext uri="{FF2B5EF4-FFF2-40B4-BE49-F238E27FC236}">
                      <a16:creationId xmlns:a16="http://schemas.microsoft.com/office/drawing/2014/main" id="{6988163C-7E14-40DA-907D-64889E8EA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544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00"/>
                    </a:gs>
                    <a:gs pos="100000">
                      <a:srgbClr val="00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  <p:sp>
              <p:nvSpPr>
                <p:cNvPr id="54" name="Oval 929">
                  <a:extLst>
                    <a:ext uri="{FF2B5EF4-FFF2-40B4-BE49-F238E27FC236}">
                      <a16:creationId xmlns:a16="http://schemas.microsoft.com/office/drawing/2014/main" id="{0BC9C481-734C-4B0A-983B-49536936EF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0" y="2580"/>
                  <a:ext cx="168" cy="1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</p:grpSp>
          <p:grpSp>
            <p:nvGrpSpPr>
              <p:cNvPr id="47" name="Group 927">
                <a:extLst>
                  <a:ext uri="{FF2B5EF4-FFF2-40B4-BE49-F238E27FC236}">
                    <a16:creationId xmlns:a16="http://schemas.microsoft.com/office/drawing/2014/main" id="{3AABE16D-E5DF-4EDC-83CD-9236D3CC78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81218" y="4318193"/>
                <a:ext cx="460772" cy="404813"/>
                <a:chOff x="2544" y="2544"/>
                <a:chExt cx="240" cy="240"/>
              </a:xfrm>
            </p:grpSpPr>
            <p:sp>
              <p:nvSpPr>
                <p:cNvPr id="51" name="Oval 928">
                  <a:extLst>
                    <a:ext uri="{FF2B5EF4-FFF2-40B4-BE49-F238E27FC236}">
                      <a16:creationId xmlns:a16="http://schemas.microsoft.com/office/drawing/2014/main" id="{E213BE70-7F8C-4C77-91B7-781559F3A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544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00"/>
                    </a:gs>
                    <a:gs pos="100000">
                      <a:srgbClr val="00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  <p:sp>
              <p:nvSpPr>
                <p:cNvPr id="52" name="Oval 929">
                  <a:extLst>
                    <a:ext uri="{FF2B5EF4-FFF2-40B4-BE49-F238E27FC236}">
                      <a16:creationId xmlns:a16="http://schemas.microsoft.com/office/drawing/2014/main" id="{695FCA83-D157-44B2-BF59-21E8AA5469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0" y="2580"/>
                  <a:ext cx="168" cy="1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</p:grpSp>
          <p:grpSp>
            <p:nvGrpSpPr>
              <p:cNvPr id="48" name="Group 927">
                <a:extLst>
                  <a:ext uri="{FF2B5EF4-FFF2-40B4-BE49-F238E27FC236}">
                    <a16:creationId xmlns:a16="http://schemas.microsoft.com/office/drawing/2014/main" id="{613B3A0E-07E9-4EDE-A3AA-8DE6F67C0F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50854" y="4092179"/>
                <a:ext cx="460772" cy="404813"/>
                <a:chOff x="2544" y="2544"/>
                <a:chExt cx="240" cy="240"/>
              </a:xfrm>
            </p:grpSpPr>
            <p:sp>
              <p:nvSpPr>
                <p:cNvPr id="49" name="Oval 928">
                  <a:extLst>
                    <a:ext uri="{FF2B5EF4-FFF2-40B4-BE49-F238E27FC236}">
                      <a16:creationId xmlns:a16="http://schemas.microsoft.com/office/drawing/2014/main" id="{6DA008D4-F109-42E5-8966-F399CACCD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544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00"/>
                    </a:gs>
                    <a:gs pos="100000">
                      <a:srgbClr val="00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  <p:sp>
              <p:nvSpPr>
                <p:cNvPr id="50" name="Oval 929">
                  <a:extLst>
                    <a:ext uri="{FF2B5EF4-FFF2-40B4-BE49-F238E27FC236}">
                      <a16:creationId xmlns:a16="http://schemas.microsoft.com/office/drawing/2014/main" id="{1CB7018A-BE6D-4C07-92AF-F43ECD21D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0" y="2580"/>
                  <a:ext cx="168" cy="1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pt-BR" altLang="pt-BR" sz="1013"/>
                </a:p>
              </p:txBody>
            </p:sp>
          </p:grpSp>
        </p:grp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1BFB9DF4-131F-42AE-A02D-72998EEADF6E}"/>
              </a:ext>
            </a:extLst>
          </p:cNvPr>
          <p:cNvGrpSpPr/>
          <p:nvPr/>
        </p:nvGrpSpPr>
        <p:grpSpPr>
          <a:xfrm>
            <a:off x="3491880" y="3753036"/>
            <a:ext cx="2160240" cy="2052228"/>
            <a:chOff x="4210050" y="1916834"/>
            <a:chExt cx="3682554" cy="3739497"/>
          </a:xfrm>
        </p:grpSpPr>
        <p:pic>
          <p:nvPicPr>
            <p:cNvPr id="91" name="Picture 2">
              <a:extLst>
                <a:ext uri="{FF2B5EF4-FFF2-40B4-BE49-F238E27FC236}">
                  <a16:creationId xmlns:a16="http://schemas.microsoft.com/office/drawing/2014/main" id="{BB02E502-A726-4B61-9B4C-E23E2E59F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210050" y="5345833"/>
              <a:ext cx="3600450" cy="310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2" name="Picture 10">
              <a:extLst>
                <a:ext uri="{FF2B5EF4-FFF2-40B4-BE49-F238E27FC236}">
                  <a16:creationId xmlns:a16="http://schemas.microsoft.com/office/drawing/2014/main" id="{B673757A-7D95-44E8-A510-EE30ACBA2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8950" y="1973982"/>
              <a:ext cx="883908" cy="325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7AF0E4DA-F2AE-41F8-BFD0-F031BA1EA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096000" y="1973982"/>
              <a:ext cx="696174" cy="3214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4" name="Picture 12">
              <a:extLst>
                <a:ext uri="{FF2B5EF4-FFF2-40B4-BE49-F238E27FC236}">
                  <a16:creationId xmlns:a16="http://schemas.microsoft.com/office/drawing/2014/main" id="{81EF2781-5F4C-4579-8594-5146CEE68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81602" y="1973982"/>
              <a:ext cx="748811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5" name="Picture 13">
              <a:extLst>
                <a:ext uri="{FF2B5EF4-FFF2-40B4-BE49-F238E27FC236}">
                  <a16:creationId xmlns:a16="http://schemas.microsoft.com/office/drawing/2014/main" id="{EE1B2B81-8F3A-4CE6-8B12-E49259FE3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323402" y="1916834"/>
              <a:ext cx="686748" cy="3278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6" name="Seta para a direita 1">
              <a:extLst>
                <a:ext uri="{FF2B5EF4-FFF2-40B4-BE49-F238E27FC236}">
                  <a16:creationId xmlns:a16="http://schemas.microsoft.com/office/drawing/2014/main" id="{0478EFB0-9C4B-4644-B9D4-594A41C24321}"/>
                </a:ext>
              </a:extLst>
            </p:cNvPr>
            <p:cNvSpPr/>
            <p:nvPr/>
          </p:nvSpPr>
          <p:spPr>
            <a:xfrm rot="10800000">
              <a:off x="5916387" y="3574183"/>
              <a:ext cx="164205" cy="12556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97" name="Seta para a direita 8">
              <a:extLst>
                <a:ext uri="{FF2B5EF4-FFF2-40B4-BE49-F238E27FC236}">
                  <a16:creationId xmlns:a16="http://schemas.microsoft.com/office/drawing/2014/main" id="{0D261EC5-CC9B-4D53-B2FE-1A59B02BA9DE}"/>
                </a:ext>
              </a:extLst>
            </p:cNvPr>
            <p:cNvSpPr/>
            <p:nvPr/>
          </p:nvSpPr>
          <p:spPr>
            <a:xfrm rot="10800000">
              <a:off x="5924439" y="3852688"/>
              <a:ext cx="164205" cy="12556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98" name="Seta para a direita 9">
              <a:extLst>
                <a:ext uri="{FF2B5EF4-FFF2-40B4-BE49-F238E27FC236}">
                  <a16:creationId xmlns:a16="http://schemas.microsoft.com/office/drawing/2014/main" id="{6D1A6683-6220-4DA0-A86C-2BBD6434EBEB}"/>
                </a:ext>
              </a:extLst>
            </p:cNvPr>
            <p:cNvSpPr/>
            <p:nvPr/>
          </p:nvSpPr>
          <p:spPr>
            <a:xfrm rot="10800000">
              <a:off x="5919609" y="4248711"/>
              <a:ext cx="164205" cy="12556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99" name="Seta para a direita 10">
              <a:extLst>
                <a:ext uri="{FF2B5EF4-FFF2-40B4-BE49-F238E27FC236}">
                  <a16:creationId xmlns:a16="http://schemas.microsoft.com/office/drawing/2014/main" id="{72D86CF6-1207-4B7E-A394-86D6847A8914}"/>
                </a:ext>
              </a:extLst>
            </p:cNvPr>
            <p:cNvSpPr/>
            <p:nvPr/>
          </p:nvSpPr>
          <p:spPr>
            <a:xfrm rot="10800000">
              <a:off x="5011534" y="3556324"/>
              <a:ext cx="164205" cy="12556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100" name="Seta para a direita 11">
              <a:extLst>
                <a:ext uri="{FF2B5EF4-FFF2-40B4-BE49-F238E27FC236}">
                  <a16:creationId xmlns:a16="http://schemas.microsoft.com/office/drawing/2014/main" id="{86C849CA-1E78-4ECD-8EF4-AA9DC04B4B84}"/>
                </a:ext>
              </a:extLst>
            </p:cNvPr>
            <p:cNvSpPr/>
            <p:nvPr/>
          </p:nvSpPr>
          <p:spPr>
            <a:xfrm rot="10800000">
              <a:off x="6804363" y="2118871"/>
              <a:ext cx="164205" cy="125569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101" name="Seta para a direita 12">
              <a:extLst>
                <a:ext uri="{FF2B5EF4-FFF2-40B4-BE49-F238E27FC236}">
                  <a16:creationId xmlns:a16="http://schemas.microsoft.com/office/drawing/2014/main" id="{70FE03AB-3A40-4DAB-96AC-D94D01D1DDBD}"/>
                </a:ext>
              </a:extLst>
            </p:cNvPr>
            <p:cNvSpPr/>
            <p:nvPr/>
          </p:nvSpPr>
          <p:spPr>
            <a:xfrm rot="10800000">
              <a:off x="7728399" y="2750257"/>
              <a:ext cx="164205" cy="125569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102" name="Seta para a direita 13">
              <a:extLst>
                <a:ext uri="{FF2B5EF4-FFF2-40B4-BE49-F238E27FC236}">
                  <a16:creationId xmlns:a16="http://schemas.microsoft.com/office/drawing/2014/main" id="{A1F76CA6-C2F1-48B4-9313-678A46189A33}"/>
                </a:ext>
              </a:extLst>
            </p:cNvPr>
            <p:cNvSpPr/>
            <p:nvPr/>
          </p:nvSpPr>
          <p:spPr>
            <a:xfrm rot="10800000">
              <a:off x="7728399" y="2356006"/>
              <a:ext cx="164205" cy="125569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103" name="Seta para a direita 14">
              <a:extLst>
                <a:ext uri="{FF2B5EF4-FFF2-40B4-BE49-F238E27FC236}">
                  <a16:creationId xmlns:a16="http://schemas.microsoft.com/office/drawing/2014/main" id="{C06281DB-6491-43D8-A71B-F7F3132FAD03}"/>
                </a:ext>
              </a:extLst>
            </p:cNvPr>
            <p:cNvSpPr/>
            <p:nvPr/>
          </p:nvSpPr>
          <p:spPr>
            <a:xfrm rot="10800000">
              <a:off x="7728399" y="1961754"/>
              <a:ext cx="164205" cy="125569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104" name="Seta para a direita 15">
              <a:extLst>
                <a:ext uri="{FF2B5EF4-FFF2-40B4-BE49-F238E27FC236}">
                  <a16:creationId xmlns:a16="http://schemas.microsoft.com/office/drawing/2014/main" id="{3EF2679B-3F9D-4C17-8404-545A95B832FD}"/>
                </a:ext>
              </a:extLst>
            </p:cNvPr>
            <p:cNvSpPr/>
            <p:nvPr/>
          </p:nvSpPr>
          <p:spPr>
            <a:xfrm rot="10800000">
              <a:off x="6793558" y="2504188"/>
              <a:ext cx="164205" cy="125569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105" name="Seta para a direita 16">
              <a:extLst>
                <a:ext uri="{FF2B5EF4-FFF2-40B4-BE49-F238E27FC236}">
                  <a16:creationId xmlns:a16="http://schemas.microsoft.com/office/drawing/2014/main" id="{7B85F7D3-07E0-4E8A-BA02-44BAA380355F}"/>
                </a:ext>
              </a:extLst>
            </p:cNvPr>
            <p:cNvSpPr/>
            <p:nvPr/>
          </p:nvSpPr>
          <p:spPr>
            <a:xfrm rot="10800000">
              <a:off x="6826764" y="3574183"/>
              <a:ext cx="164205" cy="125569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106" name="Seta para a direita 17">
              <a:extLst>
                <a:ext uri="{FF2B5EF4-FFF2-40B4-BE49-F238E27FC236}">
                  <a16:creationId xmlns:a16="http://schemas.microsoft.com/office/drawing/2014/main" id="{6BC7D4B4-3B26-4CC6-AA61-E38363BE9224}"/>
                </a:ext>
              </a:extLst>
            </p:cNvPr>
            <p:cNvSpPr/>
            <p:nvPr/>
          </p:nvSpPr>
          <p:spPr>
            <a:xfrm rot="10800000">
              <a:off x="6826764" y="3713126"/>
              <a:ext cx="164205" cy="125569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107" name="Seta para a direita 18">
              <a:extLst>
                <a:ext uri="{FF2B5EF4-FFF2-40B4-BE49-F238E27FC236}">
                  <a16:creationId xmlns:a16="http://schemas.microsoft.com/office/drawing/2014/main" id="{08F129E8-D524-4516-A8C7-998BCEFAA197}"/>
                </a:ext>
              </a:extLst>
            </p:cNvPr>
            <p:cNvSpPr/>
            <p:nvPr/>
          </p:nvSpPr>
          <p:spPr>
            <a:xfrm rot="10800000">
              <a:off x="5916387" y="2241507"/>
              <a:ext cx="164205" cy="125569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  <p:sp>
          <p:nvSpPr>
            <p:cNvPr id="108" name="Seta para a direita 19">
              <a:extLst>
                <a:ext uri="{FF2B5EF4-FFF2-40B4-BE49-F238E27FC236}">
                  <a16:creationId xmlns:a16="http://schemas.microsoft.com/office/drawing/2014/main" id="{731AEA34-AE9E-4926-BEC1-3294757C3FDA}"/>
                </a:ext>
              </a:extLst>
            </p:cNvPr>
            <p:cNvSpPr/>
            <p:nvPr/>
          </p:nvSpPr>
          <p:spPr>
            <a:xfrm rot="10800000">
              <a:off x="5014466" y="4566517"/>
              <a:ext cx="164205" cy="125569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13"/>
            </a:p>
          </p:txBody>
        </p:sp>
      </p:grpSp>
      <p:grpSp>
        <p:nvGrpSpPr>
          <p:cNvPr id="191" name="Agrupar 190">
            <a:extLst>
              <a:ext uri="{FF2B5EF4-FFF2-40B4-BE49-F238E27FC236}">
                <a16:creationId xmlns:a16="http://schemas.microsoft.com/office/drawing/2014/main" id="{F6C2AE5C-C816-47AA-A223-62D9E5C34560}"/>
              </a:ext>
            </a:extLst>
          </p:cNvPr>
          <p:cNvGrpSpPr/>
          <p:nvPr/>
        </p:nvGrpSpPr>
        <p:grpSpPr>
          <a:xfrm>
            <a:off x="5814138" y="-992426"/>
            <a:ext cx="5367914" cy="4407351"/>
            <a:chOff x="7752184" y="-2466235"/>
            <a:chExt cx="7157218" cy="5876468"/>
          </a:xfrm>
        </p:grpSpPr>
        <p:grpSp>
          <p:nvGrpSpPr>
            <p:cNvPr id="110" name="Agrupar 109">
              <a:extLst>
                <a:ext uri="{FF2B5EF4-FFF2-40B4-BE49-F238E27FC236}">
                  <a16:creationId xmlns:a16="http://schemas.microsoft.com/office/drawing/2014/main" id="{245CBB23-1A54-40BB-90C0-B562C56E9654}"/>
                </a:ext>
              </a:extLst>
            </p:cNvPr>
            <p:cNvGrpSpPr/>
            <p:nvPr/>
          </p:nvGrpSpPr>
          <p:grpSpPr>
            <a:xfrm>
              <a:off x="7752184" y="-2466235"/>
              <a:ext cx="7157218" cy="5876468"/>
              <a:chOff x="7288618" y="-2133143"/>
              <a:chExt cx="7157218" cy="5876468"/>
            </a:xfrm>
          </p:grpSpPr>
          <p:grpSp>
            <p:nvGrpSpPr>
              <p:cNvPr id="111" name="Group 125">
                <a:extLst>
                  <a:ext uri="{FF2B5EF4-FFF2-40B4-BE49-F238E27FC236}">
                    <a16:creationId xmlns:a16="http://schemas.microsoft.com/office/drawing/2014/main" id="{6ABAFC99-3B25-44B8-951B-155846A8D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1164" y="1523999"/>
                <a:ext cx="2252661" cy="2219326"/>
                <a:chOff x="2229" y="1373"/>
                <a:chExt cx="1207" cy="1184"/>
              </a:xfrm>
            </p:grpSpPr>
            <p:sp>
              <p:nvSpPr>
                <p:cNvPr id="176" name="Freeform 126">
                  <a:extLst>
                    <a:ext uri="{FF2B5EF4-FFF2-40B4-BE49-F238E27FC236}">
                      <a16:creationId xmlns:a16="http://schemas.microsoft.com/office/drawing/2014/main" id="{C07C39E6-B466-4B8A-A1D6-7A80178955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1" y="1373"/>
                  <a:ext cx="1195" cy="1184"/>
                </a:xfrm>
                <a:custGeom>
                  <a:avLst/>
                  <a:gdLst>
                    <a:gd name="T0" fmla="*/ 41008333 w 478"/>
                    <a:gd name="T1" fmla="*/ 30406123 h 444"/>
                    <a:gd name="T2" fmla="*/ 7946800 w 478"/>
                    <a:gd name="T3" fmla="*/ 136161259 h 444"/>
                    <a:gd name="T4" fmla="*/ 12398250 w 478"/>
                    <a:gd name="T5" fmla="*/ 286920269 h 444"/>
                    <a:gd name="T6" fmla="*/ 118191738 w 478"/>
                    <a:gd name="T7" fmla="*/ 361404339 h 444"/>
                    <a:gd name="T8" fmla="*/ 140553675 w 478"/>
                    <a:gd name="T9" fmla="*/ 66191211 h 444"/>
                    <a:gd name="T10" fmla="*/ 94368458 w 478"/>
                    <a:gd name="T11" fmla="*/ 12798691 h 444"/>
                    <a:gd name="T12" fmla="*/ 41008333 w 478"/>
                    <a:gd name="T13" fmla="*/ 30406123 h 4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78"/>
                    <a:gd name="T22" fmla="*/ 0 h 444"/>
                    <a:gd name="T23" fmla="*/ 478 w 478"/>
                    <a:gd name="T24" fmla="*/ 444 h 4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78" h="444">
                      <a:moveTo>
                        <a:pt x="110" y="33"/>
                      </a:moveTo>
                      <a:cubicBezTo>
                        <a:pt x="53" y="66"/>
                        <a:pt x="45" y="92"/>
                        <a:pt x="21" y="148"/>
                      </a:cubicBezTo>
                      <a:cubicBezTo>
                        <a:pt x="0" y="199"/>
                        <a:pt x="7" y="264"/>
                        <a:pt x="33" y="312"/>
                      </a:cubicBezTo>
                      <a:cubicBezTo>
                        <a:pt x="82" y="404"/>
                        <a:pt x="227" y="444"/>
                        <a:pt x="317" y="393"/>
                      </a:cubicBezTo>
                      <a:cubicBezTo>
                        <a:pt x="424" y="333"/>
                        <a:pt x="478" y="167"/>
                        <a:pt x="377" y="72"/>
                      </a:cubicBezTo>
                      <a:cubicBezTo>
                        <a:pt x="342" y="39"/>
                        <a:pt x="298" y="23"/>
                        <a:pt x="253" y="14"/>
                      </a:cubicBezTo>
                      <a:cubicBezTo>
                        <a:pt x="183" y="0"/>
                        <a:pt x="150" y="12"/>
                        <a:pt x="110" y="33"/>
                      </a:cubicBezTo>
                      <a:close/>
                    </a:path>
                  </a:pathLst>
                </a:custGeom>
                <a:solidFill>
                  <a:srgbClr val="42CA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77" name="Freeform 127">
                  <a:extLst>
                    <a:ext uri="{FF2B5EF4-FFF2-40B4-BE49-F238E27FC236}">
                      <a16:creationId xmlns:a16="http://schemas.microsoft.com/office/drawing/2014/main" id="{72572629-F03D-43EA-9038-3F6591E83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6" y="1459"/>
                  <a:ext cx="890" cy="936"/>
                </a:xfrm>
                <a:custGeom>
                  <a:avLst/>
                  <a:gdLst>
                    <a:gd name="T0" fmla="*/ 30593938 w 356"/>
                    <a:gd name="T1" fmla="*/ 29327360 h 351"/>
                    <a:gd name="T2" fmla="*/ 4483208 w 356"/>
                    <a:gd name="T3" fmla="*/ 135145848 h 351"/>
                    <a:gd name="T4" fmla="*/ 28020050 w 356"/>
                    <a:gd name="T5" fmla="*/ 289635955 h 351"/>
                    <a:gd name="T6" fmla="*/ 80177720 w 356"/>
                    <a:gd name="T7" fmla="*/ 313432384 h 351"/>
                    <a:gd name="T8" fmla="*/ 117714375 w 356"/>
                    <a:gd name="T9" fmla="*/ 234443741 h 351"/>
                    <a:gd name="T10" fmla="*/ 126362970 w 356"/>
                    <a:gd name="T11" fmla="*/ 110324416 h 351"/>
                    <a:gd name="T12" fmla="*/ 95054845 w 356"/>
                    <a:gd name="T13" fmla="*/ 22113544 h 351"/>
                    <a:gd name="T14" fmla="*/ 30593938 w 356"/>
                    <a:gd name="T15" fmla="*/ 29327360 h 3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6"/>
                    <a:gd name="T25" fmla="*/ 0 h 351"/>
                    <a:gd name="T26" fmla="*/ 356 w 356"/>
                    <a:gd name="T27" fmla="*/ 351 h 35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6" h="351">
                      <a:moveTo>
                        <a:pt x="82" y="32"/>
                      </a:moveTo>
                      <a:cubicBezTo>
                        <a:pt x="32" y="58"/>
                        <a:pt x="19" y="110"/>
                        <a:pt x="12" y="147"/>
                      </a:cubicBezTo>
                      <a:cubicBezTo>
                        <a:pt x="0" y="215"/>
                        <a:pt x="10" y="278"/>
                        <a:pt x="75" y="315"/>
                      </a:cubicBezTo>
                      <a:cubicBezTo>
                        <a:pt x="108" y="333"/>
                        <a:pt x="177" y="351"/>
                        <a:pt x="215" y="341"/>
                      </a:cubicBezTo>
                      <a:cubicBezTo>
                        <a:pt x="263" y="328"/>
                        <a:pt x="290" y="291"/>
                        <a:pt x="316" y="255"/>
                      </a:cubicBezTo>
                      <a:cubicBezTo>
                        <a:pt x="345" y="215"/>
                        <a:pt x="356" y="176"/>
                        <a:pt x="339" y="120"/>
                      </a:cubicBezTo>
                      <a:cubicBezTo>
                        <a:pt x="326" y="78"/>
                        <a:pt x="297" y="38"/>
                        <a:pt x="255" y="24"/>
                      </a:cubicBezTo>
                      <a:cubicBezTo>
                        <a:pt x="182" y="0"/>
                        <a:pt x="143" y="3"/>
                        <a:pt x="82" y="32"/>
                      </a:cubicBezTo>
                      <a:close/>
                    </a:path>
                  </a:pathLst>
                </a:custGeom>
                <a:solidFill>
                  <a:srgbClr val="C971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 dirty="0"/>
                </a:p>
              </p:txBody>
            </p:sp>
            <p:sp>
              <p:nvSpPr>
                <p:cNvPr id="178" name="Freeform 128">
                  <a:extLst>
                    <a:ext uri="{FF2B5EF4-FFF2-40B4-BE49-F238E27FC236}">
                      <a16:creationId xmlns:a16="http://schemas.microsoft.com/office/drawing/2014/main" id="{6B7CF4C0-E4B3-4765-A852-FAE1DF81BE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9" y="1648"/>
                  <a:ext cx="847" cy="717"/>
                </a:xfrm>
                <a:custGeom>
                  <a:avLst/>
                  <a:gdLst>
                    <a:gd name="T0" fmla="*/ 0 w 339"/>
                    <a:gd name="T1" fmla="*/ 158049648 h 269"/>
                    <a:gd name="T2" fmla="*/ 39486123 w 339"/>
                    <a:gd name="T3" fmla="*/ 233789988 h 269"/>
                    <a:gd name="T4" fmla="*/ 86528955 w 339"/>
                    <a:gd name="T5" fmla="*/ 212794845 h 269"/>
                    <a:gd name="T6" fmla="*/ 98371499 w 339"/>
                    <a:gd name="T7" fmla="*/ 0 h 269"/>
                    <a:gd name="T8" fmla="*/ 100549329 w 339"/>
                    <a:gd name="T9" fmla="*/ 94263865 h 269"/>
                    <a:gd name="T10" fmla="*/ 88313709 w 339"/>
                    <a:gd name="T11" fmla="*/ 131653170 h 269"/>
                    <a:gd name="T12" fmla="*/ 76177528 w 339"/>
                    <a:gd name="T13" fmla="*/ 170645115 h 269"/>
                    <a:gd name="T14" fmla="*/ 41717076 w 339"/>
                    <a:gd name="T15" fmla="*/ 200836812 h 269"/>
                    <a:gd name="T16" fmla="*/ 17291672 w 339"/>
                    <a:gd name="T17" fmla="*/ 178876203 h 269"/>
                    <a:gd name="T18" fmla="*/ 2960193 w 339"/>
                    <a:gd name="T19" fmla="*/ 161756040 h 2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39"/>
                    <a:gd name="T31" fmla="*/ 0 h 269"/>
                    <a:gd name="T32" fmla="*/ 339 w 339"/>
                    <a:gd name="T33" fmla="*/ 269 h 2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39" h="269">
                      <a:moveTo>
                        <a:pt x="0" y="173"/>
                      </a:moveTo>
                      <a:cubicBezTo>
                        <a:pt x="10" y="229"/>
                        <a:pt x="64" y="243"/>
                        <a:pt x="107" y="256"/>
                      </a:cubicBezTo>
                      <a:cubicBezTo>
                        <a:pt x="154" y="269"/>
                        <a:pt x="196" y="265"/>
                        <a:pt x="234" y="233"/>
                      </a:cubicBezTo>
                      <a:cubicBezTo>
                        <a:pt x="295" y="179"/>
                        <a:pt x="339" y="58"/>
                        <a:pt x="266" y="0"/>
                      </a:cubicBezTo>
                      <a:cubicBezTo>
                        <a:pt x="273" y="33"/>
                        <a:pt x="287" y="70"/>
                        <a:pt x="272" y="103"/>
                      </a:cubicBezTo>
                      <a:cubicBezTo>
                        <a:pt x="265" y="118"/>
                        <a:pt x="251" y="132"/>
                        <a:pt x="239" y="144"/>
                      </a:cubicBezTo>
                      <a:cubicBezTo>
                        <a:pt x="225" y="158"/>
                        <a:pt x="218" y="173"/>
                        <a:pt x="206" y="187"/>
                      </a:cubicBezTo>
                      <a:cubicBezTo>
                        <a:pt x="187" y="211"/>
                        <a:pt x="144" y="222"/>
                        <a:pt x="113" y="220"/>
                      </a:cubicBezTo>
                      <a:cubicBezTo>
                        <a:pt x="85" y="219"/>
                        <a:pt x="68" y="208"/>
                        <a:pt x="47" y="196"/>
                      </a:cubicBezTo>
                      <a:cubicBezTo>
                        <a:pt x="35" y="188"/>
                        <a:pt x="14" y="192"/>
                        <a:pt x="8" y="177"/>
                      </a:cubicBezTo>
                    </a:path>
                  </a:pathLst>
                </a:custGeom>
                <a:solidFill>
                  <a:srgbClr val="D684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79" name="Freeform 129">
                  <a:extLst>
                    <a:ext uri="{FF2B5EF4-FFF2-40B4-BE49-F238E27FC236}">
                      <a16:creationId xmlns:a16="http://schemas.microsoft.com/office/drawing/2014/main" id="{E9EAC506-2326-4132-B62F-637D606EC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566"/>
                  <a:ext cx="430" cy="426"/>
                </a:xfrm>
                <a:custGeom>
                  <a:avLst/>
                  <a:gdLst>
                    <a:gd name="T0" fmla="*/ 42488595 w 172"/>
                    <a:gd name="T1" fmla="*/ 3671657 h 160"/>
                    <a:gd name="T2" fmla="*/ 16098158 w 172"/>
                    <a:gd name="T3" fmla="*/ 42284185 h 160"/>
                    <a:gd name="T4" fmla="*/ 1983595 w 172"/>
                    <a:gd name="T5" fmla="*/ 143892563 h 160"/>
                    <a:gd name="T6" fmla="*/ 23129425 w 172"/>
                    <a:gd name="T7" fmla="*/ 45955445 h 160"/>
                    <a:gd name="T8" fmla="*/ 32788083 w 172"/>
                    <a:gd name="T9" fmla="*/ 35177924 h 160"/>
                    <a:gd name="T10" fmla="*/ 38739063 w 172"/>
                    <a:gd name="T11" fmla="*/ 17260261 h 160"/>
                    <a:gd name="T12" fmla="*/ 64086908 w 172"/>
                    <a:gd name="T13" fmla="*/ 3671657 h 160"/>
                    <a:gd name="T14" fmla="*/ 42488595 w 172"/>
                    <a:gd name="T15" fmla="*/ 5439397 h 16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72"/>
                    <a:gd name="T25" fmla="*/ 0 h 160"/>
                    <a:gd name="T26" fmla="*/ 172 w 172"/>
                    <a:gd name="T27" fmla="*/ 160 h 16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72" h="160">
                      <a:moveTo>
                        <a:pt x="114" y="4"/>
                      </a:moveTo>
                      <a:cubicBezTo>
                        <a:pt x="86" y="17"/>
                        <a:pt x="64" y="24"/>
                        <a:pt x="43" y="47"/>
                      </a:cubicBezTo>
                      <a:cubicBezTo>
                        <a:pt x="17" y="76"/>
                        <a:pt x="0" y="120"/>
                        <a:pt x="5" y="160"/>
                      </a:cubicBezTo>
                      <a:cubicBezTo>
                        <a:pt x="13" y="120"/>
                        <a:pt x="27" y="74"/>
                        <a:pt x="62" y="51"/>
                      </a:cubicBezTo>
                      <a:cubicBezTo>
                        <a:pt x="70" y="46"/>
                        <a:pt x="81" y="44"/>
                        <a:pt x="88" y="39"/>
                      </a:cubicBezTo>
                      <a:cubicBezTo>
                        <a:pt x="96" y="32"/>
                        <a:pt x="96" y="25"/>
                        <a:pt x="104" y="19"/>
                      </a:cubicBezTo>
                      <a:cubicBezTo>
                        <a:pt x="116" y="8"/>
                        <a:pt x="158" y="9"/>
                        <a:pt x="172" y="4"/>
                      </a:cubicBezTo>
                      <a:cubicBezTo>
                        <a:pt x="163" y="0"/>
                        <a:pt x="123" y="2"/>
                        <a:pt x="114" y="6"/>
                      </a:cubicBezTo>
                    </a:path>
                  </a:pathLst>
                </a:custGeom>
                <a:solidFill>
                  <a:srgbClr val="D684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80" name="Freeform 130">
                  <a:extLst>
                    <a:ext uri="{FF2B5EF4-FFF2-40B4-BE49-F238E27FC236}">
                      <a16:creationId xmlns:a16="http://schemas.microsoft.com/office/drawing/2014/main" id="{677C64D6-54B8-432D-B1F7-4150154F1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701"/>
                  <a:ext cx="777" cy="816"/>
                </a:xfrm>
                <a:custGeom>
                  <a:avLst/>
                  <a:gdLst>
                    <a:gd name="T0" fmla="*/ 0 w 311"/>
                    <a:gd name="T1" fmla="*/ 246574955 h 306"/>
                    <a:gd name="T2" fmla="*/ 1467928 w 311"/>
                    <a:gd name="T3" fmla="*/ 247249941 h 306"/>
                    <a:gd name="T4" fmla="*/ 77131688 w 311"/>
                    <a:gd name="T5" fmla="*/ 223442979 h 306"/>
                    <a:gd name="T6" fmla="*/ 99314896 w 311"/>
                    <a:gd name="T7" fmla="*/ 0 h 306"/>
                    <a:gd name="T8" fmla="*/ 67543693 w 311"/>
                    <a:gd name="T9" fmla="*/ 223442979 h 306"/>
                    <a:gd name="T10" fmla="*/ 0 w 311"/>
                    <a:gd name="T11" fmla="*/ 246574955 h 30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1"/>
                    <a:gd name="T19" fmla="*/ 0 h 306"/>
                    <a:gd name="T20" fmla="*/ 311 w 311"/>
                    <a:gd name="T21" fmla="*/ 306 h 30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1" h="306">
                      <a:moveTo>
                        <a:pt x="0" y="268"/>
                      </a:moveTo>
                      <a:cubicBezTo>
                        <a:pt x="1" y="268"/>
                        <a:pt x="2" y="269"/>
                        <a:pt x="4" y="269"/>
                      </a:cubicBezTo>
                      <a:cubicBezTo>
                        <a:pt x="46" y="287"/>
                        <a:pt x="137" y="306"/>
                        <a:pt x="209" y="243"/>
                      </a:cubicBezTo>
                      <a:cubicBezTo>
                        <a:pt x="284" y="178"/>
                        <a:pt x="311" y="54"/>
                        <a:pt x="269" y="0"/>
                      </a:cubicBezTo>
                      <a:cubicBezTo>
                        <a:pt x="288" y="52"/>
                        <a:pt x="288" y="176"/>
                        <a:pt x="183" y="243"/>
                      </a:cubicBezTo>
                      <a:cubicBezTo>
                        <a:pt x="139" y="263"/>
                        <a:pt x="99" y="294"/>
                        <a:pt x="0" y="268"/>
                      </a:cubicBezTo>
                    </a:path>
                  </a:pathLst>
                </a:custGeom>
                <a:solidFill>
                  <a:srgbClr val="3BBB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81" name="Freeform 131">
                  <a:extLst>
                    <a:ext uri="{FF2B5EF4-FFF2-40B4-BE49-F238E27FC236}">
                      <a16:creationId xmlns:a16="http://schemas.microsoft.com/office/drawing/2014/main" id="{55B5E342-BBF1-4119-B0A5-6E46ABA76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9" y="1536"/>
                  <a:ext cx="210" cy="771"/>
                </a:xfrm>
                <a:custGeom>
                  <a:avLst/>
                  <a:gdLst>
                    <a:gd name="T0" fmla="*/ 31311050 w 84"/>
                    <a:gd name="T1" fmla="*/ 0 h 289"/>
                    <a:gd name="T2" fmla="*/ 13402083 w 84"/>
                    <a:gd name="T3" fmla="*/ 76684284 h 289"/>
                    <a:gd name="T4" fmla="*/ 29088083 w 84"/>
                    <a:gd name="T5" fmla="*/ 267386986 h 289"/>
                    <a:gd name="T6" fmla="*/ 14907925 w 84"/>
                    <a:gd name="T7" fmla="*/ 107090574 h 289"/>
                    <a:gd name="T8" fmla="*/ 31311050 w 84"/>
                    <a:gd name="T9" fmla="*/ 0 h 2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289"/>
                    <a:gd name="T17" fmla="*/ 84 w 84"/>
                    <a:gd name="T18" fmla="*/ 289 h 2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289">
                      <a:moveTo>
                        <a:pt x="84" y="0"/>
                      </a:moveTo>
                      <a:cubicBezTo>
                        <a:pt x="55" y="24"/>
                        <a:pt x="45" y="59"/>
                        <a:pt x="36" y="83"/>
                      </a:cubicBezTo>
                      <a:cubicBezTo>
                        <a:pt x="19" y="123"/>
                        <a:pt x="0" y="215"/>
                        <a:pt x="78" y="289"/>
                      </a:cubicBezTo>
                      <a:cubicBezTo>
                        <a:pt x="59" y="268"/>
                        <a:pt x="19" y="180"/>
                        <a:pt x="40" y="116"/>
                      </a:cubicBezTo>
                      <a:cubicBezTo>
                        <a:pt x="62" y="52"/>
                        <a:pt x="57" y="26"/>
                        <a:pt x="84" y="0"/>
                      </a:cubicBezTo>
                    </a:path>
                  </a:pathLst>
                </a:custGeom>
                <a:solidFill>
                  <a:srgbClr val="EAF1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82" name="Freeform 132">
                  <a:extLst>
                    <a:ext uri="{FF2B5EF4-FFF2-40B4-BE49-F238E27FC236}">
                      <a16:creationId xmlns:a16="http://schemas.microsoft.com/office/drawing/2014/main" id="{6700049B-EB57-4A2E-8640-36EBEECBB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6" y="2059"/>
                  <a:ext cx="417" cy="405"/>
                </a:xfrm>
                <a:custGeom>
                  <a:avLst/>
                  <a:gdLst>
                    <a:gd name="T0" fmla="*/ 61157090 w 167"/>
                    <a:gd name="T1" fmla="*/ 0 h 152"/>
                    <a:gd name="T2" fmla="*/ 0 w 167"/>
                    <a:gd name="T3" fmla="*/ 138148410 h 152"/>
                    <a:gd name="T4" fmla="*/ 61157090 w 167"/>
                    <a:gd name="T5" fmla="*/ 0 h 152"/>
                    <a:gd name="T6" fmla="*/ 0 60000 65536"/>
                    <a:gd name="T7" fmla="*/ 0 60000 65536"/>
                    <a:gd name="T8" fmla="*/ 0 60000 65536"/>
                    <a:gd name="T9" fmla="*/ 0 w 167"/>
                    <a:gd name="T10" fmla="*/ 0 h 152"/>
                    <a:gd name="T11" fmla="*/ 167 w 167"/>
                    <a:gd name="T12" fmla="*/ 152 h 1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7" h="152">
                      <a:moveTo>
                        <a:pt x="167" y="0"/>
                      </a:moveTo>
                      <a:cubicBezTo>
                        <a:pt x="159" y="26"/>
                        <a:pt x="119" y="140"/>
                        <a:pt x="0" y="152"/>
                      </a:cubicBezTo>
                      <a:cubicBezTo>
                        <a:pt x="27" y="148"/>
                        <a:pt x="127" y="107"/>
                        <a:pt x="167" y="0"/>
                      </a:cubicBezTo>
                    </a:path>
                  </a:pathLst>
                </a:custGeom>
                <a:solidFill>
                  <a:srgbClr val="32B4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83" name="Freeform 133">
                  <a:extLst>
                    <a:ext uri="{FF2B5EF4-FFF2-40B4-BE49-F238E27FC236}">
                      <a16:creationId xmlns:a16="http://schemas.microsoft.com/office/drawing/2014/main" id="{D4E6E021-F274-4A60-A089-606A0BB5E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9" y="1856"/>
                  <a:ext cx="527" cy="499"/>
                </a:xfrm>
                <a:custGeom>
                  <a:avLst/>
                  <a:gdLst>
                    <a:gd name="T0" fmla="*/ 0 w 211"/>
                    <a:gd name="T1" fmla="*/ 160703937 h 187"/>
                    <a:gd name="T2" fmla="*/ 41953254 w 211"/>
                    <a:gd name="T3" fmla="*/ 155087335 h 187"/>
                    <a:gd name="T4" fmla="*/ 67997511 w 211"/>
                    <a:gd name="T5" fmla="*/ 82356521 h 187"/>
                    <a:gd name="T6" fmla="*/ 75358525 w 211"/>
                    <a:gd name="T7" fmla="*/ 0 h 187"/>
                    <a:gd name="T8" fmla="*/ 57407521 w 211"/>
                    <a:gd name="T9" fmla="*/ 105714279 h 187"/>
                    <a:gd name="T10" fmla="*/ 22814894 w 211"/>
                    <a:gd name="T11" fmla="*/ 162426629 h 187"/>
                    <a:gd name="T12" fmla="*/ 0 w 211"/>
                    <a:gd name="T13" fmla="*/ 160703937 h 1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1"/>
                    <a:gd name="T22" fmla="*/ 0 h 187"/>
                    <a:gd name="T23" fmla="*/ 211 w 211"/>
                    <a:gd name="T24" fmla="*/ 187 h 1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1" h="187">
                      <a:moveTo>
                        <a:pt x="0" y="173"/>
                      </a:moveTo>
                      <a:cubicBezTo>
                        <a:pt x="42" y="187"/>
                        <a:pt x="77" y="187"/>
                        <a:pt x="114" y="167"/>
                      </a:cubicBezTo>
                      <a:cubicBezTo>
                        <a:pt x="150" y="146"/>
                        <a:pt x="170" y="118"/>
                        <a:pt x="185" y="89"/>
                      </a:cubicBezTo>
                      <a:cubicBezTo>
                        <a:pt x="199" y="60"/>
                        <a:pt x="211" y="26"/>
                        <a:pt x="205" y="0"/>
                      </a:cubicBezTo>
                      <a:cubicBezTo>
                        <a:pt x="205" y="16"/>
                        <a:pt x="177" y="88"/>
                        <a:pt x="156" y="114"/>
                      </a:cubicBezTo>
                      <a:cubicBezTo>
                        <a:pt x="135" y="140"/>
                        <a:pt x="81" y="173"/>
                        <a:pt x="62" y="175"/>
                      </a:cubicBezTo>
                      <a:cubicBezTo>
                        <a:pt x="44" y="176"/>
                        <a:pt x="10" y="178"/>
                        <a:pt x="0" y="173"/>
                      </a:cubicBezTo>
                    </a:path>
                  </a:pathLst>
                </a:custGeom>
                <a:solidFill>
                  <a:srgbClr val="9D67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84" name="Freeform 134">
                  <a:extLst>
                    <a:ext uri="{FF2B5EF4-FFF2-40B4-BE49-F238E27FC236}">
                      <a16:creationId xmlns:a16="http://schemas.microsoft.com/office/drawing/2014/main" id="{D1AD24E7-EE03-42F6-8711-377438EE4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6" y="1459"/>
                  <a:ext cx="890" cy="936"/>
                </a:xfrm>
                <a:custGeom>
                  <a:avLst/>
                  <a:gdLst>
                    <a:gd name="T0" fmla="*/ 30593938 w 356"/>
                    <a:gd name="T1" fmla="*/ 29327360 h 351"/>
                    <a:gd name="T2" fmla="*/ 4483208 w 356"/>
                    <a:gd name="T3" fmla="*/ 135145848 h 351"/>
                    <a:gd name="T4" fmla="*/ 28020050 w 356"/>
                    <a:gd name="T5" fmla="*/ 289635955 h 351"/>
                    <a:gd name="T6" fmla="*/ 80177720 w 356"/>
                    <a:gd name="T7" fmla="*/ 313432384 h 351"/>
                    <a:gd name="T8" fmla="*/ 117714375 w 356"/>
                    <a:gd name="T9" fmla="*/ 234443741 h 351"/>
                    <a:gd name="T10" fmla="*/ 126362970 w 356"/>
                    <a:gd name="T11" fmla="*/ 110324416 h 351"/>
                    <a:gd name="T12" fmla="*/ 95054845 w 356"/>
                    <a:gd name="T13" fmla="*/ 22113544 h 351"/>
                    <a:gd name="T14" fmla="*/ 30593938 w 356"/>
                    <a:gd name="T15" fmla="*/ 29327360 h 3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6"/>
                    <a:gd name="T25" fmla="*/ 0 h 351"/>
                    <a:gd name="T26" fmla="*/ 356 w 356"/>
                    <a:gd name="T27" fmla="*/ 351 h 35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6" h="351">
                      <a:moveTo>
                        <a:pt x="82" y="32"/>
                      </a:moveTo>
                      <a:cubicBezTo>
                        <a:pt x="32" y="58"/>
                        <a:pt x="19" y="110"/>
                        <a:pt x="12" y="147"/>
                      </a:cubicBezTo>
                      <a:cubicBezTo>
                        <a:pt x="0" y="215"/>
                        <a:pt x="10" y="278"/>
                        <a:pt x="75" y="315"/>
                      </a:cubicBezTo>
                      <a:cubicBezTo>
                        <a:pt x="108" y="333"/>
                        <a:pt x="177" y="351"/>
                        <a:pt x="215" y="341"/>
                      </a:cubicBezTo>
                      <a:cubicBezTo>
                        <a:pt x="263" y="328"/>
                        <a:pt x="290" y="291"/>
                        <a:pt x="316" y="255"/>
                      </a:cubicBezTo>
                      <a:cubicBezTo>
                        <a:pt x="345" y="215"/>
                        <a:pt x="356" y="176"/>
                        <a:pt x="339" y="120"/>
                      </a:cubicBezTo>
                      <a:cubicBezTo>
                        <a:pt x="326" y="78"/>
                        <a:pt x="297" y="38"/>
                        <a:pt x="255" y="24"/>
                      </a:cubicBezTo>
                      <a:cubicBezTo>
                        <a:pt x="182" y="0"/>
                        <a:pt x="143" y="3"/>
                        <a:pt x="82" y="32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85" name="Freeform 135">
                  <a:extLst>
                    <a:ext uri="{FF2B5EF4-FFF2-40B4-BE49-F238E27FC236}">
                      <a16:creationId xmlns:a16="http://schemas.microsoft.com/office/drawing/2014/main" id="{6E7FE2AF-1815-4DDA-AAAC-66D354EC9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" y="1373"/>
                  <a:ext cx="1197" cy="1182"/>
                </a:xfrm>
                <a:custGeom>
                  <a:avLst/>
                  <a:gdLst>
                    <a:gd name="T0" fmla="*/ 41037178 w 479"/>
                    <a:gd name="T1" fmla="*/ 30595897 h 443"/>
                    <a:gd name="T2" fmla="*/ 8120728 w 479"/>
                    <a:gd name="T3" fmla="*/ 136183250 h 443"/>
                    <a:gd name="T4" fmla="*/ 12575392 w 479"/>
                    <a:gd name="T5" fmla="*/ 289004827 h 443"/>
                    <a:gd name="T6" fmla="*/ 117830516 w 479"/>
                    <a:gd name="T7" fmla="*/ 364382347 h 443"/>
                    <a:gd name="T8" fmla="*/ 140090465 w 479"/>
                    <a:gd name="T9" fmla="*/ 65630150 h 443"/>
                    <a:gd name="T10" fmla="*/ 94124456 w 479"/>
                    <a:gd name="T11" fmla="*/ 12871332 h 443"/>
                    <a:gd name="T12" fmla="*/ 41037178 w 479"/>
                    <a:gd name="T13" fmla="*/ 30595897 h 4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79"/>
                    <a:gd name="T22" fmla="*/ 0 h 443"/>
                    <a:gd name="T23" fmla="*/ 479 w 479"/>
                    <a:gd name="T24" fmla="*/ 443 h 4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79" h="443">
                      <a:moveTo>
                        <a:pt x="111" y="33"/>
                      </a:moveTo>
                      <a:cubicBezTo>
                        <a:pt x="54" y="65"/>
                        <a:pt x="46" y="92"/>
                        <a:pt x="22" y="147"/>
                      </a:cubicBezTo>
                      <a:cubicBezTo>
                        <a:pt x="0" y="198"/>
                        <a:pt x="8" y="264"/>
                        <a:pt x="34" y="312"/>
                      </a:cubicBezTo>
                      <a:cubicBezTo>
                        <a:pt x="83" y="403"/>
                        <a:pt x="228" y="443"/>
                        <a:pt x="318" y="393"/>
                      </a:cubicBezTo>
                      <a:cubicBezTo>
                        <a:pt x="425" y="333"/>
                        <a:pt x="479" y="167"/>
                        <a:pt x="378" y="71"/>
                      </a:cubicBezTo>
                      <a:cubicBezTo>
                        <a:pt x="343" y="38"/>
                        <a:pt x="299" y="23"/>
                        <a:pt x="254" y="14"/>
                      </a:cubicBezTo>
                      <a:cubicBezTo>
                        <a:pt x="184" y="0"/>
                        <a:pt x="150" y="11"/>
                        <a:pt x="111" y="33"/>
                      </a:cubicBezTo>
                      <a:close/>
                    </a:path>
                  </a:pathLst>
                </a:custGeom>
                <a:noFill/>
                <a:ln w="7938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86" name="Oval 136">
                  <a:extLst>
                    <a:ext uri="{FF2B5EF4-FFF2-40B4-BE49-F238E27FC236}">
                      <a16:creationId xmlns:a16="http://schemas.microsoft.com/office/drawing/2014/main" id="{54999679-7EDB-4D9D-ABA1-D353BFD09D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4" y="1512"/>
                  <a:ext cx="85" cy="8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1350"/>
                </a:p>
              </p:txBody>
            </p:sp>
            <p:sp>
              <p:nvSpPr>
                <p:cNvPr id="187" name="Oval 137">
                  <a:extLst>
                    <a:ext uri="{FF2B5EF4-FFF2-40B4-BE49-F238E27FC236}">
                      <a16:creationId xmlns:a16="http://schemas.microsoft.com/office/drawing/2014/main" id="{9B9580F0-82FA-451E-9D12-96B2DBD9D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6" y="1507"/>
                  <a:ext cx="33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1350"/>
                </a:p>
              </p:txBody>
            </p:sp>
            <p:sp>
              <p:nvSpPr>
                <p:cNvPr id="188" name="Oval 138">
                  <a:extLst>
                    <a:ext uri="{FF2B5EF4-FFF2-40B4-BE49-F238E27FC236}">
                      <a16:creationId xmlns:a16="http://schemas.microsoft.com/office/drawing/2014/main" id="{B6A513E9-376B-4DD5-8C24-FBA6BB082D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9" y="1573"/>
                  <a:ext cx="30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1350"/>
                </a:p>
              </p:txBody>
            </p:sp>
          </p:grpSp>
          <p:sp>
            <p:nvSpPr>
              <p:cNvPr id="112" name="CaixaDeTexto 111">
                <a:extLst>
                  <a:ext uri="{FF2B5EF4-FFF2-40B4-BE49-F238E27FC236}">
                    <a16:creationId xmlns:a16="http://schemas.microsoft.com/office/drawing/2014/main" id="{F4573987-CED0-4C77-B54D-A96BA5FA2D75}"/>
                  </a:ext>
                </a:extLst>
              </p:cNvPr>
              <p:cNvSpPr txBox="1"/>
              <p:nvPr/>
            </p:nvSpPr>
            <p:spPr>
              <a:xfrm>
                <a:off x="9886950" y="2153305"/>
                <a:ext cx="979328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100" b="1" dirty="0"/>
                  <a:t>Th17</a:t>
                </a:r>
              </a:p>
              <a:p>
                <a:r>
                  <a:rPr lang="pt-BR" sz="2100" b="1" dirty="0"/>
                  <a:t>Th1</a:t>
                </a:r>
              </a:p>
            </p:txBody>
          </p:sp>
          <p:grpSp>
            <p:nvGrpSpPr>
              <p:cNvPr id="113" name="Group 3">
                <a:extLst>
                  <a:ext uri="{FF2B5EF4-FFF2-40B4-BE49-F238E27FC236}">
                    <a16:creationId xmlns:a16="http://schemas.microsoft.com/office/drawing/2014/main" id="{7B08E3E5-EBEE-4BFF-A3AF-6F29C1C2B0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55361">
                <a:off x="7648658" y="-2133143"/>
                <a:ext cx="6797178" cy="4586578"/>
                <a:chOff x="1394" y="2058"/>
                <a:chExt cx="2065" cy="1762"/>
              </a:xfrm>
            </p:grpSpPr>
            <p:sp>
              <p:nvSpPr>
                <p:cNvPr id="120" name="Freeform 4">
                  <a:extLst>
                    <a:ext uri="{FF2B5EF4-FFF2-40B4-BE49-F238E27FC236}">
                      <a16:creationId xmlns:a16="http://schemas.microsoft.com/office/drawing/2014/main" id="{1FB8D92B-B9BD-4295-A990-7FA5090752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6" y="2058"/>
                  <a:ext cx="2063" cy="1762"/>
                </a:xfrm>
                <a:custGeom>
                  <a:avLst/>
                  <a:gdLst>
                    <a:gd name="T0" fmla="*/ 372289 w 1176"/>
                    <a:gd name="T1" fmla="*/ 116086 h 941"/>
                    <a:gd name="T2" fmla="*/ 368968 w 1176"/>
                    <a:gd name="T3" fmla="*/ 148834 h 941"/>
                    <a:gd name="T4" fmla="*/ 377308 w 1176"/>
                    <a:gd name="T5" fmla="*/ 167617 h 941"/>
                    <a:gd name="T6" fmla="*/ 358853 w 1176"/>
                    <a:gd name="T7" fmla="*/ 267230 h 941"/>
                    <a:gd name="T8" fmla="*/ 412863 w 1176"/>
                    <a:gd name="T9" fmla="*/ 204605 h 941"/>
                    <a:gd name="T10" fmla="*/ 477867 w 1176"/>
                    <a:gd name="T11" fmla="*/ 84344 h 941"/>
                    <a:gd name="T12" fmla="*/ 509319 w 1176"/>
                    <a:gd name="T13" fmla="*/ 32761 h 941"/>
                    <a:gd name="T14" fmla="*/ 518124 w 1176"/>
                    <a:gd name="T15" fmla="*/ 46724 h 941"/>
                    <a:gd name="T16" fmla="*/ 447448 w 1176"/>
                    <a:gd name="T17" fmla="*/ 131940 h 941"/>
                    <a:gd name="T18" fmla="*/ 401341 w 1176"/>
                    <a:gd name="T19" fmla="*/ 288607 h 941"/>
                    <a:gd name="T20" fmla="*/ 444120 w 1176"/>
                    <a:gd name="T21" fmla="*/ 311632 h 941"/>
                    <a:gd name="T22" fmla="*/ 494818 w 1176"/>
                    <a:gd name="T23" fmla="*/ 157932 h 941"/>
                    <a:gd name="T24" fmla="*/ 499225 w 1176"/>
                    <a:gd name="T25" fmla="*/ 199188 h 941"/>
                    <a:gd name="T26" fmla="*/ 496239 w 1176"/>
                    <a:gd name="T27" fmla="*/ 324309 h 941"/>
                    <a:gd name="T28" fmla="*/ 568281 w 1176"/>
                    <a:gd name="T29" fmla="*/ 355111 h 941"/>
                    <a:gd name="T30" fmla="*/ 534885 w 1176"/>
                    <a:gd name="T31" fmla="*/ 336368 h 941"/>
                    <a:gd name="T32" fmla="*/ 432467 w 1176"/>
                    <a:gd name="T33" fmla="*/ 385082 h 941"/>
                    <a:gd name="T34" fmla="*/ 368968 w 1176"/>
                    <a:gd name="T35" fmla="*/ 499167 h 941"/>
                    <a:gd name="T36" fmla="*/ 410969 w 1176"/>
                    <a:gd name="T37" fmla="*/ 538000 h 941"/>
                    <a:gd name="T38" fmla="*/ 497329 w 1176"/>
                    <a:gd name="T39" fmla="*/ 629133 h 941"/>
                    <a:gd name="T40" fmla="*/ 472448 w 1176"/>
                    <a:gd name="T41" fmla="*/ 618863 h 941"/>
                    <a:gd name="T42" fmla="*/ 444320 w 1176"/>
                    <a:gd name="T43" fmla="*/ 727483 h 941"/>
                    <a:gd name="T44" fmla="*/ 412642 w 1176"/>
                    <a:gd name="T45" fmla="*/ 604971 h 941"/>
                    <a:gd name="T46" fmla="*/ 372289 w 1176"/>
                    <a:gd name="T47" fmla="*/ 538000 h 941"/>
                    <a:gd name="T48" fmla="*/ 319539 w 1176"/>
                    <a:gd name="T49" fmla="*/ 657132 h 941"/>
                    <a:gd name="T50" fmla="*/ 268276 w 1176"/>
                    <a:gd name="T51" fmla="*/ 826606 h 941"/>
                    <a:gd name="T52" fmla="*/ 251744 w 1176"/>
                    <a:gd name="T53" fmla="*/ 842343 h 941"/>
                    <a:gd name="T54" fmla="*/ 260087 w 1176"/>
                    <a:gd name="T55" fmla="*/ 753082 h 941"/>
                    <a:gd name="T56" fmla="*/ 242594 w 1176"/>
                    <a:gd name="T57" fmla="*/ 737911 h 941"/>
                    <a:gd name="T58" fmla="*/ 302247 w 1176"/>
                    <a:gd name="T59" fmla="*/ 676571 h 941"/>
                    <a:gd name="T60" fmla="*/ 270786 w 1176"/>
                    <a:gd name="T61" fmla="*/ 621142 h 941"/>
                    <a:gd name="T62" fmla="*/ 260548 w 1176"/>
                    <a:gd name="T63" fmla="*/ 632189 h 941"/>
                    <a:gd name="T64" fmla="*/ 238187 w 1176"/>
                    <a:gd name="T65" fmla="*/ 657683 h 941"/>
                    <a:gd name="T66" fmla="*/ 199429 w 1176"/>
                    <a:gd name="T67" fmla="*/ 787773 h 941"/>
                    <a:gd name="T68" fmla="*/ 263410 w 1176"/>
                    <a:gd name="T69" fmla="*/ 903857 h 941"/>
                    <a:gd name="T70" fmla="*/ 196517 w 1176"/>
                    <a:gd name="T71" fmla="*/ 817561 h 941"/>
                    <a:gd name="T72" fmla="*/ 150155 w 1176"/>
                    <a:gd name="T73" fmla="*/ 701525 h 941"/>
                    <a:gd name="T74" fmla="*/ 139370 w 1176"/>
                    <a:gd name="T75" fmla="*/ 660664 h 941"/>
                    <a:gd name="T76" fmla="*/ 198348 w 1176"/>
                    <a:gd name="T77" fmla="*/ 678818 h 941"/>
                    <a:gd name="T78" fmla="*/ 215082 w 1176"/>
                    <a:gd name="T79" fmla="*/ 496929 h 941"/>
                    <a:gd name="T80" fmla="*/ 151036 w 1176"/>
                    <a:gd name="T81" fmla="*/ 559475 h 941"/>
                    <a:gd name="T82" fmla="*/ 89962 w 1176"/>
                    <a:gd name="T83" fmla="*/ 607261 h 941"/>
                    <a:gd name="T84" fmla="*/ 21874 w 1176"/>
                    <a:gd name="T85" fmla="*/ 549456 h 941"/>
                    <a:gd name="T86" fmla="*/ 12746 w 1176"/>
                    <a:gd name="T87" fmla="*/ 525151 h 941"/>
                    <a:gd name="T88" fmla="*/ 88595 w 1176"/>
                    <a:gd name="T89" fmla="*/ 568514 h 941"/>
                    <a:gd name="T90" fmla="*/ 118677 w 1176"/>
                    <a:gd name="T91" fmla="*/ 536798 h 941"/>
                    <a:gd name="T92" fmla="*/ 105131 w 1176"/>
                    <a:gd name="T93" fmla="*/ 364932 h 941"/>
                    <a:gd name="T94" fmla="*/ 117473 w 1176"/>
                    <a:gd name="T95" fmla="*/ 383118 h 941"/>
                    <a:gd name="T96" fmla="*/ 113067 w 1176"/>
                    <a:gd name="T97" fmla="*/ 483258 h 941"/>
                    <a:gd name="T98" fmla="*/ 186280 w 1176"/>
                    <a:gd name="T99" fmla="*/ 501732 h 941"/>
                    <a:gd name="T100" fmla="*/ 244013 w 1176"/>
                    <a:gd name="T101" fmla="*/ 397882 h 941"/>
                    <a:gd name="T102" fmla="*/ 214003 w 1176"/>
                    <a:gd name="T103" fmla="*/ 242276 h 941"/>
                    <a:gd name="T104" fmla="*/ 202355 w 1176"/>
                    <a:gd name="T105" fmla="*/ 221563 h 941"/>
                    <a:gd name="T106" fmla="*/ 284308 w 1176"/>
                    <a:gd name="T107" fmla="*/ 313859 h 941"/>
                    <a:gd name="T108" fmla="*/ 263410 w 1176"/>
                    <a:gd name="T109" fmla="*/ 251322 h 941"/>
                    <a:gd name="T110" fmla="*/ 311404 w 1176"/>
                    <a:gd name="T111" fmla="*/ 238823 h 941"/>
                    <a:gd name="T112" fmla="*/ 314378 w 1176"/>
                    <a:gd name="T113" fmla="*/ 130968 h 941"/>
                    <a:gd name="T114" fmla="*/ 365502 w 1176"/>
                    <a:gd name="T115" fmla="*/ 97882 h 941"/>
                    <a:gd name="T116" fmla="*/ 417840 w 1176"/>
                    <a:gd name="T117" fmla="*/ 38835 h 94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176"/>
                    <a:gd name="T178" fmla="*/ 0 h 941"/>
                    <a:gd name="T179" fmla="*/ 1176 w 1176"/>
                    <a:gd name="T180" fmla="*/ 941 h 94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176" h="941">
                      <a:moveTo>
                        <a:pt x="884" y="6"/>
                      </a:moveTo>
                      <a:cubicBezTo>
                        <a:pt x="893" y="0"/>
                        <a:pt x="915" y="30"/>
                        <a:pt x="893" y="37"/>
                      </a:cubicBezTo>
                      <a:cubicBezTo>
                        <a:pt x="870" y="45"/>
                        <a:pt x="854" y="66"/>
                        <a:pt x="840" y="85"/>
                      </a:cubicBezTo>
                      <a:cubicBezTo>
                        <a:pt x="825" y="105"/>
                        <a:pt x="793" y="112"/>
                        <a:pt x="769" y="117"/>
                      </a:cubicBezTo>
                      <a:cubicBezTo>
                        <a:pt x="756" y="119"/>
                        <a:pt x="742" y="120"/>
                        <a:pt x="728" y="121"/>
                      </a:cubicBezTo>
                      <a:cubicBezTo>
                        <a:pt x="717" y="122"/>
                        <a:pt x="704" y="123"/>
                        <a:pt x="697" y="133"/>
                      </a:cubicBezTo>
                      <a:cubicBezTo>
                        <a:pt x="712" y="134"/>
                        <a:pt x="726" y="140"/>
                        <a:pt x="740" y="145"/>
                      </a:cubicBezTo>
                      <a:cubicBezTo>
                        <a:pt x="747" y="148"/>
                        <a:pt x="755" y="152"/>
                        <a:pt x="762" y="150"/>
                      </a:cubicBezTo>
                      <a:cubicBezTo>
                        <a:pt x="771" y="149"/>
                        <a:pt x="780" y="146"/>
                        <a:pt x="789" y="144"/>
                      </a:cubicBezTo>
                      <a:cubicBezTo>
                        <a:pt x="795" y="143"/>
                        <a:pt x="802" y="141"/>
                        <a:pt x="808" y="145"/>
                      </a:cubicBezTo>
                      <a:cubicBezTo>
                        <a:pt x="811" y="147"/>
                        <a:pt x="816" y="152"/>
                        <a:pt x="814" y="157"/>
                      </a:cubicBezTo>
                      <a:cubicBezTo>
                        <a:pt x="807" y="168"/>
                        <a:pt x="791" y="169"/>
                        <a:pt x="779" y="169"/>
                      </a:cubicBezTo>
                      <a:cubicBezTo>
                        <a:pt x="764" y="169"/>
                        <a:pt x="748" y="167"/>
                        <a:pt x="733" y="165"/>
                      </a:cubicBezTo>
                      <a:cubicBezTo>
                        <a:pt x="720" y="164"/>
                        <a:pt x="699" y="155"/>
                        <a:pt x="691" y="170"/>
                      </a:cubicBezTo>
                      <a:cubicBezTo>
                        <a:pt x="678" y="195"/>
                        <a:pt x="691" y="230"/>
                        <a:pt x="707" y="251"/>
                      </a:cubicBezTo>
                      <a:cubicBezTo>
                        <a:pt x="716" y="262"/>
                        <a:pt x="726" y="271"/>
                        <a:pt x="741" y="269"/>
                      </a:cubicBezTo>
                      <a:cubicBezTo>
                        <a:pt x="758" y="267"/>
                        <a:pt x="776" y="265"/>
                        <a:pt x="793" y="261"/>
                      </a:cubicBezTo>
                      <a:cubicBezTo>
                        <a:pt x="801" y="260"/>
                        <a:pt x="809" y="258"/>
                        <a:pt x="817" y="255"/>
                      </a:cubicBezTo>
                      <a:cubicBezTo>
                        <a:pt x="822" y="252"/>
                        <a:pt x="827" y="247"/>
                        <a:pt x="831" y="243"/>
                      </a:cubicBezTo>
                      <a:cubicBezTo>
                        <a:pt x="840" y="232"/>
                        <a:pt x="848" y="219"/>
                        <a:pt x="853" y="206"/>
                      </a:cubicBezTo>
                      <a:cubicBezTo>
                        <a:pt x="859" y="194"/>
                        <a:pt x="861" y="181"/>
                        <a:pt x="867" y="170"/>
                      </a:cubicBezTo>
                      <a:cubicBezTo>
                        <a:pt x="872" y="159"/>
                        <a:pt x="879" y="149"/>
                        <a:pt x="887" y="140"/>
                      </a:cubicBezTo>
                      <a:cubicBezTo>
                        <a:pt x="903" y="120"/>
                        <a:pt x="924" y="104"/>
                        <a:pt x="948" y="95"/>
                      </a:cubicBezTo>
                      <a:cubicBezTo>
                        <a:pt x="961" y="90"/>
                        <a:pt x="974" y="87"/>
                        <a:pt x="987" y="85"/>
                      </a:cubicBezTo>
                      <a:cubicBezTo>
                        <a:pt x="996" y="84"/>
                        <a:pt x="1001" y="85"/>
                        <a:pt x="1008" y="80"/>
                      </a:cubicBezTo>
                      <a:cubicBezTo>
                        <a:pt x="1015" y="75"/>
                        <a:pt x="1022" y="71"/>
                        <a:pt x="1028" y="65"/>
                      </a:cubicBezTo>
                      <a:cubicBezTo>
                        <a:pt x="1034" y="61"/>
                        <a:pt x="1038" y="57"/>
                        <a:pt x="1041" y="50"/>
                      </a:cubicBezTo>
                      <a:cubicBezTo>
                        <a:pt x="1043" y="44"/>
                        <a:pt x="1047" y="38"/>
                        <a:pt x="1052" y="33"/>
                      </a:cubicBezTo>
                      <a:cubicBezTo>
                        <a:pt x="1055" y="30"/>
                        <a:pt x="1061" y="22"/>
                        <a:pt x="1066" y="22"/>
                      </a:cubicBezTo>
                      <a:cubicBezTo>
                        <a:pt x="1071" y="21"/>
                        <a:pt x="1076" y="22"/>
                        <a:pt x="1081" y="22"/>
                      </a:cubicBezTo>
                      <a:cubicBezTo>
                        <a:pt x="1080" y="28"/>
                        <a:pt x="1083" y="34"/>
                        <a:pt x="1082" y="39"/>
                      </a:cubicBezTo>
                      <a:cubicBezTo>
                        <a:pt x="1080" y="44"/>
                        <a:pt x="1074" y="46"/>
                        <a:pt x="1070" y="47"/>
                      </a:cubicBezTo>
                      <a:cubicBezTo>
                        <a:pt x="1058" y="53"/>
                        <a:pt x="1051" y="64"/>
                        <a:pt x="1041" y="73"/>
                      </a:cubicBezTo>
                      <a:cubicBezTo>
                        <a:pt x="1031" y="83"/>
                        <a:pt x="1019" y="91"/>
                        <a:pt x="1006" y="99"/>
                      </a:cubicBezTo>
                      <a:cubicBezTo>
                        <a:pt x="998" y="103"/>
                        <a:pt x="991" y="103"/>
                        <a:pt x="983" y="104"/>
                      </a:cubicBezTo>
                      <a:cubicBezTo>
                        <a:pt x="959" y="107"/>
                        <a:pt x="941" y="116"/>
                        <a:pt x="924" y="133"/>
                      </a:cubicBezTo>
                      <a:cubicBezTo>
                        <a:pt x="915" y="142"/>
                        <a:pt x="911" y="160"/>
                        <a:pt x="906" y="172"/>
                      </a:cubicBezTo>
                      <a:cubicBezTo>
                        <a:pt x="901" y="187"/>
                        <a:pt x="895" y="202"/>
                        <a:pt x="888" y="216"/>
                      </a:cubicBezTo>
                      <a:cubicBezTo>
                        <a:pt x="881" y="230"/>
                        <a:pt x="872" y="242"/>
                        <a:pt x="862" y="253"/>
                      </a:cubicBezTo>
                      <a:cubicBezTo>
                        <a:pt x="851" y="266"/>
                        <a:pt x="835" y="277"/>
                        <a:pt x="829" y="291"/>
                      </a:cubicBezTo>
                      <a:cubicBezTo>
                        <a:pt x="817" y="315"/>
                        <a:pt x="823" y="343"/>
                        <a:pt x="849" y="355"/>
                      </a:cubicBezTo>
                      <a:cubicBezTo>
                        <a:pt x="854" y="358"/>
                        <a:pt x="860" y="359"/>
                        <a:pt x="866" y="360"/>
                      </a:cubicBezTo>
                      <a:cubicBezTo>
                        <a:pt x="875" y="361"/>
                        <a:pt x="877" y="356"/>
                        <a:pt x="883" y="350"/>
                      </a:cubicBezTo>
                      <a:cubicBezTo>
                        <a:pt x="894" y="338"/>
                        <a:pt x="905" y="326"/>
                        <a:pt x="917" y="314"/>
                      </a:cubicBezTo>
                      <a:cubicBezTo>
                        <a:pt x="928" y="304"/>
                        <a:pt x="939" y="293"/>
                        <a:pt x="951" y="284"/>
                      </a:cubicBezTo>
                      <a:cubicBezTo>
                        <a:pt x="963" y="274"/>
                        <a:pt x="978" y="267"/>
                        <a:pt x="989" y="255"/>
                      </a:cubicBezTo>
                      <a:cubicBezTo>
                        <a:pt x="1007" y="234"/>
                        <a:pt x="1017" y="208"/>
                        <a:pt x="1021" y="181"/>
                      </a:cubicBezTo>
                      <a:cubicBezTo>
                        <a:pt x="1022" y="173"/>
                        <a:pt x="1022" y="166"/>
                        <a:pt x="1022" y="159"/>
                      </a:cubicBezTo>
                      <a:cubicBezTo>
                        <a:pt x="1022" y="153"/>
                        <a:pt x="1020" y="146"/>
                        <a:pt x="1023" y="141"/>
                      </a:cubicBezTo>
                      <a:cubicBezTo>
                        <a:pt x="1030" y="129"/>
                        <a:pt x="1044" y="133"/>
                        <a:pt x="1049" y="144"/>
                      </a:cubicBezTo>
                      <a:cubicBezTo>
                        <a:pt x="1054" y="154"/>
                        <a:pt x="1044" y="160"/>
                        <a:pt x="1039" y="166"/>
                      </a:cubicBezTo>
                      <a:cubicBezTo>
                        <a:pt x="1029" y="175"/>
                        <a:pt x="1033" y="188"/>
                        <a:pt x="1031" y="201"/>
                      </a:cubicBezTo>
                      <a:cubicBezTo>
                        <a:pt x="1029" y="228"/>
                        <a:pt x="1020" y="253"/>
                        <a:pt x="1004" y="275"/>
                      </a:cubicBezTo>
                      <a:cubicBezTo>
                        <a:pt x="997" y="284"/>
                        <a:pt x="989" y="293"/>
                        <a:pt x="979" y="300"/>
                      </a:cubicBezTo>
                      <a:cubicBezTo>
                        <a:pt x="971" y="307"/>
                        <a:pt x="958" y="315"/>
                        <a:pt x="960" y="328"/>
                      </a:cubicBezTo>
                      <a:cubicBezTo>
                        <a:pt x="965" y="356"/>
                        <a:pt x="1008" y="333"/>
                        <a:pt x="1025" y="327"/>
                      </a:cubicBezTo>
                      <a:cubicBezTo>
                        <a:pt x="1051" y="317"/>
                        <a:pt x="1076" y="318"/>
                        <a:pt x="1103" y="321"/>
                      </a:cubicBezTo>
                      <a:cubicBezTo>
                        <a:pt x="1115" y="323"/>
                        <a:pt x="1127" y="332"/>
                        <a:pt x="1138" y="338"/>
                      </a:cubicBezTo>
                      <a:cubicBezTo>
                        <a:pt x="1144" y="342"/>
                        <a:pt x="1151" y="345"/>
                        <a:pt x="1158" y="348"/>
                      </a:cubicBezTo>
                      <a:cubicBezTo>
                        <a:pt x="1163" y="351"/>
                        <a:pt x="1172" y="351"/>
                        <a:pt x="1174" y="358"/>
                      </a:cubicBezTo>
                      <a:cubicBezTo>
                        <a:pt x="1176" y="369"/>
                        <a:pt x="1167" y="375"/>
                        <a:pt x="1157" y="374"/>
                      </a:cubicBezTo>
                      <a:cubicBezTo>
                        <a:pt x="1145" y="374"/>
                        <a:pt x="1147" y="361"/>
                        <a:pt x="1141" y="353"/>
                      </a:cubicBezTo>
                      <a:cubicBezTo>
                        <a:pt x="1138" y="348"/>
                        <a:pt x="1132" y="347"/>
                        <a:pt x="1126" y="346"/>
                      </a:cubicBezTo>
                      <a:cubicBezTo>
                        <a:pt x="1119" y="343"/>
                        <a:pt x="1112" y="341"/>
                        <a:pt x="1105" y="339"/>
                      </a:cubicBezTo>
                      <a:cubicBezTo>
                        <a:pt x="1089" y="336"/>
                        <a:pt x="1072" y="337"/>
                        <a:pt x="1056" y="340"/>
                      </a:cubicBezTo>
                      <a:cubicBezTo>
                        <a:pt x="1029" y="345"/>
                        <a:pt x="1006" y="360"/>
                        <a:pt x="980" y="368"/>
                      </a:cubicBezTo>
                      <a:cubicBezTo>
                        <a:pt x="966" y="373"/>
                        <a:pt x="952" y="374"/>
                        <a:pt x="937" y="376"/>
                      </a:cubicBezTo>
                      <a:cubicBezTo>
                        <a:pt x="923" y="378"/>
                        <a:pt x="905" y="380"/>
                        <a:pt x="893" y="388"/>
                      </a:cubicBezTo>
                      <a:cubicBezTo>
                        <a:pt x="883" y="395"/>
                        <a:pt x="876" y="405"/>
                        <a:pt x="872" y="416"/>
                      </a:cubicBezTo>
                      <a:cubicBezTo>
                        <a:pt x="860" y="427"/>
                        <a:pt x="846" y="435"/>
                        <a:pt x="832" y="441"/>
                      </a:cubicBezTo>
                      <a:cubicBezTo>
                        <a:pt x="807" y="450"/>
                        <a:pt x="774" y="456"/>
                        <a:pt x="758" y="479"/>
                      </a:cubicBezTo>
                      <a:cubicBezTo>
                        <a:pt x="750" y="490"/>
                        <a:pt x="755" y="493"/>
                        <a:pt x="762" y="503"/>
                      </a:cubicBezTo>
                      <a:cubicBezTo>
                        <a:pt x="766" y="509"/>
                        <a:pt x="768" y="509"/>
                        <a:pt x="776" y="509"/>
                      </a:cubicBezTo>
                      <a:cubicBezTo>
                        <a:pt x="782" y="509"/>
                        <a:pt x="788" y="509"/>
                        <a:pt x="794" y="510"/>
                      </a:cubicBezTo>
                      <a:cubicBezTo>
                        <a:pt x="805" y="510"/>
                        <a:pt x="817" y="510"/>
                        <a:pt x="828" y="515"/>
                      </a:cubicBezTo>
                      <a:cubicBezTo>
                        <a:pt x="839" y="520"/>
                        <a:pt x="845" y="531"/>
                        <a:pt x="849" y="542"/>
                      </a:cubicBezTo>
                      <a:cubicBezTo>
                        <a:pt x="854" y="553"/>
                        <a:pt x="857" y="567"/>
                        <a:pt x="864" y="576"/>
                      </a:cubicBezTo>
                      <a:cubicBezTo>
                        <a:pt x="873" y="587"/>
                        <a:pt x="884" y="587"/>
                        <a:pt x="897" y="590"/>
                      </a:cubicBezTo>
                      <a:cubicBezTo>
                        <a:pt x="930" y="596"/>
                        <a:pt x="964" y="601"/>
                        <a:pt x="995" y="611"/>
                      </a:cubicBezTo>
                      <a:cubicBezTo>
                        <a:pt x="1008" y="615"/>
                        <a:pt x="1019" y="623"/>
                        <a:pt x="1027" y="634"/>
                      </a:cubicBezTo>
                      <a:cubicBezTo>
                        <a:pt x="1034" y="642"/>
                        <a:pt x="1036" y="655"/>
                        <a:pt x="1047" y="657"/>
                      </a:cubicBezTo>
                      <a:cubicBezTo>
                        <a:pt x="1056" y="658"/>
                        <a:pt x="1072" y="662"/>
                        <a:pt x="1063" y="674"/>
                      </a:cubicBezTo>
                      <a:cubicBezTo>
                        <a:pt x="1057" y="683"/>
                        <a:pt x="1042" y="682"/>
                        <a:pt x="1037" y="673"/>
                      </a:cubicBezTo>
                      <a:cubicBezTo>
                        <a:pt x="1025" y="652"/>
                        <a:pt x="1002" y="625"/>
                        <a:pt x="976" y="624"/>
                      </a:cubicBezTo>
                      <a:cubicBezTo>
                        <a:pt x="943" y="622"/>
                        <a:pt x="910" y="618"/>
                        <a:pt x="877" y="612"/>
                      </a:cubicBezTo>
                      <a:cubicBezTo>
                        <a:pt x="890" y="642"/>
                        <a:pt x="896" y="675"/>
                        <a:pt x="900" y="707"/>
                      </a:cubicBezTo>
                      <a:cubicBezTo>
                        <a:pt x="901" y="713"/>
                        <a:pt x="901" y="721"/>
                        <a:pt x="905" y="726"/>
                      </a:cubicBezTo>
                      <a:cubicBezTo>
                        <a:pt x="908" y="730"/>
                        <a:pt x="914" y="731"/>
                        <a:pt x="918" y="733"/>
                      </a:cubicBezTo>
                      <a:cubicBezTo>
                        <a:pt x="931" y="738"/>
                        <a:pt x="932" y="748"/>
                        <a:pt x="921" y="757"/>
                      </a:cubicBezTo>
                      <a:cubicBezTo>
                        <a:pt x="913" y="764"/>
                        <a:pt x="897" y="749"/>
                        <a:pt x="895" y="741"/>
                      </a:cubicBezTo>
                      <a:cubicBezTo>
                        <a:pt x="889" y="727"/>
                        <a:pt x="889" y="709"/>
                        <a:pt x="885" y="694"/>
                      </a:cubicBezTo>
                      <a:cubicBezTo>
                        <a:pt x="877" y="665"/>
                        <a:pt x="867" y="636"/>
                        <a:pt x="852" y="610"/>
                      </a:cubicBezTo>
                      <a:cubicBezTo>
                        <a:pt x="848" y="604"/>
                        <a:pt x="845" y="598"/>
                        <a:pt x="841" y="592"/>
                      </a:cubicBezTo>
                      <a:cubicBezTo>
                        <a:pt x="836" y="586"/>
                        <a:pt x="836" y="580"/>
                        <a:pt x="833" y="572"/>
                      </a:cubicBezTo>
                      <a:cubicBezTo>
                        <a:pt x="829" y="560"/>
                        <a:pt x="824" y="545"/>
                        <a:pt x="809" y="542"/>
                      </a:cubicBezTo>
                      <a:cubicBezTo>
                        <a:pt x="797" y="539"/>
                        <a:pt x="781" y="542"/>
                        <a:pt x="769" y="542"/>
                      </a:cubicBezTo>
                      <a:cubicBezTo>
                        <a:pt x="745" y="542"/>
                        <a:pt x="722" y="549"/>
                        <a:pt x="701" y="559"/>
                      </a:cubicBezTo>
                      <a:cubicBezTo>
                        <a:pt x="676" y="569"/>
                        <a:pt x="661" y="583"/>
                        <a:pt x="657" y="610"/>
                      </a:cubicBezTo>
                      <a:cubicBezTo>
                        <a:pt x="656" y="618"/>
                        <a:pt x="656" y="626"/>
                        <a:pt x="657" y="633"/>
                      </a:cubicBezTo>
                      <a:cubicBezTo>
                        <a:pt x="659" y="643"/>
                        <a:pt x="660" y="652"/>
                        <a:pt x="660" y="662"/>
                      </a:cubicBezTo>
                      <a:cubicBezTo>
                        <a:pt x="659" y="684"/>
                        <a:pt x="657" y="706"/>
                        <a:pt x="651" y="727"/>
                      </a:cubicBezTo>
                      <a:cubicBezTo>
                        <a:pt x="647" y="745"/>
                        <a:pt x="641" y="764"/>
                        <a:pt x="628" y="778"/>
                      </a:cubicBezTo>
                      <a:cubicBezTo>
                        <a:pt x="614" y="793"/>
                        <a:pt x="594" y="801"/>
                        <a:pt x="574" y="805"/>
                      </a:cubicBezTo>
                      <a:cubicBezTo>
                        <a:pt x="566" y="807"/>
                        <a:pt x="558" y="825"/>
                        <a:pt x="554" y="833"/>
                      </a:cubicBezTo>
                      <a:cubicBezTo>
                        <a:pt x="550" y="842"/>
                        <a:pt x="546" y="852"/>
                        <a:pt x="542" y="863"/>
                      </a:cubicBezTo>
                      <a:cubicBezTo>
                        <a:pt x="540" y="869"/>
                        <a:pt x="541" y="869"/>
                        <a:pt x="534" y="870"/>
                      </a:cubicBezTo>
                      <a:cubicBezTo>
                        <a:pt x="530" y="870"/>
                        <a:pt x="525" y="871"/>
                        <a:pt x="521" y="868"/>
                      </a:cubicBezTo>
                      <a:cubicBezTo>
                        <a:pt x="516" y="864"/>
                        <a:pt x="515" y="853"/>
                        <a:pt x="520" y="849"/>
                      </a:cubicBezTo>
                      <a:cubicBezTo>
                        <a:pt x="525" y="845"/>
                        <a:pt x="538" y="846"/>
                        <a:pt x="537" y="838"/>
                      </a:cubicBezTo>
                      <a:cubicBezTo>
                        <a:pt x="536" y="827"/>
                        <a:pt x="537" y="817"/>
                        <a:pt x="542" y="809"/>
                      </a:cubicBezTo>
                      <a:cubicBezTo>
                        <a:pt x="551" y="793"/>
                        <a:pt x="568" y="783"/>
                        <a:pt x="584" y="776"/>
                      </a:cubicBezTo>
                      <a:cubicBezTo>
                        <a:pt x="568" y="770"/>
                        <a:pt x="553" y="764"/>
                        <a:pt x="537" y="759"/>
                      </a:cubicBezTo>
                      <a:cubicBezTo>
                        <a:pt x="530" y="756"/>
                        <a:pt x="523" y="753"/>
                        <a:pt x="516" y="757"/>
                      </a:cubicBezTo>
                      <a:cubicBezTo>
                        <a:pt x="510" y="760"/>
                        <a:pt x="505" y="765"/>
                        <a:pt x="499" y="769"/>
                      </a:cubicBezTo>
                      <a:cubicBezTo>
                        <a:pt x="490" y="774"/>
                        <a:pt x="475" y="773"/>
                        <a:pt x="473" y="761"/>
                      </a:cubicBezTo>
                      <a:cubicBezTo>
                        <a:pt x="471" y="743"/>
                        <a:pt x="489" y="746"/>
                        <a:pt x="501" y="744"/>
                      </a:cubicBezTo>
                      <a:cubicBezTo>
                        <a:pt x="517" y="742"/>
                        <a:pt x="534" y="736"/>
                        <a:pt x="550" y="739"/>
                      </a:cubicBezTo>
                      <a:cubicBezTo>
                        <a:pt x="567" y="744"/>
                        <a:pt x="584" y="745"/>
                        <a:pt x="601" y="747"/>
                      </a:cubicBezTo>
                      <a:cubicBezTo>
                        <a:pt x="614" y="748"/>
                        <a:pt x="618" y="741"/>
                        <a:pt x="620" y="729"/>
                      </a:cubicBezTo>
                      <a:cubicBezTo>
                        <a:pt x="622" y="714"/>
                        <a:pt x="622" y="697"/>
                        <a:pt x="624" y="682"/>
                      </a:cubicBezTo>
                      <a:cubicBezTo>
                        <a:pt x="625" y="666"/>
                        <a:pt x="626" y="650"/>
                        <a:pt x="624" y="634"/>
                      </a:cubicBezTo>
                      <a:cubicBezTo>
                        <a:pt x="623" y="624"/>
                        <a:pt x="622" y="601"/>
                        <a:pt x="613" y="595"/>
                      </a:cubicBezTo>
                      <a:cubicBezTo>
                        <a:pt x="607" y="591"/>
                        <a:pt x="592" y="591"/>
                        <a:pt x="586" y="595"/>
                      </a:cubicBezTo>
                      <a:cubicBezTo>
                        <a:pt x="574" y="602"/>
                        <a:pt x="566" y="614"/>
                        <a:pt x="559" y="626"/>
                      </a:cubicBezTo>
                      <a:cubicBezTo>
                        <a:pt x="553" y="638"/>
                        <a:pt x="547" y="651"/>
                        <a:pt x="540" y="662"/>
                      </a:cubicBezTo>
                      <a:cubicBezTo>
                        <a:pt x="531" y="669"/>
                        <a:pt x="517" y="682"/>
                        <a:pt x="504" y="681"/>
                      </a:cubicBezTo>
                      <a:cubicBezTo>
                        <a:pt x="488" y="681"/>
                        <a:pt x="505" y="672"/>
                        <a:pt x="510" y="669"/>
                      </a:cubicBezTo>
                      <a:cubicBezTo>
                        <a:pt x="523" y="660"/>
                        <a:pt x="530" y="651"/>
                        <a:pt x="538" y="637"/>
                      </a:cubicBezTo>
                      <a:cubicBezTo>
                        <a:pt x="543" y="627"/>
                        <a:pt x="550" y="610"/>
                        <a:pt x="540" y="600"/>
                      </a:cubicBezTo>
                      <a:cubicBezTo>
                        <a:pt x="531" y="589"/>
                        <a:pt x="519" y="602"/>
                        <a:pt x="514" y="610"/>
                      </a:cubicBezTo>
                      <a:cubicBezTo>
                        <a:pt x="506" y="622"/>
                        <a:pt x="501" y="637"/>
                        <a:pt x="496" y="651"/>
                      </a:cubicBezTo>
                      <a:cubicBezTo>
                        <a:pt x="495" y="655"/>
                        <a:pt x="494" y="659"/>
                        <a:pt x="492" y="663"/>
                      </a:cubicBezTo>
                      <a:cubicBezTo>
                        <a:pt x="489" y="665"/>
                        <a:pt x="486" y="668"/>
                        <a:pt x="483" y="670"/>
                      </a:cubicBezTo>
                      <a:cubicBezTo>
                        <a:pt x="476" y="676"/>
                        <a:pt x="469" y="682"/>
                        <a:pt x="461" y="687"/>
                      </a:cubicBezTo>
                      <a:cubicBezTo>
                        <a:pt x="440" y="703"/>
                        <a:pt x="410" y="720"/>
                        <a:pt x="409" y="751"/>
                      </a:cubicBezTo>
                      <a:cubicBezTo>
                        <a:pt x="409" y="764"/>
                        <a:pt x="406" y="781"/>
                        <a:pt x="412" y="794"/>
                      </a:cubicBezTo>
                      <a:cubicBezTo>
                        <a:pt x="423" y="822"/>
                        <a:pt x="451" y="841"/>
                        <a:pt x="472" y="861"/>
                      </a:cubicBezTo>
                      <a:cubicBezTo>
                        <a:pt x="483" y="872"/>
                        <a:pt x="495" y="884"/>
                        <a:pt x="507" y="894"/>
                      </a:cubicBezTo>
                      <a:cubicBezTo>
                        <a:pt x="513" y="899"/>
                        <a:pt x="518" y="903"/>
                        <a:pt x="525" y="905"/>
                      </a:cubicBezTo>
                      <a:cubicBezTo>
                        <a:pt x="532" y="907"/>
                        <a:pt x="538" y="908"/>
                        <a:pt x="544" y="911"/>
                      </a:cubicBezTo>
                      <a:cubicBezTo>
                        <a:pt x="556" y="918"/>
                        <a:pt x="557" y="928"/>
                        <a:pt x="543" y="934"/>
                      </a:cubicBezTo>
                      <a:cubicBezTo>
                        <a:pt x="529" y="941"/>
                        <a:pt x="515" y="935"/>
                        <a:pt x="503" y="926"/>
                      </a:cubicBezTo>
                      <a:cubicBezTo>
                        <a:pt x="478" y="906"/>
                        <a:pt x="456" y="884"/>
                        <a:pt x="435" y="860"/>
                      </a:cubicBezTo>
                      <a:cubicBezTo>
                        <a:pt x="425" y="848"/>
                        <a:pt x="415" y="836"/>
                        <a:pt x="406" y="824"/>
                      </a:cubicBezTo>
                      <a:cubicBezTo>
                        <a:pt x="397" y="812"/>
                        <a:pt x="387" y="800"/>
                        <a:pt x="382" y="785"/>
                      </a:cubicBezTo>
                      <a:cubicBezTo>
                        <a:pt x="379" y="772"/>
                        <a:pt x="383" y="758"/>
                        <a:pt x="379" y="745"/>
                      </a:cubicBezTo>
                      <a:cubicBezTo>
                        <a:pt x="374" y="731"/>
                        <a:pt x="360" y="727"/>
                        <a:pt x="347" y="723"/>
                      </a:cubicBezTo>
                      <a:cubicBezTo>
                        <a:pt x="334" y="719"/>
                        <a:pt x="321" y="715"/>
                        <a:pt x="310" y="707"/>
                      </a:cubicBezTo>
                      <a:cubicBezTo>
                        <a:pt x="298" y="698"/>
                        <a:pt x="283" y="703"/>
                        <a:pt x="271" y="692"/>
                      </a:cubicBezTo>
                      <a:cubicBezTo>
                        <a:pt x="267" y="688"/>
                        <a:pt x="264" y="684"/>
                        <a:pt x="265" y="678"/>
                      </a:cubicBezTo>
                      <a:cubicBezTo>
                        <a:pt x="265" y="676"/>
                        <a:pt x="265" y="666"/>
                        <a:pt x="265" y="666"/>
                      </a:cubicBezTo>
                      <a:cubicBezTo>
                        <a:pt x="273" y="666"/>
                        <a:pt x="280" y="666"/>
                        <a:pt x="288" y="666"/>
                      </a:cubicBezTo>
                      <a:cubicBezTo>
                        <a:pt x="291" y="666"/>
                        <a:pt x="299" y="681"/>
                        <a:pt x="303" y="684"/>
                      </a:cubicBezTo>
                      <a:cubicBezTo>
                        <a:pt x="312" y="692"/>
                        <a:pt x="323" y="697"/>
                        <a:pt x="335" y="700"/>
                      </a:cubicBezTo>
                      <a:cubicBezTo>
                        <a:pt x="346" y="703"/>
                        <a:pt x="363" y="708"/>
                        <a:pt x="374" y="703"/>
                      </a:cubicBezTo>
                      <a:cubicBezTo>
                        <a:pt x="386" y="697"/>
                        <a:pt x="398" y="691"/>
                        <a:pt x="410" y="684"/>
                      </a:cubicBezTo>
                      <a:cubicBezTo>
                        <a:pt x="432" y="671"/>
                        <a:pt x="457" y="651"/>
                        <a:pt x="465" y="625"/>
                      </a:cubicBezTo>
                      <a:cubicBezTo>
                        <a:pt x="469" y="611"/>
                        <a:pt x="470" y="595"/>
                        <a:pt x="472" y="580"/>
                      </a:cubicBezTo>
                      <a:cubicBezTo>
                        <a:pt x="473" y="564"/>
                        <a:pt x="475" y="547"/>
                        <a:pt x="477" y="531"/>
                      </a:cubicBezTo>
                      <a:cubicBezTo>
                        <a:pt x="479" y="513"/>
                        <a:pt x="465" y="489"/>
                        <a:pt x="444" y="501"/>
                      </a:cubicBezTo>
                      <a:cubicBezTo>
                        <a:pt x="432" y="508"/>
                        <a:pt x="422" y="519"/>
                        <a:pt x="412" y="528"/>
                      </a:cubicBezTo>
                      <a:cubicBezTo>
                        <a:pt x="406" y="533"/>
                        <a:pt x="399" y="542"/>
                        <a:pt x="390" y="544"/>
                      </a:cubicBezTo>
                      <a:cubicBezTo>
                        <a:pt x="375" y="548"/>
                        <a:pt x="360" y="552"/>
                        <a:pt x="345" y="555"/>
                      </a:cubicBezTo>
                      <a:cubicBezTo>
                        <a:pt x="335" y="558"/>
                        <a:pt x="322" y="559"/>
                        <a:pt x="312" y="564"/>
                      </a:cubicBezTo>
                      <a:cubicBezTo>
                        <a:pt x="300" y="573"/>
                        <a:pt x="288" y="583"/>
                        <a:pt x="277" y="594"/>
                      </a:cubicBezTo>
                      <a:cubicBezTo>
                        <a:pt x="268" y="604"/>
                        <a:pt x="262" y="616"/>
                        <a:pt x="252" y="625"/>
                      </a:cubicBezTo>
                      <a:cubicBezTo>
                        <a:pt x="244" y="631"/>
                        <a:pt x="232" y="633"/>
                        <a:pt x="223" y="629"/>
                      </a:cubicBezTo>
                      <a:cubicBezTo>
                        <a:pt x="211" y="623"/>
                        <a:pt x="197" y="620"/>
                        <a:pt x="186" y="612"/>
                      </a:cubicBezTo>
                      <a:cubicBezTo>
                        <a:pt x="176" y="604"/>
                        <a:pt x="169" y="592"/>
                        <a:pt x="158" y="585"/>
                      </a:cubicBezTo>
                      <a:cubicBezTo>
                        <a:pt x="145" y="577"/>
                        <a:pt x="131" y="571"/>
                        <a:pt x="116" y="567"/>
                      </a:cubicBezTo>
                      <a:cubicBezTo>
                        <a:pt x="101" y="562"/>
                        <a:pt x="85" y="559"/>
                        <a:pt x="69" y="557"/>
                      </a:cubicBezTo>
                      <a:cubicBezTo>
                        <a:pt x="61" y="556"/>
                        <a:pt x="52" y="553"/>
                        <a:pt x="45" y="554"/>
                      </a:cubicBezTo>
                      <a:cubicBezTo>
                        <a:pt x="35" y="556"/>
                        <a:pt x="26" y="556"/>
                        <a:pt x="17" y="557"/>
                      </a:cubicBezTo>
                      <a:cubicBezTo>
                        <a:pt x="11" y="557"/>
                        <a:pt x="6" y="558"/>
                        <a:pt x="3" y="551"/>
                      </a:cubicBezTo>
                      <a:cubicBezTo>
                        <a:pt x="1" y="546"/>
                        <a:pt x="0" y="540"/>
                        <a:pt x="2" y="535"/>
                      </a:cubicBezTo>
                      <a:cubicBezTo>
                        <a:pt x="4" y="524"/>
                        <a:pt x="18" y="520"/>
                        <a:pt x="26" y="529"/>
                      </a:cubicBezTo>
                      <a:cubicBezTo>
                        <a:pt x="29" y="533"/>
                        <a:pt x="32" y="537"/>
                        <a:pt x="36" y="539"/>
                      </a:cubicBezTo>
                      <a:cubicBezTo>
                        <a:pt x="42" y="541"/>
                        <a:pt x="52" y="540"/>
                        <a:pt x="58" y="540"/>
                      </a:cubicBezTo>
                      <a:cubicBezTo>
                        <a:pt x="75" y="542"/>
                        <a:pt x="92" y="544"/>
                        <a:pt x="109" y="547"/>
                      </a:cubicBezTo>
                      <a:cubicBezTo>
                        <a:pt x="132" y="551"/>
                        <a:pt x="164" y="557"/>
                        <a:pt x="183" y="573"/>
                      </a:cubicBezTo>
                      <a:cubicBezTo>
                        <a:pt x="195" y="582"/>
                        <a:pt x="206" y="592"/>
                        <a:pt x="218" y="601"/>
                      </a:cubicBezTo>
                      <a:cubicBezTo>
                        <a:pt x="226" y="608"/>
                        <a:pt x="231" y="602"/>
                        <a:pt x="236" y="595"/>
                      </a:cubicBezTo>
                      <a:cubicBezTo>
                        <a:pt x="242" y="585"/>
                        <a:pt x="254" y="581"/>
                        <a:pt x="254" y="568"/>
                      </a:cubicBezTo>
                      <a:cubicBezTo>
                        <a:pt x="255" y="556"/>
                        <a:pt x="253" y="550"/>
                        <a:pt x="245" y="541"/>
                      </a:cubicBezTo>
                      <a:cubicBezTo>
                        <a:pt x="234" y="529"/>
                        <a:pt x="220" y="520"/>
                        <a:pt x="210" y="508"/>
                      </a:cubicBezTo>
                      <a:cubicBezTo>
                        <a:pt x="191" y="486"/>
                        <a:pt x="208" y="459"/>
                        <a:pt x="214" y="436"/>
                      </a:cubicBezTo>
                      <a:cubicBezTo>
                        <a:pt x="219" y="422"/>
                        <a:pt x="217" y="406"/>
                        <a:pt x="217" y="391"/>
                      </a:cubicBezTo>
                      <a:cubicBezTo>
                        <a:pt x="217" y="384"/>
                        <a:pt x="217" y="376"/>
                        <a:pt x="217" y="368"/>
                      </a:cubicBezTo>
                      <a:cubicBezTo>
                        <a:pt x="217" y="362"/>
                        <a:pt x="215" y="350"/>
                        <a:pt x="219" y="345"/>
                      </a:cubicBezTo>
                      <a:cubicBezTo>
                        <a:pt x="225" y="337"/>
                        <a:pt x="235" y="335"/>
                        <a:pt x="244" y="340"/>
                      </a:cubicBezTo>
                      <a:cubicBezTo>
                        <a:pt x="259" y="349"/>
                        <a:pt x="244" y="357"/>
                        <a:pt x="240" y="369"/>
                      </a:cubicBezTo>
                      <a:cubicBezTo>
                        <a:pt x="238" y="375"/>
                        <a:pt x="240" y="381"/>
                        <a:pt x="243" y="386"/>
                      </a:cubicBezTo>
                      <a:cubicBezTo>
                        <a:pt x="246" y="393"/>
                        <a:pt x="245" y="399"/>
                        <a:pt x="244" y="406"/>
                      </a:cubicBezTo>
                      <a:cubicBezTo>
                        <a:pt x="242" y="421"/>
                        <a:pt x="237" y="435"/>
                        <a:pt x="233" y="450"/>
                      </a:cubicBezTo>
                      <a:cubicBezTo>
                        <a:pt x="231" y="456"/>
                        <a:pt x="228" y="462"/>
                        <a:pt x="229" y="468"/>
                      </a:cubicBezTo>
                      <a:cubicBezTo>
                        <a:pt x="231" y="474"/>
                        <a:pt x="232" y="481"/>
                        <a:pt x="234" y="487"/>
                      </a:cubicBezTo>
                      <a:cubicBezTo>
                        <a:pt x="239" y="499"/>
                        <a:pt x="246" y="506"/>
                        <a:pt x="256" y="512"/>
                      </a:cubicBezTo>
                      <a:cubicBezTo>
                        <a:pt x="279" y="525"/>
                        <a:pt x="306" y="531"/>
                        <a:pt x="332" y="529"/>
                      </a:cubicBezTo>
                      <a:cubicBezTo>
                        <a:pt x="344" y="527"/>
                        <a:pt x="356" y="524"/>
                        <a:pt x="366" y="517"/>
                      </a:cubicBezTo>
                      <a:cubicBezTo>
                        <a:pt x="373" y="512"/>
                        <a:pt x="381" y="515"/>
                        <a:pt x="385" y="506"/>
                      </a:cubicBezTo>
                      <a:cubicBezTo>
                        <a:pt x="391" y="493"/>
                        <a:pt x="397" y="480"/>
                        <a:pt x="403" y="467"/>
                      </a:cubicBezTo>
                      <a:cubicBezTo>
                        <a:pt x="406" y="460"/>
                        <a:pt x="414" y="453"/>
                        <a:pt x="420" y="449"/>
                      </a:cubicBezTo>
                      <a:cubicBezTo>
                        <a:pt x="434" y="440"/>
                        <a:pt x="450" y="433"/>
                        <a:pt x="465" y="426"/>
                      </a:cubicBezTo>
                      <a:cubicBezTo>
                        <a:pt x="478" y="418"/>
                        <a:pt x="492" y="411"/>
                        <a:pt x="504" y="401"/>
                      </a:cubicBezTo>
                      <a:cubicBezTo>
                        <a:pt x="510" y="396"/>
                        <a:pt x="514" y="391"/>
                        <a:pt x="519" y="386"/>
                      </a:cubicBezTo>
                      <a:cubicBezTo>
                        <a:pt x="521" y="383"/>
                        <a:pt x="523" y="380"/>
                        <a:pt x="525" y="376"/>
                      </a:cubicBezTo>
                      <a:cubicBezTo>
                        <a:pt x="523" y="372"/>
                        <a:pt x="522" y="367"/>
                        <a:pt x="520" y="363"/>
                      </a:cubicBezTo>
                      <a:cubicBezTo>
                        <a:pt x="506" y="321"/>
                        <a:pt x="487" y="262"/>
                        <a:pt x="442" y="244"/>
                      </a:cubicBezTo>
                      <a:cubicBezTo>
                        <a:pt x="434" y="242"/>
                        <a:pt x="426" y="239"/>
                        <a:pt x="418" y="236"/>
                      </a:cubicBezTo>
                      <a:cubicBezTo>
                        <a:pt x="414" y="234"/>
                        <a:pt x="407" y="233"/>
                        <a:pt x="403" y="230"/>
                      </a:cubicBezTo>
                      <a:cubicBezTo>
                        <a:pt x="399" y="228"/>
                        <a:pt x="400" y="224"/>
                        <a:pt x="404" y="222"/>
                      </a:cubicBezTo>
                      <a:cubicBezTo>
                        <a:pt x="408" y="219"/>
                        <a:pt x="414" y="222"/>
                        <a:pt x="418" y="223"/>
                      </a:cubicBezTo>
                      <a:cubicBezTo>
                        <a:pt x="432" y="227"/>
                        <a:pt x="445" y="233"/>
                        <a:pt x="457" y="240"/>
                      </a:cubicBezTo>
                      <a:cubicBezTo>
                        <a:pt x="481" y="254"/>
                        <a:pt x="494" y="275"/>
                        <a:pt x="509" y="298"/>
                      </a:cubicBezTo>
                      <a:cubicBezTo>
                        <a:pt x="521" y="318"/>
                        <a:pt x="539" y="350"/>
                        <a:pt x="567" y="341"/>
                      </a:cubicBezTo>
                      <a:cubicBezTo>
                        <a:pt x="578" y="337"/>
                        <a:pt x="585" y="327"/>
                        <a:pt x="587" y="316"/>
                      </a:cubicBezTo>
                      <a:cubicBezTo>
                        <a:pt x="589" y="309"/>
                        <a:pt x="589" y="303"/>
                        <a:pt x="589" y="297"/>
                      </a:cubicBezTo>
                      <a:cubicBezTo>
                        <a:pt x="589" y="288"/>
                        <a:pt x="589" y="283"/>
                        <a:pt x="582" y="278"/>
                      </a:cubicBezTo>
                      <a:cubicBezTo>
                        <a:pt x="575" y="273"/>
                        <a:pt x="568" y="269"/>
                        <a:pt x="561" y="265"/>
                      </a:cubicBezTo>
                      <a:cubicBezTo>
                        <a:pt x="557" y="262"/>
                        <a:pt x="546" y="258"/>
                        <a:pt x="544" y="253"/>
                      </a:cubicBezTo>
                      <a:cubicBezTo>
                        <a:pt x="542" y="251"/>
                        <a:pt x="543" y="245"/>
                        <a:pt x="546" y="244"/>
                      </a:cubicBezTo>
                      <a:cubicBezTo>
                        <a:pt x="549" y="242"/>
                        <a:pt x="558" y="249"/>
                        <a:pt x="561" y="250"/>
                      </a:cubicBezTo>
                      <a:cubicBezTo>
                        <a:pt x="574" y="257"/>
                        <a:pt x="590" y="265"/>
                        <a:pt x="604" y="260"/>
                      </a:cubicBezTo>
                      <a:cubicBezTo>
                        <a:pt x="617" y="255"/>
                        <a:pt x="632" y="250"/>
                        <a:pt x="643" y="241"/>
                      </a:cubicBezTo>
                      <a:cubicBezTo>
                        <a:pt x="652" y="234"/>
                        <a:pt x="651" y="220"/>
                        <a:pt x="648" y="210"/>
                      </a:cubicBezTo>
                      <a:cubicBezTo>
                        <a:pt x="643" y="197"/>
                        <a:pt x="642" y="182"/>
                        <a:pt x="641" y="168"/>
                      </a:cubicBezTo>
                      <a:cubicBezTo>
                        <a:pt x="640" y="161"/>
                        <a:pt x="638" y="153"/>
                        <a:pt x="640" y="147"/>
                      </a:cubicBezTo>
                      <a:cubicBezTo>
                        <a:pt x="643" y="142"/>
                        <a:pt x="645" y="136"/>
                        <a:pt x="649" y="132"/>
                      </a:cubicBezTo>
                      <a:cubicBezTo>
                        <a:pt x="656" y="122"/>
                        <a:pt x="665" y="115"/>
                        <a:pt x="676" y="109"/>
                      </a:cubicBezTo>
                      <a:cubicBezTo>
                        <a:pt x="687" y="104"/>
                        <a:pt x="700" y="101"/>
                        <a:pt x="712" y="101"/>
                      </a:cubicBezTo>
                      <a:cubicBezTo>
                        <a:pt x="719" y="100"/>
                        <a:pt x="726" y="101"/>
                        <a:pt x="732" y="102"/>
                      </a:cubicBezTo>
                      <a:cubicBezTo>
                        <a:pt x="740" y="104"/>
                        <a:pt x="748" y="101"/>
                        <a:pt x="755" y="99"/>
                      </a:cubicBezTo>
                      <a:cubicBezTo>
                        <a:pt x="769" y="96"/>
                        <a:pt x="783" y="92"/>
                        <a:pt x="796" y="87"/>
                      </a:cubicBezTo>
                      <a:cubicBezTo>
                        <a:pt x="802" y="85"/>
                        <a:pt x="807" y="83"/>
                        <a:pt x="813" y="80"/>
                      </a:cubicBezTo>
                      <a:cubicBezTo>
                        <a:pt x="820" y="77"/>
                        <a:pt x="824" y="73"/>
                        <a:pt x="829" y="68"/>
                      </a:cubicBezTo>
                      <a:cubicBezTo>
                        <a:pt x="839" y="57"/>
                        <a:pt x="851" y="48"/>
                        <a:pt x="863" y="39"/>
                      </a:cubicBezTo>
                      <a:cubicBezTo>
                        <a:pt x="868" y="28"/>
                        <a:pt x="873" y="14"/>
                        <a:pt x="884" y="6"/>
                      </a:cubicBezTo>
                    </a:path>
                  </a:pathLst>
                </a:custGeom>
                <a:solidFill>
                  <a:srgbClr val="9DCDEB"/>
                </a:solidFill>
                <a:ln w="7938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21" name="Freeform 5">
                  <a:extLst>
                    <a:ext uri="{FF2B5EF4-FFF2-40B4-BE49-F238E27FC236}">
                      <a16:creationId xmlns:a16="http://schemas.microsoft.com/office/drawing/2014/main" id="{1D181035-8145-4DD7-8F14-DDB353AA5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6" y="2058"/>
                  <a:ext cx="2063" cy="1762"/>
                </a:xfrm>
                <a:custGeom>
                  <a:avLst/>
                  <a:gdLst>
                    <a:gd name="T0" fmla="*/ 372289 w 1176"/>
                    <a:gd name="T1" fmla="*/ 116086 h 941"/>
                    <a:gd name="T2" fmla="*/ 368968 w 1176"/>
                    <a:gd name="T3" fmla="*/ 148834 h 941"/>
                    <a:gd name="T4" fmla="*/ 377308 w 1176"/>
                    <a:gd name="T5" fmla="*/ 167617 h 941"/>
                    <a:gd name="T6" fmla="*/ 358853 w 1176"/>
                    <a:gd name="T7" fmla="*/ 267230 h 941"/>
                    <a:gd name="T8" fmla="*/ 412863 w 1176"/>
                    <a:gd name="T9" fmla="*/ 204605 h 941"/>
                    <a:gd name="T10" fmla="*/ 477867 w 1176"/>
                    <a:gd name="T11" fmla="*/ 84344 h 941"/>
                    <a:gd name="T12" fmla="*/ 509319 w 1176"/>
                    <a:gd name="T13" fmla="*/ 32761 h 941"/>
                    <a:gd name="T14" fmla="*/ 518124 w 1176"/>
                    <a:gd name="T15" fmla="*/ 46724 h 941"/>
                    <a:gd name="T16" fmla="*/ 447448 w 1176"/>
                    <a:gd name="T17" fmla="*/ 131940 h 941"/>
                    <a:gd name="T18" fmla="*/ 401341 w 1176"/>
                    <a:gd name="T19" fmla="*/ 288607 h 941"/>
                    <a:gd name="T20" fmla="*/ 444120 w 1176"/>
                    <a:gd name="T21" fmla="*/ 311632 h 941"/>
                    <a:gd name="T22" fmla="*/ 494818 w 1176"/>
                    <a:gd name="T23" fmla="*/ 157932 h 941"/>
                    <a:gd name="T24" fmla="*/ 499225 w 1176"/>
                    <a:gd name="T25" fmla="*/ 199188 h 941"/>
                    <a:gd name="T26" fmla="*/ 496239 w 1176"/>
                    <a:gd name="T27" fmla="*/ 324309 h 941"/>
                    <a:gd name="T28" fmla="*/ 568281 w 1176"/>
                    <a:gd name="T29" fmla="*/ 355111 h 941"/>
                    <a:gd name="T30" fmla="*/ 534885 w 1176"/>
                    <a:gd name="T31" fmla="*/ 336368 h 941"/>
                    <a:gd name="T32" fmla="*/ 432467 w 1176"/>
                    <a:gd name="T33" fmla="*/ 385082 h 941"/>
                    <a:gd name="T34" fmla="*/ 368968 w 1176"/>
                    <a:gd name="T35" fmla="*/ 499167 h 941"/>
                    <a:gd name="T36" fmla="*/ 410969 w 1176"/>
                    <a:gd name="T37" fmla="*/ 538000 h 941"/>
                    <a:gd name="T38" fmla="*/ 497329 w 1176"/>
                    <a:gd name="T39" fmla="*/ 629133 h 941"/>
                    <a:gd name="T40" fmla="*/ 472448 w 1176"/>
                    <a:gd name="T41" fmla="*/ 618863 h 941"/>
                    <a:gd name="T42" fmla="*/ 444320 w 1176"/>
                    <a:gd name="T43" fmla="*/ 727483 h 941"/>
                    <a:gd name="T44" fmla="*/ 412642 w 1176"/>
                    <a:gd name="T45" fmla="*/ 604971 h 941"/>
                    <a:gd name="T46" fmla="*/ 372289 w 1176"/>
                    <a:gd name="T47" fmla="*/ 538000 h 941"/>
                    <a:gd name="T48" fmla="*/ 319539 w 1176"/>
                    <a:gd name="T49" fmla="*/ 657132 h 941"/>
                    <a:gd name="T50" fmla="*/ 268276 w 1176"/>
                    <a:gd name="T51" fmla="*/ 826606 h 941"/>
                    <a:gd name="T52" fmla="*/ 251744 w 1176"/>
                    <a:gd name="T53" fmla="*/ 842343 h 941"/>
                    <a:gd name="T54" fmla="*/ 260087 w 1176"/>
                    <a:gd name="T55" fmla="*/ 753082 h 941"/>
                    <a:gd name="T56" fmla="*/ 242594 w 1176"/>
                    <a:gd name="T57" fmla="*/ 737911 h 941"/>
                    <a:gd name="T58" fmla="*/ 302247 w 1176"/>
                    <a:gd name="T59" fmla="*/ 676571 h 941"/>
                    <a:gd name="T60" fmla="*/ 270786 w 1176"/>
                    <a:gd name="T61" fmla="*/ 621142 h 941"/>
                    <a:gd name="T62" fmla="*/ 260548 w 1176"/>
                    <a:gd name="T63" fmla="*/ 632189 h 941"/>
                    <a:gd name="T64" fmla="*/ 238187 w 1176"/>
                    <a:gd name="T65" fmla="*/ 657683 h 941"/>
                    <a:gd name="T66" fmla="*/ 199429 w 1176"/>
                    <a:gd name="T67" fmla="*/ 787773 h 941"/>
                    <a:gd name="T68" fmla="*/ 263410 w 1176"/>
                    <a:gd name="T69" fmla="*/ 903857 h 941"/>
                    <a:gd name="T70" fmla="*/ 196517 w 1176"/>
                    <a:gd name="T71" fmla="*/ 817561 h 941"/>
                    <a:gd name="T72" fmla="*/ 150155 w 1176"/>
                    <a:gd name="T73" fmla="*/ 701525 h 941"/>
                    <a:gd name="T74" fmla="*/ 139370 w 1176"/>
                    <a:gd name="T75" fmla="*/ 660664 h 941"/>
                    <a:gd name="T76" fmla="*/ 198348 w 1176"/>
                    <a:gd name="T77" fmla="*/ 678818 h 941"/>
                    <a:gd name="T78" fmla="*/ 215082 w 1176"/>
                    <a:gd name="T79" fmla="*/ 496929 h 941"/>
                    <a:gd name="T80" fmla="*/ 151036 w 1176"/>
                    <a:gd name="T81" fmla="*/ 559475 h 941"/>
                    <a:gd name="T82" fmla="*/ 89962 w 1176"/>
                    <a:gd name="T83" fmla="*/ 607261 h 941"/>
                    <a:gd name="T84" fmla="*/ 21874 w 1176"/>
                    <a:gd name="T85" fmla="*/ 549456 h 941"/>
                    <a:gd name="T86" fmla="*/ 12746 w 1176"/>
                    <a:gd name="T87" fmla="*/ 525151 h 941"/>
                    <a:gd name="T88" fmla="*/ 88595 w 1176"/>
                    <a:gd name="T89" fmla="*/ 568514 h 941"/>
                    <a:gd name="T90" fmla="*/ 118677 w 1176"/>
                    <a:gd name="T91" fmla="*/ 536798 h 941"/>
                    <a:gd name="T92" fmla="*/ 105131 w 1176"/>
                    <a:gd name="T93" fmla="*/ 364932 h 941"/>
                    <a:gd name="T94" fmla="*/ 117473 w 1176"/>
                    <a:gd name="T95" fmla="*/ 383118 h 941"/>
                    <a:gd name="T96" fmla="*/ 113067 w 1176"/>
                    <a:gd name="T97" fmla="*/ 483258 h 941"/>
                    <a:gd name="T98" fmla="*/ 186280 w 1176"/>
                    <a:gd name="T99" fmla="*/ 501732 h 941"/>
                    <a:gd name="T100" fmla="*/ 244013 w 1176"/>
                    <a:gd name="T101" fmla="*/ 397882 h 941"/>
                    <a:gd name="T102" fmla="*/ 214003 w 1176"/>
                    <a:gd name="T103" fmla="*/ 242276 h 941"/>
                    <a:gd name="T104" fmla="*/ 202355 w 1176"/>
                    <a:gd name="T105" fmla="*/ 221563 h 941"/>
                    <a:gd name="T106" fmla="*/ 284308 w 1176"/>
                    <a:gd name="T107" fmla="*/ 313859 h 941"/>
                    <a:gd name="T108" fmla="*/ 263410 w 1176"/>
                    <a:gd name="T109" fmla="*/ 251322 h 941"/>
                    <a:gd name="T110" fmla="*/ 311404 w 1176"/>
                    <a:gd name="T111" fmla="*/ 238823 h 941"/>
                    <a:gd name="T112" fmla="*/ 314378 w 1176"/>
                    <a:gd name="T113" fmla="*/ 130968 h 941"/>
                    <a:gd name="T114" fmla="*/ 365502 w 1176"/>
                    <a:gd name="T115" fmla="*/ 97882 h 941"/>
                    <a:gd name="T116" fmla="*/ 417840 w 1176"/>
                    <a:gd name="T117" fmla="*/ 38835 h 94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176"/>
                    <a:gd name="T178" fmla="*/ 0 h 941"/>
                    <a:gd name="T179" fmla="*/ 1176 w 1176"/>
                    <a:gd name="T180" fmla="*/ 941 h 94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176" h="941">
                      <a:moveTo>
                        <a:pt x="884" y="6"/>
                      </a:moveTo>
                      <a:cubicBezTo>
                        <a:pt x="893" y="0"/>
                        <a:pt x="915" y="30"/>
                        <a:pt x="893" y="37"/>
                      </a:cubicBezTo>
                      <a:cubicBezTo>
                        <a:pt x="870" y="45"/>
                        <a:pt x="854" y="66"/>
                        <a:pt x="840" y="85"/>
                      </a:cubicBezTo>
                      <a:cubicBezTo>
                        <a:pt x="825" y="105"/>
                        <a:pt x="793" y="112"/>
                        <a:pt x="769" y="117"/>
                      </a:cubicBezTo>
                      <a:cubicBezTo>
                        <a:pt x="756" y="119"/>
                        <a:pt x="742" y="120"/>
                        <a:pt x="728" y="121"/>
                      </a:cubicBezTo>
                      <a:cubicBezTo>
                        <a:pt x="717" y="122"/>
                        <a:pt x="704" y="123"/>
                        <a:pt x="697" y="133"/>
                      </a:cubicBezTo>
                      <a:cubicBezTo>
                        <a:pt x="712" y="134"/>
                        <a:pt x="726" y="140"/>
                        <a:pt x="740" y="145"/>
                      </a:cubicBezTo>
                      <a:cubicBezTo>
                        <a:pt x="747" y="148"/>
                        <a:pt x="755" y="152"/>
                        <a:pt x="762" y="150"/>
                      </a:cubicBezTo>
                      <a:cubicBezTo>
                        <a:pt x="771" y="149"/>
                        <a:pt x="780" y="146"/>
                        <a:pt x="789" y="144"/>
                      </a:cubicBezTo>
                      <a:cubicBezTo>
                        <a:pt x="795" y="143"/>
                        <a:pt x="802" y="141"/>
                        <a:pt x="808" y="145"/>
                      </a:cubicBezTo>
                      <a:cubicBezTo>
                        <a:pt x="811" y="147"/>
                        <a:pt x="816" y="152"/>
                        <a:pt x="814" y="157"/>
                      </a:cubicBezTo>
                      <a:cubicBezTo>
                        <a:pt x="807" y="168"/>
                        <a:pt x="791" y="169"/>
                        <a:pt x="779" y="169"/>
                      </a:cubicBezTo>
                      <a:cubicBezTo>
                        <a:pt x="764" y="169"/>
                        <a:pt x="748" y="167"/>
                        <a:pt x="733" y="165"/>
                      </a:cubicBezTo>
                      <a:cubicBezTo>
                        <a:pt x="720" y="164"/>
                        <a:pt x="699" y="155"/>
                        <a:pt x="691" y="170"/>
                      </a:cubicBezTo>
                      <a:cubicBezTo>
                        <a:pt x="678" y="195"/>
                        <a:pt x="691" y="230"/>
                        <a:pt x="707" y="251"/>
                      </a:cubicBezTo>
                      <a:cubicBezTo>
                        <a:pt x="716" y="262"/>
                        <a:pt x="726" y="271"/>
                        <a:pt x="741" y="269"/>
                      </a:cubicBezTo>
                      <a:cubicBezTo>
                        <a:pt x="758" y="267"/>
                        <a:pt x="776" y="265"/>
                        <a:pt x="793" y="261"/>
                      </a:cubicBezTo>
                      <a:cubicBezTo>
                        <a:pt x="801" y="260"/>
                        <a:pt x="809" y="258"/>
                        <a:pt x="817" y="255"/>
                      </a:cubicBezTo>
                      <a:cubicBezTo>
                        <a:pt x="822" y="252"/>
                        <a:pt x="827" y="247"/>
                        <a:pt x="831" y="243"/>
                      </a:cubicBezTo>
                      <a:cubicBezTo>
                        <a:pt x="840" y="232"/>
                        <a:pt x="848" y="219"/>
                        <a:pt x="853" y="206"/>
                      </a:cubicBezTo>
                      <a:cubicBezTo>
                        <a:pt x="859" y="194"/>
                        <a:pt x="861" y="181"/>
                        <a:pt x="867" y="170"/>
                      </a:cubicBezTo>
                      <a:cubicBezTo>
                        <a:pt x="872" y="159"/>
                        <a:pt x="879" y="149"/>
                        <a:pt x="887" y="140"/>
                      </a:cubicBezTo>
                      <a:cubicBezTo>
                        <a:pt x="903" y="120"/>
                        <a:pt x="924" y="104"/>
                        <a:pt x="948" y="95"/>
                      </a:cubicBezTo>
                      <a:cubicBezTo>
                        <a:pt x="961" y="90"/>
                        <a:pt x="974" y="87"/>
                        <a:pt x="987" y="85"/>
                      </a:cubicBezTo>
                      <a:cubicBezTo>
                        <a:pt x="996" y="84"/>
                        <a:pt x="1001" y="85"/>
                        <a:pt x="1008" y="80"/>
                      </a:cubicBezTo>
                      <a:cubicBezTo>
                        <a:pt x="1015" y="75"/>
                        <a:pt x="1022" y="71"/>
                        <a:pt x="1028" y="65"/>
                      </a:cubicBezTo>
                      <a:cubicBezTo>
                        <a:pt x="1034" y="61"/>
                        <a:pt x="1038" y="57"/>
                        <a:pt x="1041" y="50"/>
                      </a:cubicBezTo>
                      <a:cubicBezTo>
                        <a:pt x="1043" y="44"/>
                        <a:pt x="1047" y="38"/>
                        <a:pt x="1052" y="33"/>
                      </a:cubicBezTo>
                      <a:cubicBezTo>
                        <a:pt x="1055" y="30"/>
                        <a:pt x="1061" y="22"/>
                        <a:pt x="1066" y="22"/>
                      </a:cubicBezTo>
                      <a:cubicBezTo>
                        <a:pt x="1071" y="21"/>
                        <a:pt x="1076" y="22"/>
                        <a:pt x="1081" y="22"/>
                      </a:cubicBezTo>
                      <a:cubicBezTo>
                        <a:pt x="1080" y="28"/>
                        <a:pt x="1083" y="34"/>
                        <a:pt x="1082" y="39"/>
                      </a:cubicBezTo>
                      <a:cubicBezTo>
                        <a:pt x="1080" y="44"/>
                        <a:pt x="1074" y="46"/>
                        <a:pt x="1070" y="47"/>
                      </a:cubicBezTo>
                      <a:cubicBezTo>
                        <a:pt x="1058" y="53"/>
                        <a:pt x="1051" y="64"/>
                        <a:pt x="1041" y="73"/>
                      </a:cubicBezTo>
                      <a:cubicBezTo>
                        <a:pt x="1031" y="83"/>
                        <a:pt x="1019" y="91"/>
                        <a:pt x="1006" y="99"/>
                      </a:cubicBezTo>
                      <a:cubicBezTo>
                        <a:pt x="998" y="103"/>
                        <a:pt x="991" y="103"/>
                        <a:pt x="983" y="104"/>
                      </a:cubicBezTo>
                      <a:cubicBezTo>
                        <a:pt x="959" y="107"/>
                        <a:pt x="941" y="116"/>
                        <a:pt x="924" y="133"/>
                      </a:cubicBezTo>
                      <a:cubicBezTo>
                        <a:pt x="915" y="142"/>
                        <a:pt x="911" y="160"/>
                        <a:pt x="906" y="172"/>
                      </a:cubicBezTo>
                      <a:cubicBezTo>
                        <a:pt x="901" y="187"/>
                        <a:pt x="895" y="202"/>
                        <a:pt x="888" y="216"/>
                      </a:cubicBezTo>
                      <a:cubicBezTo>
                        <a:pt x="881" y="230"/>
                        <a:pt x="872" y="242"/>
                        <a:pt x="862" y="253"/>
                      </a:cubicBezTo>
                      <a:cubicBezTo>
                        <a:pt x="851" y="266"/>
                        <a:pt x="835" y="277"/>
                        <a:pt x="829" y="291"/>
                      </a:cubicBezTo>
                      <a:cubicBezTo>
                        <a:pt x="817" y="315"/>
                        <a:pt x="823" y="343"/>
                        <a:pt x="849" y="355"/>
                      </a:cubicBezTo>
                      <a:cubicBezTo>
                        <a:pt x="854" y="358"/>
                        <a:pt x="860" y="359"/>
                        <a:pt x="866" y="360"/>
                      </a:cubicBezTo>
                      <a:cubicBezTo>
                        <a:pt x="875" y="361"/>
                        <a:pt x="877" y="356"/>
                        <a:pt x="883" y="350"/>
                      </a:cubicBezTo>
                      <a:cubicBezTo>
                        <a:pt x="894" y="338"/>
                        <a:pt x="905" y="326"/>
                        <a:pt x="917" y="314"/>
                      </a:cubicBezTo>
                      <a:cubicBezTo>
                        <a:pt x="928" y="304"/>
                        <a:pt x="939" y="293"/>
                        <a:pt x="951" y="284"/>
                      </a:cubicBezTo>
                      <a:cubicBezTo>
                        <a:pt x="963" y="274"/>
                        <a:pt x="978" y="267"/>
                        <a:pt x="989" y="255"/>
                      </a:cubicBezTo>
                      <a:cubicBezTo>
                        <a:pt x="1007" y="234"/>
                        <a:pt x="1017" y="208"/>
                        <a:pt x="1021" y="181"/>
                      </a:cubicBezTo>
                      <a:cubicBezTo>
                        <a:pt x="1022" y="173"/>
                        <a:pt x="1022" y="166"/>
                        <a:pt x="1022" y="159"/>
                      </a:cubicBezTo>
                      <a:cubicBezTo>
                        <a:pt x="1022" y="153"/>
                        <a:pt x="1020" y="146"/>
                        <a:pt x="1023" y="141"/>
                      </a:cubicBezTo>
                      <a:cubicBezTo>
                        <a:pt x="1030" y="129"/>
                        <a:pt x="1044" y="133"/>
                        <a:pt x="1049" y="144"/>
                      </a:cubicBezTo>
                      <a:cubicBezTo>
                        <a:pt x="1054" y="154"/>
                        <a:pt x="1044" y="160"/>
                        <a:pt x="1039" y="166"/>
                      </a:cubicBezTo>
                      <a:cubicBezTo>
                        <a:pt x="1029" y="175"/>
                        <a:pt x="1033" y="188"/>
                        <a:pt x="1031" y="201"/>
                      </a:cubicBezTo>
                      <a:cubicBezTo>
                        <a:pt x="1029" y="228"/>
                        <a:pt x="1020" y="253"/>
                        <a:pt x="1004" y="275"/>
                      </a:cubicBezTo>
                      <a:cubicBezTo>
                        <a:pt x="997" y="284"/>
                        <a:pt x="989" y="293"/>
                        <a:pt x="979" y="300"/>
                      </a:cubicBezTo>
                      <a:cubicBezTo>
                        <a:pt x="971" y="307"/>
                        <a:pt x="958" y="315"/>
                        <a:pt x="960" y="328"/>
                      </a:cubicBezTo>
                      <a:cubicBezTo>
                        <a:pt x="965" y="356"/>
                        <a:pt x="1008" y="333"/>
                        <a:pt x="1025" y="327"/>
                      </a:cubicBezTo>
                      <a:cubicBezTo>
                        <a:pt x="1051" y="317"/>
                        <a:pt x="1076" y="318"/>
                        <a:pt x="1103" y="321"/>
                      </a:cubicBezTo>
                      <a:cubicBezTo>
                        <a:pt x="1115" y="323"/>
                        <a:pt x="1127" y="332"/>
                        <a:pt x="1138" y="338"/>
                      </a:cubicBezTo>
                      <a:cubicBezTo>
                        <a:pt x="1144" y="342"/>
                        <a:pt x="1151" y="345"/>
                        <a:pt x="1158" y="348"/>
                      </a:cubicBezTo>
                      <a:cubicBezTo>
                        <a:pt x="1163" y="351"/>
                        <a:pt x="1172" y="351"/>
                        <a:pt x="1174" y="358"/>
                      </a:cubicBezTo>
                      <a:cubicBezTo>
                        <a:pt x="1176" y="369"/>
                        <a:pt x="1167" y="375"/>
                        <a:pt x="1157" y="374"/>
                      </a:cubicBezTo>
                      <a:cubicBezTo>
                        <a:pt x="1145" y="374"/>
                        <a:pt x="1147" y="361"/>
                        <a:pt x="1141" y="353"/>
                      </a:cubicBezTo>
                      <a:cubicBezTo>
                        <a:pt x="1138" y="348"/>
                        <a:pt x="1132" y="347"/>
                        <a:pt x="1126" y="346"/>
                      </a:cubicBezTo>
                      <a:cubicBezTo>
                        <a:pt x="1119" y="343"/>
                        <a:pt x="1112" y="341"/>
                        <a:pt x="1105" y="339"/>
                      </a:cubicBezTo>
                      <a:cubicBezTo>
                        <a:pt x="1089" y="336"/>
                        <a:pt x="1072" y="337"/>
                        <a:pt x="1056" y="340"/>
                      </a:cubicBezTo>
                      <a:cubicBezTo>
                        <a:pt x="1029" y="345"/>
                        <a:pt x="1006" y="360"/>
                        <a:pt x="980" y="368"/>
                      </a:cubicBezTo>
                      <a:cubicBezTo>
                        <a:pt x="966" y="373"/>
                        <a:pt x="952" y="374"/>
                        <a:pt x="937" y="376"/>
                      </a:cubicBezTo>
                      <a:cubicBezTo>
                        <a:pt x="923" y="378"/>
                        <a:pt x="905" y="380"/>
                        <a:pt x="893" y="388"/>
                      </a:cubicBezTo>
                      <a:cubicBezTo>
                        <a:pt x="883" y="395"/>
                        <a:pt x="876" y="405"/>
                        <a:pt x="872" y="416"/>
                      </a:cubicBezTo>
                      <a:cubicBezTo>
                        <a:pt x="860" y="427"/>
                        <a:pt x="846" y="435"/>
                        <a:pt x="832" y="441"/>
                      </a:cubicBezTo>
                      <a:cubicBezTo>
                        <a:pt x="807" y="450"/>
                        <a:pt x="774" y="456"/>
                        <a:pt x="758" y="479"/>
                      </a:cubicBezTo>
                      <a:cubicBezTo>
                        <a:pt x="750" y="490"/>
                        <a:pt x="755" y="493"/>
                        <a:pt x="762" y="503"/>
                      </a:cubicBezTo>
                      <a:cubicBezTo>
                        <a:pt x="766" y="509"/>
                        <a:pt x="768" y="509"/>
                        <a:pt x="776" y="509"/>
                      </a:cubicBezTo>
                      <a:cubicBezTo>
                        <a:pt x="782" y="509"/>
                        <a:pt x="788" y="509"/>
                        <a:pt x="794" y="510"/>
                      </a:cubicBezTo>
                      <a:cubicBezTo>
                        <a:pt x="805" y="510"/>
                        <a:pt x="817" y="510"/>
                        <a:pt x="828" y="515"/>
                      </a:cubicBezTo>
                      <a:cubicBezTo>
                        <a:pt x="839" y="520"/>
                        <a:pt x="845" y="531"/>
                        <a:pt x="849" y="542"/>
                      </a:cubicBezTo>
                      <a:cubicBezTo>
                        <a:pt x="854" y="553"/>
                        <a:pt x="857" y="567"/>
                        <a:pt x="864" y="576"/>
                      </a:cubicBezTo>
                      <a:cubicBezTo>
                        <a:pt x="873" y="587"/>
                        <a:pt x="884" y="587"/>
                        <a:pt x="897" y="590"/>
                      </a:cubicBezTo>
                      <a:cubicBezTo>
                        <a:pt x="930" y="596"/>
                        <a:pt x="964" y="601"/>
                        <a:pt x="995" y="611"/>
                      </a:cubicBezTo>
                      <a:cubicBezTo>
                        <a:pt x="1008" y="615"/>
                        <a:pt x="1019" y="623"/>
                        <a:pt x="1027" y="634"/>
                      </a:cubicBezTo>
                      <a:cubicBezTo>
                        <a:pt x="1034" y="642"/>
                        <a:pt x="1036" y="655"/>
                        <a:pt x="1047" y="657"/>
                      </a:cubicBezTo>
                      <a:cubicBezTo>
                        <a:pt x="1056" y="658"/>
                        <a:pt x="1072" y="662"/>
                        <a:pt x="1063" y="674"/>
                      </a:cubicBezTo>
                      <a:cubicBezTo>
                        <a:pt x="1057" y="683"/>
                        <a:pt x="1042" y="682"/>
                        <a:pt x="1037" y="673"/>
                      </a:cubicBezTo>
                      <a:cubicBezTo>
                        <a:pt x="1025" y="652"/>
                        <a:pt x="1002" y="625"/>
                        <a:pt x="976" y="624"/>
                      </a:cubicBezTo>
                      <a:cubicBezTo>
                        <a:pt x="943" y="622"/>
                        <a:pt x="910" y="618"/>
                        <a:pt x="877" y="612"/>
                      </a:cubicBezTo>
                      <a:cubicBezTo>
                        <a:pt x="890" y="642"/>
                        <a:pt x="896" y="675"/>
                        <a:pt x="900" y="707"/>
                      </a:cubicBezTo>
                      <a:cubicBezTo>
                        <a:pt x="901" y="713"/>
                        <a:pt x="901" y="721"/>
                        <a:pt x="905" y="726"/>
                      </a:cubicBezTo>
                      <a:cubicBezTo>
                        <a:pt x="908" y="730"/>
                        <a:pt x="914" y="731"/>
                        <a:pt x="918" y="733"/>
                      </a:cubicBezTo>
                      <a:cubicBezTo>
                        <a:pt x="931" y="738"/>
                        <a:pt x="932" y="748"/>
                        <a:pt x="921" y="757"/>
                      </a:cubicBezTo>
                      <a:cubicBezTo>
                        <a:pt x="913" y="764"/>
                        <a:pt x="897" y="749"/>
                        <a:pt x="895" y="741"/>
                      </a:cubicBezTo>
                      <a:cubicBezTo>
                        <a:pt x="889" y="727"/>
                        <a:pt x="889" y="709"/>
                        <a:pt x="885" y="694"/>
                      </a:cubicBezTo>
                      <a:cubicBezTo>
                        <a:pt x="877" y="665"/>
                        <a:pt x="867" y="636"/>
                        <a:pt x="852" y="610"/>
                      </a:cubicBezTo>
                      <a:cubicBezTo>
                        <a:pt x="848" y="604"/>
                        <a:pt x="845" y="598"/>
                        <a:pt x="841" y="592"/>
                      </a:cubicBezTo>
                      <a:cubicBezTo>
                        <a:pt x="836" y="586"/>
                        <a:pt x="836" y="580"/>
                        <a:pt x="833" y="572"/>
                      </a:cubicBezTo>
                      <a:cubicBezTo>
                        <a:pt x="829" y="560"/>
                        <a:pt x="824" y="545"/>
                        <a:pt x="809" y="542"/>
                      </a:cubicBezTo>
                      <a:cubicBezTo>
                        <a:pt x="797" y="539"/>
                        <a:pt x="781" y="542"/>
                        <a:pt x="769" y="542"/>
                      </a:cubicBezTo>
                      <a:cubicBezTo>
                        <a:pt x="745" y="542"/>
                        <a:pt x="722" y="549"/>
                        <a:pt x="701" y="559"/>
                      </a:cubicBezTo>
                      <a:cubicBezTo>
                        <a:pt x="676" y="569"/>
                        <a:pt x="661" y="583"/>
                        <a:pt x="657" y="610"/>
                      </a:cubicBezTo>
                      <a:cubicBezTo>
                        <a:pt x="656" y="618"/>
                        <a:pt x="656" y="626"/>
                        <a:pt x="657" y="633"/>
                      </a:cubicBezTo>
                      <a:cubicBezTo>
                        <a:pt x="659" y="643"/>
                        <a:pt x="660" y="652"/>
                        <a:pt x="660" y="662"/>
                      </a:cubicBezTo>
                      <a:cubicBezTo>
                        <a:pt x="659" y="684"/>
                        <a:pt x="657" y="706"/>
                        <a:pt x="651" y="727"/>
                      </a:cubicBezTo>
                      <a:cubicBezTo>
                        <a:pt x="647" y="745"/>
                        <a:pt x="641" y="764"/>
                        <a:pt x="628" y="778"/>
                      </a:cubicBezTo>
                      <a:cubicBezTo>
                        <a:pt x="614" y="793"/>
                        <a:pt x="594" y="801"/>
                        <a:pt x="574" y="805"/>
                      </a:cubicBezTo>
                      <a:cubicBezTo>
                        <a:pt x="566" y="807"/>
                        <a:pt x="558" y="825"/>
                        <a:pt x="554" y="833"/>
                      </a:cubicBezTo>
                      <a:cubicBezTo>
                        <a:pt x="550" y="842"/>
                        <a:pt x="546" y="852"/>
                        <a:pt x="542" y="863"/>
                      </a:cubicBezTo>
                      <a:cubicBezTo>
                        <a:pt x="540" y="869"/>
                        <a:pt x="541" y="869"/>
                        <a:pt x="534" y="870"/>
                      </a:cubicBezTo>
                      <a:cubicBezTo>
                        <a:pt x="530" y="870"/>
                        <a:pt x="525" y="871"/>
                        <a:pt x="521" y="868"/>
                      </a:cubicBezTo>
                      <a:cubicBezTo>
                        <a:pt x="516" y="864"/>
                        <a:pt x="515" y="853"/>
                        <a:pt x="520" y="849"/>
                      </a:cubicBezTo>
                      <a:cubicBezTo>
                        <a:pt x="525" y="845"/>
                        <a:pt x="538" y="846"/>
                        <a:pt x="537" y="838"/>
                      </a:cubicBezTo>
                      <a:cubicBezTo>
                        <a:pt x="536" y="827"/>
                        <a:pt x="537" y="817"/>
                        <a:pt x="542" y="809"/>
                      </a:cubicBezTo>
                      <a:cubicBezTo>
                        <a:pt x="551" y="793"/>
                        <a:pt x="568" y="783"/>
                        <a:pt x="584" y="776"/>
                      </a:cubicBezTo>
                      <a:cubicBezTo>
                        <a:pt x="568" y="770"/>
                        <a:pt x="553" y="764"/>
                        <a:pt x="537" y="759"/>
                      </a:cubicBezTo>
                      <a:cubicBezTo>
                        <a:pt x="530" y="756"/>
                        <a:pt x="523" y="753"/>
                        <a:pt x="516" y="757"/>
                      </a:cubicBezTo>
                      <a:cubicBezTo>
                        <a:pt x="510" y="760"/>
                        <a:pt x="505" y="765"/>
                        <a:pt x="499" y="769"/>
                      </a:cubicBezTo>
                      <a:cubicBezTo>
                        <a:pt x="490" y="774"/>
                        <a:pt x="475" y="773"/>
                        <a:pt x="473" y="761"/>
                      </a:cubicBezTo>
                      <a:cubicBezTo>
                        <a:pt x="471" y="743"/>
                        <a:pt x="489" y="746"/>
                        <a:pt x="501" y="744"/>
                      </a:cubicBezTo>
                      <a:cubicBezTo>
                        <a:pt x="517" y="742"/>
                        <a:pt x="534" y="736"/>
                        <a:pt x="550" y="739"/>
                      </a:cubicBezTo>
                      <a:cubicBezTo>
                        <a:pt x="567" y="744"/>
                        <a:pt x="584" y="745"/>
                        <a:pt x="601" y="747"/>
                      </a:cubicBezTo>
                      <a:cubicBezTo>
                        <a:pt x="614" y="748"/>
                        <a:pt x="618" y="741"/>
                        <a:pt x="620" y="729"/>
                      </a:cubicBezTo>
                      <a:cubicBezTo>
                        <a:pt x="622" y="714"/>
                        <a:pt x="622" y="697"/>
                        <a:pt x="624" y="682"/>
                      </a:cubicBezTo>
                      <a:cubicBezTo>
                        <a:pt x="625" y="666"/>
                        <a:pt x="626" y="650"/>
                        <a:pt x="624" y="634"/>
                      </a:cubicBezTo>
                      <a:cubicBezTo>
                        <a:pt x="623" y="624"/>
                        <a:pt x="622" y="601"/>
                        <a:pt x="613" y="595"/>
                      </a:cubicBezTo>
                      <a:cubicBezTo>
                        <a:pt x="607" y="591"/>
                        <a:pt x="592" y="591"/>
                        <a:pt x="586" y="595"/>
                      </a:cubicBezTo>
                      <a:cubicBezTo>
                        <a:pt x="574" y="602"/>
                        <a:pt x="566" y="614"/>
                        <a:pt x="559" y="626"/>
                      </a:cubicBezTo>
                      <a:cubicBezTo>
                        <a:pt x="553" y="638"/>
                        <a:pt x="547" y="651"/>
                        <a:pt x="540" y="662"/>
                      </a:cubicBezTo>
                      <a:cubicBezTo>
                        <a:pt x="531" y="669"/>
                        <a:pt x="517" y="682"/>
                        <a:pt x="504" y="681"/>
                      </a:cubicBezTo>
                      <a:cubicBezTo>
                        <a:pt x="488" y="681"/>
                        <a:pt x="505" y="672"/>
                        <a:pt x="510" y="669"/>
                      </a:cubicBezTo>
                      <a:cubicBezTo>
                        <a:pt x="523" y="660"/>
                        <a:pt x="530" y="651"/>
                        <a:pt x="538" y="637"/>
                      </a:cubicBezTo>
                      <a:cubicBezTo>
                        <a:pt x="543" y="627"/>
                        <a:pt x="550" y="610"/>
                        <a:pt x="540" y="600"/>
                      </a:cubicBezTo>
                      <a:cubicBezTo>
                        <a:pt x="531" y="589"/>
                        <a:pt x="519" y="602"/>
                        <a:pt x="514" y="610"/>
                      </a:cubicBezTo>
                      <a:cubicBezTo>
                        <a:pt x="506" y="622"/>
                        <a:pt x="501" y="637"/>
                        <a:pt x="496" y="651"/>
                      </a:cubicBezTo>
                      <a:cubicBezTo>
                        <a:pt x="495" y="655"/>
                        <a:pt x="494" y="659"/>
                        <a:pt x="492" y="663"/>
                      </a:cubicBezTo>
                      <a:cubicBezTo>
                        <a:pt x="489" y="665"/>
                        <a:pt x="486" y="668"/>
                        <a:pt x="483" y="670"/>
                      </a:cubicBezTo>
                      <a:cubicBezTo>
                        <a:pt x="476" y="676"/>
                        <a:pt x="469" y="682"/>
                        <a:pt x="461" y="687"/>
                      </a:cubicBezTo>
                      <a:cubicBezTo>
                        <a:pt x="440" y="703"/>
                        <a:pt x="410" y="720"/>
                        <a:pt x="409" y="751"/>
                      </a:cubicBezTo>
                      <a:cubicBezTo>
                        <a:pt x="409" y="764"/>
                        <a:pt x="406" y="781"/>
                        <a:pt x="412" y="794"/>
                      </a:cubicBezTo>
                      <a:cubicBezTo>
                        <a:pt x="423" y="822"/>
                        <a:pt x="451" y="841"/>
                        <a:pt x="472" y="861"/>
                      </a:cubicBezTo>
                      <a:cubicBezTo>
                        <a:pt x="483" y="872"/>
                        <a:pt x="495" y="884"/>
                        <a:pt x="507" y="894"/>
                      </a:cubicBezTo>
                      <a:cubicBezTo>
                        <a:pt x="513" y="899"/>
                        <a:pt x="518" y="903"/>
                        <a:pt x="525" y="905"/>
                      </a:cubicBezTo>
                      <a:cubicBezTo>
                        <a:pt x="532" y="907"/>
                        <a:pt x="538" y="908"/>
                        <a:pt x="544" y="911"/>
                      </a:cubicBezTo>
                      <a:cubicBezTo>
                        <a:pt x="556" y="918"/>
                        <a:pt x="557" y="928"/>
                        <a:pt x="543" y="934"/>
                      </a:cubicBezTo>
                      <a:cubicBezTo>
                        <a:pt x="529" y="941"/>
                        <a:pt x="515" y="935"/>
                        <a:pt x="503" y="926"/>
                      </a:cubicBezTo>
                      <a:cubicBezTo>
                        <a:pt x="478" y="906"/>
                        <a:pt x="456" y="884"/>
                        <a:pt x="435" y="860"/>
                      </a:cubicBezTo>
                      <a:cubicBezTo>
                        <a:pt x="425" y="848"/>
                        <a:pt x="415" y="836"/>
                        <a:pt x="406" y="824"/>
                      </a:cubicBezTo>
                      <a:cubicBezTo>
                        <a:pt x="397" y="812"/>
                        <a:pt x="387" y="800"/>
                        <a:pt x="382" y="785"/>
                      </a:cubicBezTo>
                      <a:cubicBezTo>
                        <a:pt x="379" y="772"/>
                        <a:pt x="383" y="758"/>
                        <a:pt x="379" y="745"/>
                      </a:cubicBezTo>
                      <a:cubicBezTo>
                        <a:pt x="374" y="731"/>
                        <a:pt x="360" y="727"/>
                        <a:pt x="347" y="723"/>
                      </a:cubicBezTo>
                      <a:cubicBezTo>
                        <a:pt x="334" y="719"/>
                        <a:pt x="321" y="715"/>
                        <a:pt x="310" y="707"/>
                      </a:cubicBezTo>
                      <a:cubicBezTo>
                        <a:pt x="298" y="698"/>
                        <a:pt x="283" y="703"/>
                        <a:pt x="271" y="692"/>
                      </a:cubicBezTo>
                      <a:cubicBezTo>
                        <a:pt x="267" y="688"/>
                        <a:pt x="264" y="684"/>
                        <a:pt x="265" y="678"/>
                      </a:cubicBezTo>
                      <a:cubicBezTo>
                        <a:pt x="265" y="676"/>
                        <a:pt x="265" y="666"/>
                        <a:pt x="265" y="666"/>
                      </a:cubicBezTo>
                      <a:cubicBezTo>
                        <a:pt x="273" y="666"/>
                        <a:pt x="280" y="666"/>
                        <a:pt x="288" y="666"/>
                      </a:cubicBezTo>
                      <a:cubicBezTo>
                        <a:pt x="291" y="666"/>
                        <a:pt x="299" y="681"/>
                        <a:pt x="303" y="684"/>
                      </a:cubicBezTo>
                      <a:cubicBezTo>
                        <a:pt x="312" y="692"/>
                        <a:pt x="323" y="697"/>
                        <a:pt x="335" y="700"/>
                      </a:cubicBezTo>
                      <a:cubicBezTo>
                        <a:pt x="346" y="703"/>
                        <a:pt x="363" y="708"/>
                        <a:pt x="374" y="703"/>
                      </a:cubicBezTo>
                      <a:cubicBezTo>
                        <a:pt x="386" y="697"/>
                        <a:pt x="398" y="691"/>
                        <a:pt x="410" y="684"/>
                      </a:cubicBezTo>
                      <a:cubicBezTo>
                        <a:pt x="432" y="671"/>
                        <a:pt x="457" y="651"/>
                        <a:pt x="465" y="625"/>
                      </a:cubicBezTo>
                      <a:cubicBezTo>
                        <a:pt x="469" y="611"/>
                        <a:pt x="470" y="595"/>
                        <a:pt x="472" y="580"/>
                      </a:cubicBezTo>
                      <a:cubicBezTo>
                        <a:pt x="473" y="564"/>
                        <a:pt x="475" y="547"/>
                        <a:pt x="477" y="531"/>
                      </a:cubicBezTo>
                      <a:cubicBezTo>
                        <a:pt x="479" y="513"/>
                        <a:pt x="465" y="489"/>
                        <a:pt x="444" y="501"/>
                      </a:cubicBezTo>
                      <a:cubicBezTo>
                        <a:pt x="432" y="508"/>
                        <a:pt x="422" y="519"/>
                        <a:pt x="412" y="528"/>
                      </a:cubicBezTo>
                      <a:cubicBezTo>
                        <a:pt x="406" y="533"/>
                        <a:pt x="399" y="542"/>
                        <a:pt x="390" y="544"/>
                      </a:cubicBezTo>
                      <a:cubicBezTo>
                        <a:pt x="375" y="548"/>
                        <a:pt x="360" y="552"/>
                        <a:pt x="345" y="555"/>
                      </a:cubicBezTo>
                      <a:cubicBezTo>
                        <a:pt x="335" y="558"/>
                        <a:pt x="322" y="559"/>
                        <a:pt x="312" y="564"/>
                      </a:cubicBezTo>
                      <a:cubicBezTo>
                        <a:pt x="300" y="573"/>
                        <a:pt x="288" y="583"/>
                        <a:pt x="277" y="594"/>
                      </a:cubicBezTo>
                      <a:cubicBezTo>
                        <a:pt x="268" y="604"/>
                        <a:pt x="262" y="616"/>
                        <a:pt x="252" y="625"/>
                      </a:cubicBezTo>
                      <a:cubicBezTo>
                        <a:pt x="244" y="631"/>
                        <a:pt x="232" y="633"/>
                        <a:pt x="223" y="629"/>
                      </a:cubicBezTo>
                      <a:cubicBezTo>
                        <a:pt x="211" y="623"/>
                        <a:pt x="197" y="620"/>
                        <a:pt x="186" y="612"/>
                      </a:cubicBezTo>
                      <a:cubicBezTo>
                        <a:pt x="176" y="604"/>
                        <a:pt x="169" y="592"/>
                        <a:pt x="158" y="585"/>
                      </a:cubicBezTo>
                      <a:cubicBezTo>
                        <a:pt x="145" y="577"/>
                        <a:pt x="131" y="571"/>
                        <a:pt x="116" y="567"/>
                      </a:cubicBezTo>
                      <a:cubicBezTo>
                        <a:pt x="101" y="562"/>
                        <a:pt x="85" y="559"/>
                        <a:pt x="69" y="557"/>
                      </a:cubicBezTo>
                      <a:cubicBezTo>
                        <a:pt x="61" y="556"/>
                        <a:pt x="52" y="553"/>
                        <a:pt x="45" y="554"/>
                      </a:cubicBezTo>
                      <a:cubicBezTo>
                        <a:pt x="35" y="556"/>
                        <a:pt x="26" y="556"/>
                        <a:pt x="17" y="557"/>
                      </a:cubicBezTo>
                      <a:cubicBezTo>
                        <a:pt x="11" y="557"/>
                        <a:pt x="6" y="558"/>
                        <a:pt x="3" y="551"/>
                      </a:cubicBezTo>
                      <a:cubicBezTo>
                        <a:pt x="1" y="546"/>
                        <a:pt x="0" y="540"/>
                        <a:pt x="2" y="535"/>
                      </a:cubicBezTo>
                      <a:cubicBezTo>
                        <a:pt x="4" y="524"/>
                        <a:pt x="18" y="520"/>
                        <a:pt x="26" y="529"/>
                      </a:cubicBezTo>
                      <a:cubicBezTo>
                        <a:pt x="29" y="533"/>
                        <a:pt x="32" y="537"/>
                        <a:pt x="36" y="539"/>
                      </a:cubicBezTo>
                      <a:cubicBezTo>
                        <a:pt x="42" y="541"/>
                        <a:pt x="52" y="540"/>
                        <a:pt x="58" y="540"/>
                      </a:cubicBezTo>
                      <a:cubicBezTo>
                        <a:pt x="75" y="542"/>
                        <a:pt x="92" y="544"/>
                        <a:pt x="109" y="547"/>
                      </a:cubicBezTo>
                      <a:cubicBezTo>
                        <a:pt x="132" y="551"/>
                        <a:pt x="164" y="557"/>
                        <a:pt x="183" y="573"/>
                      </a:cubicBezTo>
                      <a:cubicBezTo>
                        <a:pt x="195" y="582"/>
                        <a:pt x="206" y="592"/>
                        <a:pt x="218" y="601"/>
                      </a:cubicBezTo>
                      <a:cubicBezTo>
                        <a:pt x="226" y="608"/>
                        <a:pt x="231" y="602"/>
                        <a:pt x="236" y="595"/>
                      </a:cubicBezTo>
                      <a:cubicBezTo>
                        <a:pt x="242" y="585"/>
                        <a:pt x="254" y="581"/>
                        <a:pt x="254" y="568"/>
                      </a:cubicBezTo>
                      <a:cubicBezTo>
                        <a:pt x="255" y="556"/>
                        <a:pt x="253" y="550"/>
                        <a:pt x="245" y="541"/>
                      </a:cubicBezTo>
                      <a:cubicBezTo>
                        <a:pt x="234" y="529"/>
                        <a:pt x="220" y="520"/>
                        <a:pt x="210" y="508"/>
                      </a:cubicBezTo>
                      <a:cubicBezTo>
                        <a:pt x="191" y="486"/>
                        <a:pt x="208" y="459"/>
                        <a:pt x="214" y="436"/>
                      </a:cubicBezTo>
                      <a:cubicBezTo>
                        <a:pt x="219" y="422"/>
                        <a:pt x="217" y="406"/>
                        <a:pt x="217" y="391"/>
                      </a:cubicBezTo>
                      <a:cubicBezTo>
                        <a:pt x="217" y="384"/>
                        <a:pt x="217" y="376"/>
                        <a:pt x="217" y="368"/>
                      </a:cubicBezTo>
                      <a:cubicBezTo>
                        <a:pt x="217" y="362"/>
                        <a:pt x="215" y="350"/>
                        <a:pt x="219" y="345"/>
                      </a:cubicBezTo>
                      <a:cubicBezTo>
                        <a:pt x="225" y="337"/>
                        <a:pt x="235" y="335"/>
                        <a:pt x="244" y="340"/>
                      </a:cubicBezTo>
                      <a:cubicBezTo>
                        <a:pt x="259" y="349"/>
                        <a:pt x="244" y="357"/>
                        <a:pt x="240" y="369"/>
                      </a:cubicBezTo>
                      <a:cubicBezTo>
                        <a:pt x="238" y="375"/>
                        <a:pt x="240" y="381"/>
                        <a:pt x="243" y="386"/>
                      </a:cubicBezTo>
                      <a:cubicBezTo>
                        <a:pt x="246" y="393"/>
                        <a:pt x="245" y="399"/>
                        <a:pt x="244" y="406"/>
                      </a:cubicBezTo>
                      <a:cubicBezTo>
                        <a:pt x="242" y="421"/>
                        <a:pt x="237" y="435"/>
                        <a:pt x="233" y="450"/>
                      </a:cubicBezTo>
                      <a:cubicBezTo>
                        <a:pt x="231" y="456"/>
                        <a:pt x="228" y="462"/>
                        <a:pt x="229" y="468"/>
                      </a:cubicBezTo>
                      <a:cubicBezTo>
                        <a:pt x="231" y="474"/>
                        <a:pt x="232" y="481"/>
                        <a:pt x="234" y="487"/>
                      </a:cubicBezTo>
                      <a:cubicBezTo>
                        <a:pt x="239" y="499"/>
                        <a:pt x="246" y="506"/>
                        <a:pt x="256" y="512"/>
                      </a:cubicBezTo>
                      <a:cubicBezTo>
                        <a:pt x="279" y="525"/>
                        <a:pt x="306" y="531"/>
                        <a:pt x="332" y="529"/>
                      </a:cubicBezTo>
                      <a:cubicBezTo>
                        <a:pt x="344" y="527"/>
                        <a:pt x="356" y="524"/>
                        <a:pt x="366" y="517"/>
                      </a:cubicBezTo>
                      <a:cubicBezTo>
                        <a:pt x="373" y="512"/>
                        <a:pt x="381" y="515"/>
                        <a:pt x="385" y="506"/>
                      </a:cubicBezTo>
                      <a:cubicBezTo>
                        <a:pt x="391" y="493"/>
                        <a:pt x="397" y="480"/>
                        <a:pt x="403" y="467"/>
                      </a:cubicBezTo>
                      <a:cubicBezTo>
                        <a:pt x="406" y="460"/>
                        <a:pt x="414" y="453"/>
                        <a:pt x="420" y="449"/>
                      </a:cubicBezTo>
                      <a:cubicBezTo>
                        <a:pt x="434" y="440"/>
                        <a:pt x="450" y="433"/>
                        <a:pt x="465" y="426"/>
                      </a:cubicBezTo>
                      <a:cubicBezTo>
                        <a:pt x="478" y="418"/>
                        <a:pt x="492" y="411"/>
                        <a:pt x="504" y="401"/>
                      </a:cubicBezTo>
                      <a:cubicBezTo>
                        <a:pt x="510" y="396"/>
                        <a:pt x="514" y="391"/>
                        <a:pt x="519" y="386"/>
                      </a:cubicBezTo>
                      <a:cubicBezTo>
                        <a:pt x="521" y="383"/>
                        <a:pt x="523" y="380"/>
                        <a:pt x="525" y="376"/>
                      </a:cubicBezTo>
                      <a:cubicBezTo>
                        <a:pt x="523" y="372"/>
                        <a:pt x="522" y="367"/>
                        <a:pt x="520" y="363"/>
                      </a:cubicBezTo>
                      <a:cubicBezTo>
                        <a:pt x="506" y="321"/>
                        <a:pt x="487" y="262"/>
                        <a:pt x="442" y="244"/>
                      </a:cubicBezTo>
                      <a:cubicBezTo>
                        <a:pt x="434" y="242"/>
                        <a:pt x="426" y="239"/>
                        <a:pt x="418" y="236"/>
                      </a:cubicBezTo>
                      <a:cubicBezTo>
                        <a:pt x="414" y="234"/>
                        <a:pt x="407" y="233"/>
                        <a:pt x="403" y="230"/>
                      </a:cubicBezTo>
                      <a:cubicBezTo>
                        <a:pt x="399" y="228"/>
                        <a:pt x="400" y="224"/>
                        <a:pt x="404" y="222"/>
                      </a:cubicBezTo>
                      <a:cubicBezTo>
                        <a:pt x="408" y="219"/>
                        <a:pt x="414" y="222"/>
                        <a:pt x="418" y="223"/>
                      </a:cubicBezTo>
                      <a:cubicBezTo>
                        <a:pt x="432" y="227"/>
                        <a:pt x="445" y="233"/>
                        <a:pt x="457" y="240"/>
                      </a:cubicBezTo>
                      <a:cubicBezTo>
                        <a:pt x="481" y="254"/>
                        <a:pt x="494" y="275"/>
                        <a:pt x="509" y="298"/>
                      </a:cubicBezTo>
                      <a:cubicBezTo>
                        <a:pt x="521" y="318"/>
                        <a:pt x="539" y="350"/>
                        <a:pt x="567" y="341"/>
                      </a:cubicBezTo>
                      <a:cubicBezTo>
                        <a:pt x="578" y="337"/>
                        <a:pt x="585" y="327"/>
                        <a:pt x="587" y="316"/>
                      </a:cubicBezTo>
                      <a:cubicBezTo>
                        <a:pt x="589" y="309"/>
                        <a:pt x="589" y="303"/>
                        <a:pt x="589" y="297"/>
                      </a:cubicBezTo>
                      <a:cubicBezTo>
                        <a:pt x="589" y="288"/>
                        <a:pt x="589" y="283"/>
                        <a:pt x="582" y="278"/>
                      </a:cubicBezTo>
                      <a:cubicBezTo>
                        <a:pt x="575" y="273"/>
                        <a:pt x="568" y="269"/>
                        <a:pt x="561" y="265"/>
                      </a:cubicBezTo>
                      <a:cubicBezTo>
                        <a:pt x="557" y="262"/>
                        <a:pt x="546" y="258"/>
                        <a:pt x="544" y="253"/>
                      </a:cubicBezTo>
                      <a:cubicBezTo>
                        <a:pt x="542" y="251"/>
                        <a:pt x="543" y="245"/>
                        <a:pt x="546" y="244"/>
                      </a:cubicBezTo>
                      <a:cubicBezTo>
                        <a:pt x="549" y="242"/>
                        <a:pt x="558" y="249"/>
                        <a:pt x="561" y="250"/>
                      </a:cubicBezTo>
                      <a:cubicBezTo>
                        <a:pt x="574" y="257"/>
                        <a:pt x="590" y="265"/>
                        <a:pt x="604" y="260"/>
                      </a:cubicBezTo>
                      <a:cubicBezTo>
                        <a:pt x="617" y="255"/>
                        <a:pt x="632" y="250"/>
                        <a:pt x="643" y="241"/>
                      </a:cubicBezTo>
                      <a:cubicBezTo>
                        <a:pt x="652" y="234"/>
                        <a:pt x="651" y="220"/>
                        <a:pt x="648" y="210"/>
                      </a:cubicBezTo>
                      <a:cubicBezTo>
                        <a:pt x="643" y="197"/>
                        <a:pt x="642" y="182"/>
                        <a:pt x="641" y="168"/>
                      </a:cubicBezTo>
                      <a:cubicBezTo>
                        <a:pt x="640" y="161"/>
                        <a:pt x="638" y="153"/>
                        <a:pt x="640" y="147"/>
                      </a:cubicBezTo>
                      <a:cubicBezTo>
                        <a:pt x="643" y="142"/>
                        <a:pt x="645" y="136"/>
                        <a:pt x="649" y="132"/>
                      </a:cubicBezTo>
                      <a:cubicBezTo>
                        <a:pt x="656" y="122"/>
                        <a:pt x="665" y="115"/>
                        <a:pt x="676" y="109"/>
                      </a:cubicBezTo>
                      <a:cubicBezTo>
                        <a:pt x="687" y="104"/>
                        <a:pt x="700" y="101"/>
                        <a:pt x="712" y="101"/>
                      </a:cubicBezTo>
                      <a:cubicBezTo>
                        <a:pt x="719" y="100"/>
                        <a:pt x="726" y="101"/>
                        <a:pt x="732" y="102"/>
                      </a:cubicBezTo>
                      <a:cubicBezTo>
                        <a:pt x="740" y="104"/>
                        <a:pt x="748" y="101"/>
                        <a:pt x="755" y="99"/>
                      </a:cubicBezTo>
                      <a:cubicBezTo>
                        <a:pt x="769" y="96"/>
                        <a:pt x="783" y="92"/>
                        <a:pt x="796" y="87"/>
                      </a:cubicBezTo>
                      <a:cubicBezTo>
                        <a:pt x="802" y="85"/>
                        <a:pt x="807" y="83"/>
                        <a:pt x="813" y="80"/>
                      </a:cubicBezTo>
                      <a:cubicBezTo>
                        <a:pt x="820" y="77"/>
                        <a:pt x="824" y="73"/>
                        <a:pt x="829" y="68"/>
                      </a:cubicBezTo>
                      <a:cubicBezTo>
                        <a:pt x="839" y="57"/>
                        <a:pt x="851" y="48"/>
                        <a:pt x="863" y="39"/>
                      </a:cubicBezTo>
                      <a:cubicBezTo>
                        <a:pt x="868" y="28"/>
                        <a:pt x="873" y="14"/>
                        <a:pt x="884" y="6"/>
                      </a:cubicBezTo>
                    </a:path>
                  </a:pathLst>
                </a:custGeom>
                <a:noFill/>
                <a:ln w="7938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22" name="Freeform 6">
                  <a:extLst>
                    <a:ext uri="{FF2B5EF4-FFF2-40B4-BE49-F238E27FC236}">
                      <a16:creationId xmlns:a16="http://schemas.microsoft.com/office/drawing/2014/main" id="{74B19AB4-7DD7-4566-963E-1E5BA5AA7F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" y="2805"/>
                  <a:ext cx="263" cy="214"/>
                </a:xfrm>
                <a:custGeom>
                  <a:avLst/>
                  <a:gdLst>
                    <a:gd name="T0" fmla="*/ 27387 w 150"/>
                    <a:gd name="T1" fmla="*/ 4334 h 114"/>
                    <a:gd name="T2" fmla="*/ 56193 w 150"/>
                    <a:gd name="T3" fmla="*/ 18462 h 114"/>
                    <a:gd name="T4" fmla="*/ 71115 w 150"/>
                    <a:gd name="T5" fmla="*/ 63106 h 114"/>
                    <a:gd name="T6" fmla="*/ 64493 w 150"/>
                    <a:gd name="T7" fmla="*/ 103351 h 114"/>
                    <a:gd name="T8" fmla="*/ 41987 w 150"/>
                    <a:gd name="T9" fmla="*/ 116390 h 114"/>
                    <a:gd name="T10" fmla="*/ 4394 w 150"/>
                    <a:gd name="T11" fmla="*/ 75576 h 114"/>
                    <a:gd name="T12" fmla="*/ 4394 w 150"/>
                    <a:gd name="T13" fmla="*/ 33617 h 114"/>
                    <a:gd name="T14" fmla="*/ 27387 w 150"/>
                    <a:gd name="T15" fmla="*/ 4334 h 1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0"/>
                    <a:gd name="T25" fmla="*/ 0 h 114"/>
                    <a:gd name="T26" fmla="*/ 150 w 150"/>
                    <a:gd name="T27" fmla="*/ 114 h 11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0" h="114">
                      <a:moveTo>
                        <a:pt x="57" y="4"/>
                      </a:moveTo>
                      <a:cubicBezTo>
                        <a:pt x="76" y="0"/>
                        <a:pt x="100" y="8"/>
                        <a:pt x="117" y="18"/>
                      </a:cubicBezTo>
                      <a:cubicBezTo>
                        <a:pt x="133" y="26"/>
                        <a:pt x="145" y="44"/>
                        <a:pt x="148" y="62"/>
                      </a:cubicBezTo>
                      <a:cubicBezTo>
                        <a:pt x="150" y="75"/>
                        <a:pt x="145" y="93"/>
                        <a:pt x="134" y="101"/>
                      </a:cubicBezTo>
                      <a:cubicBezTo>
                        <a:pt x="120" y="110"/>
                        <a:pt x="103" y="114"/>
                        <a:pt x="87" y="114"/>
                      </a:cubicBezTo>
                      <a:cubicBezTo>
                        <a:pt x="58" y="114"/>
                        <a:pt x="21" y="102"/>
                        <a:pt x="9" y="74"/>
                      </a:cubicBezTo>
                      <a:cubicBezTo>
                        <a:pt x="3" y="61"/>
                        <a:pt x="0" y="45"/>
                        <a:pt x="9" y="33"/>
                      </a:cubicBezTo>
                      <a:cubicBezTo>
                        <a:pt x="20" y="17"/>
                        <a:pt x="38" y="9"/>
                        <a:pt x="57" y="4"/>
                      </a:cubicBezTo>
                    </a:path>
                  </a:pathLst>
                </a:custGeom>
                <a:solidFill>
                  <a:srgbClr val="7CA2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23" name="Freeform 7">
                  <a:extLst>
                    <a:ext uri="{FF2B5EF4-FFF2-40B4-BE49-F238E27FC236}">
                      <a16:creationId xmlns:a16="http://schemas.microsoft.com/office/drawing/2014/main" id="{75BCED66-705D-4B46-A7E2-3A109FA07B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2959"/>
                  <a:ext cx="74" cy="265"/>
                </a:xfrm>
                <a:custGeom>
                  <a:avLst/>
                  <a:gdLst>
                    <a:gd name="T0" fmla="*/ 0 w 42"/>
                    <a:gd name="T1" fmla="*/ 3555 h 142"/>
                    <a:gd name="T2" fmla="*/ 6706 w 42"/>
                    <a:gd name="T3" fmla="*/ 8833 h 142"/>
                    <a:gd name="T4" fmla="*/ 13279 w 42"/>
                    <a:gd name="T5" fmla="*/ 19015 h 142"/>
                    <a:gd name="T6" fmla="*/ 16720 w 42"/>
                    <a:gd name="T7" fmla="*/ 49753 h 142"/>
                    <a:gd name="T8" fmla="*/ 13279 w 42"/>
                    <a:gd name="T9" fmla="*/ 135908 h 142"/>
                    <a:gd name="T10" fmla="*/ 16720 w 42"/>
                    <a:gd name="T11" fmla="*/ 105933 h 142"/>
                    <a:gd name="T12" fmla="*/ 20137 w 42"/>
                    <a:gd name="T13" fmla="*/ 69775 h 142"/>
                    <a:gd name="T14" fmla="*/ 19289 w 42"/>
                    <a:gd name="T15" fmla="*/ 25640 h 142"/>
                    <a:gd name="T16" fmla="*/ 11815 w 42"/>
                    <a:gd name="T17" fmla="*/ 3083 h 142"/>
                    <a:gd name="T18" fmla="*/ 1466 w 42"/>
                    <a:gd name="T19" fmla="*/ 1905 h 14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2"/>
                    <a:gd name="T31" fmla="*/ 0 h 142"/>
                    <a:gd name="T32" fmla="*/ 42 w 42"/>
                    <a:gd name="T33" fmla="*/ 142 h 14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2" h="142">
                      <a:moveTo>
                        <a:pt x="0" y="4"/>
                      </a:moveTo>
                      <a:cubicBezTo>
                        <a:pt x="2" y="6"/>
                        <a:pt x="10" y="7"/>
                        <a:pt x="13" y="9"/>
                      </a:cubicBezTo>
                      <a:cubicBezTo>
                        <a:pt x="18" y="11"/>
                        <a:pt x="23" y="16"/>
                        <a:pt x="26" y="20"/>
                      </a:cubicBezTo>
                      <a:cubicBezTo>
                        <a:pt x="32" y="29"/>
                        <a:pt x="33" y="41"/>
                        <a:pt x="33" y="52"/>
                      </a:cubicBezTo>
                      <a:cubicBezTo>
                        <a:pt x="35" y="82"/>
                        <a:pt x="26" y="112"/>
                        <a:pt x="26" y="142"/>
                      </a:cubicBezTo>
                      <a:cubicBezTo>
                        <a:pt x="26" y="132"/>
                        <a:pt x="31" y="120"/>
                        <a:pt x="33" y="111"/>
                      </a:cubicBezTo>
                      <a:cubicBezTo>
                        <a:pt x="35" y="98"/>
                        <a:pt x="38" y="86"/>
                        <a:pt x="40" y="73"/>
                      </a:cubicBezTo>
                      <a:cubicBezTo>
                        <a:pt x="42" y="58"/>
                        <a:pt x="41" y="42"/>
                        <a:pt x="38" y="27"/>
                      </a:cubicBezTo>
                      <a:cubicBezTo>
                        <a:pt x="35" y="18"/>
                        <a:pt x="32" y="8"/>
                        <a:pt x="23" y="3"/>
                      </a:cubicBezTo>
                      <a:cubicBezTo>
                        <a:pt x="16" y="0"/>
                        <a:pt x="10" y="3"/>
                        <a:pt x="3" y="2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24" name="Freeform 8">
                  <a:extLst>
                    <a:ext uri="{FF2B5EF4-FFF2-40B4-BE49-F238E27FC236}">
                      <a16:creationId xmlns:a16="http://schemas.microsoft.com/office/drawing/2014/main" id="{6A1789DD-024A-468F-B4E9-05070A23D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5" y="2543"/>
                  <a:ext cx="394" cy="167"/>
                </a:xfrm>
                <a:custGeom>
                  <a:avLst/>
                  <a:gdLst>
                    <a:gd name="T0" fmla="*/ 623 w 224"/>
                    <a:gd name="T1" fmla="*/ 89441 h 89"/>
                    <a:gd name="T2" fmla="*/ 623 w 224"/>
                    <a:gd name="T3" fmla="*/ 90188 h 89"/>
                    <a:gd name="T4" fmla="*/ 13860 w 224"/>
                    <a:gd name="T5" fmla="*/ 67175 h 89"/>
                    <a:gd name="T6" fmla="*/ 25740 w 224"/>
                    <a:gd name="T7" fmla="*/ 24213 h 89"/>
                    <a:gd name="T8" fmla="*/ 59278 w 224"/>
                    <a:gd name="T9" fmla="*/ 8119 h 89"/>
                    <a:gd name="T10" fmla="*/ 87292 w 224"/>
                    <a:gd name="T11" fmla="*/ 27681 h 89"/>
                    <a:gd name="T12" fmla="*/ 101654 w 224"/>
                    <a:gd name="T13" fmla="*/ 32618 h 89"/>
                    <a:gd name="T14" fmla="*/ 111673 w 224"/>
                    <a:gd name="T15" fmla="*/ 59154 h 89"/>
                    <a:gd name="T16" fmla="*/ 86671 w 224"/>
                    <a:gd name="T17" fmla="*/ 40737 h 89"/>
                    <a:gd name="T18" fmla="*/ 55881 w 224"/>
                    <a:gd name="T19" fmla="*/ 18417 h 89"/>
                    <a:gd name="T20" fmla="*/ 28014 w 224"/>
                    <a:gd name="T21" fmla="*/ 50693 h 89"/>
                    <a:gd name="T22" fmla="*/ 17632 w 224"/>
                    <a:gd name="T23" fmla="*/ 75249 h 89"/>
                    <a:gd name="T24" fmla="*/ 1928 w 224"/>
                    <a:gd name="T25" fmla="*/ 88206 h 8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24"/>
                    <a:gd name="T40" fmla="*/ 0 h 89"/>
                    <a:gd name="T41" fmla="*/ 224 w 224"/>
                    <a:gd name="T42" fmla="*/ 89 h 89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24" h="89">
                      <a:moveTo>
                        <a:pt x="1" y="88"/>
                      </a:moveTo>
                      <a:cubicBezTo>
                        <a:pt x="1" y="89"/>
                        <a:pt x="0" y="88"/>
                        <a:pt x="1" y="89"/>
                      </a:cubicBezTo>
                      <a:cubicBezTo>
                        <a:pt x="12" y="87"/>
                        <a:pt x="22" y="75"/>
                        <a:pt x="28" y="66"/>
                      </a:cubicBezTo>
                      <a:cubicBezTo>
                        <a:pt x="37" y="53"/>
                        <a:pt x="42" y="37"/>
                        <a:pt x="52" y="24"/>
                      </a:cubicBezTo>
                      <a:cubicBezTo>
                        <a:pt x="70" y="1"/>
                        <a:pt x="94" y="0"/>
                        <a:pt x="119" y="8"/>
                      </a:cubicBezTo>
                      <a:cubicBezTo>
                        <a:pt x="138" y="14"/>
                        <a:pt x="154" y="24"/>
                        <a:pt x="175" y="27"/>
                      </a:cubicBezTo>
                      <a:cubicBezTo>
                        <a:pt x="185" y="29"/>
                        <a:pt x="195" y="27"/>
                        <a:pt x="204" y="32"/>
                      </a:cubicBezTo>
                      <a:cubicBezTo>
                        <a:pt x="211" y="37"/>
                        <a:pt x="223" y="50"/>
                        <a:pt x="224" y="58"/>
                      </a:cubicBezTo>
                      <a:cubicBezTo>
                        <a:pt x="209" y="50"/>
                        <a:pt x="191" y="45"/>
                        <a:pt x="174" y="40"/>
                      </a:cubicBezTo>
                      <a:cubicBezTo>
                        <a:pt x="153" y="33"/>
                        <a:pt x="133" y="23"/>
                        <a:pt x="112" y="18"/>
                      </a:cubicBezTo>
                      <a:cubicBezTo>
                        <a:pt x="89" y="12"/>
                        <a:pt x="68" y="33"/>
                        <a:pt x="56" y="50"/>
                      </a:cubicBezTo>
                      <a:cubicBezTo>
                        <a:pt x="49" y="59"/>
                        <a:pt x="44" y="68"/>
                        <a:pt x="35" y="74"/>
                      </a:cubicBezTo>
                      <a:cubicBezTo>
                        <a:pt x="26" y="81"/>
                        <a:pt x="12" y="83"/>
                        <a:pt x="4" y="87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25" name="Freeform 9">
                  <a:extLst>
                    <a:ext uri="{FF2B5EF4-FFF2-40B4-BE49-F238E27FC236}">
                      <a16:creationId xmlns:a16="http://schemas.microsoft.com/office/drawing/2014/main" id="{F53A5E31-6DD9-4358-BAC2-F0D1EF5C26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6" y="3049"/>
                  <a:ext cx="205" cy="112"/>
                </a:xfrm>
                <a:custGeom>
                  <a:avLst/>
                  <a:gdLst>
                    <a:gd name="T0" fmla="*/ 0 w 117"/>
                    <a:gd name="T1" fmla="*/ 57505 h 60"/>
                    <a:gd name="T2" fmla="*/ 27283 w 117"/>
                    <a:gd name="T3" fmla="*/ 49842 h 60"/>
                    <a:gd name="T4" fmla="*/ 55862 w 117"/>
                    <a:gd name="T5" fmla="*/ 0 h 60"/>
                    <a:gd name="T6" fmla="*/ 46787 w 117"/>
                    <a:gd name="T7" fmla="*/ 12398 h 60"/>
                    <a:gd name="T8" fmla="*/ 31617 w 117"/>
                    <a:gd name="T9" fmla="*/ 31980 h 60"/>
                    <a:gd name="T10" fmla="*/ 2495 w 117"/>
                    <a:gd name="T11" fmla="*/ 56483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7"/>
                    <a:gd name="T19" fmla="*/ 0 h 60"/>
                    <a:gd name="T20" fmla="*/ 117 w 117"/>
                    <a:gd name="T21" fmla="*/ 60 h 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7" h="60">
                      <a:moveTo>
                        <a:pt x="0" y="60"/>
                      </a:moveTo>
                      <a:cubicBezTo>
                        <a:pt x="16" y="47"/>
                        <a:pt x="39" y="60"/>
                        <a:pt x="57" y="52"/>
                      </a:cubicBezTo>
                      <a:cubicBezTo>
                        <a:pt x="79" y="43"/>
                        <a:pt x="108" y="23"/>
                        <a:pt x="117" y="0"/>
                      </a:cubicBezTo>
                      <a:cubicBezTo>
                        <a:pt x="113" y="6"/>
                        <a:pt x="104" y="9"/>
                        <a:pt x="98" y="13"/>
                      </a:cubicBezTo>
                      <a:cubicBezTo>
                        <a:pt x="88" y="20"/>
                        <a:pt x="77" y="28"/>
                        <a:pt x="66" y="33"/>
                      </a:cubicBezTo>
                      <a:cubicBezTo>
                        <a:pt x="45" y="42"/>
                        <a:pt x="20" y="40"/>
                        <a:pt x="5" y="59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26" name="Freeform 10">
                  <a:extLst>
                    <a:ext uri="{FF2B5EF4-FFF2-40B4-BE49-F238E27FC236}">
                      <a16:creationId xmlns:a16="http://schemas.microsoft.com/office/drawing/2014/main" id="{F5D73987-C3BE-440F-8299-36CB41440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3" y="2886"/>
                  <a:ext cx="77" cy="91"/>
                </a:xfrm>
                <a:custGeom>
                  <a:avLst/>
                  <a:gdLst>
                    <a:gd name="T0" fmla="*/ 20767 w 44"/>
                    <a:gd name="T1" fmla="*/ 2832 h 49"/>
                    <a:gd name="T2" fmla="*/ 7154 w 44"/>
                    <a:gd name="T3" fmla="*/ 18139 h 49"/>
                    <a:gd name="T4" fmla="*/ 613 w 44"/>
                    <a:gd name="T5" fmla="*/ 44427 h 49"/>
                    <a:gd name="T6" fmla="*/ 4331 w 44"/>
                    <a:gd name="T7" fmla="*/ 15544 h 49"/>
                    <a:gd name="T8" fmla="*/ 19457 w 44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49"/>
                    <a:gd name="T17" fmla="*/ 44 w 44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49">
                      <a:moveTo>
                        <a:pt x="44" y="3"/>
                      </a:moveTo>
                      <a:cubicBezTo>
                        <a:pt x="32" y="2"/>
                        <a:pt x="22" y="13"/>
                        <a:pt x="15" y="20"/>
                      </a:cubicBezTo>
                      <a:cubicBezTo>
                        <a:pt x="7" y="29"/>
                        <a:pt x="5" y="39"/>
                        <a:pt x="1" y="49"/>
                      </a:cubicBezTo>
                      <a:cubicBezTo>
                        <a:pt x="1" y="36"/>
                        <a:pt x="0" y="27"/>
                        <a:pt x="9" y="17"/>
                      </a:cubicBezTo>
                      <a:cubicBezTo>
                        <a:pt x="18" y="6"/>
                        <a:pt x="27" y="0"/>
                        <a:pt x="41" y="0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27" name="Freeform 11">
                  <a:extLst>
                    <a:ext uri="{FF2B5EF4-FFF2-40B4-BE49-F238E27FC236}">
                      <a16:creationId xmlns:a16="http://schemas.microsoft.com/office/drawing/2014/main" id="{02A650D7-C21B-409E-9906-28752E7A13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1" y="3408"/>
                  <a:ext cx="53" cy="125"/>
                </a:xfrm>
                <a:custGeom>
                  <a:avLst/>
                  <a:gdLst>
                    <a:gd name="T0" fmla="*/ 0 w 30"/>
                    <a:gd name="T1" fmla="*/ 1905 h 67"/>
                    <a:gd name="T2" fmla="*/ 3496 w 30"/>
                    <a:gd name="T3" fmla="*/ 3554 h 67"/>
                    <a:gd name="T4" fmla="*/ 6819 w 30"/>
                    <a:gd name="T5" fmla="*/ 9534 h 67"/>
                    <a:gd name="T6" fmla="*/ 10434 w 30"/>
                    <a:gd name="T7" fmla="*/ 23080 h 67"/>
                    <a:gd name="T8" fmla="*/ 14635 w 30"/>
                    <a:gd name="T9" fmla="*/ 63875 h 67"/>
                    <a:gd name="T10" fmla="*/ 13089 w 30"/>
                    <a:gd name="T11" fmla="*/ 24937 h 67"/>
                    <a:gd name="T12" fmla="*/ 8916 w 30"/>
                    <a:gd name="T13" fmla="*/ 9534 h 67"/>
                    <a:gd name="T14" fmla="*/ 634 w 30"/>
                    <a:gd name="T15" fmla="*/ 1905 h 6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0"/>
                    <a:gd name="T25" fmla="*/ 0 h 67"/>
                    <a:gd name="T26" fmla="*/ 30 w 30"/>
                    <a:gd name="T27" fmla="*/ 67 h 6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0" h="67">
                      <a:moveTo>
                        <a:pt x="0" y="2"/>
                      </a:moveTo>
                      <a:cubicBezTo>
                        <a:pt x="0" y="0"/>
                        <a:pt x="4" y="2"/>
                        <a:pt x="7" y="4"/>
                      </a:cubicBezTo>
                      <a:cubicBezTo>
                        <a:pt x="9" y="5"/>
                        <a:pt x="11" y="8"/>
                        <a:pt x="13" y="10"/>
                      </a:cubicBezTo>
                      <a:cubicBezTo>
                        <a:pt x="16" y="14"/>
                        <a:pt x="18" y="20"/>
                        <a:pt x="20" y="24"/>
                      </a:cubicBezTo>
                      <a:cubicBezTo>
                        <a:pt x="26" y="37"/>
                        <a:pt x="25" y="54"/>
                        <a:pt x="28" y="67"/>
                      </a:cubicBezTo>
                      <a:cubicBezTo>
                        <a:pt x="25" y="53"/>
                        <a:pt x="30" y="40"/>
                        <a:pt x="25" y="26"/>
                      </a:cubicBezTo>
                      <a:cubicBezTo>
                        <a:pt x="23" y="20"/>
                        <a:pt x="21" y="14"/>
                        <a:pt x="17" y="10"/>
                      </a:cubicBezTo>
                      <a:cubicBezTo>
                        <a:pt x="12" y="5"/>
                        <a:pt x="4" y="7"/>
                        <a:pt x="1" y="2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28" name="Freeform 12">
                  <a:extLst>
                    <a:ext uri="{FF2B5EF4-FFF2-40B4-BE49-F238E27FC236}">
                      <a16:creationId xmlns:a16="http://schemas.microsoft.com/office/drawing/2014/main" id="{C4B432AB-DC9F-4CC5-8AE5-EBFA18BD5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3165"/>
                  <a:ext cx="100" cy="366"/>
                </a:xfrm>
                <a:custGeom>
                  <a:avLst/>
                  <a:gdLst>
                    <a:gd name="T0" fmla="*/ 26284 w 57"/>
                    <a:gd name="T1" fmla="*/ 0 h 196"/>
                    <a:gd name="T2" fmla="*/ 24611 w 57"/>
                    <a:gd name="T3" fmla="*/ 25726 h 196"/>
                    <a:gd name="T4" fmla="*/ 23798 w 57"/>
                    <a:gd name="T5" fmla="*/ 56605 h 196"/>
                    <a:gd name="T6" fmla="*/ 24611 w 57"/>
                    <a:gd name="T7" fmla="*/ 108801 h 196"/>
                    <a:gd name="T8" fmla="*/ 17960 w 57"/>
                    <a:gd name="T9" fmla="*/ 156827 h 196"/>
                    <a:gd name="T10" fmla="*/ 9156 w 57"/>
                    <a:gd name="T11" fmla="*/ 176382 h 196"/>
                    <a:gd name="T12" fmla="*/ 0 w 57"/>
                    <a:gd name="T13" fmla="*/ 188499 h 196"/>
                    <a:gd name="T14" fmla="*/ 21286 w 57"/>
                    <a:gd name="T15" fmla="*/ 94456 h 196"/>
                    <a:gd name="T16" fmla="*/ 21286 w 57"/>
                    <a:gd name="T17" fmla="*/ 49948 h 196"/>
                    <a:gd name="T18" fmla="*/ 24611 w 57"/>
                    <a:gd name="T19" fmla="*/ 9579 h 1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7"/>
                    <a:gd name="T31" fmla="*/ 0 h 196"/>
                    <a:gd name="T32" fmla="*/ 57 w 57"/>
                    <a:gd name="T33" fmla="*/ 196 h 19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7" h="196">
                      <a:moveTo>
                        <a:pt x="54" y="0"/>
                      </a:moveTo>
                      <a:cubicBezTo>
                        <a:pt x="57" y="6"/>
                        <a:pt x="51" y="20"/>
                        <a:pt x="51" y="27"/>
                      </a:cubicBezTo>
                      <a:cubicBezTo>
                        <a:pt x="50" y="38"/>
                        <a:pt x="49" y="48"/>
                        <a:pt x="49" y="59"/>
                      </a:cubicBezTo>
                      <a:cubicBezTo>
                        <a:pt x="49" y="77"/>
                        <a:pt x="51" y="95"/>
                        <a:pt x="51" y="113"/>
                      </a:cubicBezTo>
                      <a:cubicBezTo>
                        <a:pt x="51" y="129"/>
                        <a:pt x="46" y="150"/>
                        <a:pt x="37" y="163"/>
                      </a:cubicBezTo>
                      <a:cubicBezTo>
                        <a:pt x="32" y="170"/>
                        <a:pt x="25" y="177"/>
                        <a:pt x="19" y="183"/>
                      </a:cubicBezTo>
                      <a:cubicBezTo>
                        <a:pt x="14" y="189"/>
                        <a:pt x="8" y="195"/>
                        <a:pt x="0" y="196"/>
                      </a:cubicBezTo>
                      <a:cubicBezTo>
                        <a:pt x="27" y="169"/>
                        <a:pt x="40" y="135"/>
                        <a:pt x="44" y="98"/>
                      </a:cubicBezTo>
                      <a:cubicBezTo>
                        <a:pt x="46" y="83"/>
                        <a:pt x="45" y="68"/>
                        <a:pt x="44" y="52"/>
                      </a:cubicBezTo>
                      <a:cubicBezTo>
                        <a:pt x="44" y="37"/>
                        <a:pt x="50" y="25"/>
                        <a:pt x="51" y="10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29" name="Freeform 13">
                  <a:extLst>
                    <a:ext uri="{FF2B5EF4-FFF2-40B4-BE49-F238E27FC236}">
                      <a16:creationId xmlns:a16="http://schemas.microsoft.com/office/drawing/2014/main" id="{FD7E27C1-9A08-4933-A25E-F208F94DF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7" y="3080"/>
                  <a:ext cx="248" cy="135"/>
                </a:xfrm>
                <a:custGeom>
                  <a:avLst/>
                  <a:gdLst>
                    <a:gd name="T0" fmla="*/ 70268 w 141"/>
                    <a:gd name="T1" fmla="*/ 2299 h 72"/>
                    <a:gd name="T2" fmla="*/ 59270 w 141"/>
                    <a:gd name="T3" fmla="*/ 5959 h 72"/>
                    <a:gd name="T4" fmla="*/ 49271 w 141"/>
                    <a:gd name="T5" fmla="*/ 11173 h 72"/>
                    <a:gd name="T6" fmla="*/ 32451 w 141"/>
                    <a:gd name="T7" fmla="*/ 38053 h 72"/>
                    <a:gd name="T8" fmla="*/ 17860 w 141"/>
                    <a:gd name="T9" fmla="*/ 68781 h 72"/>
                    <a:gd name="T10" fmla="*/ 8968 w 141"/>
                    <a:gd name="T11" fmla="*/ 72437 h 72"/>
                    <a:gd name="T12" fmla="*/ 0 w 141"/>
                    <a:gd name="T13" fmla="*/ 67689 h 72"/>
                    <a:gd name="T14" fmla="*/ 17860 w 141"/>
                    <a:gd name="T15" fmla="*/ 61277 h 72"/>
                    <a:gd name="T16" fmla="*/ 31413 w 141"/>
                    <a:gd name="T17" fmla="*/ 35595 h 72"/>
                    <a:gd name="T18" fmla="*/ 49950 w 141"/>
                    <a:gd name="T19" fmla="*/ 9197 h 72"/>
                    <a:gd name="T20" fmla="*/ 66411 w 141"/>
                    <a:gd name="T21" fmla="*/ 0 h 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41"/>
                    <a:gd name="T34" fmla="*/ 0 h 72"/>
                    <a:gd name="T35" fmla="*/ 141 w 141"/>
                    <a:gd name="T36" fmla="*/ 72 h 7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41" h="72">
                      <a:moveTo>
                        <a:pt x="141" y="2"/>
                      </a:moveTo>
                      <a:cubicBezTo>
                        <a:pt x="136" y="5"/>
                        <a:pt x="126" y="5"/>
                        <a:pt x="119" y="6"/>
                      </a:cubicBezTo>
                      <a:cubicBezTo>
                        <a:pt x="113" y="7"/>
                        <a:pt x="105" y="9"/>
                        <a:pt x="99" y="11"/>
                      </a:cubicBezTo>
                      <a:cubicBezTo>
                        <a:pt x="87" y="17"/>
                        <a:pt x="73" y="27"/>
                        <a:pt x="65" y="38"/>
                      </a:cubicBezTo>
                      <a:cubicBezTo>
                        <a:pt x="57" y="49"/>
                        <a:pt x="49" y="62"/>
                        <a:pt x="36" y="68"/>
                      </a:cubicBezTo>
                      <a:cubicBezTo>
                        <a:pt x="30" y="71"/>
                        <a:pt x="24" y="72"/>
                        <a:pt x="18" y="72"/>
                      </a:cubicBezTo>
                      <a:cubicBezTo>
                        <a:pt x="10" y="72"/>
                        <a:pt x="6" y="69"/>
                        <a:pt x="0" y="67"/>
                      </a:cubicBezTo>
                      <a:cubicBezTo>
                        <a:pt x="11" y="72"/>
                        <a:pt x="26" y="67"/>
                        <a:pt x="36" y="61"/>
                      </a:cubicBezTo>
                      <a:cubicBezTo>
                        <a:pt x="48" y="55"/>
                        <a:pt x="55" y="45"/>
                        <a:pt x="63" y="35"/>
                      </a:cubicBezTo>
                      <a:cubicBezTo>
                        <a:pt x="72" y="22"/>
                        <a:pt x="86" y="14"/>
                        <a:pt x="100" y="9"/>
                      </a:cubicBezTo>
                      <a:cubicBezTo>
                        <a:pt x="111" y="5"/>
                        <a:pt x="122" y="4"/>
                        <a:pt x="133" y="0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0" name="Freeform 14">
                  <a:extLst>
                    <a:ext uri="{FF2B5EF4-FFF2-40B4-BE49-F238E27FC236}">
                      <a16:creationId xmlns:a16="http://schemas.microsoft.com/office/drawing/2014/main" id="{3E4D0F51-7164-4E6C-A4D1-DB87688B8F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0" y="2275"/>
                  <a:ext cx="165" cy="263"/>
                </a:xfrm>
                <a:custGeom>
                  <a:avLst/>
                  <a:gdLst>
                    <a:gd name="T0" fmla="*/ 45863 w 94"/>
                    <a:gd name="T1" fmla="*/ 0 h 140"/>
                    <a:gd name="T2" fmla="*/ 32229 w 94"/>
                    <a:gd name="T3" fmla="*/ 30547 h 140"/>
                    <a:gd name="T4" fmla="*/ 25765 w 94"/>
                    <a:gd name="T5" fmla="*/ 67940 h 140"/>
                    <a:gd name="T6" fmla="*/ 0 w 94"/>
                    <a:gd name="T7" fmla="*/ 143882 h 140"/>
                    <a:gd name="T8" fmla="*/ 16590 w 94"/>
                    <a:gd name="T9" fmla="*/ 94804 h 140"/>
                    <a:gd name="T10" fmla="*/ 23867 w 94"/>
                    <a:gd name="T11" fmla="*/ 55423 h 140"/>
                    <a:gd name="T12" fmla="*/ 31634 w 94"/>
                    <a:gd name="T13" fmla="*/ 23602 h 140"/>
                    <a:gd name="T14" fmla="*/ 43792 w 94"/>
                    <a:gd name="T15" fmla="*/ 3201 h 1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4"/>
                    <a:gd name="T25" fmla="*/ 0 h 140"/>
                    <a:gd name="T26" fmla="*/ 94 w 94"/>
                    <a:gd name="T27" fmla="*/ 140 h 1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4" h="140">
                      <a:moveTo>
                        <a:pt x="94" y="0"/>
                      </a:moveTo>
                      <a:cubicBezTo>
                        <a:pt x="83" y="10"/>
                        <a:pt x="72" y="16"/>
                        <a:pt x="66" y="30"/>
                      </a:cubicBezTo>
                      <a:cubicBezTo>
                        <a:pt x="60" y="41"/>
                        <a:pt x="58" y="54"/>
                        <a:pt x="53" y="66"/>
                      </a:cubicBezTo>
                      <a:cubicBezTo>
                        <a:pt x="43" y="96"/>
                        <a:pt x="23" y="118"/>
                        <a:pt x="0" y="140"/>
                      </a:cubicBezTo>
                      <a:cubicBezTo>
                        <a:pt x="13" y="124"/>
                        <a:pt x="25" y="111"/>
                        <a:pt x="34" y="92"/>
                      </a:cubicBezTo>
                      <a:cubicBezTo>
                        <a:pt x="40" y="79"/>
                        <a:pt x="43" y="66"/>
                        <a:pt x="49" y="54"/>
                      </a:cubicBezTo>
                      <a:cubicBezTo>
                        <a:pt x="53" y="43"/>
                        <a:pt x="59" y="32"/>
                        <a:pt x="65" y="23"/>
                      </a:cubicBezTo>
                      <a:cubicBezTo>
                        <a:pt x="72" y="13"/>
                        <a:pt x="81" y="10"/>
                        <a:pt x="90" y="3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1" name="Freeform 15">
                  <a:extLst>
                    <a:ext uri="{FF2B5EF4-FFF2-40B4-BE49-F238E27FC236}">
                      <a16:creationId xmlns:a16="http://schemas.microsoft.com/office/drawing/2014/main" id="{1950092A-8818-4BB1-87FC-776ECC3B2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7" y="2614"/>
                  <a:ext cx="68" cy="107"/>
                </a:xfrm>
                <a:custGeom>
                  <a:avLst/>
                  <a:gdLst>
                    <a:gd name="T0" fmla="*/ 16815 w 39"/>
                    <a:gd name="T1" fmla="*/ 0 h 57"/>
                    <a:gd name="T2" fmla="*/ 7783 w 39"/>
                    <a:gd name="T3" fmla="*/ 32684 h 57"/>
                    <a:gd name="T4" fmla="*/ 17678 w 39"/>
                    <a:gd name="T5" fmla="*/ 57108 h 57"/>
                    <a:gd name="T6" fmla="*/ 2560 w 39"/>
                    <a:gd name="T7" fmla="*/ 46556 h 57"/>
                    <a:gd name="T8" fmla="*/ 15823 w 39"/>
                    <a:gd name="T9" fmla="*/ 3189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57"/>
                    <a:gd name="T17" fmla="*/ 39 w 39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57">
                      <a:moveTo>
                        <a:pt x="37" y="0"/>
                      </a:moveTo>
                      <a:cubicBezTo>
                        <a:pt x="25" y="4"/>
                        <a:pt x="16" y="20"/>
                        <a:pt x="17" y="32"/>
                      </a:cubicBezTo>
                      <a:cubicBezTo>
                        <a:pt x="19" y="45"/>
                        <a:pt x="29" y="51"/>
                        <a:pt x="39" y="56"/>
                      </a:cubicBezTo>
                      <a:cubicBezTo>
                        <a:pt x="29" y="57"/>
                        <a:pt x="9" y="57"/>
                        <a:pt x="6" y="46"/>
                      </a:cubicBezTo>
                      <a:cubicBezTo>
                        <a:pt x="0" y="31"/>
                        <a:pt x="24" y="10"/>
                        <a:pt x="35" y="3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2" name="Freeform 16">
                  <a:extLst>
                    <a:ext uri="{FF2B5EF4-FFF2-40B4-BE49-F238E27FC236}">
                      <a16:creationId xmlns:a16="http://schemas.microsoft.com/office/drawing/2014/main" id="{47888A02-6209-4236-AA6A-664B0C3F2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6" y="3067"/>
                  <a:ext cx="90" cy="182"/>
                </a:xfrm>
                <a:custGeom>
                  <a:avLst/>
                  <a:gdLst>
                    <a:gd name="T0" fmla="*/ 8841 w 51"/>
                    <a:gd name="T1" fmla="*/ 29135 h 97"/>
                    <a:gd name="T2" fmla="*/ 26426 w 51"/>
                    <a:gd name="T3" fmla="*/ 98295 h 97"/>
                    <a:gd name="T4" fmla="*/ 14294 w 51"/>
                    <a:gd name="T5" fmla="*/ 37182 h 97"/>
                    <a:gd name="T6" fmla="*/ 7611 w 51"/>
                    <a:gd name="T7" fmla="*/ 14187 h 97"/>
                    <a:gd name="T8" fmla="*/ 0 w 51"/>
                    <a:gd name="T9" fmla="*/ 0 h 97"/>
                    <a:gd name="T10" fmla="*/ 8841 w 51"/>
                    <a:gd name="T11" fmla="*/ 31509 h 9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1"/>
                    <a:gd name="T19" fmla="*/ 0 h 97"/>
                    <a:gd name="T20" fmla="*/ 51 w 51"/>
                    <a:gd name="T21" fmla="*/ 97 h 9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1" h="97">
                      <a:moveTo>
                        <a:pt x="17" y="29"/>
                      </a:moveTo>
                      <a:cubicBezTo>
                        <a:pt x="24" y="54"/>
                        <a:pt x="43" y="72"/>
                        <a:pt x="51" y="97"/>
                      </a:cubicBezTo>
                      <a:cubicBezTo>
                        <a:pt x="45" y="76"/>
                        <a:pt x="38" y="56"/>
                        <a:pt x="28" y="37"/>
                      </a:cubicBezTo>
                      <a:cubicBezTo>
                        <a:pt x="24" y="29"/>
                        <a:pt x="19" y="22"/>
                        <a:pt x="15" y="14"/>
                      </a:cubicBezTo>
                      <a:cubicBezTo>
                        <a:pt x="12" y="8"/>
                        <a:pt x="9" y="0"/>
                        <a:pt x="0" y="0"/>
                      </a:cubicBezTo>
                      <a:cubicBezTo>
                        <a:pt x="10" y="7"/>
                        <a:pt x="12" y="21"/>
                        <a:pt x="17" y="31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3" name="Freeform 17">
                  <a:extLst>
                    <a:ext uri="{FF2B5EF4-FFF2-40B4-BE49-F238E27FC236}">
                      <a16:creationId xmlns:a16="http://schemas.microsoft.com/office/drawing/2014/main" id="{571EA8DF-EEFE-4482-A7AE-7FEA09208C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" y="3460"/>
                  <a:ext cx="20" cy="28"/>
                </a:xfrm>
                <a:custGeom>
                  <a:avLst/>
                  <a:gdLst>
                    <a:gd name="T0" fmla="*/ 5862 w 11"/>
                    <a:gd name="T1" fmla="*/ 1906 h 15"/>
                    <a:gd name="T2" fmla="*/ 2885 w 11"/>
                    <a:gd name="T3" fmla="*/ 1021 h 15"/>
                    <a:gd name="T4" fmla="*/ 7773 w 11"/>
                    <a:gd name="T5" fmla="*/ 12398 h 15"/>
                    <a:gd name="T6" fmla="*/ 6318 w 11"/>
                    <a:gd name="T7" fmla="*/ 1021 h 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"/>
                    <a:gd name="T13" fmla="*/ 0 h 15"/>
                    <a:gd name="T14" fmla="*/ 11 w 11"/>
                    <a:gd name="T15" fmla="*/ 15 h 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" h="15">
                      <a:moveTo>
                        <a:pt x="8" y="2"/>
                      </a:moveTo>
                      <a:cubicBezTo>
                        <a:pt x="7" y="1"/>
                        <a:pt x="7" y="0"/>
                        <a:pt x="4" y="1"/>
                      </a:cubicBezTo>
                      <a:cubicBezTo>
                        <a:pt x="0" y="7"/>
                        <a:pt x="1" y="15"/>
                        <a:pt x="11" y="13"/>
                      </a:cubicBezTo>
                      <a:cubicBezTo>
                        <a:pt x="8" y="12"/>
                        <a:pt x="4" y="4"/>
                        <a:pt x="9" y="1"/>
                      </a:cubicBezTo>
                    </a:path>
                  </a:pathLst>
                </a:custGeom>
                <a:solidFill>
                  <a:srgbClr val="709F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4" name="Freeform 18">
                  <a:extLst>
                    <a:ext uri="{FF2B5EF4-FFF2-40B4-BE49-F238E27FC236}">
                      <a16:creationId xmlns:a16="http://schemas.microsoft.com/office/drawing/2014/main" id="{5C688382-6C92-478A-8276-0406177DF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" y="2814"/>
                  <a:ext cx="88" cy="182"/>
                </a:xfrm>
                <a:custGeom>
                  <a:avLst/>
                  <a:gdLst>
                    <a:gd name="T0" fmla="*/ 21704 w 50"/>
                    <a:gd name="T1" fmla="*/ 19630 h 97"/>
                    <a:gd name="T2" fmla="*/ 0 w 50"/>
                    <a:gd name="T3" fmla="*/ 49945 h 97"/>
                    <a:gd name="T4" fmla="*/ 24490 w 50"/>
                    <a:gd name="T5" fmla="*/ 95032 h 97"/>
                    <a:gd name="T6" fmla="*/ 17208 w 50"/>
                    <a:gd name="T7" fmla="*/ 63786 h 97"/>
                    <a:gd name="T8" fmla="*/ 18508 w 50"/>
                    <a:gd name="T9" fmla="*/ 19630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"/>
                    <a:gd name="T16" fmla="*/ 0 h 97"/>
                    <a:gd name="T17" fmla="*/ 50 w 50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" h="97">
                      <a:moveTo>
                        <a:pt x="43" y="19"/>
                      </a:moveTo>
                      <a:cubicBezTo>
                        <a:pt x="24" y="0"/>
                        <a:pt x="0" y="30"/>
                        <a:pt x="0" y="49"/>
                      </a:cubicBezTo>
                      <a:cubicBezTo>
                        <a:pt x="1" y="70"/>
                        <a:pt x="26" y="97"/>
                        <a:pt x="49" y="94"/>
                      </a:cubicBezTo>
                      <a:cubicBezTo>
                        <a:pt x="50" y="82"/>
                        <a:pt x="38" y="74"/>
                        <a:pt x="34" y="63"/>
                      </a:cubicBezTo>
                      <a:cubicBezTo>
                        <a:pt x="30" y="49"/>
                        <a:pt x="32" y="27"/>
                        <a:pt x="37" y="19"/>
                      </a:cubicBezTo>
                    </a:path>
                  </a:pathLst>
                </a:custGeom>
                <a:solidFill>
                  <a:srgbClr val="6190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5" name="Freeform 19">
                  <a:extLst>
                    <a:ext uri="{FF2B5EF4-FFF2-40B4-BE49-F238E27FC236}">
                      <a16:creationId xmlns:a16="http://schemas.microsoft.com/office/drawing/2014/main" id="{42261D22-ED56-459F-9DB9-872DD8B85E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" y="2818"/>
                  <a:ext cx="90" cy="73"/>
                </a:xfrm>
                <a:custGeom>
                  <a:avLst/>
                  <a:gdLst>
                    <a:gd name="T0" fmla="*/ 2601 w 51"/>
                    <a:gd name="T1" fmla="*/ 3605 h 39"/>
                    <a:gd name="T2" fmla="*/ 20215 w 51"/>
                    <a:gd name="T3" fmla="*/ 16912 h 39"/>
                    <a:gd name="T4" fmla="*/ 18692 w 51"/>
                    <a:gd name="T5" fmla="*/ 33891 h 39"/>
                    <a:gd name="T6" fmla="*/ 8100 w 51"/>
                    <a:gd name="T7" fmla="*/ 11012 h 39"/>
                    <a:gd name="T8" fmla="*/ 0 w 51"/>
                    <a:gd name="T9" fmla="*/ 6748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39"/>
                    <a:gd name="T17" fmla="*/ 51 w 51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39">
                      <a:moveTo>
                        <a:pt x="5" y="4"/>
                      </a:moveTo>
                      <a:cubicBezTo>
                        <a:pt x="17" y="0"/>
                        <a:pt x="31" y="7"/>
                        <a:pt x="39" y="17"/>
                      </a:cubicBezTo>
                      <a:cubicBezTo>
                        <a:pt x="43" y="23"/>
                        <a:pt x="51" y="39"/>
                        <a:pt x="36" y="34"/>
                      </a:cubicBezTo>
                      <a:cubicBezTo>
                        <a:pt x="25" y="29"/>
                        <a:pt x="24" y="17"/>
                        <a:pt x="16" y="11"/>
                      </a:cubicBezTo>
                      <a:cubicBezTo>
                        <a:pt x="12" y="8"/>
                        <a:pt x="1" y="9"/>
                        <a:pt x="0" y="7"/>
                      </a:cubicBezTo>
                    </a:path>
                  </a:pathLst>
                </a:custGeom>
                <a:solidFill>
                  <a:srgbClr val="B1DC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6" name="Freeform 20">
                  <a:extLst>
                    <a:ext uri="{FF2B5EF4-FFF2-40B4-BE49-F238E27FC236}">
                      <a16:creationId xmlns:a16="http://schemas.microsoft.com/office/drawing/2014/main" id="{539FFB73-B9C7-4A71-86F3-87161373FC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2633"/>
                  <a:ext cx="190" cy="339"/>
                </a:xfrm>
                <a:custGeom>
                  <a:avLst/>
                  <a:gdLst>
                    <a:gd name="T0" fmla="*/ 15935 w 108"/>
                    <a:gd name="T1" fmla="*/ 0 h 181"/>
                    <a:gd name="T2" fmla="*/ 35994 w 108"/>
                    <a:gd name="T3" fmla="*/ 21850 h 181"/>
                    <a:gd name="T4" fmla="*/ 46784 w 108"/>
                    <a:gd name="T5" fmla="*/ 45754 h 181"/>
                    <a:gd name="T6" fmla="*/ 35994 w 108"/>
                    <a:gd name="T7" fmla="*/ 121105 h 181"/>
                    <a:gd name="T8" fmla="*/ 15707 w 108"/>
                    <a:gd name="T9" fmla="*/ 155058 h 181"/>
                    <a:gd name="T10" fmla="*/ 7063 w 108"/>
                    <a:gd name="T11" fmla="*/ 177810 h 181"/>
                    <a:gd name="T12" fmla="*/ 12426 w 108"/>
                    <a:gd name="T13" fmla="*/ 139297 h 181"/>
                    <a:gd name="T14" fmla="*/ 36352 w 108"/>
                    <a:gd name="T15" fmla="*/ 71787 h 181"/>
                    <a:gd name="T16" fmla="*/ 22482 w 108"/>
                    <a:gd name="T17" fmla="*/ 18900 h 181"/>
                    <a:gd name="T18" fmla="*/ 13868 w 108"/>
                    <a:gd name="T19" fmla="*/ 14729 h 181"/>
                    <a:gd name="T20" fmla="*/ 13546 w 108"/>
                    <a:gd name="T21" fmla="*/ 11091 h 18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8"/>
                    <a:gd name="T34" fmla="*/ 0 h 181"/>
                    <a:gd name="T35" fmla="*/ 108 w 108"/>
                    <a:gd name="T36" fmla="*/ 181 h 18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8" h="181">
                      <a:moveTo>
                        <a:pt x="32" y="0"/>
                      </a:moveTo>
                      <a:cubicBezTo>
                        <a:pt x="45" y="4"/>
                        <a:pt x="60" y="16"/>
                        <a:pt x="72" y="22"/>
                      </a:cubicBezTo>
                      <a:cubicBezTo>
                        <a:pt x="82" y="27"/>
                        <a:pt x="90" y="36"/>
                        <a:pt x="94" y="46"/>
                      </a:cubicBezTo>
                      <a:cubicBezTo>
                        <a:pt x="108" y="78"/>
                        <a:pt x="99" y="102"/>
                        <a:pt x="72" y="122"/>
                      </a:cubicBezTo>
                      <a:cubicBezTo>
                        <a:pt x="56" y="132"/>
                        <a:pt x="42" y="140"/>
                        <a:pt x="31" y="156"/>
                      </a:cubicBezTo>
                      <a:cubicBezTo>
                        <a:pt x="28" y="161"/>
                        <a:pt x="21" y="181"/>
                        <a:pt x="14" y="179"/>
                      </a:cubicBezTo>
                      <a:cubicBezTo>
                        <a:pt x="0" y="175"/>
                        <a:pt x="22" y="145"/>
                        <a:pt x="25" y="140"/>
                      </a:cubicBezTo>
                      <a:cubicBezTo>
                        <a:pt x="43" y="118"/>
                        <a:pt x="70" y="103"/>
                        <a:pt x="73" y="72"/>
                      </a:cubicBezTo>
                      <a:cubicBezTo>
                        <a:pt x="75" y="53"/>
                        <a:pt x="63" y="30"/>
                        <a:pt x="45" y="19"/>
                      </a:cubicBezTo>
                      <a:cubicBezTo>
                        <a:pt x="40" y="17"/>
                        <a:pt x="34" y="16"/>
                        <a:pt x="28" y="15"/>
                      </a:cubicBezTo>
                      <a:cubicBezTo>
                        <a:pt x="29" y="13"/>
                        <a:pt x="27" y="12"/>
                        <a:pt x="27" y="11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7" name="Freeform 21">
                  <a:extLst>
                    <a:ext uri="{FF2B5EF4-FFF2-40B4-BE49-F238E27FC236}">
                      <a16:creationId xmlns:a16="http://schemas.microsoft.com/office/drawing/2014/main" id="{853F36AA-80DC-4E57-AB83-5C86557F5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2" y="2757"/>
                  <a:ext cx="162" cy="299"/>
                </a:xfrm>
                <a:custGeom>
                  <a:avLst/>
                  <a:gdLst>
                    <a:gd name="T0" fmla="*/ 44929 w 92"/>
                    <a:gd name="T1" fmla="*/ 0 h 160"/>
                    <a:gd name="T2" fmla="*/ 6672 w 92"/>
                    <a:gd name="T3" fmla="*/ 63975 h 160"/>
                    <a:gd name="T4" fmla="*/ 10074 w 92"/>
                    <a:gd name="T5" fmla="*/ 96222 h 160"/>
                    <a:gd name="T6" fmla="*/ 33180 w 92"/>
                    <a:gd name="T7" fmla="*/ 155456 h 160"/>
                    <a:gd name="T8" fmla="*/ 18574 w 92"/>
                    <a:gd name="T9" fmla="*/ 78403 h 160"/>
                    <a:gd name="T10" fmla="*/ 46413 w 92"/>
                    <a:gd name="T11" fmla="*/ 20231 h 1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160"/>
                    <a:gd name="T20" fmla="*/ 92 w 92"/>
                    <a:gd name="T21" fmla="*/ 160 h 1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160">
                      <a:moveTo>
                        <a:pt x="89" y="0"/>
                      </a:moveTo>
                      <a:cubicBezTo>
                        <a:pt x="79" y="36"/>
                        <a:pt x="33" y="40"/>
                        <a:pt x="13" y="66"/>
                      </a:cubicBezTo>
                      <a:cubicBezTo>
                        <a:pt x="0" y="81"/>
                        <a:pt x="5" y="88"/>
                        <a:pt x="20" y="99"/>
                      </a:cubicBezTo>
                      <a:cubicBezTo>
                        <a:pt x="41" y="116"/>
                        <a:pt x="47" y="144"/>
                        <a:pt x="66" y="160"/>
                      </a:cubicBezTo>
                      <a:cubicBezTo>
                        <a:pt x="69" y="130"/>
                        <a:pt x="33" y="109"/>
                        <a:pt x="37" y="81"/>
                      </a:cubicBezTo>
                      <a:cubicBezTo>
                        <a:pt x="40" y="49"/>
                        <a:pt x="88" y="51"/>
                        <a:pt x="92" y="21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8" name="Freeform 22">
                  <a:extLst>
                    <a:ext uri="{FF2B5EF4-FFF2-40B4-BE49-F238E27FC236}">
                      <a16:creationId xmlns:a16="http://schemas.microsoft.com/office/drawing/2014/main" id="{2CF49F14-3D19-410F-809E-D55996758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8" y="2667"/>
                  <a:ext cx="221" cy="183"/>
                </a:xfrm>
                <a:custGeom>
                  <a:avLst/>
                  <a:gdLst>
                    <a:gd name="T0" fmla="*/ 8801 w 126"/>
                    <a:gd name="T1" fmla="*/ 33401 h 98"/>
                    <a:gd name="T2" fmla="*/ 42067 w 126"/>
                    <a:gd name="T3" fmla="*/ 42280 h 98"/>
                    <a:gd name="T4" fmla="*/ 60968 w 126"/>
                    <a:gd name="T5" fmla="*/ 0 h 98"/>
                    <a:gd name="T6" fmla="*/ 39778 w 126"/>
                    <a:gd name="T7" fmla="*/ 54058 h 98"/>
                    <a:gd name="T8" fmla="*/ 19818 w 126"/>
                    <a:gd name="T9" fmla="*/ 70095 h 98"/>
                    <a:gd name="T10" fmla="*/ 0 w 126"/>
                    <a:gd name="T11" fmla="*/ 94456 h 98"/>
                    <a:gd name="T12" fmla="*/ 5827 w 126"/>
                    <a:gd name="T13" fmla="*/ 73137 h 98"/>
                    <a:gd name="T14" fmla="*/ 12115 w 126"/>
                    <a:gd name="T15" fmla="*/ 36673 h 9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26"/>
                    <a:gd name="T25" fmla="*/ 0 h 98"/>
                    <a:gd name="T26" fmla="*/ 126 w 126"/>
                    <a:gd name="T27" fmla="*/ 98 h 9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26" h="98">
                      <a:moveTo>
                        <a:pt x="18" y="35"/>
                      </a:moveTo>
                      <a:cubicBezTo>
                        <a:pt x="32" y="52"/>
                        <a:pt x="68" y="53"/>
                        <a:pt x="87" y="44"/>
                      </a:cubicBezTo>
                      <a:cubicBezTo>
                        <a:pt x="104" y="35"/>
                        <a:pt x="117" y="15"/>
                        <a:pt x="126" y="0"/>
                      </a:cubicBezTo>
                      <a:cubicBezTo>
                        <a:pt x="119" y="26"/>
                        <a:pt x="111" y="45"/>
                        <a:pt x="82" y="56"/>
                      </a:cubicBezTo>
                      <a:cubicBezTo>
                        <a:pt x="68" y="61"/>
                        <a:pt x="55" y="64"/>
                        <a:pt x="41" y="73"/>
                      </a:cubicBezTo>
                      <a:cubicBezTo>
                        <a:pt x="29" y="81"/>
                        <a:pt x="16" y="98"/>
                        <a:pt x="0" y="98"/>
                      </a:cubicBezTo>
                      <a:cubicBezTo>
                        <a:pt x="1" y="90"/>
                        <a:pt x="7" y="83"/>
                        <a:pt x="12" y="76"/>
                      </a:cubicBezTo>
                      <a:cubicBezTo>
                        <a:pt x="20" y="63"/>
                        <a:pt x="23" y="52"/>
                        <a:pt x="25" y="38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39" name="Freeform 23">
                  <a:extLst>
                    <a:ext uri="{FF2B5EF4-FFF2-40B4-BE49-F238E27FC236}">
                      <a16:creationId xmlns:a16="http://schemas.microsoft.com/office/drawing/2014/main" id="{69705F98-AFCF-44AF-9FB7-A5BBC13A7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6" y="3142"/>
                  <a:ext cx="44" cy="268"/>
                </a:xfrm>
                <a:custGeom>
                  <a:avLst/>
                  <a:gdLst>
                    <a:gd name="T0" fmla="*/ 12512 w 25"/>
                    <a:gd name="T1" fmla="*/ 0 h 143"/>
                    <a:gd name="T2" fmla="*/ 3395 w 25"/>
                    <a:gd name="T3" fmla="*/ 67901 h 143"/>
                    <a:gd name="T4" fmla="*/ 3041 w 25"/>
                    <a:gd name="T5" fmla="*/ 143251 h 143"/>
                    <a:gd name="T6" fmla="*/ 623 w 25"/>
                    <a:gd name="T7" fmla="*/ 65298 h 143"/>
                    <a:gd name="T8" fmla="*/ 5173 w 25"/>
                    <a:gd name="T9" fmla="*/ 16003 h 1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143"/>
                    <a:gd name="T17" fmla="*/ 25 w 25"/>
                    <a:gd name="T18" fmla="*/ 143 h 1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143">
                      <a:moveTo>
                        <a:pt x="25" y="0"/>
                      </a:moveTo>
                      <a:cubicBezTo>
                        <a:pt x="16" y="24"/>
                        <a:pt x="7" y="41"/>
                        <a:pt x="7" y="68"/>
                      </a:cubicBezTo>
                      <a:cubicBezTo>
                        <a:pt x="7" y="92"/>
                        <a:pt x="4" y="119"/>
                        <a:pt x="6" y="143"/>
                      </a:cubicBezTo>
                      <a:cubicBezTo>
                        <a:pt x="0" y="119"/>
                        <a:pt x="2" y="90"/>
                        <a:pt x="1" y="65"/>
                      </a:cubicBezTo>
                      <a:cubicBezTo>
                        <a:pt x="1" y="49"/>
                        <a:pt x="4" y="30"/>
                        <a:pt x="10" y="16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0" name="Freeform 24">
                  <a:extLst>
                    <a:ext uri="{FF2B5EF4-FFF2-40B4-BE49-F238E27FC236}">
                      <a16:creationId xmlns:a16="http://schemas.microsoft.com/office/drawing/2014/main" id="{08BB01B5-6264-46AB-9005-AD4B62D86E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3241"/>
                  <a:ext cx="189" cy="199"/>
                </a:xfrm>
                <a:custGeom>
                  <a:avLst/>
                  <a:gdLst>
                    <a:gd name="T0" fmla="*/ 0 w 108"/>
                    <a:gd name="T1" fmla="*/ 80544 h 106"/>
                    <a:gd name="T2" fmla="*/ 10456 w 108"/>
                    <a:gd name="T3" fmla="*/ 108322 h 106"/>
                    <a:gd name="T4" fmla="*/ 29762 w 108"/>
                    <a:gd name="T5" fmla="*/ 52198 h 106"/>
                    <a:gd name="T6" fmla="*/ 50930 w 108"/>
                    <a:gd name="T7" fmla="*/ 0 h 106"/>
                    <a:gd name="T8" fmla="*/ 28347 w 108"/>
                    <a:gd name="T9" fmla="*/ 52198 h 106"/>
                    <a:gd name="T10" fmla="*/ 4331 w 108"/>
                    <a:gd name="T11" fmla="*/ 80544 h 10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"/>
                    <a:gd name="T19" fmla="*/ 0 h 106"/>
                    <a:gd name="T20" fmla="*/ 108 w 108"/>
                    <a:gd name="T21" fmla="*/ 106 h 10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" h="106">
                      <a:moveTo>
                        <a:pt x="0" y="79"/>
                      </a:moveTo>
                      <a:cubicBezTo>
                        <a:pt x="12" y="82"/>
                        <a:pt x="19" y="95"/>
                        <a:pt x="22" y="106"/>
                      </a:cubicBezTo>
                      <a:cubicBezTo>
                        <a:pt x="19" y="85"/>
                        <a:pt x="48" y="63"/>
                        <a:pt x="63" y="51"/>
                      </a:cubicBezTo>
                      <a:cubicBezTo>
                        <a:pt x="85" y="34"/>
                        <a:pt x="100" y="27"/>
                        <a:pt x="108" y="0"/>
                      </a:cubicBezTo>
                      <a:cubicBezTo>
                        <a:pt x="97" y="19"/>
                        <a:pt x="77" y="37"/>
                        <a:pt x="60" y="51"/>
                      </a:cubicBezTo>
                      <a:cubicBezTo>
                        <a:pt x="46" y="63"/>
                        <a:pt x="26" y="77"/>
                        <a:pt x="9" y="79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1" name="Freeform 25">
                  <a:extLst>
                    <a:ext uri="{FF2B5EF4-FFF2-40B4-BE49-F238E27FC236}">
                      <a16:creationId xmlns:a16="http://schemas.microsoft.com/office/drawing/2014/main" id="{C6726608-8E04-4D1D-9FAA-C150A231C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9" y="2940"/>
                  <a:ext cx="103" cy="138"/>
                </a:xfrm>
                <a:custGeom>
                  <a:avLst/>
                  <a:gdLst>
                    <a:gd name="T0" fmla="*/ 3196 w 59"/>
                    <a:gd name="T1" fmla="*/ 0 h 74"/>
                    <a:gd name="T2" fmla="*/ 12941 w 59"/>
                    <a:gd name="T3" fmla="*/ 39535 h 74"/>
                    <a:gd name="T4" fmla="*/ 27091 w 59"/>
                    <a:gd name="T5" fmla="*/ 70031 h 74"/>
                    <a:gd name="T6" fmla="*/ 12343 w 59"/>
                    <a:gd name="T7" fmla="*/ 29411 h 74"/>
                    <a:gd name="T8" fmla="*/ 6288 w 59"/>
                    <a:gd name="T9" fmla="*/ 3075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"/>
                    <a:gd name="T16" fmla="*/ 0 h 74"/>
                    <a:gd name="T17" fmla="*/ 59 w 59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" h="74">
                      <a:moveTo>
                        <a:pt x="7" y="0"/>
                      </a:moveTo>
                      <a:cubicBezTo>
                        <a:pt x="0" y="16"/>
                        <a:pt x="17" y="31"/>
                        <a:pt x="28" y="42"/>
                      </a:cubicBezTo>
                      <a:cubicBezTo>
                        <a:pt x="35" y="50"/>
                        <a:pt x="49" y="72"/>
                        <a:pt x="59" y="74"/>
                      </a:cubicBezTo>
                      <a:cubicBezTo>
                        <a:pt x="47" y="62"/>
                        <a:pt x="38" y="45"/>
                        <a:pt x="27" y="31"/>
                      </a:cubicBezTo>
                      <a:cubicBezTo>
                        <a:pt x="20" y="22"/>
                        <a:pt x="20" y="11"/>
                        <a:pt x="14" y="3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2" name="Freeform 26">
                  <a:extLst>
                    <a:ext uri="{FF2B5EF4-FFF2-40B4-BE49-F238E27FC236}">
                      <a16:creationId xmlns:a16="http://schemas.microsoft.com/office/drawing/2014/main" id="{ABDF2320-2B06-4321-B915-24B319DB0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3" y="3082"/>
                  <a:ext cx="135" cy="64"/>
                </a:xfrm>
                <a:custGeom>
                  <a:avLst/>
                  <a:gdLst>
                    <a:gd name="T0" fmla="*/ 0 w 77"/>
                    <a:gd name="T1" fmla="*/ 0 h 34"/>
                    <a:gd name="T2" fmla="*/ 37127 w 77"/>
                    <a:gd name="T3" fmla="*/ 2360 h 34"/>
                    <a:gd name="T4" fmla="*/ 2970 w 77"/>
                    <a:gd name="T5" fmla="*/ 7115 h 34"/>
                    <a:gd name="T6" fmla="*/ 0 60000 65536"/>
                    <a:gd name="T7" fmla="*/ 0 60000 65536"/>
                    <a:gd name="T8" fmla="*/ 0 60000 65536"/>
                    <a:gd name="T9" fmla="*/ 0 w 77"/>
                    <a:gd name="T10" fmla="*/ 0 h 34"/>
                    <a:gd name="T11" fmla="*/ 77 w 77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7" h="34">
                      <a:moveTo>
                        <a:pt x="0" y="0"/>
                      </a:moveTo>
                      <a:cubicBezTo>
                        <a:pt x="17" y="20"/>
                        <a:pt x="58" y="15"/>
                        <a:pt x="77" y="2"/>
                      </a:cubicBezTo>
                      <a:cubicBezTo>
                        <a:pt x="64" y="19"/>
                        <a:pt x="13" y="34"/>
                        <a:pt x="6" y="7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3" name="Freeform 27">
                  <a:extLst>
                    <a:ext uri="{FF2B5EF4-FFF2-40B4-BE49-F238E27FC236}">
                      <a16:creationId xmlns:a16="http://schemas.microsoft.com/office/drawing/2014/main" id="{6AC9021D-782E-4732-BF27-D0A43E77CF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7" y="2262"/>
                  <a:ext cx="98" cy="232"/>
                </a:xfrm>
                <a:custGeom>
                  <a:avLst/>
                  <a:gdLst>
                    <a:gd name="T0" fmla="*/ 26476 w 56"/>
                    <a:gd name="T1" fmla="*/ 6739 h 124"/>
                    <a:gd name="T2" fmla="*/ 1416 w 56"/>
                    <a:gd name="T3" fmla="*/ 48301 h 124"/>
                    <a:gd name="T4" fmla="*/ 12520 w 56"/>
                    <a:gd name="T5" fmla="*/ 121895 h 124"/>
                    <a:gd name="T6" fmla="*/ 8995 w 56"/>
                    <a:gd name="T7" fmla="*/ 57384 h 124"/>
                    <a:gd name="T8" fmla="*/ 20172 w 56"/>
                    <a:gd name="T9" fmla="*/ 10977 h 1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124"/>
                    <a:gd name="T17" fmla="*/ 56 w 56"/>
                    <a:gd name="T18" fmla="*/ 124 h 1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124">
                      <a:moveTo>
                        <a:pt x="56" y="7"/>
                      </a:moveTo>
                      <a:cubicBezTo>
                        <a:pt x="34" y="0"/>
                        <a:pt x="6" y="30"/>
                        <a:pt x="3" y="49"/>
                      </a:cubicBezTo>
                      <a:cubicBezTo>
                        <a:pt x="0" y="75"/>
                        <a:pt x="21" y="100"/>
                        <a:pt x="26" y="124"/>
                      </a:cubicBezTo>
                      <a:cubicBezTo>
                        <a:pt x="27" y="102"/>
                        <a:pt x="17" y="80"/>
                        <a:pt x="19" y="58"/>
                      </a:cubicBezTo>
                      <a:cubicBezTo>
                        <a:pt x="21" y="38"/>
                        <a:pt x="30" y="25"/>
                        <a:pt x="43" y="11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4" name="Freeform 28">
                  <a:extLst>
                    <a:ext uri="{FF2B5EF4-FFF2-40B4-BE49-F238E27FC236}">
                      <a16:creationId xmlns:a16="http://schemas.microsoft.com/office/drawing/2014/main" id="{0092EDE8-6338-4EC9-9E0C-02C0F5B11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1" y="2081"/>
                  <a:ext cx="24" cy="78"/>
                </a:xfrm>
                <a:custGeom>
                  <a:avLst/>
                  <a:gdLst>
                    <a:gd name="T0" fmla="*/ 5225 w 14"/>
                    <a:gd name="T1" fmla="*/ 15999 h 42"/>
                    <a:gd name="T2" fmla="*/ 4826 w 14"/>
                    <a:gd name="T3" fmla="*/ 21105 h 42"/>
                    <a:gd name="T4" fmla="*/ 0 60000 65536"/>
                    <a:gd name="T5" fmla="*/ 0 60000 65536"/>
                    <a:gd name="T6" fmla="*/ 0 w 14"/>
                    <a:gd name="T7" fmla="*/ 0 h 42"/>
                    <a:gd name="T8" fmla="*/ 14 w 14"/>
                    <a:gd name="T9" fmla="*/ 42 h 4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4" h="42">
                      <a:moveTo>
                        <a:pt x="14" y="18"/>
                      </a:moveTo>
                      <a:cubicBezTo>
                        <a:pt x="3" y="0"/>
                        <a:pt x="0" y="42"/>
                        <a:pt x="13" y="23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5" name="Freeform 29">
                  <a:extLst>
                    <a:ext uri="{FF2B5EF4-FFF2-40B4-BE49-F238E27FC236}">
                      <a16:creationId xmlns:a16="http://schemas.microsoft.com/office/drawing/2014/main" id="{005A174E-6B42-48D0-A779-650334F1E6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8" y="2081"/>
                  <a:ext cx="25" cy="35"/>
                </a:xfrm>
                <a:custGeom>
                  <a:avLst/>
                  <a:gdLst>
                    <a:gd name="T0" fmla="*/ 8268 w 14"/>
                    <a:gd name="T1" fmla="*/ 5814 h 19"/>
                    <a:gd name="T2" fmla="*/ 6611 w 14"/>
                    <a:gd name="T3" fmla="*/ 0 h 19"/>
                    <a:gd name="T4" fmla="*/ 7002 w 14"/>
                    <a:gd name="T5" fmla="*/ 14809 h 19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9"/>
                    <a:gd name="T11" fmla="*/ 14 w 14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9">
                      <a:moveTo>
                        <a:pt x="14" y="7"/>
                      </a:moveTo>
                      <a:cubicBezTo>
                        <a:pt x="13" y="4"/>
                        <a:pt x="13" y="2"/>
                        <a:pt x="11" y="0"/>
                      </a:cubicBezTo>
                      <a:cubicBezTo>
                        <a:pt x="0" y="3"/>
                        <a:pt x="4" y="19"/>
                        <a:pt x="12" y="18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6" name="Freeform 30">
                  <a:extLst>
                    <a:ext uri="{FF2B5EF4-FFF2-40B4-BE49-F238E27FC236}">
                      <a16:creationId xmlns:a16="http://schemas.microsoft.com/office/drawing/2014/main" id="{6F8AD680-9EC8-45E0-96F1-FDED7863F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5" y="2317"/>
                  <a:ext cx="16" cy="26"/>
                </a:xfrm>
                <a:custGeom>
                  <a:avLst/>
                  <a:gdLst>
                    <a:gd name="T0" fmla="*/ 4994 w 9"/>
                    <a:gd name="T1" fmla="*/ 7375 h 14"/>
                    <a:gd name="T2" fmla="*/ 0 w 9"/>
                    <a:gd name="T3" fmla="*/ 0 h 14"/>
                    <a:gd name="T4" fmla="*/ 3605 w 9"/>
                    <a:gd name="T5" fmla="*/ 12547 h 14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4"/>
                    <a:gd name="T11" fmla="*/ 9 w 9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4">
                      <a:moveTo>
                        <a:pt x="9" y="8"/>
                      </a:moveTo>
                      <a:cubicBezTo>
                        <a:pt x="9" y="3"/>
                        <a:pt x="5" y="0"/>
                        <a:pt x="0" y="0"/>
                      </a:cubicBezTo>
                      <a:cubicBezTo>
                        <a:pt x="0" y="6"/>
                        <a:pt x="2" y="10"/>
                        <a:pt x="6" y="14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7" name="Freeform 31">
                  <a:extLst>
                    <a:ext uri="{FF2B5EF4-FFF2-40B4-BE49-F238E27FC236}">
                      <a16:creationId xmlns:a16="http://schemas.microsoft.com/office/drawing/2014/main" id="{AAB3B4F1-1CDC-4160-8E78-9CEB909F64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0" y="2730"/>
                  <a:ext cx="23" cy="21"/>
                </a:xfrm>
                <a:custGeom>
                  <a:avLst/>
                  <a:gdLst>
                    <a:gd name="T0" fmla="*/ 2702 w 13"/>
                    <a:gd name="T1" fmla="*/ 0 h 11"/>
                    <a:gd name="T2" fmla="*/ 6983 w 13"/>
                    <a:gd name="T3" fmla="*/ 5072 h 11"/>
                    <a:gd name="T4" fmla="*/ 0 60000 65536"/>
                    <a:gd name="T5" fmla="*/ 0 60000 65536"/>
                    <a:gd name="T6" fmla="*/ 0 w 13"/>
                    <a:gd name="T7" fmla="*/ 0 h 11"/>
                    <a:gd name="T8" fmla="*/ 13 w 13"/>
                    <a:gd name="T9" fmla="*/ 11 h 1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3" h="11">
                      <a:moveTo>
                        <a:pt x="5" y="0"/>
                      </a:moveTo>
                      <a:cubicBezTo>
                        <a:pt x="0" y="9"/>
                        <a:pt x="10" y="11"/>
                        <a:pt x="13" y="4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8" name="Freeform 32">
                  <a:extLst>
                    <a:ext uri="{FF2B5EF4-FFF2-40B4-BE49-F238E27FC236}">
                      <a16:creationId xmlns:a16="http://schemas.microsoft.com/office/drawing/2014/main" id="{78D9F572-F18D-412E-B01A-418B63930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0" y="2612"/>
                  <a:ext cx="432" cy="452"/>
                </a:xfrm>
                <a:custGeom>
                  <a:avLst/>
                  <a:gdLst>
                    <a:gd name="T0" fmla="*/ 120561 w 246"/>
                    <a:gd name="T1" fmla="*/ 18361 h 241"/>
                    <a:gd name="T2" fmla="*/ 19970 w 246"/>
                    <a:gd name="T3" fmla="*/ 115084 h 241"/>
                    <a:gd name="T4" fmla="*/ 1435 w 246"/>
                    <a:gd name="T5" fmla="*/ 198691 h 241"/>
                    <a:gd name="T6" fmla="*/ 2520 w 246"/>
                    <a:gd name="T7" fmla="*/ 243433 h 241"/>
                    <a:gd name="T8" fmla="*/ 1900 w 246"/>
                    <a:gd name="T9" fmla="*/ 205307 h 241"/>
                    <a:gd name="T10" fmla="*/ 5042 w 246"/>
                    <a:gd name="T11" fmla="*/ 155694 h 241"/>
                    <a:gd name="T12" fmla="*/ 47483 w 246"/>
                    <a:gd name="T13" fmla="*/ 56485 h 241"/>
                    <a:gd name="T14" fmla="*/ 93442 w 246"/>
                    <a:gd name="T15" fmla="*/ 4319 h 241"/>
                    <a:gd name="T16" fmla="*/ 115520 w 246"/>
                    <a:gd name="T17" fmla="*/ 12877 h 241"/>
                    <a:gd name="T18" fmla="*/ 117379 w 246"/>
                    <a:gd name="T19" fmla="*/ 17309 h 24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6"/>
                    <a:gd name="T31" fmla="*/ 0 h 241"/>
                    <a:gd name="T32" fmla="*/ 246 w 246"/>
                    <a:gd name="T33" fmla="*/ 241 h 24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6" h="241">
                      <a:moveTo>
                        <a:pt x="246" y="18"/>
                      </a:moveTo>
                      <a:cubicBezTo>
                        <a:pt x="167" y="0"/>
                        <a:pt x="89" y="56"/>
                        <a:pt x="41" y="114"/>
                      </a:cubicBezTo>
                      <a:cubicBezTo>
                        <a:pt x="21" y="137"/>
                        <a:pt x="6" y="166"/>
                        <a:pt x="3" y="197"/>
                      </a:cubicBezTo>
                      <a:cubicBezTo>
                        <a:pt x="2" y="209"/>
                        <a:pt x="1" y="231"/>
                        <a:pt x="5" y="241"/>
                      </a:cubicBezTo>
                      <a:cubicBezTo>
                        <a:pt x="0" y="231"/>
                        <a:pt x="3" y="214"/>
                        <a:pt x="4" y="203"/>
                      </a:cubicBezTo>
                      <a:cubicBezTo>
                        <a:pt x="5" y="186"/>
                        <a:pt x="3" y="170"/>
                        <a:pt x="10" y="154"/>
                      </a:cubicBezTo>
                      <a:cubicBezTo>
                        <a:pt x="26" y="112"/>
                        <a:pt x="62" y="84"/>
                        <a:pt x="97" y="56"/>
                      </a:cubicBezTo>
                      <a:cubicBezTo>
                        <a:pt x="124" y="35"/>
                        <a:pt x="158" y="12"/>
                        <a:pt x="191" y="4"/>
                      </a:cubicBezTo>
                      <a:cubicBezTo>
                        <a:pt x="208" y="0"/>
                        <a:pt x="223" y="3"/>
                        <a:pt x="236" y="13"/>
                      </a:cubicBezTo>
                      <a:cubicBezTo>
                        <a:pt x="238" y="14"/>
                        <a:pt x="239" y="15"/>
                        <a:pt x="240" y="1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49" name="Oval 33">
                  <a:extLst>
                    <a:ext uri="{FF2B5EF4-FFF2-40B4-BE49-F238E27FC236}">
                      <a16:creationId xmlns:a16="http://schemas.microsoft.com/office/drawing/2014/main" id="{B41DA997-D300-46C6-A7AE-15C7750E6F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6" y="2949"/>
                  <a:ext cx="30" cy="3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1350"/>
                </a:p>
              </p:txBody>
            </p:sp>
            <p:sp>
              <p:nvSpPr>
                <p:cNvPr id="150" name="Oval 34">
                  <a:extLst>
                    <a:ext uri="{FF2B5EF4-FFF2-40B4-BE49-F238E27FC236}">
                      <a16:creationId xmlns:a16="http://schemas.microsoft.com/office/drawing/2014/main" id="{D68BA522-1C9D-490A-82EE-030CD2C8FE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6" y="2998"/>
                  <a:ext cx="25" cy="2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1350"/>
                </a:p>
              </p:txBody>
            </p:sp>
            <p:sp>
              <p:nvSpPr>
                <p:cNvPr id="151" name="Oval 35">
                  <a:extLst>
                    <a:ext uri="{FF2B5EF4-FFF2-40B4-BE49-F238E27FC236}">
                      <a16:creationId xmlns:a16="http://schemas.microsoft.com/office/drawing/2014/main" id="{E1E5CA8E-50E5-45F0-BE6E-ACA374A69B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2" y="3043"/>
                  <a:ext cx="8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1350"/>
                </a:p>
              </p:txBody>
            </p:sp>
            <p:sp>
              <p:nvSpPr>
                <p:cNvPr id="152" name="Oval 36">
                  <a:extLst>
                    <a:ext uri="{FF2B5EF4-FFF2-40B4-BE49-F238E27FC236}">
                      <a16:creationId xmlns:a16="http://schemas.microsoft.com/office/drawing/2014/main" id="{7E3234FF-7C68-4106-ADC3-727A979A4D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" y="2640"/>
                  <a:ext cx="22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 sz="1350"/>
                </a:p>
              </p:txBody>
            </p:sp>
            <p:sp>
              <p:nvSpPr>
                <p:cNvPr id="153" name="Freeform 37">
                  <a:extLst>
                    <a:ext uri="{FF2B5EF4-FFF2-40B4-BE49-F238E27FC236}">
                      <a16:creationId xmlns:a16="http://schemas.microsoft.com/office/drawing/2014/main" id="{7D2E5325-1501-4979-AE0E-17554411D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8" y="2710"/>
                  <a:ext cx="50" cy="129"/>
                </a:xfrm>
                <a:custGeom>
                  <a:avLst/>
                  <a:gdLst>
                    <a:gd name="T0" fmla="*/ 4833 w 29"/>
                    <a:gd name="T1" fmla="*/ 0 h 69"/>
                    <a:gd name="T2" fmla="*/ 0 w 29"/>
                    <a:gd name="T3" fmla="*/ 67295 h 69"/>
                    <a:gd name="T4" fmla="*/ 5514 w 29"/>
                    <a:gd name="T5" fmla="*/ 5801 h 69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69"/>
                    <a:gd name="T11" fmla="*/ 29 w 29"/>
                    <a:gd name="T12" fmla="*/ 69 h 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69">
                      <a:moveTo>
                        <a:pt x="12" y="0"/>
                      </a:moveTo>
                      <a:cubicBezTo>
                        <a:pt x="29" y="12"/>
                        <a:pt x="22" y="65"/>
                        <a:pt x="0" y="69"/>
                      </a:cubicBezTo>
                      <a:cubicBezTo>
                        <a:pt x="15" y="49"/>
                        <a:pt x="18" y="30"/>
                        <a:pt x="14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54" name="Freeform 38">
                  <a:extLst>
                    <a:ext uri="{FF2B5EF4-FFF2-40B4-BE49-F238E27FC236}">
                      <a16:creationId xmlns:a16="http://schemas.microsoft.com/office/drawing/2014/main" id="{8F100B7F-2A4A-414D-BC14-81778839E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5" y="3363"/>
                  <a:ext cx="65" cy="52"/>
                </a:xfrm>
                <a:custGeom>
                  <a:avLst/>
                  <a:gdLst>
                    <a:gd name="T0" fmla="*/ 0 w 37"/>
                    <a:gd name="T1" fmla="*/ 14692 h 28"/>
                    <a:gd name="T2" fmla="*/ 3963 w 37"/>
                    <a:gd name="T3" fmla="*/ 25435 h 28"/>
                    <a:gd name="T4" fmla="*/ 18135 w 37"/>
                    <a:gd name="T5" fmla="*/ 0 h 28"/>
                    <a:gd name="T6" fmla="*/ 1904 w 37"/>
                    <a:gd name="T7" fmla="*/ 17141 h 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7"/>
                    <a:gd name="T13" fmla="*/ 0 h 28"/>
                    <a:gd name="T14" fmla="*/ 37 w 37"/>
                    <a:gd name="T15" fmla="*/ 28 h 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7" h="28">
                      <a:moveTo>
                        <a:pt x="0" y="16"/>
                      </a:moveTo>
                      <a:cubicBezTo>
                        <a:pt x="4" y="19"/>
                        <a:pt x="9" y="23"/>
                        <a:pt x="8" y="28"/>
                      </a:cubicBezTo>
                      <a:cubicBezTo>
                        <a:pt x="6" y="16"/>
                        <a:pt x="28" y="6"/>
                        <a:pt x="37" y="0"/>
                      </a:cubicBezTo>
                      <a:cubicBezTo>
                        <a:pt x="26" y="1"/>
                        <a:pt x="13" y="13"/>
                        <a:pt x="4" y="19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55" name="Freeform 39">
                  <a:extLst>
                    <a:ext uri="{FF2B5EF4-FFF2-40B4-BE49-F238E27FC236}">
                      <a16:creationId xmlns:a16="http://schemas.microsoft.com/office/drawing/2014/main" id="{7C5C1400-95DC-48B1-8CDC-3046CF0FA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8" y="3309"/>
                  <a:ext cx="26" cy="41"/>
                </a:xfrm>
                <a:custGeom>
                  <a:avLst/>
                  <a:gdLst>
                    <a:gd name="T0" fmla="*/ 6354 w 15"/>
                    <a:gd name="T1" fmla="*/ 3049 h 22"/>
                    <a:gd name="T2" fmla="*/ 442 w 15"/>
                    <a:gd name="T3" fmla="*/ 6588 h 22"/>
                    <a:gd name="T4" fmla="*/ 4098 w 15"/>
                    <a:gd name="T5" fmla="*/ 19779 h 22"/>
                    <a:gd name="T6" fmla="*/ 4666 w 15"/>
                    <a:gd name="T7" fmla="*/ 5695 h 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"/>
                    <a:gd name="T13" fmla="*/ 0 h 22"/>
                    <a:gd name="T14" fmla="*/ 15 w 15"/>
                    <a:gd name="T15" fmla="*/ 22 h 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" h="22">
                      <a:moveTo>
                        <a:pt x="15" y="3"/>
                      </a:moveTo>
                      <a:cubicBezTo>
                        <a:pt x="9" y="3"/>
                        <a:pt x="3" y="0"/>
                        <a:pt x="1" y="7"/>
                      </a:cubicBezTo>
                      <a:cubicBezTo>
                        <a:pt x="0" y="12"/>
                        <a:pt x="4" y="22"/>
                        <a:pt x="10" y="21"/>
                      </a:cubicBezTo>
                      <a:cubicBezTo>
                        <a:pt x="10" y="17"/>
                        <a:pt x="4" y="8"/>
                        <a:pt x="11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56" name="Freeform 40">
                  <a:extLst>
                    <a:ext uri="{FF2B5EF4-FFF2-40B4-BE49-F238E27FC236}">
                      <a16:creationId xmlns:a16="http://schemas.microsoft.com/office/drawing/2014/main" id="{3CE4F6AE-2D2B-4340-949D-FAC6B0CE4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3771"/>
                  <a:ext cx="53" cy="32"/>
                </a:xfrm>
                <a:custGeom>
                  <a:avLst/>
                  <a:gdLst>
                    <a:gd name="T0" fmla="*/ 6819 w 30"/>
                    <a:gd name="T1" fmla="*/ 0 h 17"/>
                    <a:gd name="T2" fmla="*/ 7409 w 30"/>
                    <a:gd name="T3" fmla="*/ 16585 h 17"/>
                    <a:gd name="T4" fmla="*/ 634 w 30"/>
                    <a:gd name="T5" fmla="*/ 11791 h 17"/>
                    <a:gd name="T6" fmla="*/ 6176 w 30"/>
                    <a:gd name="T7" fmla="*/ 3328 h 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"/>
                    <a:gd name="T13" fmla="*/ 0 h 17"/>
                    <a:gd name="T14" fmla="*/ 30 w 30"/>
                    <a:gd name="T15" fmla="*/ 17 h 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" h="17">
                      <a:moveTo>
                        <a:pt x="13" y="0"/>
                      </a:moveTo>
                      <a:cubicBezTo>
                        <a:pt x="20" y="4"/>
                        <a:pt x="30" y="15"/>
                        <a:pt x="14" y="16"/>
                      </a:cubicBezTo>
                      <a:cubicBezTo>
                        <a:pt x="11" y="17"/>
                        <a:pt x="2" y="14"/>
                        <a:pt x="1" y="11"/>
                      </a:cubicBezTo>
                      <a:cubicBezTo>
                        <a:pt x="0" y="6"/>
                        <a:pt x="8" y="5"/>
                        <a:pt x="12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57" name="Freeform 41">
                  <a:extLst>
                    <a:ext uri="{FF2B5EF4-FFF2-40B4-BE49-F238E27FC236}">
                      <a16:creationId xmlns:a16="http://schemas.microsoft.com/office/drawing/2014/main" id="{CA0C393D-11F2-49A1-AB18-0903E5EB34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3646"/>
                  <a:ext cx="44" cy="43"/>
                </a:xfrm>
                <a:custGeom>
                  <a:avLst/>
                  <a:gdLst>
                    <a:gd name="T0" fmla="*/ 10048 w 25"/>
                    <a:gd name="T1" fmla="*/ 3103 h 23"/>
                    <a:gd name="T2" fmla="*/ 12512 w 25"/>
                    <a:gd name="T3" fmla="*/ 8935 h 23"/>
                    <a:gd name="T4" fmla="*/ 9420 w 25"/>
                    <a:gd name="T5" fmla="*/ 3593 h 23"/>
                    <a:gd name="T6" fmla="*/ 0 60000 65536"/>
                    <a:gd name="T7" fmla="*/ 0 60000 65536"/>
                    <a:gd name="T8" fmla="*/ 0 60000 65536"/>
                    <a:gd name="T9" fmla="*/ 0 w 25"/>
                    <a:gd name="T10" fmla="*/ 0 h 23"/>
                    <a:gd name="T11" fmla="*/ 25 w 25"/>
                    <a:gd name="T12" fmla="*/ 23 h 2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5" h="23">
                      <a:moveTo>
                        <a:pt x="20" y="3"/>
                      </a:moveTo>
                      <a:cubicBezTo>
                        <a:pt x="0" y="0"/>
                        <a:pt x="22" y="23"/>
                        <a:pt x="25" y="9"/>
                      </a:cubicBezTo>
                      <a:cubicBezTo>
                        <a:pt x="22" y="9"/>
                        <a:pt x="18" y="7"/>
                        <a:pt x="19" y="4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58" name="Freeform 42">
                  <a:extLst>
                    <a:ext uri="{FF2B5EF4-FFF2-40B4-BE49-F238E27FC236}">
                      <a16:creationId xmlns:a16="http://schemas.microsoft.com/office/drawing/2014/main" id="{C636DAB8-8BE9-4583-B6E6-F1F36D484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3447"/>
                  <a:ext cx="19" cy="62"/>
                </a:xfrm>
                <a:custGeom>
                  <a:avLst/>
                  <a:gdLst>
                    <a:gd name="T0" fmla="*/ 4487 w 11"/>
                    <a:gd name="T1" fmla="*/ 10551 h 33"/>
                    <a:gd name="T2" fmla="*/ 4487 w 11"/>
                    <a:gd name="T3" fmla="*/ 22474 h 33"/>
                    <a:gd name="T4" fmla="*/ 3803 w 11"/>
                    <a:gd name="T5" fmla="*/ 12573 h 33"/>
                    <a:gd name="T6" fmla="*/ 0 60000 65536"/>
                    <a:gd name="T7" fmla="*/ 0 60000 65536"/>
                    <a:gd name="T8" fmla="*/ 0 60000 65536"/>
                    <a:gd name="T9" fmla="*/ 0 w 11"/>
                    <a:gd name="T10" fmla="*/ 0 h 33"/>
                    <a:gd name="T11" fmla="*/ 11 w 11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" h="33">
                      <a:moveTo>
                        <a:pt x="11" y="10"/>
                      </a:moveTo>
                      <a:cubicBezTo>
                        <a:pt x="0" y="0"/>
                        <a:pt x="1" y="33"/>
                        <a:pt x="11" y="22"/>
                      </a:cubicBezTo>
                      <a:cubicBezTo>
                        <a:pt x="8" y="20"/>
                        <a:pt x="3" y="14"/>
                        <a:pt x="9" y="1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59" name="Freeform 43">
                  <a:extLst>
                    <a:ext uri="{FF2B5EF4-FFF2-40B4-BE49-F238E27FC236}">
                      <a16:creationId xmlns:a16="http://schemas.microsoft.com/office/drawing/2014/main" id="{F9BE6FFE-DCD6-481B-9A25-0F31866EF8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4" y="3035"/>
                  <a:ext cx="33" cy="51"/>
                </a:xfrm>
                <a:custGeom>
                  <a:avLst/>
                  <a:gdLst>
                    <a:gd name="T0" fmla="*/ 8200 w 19"/>
                    <a:gd name="T1" fmla="*/ 12359 h 27"/>
                    <a:gd name="T2" fmla="*/ 7053 w 19"/>
                    <a:gd name="T3" fmla="*/ 27194 h 27"/>
                    <a:gd name="T4" fmla="*/ 7446 w 19"/>
                    <a:gd name="T5" fmla="*/ 13122 h 27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27"/>
                    <a:gd name="T11" fmla="*/ 19 w 19"/>
                    <a:gd name="T12" fmla="*/ 27 h 2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27">
                      <a:moveTo>
                        <a:pt x="19" y="11"/>
                      </a:moveTo>
                      <a:cubicBezTo>
                        <a:pt x="12" y="0"/>
                        <a:pt x="0" y="27"/>
                        <a:pt x="16" y="25"/>
                      </a:cubicBezTo>
                      <a:cubicBezTo>
                        <a:pt x="17" y="21"/>
                        <a:pt x="13" y="15"/>
                        <a:pt x="17" y="1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0" name="Freeform 44">
                  <a:extLst>
                    <a:ext uri="{FF2B5EF4-FFF2-40B4-BE49-F238E27FC236}">
                      <a16:creationId xmlns:a16="http://schemas.microsoft.com/office/drawing/2014/main" id="{BE7111FE-CBB7-41CE-A940-E0E552A370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3" y="2693"/>
                  <a:ext cx="49" cy="39"/>
                </a:xfrm>
                <a:custGeom>
                  <a:avLst/>
                  <a:gdLst>
                    <a:gd name="T0" fmla="*/ 13263 w 28"/>
                    <a:gd name="T1" fmla="*/ 10755 h 21"/>
                    <a:gd name="T2" fmla="*/ 4331 w 28"/>
                    <a:gd name="T3" fmla="*/ 7375 h 21"/>
                    <a:gd name="T4" fmla="*/ 12520 w 28"/>
                    <a:gd name="T5" fmla="*/ 11906 h 21"/>
                    <a:gd name="T6" fmla="*/ 0 60000 65536"/>
                    <a:gd name="T7" fmla="*/ 0 60000 65536"/>
                    <a:gd name="T8" fmla="*/ 0 60000 65536"/>
                    <a:gd name="T9" fmla="*/ 0 w 28"/>
                    <a:gd name="T10" fmla="*/ 0 h 21"/>
                    <a:gd name="T11" fmla="*/ 28 w 28"/>
                    <a:gd name="T12" fmla="*/ 21 h 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" h="21">
                      <a:moveTo>
                        <a:pt x="28" y="12"/>
                      </a:moveTo>
                      <a:cubicBezTo>
                        <a:pt x="23" y="8"/>
                        <a:pt x="14" y="0"/>
                        <a:pt x="9" y="8"/>
                      </a:cubicBezTo>
                      <a:cubicBezTo>
                        <a:pt x="0" y="21"/>
                        <a:pt x="23" y="7"/>
                        <a:pt x="26" y="1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1" name="Freeform 45">
                  <a:extLst>
                    <a:ext uri="{FF2B5EF4-FFF2-40B4-BE49-F238E27FC236}">
                      <a16:creationId xmlns:a16="http://schemas.microsoft.com/office/drawing/2014/main" id="{33D9BC46-D0E9-49AF-8FD7-73C6F2330E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5" y="2830"/>
                  <a:ext cx="79" cy="228"/>
                </a:xfrm>
                <a:custGeom>
                  <a:avLst/>
                  <a:gdLst>
                    <a:gd name="T0" fmla="*/ 6315 w 45"/>
                    <a:gd name="T1" fmla="*/ 0 h 122"/>
                    <a:gd name="T2" fmla="*/ 2516 w 45"/>
                    <a:gd name="T3" fmla="*/ 39020 h 122"/>
                    <a:gd name="T4" fmla="*/ 616 w 45"/>
                    <a:gd name="T5" fmla="*/ 65905 h 122"/>
                    <a:gd name="T6" fmla="*/ 21978 w 45"/>
                    <a:gd name="T7" fmla="*/ 118468 h 122"/>
                    <a:gd name="T8" fmla="*/ 3332 w 45"/>
                    <a:gd name="T9" fmla="*/ 62322 h 122"/>
                    <a:gd name="T10" fmla="*/ 6938 w 45"/>
                    <a:gd name="T11" fmla="*/ 5797 h 1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"/>
                    <a:gd name="T19" fmla="*/ 0 h 122"/>
                    <a:gd name="T20" fmla="*/ 45 w 45"/>
                    <a:gd name="T21" fmla="*/ 122 h 12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" h="122">
                      <a:moveTo>
                        <a:pt x="13" y="0"/>
                      </a:moveTo>
                      <a:cubicBezTo>
                        <a:pt x="8" y="12"/>
                        <a:pt x="7" y="27"/>
                        <a:pt x="5" y="40"/>
                      </a:cubicBezTo>
                      <a:cubicBezTo>
                        <a:pt x="3" y="49"/>
                        <a:pt x="0" y="59"/>
                        <a:pt x="1" y="68"/>
                      </a:cubicBezTo>
                      <a:cubicBezTo>
                        <a:pt x="5" y="93"/>
                        <a:pt x="30" y="105"/>
                        <a:pt x="45" y="122"/>
                      </a:cubicBezTo>
                      <a:cubicBezTo>
                        <a:pt x="30" y="106"/>
                        <a:pt x="14" y="85"/>
                        <a:pt x="7" y="64"/>
                      </a:cubicBezTo>
                      <a:cubicBezTo>
                        <a:pt x="1" y="46"/>
                        <a:pt x="8" y="24"/>
                        <a:pt x="14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2" name="Freeform 46">
                  <a:extLst>
                    <a:ext uri="{FF2B5EF4-FFF2-40B4-BE49-F238E27FC236}">
                      <a16:creationId xmlns:a16="http://schemas.microsoft.com/office/drawing/2014/main" id="{3F286A1D-685E-4911-B0CB-B5D635B4E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8" y="2480"/>
                  <a:ext cx="16" cy="11"/>
                </a:xfrm>
                <a:custGeom>
                  <a:avLst/>
                  <a:gdLst>
                    <a:gd name="T0" fmla="*/ 3605 w 9"/>
                    <a:gd name="T1" fmla="*/ 919 h 6"/>
                    <a:gd name="T2" fmla="*/ 0 w 9"/>
                    <a:gd name="T3" fmla="*/ 0 h 6"/>
                    <a:gd name="T4" fmla="*/ 4994 w 9"/>
                    <a:gd name="T5" fmla="*/ 3089 h 6"/>
                    <a:gd name="T6" fmla="*/ 4384 w 9"/>
                    <a:gd name="T7" fmla="*/ 919 h 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"/>
                    <a:gd name="T13" fmla="*/ 0 h 6"/>
                    <a:gd name="T14" fmla="*/ 9 w 9"/>
                    <a:gd name="T15" fmla="*/ 6 h 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" h="6">
                      <a:moveTo>
                        <a:pt x="6" y="1"/>
                      </a:moveTo>
                      <a:cubicBezTo>
                        <a:pt x="4" y="0"/>
                        <a:pt x="2" y="0"/>
                        <a:pt x="0" y="0"/>
                      </a:cubicBezTo>
                      <a:cubicBezTo>
                        <a:pt x="1" y="4"/>
                        <a:pt x="5" y="6"/>
                        <a:pt x="9" y="4"/>
                      </a:cubicBezTo>
                      <a:cubicBezTo>
                        <a:pt x="9" y="2"/>
                        <a:pt x="8" y="2"/>
                        <a:pt x="8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3" name="Freeform 47">
                  <a:extLst>
                    <a:ext uri="{FF2B5EF4-FFF2-40B4-BE49-F238E27FC236}">
                      <a16:creationId xmlns:a16="http://schemas.microsoft.com/office/drawing/2014/main" id="{D16615D9-43F0-4B69-9064-28D9253E4E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2523"/>
                  <a:ext cx="16" cy="20"/>
                </a:xfrm>
                <a:custGeom>
                  <a:avLst/>
                  <a:gdLst>
                    <a:gd name="T0" fmla="*/ 1580 w 9"/>
                    <a:gd name="T1" fmla="*/ 0 h 11"/>
                    <a:gd name="T2" fmla="*/ 4994 w 9"/>
                    <a:gd name="T3" fmla="*/ 7156 h 11"/>
                    <a:gd name="T4" fmla="*/ 1580 w 9"/>
                    <a:gd name="T5" fmla="*/ 0 h 11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1"/>
                    <a:gd name="T11" fmla="*/ 9 w 9"/>
                    <a:gd name="T12" fmla="*/ 11 h 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1">
                      <a:moveTo>
                        <a:pt x="3" y="0"/>
                      </a:moveTo>
                      <a:cubicBezTo>
                        <a:pt x="0" y="4"/>
                        <a:pt x="3" y="11"/>
                        <a:pt x="9" y="10"/>
                      </a:cubicBezTo>
                      <a:cubicBezTo>
                        <a:pt x="9" y="5"/>
                        <a:pt x="5" y="3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4" name="Freeform 48">
                  <a:extLst>
                    <a:ext uri="{FF2B5EF4-FFF2-40B4-BE49-F238E27FC236}">
                      <a16:creationId xmlns:a16="http://schemas.microsoft.com/office/drawing/2014/main" id="{07CF0687-BFE3-474B-A765-C0D38BA6D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322"/>
                  <a:ext cx="33" cy="41"/>
                </a:xfrm>
                <a:custGeom>
                  <a:avLst/>
                  <a:gdLst>
                    <a:gd name="T0" fmla="*/ 446 w 19"/>
                    <a:gd name="T1" fmla="*/ 5695 h 22"/>
                    <a:gd name="T2" fmla="*/ 446 w 19"/>
                    <a:gd name="T3" fmla="*/ 18720 h 22"/>
                    <a:gd name="T4" fmla="*/ 446 w 19"/>
                    <a:gd name="T5" fmla="*/ 6588 h 22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22"/>
                    <a:gd name="T11" fmla="*/ 19 w 19"/>
                    <a:gd name="T12" fmla="*/ 22 h 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22">
                      <a:moveTo>
                        <a:pt x="1" y="6"/>
                      </a:moveTo>
                      <a:cubicBezTo>
                        <a:pt x="11" y="0"/>
                        <a:pt x="19" y="22"/>
                        <a:pt x="1" y="20"/>
                      </a:cubicBezTo>
                      <a:cubicBezTo>
                        <a:pt x="0" y="15"/>
                        <a:pt x="7" y="10"/>
                        <a:pt x="1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5" name="Freeform 49">
                  <a:extLst>
                    <a:ext uri="{FF2B5EF4-FFF2-40B4-BE49-F238E27FC236}">
                      <a16:creationId xmlns:a16="http://schemas.microsoft.com/office/drawing/2014/main" id="{F11A5F28-FBB1-4027-8F1C-72DFEC9EF1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" y="2081"/>
                  <a:ext cx="25" cy="28"/>
                </a:xfrm>
                <a:custGeom>
                  <a:avLst/>
                  <a:gdLst>
                    <a:gd name="T0" fmla="*/ 739 w 14"/>
                    <a:gd name="T1" fmla="*/ 4736 h 15"/>
                    <a:gd name="T2" fmla="*/ 0 w 14"/>
                    <a:gd name="T3" fmla="*/ 1906 h 15"/>
                    <a:gd name="T4" fmla="*/ 6611 w 14"/>
                    <a:gd name="T5" fmla="*/ 1906 h 15"/>
                    <a:gd name="T6" fmla="*/ 7002 w 14"/>
                    <a:gd name="T7" fmla="*/ 14304 h 15"/>
                    <a:gd name="T8" fmla="*/ 1320 w 14"/>
                    <a:gd name="T9" fmla="*/ 5757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15"/>
                    <a:gd name="T17" fmla="*/ 14 w 14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15">
                      <a:moveTo>
                        <a:pt x="1" y="5"/>
                      </a:move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4" y="1"/>
                        <a:pt x="8" y="0"/>
                        <a:pt x="11" y="2"/>
                      </a:cubicBezTo>
                      <a:cubicBezTo>
                        <a:pt x="13" y="4"/>
                        <a:pt x="14" y="13"/>
                        <a:pt x="12" y="15"/>
                      </a:cubicBezTo>
                      <a:cubicBezTo>
                        <a:pt x="11" y="11"/>
                        <a:pt x="8" y="7"/>
                        <a:pt x="2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6" name="Freeform 50">
                  <a:extLst>
                    <a:ext uri="{FF2B5EF4-FFF2-40B4-BE49-F238E27FC236}">
                      <a16:creationId xmlns:a16="http://schemas.microsoft.com/office/drawing/2014/main" id="{D694F276-C90C-4B64-88C8-1FD9FAFAAB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8" y="2107"/>
                  <a:ext cx="30" cy="26"/>
                </a:xfrm>
                <a:custGeom>
                  <a:avLst/>
                  <a:gdLst>
                    <a:gd name="T0" fmla="*/ 0 w 17"/>
                    <a:gd name="T1" fmla="*/ 4507 h 14"/>
                    <a:gd name="T2" fmla="*/ 5287 w 17"/>
                    <a:gd name="T3" fmla="*/ 0 h 14"/>
                    <a:gd name="T4" fmla="*/ 5287 w 17"/>
                    <a:gd name="T5" fmla="*/ 12547 h 14"/>
                    <a:gd name="T6" fmla="*/ 1115 w 17"/>
                    <a:gd name="T7" fmla="*/ 4507 h 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14"/>
                    <a:gd name="T14" fmla="*/ 17 w 17"/>
                    <a:gd name="T15" fmla="*/ 14 h 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14">
                      <a:moveTo>
                        <a:pt x="0" y="5"/>
                      </a:moveTo>
                      <a:cubicBezTo>
                        <a:pt x="1" y="1"/>
                        <a:pt x="6" y="1"/>
                        <a:pt x="10" y="0"/>
                      </a:cubicBezTo>
                      <a:cubicBezTo>
                        <a:pt x="13" y="4"/>
                        <a:pt x="17" y="12"/>
                        <a:pt x="10" y="14"/>
                      </a:cubicBezTo>
                      <a:cubicBezTo>
                        <a:pt x="8" y="11"/>
                        <a:pt x="5" y="8"/>
                        <a:pt x="2" y="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7" name="Freeform 51">
                  <a:extLst>
                    <a:ext uri="{FF2B5EF4-FFF2-40B4-BE49-F238E27FC236}">
                      <a16:creationId xmlns:a16="http://schemas.microsoft.com/office/drawing/2014/main" id="{30B79155-3103-4521-B5F6-3C56B87C80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2" y="2315"/>
                  <a:ext cx="24" cy="26"/>
                </a:xfrm>
                <a:custGeom>
                  <a:avLst/>
                  <a:gdLst>
                    <a:gd name="T0" fmla="*/ 0 w 14"/>
                    <a:gd name="T1" fmla="*/ 5259 h 14"/>
                    <a:gd name="T2" fmla="*/ 4620 w 14"/>
                    <a:gd name="T3" fmla="*/ 12547 h 14"/>
                    <a:gd name="T4" fmla="*/ 387 w 14"/>
                    <a:gd name="T5" fmla="*/ 7375 h 1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4"/>
                    <a:gd name="T11" fmla="*/ 14 w 1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4">
                      <a:moveTo>
                        <a:pt x="0" y="6"/>
                      </a:moveTo>
                      <a:cubicBezTo>
                        <a:pt x="3" y="0"/>
                        <a:pt x="14" y="7"/>
                        <a:pt x="12" y="14"/>
                      </a:cubicBezTo>
                      <a:cubicBezTo>
                        <a:pt x="9" y="10"/>
                        <a:pt x="5" y="8"/>
                        <a:pt x="1" y="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8" name="Freeform 52">
                  <a:extLst>
                    <a:ext uri="{FF2B5EF4-FFF2-40B4-BE49-F238E27FC236}">
                      <a16:creationId xmlns:a16="http://schemas.microsoft.com/office/drawing/2014/main" id="{2D3F0D31-B477-4FDE-BC86-02C394A299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4" y="2728"/>
                  <a:ext cx="23" cy="25"/>
                </a:xfrm>
                <a:custGeom>
                  <a:avLst/>
                  <a:gdLst>
                    <a:gd name="T0" fmla="*/ 0 w 13"/>
                    <a:gd name="T1" fmla="*/ 11790 h 13"/>
                    <a:gd name="T2" fmla="*/ 6219 w 13"/>
                    <a:gd name="T3" fmla="*/ 4283 h 13"/>
                    <a:gd name="T4" fmla="*/ 1987 w 13"/>
                    <a:gd name="T5" fmla="*/ 8946 h 13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3"/>
                    <a:gd name="T11" fmla="*/ 13 w 13"/>
                    <a:gd name="T12" fmla="*/ 13 h 1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3">
                      <a:moveTo>
                        <a:pt x="0" y="9"/>
                      </a:moveTo>
                      <a:cubicBezTo>
                        <a:pt x="5" y="13"/>
                        <a:pt x="13" y="11"/>
                        <a:pt x="12" y="3"/>
                      </a:cubicBezTo>
                      <a:cubicBezTo>
                        <a:pt x="8" y="0"/>
                        <a:pt x="5" y="3"/>
                        <a:pt x="4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69" name="Freeform 53">
                  <a:extLst>
                    <a:ext uri="{FF2B5EF4-FFF2-40B4-BE49-F238E27FC236}">
                      <a16:creationId xmlns:a16="http://schemas.microsoft.com/office/drawing/2014/main" id="{7E40752B-8CA7-4583-8C23-1651E8CFE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7" y="2594"/>
                  <a:ext cx="35" cy="95"/>
                </a:xfrm>
                <a:custGeom>
                  <a:avLst/>
                  <a:gdLst>
                    <a:gd name="T0" fmla="*/ 9391 w 20"/>
                    <a:gd name="T1" fmla="*/ 0 h 51"/>
                    <a:gd name="T2" fmla="*/ 8645 w 20"/>
                    <a:gd name="T3" fmla="*/ 47880 h 51"/>
                    <a:gd name="T4" fmla="*/ 8190 w 20"/>
                    <a:gd name="T5" fmla="*/ 2891 h 51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51"/>
                    <a:gd name="T11" fmla="*/ 20 w 20"/>
                    <a:gd name="T12" fmla="*/ 51 h 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51">
                      <a:moveTo>
                        <a:pt x="20" y="0"/>
                      </a:moveTo>
                      <a:cubicBezTo>
                        <a:pt x="9" y="14"/>
                        <a:pt x="11" y="36"/>
                        <a:pt x="18" y="51"/>
                      </a:cubicBezTo>
                      <a:cubicBezTo>
                        <a:pt x="9" y="43"/>
                        <a:pt x="0" y="6"/>
                        <a:pt x="17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70" name="Freeform 54">
                  <a:extLst>
                    <a:ext uri="{FF2B5EF4-FFF2-40B4-BE49-F238E27FC236}">
                      <a16:creationId xmlns:a16="http://schemas.microsoft.com/office/drawing/2014/main" id="{51913A73-1799-498E-8FC4-EB5B59DC3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3" y="3440"/>
                  <a:ext cx="19" cy="28"/>
                </a:xfrm>
                <a:custGeom>
                  <a:avLst/>
                  <a:gdLst>
                    <a:gd name="T0" fmla="*/ 0 w 11"/>
                    <a:gd name="T1" fmla="*/ 12398 h 15"/>
                    <a:gd name="T2" fmla="*/ 4487 w 11"/>
                    <a:gd name="T3" fmla="*/ 6642 h 15"/>
                    <a:gd name="T4" fmla="*/ 0 w 11"/>
                    <a:gd name="T5" fmla="*/ 7663 h 15"/>
                    <a:gd name="T6" fmla="*/ 0 60000 65536"/>
                    <a:gd name="T7" fmla="*/ 0 60000 65536"/>
                    <a:gd name="T8" fmla="*/ 0 60000 65536"/>
                    <a:gd name="T9" fmla="*/ 0 w 11"/>
                    <a:gd name="T10" fmla="*/ 0 h 15"/>
                    <a:gd name="T11" fmla="*/ 11 w 11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" h="15">
                      <a:moveTo>
                        <a:pt x="0" y="13"/>
                      </a:moveTo>
                      <a:cubicBezTo>
                        <a:pt x="4" y="15"/>
                        <a:pt x="11" y="13"/>
                        <a:pt x="11" y="7"/>
                      </a:cubicBezTo>
                      <a:cubicBezTo>
                        <a:pt x="11" y="0"/>
                        <a:pt x="2" y="2"/>
                        <a:pt x="0" y="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71" name="Freeform 55">
                  <a:extLst>
                    <a:ext uri="{FF2B5EF4-FFF2-40B4-BE49-F238E27FC236}">
                      <a16:creationId xmlns:a16="http://schemas.microsoft.com/office/drawing/2014/main" id="{CB04C6B3-B64F-4F44-9020-51FC316F3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" y="3296"/>
                  <a:ext cx="21" cy="24"/>
                </a:xfrm>
                <a:custGeom>
                  <a:avLst/>
                  <a:gdLst>
                    <a:gd name="T0" fmla="*/ 0 w 12"/>
                    <a:gd name="T1" fmla="*/ 9223 h 13"/>
                    <a:gd name="T2" fmla="*/ 4944 w 12"/>
                    <a:gd name="T3" fmla="*/ 4158 h 13"/>
                    <a:gd name="T4" fmla="*/ 1416 w 12"/>
                    <a:gd name="T5" fmla="*/ 4996 h 13"/>
                    <a:gd name="T6" fmla="*/ 0 60000 65536"/>
                    <a:gd name="T7" fmla="*/ 0 60000 65536"/>
                    <a:gd name="T8" fmla="*/ 0 60000 65536"/>
                    <a:gd name="T9" fmla="*/ 0 w 12"/>
                    <a:gd name="T10" fmla="*/ 0 h 13"/>
                    <a:gd name="T11" fmla="*/ 12 w 12"/>
                    <a:gd name="T12" fmla="*/ 13 h 1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" h="13">
                      <a:moveTo>
                        <a:pt x="0" y="11"/>
                      </a:moveTo>
                      <a:cubicBezTo>
                        <a:pt x="4" y="13"/>
                        <a:pt x="12" y="10"/>
                        <a:pt x="10" y="5"/>
                      </a:cubicBezTo>
                      <a:cubicBezTo>
                        <a:pt x="9" y="0"/>
                        <a:pt x="3" y="2"/>
                        <a:pt x="3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72" name="Freeform 56">
                  <a:extLst>
                    <a:ext uri="{FF2B5EF4-FFF2-40B4-BE49-F238E27FC236}">
                      <a16:creationId xmlns:a16="http://schemas.microsoft.com/office/drawing/2014/main" id="{E7566439-94B1-4608-96D3-8008D254E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5" y="3178"/>
                  <a:ext cx="46" cy="30"/>
                </a:xfrm>
                <a:custGeom>
                  <a:avLst/>
                  <a:gdLst>
                    <a:gd name="T0" fmla="*/ 5501 w 26"/>
                    <a:gd name="T1" fmla="*/ 16046 h 16"/>
                    <a:gd name="T2" fmla="*/ 13745 w 26"/>
                    <a:gd name="T3" fmla="*/ 6863 h 16"/>
                    <a:gd name="T4" fmla="*/ 3262 w 26"/>
                    <a:gd name="T5" fmla="*/ 12371 h 16"/>
                    <a:gd name="T6" fmla="*/ 0 60000 65536"/>
                    <a:gd name="T7" fmla="*/ 0 60000 65536"/>
                    <a:gd name="T8" fmla="*/ 0 60000 65536"/>
                    <a:gd name="T9" fmla="*/ 0 w 26"/>
                    <a:gd name="T10" fmla="*/ 0 h 16"/>
                    <a:gd name="T11" fmla="*/ 26 w 26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" h="16">
                      <a:moveTo>
                        <a:pt x="10" y="16"/>
                      </a:moveTo>
                      <a:cubicBezTo>
                        <a:pt x="8" y="6"/>
                        <a:pt x="19" y="3"/>
                        <a:pt x="26" y="7"/>
                      </a:cubicBezTo>
                      <a:cubicBezTo>
                        <a:pt x="22" y="6"/>
                        <a:pt x="0" y="0"/>
                        <a:pt x="6" y="1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73" name="Freeform 57">
                  <a:extLst>
                    <a:ext uri="{FF2B5EF4-FFF2-40B4-BE49-F238E27FC236}">
                      <a16:creationId xmlns:a16="http://schemas.microsoft.com/office/drawing/2014/main" id="{A05AA86E-8179-4395-987E-47E0753E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7" y="3314"/>
                  <a:ext cx="22" cy="17"/>
                </a:xfrm>
                <a:custGeom>
                  <a:avLst/>
                  <a:gdLst>
                    <a:gd name="T0" fmla="*/ 2821 w 13"/>
                    <a:gd name="T1" fmla="*/ 0 h 9"/>
                    <a:gd name="T2" fmla="*/ 1625 w 13"/>
                    <a:gd name="T3" fmla="*/ 3464 h 9"/>
                    <a:gd name="T4" fmla="*/ 0 w 13"/>
                    <a:gd name="T5" fmla="*/ 6543 h 9"/>
                    <a:gd name="T6" fmla="*/ 4249 w 13"/>
                    <a:gd name="T7" fmla="*/ 4543 h 9"/>
                    <a:gd name="T8" fmla="*/ 3290 w 13"/>
                    <a:gd name="T9" fmla="*/ 2405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9"/>
                    <a:gd name="T17" fmla="*/ 13 w 13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9">
                      <a:moveTo>
                        <a:pt x="9" y="0"/>
                      </a:moveTo>
                      <a:cubicBezTo>
                        <a:pt x="8" y="1"/>
                        <a:pt x="7" y="2"/>
                        <a:pt x="5" y="3"/>
                      </a:cubicBezTo>
                      <a:cubicBezTo>
                        <a:pt x="4" y="3"/>
                        <a:pt x="1" y="4"/>
                        <a:pt x="0" y="6"/>
                      </a:cubicBezTo>
                      <a:cubicBezTo>
                        <a:pt x="0" y="9"/>
                        <a:pt x="12" y="6"/>
                        <a:pt x="13" y="4"/>
                      </a:cubicBezTo>
                      <a:cubicBezTo>
                        <a:pt x="12" y="3"/>
                        <a:pt x="11" y="3"/>
                        <a:pt x="1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74" name="Freeform 58">
                  <a:extLst>
                    <a:ext uri="{FF2B5EF4-FFF2-40B4-BE49-F238E27FC236}">
                      <a16:creationId xmlns:a16="http://schemas.microsoft.com/office/drawing/2014/main" id="{4BBAD384-8199-4130-B860-2C9E8E657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8" y="2650"/>
                  <a:ext cx="181" cy="269"/>
                </a:xfrm>
                <a:custGeom>
                  <a:avLst/>
                  <a:gdLst>
                    <a:gd name="T0" fmla="*/ 33128 w 103"/>
                    <a:gd name="T1" fmla="*/ 8877 h 144"/>
                    <a:gd name="T2" fmla="*/ 45533 w 103"/>
                    <a:gd name="T3" fmla="*/ 75630 h 144"/>
                    <a:gd name="T4" fmla="*/ 34014 w 103"/>
                    <a:gd name="T5" fmla="*/ 101441 h 144"/>
                    <a:gd name="T6" fmla="*/ 20288 w 103"/>
                    <a:gd name="T7" fmla="*/ 134620 h 144"/>
                    <a:gd name="T8" fmla="*/ 9289 w 103"/>
                    <a:gd name="T9" fmla="*/ 112240 h 144"/>
                    <a:gd name="T10" fmla="*/ 3348 w 103"/>
                    <a:gd name="T11" fmla="*/ 67954 h 144"/>
                    <a:gd name="T12" fmla="*/ 34567 w 103"/>
                    <a:gd name="T13" fmla="*/ 8877 h 1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144"/>
                    <a:gd name="T23" fmla="*/ 103 w 103"/>
                    <a:gd name="T24" fmla="*/ 144 h 1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144">
                      <a:moveTo>
                        <a:pt x="67" y="9"/>
                      </a:moveTo>
                      <a:cubicBezTo>
                        <a:pt x="93" y="16"/>
                        <a:pt x="103" y="57"/>
                        <a:pt x="92" y="78"/>
                      </a:cubicBezTo>
                      <a:cubicBezTo>
                        <a:pt x="86" y="90"/>
                        <a:pt x="77" y="95"/>
                        <a:pt x="69" y="105"/>
                      </a:cubicBezTo>
                      <a:cubicBezTo>
                        <a:pt x="61" y="112"/>
                        <a:pt x="50" y="136"/>
                        <a:pt x="41" y="139"/>
                      </a:cubicBezTo>
                      <a:cubicBezTo>
                        <a:pt x="25" y="144"/>
                        <a:pt x="25" y="126"/>
                        <a:pt x="19" y="116"/>
                      </a:cubicBezTo>
                      <a:cubicBezTo>
                        <a:pt x="10" y="98"/>
                        <a:pt x="0" y="92"/>
                        <a:pt x="7" y="70"/>
                      </a:cubicBezTo>
                      <a:cubicBezTo>
                        <a:pt x="13" y="55"/>
                        <a:pt x="52" y="0"/>
                        <a:pt x="70" y="9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  <p:sp>
              <p:nvSpPr>
                <p:cNvPr id="175" name="Freeform 59">
                  <a:extLst>
                    <a:ext uri="{FF2B5EF4-FFF2-40B4-BE49-F238E27FC236}">
                      <a16:creationId xmlns:a16="http://schemas.microsoft.com/office/drawing/2014/main" id="{729F9B78-6F69-4DB6-935B-7E8ECCF72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6" y="2766"/>
                  <a:ext cx="123" cy="120"/>
                </a:xfrm>
                <a:custGeom>
                  <a:avLst/>
                  <a:gdLst>
                    <a:gd name="T0" fmla="*/ 12239 w 70"/>
                    <a:gd name="T1" fmla="*/ 0 h 64"/>
                    <a:gd name="T2" fmla="*/ 4444 w 70"/>
                    <a:gd name="T3" fmla="*/ 61277 h 64"/>
                    <a:gd name="T4" fmla="*/ 25547 w 70"/>
                    <a:gd name="T5" fmla="*/ 14066 h 64"/>
                    <a:gd name="T6" fmla="*/ 0 60000 65536"/>
                    <a:gd name="T7" fmla="*/ 0 60000 65536"/>
                    <a:gd name="T8" fmla="*/ 0 60000 65536"/>
                    <a:gd name="T9" fmla="*/ 0 w 70"/>
                    <a:gd name="T10" fmla="*/ 0 h 64"/>
                    <a:gd name="T11" fmla="*/ 70 w 70"/>
                    <a:gd name="T12" fmla="*/ 64 h 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0" h="64">
                      <a:moveTo>
                        <a:pt x="25" y="0"/>
                      </a:moveTo>
                      <a:cubicBezTo>
                        <a:pt x="18" y="16"/>
                        <a:pt x="0" y="43"/>
                        <a:pt x="9" y="61"/>
                      </a:cubicBezTo>
                      <a:cubicBezTo>
                        <a:pt x="24" y="64"/>
                        <a:pt x="70" y="31"/>
                        <a:pt x="52" y="14"/>
                      </a:cubicBezTo>
                    </a:path>
                  </a:pathLst>
                </a:custGeom>
                <a:solidFill>
                  <a:srgbClr val="C7E4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 sz="1350"/>
                </a:p>
              </p:txBody>
            </p:sp>
          </p:grpSp>
          <p:sp>
            <p:nvSpPr>
              <p:cNvPr id="114" name="Seta: para Baixo 113">
                <a:extLst>
                  <a:ext uri="{FF2B5EF4-FFF2-40B4-BE49-F238E27FC236}">
                    <a16:creationId xmlns:a16="http://schemas.microsoft.com/office/drawing/2014/main" id="{38440042-11C2-4D04-9EE4-9BB9F6C8423C}"/>
                  </a:ext>
                </a:extLst>
              </p:cNvPr>
              <p:cNvSpPr/>
              <p:nvPr/>
            </p:nvSpPr>
            <p:spPr>
              <a:xfrm rot="1843272">
                <a:off x="10858141" y="1027660"/>
                <a:ext cx="371475" cy="731589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CaixaDeTexto 114">
                <a:extLst>
                  <a:ext uri="{FF2B5EF4-FFF2-40B4-BE49-F238E27FC236}">
                    <a16:creationId xmlns:a16="http://schemas.microsoft.com/office/drawing/2014/main" id="{33D7D86A-1ACB-42A0-A634-BE34B7EC49F7}"/>
                  </a:ext>
                </a:extLst>
              </p:cNvPr>
              <p:cNvSpPr txBox="1"/>
              <p:nvPr/>
            </p:nvSpPr>
            <p:spPr>
              <a:xfrm>
                <a:off x="7288618" y="1961892"/>
                <a:ext cx="1241452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350" dirty="0"/>
                  <a:t>Glutamato</a:t>
                </a:r>
              </a:p>
            </p:txBody>
          </p:sp>
          <p:pic>
            <p:nvPicPr>
              <p:cNvPr id="116" name="Picture 2" descr="https://smart.servier.com/wp-content/uploads/2016/10/Canal2_07.png">
                <a:extLst>
                  <a:ext uri="{FF2B5EF4-FFF2-40B4-BE49-F238E27FC236}">
                    <a16:creationId xmlns:a16="http://schemas.microsoft.com/office/drawing/2014/main" id="{39457BE2-BD8E-42FA-BB8C-F2D1288C74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400436" flipH="1">
                <a:off x="9192342" y="2030824"/>
                <a:ext cx="194013" cy="351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https://smart.servier.com/wp-content/uploads/2016/10/Canal2_07.png">
                <a:extLst>
                  <a:ext uri="{FF2B5EF4-FFF2-40B4-BE49-F238E27FC236}">
                    <a16:creationId xmlns:a16="http://schemas.microsoft.com/office/drawing/2014/main" id="{7C0A384F-A288-42F4-8C08-C5008A9286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159644" flipH="1">
                <a:off x="9115318" y="2359990"/>
                <a:ext cx="194013" cy="351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8" name="CaixaDeTexto 117">
                <a:extLst>
                  <a:ext uri="{FF2B5EF4-FFF2-40B4-BE49-F238E27FC236}">
                    <a16:creationId xmlns:a16="http://schemas.microsoft.com/office/drawing/2014/main" id="{70D22EE7-20F0-4F58-8B06-6E5549152D2F}"/>
                  </a:ext>
                </a:extLst>
              </p:cNvPr>
              <p:cNvSpPr txBox="1"/>
              <p:nvPr/>
            </p:nvSpPr>
            <p:spPr>
              <a:xfrm>
                <a:off x="8512754" y="2681972"/>
                <a:ext cx="94384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350" dirty="0" err="1"/>
                  <a:t>NMDAr</a:t>
                </a:r>
                <a:endParaRPr lang="pt-BR" sz="1350" dirty="0"/>
              </a:p>
            </p:txBody>
          </p:sp>
        </p:grpSp>
        <p:sp>
          <p:nvSpPr>
            <p:cNvPr id="189" name="Seta: Curva para Cima 188">
              <a:extLst>
                <a:ext uri="{FF2B5EF4-FFF2-40B4-BE49-F238E27FC236}">
                  <a16:creationId xmlns:a16="http://schemas.microsoft.com/office/drawing/2014/main" id="{B51FC81F-E3E0-4B00-B6C6-AD0AD221917E}"/>
                </a:ext>
              </a:extLst>
            </p:cNvPr>
            <p:cNvSpPr/>
            <p:nvPr/>
          </p:nvSpPr>
          <p:spPr>
            <a:xfrm rot="5927773">
              <a:off x="8543411" y="1046804"/>
              <a:ext cx="1440160" cy="504056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solidFill>
                  <a:schemeClr val="tx1"/>
                </a:solidFill>
              </a:endParaRPr>
            </a:p>
          </p:txBody>
        </p:sp>
      </p:grpSp>
      <p:sp>
        <p:nvSpPr>
          <p:cNvPr id="192" name="CaixaDeTexto 191">
            <a:extLst>
              <a:ext uri="{FF2B5EF4-FFF2-40B4-BE49-F238E27FC236}">
                <a16:creationId xmlns:a16="http://schemas.microsoft.com/office/drawing/2014/main" id="{372A3370-6F50-40C8-8A0E-B671F8403B11}"/>
              </a:ext>
            </a:extLst>
          </p:cNvPr>
          <p:cNvSpPr txBox="1"/>
          <p:nvPr/>
        </p:nvSpPr>
        <p:spPr>
          <a:xfrm>
            <a:off x="7572091" y="5786740"/>
            <a:ext cx="1595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i="1" dirty="0" err="1"/>
              <a:t>Rossato</a:t>
            </a:r>
            <a:r>
              <a:rPr lang="pt-BR" sz="900" i="1" dirty="0"/>
              <a:t> C et al. In </a:t>
            </a:r>
            <a:r>
              <a:rPr lang="pt-BR" sz="900" i="1" dirty="0" err="1"/>
              <a:t>preparation</a:t>
            </a:r>
            <a:endParaRPr lang="pt-BR" sz="900" i="1" dirty="0"/>
          </a:p>
        </p:txBody>
      </p:sp>
    </p:spTree>
    <p:extLst>
      <p:ext uri="{BB962C8B-B14F-4D97-AF65-F5344CB8AC3E}">
        <p14:creationId xmlns:p14="http://schemas.microsoft.com/office/powerpoint/2010/main" val="3143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4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3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1654646"/>
            <a:ext cx="90963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411760" y="620688"/>
            <a:ext cx="4364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Abordagens Terapêuticas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394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392488" cy="572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580112" y="1196752"/>
            <a:ext cx="2458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Antagônica à IP3 </a:t>
            </a:r>
            <a:r>
              <a:rPr lang="pt-BR" dirty="0" err="1">
                <a:solidFill>
                  <a:srgbClr val="FFFF00"/>
                </a:solidFill>
              </a:rPr>
              <a:t>Kinase</a:t>
            </a:r>
            <a:r>
              <a:rPr lang="pt-BR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rgbClr val="FFFF00"/>
                </a:solidFill>
              </a:rPr>
              <a:t>Pathogenesis</a:t>
            </a:r>
            <a:r>
              <a:rPr lang="pt-BR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>
                <a:solidFill>
                  <a:srgbClr val="FFFF00"/>
                </a:solidFill>
              </a:rPr>
              <a:t>Aumento tecido adiposo</a:t>
            </a:r>
          </a:p>
          <a:p>
            <a:r>
              <a:rPr lang="pt-BR" dirty="0">
                <a:solidFill>
                  <a:srgbClr val="FFFF00"/>
                </a:solidFill>
              </a:rPr>
              <a:t>Extravazamento de lipídeos intra celulares</a:t>
            </a:r>
          </a:p>
          <a:p>
            <a:r>
              <a:rPr lang="pt-BR" dirty="0">
                <a:solidFill>
                  <a:srgbClr val="FFFF00"/>
                </a:solidFill>
              </a:rPr>
              <a:t>Cristais de Colesterol – TLR-4</a:t>
            </a:r>
          </a:p>
          <a:p>
            <a:r>
              <a:rPr lang="pt-BR" dirty="0" err="1">
                <a:solidFill>
                  <a:srgbClr val="FFFF00"/>
                </a:solidFill>
              </a:rPr>
              <a:t>Ceramida</a:t>
            </a:r>
            <a:r>
              <a:rPr lang="pt-BR" dirty="0">
                <a:solidFill>
                  <a:srgbClr val="FFFF00"/>
                </a:solidFill>
              </a:rPr>
              <a:t> – NALP3</a:t>
            </a:r>
          </a:p>
          <a:p>
            <a:r>
              <a:rPr lang="pt-BR" dirty="0" err="1">
                <a:solidFill>
                  <a:srgbClr val="FFFF00"/>
                </a:solidFill>
              </a:rPr>
              <a:t>Hiperfosforilação</a:t>
            </a:r>
            <a:r>
              <a:rPr lang="pt-BR" dirty="0">
                <a:solidFill>
                  <a:srgbClr val="FFFF00"/>
                </a:solidFill>
              </a:rPr>
              <a:t> de receptores</a:t>
            </a:r>
          </a:p>
          <a:p>
            <a:r>
              <a:rPr lang="pt-BR" dirty="0">
                <a:solidFill>
                  <a:srgbClr val="FFFF00"/>
                </a:solidFill>
              </a:rPr>
              <a:t>ISR – </a:t>
            </a:r>
            <a:r>
              <a:rPr lang="pt-BR" dirty="0" err="1">
                <a:solidFill>
                  <a:srgbClr val="FFFF00"/>
                </a:solidFill>
              </a:rPr>
              <a:t>Insulin</a:t>
            </a:r>
            <a:r>
              <a:rPr lang="pt-BR" dirty="0">
                <a:solidFill>
                  <a:srgbClr val="FFFF00"/>
                </a:solidFill>
              </a:rPr>
              <a:t> Receptor </a:t>
            </a:r>
            <a:r>
              <a:rPr lang="pt-BR" dirty="0" err="1">
                <a:solidFill>
                  <a:srgbClr val="FFFF00"/>
                </a:solidFill>
              </a:rPr>
              <a:t>Substrate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Hiperfosforilação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Músculo, hipotálamo, fígado</a:t>
            </a:r>
          </a:p>
          <a:p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3913"/>
            <a:ext cx="9144000" cy="548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61963"/>
            <a:ext cx="9144000" cy="576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756592" y="876821"/>
            <a:ext cx="10153650" cy="6224587"/>
          </a:xfrm>
          <a:noFill/>
          <a:ln/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882650" y="-17463"/>
            <a:ext cx="7378700" cy="1143001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+mn-lt"/>
              </a:rPr>
              <a:t>Precursores linfóides, agora chamados timócitos, migram da CÓRTEX PARA MEDULA e não expressam CD4 nem CD8</a:t>
            </a:r>
            <a:br>
              <a:rPr lang="pt-BR" sz="1800" dirty="0">
                <a:solidFill>
                  <a:srgbClr val="FF0000"/>
                </a:solidFill>
                <a:latin typeface="+mn-lt"/>
              </a:rPr>
            </a:br>
            <a:r>
              <a:rPr lang="pt-BR" sz="1800" dirty="0">
                <a:solidFill>
                  <a:srgbClr val="FF0000"/>
                </a:solidFill>
                <a:latin typeface="+mn-lt"/>
              </a:rPr>
              <a:t>CD4</a:t>
            </a:r>
            <a:r>
              <a:rPr lang="pt-BR" sz="1800" baseline="30000" dirty="0">
                <a:solidFill>
                  <a:srgbClr val="FF0000"/>
                </a:solidFill>
                <a:latin typeface="+mn-lt"/>
              </a:rPr>
              <a:t>neg</a:t>
            </a:r>
            <a:r>
              <a:rPr lang="pt-BR" sz="1800" dirty="0">
                <a:solidFill>
                  <a:srgbClr val="FF0000"/>
                </a:solidFill>
                <a:latin typeface="+mn-lt"/>
              </a:rPr>
              <a:t>  CD8</a:t>
            </a:r>
            <a:r>
              <a:rPr lang="pt-BR" sz="1800" baseline="30000" dirty="0">
                <a:solidFill>
                  <a:srgbClr val="FF0000"/>
                </a:solidFill>
                <a:latin typeface="+mn-lt"/>
              </a:rPr>
              <a:t>pos</a:t>
            </a:r>
            <a:r>
              <a:rPr lang="pt-BR" sz="18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32138" y="1872183"/>
            <a:ext cx="431800" cy="433388"/>
            <a:chOff x="2426" y="2869"/>
            <a:chExt cx="1633" cy="1451"/>
          </a:xfrm>
        </p:grpSpPr>
        <p:sp>
          <p:nvSpPr>
            <p:cNvPr id="65541" name="Oval 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542" name="Oval 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2673276">
            <a:off x="1692275" y="2377008"/>
            <a:ext cx="760413" cy="649288"/>
            <a:chOff x="-2472" y="223"/>
            <a:chExt cx="5707" cy="3873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45" name="Freeform 9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46" name="Oval 10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48" name="Rectangle 12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49" name="Rectangle 13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0" name="Rectangle 14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1" name="Rectangle 15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52" name="Rectangle 16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54" name="Oval 18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5" name="Oval 19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6" name="Oval 20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7" name="Oval 21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58" name="Oval 22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59" name="Rectangle 23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-2673276">
            <a:off x="5795963" y="2088083"/>
            <a:ext cx="760412" cy="649288"/>
            <a:chOff x="-2472" y="223"/>
            <a:chExt cx="5707" cy="3873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62" name="Freeform 26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63" name="Oval 27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9" name="Group 28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65" name="Rectangle 29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6" name="Rectangle 30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7" name="Rectangle 31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8" name="Rectangle 32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69" name="Rectangle 33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71" name="Oval 35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2" name="Oval 36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3" name="Oval 37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4" name="Oval 38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75" name="Oval 39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76" name="Rectangle 40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1" name="Group 41"/>
          <p:cNvGrpSpPr>
            <a:grpSpLocks/>
          </p:cNvGrpSpPr>
          <p:nvPr/>
        </p:nvGrpSpPr>
        <p:grpSpPr bwMode="auto">
          <a:xfrm rot="-2673276">
            <a:off x="4191000" y="4032771"/>
            <a:ext cx="760413" cy="649287"/>
            <a:chOff x="-2472" y="223"/>
            <a:chExt cx="5707" cy="3873"/>
          </a:xfrm>
        </p:grpSpPr>
        <p:grpSp>
          <p:nvGrpSpPr>
            <p:cNvPr id="12" name="Group 42"/>
            <p:cNvGrpSpPr>
              <a:grpSpLocks/>
            </p:cNvGrpSpPr>
            <p:nvPr/>
          </p:nvGrpSpPr>
          <p:grpSpPr bwMode="auto">
            <a:xfrm rot="-357665">
              <a:off x="-2472" y="223"/>
              <a:ext cx="5157" cy="3873"/>
              <a:chOff x="912" y="2460"/>
              <a:chExt cx="2693" cy="1796"/>
            </a:xfrm>
          </p:grpSpPr>
          <p:sp>
            <p:nvSpPr>
              <p:cNvPr id="65579" name="Freeform 43"/>
              <p:cNvSpPr>
                <a:spLocks/>
              </p:cNvSpPr>
              <p:nvPr/>
            </p:nvSpPr>
            <p:spPr bwMode="auto">
              <a:xfrm>
                <a:off x="912" y="2460"/>
                <a:ext cx="2693" cy="1796"/>
              </a:xfrm>
              <a:custGeom>
                <a:avLst/>
                <a:gdLst/>
                <a:ahLst/>
                <a:cxnLst>
                  <a:cxn ang="0">
                    <a:pos x="702" y="656"/>
                  </a:cxn>
                  <a:cxn ang="0">
                    <a:pos x="102" y="884"/>
                  </a:cxn>
                  <a:cxn ang="0">
                    <a:pos x="90" y="1148"/>
                  </a:cxn>
                  <a:cxn ang="0">
                    <a:pos x="258" y="1004"/>
                  </a:cxn>
                  <a:cxn ang="0">
                    <a:pos x="762" y="812"/>
                  </a:cxn>
                  <a:cxn ang="0">
                    <a:pos x="342" y="1172"/>
                  </a:cxn>
                  <a:cxn ang="0">
                    <a:pos x="678" y="1160"/>
                  </a:cxn>
                  <a:cxn ang="0">
                    <a:pos x="990" y="788"/>
                  </a:cxn>
                  <a:cxn ang="0">
                    <a:pos x="1254" y="1184"/>
                  </a:cxn>
                  <a:cxn ang="0">
                    <a:pos x="1170" y="1340"/>
                  </a:cxn>
                  <a:cxn ang="0">
                    <a:pos x="1482" y="1244"/>
                  </a:cxn>
                  <a:cxn ang="0">
                    <a:pos x="1146" y="692"/>
                  </a:cxn>
                  <a:cxn ang="0">
                    <a:pos x="1710" y="1064"/>
                  </a:cxn>
                  <a:cxn ang="0">
                    <a:pos x="1758" y="800"/>
                  </a:cxn>
                  <a:cxn ang="0">
                    <a:pos x="1158" y="560"/>
                  </a:cxn>
                  <a:cxn ang="0">
                    <a:pos x="1458" y="368"/>
                  </a:cxn>
                  <a:cxn ang="0">
                    <a:pos x="1602" y="536"/>
                  </a:cxn>
                  <a:cxn ang="0">
                    <a:pos x="1674" y="368"/>
                  </a:cxn>
                  <a:cxn ang="0">
                    <a:pos x="1434" y="200"/>
                  </a:cxn>
                  <a:cxn ang="0">
                    <a:pos x="942" y="560"/>
                  </a:cxn>
                  <a:cxn ang="0">
                    <a:pos x="414" y="56"/>
                  </a:cxn>
                  <a:cxn ang="0">
                    <a:pos x="102" y="224"/>
                  </a:cxn>
                  <a:cxn ang="0">
                    <a:pos x="234" y="440"/>
                  </a:cxn>
                  <a:cxn ang="0">
                    <a:pos x="354" y="200"/>
                  </a:cxn>
                  <a:cxn ang="0">
                    <a:pos x="666" y="572"/>
                  </a:cxn>
                  <a:cxn ang="0">
                    <a:pos x="702" y="656"/>
                  </a:cxn>
                </a:cxnLst>
                <a:rect l="0" t="0" r="r" b="b"/>
                <a:pathLst>
                  <a:path w="1850" h="1352">
                    <a:moveTo>
                      <a:pt x="702" y="656"/>
                    </a:moveTo>
                    <a:cubicBezTo>
                      <a:pt x="608" y="708"/>
                      <a:pt x="204" y="802"/>
                      <a:pt x="102" y="884"/>
                    </a:cubicBezTo>
                    <a:cubicBezTo>
                      <a:pt x="0" y="966"/>
                      <a:pt x="64" y="1128"/>
                      <a:pt x="90" y="1148"/>
                    </a:cubicBezTo>
                    <a:cubicBezTo>
                      <a:pt x="116" y="1168"/>
                      <a:pt x="146" y="1060"/>
                      <a:pt x="258" y="1004"/>
                    </a:cubicBezTo>
                    <a:cubicBezTo>
                      <a:pt x="370" y="948"/>
                      <a:pt x="748" y="784"/>
                      <a:pt x="762" y="812"/>
                    </a:cubicBezTo>
                    <a:cubicBezTo>
                      <a:pt x="776" y="840"/>
                      <a:pt x="356" y="1114"/>
                      <a:pt x="342" y="1172"/>
                    </a:cubicBezTo>
                    <a:cubicBezTo>
                      <a:pt x="328" y="1230"/>
                      <a:pt x="570" y="1224"/>
                      <a:pt x="678" y="1160"/>
                    </a:cubicBezTo>
                    <a:cubicBezTo>
                      <a:pt x="786" y="1096"/>
                      <a:pt x="894" y="784"/>
                      <a:pt x="990" y="788"/>
                    </a:cubicBezTo>
                    <a:cubicBezTo>
                      <a:pt x="1086" y="792"/>
                      <a:pt x="1224" y="1092"/>
                      <a:pt x="1254" y="1184"/>
                    </a:cubicBezTo>
                    <a:cubicBezTo>
                      <a:pt x="1284" y="1276"/>
                      <a:pt x="1132" y="1330"/>
                      <a:pt x="1170" y="1340"/>
                    </a:cubicBezTo>
                    <a:cubicBezTo>
                      <a:pt x="1208" y="1350"/>
                      <a:pt x="1486" y="1352"/>
                      <a:pt x="1482" y="1244"/>
                    </a:cubicBezTo>
                    <a:cubicBezTo>
                      <a:pt x="1478" y="1136"/>
                      <a:pt x="1108" y="722"/>
                      <a:pt x="1146" y="692"/>
                    </a:cubicBezTo>
                    <a:cubicBezTo>
                      <a:pt x="1184" y="662"/>
                      <a:pt x="1608" y="1046"/>
                      <a:pt x="1710" y="1064"/>
                    </a:cubicBezTo>
                    <a:cubicBezTo>
                      <a:pt x="1812" y="1082"/>
                      <a:pt x="1850" y="884"/>
                      <a:pt x="1758" y="800"/>
                    </a:cubicBezTo>
                    <a:cubicBezTo>
                      <a:pt x="1666" y="716"/>
                      <a:pt x="1208" y="632"/>
                      <a:pt x="1158" y="560"/>
                    </a:cubicBezTo>
                    <a:cubicBezTo>
                      <a:pt x="1108" y="488"/>
                      <a:pt x="1384" y="372"/>
                      <a:pt x="1458" y="368"/>
                    </a:cubicBezTo>
                    <a:cubicBezTo>
                      <a:pt x="1532" y="364"/>
                      <a:pt x="1566" y="536"/>
                      <a:pt x="1602" y="536"/>
                    </a:cubicBezTo>
                    <a:cubicBezTo>
                      <a:pt x="1638" y="536"/>
                      <a:pt x="1702" y="424"/>
                      <a:pt x="1674" y="368"/>
                    </a:cubicBezTo>
                    <a:cubicBezTo>
                      <a:pt x="1646" y="312"/>
                      <a:pt x="1556" y="168"/>
                      <a:pt x="1434" y="200"/>
                    </a:cubicBezTo>
                    <a:cubicBezTo>
                      <a:pt x="1312" y="232"/>
                      <a:pt x="1112" y="584"/>
                      <a:pt x="942" y="560"/>
                    </a:cubicBezTo>
                    <a:cubicBezTo>
                      <a:pt x="772" y="536"/>
                      <a:pt x="554" y="112"/>
                      <a:pt x="414" y="56"/>
                    </a:cubicBezTo>
                    <a:cubicBezTo>
                      <a:pt x="274" y="0"/>
                      <a:pt x="132" y="160"/>
                      <a:pt x="102" y="224"/>
                    </a:cubicBezTo>
                    <a:cubicBezTo>
                      <a:pt x="72" y="288"/>
                      <a:pt x="192" y="444"/>
                      <a:pt x="234" y="440"/>
                    </a:cubicBezTo>
                    <a:cubicBezTo>
                      <a:pt x="276" y="436"/>
                      <a:pt x="282" y="178"/>
                      <a:pt x="354" y="200"/>
                    </a:cubicBezTo>
                    <a:cubicBezTo>
                      <a:pt x="426" y="222"/>
                      <a:pt x="608" y="498"/>
                      <a:pt x="666" y="572"/>
                    </a:cubicBezTo>
                    <a:cubicBezTo>
                      <a:pt x="724" y="646"/>
                      <a:pt x="796" y="604"/>
                      <a:pt x="702" y="65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80" name="Oval 44"/>
              <p:cNvSpPr>
                <a:spLocks noChangeArrowheads="1"/>
              </p:cNvSpPr>
              <p:nvPr/>
            </p:nvSpPr>
            <p:spPr bwMode="auto">
              <a:xfrm>
                <a:off x="2091" y="3236"/>
                <a:ext cx="384" cy="191"/>
              </a:xfrm>
              <a:prstGeom prst="ellipse">
                <a:avLst/>
              </a:prstGeom>
              <a:gradFill rotWithShape="1">
                <a:gsLst>
                  <a:gs pos="0">
                    <a:srgbClr val="336600"/>
                  </a:gs>
                  <a:gs pos="100000">
                    <a:srgbClr val="3366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 rot="4353772">
              <a:off x="2621" y="2335"/>
              <a:ext cx="517" cy="711"/>
              <a:chOff x="2414" y="1975"/>
              <a:chExt cx="279" cy="334"/>
            </a:xfrm>
          </p:grpSpPr>
          <p:sp>
            <p:nvSpPr>
              <p:cNvPr id="65582" name="Rectangle 46"/>
              <p:cNvSpPr>
                <a:spLocks noChangeArrowheads="1"/>
              </p:cNvSpPr>
              <p:nvPr/>
            </p:nvSpPr>
            <p:spPr bwMode="auto">
              <a:xfrm rot="-4247821">
                <a:off x="2359" y="2150"/>
                <a:ext cx="206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3" name="Rectangle 47"/>
              <p:cNvSpPr>
                <a:spLocks noChangeArrowheads="1"/>
              </p:cNvSpPr>
              <p:nvPr/>
            </p:nvSpPr>
            <p:spPr bwMode="auto">
              <a:xfrm rot="-4247821">
                <a:off x="2448" y="2181"/>
                <a:ext cx="20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4" name="Rectangle 48"/>
              <p:cNvSpPr>
                <a:spLocks noChangeArrowheads="1"/>
              </p:cNvSpPr>
              <p:nvPr/>
            </p:nvSpPr>
            <p:spPr bwMode="auto">
              <a:xfrm rot="-4247821">
                <a:off x="2453" y="1992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5" name="Rectangle 49"/>
              <p:cNvSpPr>
                <a:spLocks noChangeArrowheads="1"/>
              </p:cNvSpPr>
              <p:nvPr/>
            </p:nvSpPr>
            <p:spPr bwMode="auto">
              <a:xfrm rot="-4247821">
                <a:off x="2606" y="2048"/>
                <a:ext cx="36" cy="11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5586" name="Rectangle 50"/>
              <p:cNvSpPr>
                <a:spLocks noChangeArrowheads="1"/>
              </p:cNvSpPr>
              <p:nvPr/>
            </p:nvSpPr>
            <p:spPr bwMode="auto">
              <a:xfrm rot="-4247821">
                <a:off x="2429" y="1976"/>
                <a:ext cx="49" cy="4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4" name="Group 51"/>
              <p:cNvGrpSpPr>
                <a:grpSpLocks/>
              </p:cNvGrpSpPr>
              <p:nvPr/>
            </p:nvGrpSpPr>
            <p:grpSpPr bwMode="auto">
              <a:xfrm rot="1152179">
                <a:off x="2468" y="2018"/>
                <a:ext cx="178" cy="36"/>
                <a:chOff x="3936" y="3580"/>
                <a:chExt cx="748" cy="204"/>
              </a:xfrm>
            </p:grpSpPr>
            <p:sp>
              <p:nvSpPr>
                <p:cNvPr id="65588" name="Oval 52"/>
                <p:cNvSpPr>
                  <a:spLocks noChangeArrowheads="1"/>
                </p:cNvSpPr>
                <p:nvPr/>
              </p:nvSpPr>
              <p:spPr bwMode="auto">
                <a:xfrm>
                  <a:off x="3936" y="3588"/>
                  <a:ext cx="156" cy="168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89" name="Oval 53"/>
                <p:cNvSpPr>
                  <a:spLocks noChangeArrowheads="1"/>
                </p:cNvSpPr>
                <p:nvPr/>
              </p:nvSpPr>
              <p:spPr bwMode="auto">
                <a:xfrm>
                  <a:off x="4084" y="3580"/>
                  <a:ext cx="156" cy="16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0" name="Oval 54"/>
                <p:cNvSpPr>
                  <a:spLocks noChangeArrowheads="1"/>
                </p:cNvSpPr>
                <p:nvPr/>
              </p:nvSpPr>
              <p:spPr bwMode="auto">
                <a:xfrm>
                  <a:off x="4232" y="3596"/>
                  <a:ext cx="156" cy="168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1" name="Oval 55"/>
                <p:cNvSpPr>
                  <a:spLocks noChangeArrowheads="1"/>
                </p:cNvSpPr>
                <p:nvPr/>
              </p:nvSpPr>
              <p:spPr bwMode="auto">
                <a:xfrm>
                  <a:off x="4380" y="3612"/>
                  <a:ext cx="156" cy="168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65592" name="Oval 56"/>
                <p:cNvSpPr>
                  <a:spLocks noChangeArrowheads="1"/>
                </p:cNvSpPr>
                <p:nvPr/>
              </p:nvSpPr>
              <p:spPr bwMode="auto">
                <a:xfrm>
                  <a:off x="4528" y="3616"/>
                  <a:ext cx="156" cy="16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65593" name="Rectangle 57"/>
              <p:cNvSpPr>
                <a:spLocks noChangeArrowheads="1"/>
              </p:cNvSpPr>
              <p:nvPr/>
            </p:nvSpPr>
            <p:spPr bwMode="auto">
              <a:xfrm rot="-4247821">
                <a:off x="2644" y="2052"/>
                <a:ext cx="49" cy="4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5" name="Group 58"/>
          <p:cNvGrpSpPr>
            <a:grpSpLocks/>
          </p:cNvGrpSpPr>
          <p:nvPr/>
        </p:nvGrpSpPr>
        <p:grpSpPr bwMode="auto">
          <a:xfrm>
            <a:off x="3059113" y="4751908"/>
            <a:ext cx="850900" cy="647700"/>
            <a:chOff x="2564" y="2524"/>
            <a:chExt cx="1824" cy="1852"/>
          </a:xfrm>
        </p:grpSpPr>
        <p:sp>
          <p:nvSpPr>
            <p:cNvPr id="65595" name="Freeform 59"/>
            <p:cNvSpPr>
              <a:spLocks/>
            </p:cNvSpPr>
            <p:nvPr/>
          </p:nvSpPr>
          <p:spPr bwMode="auto">
            <a:xfrm>
              <a:off x="2564" y="2524"/>
              <a:ext cx="1824" cy="1852"/>
            </a:xfrm>
            <a:custGeom>
              <a:avLst/>
              <a:gdLst/>
              <a:ahLst/>
              <a:cxnLst>
                <a:cxn ang="0">
                  <a:pos x="52" y="500"/>
                </a:cxn>
                <a:cxn ang="0">
                  <a:pos x="40" y="572"/>
                </a:cxn>
                <a:cxn ang="0">
                  <a:pos x="292" y="692"/>
                </a:cxn>
                <a:cxn ang="0">
                  <a:pos x="196" y="1076"/>
                </a:cxn>
                <a:cxn ang="0">
                  <a:pos x="556" y="884"/>
                </a:cxn>
                <a:cxn ang="0">
                  <a:pos x="916" y="1136"/>
                </a:cxn>
                <a:cxn ang="0">
                  <a:pos x="976" y="692"/>
                </a:cxn>
                <a:cxn ang="0">
                  <a:pos x="1276" y="476"/>
                </a:cxn>
                <a:cxn ang="0">
                  <a:pos x="784" y="440"/>
                </a:cxn>
                <a:cxn ang="0">
                  <a:pos x="736" y="8"/>
                </a:cxn>
                <a:cxn ang="0">
                  <a:pos x="448" y="392"/>
                </a:cxn>
                <a:cxn ang="0">
                  <a:pos x="196" y="104"/>
                </a:cxn>
                <a:cxn ang="0">
                  <a:pos x="244" y="500"/>
                </a:cxn>
                <a:cxn ang="0">
                  <a:pos x="52" y="500"/>
                </a:cxn>
              </a:cxnLst>
              <a:rect l="0" t="0" r="r" b="b"/>
              <a:pathLst>
                <a:path w="1308" h="1168">
                  <a:moveTo>
                    <a:pt x="52" y="500"/>
                  </a:moveTo>
                  <a:cubicBezTo>
                    <a:pt x="18" y="512"/>
                    <a:pt x="0" y="540"/>
                    <a:pt x="40" y="572"/>
                  </a:cubicBezTo>
                  <a:cubicBezTo>
                    <a:pt x="80" y="604"/>
                    <a:pt x="266" y="608"/>
                    <a:pt x="292" y="692"/>
                  </a:cubicBezTo>
                  <a:cubicBezTo>
                    <a:pt x="318" y="776"/>
                    <a:pt x="152" y="1044"/>
                    <a:pt x="196" y="1076"/>
                  </a:cubicBezTo>
                  <a:cubicBezTo>
                    <a:pt x="240" y="1108"/>
                    <a:pt x="436" y="874"/>
                    <a:pt x="556" y="884"/>
                  </a:cubicBezTo>
                  <a:cubicBezTo>
                    <a:pt x="676" y="894"/>
                    <a:pt x="846" y="1168"/>
                    <a:pt x="916" y="1136"/>
                  </a:cubicBezTo>
                  <a:cubicBezTo>
                    <a:pt x="986" y="1104"/>
                    <a:pt x="916" y="802"/>
                    <a:pt x="976" y="692"/>
                  </a:cubicBezTo>
                  <a:cubicBezTo>
                    <a:pt x="1036" y="582"/>
                    <a:pt x="1308" y="518"/>
                    <a:pt x="1276" y="476"/>
                  </a:cubicBezTo>
                  <a:cubicBezTo>
                    <a:pt x="1244" y="434"/>
                    <a:pt x="874" y="518"/>
                    <a:pt x="784" y="440"/>
                  </a:cubicBezTo>
                  <a:cubicBezTo>
                    <a:pt x="694" y="362"/>
                    <a:pt x="792" y="16"/>
                    <a:pt x="736" y="8"/>
                  </a:cubicBezTo>
                  <a:cubicBezTo>
                    <a:pt x="680" y="0"/>
                    <a:pt x="538" y="376"/>
                    <a:pt x="448" y="392"/>
                  </a:cubicBezTo>
                  <a:cubicBezTo>
                    <a:pt x="358" y="408"/>
                    <a:pt x="230" y="86"/>
                    <a:pt x="196" y="104"/>
                  </a:cubicBezTo>
                  <a:cubicBezTo>
                    <a:pt x="162" y="122"/>
                    <a:pt x="262" y="430"/>
                    <a:pt x="244" y="500"/>
                  </a:cubicBezTo>
                  <a:cubicBezTo>
                    <a:pt x="226" y="570"/>
                    <a:pt x="86" y="488"/>
                    <a:pt x="52" y="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596" name="Oval 60"/>
            <p:cNvSpPr>
              <a:spLocks noChangeArrowheads="1"/>
            </p:cNvSpPr>
            <p:nvPr/>
          </p:nvSpPr>
          <p:spPr bwMode="auto">
            <a:xfrm>
              <a:off x="3384" y="3480"/>
              <a:ext cx="372" cy="348"/>
            </a:xfrm>
            <a:prstGeom prst="ellipse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6" name="Group 61"/>
          <p:cNvGrpSpPr>
            <a:grpSpLocks/>
          </p:cNvGrpSpPr>
          <p:nvPr/>
        </p:nvGrpSpPr>
        <p:grpSpPr bwMode="auto">
          <a:xfrm>
            <a:off x="6516688" y="4393133"/>
            <a:ext cx="850900" cy="647700"/>
            <a:chOff x="2564" y="2524"/>
            <a:chExt cx="1824" cy="1852"/>
          </a:xfrm>
        </p:grpSpPr>
        <p:sp>
          <p:nvSpPr>
            <p:cNvPr id="65598" name="Freeform 62"/>
            <p:cNvSpPr>
              <a:spLocks/>
            </p:cNvSpPr>
            <p:nvPr/>
          </p:nvSpPr>
          <p:spPr bwMode="auto">
            <a:xfrm>
              <a:off x="2564" y="2524"/>
              <a:ext cx="1824" cy="1852"/>
            </a:xfrm>
            <a:custGeom>
              <a:avLst/>
              <a:gdLst/>
              <a:ahLst/>
              <a:cxnLst>
                <a:cxn ang="0">
                  <a:pos x="52" y="500"/>
                </a:cxn>
                <a:cxn ang="0">
                  <a:pos x="40" y="572"/>
                </a:cxn>
                <a:cxn ang="0">
                  <a:pos x="292" y="692"/>
                </a:cxn>
                <a:cxn ang="0">
                  <a:pos x="196" y="1076"/>
                </a:cxn>
                <a:cxn ang="0">
                  <a:pos x="556" y="884"/>
                </a:cxn>
                <a:cxn ang="0">
                  <a:pos x="916" y="1136"/>
                </a:cxn>
                <a:cxn ang="0">
                  <a:pos x="976" y="692"/>
                </a:cxn>
                <a:cxn ang="0">
                  <a:pos x="1276" y="476"/>
                </a:cxn>
                <a:cxn ang="0">
                  <a:pos x="784" y="440"/>
                </a:cxn>
                <a:cxn ang="0">
                  <a:pos x="736" y="8"/>
                </a:cxn>
                <a:cxn ang="0">
                  <a:pos x="448" y="392"/>
                </a:cxn>
                <a:cxn ang="0">
                  <a:pos x="196" y="104"/>
                </a:cxn>
                <a:cxn ang="0">
                  <a:pos x="244" y="500"/>
                </a:cxn>
                <a:cxn ang="0">
                  <a:pos x="52" y="500"/>
                </a:cxn>
              </a:cxnLst>
              <a:rect l="0" t="0" r="r" b="b"/>
              <a:pathLst>
                <a:path w="1308" h="1168">
                  <a:moveTo>
                    <a:pt x="52" y="500"/>
                  </a:moveTo>
                  <a:cubicBezTo>
                    <a:pt x="18" y="512"/>
                    <a:pt x="0" y="540"/>
                    <a:pt x="40" y="572"/>
                  </a:cubicBezTo>
                  <a:cubicBezTo>
                    <a:pt x="80" y="604"/>
                    <a:pt x="266" y="608"/>
                    <a:pt x="292" y="692"/>
                  </a:cubicBezTo>
                  <a:cubicBezTo>
                    <a:pt x="318" y="776"/>
                    <a:pt x="152" y="1044"/>
                    <a:pt x="196" y="1076"/>
                  </a:cubicBezTo>
                  <a:cubicBezTo>
                    <a:pt x="240" y="1108"/>
                    <a:pt x="436" y="874"/>
                    <a:pt x="556" y="884"/>
                  </a:cubicBezTo>
                  <a:cubicBezTo>
                    <a:pt x="676" y="894"/>
                    <a:pt x="846" y="1168"/>
                    <a:pt x="916" y="1136"/>
                  </a:cubicBezTo>
                  <a:cubicBezTo>
                    <a:pt x="986" y="1104"/>
                    <a:pt x="916" y="802"/>
                    <a:pt x="976" y="692"/>
                  </a:cubicBezTo>
                  <a:cubicBezTo>
                    <a:pt x="1036" y="582"/>
                    <a:pt x="1308" y="518"/>
                    <a:pt x="1276" y="476"/>
                  </a:cubicBezTo>
                  <a:cubicBezTo>
                    <a:pt x="1244" y="434"/>
                    <a:pt x="874" y="518"/>
                    <a:pt x="784" y="440"/>
                  </a:cubicBezTo>
                  <a:cubicBezTo>
                    <a:pt x="694" y="362"/>
                    <a:pt x="792" y="16"/>
                    <a:pt x="736" y="8"/>
                  </a:cubicBezTo>
                  <a:cubicBezTo>
                    <a:pt x="680" y="0"/>
                    <a:pt x="538" y="376"/>
                    <a:pt x="448" y="392"/>
                  </a:cubicBezTo>
                  <a:cubicBezTo>
                    <a:pt x="358" y="408"/>
                    <a:pt x="230" y="86"/>
                    <a:pt x="196" y="104"/>
                  </a:cubicBezTo>
                  <a:cubicBezTo>
                    <a:pt x="162" y="122"/>
                    <a:pt x="262" y="430"/>
                    <a:pt x="244" y="500"/>
                  </a:cubicBezTo>
                  <a:cubicBezTo>
                    <a:pt x="226" y="570"/>
                    <a:pt x="86" y="488"/>
                    <a:pt x="52" y="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599" name="Oval 63"/>
            <p:cNvSpPr>
              <a:spLocks noChangeArrowheads="1"/>
            </p:cNvSpPr>
            <p:nvPr/>
          </p:nvSpPr>
          <p:spPr bwMode="auto">
            <a:xfrm>
              <a:off x="3384" y="3480"/>
              <a:ext cx="372" cy="348"/>
            </a:xfrm>
            <a:prstGeom prst="ellipse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7" name="Group 64"/>
          <p:cNvGrpSpPr>
            <a:grpSpLocks/>
          </p:cNvGrpSpPr>
          <p:nvPr/>
        </p:nvGrpSpPr>
        <p:grpSpPr bwMode="auto">
          <a:xfrm>
            <a:off x="1835150" y="3672408"/>
            <a:ext cx="923925" cy="625475"/>
            <a:chOff x="1874" y="3120"/>
            <a:chExt cx="802" cy="605"/>
          </a:xfrm>
        </p:grpSpPr>
        <p:sp>
          <p:nvSpPr>
            <p:cNvPr id="65601" name="Freeform 65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2" name="Oval 66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8" name="Group 67"/>
          <p:cNvGrpSpPr>
            <a:grpSpLocks/>
          </p:cNvGrpSpPr>
          <p:nvPr/>
        </p:nvGrpSpPr>
        <p:grpSpPr bwMode="auto">
          <a:xfrm rot="2823606">
            <a:off x="2909888" y="2381771"/>
            <a:ext cx="923925" cy="625475"/>
            <a:chOff x="1874" y="3120"/>
            <a:chExt cx="802" cy="605"/>
          </a:xfrm>
        </p:grpSpPr>
        <p:sp>
          <p:nvSpPr>
            <p:cNvPr id="65604" name="Freeform 68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5" name="Oval 69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9" name="Group 70"/>
          <p:cNvGrpSpPr>
            <a:grpSpLocks/>
          </p:cNvGrpSpPr>
          <p:nvPr/>
        </p:nvGrpSpPr>
        <p:grpSpPr bwMode="auto">
          <a:xfrm rot="4996387">
            <a:off x="5359400" y="4108971"/>
            <a:ext cx="923925" cy="625475"/>
            <a:chOff x="1874" y="3120"/>
            <a:chExt cx="802" cy="605"/>
          </a:xfrm>
        </p:grpSpPr>
        <p:sp>
          <p:nvSpPr>
            <p:cNvPr id="65607" name="Freeform 71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08" name="Oval 72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0" name="Group 73"/>
          <p:cNvGrpSpPr>
            <a:grpSpLocks/>
          </p:cNvGrpSpPr>
          <p:nvPr/>
        </p:nvGrpSpPr>
        <p:grpSpPr bwMode="auto">
          <a:xfrm rot="-2205221">
            <a:off x="4110038" y="2303983"/>
            <a:ext cx="923925" cy="625475"/>
            <a:chOff x="1874" y="3120"/>
            <a:chExt cx="802" cy="605"/>
          </a:xfrm>
        </p:grpSpPr>
        <p:sp>
          <p:nvSpPr>
            <p:cNvPr id="65610" name="Freeform 74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11" name="Oval 75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1" name="Group 76"/>
          <p:cNvGrpSpPr>
            <a:grpSpLocks/>
          </p:cNvGrpSpPr>
          <p:nvPr/>
        </p:nvGrpSpPr>
        <p:grpSpPr bwMode="auto">
          <a:xfrm rot="3790507">
            <a:off x="5359400" y="2897708"/>
            <a:ext cx="923925" cy="625475"/>
            <a:chOff x="1874" y="3120"/>
            <a:chExt cx="802" cy="605"/>
          </a:xfrm>
        </p:grpSpPr>
        <p:sp>
          <p:nvSpPr>
            <p:cNvPr id="65613" name="Freeform 77"/>
            <p:cNvSpPr>
              <a:spLocks/>
            </p:cNvSpPr>
            <p:nvPr/>
          </p:nvSpPr>
          <p:spPr bwMode="auto">
            <a:xfrm>
              <a:off x="1874" y="3120"/>
              <a:ext cx="802" cy="605"/>
            </a:xfrm>
            <a:custGeom>
              <a:avLst/>
              <a:gdLst/>
              <a:ahLst/>
              <a:cxnLst>
                <a:cxn ang="0">
                  <a:pos x="144" y="401"/>
                </a:cxn>
                <a:cxn ang="0">
                  <a:pos x="326" y="310"/>
                </a:cxn>
                <a:cxn ang="0">
                  <a:pos x="462" y="38"/>
                </a:cxn>
                <a:cxn ang="0">
                  <a:pos x="598" y="83"/>
                </a:cxn>
                <a:cxn ang="0">
                  <a:pos x="598" y="355"/>
                </a:cxn>
                <a:cxn ang="0">
                  <a:pos x="779" y="582"/>
                </a:cxn>
                <a:cxn ang="0">
                  <a:pos x="462" y="492"/>
                </a:cxn>
                <a:cxn ang="0">
                  <a:pos x="53" y="537"/>
                </a:cxn>
                <a:cxn ang="0">
                  <a:pos x="144" y="401"/>
                </a:cxn>
              </a:cxnLst>
              <a:rect l="0" t="0" r="r" b="b"/>
              <a:pathLst>
                <a:path w="802" h="605">
                  <a:moveTo>
                    <a:pt x="144" y="401"/>
                  </a:moveTo>
                  <a:cubicBezTo>
                    <a:pt x="190" y="363"/>
                    <a:pt x="273" y="370"/>
                    <a:pt x="326" y="310"/>
                  </a:cubicBezTo>
                  <a:cubicBezTo>
                    <a:pt x="379" y="250"/>
                    <a:pt x="417" y="76"/>
                    <a:pt x="462" y="38"/>
                  </a:cubicBezTo>
                  <a:cubicBezTo>
                    <a:pt x="507" y="0"/>
                    <a:pt x="575" y="30"/>
                    <a:pt x="598" y="83"/>
                  </a:cubicBezTo>
                  <a:cubicBezTo>
                    <a:pt x="621" y="136"/>
                    <a:pt x="568" y="272"/>
                    <a:pt x="598" y="355"/>
                  </a:cubicBezTo>
                  <a:cubicBezTo>
                    <a:pt x="628" y="438"/>
                    <a:pt x="802" y="559"/>
                    <a:pt x="779" y="582"/>
                  </a:cubicBezTo>
                  <a:cubicBezTo>
                    <a:pt x="756" y="605"/>
                    <a:pt x="583" y="499"/>
                    <a:pt x="462" y="492"/>
                  </a:cubicBezTo>
                  <a:cubicBezTo>
                    <a:pt x="341" y="485"/>
                    <a:pt x="106" y="552"/>
                    <a:pt x="53" y="537"/>
                  </a:cubicBezTo>
                  <a:cubicBezTo>
                    <a:pt x="0" y="522"/>
                    <a:pt x="98" y="439"/>
                    <a:pt x="144" y="401"/>
                  </a:cubicBezTo>
                  <a:close/>
                </a:path>
              </a:pathLst>
            </a:cu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14" name="Oval 78"/>
            <p:cNvSpPr>
              <a:spLocks noChangeArrowheads="1"/>
            </p:cNvSpPr>
            <p:nvPr/>
          </p:nvSpPr>
          <p:spPr bwMode="auto">
            <a:xfrm>
              <a:off x="2245" y="3385"/>
              <a:ext cx="181" cy="181"/>
            </a:xfrm>
            <a:prstGeom prst="ellipse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2" name="Group 79"/>
          <p:cNvGrpSpPr>
            <a:grpSpLocks/>
          </p:cNvGrpSpPr>
          <p:nvPr/>
        </p:nvGrpSpPr>
        <p:grpSpPr bwMode="auto">
          <a:xfrm>
            <a:off x="2987675" y="2808808"/>
            <a:ext cx="431800" cy="433388"/>
            <a:chOff x="2426" y="2869"/>
            <a:chExt cx="1633" cy="1451"/>
          </a:xfrm>
        </p:grpSpPr>
        <p:sp>
          <p:nvSpPr>
            <p:cNvPr id="65616" name="Oval 80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17" name="Oval 81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3" name="Group 82"/>
          <p:cNvGrpSpPr>
            <a:grpSpLocks/>
          </p:cNvGrpSpPr>
          <p:nvPr/>
        </p:nvGrpSpPr>
        <p:grpSpPr bwMode="auto">
          <a:xfrm>
            <a:off x="3995738" y="6048896"/>
            <a:ext cx="431800" cy="433387"/>
            <a:chOff x="2426" y="2869"/>
            <a:chExt cx="1633" cy="1451"/>
          </a:xfrm>
        </p:grpSpPr>
        <p:sp>
          <p:nvSpPr>
            <p:cNvPr id="65619" name="Oval 83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0" name="Oval 84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4" name="Group 85"/>
          <p:cNvGrpSpPr>
            <a:grpSpLocks/>
          </p:cNvGrpSpPr>
          <p:nvPr/>
        </p:nvGrpSpPr>
        <p:grpSpPr bwMode="auto">
          <a:xfrm>
            <a:off x="2555875" y="3672408"/>
            <a:ext cx="431800" cy="433388"/>
            <a:chOff x="2426" y="2869"/>
            <a:chExt cx="1633" cy="1451"/>
          </a:xfrm>
        </p:grpSpPr>
        <p:sp>
          <p:nvSpPr>
            <p:cNvPr id="65622" name="Oval 86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3" name="Oval 87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5" name="Group 88"/>
          <p:cNvGrpSpPr>
            <a:grpSpLocks/>
          </p:cNvGrpSpPr>
          <p:nvPr/>
        </p:nvGrpSpPr>
        <p:grpSpPr bwMode="auto">
          <a:xfrm>
            <a:off x="3563938" y="4680471"/>
            <a:ext cx="431800" cy="433387"/>
            <a:chOff x="2426" y="2869"/>
            <a:chExt cx="1633" cy="1451"/>
          </a:xfrm>
        </p:grpSpPr>
        <p:sp>
          <p:nvSpPr>
            <p:cNvPr id="65625" name="Oval 8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6" name="Oval 9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6" name="Group 91"/>
          <p:cNvGrpSpPr>
            <a:grpSpLocks/>
          </p:cNvGrpSpPr>
          <p:nvPr/>
        </p:nvGrpSpPr>
        <p:grpSpPr bwMode="auto">
          <a:xfrm>
            <a:off x="4572000" y="2735783"/>
            <a:ext cx="431800" cy="433388"/>
            <a:chOff x="2426" y="2869"/>
            <a:chExt cx="1633" cy="1451"/>
          </a:xfrm>
        </p:grpSpPr>
        <p:sp>
          <p:nvSpPr>
            <p:cNvPr id="65628" name="Oval 9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29" name="Oval 9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7" name="Group 94"/>
          <p:cNvGrpSpPr>
            <a:grpSpLocks/>
          </p:cNvGrpSpPr>
          <p:nvPr/>
        </p:nvGrpSpPr>
        <p:grpSpPr bwMode="auto">
          <a:xfrm>
            <a:off x="4572000" y="4464571"/>
            <a:ext cx="431800" cy="433387"/>
            <a:chOff x="2426" y="2869"/>
            <a:chExt cx="1633" cy="1451"/>
          </a:xfrm>
        </p:grpSpPr>
        <p:sp>
          <p:nvSpPr>
            <p:cNvPr id="65631" name="Oval 9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2" name="Oval 9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8" name="Group 97"/>
          <p:cNvGrpSpPr>
            <a:grpSpLocks/>
          </p:cNvGrpSpPr>
          <p:nvPr/>
        </p:nvGrpSpPr>
        <p:grpSpPr bwMode="auto">
          <a:xfrm>
            <a:off x="6661150" y="4896371"/>
            <a:ext cx="431800" cy="433387"/>
            <a:chOff x="2426" y="2869"/>
            <a:chExt cx="1633" cy="1451"/>
          </a:xfrm>
        </p:grpSpPr>
        <p:sp>
          <p:nvSpPr>
            <p:cNvPr id="65634" name="Oval 98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5" name="Oval 99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9" name="Group 100"/>
          <p:cNvGrpSpPr>
            <a:grpSpLocks/>
          </p:cNvGrpSpPr>
          <p:nvPr/>
        </p:nvGrpSpPr>
        <p:grpSpPr bwMode="auto">
          <a:xfrm>
            <a:off x="5292725" y="3239021"/>
            <a:ext cx="431800" cy="433387"/>
            <a:chOff x="2426" y="2869"/>
            <a:chExt cx="1633" cy="1451"/>
          </a:xfrm>
        </p:grpSpPr>
        <p:sp>
          <p:nvSpPr>
            <p:cNvPr id="65637" name="Oval 101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38" name="Oval 102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0" name="Group 103"/>
          <p:cNvGrpSpPr>
            <a:grpSpLocks/>
          </p:cNvGrpSpPr>
          <p:nvPr/>
        </p:nvGrpSpPr>
        <p:grpSpPr bwMode="auto">
          <a:xfrm>
            <a:off x="5292725" y="4391546"/>
            <a:ext cx="431800" cy="433387"/>
            <a:chOff x="2426" y="2869"/>
            <a:chExt cx="1633" cy="1451"/>
          </a:xfrm>
        </p:grpSpPr>
        <p:sp>
          <p:nvSpPr>
            <p:cNvPr id="65640" name="Oval 104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41" name="Oval 105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1" name="Group 106"/>
          <p:cNvGrpSpPr>
            <a:grpSpLocks/>
          </p:cNvGrpSpPr>
          <p:nvPr/>
        </p:nvGrpSpPr>
        <p:grpSpPr bwMode="auto">
          <a:xfrm>
            <a:off x="5148263" y="5617096"/>
            <a:ext cx="576262" cy="585787"/>
            <a:chOff x="3061" y="3605"/>
            <a:chExt cx="424" cy="505"/>
          </a:xfrm>
        </p:grpSpPr>
        <p:sp>
          <p:nvSpPr>
            <p:cNvPr id="65643" name="Freeform 107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44" name="Oval 108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3" name="Group 109"/>
          <p:cNvGrpSpPr>
            <a:grpSpLocks/>
          </p:cNvGrpSpPr>
          <p:nvPr/>
        </p:nvGrpSpPr>
        <p:grpSpPr bwMode="auto">
          <a:xfrm>
            <a:off x="4283075" y="6120333"/>
            <a:ext cx="576263" cy="585788"/>
            <a:chOff x="3061" y="3605"/>
            <a:chExt cx="424" cy="505"/>
          </a:xfrm>
        </p:grpSpPr>
        <p:sp>
          <p:nvSpPr>
            <p:cNvPr id="65646" name="Freeform 110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47" name="Oval 111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6" name="Group 112"/>
          <p:cNvGrpSpPr>
            <a:grpSpLocks/>
          </p:cNvGrpSpPr>
          <p:nvPr/>
        </p:nvGrpSpPr>
        <p:grpSpPr bwMode="auto">
          <a:xfrm>
            <a:off x="6084888" y="5977458"/>
            <a:ext cx="576262" cy="585788"/>
            <a:chOff x="3061" y="3605"/>
            <a:chExt cx="424" cy="505"/>
          </a:xfrm>
        </p:grpSpPr>
        <p:sp>
          <p:nvSpPr>
            <p:cNvPr id="65649" name="Freeform 113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50" name="Oval 114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39" name="Group 115"/>
          <p:cNvGrpSpPr>
            <a:grpSpLocks/>
          </p:cNvGrpSpPr>
          <p:nvPr/>
        </p:nvGrpSpPr>
        <p:grpSpPr bwMode="auto">
          <a:xfrm>
            <a:off x="2411413" y="6193358"/>
            <a:ext cx="576262" cy="585788"/>
            <a:chOff x="3061" y="3605"/>
            <a:chExt cx="424" cy="505"/>
          </a:xfrm>
        </p:grpSpPr>
        <p:sp>
          <p:nvSpPr>
            <p:cNvPr id="65652" name="Freeform 116"/>
            <p:cNvSpPr>
              <a:spLocks/>
            </p:cNvSpPr>
            <p:nvPr/>
          </p:nvSpPr>
          <p:spPr bwMode="auto">
            <a:xfrm>
              <a:off x="3061" y="3605"/>
              <a:ext cx="424" cy="505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91" y="143"/>
                </a:cxn>
                <a:cxn ang="0">
                  <a:pos x="91" y="7"/>
                </a:cxn>
                <a:cxn ang="0">
                  <a:pos x="227" y="188"/>
                </a:cxn>
                <a:cxn ang="0">
                  <a:pos x="409" y="143"/>
                </a:cxn>
                <a:cxn ang="0">
                  <a:pos x="318" y="324"/>
                </a:cxn>
                <a:cxn ang="0">
                  <a:pos x="363" y="505"/>
                </a:cxn>
                <a:cxn ang="0">
                  <a:pos x="91" y="324"/>
                </a:cxn>
                <a:cxn ang="0">
                  <a:pos x="0" y="324"/>
                </a:cxn>
              </a:cxnLst>
              <a:rect l="0" t="0" r="r" b="b"/>
              <a:pathLst>
                <a:path w="424" h="505">
                  <a:moveTo>
                    <a:pt x="0" y="324"/>
                  </a:moveTo>
                  <a:cubicBezTo>
                    <a:pt x="0" y="294"/>
                    <a:pt x="76" y="196"/>
                    <a:pt x="91" y="143"/>
                  </a:cubicBezTo>
                  <a:cubicBezTo>
                    <a:pt x="106" y="90"/>
                    <a:pt x="68" y="0"/>
                    <a:pt x="91" y="7"/>
                  </a:cubicBezTo>
                  <a:cubicBezTo>
                    <a:pt x="114" y="14"/>
                    <a:pt x="174" y="165"/>
                    <a:pt x="227" y="188"/>
                  </a:cubicBezTo>
                  <a:cubicBezTo>
                    <a:pt x="280" y="211"/>
                    <a:pt x="394" y="120"/>
                    <a:pt x="409" y="143"/>
                  </a:cubicBezTo>
                  <a:cubicBezTo>
                    <a:pt x="424" y="166"/>
                    <a:pt x="326" y="264"/>
                    <a:pt x="318" y="324"/>
                  </a:cubicBezTo>
                  <a:cubicBezTo>
                    <a:pt x="310" y="384"/>
                    <a:pt x="401" y="505"/>
                    <a:pt x="363" y="505"/>
                  </a:cubicBezTo>
                  <a:cubicBezTo>
                    <a:pt x="325" y="505"/>
                    <a:pt x="151" y="354"/>
                    <a:pt x="91" y="324"/>
                  </a:cubicBezTo>
                  <a:cubicBezTo>
                    <a:pt x="31" y="294"/>
                    <a:pt x="0" y="354"/>
                    <a:pt x="0" y="32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5653" name="Oval 117"/>
            <p:cNvSpPr>
              <a:spLocks noChangeArrowheads="1"/>
            </p:cNvSpPr>
            <p:nvPr/>
          </p:nvSpPr>
          <p:spPr bwMode="auto">
            <a:xfrm>
              <a:off x="3198" y="3793"/>
              <a:ext cx="90" cy="136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66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42" name="Group 118"/>
          <p:cNvGrpSpPr>
            <a:grpSpLocks/>
          </p:cNvGrpSpPr>
          <p:nvPr/>
        </p:nvGrpSpPr>
        <p:grpSpPr bwMode="auto">
          <a:xfrm>
            <a:off x="2555875" y="5977458"/>
            <a:ext cx="431800" cy="433388"/>
            <a:chOff x="2426" y="2869"/>
            <a:chExt cx="1633" cy="1451"/>
          </a:xfrm>
        </p:grpSpPr>
        <p:sp>
          <p:nvSpPr>
            <p:cNvPr id="65655" name="Oval 11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56" name="Oval 12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45" name="Group 121"/>
          <p:cNvGrpSpPr>
            <a:grpSpLocks/>
          </p:cNvGrpSpPr>
          <p:nvPr/>
        </p:nvGrpSpPr>
        <p:grpSpPr bwMode="auto">
          <a:xfrm>
            <a:off x="6300788" y="3888308"/>
            <a:ext cx="431800" cy="433388"/>
            <a:chOff x="2426" y="2869"/>
            <a:chExt cx="1633" cy="1451"/>
          </a:xfrm>
        </p:grpSpPr>
        <p:sp>
          <p:nvSpPr>
            <p:cNvPr id="65658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59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5660" name="Text Box 124"/>
          <p:cNvSpPr txBox="1">
            <a:spLocks noChangeArrowheads="1"/>
          </p:cNvSpPr>
          <p:nvPr/>
        </p:nvSpPr>
        <p:spPr bwMode="auto">
          <a:xfrm>
            <a:off x="7864475" y="4480446"/>
            <a:ext cx="493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M</a:t>
            </a:r>
            <a:r>
              <a:rPr lang="pt-BR">
                <a:solidFill>
                  <a:srgbClr val="FFFF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5661" name="Line 125"/>
          <p:cNvSpPr>
            <a:spLocks noChangeShapeType="1"/>
          </p:cNvSpPr>
          <p:nvPr/>
        </p:nvSpPr>
        <p:spPr bwMode="auto">
          <a:xfrm flipH="1">
            <a:off x="7164388" y="4680471"/>
            <a:ext cx="720725" cy="144462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2" name="Text Box 126"/>
          <p:cNvSpPr txBox="1">
            <a:spLocks noChangeArrowheads="1"/>
          </p:cNvSpPr>
          <p:nvPr/>
        </p:nvSpPr>
        <p:spPr bwMode="auto">
          <a:xfrm>
            <a:off x="8008938" y="2611958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DC</a:t>
            </a:r>
          </a:p>
        </p:txBody>
      </p:sp>
      <p:sp>
        <p:nvSpPr>
          <p:cNvPr id="65663" name="Line 127"/>
          <p:cNvSpPr>
            <a:spLocks noChangeShapeType="1"/>
          </p:cNvSpPr>
          <p:nvPr/>
        </p:nvSpPr>
        <p:spPr bwMode="auto">
          <a:xfrm flipH="1" flipV="1">
            <a:off x="6588125" y="2519883"/>
            <a:ext cx="1368425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4" name="Text Box 128"/>
          <p:cNvSpPr txBox="1">
            <a:spLocks noChangeArrowheads="1"/>
          </p:cNvSpPr>
          <p:nvPr/>
        </p:nvSpPr>
        <p:spPr bwMode="auto">
          <a:xfrm>
            <a:off x="7935913" y="3620021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CEC</a:t>
            </a:r>
          </a:p>
        </p:txBody>
      </p:sp>
      <p:sp>
        <p:nvSpPr>
          <p:cNvPr id="65665" name="Line 129"/>
          <p:cNvSpPr>
            <a:spLocks noChangeShapeType="1"/>
          </p:cNvSpPr>
          <p:nvPr/>
        </p:nvSpPr>
        <p:spPr bwMode="auto">
          <a:xfrm flipH="1" flipV="1">
            <a:off x="6011863" y="3456508"/>
            <a:ext cx="1944687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6" name="Text Box 130"/>
          <p:cNvSpPr txBox="1">
            <a:spLocks noChangeArrowheads="1"/>
          </p:cNvSpPr>
          <p:nvPr/>
        </p:nvSpPr>
        <p:spPr bwMode="auto">
          <a:xfrm>
            <a:off x="7935913" y="6067946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MEC</a:t>
            </a:r>
          </a:p>
        </p:txBody>
      </p:sp>
      <p:sp>
        <p:nvSpPr>
          <p:cNvPr id="65667" name="Line 131"/>
          <p:cNvSpPr>
            <a:spLocks noChangeShapeType="1"/>
          </p:cNvSpPr>
          <p:nvPr/>
        </p:nvSpPr>
        <p:spPr bwMode="auto">
          <a:xfrm flipH="1">
            <a:off x="6659563" y="6264796"/>
            <a:ext cx="1152525" cy="71437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5668" name="Text Box 132"/>
          <p:cNvSpPr txBox="1">
            <a:spLocks noChangeArrowheads="1"/>
          </p:cNvSpPr>
          <p:nvPr/>
        </p:nvSpPr>
        <p:spPr bwMode="auto">
          <a:xfrm>
            <a:off x="7812088" y="5256733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</a:rPr>
              <a:t>Timócitos</a:t>
            </a:r>
          </a:p>
        </p:txBody>
      </p:sp>
      <p:sp>
        <p:nvSpPr>
          <p:cNvPr id="65669" name="Line 133"/>
          <p:cNvSpPr>
            <a:spLocks noChangeShapeType="1"/>
          </p:cNvSpPr>
          <p:nvPr/>
        </p:nvSpPr>
        <p:spPr bwMode="auto">
          <a:xfrm flipH="1" flipV="1">
            <a:off x="7092950" y="5256733"/>
            <a:ext cx="719138" cy="2159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grpSp>
        <p:nvGrpSpPr>
          <p:cNvPr id="65648" name="Group 134"/>
          <p:cNvGrpSpPr>
            <a:grpSpLocks/>
          </p:cNvGrpSpPr>
          <p:nvPr/>
        </p:nvGrpSpPr>
        <p:grpSpPr bwMode="auto">
          <a:xfrm>
            <a:off x="2124075" y="2735783"/>
            <a:ext cx="431800" cy="433388"/>
            <a:chOff x="2426" y="2869"/>
            <a:chExt cx="1633" cy="1451"/>
          </a:xfrm>
        </p:grpSpPr>
        <p:sp>
          <p:nvSpPr>
            <p:cNvPr id="65671" name="Oval 135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2" name="Oval 136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1" name="Group 137"/>
          <p:cNvGrpSpPr>
            <a:grpSpLocks/>
          </p:cNvGrpSpPr>
          <p:nvPr/>
        </p:nvGrpSpPr>
        <p:grpSpPr bwMode="auto">
          <a:xfrm>
            <a:off x="5795963" y="5975871"/>
            <a:ext cx="431800" cy="433387"/>
            <a:chOff x="2426" y="2869"/>
            <a:chExt cx="1633" cy="1451"/>
          </a:xfrm>
        </p:grpSpPr>
        <p:sp>
          <p:nvSpPr>
            <p:cNvPr id="65674" name="Oval 138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5" name="Oval 139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4" name="Group 140"/>
          <p:cNvGrpSpPr>
            <a:grpSpLocks/>
          </p:cNvGrpSpPr>
          <p:nvPr/>
        </p:nvGrpSpPr>
        <p:grpSpPr bwMode="auto">
          <a:xfrm>
            <a:off x="5724525" y="2448446"/>
            <a:ext cx="431800" cy="433387"/>
            <a:chOff x="2426" y="2869"/>
            <a:chExt cx="1633" cy="1451"/>
          </a:xfrm>
        </p:grpSpPr>
        <p:sp>
          <p:nvSpPr>
            <p:cNvPr id="65677" name="Oval 141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78" name="Oval 142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57" name="Group 143"/>
          <p:cNvGrpSpPr>
            <a:grpSpLocks/>
          </p:cNvGrpSpPr>
          <p:nvPr/>
        </p:nvGrpSpPr>
        <p:grpSpPr bwMode="auto">
          <a:xfrm>
            <a:off x="2124075" y="4177233"/>
            <a:ext cx="431800" cy="433388"/>
            <a:chOff x="2426" y="2869"/>
            <a:chExt cx="1633" cy="1451"/>
          </a:xfrm>
        </p:grpSpPr>
        <p:sp>
          <p:nvSpPr>
            <p:cNvPr id="65680" name="Oval 144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1" name="Oval 145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0" name="Group 146"/>
          <p:cNvGrpSpPr>
            <a:grpSpLocks/>
          </p:cNvGrpSpPr>
          <p:nvPr/>
        </p:nvGrpSpPr>
        <p:grpSpPr bwMode="auto">
          <a:xfrm>
            <a:off x="2843213" y="4680471"/>
            <a:ext cx="431800" cy="433387"/>
            <a:chOff x="2426" y="2869"/>
            <a:chExt cx="1633" cy="1451"/>
          </a:xfrm>
        </p:grpSpPr>
        <p:sp>
          <p:nvSpPr>
            <p:cNvPr id="65683" name="Oval 147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4" name="Oval 148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3" name="Group 149"/>
          <p:cNvGrpSpPr>
            <a:grpSpLocks/>
          </p:cNvGrpSpPr>
          <p:nvPr/>
        </p:nvGrpSpPr>
        <p:grpSpPr bwMode="auto">
          <a:xfrm>
            <a:off x="2124075" y="6193358"/>
            <a:ext cx="431800" cy="433388"/>
            <a:chOff x="2426" y="2869"/>
            <a:chExt cx="1633" cy="1451"/>
          </a:xfrm>
        </p:grpSpPr>
        <p:sp>
          <p:nvSpPr>
            <p:cNvPr id="65686" name="Oval 150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87" name="Oval 151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6" name="Group 152"/>
          <p:cNvGrpSpPr>
            <a:grpSpLocks/>
          </p:cNvGrpSpPr>
          <p:nvPr/>
        </p:nvGrpSpPr>
        <p:grpSpPr bwMode="auto">
          <a:xfrm>
            <a:off x="5724525" y="2448446"/>
            <a:ext cx="431800" cy="433387"/>
            <a:chOff x="2426" y="2869"/>
            <a:chExt cx="1633" cy="1451"/>
          </a:xfrm>
        </p:grpSpPr>
        <p:sp>
          <p:nvSpPr>
            <p:cNvPr id="65689" name="Oval 153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0" name="Oval 154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79" name="Group 155"/>
          <p:cNvGrpSpPr>
            <a:grpSpLocks/>
          </p:cNvGrpSpPr>
          <p:nvPr/>
        </p:nvGrpSpPr>
        <p:grpSpPr bwMode="auto">
          <a:xfrm>
            <a:off x="4356100" y="1800746"/>
            <a:ext cx="431800" cy="433387"/>
            <a:chOff x="2426" y="2869"/>
            <a:chExt cx="1633" cy="1451"/>
          </a:xfrm>
        </p:grpSpPr>
        <p:sp>
          <p:nvSpPr>
            <p:cNvPr id="65692" name="Oval 156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3" name="Oval 157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82" name="Group 158"/>
          <p:cNvGrpSpPr>
            <a:grpSpLocks/>
          </p:cNvGrpSpPr>
          <p:nvPr/>
        </p:nvGrpSpPr>
        <p:grpSpPr bwMode="auto">
          <a:xfrm>
            <a:off x="5148263" y="1800746"/>
            <a:ext cx="431800" cy="433387"/>
            <a:chOff x="2426" y="2869"/>
            <a:chExt cx="1633" cy="1451"/>
          </a:xfrm>
        </p:grpSpPr>
        <p:sp>
          <p:nvSpPr>
            <p:cNvPr id="65695" name="Oval 159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6" name="Oval 160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85" name="Group 161"/>
          <p:cNvGrpSpPr>
            <a:grpSpLocks/>
          </p:cNvGrpSpPr>
          <p:nvPr/>
        </p:nvGrpSpPr>
        <p:grpSpPr bwMode="auto">
          <a:xfrm>
            <a:off x="4427538" y="5832996"/>
            <a:ext cx="431800" cy="433387"/>
            <a:chOff x="2426" y="2869"/>
            <a:chExt cx="1633" cy="1451"/>
          </a:xfrm>
        </p:grpSpPr>
        <p:sp>
          <p:nvSpPr>
            <p:cNvPr id="65698" name="Oval 16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699" name="Oval 16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5700" name="Text Box 164"/>
          <p:cNvSpPr txBox="1">
            <a:spLocks noChangeArrowheads="1"/>
          </p:cNvSpPr>
          <p:nvPr/>
        </p:nvSpPr>
        <p:spPr bwMode="auto">
          <a:xfrm rot="16200000">
            <a:off x="-746702" y="3906456"/>
            <a:ext cx="222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Maturação</a:t>
            </a:r>
          </a:p>
        </p:txBody>
      </p:sp>
      <p:sp>
        <p:nvSpPr>
          <p:cNvPr id="65701" name="AutoShape 165"/>
          <p:cNvSpPr>
            <a:spLocks noChangeArrowheads="1"/>
          </p:cNvSpPr>
          <p:nvPr/>
        </p:nvSpPr>
        <p:spPr bwMode="auto">
          <a:xfrm>
            <a:off x="684213" y="1943621"/>
            <a:ext cx="358775" cy="5041900"/>
          </a:xfrm>
          <a:prstGeom prst="downArrow">
            <a:avLst>
              <a:gd name="adj1" fmla="val 49556"/>
              <a:gd name="adj2" fmla="val 227452"/>
            </a:avLst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65688" name="Group 121"/>
          <p:cNvGrpSpPr>
            <a:grpSpLocks/>
          </p:cNvGrpSpPr>
          <p:nvPr/>
        </p:nvGrpSpPr>
        <p:grpSpPr bwMode="auto">
          <a:xfrm>
            <a:off x="5796136" y="3384376"/>
            <a:ext cx="431800" cy="433388"/>
            <a:chOff x="2426" y="2869"/>
            <a:chExt cx="1633" cy="1451"/>
          </a:xfrm>
        </p:grpSpPr>
        <p:sp>
          <p:nvSpPr>
            <p:cNvPr id="167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8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5691" name="Group 121"/>
          <p:cNvGrpSpPr>
            <a:grpSpLocks/>
          </p:cNvGrpSpPr>
          <p:nvPr/>
        </p:nvGrpSpPr>
        <p:grpSpPr bwMode="auto">
          <a:xfrm>
            <a:off x="6516216" y="4104456"/>
            <a:ext cx="431800" cy="433388"/>
            <a:chOff x="2426" y="2869"/>
            <a:chExt cx="1633" cy="1451"/>
          </a:xfrm>
        </p:grpSpPr>
        <p:sp>
          <p:nvSpPr>
            <p:cNvPr id="170" name="Oval 122"/>
            <p:cNvSpPr>
              <a:spLocks noChangeArrowheads="1"/>
            </p:cNvSpPr>
            <p:nvPr/>
          </p:nvSpPr>
          <p:spPr bwMode="auto">
            <a:xfrm>
              <a:off x="2426" y="2869"/>
              <a:ext cx="1633" cy="1451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1" name="Oval 123"/>
            <p:cNvSpPr>
              <a:spLocks noChangeArrowheads="1"/>
            </p:cNvSpPr>
            <p:nvPr/>
          </p:nvSpPr>
          <p:spPr bwMode="auto">
            <a:xfrm>
              <a:off x="2723" y="3159"/>
              <a:ext cx="989" cy="871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  <p:custDataLst>
      <p:tags r:id="rId1"/>
    </p:custDataLst>
  </p:cSld>
  <p:clrMapOvr>
    <a:masterClrMapping/>
  </p:clrMapOvr>
  <p:transition advTm="48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5.55556E-6 C 0.01544 -0.00695 0.00538 -0.00393 0.03055 -0.00185 C 0.03697 0.00394 0.04548 0.00973 0.05277 0.01297 C 0.05763 0.02177 0.05989 0.02639 0.06249 0.03704 C 0.06336 0.04075 0.0644 0.04445 0.06527 0.04815 C 0.06579 0.05001 0.06666 0.05371 0.06666 0.05371 C 0.06735 0.08079 0.06458 0.10487 0.07083 0.12964 C 0.07395 0.15811 0.06961 0.13218 0.07499 0.14815 C 0.07847 0.15857 0.07742 0.16204 0.08472 0.16852 C 0.09079 0.18056 0.09947 0.18542 0.10972 0.18889 C 0.12083 0.18403 0.10729 0.18959 0.13194 0.18519 C 0.13663 0.18427 0.14583 0.18149 0.14583 0.18149 C 0.15034 0.17755 0.15242 0.17246 0.15694 0.16852 C 0.15867 0.16135 0.16215 0.15626 0.16527 0.15001 C 0.16423 0.13589 0.16562 0.12524 0.15555 0.11852 " pathEditMode="relative" ptsTypes="ffffffffffffff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5.55112E-17 C 0.01858 0.00324 0.02761 0.01134 0.03125 0.03889 C 0.03038 0.05208 0.02934 0.06505 0.02708 0.07778 C 0.02431 0.09259 0.02483 0.08634 0.02136 0.09815 C 0.01788 0.10972 0.01597 0.12292 0.01424 0.13519 C 0.01597 0.16458 0.01788 0.20787 0.04132 0.21921 C 0.04688 0.22708 0.0533 0.22801 0.0599 0.23333 C 0.06129 0.23472 0.0625 0.23704 0.06406 0.2375 C 0.06702 0.23843 0.06979 0.2375 0.07274 0.2375 " pathEditMode="relative" rAng="0" ptsTypes="ffffffffA">
                                      <p:cBhvr>
                                        <p:cTn id="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11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0.0066 0.00578 0.00973 0.01481 0.01528 0.02222 C 0.02396 0.05694 0.03212 0.09351 0.05834 0.11111 C 0.06841 0.11782 0.08091 0.11759 0.09167 0.12037 C 0.09254 0.12037 0.11442 0.11759 0.11667 0.11666 C 0.11823 0.11597 0.11928 0.11388 0.12084 0.11296 C 0.12431 0.11064 0.13021 0.10995 0.13334 0.10926 C 0.14376 0.1 0.13091 0.1118 0.14167 0.1 C 0.14289 0.09861 0.14514 0.09838 0.14584 0.09629 C 0.14671 0.09398 0.14584 0.09143 0.14584 0.08888 " pathEditMode="relative" ptsTypes="fffffffffA">
                                      <p:cBhvr>
                                        <p:cTn id="1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-0.00417 0.00834 -0.00729 0.01528 -0.0125 0.02223 C -0.01997 0.05186 -0.04462 0.05695 -0.06389 0.06667 C -0.06875 0.06922 -0.07309 0.07315 -0.07778 0.07593 C -0.08437 0.07987 -0.09306 0.08403 -0.1 0.08704 C -0.10451 0.09306 -0.10972 0.09723 -0.11389 0.10371 C -0.11701 0.1088 -0.11684 0.11089 -0.11944 0.11667 C -0.12118 0.12038 -0.12396 0.12362 -0.125 0.12778 C -0.12865 0.14237 -0.13108 0.15765 -0.13472 0.17223 C -0.1375 0.18357 -0.13628 0.19468 -0.14028 0.20556 C -0.14132 0.21297 -0.14201 0.22038 -0.14306 0.22778 C -0.14375 0.23288 -0.14583 0.2426 -0.14583 0.2426 C -0.14774 0.28728 -0.14844 0.33079 -0.15 0.37593 C -0.15052 0.39028 -0.15278 0.41853 -0.15278 0.41853 C -0.15226 0.42894 -0.15139 0.45001 -0.15139 0.45001 " pathEditMode="relative" ptsTypes="ffffffffffffffA">
                                      <p:cBhvr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-0.01198 0.00324 -0.0158 0.00533 -0.025 0.01482 C -0.03143 0.02153 -0.03785 0.02477 -0.04306 0.03333 C -0.04775 0.0412 -0.04879 0.04769 -0.05278 0.05556 C -0.0533 0.05926 -0.05382 0.06296 -0.05417 0.06667 C -0.05521 0.07523 -0.05695 0.09259 -0.05695 0.09259 C -0.05747 0.10185 -0.05781 0.11111 -0.05834 0.12037 C -0.0592 0.13264 -0.06042 0.14514 -0.06111 0.15741 C -0.06198 0.17408 -0.06077 0.1912 -0.06389 0.20741 C -0.06528 0.21528 -0.06979 0.23357 -0.075 0.23704 C -0.08559 0.24421 -0.08854 0.24306 -0.10278 0.24445 C -0.11077 0.24283 -0.12014 0.24329 -0.12778 0.23889 C -0.13594 0.23426 -0.14288 0.22778 -0.15139 0.22408 C -0.15469 0.21111 -0.15035 0.19468 -0.14861 0.18148 C -0.14775 0.1757 -0.14514 0.16505 -0.14722 0.15926 " pathEditMode="relative" ptsTypes="ffffffffffffffA">
                                      <p:cBhvr>
                                        <p:cTn id="14" dur="5000" fill="hold"/>
                                        <p:tgtEl>
                                          <p:spTgt spid="65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C 0.00347 0.00718 0.00868 0.01343 0.01389 0.01852 C 0.01771 0.02222 0.025 0.02963 0.025 0.02963 C 0.02847 0.04352 0.02344 0.02685 0.03056 0.03889 C 0.03142 0.04051 0.03125 0.04282 0.03194 0.04444 C 0.03351 0.04838 0.03559 0.05185 0.0375 0.05555 C 0.0401 0.06088 0.04184 0.06852 0.04444 0.07407 C 0.04618 0.07778 0.04896 0.08102 0.05 0.08518 C 0.0533 0.09838 0.05122 0.09305 0.05556 0.10185 C 0.05764 0.11273 0.06198 0.12222 0.06667 0.13148 C 0.06806 0.13403 0.0717 0.14861 0.07361 0.1537 C 0.08038 0.17199 0.08628 0.19097 0.09306 0.20926 C 0.0974 0.22106 0.1 0.23356 0.10556 0.24444 C 0.10712 0.25301 0.11024 0.26111 0.11389 0.26852 C 0.11632 0.28125 0.11997 0.29421 0.125 0.30555 C 0.12674 0.30926 0.12951 0.3125 0.13056 0.31667 C 0.13299 0.32616 0.13472 0.33796 0.13889 0.3463 C 0.14045 0.35694 0.14132 0.3669 0.14583 0.37593 C 0.14722 0.38542 0.14931 0.39444 0.15139 0.4037 C 0.15226 0.40741 0.15417 0.41481 0.15417 0.41481 C 0.15573 0.43333 0.15694 0.44143 0.15694 0.46111 " pathEditMode="relative" ptsTypes="ffffffffffffffffffffA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C 0.0125 0.0125 0.02743 0.01829 0.04028 0.02963 C 0.04115 0.03148 0.04184 0.0338 0.04306 0.03519 C 0.04549 0.0382 0.04931 0.03912 0.05139 0.04259 C 0.0658 0.06829 0.08281 0.09028 0.09861 0.11482 C 0.10243 0.12084 0.11632 0.14097 0.11806 0.14815 C 0.12014 0.15625 0.11875 0.15185 0.12222 0.16111 C 0.12344 0.1706 0.12396 0.17546 0.12778 0.18334 C 0.12865 0.1882 0.12934 0.19329 0.13056 0.19815 C 0.13143 0.20185 0.13334 0.20926 0.13334 0.20926 C 0.1375 0.24838 0.12778 0.27408 0.12778 0.30926 " pathEditMode="relative" ptsTypes="ffffffffffA">
                                      <p:cBhvr>
                                        <p:cTn id="18" dur="5000" fill="hold"/>
                                        <p:tgtEl>
                                          <p:spTgt spid="65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33333E-6 C -0.00798 0.01065 -0.00954 0.02801 -0.0111 0.04259 C -0.01041 0.06296 -0.01145 0.08079 -0.00833 0.1 C -0.00416 0.12616 0.00574 0.14745 0.00973 0.17407 C 0.00869 0.20069 0.00695 0.22755 0.00278 0.2537 C 0.00035 0.26875 -0.00485 0.28264 -0.00694 0.29815 C -0.00937 0.31644 -0.01024 0.34167 -0.01805 0.35741 C -0.01926 0.36412 -0.02048 0.37222 -0.0236 0.37778 C -0.02881 0.38681 -0.02881 0.38218 -0.03194 0.39074 C -0.03767 0.40602 -0.02742 0.38449 -0.0361 0.4037 C -0.03923 0.41065 -0.04305 0.4169 -0.04583 0.42407 " pathEditMode="relative" ptsTypes="ffffffffff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0.01146 0.0118 0.02778 0.03009 0.04132 0.0368 C 0.05035 0.04143 0.0684 0.04097 0.07413 0.04143 C 0.08958 0.04444 0.08542 0.04537 0.09653 0.05532 C 0.10451 0.07083 0.09583 0.05231 0.10174 0.07129 C 0.1026 0.07384 0.10417 0.07569 0.10504 0.07824 C 0.10642 0.08263 0.10851 0.09213 0.10851 0.09213 C 0.10712 0.11088 0.10833 0.12291 0.09653 0.13333 C 0.08594 0.15439 0.06163 0.14398 0.04479 0.1449 C 0.04132 0.14791 0.03785 0.15115 0.03438 0.15416 C 0.03247 0.15578 0.03542 0.16018 0.03611 0.16319 C 0.0382 0.17314 0.04184 0.18032 0.04653 0.18865 C 0.04931 0.19976 0.05521 0.21551 0.06198 0.22314 C 0.07622 0.23935 0.06233 0.21597 0.07413 0.23449 C 0.07708 0.23912 0.07656 0.24838 0.0809 0.25069 C 0.08629 0.2537 0.09254 0.25231 0.09826 0.25301 C 0.10608 0.25023 0.11389 0.24513 0.12066 0.23912 C 0.13576 0.24051 0.14583 0.23518 0.15347 0.25069 C 0.15399 0.25301 0.15417 0.25555 0.15504 0.25763 C 0.15695 0.2625 0.16198 0.27129 0.16198 0.27129 C 0.16406 0.28263 0.16563 0.28472 0.16892 0.29444 C 0.17049 0.29884 0.1724 0.3081 0.1724 0.3081 C 0.17135 0.33402 0.17205 0.37152 0.15347 0.38865 C 0.15295 0.38634 0.15208 0.38402 0.15174 0.38171 C 0.14792 0.35856 0.15538 0.36851 0.12917 0.36551 C 0.12882 0.36527 0.11927 0.36088 0.11892 0.36111 C 0.11736 0.36226 0.11788 0.36574 0.11719 0.36782 C 0.11615 0.37106 0.11493 0.37407 0.11372 0.37708 C 0.10955 0.40463 0.11129 0.39236 0.10851 0.41388 C 0.11024 0.43379 0.10955 0.45439 0.11372 0.47361 C 0.11597 0.48426 0.12361 0.49143 0.1276 0.50115 C 0.13542 0.51967 0.14549 0.53287 0.15851 0.5449 C 0.17882 0.62592 0.16372 0.67939 0.16372 0.79097 " pathEditMode="relative" ptsTypes="ffffffffffffffffffffffffffffffffA">
                                      <p:cBhvr>
                                        <p:cTn id="22" dur="5000" fill="hold"/>
                                        <p:tgtEl>
                                          <p:spTgt spid="65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1.48148E-6 C 0.00157 0.01875 8.67362E-19 0.01991 0.01198 0.02524 C 0.01667 0.04399 0.00729 0.06598 0.02066 0.07801 C 0.02535 0.09676 0.04653 0.08843 0.05851 0.08959 C 0.06372 0.09005 0.06893 0.09121 0.07413 0.0919 C 0.07309 0.13311 0.07604 0.18797 0.05157 0.22061 C 0.04757 0.23727 0.04514 0.25926 0.03785 0.27338 C 0.03663 0.27801 0.03559 0.28264 0.03438 0.28727 C 0.03386 0.28959 0.03438 0.28102 0.03611 0.28033 C 0.03785 0.27963 0.03959 0.27871 0.04132 0.27801 C 0.04653 0.27871 0.05191 0.27801 0.05677 0.28033 C 0.05868 0.28125 0.05973 0.28449 0.06025 0.28727 C 0.06337 0.30255 0.06111 0.30718 0.06719 0.31945 C 0.07118 0.34561 0.079 0.36829 0.08959 0.39074 C 0.09098 0.39375 0.09167 0.39723 0.09306 0.4 C 0.09618 0.40625 0.1033 0.41829 0.1033 0.41829 C 0.10591 0.43218 0.11302 0.44514 0.11372 0.45973 C 0.11407 0.46806 0.11372 0.47662 0.11372 0.48496 " pathEditMode="relative" ptsTypes="fffffffffffffffffA">
                                      <p:cBhvr>
                                        <p:cTn id="24" dur="5000" fill="hold"/>
                                        <p:tgtEl>
                                          <p:spTgt spid="65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C 0.01928 0.0037 0.02709 0.00532 0.05001 0.00694 C 0.0573 0.01019 0.06181 0.01343 0.0672 0.02083 C 0.07171 0.03889 0.07431 0.06319 0.0672 0.08056 C 0.0665 0.08218 0.05904 0.09931 0.05522 0.10116 C 0.05088 0.10324 0.04601 0.10278 0.04133 0.10347 C 0.02726 0.10995 0.04931 0.10023 0.02588 0.1081 C 0.0224 0.10926 0.01563 0.11273 0.01563 0.11273 C 0.01164 0.1206 0.01355 0.11782 0.01042 0.12199 " pathEditMode="relative" ptsTypes="ffffffffA">
                                      <p:cBhvr>
                                        <p:cTn id="26" dur="5000" fill="hold"/>
                                        <p:tgtEl>
                                          <p:spTgt spid="65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C 0.05069 0.00209 0.04635 -0.00278 0.07743 0.01158 C 0.09531 0.04676 0.08611 0.04375 0.08611 0.11042 " pathEditMode="relative" ptsTypes="ffA">
                                      <p:cBhvr>
                                        <p:cTn id="28" dur="5000" fill="hold"/>
                                        <p:tgtEl>
                                          <p:spTgt spid="65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9.25926E-6 C -0.00711 0.00186 -0.01388 0.00394 -0.02082 0.00695 C -0.02812 0.01366 -0.03419 0.0169 -0.04148 0.02292 C -0.0427 0.02524 -0.04339 0.02801 -0.04496 0.02987 C -0.04808 0.03357 -0.0552 0.03913 -0.0552 0.03913 C -0.06093 0.05047 -0.06683 0.06204 -0.07239 0.07362 C -0.07256 0.07385 -0.07673 0.09075 -0.0776 0.09422 C -0.07812 0.09653 -0.07933 0.10116 -0.07933 0.10116 C -0.08194 0.12616 -0.08714 0.14862 -0.10346 0.1632 C -0.1078 0.17176 -0.11492 0.17593 -0.12239 0.1794 C -0.12499 0.18913 -0.12846 0.19676 -0.13107 0.20695 C -0.13263 0.21297 -0.13454 0.22524 -0.13454 0.22524 C -0.13402 0.23056 -0.13523 0.23704 -0.1328 0.24144 C -0.13159 0.24376 -0.13037 0.23681 -0.12933 0.2345 C -0.12586 0.22686 -0.12378 0.21783 -0.11909 0.21158 C -0.11284 0.20325 -0.1052 0.19237 -0.09669 0.18843 C -0.09201 0.18913 -0.0835 0.1845 -0.0828 0.19075 C -0.07673 0.24075 -0.08402 0.27894 -0.08975 0.32408 C -0.08784 0.40556 -0.08628 0.47408 -0.08628 0.55857 " pathEditMode="relative" ptsTypes="ffffffffffffffffffA">
                                      <p:cBhvr>
                                        <p:cTn id="30" dur="5000" fill="hold"/>
                                        <p:tgtEl>
                                          <p:spTgt spid="65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C -0.00226 0.00232 -0.00503 0.00394 -0.00694 0.00695 C -0.00816 0.0088 -0.00781 0.01181 -0.00868 0.01389 C -0.0151 0.02894 -0.02361 0.04329 -0.03108 0.05741 C -0.03351 0.06204 -0.03576 0.06667 -0.03802 0.0713 C -0.03924 0.07361 -0.04149 0.07824 -0.04149 0.07824 C -0.04358 0.09977 -0.04549 0.12176 -0.05 0.1426 C -0.0526 0.1551 -0.05365 0.1625 -0.06215 0.17014 C -0.06441 0.17477 -0.06545 0.18102 -0.06892 0.18403 C -0.07899 0.19283 -0.0901 0.19815 -0.1 0.20695 C -0.09809 0.21482 -0.09496 0.22199 -0.09306 0.22986 C -0.0901 0.27871 -0.075 0.32639 -0.04826 0.36088 C -0.04306 0.37477 -0.03698 0.37801 -0.0276 0.38635 C -0.02569 0.39352 -0.02552 0.39653 -0.02066 0.40232 C -0.01753 0.40602 -0.01042 0.41158 -0.01042 0.41158 C -0.00295 0.42662 -0.00174 0.44445 -0.00174 0.46204 " pathEditMode="relative" ptsTypes="fffffffffffffffA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5.18519E-6 C -0.00173 0.00231 -0.00329 0.00486 -0.0052 0.00694 C -0.00746 0.00949 -0.01006 0.01111 -0.01214 0.01388 C -0.01596 0.01874 -0.01874 0.02476 -0.02239 0.02986 C -0.02655 0.04675 -0.02048 0.02708 -0.02933 0.04143 C -0.03037 0.04328 -0.0302 0.04606 -0.03107 0.04814 C -0.03437 0.05671 -0.03628 0.0618 -0.03801 0.07129 C -0.03749 0.09351 -0.03784 0.11574 -0.03628 0.13796 C -0.03593 0.14212 -0.02916 0.1493 -0.0276 0.15162 C -0.021 0.16203 -0.02204 0.16828 -0.01214 0.17708 C 0.00782 0.2155 -0.02326 0.35092 0.00348 0.26898 C 0.004 0.26504 0.00452 0.26111 0.00522 0.2574 C 0.00574 0.25509 0.00799 0.25231 0.00695 0.25046 C 0.00556 0.24791 0.00227 0.24884 5.27778E-6 0.24814 C -0.01388 0.24884 -0.02794 0.24699 -0.04148 0.25046 C -0.04201 0.25069 -0.04687 0.2662 -0.04826 0.27129 C -0.05537 0.29791 -0.05815 0.32337 -0.06041 0.35162 C -0.06562 0.4162 -0.06562 0.45277 -0.06562 0.5287 " pathEditMode="relative" ptsTypes="fffffffffffffffffA">
                                      <p:cBhvr>
                                        <p:cTn id="34" dur="5000" fill="hold"/>
                                        <p:tgtEl>
                                          <p:spTgt spid="65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C -0.00122 0.02547 -0.00278 0.03912 -0.00851 0.06204 C -0.0099 0.06736 -0.01407 0.0706 -0.01545 0.07593 C -0.01823 0.08658 -0.01962 0.09445 -0.02413 0.10347 C -0.02604 0.11435 -0.03073 0.13195 -0.0257 0.1426 C -0.02014 0.15417 -0.00712 0.15695 0.00173 0.15857 C 0.0118 0.1676 0.00764 0.17871 0.01041 0.19306 C 0.00989 0.20926 0.00972 0.22523 0.00868 0.24144 C 0.00833 0.24838 0.00573 0.24931 0.00347 0.2551 C 0.00104 0.26111 -0.00174 0.26713 -0.0033 0.27361 C -0.00382 0.27593 -0.00417 0.27847 -0.00504 0.28056 C -0.00747 0.28704 -0.01493 0.29885 -0.01893 0.30347 C -0.02205 0.30718 -0.02917 0.31273 -0.02917 0.31273 C -0.03455 0.32315 -0.0382 0.32037 -0.04653 0.32408 C -0.05538 0.30602 -0.06476 0.28079 -0.08091 0.27361 C -0.08611 0.27431 -0.09202 0.27222 -0.09653 0.27593 C -0.09827 0.27732 -0.10087 0.29491 -0.10157 0.29885 C -0.10209 0.31042 -0.10087 0.32222 -0.1033 0.33334 C -0.10382 0.33565 -0.10695 0.33218 -0.10851 0.33102 C -0.11094 0.32917 -0.11302 0.32593 -0.11545 0.32408 C -0.11702 0.32292 -0.11893 0.32269 -0.12066 0.32176 C -0.12292 0.32037 -0.12535 0.31922 -0.12743 0.31736 C -0.13959 0.30718 -0.12917 0.31273 -0.13959 0.3081 C -0.14827 0.3088 -0.15712 0.30741 -0.16545 0.31042 C -0.16823 0.31135 -0.16893 0.31644 -0.17066 0.31945 C -0.18108 0.33843 -0.17483 0.33172 -0.18438 0.34028 C -0.19167 0.35486 -0.18785 0.39977 -0.1724 0.40695 C -0.16719 0.41736 -0.15816 0.42824 -0.15 0.43449 C -0.14445 0.43889 -0.14254 0.43843 -0.13785 0.44375 C -0.12934 0.45324 -0.13629 0.44838 -0.12743 0.4551 C -0.12257 0.4588 -0.11962 0.45972 -0.11545 0.46435 C -0.10816 0.47246 -0.10886 0.47685 -0.1 0.48287 C -0.0941 0.49329 -0.08646 0.49954 -0.08091 0.51042 C -0.07691 0.53079 -0.07066 0.52824 -0.06025 0.54028 C -0.05782 0.54306 -0.05625 0.54746 -0.0533 0.54954 C -0.04497 0.55556 -0.03177 0.55834 -0.0224 0.56088 C -0.01407 0.56829 -0.02049 0.56343 -0.01198 0.56783 C -0.00625 0.57084 0.00521 0.57709 0.00521 0.57709 C 0.02795 0.66829 0.00694 0.58148 0.00694 0.8507 " pathEditMode="relative" ptsTypes="ffffffffffffffffffffffffffffffffffffffA">
                                      <p:cBhvr>
                                        <p:cTn id="36" dur="5000" fill="hold"/>
                                        <p:tgtEl>
                                          <p:spTgt spid="65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14815E-6 C 0.00746 0.0007 0.01493 0.00116 0.02239 0.00232 C 0.02413 0.00255 0.02743 0.00232 0.0276 0.00464 C 0.03472 0.08311 0.01128 0.07014 0.03455 0.08056 C 0.04635 0.0794 0.06771 0.07153 0.07587 0.08727 C 0.07309 0.12477 0.07344 0.11459 0.04132 0.11737 C 0.03229 0.12107 0.03767 0.11806 0.02587 0.12871 C 0.02413 0.13033 0.02066 0.13334 0.02066 0.13334 C 0.01059 0.15348 0.01684 0.13797 0.01892 0.18843 C 0.01962 0.20464 0.01458 0.23264 0.02934 0.23913 C 0.03437 0.24584 0.03715 0.25232 0.04305 0.25741 C 0.04705 0.26806 0.05712 0.29237 0.06371 0.30116 C 0.06771 0.30649 0.07587 0.31737 0.07587 0.31737 C 0.07934 0.33079 0.07482 0.31806 0.08281 0.32871 C 0.09392 0.34376 0.08107 0.33357 0.09479 0.3426 C 0.10156 0.35626 0.10486 0.37153 0.11041 0.38612 C 0.1092 0.41297 0.11076 0.44028 0.10694 0.46667 C 0.10607 0.472 0.09132 0.48542 0.08785 0.48959 C 0.07066 0.51019 0.05087 0.52362 0.03785 0.54954 C 0.03576 0.5588 0.03264 0.56343 0.0276 0.57014 C 0.01007 0.64028 0.02587 0.57454 0.02587 0.77709 " pathEditMode="relative" ptsTypes="ffffffffffffffffffffA">
                                      <p:cBhvr>
                                        <p:cTn id="3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7769"/>
            <a:ext cx="9106793" cy="568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0158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172400" cy="682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0"/>
            <a:ext cx="8820472" cy="684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pt-BR" i="1" dirty="0">
                <a:solidFill>
                  <a:srgbClr val="FFFF00"/>
                </a:solidFill>
              </a:rPr>
              <a:t>Loci</a:t>
            </a:r>
            <a:r>
              <a:rPr lang="pt-BR" dirty="0">
                <a:solidFill>
                  <a:srgbClr val="FFFF00"/>
                </a:solidFill>
              </a:rPr>
              <a:t> do TCR</a:t>
            </a:r>
          </a:p>
        </p:txBody>
      </p:sp>
      <p:pic>
        <p:nvPicPr>
          <p:cNvPr id="4" name="Picture 3" descr="figura8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268760"/>
            <a:ext cx="6552728" cy="5184576"/>
          </a:xfrm>
          <a:prstGeom prst="rect">
            <a:avLst/>
          </a:prstGeom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1800200" cy="223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18002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0477"/>
            <a:ext cx="4896544" cy="67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627545" y="532993"/>
            <a:ext cx="312091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</a:rPr>
              <a:t>Resposta Th1</a:t>
            </a:r>
          </a:p>
          <a:p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Agentes </a:t>
            </a:r>
            <a:r>
              <a:rPr lang="pt-BR" sz="2000" b="1" dirty="0" err="1">
                <a:solidFill>
                  <a:srgbClr val="FFFF00"/>
                </a:solidFill>
              </a:rPr>
              <a:t>Intra-celulares</a:t>
            </a:r>
            <a:endParaRPr lang="pt-BR" sz="2000" b="1" dirty="0">
              <a:solidFill>
                <a:srgbClr val="FFFF00"/>
              </a:solidFill>
            </a:endParaRPr>
          </a:p>
          <a:p>
            <a:endParaRPr lang="pt-BR" sz="2000" b="1" dirty="0">
              <a:solidFill>
                <a:srgbClr val="FFFF0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Ativação da Capacidade</a:t>
            </a:r>
          </a:p>
          <a:p>
            <a:r>
              <a:rPr lang="pt-BR" sz="2000" b="1" dirty="0" err="1">
                <a:solidFill>
                  <a:srgbClr val="FFFF00"/>
                </a:solidFill>
              </a:rPr>
              <a:t>Fagocítica</a:t>
            </a:r>
            <a:r>
              <a:rPr lang="pt-BR" sz="2000" b="1" dirty="0">
                <a:solidFill>
                  <a:srgbClr val="FFFF00"/>
                </a:solidFill>
              </a:rPr>
              <a:t> e de Degradação </a:t>
            </a:r>
          </a:p>
          <a:p>
            <a:r>
              <a:rPr lang="pt-BR" sz="2000" b="1" dirty="0">
                <a:solidFill>
                  <a:srgbClr val="FFFF00"/>
                </a:solidFill>
              </a:rPr>
              <a:t>Intracelular</a:t>
            </a:r>
          </a:p>
          <a:p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Macrófagos Inflamatórios </a:t>
            </a:r>
          </a:p>
          <a:p>
            <a:r>
              <a:rPr lang="pt-BR" sz="2000" b="1" dirty="0">
                <a:solidFill>
                  <a:srgbClr val="FFFF00"/>
                </a:solidFill>
              </a:rPr>
              <a:t>M1</a:t>
            </a:r>
          </a:p>
          <a:p>
            <a:pPr>
              <a:buFont typeface="Arial" pitchFamily="34" charset="0"/>
              <a:buChar char="•"/>
            </a:pPr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A </a:t>
            </a:r>
            <a:r>
              <a:rPr lang="pt-BR" sz="2000" b="1" dirty="0" err="1">
                <a:solidFill>
                  <a:srgbClr val="FFFF00"/>
                </a:solidFill>
              </a:rPr>
              <a:t>tivação</a:t>
            </a:r>
            <a:r>
              <a:rPr lang="pt-BR" sz="2000" b="1" dirty="0">
                <a:solidFill>
                  <a:srgbClr val="FFFF00"/>
                </a:solidFill>
              </a:rPr>
              <a:t> Células NK</a:t>
            </a:r>
          </a:p>
          <a:p>
            <a:pPr>
              <a:buFont typeface="Arial" pitchFamily="34" charset="0"/>
              <a:buChar char="•"/>
            </a:pPr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 err="1">
                <a:solidFill>
                  <a:srgbClr val="FFFF00"/>
                </a:solidFill>
              </a:rPr>
              <a:t>Citocinas</a:t>
            </a:r>
            <a:r>
              <a:rPr lang="pt-BR" sz="2000" b="1" dirty="0">
                <a:solidFill>
                  <a:srgbClr val="FFFF00"/>
                </a:solidFill>
              </a:rPr>
              <a:t> principais</a:t>
            </a:r>
          </a:p>
          <a:p>
            <a:endParaRPr lang="pt-BR" sz="2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sz="2000" b="1" dirty="0">
                <a:solidFill>
                  <a:srgbClr val="FFFF00"/>
                </a:solidFill>
              </a:rPr>
              <a:t>IL-1, IL-12, IL-8, IL-18</a:t>
            </a:r>
          </a:p>
          <a:p>
            <a:pPr>
              <a:buFont typeface="Arial" pitchFamily="34" charset="0"/>
              <a:buChar char="•"/>
            </a:pPr>
            <a:endParaRPr lang="pt-BR" sz="2000" b="1" dirty="0">
              <a:solidFill>
                <a:srgbClr val="FFFF00"/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IL-12, TNF-</a:t>
            </a:r>
            <a:r>
              <a:rPr lang="pt-BR" sz="2000" b="1" dirty="0">
                <a:solidFill>
                  <a:srgbClr val="FFFF00"/>
                </a:solidFill>
                <a:sym typeface="Symbol"/>
              </a:rPr>
              <a:t>, IFN-</a:t>
            </a:r>
            <a:endParaRPr lang="pt-BR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51251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568852" y="332656"/>
            <a:ext cx="5955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</a:rPr>
              <a:t>Apresentação de Antígenos e Ativação dos Linfócitos T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55|45.9|1.6|0.3|7.5|11.6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1470</Words>
  <Application>Microsoft Macintosh PowerPoint</Application>
  <PresentationFormat>Apresentação na tela (4:3)</PresentationFormat>
  <Paragraphs>467</Paragraphs>
  <Slides>63</Slides>
  <Notes>3</Notes>
  <HiddenSlides>0</HiddenSlides>
  <MMClips>4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Comic Sans MS</vt:lpstr>
      <vt:lpstr>Tema do Office</vt:lpstr>
      <vt:lpstr>Bitmap Image</vt:lpstr>
      <vt:lpstr>Auto-imunidade Celular</vt:lpstr>
      <vt:lpstr>Precursores linfóides, agora chamados timócitos, migram da CÓRTEX PARA MEDULA e não expressam CD4 nem CD8 CD4neg  CD8pos </vt:lpstr>
      <vt:lpstr>Ao adentrar o timo, timócitos passam a expressar CD4pos CD8pos </vt:lpstr>
      <vt:lpstr>Apresentação do PowerPoint</vt:lpstr>
      <vt:lpstr>Limiar de Seleção Regido pela Força de Interação Entre os Linfócitos e Antígenos Próprios</vt:lpstr>
      <vt:lpstr>Precursores linfóides, agora chamados timócitos, migram da CÓRTEX PARA MEDULA e não expressam CD4 nem CD8 CD4neg  CD8pos </vt:lpstr>
      <vt:lpstr>Loci do TCR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Diabetes Tipo I</vt:lpstr>
      <vt:lpstr>Imunopatologia – Na fase inicial é observado infiltrado inflamatório de linfócitos – macrófagos - INSULITE</vt:lpstr>
      <vt:lpstr>Diabete fulminante   infiltrado inflamatório e fibrose</vt:lpstr>
      <vt:lpstr>Imunopatologia – Na fazer crônica da doença, devido à ampla distruição das ilhotes e redução do Ag, há uma grande regressão do infiltrado inflamatório</vt:lpstr>
      <vt:lpstr>Apresentação do PowerPoint</vt:lpstr>
      <vt:lpstr>Tireoidites – Doença de Graves</vt:lpstr>
      <vt:lpstr>Doença de Graves</vt:lpstr>
      <vt:lpstr>Apresentação do PowerPoint</vt:lpstr>
      <vt:lpstr>Apresentação do PowerPoint</vt:lpstr>
      <vt:lpstr>Histopatologia</vt:lpstr>
      <vt:lpstr>Paciente</vt:lpstr>
      <vt:lpstr>Tireoidite de Hashimoto – Tireoidite Crônica Linfocítica</vt:lpstr>
      <vt:lpstr>Histopatologia</vt:lpstr>
      <vt:lpstr>Apresentação do PowerPoint</vt:lpstr>
      <vt:lpstr>Apresentação do PowerPoint</vt:lpstr>
      <vt:lpstr>Encefalomielite Experimental Auto-imuneEAE</vt:lpstr>
      <vt:lpstr>Encefalomielite Experimental Auto-imune</vt:lpstr>
      <vt:lpstr>Lesões no Sistema Nervoso Central</vt:lpstr>
      <vt:lpstr>Camundongos com EAE</vt:lpstr>
      <vt:lpstr>Esclerose Múltipla</vt:lpstr>
      <vt:lpstr>Apresentação do PowerPoint</vt:lpstr>
      <vt:lpstr>O Papel do Sistema Imune</vt:lpstr>
      <vt:lpstr>Apresentação do PowerPoint</vt:lpstr>
      <vt:lpstr>Bloqueio da Infiltração do SNC - Imunovigilância</vt:lpstr>
      <vt:lpstr>Apresentação do PowerPoint</vt:lpstr>
      <vt:lpstr>Apresentação do PowerPoint</vt:lpstr>
      <vt:lpstr>Apresentação do PowerPoint</vt:lpstr>
      <vt:lpstr>Macrófagos, Cèlulas Dendríticas, Monócitos e Neutrófilos Fazem Parte do Pool de Cèlulas Associadas ao SNC</vt:lpstr>
      <vt:lpstr>Como Se Comporta Cada População Duranta a Neuroinflamação? Qual Sua Relevância Para a Neuroinflamação?</vt:lpstr>
      <vt:lpstr>Histopatologia da MS</vt:lpstr>
      <vt:lpstr>Multiple Sclerosis</vt:lpstr>
      <vt:lpstr>E Após a Ativação dos Linfócitos T In Situ, o Que Acontece ?</vt:lpstr>
      <vt:lpstr>Mas, Quais os Alvos da IL-17 ? Por que ela é Tão Deletéria ?</vt:lpstr>
      <vt:lpstr>Expressão de Act1 em Endotélio e Células Mielóides é Dispensável Astrócitos São As Células Mais Responsivas à IL-17</vt:lpstr>
      <vt:lpstr>Transferência de Linfócitos Th17 Para Animais Deficientes em do Receptor de IL-17 em Astrócitos NÂO Desenvolve EAE</vt:lpstr>
      <vt:lpstr>Apresentação do PowerPoint</vt:lpstr>
      <vt:lpstr>Início das Lesões – Ativação por Células Residentes</vt:lpstr>
      <vt:lpstr>Progressão – Estabelecimento dos Folículos-like Produção de Citocinas, quimiocinas, MMPs</vt:lpstr>
      <vt:lpstr>Apresentação do PowerPoint</vt:lpstr>
      <vt:lpstr>Apresentação do PowerPoint</vt:lpstr>
      <vt:lpstr>Apresentação do PowerPoint</vt:lpstr>
      <vt:lpstr>Apresentação do PowerPoint</vt:lpstr>
      <vt:lpstr>Pathogenesis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Auto-imunidade Celular</dc:title>
  <dc:creator>Jean Pierre</dc:creator>
  <cp:lastModifiedBy>Jean Pierre Schatzmann Peron</cp:lastModifiedBy>
  <cp:revision>23</cp:revision>
  <dcterms:created xsi:type="dcterms:W3CDTF">2014-06-09T19:26:44Z</dcterms:created>
  <dcterms:modified xsi:type="dcterms:W3CDTF">2019-03-25T12:48:59Z</dcterms:modified>
</cp:coreProperties>
</file>