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1030" r:id="rId3"/>
    <p:sldId id="1031" r:id="rId4"/>
    <p:sldId id="1032" r:id="rId5"/>
    <p:sldId id="1033" r:id="rId6"/>
    <p:sldId id="1007" r:id="rId7"/>
    <p:sldId id="1035" r:id="rId8"/>
    <p:sldId id="1013" r:id="rId9"/>
    <p:sldId id="1038" r:id="rId10"/>
    <p:sldId id="1039" r:id="rId11"/>
    <p:sldId id="1015" r:id="rId12"/>
    <p:sldId id="1016" r:id="rId13"/>
    <p:sldId id="1036" r:id="rId14"/>
    <p:sldId id="1037" r:id="rId15"/>
    <p:sldId id="1018" r:id="rId16"/>
    <p:sldId id="332" r:id="rId17"/>
    <p:sldId id="1019" r:id="rId18"/>
    <p:sldId id="1020" r:id="rId19"/>
    <p:sldId id="1021" r:id="rId20"/>
    <p:sldId id="1022" r:id="rId21"/>
    <p:sldId id="1023" r:id="rId22"/>
    <p:sldId id="336" r:id="rId23"/>
    <p:sldId id="1026" r:id="rId24"/>
    <p:sldId id="313" r:id="rId25"/>
    <p:sldId id="334" r:id="rId26"/>
    <p:sldId id="316" r:id="rId27"/>
    <p:sldId id="317" r:id="rId28"/>
    <p:sldId id="311" r:id="rId29"/>
    <p:sldId id="1024" r:id="rId30"/>
    <p:sldId id="1025" r:id="rId31"/>
    <p:sldId id="585" r:id="rId32"/>
    <p:sldId id="586" r:id="rId33"/>
    <p:sldId id="587" r:id="rId34"/>
    <p:sldId id="588" r:id="rId35"/>
    <p:sldId id="589" r:id="rId36"/>
    <p:sldId id="590" r:id="rId37"/>
    <p:sldId id="591" r:id="rId38"/>
    <p:sldId id="592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745"/>
  </p:normalViewPr>
  <p:slideViewPr>
    <p:cSldViewPr snapToGrid="0">
      <p:cViewPr varScale="1">
        <p:scale>
          <a:sx n="106" d="100"/>
          <a:sy n="106" d="100"/>
        </p:scale>
        <p:origin x="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9" cy="72008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lib.org/library/Enc/bios/Schultz.html" TargetMode="External"/><Relationship Id="rId1" Type="http://schemas.openxmlformats.org/officeDocument/2006/relationships/hyperlink" Target="http://www.econlib.org/library/Enc/bios/Becker.html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lib.org/library/Enc/bios/Schultz.html" TargetMode="External"/><Relationship Id="rId1" Type="http://schemas.openxmlformats.org/officeDocument/2006/relationships/hyperlink" Target="http://www.econlib.org/library/Enc/bios/Becker.html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A967A-2C3C-4235-BE3D-315CBF403F46}" type="doc">
      <dgm:prSet loTypeId="urn:microsoft.com/office/officeart/2005/8/layout/bProcess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645E32-344A-469F-8A29-FE0B8918AF23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é o conjunto de conhecimentos, habilidades e atitudes que favorecem a realização de trabalho de modo a produzir valor econômico. São os atributos adquiridos por um trabalhador por meio da educação, habilidade e experiência.</a:t>
          </a:r>
          <a:endParaRPr lang="en-US" dirty="0">
            <a:solidFill>
              <a:schemeClr val="tx1"/>
            </a:solidFill>
          </a:endParaRPr>
        </a:p>
      </dgm:t>
    </dgm:pt>
    <dgm:pt modelId="{FE06645D-4272-4566-BEBF-F6E35C46165C}" type="parTrans" cxnId="{72361DA5-8FA3-4F6D-AD06-D1BCD1E93EA5}">
      <dgm:prSet/>
      <dgm:spPr/>
      <dgm:t>
        <a:bodyPr/>
        <a:lstStyle/>
        <a:p>
          <a:endParaRPr lang="en-US" sz="2000"/>
        </a:p>
      </dgm:t>
    </dgm:pt>
    <dgm:pt modelId="{9CAFA1D3-D3A9-47C0-96AA-FCA8BEFB2BAD}" type="sibTrans" cxnId="{72361DA5-8FA3-4F6D-AD06-D1BCD1E93EA5}">
      <dgm:prSet/>
      <dgm:spPr/>
      <dgm:t>
        <a:bodyPr/>
        <a:lstStyle/>
        <a:p>
          <a:endParaRPr lang="en-US"/>
        </a:p>
      </dgm:t>
    </dgm:pt>
    <dgm:pt modelId="{9EF5ABF0-9042-1C42-9A0D-31EB5F1FCD3C}" type="pres">
      <dgm:prSet presAssocID="{FB2A967A-2C3C-4235-BE3D-315CBF403F46}" presName="diagram" presStyleCnt="0">
        <dgm:presLayoutVars>
          <dgm:dir/>
          <dgm:resizeHandles/>
        </dgm:presLayoutVars>
      </dgm:prSet>
      <dgm:spPr/>
    </dgm:pt>
    <dgm:pt modelId="{135CCADB-5463-034F-9723-9CEABAB29B8A}" type="pres">
      <dgm:prSet presAssocID="{EA645E32-344A-469F-8A29-FE0B8918AF23}" presName="firstNode" presStyleLbl="node1" presStyleIdx="0" presStyleCnt="1">
        <dgm:presLayoutVars>
          <dgm:bulletEnabled val="1"/>
        </dgm:presLayoutVars>
      </dgm:prSet>
      <dgm:spPr/>
    </dgm:pt>
  </dgm:ptLst>
  <dgm:cxnLst>
    <dgm:cxn modelId="{9496D35E-2505-7C46-BEC9-B9F325227C33}" type="presOf" srcId="{FB2A967A-2C3C-4235-BE3D-315CBF403F46}" destId="{9EF5ABF0-9042-1C42-9A0D-31EB5F1FCD3C}" srcOrd="0" destOrd="0" presId="urn:microsoft.com/office/officeart/2005/8/layout/bProcess2"/>
    <dgm:cxn modelId="{72361DA5-8FA3-4F6D-AD06-D1BCD1E93EA5}" srcId="{FB2A967A-2C3C-4235-BE3D-315CBF403F46}" destId="{EA645E32-344A-469F-8A29-FE0B8918AF23}" srcOrd="0" destOrd="0" parTransId="{FE06645D-4272-4566-BEBF-F6E35C46165C}" sibTransId="{9CAFA1D3-D3A9-47C0-96AA-FCA8BEFB2BAD}"/>
    <dgm:cxn modelId="{AD207DE5-9D93-9D4C-B05C-336B41AC9A80}" type="presOf" srcId="{EA645E32-344A-469F-8A29-FE0B8918AF23}" destId="{135CCADB-5463-034F-9723-9CEABAB29B8A}" srcOrd="0" destOrd="0" presId="urn:microsoft.com/office/officeart/2005/8/layout/bProcess2"/>
    <dgm:cxn modelId="{C24C7DD9-8D53-5747-96FF-1D3F894B489B}" type="presParOf" srcId="{9EF5ABF0-9042-1C42-9A0D-31EB5F1FCD3C}" destId="{135CCADB-5463-034F-9723-9CEABAB29B8A}" srcOrd="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B32611-96D1-408A-8C60-094C28216ED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92E57E-90D2-49BA-89ED-7B75B4A46C67}">
      <dgm:prSet custT="1"/>
      <dgm:spPr/>
      <dgm:t>
        <a:bodyPr/>
        <a:lstStyle/>
        <a:p>
          <a:r>
            <a:rPr lang="pt-BR" sz="1800"/>
            <a:t>Co-especialização existe quando o valor gerado por dois ou mais ativos combinados é substancialmente maior que o valor de cada ativo na sua melhor utilização.</a:t>
          </a:r>
          <a:endParaRPr lang="en-US" sz="1800"/>
        </a:p>
      </dgm:t>
    </dgm:pt>
    <dgm:pt modelId="{271E5FEE-FF94-4EEE-9A48-DDF86461087D}" type="parTrans" cxnId="{209B409E-1290-487A-9F89-C9A9CF1202A3}">
      <dgm:prSet/>
      <dgm:spPr/>
      <dgm:t>
        <a:bodyPr/>
        <a:lstStyle/>
        <a:p>
          <a:endParaRPr lang="en-US" sz="2400"/>
        </a:p>
      </dgm:t>
    </dgm:pt>
    <dgm:pt modelId="{1878A66E-8BA9-4167-8989-9CEFC04A2007}" type="sibTrans" cxnId="{209B409E-1290-487A-9F89-C9A9CF1202A3}">
      <dgm:prSet/>
      <dgm:spPr/>
      <dgm:t>
        <a:bodyPr/>
        <a:lstStyle/>
        <a:p>
          <a:endParaRPr lang="en-US" sz="2400"/>
        </a:p>
      </dgm:t>
    </dgm:pt>
    <dgm:pt modelId="{CB70AD21-DB95-4B1B-BE59-2F1EC839D1B7}">
      <dgm:prSet custT="1"/>
      <dgm:spPr/>
      <dgm:t>
        <a:bodyPr/>
        <a:lstStyle/>
        <a:p>
          <a:r>
            <a:rPr lang="pt-BR" sz="1800"/>
            <a:t>Exemplos: o cientista interagindo com as patentes da empresa para criar novas capacidades de inovação ou um novo empregado se beneficia da experiência especifica de um gerente com experiência. </a:t>
          </a:r>
          <a:endParaRPr lang="en-US" sz="1800"/>
        </a:p>
      </dgm:t>
    </dgm:pt>
    <dgm:pt modelId="{5C51A543-7961-4221-B227-A9D16A8939A9}" type="parTrans" cxnId="{041867D4-898C-4259-AF2E-2FFD074CDD0B}">
      <dgm:prSet/>
      <dgm:spPr/>
      <dgm:t>
        <a:bodyPr/>
        <a:lstStyle/>
        <a:p>
          <a:endParaRPr lang="en-US" sz="2400"/>
        </a:p>
      </dgm:t>
    </dgm:pt>
    <dgm:pt modelId="{7E1EEC0D-845D-418C-BB35-A0DC259A8AD0}" type="sibTrans" cxnId="{041867D4-898C-4259-AF2E-2FFD074CDD0B}">
      <dgm:prSet/>
      <dgm:spPr/>
      <dgm:t>
        <a:bodyPr/>
        <a:lstStyle/>
        <a:p>
          <a:endParaRPr lang="en-US" sz="2400"/>
        </a:p>
      </dgm:t>
    </dgm:pt>
    <dgm:pt modelId="{545D957E-ECD2-4018-AF61-0D7C2E18A8F3}">
      <dgm:prSet custT="1"/>
      <dgm:spPr/>
      <dgm:t>
        <a:bodyPr/>
        <a:lstStyle/>
        <a:p>
          <a:r>
            <a:rPr lang="pt-BR" sz="1800"/>
            <a:t>Nesses exemplos, o empregado pode construir a partir de recursos existentes para construir uma nova capacidade especifica da empresa. É sabido que quando o conhecimento é co-especializado ou complementar, a probabilidade do empregado deixar a organização é reduzido e no caso dele sair, ele terá grande dificuldade de transferir o conhecimento co-especializado para uma outra organização. </a:t>
          </a:r>
          <a:endParaRPr lang="en-US" sz="1800"/>
        </a:p>
      </dgm:t>
    </dgm:pt>
    <dgm:pt modelId="{4AE54CBD-B8C2-4340-A1B9-634684CFA12E}" type="parTrans" cxnId="{959F3B12-6612-428B-B75F-E6E45832486D}">
      <dgm:prSet/>
      <dgm:spPr/>
      <dgm:t>
        <a:bodyPr/>
        <a:lstStyle/>
        <a:p>
          <a:endParaRPr lang="en-US" sz="2400"/>
        </a:p>
      </dgm:t>
    </dgm:pt>
    <dgm:pt modelId="{35907817-0C8C-4E0F-A1B4-5B844B4CCE11}" type="sibTrans" cxnId="{959F3B12-6612-428B-B75F-E6E45832486D}">
      <dgm:prSet/>
      <dgm:spPr/>
      <dgm:t>
        <a:bodyPr/>
        <a:lstStyle/>
        <a:p>
          <a:endParaRPr lang="en-US" sz="2400"/>
        </a:p>
      </dgm:t>
    </dgm:pt>
    <dgm:pt modelId="{7ADE122B-9698-48A0-B754-49A59F81390F}" type="pres">
      <dgm:prSet presAssocID="{CAB32611-96D1-408A-8C60-094C28216ED6}" presName="linear" presStyleCnt="0">
        <dgm:presLayoutVars>
          <dgm:animLvl val="lvl"/>
          <dgm:resizeHandles val="exact"/>
        </dgm:presLayoutVars>
      </dgm:prSet>
      <dgm:spPr/>
    </dgm:pt>
    <dgm:pt modelId="{A6191D18-645E-4F9C-9FCE-CA57BBEE8667}" type="pres">
      <dgm:prSet presAssocID="{E892E57E-90D2-49BA-89ED-7B75B4A46C67}" presName="parentText" presStyleLbl="node1" presStyleIdx="0" presStyleCnt="3" custScaleY="54135">
        <dgm:presLayoutVars>
          <dgm:chMax val="0"/>
          <dgm:bulletEnabled val="1"/>
        </dgm:presLayoutVars>
      </dgm:prSet>
      <dgm:spPr/>
    </dgm:pt>
    <dgm:pt modelId="{019DC3BE-CD02-4F8B-B7FC-135FE10BC98F}" type="pres">
      <dgm:prSet presAssocID="{1878A66E-8BA9-4167-8989-9CEFC04A2007}" presName="spacer" presStyleCnt="0"/>
      <dgm:spPr/>
    </dgm:pt>
    <dgm:pt modelId="{4EC8A61E-8A82-4F6A-9971-E478677EC325}" type="pres">
      <dgm:prSet presAssocID="{CB70AD21-DB95-4B1B-BE59-2F1EC839D1B7}" presName="parentText" presStyleLbl="node1" presStyleIdx="1" presStyleCnt="3" custScaleY="70689">
        <dgm:presLayoutVars>
          <dgm:chMax val="0"/>
          <dgm:bulletEnabled val="1"/>
        </dgm:presLayoutVars>
      </dgm:prSet>
      <dgm:spPr/>
    </dgm:pt>
    <dgm:pt modelId="{13FEAD9E-8D51-4BDF-A284-604696D9FD46}" type="pres">
      <dgm:prSet presAssocID="{7E1EEC0D-845D-418C-BB35-A0DC259A8AD0}" presName="spacer" presStyleCnt="0"/>
      <dgm:spPr/>
    </dgm:pt>
    <dgm:pt modelId="{B740CF71-4EF3-4F50-AFA7-CD67A00D593D}" type="pres">
      <dgm:prSet presAssocID="{545D957E-ECD2-4018-AF61-0D7C2E18A8F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4726F0D-5D08-409D-A4BB-39E9C839F6F7}" type="presOf" srcId="{CB70AD21-DB95-4B1B-BE59-2F1EC839D1B7}" destId="{4EC8A61E-8A82-4F6A-9971-E478677EC325}" srcOrd="0" destOrd="0" presId="urn:microsoft.com/office/officeart/2005/8/layout/vList2"/>
    <dgm:cxn modelId="{959F3B12-6612-428B-B75F-E6E45832486D}" srcId="{CAB32611-96D1-408A-8C60-094C28216ED6}" destId="{545D957E-ECD2-4018-AF61-0D7C2E18A8F3}" srcOrd="2" destOrd="0" parTransId="{4AE54CBD-B8C2-4340-A1B9-634684CFA12E}" sibTransId="{35907817-0C8C-4E0F-A1B4-5B844B4CCE11}"/>
    <dgm:cxn modelId="{F3BB141A-F20E-4482-8866-6F9063B57F5F}" type="presOf" srcId="{E892E57E-90D2-49BA-89ED-7B75B4A46C67}" destId="{A6191D18-645E-4F9C-9FCE-CA57BBEE8667}" srcOrd="0" destOrd="0" presId="urn:microsoft.com/office/officeart/2005/8/layout/vList2"/>
    <dgm:cxn modelId="{10792779-648D-48C6-8687-96420E107688}" type="presOf" srcId="{CAB32611-96D1-408A-8C60-094C28216ED6}" destId="{7ADE122B-9698-48A0-B754-49A59F81390F}" srcOrd="0" destOrd="0" presId="urn:microsoft.com/office/officeart/2005/8/layout/vList2"/>
    <dgm:cxn modelId="{209B409E-1290-487A-9F89-C9A9CF1202A3}" srcId="{CAB32611-96D1-408A-8C60-094C28216ED6}" destId="{E892E57E-90D2-49BA-89ED-7B75B4A46C67}" srcOrd="0" destOrd="0" parTransId="{271E5FEE-FF94-4EEE-9A48-DDF86461087D}" sibTransId="{1878A66E-8BA9-4167-8989-9CEFC04A2007}"/>
    <dgm:cxn modelId="{F412E8C1-E0DB-4BC6-88DB-C2DA3FC66E8E}" type="presOf" srcId="{545D957E-ECD2-4018-AF61-0D7C2E18A8F3}" destId="{B740CF71-4EF3-4F50-AFA7-CD67A00D593D}" srcOrd="0" destOrd="0" presId="urn:microsoft.com/office/officeart/2005/8/layout/vList2"/>
    <dgm:cxn modelId="{041867D4-898C-4259-AF2E-2FFD074CDD0B}" srcId="{CAB32611-96D1-408A-8C60-094C28216ED6}" destId="{CB70AD21-DB95-4B1B-BE59-2F1EC839D1B7}" srcOrd="1" destOrd="0" parTransId="{5C51A543-7961-4221-B227-A9D16A8939A9}" sibTransId="{7E1EEC0D-845D-418C-BB35-A0DC259A8AD0}"/>
    <dgm:cxn modelId="{AC672A4C-A99A-4EBF-9E7C-725493782EDB}" type="presParOf" srcId="{7ADE122B-9698-48A0-B754-49A59F81390F}" destId="{A6191D18-645E-4F9C-9FCE-CA57BBEE8667}" srcOrd="0" destOrd="0" presId="urn:microsoft.com/office/officeart/2005/8/layout/vList2"/>
    <dgm:cxn modelId="{A8D81F37-A75B-4487-9760-E3E035465594}" type="presParOf" srcId="{7ADE122B-9698-48A0-B754-49A59F81390F}" destId="{019DC3BE-CD02-4F8B-B7FC-135FE10BC98F}" srcOrd="1" destOrd="0" presId="urn:microsoft.com/office/officeart/2005/8/layout/vList2"/>
    <dgm:cxn modelId="{667423C2-A8E0-4EDC-976D-A958E0BD40BB}" type="presParOf" srcId="{7ADE122B-9698-48A0-B754-49A59F81390F}" destId="{4EC8A61E-8A82-4F6A-9971-E478677EC325}" srcOrd="2" destOrd="0" presId="urn:microsoft.com/office/officeart/2005/8/layout/vList2"/>
    <dgm:cxn modelId="{82387768-AC22-4815-929B-5F56AA9BA291}" type="presParOf" srcId="{7ADE122B-9698-48A0-B754-49A59F81390F}" destId="{13FEAD9E-8D51-4BDF-A284-604696D9FD46}" srcOrd="3" destOrd="0" presId="urn:microsoft.com/office/officeart/2005/8/layout/vList2"/>
    <dgm:cxn modelId="{898525F6-743C-4444-8A68-A2ADBA18A374}" type="presParOf" srcId="{7ADE122B-9698-48A0-B754-49A59F81390F}" destId="{B740CF71-4EF3-4F50-AFA7-CD67A00D593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3C8256-53BC-D34D-A943-590656A8280D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DF6952F-B942-3444-A978-C7CA776ADC6D}">
      <dgm:prSet phldrT="[Texto]"/>
      <dgm:spPr/>
      <dgm:t>
        <a:bodyPr/>
        <a:lstStyle/>
        <a:p>
          <a:r>
            <a:rPr lang="pt-BR" dirty="0"/>
            <a:t>Cultura</a:t>
          </a:r>
        </a:p>
      </dgm:t>
    </dgm:pt>
    <dgm:pt modelId="{05026708-B809-D448-B1E8-1F1935C847E6}" type="parTrans" cxnId="{AF440EAA-9602-AB42-AC54-D265B52DB93E}">
      <dgm:prSet/>
      <dgm:spPr/>
      <dgm:t>
        <a:bodyPr/>
        <a:lstStyle/>
        <a:p>
          <a:endParaRPr lang="pt-BR"/>
        </a:p>
      </dgm:t>
    </dgm:pt>
    <dgm:pt modelId="{A802B2AA-5FFC-3240-B78E-CCA220E971F6}" type="sibTrans" cxnId="{AF440EAA-9602-AB42-AC54-D265B52DB93E}">
      <dgm:prSet/>
      <dgm:spPr/>
      <dgm:t>
        <a:bodyPr/>
        <a:lstStyle/>
        <a:p>
          <a:endParaRPr lang="pt-BR"/>
        </a:p>
      </dgm:t>
    </dgm:pt>
    <dgm:pt modelId="{7B5A7493-265E-8A48-81CE-28AB4766DF20}">
      <dgm:prSet phldrT="[Texto]"/>
      <dgm:spPr/>
      <dgm:t>
        <a:bodyPr/>
        <a:lstStyle/>
        <a:p>
          <a:r>
            <a:rPr lang="pt-BR" dirty="0"/>
            <a:t>Estrutura</a:t>
          </a:r>
        </a:p>
      </dgm:t>
    </dgm:pt>
    <dgm:pt modelId="{1D39981B-FE22-3A4F-9EA6-D7E982C4523F}" type="parTrans" cxnId="{E6474791-25D9-BC4C-9D47-72DA11A4B337}">
      <dgm:prSet/>
      <dgm:spPr/>
      <dgm:t>
        <a:bodyPr/>
        <a:lstStyle/>
        <a:p>
          <a:endParaRPr lang="pt-BR"/>
        </a:p>
      </dgm:t>
    </dgm:pt>
    <dgm:pt modelId="{087BFB71-C4E9-094B-8A86-C47AA46BD2EB}" type="sibTrans" cxnId="{E6474791-25D9-BC4C-9D47-72DA11A4B337}">
      <dgm:prSet/>
      <dgm:spPr/>
      <dgm:t>
        <a:bodyPr/>
        <a:lstStyle/>
        <a:p>
          <a:endParaRPr lang="pt-BR"/>
        </a:p>
      </dgm:t>
    </dgm:pt>
    <dgm:pt modelId="{41EFB076-3539-E14B-814C-8251925399F9}">
      <dgm:prSet phldrT="[Texto]"/>
      <dgm:spPr/>
      <dgm:t>
        <a:bodyPr/>
        <a:lstStyle/>
        <a:p>
          <a:r>
            <a:rPr lang="pt-BR" dirty="0"/>
            <a:t>Liderança</a:t>
          </a:r>
        </a:p>
      </dgm:t>
    </dgm:pt>
    <dgm:pt modelId="{79EDDB0D-0234-F840-9A27-07D8CF4A1B1D}" type="parTrans" cxnId="{B6A031F8-4384-BB44-AD1A-B52506531B52}">
      <dgm:prSet/>
      <dgm:spPr/>
      <dgm:t>
        <a:bodyPr/>
        <a:lstStyle/>
        <a:p>
          <a:endParaRPr lang="pt-BR"/>
        </a:p>
      </dgm:t>
    </dgm:pt>
    <dgm:pt modelId="{1F2F11B1-8797-3641-BABB-A7B2D9E75AE1}" type="sibTrans" cxnId="{B6A031F8-4384-BB44-AD1A-B52506531B52}">
      <dgm:prSet/>
      <dgm:spPr/>
      <dgm:t>
        <a:bodyPr/>
        <a:lstStyle/>
        <a:p>
          <a:endParaRPr lang="pt-BR"/>
        </a:p>
      </dgm:t>
    </dgm:pt>
    <dgm:pt modelId="{3435A39B-59D6-E04D-979C-4F14BD0339FE}">
      <dgm:prSet phldrT="[Texto]"/>
      <dgm:spPr/>
      <dgm:t>
        <a:bodyPr/>
        <a:lstStyle/>
        <a:p>
          <a:r>
            <a:rPr lang="pt-BR" dirty="0"/>
            <a:t>Talento</a:t>
          </a:r>
        </a:p>
      </dgm:t>
    </dgm:pt>
    <dgm:pt modelId="{9E6E021C-40EE-284A-AAD5-D52866C2D709}" type="parTrans" cxnId="{2BC3C28F-88D6-EA40-AB84-FABAC851FE21}">
      <dgm:prSet/>
      <dgm:spPr/>
      <dgm:t>
        <a:bodyPr/>
        <a:lstStyle/>
        <a:p>
          <a:endParaRPr lang="pt-BR"/>
        </a:p>
      </dgm:t>
    </dgm:pt>
    <dgm:pt modelId="{DC72E0A0-A14E-C74F-AE70-4E1FC8A3541B}" type="sibTrans" cxnId="{2BC3C28F-88D6-EA40-AB84-FABAC851FE21}">
      <dgm:prSet/>
      <dgm:spPr/>
      <dgm:t>
        <a:bodyPr/>
        <a:lstStyle/>
        <a:p>
          <a:endParaRPr lang="pt-BR"/>
        </a:p>
      </dgm:t>
    </dgm:pt>
    <dgm:pt modelId="{E7D1C510-085B-E44B-A8FA-0A948741FE4C}" type="pres">
      <dgm:prSet presAssocID="{0F3C8256-53BC-D34D-A943-590656A8280D}" presName="cycle" presStyleCnt="0">
        <dgm:presLayoutVars>
          <dgm:dir/>
          <dgm:resizeHandles val="exact"/>
        </dgm:presLayoutVars>
      </dgm:prSet>
      <dgm:spPr/>
    </dgm:pt>
    <dgm:pt modelId="{D42A2BB9-4615-D34B-95F6-C062345C815F}" type="pres">
      <dgm:prSet presAssocID="{CDF6952F-B942-3444-A978-C7CA776ADC6D}" presName="node" presStyleLbl="node1" presStyleIdx="0" presStyleCnt="4">
        <dgm:presLayoutVars>
          <dgm:bulletEnabled val="1"/>
        </dgm:presLayoutVars>
      </dgm:prSet>
      <dgm:spPr/>
    </dgm:pt>
    <dgm:pt modelId="{7D445478-6469-C949-B19F-29E3037FF4B4}" type="pres">
      <dgm:prSet presAssocID="{CDF6952F-B942-3444-A978-C7CA776ADC6D}" presName="spNode" presStyleCnt="0"/>
      <dgm:spPr/>
    </dgm:pt>
    <dgm:pt modelId="{0D2402B1-1107-D941-9085-6FB8EB8254A1}" type="pres">
      <dgm:prSet presAssocID="{A802B2AA-5FFC-3240-B78E-CCA220E971F6}" presName="sibTrans" presStyleLbl="sibTrans1D1" presStyleIdx="0" presStyleCnt="4"/>
      <dgm:spPr/>
    </dgm:pt>
    <dgm:pt modelId="{CFB7688B-2942-AE45-B99D-0C8A6F73ACE5}" type="pres">
      <dgm:prSet presAssocID="{7B5A7493-265E-8A48-81CE-28AB4766DF20}" presName="node" presStyleLbl="node1" presStyleIdx="1" presStyleCnt="4">
        <dgm:presLayoutVars>
          <dgm:bulletEnabled val="1"/>
        </dgm:presLayoutVars>
      </dgm:prSet>
      <dgm:spPr/>
    </dgm:pt>
    <dgm:pt modelId="{1104FB21-9BDC-5C42-941C-D1DBF7C4C438}" type="pres">
      <dgm:prSet presAssocID="{7B5A7493-265E-8A48-81CE-28AB4766DF20}" presName="spNode" presStyleCnt="0"/>
      <dgm:spPr/>
    </dgm:pt>
    <dgm:pt modelId="{6AF1969C-3D20-574D-A857-9A4055B296DA}" type="pres">
      <dgm:prSet presAssocID="{087BFB71-C4E9-094B-8A86-C47AA46BD2EB}" presName="sibTrans" presStyleLbl="sibTrans1D1" presStyleIdx="1" presStyleCnt="4"/>
      <dgm:spPr/>
    </dgm:pt>
    <dgm:pt modelId="{B6ED3EFA-CD70-FD46-8B87-8E7C62B7E2E5}" type="pres">
      <dgm:prSet presAssocID="{41EFB076-3539-E14B-814C-8251925399F9}" presName="node" presStyleLbl="node1" presStyleIdx="2" presStyleCnt="4">
        <dgm:presLayoutVars>
          <dgm:bulletEnabled val="1"/>
        </dgm:presLayoutVars>
      </dgm:prSet>
      <dgm:spPr/>
    </dgm:pt>
    <dgm:pt modelId="{EB62F861-6F70-624D-B6D1-EDB7AFC08752}" type="pres">
      <dgm:prSet presAssocID="{41EFB076-3539-E14B-814C-8251925399F9}" presName="spNode" presStyleCnt="0"/>
      <dgm:spPr/>
    </dgm:pt>
    <dgm:pt modelId="{CDF2E10F-3570-3F4F-8294-8A5AF09D8F1E}" type="pres">
      <dgm:prSet presAssocID="{1F2F11B1-8797-3641-BABB-A7B2D9E75AE1}" presName="sibTrans" presStyleLbl="sibTrans1D1" presStyleIdx="2" presStyleCnt="4"/>
      <dgm:spPr/>
    </dgm:pt>
    <dgm:pt modelId="{4B8D1E67-BFAD-364B-9B4B-A18FAE1E7F15}" type="pres">
      <dgm:prSet presAssocID="{3435A39B-59D6-E04D-979C-4F14BD0339FE}" presName="node" presStyleLbl="node1" presStyleIdx="3" presStyleCnt="4">
        <dgm:presLayoutVars>
          <dgm:bulletEnabled val="1"/>
        </dgm:presLayoutVars>
      </dgm:prSet>
      <dgm:spPr/>
    </dgm:pt>
    <dgm:pt modelId="{234BC8FA-958A-1440-A092-20BE23098484}" type="pres">
      <dgm:prSet presAssocID="{3435A39B-59D6-E04D-979C-4F14BD0339FE}" presName="spNode" presStyleCnt="0"/>
      <dgm:spPr/>
    </dgm:pt>
    <dgm:pt modelId="{D809F1D2-1EE3-5A44-9500-9029BAF35986}" type="pres">
      <dgm:prSet presAssocID="{DC72E0A0-A14E-C74F-AE70-4E1FC8A3541B}" presName="sibTrans" presStyleLbl="sibTrans1D1" presStyleIdx="3" presStyleCnt="4"/>
      <dgm:spPr/>
    </dgm:pt>
  </dgm:ptLst>
  <dgm:cxnLst>
    <dgm:cxn modelId="{3093182D-C6B7-4C4F-AB27-51B1F0648358}" type="presOf" srcId="{DC72E0A0-A14E-C74F-AE70-4E1FC8A3541B}" destId="{D809F1D2-1EE3-5A44-9500-9029BAF35986}" srcOrd="0" destOrd="0" presId="urn:microsoft.com/office/officeart/2005/8/layout/cycle6"/>
    <dgm:cxn modelId="{273C913E-8B63-354A-96BA-18C73EEDE7C4}" type="presOf" srcId="{41EFB076-3539-E14B-814C-8251925399F9}" destId="{B6ED3EFA-CD70-FD46-8B87-8E7C62B7E2E5}" srcOrd="0" destOrd="0" presId="urn:microsoft.com/office/officeart/2005/8/layout/cycle6"/>
    <dgm:cxn modelId="{B753E745-E1C9-5A44-8A3A-2EB36727E995}" type="presOf" srcId="{A802B2AA-5FFC-3240-B78E-CCA220E971F6}" destId="{0D2402B1-1107-D941-9085-6FB8EB8254A1}" srcOrd="0" destOrd="0" presId="urn:microsoft.com/office/officeart/2005/8/layout/cycle6"/>
    <dgm:cxn modelId="{BC9C6077-482E-5F45-87E2-3E5397F085B6}" type="presOf" srcId="{7B5A7493-265E-8A48-81CE-28AB4766DF20}" destId="{CFB7688B-2942-AE45-B99D-0C8A6F73ACE5}" srcOrd="0" destOrd="0" presId="urn:microsoft.com/office/officeart/2005/8/layout/cycle6"/>
    <dgm:cxn modelId="{2BC3C28F-88D6-EA40-AB84-FABAC851FE21}" srcId="{0F3C8256-53BC-D34D-A943-590656A8280D}" destId="{3435A39B-59D6-E04D-979C-4F14BD0339FE}" srcOrd="3" destOrd="0" parTransId="{9E6E021C-40EE-284A-AAD5-D52866C2D709}" sibTransId="{DC72E0A0-A14E-C74F-AE70-4E1FC8A3541B}"/>
    <dgm:cxn modelId="{E6474791-25D9-BC4C-9D47-72DA11A4B337}" srcId="{0F3C8256-53BC-D34D-A943-590656A8280D}" destId="{7B5A7493-265E-8A48-81CE-28AB4766DF20}" srcOrd="1" destOrd="0" parTransId="{1D39981B-FE22-3A4F-9EA6-D7E982C4523F}" sibTransId="{087BFB71-C4E9-094B-8A86-C47AA46BD2EB}"/>
    <dgm:cxn modelId="{AF440EAA-9602-AB42-AC54-D265B52DB93E}" srcId="{0F3C8256-53BC-D34D-A943-590656A8280D}" destId="{CDF6952F-B942-3444-A978-C7CA776ADC6D}" srcOrd="0" destOrd="0" parTransId="{05026708-B809-D448-B1E8-1F1935C847E6}" sibTransId="{A802B2AA-5FFC-3240-B78E-CCA220E971F6}"/>
    <dgm:cxn modelId="{A1C30BCB-FC87-484A-99BC-7792872F9554}" type="presOf" srcId="{087BFB71-C4E9-094B-8A86-C47AA46BD2EB}" destId="{6AF1969C-3D20-574D-A857-9A4055B296DA}" srcOrd="0" destOrd="0" presId="urn:microsoft.com/office/officeart/2005/8/layout/cycle6"/>
    <dgm:cxn modelId="{4F4CA9D7-BA91-5844-A4F7-3E41D7DF521B}" type="presOf" srcId="{0F3C8256-53BC-D34D-A943-590656A8280D}" destId="{E7D1C510-085B-E44B-A8FA-0A948741FE4C}" srcOrd="0" destOrd="0" presId="urn:microsoft.com/office/officeart/2005/8/layout/cycle6"/>
    <dgm:cxn modelId="{2A0E0DEA-BDC4-EF40-8281-8B73B498123A}" type="presOf" srcId="{3435A39B-59D6-E04D-979C-4F14BD0339FE}" destId="{4B8D1E67-BFAD-364B-9B4B-A18FAE1E7F15}" srcOrd="0" destOrd="0" presId="urn:microsoft.com/office/officeart/2005/8/layout/cycle6"/>
    <dgm:cxn modelId="{B6A031F8-4384-BB44-AD1A-B52506531B52}" srcId="{0F3C8256-53BC-D34D-A943-590656A8280D}" destId="{41EFB076-3539-E14B-814C-8251925399F9}" srcOrd="2" destOrd="0" parTransId="{79EDDB0D-0234-F840-9A27-07D8CF4A1B1D}" sibTransId="{1F2F11B1-8797-3641-BABB-A7B2D9E75AE1}"/>
    <dgm:cxn modelId="{5DE799FB-FCC8-704C-8D4A-1510404355BE}" type="presOf" srcId="{1F2F11B1-8797-3641-BABB-A7B2D9E75AE1}" destId="{CDF2E10F-3570-3F4F-8294-8A5AF09D8F1E}" srcOrd="0" destOrd="0" presId="urn:microsoft.com/office/officeart/2005/8/layout/cycle6"/>
    <dgm:cxn modelId="{F0FBD6FB-FAD6-F940-85A4-B39E5D295F95}" type="presOf" srcId="{CDF6952F-B942-3444-A978-C7CA776ADC6D}" destId="{D42A2BB9-4615-D34B-95F6-C062345C815F}" srcOrd="0" destOrd="0" presId="urn:microsoft.com/office/officeart/2005/8/layout/cycle6"/>
    <dgm:cxn modelId="{8CC47DF2-CBF0-F647-AE2D-20AA9DB42479}" type="presParOf" srcId="{E7D1C510-085B-E44B-A8FA-0A948741FE4C}" destId="{D42A2BB9-4615-D34B-95F6-C062345C815F}" srcOrd="0" destOrd="0" presId="urn:microsoft.com/office/officeart/2005/8/layout/cycle6"/>
    <dgm:cxn modelId="{36EDAEDF-8CD1-564B-92EA-35BA5C3542B2}" type="presParOf" srcId="{E7D1C510-085B-E44B-A8FA-0A948741FE4C}" destId="{7D445478-6469-C949-B19F-29E3037FF4B4}" srcOrd="1" destOrd="0" presId="urn:microsoft.com/office/officeart/2005/8/layout/cycle6"/>
    <dgm:cxn modelId="{08C5F335-B449-404B-88E4-7FC151E4680B}" type="presParOf" srcId="{E7D1C510-085B-E44B-A8FA-0A948741FE4C}" destId="{0D2402B1-1107-D941-9085-6FB8EB8254A1}" srcOrd="2" destOrd="0" presId="urn:microsoft.com/office/officeart/2005/8/layout/cycle6"/>
    <dgm:cxn modelId="{B0195B8A-7EC6-864E-924F-8B56B5D680EB}" type="presParOf" srcId="{E7D1C510-085B-E44B-A8FA-0A948741FE4C}" destId="{CFB7688B-2942-AE45-B99D-0C8A6F73ACE5}" srcOrd="3" destOrd="0" presId="urn:microsoft.com/office/officeart/2005/8/layout/cycle6"/>
    <dgm:cxn modelId="{D68037DC-8BDE-304F-8C79-33722CA3230A}" type="presParOf" srcId="{E7D1C510-085B-E44B-A8FA-0A948741FE4C}" destId="{1104FB21-9BDC-5C42-941C-D1DBF7C4C438}" srcOrd="4" destOrd="0" presId="urn:microsoft.com/office/officeart/2005/8/layout/cycle6"/>
    <dgm:cxn modelId="{0068D918-F2EC-7847-A11A-B42357D0F8BF}" type="presParOf" srcId="{E7D1C510-085B-E44B-A8FA-0A948741FE4C}" destId="{6AF1969C-3D20-574D-A857-9A4055B296DA}" srcOrd="5" destOrd="0" presId="urn:microsoft.com/office/officeart/2005/8/layout/cycle6"/>
    <dgm:cxn modelId="{FA4AE4BE-E184-5343-9507-9F2348F27893}" type="presParOf" srcId="{E7D1C510-085B-E44B-A8FA-0A948741FE4C}" destId="{B6ED3EFA-CD70-FD46-8B87-8E7C62B7E2E5}" srcOrd="6" destOrd="0" presId="urn:microsoft.com/office/officeart/2005/8/layout/cycle6"/>
    <dgm:cxn modelId="{B0A4E1CF-311B-F84A-8A76-5A2003BDDE56}" type="presParOf" srcId="{E7D1C510-085B-E44B-A8FA-0A948741FE4C}" destId="{EB62F861-6F70-624D-B6D1-EDB7AFC08752}" srcOrd="7" destOrd="0" presId="urn:microsoft.com/office/officeart/2005/8/layout/cycle6"/>
    <dgm:cxn modelId="{3184F5A7-CE51-A643-9CC0-199D1ADE8EC5}" type="presParOf" srcId="{E7D1C510-085B-E44B-A8FA-0A948741FE4C}" destId="{CDF2E10F-3570-3F4F-8294-8A5AF09D8F1E}" srcOrd="8" destOrd="0" presId="urn:microsoft.com/office/officeart/2005/8/layout/cycle6"/>
    <dgm:cxn modelId="{2B8B1140-6680-464B-9E11-BBEABA0D7CF0}" type="presParOf" srcId="{E7D1C510-085B-E44B-A8FA-0A948741FE4C}" destId="{4B8D1E67-BFAD-364B-9B4B-A18FAE1E7F15}" srcOrd="9" destOrd="0" presId="urn:microsoft.com/office/officeart/2005/8/layout/cycle6"/>
    <dgm:cxn modelId="{4EACB4D9-CF83-544D-AB50-448A53BF15F4}" type="presParOf" srcId="{E7D1C510-085B-E44B-A8FA-0A948741FE4C}" destId="{234BC8FA-958A-1440-A092-20BE23098484}" srcOrd="10" destOrd="0" presId="urn:microsoft.com/office/officeart/2005/8/layout/cycle6"/>
    <dgm:cxn modelId="{0F4379C7-02B5-AE42-9BB4-59DE459281A3}" type="presParOf" srcId="{E7D1C510-085B-E44B-A8FA-0A948741FE4C}" destId="{D809F1D2-1EE3-5A44-9500-9029BAF3598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18A622-C76E-4AED-A23B-1B0A67758DE7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2242F6-B265-472D-92F2-C39437CC6EB6}">
      <dgm:prSet custT="1"/>
      <dgm:spPr>
        <a:solidFill>
          <a:srgbClr val="644D52"/>
        </a:solidFill>
      </dgm:spPr>
      <dgm:t>
        <a:bodyPr/>
        <a:lstStyle/>
        <a:p>
          <a:r>
            <a:rPr lang="pt-BR" sz="2400"/>
            <a:t>Perspectiva baseada na capacidade – como investimentos em capital humano podem facilitar capacidade no nível da empresa</a:t>
          </a:r>
        </a:p>
      </dgm:t>
    </dgm:pt>
    <dgm:pt modelId="{78D7B9A2-3B51-4762-9184-8C0C8AE4016C}" type="parTrans" cxnId="{D8B53445-4B08-484C-B96B-30B9F99F0D4D}">
      <dgm:prSet/>
      <dgm:spPr/>
      <dgm:t>
        <a:bodyPr/>
        <a:lstStyle/>
        <a:p>
          <a:endParaRPr lang="pt-BR"/>
        </a:p>
      </dgm:t>
    </dgm:pt>
    <dgm:pt modelId="{4C368FFF-28D7-43DA-8621-A9A50F4B6C7C}" type="sibTrans" cxnId="{D8B53445-4B08-484C-B96B-30B9F99F0D4D}">
      <dgm:prSet/>
      <dgm:spPr/>
      <dgm:t>
        <a:bodyPr/>
        <a:lstStyle/>
        <a:p>
          <a:endParaRPr lang="pt-BR"/>
        </a:p>
      </dgm:t>
    </dgm:pt>
    <dgm:pt modelId="{50089CF5-D916-4F47-8BC1-3C877509F2B8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dirty="0"/>
            <a:t> Investimento em treinamento (numero de horas) – comprometimento</a:t>
          </a:r>
        </a:p>
      </dgm:t>
    </dgm:pt>
    <dgm:pt modelId="{26566A98-52F6-4766-944B-2203F2631406}" type="parTrans" cxnId="{95D82A99-EAE0-4D4C-8A9F-5D0D67BBF396}">
      <dgm:prSet/>
      <dgm:spPr/>
      <dgm:t>
        <a:bodyPr/>
        <a:lstStyle/>
        <a:p>
          <a:endParaRPr lang="pt-BR"/>
        </a:p>
      </dgm:t>
    </dgm:pt>
    <dgm:pt modelId="{F7D81F6B-7D29-4AF0-AF72-3B00C9873150}" type="sibTrans" cxnId="{95D82A99-EAE0-4D4C-8A9F-5D0D67BBF396}">
      <dgm:prSet/>
      <dgm:spPr/>
      <dgm:t>
        <a:bodyPr/>
        <a:lstStyle/>
        <a:p>
          <a:endParaRPr lang="pt-BR"/>
        </a:p>
      </dgm:t>
    </dgm:pt>
    <dgm:pt modelId="{693367BE-33DC-4FFB-B7AA-D62D469F4393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/>
            <a:t>Treinamento Informal – mindset coletivo</a:t>
          </a:r>
        </a:p>
      </dgm:t>
    </dgm:pt>
    <dgm:pt modelId="{1C718B11-6BB5-46A4-9A67-F09A2A9FADB7}" type="parTrans" cxnId="{9D635371-5CB6-41DD-BBE5-F4BA08824235}">
      <dgm:prSet/>
      <dgm:spPr/>
      <dgm:t>
        <a:bodyPr/>
        <a:lstStyle/>
        <a:p>
          <a:endParaRPr lang="pt-BR"/>
        </a:p>
      </dgm:t>
    </dgm:pt>
    <dgm:pt modelId="{977B99CF-DA24-4018-9888-A58F1BACA9B2}" type="sibTrans" cxnId="{9D635371-5CB6-41DD-BBE5-F4BA08824235}">
      <dgm:prSet/>
      <dgm:spPr/>
      <dgm:t>
        <a:bodyPr/>
        <a:lstStyle/>
        <a:p>
          <a:endParaRPr lang="pt-BR"/>
        </a:p>
      </dgm:t>
    </dgm:pt>
    <dgm:pt modelId="{F4F351CC-DD29-4222-8FB1-CECBDB67A2FD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dirty="0"/>
            <a:t> </a:t>
          </a:r>
          <a:r>
            <a:rPr lang="pt-BR" dirty="0" err="1"/>
            <a:t>Co-especialização</a:t>
          </a:r>
          <a:endParaRPr lang="pt-BR" dirty="0"/>
        </a:p>
      </dgm:t>
    </dgm:pt>
    <dgm:pt modelId="{7AB74610-7DF9-4EF3-8B1E-A05932055392}" type="parTrans" cxnId="{DA38F117-FE85-4456-85BB-6B6C32DD7D05}">
      <dgm:prSet/>
      <dgm:spPr/>
      <dgm:t>
        <a:bodyPr/>
        <a:lstStyle/>
        <a:p>
          <a:endParaRPr lang="pt-BR"/>
        </a:p>
      </dgm:t>
    </dgm:pt>
    <dgm:pt modelId="{8E3B6265-25F9-4672-985A-9F496547A61B}" type="sibTrans" cxnId="{DA38F117-FE85-4456-85BB-6B6C32DD7D05}">
      <dgm:prSet/>
      <dgm:spPr/>
      <dgm:t>
        <a:bodyPr/>
        <a:lstStyle/>
        <a:p>
          <a:endParaRPr lang="pt-BR"/>
        </a:p>
      </dgm:t>
    </dgm:pt>
    <dgm:pt modelId="{1D0DC2EF-E77B-4149-8FA2-DF07D3D437F6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dirty="0"/>
            <a:t>Capital estrutural  influencia capacidade incremental criativa, enquanto capital humano  interage com capital social  influencia capacidade inovadora radical.</a:t>
          </a:r>
        </a:p>
      </dgm:t>
    </dgm:pt>
    <dgm:pt modelId="{E4C88C8F-153D-450C-A7A3-B4DAA032F306}" type="parTrans" cxnId="{EF29E84A-1EA6-48D0-99D8-815EA506C133}">
      <dgm:prSet/>
      <dgm:spPr/>
      <dgm:t>
        <a:bodyPr/>
        <a:lstStyle/>
        <a:p>
          <a:endParaRPr lang="pt-BR"/>
        </a:p>
      </dgm:t>
    </dgm:pt>
    <dgm:pt modelId="{9DC7AEFF-486C-4FBF-BDAD-D1D7DA676FB3}" type="sibTrans" cxnId="{EF29E84A-1EA6-48D0-99D8-815EA506C133}">
      <dgm:prSet/>
      <dgm:spPr/>
      <dgm:t>
        <a:bodyPr/>
        <a:lstStyle/>
        <a:p>
          <a:endParaRPr lang="pt-BR"/>
        </a:p>
      </dgm:t>
    </dgm:pt>
    <dgm:pt modelId="{18922109-2A06-4235-983D-5BC34947BAC0}" type="pres">
      <dgm:prSet presAssocID="{DF18A622-C76E-4AED-A23B-1B0A67758DE7}" presName="Name0" presStyleCnt="0">
        <dgm:presLayoutVars>
          <dgm:dir/>
          <dgm:animLvl val="lvl"/>
          <dgm:resizeHandles val="exact"/>
        </dgm:presLayoutVars>
      </dgm:prSet>
      <dgm:spPr/>
    </dgm:pt>
    <dgm:pt modelId="{4BC4C81F-CE7E-4F04-BC24-D0CE2DC7990D}" type="pres">
      <dgm:prSet presAssocID="{992242F6-B265-472D-92F2-C39437CC6EB6}" presName="linNode" presStyleCnt="0"/>
      <dgm:spPr/>
    </dgm:pt>
    <dgm:pt modelId="{50052FBE-BBA3-4478-9BE0-507DEC66A2BB}" type="pres">
      <dgm:prSet presAssocID="{992242F6-B265-472D-92F2-C39437CC6EB6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E2E17671-F0B8-4688-97A7-16633F006C95}" type="pres">
      <dgm:prSet presAssocID="{992242F6-B265-472D-92F2-C39437CC6EB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E5A720A-19C3-4EC7-B94D-69C0A2C41A86}" type="presOf" srcId="{F4F351CC-DD29-4222-8FB1-CECBDB67A2FD}" destId="{E2E17671-F0B8-4688-97A7-16633F006C95}" srcOrd="0" destOrd="2" presId="urn:microsoft.com/office/officeart/2005/8/layout/vList5"/>
    <dgm:cxn modelId="{DA38F117-FE85-4456-85BB-6B6C32DD7D05}" srcId="{992242F6-B265-472D-92F2-C39437CC6EB6}" destId="{F4F351CC-DD29-4222-8FB1-CECBDB67A2FD}" srcOrd="1" destOrd="0" parTransId="{7AB74610-7DF9-4EF3-8B1E-A05932055392}" sibTransId="{8E3B6265-25F9-4672-985A-9F496547A61B}"/>
    <dgm:cxn modelId="{D8B53445-4B08-484C-B96B-30B9F99F0D4D}" srcId="{DF18A622-C76E-4AED-A23B-1B0A67758DE7}" destId="{992242F6-B265-472D-92F2-C39437CC6EB6}" srcOrd="0" destOrd="0" parTransId="{78D7B9A2-3B51-4762-9184-8C0C8AE4016C}" sibTransId="{4C368FFF-28D7-43DA-8621-A9A50F4B6C7C}"/>
    <dgm:cxn modelId="{EF29E84A-1EA6-48D0-99D8-815EA506C133}" srcId="{F4F351CC-DD29-4222-8FB1-CECBDB67A2FD}" destId="{1D0DC2EF-E77B-4149-8FA2-DF07D3D437F6}" srcOrd="0" destOrd="0" parTransId="{E4C88C8F-153D-450C-A7A3-B4DAA032F306}" sibTransId="{9DC7AEFF-486C-4FBF-BDAD-D1D7DA676FB3}"/>
    <dgm:cxn modelId="{CB52C167-0018-4B73-8146-57CF85B29AEA}" type="presOf" srcId="{693367BE-33DC-4FFB-B7AA-D62D469F4393}" destId="{E2E17671-F0B8-4688-97A7-16633F006C95}" srcOrd="0" destOrd="1" presId="urn:microsoft.com/office/officeart/2005/8/layout/vList5"/>
    <dgm:cxn modelId="{9D635371-5CB6-41DD-BBE5-F4BA08824235}" srcId="{50089CF5-D916-4F47-8BC1-3C877509F2B8}" destId="{693367BE-33DC-4FFB-B7AA-D62D469F4393}" srcOrd="0" destOrd="0" parTransId="{1C718B11-6BB5-46A4-9A67-F09A2A9FADB7}" sibTransId="{977B99CF-DA24-4018-9888-A58F1BACA9B2}"/>
    <dgm:cxn modelId="{95D82A99-EAE0-4D4C-8A9F-5D0D67BBF396}" srcId="{992242F6-B265-472D-92F2-C39437CC6EB6}" destId="{50089CF5-D916-4F47-8BC1-3C877509F2B8}" srcOrd="0" destOrd="0" parTransId="{26566A98-52F6-4766-944B-2203F2631406}" sibTransId="{F7D81F6B-7D29-4AF0-AF72-3B00C9873150}"/>
    <dgm:cxn modelId="{5F346F9C-2099-46CB-9935-5F53D0C554D0}" type="presOf" srcId="{DF18A622-C76E-4AED-A23B-1B0A67758DE7}" destId="{18922109-2A06-4235-983D-5BC34947BAC0}" srcOrd="0" destOrd="0" presId="urn:microsoft.com/office/officeart/2005/8/layout/vList5"/>
    <dgm:cxn modelId="{595A019E-802C-4011-8728-9D2FA3E09B1E}" type="presOf" srcId="{1D0DC2EF-E77B-4149-8FA2-DF07D3D437F6}" destId="{E2E17671-F0B8-4688-97A7-16633F006C95}" srcOrd="0" destOrd="3" presId="urn:microsoft.com/office/officeart/2005/8/layout/vList5"/>
    <dgm:cxn modelId="{A3548AE2-BB92-4C87-A6B3-F3CDDAE0FF64}" type="presOf" srcId="{50089CF5-D916-4F47-8BC1-3C877509F2B8}" destId="{E2E17671-F0B8-4688-97A7-16633F006C95}" srcOrd="0" destOrd="0" presId="urn:microsoft.com/office/officeart/2005/8/layout/vList5"/>
    <dgm:cxn modelId="{9BC639F4-073A-40C9-8AAE-A1744F1F9C19}" type="presOf" srcId="{992242F6-B265-472D-92F2-C39437CC6EB6}" destId="{50052FBE-BBA3-4478-9BE0-507DEC66A2BB}" srcOrd="0" destOrd="0" presId="urn:microsoft.com/office/officeart/2005/8/layout/vList5"/>
    <dgm:cxn modelId="{820E4DEC-639D-4F71-A81F-EE12EB9D19A7}" type="presParOf" srcId="{18922109-2A06-4235-983D-5BC34947BAC0}" destId="{4BC4C81F-CE7E-4F04-BC24-D0CE2DC7990D}" srcOrd="0" destOrd="0" presId="urn:microsoft.com/office/officeart/2005/8/layout/vList5"/>
    <dgm:cxn modelId="{EDA82A0A-5807-4E4C-99F6-69690A170B9D}" type="presParOf" srcId="{4BC4C81F-CE7E-4F04-BC24-D0CE2DC7990D}" destId="{50052FBE-BBA3-4478-9BE0-507DEC66A2BB}" srcOrd="0" destOrd="0" presId="urn:microsoft.com/office/officeart/2005/8/layout/vList5"/>
    <dgm:cxn modelId="{F559E14B-12EF-494B-A566-479D747D86DB}" type="presParOf" srcId="{4BC4C81F-CE7E-4F04-BC24-D0CE2DC7990D}" destId="{E2E17671-F0B8-4688-97A7-16633F006C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C477973-9504-43B4-825C-CDE25180AD2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3840C3B-594E-4CBB-BF7E-9AD33EA99FFB}">
      <dgm:prSet/>
      <dgm:spPr/>
      <dgm:t>
        <a:bodyPr/>
        <a:lstStyle/>
        <a:p>
          <a:r>
            <a:rPr lang="pt-BR" dirty="0"/>
            <a:t>Evidencias mostram que muitas empresas agora operam em um ambiente cada vez mais turbulento e dinâmico onde forças disruptivas como inovação tecnológica, competição global e empreendedorismo surgem, </a:t>
          </a:r>
        </a:p>
      </dgm:t>
    </dgm:pt>
    <dgm:pt modelId="{7648A988-DDAC-4241-8E86-E529EE9F62DF}" type="parTrans" cxnId="{F45B60F9-8464-4CD4-8CD9-7B763A84179A}">
      <dgm:prSet/>
      <dgm:spPr/>
      <dgm:t>
        <a:bodyPr/>
        <a:lstStyle/>
        <a:p>
          <a:endParaRPr lang="pt-BR"/>
        </a:p>
      </dgm:t>
    </dgm:pt>
    <dgm:pt modelId="{3C633329-C45E-41F9-8C42-09D31BE3A8CB}" type="sibTrans" cxnId="{F45B60F9-8464-4CD4-8CD9-7B763A84179A}">
      <dgm:prSet/>
      <dgm:spPr/>
      <dgm:t>
        <a:bodyPr/>
        <a:lstStyle/>
        <a:p>
          <a:endParaRPr lang="pt-BR"/>
        </a:p>
      </dgm:t>
    </dgm:pt>
    <dgm:pt modelId="{3FB2E82C-B7A6-4EF9-A0CE-DF905D320CB8}">
      <dgm:prSet/>
      <dgm:spPr/>
      <dgm:t>
        <a:bodyPr/>
        <a:lstStyle/>
        <a:p>
          <a:r>
            <a:rPr lang="pt-BR" dirty="0"/>
            <a:t>Portanto, nesses ambientes as empresas precisam ser capazes de se reinventarem e  transformar sua base de recursos constituintes, rotinas de conhecimento e capacidades para se manterem alinhadas com, ou mesmo a frente do seus ambiente externo</a:t>
          </a:r>
        </a:p>
      </dgm:t>
    </dgm:pt>
    <dgm:pt modelId="{B97A9EAF-8BAE-481F-9492-9030B4EB4816}" type="parTrans" cxnId="{6F8DC4B1-CD76-4365-A7A5-A1BB733F7699}">
      <dgm:prSet/>
      <dgm:spPr/>
      <dgm:t>
        <a:bodyPr/>
        <a:lstStyle/>
        <a:p>
          <a:endParaRPr lang="pt-BR"/>
        </a:p>
      </dgm:t>
    </dgm:pt>
    <dgm:pt modelId="{51430588-5183-4111-9F5D-57B326E6B477}" type="sibTrans" cxnId="{6F8DC4B1-CD76-4365-A7A5-A1BB733F7699}">
      <dgm:prSet/>
      <dgm:spPr/>
      <dgm:t>
        <a:bodyPr/>
        <a:lstStyle/>
        <a:p>
          <a:endParaRPr lang="pt-BR"/>
        </a:p>
      </dgm:t>
    </dgm:pt>
    <dgm:pt modelId="{7E358384-B09E-43DA-A142-E15B9917091E}">
      <dgm:prSet/>
      <dgm:spPr/>
      <dgm:t>
        <a:bodyPr/>
        <a:lstStyle/>
        <a:p>
          <a:r>
            <a:rPr lang="pt-BR" dirty="0"/>
            <a:t>Capacidade dinâmica é diferente da capacidade tradicional – que pertence a operação corrente da organização  – e refere-se a “capacidade de uma organização  para intencionalmente criar, expandir ou modificar sua base de recursos. </a:t>
          </a:r>
        </a:p>
      </dgm:t>
    </dgm:pt>
    <dgm:pt modelId="{93E38C07-3143-4DE8-B390-2BAA5DEE96F5}" type="parTrans" cxnId="{7527BB2C-4F31-4A06-9DAF-D45EE3ADF485}">
      <dgm:prSet/>
      <dgm:spPr/>
      <dgm:t>
        <a:bodyPr/>
        <a:lstStyle/>
        <a:p>
          <a:endParaRPr lang="pt-BR"/>
        </a:p>
      </dgm:t>
    </dgm:pt>
    <dgm:pt modelId="{A07D5833-8948-484D-8D20-203082DFCE35}" type="sibTrans" cxnId="{7527BB2C-4F31-4A06-9DAF-D45EE3ADF485}">
      <dgm:prSet/>
      <dgm:spPr/>
      <dgm:t>
        <a:bodyPr/>
        <a:lstStyle/>
        <a:p>
          <a:endParaRPr lang="pt-BR"/>
        </a:p>
      </dgm:t>
    </dgm:pt>
    <dgm:pt modelId="{F7CCC10C-6A8A-8743-966B-2B55A2DE365D}" type="pres">
      <dgm:prSet presAssocID="{CC477973-9504-43B4-825C-CDE25180AD27}" presName="Name0" presStyleCnt="0">
        <dgm:presLayoutVars>
          <dgm:dir/>
          <dgm:animLvl val="lvl"/>
          <dgm:resizeHandles val="exact"/>
        </dgm:presLayoutVars>
      </dgm:prSet>
      <dgm:spPr/>
    </dgm:pt>
    <dgm:pt modelId="{51A2B94A-BDD8-F742-B1BB-91F9A4B428ED}" type="pres">
      <dgm:prSet presAssocID="{7E358384-B09E-43DA-A142-E15B9917091E}" presName="boxAndChildren" presStyleCnt="0"/>
      <dgm:spPr/>
    </dgm:pt>
    <dgm:pt modelId="{D14DEB4E-2FE3-6941-9D09-3BEE00E90372}" type="pres">
      <dgm:prSet presAssocID="{7E358384-B09E-43DA-A142-E15B9917091E}" presName="parentTextBox" presStyleLbl="node1" presStyleIdx="0" presStyleCnt="3"/>
      <dgm:spPr/>
    </dgm:pt>
    <dgm:pt modelId="{E1E25CDA-C5BC-EB44-B75F-269E1979C074}" type="pres">
      <dgm:prSet presAssocID="{51430588-5183-4111-9F5D-57B326E6B477}" presName="sp" presStyleCnt="0"/>
      <dgm:spPr/>
    </dgm:pt>
    <dgm:pt modelId="{F8494CC2-0106-7043-932A-5E92E1FE724C}" type="pres">
      <dgm:prSet presAssocID="{3FB2E82C-B7A6-4EF9-A0CE-DF905D320CB8}" presName="arrowAndChildren" presStyleCnt="0"/>
      <dgm:spPr/>
    </dgm:pt>
    <dgm:pt modelId="{C080CFD3-E2AF-CE4D-B71F-C6EE245610A4}" type="pres">
      <dgm:prSet presAssocID="{3FB2E82C-B7A6-4EF9-A0CE-DF905D320CB8}" presName="parentTextArrow" presStyleLbl="node1" presStyleIdx="1" presStyleCnt="3"/>
      <dgm:spPr/>
    </dgm:pt>
    <dgm:pt modelId="{302F9813-EC96-9249-A579-60D335A0B087}" type="pres">
      <dgm:prSet presAssocID="{3C633329-C45E-41F9-8C42-09D31BE3A8CB}" presName="sp" presStyleCnt="0"/>
      <dgm:spPr/>
    </dgm:pt>
    <dgm:pt modelId="{9CE00B4D-E2FB-D042-82F5-573393863D28}" type="pres">
      <dgm:prSet presAssocID="{53840C3B-594E-4CBB-BF7E-9AD33EA99FFB}" presName="arrowAndChildren" presStyleCnt="0"/>
      <dgm:spPr/>
    </dgm:pt>
    <dgm:pt modelId="{2BB3AEAB-3180-CF40-83A6-EF60CB1CF420}" type="pres">
      <dgm:prSet presAssocID="{53840C3B-594E-4CBB-BF7E-9AD33EA99FFB}" presName="parentTextArrow" presStyleLbl="node1" presStyleIdx="2" presStyleCnt="3"/>
      <dgm:spPr/>
    </dgm:pt>
  </dgm:ptLst>
  <dgm:cxnLst>
    <dgm:cxn modelId="{7527BB2C-4F31-4A06-9DAF-D45EE3ADF485}" srcId="{CC477973-9504-43B4-825C-CDE25180AD27}" destId="{7E358384-B09E-43DA-A142-E15B9917091E}" srcOrd="2" destOrd="0" parTransId="{93E38C07-3143-4DE8-B390-2BAA5DEE96F5}" sibTransId="{A07D5833-8948-484D-8D20-203082DFCE35}"/>
    <dgm:cxn modelId="{088D348E-27C5-0E40-8F6D-E52A9AB8BCD9}" type="presOf" srcId="{CC477973-9504-43B4-825C-CDE25180AD27}" destId="{F7CCC10C-6A8A-8743-966B-2B55A2DE365D}" srcOrd="0" destOrd="0" presId="urn:microsoft.com/office/officeart/2005/8/layout/process4"/>
    <dgm:cxn modelId="{6F8DC4B1-CD76-4365-A7A5-A1BB733F7699}" srcId="{CC477973-9504-43B4-825C-CDE25180AD27}" destId="{3FB2E82C-B7A6-4EF9-A0CE-DF905D320CB8}" srcOrd="1" destOrd="0" parTransId="{B97A9EAF-8BAE-481F-9492-9030B4EB4816}" sibTransId="{51430588-5183-4111-9F5D-57B326E6B477}"/>
    <dgm:cxn modelId="{BBBC46BF-E26C-1C40-A71F-BBD59A698FE2}" type="presOf" srcId="{3FB2E82C-B7A6-4EF9-A0CE-DF905D320CB8}" destId="{C080CFD3-E2AF-CE4D-B71F-C6EE245610A4}" srcOrd="0" destOrd="0" presId="urn:microsoft.com/office/officeart/2005/8/layout/process4"/>
    <dgm:cxn modelId="{979388D8-A585-C240-A585-C92931EC83DA}" type="presOf" srcId="{53840C3B-594E-4CBB-BF7E-9AD33EA99FFB}" destId="{2BB3AEAB-3180-CF40-83A6-EF60CB1CF420}" srcOrd="0" destOrd="0" presId="urn:microsoft.com/office/officeart/2005/8/layout/process4"/>
    <dgm:cxn modelId="{06BF5AE9-3ECE-4445-9622-CBD00660EBCD}" type="presOf" srcId="{7E358384-B09E-43DA-A142-E15B9917091E}" destId="{D14DEB4E-2FE3-6941-9D09-3BEE00E90372}" srcOrd="0" destOrd="0" presId="urn:microsoft.com/office/officeart/2005/8/layout/process4"/>
    <dgm:cxn modelId="{F45B60F9-8464-4CD4-8CD9-7B763A84179A}" srcId="{CC477973-9504-43B4-825C-CDE25180AD27}" destId="{53840C3B-594E-4CBB-BF7E-9AD33EA99FFB}" srcOrd="0" destOrd="0" parTransId="{7648A988-DDAC-4241-8E86-E529EE9F62DF}" sibTransId="{3C633329-C45E-41F9-8C42-09D31BE3A8CB}"/>
    <dgm:cxn modelId="{F8BEA681-0D35-D04E-83E9-13004D4170FC}" type="presParOf" srcId="{F7CCC10C-6A8A-8743-966B-2B55A2DE365D}" destId="{51A2B94A-BDD8-F742-B1BB-91F9A4B428ED}" srcOrd="0" destOrd="0" presId="urn:microsoft.com/office/officeart/2005/8/layout/process4"/>
    <dgm:cxn modelId="{A3C0A51E-E6CE-1C45-8A80-F4684E219F37}" type="presParOf" srcId="{51A2B94A-BDD8-F742-B1BB-91F9A4B428ED}" destId="{D14DEB4E-2FE3-6941-9D09-3BEE00E90372}" srcOrd="0" destOrd="0" presId="urn:microsoft.com/office/officeart/2005/8/layout/process4"/>
    <dgm:cxn modelId="{81B937E2-E7AE-B540-AA79-F210B593EE52}" type="presParOf" srcId="{F7CCC10C-6A8A-8743-966B-2B55A2DE365D}" destId="{E1E25CDA-C5BC-EB44-B75F-269E1979C074}" srcOrd="1" destOrd="0" presId="urn:microsoft.com/office/officeart/2005/8/layout/process4"/>
    <dgm:cxn modelId="{739F6580-E872-F749-A0FA-17A91E836586}" type="presParOf" srcId="{F7CCC10C-6A8A-8743-966B-2B55A2DE365D}" destId="{F8494CC2-0106-7043-932A-5E92E1FE724C}" srcOrd="2" destOrd="0" presId="urn:microsoft.com/office/officeart/2005/8/layout/process4"/>
    <dgm:cxn modelId="{E5390DEB-8CD0-1645-92EC-F46FAEA1E331}" type="presParOf" srcId="{F8494CC2-0106-7043-932A-5E92E1FE724C}" destId="{C080CFD3-E2AF-CE4D-B71F-C6EE245610A4}" srcOrd="0" destOrd="0" presId="urn:microsoft.com/office/officeart/2005/8/layout/process4"/>
    <dgm:cxn modelId="{16B42BE9-35E1-1641-8207-388E518563C8}" type="presParOf" srcId="{F7CCC10C-6A8A-8743-966B-2B55A2DE365D}" destId="{302F9813-EC96-9249-A579-60D335A0B087}" srcOrd="3" destOrd="0" presId="urn:microsoft.com/office/officeart/2005/8/layout/process4"/>
    <dgm:cxn modelId="{DD98D74E-D1C3-E24E-ABA6-3674ED12E36C}" type="presParOf" srcId="{F7CCC10C-6A8A-8743-966B-2B55A2DE365D}" destId="{9CE00B4D-E2FB-D042-82F5-573393863D28}" srcOrd="4" destOrd="0" presId="urn:microsoft.com/office/officeart/2005/8/layout/process4"/>
    <dgm:cxn modelId="{25F3C6B6-43A2-7149-9F73-12CA85D01CE9}" type="presParOf" srcId="{9CE00B4D-E2FB-D042-82F5-573393863D28}" destId="{2BB3AEAB-3180-CF40-83A6-EF60CB1CF4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2F0342-DB8B-476D-9064-32EA32FF66C9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C688589-02B9-4E3F-BC9C-B45079E0BB92}">
      <dgm:prSet custT="1"/>
      <dgm:spPr/>
      <dgm:t>
        <a:bodyPr/>
        <a:lstStyle/>
        <a:p>
          <a:r>
            <a:rPr lang="pt-BR" sz="2400" dirty="0"/>
            <a:t>Capacidade dinâmicas podem ocorrer nos níveis individual ou empresa.</a:t>
          </a:r>
        </a:p>
      </dgm:t>
    </dgm:pt>
    <dgm:pt modelId="{C91BF768-D52A-463D-A15F-F01D7171A16A}" type="parTrans" cxnId="{93F8A0D2-1874-451F-A8FA-E88696AC716E}">
      <dgm:prSet/>
      <dgm:spPr/>
      <dgm:t>
        <a:bodyPr/>
        <a:lstStyle/>
        <a:p>
          <a:endParaRPr lang="pt-BR" sz="2000"/>
        </a:p>
      </dgm:t>
    </dgm:pt>
    <dgm:pt modelId="{B67BB238-1375-4FFC-A2B8-64A5842DCE0C}" type="sibTrans" cxnId="{93F8A0D2-1874-451F-A8FA-E88696AC716E}">
      <dgm:prSet/>
      <dgm:spPr/>
      <dgm:t>
        <a:bodyPr/>
        <a:lstStyle/>
        <a:p>
          <a:endParaRPr lang="pt-BR" sz="2000"/>
        </a:p>
      </dgm:t>
    </dgm:pt>
    <dgm:pt modelId="{EF925274-6BC2-446D-9879-276278684173}">
      <dgm:prSet custT="1"/>
      <dgm:spPr/>
      <dgm:t>
        <a:bodyPr/>
        <a:lstStyle/>
        <a:p>
          <a:r>
            <a:rPr lang="pt-BR" sz="2000" dirty="0"/>
            <a:t>Práticas de RH – </a:t>
          </a:r>
          <a:r>
            <a:rPr lang="pt-BR" sz="2000" dirty="0" err="1"/>
            <a:t>job</a:t>
          </a:r>
          <a:r>
            <a:rPr lang="pt-BR" sz="2000" dirty="0"/>
            <a:t> </a:t>
          </a:r>
          <a:r>
            <a:rPr lang="pt-BR" sz="2000" dirty="0" err="1"/>
            <a:t>rotation</a:t>
          </a:r>
          <a:r>
            <a:rPr lang="pt-BR" sz="2000" dirty="0"/>
            <a:t>, experiência gerencial, capacidade de absorção, aprendizagem organizacional, capacidade </a:t>
          </a:r>
          <a:r>
            <a:rPr lang="pt-BR" sz="2000" dirty="0" err="1"/>
            <a:t>inovativa</a:t>
          </a:r>
          <a:r>
            <a:rPr lang="pt-BR" sz="2000" dirty="0"/>
            <a:t>, visão gerencial e liderança transformadora. </a:t>
          </a:r>
        </a:p>
      </dgm:t>
    </dgm:pt>
    <dgm:pt modelId="{1F48C416-B399-4D2E-B0A3-CDC51B896C93}" type="parTrans" cxnId="{3E5C5F6D-4148-4FE5-8797-EC00B06F49DF}">
      <dgm:prSet/>
      <dgm:spPr/>
      <dgm:t>
        <a:bodyPr/>
        <a:lstStyle/>
        <a:p>
          <a:endParaRPr lang="pt-BR" sz="2000"/>
        </a:p>
      </dgm:t>
    </dgm:pt>
    <dgm:pt modelId="{E6B0A1F7-1C32-449B-850B-9B85D9D720DF}" type="sibTrans" cxnId="{3E5C5F6D-4148-4FE5-8797-EC00B06F49DF}">
      <dgm:prSet/>
      <dgm:spPr/>
      <dgm:t>
        <a:bodyPr/>
        <a:lstStyle/>
        <a:p>
          <a:endParaRPr lang="pt-BR" sz="2000"/>
        </a:p>
      </dgm:t>
    </dgm:pt>
    <dgm:pt modelId="{D25A1508-7BD2-4DCB-95D8-CD6701C8FA0C}">
      <dgm:prSet custT="1"/>
      <dgm:spPr/>
      <dgm:t>
        <a:bodyPr/>
        <a:lstStyle/>
        <a:p>
          <a:r>
            <a:rPr lang="pt-BR" sz="2400" dirty="0"/>
            <a:t>Todos esse fatores  facilitam a flexibilidade e adaptação organizacional.</a:t>
          </a:r>
        </a:p>
      </dgm:t>
    </dgm:pt>
    <dgm:pt modelId="{269D8EE2-7223-4F58-84E7-2C190DD9E8AF}" type="parTrans" cxnId="{93883BA3-B664-4117-BACD-052B87D7D943}">
      <dgm:prSet/>
      <dgm:spPr/>
      <dgm:t>
        <a:bodyPr/>
        <a:lstStyle/>
        <a:p>
          <a:endParaRPr lang="pt-BR" sz="2000"/>
        </a:p>
      </dgm:t>
    </dgm:pt>
    <dgm:pt modelId="{811F1BC7-D9AE-4F23-80FE-455A179EB330}" type="sibTrans" cxnId="{93883BA3-B664-4117-BACD-052B87D7D943}">
      <dgm:prSet/>
      <dgm:spPr/>
      <dgm:t>
        <a:bodyPr/>
        <a:lstStyle/>
        <a:p>
          <a:endParaRPr lang="pt-BR" sz="2000"/>
        </a:p>
      </dgm:t>
    </dgm:pt>
    <dgm:pt modelId="{6A443777-D7E5-BB48-BE49-AE8544E9A8A7}" type="pres">
      <dgm:prSet presAssocID="{E62F0342-DB8B-476D-9064-32EA32FF66C9}" presName="Name0" presStyleCnt="0">
        <dgm:presLayoutVars>
          <dgm:dir/>
          <dgm:animLvl val="lvl"/>
          <dgm:resizeHandles val="exact"/>
        </dgm:presLayoutVars>
      </dgm:prSet>
      <dgm:spPr/>
    </dgm:pt>
    <dgm:pt modelId="{564A3F54-E37A-4249-B12E-6F7810EF2FE5}" type="pres">
      <dgm:prSet presAssocID="{D25A1508-7BD2-4DCB-95D8-CD6701C8FA0C}" presName="boxAndChildren" presStyleCnt="0"/>
      <dgm:spPr/>
    </dgm:pt>
    <dgm:pt modelId="{65F831BC-69E8-DA4C-B4FF-3B633E8C2B22}" type="pres">
      <dgm:prSet presAssocID="{D25A1508-7BD2-4DCB-95D8-CD6701C8FA0C}" presName="parentTextBox" presStyleLbl="node1" presStyleIdx="0" presStyleCnt="3"/>
      <dgm:spPr/>
    </dgm:pt>
    <dgm:pt modelId="{3113D13E-96A7-1F4A-A52F-FA20601501BE}" type="pres">
      <dgm:prSet presAssocID="{E6B0A1F7-1C32-449B-850B-9B85D9D720DF}" presName="sp" presStyleCnt="0"/>
      <dgm:spPr/>
    </dgm:pt>
    <dgm:pt modelId="{111A5B5F-434A-1848-BA0D-907B5AE9D49F}" type="pres">
      <dgm:prSet presAssocID="{EF925274-6BC2-446D-9879-276278684173}" presName="arrowAndChildren" presStyleCnt="0"/>
      <dgm:spPr/>
    </dgm:pt>
    <dgm:pt modelId="{907ECAC5-656F-1040-8E7D-990F5891B719}" type="pres">
      <dgm:prSet presAssocID="{EF925274-6BC2-446D-9879-276278684173}" presName="parentTextArrow" presStyleLbl="node1" presStyleIdx="1" presStyleCnt="3"/>
      <dgm:spPr/>
    </dgm:pt>
    <dgm:pt modelId="{8AB7C4EF-C62E-294A-BA54-D45322F07E50}" type="pres">
      <dgm:prSet presAssocID="{B67BB238-1375-4FFC-A2B8-64A5842DCE0C}" presName="sp" presStyleCnt="0"/>
      <dgm:spPr/>
    </dgm:pt>
    <dgm:pt modelId="{C2F5F2D5-5064-6046-9CA2-830F673C5DAC}" type="pres">
      <dgm:prSet presAssocID="{0C688589-02B9-4E3F-BC9C-B45079E0BB92}" presName="arrowAndChildren" presStyleCnt="0"/>
      <dgm:spPr/>
    </dgm:pt>
    <dgm:pt modelId="{2173D38D-F287-C04C-8B2F-CE4D99604FCD}" type="pres">
      <dgm:prSet presAssocID="{0C688589-02B9-4E3F-BC9C-B45079E0BB92}" presName="parentTextArrow" presStyleLbl="node1" presStyleIdx="2" presStyleCnt="3"/>
      <dgm:spPr/>
    </dgm:pt>
  </dgm:ptLst>
  <dgm:cxnLst>
    <dgm:cxn modelId="{85DA5D05-6E79-3A49-8BA2-3F7086BDBFE2}" type="presOf" srcId="{EF925274-6BC2-446D-9879-276278684173}" destId="{907ECAC5-656F-1040-8E7D-990F5891B719}" srcOrd="0" destOrd="0" presId="urn:microsoft.com/office/officeart/2005/8/layout/process4"/>
    <dgm:cxn modelId="{D8099B6B-C4EA-9A41-8086-3675442A96FB}" type="presOf" srcId="{E62F0342-DB8B-476D-9064-32EA32FF66C9}" destId="{6A443777-D7E5-BB48-BE49-AE8544E9A8A7}" srcOrd="0" destOrd="0" presId="urn:microsoft.com/office/officeart/2005/8/layout/process4"/>
    <dgm:cxn modelId="{3E5C5F6D-4148-4FE5-8797-EC00B06F49DF}" srcId="{E62F0342-DB8B-476D-9064-32EA32FF66C9}" destId="{EF925274-6BC2-446D-9879-276278684173}" srcOrd="1" destOrd="0" parTransId="{1F48C416-B399-4D2E-B0A3-CDC51B896C93}" sibTransId="{E6B0A1F7-1C32-449B-850B-9B85D9D720DF}"/>
    <dgm:cxn modelId="{93883BA3-B664-4117-BACD-052B87D7D943}" srcId="{E62F0342-DB8B-476D-9064-32EA32FF66C9}" destId="{D25A1508-7BD2-4DCB-95D8-CD6701C8FA0C}" srcOrd="2" destOrd="0" parTransId="{269D8EE2-7223-4F58-84E7-2C190DD9E8AF}" sibTransId="{811F1BC7-D9AE-4F23-80FE-455A179EB330}"/>
    <dgm:cxn modelId="{D0A90DAD-A9E3-2849-ACD3-B7AF13F187F9}" type="presOf" srcId="{0C688589-02B9-4E3F-BC9C-B45079E0BB92}" destId="{2173D38D-F287-C04C-8B2F-CE4D99604FCD}" srcOrd="0" destOrd="0" presId="urn:microsoft.com/office/officeart/2005/8/layout/process4"/>
    <dgm:cxn modelId="{0000C7BE-A01B-7A45-BB2F-3639A11D05B4}" type="presOf" srcId="{D25A1508-7BD2-4DCB-95D8-CD6701C8FA0C}" destId="{65F831BC-69E8-DA4C-B4FF-3B633E8C2B22}" srcOrd="0" destOrd="0" presId="urn:microsoft.com/office/officeart/2005/8/layout/process4"/>
    <dgm:cxn modelId="{93F8A0D2-1874-451F-A8FA-E88696AC716E}" srcId="{E62F0342-DB8B-476D-9064-32EA32FF66C9}" destId="{0C688589-02B9-4E3F-BC9C-B45079E0BB92}" srcOrd="0" destOrd="0" parTransId="{C91BF768-D52A-463D-A15F-F01D7171A16A}" sibTransId="{B67BB238-1375-4FFC-A2B8-64A5842DCE0C}"/>
    <dgm:cxn modelId="{CAAB48DD-D307-0E4C-B5A9-3053AFD6C6AF}" type="presParOf" srcId="{6A443777-D7E5-BB48-BE49-AE8544E9A8A7}" destId="{564A3F54-E37A-4249-B12E-6F7810EF2FE5}" srcOrd="0" destOrd="0" presId="urn:microsoft.com/office/officeart/2005/8/layout/process4"/>
    <dgm:cxn modelId="{D889BB0F-1412-3A47-B74D-50CEEE66B139}" type="presParOf" srcId="{564A3F54-E37A-4249-B12E-6F7810EF2FE5}" destId="{65F831BC-69E8-DA4C-B4FF-3B633E8C2B22}" srcOrd="0" destOrd="0" presId="urn:microsoft.com/office/officeart/2005/8/layout/process4"/>
    <dgm:cxn modelId="{27351A91-19E4-F149-BF20-69BB801D674B}" type="presParOf" srcId="{6A443777-D7E5-BB48-BE49-AE8544E9A8A7}" destId="{3113D13E-96A7-1F4A-A52F-FA20601501BE}" srcOrd="1" destOrd="0" presId="urn:microsoft.com/office/officeart/2005/8/layout/process4"/>
    <dgm:cxn modelId="{A0E18C4A-C65A-5140-B7FE-77E2CA1958C7}" type="presParOf" srcId="{6A443777-D7E5-BB48-BE49-AE8544E9A8A7}" destId="{111A5B5F-434A-1848-BA0D-907B5AE9D49F}" srcOrd="2" destOrd="0" presId="urn:microsoft.com/office/officeart/2005/8/layout/process4"/>
    <dgm:cxn modelId="{7C6A1D28-1209-594F-AC97-78F9067A1352}" type="presParOf" srcId="{111A5B5F-434A-1848-BA0D-907B5AE9D49F}" destId="{907ECAC5-656F-1040-8E7D-990F5891B719}" srcOrd="0" destOrd="0" presId="urn:microsoft.com/office/officeart/2005/8/layout/process4"/>
    <dgm:cxn modelId="{B60451F3-B5EB-A24A-84D7-8497230519D3}" type="presParOf" srcId="{6A443777-D7E5-BB48-BE49-AE8544E9A8A7}" destId="{8AB7C4EF-C62E-294A-BA54-D45322F07E50}" srcOrd="3" destOrd="0" presId="urn:microsoft.com/office/officeart/2005/8/layout/process4"/>
    <dgm:cxn modelId="{CECF5079-907F-F244-84DC-CF16FE51AF9A}" type="presParOf" srcId="{6A443777-D7E5-BB48-BE49-AE8544E9A8A7}" destId="{C2F5F2D5-5064-6046-9CA2-830F673C5DAC}" srcOrd="4" destOrd="0" presId="urn:microsoft.com/office/officeart/2005/8/layout/process4"/>
    <dgm:cxn modelId="{99BD9B52-8690-4D4A-96EF-4D3560E95A64}" type="presParOf" srcId="{C2F5F2D5-5064-6046-9CA2-830F673C5DAC}" destId="{2173D38D-F287-C04C-8B2F-CE4D99604FC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9327B8-F6CD-4A9E-9FCC-957D29CADEE1}" type="doc">
      <dgm:prSet loTypeId="urn:microsoft.com/office/officeart/2005/8/layout/process3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C911911C-067A-4914-A98D-CA0894010E98}">
      <dgm:prSet/>
      <dgm:spPr/>
      <dgm:t>
        <a:bodyPr/>
        <a:lstStyle/>
        <a:p>
          <a:r>
            <a:rPr lang="pt-BR"/>
            <a:t>Pesquisadores tem um longo entendimento que CH, especialmente o de educação e treinamento, tem um papel chave tanto no desempenho do empregado como no da empresa </a:t>
          </a:r>
        </a:p>
      </dgm:t>
    </dgm:pt>
    <dgm:pt modelId="{D5FEF82B-D77B-4FCF-B1EA-CFCD32784140}" type="parTrans" cxnId="{70F853B3-2158-4BD2-89B1-897930DACA82}">
      <dgm:prSet/>
      <dgm:spPr/>
      <dgm:t>
        <a:bodyPr/>
        <a:lstStyle/>
        <a:p>
          <a:endParaRPr lang="pt-BR"/>
        </a:p>
      </dgm:t>
    </dgm:pt>
    <dgm:pt modelId="{9F665DB2-4EA8-4727-9D90-320A61179FBC}" type="sibTrans" cxnId="{70F853B3-2158-4BD2-89B1-897930DACA82}">
      <dgm:prSet/>
      <dgm:spPr/>
      <dgm:t>
        <a:bodyPr/>
        <a:lstStyle/>
        <a:p>
          <a:endParaRPr lang="pt-BR"/>
        </a:p>
      </dgm:t>
    </dgm:pt>
    <dgm:pt modelId="{571F2F44-2728-402A-BFC5-725EF1E455CD}">
      <dgm:prSet/>
      <dgm:spPr/>
      <dgm:t>
        <a:bodyPr anchor="ctr"/>
        <a:lstStyle/>
        <a:p>
          <a:pPr algn="ctr">
            <a:buNone/>
          </a:pPr>
          <a:r>
            <a:rPr lang="pt-BR"/>
            <a:t>(Becker 1993, Schultz 1961, Mincer 1974). </a:t>
          </a:r>
        </a:p>
      </dgm:t>
    </dgm:pt>
    <dgm:pt modelId="{D62F4EE8-3C0E-4811-B342-8AE213FDBB61}" type="parTrans" cxnId="{2A57E181-B025-4979-8B65-58695B051BE1}">
      <dgm:prSet/>
      <dgm:spPr/>
      <dgm:t>
        <a:bodyPr/>
        <a:lstStyle/>
        <a:p>
          <a:endParaRPr lang="pt-BR"/>
        </a:p>
      </dgm:t>
    </dgm:pt>
    <dgm:pt modelId="{1946FC61-56A2-4CC4-B27C-466A7A38F7F2}" type="sibTrans" cxnId="{2A57E181-B025-4979-8B65-58695B051BE1}">
      <dgm:prSet/>
      <dgm:spPr/>
      <dgm:t>
        <a:bodyPr/>
        <a:lstStyle/>
        <a:p>
          <a:endParaRPr lang="pt-BR"/>
        </a:p>
      </dgm:t>
    </dgm:pt>
    <dgm:pt modelId="{16E69AB6-2583-4334-A724-2C557E409899}" type="pres">
      <dgm:prSet presAssocID="{CC9327B8-F6CD-4A9E-9FCC-957D29CADEE1}" presName="linearFlow" presStyleCnt="0">
        <dgm:presLayoutVars>
          <dgm:dir/>
          <dgm:animLvl val="lvl"/>
          <dgm:resizeHandles val="exact"/>
        </dgm:presLayoutVars>
      </dgm:prSet>
      <dgm:spPr/>
    </dgm:pt>
    <dgm:pt modelId="{99159B2D-A2D0-442F-B255-047AC02430FB}" type="pres">
      <dgm:prSet presAssocID="{C911911C-067A-4914-A98D-CA0894010E98}" presName="composite" presStyleCnt="0"/>
      <dgm:spPr/>
    </dgm:pt>
    <dgm:pt modelId="{8E3C352D-4506-47C1-9423-6C4314444AA4}" type="pres">
      <dgm:prSet presAssocID="{C911911C-067A-4914-A98D-CA0894010E98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34D04964-D3A2-4553-BD57-F45214D8DD2D}" type="pres">
      <dgm:prSet presAssocID="{C911911C-067A-4914-A98D-CA0894010E98}" presName="parSh" presStyleLbl="node1" presStyleIdx="0" presStyleCnt="1"/>
      <dgm:spPr/>
    </dgm:pt>
    <dgm:pt modelId="{4BFA2AC5-5EEF-4BB4-B7C5-E000E9CF7164}" type="pres">
      <dgm:prSet presAssocID="{C911911C-067A-4914-A98D-CA0894010E98}" presName="desTx" presStyleLbl="fgAcc1" presStyleIdx="0" presStyleCnt="1" custScaleX="96258">
        <dgm:presLayoutVars>
          <dgm:bulletEnabled val="1"/>
        </dgm:presLayoutVars>
      </dgm:prSet>
      <dgm:spPr/>
    </dgm:pt>
  </dgm:ptLst>
  <dgm:cxnLst>
    <dgm:cxn modelId="{24D8BF03-17BA-45BB-86DC-967EB72F91D0}" type="presOf" srcId="{CC9327B8-F6CD-4A9E-9FCC-957D29CADEE1}" destId="{16E69AB6-2583-4334-A724-2C557E409899}" srcOrd="0" destOrd="0" presId="urn:microsoft.com/office/officeart/2005/8/layout/process3"/>
    <dgm:cxn modelId="{03066A15-3A15-42FE-A954-D51CCF2C058B}" type="presOf" srcId="{571F2F44-2728-402A-BFC5-725EF1E455CD}" destId="{4BFA2AC5-5EEF-4BB4-B7C5-E000E9CF7164}" srcOrd="0" destOrd="0" presId="urn:microsoft.com/office/officeart/2005/8/layout/process3"/>
    <dgm:cxn modelId="{2A57E181-B025-4979-8B65-58695B051BE1}" srcId="{C911911C-067A-4914-A98D-CA0894010E98}" destId="{571F2F44-2728-402A-BFC5-725EF1E455CD}" srcOrd="0" destOrd="0" parTransId="{D62F4EE8-3C0E-4811-B342-8AE213FDBB61}" sibTransId="{1946FC61-56A2-4CC4-B27C-466A7A38F7F2}"/>
    <dgm:cxn modelId="{70F853B3-2158-4BD2-89B1-897930DACA82}" srcId="{CC9327B8-F6CD-4A9E-9FCC-957D29CADEE1}" destId="{C911911C-067A-4914-A98D-CA0894010E98}" srcOrd="0" destOrd="0" parTransId="{D5FEF82B-D77B-4FCF-B1EA-CFCD32784140}" sibTransId="{9F665DB2-4EA8-4727-9D90-320A61179FBC}"/>
    <dgm:cxn modelId="{F1D109C6-4D2A-4C19-9DCF-0F2844A80AE0}" type="presOf" srcId="{C911911C-067A-4914-A98D-CA0894010E98}" destId="{8E3C352D-4506-47C1-9423-6C4314444AA4}" srcOrd="0" destOrd="0" presId="urn:microsoft.com/office/officeart/2005/8/layout/process3"/>
    <dgm:cxn modelId="{595D6CCF-45DF-4FAA-B83F-F4F0B4CF3CD4}" type="presOf" srcId="{C911911C-067A-4914-A98D-CA0894010E98}" destId="{34D04964-D3A2-4553-BD57-F45214D8DD2D}" srcOrd="1" destOrd="0" presId="urn:microsoft.com/office/officeart/2005/8/layout/process3"/>
    <dgm:cxn modelId="{B131DA48-8630-4A8E-85AC-699C788D2783}" type="presParOf" srcId="{16E69AB6-2583-4334-A724-2C557E409899}" destId="{99159B2D-A2D0-442F-B255-047AC02430FB}" srcOrd="0" destOrd="0" presId="urn:microsoft.com/office/officeart/2005/8/layout/process3"/>
    <dgm:cxn modelId="{36F18D29-C6EA-46D5-97AE-8F42AE936FFB}" type="presParOf" srcId="{99159B2D-A2D0-442F-B255-047AC02430FB}" destId="{8E3C352D-4506-47C1-9423-6C4314444AA4}" srcOrd="0" destOrd="0" presId="urn:microsoft.com/office/officeart/2005/8/layout/process3"/>
    <dgm:cxn modelId="{5760B938-4872-44DE-BE82-71684F2A0478}" type="presParOf" srcId="{99159B2D-A2D0-442F-B255-047AC02430FB}" destId="{34D04964-D3A2-4553-BD57-F45214D8DD2D}" srcOrd="1" destOrd="0" presId="urn:microsoft.com/office/officeart/2005/8/layout/process3"/>
    <dgm:cxn modelId="{902BD6BE-246C-4DF4-ACBF-C70CDDD81FCD}" type="presParOf" srcId="{99159B2D-A2D0-442F-B255-047AC02430FB}" destId="{4BFA2AC5-5EEF-4BB4-B7C5-E000E9CF716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9C7A879-63C9-4C70-8B19-D70F410A8CF3}" type="doc">
      <dgm:prSet loTypeId="urn:microsoft.com/office/officeart/2008/layout/LinedList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pt-BR"/>
        </a:p>
      </dgm:t>
    </dgm:pt>
    <dgm:pt modelId="{4040959F-F359-41D8-9957-33AF3761B38D}">
      <dgm:prSet/>
      <dgm:spPr/>
      <dgm:t>
        <a:bodyPr/>
        <a:lstStyle/>
        <a:p>
          <a:r>
            <a:rPr lang="en-US" dirty="0" err="1"/>
            <a:t>Treinamento</a:t>
          </a:r>
          <a:r>
            <a:rPr lang="en-US" dirty="0"/>
            <a:t> é </a:t>
          </a:r>
          <a:r>
            <a:rPr lang="en-US" dirty="0" err="1"/>
            <a:t>apenas</a:t>
          </a:r>
          <a:r>
            <a:rPr lang="en-US" dirty="0"/>
            <a:t> um modo de </a:t>
          </a:r>
          <a:r>
            <a:rPr lang="en-US" dirty="0" err="1"/>
            <a:t>como</a:t>
          </a:r>
          <a:r>
            <a:rPr lang="en-US" dirty="0"/>
            <a:t> </a:t>
          </a:r>
          <a:r>
            <a:rPr lang="en-US" dirty="0" err="1"/>
            <a:t>os</a:t>
          </a:r>
          <a:r>
            <a:rPr lang="en-US" dirty="0"/>
            <a:t> </a:t>
          </a:r>
          <a:r>
            <a:rPr lang="en-US" dirty="0" err="1"/>
            <a:t>empregados</a:t>
          </a:r>
          <a:r>
            <a:rPr lang="en-US" dirty="0"/>
            <a:t> </a:t>
          </a:r>
          <a:r>
            <a:rPr lang="en-US" dirty="0" err="1"/>
            <a:t>aprendem</a:t>
          </a:r>
          <a:r>
            <a:rPr lang="en-US" dirty="0"/>
            <a:t>. </a:t>
          </a:r>
          <a:r>
            <a:rPr lang="en-US" dirty="0" err="1"/>
            <a:t>Os</a:t>
          </a:r>
          <a:r>
            <a:rPr lang="en-US" dirty="0"/>
            <a:t> </a:t>
          </a:r>
          <a:r>
            <a:rPr lang="en-US" dirty="0" err="1"/>
            <a:t>empregados</a:t>
          </a:r>
          <a:r>
            <a:rPr lang="en-US" dirty="0"/>
            <a:t> </a:t>
          </a:r>
          <a:r>
            <a:rPr lang="en-US" dirty="0" err="1"/>
            <a:t>tem</a:t>
          </a:r>
          <a:r>
            <a:rPr lang="en-US" dirty="0"/>
            <a:t> outros </a:t>
          </a:r>
          <a:r>
            <a:rPr lang="en-US" dirty="0" err="1"/>
            <a:t>modos</a:t>
          </a:r>
          <a:r>
            <a:rPr lang="en-US" dirty="0"/>
            <a:t> de </a:t>
          </a:r>
          <a:r>
            <a:rPr lang="en-US" dirty="0" err="1"/>
            <a:t>obter</a:t>
          </a:r>
          <a:r>
            <a:rPr lang="en-US" dirty="0"/>
            <a:t> </a:t>
          </a:r>
          <a:r>
            <a:rPr lang="en-US" dirty="0" err="1"/>
            <a:t>novos</a:t>
          </a:r>
          <a:r>
            <a:rPr lang="en-US" dirty="0"/>
            <a:t> </a:t>
          </a:r>
          <a:r>
            <a:rPr lang="en-US" dirty="0" err="1"/>
            <a:t>conhecimentos</a:t>
          </a:r>
          <a:r>
            <a:rPr lang="en-US" dirty="0"/>
            <a:t>. Armstrong (2014) e Machado and </a:t>
          </a:r>
          <a:r>
            <a:rPr lang="en-US" dirty="0" err="1"/>
            <a:t>Davim</a:t>
          </a:r>
          <a:r>
            <a:rPr lang="en-US" dirty="0"/>
            <a:t> (2014)</a:t>
          </a:r>
          <a:endParaRPr lang="pt-BR" dirty="0"/>
        </a:p>
      </dgm:t>
    </dgm:pt>
    <dgm:pt modelId="{F4555F18-6FF9-4F9D-9880-79878FE623DE}" type="parTrans" cxnId="{ED1EFDC3-870F-48D6-B0E0-7D7E0591796A}">
      <dgm:prSet/>
      <dgm:spPr/>
      <dgm:t>
        <a:bodyPr/>
        <a:lstStyle/>
        <a:p>
          <a:endParaRPr lang="pt-BR"/>
        </a:p>
      </dgm:t>
    </dgm:pt>
    <dgm:pt modelId="{E50D0657-6315-40A0-A2DB-7DAA9E283BA1}" type="sibTrans" cxnId="{ED1EFDC3-870F-48D6-B0E0-7D7E0591796A}">
      <dgm:prSet/>
      <dgm:spPr/>
      <dgm:t>
        <a:bodyPr/>
        <a:lstStyle/>
        <a:p>
          <a:endParaRPr lang="pt-BR"/>
        </a:p>
      </dgm:t>
    </dgm:pt>
    <dgm:pt modelId="{2D52C045-46D4-4051-95E1-7EEFE04687DC}">
      <dgm:prSet/>
      <dgm:spPr/>
      <dgm:t>
        <a:bodyPr/>
        <a:lstStyle/>
        <a:p>
          <a:r>
            <a:rPr lang="en-US" dirty="0"/>
            <a:t>A </a:t>
          </a:r>
          <a:r>
            <a:rPr lang="en-US" dirty="0" err="1"/>
            <a:t>aprendizagem</a:t>
          </a:r>
          <a:r>
            <a:rPr lang="en-US" dirty="0"/>
            <a:t> no local de </a:t>
          </a:r>
          <a:r>
            <a:rPr lang="en-US" dirty="0" err="1"/>
            <a:t>trabalho</a:t>
          </a:r>
          <a:r>
            <a:rPr lang="en-US" dirty="0"/>
            <a:t> é </a:t>
          </a:r>
          <a:r>
            <a:rPr lang="en-US" dirty="0" err="1"/>
            <a:t>principalmente</a:t>
          </a:r>
          <a:r>
            <a:rPr lang="en-US" dirty="0"/>
            <a:t> </a:t>
          </a:r>
          <a:r>
            <a:rPr lang="en-US" dirty="0" err="1"/>
            <a:t>vivencial</a:t>
          </a:r>
          <a:r>
            <a:rPr lang="en-US" dirty="0"/>
            <a:t> por </a:t>
          </a:r>
          <a:r>
            <a:rPr lang="en-US" dirty="0" err="1"/>
            <a:t>natureza</a:t>
          </a:r>
          <a:r>
            <a:rPr lang="en-US" dirty="0"/>
            <a:t>. A </a:t>
          </a:r>
          <a:r>
            <a:rPr lang="en-US" dirty="0" err="1"/>
            <a:t>educação</a:t>
          </a:r>
          <a:r>
            <a:rPr lang="en-US" dirty="0"/>
            <a:t> e </a:t>
          </a:r>
          <a:r>
            <a:rPr lang="en-US" dirty="0" err="1"/>
            <a:t>treinamento</a:t>
          </a:r>
          <a:r>
            <a:rPr lang="en-US" dirty="0"/>
            <a:t> </a:t>
          </a:r>
          <a:r>
            <a:rPr lang="en-US" dirty="0" err="1"/>
            <a:t>explica</a:t>
          </a:r>
          <a:r>
            <a:rPr lang="en-US" dirty="0"/>
            <a:t> </a:t>
          </a:r>
          <a:r>
            <a:rPr lang="en-US" dirty="0" err="1"/>
            <a:t>uma</a:t>
          </a:r>
          <a:r>
            <a:rPr lang="en-US" dirty="0"/>
            <a:t> </a:t>
          </a:r>
          <a:r>
            <a:rPr lang="en-US" dirty="0" err="1"/>
            <a:t>pequena</a:t>
          </a:r>
          <a:r>
            <a:rPr lang="en-US" dirty="0"/>
            <a:t> </a:t>
          </a:r>
          <a:r>
            <a:rPr lang="en-US" dirty="0" err="1"/>
            <a:t>parte</a:t>
          </a:r>
          <a:r>
            <a:rPr lang="en-US" dirty="0"/>
            <a:t> do que o </a:t>
          </a:r>
          <a:r>
            <a:rPr lang="en-US" dirty="0" err="1"/>
            <a:t>empregado</a:t>
          </a:r>
          <a:r>
            <a:rPr lang="en-US" dirty="0"/>
            <a:t> </a:t>
          </a:r>
          <a:r>
            <a:rPr lang="en-US" dirty="0" err="1"/>
            <a:t>aprende</a:t>
          </a:r>
          <a:r>
            <a:rPr lang="en-US" dirty="0"/>
            <a:t> no </a:t>
          </a:r>
          <a:r>
            <a:rPr lang="en-US" dirty="0" err="1"/>
            <a:t>trabalho</a:t>
          </a:r>
          <a:r>
            <a:rPr lang="en-US" dirty="0"/>
            <a:t>.</a:t>
          </a:r>
          <a:endParaRPr lang="pt-BR" dirty="0"/>
        </a:p>
      </dgm:t>
    </dgm:pt>
    <dgm:pt modelId="{AF15F034-F7A8-4514-BDB3-E9A9136084FC}" type="parTrans" cxnId="{13343C30-3706-4902-81CB-8F4BDBA33157}">
      <dgm:prSet/>
      <dgm:spPr/>
      <dgm:t>
        <a:bodyPr/>
        <a:lstStyle/>
        <a:p>
          <a:endParaRPr lang="pt-BR"/>
        </a:p>
      </dgm:t>
    </dgm:pt>
    <dgm:pt modelId="{4527AC8C-EDDE-4D9D-A354-00E424AFE5E6}" type="sibTrans" cxnId="{13343C30-3706-4902-81CB-8F4BDBA33157}">
      <dgm:prSet/>
      <dgm:spPr/>
      <dgm:t>
        <a:bodyPr/>
        <a:lstStyle/>
        <a:p>
          <a:endParaRPr lang="pt-BR"/>
        </a:p>
      </dgm:t>
    </dgm:pt>
    <dgm:pt modelId="{D4A63B5C-87E6-4D18-AB0E-CE9AC55A9E43}">
      <dgm:prSet/>
      <dgm:spPr/>
      <dgm:t>
        <a:bodyPr/>
        <a:lstStyle/>
        <a:p>
          <a:r>
            <a:rPr lang="en-US"/>
            <a:t>A aprendizagem não formal, que não é nem especificada ou planejada, tem o papel principal na aprendizagem do empregado. Eraut et al (1998)</a:t>
          </a:r>
          <a:endParaRPr lang="pt-BR"/>
        </a:p>
      </dgm:t>
    </dgm:pt>
    <dgm:pt modelId="{20775C67-530E-49AC-A103-6616964C015F}" type="parTrans" cxnId="{C1492964-43BB-4C2C-B11E-7742A9286FFB}">
      <dgm:prSet/>
      <dgm:spPr/>
      <dgm:t>
        <a:bodyPr/>
        <a:lstStyle/>
        <a:p>
          <a:endParaRPr lang="pt-BR"/>
        </a:p>
      </dgm:t>
    </dgm:pt>
    <dgm:pt modelId="{CE9BCB81-86B9-459A-9627-56CD26CD96A0}" type="sibTrans" cxnId="{C1492964-43BB-4C2C-B11E-7742A9286FFB}">
      <dgm:prSet/>
      <dgm:spPr/>
      <dgm:t>
        <a:bodyPr/>
        <a:lstStyle/>
        <a:p>
          <a:endParaRPr lang="pt-BR"/>
        </a:p>
      </dgm:t>
    </dgm:pt>
    <dgm:pt modelId="{0C1C74DE-25DB-4E53-B493-41994E65A8F7}">
      <dgm:prSet/>
      <dgm:spPr/>
      <dgm:t>
        <a:bodyPr/>
        <a:lstStyle/>
        <a:p>
          <a:r>
            <a:rPr lang="en-US"/>
            <a:t>Portanto é importante que a empresa crie um ambiente de trabalho que facilite o compartilhamento do conhecimento.</a:t>
          </a:r>
          <a:endParaRPr lang="pt-BR"/>
        </a:p>
      </dgm:t>
    </dgm:pt>
    <dgm:pt modelId="{38202F4D-A38A-4B5A-B99A-4553A44FF0E6}" type="parTrans" cxnId="{71461FD7-BCFC-40B6-BDD6-29333C26C969}">
      <dgm:prSet/>
      <dgm:spPr/>
      <dgm:t>
        <a:bodyPr/>
        <a:lstStyle/>
        <a:p>
          <a:endParaRPr lang="pt-BR"/>
        </a:p>
      </dgm:t>
    </dgm:pt>
    <dgm:pt modelId="{6A41D801-AA22-4C8B-ACCB-3F450A5835E0}" type="sibTrans" cxnId="{71461FD7-BCFC-40B6-BDD6-29333C26C969}">
      <dgm:prSet/>
      <dgm:spPr/>
      <dgm:t>
        <a:bodyPr/>
        <a:lstStyle/>
        <a:p>
          <a:endParaRPr lang="pt-BR"/>
        </a:p>
      </dgm:t>
    </dgm:pt>
    <dgm:pt modelId="{8CED9CF1-0C70-43EF-AA3A-210CF7012AC0}" type="pres">
      <dgm:prSet presAssocID="{39C7A879-63C9-4C70-8B19-D70F410A8CF3}" presName="vert0" presStyleCnt="0">
        <dgm:presLayoutVars>
          <dgm:dir/>
          <dgm:animOne val="branch"/>
          <dgm:animLvl val="lvl"/>
        </dgm:presLayoutVars>
      </dgm:prSet>
      <dgm:spPr/>
    </dgm:pt>
    <dgm:pt modelId="{DB00B0DF-B389-46B0-8B23-317306EEA523}" type="pres">
      <dgm:prSet presAssocID="{4040959F-F359-41D8-9957-33AF3761B38D}" presName="thickLine" presStyleLbl="alignNode1" presStyleIdx="0" presStyleCnt="4"/>
      <dgm:spPr/>
    </dgm:pt>
    <dgm:pt modelId="{07CF489E-B1B4-47A0-9A25-7F7548E5B9E0}" type="pres">
      <dgm:prSet presAssocID="{4040959F-F359-41D8-9957-33AF3761B38D}" presName="horz1" presStyleCnt="0"/>
      <dgm:spPr/>
    </dgm:pt>
    <dgm:pt modelId="{336D06F4-FE5D-45BB-8201-E66111DD77E6}" type="pres">
      <dgm:prSet presAssocID="{4040959F-F359-41D8-9957-33AF3761B38D}" presName="tx1" presStyleLbl="revTx" presStyleIdx="0" presStyleCnt="4"/>
      <dgm:spPr/>
    </dgm:pt>
    <dgm:pt modelId="{D4E504CC-6C8D-44B6-A4FE-AED87D207D64}" type="pres">
      <dgm:prSet presAssocID="{4040959F-F359-41D8-9957-33AF3761B38D}" presName="vert1" presStyleCnt="0"/>
      <dgm:spPr/>
    </dgm:pt>
    <dgm:pt modelId="{D703CDCF-EFDB-4CD3-B986-E2F3E0BCB9B8}" type="pres">
      <dgm:prSet presAssocID="{2D52C045-46D4-4051-95E1-7EEFE04687DC}" presName="thickLine" presStyleLbl="alignNode1" presStyleIdx="1" presStyleCnt="4"/>
      <dgm:spPr/>
    </dgm:pt>
    <dgm:pt modelId="{80AA9A74-A0F0-4DAC-9CDB-8474C81AD2C9}" type="pres">
      <dgm:prSet presAssocID="{2D52C045-46D4-4051-95E1-7EEFE04687DC}" presName="horz1" presStyleCnt="0"/>
      <dgm:spPr/>
    </dgm:pt>
    <dgm:pt modelId="{CDEA345B-8A7B-45AC-9C51-1E8C3D6A4FF4}" type="pres">
      <dgm:prSet presAssocID="{2D52C045-46D4-4051-95E1-7EEFE04687DC}" presName="tx1" presStyleLbl="revTx" presStyleIdx="1" presStyleCnt="4"/>
      <dgm:spPr/>
    </dgm:pt>
    <dgm:pt modelId="{48E5A47D-9258-49D4-8AA4-ADD1E11229F6}" type="pres">
      <dgm:prSet presAssocID="{2D52C045-46D4-4051-95E1-7EEFE04687DC}" presName="vert1" presStyleCnt="0"/>
      <dgm:spPr/>
    </dgm:pt>
    <dgm:pt modelId="{D099EB5F-F6A9-4A49-84F7-ECAC7E98F182}" type="pres">
      <dgm:prSet presAssocID="{D4A63B5C-87E6-4D18-AB0E-CE9AC55A9E43}" presName="thickLine" presStyleLbl="alignNode1" presStyleIdx="2" presStyleCnt="4"/>
      <dgm:spPr/>
    </dgm:pt>
    <dgm:pt modelId="{63D98B99-C14B-471E-AE24-BA2B968B8192}" type="pres">
      <dgm:prSet presAssocID="{D4A63B5C-87E6-4D18-AB0E-CE9AC55A9E43}" presName="horz1" presStyleCnt="0"/>
      <dgm:spPr/>
    </dgm:pt>
    <dgm:pt modelId="{2E4A5DE8-5446-4D0E-9817-1A6AE67D9008}" type="pres">
      <dgm:prSet presAssocID="{D4A63B5C-87E6-4D18-AB0E-CE9AC55A9E43}" presName="tx1" presStyleLbl="revTx" presStyleIdx="2" presStyleCnt="4"/>
      <dgm:spPr/>
    </dgm:pt>
    <dgm:pt modelId="{3DF5C426-2B80-465E-AF29-044AFB7BC26F}" type="pres">
      <dgm:prSet presAssocID="{D4A63B5C-87E6-4D18-AB0E-CE9AC55A9E43}" presName="vert1" presStyleCnt="0"/>
      <dgm:spPr/>
    </dgm:pt>
    <dgm:pt modelId="{C5C3E472-75D9-4D5B-A7C2-87E4A41B3785}" type="pres">
      <dgm:prSet presAssocID="{0C1C74DE-25DB-4E53-B493-41994E65A8F7}" presName="thickLine" presStyleLbl="alignNode1" presStyleIdx="3" presStyleCnt="4"/>
      <dgm:spPr/>
    </dgm:pt>
    <dgm:pt modelId="{1DE14F14-30FE-4B65-ABFA-E1A8CBB9023D}" type="pres">
      <dgm:prSet presAssocID="{0C1C74DE-25DB-4E53-B493-41994E65A8F7}" presName="horz1" presStyleCnt="0"/>
      <dgm:spPr/>
    </dgm:pt>
    <dgm:pt modelId="{1F9C2B1E-013C-48AB-AD3C-935195AF2A72}" type="pres">
      <dgm:prSet presAssocID="{0C1C74DE-25DB-4E53-B493-41994E65A8F7}" presName="tx1" presStyleLbl="revTx" presStyleIdx="3" presStyleCnt="4"/>
      <dgm:spPr/>
    </dgm:pt>
    <dgm:pt modelId="{586C2148-5A81-4EA0-9455-C782A748B8F6}" type="pres">
      <dgm:prSet presAssocID="{0C1C74DE-25DB-4E53-B493-41994E65A8F7}" presName="vert1" presStyleCnt="0"/>
      <dgm:spPr/>
    </dgm:pt>
  </dgm:ptLst>
  <dgm:cxnLst>
    <dgm:cxn modelId="{9B17262E-67FC-410B-99FB-A4215B91C334}" type="presOf" srcId="{0C1C74DE-25DB-4E53-B493-41994E65A8F7}" destId="{1F9C2B1E-013C-48AB-AD3C-935195AF2A72}" srcOrd="0" destOrd="0" presId="urn:microsoft.com/office/officeart/2008/layout/LinedList"/>
    <dgm:cxn modelId="{13343C30-3706-4902-81CB-8F4BDBA33157}" srcId="{39C7A879-63C9-4C70-8B19-D70F410A8CF3}" destId="{2D52C045-46D4-4051-95E1-7EEFE04687DC}" srcOrd="1" destOrd="0" parTransId="{AF15F034-F7A8-4514-BDB3-E9A9136084FC}" sibTransId="{4527AC8C-EDDE-4D9D-A354-00E424AFE5E6}"/>
    <dgm:cxn modelId="{C1492964-43BB-4C2C-B11E-7742A9286FFB}" srcId="{39C7A879-63C9-4C70-8B19-D70F410A8CF3}" destId="{D4A63B5C-87E6-4D18-AB0E-CE9AC55A9E43}" srcOrd="2" destOrd="0" parTransId="{20775C67-530E-49AC-A103-6616964C015F}" sibTransId="{CE9BCB81-86B9-459A-9627-56CD26CD96A0}"/>
    <dgm:cxn modelId="{B7169266-1414-46AC-92BC-4E450C1A89E3}" type="presOf" srcId="{39C7A879-63C9-4C70-8B19-D70F410A8CF3}" destId="{8CED9CF1-0C70-43EF-AA3A-210CF7012AC0}" srcOrd="0" destOrd="0" presId="urn:microsoft.com/office/officeart/2008/layout/LinedList"/>
    <dgm:cxn modelId="{7AE06E9B-800F-43A0-BD37-79C8D793D1A7}" type="presOf" srcId="{4040959F-F359-41D8-9957-33AF3761B38D}" destId="{336D06F4-FE5D-45BB-8201-E66111DD77E6}" srcOrd="0" destOrd="0" presId="urn:microsoft.com/office/officeart/2008/layout/LinedList"/>
    <dgm:cxn modelId="{8A8FEF9E-66C1-4336-8FF8-65B6059B701F}" type="presOf" srcId="{D4A63B5C-87E6-4D18-AB0E-CE9AC55A9E43}" destId="{2E4A5DE8-5446-4D0E-9817-1A6AE67D9008}" srcOrd="0" destOrd="0" presId="urn:microsoft.com/office/officeart/2008/layout/LinedList"/>
    <dgm:cxn modelId="{93F6BFAB-900B-4D35-9D69-6FE38E0AF433}" type="presOf" srcId="{2D52C045-46D4-4051-95E1-7EEFE04687DC}" destId="{CDEA345B-8A7B-45AC-9C51-1E8C3D6A4FF4}" srcOrd="0" destOrd="0" presId="urn:microsoft.com/office/officeart/2008/layout/LinedList"/>
    <dgm:cxn modelId="{ED1EFDC3-870F-48D6-B0E0-7D7E0591796A}" srcId="{39C7A879-63C9-4C70-8B19-D70F410A8CF3}" destId="{4040959F-F359-41D8-9957-33AF3761B38D}" srcOrd="0" destOrd="0" parTransId="{F4555F18-6FF9-4F9D-9880-79878FE623DE}" sibTransId="{E50D0657-6315-40A0-A2DB-7DAA9E283BA1}"/>
    <dgm:cxn modelId="{71461FD7-BCFC-40B6-BDD6-29333C26C969}" srcId="{39C7A879-63C9-4C70-8B19-D70F410A8CF3}" destId="{0C1C74DE-25DB-4E53-B493-41994E65A8F7}" srcOrd="3" destOrd="0" parTransId="{38202F4D-A38A-4B5A-B99A-4553A44FF0E6}" sibTransId="{6A41D801-AA22-4C8B-ACCB-3F450A5835E0}"/>
    <dgm:cxn modelId="{13EA9088-849E-4A44-870C-B5FDBCE1ADB0}" type="presParOf" srcId="{8CED9CF1-0C70-43EF-AA3A-210CF7012AC0}" destId="{DB00B0DF-B389-46B0-8B23-317306EEA523}" srcOrd="0" destOrd="0" presId="urn:microsoft.com/office/officeart/2008/layout/LinedList"/>
    <dgm:cxn modelId="{F2A99ED2-2658-4E35-81D3-E8ABD8F083D0}" type="presParOf" srcId="{8CED9CF1-0C70-43EF-AA3A-210CF7012AC0}" destId="{07CF489E-B1B4-47A0-9A25-7F7548E5B9E0}" srcOrd="1" destOrd="0" presId="urn:microsoft.com/office/officeart/2008/layout/LinedList"/>
    <dgm:cxn modelId="{8036DC90-03F3-410A-BE29-2166AE827379}" type="presParOf" srcId="{07CF489E-B1B4-47A0-9A25-7F7548E5B9E0}" destId="{336D06F4-FE5D-45BB-8201-E66111DD77E6}" srcOrd="0" destOrd="0" presId="urn:microsoft.com/office/officeart/2008/layout/LinedList"/>
    <dgm:cxn modelId="{7F931895-F85B-4B5D-9BAD-FB2A84253F4F}" type="presParOf" srcId="{07CF489E-B1B4-47A0-9A25-7F7548E5B9E0}" destId="{D4E504CC-6C8D-44B6-A4FE-AED87D207D64}" srcOrd="1" destOrd="0" presId="urn:microsoft.com/office/officeart/2008/layout/LinedList"/>
    <dgm:cxn modelId="{1B791720-AE2F-4FC5-9225-64E70A0F2EAF}" type="presParOf" srcId="{8CED9CF1-0C70-43EF-AA3A-210CF7012AC0}" destId="{D703CDCF-EFDB-4CD3-B986-E2F3E0BCB9B8}" srcOrd="2" destOrd="0" presId="urn:microsoft.com/office/officeart/2008/layout/LinedList"/>
    <dgm:cxn modelId="{C39C7ED4-C7EB-4C3F-8BBD-09EA9728DFDD}" type="presParOf" srcId="{8CED9CF1-0C70-43EF-AA3A-210CF7012AC0}" destId="{80AA9A74-A0F0-4DAC-9CDB-8474C81AD2C9}" srcOrd="3" destOrd="0" presId="urn:microsoft.com/office/officeart/2008/layout/LinedList"/>
    <dgm:cxn modelId="{D7132F3D-3AEE-4D7A-8111-ECD9D45CD090}" type="presParOf" srcId="{80AA9A74-A0F0-4DAC-9CDB-8474C81AD2C9}" destId="{CDEA345B-8A7B-45AC-9C51-1E8C3D6A4FF4}" srcOrd="0" destOrd="0" presId="urn:microsoft.com/office/officeart/2008/layout/LinedList"/>
    <dgm:cxn modelId="{CC49D527-C91B-4650-8EED-29ED9C291F44}" type="presParOf" srcId="{80AA9A74-A0F0-4DAC-9CDB-8474C81AD2C9}" destId="{48E5A47D-9258-49D4-8AA4-ADD1E11229F6}" srcOrd="1" destOrd="0" presId="urn:microsoft.com/office/officeart/2008/layout/LinedList"/>
    <dgm:cxn modelId="{4532968E-B0EE-4292-8191-8F8B4079CDD8}" type="presParOf" srcId="{8CED9CF1-0C70-43EF-AA3A-210CF7012AC0}" destId="{D099EB5F-F6A9-4A49-84F7-ECAC7E98F182}" srcOrd="4" destOrd="0" presId="urn:microsoft.com/office/officeart/2008/layout/LinedList"/>
    <dgm:cxn modelId="{B959B56C-D05A-416F-AAA9-56DB7780B6D0}" type="presParOf" srcId="{8CED9CF1-0C70-43EF-AA3A-210CF7012AC0}" destId="{63D98B99-C14B-471E-AE24-BA2B968B8192}" srcOrd="5" destOrd="0" presId="urn:microsoft.com/office/officeart/2008/layout/LinedList"/>
    <dgm:cxn modelId="{ADF41D5B-7469-4E6D-8068-A6DB8BE79615}" type="presParOf" srcId="{63D98B99-C14B-471E-AE24-BA2B968B8192}" destId="{2E4A5DE8-5446-4D0E-9817-1A6AE67D9008}" srcOrd="0" destOrd="0" presId="urn:microsoft.com/office/officeart/2008/layout/LinedList"/>
    <dgm:cxn modelId="{EE2967CC-FBF9-4EC3-A336-4EC9506EE617}" type="presParOf" srcId="{63D98B99-C14B-471E-AE24-BA2B968B8192}" destId="{3DF5C426-2B80-465E-AF29-044AFB7BC26F}" srcOrd="1" destOrd="0" presId="urn:microsoft.com/office/officeart/2008/layout/LinedList"/>
    <dgm:cxn modelId="{7DE68CE7-172A-430E-9CC3-6C2E683E9F99}" type="presParOf" srcId="{8CED9CF1-0C70-43EF-AA3A-210CF7012AC0}" destId="{C5C3E472-75D9-4D5B-A7C2-87E4A41B3785}" srcOrd="6" destOrd="0" presId="urn:microsoft.com/office/officeart/2008/layout/LinedList"/>
    <dgm:cxn modelId="{CB0E72A4-2DCF-4E69-9CC7-D2BACE7D0029}" type="presParOf" srcId="{8CED9CF1-0C70-43EF-AA3A-210CF7012AC0}" destId="{1DE14F14-30FE-4B65-ABFA-E1A8CBB9023D}" srcOrd="7" destOrd="0" presId="urn:microsoft.com/office/officeart/2008/layout/LinedList"/>
    <dgm:cxn modelId="{46322BE7-429A-4CB1-BB3F-A54555324180}" type="presParOf" srcId="{1DE14F14-30FE-4B65-ABFA-E1A8CBB9023D}" destId="{1F9C2B1E-013C-48AB-AD3C-935195AF2A72}" srcOrd="0" destOrd="0" presId="urn:microsoft.com/office/officeart/2008/layout/LinedList"/>
    <dgm:cxn modelId="{8730B505-41EC-4EC0-BC88-396B3BF21C1E}" type="presParOf" srcId="{1DE14F14-30FE-4B65-ABFA-E1A8CBB9023D}" destId="{586C2148-5A81-4EA0-9455-C782A748B8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B81A30E-5DF4-456A-9E12-E405BAC78E9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A34F34-826D-4865-99E0-27E294B2BB6D}">
      <dgm:prSet/>
      <dgm:spPr>
        <a:solidFill>
          <a:srgbClr val="668A8C"/>
        </a:solidFill>
      </dgm:spPr>
      <dgm:t>
        <a:bodyPr/>
        <a:lstStyle/>
        <a:p>
          <a:r>
            <a:rPr lang="en-US" dirty="0"/>
            <a:t>“é um </a:t>
          </a:r>
          <a:r>
            <a:rPr lang="en-US" dirty="0" err="1"/>
            <a:t>processo</a:t>
          </a:r>
          <a:r>
            <a:rPr lang="en-US" dirty="0"/>
            <a:t> no qual </a:t>
          </a:r>
          <a:r>
            <a:rPr lang="en-US" dirty="0" err="1"/>
            <a:t>uma</a:t>
          </a:r>
          <a:r>
            <a:rPr lang="en-US" dirty="0"/>
            <a:t> </a:t>
          </a:r>
          <a:r>
            <a:rPr lang="en-US" dirty="0" err="1"/>
            <a:t>pessoa</a:t>
          </a:r>
          <a:r>
            <a:rPr lang="en-US" dirty="0"/>
            <a:t> </a:t>
          </a:r>
          <a:r>
            <a:rPr lang="en-US" dirty="0" err="1"/>
            <a:t>experiente</a:t>
          </a:r>
          <a:r>
            <a:rPr lang="en-US" dirty="0"/>
            <a:t> (mentor </a:t>
          </a:r>
          <a:r>
            <a:rPr lang="en-US" dirty="0" err="1"/>
            <a:t>guia</a:t>
          </a:r>
          <a:r>
            <a:rPr lang="en-US" dirty="0"/>
            <a:t> </a:t>
          </a:r>
          <a:r>
            <a:rPr lang="en-US" dirty="0" err="1"/>
            <a:t>uma</a:t>
          </a:r>
          <a:r>
            <a:rPr lang="en-US" dirty="0"/>
            <a:t> </a:t>
          </a:r>
          <a:r>
            <a:rPr lang="en-US" dirty="0" err="1"/>
            <a:t>outra</a:t>
          </a:r>
          <a:r>
            <a:rPr lang="en-US" dirty="0"/>
            <a:t> </a:t>
          </a:r>
          <a:r>
            <a:rPr lang="en-US" dirty="0" err="1"/>
            <a:t>pessoa</a:t>
          </a:r>
          <a:r>
            <a:rPr lang="en-US" dirty="0"/>
            <a:t> (mentee) no </a:t>
          </a:r>
          <a:r>
            <a:rPr lang="en-US" dirty="0" err="1"/>
            <a:t>desenvolvimento</a:t>
          </a:r>
          <a:r>
            <a:rPr lang="en-US" dirty="0"/>
            <a:t> de </a:t>
          </a:r>
          <a:r>
            <a:rPr lang="en-US" dirty="0" err="1"/>
            <a:t>suas</a:t>
          </a:r>
          <a:r>
            <a:rPr lang="en-US" dirty="0"/>
            <a:t> </a:t>
          </a:r>
          <a:r>
            <a:rPr lang="en-US" dirty="0" err="1"/>
            <a:t>ideias</a:t>
          </a:r>
          <a:r>
            <a:rPr lang="en-US" dirty="0"/>
            <a:t>, </a:t>
          </a:r>
          <a:r>
            <a:rPr lang="en-US" dirty="0" err="1"/>
            <a:t>aprendizagem</a:t>
          </a:r>
          <a:r>
            <a:rPr lang="en-US" dirty="0"/>
            <a:t> e </a:t>
          </a:r>
          <a:r>
            <a:rPr lang="en-US" dirty="0" err="1"/>
            <a:t>competências</a:t>
          </a:r>
          <a:r>
            <a:rPr lang="en-US" dirty="0"/>
            <a:t> </a:t>
          </a:r>
          <a:r>
            <a:rPr lang="en-US" dirty="0" err="1"/>
            <a:t>pessoais</a:t>
          </a:r>
          <a:r>
            <a:rPr lang="en-US" dirty="0"/>
            <a:t> e </a:t>
          </a:r>
          <a:r>
            <a:rPr lang="en-US" dirty="0" err="1"/>
            <a:t>profissionais</a:t>
          </a:r>
          <a:r>
            <a:rPr lang="en-US" dirty="0"/>
            <a:t> (</a:t>
          </a:r>
          <a:r>
            <a:rPr lang="en-US" dirty="0" err="1"/>
            <a:t>Klinge</a:t>
          </a:r>
          <a:r>
            <a:rPr lang="en-US" dirty="0"/>
            <a:t>, 2015, p1).</a:t>
          </a:r>
          <a:endParaRPr lang="pt-BR" dirty="0"/>
        </a:p>
      </dgm:t>
    </dgm:pt>
    <dgm:pt modelId="{AC6D2BAC-6AAA-4A49-9E36-85DC4E2FE41F}" type="parTrans" cxnId="{15AE7E80-65B8-4CD3-ACF2-1249DFC54697}">
      <dgm:prSet/>
      <dgm:spPr/>
      <dgm:t>
        <a:bodyPr/>
        <a:lstStyle/>
        <a:p>
          <a:endParaRPr lang="pt-BR"/>
        </a:p>
      </dgm:t>
    </dgm:pt>
    <dgm:pt modelId="{AD9943B1-7E66-4399-A22B-9E39252847D2}" type="sibTrans" cxnId="{15AE7E80-65B8-4CD3-ACF2-1249DFC54697}">
      <dgm:prSet/>
      <dgm:spPr/>
      <dgm:t>
        <a:bodyPr/>
        <a:lstStyle/>
        <a:p>
          <a:endParaRPr lang="pt-BR"/>
        </a:p>
      </dgm:t>
    </dgm:pt>
    <dgm:pt modelId="{5052524C-CC6D-4618-BF2E-A1265DBA2A8E}">
      <dgm:prSet/>
      <dgm:spPr>
        <a:solidFill>
          <a:srgbClr val="668A8C"/>
        </a:solidFill>
      </dgm:spPr>
      <dgm:t>
        <a:bodyPr/>
        <a:lstStyle/>
        <a:p>
          <a:r>
            <a:rPr lang="en-US" dirty="0" err="1"/>
            <a:t>Papel</a:t>
          </a:r>
          <a:r>
            <a:rPr lang="en-US" dirty="0"/>
            <a:t> do mentor </a:t>
          </a:r>
          <a:r>
            <a:rPr lang="en-US" dirty="0" err="1"/>
            <a:t>é</a:t>
          </a:r>
          <a:r>
            <a:rPr lang="en-US" dirty="0"/>
            <a:t> </a:t>
          </a:r>
          <a:r>
            <a:rPr lang="en-US" dirty="0" err="1"/>
            <a:t>proporcionar</a:t>
          </a:r>
          <a:r>
            <a:rPr lang="en-US" dirty="0"/>
            <a:t> </a:t>
          </a:r>
          <a:r>
            <a:rPr lang="en-US" dirty="0" err="1"/>
            <a:t>conselho</a:t>
          </a:r>
          <a:r>
            <a:rPr lang="en-US" dirty="0"/>
            <a:t> e </a:t>
          </a:r>
          <a:r>
            <a:rPr lang="en-US" dirty="0" err="1"/>
            <a:t>também</a:t>
          </a:r>
          <a:r>
            <a:rPr lang="en-US" dirty="0"/>
            <a:t> </a:t>
          </a:r>
          <a:r>
            <a:rPr lang="en-US" dirty="0" err="1"/>
            <a:t>ajudar</a:t>
          </a:r>
          <a:r>
            <a:rPr lang="en-US" dirty="0"/>
            <a:t> o </a:t>
          </a:r>
          <a:r>
            <a:rPr lang="en-US" i="1" dirty="0"/>
            <a:t>mentee</a:t>
          </a:r>
          <a:r>
            <a:rPr lang="en-US" dirty="0"/>
            <a:t> a </a:t>
          </a:r>
          <a:r>
            <a:rPr lang="en-US" dirty="0" err="1"/>
            <a:t>refletir</a:t>
          </a:r>
          <a:r>
            <a:rPr lang="en-US" dirty="0"/>
            <a:t> </a:t>
          </a:r>
          <a:r>
            <a:rPr lang="en-US" dirty="0" err="1"/>
            <a:t>sobre</a:t>
          </a:r>
          <a:r>
            <a:rPr lang="en-US" dirty="0"/>
            <a:t> </a:t>
          </a:r>
          <a:r>
            <a:rPr lang="en-US" dirty="0" err="1"/>
            <a:t>suas</a:t>
          </a:r>
          <a:r>
            <a:rPr lang="en-US" dirty="0"/>
            <a:t> </a:t>
          </a:r>
          <a:r>
            <a:rPr lang="en-US" dirty="0" err="1"/>
            <a:t>experiências</a:t>
          </a:r>
          <a:r>
            <a:rPr lang="en-US" dirty="0"/>
            <a:t> para </a:t>
          </a:r>
          <a:r>
            <a:rPr lang="en-US" dirty="0" err="1"/>
            <a:t>desenvolvimento</a:t>
          </a:r>
          <a:r>
            <a:rPr lang="en-US" dirty="0"/>
            <a:t> </a:t>
          </a:r>
          <a:r>
            <a:rPr lang="en-US" dirty="0" err="1"/>
            <a:t>futuro</a:t>
          </a:r>
          <a:r>
            <a:rPr lang="en-US" dirty="0"/>
            <a:t>.</a:t>
          </a:r>
          <a:endParaRPr lang="pt-BR" dirty="0"/>
        </a:p>
      </dgm:t>
    </dgm:pt>
    <dgm:pt modelId="{9AF14D0E-B101-412C-90F9-D435BAB87748}" type="parTrans" cxnId="{967BABC0-DF91-4554-A6AD-93A968BF7784}">
      <dgm:prSet/>
      <dgm:spPr/>
      <dgm:t>
        <a:bodyPr/>
        <a:lstStyle/>
        <a:p>
          <a:endParaRPr lang="pt-BR"/>
        </a:p>
      </dgm:t>
    </dgm:pt>
    <dgm:pt modelId="{BBB3856E-0C28-4E5B-93CC-1BC7525FC39B}" type="sibTrans" cxnId="{967BABC0-DF91-4554-A6AD-93A968BF7784}">
      <dgm:prSet/>
      <dgm:spPr/>
      <dgm:t>
        <a:bodyPr/>
        <a:lstStyle/>
        <a:p>
          <a:endParaRPr lang="pt-BR"/>
        </a:p>
      </dgm:t>
    </dgm:pt>
    <dgm:pt modelId="{BD1C6DF4-6378-459B-9D9D-E98D2A03F2F1}">
      <dgm:prSet/>
      <dgm:spPr>
        <a:solidFill>
          <a:srgbClr val="668A8C"/>
        </a:solidFill>
      </dgm:spPr>
      <dgm:t>
        <a:bodyPr/>
        <a:lstStyle/>
        <a:p>
          <a:r>
            <a:rPr lang="en-US"/>
            <a:t>O mentor pode promover aprendizagem on-the-job e pode aturar como complemento ao treinamento formal. (Armstrong 2014).  </a:t>
          </a:r>
          <a:endParaRPr lang="pt-BR"/>
        </a:p>
      </dgm:t>
    </dgm:pt>
    <dgm:pt modelId="{84206D51-4A92-4B6A-AC0F-E02ADB537106}" type="parTrans" cxnId="{519C48FF-FE53-4B05-8496-6312A7077964}">
      <dgm:prSet/>
      <dgm:spPr/>
      <dgm:t>
        <a:bodyPr/>
        <a:lstStyle/>
        <a:p>
          <a:endParaRPr lang="pt-BR"/>
        </a:p>
      </dgm:t>
    </dgm:pt>
    <dgm:pt modelId="{6E881553-FF39-4E1C-AA0F-7B322C27FFD3}" type="sibTrans" cxnId="{519C48FF-FE53-4B05-8496-6312A7077964}">
      <dgm:prSet/>
      <dgm:spPr/>
      <dgm:t>
        <a:bodyPr/>
        <a:lstStyle/>
        <a:p>
          <a:endParaRPr lang="pt-BR"/>
        </a:p>
      </dgm:t>
    </dgm:pt>
    <dgm:pt modelId="{015977FD-9CC4-41CC-B81D-AF63480F6D3F}" type="pres">
      <dgm:prSet presAssocID="{CB81A30E-5DF4-456A-9E12-E405BAC78E99}" presName="linear" presStyleCnt="0">
        <dgm:presLayoutVars>
          <dgm:animLvl val="lvl"/>
          <dgm:resizeHandles val="exact"/>
        </dgm:presLayoutVars>
      </dgm:prSet>
      <dgm:spPr/>
    </dgm:pt>
    <dgm:pt modelId="{25B0AFCE-12B7-4861-BF96-48521E8889F0}" type="pres">
      <dgm:prSet presAssocID="{6BA34F34-826D-4865-99E0-27E294B2BB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20C418-C854-4C11-AFB5-A39E39DCB2DB}" type="pres">
      <dgm:prSet presAssocID="{AD9943B1-7E66-4399-A22B-9E39252847D2}" presName="spacer" presStyleCnt="0"/>
      <dgm:spPr/>
    </dgm:pt>
    <dgm:pt modelId="{0FA6096C-6614-4FA0-8064-324061E2BFE4}" type="pres">
      <dgm:prSet presAssocID="{5052524C-CC6D-4618-BF2E-A1265DBA2A8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47738D-3594-4681-B394-FFEC274DC09E}" type="pres">
      <dgm:prSet presAssocID="{BBB3856E-0C28-4E5B-93CC-1BC7525FC39B}" presName="spacer" presStyleCnt="0"/>
      <dgm:spPr/>
    </dgm:pt>
    <dgm:pt modelId="{1D12EBB1-3957-4282-A5AE-9E179BEF21B6}" type="pres">
      <dgm:prSet presAssocID="{BD1C6DF4-6378-459B-9D9D-E98D2A03F2F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D50F1A-6AD1-45E0-AC51-A151D6C22A91}" type="presOf" srcId="{6BA34F34-826D-4865-99E0-27E294B2BB6D}" destId="{25B0AFCE-12B7-4861-BF96-48521E8889F0}" srcOrd="0" destOrd="0" presId="urn:microsoft.com/office/officeart/2005/8/layout/vList2"/>
    <dgm:cxn modelId="{15AE7E80-65B8-4CD3-ACF2-1249DFC54697}" srcId="{CB81A30E-5DF4-456A-9E12-E405BAC78E99}" destId="{6BA34F34-826D-4865-99E0-27E294B2BB6D}" srcOrd="0" destOrd="0" parTransId="{AC6D2BAC-6AAA-4A49-9E36-85DC4E2FE41F}" sibTransId="{AD9943B1-7E66-4399-A22B-9E39252847D2}"/>
    <dgm:cxn modelId="{60985F94-FE1E-420F-83E6-2F2E8C329158}" type="presOf" srcId="{5052524C-CC6D-4618-BF2E-A1265DBA2A8E}" destId="{0FA6096C-6614-4FA0-8064-324061E2BFE4}" srcOrd="0" destOrd="0" presId="urn:microsoft.com/office/officeart/2005/8/layout/vList2"/>
    <dgm:cxn modelId="{967BABC0-DF91-4554-A6AD-93A968BF7784}" srcId="{CB81A30E-5DF4-456A-9E12-E405BAC78E99}" destId="{5052524C-CC6D-4618-BF2E-A1265DBA2A8E}" srcOrd="1" destOrd="0" parTransId="{9AF14D0E-B101-412C-90F9-D435BAB87748}" sibTransId="{BBB3856E-0C28-4E5B-93CC-1BC7525FC39B}"/>
    <dgm:cxn modelId="{B03F92C7-B056-4CC4-B57F-A4926354DF40}" type="presOf" srcId="{CB81A30E-5DF4-456A-9E12-E405BAC78E99}" destId="{015977FD-9CC4-41CC-B81D-AF63480F6D3F}" srcOrd="0" destOrd="0" presId="urn:microsoft.com/office/officeart/2005/8/layout/vList2"/>
    <dgm:cxn modelId="{96A336CE-7979-4A83-B9AD-9356D5EFB7AB}" type="presOf" srcId="{BD1C6DF4-6378-459B-9D9D-E98D2A03F2F1}" destId="{1D12EBB1-3957-4282-A5AE-9E179BEF21B6}" srcOrd="0" destOrd="0" presId="urn:microsoft.com/office/officeart/2005/8/layout/vList2"/>
    <dgm:cxn modelId="{519C48FF-FE53-4B05-8496-6312A7077964}" srcId="{CB81A30E-5DF4-456A-9E12-E405BAC78E99}" destId="{BD1C6DF4-6378-459B-9D9D-E98D2A03F2F1}" srcOrd="2" destOrd="0" parTransId="{84206D51-4A92-4B6A-AC0F-E02ADB537106}" sibTransId="{6E881553-FF39-4E1C-AA0F-7B322C27FFD3}"/>
    <dgm:cxn modelId="{39538A9B-FB57-4B41-9A99-84BE1ED3B9B7}" type="presParOf" srcId="{015977FD-9CC4-41CC-B81D-AF63480F6D3F}" destId="{25B0AFCE-12B7-4861-BF96-48521E8889F0}" srcOrd="0" destOrd="0" presId="urn:microsoft.com/office/officeart/2005/8/layout/vList2"/>
    <dgm:cxn modelId="{E0DD7B8F-D35D-41CD-B62E-E70603DC31B2}" type="presParOf" srcId="{015977FD-9CC4-41CC-B81D-AF63480F6D3F}" destId="{2820C418-C854-4C11-AFB5-A39E39DCB2DB}" srcOrd="1" destOrd="0" presId="urn:microsoft.com/office/officeart/2005/8/layout/vList2"/>
    <dgm:cxn modelId="{6AC430EF-4CC5-4EDE-B91C-0EC6BBDE8B1D}" type="presParOf" srcId="{015977FD-9CC4-41CC-B81D-AF63480F6D3F}" destId="{0FA6096C-6614-4FA0-8064-324061E2BFE4}" srcOrd="2" destOrd="0" presId="urn:microsoft.com/office/officeart/2005/8/layout/vList2"/>
    <dgm:cxn modelId="{8DC9FF4B-B33F-498E-941C-6BF9EF100D87}" type="presParOf" srcId="{015977FD-9CC4-41CC-B81D-AF63480F6D3F}" destId="{5747738D-3594-4681-B394-FFEC274DC09E}" srcOrd="3" destOrd="0" presId="urn:microsoft.com/office/officeart/2005/8/layout/vList2"/>
    <dgm:cxn modelId="{7C1DDCFD-A979-4E53-9848-E1512A6DAA57}" type="presParOf" srcId="{015977FD-9CC4-41CC-B81D-AF63480F6D3F}" destId="{1D12EBB1-3957-4282-A5AE-9E179BEF21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646D3B1-DD6B-4D99-A68C-BBD2AA40B902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AEA255B2-1BBA-44EA-99F3-DC671E872148}">
      <dgm:prSet/>
      <dgm:spPr/>
      <dgm:t>
        <a:bodyPr/>
        <a:lstStyle/>
        <a:p>
          <a:r>
            <a:rPr lang="pt-BR"/>
            <a:t>“desenvolvimento do empregado está ligado com a preparação do empregado para que ele possa se movimentar dentro da organização a medida que ela se desenvolve, cresce e muda. (Nadler (1979, p88), </a:t>
          </a:r>
        </a:p>
      </dgm:t>
    </dgm:pt>
    <dgm:pt modelId="{6C253777-F225-4B09-AE26-2304B91AC8C7}" type="parTrans" cxnId="{9EA2208E-A75E-41B6-BD7A-8929E93385C2}">
      <dgm:prSet/>
      <dgm:spPr/>
      <dgm:t>
        <a:bodyPr/>
        <a:lstStyle/>
        <a:p>
          <a:endParaRPr lang="pt-BR"/>
        </a:p>
      </dgm:t>
    </dgm:pt>
    <dgm:pt modelId="{DBB90B2D-52C7-4875-91E5-19B2544EA096}" type="sibTrans" cxnId="{9EA2208E-A75E-41B6-BD7A-8929E93385C2}">
      <dgm:prSet/>
      <dgm:spPr/>
      <dgm:t>
        <a:bodyPr/>
        <a:lstStyle/>
        <a:p>
          <a:endParaRPr lang="pt-BR"/>
        </a:p>
      </dgm:t>
    </dgm:pt>
    <dgm:pt modelId="{12469AC5-87F2-4145-83E6-1102F20C3F2B}">
      <dgm:prSet/>
      <dgm:spPr/>
      <dgm:t>
        <a:bodyPr/>
        <a:lstStyle/>
        <a:p>
          <a:r>
            <a:rPr lang="pt-BR"/>
            <a:t>Uma organização que não desenvolve seu pessoal não pode desenvolver suas estratégias competitivas.</a:t>
          </a:r>
        </a:p>
      </dgm:t>
    </dgm:pt>
    <dgm:pt modelId="{2E95C208-7A1E-41FA-AB85-85C55130C77C}" type="parTrans" cxnId="{99D416FB-2E0A-439D-A5A5-E65F2421B08F}">
      <dgm:prSet/>
      <dgm:spPr/>
      <dgm:t>
        <a:bodyPr/>
        <a:lstStyle/>
        <a:p>
          <a:endParaRPr lang="pt-BR"/>
        </a:p>
      </dgm:t>
    </dgm:pt>
    <dgm:pt modelId="{BC8C1DCA-7D1F-4DB9-8ADA-00E702135BBA}" type="sibTrans" cxnId="{99D416FB-2E0A-439D-A5A5-E65F2421B08F}">
      <dgm:prSet/>
      <dgm:spPr/>
      <dgm:t>
        <a:bodyPr/>
        <a:lstStyle/>
        <a:p>
          <a:endParaRPr lang="pt-BR"/>
        </a:p>
      </dgm:t>
    </dgm:pt>
    <dgm:pt modelId="{86E4DD52-FB3B-4C1D-824B-68EABFC7F5E3}">
      <dgm:prSet/>
      <dgm:spPr/>
      <dgm:t>
        <a:bodyPr/>
        <a:lstStyle/>
        <a:p>
          <a:r>
            <a:rPr lang="pt-BR"/>
            <a:t>Está relacionado com desempenho satisfação e turnover performance (Bapna et al 2013), (Armstrong 2014); (Hosie et al 2013, Fallon and Rice 2015), . </a:t>
          </a:r>
        </a:p>
      </dgm:t>
    </dgm:pt>
    <dgm:pt modelId="{90A2A145-6989-4D46-9FA9-A708F9B47B5E}" type="parTrans" cxnId="{676E996E-5E68-4086-8FCB-45E80F55035B}">
      <dgm:prSet/>
      <dgm:spPr/>
      <dgm:t>
        <a:bodyPr/>
        <a:lstStyle/>
        <a:p>
          <a:endParaRPr lang="pt-BR"/>
        </a:p>
      </dgm:t>
    </dgm:pt>
    <dgm:pt modelId="{AD37ED73-4D30-46B7-8211-B2FEA6A9BFAD}" type="sibTrans" cxnId="{676E996E-5E68-4086-8FCB-45E80F55035B}">
      <dgm:prSet/>
      <dgm:spPr/>
      <dgm:t>
        <a:bodyPr/>
        <a:lstStyle/>
        <a:p>
          <a:endParaRPr lang="pt-BR"/>
        </a:p>
      </dgm:t>
    </dgm:pt>
    <dgm:pt modelId="{C1708185-4507-4D57-8B53-9FE373705ECD}" type="pres">
      <dgm:prSet presAssocID="{8646D3B1-DD6B-4D99-A68C-BBD2AA40B902}" presName="Name0" presStyleCnt="0">
        <dgm:presLayoutVars>
          <dgm:chMax val="7"/>
          <dgm:chPref val="7"/>
          <dgm:dir/>
        </dgm:presLayoutVars>
      </dgm:prSet>
      <dgm:spPr/>
    </dgm:pt>
    <dgm:pt modelId="{7C43187A-9866-4517-8197-218891FF0212}" type="pres">
      <dgm:prSet presAssocID="{8646D3B1-DD6B-4D99-A68C-BBD2AA40B902}" presName="Name1" presStyleCnt="0"/>
      <dgm:spPr/>
    </dgm:pt>
    <dgm:pt modelId="{5E7FE696-0246-494D-89F3-4524E5DCD075}" type="pres">
      <dgm:prSet presAssocID="{8646D3B1-DD6B-4D99-A68C-BBD2AA40B902}" presName="cycle" presStyleCnt="0"/>
      <dgm:spPr/>
    </dgm:pt>
    <dgm:pt modelId="{650C383C-6945-4ED4-B250-A5FBFF363613}" type="pres">
      <dgm:prSet presAssocID="{8646D3B1-DD6B-4D99-A68C-BBD2AA40B902}" presName="srcNode" presStyleLbl="node1" presStyleIdx="0" presStyleCnt="3"/>
      <dgm:spPr/>
    </dgm:pt>
    <dgm:pt modelId="{0E8997C5-7A00-4E8F-B798-D4BBD7611F0E}" type="pres">
      <dgm:prSet presAssocID="{8646D3B1-DD6B-4D99-A68C-BBD2AA40B902}" presName="conn" presStyleLbl="parChTrans1D2" presStyleIdx="0" presStyleCnt="1"/>
      <dgm:spPr/>
    </dgm:pt>
    <dgm:pt modelId="{7669616C-6B8B-4F9F-A224-3CECE717780A}" type="pres">
      <dgm:prSet presAssocID="{8646D3B1-DD6B-4D99-A68C-BBD2AA40B902}" presName="extraNode" presStyleLbl="node1" presStyleIdx="0" presStyleCnt="3"/>
      <dgm:spPr/>
    </dgm:pt>
    <dgm:pt modelId="{4D59B808-94C6-458C-98B4-AFDCE872534B}" type="pres">
      <dgm:prSet presAssocID="{8646D3B1-DD6B-4D99-A68C-BBD2AA40B902}" presName="dstNode" presStyleLbl="node1" presStyleIdx="0" presStyleCnt="3"/>
      <dgm:spPr/>
    </dgm:pt>
    <dgm:pt modelId="{D7231B63-A200-4CEA-AF2E-E9E967B89787}" type="pres">
      <dgm:prSet presAssocID="{AEA255B2-1BBA-44EA-99F3-DC671E872148}" presName="text_1" presStyleLbl="node1" presStyleIdx="0" presStyleCnt="3">
        <dgm:presLayoutVars>
          <dgm:bulletEnabled val="1"/>
        </dgm:presLayoutVars>
      </dgm:prSet>
      <dgm:spPr/>
    </dgm:pt>
    <dgm:pt modelId="{EAE39CBC-0107-4572-ACCC-CBDB4191B086}" type="pres">
      <dgm:prSet presAssocID="{AEA255B2-1BBA-44EA-99F3-DC671E872148}" presName="accent_1" presStyleCnt="0"/>
      <dgm:spPr/>
    </dgm:pt>
    <dgm:pt modelId="{DADE7B9F-6964-4702-8285-79D0264F5343}" type="pres">
      <dgm:prSet presAssocID="{AEA255B2-1BBA-44EA-99F3-DC671E872148}" presName="accentRepeatNode" presStyleLbl="solidFgAcc1" presStyleIdx="0" presStyleCnt="3"/>
      <dgm:spPr/>
    </dgm:pt>
    <dgm:pt modelId="{81A775C1-B6F7-4249-BCC3-5C816161AD96}" type="pres">
      <dgm:prSet presAssocID="{12469AC5-87F2-4145-83E6-1102F20C3F2B}" presName="text_2" presStyleLbl="node1" presStyleIdx="1" presStyleCnt="3">
        <dgm:presLayoutVars>
          <dgm:bulletEnabled val="1"/>
        </dgm:presLayoutVars>
      </dgm:prSet>
      <dgm:spPr/>
    </dgm:pt>
    <dgm:pt modelId="{04E19751-0899-4D4A-86EC-A89674C0D4CF}" type="pres">
      <dgm:prSet presAssocID="{12469AC5-87F2-4145-83E6-1102F20C3F2B}" presName="accent_2" presStyleCnt="0"/>
      <dgm:spPr/>
    </dgm:pt>
    <dgm:pt modelId="{811BC598-CADB-450A-9108-82C09BF3E0A1}" type="pres">
      <dgm:prSet presAssocID="{12469AC5-87F2-4145-83E6-1102F20C3F2B}" presName="accentRepeatNode" presStyleLbl="solidFgAcc1" presStyleIdx="1" presStyleCnt="3"/>
      <dgm:spPr/>
    </dgm:pt>
    <dgm:pt modelId="{29011E7A-5A63-4077-B051-0C35AC1B59D7}" type="pres">
      <dgm:prSet presAssocID="{86E4DD52-FB3B-4C1D-824B-68EABFC7F5E3}" presName="text_3" presStyleLbl="node1" presStyleIdx="2" presStyleCnt="3">
        <dgm:presLayoutVars>
          <dgm:bulletEnabled val="1"/>
        </dgm:presLayoutVars>
      </dgm:prSet>
      <dgm:spPr/>
    </dgm:pt>
    <dgm:pt modelId="{58EC3353-CE8C-4A44-8794-B4A4B09654F8}" type="pres">
      <dgm:prSet presAssocID="{86E4DD52-FB3B-4C1D-824B-68EABFC7F5E3}" presName="accent_3" presStyleCnt="0"/>
      <dgm:spPr/>
    </dgm:pt>
    <dgm:pt modelId="{3FE76620-61A0-4D56-ABD0-F4BE3DEC8294}" type="pres">
      <dgm:prSet presAssocID="{86E4DD52-FB3B-4C1D-824B-68EABFC7F5E3}" presName="accentRepeatNode" presStyleLbl="solidFgAcc1" presStyleIdx="2" presStyleCnt="3"/>
      <dgm:spPr/>
    </dgm:pt>
  </dgm:ptLst>
  <dgm:cxnLst>
    <dgm:cxn modelId="{CD66831A-B342-4C20-BCD4-0B0BEB7DC846}" type="presOf" srcId="{AEA255B2-1BBA-44EA-99F3-DC671E872148}" destId="{D7231B63-A200-4CEA-AF2E-E9E967B89787}" srcOrd="0" destOrd="0" presId="urn:microsoft.com/office/officeart/2008/layout/VerticalCurvedList"/>
    <dgm:cxn modelId="{DF99A31A-155A-4C9D-B8B1-2B416E4D9F74}" type="presOf" srcId="{8646D3B1-DD6B-4D99-A68C-BBD2AA40B902}" destId="{C1708185-4507-4D57-8B53-9FE373705ECD}" srcOrd="0" destOrd="0" presId="urn:microsoft.com/office/officeart/2008/layout/VerticalCurvedList"/>
    <dgm:cxn modelId="{5F0F5F49-BBE6-4233-87C9-7C4E08305190}" type="presOf" srcId="{DBB90B2D-52C7-4875-91E5-19B2544EA096}" destId="{0E8997C5-7A00-4E8F-B798-D4BBD7611F0E}" srcOrd="0" destOrd="0" presId="urn:microsoft.com/office/officeart/2008/layout/VerticalCurvedList"/>
    <dgm:cxn modelId="{676E996E-5E68-4086-8FCB-45E80F55035B}" srcId="{8646D3B1-DD6B-4D99-A68C-BBD2AA40B902}" destId="{86E4DD52-FB3B-4C1D-824B-68EABFC7F5E3}" srcOrd="2" destOrd="0" parTransId="{90A2A145-6989-4D46-9FA9-A708F9B47B5E}" sibTransId="{AD37ED73-4D30-46B7-8211-B2FEA6A9BFAD}"/>
    <dgm:cxn modelId="{9EA2208E-A75E-41B6-BD7A-8929E93385C2}" srcId="{8646D3B1-DD6B-4D99-A68C-BBD2AA40B902}" destId="{AEA255B2-1BBA-44EA-99F3-DC671E872148}" srcOrd="0" destOrd="0" parTransId="{6C253777-F225-4B09-AE26-2304B91AC8C7}" sibTransId="{DBB90B2D-52C7-4875-91E5-19B2544EA096}"/>
    <dgm:cxn modelId="{0B6A89BA-F635-462E-A6D7-052EF0C256BC}" type="presOf" srcId="{12469AC5-87F2-4145-83E6-1102F20C3F2B}" destId="{81A775C1-B6F7-4249-BCC3-5C816161AD96}" srcOrd="0" destOrd="0" presId="urn:microsoft.com/office/officeart/2008/layout/VerticalCurvedList"/>
    <dgm:cxn modelId="{026976C2-88F2-436F-B95D-A95A3E358E50}" type="presOf" srcId="{86E4DD52-FB3B-4C1D-824B-68EABFC7F5E3}" destId="{29011E7A-5A63-4077-B051-0C35AC1B59D7}" srcOrd="0" destOrd="0" presId="urn:microsoft.com/office/officeart/2008/layout/VerticalCurvedList"/>
    <dgm:cxn modelId="{99D416FB-2E0A-439D-A5A5-E65F2421B08F}" srcId="{8646D3B1-DD6B-4D99-A68C-BBD2AA40B902}" destId="{12469AC5-87F2-4145-83E6-1102F20C3F2B}" srcOrd="1" destOrd="0" parTransId="{2E95C208-7A1E-41FA-AB85-85C55130C77C}" sibTransId="{BC8C1DCA-7D1F-4DB9-8ADA-00E702135BBA}"/>
    <dgm:cxn modelId="{5F2BFA6B-C1BD-4435-AB1D-25BA016D51B9}" type="presParOf" srcId="{C1708185-4507-4D57-8B53-9FE373705ECD}" destId="{7C43187A-9866-4517-8197-218891FF0212}" srcOrd="0" destOrd="0" presId="urn:microsoft.com/office/officeart/2008/layout/VerticalCurvedList"/>
    <dgm:cxn modelId="{45A0FA54-99AA-4F4C-AAF8-8B2E0475FD1B}" type="presParOf" srcId="{7C43187A-9866-4517-8197-218891FF0212}" destId="{5E7FE696-0246-494D-89F3-4524E5DCD075}" srcOrd="0" destOrd="0" presId="urn:microsoft.com/office/officeart/2008/layout/VerticalCurvedList"/>
    <dgm:cxn modelId="{0AE58A23-CCBA-415B-B95B-FED806050BC8}" type="presParOf" srcId="{5E7FE696-0246-494D-89F3-4524E5DCD075}" destId="{650C383C-6945-4ED4-B250-A5FBFF363613}" srcOrd="0" destOrd="0" presId="urn:microsoft.com/office/officeart/2008/layout/VerticalCurvedList"/>
    <dgm:cxn modelId="{DC7E5752-72E4-4382-93E3-DE60ABA64EA4}" type="presParOf" srcId="{5E7FE696-0246-494D-89F3-4524E5DCD075}" destId="{0E8997C5-7A00-4E8F-B798-D4BBD7611F0E}" srcOrd="1" destOrd="0" presId="urn:microsoft.com/office/officeart/2008/layout/VerticalCurvedList"/>
    <dgm:cxn modelId="{68DCED3D-572A-4BFE-B4D9-DFB67409B53C}" type="presParOf" srcId="{5E7FE696-0246-494D-89F3-4524E5DCD075}" destId="{7669616C-6B8B-4F9F-A224-3CECE717780A}" srcOrd="2" destOrd="0" presId="urn:microsoft.com/office/officeart/2008/layout/VerticalCurvedList"/>
    <dgm:cxn modelId="{5D1BAAAA-7048-44CF-B6D7-325F56D051EE}" type="presParOf" srcId="{5E7FE696-0246-494D-89F3-4524E5DCD075}" destId="{4D59B808-94C6-458C-98B4-AFDCE872534B}" srcOrd="3" destOrd="0" presId="urn:microsoft.com/office/officeart/2008/layout/VerticalCurvedList"/>
    <dgm:cxn modelId="{2FBC4C55-1207-41D6-A1AA-E1BD4673A963}" type="presParOf" srcId="{7C43187A-9866-4517-8197-218891FF0212}" destId="{D7231B63-A200-4CEA-AF2E-E9E967B89787}" srcOrd="1" destOrd="0" presId="urn:microsoft.com/office/officeart/2008/layout/VerticalCurvedList"/>
    <dgm:cxn modelId="{A9CBD10B-601A-4094-A676-5900488CCBF5}" type="presParOf" srcId="{7C43187A-9866-4517-8197-218891FF0212}" destId="{EAE39CBC-0107-4572-ACCC-CBDB4191B086}" srcOrd="2" destOrd="0" presId="urn:microsoft.com/office/officeart/2008/layout/VerticalCurvedList"/>
    <dgm:cxn modelId="{20596865-0AA9-4A23-B0AC-BE06E8C9BFC1}" type="presParOf" srcId="{EAE39CBC-0107-4572-ACCC-CBDB4191B086}" destId="{DADE7B9F-6964-4702-8285-79D0264F5343}" srcOrd="0" destOrd="0" presId="urn:microsoft.com/office/officeart/2008/layout/VerticalCurvedList"/>
    <dgm:cxn modelId="{BFF4F451-685E-4EC4-81F2-97225F5F8328}" type="presParOf" srcId="{7C43187A-9866-4517-8197-218891FF0212}" destId="{81A775C1-B6F7-4249-BCC3-5C816161AD96}" srcOrd="3" destOrd="0" presId="urn:microsoft.com/office/officeart/2008/layout/VerticalCurvedList"/>
    <dgm:cxn modelId="{3913CE38-75C5-4D94-95C2-270AC060FE60}" type="presParOf" srcId="{7C43187A-9866-4517-8197-218891FF0212}" destId="{04E19751-0899-4D4A-86EC-A89674C0D4CF}" srcOrd="4" destOrd="0" presId="urn:microsoft.com/office/officeart/2008/layout/VerticalCurvedList"/>
    <dgm:cxn modelId="{6563D035-FEA7-4735-A816-EC59EAF751E0}" type="presParOf" srcId="{04E19751-0899-4D4A-86EC-A89674C0D4CF}" destId="{811BC598-CADB-450A-9108-82C09BF3E0A1}" srcOrd="0" destOrd="0" presId="urn:microsoft.com/office/officeart/2008/layout/VerticalCurvedList"/>
    <dgm:cxn modelId="{2F75675C-77C1-4E91-B5D0-6E6C75A3E5AA}" type="presParOf" srcId="{7C43187A-9866-4517-8197-218891FF0212}" destId="{29011E7A-5A63-4077-B051-0C35AC1B59D7}" srcOrd="5" destOrd="0" presId="urn:microsoft.com/office/officeart/2008/layout/VerticalCurvedList"/>
    <dgm:cxn modelId="{D357846A-A315-494F-A016-FB35EB6E922F}" type="presParOf" srcId="{7C43187A-9866-4517-8197-218891FF0212}" destId="{58EC3353-CE8C-4A44-8794-B4A4B09654F8}" srcOrd="6" destOrd="0" presId="urn:microsoft.com/office/officeart/2008/layout/VerticalCurvedList"/>
    <dgm:cxn modelId="{0C5F5563-4351-43FD-9267-D02D4F982C73}" type="presParOf" srcId="{58EC3353-CE8C-4A44-8794-B4A4B09654F8}" destId="{3FE76620-61A0-4D56-ABD0-F4BE3DEC82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BB761C2-49DC-4180-B602-D9279601D8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43690E3-4590-475C-ABF6-3B64BD0F10E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Treinamento</a:t>
          </a:r>
          <a:endParaRPr lang="pt-BR">
            <a:solidFill>
              <a:schemeClr val="tx1"/>
            </a:solidFill>
          </a:endParaRPr>
        </a:p>
      </dgm:t>
    </dgm:pt>
    <dgm:pt modelId="{2246ECB0-7CF5-4FD5-B010-24EEF2A5E71B}" type="parTrans" cxnId="{445A963A-F5B8-4B0F-8AAE-33D56EBAB98A}">
      <dgm:prSet/>
      <dgm:spPr/>
      <dgm:t>
        <a:bodyPr/>
        <a:lstStyle/>
        <a:p>
          <a:endParaRPr lang="pt-BR"/>
        </a:p>
      </dgm:t>
    </dgm:pt>
    <dgm:pt modelId="{5470A8B6-8F36-42FC-9F09-FA6E5502A9A1}" type="sibTrans" cxnId="{445A963A-F5B8-4B0F-8AAE-33D56EBAB98A}">
      <dgm:prSet/>
      <dgm:spPr/>
      <dgm:t>
        <a:bodyPr/>
        <a:lstStyle/>
        <a:p>
          <a:endParaRPr lang="pt-BR"/>
        </a:p>
      </dgm:t>
    </dgm:pt>
    <dgm:pt modelId="{11C1429E-1CF0-4D55-AF1B-FA10AC0D80ED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Desenvolvimento e distribuição de talentos</a:t>
          </a:r>
          <a:endParaRPr lang="pt-BR">
            <a:solidFill>
              <a:schemeClr val="tx1"/>
            </a:solidFill>
          </a:endParaRPr>
        </a:p>
      </dgm:t>
    </dgm:pt>
    <dgm:pt modelId="{3E4C7F09-C9EC-4EF1-9140-119A7298967B}" type="parTrans" cxnId="{4F805605-ED86-4AE6-8AB9-B23B0316638F}">
      <dgm:prSet/>
      <dgm:spPr/>
      <dgm:t>
        <a:bodyPr/>
        <a:lstStyle/>
        <a:p>
          <a:endParaRPr lang="pt-BR"/>
        </a:p>
      </dgm:t>
    </dgm:pt>
    <dgm:pt modelId="{0DC26CEF-99EF-4264-83B7-9C3DC3C09EEA}" type="sibTrans" cxnId="{4F805605-ED86-4AE6-8AB9-B23B0316638F}">
      <dgm:prSet/>
      <dgm:spPr/>
      <dgm:t>
        <a:bodyPr/>
        <a:lstStyle/>
        <a:p>
          <a:endParaRPr lang="pt-BR"/>
        </a:p>
      </dgm:t>
    </dgm:pt>
    <dgm:pt modelId="{C79B3D37-FDCF-416D-858B-C006AED71EEC}" type="pres">
      <dgm:prSet presAssocID="{5BB761C2-49DC-4180-B602-D9279601D8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44B819-D972-4122-919F-80052C21F865}" type="pres">
      <dgm:prSet presAssocID="{243690E3-4590-475C-ABF6-3B64BD0F10E9}" presName="hierRoot1" presStyleCnt="0">
        <dgm:presLayoutVars>
          <dgm:hierBranch val="init"/>
        </dgm:presLayoutVars>
      </dgm:prSet>
      <dgm:spPr/>
    </dgm:pt>
    <dgm:pt modelId="{32B52E28-110B-499F-829E-F5860FD3D554}" type="pres">
      <dgm:prSet presAssocID="{243690E3-4590-475C-ABF6-3B64BD0F10E9}" presName="rootComposite1" presStyleCnt="0"/>
      <dgm:spPr/>
    </dgm:pt>
    <dgm:pt modelId="{1782B8E3-AE6F-4C81-B652-0597EBB61E4B}" type="pres">
      <dgm:prSet presAssocID="{243690E3-4590-475C-ABF6-3B64BD0F10E9}" presName="rootText1" presStyleLbl="node0" presStyleIdx="0" presStyleCnt="2">
        <dgm:presLayoutVars>
          <dgm:chPref val="3"/>
        </dgm:presLayoutVars>
      </dgm:prSet>
      <dgm:spPr/>
    </dgm:pt>
    <dgm:pt modelId="{C17DF136-18FD-4AAA-8075-ECA6097957FC}" type="pres">
      <dgm:prSet presAssocID="{243690E3-4590-475C-ABF6-3B64BD0F10E9}" presName="rootConnector1" presStyleLbl="node1" presStyleIdx="0" presStyleCnt="0"/>
      <dgm:spPr/>
    </dgm:pt>
    <dgm:pt modelId="{CD890D0F-2CCC-4EDB-9A8E-01693CBCACBB}" type="pres">
      <dgm:prSet presAssocID="{243690E3-4590-475C-ABF6-3B64BD0F10E9}" presName="hierChild2" presStyleCnt="0"/>
      <dgm:spPr/>
    </dgm:pt>
    <dgm:pt modelId="{2EFA8554-3DB9-491D-BE01-1A3EEFB84737}" type="pres">
      <dgm:prSet presAssocID="{243690E3-4590-475C-ABF6-3B64BD0F10E9}" presName="hierChild3" presStyleCnt="0"/>
      <dgm:spPr/>
    </dgm:pt>
    <dgm:pt modelId="{CD3F25BA-C1D2-4015-8CC1-88EAAE9BB2FC}" type="pres">
      <dgm:prSet presAssocID="{11C1429E-1CF0-4D55-AF1B-FA10AC0D80ED}" presName="hierRoot1" presStyleCnt="0">
        <dgm:presLayoutVars>
          <dgm:hierBranch val="init"/>
        </dgm:presLayoutVars>
      </dgm:prSet>
      <dgm:spPr/>
    </dgm:pt>
    <dgm:pt modelId="{638BBF2C-0A77-402D-BB52-407605513732}" type="pres">
      <dgm:prSet presAssocID="{11C1429E-1CF0-4D55-AF1B-FA10AC0D80ED}" presName="rootComposite1" presStyleCnt="0"/>
      <dgm:spPr/>
    </dgm:pt>
    <dgm:pt modelId="{7935D686-731F-469E-96DC-655BE614D090}" type="pres">
      <dgm:prSet presAssocID="{11C1429E-1CF0-4D55-AF1B-FA10AC0D80ED}" presName="rootText1" presStyleLbl="node0" presStyleIdx="1" presStyleCnt="2">
        <dgm:presLayoutVars>
          <dgm:chPref val="3"/>
        </dgm:presLayoutVars>
      </dgm:prSet>
      <dgm:spPr/>
    </dgm:pt>
    <dgm:pt modelId="{BD1545D4-DDD7-4098-A444-40DF5FBE083B}" type="pres">
      <dgm:prSet presAssocID="{11C1429E-1CF0-4D55-AF1B-FA10AC0D80ED}" presName="rootConnector1" presStyleLbl="node1" presStyleIdx="0" presStyleCnt="0"/>
      <dgm:spPr/>
    </dgm:pt>
    <dgm:pt modelId="{29CD0B40-C09F-4803-AA84-BD12E46A729E}" type="pres">
      <dgm:prSet presAssocID="{11C1429E-1CF0-4D55-AF1B-FA10AC0D80ED}" presName="hierChild2" presStyleCnt="0"/>
      <dgm:spPr/>
    </dgm:pt>
    <dgm:pt modelId="{6D4F9A17-79BF-4E6E-A328-8A5060F6C341}" type="pres">
      <dgm:prSet presAssocID="{11C1429E-1CF0-4D55-AF1B-FA10AC0D80ED}" presName="hierChild3" presStyleCnt="0"/>
      <dgm:spPr/>
    </dgm:pt>
  </dgm:ptLst>
  <dgm:cxnLst>
    <dgm:cxn modelId="{4F805605-ED86-4AE6-8AB9-B23B0316638F}" srcId="{5BB761C2-49DC-4180-B602-D9279601D882}" destId="{11C1429E-1CF0-4D55-AF1B-FA10AC0D80ED}" srcOrd="1" destOrd="0" parTransId="{3E4C7F09-C9EC-4EF1-9140-119A7298967B}" sibTransId="{0DC26CEF-99EF-4264-83B7-9C3DC3C09EEA}"/>
    <dgm:cxn modelId="{6BF86A0F-9039-483B-9569-5830060E4833}" type="presOf" srcId="{11C1429E-1CF0-4D55-AF1B-FA10AC0D80ED}" destId="{BD1545D4-DDD7-4098-A444-40DF5FBE083B}" srcOrd="1" destOrd="0" presId="urn:microsoft.com/office/officeart/2005/8/layout/orgChart1"/>
    <dgm:cxn modelId="{445A963A-F5B8-4B0F-8AAE-33D56EBAB98A}" srcId="{5BB761C2-49DC-4180-B602-D9279601D882}" destId="{243690E3-4590-475C-ABF6-3B64BD0F10E9}" srcOrd="0" destOrd="0" parTransId="{2246ECB0-7CF5-4FD5-B010-24EEF2A5E71B}" sibTransId="{5470A8B6-8F36-42FC-9F09-FA6E5502A9A1}"/>
    <dgm:cxn modelId="{CBAA9B42-F101-4E73-9F76-52B27405CC94}" type="presOf" srcId="{243690E3-4590-475C-ABF6-3B64BD0F10E9}" destId="{C17DF136-18FD-4AAA-8075-ECA6097957FC}" srcOrd="1" destOrd="0" presId="urn:microsoft.com/office/officeart/2005/8/layout/orgChart1"/>
    <dgm:cxn modelId="{6A929943-4D1B-4A5D-A79C-2AB33B906D20}" type="presOf" srcId="{11C1429E-1CF0-4D55-AF1B-FA10AC0D80ED}" destId="{7935D686-731F-469E-96DC-655BE614D090}" srcOrd="0" destOrd="0" presId="urn:microsoft.com/office/officeart/2005/8/layout/orgChart1"/>
    <dgm:cxn modelId="{26A41A8B-699F-485D-8D3D-3FED37211CBA}" type="presOf" srcId="{243690E3-4590-475C-ABF6-3B64BD0F10E9}" destId="{1782B8E3-AE6F-4C81-B652-0597EBB61E4B}" srcOrd="0" destOrd="0" presId="urn:microsoft.com/office/officeart/2005/8/layout/orgChart1"/>
    <dgm:cxn modelId="{012ACADA-B5A0-4A8E-B15C-DAD03F83C716}" type="presOf" srcId="{5BB761C2-49DC-4180-B602-D9279601D882}" destId="{C79B3D37-FDCF-416D-858B-C006AED71EEC}" srcOrd="0" destOrd="0" presId="urn:microsoft.com/office/officeart/2005/8/layout/orgChart1"/>
    <dgm:cxn modelId="{F7B78CD9-FA83-456A-AAAF-967FB17DD34A}" type="presParOf" srcId="{C79B3D37-FDCF-416D-858B-C006AED71EEC}" destId="{4644B819-D972-4122-919F-80052C21F865}" srcOrd="0" destOrd="0" presId="urn:microsoft.com/office/officeart/2005/8/layout/orgChart1"/>
    <dgm:cxn modelId="{2F870A33-A5BD-4219-8E04-2A3C4367E740}" type="presParOf" srcId="{4644B819-D972-4122-919F-80052C21F865}" destId="{32B52E28-110B-499F-829E-F5860FD3D554}" srcOrd="0" destOrd="0" presId="urn:microsoft.com/office/officeart/2005/8/layout/orgChart1"/>
    <dgm:cxn modelId="{2CF5477B-4D3C-4C8B-BB20-8B94D6777581}" type="presParOf" srcId="{32B52E28-110B-499F-829E-F5860FD3D554}" destId="{1782B8E3-AE6F-4C81-B652-0597EBB61E4B}" srcOrd="0" destOrd="0" presId="urn:microsoft.com/office/officeart/2005/8/layout/orgChart1"/>
    <dgm:cxn modelId="{683719E7-50EB-4ADB-AAE0-2A9EC4F5B7D4}" type="presParOf" srcId="{32B52E28-110B-499F-829E-F5860FD3D554}" destId="{C17DF136-18FD-4AAA-8075-ECA6097957FC}" srcOrd="1" destOrd="0" presId="urn:microsoft.com/office/officeart/2005/8/layout/orgChart1"/>
    <dgm:cxn modelId="{B1131314-A80D-4E25-9CC6-C4765D881638}" type="presParOf" srcId="{4644B819-D972-4122-919F-80052C21F865}" destId="{CD890D0F-2CCC-4EDB-9A8E-01693CBCACBB}" srcOrd="1" destOrd="0" presId="urn:microsoft.com/office/officeart/2005/8/layout/orgChart1"/>
    <dgm:cxn modelId="{4E4919E5-435F-432A-A7A7-880C95FBE4B9}" type="presParOf" srcId="{4644B819-D972-4122-919F-80052C21F865}" destId="{2EFA8554-3DB9-491D-BE01-1A3EEFB84737}" srcOrd="2" destOrd="0" presId="urn:microsoft.com/office/officeart/2005/8/layout/orgChart1"/>
    <dgm:cxn modelId="{2434983C-3EA0-4663-8A70-095EB2542C99}" type="presParOf" srcId="{C79B3D37-FDCF-416D-858B-C006AED71EEC}" destId="{CD3F25BA-C1D2-4015-8CC1-88EAAE9BB2FC}" srcOrd="1" destOrd="0" presId="urn:microsoft.com/office/officeart/2005/8/layout/orgChart1"/>
    <dgm:cxn modelId="{558A2398-2F2C-4B04-9429-D2C7CE60221C}" type="presParOf" srcId="{CD3F25BA-C1D2-4015-8CC1-88EAAE9BB2FC}" destId="{638BBF2C-0A77-402D-BB52-407605513732}" srcOrd="0" destOrd="0" presId="urn:microsoft.com/office/officeart/2005/8/layout/orgChart1"/>
    <dgm:cxn modelId="{11D324D7-79BB-4415-8747-7A08FA655811}" type="presParOf" srcId="{638BBF2C-0A77-402D-BB52-407605513732}" destId="{7935D686-731F-469E-96DC-655BE614D090}" srcOrd="0" destOrd="0" presId="urn:microsoft.com/office/officeart/2005/8/layout/orgChart1"/>
    <dgm:cxn modelId="{46F5B049-3A1B-4DC8-BA97-BA84C24DF322}" type="presParOf" srcId="{638BBF2C-0A77-402D-BB52-407605513732}" destId="{BD1545D4-DDD7-4098-A444-40DF5FBE083B}" srcOrd="1" destOrd="0" presId="urn:microsoft.com/office/officeart/2005/8/layout/orgChart1"/>
    <dgm:cxn modelId="{07BB70B8-A966-4B64-8EEB-81CFEA5545F8}" type="presParOf" srcId="{CD3F25BA-C1D2-4015-8CC1-88EAAE9BB2FC}" destId="{29CD0B40-C09F-4803-AA84-BD12E46A729E}" srcOrd="1" destOrd="0" presId="urn:microsoft.com/office/officeart/2005/8/layout/orgChart1"/>
    <dgm:cxn modelId="{099C8022-C2B5-4CA0-8883-2F43E5807F48}" type="presParOf" srcId="{CD3F25BA-C1D2-4015-8CC1-88EAAE9BB2FC}" destId="{6D4F9A17-79BF-4E6E-A328-8A5060F6C3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4BC7E-F909-465A-9315-325B015CBA57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/>
      <dgm:spPr/>
      <dgm:t>
        <a:bodyPr/>
        <a:lstStyle/>
        <a:p>
          <a:endParaRPr lang="pt-BR"/>
        </a:p>
      </dgm:t>
    </dgm:pt>
    <dgm:pt modelId="{97E49C16-C84B-4D84-AEBC-343E55A5A37D}">
      <dgm:prSet/>
      <dgm:spPr/>
      <dgm:t>
        <a:bodyPr/>
        <a:lstStyle/>
        <a:p>
          <a:r>
            <a:rPr lang="pt-BR" dirty="0"/>
            <a:t>Em 1964, dois ganhadores do Premio e professores da  </a:t>
          </a:r>
          <a:r>
            <a:rPr lang="pt-BR" dirty="0">
              <a:hlinkClick xmlns:r="http://schemas.openxmlformats.org/officeDocument/2006/relationships" r:id="rId1"/>
            </a:rPr>
            <a:t>Gary Becker</a:t>
          </a:r>
          <a:r>
            <a:rPr lang="pt-BR" dirty="0"/>
            <a:t> e </a:t>
          </a:r>
          <a:r>
            <a:rPr lang="pt-BR" dirty="0">
              <a:hlinkClick xmlns:r="http://schemas.openxmlformats.org/officeDocument/2006/relationships" r:id="rId2"/>
            </a:rPr>
            <a:t>Theodore Schultz</a:t>
          </a:r>
          <a:r>
            <a:rPr lang="pt-BR" dirty="0"/>
            <a:t> criaram a teoria do capital humano. </a:t>
          </a:r>
        </a:p>
      </dgm:t>
    </dgm:pt>
    <dgm:pt modelId="{FA58DA2C-BD73-4AC1-B141-AE02FDD47DE6}" type="parTrans" cxnId="{C7C835F1-96E9-4AA2-B0F8-2E4CE3211AED}">
      <dgm:prSet/>
      <dgm:spPr/>
      <dgm:t>
        <a:bodyPr/>
        <a:lstStyle/>
        <a:p>
          <a:endParaRPr lang="pt-BR"/>
        </a:p>
      </dgm:t>
    </dgm:pt>
    <dgm:pt modelId="{5A19E6F8-04EE-46DA-B5CD-B74ABB5FA3C1}" type="sibTrans" cxnId="{C7C835F1-96E9-4AA2-B0F8-2E4CE3211AED}">
      <dgm:prSet/>
      <dgm:spPr/>
      <dgm:t>
        <a:bodyPr/>
        <a:lstStyle/>
        <a:p>
          <a:endParaRPr lang="pt-BR"/>
        </a:p>
      </dgm:t>
    </dgm:pt>
    <dgm:pt modelId="{39ED2FD7-0231-4405-BF70-39FB4983FE02}">
      <dgm:prSet/>
      <dgm:spPr/>
      <dgm:t>
        <a:bodyPr/>
        <a:lstStyle/>
        <a:p>
          <a:r>
            <a:rPr lang="pt-BR" dirty="0"/>
            <a:t>Becker percebeu que investimentos nos trabalhadores não era diferente do investimento em equipamento de capital que é outro fator de produção. Ambos são ativos que aumentam ganhos e outros resultados.</a:t>
          </a:r>
        </a:p>
      </dgm:t>
    </dgm:pt>
    <dgm:pt modelId="{348BBE01-9DE8-4059-AC55-73BAF21C980D}" type="parTrans" cxnId="{97DB8C15-FE48-4FF1-A3FA-EE92EB7F1F83}">
      <dgm:prSet/>
      <dgm:spPr/>
      <dgm:t>
        <a:bodyPr/>
        <a:lstStyle/>
        <a:p>
          <a:endParaRPr lang="pt-BR"/>
        </a:p>
      </dgm:t>
    </dgm:pt>
    <dgm:pt modelId="{04FFE600-9951-4934-8361-034177829511}" type="sibTrans" cxnId="{97DB8C15-FE48-4FF1-A3FA-EE92EB7F1F83}">
      <dgm:prSet/>
      <dgm:spPr/>
      <dgm:t>
        <a:bodyPr/>
        <a:lstStyle/>
        <a:p>
          <a:endParaRPr lang="pt-BR"/>
        </a:p>
      </dgm:t>
    </dgm:pt>
    <dgm:pt modelId="{E07D8635-BEE7-4BB4-B908-B2A7ECDDC1B9}">
      <dgm:prSet/>
      <dgm:spPr/>
      <dgm:t>
        <a:bodyPr/>
        <a:lstStyle/>
        <a:p>
          <a:r>
            <a:rPr lang="pt-BR" dirty="0"/>
            <a:t>A pesquisa de Becker tinha foco na educação. Ele descobriu que 25% do aumento da renda per capita dos EUA, entre 1929 a 1982 foi por causa do aumento de escolaridade.</a:t>
          </a:r>
        </a:p>
      </dgm:t>
    </dgm:pt>
    <dgm:pt modelId="{7B88C152-A3A9-4E69-AD56-BE97350446A8}" type="parTrans" cxnId="{58F8FD2C-186E-4858-A021-AFA7E06E0EEA}">
      <dgm:prSet/>
      <dgm:spPr/>
      <dgm:t>
        <a:bodyPr/>
        <a:lstStyle/>
        <a:p>
          <a:endParaRPr lang="pt-BR"/>
        </a:p>
      </dgm:t>
    </dgm:pt>
    <dgm:pt modelId="{FAB4B321-0E0B-4DE3-82AB-9A4FED699FDB}" type="sibTrans" cxnId="{58F8FD2C-186E-4858-A021-AFA7E06E0EEA}">
      <dgm:prSet/>
      <dgm:spPr/>
      <dgm:t>
        <a:bodyPr/>
        <a:lstStyle/>
        <a:p>
          <a:endParaRPr lang="pt-BR"/>
        </a:p>
      </dgm:t>
    </dgm:pt>
    <dgm:pt modelId="{60ACDA70-DE22-4E0F-B4B3-C40A4384C9F3}" type="pres">
      <dgm:prSet presAssocID="{8D14BC7E-F909-465A-9315-325B015CBA57}" presName="linear" presStyleCnt="0">
        <dgm:presLayoutVars>
          <dgm:animLvl val="lvl"/>
          <dgm:resizeHandles val="exact"/>
        </dgm:presLayoutVars>
      </dgm:prSet>
      <dgm:spPr/>
    </dgm:pt>
    <dgm:pt modelId="{D4E70925-B58C-474A-B391-6FF45A6628F3}" type="pres">
      <dgm:prSet presAssocID="{97E49C16-C84B-4D84-AEBC-343E55A5A3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C9963E-E6D4-4018-AF5F-E5447FAF1952}" type="pres">
      <dgm:prSet presAssocID="{5A19E6F8-04EE-46DA-B5CD-B74ABB5FA3C1}" presName="spacer" presStyleCnt="0"/>
      <dgm:spPr/>
    </dgm:pt>
    <dgm:pt modelId="{EC1E24B2-1481-4AAD-A750-35FA36FF293E}" type="pres">
      <dgm:prSet presAssocID="{39ED2FD7-0231-4405-BF70-39FB4983FE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7986F8-E995-4E4D-BDA6-F040CABB4983}" type="pres">
      <dgm:prSet presAssocID="{04FFE600-9951-4934-8361-034177829511}" presName="spacer" presStyleCnt="0"/>
      <dgm:spPr/>
    </dgm:pt>
    <dgm:pt modelId="{8FDFC678-7F6A-4AF6-B7EA-39412E08C8FD}" type="pres">
      <dgm:prSet presAssocID="{E07D8635-BEE7-4BB4-B908-B2A7ECDDC1B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C283109-CFDB-4B57-A865-5731226F32C2}" type="presOf" srcId="{8D14BC7E-F909-465A-9315-325B015CBA57}" destId="{60ACDA70-DE22-4E0F-B4B3-C40A4384C9F3}" srcOrd="0" destOrd="0" presId="urn:microsoft.com/office/officeart/2005/8/layout/vList2"/>
    <dgm:cxn modelId="{97DB8C15-FE48-4FF1-A3FA-EE92EB7F1F83}" srcId="{8D14BC7E-F909-465A-9315-325B015CBA57}" destId="{39ED2FD7-0231-4405-BF70-39FB4983FE02}" srcOrd="1" destOrd="0" parTransId="{348BBE01-9DE8-4059-AC55-73BAF21C980D}" sibTransId="{04FFE600-9951-4934-8361-034177829511}"/>
    <dgm:cxn modelId="{58F8FD2C-186E-4858-A021-AFA7E06E0EEA}" srcId="{8D14BC7E-F909-465A-9315-325B015CBA57}" destId="{E07D8635-BEE7-4BB4-B908-B2A7ECDDC1B9}" srcOrd="2" destOrd="0" parTransId="{7B88C152-A3A9-4E69-AD56-BE97350446A8}" sibTransId="{FAB4B321-0E0B-4DE3-82AB-9A4FED699FDB}"/>
    <dgm:cxn modelId="{109DAA35-E8C2-44C0-BDF1-35705EB68AA0}" type="presOf" srcId="{E07D8635-BEE7-4BB4-B908-B2A7ECDDC1B9}" destId="{8FDFC678-7F6A-4AF6-B7EA-39412E08C8FD}" srcOrd="0" destOrd="0" presId="urn:microsoft.com/office/officeart/2005/8/layout/vList2"/>
    <dgm:cxn modelId="{CDF14367-268D-496D-B4FF-39C53868FB23}" type="presOf" srcId="{39ED2FD7-0231-4405-BF70-39FB4983FE02}" destId="{EC1E24B2-1481-4AAD-A750-35FA36FF293E}" srcOrd="0" destOrd="0" presId="urn:microsoft.com/office/officeart/2005/8/layout/vList2"/>
    <dgm:cxn modelId="{FC271DD0-FB24-4D73-A057-329386A64A38}" type="presOf" srcId="{97E49C16-C84B-4D84-AEBC-343E55A5A37D}" destId="{D4E70925-B58C-474A-B391-6FF45A6628F3}" srcOrd="0" destOrd="0" presId="urn:microsoft.com/office/officeart/2005/8/layout/vList2"/>
    <dgm:cxn modelId="{C7C835F1-96E9-4AA2-B0F8-2E4CE3211AED}" srcId="{8D14BC7E-F909-465A-9315-325B015CBA57}" destId="{97E49C16-C84B-4D84-AEBC-343E55A5A37D}" srcOrd="0" destOrd="0" parTransId="{FA58DA2C-BD73-4AC1-B141-AE02FDD47DE6}" sibTransId="{5A19E6F8-04EE-46DA-B5CD-B74ABB5FA3C1}"/>
    <dgm:cxn modelId="{A33986B5-0974-487F-A3BE-EEDD0755348B}" type="presParOf" srcId="{60ACDA70-DE22-4E0F-B4B3-C40A4384C9F3}" destId="{D4E70925-B58C-474A-B391-6FF45A6628F3}" srcOrd="0" destOrd="0" presId="urn:microsoft.com/office/officeart/2005/8/layout/vList2"/>
    <dgm:cxn modelId="{5A91E624-D1C5-4962-BC99-E4E8C4836869}" type="presParOf" srcId="{60ACDA70-DE22-4E0F-B4B3-C40A4384C9F3}" destId="{C3C9963E-E6D4-4018-AF5F-E5447FAF1952}" srcOrd="1" destOrd="0" presId="urn:microsoft.com/office/officeart/2005/8/layout/vList2"/>
    <dgm:cxn modelId="{FD365150-5F02-48CB-9F7F-1BB0B87B1655}" type="presParOf" srcId="{60ACDA70-DE22-4E0F-B4B3-C40A4384C9F3}" destId="{EC1E24B2-1481-4AAD-A750-35FA36FF293E}" srcOrd="2" destOrd="0" presId="urn:microsoft.com/office/officeart/2005/8/layout/vList2"/>
    <dgm:cxn modelId="{ECB6CDB5-3F99-4C99-8FFD-1C5E0A3E7FB0}" type="presParOf" srcId="{60ACDA70-DE22-4E0F-B4B3-C40A4384C9F3}" destId="{0E7986F8-E995-4E4D-BDA6-F040CABB4983}" srcOrd="3" destOrd="0" presId="urn:microsoft.com/office/officeart/2005/8/layout/vList2"/>
    <dgm:cxn modelId="{C1AB1864-C342-43CC-827A-4D3F3E68C9C2}" type="presParOf" srcId="{60ACDA70-DE22-4E0F-B4B3-C40A4384C9F3}" destId="{8FDFC678-7F6A-4AF6-B7EA-39412E08C8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4B804A9-CB6C-47D9-911B-3DA07DF676A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FCCC01B-50A2-4C58-884A-C0A7E5F5405A}">
      <dgm:prSet custT="1"/>
      <dgm:spPr/>
      <dgm:t>
        <a:bodyPr/>
        <a:lstStyle/>
        <a:p>
          <a:r>
            <a:rPr lang="en-US" sz="2000" dirty="0" err="1"/>
            <a:t>Foco</a:t>
          </a:r>
          <a:r>
            <a:rPr lang="en-US" sz="2000" dirty="0"/>
            <a:t> no </a:t>
          </a:r>
          <a:r>
            <a:rPr lang="en-US" sz="2000" dirty="0" err="1"/>
            <a:t>desenvolvimento</a:t>
          </a:r>
          <a:r>
            <a:rPr lang="en-US" sz="2000" dirty="0"/>
            <a:t> de </a:t>
          </a:r>
          <a:r>
            <a:rPr lang="en-US" sz="2000" dirty="0" err="1"/>
            <a:t>talentos</a:t>
          </a:r>
          <a:r>
            <a:rPr lang="en-US" sz="2000" dirty="0"/>
            <a:t> dentro da </a:t>
          </a:r>
          <a:r>
            <a:rPr lang="en-US" sz="2000" dirty="0" err="1"/>
            <a:t>empresa</a:t>
          </a:r>
          <a:r>
            <a:rPr lang="en-US" sz="2000" dirty="0"/>
            <a:t>.</a:t>
          </a:r>
          <a:endParaRPr lang="pt-BR" sz="2000" dirty="0"/>
        </a:p>
      </dgm:t>
    </dgm:pt>
    <dgm:pt modelId="{C077A099-C6EB-40E3-9745-F2ECDA7A1579}" type="parTrans" cxnId="{FD619540-3814-4749-AA23-194F82D65391}">
      <dgm:prSet/>
      <dgm:spPr/>
      <dgm:t>
        <a:bodyPr/>
        <a:lstStyle/>
        <a:p>
          <a:endParaRPr lang="pt-BR" sz="3200"/>
        </a:p>
      </dgm:t>
    </dgm:pt>
    <dgm:pt modelId="{B6B32397-4A44-4771-ACC1-222925B03EC2}" type="sibTrans" cxnId="{FD619540-3814-4749-AA23-194F82D65391}">
      <dgm:prSet/>
      <dgm:spPr/>
      <dgm:t>
        <a:bodyPr/>
        <a:lstStyle/>
        <a:p>
          <a:endParaRPr lang="pt-BR" sz="3200"/>
        </a:p>
      </dgm:t>
    </dgm:pt>
    <dgm:pt modelId="{2B207E2D-22F0-4B1F-8790-97192B7AC0B4}">
      <dgm:prSet custT="1"/>
      <dgm:spPr/>
      <dgm:t>
        <a:bodyPr/>
        <a:lstStyle/>
        <a:p>
          <a:r>
            <a:rPr lang="en-US" sz="2000" i="1" dirty="0" err="1"/>
            <a:t>Gestão</a:t>
          </a:r>
          <a:r>
            <a:rPr lang="en-US" sz="2000" i="1" dirty="0"/>
            <a:t> de </a:t>
          </a:r>
          <a:r>
            <a:rPr lang="en-US" sz="2000" i="1" dirty="0" err="1"/>
            <a:t>talentos</a:t>
          </a:r>
          <a:r>
            <a:rPr lang="en-US" sz="2000" i="1" dirty="0"/>
            <a:t> é um conjunto </a:t>
          </a:r>
          <a:r>
            <a:rPr lang="en-US" sz="2000" i="1" dirty="0" err="1"/>
            <a:t>integrado</a:t>
          </a:r>
          <a:r>
            <a:rPr lang="en-US" sz="2000" i="1" dirty="0"/>
            <a:t> de </a:t>
          </a:r>
          <a:r>
            <a:rPr lang="en-US" sz="2000" i="1" dirty="0" err="1"/>
            <a:t>processos</a:t>
          </a:r>
          <a:r>
            <a:rPr lang="en-US" sz="2000" i="1" dirty="0"/>
            <a:t>, </a:t>
          </a:r>
          <a:r>
            <a:rPr lang="en-US" sz="2000" i="1" dirty="0" err="1"/>
            <a:t>programas</a:t>
          </a:r>
          <a:r>
            <a:rPr lang="en-US" sz="2000" i="1" dirty="0"/>
            <a:t> e </a:t>
          </a:r>
          <a:r>
            <a:rPr lang="en-US" sz="2000" i="1" dirty="0" err="1"/>
            <a:t>normas</a:t>
          </a:r>
          <a:r>
            <a:rPr lang="en-US" sz="2000" i="1" dirty="0"/>
            <a:t> </a:t>
          </a:r>
          <a:r>
            <a:rPr lang="en-US" sz="2000" i="1" dirty="0" err="1"/>
            <a:t>culturais</a:t>
          </a:r>
          <a:r>
            <a:rPr lang="en-US" sz="2000" i="1" dirty="0"/>
            <a:t>, </a:t>
          </a:r>
          <a:r>
            <a:rPr lang="en-US" sz="2000" i="1" dirty="0" err="1"/>
            <a:t>desenhadas</a:t>
          </a:r>
          <a:r>
            <a:rPr lang="en-US" sz="2000" i="1" dirty="0"/>
            <a:t> para </a:t>
          </a:r>
          <a:r>
            <a:rPr lang="en-US" sz="2000" i="1" dirty="0" err="1"/>
            <a:t>atrair</a:t>
          </a:r>
          <a:r>
            <a:rPr lang="en-US" sz="2000" i="1" dirty="0"/>
            <a:t>, </a:t>
          </a:r>
          <a:r>
            <a:rPr lang="en-US" sz="2000" i="1" dirty="0" err="1"/>
            <a:t>desenvolver</a:t>
          </a:r>
          <a:r>
            <a:rPr lang="en-US" sz="2000" i="1" dirty="0"/>
            <a:t> e </a:t>
          </a:r>
          <a:r>
            <a:rPr lang="en-US" sz="2000" i="1" dirty="0" err="1"/>
            <a:t>distribuir</a:t>
          </a:r>
          <a:r>
            <a:rPr lang="en-US" sz="2000" i="1" dirty="0"/>
            <a:t>, e </a:t>
          </a:r>
          <a:r>
            <a:rPr lang="en-US" sz="2000" i="1" dirty="0" err="1"/>
            <a:t>reter</a:t>
          </a:r>
          <a:r>
            <a:rPr lang="en-US" sz="2000" i="1" dirty="0"/>
            <a:t> </a:t>
          </a:r>
          <a:r>
            <a:rPr lang="en-US" sz="2000" i="1" dirty="0" err="1"/>
            <a:t>talentos</a:t>
          </a:r>
          <a:r>
            <a:rPr lang="en-US" sz="2000" i="1" dirty="0"/>
            <a:t> para </a:t>
          </a:r>
          <a:r>
            <a:rPr lang="en-US" sz="2000" i="1" dirty="0" err="1"/>
            <a:t>realizar</a:t>
          </a:r>
          <a:r>
            <a:rPr lang="en-US" sz="2000" i="1" dirty="0"/>
            <a:t> </a:t>
          </a:r>
          <a:r>
            <a:rPr lang="en-US" sz="2000" i="1" dirty="0" err="1"/>
            <a:t>os</a:t>
          </a:r>
          <a:r>
            <a:rPr lang="en-US" sz="2000" i="1" dirty="0"/>
            <a:t> </a:t>
          </a:r>
          <a:r>
            <a:rPr lang="en-US" sz="2000" i="1" dirty="0" err="1"/>
            <a:t>objetivos</a:t>
          </a:r>
          <a:r>
            <a:rPr lang="en-US" sz="2000" i="1" dirty="0"/>
            <a:t> </a:t>
          </a:r>
          <a:r>
            <a:rPr lang="en-US" sz="2000" i="1" dirty="0" err="1"/>
            <a:t>estrátegicos</a:t>
          </a:r>
          <a:r>
            <a:rPr lang="en-US" sz="2000" i="1" dirty="0"/>
            <a:t> e lidar </a:t>
          </a:r>
          <a:r>
            <a:rPr lang="en-US" sz="2000" i="1" dirty="0" err="1"/>
            <a:t>como</a:t>
          </a:r>
          <a:r>
            <a:rPr lang="en-US" sz="2000" i="1" dirty="0"/>
            <a:t> as </a:t>
          </a:r>
          <a:r>
            <a:rPr lang="en-US" sz="2000" i="1" dirty="0" err="1"/>
            <a:t>necessidades</a:t>
          </a:r>
          <a:r>
            <a:rPr lang="en-US" sz="2000" i="1" dirty="0"/>
            <a:t> </a:t>
          </a:r>
          <a:r>
            <a:rPr lang="en-US" sz="2000" i="1" dirty="0" err="1"/>
            <a:t>futuras</a:t>
          </a:r>
          <a:r>
            <a:rPr lang="en-US" sz="2000" i="1" dirty="0"/>
            <a:t> do </a:t>
          </a:r>
          <a:r>
            <a:rPr lang="en-US" sz="2000" i="1" dirty="0" err="1"/>
            <a:t>negócios</a:t>
          </a:r>
          <a:endParaRPr lang="pt-BR" sz="2000" dirty="0"/>
        </a:p>
      </dgm:t>
    </dgm:pt>
    <dgm:pt modelId="{091DF035-F2EF-4A90-B6EB-321692EAD224}" type="parTrans" cxnId="{35F2FB40-1998-4356-A4BF-FCC194E49275}">
      <dgm:prSet/>
      <dgm:spPr/>
      <dgm:t>
        <a:bodyPr/>
        <a:lstStyle/>
        <a:p>
          <a:endParaRPr lang="pt-BR" sz="3200"/>
        </a:p>
      </dgm:t>
    </dgm:pt>
    <dgm:pt modelId="{CD49A15A-5895-4B96-8054-80264412873E}" type="sibTrans" cxnId="{35F2FB40-1998-4356-A4BF-FCC194E49275}">
      <dgm:prSet/>
      <dgm:spPr/>
      <dgm:t>
        <a:bodyPr/>
        <a:lstStyle/>
        <a:p>
          <a:endParaRPr lang="pt-BR" sz="3200"/>
        </a:p>
      </dgm:t>
    </dgm:pt>
    <dgm:pt modelId="{2FF0B631-B7BF-4E0D-8205-57CF069C4786}">
      <dgm:prSet custT="1"/>
      <dgm:spPr/>
      <dgm:t>
        <a:bodyPr/>
        <a:lstStyle/>
        <a:p>
          <a:r>
            <a:rPr lang="en-US" sz="2000" dirty="0" err="1"/>
            <a:t>Recrutamento</a:t>
          </a:r>
          <a:r>
            <a:rPr lang="en-US" sz="2000" dirty="0"/>
            <a:t> </a:t>
          </a:r>
          <a:r>
            <a:rPr lang="en-US" sz="2000" dirty="0" err="1"/>
            <a:t>interno</a:t>
          </a:r>
          <a:r>
            <a:rPr lang="en-US" sz="2000" dirty="0"/>
            <a:t> e </a:t>
          </a:r>
          <a:r>
            <a:rPr lang="en-US" sz="2000" dirty="0" err="1"/>
            <a:t>externo</a:t>
          </a:r>
          <a:endParaRPr lang="pt-BR" sz="2000" dirty="0"/>
        </a:p>
      </dgm:t>
    </dgm:pt>
    <dgm:pt modelId="{9A69D25D-1FEA-4CFD-9BB2-B3325FAE2B93}" type="parTrans" cxnId="{2D0163F2-6E9C-466F-B2AB-EBD66AE40169}">
      <dgm:prSet/>
      <dgm:spPr/>
      <dgm:t>
        <a:bodyPr/>
        <a:lstStyle/>
        <a:p>
          <a:endParaRPr lang="pt-BR" sz="3200"/>
        </a:p>
      </dgm:t>
    </dgm:pt>
    <dgm:pt modelId="{A73DB524-6C68-4298-966D-1EB422D163F2}" type="sibTrans" cxnId="{2D0163F2-6E9C-466F-B2AB-EBD66AE40169}">
      <dgm:prSet/>
      <dgm:spPr/>
      <dgm:t>
        <a:bodyPr/>
        <a:lstStyle/>
        <a:p>
          <a:endParaRPr lang="pt-BR" sz="3200"/>
        </a:p>
      </dgm:t>
    </dgm:pt>
    <dgm:pt modelId="{EEDE27C4-3662-41F3-BEC1-239174A5C122}">
      <dgm:prSet custT="1"/>
      <dgm:spPr/>
      <dgm:t>
        <a:bodyPr/>
        <a:lstStyle/>
        <a:p>
          <a:r>
            <a:rPr lang="en-US" sz="2000" dirty="0" err="1"/>
            <a:t>Sucessão</a:t>
          </a:r>
          <a:r>
            <a:rPr lang="en-US" sz="2000" dirty="0"/>
            <a:t> de </a:t>
          </a:r>
          <a:r>
            <a:rPr lang="en-US" sz="2000" dirty="0" err="1"/>
            <a:t>empregados</a:t>
          </a:r>
          <a:r>
            <a:rPr lang="en-US" sz="2000" dirty="0"/>
            <a:t>.</a:t>
          </a:r>
          <a:endParaRPr lang="pt-BR" sz="2000" dirty="0"/>
        </a:p>
      </dgm:t>
    </dgm:pt>
    <dgm:pt modelId="{7AA97C27-31AE-4B61-A6F4-51A02A6632F3}" type="parTrans" cxnId="{B2FFF99B-BC8A-4D12-AAA7-0FD2AC54F2B2}">
      <dgm:prSet/>
      <dgm:spPr/>
      <dgm:t>
        <a:bodyPr/>
        <a:lstStyle/>
        <a:p>
          <a:endParaRPr lang="pt-BR" sz="3200"/>
        </a:p>
      </dgm:t>
    </dgm:pt>
    <dgm:pt modelId="{6A09F9F4-7450-44CD-9BC3-191E7308DC59}" type="sibTrans" cxnId="{B2FFF99B-BC8A-4D12-AAA7-0FD2AC54F2B2}">
      <dgm:prSet/>
      <dgm:spPr/>
      <dgm:t>
        <a:bodyPr/>
        <a:lstStyle/>
        <a:p>
          <a:endParaRPr lang="pt-BR" sz="3200"/>
        </a:p>
      </dgm:t>
    </dgm:pt>
    <dgm:pt modelId="{6C65D9C0-D8A7-4634-ADD4-21E55CF61F45}" type="pres">
      <dgm:prSet presAssocID="{94B804A9-CB6C-47D9-911B-3DA07DF676A3}" presName="vert0" presStyleCnt="0">
        <dgm:presLayoutVars>
          <dgm:dir/>
          <dgm:animOne val="branch"/>
          <dgm:animLvl val="lvl"/>
        </dgm:presLayoutVars>
      </dgm:prSet>
      <dgm:spPr/>
    </dgm:pt>
    <dgm:pt modelId="{B1DBB922-801F-4B02-AB9E-A7A134353418}" type="pres">
      <dgm:prSet presAssocID="{7FCCC01B-50A2-4C58-884A-C0A7E5F5405A}" presName="thickLine" presStyleLbl="alignNode1" presStyleIdx="0" presStyleCnt="4"/>
      <dgm:spPr/>
    </dgm:pt>
    <dgm:pt modelId="{102A44AF-AD1C-4D26-ACD2-208A2AC99958}" type="pres">
      <dgm:prSet presAssocID="{7FCCC01B-50A2-4C58-884A-C0A7E5F5405A}" presName="horz1" presStyleCnt="0"/>
      <dgm:spPr/>
    </dgm:pt>
    <dgm:pt modelId="{0D78FE50-4551-42B0-A04B-9BC71D797988}" type="pres">
      <dgm:prSet presAssocID="{7FCCC01B-50A2-4C58-884A-C0A7E5F5405A}" presName="tx1" presStyleLbl="revTx" presStyleIdx="0" presStyleCnt="4" custScaleY="27162" custLinFactNeighborX="-410" custLinFactNeighborY="1676"/>
      <dgm:spPr/>
    </dgm:pt>
    <dgm:pt modelId="{DEF2AF46-8F4D-4F5B-96C9-585C93B85EFD}" type="pres">
      <dgm:prSet presAssocID="{7FCCC01B-50A2-4C58-884A-C0A7E5F5405A}" presName="vert1" presStyleCnt="0"/>
      <dgm:spPr/>
    </dgm:pt>
    <dgm:pt modelId="{4A0F593A-4A84-4522-B392-5A1C48662FF7}" type="pres">
      <dgm:prSet presAssocID="{2B207E2D-22F0-4B1F-8790-97192B7AC0B4}" presName="thickLine" presStyleLbl="alignNode1" presStyleIdx="1" presStyleCnt="4"/>
      <dgm:spPr/>
    </dgm:pt>
    <dgm:pt modelId="{19BD5044-36CE-4EB0-84E3-85E0A4835A6C}" type="pres">
      <dgm:prSet presAssocID="{2B207E2D-22F0-4B1F-8790-97192B7AC0B4}" presName="horz1" presStyleCnt="0"/>
      <dgm:spPr/>
    </dgm:pt>
    <dgm:pt modelId="{6F79CFCC-3885-4481-A17F-073B6DA20D9C}" type="pres">
      <dgm:prSet presAssocID="{2B207E2D-22F0-4B1F-8790-97192B7AC0B4}" presName="tx1" presStyleLbl="revTx" presStyleIdx="1" presStyleCnt="4" custScaleX="98001" custScaleY="78496" custLinFactNeighborX="0" custLinFactNeighborY="1477"/>
      <dgm:spPr/>
    </dgm:pt>
    <dgm:pt modelId="{96347893-3975-4B67-95BD-E5D1F5746330}" type="pres">
      <dgm:prSet presAssocID="{2B207E2D-22F0-4B1F-8790-97192B7AC0B4}" presName="vert1" presStyleCnt="0"/>
      <dgm:spPr/>
    </dgm:pt>
    <dgm:pt modelId="{0C3D50AC-B6E1-4202-9E4C-87C15F5DB1E6}" type="pres">
      <dgm:prSet presAssocID="{2FF0B631-B7BF-4E0D-8205-57CF069C4786}" presName="thickLine" presStyleLbl="alignNode1" presStyleIdx="2" presStyleCnt="4"/>
      <dgm:spPr/>
    </dgm:pt>
    <dgm:pt modelId="{08F1A6F7-356F-4A25-AC26-866D2C351407}" type="pres">
      <dgm:prSet presAssocID="{2FF0B631-B7BF-4E0D-8205-57CF069C4786}" presName="horz1" presStyleCnt="0"/>
      <dgm:spPr/>
    </dgm:pt>
    <dgm:pt modelId="{6E094522-D2A9-4E29-B1A6-CB27BE0A3F81}" type="pres">
      <dgm:prSet presAssocID="{2FF0B631-B7BF-4E0D-8205-57CF069C4786}" presName="tx1" presStyleLbl="revTx" presStyleIdx="2" presStyleCnt="4" custScaleY="24066" custLinFactNeighborX="-205" custLinFactNeighborY="489"/>
      <dgm:spPr/>
    </dgm:pt>
    <dgm:pt modelId="{075C4DAC-29DE-4F47-BE19-C7DF2063A8FA}" type="pres">
      <dgm:prSet presAssocID="{2FF0B631-B7BF-4E0D-8205-57CF069C4786}" presName="vert1" presStyleCnt="0"/>
      <dgm:spPr/>
    </dgm:pt>
    <dgm:pt modelId="{5D423BCA-01CC-4516-9FC5-9AE2E9B054A1}" type="pres">
      <dgm:prSet presAssocID="{EEDE27C4-3662-41F3-BEC1-239174A5C122}" presName="thickLine" presStyleLbl="alignNode1" presStyleIdx="3" presStyleCnt="4" custLinFactNeighborX="-1433" custLinFactNeighborY="2100"/>
      <dgm:spPr/>
    </dgm:pt>
    <dgm:pt modelId="{71C80B4E-BC17-48FE-AC96-3294F7F4AF9F}" type="pres">
      <dgm:prSet presAssocID="{EEDE27C4-3662-41F3-BEC1-239174A5C122}" presName="horz1" presStyleCnt="0"/>
      <dgm:spPr/>
    </dgm:pt>
    <dgm:pt modelId="{E33F0780-D291-4EEB-8BEC-7FFA2BC2BD2C}" type="pres">
      <dgm:prSet presAssocID="{EEDE27C4-3662-41F3-BEC1-239174A5C122}" presName="tx1" presStyleLbl="revTx" presStyleIdx="3" presStyleCnt="4" custScaleY="26048" custLinFactNeighborX="-409" custLinFactNeighborY="18264"/>
      <dgm:spPr/>
    </dgm:pt>
    <dgm:pt modelId="{7AE92D26-12C8-4B53-B2D6-BB3A6FD9517E}" type="pres">
      <dgm:prSet presAssocID="{EEDE27C4-3662-41F3-BEC1-239174A5C122}" presName="vert1" presStyleCnt="0"/>
      <dgm:spPr/>
    </dgm:pt>
  </dgm:ptLst>
  <dgm:cxnLst>
    <dgm:cxn modelId="{B6AB3B23-3ABC-4964-A899-2B6F4C420A7E}" type="presOf" srcId="{EEDE27C4-3662-41F3-BEC1-239174A5C122}" destId="{E33F0780-D291-4EEB-8BEC-7FFA2BC2BD2C}" srcOrd="0" destOrd="0" presId="urn:microsoft.com/office/officeart/2008/layout/LinedList"/>
    <dgm:cxn modelId="{FD619540-3814-4749-AA23-194F82D65391}" srcId="{94B804A9-CB6C-47D9-911B-3DA07DF676A3}" destId="{7FCCC01B-50A2-4C58-884A-C0A7E5F5405A}" srcOrd="0" destOrd="0" parTransId="{C077A099-C6EB-40E3-9745-F2ECDA7A1579}" sibTransId="{B6B32397-4A44-4771-ACC1-222925B03EC2}"/>
    <dgm:cxn modelId="{35F2FB40-1998-4356-A4BF-FCC194E49275}" srcId="{94B804A9-CB6C-47D9-911B-3DA07DF676A3}" destId="{2B207E2D-22F0-4B1F-8790-97192B7AC0B4}" srcOrd="1" destOrd="0" parTransId="{091DF035-F2EF-4A90-B6EB-321692EAD224}" sibTransId="{CD49A15A-5895-4B96-8054-80264412873E}"/>
    <dgm:cxn modelId="{EFFCD35B-7C0C-4C01-8167-81D4F702D009}" type="presOf" srcId="{7FCCC01B-50A2-4C58-884A-C0A7E5F5405A}" destId="{0D78FE50-4551-42B0-A04B-9BC71D797988}" srcOrd="0" destOrd="0" presId="urn:microsoft.com/office/officeart/2008/layout/LinedList"/>
    <dgm:cxn modelId="{B2FFF99B-BC8A-4D12-AAA7-0FD2AC54F2B2}" srcId="{94B804A9-CB6C-47D9-911B-3DA07DF676A3}" destId="{EEDE27C4-3662-41F3-BEC1-239174A5C122}" srcOrd="3" destOrd="0" parTransId="{7AA97C27-31AE-4B61-A6F4-51A02A6632F3}" sibTransId="{6A09F9F4-7450-44CD-9BC3-191E7308DC59}"/>
    <dgm:cxn modelId="{315C78E9-707E-4E31-B6B7-2FC38AA2A51C}" type="presOf" srcId="{94B804A9-CB6C-47D9-911B-3DA07DF676A3}" destId="{6C65D9C0-D8A7-4634-ADD4-21E55CF61F45}" srcOrd="0" destOrd="0" presId="urn:microsoft.com/office/officeart/2008/layout/LinedList"/>
    <dgm:cxn modelId="{AB7E30ED-20A8-43E0-9830-2D53869363DC}" type="presOf" srcId="{2B207E2D-22F0-4B1F-8790-97192B7AC0B4}" destId="{6F79CFCC-3885-4481-A17F-073B6DA20D9C}" srcOrd="0" destOrd="0" presId="urn:microsoft.com/office/officeart/2008/layout/LinedList"/>
    <dgm:cxn modelId="{2D0163F2-6E9C-466F-B2AB-EBD66AE40169}" srcId="{94B804A9-CB6C-47D9-911B-3DA07DF676A3}" destId="{2FF0B631-B7BF-4E0D-8205-57CF069C4786}" srcOrd="2" destOrd="0" parTransId="{9A69D25D-1FEA-4CFD-9BB2-B3325FAE2B93}" sibTransId="{A73DB524-6C68-4298-966D-1EB422D163F2}"/>
    <dgm:cxn modelId="{70C435FD-D6DA-45B3-90FE-A9DA0A2A33A4}" type="presOf" srcId="{2FF0B631-B7BF-4E0D-8205-57CF069C4786}" destId="{6E094522-D2A9-4E29-B1A6-CB27BE0A3F81}" srcOrd="0" destOrd="0" presId="urn:microsoft.com/office/officeart/2008/layout/LinedList"/>
    <dgm:cxn modelId="{78E580A8-4CD9-4D56-BBC4-733919E3D455}" type="presParOf" srcId="{6C65D9C0-D8A7-4634-ADD4-21E55CF61F45}" destId="{B1DBB922-801F-4B02-AB9E-A7A134353418}" srcOrd="0" destOrd="0" presId="urn:microsoft.com/office/officeart/2008/layout/LinedList"/>
    <dgm:cxn modelId="{46BC4EA1-1AE3-47B9-AE17-31FDB4055572}" type="presParOf" srcId="{6C65D9C0-D8A7-4634-ADD4-21E55CF61F45}" destId="{102A44AF-AD1C-4D26-ACD2-208A2AC99958}" srcOrd="1" destOrd="0" presId="urn:microsoft.com/office/officeart/2008/layout/LinedList"/>
    <dgm:cxn modelId="{88F378C4-C606-4A6E-9AED-3987EA345443}" type="presParOf" srcId="{102A44AF-AD1C-4D26-ACD2-208A2AC99958}" destId="{0D78FE50-4551-42B0-A04B-9BC71D797988}" srcOrd="0" destOrd="0" presId="urn:microsoft.com/office/officeart/2008/layout/LinedList"/>
    <dgm:cxn modelId="{0F130F6F-B97A-448C-B516-465D398F83A5}" type="presParOf" srcId="{102A44AF-AD1C-4D26-ACD2-208A2AC99958}" destId="{DEF2AF46-8F4D-4F5B-96C9-585C93B85EFD}" srcOrd="1" destOrd="0" presId="urn:microsoft.com/office/officeart/2008/layout/LinedList"/>
    <dgm:cxn modelId="{B76D0C1B-D33F-4776-99ED-F2AD601481F0}" type="presParOf" srcId="{6C65D9C0-D8A7-4634-ADD4-21E55CF61F45}" destId="{4A0F593A-4A84-4522-B392-5A1C48662FF7}" srcOrd="2" destOrd="0" presId="urn:microsoft.com/office/officeart/2008/layout/LinedList"/>
    <dgm:cxn modelId="{E0271FC9-25B1-4632-9111-ACF1C579A537}" type="presParOf" srcId="{6C65D9C0-D8A7-4634-ADD4-21E55CF61F45}" destId="{19BD5044-36CE-4EB0-84E3-85E0A4835A6C}" srcOrd="3" destOrd="0" presId="urn:microsoft.com/office/officeart/2008/layout/LinedList"/>
    <dgm:cxn modelId="{DF6CA86B-1A44-4D1F-B569-AE766D65E6D0}" type="presParOf" srcId="{19BD5044-36CE-4EB0-84E3-85E0A4835A6C}" destId="{6F79CFCC-3885-4481-A17F-073B6DA20D9C}" srcOrd="0" destOrd="0" presId="urn:microsoft.com/office/officeart/2008/layout/LinedList"/>
    <dgm:cxn modelId="{D44AA49D-E07D-467C-B95A-1580B84B1905}" type="presParOf" srcId="{19BD5044-36CE-4EB0-84E3-85E0A4835A6C}" destId="{96347893-3975-4B67-95BD-E5D1F5746330}" srcOrd="1" destOrd="0" presId="urn:microsoft.com/office/officeart/2008/layout/LinedList"/>
    <dgm:cxn modelId="{22BBD3D0-728C-4DD5-9D59-74934717EB84}" type="presParOf" srcId="{6C65D9C0-D8A7-4634-ADD4-21E55CF61F45}" destId="{0C3D50AC-B6E1-4202-9E4C-87C15F5DB1E6}" srcOrd="4" destOrd="0" presId="urn:microsoft.com/office/officeart/2008/layout/LinedList"/>
    <dgm:cxn modelId="{6D48C7EC-305D-4157-A824-0F5BB7883F71}" type="presParOf" srcId="{6C65D9C0-D8A7-4634-ADD4-21E55CF61F45}" destId="{08F1A6F7-356F-4A25-AC26-866D2C351407}" srcOrd="5" destOrd="0" presId="urn:microsoft.com/office/officeart/2008/layout/LinedList"/>
    <dgm:cxn modelId="{EAE6CF2D-1438-44F5-8786-F3278A80355D}" type="presParOf" srcId="{08F1A6F7-356F-4A25-AC26-866D2C351407}" destId="{6E094522-D2A9-4E29-B1A6-CB27BE0A3F81}" srcOrd="0" destOrd="0" presId="urn:microsoft.com/office/officeart/2008/layout/LinedList"/>
    <dgm:cxn modelId="{D4FBB7F8-CB91-4749-BDE7-FE1172D6C94C}" type="presParOf" srcId="{08F1A6F7-356F-4A25-AC26-866D2C351407}" destId="{075C4DAC-29DE-4F47-BE19-C7DF2063A8FA}" srcOrd="1" destOrd="0" presId="urn:microsoft.com/office/officeart/2008/layout/LinedList"/>
    <dgm:cxn modelId="{FEF927AA-572C-47D7-85A9-3009632E6500}" type="presParOf" srcId="{6C65D9C0-D8A7-4634-ADD4-21E55CF61F45}" destId="{5D423BCA-01CC-4516-9FC5-9AE2E9B054A1}" srcOrd="6" destOrd="0" presId="urn:microsoft.com/office/officeart/2008/layout/LinedList"/>
    <dgm:cxn modelId="{CD5551A1-CF43-42EC-BF61-AF5120619C76}" type="presParOf" srcId="{6C65D9C0-D8A7-4634-ADD4-21E55CF61F45}" destId="{71C80B4E-BC17-48FE-AC96-3294F7F4AF9F}" srcOrd="7" destOrd="0" presId="urn:microsoft.com/office/officeart/2008/layout/LinedList"/>
    <dgm:cxn modelId="{87D0999B-438A-4F49-B92F-FC62DC1CE321}" type="presParOf" srcId="{71C80B4E-BC17-48FE-AC96-3294F7F4AF9F}" destId="{E33F0780-D291-4EEB-8BEC-7FFA2BC2BD2C}" srcOrd="0" destOrd="0" presId="urn:microsoft.com/office/officeart/2008/layout/LinedList"/>
    <dgm:cxn modelId="{3D073B69-F450-4ADA-B72F-FEB2207331C5}" type="presParOf" srcId="{71C80B4E-BC17-48FE-AC96-3294F7F4AF9F}" destId="{7AE92D26-12C8-4B53-B2D6-BB3A6FD951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89D03-2205-47A4-A877-D870395640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pt-BR"/>
        </a:p>
      </dgm:t>
    </dgm:pt>
    <dgm:pt modelId="{DEAD5D90-9D3D-4692-A7E0-11904A1D1300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Habilidade e qualificações </a:t>
          </a:r>
        </a:p>
      </dgm:t>
    </dgm:pt>
    <dgm:pt modelId="{AED36374-400C-4DAE-A473-249DEDBA411D}" type="parTrans" cxnId="{F7D22434-28DA-40BE-81B0-46685E91FDF5}">
      <dgm:prSet/>
      <dgm:spPr/>
      <dgm:t>
        <a:bodyPr/>
        <a:lstStyle/>
        <a:p>
          <a:endParaRPr lang="pt-BR" sz="2000"/>
        </a:p>
      </dgm:t>
    </dgm:pt>
    <dgm:pt modelId="{3E4845C8-EEF9-4A8E-9F97-F617D0E070B6}" type="sibTrans" cxnId="{F7D22434-28DA-40BE-81B0-46685E91FDF5}">
      <dgm:prSet/>
      <dgm:spPr/>
      <dgm:t>
        <a:bodyPr/>
        <a:lstStyle/>
        <a:p>
          <a:endParaRPr lang="pt-BR"/>
        </a:p>
      </dgm:t>
    </dgm:pt>
    <dgm:pt modelId="{81D123B1-C82D-4FB9-93FD-8BBC569517E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Escolaridade</a:t>
          </a:r>
        </a:p>
      </dgm:t>
    </dgm:pt>
    <dgm:pt modelId="{3ABEF4C5-AFFB-4E42-849D-9283CD463AF2}" type="parTrans" cxnId="{4A16D26B-E6C9-4D67-8FA6-26D5E8D3C794}">
      <dgm:prSet/>
      <dgm:spPr/>
      <dgm:t>
        <a:bodyPr/>
        <a:lstStyle/>
        <a:p>
          <a:endParaRPr lang="pt-BR" sz="2000"/>
        </a:p>
      </dgm:t>
    </dgm:pt>
    <dgm:pt modelId="{CC5CBF76-C286-46C9-A059-2EF2B946B063}" type="sibTrans" cxnId="{4A16D26B-E6C9-4D67-8FA6-26D5E8D3C794}">
      <dgm:prSet/>
      <dgm:spPr/>
      <dgm:t>
        <a:bodyPr/>
        <a:lstStyle/>
        <a:p>
          <a:endParaRPr lang="pt-BR"/>
        </a:p>
      </dgm:t>
    </dgm:pt>
    <dgm:pt modelId="{5939962F-BA24-41D7-8074-4CA044F3578D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Experiência de trabalho</a:t>
          </a:r>
        </a:p>
      </dgm:t>
    </dgm:pt>
    <dgm:pt modelId="{13474B11-69DA-4556-B9C6-24B94ACFFA13}" type="parTrans" cxnId="{9424CF73-EBF0-4721-9FCE-DA680C266138}">
      <dgm:prSet/>
      <dgm:spPr/>
      <dgm:t>
        <a:bodyPr/>
        <a:lstStyle/>
        <a:p>
          <a:endParaRPr lang="pt-BR" sz="2000"/>
        </a:p>
      </dgm:t>
    </dgm:pt>
    <dgm:pt modelId="{0DECC83A-59AA-43E4-ACE3-5A3D131F7992}" type="sibTrans" cxnId="{9424CF73-EBF0-4721-9FCE-DA680C266138}">
      <dgm:prSet/>
      <dgm:spPr/>
      <dgm:t>
        <a:bodyPr/>
        <a:lstStyle/>
        <a:p>
          <a:endParaRPr lang="pt-BR"/>
        </a:p>
      </dgm:t>
    </dgm:pt>
    <dgm:pt modelId="{9F329C37-742D-4CE7-9C73-A9871B7BEFFA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Habilidades sociais </a:t>
          </a:r>
        </a:p>
      </dgm:t>
    </dgm:pt>
    <dgm:pt modelId="{DD8AE656-D180-44AC-9741-ECAD2A9800F1}" type="parTrans" cxnId="{F7006A66-856B-4A56-8172-1780E6F3F3D2}">
      <dgm:prSet/>
      <dgm:spPr/>
      <dgm:t>
        <a:bodyPr/>
        <a:lstStyle/>
        <a:p>
          <a:endParaRPr lang="pt-BR" sz="2000"/>
        </a:p>
      </dgm:t>
    </dgm:pt>
    <dgm:pt modelId="{1FAAED53-AE9B-4AF2-9E37-57930662110B}" type="sibTrans" cxnId="{F7006A66-856B-4A56-8172-1780E6F3F3D2}">
      <dgm:prSet/>
      <dgm:spPr/>
      <dgm:t>
        <a:bodyPr/>
        <a:lstStyle/>
        <a:p>
          <a:endParaRPr lang="pt-BR"/>
        </a:p>
      </dgm:t>
    </dgm:pt>
    <dgm:pt modelId="{A4D32B62-0C2D-40A5-BA1D-034BFE53B98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Inteligência Emocional</a:t>
          </a:r>
        </a:p>
      </dgm:t>
    </dgm:pt>
    <dgm:pt modelId="{107B2734-FB94-4760-BFC1-7AEE1EC0F90F}" type="parTrans" cxnId="{699A519B-4667-4B99-ADE4-DDD88112683E}">
      <dgm:prSet/>
      <dgm:spPr/>
      <dgm:t>
        <a:bodyPr/>
        <a:lstStyle/>
        <a:p>
          <a:endParaRPr lang="pt-BR" sz="2000"/>
        </a:p>
      </dgm:t>
    </dgm:pt>
    <dgm:pt modelId="{4F01889C-D87A-47D5-8E41-7F106E7F8047}" type="sibTrans" cxnId="{699A519B-4667-4B99-ADE4-DDD88112683E}">
      <dgm:prSet/>
      <dgm:spPr/>
      <dgm:t>
        <a:bodyPr/>
        <a:lstStyle/>
        <a:p>
          <a:endParaRPr lang="pt-BR"/>
        </a:p>
      </dgm:t>
    </dgm:pt>
    <dgm:pt modelId="{AEFC4652-A860-4615-A867-FFDC4554C070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Capacidade de inovar</a:t>
          </a:r>
        </a:p>
      </dgm:t>
    </dgm:pt>
    <dgm:pt modelId="{D5C0FA5D-F611-4B1D-9D9F-6EBAACFC1135}" type="parTrans" cxnId="{9326F053-3DA4-4E69-90D8-0C3CDA78B3A7}">
      <dgm:prSet/>
      <dgm:spPr/>
      <dgm:t>
        <a:bodyPr/>
        <a:lstStyle/>
        <a:p>
          <a:endParaRPr lang="pt-BR" sz="2000"/>
        </a:p>
      </dgm:t>
    </dgm:pt>
    <dgm:pt modelId="{72FCD845-50ED-4C0A-BC03-68F320D2DED2}" type="sibTrans" cxnId="{9326F053-3DA4-4E69-90D8-0C3CDA78B3A7}">
      <dgm:prSet/>
      <dgm:spPr/>
      <dgm:t>
        <a:bodyPr/>
        <a:lstStyle/>
        <a:p>
          <a:endParaRPr lang="pt-BR"/>
        </a:p>
      </dgm:t>
    </dgm:pt>
    <dgm:pt modelId="{7637B199-7831-48E8-8D48-8D96C6228517}" type="pres">
      <dgm:prSet presAssocID="{59989D03-2205-47A4-A877-D87039564007}" presName="root" presStyleCnt="0">
        <dgm:presLayoutVars>
          <dgm:dir/>
          <dgm:resizeHandles val="exact"/>
        </dgm:presLayoutVars>
      </dgm:prSet>
      <dgm:spPr/>
    </dgm:pt>
    <dgm:pt modelId="{BA5EF8C2-2E27-4F68-9476-E504D9722831}" type="pres">
      <dgm:prSet presAssocID="{DEAD5D90-9D3D-4692-A7E0-11904A1D1300}" presName="compNode" presStyleCnt="0"/>
      <dgm:spPr/>
    </dgm:pt>
    <dgm:pt modelId="{6175494C-80AE-4D66-99C7-B72EB9A1287A}" type="pres">
      <dgm:prSet presAssocID="{DEAD5D90-9D3D-4692-A7E0-11904A1D1300}" presName="bgRect" presStyleLbl="bgShp" presStyleIdx="0" presStyleCnt="6"/>
      <dgm:spPr/>
    </dgm:pt>
    <dgm:pt modelId="{82D2AAB8-2CE3-4AC6-9DF8-0AEBA85FBAF1}" type="pres">
      <dgm:prSet presAssocID="{DEAD5D90-9D3D-4692-A7E0-11904A1D130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E4C3E60-04CC-4A87-9DE9-C6DC98A4AE5A}" type="pres">
      <dgm:prSet presAssocID="{DEAD5D90-9D3D-4692-A7E0-11904A1D1300}" presName="spaceRect" presStyleCnt="0"/>
      <dgm:spPr/>
    </dgm:pt>
    <dgm:pt modelId="{C5A9AD7B-C84D-421B-B0C0-8C743573916A}" type="pres">
      <dgm:prSet presAssocID="{DEAD5D90-9D3D-4692-A7E0-11904A1D1300}" presName="parTx" presStyleLbl="revTx" presStyleIdx="0" presStyleCnt="6">
        <dgm:presLayoutVars>
          <dgm:chMax val="0"/>
          <dgm:chPref val="0"/>
        </dgm:presLayoutVars>
      </dgm:prSet>
      <dgm:spPr/>
    </dgm:pt>
    <dgm:pt modelId="{EF79F1A0-096D-464D-9EE9-5E75632FEEFD}" type="pres">
      <dgm:prSet presAssocID="{3E4845C8-EEF9-4A8E-9F97-F617D0E070B6}" presName="sibTrans" presStyleCnt="0"/>
      <dgm:spPr/>
    </dgm:pt>
    <dgm:pt modelId="{57C64449-2607-437E-AB93-21FA03482A49}" type="pres">
      <dgm:prSet presAssocID="{81D123B1-C82D-4FB9-93FD-8BBC569517E9}" presName="compNode" presStyleCnt="0"/>
      <dgm:spPr/>
    </dgm:pt>
    <dgm:pt modelId="{F8BBED19-5014-42D3-9F27-487F62ABBAB0}" type="pres">
      <dgm:prSet presAssocID="{81D123B1-C82D-4FB9-93FD-8BBC569517E9}" presName="bgRect" presStyleLbl="bgShp" presStyleIdx="1" presStyleCnt="6"/>
      <dgm:spPr/>
    </dgm:pt>
    <dgm:pt modelId="{AD092DB9-C8D8-4B89-9CFA-407306CF1E3C}" type="pres">
      <dgm:prSet presAssocID="{81D123B1-C82D-4FB9-93FD-8BBC569517E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FF49AE21-C0D4-4CCB-9CB6-E69BC41245B2}" type="pres">
      <dgm:prSet presAssocID="{81D123B1-C82D-4FB9-93FD-8BBC569517E9}" presName="spaceRect" presStyleCnt="0"/>
      <dgm:spPr/>
    </dgm:pt>
    <dgm:pt modelId="{69C2023D-78BF-4550-B589-37581A0185CE}" type="pres">
      <dgm:prSet presAssocID="{81D123B1-C82D-4FB9-93FD-8BBC569517E9}" presName="parTx" presStyleLbl="revTx" presStyleIdx="1" presStyleCnt="6">
        <dgm:presLayoutVars>
          <dgm:chMax val="0"/>
          <dgm:chPref val="0"/>
        </dgm:presLayoutVars>
      </dgm:prSet>
      <dgm:spPr/>
    </dgm:pt>
    <dgm:pt modelId="{BC008BD0-5F21-4026-BBAC-FAE33AA9E292}" type="pres">
      <dgm:prSet presAssocID="{CC5CBF76-C286-46C9-A059-2EF2B946B063}" presName="sibTrans" presStyleCnt="0"/>
      <dgm:spPr/>
    </dgm:pt>
    <dgm:pt modelId="{84713702-0AD6-4ABB-A697-5C910A67E89B}" type="pres">
      <dgm:prSet presAssocID="{5939962F-BA24-41D7-8074-4CA044F3578D}" presName="compNode" presStyleCnt="0"/>
      <dgm:spPr/>
    </dgm:pt>
    <dgm:pt modelId="{32361F21-2571-4B50-A6B1-4AF9CEC19B0E}" type="pres">
      <dgm:prSet presAssocID="{5939962F-BA24-41D7-8074-4CA044F3578D}" presName="bgRect" presStyleLbl="bgShp" presStyleIdx="2" presStyleCnt="6"/>
      <dgm:spPr/>
    </dgm:pt>
    <dgm:pt modelId="{9B634651-9BA5-4D3A-BC24-B69AF940D8AD}" type="pres">
      <dgm:prSet presAssocID="{5939962F-BA24-41D7-8074-4CA044F3578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2A6A1AEA-5D33-46A3-A5D6-1A1534CCC536}" type="pres">
      <dgm:prSet presAssocID="{5939962F-BA24-41D7-8074-4CA044F3578D}" presName="spaceRect" presStyleCnt="0"/>
      <dgm:spPr/>
    </dgm:pt>
    <dgm:pt modelId="{AF7FF778-4770-4B51-B8E7-B49713C2E030}" type="pres">
      <dgm:prSet presAssocID="{5939962F-BA24-41D7-8074-4CA044F3578D}" presName="parTx" presStyleLbl="revTx" presStyleIdx="2" presStyleCnt="6">
        <dgm:presLayoutVars>
          <dgm:chMax val="0"/>
          <dgm:chPref val="0"/>
        </dgm:presLayoutVars>
      </dgm:prSet>
      <dgm:spPr/>
    </dgm:pt>
    <dgm:pt modelId="{E634373A-3399-4EDF-9481-527AB00D4995}" type="pres">
      <dgm:prSet presAssocID="{0DECC83A-59AA-43E4-ACE3-5A3D131F7992}" presName="sibTrans" presStyleCnt="0"/>
      <dgm:spPr/>
    </dgm:pt>
    <dgm:pt modelId="{0A534B20-426E-47F7-9622-99FD25CB48CD}" type="pres">
      <dgm:prSet presAssocID="{9F329C37-742D-4CE7-9C73-A9871B7BEFFA}" presName="compNode" presStyleCnt="0"/>
      <dgm:spPr/>
    </dgm:pt>
    <dgm:pt modelId="{06B7547F-EE34-4BAB-8CFB-3DD04EF8C25F}" type="pres">
      <dgm:prSet presAssocID="{9F329C37-742D-4CE7-9C73-A9871B7BEFFA}" presName="bgRect" presStyleLbl="bgShp" presStyleIdx="3" presStyleCnt="6"/>
      <dgm:spPr/>
    </dgm:pt>
    <dgm:pt modelId="{C19CB402-C0E1-4253-9656-E8311BA052B8}" type="pres">
      <dgm:prSet presAssocID="{9F329C37-742D-4CE7-9C73-A9871B7BEFF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8D71FB1-9432-497B-A8F5-72BE0EB82126}" type="pres">
      <dgm:prSet presAssocID="{9F329C37-742D-4CE7-9C73-A9871B7BEFFA}" presName="spaceRect" presStyleCnt="0"/>
      <dgm:spPr/>
    </dgm:pt>
    <dgm:pt modelId="{A000266A-5B42-4A0C-A41B-C90114256B54}" type="pres">
      <dgm:prSet presAssocID="{9F329C37-742D-4CE7-9C73-A9871B7BEFFA}" presName="parTx" presStyleLbl="revTx" presStyleIdx="3" presStyleCnt="6">
        <dgm:presLayoutVars>
          <dgm:chMax val="0"/>
          <dgm:chPref val="0"/>
        </dgm:presLayoutVars>
      </dgm:prSet>
      <dgm:spPr/>
    </dgm:pt>
    <dgm:pt modelId="{6134AE15-1B11-4FCE-B534-72A204A31BD3}" type="pres">
      <dgm:prSet presAssocID="{1FAAED53-AE9B-4AF2-9E37-57930662110B}" presName="sibTrans" presStyleCnt="0"/>
      <dgm:spPr/>
    </dgm:pt>
    <dgm:pt modelId="{CF37C7B2-7729-45AD-8AC7-5961C8FED0BC}" type="pres">
      <dgm:prSet presAssocID="{A4D32B62-0C2D-40A5-BA1D-034BFE53B988}" presName="compNode" presStyleCnt="0"/>
      <dgm:spPr/>
    </dgm:pt>
    <dgm:pt modelId="{B92E7298-D3A3-4029-B383-4620E4C8B466}" type="pres">
      <dgm:prSet presAssocID="{A4D32B62-0C2D-40A5-BA1D-034BFE53B988}" presName="bgRect" presStyleLbl="bgShp" presStyleIdx="4" presStyleCnt="6"/>
      <dgm:spPr/>
    </dgm:pt>
    <dgm:pt modelId="{76C58B9E-53AA-4A04-B137-57D66D10813C}" type="pres">
      <dgm:prSet presAssocID="{A4D32B62-0C2D-40A5-BA1D-034BFE53B98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7CB7986B-C115-4F33-829D-754398154A73}" type="pres">
      <dgm:prSet presAssocID="{A4D32B62-0C2D-40A5-BA1D-034BFE53B988}" presName="spaceRect" presStyleCnt="0"/>
      <dgm:spPr/>
    </dgm:pt>
    <dgm:pt modelId="{41D050BE-2E4C-4FE4-B09A-0ADB93B1C04A}" type="pres">
      <dgm:prSet presAssocID="{A4D32B62-0C2D-40A5-BA1D-034BFE53B988}" presName="parTx" presStyleLbl="revTx" presStyleIdx="4" presStyleCnt="6">
        <dgm:presLayoutVars>
          <dgm:chMax val="0"/>
          <dgm:chPref val="0"/>
        </dgm:presLayoutVars>
      </dgm:prSet>
      <dgm:spPr/>
    </dgm:pt>
    <dgm:pt modelId="{36B0106A-47BA-43F4-A770-B54AA14D1965}" type="pres">
      <dgm:prSet presAssocID="{4F01889C-D87A-47D5-8E41-7F106E7F8047}" presName="sibTrans" presStyleCnt="0"/>
      <dgm:spPr/>
    </dgm:pt>
    <dgm:pt modelId="{A69248E1-8841-4A86-997B-6187ED138175}" type="pres">
      <dgm:prSet presAssocID="{AEFC4652-A860-4615-A867-FFDC4554C070}" presName="compNode" presStyleCnt="0"/>
      <dgm:spPr/>
    </dgm:pt>
    <dgm:pt modelId="{E2224B53-3507-4CF6-B854-66282E391B05}" type="pres">
      <dgm:prSet presAssocID="{AEFC4652-A860-4615-A867-FFDC4554C070}" presName="bgRect" presStyleLbl="bgShp" presStyleIdx="5" presStyleCnt="6"/>
      <dgm:spPr/>
    </dgm:pt>
    <dgm:pt modelId="{33425AFB-F21C-4D66-84DC-EEF8C55C6DB6}" type="pres">
      <dgm:prSet presAssocID="{AEFC4652-A860-4615-A867-FFDC4554C07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FF900BA-9A8F-413E-9967-20981EF864BA}" type="pres">
      <dgm:prSet presAssocID="{AEFC4652-A860-4615-A867-FFDC4554C070}" presName="spaceRect" presStyleCnt="0"/>
      <dgm:spPr/>
    </dgm:pt>
    <dgm:pt modelId="{2EACBBC2-904F-43B3-ADB6-CC4D424E72E1}" type="pres">
      <dgm:prSet presAssocID="{AEFC4652-A860-4615-A867-FFDC4554C07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06FD516-DAAF-D745-BCCA-825B728A5B3D}" type="presOf" srcId="{5939962F-BA24-41D7-8074-4CA044F3578D}" destId="{AF7FF778-4770-4B51-B8E7-B49713C2E030}" srcOrd="0" destOrd="0" presId="urn:microsoft.com/office/officeart/2018/2/layout/IconVerticalSolidList"/>
    <dgm:cxn modelId="{354DE224-AE4C-2B44-B707-E3425AC17F6F}" type="presOf" srcId="{AEFC4652-A860-4615-A867-FFDC4554C070}" destId="{2EACBBC2-904F-43B3-ADB6-CC4D424E72E1}" srcOrd="0" destOrd="0" presId="urn:microsoft.com/office/officeart/2018/2/layout/IconVerticalSolidList"/>
    <dgm:cxn modelId="{F7D22434-28DA-40BE-81B0-46685E91FDF5}" srcId="{59989D03-2205-47A4-A877-D87039564007}" destId="{DEAD5D90-9D3D-4692-A7E0-11904A1D1300}" srcOrd="0" destOrd="0" parTransId="{AED36374-400C-4DAE-A473-249DEDBA411D}" sibTransId="{3E4845C8-EEF9-4A8E-9F97-F617D0E070B6}"/>
    <dgm:cxn modelId="{BE270B3E-CB76-F14E-A397-C2234D5514C2}" type="presOf" srcId="{9F329C37-742D-4CE7-9C73-A9871B7BEFFA}" destId="{A000266A-5B42-4A0C-A41B-C90114256B54}" srcOrd="0" destOrd="0" presId="urn:microsoft.com/office/officeart/2018/2/layout/IconVerticalSolidList"/>
    <dgm:cxn modelId="{4971FE40-A35B-8C49-A80B-55B5C79A0F3A}" type="presOf" srcId="{DEAD5D90-9D3D-4692-A7E0-11904A1D1300}" destId="{C5A9AD7B-C84D-421B-B0C0-8C743573916A}" srcOrd="0" destOrd="0" presId="urn:microsoft.com/office/officeart/2018/2/layout/IconVerticalSolidList"/>
    <dgm:cxn modelId="{9326F053-3DA4-4E69-90D8-0C3CDA78B3A7}" srcId="{59989D03-2205-47A4-A877-D87039564007}" destId="{AEFC4652-A860-4615-A867-FFDC4554C070}" srcOrd="5" destOrd="0" parTransId="{D5C0FA5D-F611-4B1D-9D9F-6EBAACFC1135}" sibTransId="{72FCD845-50ED-4C0A-BC03-68F320D2DED2}"/>
    <dgm:cxn modelId="{F7006A66-856B-4A56-8172-1780E6F3F3D2}" srcId="{59989D03-2205-47A4-A877-D87039564007}" destId="{9F329C37-742D-4CE7-9C73-A9871B7BEFFA}" srcOrd="3" destOrd="0" parTransId="{DD8AE656-D180-44AC-9741-ECAD2A9800F1}" sibTransId="{1FAAED53-AE9B-4AF2-9E37-57930662110B}"/>
    <dgm:cxn modelId="{4A16D26B-E6C9-4D67-8FA6-26D5E8D3C794}" srcId="{59989D03-2205-47A4-A877-D87039564007}" destId="{81D123B1-C82D-4FB9-93FD-8BBC569517E9}" srcOrd="1" destOrd="0" parTransId="{3ABEF4C5-AFFB-4E42-849D-9283CD463AF2}" sibTransId="{CC5CBF76-C286-46C9-A059-2EF2B946B063}"/>
    <dgm:cxn modelId="{80568B73-2B6A-EC4E-916E-95534A8B4BDB}" type="presOf" srcId="{59989D03-2205-47A4-A877-D87039564007}" destId="{7637B199-7831-48E8-8D48-8D96C6228517}" srcOrd="0" destOrd="0" presId="urn:microsoft.com/office/officeart/2018/2/layout/IconVerticalSolidList"/>
    <dgm:cxn modelId="{9424CF73-EBF0-4721-9FCE-DA680C266138}" srcId="{59989D03-2205-47A4-A877-D87039564007}" destId="{5939962F-BA24-41D7-8074-4CA044F3578D}" srcOrd="2" destOrd="0" parTransId="{13474B11-69DA-4556-B9C6-24B94ACFFA13}" sibTransId="{0DECC83A-59AA-43E4-ACE3-5A3D131F7992}"/>
    <dgm:cxn modelId="{699A519B-4667-4B99-ADE4-DDD88112683E}" srcId="{59989D03-2205-47A4-A877-D87039564007}" destId="{A4D32B62-0C2D-40A5-BA1D-034BFE53B988}" srcOrd="4" destOrd="0" parTransId="{107B2734-FB94-4760-BFC1-7AEE1EC0F90F}" sibTransId="{4F01889C-D87A-47D5-8E41-7F106E7F8047}"/>
    <dgm:cxn modelId="{5A6B8FB0-F616-BC42-AB77-09921C72BC2B}" type="presOf" srcId="{A4D32B62-0C2D-40A5-BA1D-034BFE53B988}" destId="{41D050BE-2E4C-4FE4-B09A-0ADB93B1C04A}" srcOrd="0" destOrd="0" presId="urn:microsoft.com/office/officeart/2018/2/layout/IconVerticalSolidList"/>
    <dgm:cxn modelId="{E59A58F6-3323-7941-B1A6-2B14C316D06F}" type="presOf" srcId="{81D123B1-C82D-4FB9-93FD-8BBC569517E9}" destId="{69C2023D-78BF-4550-B589-37581A0185CE}" srcOrd="0" destOrd="0" presId="urn:microsoft.com/office/officeart/2018/2/layout/IconVerticalSolidList"/>
    <dgm:cxn modelId="{3E262D0C-5359-8244-BE8C-A9E3B954B494}" type="presParOf" srcId="{7637B199-7831-48E8-8D48-8D96C6228517}" destId="{BA5EF8C2-2E27-4F68-9476-E504D9722831}" srcOrd="0" destOrd="0" presId="urn:microsoft.com/office/officeart/2018/2/layout/IconVerticalSolidList"/>
    <dgm:cxn modelId="{2C069871-2ECF-204B-B60D-B68A20DAD7A8}" type="presParOf" srcId="{BA5EF8C2-2E27-4F68-9476-E504D9722831}" destId="{6175494C-80AE-4D66-99C7-B72EB9A1287A}" srcOrd="0" destOrd="0" presId="urn:microsoft.com/office/officeart/2018/2/layout/IconVerticalSolidList"/>
    <dgm:cxn modelId="{03879C79-46DC-484D-9777-35A9F1688AD3}" type="presParOf" srcId="{BA5EF8C2-2E27-4F68-9476-E504D9722831}" destId="{82D2AAB8-2CE3-4AC6-9DF8-0AEBA85FBAF1}" srcOrd="1" destOrd="0" presId="urn:microsoft.com/office/officeart/2018/2/layout/IconVerticalSolidList"/>
    <dgm:cxn modelId="{E0F981B4-7D2B-264B-BA51-48D7CDFF7817}" type="presParOf" srcId="{BA5EF8C2-2E27-4F68-9476-E504D9722831}" destId="{CE4C3E60-04CC-4A87-9DE9-C6DC98A4AE5A}" srcOrd="2" destOrd="0" presId="urn:microsoft.com/office/officeart/2018/2/layout/IconVerticalSolidList"/>
    <dgm:cxn modelId="{CA1E0968-7243-F746-945D-0A8D70BC5E59}" type="presParOf" srcId="{BA5EF8C2-2E27-4F68-9476-E504D9722831}" destId="{C5A9AD7B-C84D-421B-B0C0-8C743573916A}" srcOrd="3" destOrd="0" presId="urn:microsoft.com/office/officeart/2018/2/layout/IconVerticalSolidList"/>
    <dgm:cxn modelId="{E0D25106-B607-3E47-9573-F29E008FC60E}" type="presParOf" srcId="{7637B199-7831-48E8-8D48-8D96C6228517}" destId="{EF79F1A0-096D-464D-9EE9-5E75632FEEFD}" srcOrd="1" destOrd="0" presId="urn:microsoft.com/office/officeart/2018/2/layout/IconVerticalSolidList"/>
    <dgm:cxn modelId="{821BDFFA-438C-544F-A087-374D631FCC15}" type="presParOf" srcId="{7637B199-7831-48E8-8D48-8D96C6228517}" destId="{57C64449-2607-437E-AB93-21FA03482A49}" srcOrd="2" destOrd="0" presId="urn:microsoft.com/office/officeart/2018/2/layout/IconVerticalSolidList"/>
    <dgm:cxn modelId="{C524FF10-92F5-2A4A-8524-E61765AE79AB}" type="presParOf" srcId="{57C64449-2607-437E-AB93-21FA03482A49}" destId="{F8BBED19-5014-42D3-9F27-487F62ABBAB0}" srcOrd="0" destOrd="0" presId="urn:microsoft.com/office/officeart/2018/2/layout/IconVerticalSolidList"/>
    <dgm:cxn modelId="{9FF0505D-01E6-9345-8FA5-41A4BCF1E2F1}" type="presParOf" srcId="{57C64449-2607-437E-AB93-21FA03482A49}" destId="{AD092DB9-C8D8-4B89-9CFA-407306CF1E3C}" srcOrd="1" destOrd="0" presId="urn:microsoft.com/office/officeart/2018/2/layout/IconVerticalSolidList"/>
    <dgm:cxn modelId="{AD8EF47C-B6FD-174E-9B68-F26DC4A64B28}" type="presParOf" srcId="{57C64449-2607-437E-AB93-21FA03482A49}" destId="{FF49AE21-C0D4-4CCB-9CB6-E69BC41245B2}" srcOrd="2" destOrd="0" presId="urn:microsoft.com/office/officeart/2018/2/layout/IconVerticalSolidList"/>
    <dgm:cxn modelId="{D896E0E8-CCE1-3E4D-887E-D92406041059}" type="presParOf" srcId="{57C64449-2607-437E-AB93-21FA03482A49}" destId="{69C2023D-78BF-4550-B589-37581A0185CE}" srcOrd="3" destOrd="0" presId="urn:microsoft.com/office/officeart/2018/2/layout/IconVerticalSolidList"/>
    <dgm:cxn modelId="{0C127D64-A345-5144-A788-5C9ECBCA0D8A}" type="presParOf" srcId="{7637B199-7831-48E8-8D48-8D96C6228517}" destId="{BC008BD0-5F21-4026-BBAC-FAE33AA9E292}" srcOrd="3" destOrd="0" presId="urn:microsoft.com/office/officeart/2018/2/layout/IconVerticalSolidList"/>
    <dgm:cxn modelId="{2069F5BE-95C6-9047-AE0F-C2A6DE4DB7F7}" type="presParOf" srcId="{7637B199-7831-48E8-8D48-8D96C6228517}" destId="{84713702-0AD6-4ABB-A697-5C910A67E89B}" srcOrd="4" destOrd="0" presId="urn:microsoft.com/office/officeart/2018/2/layout/IconVerticalSolidList"/>
    <dgm:cxn modelId="{0DFB2D6F-846C-3C46-9F5F-117B9ECC3765}" type="presParOf" srcId="{84713702-0AD6-4ABB-A697-5C910A67E89B}" destId="{32361F21-2571-4B50-A6B1-4AF9CEC19B0E}" srcOrd="0" destOrd="0" presId="urn:microsoft.com/office/officeart/2018/2/layout/IconVerticalSolidList"/>
    <dgm:cxn modelId="{DA2D3C0C-FE4A-4346-8231-D32B35B9B20E}" type="presParOf" srcId="{84713702-0AD6-4ABB-A697-5C910A67E89B}" destId="{9B634651-9BA5-4D3A-BC24-B69AF940D8AD}" srcOrd="1" destOrd="0" presId="urn:microsoft.com/office/officeart/2018/2/layout/IconVerticalSolidList"/>
    <dgm:cxn modelId="{339358CE-557F-CC44-893B-98BDD1EAABE3}" type="presParOf" srcId="{84713702-0AD6-4ABB-A697-5C910A67E89B}" destId="{2A6A1AEA-5D33-46A3-A5D6-1A1534CCC536}" srcOrd="2" destOrd="0" presId="urn:microsoft.com/office/officeart/2018/2/layout/IconVerticalSolidList"/>
    <dgm:cxn modelId="{FC2846CA-85C4-1E4B-A01C-B22C206C7D25}" type="presParOf" srcId="{84713702-0AD6-4ABB-A697-5C910A67E89B}" destId="{AF7FF778-4770-4B51-B8E7-B49713C2E030}" srcOrd="3" destOrd="0" presId="urn:microsoft.com/office/officeart/2018/2/layout/IconVerticalSolidList"/>
    <dgm:cxn modelId="{8FD182D1-2FF0-9549-89CC-F978F1918D18}" type="presParOf" srcId="{7637B199-7831-48E8-8D48-8D96C6228517}" destId="{E634373A-3399-4EDF-9481-527AB00D4995}" srcOrd="5" destOrd="0" presId="urn:microsoft.com/office/officeart/2018/2/layout/IconVerticalSolidList"/>
    <dgm:cxn modelId="{76B99E85-E5FB-6441-B116-B0E013B9F61A}" type="presParOf" srcId="{7637B199-7831-48E8-8D48-8D96C6228517}" destId="{0A534B20-426E-47F7-9622-99FD25CB48CD}" srcOrd="6" destOrd="0" presId="urn:microsoft.com/office/officeart/2018/2/layout/IconVerticalSolidList"/>
    <dgm:cxn modelId="{1A794C6B-3C6E-9E45-A3F0-AF8732C3D650}" type="presParOf" srcId="{0A534B20-426E-47F7-9622-99FD25CB48CD}" destId="{06B7547F-EE34-4BAB-8CFB-3DD04EF8C25F}" srcOrd="0" destOrd="0" presId="urn:microsoft.com/office/officeart/2018/2/layout/IconVerticalSolidList"/>
    <dgm:cxn modelId="{22877226-494D-A946-9CCD-674B8E681FDE}" type="presParOf" srcId="{0A534B20-426E-47F7-9622-99FD25CB48CD}" destId="{C19CB402-C0E1-4253-9656-E8311BA052B8}" srcOrd="1" destOrd="0" presId="urn:microsoft.com/office/officeart/2018/2/layout/IconVerticalSolidList"/>
    <dgm:cxn modelId="{A950B08F-F3C8-1049-8A44-F3B30D50D85D}" type="presParOf" srcId="{0A534B20-426E-47F7-9622-99FD25CB48CD}" destId="{E8D71FB1-9432-497B-A8F5-72BE0EB82126}" srcOrd="2" destOrd="0" presId="urn:microsoft.com/office/officeart/2018/2/layout/IconVerticalSolidList"/>
    <dgm:cxn modelId="{C8B1D98A-7406-C248-80A9-CA47CE1C2A4D}" type="presParOf" srcId="{0A534B20-426E-47F7-9622-99FD25CB48CD}" destId="{A000266A-5B42-4A0C-A41B-C90114256B54}" srcOrd="3" destOrd="0" presId="urn:microsoft.com/office/officeart/2018/2/layout/IconVerticalSolidList"/>
    <dgm:cxn modelId="{2EDA7A61-49B6-7B4F-A533-983FF8F7F369}" type="presParOf" srcId="{7637B199-7831-48E8-8D48-8D96C6228517}" destId="{6134AE15-1B11-4FCE-B534-72A204A31BD3}" srcOrd="7" destOrd="0" presId="urn:microsoft.com/office/officeart/2018/2/layout/IconVerticalSolidList"/>
    <dgm:cxn modelId="{BA69B3AA-B251-454A-A325-8B5E8DB61FC1}" type="presParOf" srcId="{7637B199-7831-48E8-8D48-8D96C6228517}" destId="{CF37C7B2-7729-45AD-8AC7-5961C8FED0BC}" srcOrd="8" destOrd="0" presId="urn:microsoft.com/office/officeart/2018/2/layout/IconVerticalSolidList"/>
    <dgm:cxn modelId="{2ACCD162-195D-5345-B343-B1E565034193}" type="presParOf" srcId="{CF37C7B2-7729-45AD-8AC7-5961C8FED0BC}" destId="{B92E7298-D3A3-4029-B383-4620E4C8B466}" srcOrd="0" destOrd="0" presId="urn:microsoft.com/office/officeart/2018/2/layout/IconVerticalSolidList"/>
    <dgm:cxn modelId="{1850B5DA-62E8-9044-A6AC-B0C3D97A573F}" type="presParOf" srcId="{CF37C7B2-7729-45AD-8AC7-5961C8FED0BC}" destId="{76C58B9E-53AA-4A04-B137-57D66D10813C}" srcOrd="1" destOrd="0" presId="urn:microsoft.com/office/officeart/2018/2/layout/IconVerticalSolidList"/>
    <dgm:cxn modelId="{8E03F309-8865-E24C-823A-41AE00286670}" type="presParOf" srcId="{CF37C7B2-7729-45AD-8AC7-5961C8FED0BC}" destId="{7CB7986B-C115-4F33-829D-754398154A73}" srcOrd="2" destOrd="0" presId="urn:microsoft.com/office/officeart/2018/2/layout/IconVerticalSolidList"/>
    <dgm:cxn modelId="{2D9FD9DB-C595-F341-B67F-6C6C526CB0EB}" type="presParOf" srcId="{CF37C7B2-7729-45AD-8AC7-5961C8FED0BC}" destId="{41D050BE-2E4C-4FE4-B09A-0ADB93B1C04A}" srcOrd="3" destOrd="0" presId="urn:microsoft.com/office/officeart/2018/2/layout/IconVerticalSolidList"/>
    <dgm:cxn modelId="{CEF89C02-FC9A-8348-8021-80184EB8E181}" type="presParOf" srcId="{7637B199-7831-48E8-8D48-8D96C6228517}" destId="{36B0106A-47BA-43F4-A770-B54AA14D1965}" srcOrd="9" destOrd="0" presId="urn:microsoft.com/office/officeart/2018/2/layout/IconVerticalSolidList"/>
    <dgm:cxn modelId="{9AC8A3C3-04C5-A544-884A-E03C3B152341}" type="presParOf" srcId="{7637B199-7831-48E8-8D48-8D96C6228517}" destId="{A69248E1-8841-4A86-997B-6187ED138175}" srcOrd="10" destOrd="0" presId="urn:microsoft.com/office/officeart/2018/2/layout/IconVerticalSolidList"/>
    <dgm:cxn modelId="{864C0FCB-3301-0E43-8EFA-101CAD61BF11}" type="presParOf" srcId="{A69248E1-8841-4A86-997B-6187ED138175}" destId="{E2224B53-3507-4CF6-B854-66282E391B05}" srcOrd="0" destOrd="0" presId="urn:microsoft.com/office/officeart/2018/2/layout/IconVerticalSolidList"/>
    <dgm:cxn modelId="{C7C919D5-C293-4446-9B75-BEE3E4DE87CA}" type="presParOf" srcId="{A69248E1-8841-4A86-997B-6187ED138175}" destId="{33425AFB-F21C-4D66-84DC-EEF8C55C6DB6}" srcOrd="1" destOrd="0" presId="urn:microsoft.com/office/officeart/2018/2/layout/IconVerticalSolidList"/>
    <dgm:cxn modelId="{8A705D02-D66F-A149-89D9-3A43B6A6D007}" type="presParOf" srcId="{A69248E1-8841-4A86-997B-6187ED138175}" destId="{5FF900BA-9A8F-413E-9967-20981EF864BA}" srcOrd="2" destOrd="0" presId="urn:microsoft.com/office/officeart/2018/2/layout/IconVerticalSolidList"/>
    <dgm:cxn modelId="{8D94297D-14D0-8646-A7AC-832F0335C9C8}" type="presParOf" srcId="{A69248E1-8841-4A86-997B-6187ED138175}" destId="{2EACBBC2-904F-43B3-ADB6-CC4D424E72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12760A-EDCC-478C-92AE-F2580AC2DA4E}" type="doc">
      <dgm:prSet loTypeId="urn:microsoft.com/office/officeart/2005/8/layout/process1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F9DD72E-4BDA-4548-A96C-F3A982EE70A5}">
      <dgm:prSet custT="1"/>
      <dgm:spPr/>
      <dgm:t>
        <a:bodyPr/>
        <a:lstStyle/>
        <a:p>
          <a:r>
            <a:rPr lang="pt-BR" sz="2000"/>
            <a:t>“O índice mede o volume de capital humano que uma criança nascida em 2018 pode esperar captar", destaca o Banco Mundial”.</a:t>
          </a:r>
          <a:endParaRPr lang="en-US" sz="2000"/>
        </a:p>
      </dgm:t>
    </dgm:pt>
    <dgm:pt modelId="{01E59AA2-6737-4D17-A256-4C965E4CE677}" type="parTrans" cxnId="{E424841A-8CA1-46BC-82E1-7C63BC0B71B6}">
      <dgm:prSet/>
      <dgm:spPr/>
      <dgm:t>
        <a:bodyPr/>
        <a:lstStyle/>
        <a:p>
          <a:endParaRPr lang="en-US" sz="2000"/>
        </a:p>
      </dgm:t>
    </dgm:pt>
    <dgm:pt modelId="{612A057F-8DB8-4EAF-900E-F920A0DB09AB}" type="sibTrans" cxnId="{E424841A-8CA1-46BC-82E1-7C63BC0B71B6}">
      <dgm:prSet custT="1"/>
      <dgm:spPr/>
      <dgm:t>
        <a:bodyPr/>
        <a:lstStyle/>
        <a:p>
          <a:endParaRPr lang="en-US" sz="1600"/>
        </a:p>
      </dgm:t>
    </dgm:pt>
    <dgm:pt modelId="{AB9B1CCC-438D-4D18-A3E5-D264084F1305}">
      <dgm:prSet custT="1"/>
      <dgm:spPr/>
      <dgm:t>
        <a:bodyPr/>
        <a:lstStyle/>
        <a:p>
          <a:r>
            <a:rPr lang="pt-BR" sz="2000"/>
            <a:t>“O capital humano consiste em conhecimento, habilidades e a saúde que uma pessoa pode acumular em sua vida, o que lhe permite realizar seu potencial como um membro produtivo da sociedade”</a:t>
          </a:r>
          <a:endParaRPr lang="en-US" sz="2000"/>
        </a:p>
      </dgm:t>
    </dgm:pt>
    <dgm:pt modelId="{0F3A2D6C-E197-4F78-9029-AAA24B8CE45D}" type="parTrans" cxnId="{5EA83C5C-3928-402F-9B21-C956CBD47A7B}">
      <dgm:prSet/>
      <dgm:spPr/>
      <dgm:t>
        <a:bodyPr/>
        <a:lstStyle/>
        <a:p>
          <a:endParaRPr lang="en-US" sz="2000"/>
        </a:p>
      </dgm:t>
    </dgm:pt>
    <dgm:pt modelId="{678C2948-117F-4082-9C67-96179E49987B}" type="sibTrans" cxnId="{5EA83C5C-3928-402F-9B21-C956CBD47A7B}">
      <dgm:prSet/>
      <dgm:spPr/>
      <dgm:t>
        <a:bodyPr/>
        <a:lstStyle/>
        <a:p>
          <a:endParaRPr lang="en-US" sz="2000"/>
        </a:p>
      </dgm:t>
    </dgm:pt>
    <dgm:pt modelId="{F68DB971-3417-474D-9E50-44EF0FA0EFE1}" type="pres">
      <dgm:prSet presAssocID="{EC12760A-EDCC-478C-92AE-F2580AC2DA4E}" presName="Name0" presStyleCnt="0">
        <dgm:presLayoutVars>
          <dgm:dir/>
          <dgm:resizeHandles val="exact"/>
        </dgm:presLayoutVars>
      </dgm:prSet>
      <dgm:spPr/>
    </dgm:pt>
    <dgm:pt modelId="{0A2C14F0-2E95-44DC-A695-C0A897401BFE}" type="pres">
      <dgm:prSet presAssocID="{BF9DD72E-4BDA-4548-A96C-F3A982EE70A5}" presName="node" presStyleLbl="node1" presStyleIdx="0" presStyleCnt="2">
        <dgm:presLayoutVars>
          <dgm:bulletEnabled val="1"/>
        </dgm:presLayoutVars>
      </dgm:prSet>
      <dgm:spPr/>
    </dgm:pt>
    <dgm:pt modelId="{7D02844F-DDD2-4D3B-B212-1F1EBDA8264E}" type="pres">
      <dgm:prSet presAssocID="{612A057F-8DB8-4EAF-900E-F920A0DB09AB}" presName="sibTrans" presStyleLbl="sibTrans2D1" presStyleIdx="0" presStyleCnt="1"/>
      <dgm:spPr/>
    </dgm:pt>
    <dgm:pt modelId="{80DE3E33-6AD9-4A75-8C61-3872EB7DC728}" type="pres">
      <dgm:prSet presAssocID="{612A057F-8DB8-4EAF-900E-F920A0DB09AB}" presName="connectorText" presStyleLbl="sibTrans2D1" presStyleIdx="0" presStyleCnt="1"/>
      <dgm:spPr/>
    </dgm:pt>
    <dgm:pt modelId="{86D37050-FCF8-45F2-96B8-6FCC1964825F}" type="pres">
      <dgm:prSet presAssocID="{AB9B1CCC-438D-4D18-A3E5-D264084F1305}" presName="node" presStyleLbl="node1" presStyleIdx="1" presStyleCnt="2">
        <dgm:presLayoutVars>
          <dgm:bulletEnabled val="1"/>
        </dgm:presLayoutVars>
      </dgm:prSet>
      <dgm:spPr/>
    </dgm:pt>
  </dgm:ptLst>
  <dgm:cxnLst>
    <dgm:cxn modelId="{E424841A-8CA1-46BC-82E1-7C63BC0B71B6}" srcId="{EC12760A-EDCC-478C-92AE-F2580AC2DA4E}" destId="{BF9DD72E-4BDA-4548-A96C-F3A982EE70A5}" srcOrd="0" destOrd="0" parTransId="{01E59AA2-6737-4D17-A256-4C965E4CE677}" sibTransId="{612A057F-8DB8-4EAF-900E-F920A0DB09AB}"/>
    <dgm:cxn modelId="{5EA83C5C-3928-402F-9B21-C956CBD47A7B}" srcId="{EC12760A-EDCC-478C-92AE-F2580AC2DA4E}" destId="{AB9B1CCC-438D-4D18-A3E5-D264084F1305}" srcOrd="1" destOrd="0" parTransId="{0F3A2D6C-E197-4F78-9029-AAA24B8CE45D}" sibTransId="{678C2948-117F-4082-9C67-96179E49987B}"/>
    <dgm:cxn modelId="{4BA2226D-76BE-4601-AA65-5057F5BE4266}" type="presOf" srcId="{612A057F-8DB8-4EAF-900E-F920A0DB09AB}" destId="{7D02844F-DDD2-4D3B-B212-1F1EBDA8264E}" srcOrd="0" destOrd="0" presId="urn:microsoft.com/office/officeart/2005/8/layout/process1"/>
    <dgm:cxn modelId="{0537B18F-6A1E-4ED2-8C2A-CE7F38E707B7}" type="presOf" srcId="{AB9B1CCC-438D-4D18-A3E5-D264084F1305}" destId="{86D37050-FCF8-45F2-96B8-6FCC1964825F}" srcOrd="0" destOrd="0" presId="urn:microsoft.com/office/officeart/2005/8/layout/process1"/>
    <dgm:cxn modelId="{2E67AEA1-66CA-463F-88BA-998D472E9778}" type="presOf" srcId="{EC12760A-EDCC-478C-92AE-F2580AC2DA4E}" destId="{F68DB971-3417-474D-9E50-44EF0FA0EFE1}" srcOrd="0" destOrd="0" presId="urn:microsoft.com/office/officeart/2005/8/layout/process1"/>
    <dgm:cxn modelId="{FED02DEB-115D-494C-818B-F9C193C51965}" type="presOf" srcId="{BF9DD72E-4BDA-4548-A96C-F3A982EE70A5}" destId="{0A2C14F0-2E95-44DC-A695-C0A897401BFE}" srcOrd="0" destOrd="0" presId="urn:microsoft.com/office/officeart/2005/8/layout/process1"/>
    <dgm:cxn modelId="{2E0C60EB-E47A-4619-8974-76CFFB3AF3AD}" type="presOf" srcId="{612A057F-8DB8-4EAF-900E-F920A0DB09AB}" destId="{80DE3E33-6AD9-4A75-8C61-3872EB7DC728}" srcOrd="1" destOrd="0" presId="urn:microsoft.com/office/officeart/2005/8/layout/process1"/>
    <dgm:cxn modelId="{15C6323E-0694-4630-B501-7E6123FCD58E}" type="presParOf" srcId="{F68DB971-3417-474D-9E50-44EF0FA0EFE1}" destId="{0A2C14F0-2E95-44DC-A695-C0A897401BFE}" srcOrd="0" destOrd="0" presId="urn:microsoft.com/office/officeart/2005/8/layout/process1"/>
    <dgm:cxn modelId="{072DA839-2B68-4126-94F9-E2E2BF0FF225}" type="presParOf" srcId="{F68DB971-3417-474D-9E50-44EF0FA0EFE1}" destId="{7D02844F-DDD2-4D3B-B212-1F1EBDA8264E}" srcOrd="1" destOrd="0" presId="urn:microsoft.com/office/officeart/2005/8/layout/process1"/>
    <dgm:cxn modelId="{9C51D860-92FC-4817-9D64-B684FAF03015}" type="presParOf" srcId="{7D02844F-DDD2-4D3B-B212-1F1EBDA8264E}" destId="{80DE3E33-6AD9-4A75-8C61-3872EB7DC728}" srcOrd="0" destOrd="0" presId="urn:microsoft.com/office/officeart/2005/8/layout/process1"/>
    <dgm:cxn modelId="{9776BE63-2B1C-4E21-9197-CBAD95E45C0A}" type="presParOf" srcId="{F68DB971-3417-474D-9E50-44EF0FA0EFE1}" destId="{86D37050-FCF8-45F2-96B8-6FCC1964825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7BC280-F1F3-4A3F-B346-6BD62DE7D34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ED1AD4-C080-4DEA-9731-6F30E35D1D7D}">
      <dgm:prSet/>
      <dgm:spPr/>
      <dgm:t>
        <a:bodyPr/>
        <a:lstStyle/>
        <a:p>
          <a:r>
            <a:rPr lang="pt-BR" i="1"/>
            <a:t>“ um recurso de capital humano pode ser definido como um capacidade individual ou nível da unidade (coletiva) baseadas nas CHAOs que são acessíveis para as finalidade relevantes da unidade, isto é melhores praticas”</a:t>
          </a:r>
          <a:endParaRPr lang="en-US"/>
        </a:p>
      </dgm:t>
    </dgm:pt>
    <dgm:pt modelId="{1D1EA0DB-062C-421E-8785-7D836F2D842E}" type="parTrans" cxnId="{6D8D034D-BD3A-4F2C-8DAF-E4F955CCF487}">
      <dgm:prSet/>
      <dgm:spPr/>
      <dgm:t>
        <a:bodyPr/>
        <a:lstStyle/>
        <a:p>
          <a:endParaRPr lang="en-US"/>
        </a:p>
      </dgm:t>
    </dgm:pt>
    <dgm:pt modelId="{E04565BD-BFAC-490E-8C68-1297EF09C45D}" type="sibTrans" cxnId="{6D8D034D-BD3A-4F2C-8DAF-E4F955CCF487}">
      <dgm:prSet/>
      <dgm:spPr/>
      <dgm:t>
        <a:bodyPr/>
        <a:lstStyle/>
        <a:p>
          <a:endParaRPr lang="en-US"/>
        </a:p>
      </dgm:t>
    </dgm:pt>
    <dgm:pt modelId="{03BADD80-126E-4437-852D-C39F0673DA62}">
      <dgm:prSet/>
      <dgm:spPr/>
      <dgm:t>
        <a:bodyPr/>
        <a:lstStyle/>
        <a:p>
          <a:r>
            <a:rPr lang="pt-BR"/>
            <a:t>Um exemplo de </a:t>
          </a:r>
          <a:r>
            <a:rPr lang="pt-BR" i="1"/>
            <a:t>recurso de capital humano a nível de unidade que contribui para as melhores praticas pode estar relacionado ao engajamento da força de trabalho nos resultados dos negócios – satisaação do consumidor, produtvidade, turnover e acidentes</a:t>
          </a:r>
          <a:endParaRPr lang="en-US"/>
        </a:p>
      </dgm:t>
    </dgm:pt>
    <dgm:pt modelId="{957853D8-9036-42EF-AC7A-5598E8FFFEFF}" type="parTrans" cxnId="{5F697110-2222-4812-99EA-08B0554B942D}">
      <dgm:prSet/>
      <dgm:spPr/>
      <dgm:t>
        <a:bodyPr/>
        <a:lstStyle/>
        <a:p>
          <a:endParaRPr lang="en-US"/>
        </a:p>
      </dgm:t>
    </dgm:pt>
    <dgm:pt modelId="{C8753814-3698-4F2E-B2AF-E258CA374702}" type="sibTrans" cxnId="{5F697110-2222-4812-99EA-08B0554B942D}">
      <dgm:prSet/>
      <dgm:spPr/>
      <dgm:t>
        <a:bodyPr/>
        <a:lstStyle/>
        <a:p>
          <a:endParaRPr lang="en-US"/>
        </a:p>
      </dgm:t>
    </dgm:pt>
    <dgm:pt modelId="{9EC2E612-7594-4289-AA30-3ACAF4AB7122}" type="pres">
      <dgm:prSet presAssocID="{717BC280-F1F3-4A3F-B346-6BD62DE7D34F}" presName="Name0" presStyleCnt="0">
        <dgm:presLayoutVars>
          <dgm:dir/>
          <dgm:animLvl val="lvl"/>
          <dgm:resizeHandles val="exact"/>
        </dgm:presLayoutVars>
      </dgm:prSet>
      <dgm:spPr/>
    </dgm:pt>
    <dgm:pt modelId="{303203FD-CDC2-473F-8842-38294C0500D7}" type="pres">
      <dgm:prSet presAssocID="{03BADD80-126E-4437-852D-C39F0673DA62}" presName="boxAndChildren" presStyleCnt="0"/>
      <dgm:spPr/>
    </dgm:pt>
    <dgm:pt modelId="{4B087AA6-6A18-4BA2-952E-A0F28F6952DC}" type="pres">
      <dgm:prSet presAssocID="{03BADD80-126E-4437-852D-C39F0673DA62}" presName="parentTextBox" presStyleLbl="node1" presStyleIdx="0" presStyleCnt="2"/>
      <dgm:spPr/>
    </dgm:pt>
    <dgm:pt modelId="{F36D7E81-37BF-4C49-9CC4-229BC32A6E06}" type="pres">
      <dgm:prSet presAssocID="{E04565BD-BFAC-490E-8C68-1297EF09C45D}" presName="sp" presStyleCnt="0"/>
      <dgm:spPr/>
    </dgm:pt>
    <dgm:pt modelId="{6AD576D5-079D-4B50-B691-F9763F662776}" type="pres">
      <dgm:prSet presAssocID="{0FED1AD4-C080-4DEA-9731-6F30E35D1D7D}" presName="arrowAndChildren" presStyleCnt="0"/>
      <dgm:spPr/>
    </dgm:pt>
    <dgm:pt modelId="{753A367F-66FF-4909-BED8-A0CB2753F6CE}" type="pres">
      <dgm:prSet presAssocID="{0FED1AD4-C080-4DEA-9731-6F30E35D1D7D}" presName="parentTextArrow" presStyleLbl="node1" presStyleIdx="1" presStyleCnt="2"/>
      <dgm:spPr/>
    </dgm:pt>
  </dgm:ptLst>
  <dgm:cxnLst>
    <dgm:cxn modelId="{5F697110-2222-4812-99EA-08B0554B942D}" srcId="{717BC280-F1F3-4A3F-B346-6BD62DE7D34F}" destId="{03BADD80-126E-4437-852D-C39F0673DA62}" srcOrd="1" destOrd="0" parTransId="{957853D8-9036-42EF-AC7A-5598E8FFFEFF}" sibTransId="{C8753814-3698-4F2E-B2AF-E258CA374702}"/>
    <dgm:cxn modelId="{6D8D034D-BD3A-4F2C-8DAF-E4F955CCF487}" srcId="{717BC280-F1F3-4A3F-B346-6BD62DE7D34F}" destId="{0FED1AD4-C080-4DEA-9731-6F30E35D1D7D}" srcOrd="0" destOrd="0" parTransId="{1D1EA0DB-062C-421E-8785-7D836F2D842E}" sibTransId="{E04565BD-BFAC-490E-8C68-1297EF09C45D}"/>
    <dgm:cxn modelId="{50AC304E-EE37-475F-8E56-026F0225C0BD}" type="presOf" srcId="{0FED1AD4-C080-4DEA-9731-6F30E35D1D7D}" destId="{753A367F-66FF-4909-BED8-A0CB2753F6CE}" srcOrd="0" destOrd="0" presId="urn:microsoft.com/office/officeart/2005/8/layout/process4"/>
    <dgm:cxn modelId="{BD331892-F6AE-404B-93BC-03B4A3A5AE8E}" type="presOf" srcId="{717BC280-F1F3-4A3F-B346-6BD62DE7D34F}" destId="{9EC2E612-7594-4289-AA30-3ACAF4AB7122}" srcOrd="0" destOrd="0" presId="urn:microsoft.com/office/officeart/2005/8/layout/process4"/>
    <dgm:cxn modelId="{48823BCA-337D-4BFD-A166-DA018632BEEB}" type="presOf" srcId="{03BADD80-126E-4437-852D-C39F0673DA62}" destId="{4B087AA6-6A18-4BA2-952E-A0F28F6952DC}" srcOrd="0" destOrd="0" presId="urn:microsoft.com/office/officeart/2005/8/layout/process4"/>
    <dgm:cxn modelId="{8FD12FB3-0197-42DC-A260-779B8493886A}" type="presParOf" srcId="{9EC2E612-7594-4289-AA30-3ACAF4AB7122}" destId="{303203FD-CDC2-473F-8842-38294C0500D7}" srcOrd="0" destOrd="0" presId="urn:microsoft.com/office/officeart/2005/8/layout/process4"/>
    <dgm:cxn modelId="{C56782E5-B0B2-4652-9156-4FA1BE6270CF}" type="presParOf" srcId="{303203FD-CDC2-473F-8842-38294C0500D7}" destId="{4B087AA6-6A18-4BA2-952E-A0F28F6952DC}" srcOrd="0" destOrd="0" presId="urn:microsoft.com/office/officeart/2005/8/layout/process4"/>
    <dgm:cxn modelId="{BD8F5C28-DADE-4A9C-8007-2032B0B819B1}" type="presParOf" srcId="{9EC2E612-7594-4289-AA30-3ACAF4AB7122}" destId="{F36D7E81-37BF-4C49-9CC4-229BC32A6E06}" srcOrd="1" destOrd="0" presId="urn:microsoft.com/office/officeart/2005/8/layout/process4"/>
    <dgm:cxn modelId="{E4A758AC-CEDD-4BCC-A8E8-1F5563A39BB4}" type="presParOf" srcId="{9EC2E612-7594-4289-AA30-3ACAF4AB7122}" destId="{6AD576D5-079D-4B50-B691-F9763F662776}" srcOrd="2" destOrd="0" presId="urn:microsoft.com/office/officeart/2005/8/layout/process4"/>
    <dgm:cxn modelId="{A5D14221-FB5C-4B49-9512-9946D44C0A52}" type="presParOf" srcId="{6AD576D5-079D-4B50-B691-F9763F662776}" destId="{753A367F-66FF-4909-BED8-A0CB2753F6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20972E-2667-4958-B442-6B0B9ED36DF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D633A9B-E71C-4D0D-A610-57145185256C}">
      <dgm:prSet custT="1"/>
      <dgm:spPr/>
      <dgm:t>
        <a:bodyPr/>
        <a:lstStyle/>
        <a:p>
          <a:r>
            <a:rPr lang="pt-BR" sz="1800"/>
            <a:t>Recurso estratégico de capital  humano pode ser definido como </a:t>
          </a:r>
          <a:r>
            <a:rPr lang="pt-BR" sz="1800" i="1"/>
            <a:t>“um capacidade individual ou nível da unidade (coletiva) baseadas nas CHAOs que contribuem para a vantagem competitiva”</a:t>
          </a:r>
          <a:endParaRPr lang="pt-BR" sz="1800"/>
        </a:p>
      </dgm:t>
    </dgm:pt>
    <dgm:pt modelId="{054030C4-EF46-4A6C-9EEB-E0ED2FA741A6}" type="parTrans" cxnId="{71D837C4-8F49-4B02-9487-4666EB50F219}">
      <dgm:prSet/>
      <dgm:spPr/>
      <dgm:t>
        <a:bodyPr/>
        <a:lstStyle/>
        <a:p>
          <a:endParaRPr lang="pt-BR" sz="2400"/>
        </a:p>
      </dgm:t>
    </dgm:pt>
    <dgm:pt modelId="{95498FFA-3333-4247-BEB9-DFEEAA71408D}" type="sibTrans" cxnId="{71D837C4-8F49-4B02-9487-4666EB50F219}">
      <dgm:prSet/>
      <dgm:spPr/>
      <dgm:t>
        <a:bodyPr/>
        <a:lstStyle/>
        <a:p>
          <a:endParaRPr lang="pt-BR" sz="2400"/>
        </a:p>
      </dgm:t>
    </dgm:pt>
    <dgm:pt modelId="{D0904AE7-119F-4AEE-8011-3DFA262DB934}">
      <dgm:prSet custT="1"/>
      <dgm:spPr/>
      <dgm:t>
        <a:bodyPr/>
        <a:lstStyle/>
        <a:p>
          <a:r>
            <a:rPr lang="pt-BR" sz="1800"/>
            <a:t>Um exemplo de recurso estratégico de capital  humano, a nível individual pode ser as contribuições dos “stars” para a vantagem competitiva. “Estrelas: são definidas como pessoas que contribuem desproporcionalmente aos resultados da unidade, como um cientista renomado com muitas patentes.</a:t>
          </a:r>
        </a:p>
      </dgm:t>
    </dgm:pt>
    <dgm:pt modelId="{D1AB4632-7E03-4DAA-85A4-5E0A97463016}" type="parTrans" cxnId="{A964190C-FF27-4D66-A3AC-2C47B2D15D76}">
      <dgm:prSet/>
      <dgm:spPr/>
      <dgm:t>
        <a:bodyPr/>
        <a:lstStyle/>
        <a:p>
          <a:endParaRPr lang="pt-BR" sz="2400"/>
        </a:p>
      </dgm:t>
    </dgm:pt>
    <dgm:pt modelId="{FDC3A2D8-56CB-4B0C-AAF9-475F9B922441}" type="sibTrans" cxnId="{A964190C-FF27-4D66-A3AC-2C47B2D15D76}">
      <dgm:prSet/>
      <dgm:spPr/>
      <dgm:t>
        <a:bodyPr/>
        <a:lstStyle/>
        <a:p>
          <a:endParaRPr lang="pt-BR" sz="2400"/>
        </a:p>
      </dgm:t>
    </dgm:pt>
    <dgm:pt modelId="{35428A45-44FA-4672-BAF8-F4ACA83918B7}">
      <dgm:prSet custT="1"/>
      <dgm:spPr/>
      <dgm:t>
        <a:bodyPr/>
        <a:lstStyle/>
        <a:p>
          <a:r>
            <a:rPr lang="pt-BR" sz="1800"/>
            <a:t>Finalmente, um exemplo de recurso estratégico de capital  humano, a nível da unidade, pode fazer referencia ao impacto da iniciativas de Capital humano a nível da unidade, como a influencia do time de executivos na inovação e vantagem competitiva</a:t>
          </a:r>
        </a:p>
      </dgm:t>
    </dgm:pt>
    <dgm:pt modelId="{43A27EC1-45D4-4E9B-835D-0D49A9D76D3B}" type="parTrans" cxnId="{4F75EF2A-29A4-4FA9-AEE0-DC26C0029A50}">
      <dgm:prSet/>
      <dgm:spPr/>
      <dgm:t>
        <a:bodyPr/>
        <a:lstStyle/>
        <a:p>
          <a:endParaRPr lang="pt-BR" sz="2400"/>
        </a:p>
      </dgm:t>
    </dgm:pt>
    <dgm:pt modelId="{79196140-C147-465D-BC2C-1E27A71912C2}" type="sibTrans" cxnId="{4F75EF2A-29A4-4FA9-AEE0-DC26C0029A50}">
      <dgm:prSet/>
      <dgm:spPr/>
      <dgm:t>
        <a:bodyPr/>
        <a:lstStyle/>
        <a:p>
          <a:endParaRPr lang="pt-BR" sz="2400"/>
        </a:p>
      </dgm:t>
    </dgm:pt>
    <dgm:pt modelId="{0E099885-9CBF-456C-87F3-A50D946BC3C9}" type="pres">
      <dgm:prSet presAssocID="{1B20972E-2667-4958-B442-6B0B9ED36DF6}" presName="Name0" presStyleCnt="0">
        <dgm:presLayoutVars>
          <dgm:chMax val="7"/>
          <dgm:chPref val="7"/>
          <dgm:dir/>
        </dgm:presLayoutVars>
      </dgm:prSet>
      <dgm:spPr/>
    </dgm:pt>
    <dgm:pt modelId="{84DAF636-7AFB-4B26-909D-0699DBF42A76}" type="pres">
      <dgm:prSet presAssocID="{1B20972E-2667-4958-B442-6B0B9ED36DF6}" presName="Name1" presStyleCnt="0"/>
      <dgm:spPr/>
    </dgm:pt>
    <dgm:pt modelId="{0C976F99-0C1B-458D-B3E2-1565F18B2BDA}" type="pres">
      <dgm:prSet presAssocID="{1B20972E-2667-4958-B442-6B0B9ED36DF6}" presName="cycle" presStyleCnt="0"/>
      <dgm:spPr/>
    </dgm:pt>
    <dgm:pt modelId="{D552B6DF-BB32-41F8-9A0A-AD4CDDB7F609}" type="pres">
      <dgm:prSet presAssocID="{1B20972E-2667-4958-B442-6B0B9ED36DF6}" presName="srcNode" presStyleLbl="node1" presStyleIdx="0" presStyleCnt="3"/>
      <dgm:spPr/>
    </dgm:pt>
    <dgm:pt modelId="{2A117F78-CC0A-45E6-A63C-1B634C2C4C33}" type="pres">
      <dgm:prSet presAssocID="{1B20972E-2667-4958-B442-6B0B9ED36DF6}" presName="conn" presStyleLbl="parChTrans1D2" presStyleIdx="0" presStyleCnt="1"/>
      <dgm:spPr/>
    </dgm:pt>
    <dgm:pt modelId="{66AF7FF6-0F77-4E65-B951-72869493A3DD}" type="pres">
      <dgm:prSet presAssocID="{1B20972E-2667-4958-B442-6B0B9ED36DF6}" presName="extraNode" presStyleLbl="node1" presStyleIdx="0" presStyleCnt="3"/>
      <dgm:spPr/>
    </dgm:pt>
    <dgm:pt modelId="{A4F989C7-DA36-4D80-A633-1090F449B3FA}" type="pres">
      <dgm:prSet presAssocID="{1B20972E-2667-4958-B442-6B0B9ED36DF6}" presName="dstNode" presStyleLbl="node1" presStyleIdx="0" presStyleCnt="3"/>
      <dgm:spPr/>
    </dgm:pt>
    <dgm:pt modelId="{2C47131D-31A7-4BDF-85C4-3273308B4BF1}" type="pres">
      <dgm:prSet presAssocID="{9D633A9B-E71C-4D0D-A610-57145185256C}" presName="text_1" presStyleLbl="node1" presStyleIdx="0" presStyleCnt="3" custScaleY="119047">
        <dgm:presLayoutVars>
          <dgm:bulletEnabled val="1"/>
        </dgm:presLayoutVars>
      </dgm:prSet>
      <dgm:spPr/>
    </dgm:pt>
    <dgm:pt modelId="{088E7B00-2F03-4382-ABEB-4E68E2EABBA4}" type="pres">
      <dgm:prSet presAssocID="{9D633A9B-E71C-4D0D-A610-57145185256C}" presName="accent_1" presStyleCnt="0"/>
      <dgm:spPr/>
    </dgm:pt>
    <dgm:pt modelId="{EC79D5F4-9F0E-41F4-A021-DCFA6993D3AB}" type="pres">
      <dgm:prSet presAssocID="{9D633A9B-E71C-4D0D-A610-57145185256C}" presName="accentRepeatNode" presStyleLbl="solidFgAcc1" presStyleIdx="0" presStyleCnt="3"/>
      <dgm:spPr/>
    </dgm:pt>
    <dgm:pt modelId="{2638B0A2-69F9-4B1B-B1E1-D56284AD8BF9}" type="pres">
      <dgm:prSet presAssocID="{D0904AE7-119F-4AEE-8011-3DFA262DB934}" presName="text_2" presStyleLbl="node1" presStyleIdx="1" presStyleCnt="3" custScaleY="119047">
        <dgm:presLayoutVars>
          <dgm:bulletEnabled val="1"/>
        </dgm:presLayoutVars>
      </dgm:prSet>
      <dgm:spPr/>
    </dgm:pt>
    <dgm:pt modelId="{7DE168EC-85D8-4581-BF88-9F35ECD3E156}" type="pres">
      <dgm:prSet presAssocID="{D0904AE7-119F-4AEE-8011-3DFA262DB934}" presName="accent_2" presStyleCnt="0"/>
      <dgm:spPr/>
    </dgm:pt>
    <dgm:pt modelId="{7B192848-B525-4756-B85B-408083684313}" type="pres">
      <dgm:prSet presAssocID="{D0904AE7-119F-4AEE-8011-3DFA262DB934}" presName="accentRepeatNode" presStyleLbl="solidFgAcc1" presStyleIdx="1" presStyleCnt="3"/>
      <dgm:spPr/>
    </dgm:pt>
    <dgm:pt modelId="{B248FD09-96E9-463A-A065-76E247F82673}" type="pres">
      <dgm:prSet presAssocID="{35428A45-44FA-4672-BAF8-F4ACA83918B7}" presName="text_3" presStyleLbl="node1" presStyleIdx="2" presStyleCnt="3" custScaleY="119047">
        <dgm:presLayoutVars>
          <dgm:bulletEnabled val="1"/>
        </dgm:presLayoutVars>
      </dgm:prSet>
      <dgm:spPr/>
    </dgm:pt>
    <dgm:pt modelId="{E4060E93-7B55-41C2-8FC6-7FD20BA4E1B6}" type="pres">
      <dgm:prSet presAssocID="{35428A45-44FA-4672-BAF8-F4ACA83918B7}" presName="accent_3" presStyleCnt="0"/>
      <dgm:spPr/>
    </dgm:pt>
    <dgm:pt modelId="{4A5D8D8B-808A-4BB3-923A-783FA4628DC6}" type="pres">
      <dgm:prSet presAssocID="{35428A45-44FA-4672-BAF8-F4ACA83918B7}" presName="accentRepeatNode" presStyleLbl="solidFgAcc1" presStyleIdx="2" presStyleCnt="3"/>
      <dgm:spPr/>
    </dgm:pt>
  </dgm:ptLst>
  <dgm:cxnLst>
    <dgm:cxn modelId="{A964190C-FF27-4D66-A3AC-2C47B2D15D76}" srcId="{1B20972E-2667-4958-B442-6B0B9ED36DF6}" destId="{D0904AE7-119F-4AEE-8011-3DFA262DB934}" srcOrd="1" destOrd="0" parTransId="{D1AB4632-7E03-4DAA-85A4-5E0A97463016}" sibTransId="{FDC3A2D8-56CB-4B0C-AAF9-475F9B922441}"/>
    <dgm:cxn modelId="{4F75EF2A-29A4-4FA9-AEE0-DC26C0029A50}" srcId="{1B20972E-2667-4958-B442-6B0B9ED36DF6}" destId="{35428A45-44FA-4672-BAF8-F4ACA83918B7}" srcOrd="2" destOrd="0" parTransId="{43A27EC1-45D4-4E9B-835D-0D49A9D76D3B}" sibTransId="{79196140-C147-465D-BC2C-1E27A71912C2}"/>
    <dgm:cxn modelId="{9777F84A-2CD2-49B3-A4AC-9EEE66D02EF0}" type="presOf" srcId="{1B20972E-2667-4958-B442-6B0B9ED36DF6}" destId="{0E099885-9CBF-456C-87F3-A50D946BC3C9}" srcOrd="0" destOrd="0" presId="urn:microsoft.com/office/officeart/2008/layout/VerticalCurvedList"/>
    <dgm:cxn modelId="{44BCBE4B-0741-44C7-81CA-2E970228AB1D}" type="presOf" srcId="{95498FFA-3333-4247-BEB9-DFEEAA71408D}" destId="{2A117F78-CC0A-45E6-A63C-1B634C2C4C33}" srcOrd="0" destOrd="0" presId="urn:microsoft.com/office/officeart/2008/layout/VerticalCurvedList"/>
    <dgm:cxn modelId="{F2A7F8AF-F386-437A-B3CE-ED81B7302141}" type="presOf" srcId="{35428A45-44FA-4672-BAF8-F4ACA83918B7}" destId="{B248FD09-96E9-463A-A065-76E247F82673}" srcOrd="0" destOrd="0" presId="urn:microsoft.com/office/officeart/2008/layout/VerticalCurvedList"/>
    <dgm:cxn modelId="{71D837C4-8F49-4B02-9487-4666EB50F219}" srcId="{1B20972E-2667-4958-B442-6B0B9ED36DF6}" destId="{9D633A9B-E71C-4D0D-A610-57145185256C}" srcOrd="0" destOrd="0" parTransId="{054030C4-EF46-4A6C-9EEB-E0ED2FA741A6}" sibTransId="{95498FFA-3333-4247-BEB9-DFEEAA71408D}"/>
    <dgm:cxn modelId="{6A398CCA-8FE6-4C1A-A6E7-676AF3E83F84}" type="presOf" srcId="{9D633A9B-E71C-4D0D-A610-57145185256C}" destId="{2C47131D-31A7-4BDF-85C4-3273308B4BF1}" srcOrd="0" destOrd="0" presId="urn:microsoft.com/office/officeart/2008/layout/VerticalCurvedList"/>
    <dgm:cxn modelId="{0AD870ED-3FB4-449F-9936-303313160683}" type="presOf" srcId="{D0904AE7-119F-4AEE-8011-3DFA262DB934}" destId="{2638B0A2-69F9-4B1B-B1E1-D56284AD8BF9}" srcOrd="0" destOrd="0" presId="urn:microsoft.com/office/officeart/2008/layout/VerticalCurvedList"/>
    <dgm:cxn modelId="{46B060E8-E2B6-4757-8A7A-FBE50130D5FA}" type="presParOf" srcId="{0E099885-9CBF-456C-87F3-A50D946BC3C9}" destId="{84DAF636-7AFB-4B26-909D-0699DBF42A76}" srcOrd="0" destOrd="0" presId="urn:microsoft.com/office/officeart/2008/layout/VerticalCurvedList"/>
    <dgm:cxn modelId="{CC0DA8FF-EFF6-4C76-ACC9-DFF66894DE84}" type="presParOf" srcId="{84DAF636-7AFB-4B26-909D-0699DBF42A76}" destId="{0C976F99-0C1B-458D-B3E2-1565F18B2BDA}" srcOrd="0" destOrd="0" presId="urn:microsoft.com/office/officeart/2008/layout/VerticalCurvedList"/>
    <dgm:cxn modelId="{B29D2D5E-F9DD-487A-8D2A-60E507ECD24E}" type="presParOf" srcId="{0C976F99-0C1B-458D-B3E2-1565F18B2BDA}" destId="{D552B6DF-BB32-41F8-9A0A-AD4CDDB7F609}" srcOrd="0" destOrd="0" presId="urn:microsoft.com/office/officeart/2008/layout/VerticalCurvedList"/>
    <dgm:cxn modelId="{35C3254D-64C6-45AB-977E-58410F2A8661}" type="presParOf" srcId="{0C976F99-0C1B-458D-B3E2-1565F18B2BDA}" destId="{2A117F78-CC0A-45E6-A63C-1B634C2C4C33}" srcOrd="1" destOrd="0" presId="urn:microsoft.com/office/officeart/2008/layout/VerticalCurvedList"/>
    <dgm:cxn modelId="{E4D0CF68-11C2-4192-BE6E-32E6FF48192D}" type="presParOf" srcId="{0C976F99-0C1B-458D-B3E2-1565F18B2BDA}" destId="{66AF7FF6-0F77-4E65-B951-72869493A3DD}" srcOrd="2" destOrd="0" presId="urn:microsoft.com/office/officeart/2008/layout/VerticalCurvedList"/>
    <dgm:cxn modelId="{C8A5B1B2-E9A6-4A92-BE94-472144C40BA9}" type="presParOf" srcId="{0C976F99-0C1B-458D-B3E2-1565F18B2BDA}" destId="{A4F989C7-DA36-4D80-A633-1090F449B3FA}" srcOrd="3" destOrd="0" presId="urn:microsoft.com/office/officeart/2008/layout/VerticalCurvedList"/>
    <dgm:cxn modelId="{02AB662B-8AF8-4603-AE4E-B14AD6CB739C}" type="presParOf" srcId="{84DAF636-7AFB-4B26-909D-0699DBF42A76}" destId="{2C47131D-31A7-4BDF-85C4-3273308B4BF1}" srcOrd="1" destOrd="0" presId="urn:microsoft.com/office/officeart/2008/layout/VerticalCurvedList"/>
    <dgm:cxn modelId="{98B6C066-752B-4D79-8409-CD3607E080A6}" type="presParOf" srcId="{84DAF636-7AFB-4B26-909D-0699DBF42A76}" destId="{088E7B00-2F03-4382-ABEB-4E68E2EABBA4}" srcOrd="2" destOrd="0" presId="urn:microsoft.com/office/officeart/2008/layout/VerticalCurvedList"/>
    <dgm:cxn modelId="{4E36B309-D921-4FF4-9BB5-382873794725}" type="presParOf" srcId="{088E7B00-2F03-4382-ABEB-4E68E2EABBA4}" destId="{EC79D5F4-9F0E-41F4-A021-DCFA6993D3AB}" srcOrd="0" destOrd="0" presId="urn:microsoft.com/office/officeart/2008/layout/VerticalCurvedList"/>
    <dgm:cxn modelId="{B3A4768B-EB14-4B90-B7B7-9951E83D67C3}" type="presParOf" srcId="{84DAF636-7AFB-4B26-909D-0699DBF42A76}" destId="{2638B0A2-69F9-4B1B-B1E1-D56284AD8BF9}" srcOrd="3" destOrd="0" presId="urn:microsoft.com/office/officeart/2008/layout/VerticalCurvedList"/>
    <dgm:cxn modelId="{1DD09BA2-3D40-4142-8482-D30C08EC3F7D}" type="presParOf" srcId="{84DAF636-7AFB-4B26-909D-0699DBF42A76}" destId="{7DE168EC-85D8-4581-BF88-9F35ECD3E156}" srcOrd="4" destOrd="0" presId="urn:microsoft.com/office/officeart/2008/layout/VerticalCurvedList"/>
    <dgm:cxn modelId="{74637D95-4F99-4C3B-A2A9-EAA6AC12078C}" type="presParOf" srcId="{7DE168EC-85D8-4581-BF88-9F35ECD3E156}" destId="{7B192848-B525-4756-B85B-408083684313}" srcOrd="0" destOrd="0" presId="urn:microsoft.com/office/officeart/2008/layout/VerticalCurvedList"/>
    <dgm:cxn modelId="{8D6FBF05-4602-4CE5-808F-63ED34D04844}" type="presParOf" srcId="{84DAF636-7AFB-4B26-909D-0699DBF42A76}" destId="{B248FD09-96E9-463A-A065-76E247F82673}" srcOrd="5" destOrd="0" presId="urn:microsoft.com/office/officeart/2008/layout/VerticalCurvedList"/>
    <dgm:cxn modelId="{E4E280CA-E3DD-4E8F-B9CB-0C37C66D8E1D}" type="presParOf" srcId="{84DAF636-7AFB-4B26-909D-0699DBF42A76}" destId="{E4060E93-7B55-41C2-8FC6-7FD20BA4E1B6}" srcOrd="6" destOrd="0" presId="urn:microsoft.com/office/officeart/2008/layout/VerticalCurvedList"/>
    <dgm:cxn modelId="{96896B4D-09BA-49C0-B953-C7F21B3BD9C3}" type="presParOf" srcId="{E4060E93-7B55-41C2-8FC6-7FD20BA4E1B6}" destId="{4A5D8D8B-808A-4BB3-923A-783FA4628D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A122C3-4F32-4379-8C83-7EE5E6A756E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F8F099-B7B3-4B7C-B991-77DF7413E7D2}">
      <dgm:prSet custT="1"/>
      <dgm:spPr/>
      <dgm:t>
        <a:bodyPr/>
        <a:lstStyle/>
        <a:p>
          <a:r>
            <a:rPr lang="pt-BR" sz="1800"/>
            <a:t>Normalmente ligado a gestão do conhecimento.</a:t>
          </a:r>
          <a:endParaRPr lang="en-US" sz="1800"/>
        </a:p>
      </dgm:t>
    </dgm:pt>
    <dgm:pt modelId="{B1E4E7B2-AE04-4F16-B3B1-95379216970F}" type="parTrans" cxnId="{7D01205B-82C3-4E6A-A3F7-8863916727A4}">
      <dgm:prSet/>
      <dgm:spPr/>
      <dgm:t>
        <a:bodyPr/>
        <a:lstStyle/>
        <a:p>
          <a:endParaRPr lang="en-US" sz="2400"/>
        </a:p>
      </dgm:t>
    </dgm:pt>
    <dgm:pt modelId="{620354B6-402F-48F6-97FC-16E35A0499A5}" type="sibTrans" cxnId="{7D01205B-82C3-4E6A-A3F7-8863916727A4}">
      <dgm:prSet/>
      <dgm:spPr/>
      <dgm:t>
        <a:bodyPr/>
        <a:lstStyle/>
        <a:p>
          <a:endParaRPr lang="en-US" sz="2400"/>
        </a:p>
      </dgm:t>
    </dgm:pt>
    <dgm:pt modelId="{EA8C2D56-F1E7-4B91-AF98-2297E3D08A38}">
      <dgm:prSet custT="1"/>
      <dgm:spPr/>
      <dgm:t>
        <a:bodyPr/>
        <a:lstStyle/>
        <a:p>
          <a:r>
            <a:rPr lang="pt-BR" sz="1800" dirty="0"/>
            <a:t>Entretanto enquanto capital humano proporciona a organização com uma plataforma de ideias e pensamentos diversos; capital social ajuda os indivíduos a conectar ideias e conhecimentos em combinações incomuns e imprevisíveis que facilitam avanços radicais.</a:t>
          </a:r>
          <a:endParaRPr lang="en-US" sz="1800" dirty="0"/>
        </a:p>
      </dgm:t>
    </dgm:pt>
    <dgm:pt modelId="{1C69DDC6-84F6-4C75-AD06-B2C2BFCB8B6C}" type="parTrans" cxnId="{8BDDB25B-D351-4D83-BB88-45DF6F8E0F92}">
      <dgm:prSet/>
      <dgm:spPr/>
      <dgm:t>
        <a:bodyPr/>
        <a:lstStyle/>
        <a:p>
          <a:endParaRPr lang="en-US" sz="2400"/>
        </a:p>
      </dgm:t>
    </dgm:pt>
    <dgm:pt modelId="{1B873EEC-19B1-49C3-B65B-938791E25CA8}" type="sibTrans" cxnId="{8BDDB25B-D351-4D83-BB88-45DF6F8E0F92}">
      <dgm:prSet/>
      <dgm:spPr/>
      <dgm:t>
        <a:bodyPr/>
        <a:lstStyle/>
        <a:p>
          <a:endParaRPr lang="en-US" sz="2400"/>
        </a:p>
      </dgm:t>
    </dgm:pt>
    <dgm:pt modelId="{4B4582AA-9EBB-42B6-98AB-90B5AFF82A98}">
      <dgm:prSet custT="1"/>
      <dgm:spPr/>
      <dgm:t>
        <a:bodyPr/>
        <a:lstStyle/>
        <a:p>
          <a:r>
            <a:rPr lang="pt-BR" sz="1800"/>
            <a:t>Em outras palavras, capital social refere-se ao capital incorporado nas estruturas de redes e conexões do que no capital presente nos indivíduos, capital humano.</a:t>
          </a:r>
          <a:endParaRPr lang="en-US" sz="1800"/>
        </a:p>
      </dgm:t>
    </dgm:pt>
    <dgm:pt modelId="{CA64991A-D341-469B-BCC5-4AD2A5D6C8F3}" type="parTrans" cxnId="{BA49DB15-5E8D-4BC1-98CF-B34715A62A72}">
      <dgm:prSet/>
      <dgm:spPr/>
      <dgm:t>
        <a:bodyPr/>
        <a:lstStyle/>
        <a:p>
          <a:endParaRPr lang="en-US" sz="2400"/>
        </a:p>
      </dgm:t>
    </dgm:pt>
    <dgm:pt modelId="{83237062-2D4B-4CD8-9ED2-E9FDC3E0C441}" type="sibTrans" cxnId="{BA49DB15-5E8D-4BC1-98CF-B34715A62A72}">
      <dgm:prSet/>
      <dgm:spPr/>
      <dgm:t>
        <a:bodyPr/>
        <a:lstStyle/>
        <a:p>
          <a:endParaRPr lang="en-US" sz="2400"/>
        </a:p>
      </dgm:t>
    </dgm:pt>
    <dgm:pt modelId="{FF9D4E81-121E-4D42-AEDF-C4A36F1DFD50}">
      <dgm:prSet custT="1"/>
      <dgm:spPr/>
      <dgm:t>
        <a:bodyPr/>
        <a:lstStyle/>
        <a:p>
          <a:r>
            <a:rPr lang="pt-BR" sz="1800" dirty="0"/>
            <a:t>Confiança é um importante elemento do capital social.  </a:t>
          </a:r>
          <a:endParaRPr lang="en-US" sz="1800" dirty="0"/>
        </a:p>
      </dgm:t>
    </dgm:pt>
    <dgm:pt modelId="{250056BA-6FFB-4B54-8520-71D5AD4062D9}" type="parTrans" cxnId="{E381EF41-2F6F-4CF3-9908-B3CABA590DC3}">
      <dgm:prSet/>
      <dgm:spPr/>
      <dgm:t>
        <a:bodyPr/>
        <a:lstStyle/>
        <a:p>
          <a:endParaRPr lang="en-US" sz="2400"/>
        </a:p>
      </dgm:t>
    </dgm:pt>
    <dgm:pt modelId="{BA695094-C6A5-475E-A71E-95411C0F7130}" type="sibTrans" cxnId="{E381EF41-2F6F-4CF3-9908-B3CABA590DC3}">
      <dgm:prSet/>
      <dgm:spPr/>
      <dgm:t>
        <a:bodyPr/>
        <a:lstStyle/>
        <a:p>
          <a:endParaRPr lang="en-US" sz="2400"/>
        </a:p>
      </dgm:t>
    </dgm:pt>
    <dgm:pt modelId="{1C8CA204-7391-4A77-B6A1-D9CEB94A7E55}" type="pres">
      <dgm:prSet presAssocID="{09A122C3-4F32-4379-8C83-7EE5E6A756EF}" presName="linear" presStyleCnt="0">
        <dgm:presLayoutVars>
          <dgm:animLvl val="lvl"/>
          <dgm:resizeHandles val="exact"/>
        </dgm:presLayoutVars>
      </dgm:prSet>
      <dgm:spPr/>
    </dgm:pt>
    <dgm:pt modelId="{8687613E-E12F-458D-A195-0E22E6020630}" type="pres">
      <dgm:prSet presAssocID="{64F8F099-B7B3-4B7C-B991-77DF7413E7D2}" presName="parentText" presStyleLbl="node1" presStyleIdx="0" presStyleCnt="4" custScaleY="67498">
        <dgm:presLayoutVars>
          <dgm:chMax val="0"/>
          <dgm:bulletEnabled val="1"/>
        </dgm:presLayoutVars>
      </dgm:prSet>
      <dgm:spPr/>
    </dgm:pt>
    <dgm:pt modelId="{91737AB4-9360-4E1E-964D-F54BEBBEEC36}" type="pres">
      <dgm:prSet presAssocID="{620354B6-402F-48F6-97FC-16E35A0499A5}" presName="spacer" presStyleCnt="0"/>
      <dgm:spPr/>
    </dgm:pt>
    <dgm:pt modelId="{2B2E8B6B-CC23-4781-BC00-FDDCD7D8256A}" type="pres">
      <dgm:prSet presAssocID="{EA8C2D56-F1E7-4B91-AF98-2297E3D08A38}" presName="parentText" presStyleLbl="node1" presStyleIdx="1" presStyleCnt="4" custScaleY="120030">
        <dgm:presLayoutVars>
          <dgm:chMax val="0"/>
          <dgm:bulletEnabled val="1"/>
        </dgm:presLayoutVars>
      </dgm:prSet>
      <dgm:spPr/>
    </dgm:pt>
    <dgm:pt modelId="{D8ED3F23-0D27-4083-9EAE-1BC40AA6D64D}" type="pres">
      <dgm:prSet presAssocID="{1B873EEC-19B1-49C3-B65B-938791E25CA8}" presName="spacer" presStyleCnt="0"/>
      <dgm:spPr/>
    </dgm:pt>
    <dgm:pt modelId="{7ECDEF50-3F86-4803-AA7C-B32B85093091}" type="pres">
      <dgm:prSet presAssocID="{4B4582AA-9EBB-42B6-98AB-90B5AFF82A9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5321D94-4260-4829-9492-1D2C3194B352}" type="pres">
      <dgm:prSet presAssocID="{83237062-2D4B-4CD8-9ED2-E9FDC3E0C441}" presName="spacer" presStyleCnt="0"/>
      <dgm:spPr/>
    </dgm:pt>
    <dgm:pt modelId="{61ACCB33-B916-4D54-AAC5-38C32485E1FF}" type="pres">
      <dgm:prSet presAssocID="{FF9D4E81-121E-4D42-AEDF-C4A36F1DFD50}" presName="parentText" presStyleLbl="node1" presStyleIdx="3" presStyleCnt="4" custScaleY="66627">
        <dgm:presLayoutVars>
          <dgm:chMax val="0"/>
          <dgm:bulletEnabled val="1"/>
        </dgm:presLayoutVars>
      </dgm:prSet>
      <dgm:spPr/>
    </dgm:pt>
  </dgm:ptLst>
  <dgm:cxnLst>
    <dgm:cxn modelId="{BA49DB15-5E8D-4BC1-98CF-B34715A62A72}" srcId="{09A122C3-4F32-4379-8C83-7EE5E6A756EF}" destId="{4B4582AA-9EBB-42B6-98AB-90B5AFF82A98}" srcOrd="2" destOrd="0" parTransId="{CA64991A-D341-469B-BCC5-4AD2A5D6C8F3}" sibTransId="{83237062-2D4B-4CD8-9ED2-E9FDC3E0C441}"/>
    <dgm:cxn modelId="{E381EF41-2F6F-4CF3-9908-B3CABA590DC3}" srcId="{09A122C3-4F32-4379-8C83-7EE5E6A756EF}" destId="{FF9D4E81-121E-4D42-AEDF-C4A36F1DFD50}" srcOrd="3" destOrd="0" parTransId="{250056BA-6FFB-4B54-8520-71D5AD4062D9}" sibTransId="{BA695094-C6A5-475E-A71E-95411C0F7130}"/>
    <dgm:cxn modelId="{7D01205B-82C3-4E6A-A3F7-8863916727A4}" srcId="{09A122C3-4F32-4379-8C83-7EE5E6A756EF}" destId="{64F8F099-B7B3-4B7C-B991-77DF7413E7D2}" srcOrd="0" destOrd="0" parTransId="{B1E4E7B2-AE04-4F16-B3B1-95379216970F}" sibTransId="{620354B6-402F-48F6-97FC-16E35A0499A5}"/>
    <dgm:cxn modelId="{8BDDB25B-D351-4D83-BB88-45DF6F8E0F92}" srcId="{09A122C3-4F32-4379-8C83-7EE5E6A756EF}" destId="{EA8C2D56-F1E7-4B91-AF98-2297E3D08A38}" srcOrd="1" destOrd="0" parTransId="{1C69DDC6-84F6-4C75-AD06-B2C2BFCB8B6C}" sibTransId="{1B873EEC-19B1-49C3-B65B-938791E25CA8}"/>
    <dgm:cxn modelId="{E017EF63-3AEA-4273-9043-BF4B68255A83}" type="presOf" srcId="{EA8C2D56-F1E7-4B91-AF98-2297E3D08A38}" destId="{2B2E8B6B-CC23-4781-BC00-FDDCD7D8256A}" srcOrd="0" destOrd="0" presId="urn:microsoft.com/office/officeart/2005/8/layout/vList2"/>
    <dgm:cxn modelId="{D84AB68D-27D0-4B60-B229-54399103A0F7}" type="presOf" srcId="{64F8F099-B7B3-4B7C-B991-77DF7413E7D2}" destId="{8687613E-E12F-458D-A195-0E22E6020630}" srcOrd="0" destOrd="0" presId="urn:microsoft.com/office/officeart/2005/8/layout/vList2"/>
    <dgm:cxn modelId="{9EC3E69A-37CC-40AF-8BB0-2C0BD329D40A}" type="presOf" srcId="{09A122C3-4F32-4379-8C83-7EE5E6A756EF}" destId="{1C8CA204-7391-4A77-B6A1-D9CEB94A7E55}" srcOrd="0" destOrd="0" presId="urn:microsoft.com/office/officeart/2005/8/layout/vList2"/>
    <dgm:cxn modelId="{A60766A9-4299-43F4-BE53-33C17ED09AAF}" type="presOf" srcId="{4B4582AA-9EBB-42B6-98AB-90B5AFF82A98}" destId="{7ECDEF50-3F86-4803-AA7C-B32B85093091}" srcOrd="0" destOrd="0" presId="urn:microsoft.com/office/officeart/2005/8/layout/vList2"/>
    <dgm:cxn modelId="{DDD501D9-53D6-4FAB-A77C-F8B9BE7FBEF4}" type="presOf" srcId="{FF9D4E81-121E-4D42-AEDF-C4A36F1DFD50}" destId="{61ACCB33-B916-4D54-AAC5-38C32485E1FF}" srcOrd="0" destOrd="0" presId="urn:microsoft.com/office/officeart/2005/8/layout/vList2"/>
    <dgm:cxn modelId="{96670D9A-ED0F-412E-BFCB-1219524690E5}" type="presParOf" srcId="{1C8CA204-7391-4A77-B6A1-D9CEB94A7E55}" destId="{8687613E-E12F-458D-A195-0E22E6020630}" srcOrd="0" destOrd="0" presId="urn:microsoft.com/office/officeart/2005/8/layout/vList2"/>
    <dgm:cxn modelId="{3ADCE15D-2F4C-45B8-BFDD-A92D53AF308F}" type="presParOf" srcId="{1C8CA204-7391-4A77-B6A1-D9CEB94A7E55}" destId="{91737AB4-9360-4E1E-964D-F54BEBBEEC36}" srcOrd="1" destOrd="0" presId="urn:microsoft.com/office/officeart/2005/8/layout/vList2"/>
    <dgm:cxn modelId="{226A820B-ADE1-4CBD-AC28-CBF9F7CB91F1}" type="presParOf" srcId="{1C8CA204-7391-4A77-B6A1-D9CEB94A7E55}" destId="{2B2E8B6B-CC23-4781-BC00-FDDCD7D8256A}" srcOrd="2" destOrd="0" presId="urn:microsoft.com/office/officeart/2005/8/layout/vList2"/>
    <dgm:cxn modelId="{7FB921E9-E87F-4663-AFB5-FBAE9369DA5C}" type="presParOf" srcId="{1C8CA204-7391-4A77-B6A1-D9CEB94A7E55}" destId="{D8ED3F23-0D27-4083-9EAE-1BC40AA6D64D}" srcOrd="3" destOrd="0" presId="urn:microsoft.com/office/officeart/2005/8/layout/vList2"/>
    <dgm:cxn modelId="{99BC7476-65AE-422A-A28F-2CCB5273CFA4}" type="presParOf" srcId="{1C8CA204-7391-4A77-B6A1-D9CEB94A7E55}" destId="{7ECDEF50-3F86-4803-AA7C-B32B85093091}" srcOrd="4" destOrd="0" presId="urn:microsoft.com/office/officeart/2005/8/layout/vList2"/>
    <dgm:cxn modelId="{FEF3130B-E453-45D4-B2B5-0FB956A89677}" type="presParOf" srcId="{1C8CA204-7391-4A77-B6A1-D9CEB94A7E55}" destId="{65321D94-4260-4829-9492-1D2C3194B352}" srcOrd="5" destOrd="0" presId="urn:microsoft.com/office/officeart/2005/8/layout/vList2"/>
    <dgm:cxn modelId="{CD24C418-2ED5-4F2D-AF75-4FB521C88CF5}" type="presParOf" srcId="{1C8CA204-7391-4A77-B6A1-D9CEB94A7E55}" destId="{61ACCB33-B916-4D54-AAC5-38C32485E1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13C057-6795-419E-9254-609643CA6A2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82F97C-5549-4827-A361-C130D3A5ACE4}">
      <dgm:prSet/>
      <dgm:spPr/>
      <dgm:t>
        <a:bodyPr/>
        <a:lstStyle/>
        <a:p>
          <a:r>
            <a:rPr lang="pt-BR"/>
            <a:t>“Capital estrutural pode ser descrito como a infraestrutura de apoio, processos e bancos de dados da organização que possibilitam o capital humano e social funcionarem.”</a:t>
          </a:r>
          <a:endParaRPr lang="en-US"/>
        </a:p>
      </dgm:t>
    </dgm:pt>
    <dgm:pt modelId="{3789076C-CA36-44E6-B81F-DE7E63962198}" type="parTrans" cxnId="{0B3B6389-4FAF-4600-BFE9-AFDFD3AB493A}">
      <dgm:prSet/>
      <dgm:spPr/>
      <dgm:t>
        <a:bodyPr/>
        <a:lstStyle/>
        <a:p>
          <a:endParaRPr lang="en-US"/>
        </a:p>
      </dgm:t>
    </dgm:pt>
    <dgm:pt modelId="{B91BD648-EE45-4FDB-9DA2-7DE03B7EBAA8}" type="sibTrans" cxnId="{0B3B6389-4FAF-4600-BFE9-AFDFD3AB493A}">
      <dgm:prSet/>
      <dgm:spPr/>
      <dgm:t>
        <a:bodyPr/>
        <a:lstStyle/>
        <a:p>
          <a:endParaRPr lang="en-US"/>
        </a:p>
      </dgm:t>
    </dgm:pt>
    <dgm:pt modelId="{2DD21ECE-206F-43C5-BC76-3941232552B0}">
      <dgm:prSet/>
      <dgm:spPr/>
      <dgm:t>
        <a:bodyPr/>
        <a:lstStyle/>
        <a:p>
          <a:r>
            <a:rPr lang="pt-BR" dirty="0"/>
            <a:t>Mais especificamente, capital estrutural  abrange ativos intangíveis da organização como processos, patentes, marca registrada. Adicionalmente, capital estrutural pode se referir a imagem da organização, clima, estrutura interna, sistemas de informações e banco de dados proprietários. </a:t>
          </a:r>
          <a:endParaRPr lang="en-US" dirty="0"/>
        </a:p>
      </dgm:t>
    </dgm:pt>
    <dgm:pt modelId="{2FBFFCB7-D785-4636-96D5-75C5E2221084}" type="parTrans" cxnId="{19CBEE94-DC5B-41DC-8285-931070FA8C9E}">
      <dgm:prSet/>
      <dgm:spPr/>
      <dgm:t>
        <a:bodyPr/>
        <a:lstStyle/>
        <a:p>
          <a:endParaRPr lang="en-US"/>
        </a:p>
      </dgm:t>
    </dgm:pt>
    <dgm:pt modelId="{75FB1E1F-C866-4FD0-898B-3353290D5AF2}" type="sibTrans" cxnId="{19CBEE94-DC5B-41DC-8285-931070FA8C9E}">
      <dgm:prSet/>
      <dgm:spPr/>
      <dgm:t>
        <a:bodyPr/>
        <a:lstStyle/>
        <a:p>
          <a:endParaRPr lang="en-US"/>
        </a:p>
      </dgm:t>
    </dgm:pt>
    <dgm:pt modelId="{7B4D542F-4155-4088-A690-572E26CA5B29}">
      <dgm:prSet/>
      <dgm:spPr/>
      <dgm:t>
        <a:bodyPr/>
        <a:lstStyle/>
        <a:p>
          <a:r>
            <a:rPr lang="pt-BR" dirty="0"/>
            <a:t>Em outras palavras, são os ativos de conhecimento que são deixados quando as pessoas deixam o trabalho a cada dia.</a:t>
          </a:r>
          <a:endParaRPr lang="en-US" dirty="0"/>
        </a:p>
      </dgm:t>
    </dgm:pt>
    <dgm:pt modelId="{AFEFA7C8-BD3B-4F28-907F-ED330D3B7D40}" type="parTrans" cxnId="{60740761-6824-47C8-AC9A-2F4F69B9BFCC}">
      <dgm:prSet/>
      <dgm:spPr/>
      <dgm:t>
        <a:bodyPr/>
        <a:lstStyle/>
        <a:p>
          <a:endParaRPr lang="en-US"/>
        </a:p>
      </dgm:t>
    </dgm:pt>
    <dgm:pt modelId="{1F35725D-C086-4456-8664-56205E654BFA}" type="sibTrans" cxnId="{60740761-6824-47C8-AC9A-2F4F69B9BFCC}">
      <dgm:prSet/>
      <dgm:spPr/>
      <dgm:t>
        <a:bodyPr/>
        <a:lstStyle/>
        <a:p>
          <a:endParaRPr lang="en-US"/>
        </a:p>
      </dgm:t>
    </dgm:pt>
    <dgm:pt modelId="{2D6D7C5C-9C4B-43A3-A900-760589A037CE}" type="pres">
      <dgm:prSet presAssocID="{9A13C057-6795-419E-9254-609643CA6A26}" presName="linear" presStyleCnt="0">
        <dgm:presLayoutVars>
          <dgm:animLvl val="lvl"/>
          <dgm:resizeHandles val="exact"/>
        </dgm:presLayoutVars>
      </dgm:prSet>
      <dgm:spPr/>
    </dgm:pt>
    <dgm:pt modelId="{45FB7B3B-B4D3-43DA-A227-371214AAEAA5}" type="pres">
      <dgm:prSet presAssocID="{9682F97C-5549-4827-A361-C130D3A5ACE4}" presName="parentText" presStyleLbl="node1" presStyleIdx="0" presStyleCnt="3" custScaleY="75033">
        <dgm:presLayoutVars>
          <dgm:chMax val="0"/>
          <dgm:bulletEnabled val="1"/>
        </dgm:presLayoutVars>
      </dgm:prSet>
      <dgm:spPr/>
    </dgm:pt>
    <dgm:pt modelId="{6E7D1266-AC7F-495B-B171-7617E6BCAED8}" type="pres">
      <dgm:prSet presAssocID="{B91BD648-EE45-4FDB-9DA2-7DE03B7EBAA8}" presName="spacer" presStyleCnt="0"/>
      <dgm:spPr/>
    </dgm:pt>
    <dgm:pt modelId="{9CB9749E-B69E-4903-8F03-85B0E0DE8B7B}" type="pres">
      <dgm:prSet presAssocID="{2DD21ECE-206F-43C5-BC76-3941232552B0}" presName="parentText" presStyleLbl="node1" presStyleIdx="1" presStyleCnt="3" custScaleY="110313">
        <dgm:presLayoutVars>
          <dgm:chMax val="0"/>
          <dgm:bulletEnabled val="1"/>
        </dgm:presLayoutVars>
      </dgm:prSet>
      <dgm:spPr/>
    </dgm:pt>
    <dgm:pt modelId="{F9A09FF7-82D7-4054-A28D-3BC24BBAF439}" type="pres">
      <dgm:prSet presAssocID="{75FB1E1F-C866-4FD0-898B-3353290D5AF2}" presName="spacer" presStyleCnt="0"/>
      <dgm:spPr/>
    </dgm:pt>
    <dgm:pt modelId="{099EFCB9-D0E4-42A0-BBEE-3A7AB1D3CF5B}" type="pres">
      <dgm:prSet presAssocID="{7B4D542F-4155-4088-A690-572E26CA5B29}" presName="parentText" presStyleLbl="node1" presStyleIdx="2" presStyleCnt="3" custScaleY="61820">
        <dgm:presLayoutVars>
          <dgm:chMax val="0"/>
          <dgm:bulletEnabled val="1"/>
        </dgm:presLayoutVars>
      </dgm:prSet>
      <dgm:spPr/>
    </dgm:pt>
  </dgm:ptLst>
  <dgm:cxnLst>
    <dgm:cxn modelId="{6AE47D35-8213-4227-9BC7-FE7BC18FC4AD}" type="presOf" srcId="{7B4D542F-4155-4088-A690-572E26CA5B29}" destId="{099EFCB9-D0E4-42A0-BBEE-3A7AB1D3CF5B}" srcOrd="0" destOrd="0" presId="urn:microsoft.com/office/officeart/2005/8/layout/vList2"/>
    <dgm:cxn modelId="{60740761-6824-47C8-AC9A-2F4F69B9BFCC}" srcId="{9A13C057-6795-419E-9254-609643CA6A26}" destId="{7B4D542F-4155-4088-A690-572E26CA5B29}" srcOrd="2" destOrd="0" parTransId="{AFEFA7C8-BD3B-4F28-907F-ED330D3B7D40}" sibTransId="{1F35725D-C086-4456-8664-56205E654BFA}"/>
    <dgm:cxn modelId="{85457463-8B33-4839-8C65-3D6BB99FB089}" type="presOf" srcId="{2DD21ECE-206F-43C5-BC76-3941232552B0}" destId="{9CB9749E-B69E-4903-8F03-85B0E0DE8B7B}" srcOrd="0" destOrd="0" presId="urn:microsoft.com/office/officeart/2005/8/layout/vList2"/>
    <dgm:cxn modelId="{F4620B7D-D891-4661-998B-1528EAC475E0}" type="presOf" srcId="{9682F97C-5549-4827-A361-C130D3A5ACE4}" destId="{45FB7B3B-B4D3-43DA-A227-371214AAEAA5}" srcOrd="0" destOrd="0" presId="urn:microsoft.com/office/officeart/2005/8/layout/vList2"/>
    <dgm:cxn modelId="{0B3B6389-4FAF-4600-BFE9-AFDFD3AB493A}" srcId="{9A13C057-6795-419E-9254-609643CA6A26}" destId="{9682F97C-5549-4827-A361-C130D3A5ACE4}" srcOrd="0" destOrd="0" parTransId="{3789076C-CA36-44E6-B81F-DE7E63962198}" sibTransId="{B91BD648-EE45-4FDB-9DA2-7DE03B7EBAA8}"/>
    <dgm:cxn modelId="{19CBEE94-DC5B-41DC-8285-931070FA8C9E}" srcId="{9A13C057-6795-419E-9254-609643CA6A26}" destId="{2DD21ECE-206F-43C5-BC76-3941232552B0}" srcOrd="1" destOrd="0" parTransId="{2FBFFCB7-D785-4636-96D5-75C5E2221084}" sibTransId="{75FB1E1F-C866-4FD0-898B-3353290D5AF2}"/>
    <dgm:cxn modelId="{C6EE7FF5-BF4D-42EF-A7CC-3648A3806C4B}" type="presOf" srcId="{9A13C057-6795-419E-9254-609643CA6A26}" destId="{2D6D7C5C-9C4B-43A3-A900-760589A037CE}" srcOrd="0" destOrd="0" presId="urn:microsoft.com/office/officeart/2005/8/layout/vList2"/>
    <dgm:cxn modelId="{71012E8E-3DF8-45E5-8D81-354A0712FACA}" type="presParOf" srcId="{2D6D7C5C-9C4B-43A3-A900-760589A037CE}" destId="{45FB7B3B-B4D3-43DA-A227-371214AAEAA5}" srcOrd="0" destOrd="0" presId="urn:microsoft.com/office/officeart/2005/8/layout/vList2"/>
    <dgm:cxn modelId="{7C598212-1EB0-4D86-8BD3-F95B10A7D4A0}" type="presParOf" srcId="{2D6D7C5C-9C4B-43A3-A900-760589A037CE}" destId="{6E7D1266-AC7F-495B-B171-7617E6BCAED8}" srcOrd="1" destOrd="0" presId="urn:microsoft.com/office/officeart/2005/8/layout/vList2"/>
    <dgm:cxn modelId="{74936856-63DB-4E90-81C4-26ED30E96D1D}" type="presParOf" srcId="{2D6D7C5C-9C4B-43A3-A900-760589A037CE}" destId="{9CB9749E-B69E-4903-8F03-85B0E0DE8B7B}" srcOrd="2" destOrd="0" presId="urn:microsoft.com/office/officeart/2005/8/layout/vList2"/>
    <dgm:cxn modelId="{9DBFD099-AFD9-462A-ACD0-F335C56AE9A8}" type="presParOf" srcId="{2D6D7C5C-9C4B-43A3-A900-760589A037CE}" destId="{F9A09FF7-82D7-4054-A28D-3BC24BBAF439}" srcOrd="3" destOrd="0" presId="urn:microsoft.com/office/officeart/2005/8/layout/vList2"/>
    <dgm:cxn modelId="{D8826DBC-6B17-4410-AE1A-83A5CFFF5FF2}" type="presParOf" srcId="{2D6D7C5C-9C4B-43A3-A900-760589A037CE}" destId="{099EFCB9-D0E4-42A0-BBEE-3A7AB1D3CF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A0538C-C144-4E48-9D3F-A924073474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0FCB42-2816-4AF5-93C7-91AA412C47F2}">
      <dgm:prSet/>
      <dgm:spPr/>
      <dgm:t>
        <a:bodyPr/>
        <a:lstStyle/>
        <a:p>
          <a:r>
            <a:rPr lang="pt-BR" dirty="0"/>
            <a:t>Capital humano, social e estrutural combinados formam o que é conhecido como capital intelectual. </a:t>
          </a:r>
          <a:endParaRPr lang="en-US" dirty="0"/>
        </a:p>
      </dgm:t>
    </dgm:pt>
    <dgm:pt modelId="{DDB8A37F-A72A-4E54-8F10-DE4FFA60F270}" type="parTrans" cxnId="{C17BE9E5-18F6-4B81-9DB9-C0C6D96EBB11}">
      <dgm:prSet/>
      <dgm:spPr/>
      <dgm:t>
        <a:bodyPr/>
        <a:lstStyle/>
        <a:p>
          <a:endParaRPr lang="en-US"/>
        </a:p>
      </dgm:t>
    </dgm:pt>
    <dgm:pt modelId="{F2974EB2-F133-47E0-965F-6B103E16D4C0}" type="sibTrans" cxnId="{C17BE9E5-18F6-4B81-9DB9-C0C6D96EBB11}">
      <dgm:prSet/>
      <dgm:spPr/>
      <dgm:t>
        <a:bodyPr/>
        <a:lstStyle/>
        <a:p>
          <a:endParaRPr lang="en-US"/>
        </a:p>
      </dgm:t>
    </dgm:pt>
    <dgm:pt modelId="{19AF05A7-7B76-41ED-A256-FCF4E4F27BB5}">
      <dgm:prSet/>
      <dgm:spPr/>
      <dgm:t>
        <a:bodyPr/>
        <a:lstStyle/>
        <a:p>
          <a:r>
            <a:rPr lang="pt-BR"/>
            <a:t>Pode ser definido como “a posse de conhecimento, experiência aplicada, tecnologia organizacional, relações como cliente, e habilidades profissionais que proporcionam as organizações, vantagem competitiva no mercado”.</a:t>
          </a:r>
          <a:endParaRPr lang="en-US"/>
        </a:p>
      </dgm:t>
    </dgm:pt>
    <dgm:pt modelId="{9AA0A417-2D45-49C1-9923-5E41BA543633}" type="parTrans" cxnId="{99CBB93B-C12C-4FDD-8420-1038F04D19E1}">
      <dgm:prSet/>
      <dgm:spPr/>
      <dgm:t>
        <a:bodyPr/>
        <a:lstStyle/>
        <a:p>
          <a:endParaRPr lang="en-US"/>
        </a:p>
      </dgm:t>
    </dgm:pt>
    <dgm:pt modelId="{CE534BB6-BB57-493D-A433-0199DE897D42}" type="sibTrans" cxnId="{99CBB93B-C12C-4FDD-8420-1038F04D19E1}">
      <dgm:prSet/>
      <dgm:spPr/>
      <dgm:t>
        <a:bodyPr/>
        <a:lstStyle/>
        <a:p>
          <a:endParaRPr lang="en-US"/>
        </a:p>
      </dgm:t>
    </dgm:pt>
    <dgm:pt modelId="{63CA5EB1-3E40-4364-B83E-55721B2AE114}">
      <dgm:prSet/>
      <dgm:spPr/>
      <dgm:t>
        <a:bodyPr/>
        <a:lstStyle/>
        <a:p>
          <a:r>
            <a:rPr lang="pt-BR" dirty="0"/>
            <a:t>Capital intelectual refere-se a capacidade da organização de alavancar conhecimentos incorporados no capital humano, social e estrutural da organização para proporcionam uma vantagem de conhecimento. </a:t>
          </a:r>
          <a:endParaRPr lang="en-US" dirty="0"/>
        </a:p>
      </dgm:t>
    </dgm:pt>
    <dgm:pt modelId="{464CDACC-1BEA-479C-9483-305A02033E7C}" type="parTrans" cxnId="{65B220C4-CD5A-401A-B66E-CAC6E436DF5E}">
      <dgm:prSet/>
      <dgm:spPr/>
      <dgm:t>
        <a:bodyPr/>
        <a:lstStyle/>
        <a:p>
          <a:endParaRPr lang="en-US"/>
        </a:p>
      </dgm:t>
    </dgm:pt>
    <dgm:pt modelId="{4C84F3CE-D51D-4E70-83D7-9B1816AD0A13}" type="sibTrans" cxnId="{65B220C4-CD5A-401A-B66E-CAC6E436DF5E}">
      <dgm:prSet/>
      <dgm:spPr/>
      <dgm:t>
        <a:bodyPr/>
        <a:lstStyle/>
        <a:p>
          <a:endParaRPr lang="en-US"/>
        </a:p>
      </dgm:t>
    </dgm:pt>
    <dgm:pt modelId="{FD949084-B0A1-405A-84D2-181A3D44077B}" type="pres">
      <dgm:prSet presAssocID="{1FA0538C-C144-4E48-9D3F-A924073474AA}" presName="linear" presStyleCnt="0">
        <dgm:presLayoutVars>
          <dgm:animLvl val="lvl"/>
          <dgm:resizeHandles val="exact"/>
        </dgm:presLayoutVars>
      </dgm:prSet>
      <dgm:spPr/>
    </dgm:pt>
    <dgm:pt modelId="{F308F29E-1699-41CB-9F7E-A12D8483AA32}" type="pres">
      <dgm:prSet presAssocID="{A10FCB42-2816-4AF5-93C7-91AA412C47F2}" presName="parentText" presStyleLbl="node1" presStyleIdx="0" presStyleCnt="3" custScaleY="75568">
        <dgm:presLayoutVars>
          <dgm:chMax val="0"/>
          <dgm:bulletEnabled val="1"/>
        </dgm:presLayoutVars>
      </dgm:prSet>
      <dgm:spPr/>
    </dgm:pt>
    <dgm:pt modelId="{A8B906B7-BC44-4A09-A182-FAE05F453918}" type="pres">
      <dgm:prSet presAssocID="{F2974EB2-F133-47E0-965F-6B103E16D4C0}" presName="spacer" presStyleCnt="0"/>
      <dgm:spPr/>
    </dgm:pt>
    <dgm:pt modelId="{022A6874-3D0C-4498-BD6E-5F02B87CD5D4}" type="pres">
      <dgm:prSet presAssocID="{19AF05A7-7B76-41ED-A256-FCF4E4F27B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D68D1F-8660-403E-83A6-9753FCCD75D3}" type="pres">
      <dgm:prSet presAssocID="{CE534BB6-BB57-493D-A433-0199DE897D42}" presName="spacer" presStyleCnt="0"/>
      <dgm:spPr/>
    </dgm:pt>
    <dgm:pt modelId="{42BE8C39-066C-488E-9E61-2F7FADB8EC7B}" type="pres">
      <dgm:prSet presAssocID="{63CA5EB1-3E40-4364-B83E-55721B2AE11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1C1C25-684B-46A4-BE1D-58C874EB93C3}" type="presOf" srcId="{1FA0538C-C144-4E48-9D3F-A924073474AA}" destId="{FD949084-B0A1-405A-84D2-181A3D44077B}" srcOrd="0" destOrd="0" presId="urn:microsoft.com/office/officeart/2005/8/layout/vList2"/>
    <dgm:cxn modelId="{99CBB93B-C12C-4FDD-8420-1038F04D19E1}" srcId="{1FA0538C-C144-4E48-9D3F-A924073474AA}" destId="{19AF05A7-7B76-41ED-A256-FCF4E4F27BB5}" srcOrd="1" destOrd="0" parTransId="{9AA0A417-2D45-49C1-9923-5E41BA543633}" sibTransId="{CE534BB6-BB57-493D-A433-0199DE897D42}"/>
    <dgm:cxn modelId="{E3047B75-2621-4248-8BEB-83EF83F52968}" type="presOf" srcId="{63CA5EB1-3E40-4364-B83E-55721B2AE114}" destId="{42BE8C39-066C-488E-9E61-2F7FADB8EC7B}" srcOrd="0" destOrd="0" presId="urn:microsoft.com/office/officeart/2005/8/layout/vList2"/>
    <dgm:cxn modelId="{095C1D97-300B-4872-B18B-43177BF9A02C}" type="presOf" srcId="{A10FCB42-2816-4AF5-93C7-91AA412C47F2}" destId="{F308F29E-1699-41CB-9F7E-A12D8483AA32}" srcOrd="0" destOrd="0" presId="urn:microsoft.com/office/officeart/2005/8/layout/vList2"/>
    <dgm:cxn modelId="{68A0579F-1AA7-4F29-80C5-A39F8CF6D3D8}" type="presOf" srcId="{19AF05A7-7B76-41ED-A256-FCF4E4F27BB5}" destId="{022A6874-3D0C-4498-BD6E-5F02B87CD5D4}" srcOrd="0" destOrd="0" presId="urn:microsoft.com/office/officeart/2005/8/layout/vList2"/>
    <dgm:cxn modelId="{65B220C4-CD5A-401A-B66E-CAC6E436DF5E}" srcId="{1FA0538C-C144-4E48-9D3F-A924073474AA}" destId="{63CA5EB1-3E40-4364-B83E-55721B2AE114}" srcOrd="2" destOrd="0" parTransId="{464CDACC-1BEA-479C-9483-305A02033E7C}" sibTransId="{4C84F3CE-D51D-4E70-83D7-9B1816AD0A13}"/>
    <dgm:cxn modelId="{C17BE9E5-18F6-4B81-9DB9-C0C6D96EBB11}" srcId="{1FA0538C-C144-4E48-9D3F-A924073474AA}" destId="{A10FCB42-2816-4AF5-93C7-91AA412C47F2}" srcOrd="0" destOrd="0" parTransId="{DDB8A37F-A72A-4E54-8F10-DE4FFA60F270}" sibTransId="{F2974EB2-F133-47E0-965F-6B103E16D4C0}"/>
    <dgm:cxn modelId="{48383B8B-F8A8-4CB3-BA4F-90BF3108C995}" type="presParOf" srcId="{FD949084-B0A1-405A-84D2-181A3D44077B}" destId="{F308F29E-1699-41CB-9F7E-A12D8483AA32}" srcOrd="0" destOrd="0" presId="urn:microsoft.com/office/officeart/2005/8/layout/vList2"/>
    <dgm:cxn modelId="{E9B06634-4AD2-4580-A2B1-16CFD70C43BA}" type="presParOf" srcId="{FD949084-B0A1-405A-84D2-181A3D44077B}" destId="{A8B906B7-BC44-4A09-A182-FAE05F453918}" srcOrd="1" destOrd="0" presId="urn:microsoft.com/office/officeart/2005/8/layout/vList2"/>
    <dgm:cxn modelId="{66C917D1-AB8A-4770-A603-033CDE08EF37}" type="presParOf" srcId="{FD949084-B0A1-405A-84D2-181A3D44077B}" destId="{022A6874-3D0C-4498-BD6E-5F02B87CD5D4}" srcOrd="2" destOrd="0" presId="urn:microsoft.com/office/officeart/2005/8/layout/vList2"/>
    <dgm:cxn modelId="{DA98E273-54C9-45BE-8885-B33BD4F9D7A7}" type="presParOf" srcId="{FD949084-B0A1-405A-84D2-181A3D44077B}" destId="{28D68D1F-8660-403E-83A6-9753FCCD75D3}" srcOrd="3" destOrd="0" presId="urn:microsoft.com/office/officeart/2005/8/layout/vList2"/>
    <dgm:cxn modelId="{1A53DCAC-8BE1-4330-BA1F-E366E9299DED}" type="presParOf" srcId="{FD949084-B0A1-405A-84D2-181A3D44077B}" destId="{42BE8C39-066C-488E-9E61-2F7FADB8EC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CCADB-5463-034F-9723-9CEABAB29B8A}">
      <dsp:nvSpPr>
        <dsp:cNvPr id="0" name=""/>
        <dsp:cNvSpPr/>
      </dsp:nvSpPr>
      <dsp:spPr>
        <a:xfrm>
          <a:off x="2012416" y="2642"/>
          <a:ext cx="4490516" cy="44905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é o conjunto de conhecimentos, habilidades e atitudes que favorecem a realização de trabalho de modo a produzir valor econômico. São os atributos adquiridos por um trabalhador por meio da educação, habilidade e experiência.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670037" y="660263"/>
        <a:ext cx="3175274" cy="31752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91D18-645E-4F9C-9FCE-CA57BBEE8667}">
      <dsp:nvSpPr>
        <dsp:cNvPr id="0" name=""/>
        <dsp:cNvSpPr/>
      </dsp:nvSpPr>
      <dsp:spPr>
        <a:xfrm>
          <a:off x="0" y="1290"/>
          <a:ext cx="4885203" cy="14117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Co-especialização existe quando o valor gerado por dois ou mais ativos combinados é substancialmente maior que o valor de cada ativo na sua melhor utilização.</a:t>
          </a:r>
          <a:endParaRPr lang="en-US" sz="1800" kern="1200"/>
        </a:p>
      </dsp:txBody>
      <dsp:txXfrm>
        <a:off x="68917" y="70207"/>
        <a:ext cx="4747369" cy="1273944"/>
      </dsp:txXfrm>
    </dsp:sp>
    <dsp:sp modelId="{4EC8A61E-8A82-4F6A-9971-E478677EC325}">
      <dsp:nvSpPr>
        <dsp:cNvPr id="0" name=""/>
        <dsp:cNvSpPr/>
      </dsp:nvSpPr>
      <dsp:spPr>
        <a:xfrm>
          <a:off x="0" y="1422915"/>
          <a:ext cx="4885203" cy="1843487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Exemplos: o cientista interagindo com as patentes da empresa para criar novas capacidades de inovação ou um novo empregado se beneficia da experiência especifica de um gerente com experiência. </a:t>
          </a:r>
          <a:endParaRPr lang="en-US" sz="1800" kern="1200"/>
        </a:p>
      </dsp:txBody>
      <dsp:txXfrm>
        <a:off x="89992" y="1512907"/>
        <a:ext cx="4705219" cy="1663503"/>
      </dsp:txXfrm>
    </dsp:sp>
    <dsp:sp modelId="{B740CF71-4EF3-4F50-AFA7-CD67A00D593D}">
      <dsp:nvSpPr>
        <dsp:cNvPr id="0" name=""/>
        <dsp:cNvSpPr/>
      </dsp:nvSpPr>
      <dsp:spPr>
        <a:xfrm>
          <a:off x="0" y="3276250"/>
          <a:ext cx="4885203" cy="260788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Nesses exemplos, o empregado pode construir a partir de recursos existentes para construir uma nova capacidade especifica da empresa. É sabido que quando o conhecimento é co-especializado ou complementar, a probabilidade do empregado deixar a organização é reduzido e no caso dele sair, ele terá grande dificuldade de transferir o conhecimento co-especializado para uma outra organização. </a:t>
          </a:r>
          <a:endParaRPr lang="en-US" sz="1800" kern="1200"/>
        </a:p>
      </dsp:txBody>
      <dsp:txXfrm>
        <a:off x="127306" y="3403556"/>
        <a:ext cx="4630591" cy="23532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A2BB9-4615-D34B-95F6-C062345C815F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Cultura</a:t>
          </a:r>
        </a:p>
      </dsp:txBody>
      <dsp:txXfrm>
        <a:off x="2367808" y="46264"/>
        <a:ext cx="1360382" cy="851985"/>
      </dsp:txXfrm>
    </dsp:sp>
    <dsp:sp modelId="{0D2402B1-1107-D941-9085-6FB8EB8254A1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296485" y="184967"/>
              </a:moveTo>
              <a:arcTo wR="1559742" hR="1559742" stAng="17891212" swAng="26256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7688B-2942-AE45-B99D-0C8A6F73ACE5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Estrutura</a:t>
          </a:r>
        </a:p>
      </dsp:txBody>
      <dsp:txXfrm>
        <a:off x="3927551" y="1606007"/>
        <a:ext cx="1360382" cy="851985"/>
      </dsp:txXfrm>
    </dsp:sp>
    <dsp:sp modelId="{6AF1969C-3D20-574D-A857-9A4055B296DA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2700" y="2043101"/>
              </a:moveTo>
              <a:arcTo wR="1559742" hR="1559742" stAng="1083178" swAng="26256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D3EFA-CD70-FD46-8B87-8E7C62B7E2E5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Liderança</a:t>
          </a:r>
        </a:p>
      </dsp:txBody>
      <dsp:txXfrm>
        <a:off x="2367808" y="3165749"/>
        <a:ext cx="1360382" cy="851985"/>
      </dsp:txXfrm>
    </dsp:sp>
    <dsp:sp modelId="{CDF2E10F-3570-3F4F-8294-8A5AF09D8F1E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823000" y="2934518"/>
              </a:moveTo>
              <a:arcTo wR="1559742" hR="1559742" stAng="7091212" swAng="26256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D1E67-BFAD-364B-9B4B-A18FAE1E7F15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Talento</a:t>
          </a:r>
        </a:p>
      </dsp:txBody>
      <dsp:txXfrm>
        <a:off x="808065" y="1606007"/>
        <a:ext cx="1360382" cy="851985"/>
      </dsp:txXfrm>
    </dsp:sp>
    <dsp:sp modelId="{D809F1D2-1EE3-5A44-9500-9029BAF35986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785" y="1076384"/>
              </a:moveTo>
              <a:arcTo wR="1559742" hR="1559742" stAng="11883178" swAng="26256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17671-F0B8-4688-97A7-16633F006C95}">
      <dsp:nvSpPr>
        <dsp:cNvPr id="0" name=""/>
        <dsp:cNvSpPr/>
      </dsp:nvSpPr>
      <dsp:spPr>
        <a:xfrm rot="5400000">
          <a:off x="3616734" y="-340967"/>
          <a:ext cx="3492443" cy="5047488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t-BR" sz="2000" kern="1200" dirty="0"/>
            <a:t> Investimento em treinamento (numero de horas) – comprometimento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/>
            <a:t>Treinamento Informal – mindset coletivo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pt-BR" sz="2000" kern="1200" dirty="0"/>
            <a:t> </a:t>
          </a:r>
          <a:r>
            <a:rPr lang="pt-BR" sz="2000" kern="1200" dirty="0" err="1"/>
            <a:t>Co-especialização</a:t>
          </a:r>
          <a:endParaRPr lang="pt-BR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Capital estrutural  influencia capacidade incremental criativa, enquanto capital humano  interage com capital social  influencia capacidade inovadora radical.</a:t>
          </a:r>
        </a:p>
      </dsp:txBody>
      <dsp:txXfrm rot="-5400000">
        <a:off x="2839212" y="607042"/>
        <a:ext cx="4877001" cy="3151469"/>
      </dsp:txXfrm>
    </dsp:sp>
    <dsp:sp modelId="{50052FBE-BBA3-4478-9BE0-507DEC66A2BB}">
      <dsp:nvSpPr>
        <dsp:cNvPr id="0" name=""/>
        <dsp:cNvSpPr/>
      </dsp:nvSpPr>
      <dsp:spPr>
        <a:xfrm>
          <a:off x="0" y="0"/>
          <a:ext cx="2839212" cy="4365554"/>
        </a:xfrm>
        <a:prstGeom prst="roundRect">
          <a:avLst/>
        </a:prstGeom>
        <a:solidFill>
          <a:srgbClr val="644D5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Perspectiva baseada na capacidade – como investimentos em capital humano podem facilitar capacidade no nível da empresa</a:t>
          </a:r>
        </a:p>
      </dsp:txBody>
      <dsp:txXfrm>
        <a:off x="138599" y="138599"/>
        <a:ext cx="2562014" cy="40883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EB4E-2FE3-6941-9D09-3BEE00E90372}">
      <dsp:nvSpPr>
        <dsp:cNvPr id="0" name=""/>
        <dsp:cNvSpPr/>
      </dsp:nvSpPr>
      <dsp:spPr>
        <a:xfrm>
          <a:off x="0" y="3990245"/>
          <a:ext cx="9143999" cy="1309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Capacidade dinâmica é diferente da capacidade tradicional – que pertence a operação corrente da organização  – e refere-se a “capacidade de uma organização  para intencionalmente criar, expandir ou modificar sua base de recursos. </a:t>
          </a:r>
        </a:p>
      </dsp:txBody>
      <dsp:txXfrm>
        <a:off x="0" y="3990245"/>
        <a:ext cx="9143999" cy="1309687"/>
      </dsp:txXfrm>
    </dsp:sp>
    <dsp:sp modelId="{C080CFD3-E2AF-CE4D-B71F-C6EE245610A4}">
      <dsp:nvSpPr>
        <dsp:cNvPr id="0" name=""/>
        <dsp:cNvSpPr/>
      </dsp:nvSpPr>
      <dsp:spPr>
        <a:xfrm rot="10800000">
          <a:off x="0" y="1995591"/>
          <a:ext cx="9143999" cy="20142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Portanto, nesses ambientes as empresas precisam ser capazes de se reinventarem e  transformar sua base de recursos constituintes, rotinas de conhecimento e capacidades para se manterem alinhadas com, ou mesmo a frente do seus ambiente externo</a:t>
          </a:r>
        </a:p>
      </dsp:txBody>
      <dsp:txXfrm rot="10800000">
        <a:off x="0" y="1995591"/>
        <a:ext cx="9143999" cy="1308831"/>
      </dsp:txXfrm>
    </dsp:sp>
    <dsp:sp modelId="{2BB3AEAB-3180-CF40-83A6-EF60CB1CF420}">
      <dsp:nvSpPr>
        <dsp:cNvPr id="0" name=""/>
        <dsp:cNvSpPr/>
      </dsp:nvSpPr>
      <dsp:spPr>
        <a:xfrm rot="10800000">
          <a:off x="0" y="936"/>
          <a:ext cx="9143999" cy="20142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Evidencias mostram que muitas empresas agora operam em um ambiente cada vez mais turbulento e dinâmico onde forças disruptivas como inovação tecnológica, competição global e empreendedorismo surgem, </a:t>
          </a:r>
        </a:p>
      </dsp:txBody>
      <dsp:txXfrm rot="10800000">
        <a:off x="0" y="936"/>
        <a:ext cx="9143999" cy="13088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31BC-69E8-DA4C-B4FF-3B633E8C2B22}">
      <dsp:nvSpPr>
        <dsp:cNvPr id="0" name=""/>
        <dsp:cNvSpPr/>
      </dsp:nvSpPr>
      <dsp:spPr>
        <a:xfrm>
          <a:off x="0" y="3431610"/>
          <a:ext cx="8441635" cy="11263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Todos esse fatores  facilitam a flexibilidade e adaptação organizacional.</a:t>
          </a:r>
        </a:p>
      </dsp:txBody>
      <dsp:txXfrm>
        <a:off x="0" y="3431610"/>
        <a:ext cx="8441635" cy="1126331"/>
      </dsp:txXfrm>
    </dsp:sp>
    <dsp:sp modelId="{907ECAC5-656F-1040-8E7D-990F5891B719}">
      <dsp:nvSpPr>
        <dsp:cNvPr id="0" name=""/>
        <dsp:cNvSpPr/>
      </dsp:nvSpPr>
      <dsp:spPr>
        <a:xfrm rot="10800000">
          <a:off x="0" y="1716208"/>
          <a:ext cx="8441635" cy="173229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Práticas de RH – </a:t>
          </a:r>
          <a:r>
            <a:rPr lang="pt-BR" sz="2000" kern="1200" dirty="0" err="1"/>
            <a:t>job</a:t>
          </a:r>
          <a:r>
            <a:rPr lang="pt-BR" sz="2000" kern="1200" dirty="0"/>
            <a:t> </a:t>
          </a:r>
          <a:r>
            <a:rPr lang="pt-BR" sz="2000" kern="1200" dirty="0" err="1"/>
            <a:t>rotation</a:t>
          </a:r>
          <a:r>
            <a:rPr lang="pt-BR" sz="2000" kern="1200" dirty="0"/>
            <a:t>, experiência gerencial, capacidade de absorção, aprendizagem organizacional, capacidade </a:t>
          </a:r>
          <a:r>
            <a:rPr lang="pt-BR" sz="2000" kern="1200" dirty="0" err="1"/>
            <a:t>inovativa</a:t>
          </a:r>
          <a:r>
            <a:rPr lang="pt-BR" sz="2000" kern="1200" dirty="0"/>
            <a:t>, visão gerencial e liderança transformadora. </a:t>
          </a:r>
        </a:p>
      </dsp:txBody>
      <dsp:txXfrm rot="10800000">
        <a:off x="0" y="1716208"/>
        <a:ext cx="8441635" cy="1125595"/>
      </dsp:txXfrm>
    </dsp:sp>
    <dsp:sp modelId="{2173D38D-F287-C04C-8B2F-CE4D99604FCD}">
      <dsp:nvSpPr>
        <dsp:cNvPr id="0" name=""/>
        <dsp:cNvSpPr/>
      </dsp:nvSpPr>
      <dsp:spPr>
        <a:xfrm rot="10800000">
          <a:off x="0" y="805"/>
          <a:ext cx="8441635" cy="1732297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Capacidade dinâmicas podem ocorrer nos níveis individual ou empresa.</a:t>
          </a:r>
        </a:p>
      </dsp:txBody>
      <dsp:txXfrm rot="10800000">
        <a:off x="0" y="805"/>
        <a:ext cx="8441635" cy="11255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4964-D3A2-4553-BD57-F45214D8DD2D}">
      <dsp:nvSpPr>
        <dsp:cNvPr id="0" name=""/>
        <dsp:cNvSpPr/>
      </dsp:nvSpPr>
      <dsp:spPr>
        <a:xfrm>
          <a:off x="61237" y="113155"/>
          <a:ext cx="6545961" cy="2482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Pesquisadores tem um longo entendimento que CH, especialmente o de educação e treinamento, tem um papel chave tanto no desempenho do empregado como no da empresa </a:t>
          </a:r>
        </a:p>
      </dsp:txBody>
      <dsp:txXfrm>
        <a:off x="61237" y="113155"/>
        <a:ext cx="6545961" cy="1654792"/>
      </dsp:txXfrm>
    </dsp:sp>
    <dsp:sp modelId="{4BFA2AC5-5EEF-4BB4-B7C5-E000E9CF7164}">
      <dsp:nvSpPr>
        <dsp:cNvPr id="0" name=""/>
        <dsp:cNvSpPr/>
      </dsp:nvSpPr>
      <dsp:spPr>
        <a:xfrm>
          <a:off x="1524451" y="1767948"/>
          <a:ext cx="6301011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kern="1200"/>
            <a:t>(Becker 1993, Schultz 1961, Mincer 1974). </a:t>
          </a:r>
        </a:p>
      </dsp:txBody>
      <dsp:txXfrm>
        <a:off x="1564940" y="1808437"/>
        <a:ext cx="6220033" cy="13014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0B0DF-B389-46B0-8B23-317306EEA523}">
      <dsp:nvSpPr>
        <dsp:cNvPr id="0" name=""/>
        <dsp:cNvSpPr/>
      </dsp:nvSpPr>
      <dsp:spPr>
        <a:xfrm>
          <a:off x="0" y="0"/>
          <a:ext cx="8003718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6D06F4-FE5D-45BB-8201-E66111DD77E6}">
      <dsp:nvSpPr>
        <dsp:cNvPr id="0" name=""/>
        <dsp:cNvSpPr/>
      </dsp:nvSpPr>
      <dsp:spPr>
        <a:xfrm>
          <a:off x="0" y="0"/>
          <a:ext cx="8003718" cy="92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Treinamento</a:t>
          </a:r>
          <a:r>
            <a:rPr lang="en-US" sz="1800" kern="1200" dirty="0"/>
            <a:t> é </a:t>
          </a:r>
          <a:r>
            <a:rPr lang="en-US" sz="1800" kern="1200" dirty="0" err="1"/>
            <a:t>apenas</a:t>
          </a:r>
          <a:r>
            <a:rPr lang="en-US" sz="1800" kern="1200" dirty="0"/>
            <a:t> um modo de </a:t>
          </a:r>
          <a:r>
            <a:rPr lang="en-US" sz="1800" kern="1200" dirty="0" err="1"/>
            <a:t>como</a:t>
          </a:r>
          <a:r>
            <a:rPr lang="en-US" sz="1800" kern="1200" dirty="0"/>
            <a:t> </a:t>
          </a:r>
          <a:r>
            <a:rPr lang="en-US" sz="1800" kern="1200" dirty="0" err="1"/>
            <a:t>os</a:t>
          </a:r>
          <a:r>
            <a:rPr lang="en-US" sz="1800" kern="1200" dirty="0"/>
            <a:t> </a:t>
          </a:r>
          <a:r>
            <a:rPr lang="en-US" sz="1800" kern="1200" dirty="0" err="1"/>
            <a:t>empregados</a:t>
          </a:r>
          <a:r>
            <a:rPr lang="en-US" sz="1800" kern="1200" dirty="0"/>
            <a:t> </a:t>
          </a:r>
          <a:r>
            <a:rPr lang="en-US" sz="1800" kern="1200" dirty="0" err="1"/>
            <a:t>aprendem</a:t>
          </a:r>
          <a:r>
            <a:rPr lang="en-US" sz="1800" kern="1200" dirty="0"/>
            <a:t>. </a:t>
          </a:r>
          <a:r>
            <a:rPr lang="en-US" sz="1800" kern="1200" dirty="0" err="1"/>
            <a:t>Os</a:t>
          </a:r>
          <a:r>
            <a:rPr lang="en-US" sz="1800" kern="1200" dirty="0"/>
            <a:t> </a:t>
          </a:r>
          <a:r>
            <a:rPr lang="en-US" sz="1800" kern="1200" dirty="0" err="1"/>
            <a:t>empregados</a:t>
          </a:r>
          <a:r>
            <a:rPr lang="en-US" sz="1800" kern="1200" dirty="0"/>
            <a:t> </a:t>
          </a:r>
          <a:r>
            <a:rPr lang="en-US" sz="1800" kern="1200" dirty="0" err="1"/>
            <a:t>tem</a:t>
          </a:r>
          <a:r>
            <a:rPr lang="en-US" sz="1800" kern="1200" dirty="0"/>
            <a:t> outros </a:t>
          </a:r>
          <a:r>
            <a:rPr lang="en-US" sz="1800" kern="1200" dirty="0" err="1"/>
            <a:t>modos</a:t>
          </a:r>
          <a:r>
            <a:rPr lang="en-US" sz="1800" kern="1200" dirty="0"/>
            <a:t> de </a:t>
          </a:r>
          <a:r>
            <a:rPr lang="en-US" sz="1800" kern="1200" dirty="0" err="1"/>
            <a:t>obter</a:t>
          </a:r>
          <a:r>
            <a:rPr lang="en-US" sz="1800" kern="1200" dirty="0"/>
            <a:t> </a:t>
          </a:r>
          <a:r>
            <a:rPr lang="en-US" sz="1800" kern="1200" dirty="0" err="1"/>
            <a:t>novos</a:t>
          </a:r>
          <a:r>
            <a:rPr lang="en-US" sz="1800" kern="1200" dirty="0"/>
            <a:t> </a:t>
          </a:r>
          <a:r>
            <a:rPr lang="en-US" sz="1800" kern="1200" dirty="0" err="1"/>
            <a:t>conhecimentos</a:t>
          </a:r>
          <a:r>
            <a:rPr lang="en-US" sz="1800" kern="1200" dirty="0"/>
            <a:t>. Armstrong (2014) e Machado and </a:t>
          </a:r>
          <a:r>
            <a:rPr lang="en-US" sz="1800" kern="1200" dirty="0" err="1"/>
            <a:t>Davim</a:t>
          </a:r>
          <a:r>
            <a:rPr lang="en-US" sz="1800" kern="1200" dirty="0"/>
            <a:t> (2014)</a:t>
          </a:r>
          <a:endParaRPr lang="pt-BR" sz="1800" kern="1200" dirty="0"/>
        </a:p>
      </dsp:txBody>
      <dsp:txXfrm>
        <a:off x="0" y="0"/>
        <a:ext cx="8003718" cy="924339"/>
      </dsp:txXfrm>
    </dsp:sp>
    <dsp:sp modelId="{D703CDCF-EFDB-4CD3-B986-E2F3E0BCB9B8}">
      <dsp:nvSpPr>
        <dsp:cNvPr id="0" name=""/>
        <dsp:cNvSpPr/>
      </dsp:nvSpPr>
      <dsp:spPr>
        <a:xfrm>
          <a:off x="0" y="924339"/>
          <a:ext cx="8003718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295587"/>
                <a:satOff val="3892"/>
                <a:lumOff val="233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95587"/>
                <a:satOff val="3892"/>
                <a:lumOff val="233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95587"/>
                <a:satOff val="3892"/>
                <a:lumOff val="233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95587"/>
              <a:satOff val="3892"/>
              <a:lumOff val="2330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EA345B-8A7B-45AC-9C51-1E8C3D6A4FF4}">
      <dsp:nvSpPr>
        <dsp:cNvPr id="0" name=""/>
        <dsp:cNvSpPr/>
      </dsp:nvSpPr>
      <dsp:spPr>
        <a:xfrm>
          <a:off x="0" y="924339"/>
          <a:ext cx="8003718" cy="92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</a:t>
          </a:r>
          <a:r>
            <a:rPr lang="en-US" sz="1800" kern="1200" dirty="0" err="1"/>
            <a:t>aprendizagem</a:t>
          </a:r>
          <a:r>
            <a:rPr lang="en-US" sz="1800" kern="1200" dirty="0"/>
            <a:t> no local de </a:t>
          </a:r>
          <a:r>
            <a:rPr lang="en-US" sz="1800" kern="1200" dirty="0" err="1"/>
            <a:t>trabalho</a:t>
          </a:r>
          <a:r>
            <a:rPr lang="en-US" sz="1800" kern="1200" dirty="0"/>
            <a:t> é </a:t>
          </a:r>
          <a:r>
            <a:rPr lang="en-US" sz="1800" kern="1200" dirty="0" err="1"/>
            <a:t>principalmente</a:t>
          </a:r>
          <a:r>
            <a:rPr lang="en-US" sz="1800" kern="1200" dirty="0"/>
            <a:t> </a:t>
          </a:r>
          <a:r>
            <a:rPr lang="en-US" sz="1800" kern="1200" dirty="0" err="1"/>
            <a:t>vivencial</a:t>
          </a:r>
          <a:r>
            <a:rPr lang="en-US" sz="1800" kern="1200" dirty="0"/>
            <a:t> por </a:t>
          </a:r>
          <a:r>
            <a:rPr lang="en-US" sz="1800" kern="1200" dirty="0" err="1"/>
            <a:t>natureza</a:t>
          </a:r>
          <a:r>
            <a:rPr lang="en-US" sz="1800" kern="1200" dirty="0"/>
            <a:t>. A </a:t>
          </a:r>
          <a:r>
            <a:rPr lang="en-US" sz="1800" kern="1200" dirty="0" err="1"/>
            <a:t>educação</a:t>
          </a:r>
          <a:r>
            <a:rPr lang="en-US" sz="1800" kern="1200" dirty="0"/>
            <a:t> e </a:t>
          </a:r>
          <a:r>
            <a:rPr lang="en-US" sz="1800" kern="1200" dirty="0" err="1"/>
            <a:t>treinamento</a:t>
          </a:r>
          <a:r>
            <a:rPr lang="en-US" sz="1800" kern="1200" dirty="0"/>
            <a:t> </a:t>
          </a:r>
          <a:r>
            <a:rPr lang="en-US" sz="1800" kern="1200" dirty="0" err="1"/>
            <a:t>explica</a:t>
          </a:r>
          <a:r>
            <a:rPr lang="en-US" sz="1800" kern="1200" dirty="0"/>
            <a:t> </a:t>
          </a:r>
          <a:r>
            <a:rPr lang="en-US" sz="1800" kern="1200" dirty="0" err="1"/>
            <a:t>uma</a:t>
          </a:r>
          <a:r>
            <a:rPr lang="en-US" sz="1800" kern="1200" dirty="0"/>
            <a:t> </a:t>
          </a:r>
          <a:r>
            <a:rPr lang="en-US" sz="1800" kern="1200" dirty="0" err="1"/>
            <a:t>pequena</a:t>
          </a:r>
          <a:r>
            <a:rPr lang="en-US" sz="1800" kern="1200" dirty="0"/>
            <a:t> </a:t>
          </a:r>
          <a:r>
            <a:rPr lang="en-US" sz="1800" kern="1200" dirty="0" err="1"/>
            <a:t>parte</a:t>
          </a:r>
          <a:r>
            <a:rPr lang="en-US" sz="1800" kern="1200" dirty="0"/>
            <a:t> do que o </a:t>
          </a:r>
          <a:r>
            <a:rPr lang="en-US" sz="1800" kern="1200" dirty="0" err="1"/>
            <a:t>empregado</a:t>
          </a:r>
          <a:r>
            <a:rPr lang="en-US" sz="1800" kern="1200" dirty="0"/>
            <a:t> </a:t>
          </a:r>
          <a:r>
            <a:rPr lang="en-US" sz="1800" kern="1200" dirty="0" err="1"/>
            <a:t>aprende</a:t>
          </a:r>
          <a:r>
            <a:rPr lang="en-US" sz="1800" kern="1200" dirty="0"/>
            <a:t> no </a:t>
          </a:r>
          <a:r>
            <a:rPr lang="en-US" sz="1800" kern="1200" dirty="0" err="1"/>
            <a:t>trabalho</a:t>
          </a:r>
          <a:r>
            <a:rPr lang="en-US" sz="1800" kern="1200" dirty="0"/>
            <a:t>.</a:t>
          </a:r>
          <a:endParaRPr lang="pt-BR" sz="1800" kern="1200" dirty="0"/>
        </a:p>
      </dsp:txBody>
      <dsp:txXfrm>
        <a:off x="0" y="924339"/>
        <a:ext cx="8003718" cy="924339"/>
      </dsp:txXfrm>
    </dsp:sp>
    <dsp:sp modelId="{D099EB5F-F6A9-4A49-84F7-ECAC7E98F182}">
      <dsp:nvSpPr>
        <dsp:cNvPr id="0" name=""/>
        <dsp:cNvSpPr/>
      </dsp:nvSpPr>
      <dsp:spPr>
        <a:xfrm>
          <a:off x="0" y="1848678"/>
          <a:ext cx="8003718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591174"/>
                <a:satOff val="7783"/>
                <a:lumOff val="466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91174"/>
                <a:satOff val="7783"/>
                <a:lumOff val="466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91174"/>
                <a:satOff val="7783"/>
                <a:lumOff val="466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91174"/>
              <a:satOff val="7783"/>
              <a:lumOff val="4661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4A5DE8-5446-4D0E-9817-1A6AE67D9008}">
      <dsp:nvSpPr>
        <dsp:cNvPr id="0" name=""/>
        <dsp:cNvSpPr/>
      </dsp:nvSpPr>
      <dsp:spPr>
        <a:xfrm>
          <a:off x="0" y="1848678"/>
          <a:ext cx="8003718" cy="92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aprendizagem não formal, que não é nem especificada ou planejada, tem o papel principal na aprendizagem do empregado. Eraut et al (1998)</a:t>
          </a:r>
          <a:endParaRPr lang="pt-BR" sz="1800" kern="1200"/>
        </a:p>
      </dsp:txBody>
      <dsp:txXfrm>
        <a:off x="0" y="1848678"/>
        <a:ext cx="8003718" cy="924339"/>
      </dsp:txXfrm>
    </dsp:sp>
    <dsp:sp modelId="{C5C3E472-75D9-4D5B-A7C2-87E4A41B3785}">
      <dsp:nvSpPr>
        <dsp:cNvPr id="0" name=""/>
        <dsp:cNvSpPr/>
      </dsp:nvSpPr>
      <dsp:spPr>
        <a:xfrm>
          <a:off x="0" y="2773018"/>
          <a:ext cx="8003718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-295587"/>
                <a:satOff val="3892"/>
                <a:lumOff val="233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95587"/>
                <a:satOff val="3892"/>
                <a:lumOff val="233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95587"/>
                <a:satOff val="3892"/>
                <a:lumOff val="233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95587"/>
              <a:satOff val="3892"/>
              <a:lumOff val="2330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9C2B1E-013C-48AB-AD3C-935195AF2A72}">
      <dsp:nvSpPr>
        <dsp:cNvPr id="0" name=""/>
        <dsp:cNvSpPr/>
      </dsp:nvSpPr>
      <dsp:spPr>
        <a:xfrm>
          <a:off x="0" y="2773018"/>
          <a:ext cx="8003718" cy="92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Portanto é importante que a empresa crie um ambiente de trabalho que facilite o compartilhamento do conhecimento.</a:t>
          </a:r>
          <a:endParaRPr lang="pt-BR" sz="1800" kern="1200"/>
        </a:p>
      </dsp:txBody>
      <dsp:txXfrm>
        <a:off x="0" y="2773018"/>
        <a:ext cx="8003718" cy="9243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FCE-12B7-4861-BF96-48521E8889F0}">
      <dsp:nvSpPr>
        <dsp:cNvPr id="0" name=""/>
        <dsp:cNvSpPr/>
      </dsp:nvSpPr>
      <dsp:spPr>
        <a:xfrm>
          <a:off x="0" y="485329"/>
          <a:ext cx="4932827" cy="1141920"/>
        </a:xfrm>
        <a:prstGeom prst="roundRect">
          <a:avLst/>
        </a:prstGeom>
        <a:solidFill>
          <a:srgbClr val="668A8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“é um </a:t>
          </a:r>
          <a:r>
            <a:rPr lang="en-US" sz="1600" kern="1200" dirty="0" err="1"/>
            <a:t>processo</a:t>
          </a:r>
          <a:r>
            <a:rPr lang="en-US" sz="1600" kern="1200" dirty="0"/>
            <a:t> no qual </a:t>
          </a:r>
          <a:r>
            <a:rPr lang="en-US" sz="1600" kern="1200" dirty="0" err="1"/>
            <a:t>uma</a:t>
          </a:r>
          <a:r>
            <a:rPr lang="en-US" sz="1600" kern="1200" dirty="0"/>
            <a:t> </a:t>
          </a:r>
          <a:r>
            <a:rPr lang="en-US" sz="1600" kern="1200" dirty="0" err="1"/>
            <a:t>pessoa</a:t>
          </a:r>
          <a:r>
            <a:rPr lang="en-US" sz="1600" kern="1200" dirty="0"/>
            <a:t> </a:t>
          </a:r>
          <a:r>
            <a:rPr lang="en-US" sz="1600" kern="1200" dirty="0" err="1"/>
            <a:t>experiente</a:t>
          </a:r>
          <a:r>
            <a:rPr lang="en-US" sz="1600" kern="1200" dirty="0"/>
            <a:t> (mentor </a:t>
          </a:r>
          <a:r>
            <a:rPr lang="en-US" sz="1600" kern="1200" dirty="0" err="1"/>
            <a:t>guia</a:t>
          </a:r>
          <a:r>
            <a:rPr lang="en-US" sz="1600" kern="1200" dirty="0"/>
            <a:t> </a:t>
          </a:r>
          <a:r>
            <a:rPr lang="en-US" sz="1600" kern="1200" dirty="0" err="1"/>
            <a:t>uma</a:t>
          </a:r>
          <a:r>
            <a:rPr lang="en-US" sz="1600" kern="1200" dirty="0"/>
            <a:t> </a:t>
          </a:r>
          <a:r>
            <a:rPr lang="en-US" sz="1600" kern="1200" dirty="0" err="1"/>
            <a:t>outra</a:t>
          </a:r>
          <a:r>
            <a:rPr lang="en-US" sz="1600" kern="1200" dirty="0"/>
            <a:t> </a:t>
          </a:r>
          <a:r>
            <a:rPr lang="en-US" sz="1600" kern="1200" dirty="0" err="1"/>
            <a:t>pessoa</a:t>
          </a:r>
          <a:r>
            <a:rPr lang="en-US" sz="1600" kern="1200" dirty="0"/>
            <a:t> (mentee) no </a:t>
          </a:r>
          <a:r>
            <a:rPr lang="en-US" sz="1600" kern="1200" dirty="0" err="1"/>
            <a:t>desenvolvimento</a:t>
          </a:r>
          <a:r>
            <a:rPr lang="en-US" sz="1600" kern="1200" dirty="0"/>
            <a:t> de </a:t>
          </a:r>
          <a:r>
            <a:rPr lang="en-US" sz="1600" kern="1200" dirty="0" err="1"/>
            <a:t>suas</a:t>
          </a:r>
          <a:r>
            <a:rPr lang="en-US" sz="1600" kern="1200" dirty="0"/>
            <a:t> </a:t>
          </a:r>
          <a:r>
            <a:rPr lang="en-US" sz="1600" kern="1200" dirty="0" err="1"/>
            <a:t>ideias</a:t>
          </a:r>
          <a:r>
            <a:rPr lang="en-US" sz="1600" kern="1200" dirty="0"/>
            <a:t>, </a:t>
          </a:r>
          <a:r>
            <a:rPr lang="en-US" sz="1600" kern="1200" dirty="0" err="1"/>
            <a:t>aprendizagem</a:t>
          </a:r>
          <a:r>
            <a:rPr lang="en-US" sz="1600" kern="1200" dirty="0"/>
            <a:t> e </a:t>
          </a:r>
          <a:r>
            <a:rPr lang="en-US" sz="1600" kern="1200" dirty="0" err="1"/>
            <a:t>competências</a:t>
          </a:r>
          <a:r>
            <a:rPr lang="en-US" sz="1600" kern="1200" dirty="0"/>
            <a:t> </a:t>
          </a:r>
          <a:r>
            <a:rPr lang="en-US" sz="1600" kern="1200" dirty="0" err="1"/>
            <a:t>pessoais</a:t>
          </a:r>
          <a:r>
            <a:rPr lang="en-US" sz="1600" kern="1200" dirty="0"/>
            <a:t> e </a:t>
          </a:r>
          <a:r>
            <a:rPr lang="en-US" sz="1600" kern="1200" dirty="0" err="1"/>
            <a:t>profissionais</a:t>
          </a:r>
          <a:r>
            <a:rPr lang="en-US" sz="1600" kern="1200" dirty="0"/>
            <a:t> (</a:t>
          </a:r>
          <a:r>
            <a:rPr lang="en-US" sz="1600" kern="1200" dirty="0" err="1"/>
            <a:t>Klinge</a:t>
          </a:r>
          <a:r>
            <a:rPr lang="en-US" sz="1600" kern="1200" dirty="0"/>
            <a:t>, 2015, p1).</a:t>
          </a:r>
          <a:endParaRPr lang="pt-BR" sz="1600" kern="1200" dirty="0"/>
        </a:p>
      </dsp:txBody>
      <dsp:txXfrm>
        <a:off x="55744" y="541073"/>
        <a:ext cx="4821339" cy="1030432"/>
      </dsp:txXfrm>
    </dsp:sp>
    <dsp:sp modelId="{0FA6096C-6614-4FA0-8064-324061E2BFE4}">
      <dsp:nvSpPr>
        <dsp:cNvPr id="0" name=""/>
        <dsp:cNvSpPr/>
      </dsp:nvSpPr>
      <dsp:spPr>
        <a:xfrm>
          <a:off x="0" y="1673329"/>
          <a:ext cx="4932827" cy="1141920"/>
        </a:xfrm>
        <a:prstGeom prst="roundRect">
          <a:avLst/>
        </a:prstGeom>
        <a:solidFill>
          <a:srgbClr val="668A8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Papel</a:t>
          </a:r>
          <a:r>
            <a:rPr lang="en-US" sz="1600" kern="1200" dirty="0"/>
            <a:t> do mentor </a:t>
          </a:r>
          <a:r>
            <a:rPr lang="en-US" sz="1600" kern="1200" dirty="0" err="1"/>
            <a:t>é</a:t>
          </a:r>
          <a:r>
            <a:rPr lang="en-US" sz="1600" kern="1200" dirty="0"/>
            <a:t> </a:t>
          </a:r>
          <a:r>
            <a:rPr lang="en-US" sz="1600" kern="1200" dirty="0" err="1"/>
            <a:t>proporcionar</a:t>
          </a:r>
          <a:r>
            <a:rPr lang="en-US" sz="1600" kern="1200" dirty="0"/>
            <a:t> </a:t>
          </a:r>
          <a:r>
            <a:rPr lang="en-US" sz="1600" kern="1200" dirty="0" err="1"/>
            <a:t>conselho</a:t>
          </a:r>
          <a:r>
            <a:rPr lang="en-US" sz="1600" kern="1200" dirty="0"/>
            <a:t> e </a:t>
          </a:r>
          <a:r>
            <a:rPr lang="en-US" sz="1600" kern="1200" dirty="0" err="1"/>
            <a:t>também</a:t>
          </a:r>
          <a:r>
            <a:rPr lang="en-US" sz="1600" kern="1200" dirty="0"/>
            <a:t> </a:t>
          </a:r>
          <a:r>
            <a:rPr lang="en-US" sz="1600" kern="1200" dirty="0" err="1"/>
            <a:t>ajudar</a:t>
          </a:r>
          <a:r>
            <a:rPr lang="en-US" sz="1600" kern="1200" dirty="0"/>
            <a:t> o </a:t>
          </a:r>
          <a:r>
            <a:rPr lang="en-US" sz="1600" i="1" kern="1200" dirty="0"/>
            <a:t>mentee</a:t>
          </a:r>
          <a:r>
            <a:rPr lang="en-US" sz="1600" kern="1200" dirty="0"/>
            <a:t> a </a:t>
          </a:r>
          <a:r>
            <a:rPr lang="en-US" sz="1600" kern="1200" dirty="0" err="1"/>
            <a:t>refletir</a:t>
          </a:r>
          <a:r>
            <a:rPr lang="en-US" sz="1600" kern="1200" dirty="0"/>
            <a:t> </a:t>
          </a:r>
          <a:r>
            <a:rPr lang="en-US" sz="1600" kern="1200" dirty="0" err="1"/>
            <a:t>sobre</a:t>
          </a:r>
          <a:r>
            <a:rPr lang="en-US" sz="1600" kern="1200" dirty="0"/>
            <a:t> </a:t>
          </a:r>
          <a:r>
            <a:rPr lang="en-US" sz="1600" kern="1200" dirty="0" err="1"/>
            <a:t>suas</a:t>
          </a:r>
          <a:r>
            <a:rPr lang="en-US" sz="1600" kern="1200" dirty="0"/>
            <a:t> </a:t>
          </a:r>
          <a:r>
            <a:rPr lang="en-US" sz="1600" kern="1200" dirty="0" err="1"/>
            <a:t>experiências</a:t>
          </a:r>
          <a:r>
            <a:rPr lang="en-US" sz="1600" kern="1200" dirty="0"/>
            <a:t> para </a:t>
          </a:r>
          <a:r>
            <a:rPr lang="en-US" sz="1600" kern="1200" dirty="0" err="1"/>
            <a:t>desenvolvimento</a:t>
          </a:r>
          <a:r>
            <a:rPr lang="en-US" sz="1600" kern="1200" dirty="0"/>
            <a:t> </a:t>
          </a:r>
          <a:r>
            <a:rPr lang="en-US" sz="1600" kern="1200" dirty="0" err="1"/>
            <a:t>futuro</a:t>
          </a:r>
          <a:r>
            <a:rPr lang="en-US" sz="1600" kern="1200" dirty="0"/>
            <a:t>.</a:t>
          </a:r>
          <a:endParaRPr lang="pt-BR" sz="1600" kern="1200" dirty="0"/>
        </a:p>
      </dsp:txBody>
      <dsp:txXfrm>
        <a:off x="55744" y="1729073"/>
        <a:ext cx="4821339" cy="1030432"/>
      </dsp:txXfrm>
    </dsp:sp>
    <dsp:sp modelId="{1D12EBB1-3957-4282-A5AE-9E179BEF21B6}">
      <dsp:nvSpPr>
        <dsp:cNvPr id="0" name=""/>
        <dsp:cNvSpPr/>
      </dsp:nvSpPr>
      <dsp:spPr>
        <a:xfrm>
          <a:off x="0" y="2861329"/>
          <a:ext cx="4932827" cy="1141920"/>
        </a:xfrm>
        <a:prstGeom prst="roundRect">
          <a:avLst/>
        </a:prstGeom>
        <a:solidFill>
          <a:srgbClr val="668A8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 mentor pode promover aprendizagem on-the-job e pode aturar como complemento ao treinamento formal. (Armstrong 2014).  </a:t>
          </a:r>
          <a:endParaRPr lang="pt-BR" sz="1600" kern="1200"/>
        </a:p>
      </dsp:txBody>
      <dsp:txXfrm>
        <a:off x="55744" y="2917073"/>
        <a:ext cx="4821339" cy="10304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997C5-7A00-4E8F-B798-D4BBD7611F0E}">
      <dsp:nvSpPr>
        <dsp:cNvPr id="0" name=""/>
        <dsp:cNvSpPr/>
      </dsp:nvSpPr>
      <dsp:spPr>
        <a:xfrm>
          <a:off x="-6037040" y="-923988"/>
          <a:ext cx="7188604" cy="7188604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31B63-A200-4CEA-AF2E-E9E967B89787}">
      <dsp:nvSpPr>
        <dsp:cNvPr id="0" name=""/>
        <dsp:cNvSpPr/>
      </dsp:nvSpPr>
      <dsp:spPr>
        <a:xfrm>
          <a:off x="741279" y="534062"/>
          <a:ext cx="7891699" cy="10681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782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“desenvolvimento do empregado está ligado com a preparação do empregado para que ele possa se movimentar dentro da organização a medida que ela se desenvolve, cresce e muda. (Nadler (1979, p88), </a:t>
          </a:r>
        </a:p>
      </dsp:txBody>
      <dsp:txXfrm>
        <a:off x="741279" y="534062"/>
        <a:ext cx="7891699" cy="1068125"/>
      </dsp:txXfrm>
    </dsp:sp>
    <dsp:sp modelId="{DADE7B9F-6964-4702-8285-79D0264F5343}">
      <dsp:nvSpPr>
        <dsp:cNvPr id="0" name=""/>
        <dsp:cNvSpPr/>
      </dsp:nvSpPr>
      <dsp:spPr>
        <a:xfrm>
          <a:off x="73700" y="400547"/>
          <a:ext cx="1335157" cy="1335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A775C1-B6F7-4249-BCC3-5C816161AD96}">
      <dsp:nvSpPr>
        <dsp:cNvPr id="0" name=""/>
        <dsp:cNvSpPr/>
      </dsp:nvSpPr>
      <dsp:spPr>
        <a:xfrm>
          <a:off x="1129542" y="2136251"/>
          <a:ext cx="7503435" cy="1068125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782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Uma organização que não desenvolve seu pessoal não pode desenvolver suas estratégias competitivas.</a:t>
          </a:r>
        </a:p>
      </dsp:txBody>
      <dsp:txXfrm>
        <a:off x="1129542" y="2136251"/>
        <a:ext cx="7503435" cy="1068125"/>
      </dsp:txXfrm>
    </dsp:sp>
    <dsp:sp modelId="{811BC598-CADB-450A-9108-82C09BF3E0A1}">
      <dsp:nvSpPr>
        <dsp:cNvPr id="0" name=""/>
        <dsp:cNvSpPr/>
      </dsp:nvSpPr>
      <dsp:spPr>
        <a:xfrm>
          <a:off x="461964" y="2002735"/>
          <a:ext cx="1335157" cy="1335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011E7A-5A63-4077-B051-0C35AC1B59D7}">
      <dsp:nvSpPr>
        <dsp:cNvPr id="0" name=""/>
        <dsp:cNvSpPr/>
      </dsp:nvSpPr>
      <dsp:spPr>
        <a:xfrm>
          <a:off x="741279" y="3738439"/>
          <a:ext cx="7891699" cy="1068125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4782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Está relacionado com desempenho satisfação e turnover performance (Bapna et al 2013), (Armstrong 2014); (Hosie et al 2013, Fallon and Rice 2015), . </a:t>
          </a:r>
        </a:p>
      </dsp:txBody>
      <dsp:txXfrm>
        <a:off x="741279" y="3738439"/>
        <a:ext cx="7891699" cy="1068125"/>
      </dsp:txXfrm>
    </dsp:sp>
    <dsp:sp modelId="{3FE76620-61A0-4D56-ABD0-F4BE3DEC8294}">
      <dsp:nvSpPr>
        <dsp:cNvPr id="0" name=""/>
        <dsp:cNvSpPr/>
      </dsp:nvSpPr>
      <dsp:spPr>
        <a:xfrm>
          <a:off x="73700" y="3604923"/>
          <a:ext cx="1335157" cy="1335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2B8E3-AE6F-4C81-B652-0597EBB61E4B}">
      <dsp:nvSpPr>
        <dsp:cNvPr id="0" name=""/>
        <dsp:cNvSpPr/>
      </dsp:nvSpPr>
      <dsp:spPr>
        <a:xfrm>
          <a:off x="1955" y="902620"/>
          <a:ext cx="3668063" cy="1834031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solidFill>
                <a:schemeClr val="tx1"/>
              </a:solidFill>
            </a:rPr>
            <a:t>Treinamento</a:t>
          </a:r>
          <a:endParaRPr lang="pt-BR" sz="4000" kern="1200">
            <a:solidFill>
              <a:schemeClr val="tx1"/>
            </a:solidFill>
          </a:endParaRPr>
        </a:p>
      </dsp:txBody>
      <dsp:txXfrm>
        <a:off x="1955" y="902620"/>
        <a:ext cx="3668063" cy="1834031"/>
      </dsp:txXfrm>
    </dsp:sp>
    <dsp:sp modelId="{7935D686-731F-469E-96DC-655BE614D090}">
      <dsp:nvSpPr>
        <dsp:cNvPr id="0" name=""/>
        <dsp:cNvSpPr/>
      </dsp:nvSpPr>
      <dsp:spPr>
        <a:xfrm>
          <a:off x="4440311" y="902620"/>
          <a:ext cx="3668063" cy="1834031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solidFill>
                <a:schemeClr val="tx1"/>
              </a:solidFill>
            </a:rPr>
            <a:t>Desenvolvimento e distribuição de talentos</a:t>
          </a:r>
          <a:endParaRPr lang="pt-BR" sz="4000" kern="1200">
            <a:solidFill>
              <a:schemeClr val="tx1"/>
            </a:solidFill>
          </a:endParaRPr>
        </a:p>
      </dsp:txBody>
      <dsp:txXfrm>
        <a:off x="4440311" y="902620"/>
        <a:ext cx="3668063" cy="1834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70925-B58C-474A-B391-6FF45A6628F3}">
      <dsp:nvSpPr>
        <dsp:cNvPr id="0" name=""/>
        <dsp:cNvSpPr/>
      </dsp:nvSpPr>
      <dsp:spPr>
        <a:xfrm>
          <a:off x="0" y="62186"/>
          <a:ext cx="6620255" cy="15500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Em 1964, dois ganhadores do Premio e professores da  </a:t>
          </a:r>
          <a:r>
            <a:rPr lang="pt-BR" sz="2200" kern="1200" dirty="0">
              <a:hlinkClick xmlns:r="http://schemas.openxmlformats.org/officeDocument/2006/relationships" r:id="rId1"/>
            </a:rPr>
            <a:t>Gary Becker</a:t>
          </a:r>
          <a:r>
            <a:rPr lang="pt-BR" sz="2200" kern="1200" dirty="0"/>
            <a:t> e </a:t>
          </a:r>
          <a:r>
            <a:rPr lang="pt-BR" sz="2200" kern="1200" dirty="0">
              <a:hlinkClick xmlns:r="http://schemas.openxmlformats.org/officeDocument/2006/relationships" r:id="rId2"/>
            </a:rPr>
            <a:t>Theodore Schultz</a:t>
          </a:r>
          <a:r>
            <a:rPr lang="pt-BR" sz="2200" kern="1200" dirty="0"/>
            <a:t> criaram a teoria do capital humano. </a:t>
          </a:r>
        </a:p>
      </dsp:txBody>
      <dsp:txXfrm>
        <a:off x="75666" y="137852"/>
        <a:ext cx="6468923" cy="1398698"/>
      </dsp:txXfrm>
    </dsp:sp>
    <dsp:sp modelId="{EC1E24B2-1481-4AAD-A750-35FA36FF293E}">
      <dsp:nvSpPr>
        <dsp:cNvPr id="0" name=""/>
        <dsp:cNvSpPr/>
      </dsp:nvSpPr>
      <dsp:spPr>
        <a:xfrm>
          <a:off x="0" y="1675576"/>
          <a:ext cx="6620255" cy="15500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Becker percebeu que investimentos nos trabalhadores não era diferente do investimento em equipamento de capital que é outro fator de produção. Ambos são ativos que aumentam ganhos e outros resultados.</a:t>
          </a:r>
        </a:p>
      </dsp:txBody>
      <dsp:txXfrm>
        <a:off x="75666" y="1751242"/>
        <a:ext cx="6468923" cy="1398698"/>
      </dsp:txXfrm>
    </dsp:sp>
    <dsp:sp modelId="{8FDFC678-7F6A-4AF6-B7EA-39412E08C8FD}">
      <dsp:nvSpPr>
        <dsp:cNvPr id="0" name=""/>
        <dsp:cNvSpPr/>
      </dsp:nvSpPr>
      <dsp:spPr>
        <a:xfrm>
          <a:off x="0" y="3288967"/>
          <a:ext cx="6620255" cy="15500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 pesquisa de Becker tinha foco na educação. Ele descobriu que 25% do aumento da renda per capita dos EUA, entre 1929 a 1982 foi por causa do aumento de escolaridade.</a:t>
          </a:r>
        </a:p>
      </dsp:txBody>
      <dsp:txXfrm>
        <a:off x="75666" y="3364633"/>
        <a:ext cx="6468923" cy="139869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BB922-801F-4B02-AB9E-A7A134353418}">
      <dsp:nvSpPr>
        <dsp:cNvPr id="0" name=""/>
        <dsp:cNvSpPr/>
      </dsp:nvSpPr>
      <dsp:spPr>
        <a:xfrm>
          <a:off x="0" y="1018"/>
          <a:ext cx="72541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8FE50-4551-42B0-A04B-9BC71D797988}">
      <dsp:nvSpPr>
        <dsp:cNvPr id="0" name=""/>
        <dsp:cNvSpPr/>
      </dsp:nvSpPr>
      <dsp:spPr>
        <a:xfrm>
          <a:off x="0" y="39832"/>
          <a:ext cx="7254194" cy="62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Foco</a:t>
          </a:r>
          <a:r>
            <a:rPr lang="en-US" sz="2000" kern="1200" dirty="0"/>
            <a:t> no </a:t>
          </a:r>
          <a:r>
            <a:rPr lang="en-US" sz="2000" kern="1200" dirty="0" err="1"/>
            <a:t>desenvolvimento</a:t>
          </a:r>
          <a:r>
            <a:rPr lang="en-US" sz="2000" kern="1200" dirty="0"/>
            <a:t> de </a:t>
          </a:r>
          <a:r>
            <a:rPr lang="en-US" sz="2000" kern="1200" dirty="0" err="1"/>
            <a:t>talentos</a:t>
          </a:r>
          <a:r>
            <a:rPr lang="en-US" sz="2000" kern="1200" dirty="0"/>
            <a:t> dentro da </a:t>
          </a:r>
          <a:r>
            <a:rPr lang="en-US" sz="2000" kern="1200" dirty="0" err="1"/>
            <a:t>empresa</a:t>
          </a:r>
          <a:r>
            <a:rPr lang="en-US" sz="2000" kern="1200" dirty="0"/>
            <a:t>.</a:t>
          </a:r>
          <a:endParaRPr lang="pt-BR" sz="2000" kern="1200" dirty="0"/>
        </a:p>
      </dsp:txBody>
      <dsp:txXfrm>
        <a:off x="0" y="39832"/>
        <a:ext cx="7254194" cy="629029"/>
      </dsp:txXfrm>
    </dsp:sp>
    <dsp:sp modelId="{4A0F593A-4A84-4522-B392-5A1C48662FF7}">
      <dsp:nvSpPr>
        <dsp:cNvPr id="0" name=""/>
        <dsp:cNvSpPr/>
      </dsp:nvSpPr>
      <dsp:spPr>
        <a:xfrm>
          <a:off x="0" y="630048"/>
          <a:ext cx="72541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9CFCC-3885-4481-A17F-073B6DA20D9C}">
      <dsp:nvSpPr>
        <dsp:cNvPr id="0" name=""/>
        <dsp:cNvSpPr/>
      </dsp:nvSpPr>
      <dsp:spPr>
        <a:xfrm>
          <a:off x="0" y="664253"/>
          <a:ext cx="7109182" cy="1817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 err="1"/>
            <a:t>Gestão</a:t>
          </a:r>
          <a:r>
            <a:rPr lang="en-US" sz="2000" i="1" kern="1200" dirty="0"/>
            <a:t> de </a:t>
          </a:r>
          <a:r>
            <a:rPr lang="en-US" sz="2000" i="1" kern="1200" dirty="0" err="1"/>
            <a:t>talentos</a:t>
          </a:r>
          <a:r>
            <a:rPr lang="en-US" sz="2000" i="1" kern="1200" dirty="0"/>
            <a:t> é um conjunto </a:t>
          </a:r>
          <a:r>
            <a:rPr lang="en-US" sz="2000" i="1" kern="1200" dirty="0" err="1"/>
            <a:t>integrado</a:t>
          </a:r>
          <a:r>
            <a:rPr lang="en-US" sz="2000" i="1" kern="1200" dirty="0"/>
            <a:t> de </a:t>
          </a:r>
          <a:r>
            <a:rPr lang="en-US" sz="2000" i="1" kern="1200" dirty="0" err="1"/>
            <a:t>processos</a:t>
          </a:r>
          <a:r>
            <a:rPr lang="en-US" sz="2000" i="1" kern="1200" dirty="0"/>
            <a:t>, </a:t>
          </a:r>
          <a:r>
            <a:rPr lang="en-US" sz="2000" i="1" kern="1200" dirty="0" err="1"/>
            <a:t>programas</a:t>
          </a:r>
          <a:r>
            <a:rPr lang="en-US" sz="2000" i="1" kern="1200" dirty="0"/>
            <a:t> e </a:t>
          </a:r>
          <a:r>
            <a:rPr lang="en-US" sz="2000" i="1" kern="1200" dirty="0" err="1"/>
            <a:t>normas</a:t>
          </a:r>
          <a:r>
            <a:rPr lang="en-US" sz="2000" i="1" kern="1200" dirty="0"/>
            <a:t> </a:t>
          </a:r>
          <a:r>
            <a:rPr lang="en-US" sz="2000" i="1" kern="1200" dirty="0" err="1"/>
            <a:t>culturais</a:t>
          </a:r>
          <a:r>
            <a:rPr lang="en-US" sz="2000" i="1" kern="1200" dirty="0"/>
            <a:t>, </a:t>
          </a:r>
          <a:r>
            <a:rPr lang="en-US" sz="2000" i="1" kern="1200" dirty="0" err="1"/>
            <a:t>desenhadas</a:t>
          </a:r>
          <a:r>
            <a:rPr lang="en-US" sz="2000" i="1" kern="1200" dirty="0"/>
            <a:t> para </a:t>
          </a:r>
          <a:r>
            <a:rPr lang="en-US" sz="2000" i="1" kern="1200" dirty="0" err="1"/>
            <a:t>atrair</a:t>
          </a:r>
          <a:r>
            <a:rPr lang="en-US" sz="2000" i="1" kern="1200" dirty="0"/>
            <a:t>, </a:t>
          </a:r>
          <a:r>
            <a:rPr lang="en-US" sz="2000" i="1" kern="1200" dirty="0" err="1"/>
            <a:t>desenvolver</a:t>
          </a:r>
          <a:r>
            <a:rPr lang="en-US" sz="2000" i="1" kern="1200" dirty="0"/>
            <a:t> e </a:t>
          </a:r>
          <a:r>
            <a:rPr lang="en-US" sz="2000" i="1" kern="1200" dirty="0" err="1"/>
            <a:t>distribuir</a:t>
          </a:r>
          <a:r>
            <a:rPr lang="en-US" sz="2000" i="1" kern="1200" dirty="0"/>
            <a:t>, e </a:t>
          </a:r>
          <a:r>
            <a:rPr lang="en-US" sz="2000" i="1" kern="1200" dirty="0" err="1"/>
            <a:t>reter</a:t>
          </a:r>
          <a:r>
            <a:rPr lang="en-US" sz="2000" i="1" kern="1200" dirty="0"/>
            <a:t> </a:t>
          </a:r>
          <a:r>
            <a:rPr lang="en-US" sz="2000" i="1" kern="1200" dirty="0" err="1"/>
            <a:t>talentos</a:t>
          </a:r>
          <a:r>
            <a:rPr lang="en-US" sz="2000" i="1" kern="1200" dirty="0"/>
            <a:t> para </a:t>
          </a:r>
          <a:r>
            <a:rPr lang="en-US" sz="2000" i="1" kern="1200" dirty="0" err="1"/>
            <a:t>realizar</a:t>
          </a:r>
          <a:r>
            <a:rPr lang="en-US" sz="2000" i="1" kern="1200" dirty="0"/>
            <a:t> </a:t>
          </a:r>
          <a:r>
            <a:rPr lang="en-US" sz="2000" i="1" kern="1200" dirty="0" err="1"/>
            <a:t>os</a:t>
          </a:r>
          <a:r>
            <a:rPr lang="en-US" sz="2000" i="1" kern="1200" dirty="0"/>
            <a:t> </a:t>
          </a:r>
          <a:r>
            <a:rPr lang="en-US" sz="2000" i="1" kern="1200" dirty="0" err="1"/>
            <a:t>objetivos</a:t>
          </a:r>
          <a:r>
            <a:rPr lang="en-US" sz="2000" i="1" kern="1200" dirty="0"/>
            <a:t> </a:t>
          </a:r>
          <a:r>
            <a:rPr lang="en-US" sz="2000" i="1" kern="1200" dirty="0" err="1"/>
            <a:t>estrátegicos</a:t>
          </a:r>
          <a:r>
            <a:rPr lang="en-US" sz="2000" i="1" kern="1200" dirty="0"/>
            <a:t> e lidar </a:t>
          </a:r>
          <a:r>
            <a:rPr lang="en-US" sz="2000" i="1" kern="1200" dirty="0" err="1"/>
            <a:t>como</a:t>
          </a:r>
          <a:r>
            <a:rPr lang="en-US" sz="2000" i="1" kern="1200" dirty="0"/>
            <a:t> as </a:t>
          </a:r>
          <a:r>
            <a:rPr lang="en-US" sz="2000" i="1" kern="1200" dirty="0" err="1"/>
            <a:t>necessidades</a:t>
          </a:r>
          <a:r>
            <a:rPr lang="en-US" sz="2000" i="1" kern="1200" dirty="0"/>
            <a:t> </a:t>
          </a:r>
          <a:r>
            <a:rPr lang="en-US" sz="2000" i="1" kern="1200" dirty="0" err="1"/>
            <a:t>futuras</a:t>
          </a:r>
          <a:r>
            <a:rPr lang="en-US" sz="2000" i="1" kern="1200" dirty="0"/>
            <a:t> do </a:t>
          </a:r>
          <a:r>
            <a:rPr lang="en-US" sz="2000" i="1" kern="1200" dirty="0" err="1"/>
            <a:t>negócios</a:t>
          </a:r>
          <a:endParaRPr lang="pt-BR" sz="2000" kern="1200" dirty="0"/>
        </a:p>
      </dsp:txBody>
      <dsp:txXfrm>
        <a:off x="0" y="664253"/>
        <a:ext cx="7109182" cy="1817846"/>
      </dsp:txXfrm>
    </dsp:sp>
    <dsp:sp modelId="{0C3D50AC-B6E1-4202-9E4C-87C15F5DB1E6}">
      <dsp:nvSpPr>
        <dsp:cNvPr id="0" name=""/>
        <dsp:cNvSpPr/>
      </dsp:nvSpPr>
      <dsp:spPr>
        <a:xfrm>
          <a:off x="0" y="2447894"/>
          <a:ext cx="72541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94522-D2A9-4E29-B1A6-CB27BE0A3F81}">
      <dsp:nvSpPr>
        <dsp:cNvPr id="0" name=""/>
        <dsp:cNvSpPr/>
      </dsp:nvSpPr>
      <dsp:spPr>
        <a:xfrm>
          <a:off x="0" y="2459219"/>
          <a:ext cx="7254194" cy="55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Recrutamento</a:t>
          </a:r>
          <a:r>
            <a:rPr lang="en-US" sz="2000" kern="1200" dirty="0"/>
            <a:t> </a:t>
          </a:r>
          <a:r>
            <a:rPr lang="en-US" sz="2000" kern="1200" dirty="0" err="1"/>
            <a:t>interno</a:t>
          </a:r>
          <a:r>
            <a:rPr lang="en-US" sz="2000" kern="1200" dirty="0"/>
            <a:t> e </a:t>
          </a:r>
          <a:r>
            <a:rPr lang="en-US" sz="2000" kern="1200" dirty="0" err="1"/>
            <a:t>externo</a:t>
          </a:r>
          <a:endParaRPr lang="pt-BR" sz="2000" kern="1200" dirty="0"/>
        </a:p>
      </dsp:txBody>
      <dsp:txXfrm>
        <a:off x="0" y="2459219"/>
        <a:ext cx="7254194" cy="557331"/>
      </dsp:txXfrm>
    </dsp:sp>
    <dsp:sp modelId="{5D423BCA-01CC-4516-9FC5-9AE2E9B054A1}">
      <dsp:nvSpPr>
        <dsp:cNvPr id="0" name=""/>
        <dsp:cNvSpPr/>
      </dsp:nvSpPr>
      <dsp:spPr>
        <a:xfrm>
          <a:off x="0" y="3017893"/>
          <a:ext cx="72541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F0780-D291-4EEB-8BEC-7FFA2BC2BD2C}">
      <dsp:nvSpPr>
        <dsp:cNvPr id="0" name=""/>
        <dsp:cNvSpPr/>
      </dsp:nvSpPr>
      <dsp:spPr>
        <a:xfrm>
          <a:off x="0" y="3006244"/>
          <a:ext cx="7254194" cy="60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Sucessão</a:t>
          </a:r>
          <a:r>
            <a:rPr lang="en-US" sz="2000" kern="1200" dirty="0"/>
            <a:t> de </a:t>
          </a:r>
          <a:r>
            <a:rPr lang="en-US" sz="2000" kern="1200" dirty="0" err="1"/>
            <a:t>empregados</a:t>
          </a:r>
          <a:r>
            <a:rPr lang="en-US" sz="2000" kern="1200" dirty="0"/>
            <a:t>.</a:t>
          </a:r>
          <a:endParaRPr lang="pt-BR" sz="2000" kern="1200" dirty="0"/>
        </a:p>
      </dsp:txBody>
      <dsp:txXfrm>
        <a:off x="0" y="3006244"/>
        <a:ext cx="7254194" cy="603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5494C-80AE-4D66-99C7-B72EB9A1287A}">
      <dsp:nvSpPr>
        <dsp:cNvPr id="0" name=""/>
        <dsp:cNvSpPr/>
      </dsp:nvSpPr>
      <dsp:spPr>
        <a:xfrm>
          <a:off x="0" y="1427"/>
          <a:ext cx="4885203" cy="608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2AAB8-2CE3-4AC6-9DF8-0AEBA85FBAF1}">
      <dsp:nvSpPr>
        <dsp:cNvPr id="0" name=""/>
        <dsp:cNvSpPr/>
      </dsp:nvSpPr>
      <dsp:spPr>
        <a:xfrm>
          <a:off x="184054" y="138327"/>
          <a:ext cx="334643" cy="3346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9AD7B-C84D-421B-B0C0-8C743573916A}">
      <dsp:nvSpPr>
        <dsp:cNvPr id="0" name=""/>
        <dsp:cNvSpPr/>
      </dsp:nvSpPr>
      <dsp:spPr>
        <a:xfrm>
          <a:off x="702752" y="1427"/>
          <a:ext cx="4182450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Habilidade e qualificações </a:t>
          </a:r>
        </a:p>
      </dsp:txBody>
      <dsp:txXfrm>
        <a:off x="702752" y="1427"/>
        <a:ext cx="4182450" cy="608443"/>
      </dsp:txXfrm>
    </dsp:sp>
    <dsp:sp modelId="{F8BBED19-5014-42D3-9F27-487F62ABBAB0}">
      <dsp:nvSpPr>
        <dsp:cNvPr id="0" name=""/>
        <dsp:cNvSpPr/>
      </dsp:nvSpPr>
      <dsp:spPr>
        <a:xfrm>
          <a:off x="0" y="761982"/>
          <a:ext cx="4885203" cy="6084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92DB9-C8D8-4B89-9CFA-407306CF1E3C}">
      <dsp:nvSpPr>
        <dsp:cNvPr id="0" name=""/>
        <dsp:cNvSpPr/>
      </dsp:nvSpPr>
      <dsp:spPr>
        <a:xfrm>
          <a:off x="184054" y="898881"/>
          <a:ext cx="334643" cy="3346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2023D-78BF-4550-B589-37581A0185CE}">
      <dsp:nvSpPr>
        <dsp:cNvPr id="0" name=""/>
        <dsp:cNvSpPr/>
      </dsp:nvSpPr>
      <dsp:spPr>
        <a:xfrm>
          <a:off x="702752" y="761982"/>
          <a:ext cx="4182450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Escolaridade</a:t>
          </a:r>
        </a:p>
      </dsp:txBody>
      <dsp:txXfrm>
        <a:off x="702752" y="761982"/>
        <a:ext cx="4182450" cy="608443"/>
      </dsp:txXfrm>
    </dsp:sp>
    <dsp:sp modelId="{32361F21-2571-4B50-A6B1-4AF9CEC19B0E}">
      <dsp:nvSpPr>
        <dsp:cNvPr id="0" name=""/>
        <dsp:cNvSpPr/>
      </dsp:nvSpPr>
      <dsp:spPr>
        <a:xfrm>
          <a:off x="0" y="1522536"/>
          <a:ext cx="4885203" cy="6084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34651-9BA5-4D3A-BC24-B69AF940D8AD}">
      <dsp:nvSpPr>
        <dsp:cNvPr id="0" name=""/>
        <dsp:cNvSpPr/>
      </dsp:nvSpPr>
      <dsp:spPr>
        <a:xfrm>
          <a:off x="184054" y="1659435"/>
          <a:ext cx="334643" cy="3346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FF778-4770-4B51-B8E7-B49713C2E030}">
      <dsp:nvSpPr>
        <dsp:cNvPr id="0" name=""/>
        <dsp:cNvSpPr/>
      </dsp:nvSpPr>
      <dsp:spPr>
        <a:xfrm>
          <a:off x="702752" y="1522536"/>
          <a:ext cx="4182450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Experiência de trabalho</a:t>
          </a:r>
        </a:p>
      </dsp:txBody>
      <dsp:txXfrm>
        <a:off x="702752" y="1522536"/>
        <a:ext cx="4182450" cy="608443"/>
      </dsp:txXfrm>
    </dsp:sp>
    <dsp:sp modelId="{06B7547F-EE34-4BAB-8CFB-3DD04EF8C25F}">
      <dsp:nvSpPr>
        <dsp:cNvPr id="0" name=""/>
        <dsp:cNvSpPr/>
      </dsp:nvSpPr>
      <dsp:spPr>
        <a:xfrm>
          <a:off x="0" y="2283090"/>
          <a:ext cx="4885203" cy="6084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CB402-C0E1-4253-9656-E8311BA052B8}">
      <dsp:nvSpPr>
        <dsp:cNvPr id="0" name=""/>
        <dsp:cNvSpPr/>
      </dsp:nvSpPr>
      <dsp:spPr>
        <a:xfrm>
          <a:off x="184054" y="2419990"/>
          <a:ext cx="334643" cy="3346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0266A-5B42-4A0C-A41B-C90114256B54}">
      <dsp:nvSpPr>
        <dsp:cNvPr id="0" name=""/>
        <dsp:cNvSpPr/>
      </dsp:nvSpPr>
      <dsp:spPr>
        <a:xfrm>
          <a:off x="702752" y="2283090"/>
          <a:ext cx="4182450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Habilidades sociais </a:t>
          </a:r>
        </a:p>
      </dsp:txBody>
      <dsp:txXfrm>
        <a:off x="702752" y="2283090"/>
        <a:ext cx="4182450" cy="608443"/>
      </dsp:txXfrm>
    </dsp:sp>
    <dsp:sp modelId="{B92E7298-D3A3-4029-B383-4620E4C8B466}">
      <dsp:nvSpPr>
        <dsp:cNvPr id="0" name=""/>
        <dsp:cNvSpPr/>
      </dsp:nvSpPr>
      <dsp:spPr>
        <a:xfrm>
          <a:off x="0" y="3043644"/>
          <a:ext cx="4885203" cy="608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58B9E-53AA-4A04-B137-57D66D10813C}">
      <dsp:nvSpPr>
        <dsp:cNvPr id="0" name=""/>
        <dsp:cNvSpPr/>
      </dsp:nvSpPr>
      <dsp:spPr>
        <a:xfrm>
          <a:off x="184054" y="3180544"/>
          <a:ext cx="334643" cy="3346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050BE-2E4C-4FE4-B09A-0ADB93B1C04A}">
      <dsp:nvSpPr>
        <dsp:cNvPr id="0" name=""/>
        <dsp:cNvSpPr/>
      </dsp:nvSpPr>
      <dsp:spPr>
        <a:xfrm>
          <a:off x="702752" y="3043644"/>
          <a:ext cx="4182450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Inteligência Emocional</a:t>
          </a:r>
        </a:p>
      </dsp:txBody>
      <dsp:txXfrm>
        <a:off x="702752" y="3043644"/>
        <a:ext cx="4182450" cy="608443"/>
      </dsp:txXfrm>
    </dsp:sp>
    <dsp:sp modelId="{E2224B53-3507-4CF6-B854-66282E391B05}">
      <dsp:nvSpPr>
        <dsp:cNvPr id="0" name=""/>
        <dsp:cNvSpPr/>
      </dsp:nvSpPr>
      <dsp:spPr>
        <a:xfrm>
          <a:off x="0" y="3804198"/>
          <a:ext cx="4885203" cy="608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25AFB-F21C-4D66-84DC-EEF8C55C6DB6}">
      <dsp:nvSpPr>
        <dsp:cNvPr id="0" name=""/>
        <dsp:cNvSpPr/>
      </dsp:nvSpPr>
      <dsp:spPr>
        <a:xfrm>
          <a:off x="184054" y="3941098"/>
          <a:ext cx="334643" cy="3346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CBBC2-904F-43B3-ADB6-CC4D424E72E1}">
      <dsp:nvSpPr>
        <dsp:cNvPr id="0" name=""/>
        <dsp:cNvSpPr/>
      </dsp:nvSpPr>
      <dsp:spPr>
        <a:xfrm>
          <a:off x="702752" y="3804198"/>
          <a:ext cx="4182450" cy="60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94" tIns="64394" rIns="64394" bIns="643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Capacidade de inovar</a:t>
          </a:r>
        </a:p>
      </dsp:txBody>
      <dsp:txXfrm>
        <a:off x="702752" y="3804198"/>
        <a:ext cx="4182450" cy="6084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C14F0-2E95-44DC-A695-C0A897401BFE}">
      <dsp:nvSpPr>
        <dsp:cNvPr id="0" name=""/>
        <dsp:cNvSpPr/>
      </dsp:nvSpPr>
      <dsp:spPr>
        <a:xfrm>
          <a:off x="1492" y="492008"/>
          <a:ext cx="3183209" cy="28947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“O índice mede o volume de capital humano que uma criança nascida em 2018 pode esperar captar", destaca o Banco Mundial”.</a:t>
          </a:r>
          <a:endParaRPr lang="en-US" sz="2000" kern="1200"/>
        </a:p>
      </dsp:txBody>
      <dsp:txXfrm>
        <a:off x="86276" y="576792"/>
        <a:ext cx="3013641" cy="2725163"/>
      </dsp:txXfrm>
    </dsp:sp>
    <dsp:sp modelId="{7D02844F-DDD2-4D3B-B212-1F1EBDA8264E}">
      <dsp:nvSpPr>
        <dsp:cNvPr id="0" name=""/>
        <dsp:cNvSpPr/>
      </dsp:nvSpPr>
      <dsp:spPr>
        <a:xfrm>
          <a:off x="3503023" y="1544656"/>
          <a:ext cx="674840" cy="789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503023" y="1702543"/>
        <a:ext cx="472388" cy="473662"/>
      </dsp:txXfrm>
    </dsp:sp>
    <dsp:sp modelId="{86D37050-FCF8-45F2-96B8-6FCC1964825F}">
      <dsp:nvSpPr>
        <dsp:cNvPr id="0" name=""/>
        <dsp:cNvSpPr/>
      </dsp:nvSpPr>
      <dsp:spPr>
        <a:xfrm>
          <a:off x="4457986" y="492008"/>
          <a:ext cx="3183209" cy="289473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“O capital humano consiste em conhecimento, habilidades e a saúde que uma pessoa pode acumular em sua vida, o que lhe permite realizar seu potencial como um membro produtivo da sociedade”</a:t>
          </a:r>
          <a:endParaRPr lang="en-US" sz="2000" kern="1200"/>
        </a:p>
      </dsp:txBody>
      <dsp:txXfrm>
        <a:off x="4542770" y="576792"/>
        <a:ext cx="3013641" cy="27251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87AA6-6A18-4BA2-952E-A0F28F6952DC}">
      <dsp:nvSpPr>
        <dsp:cNvPr id="0" name=""/>
        <dsp:cNvSpPr/>
      </dsp:nvSpPr>
      <dsp:spPr>
        <a:xfrm>
          <a:off x="0" y="3552166"/>
          <a:ext cx="4885203" cy="23306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Um exemplo de </a:t>
          </a:r>
          <a:r>
            <a:rPr lang="pt-BR" sz="2000" i="1" kern="1200"/>
            <a:t>recurso de capital humano a nível de unidade que contribui para as melhores praticas pode estar relacionado ao engajamento da força de trabalho nos resultados dos negócios – satisaação do consumidor, produtvidade, turnover e acidentes</a:t>
          </a:r>
          <a:endParaRPr lang="en-US" sz="2000" kern="1200"/>
        </a:p>
      </dsp:txBody>
      <dsp:txXfrm>
        <a:off x="0" y="3552166"/>
        <a:ext cx="4885203" cy="2330605"/>
      </dsp:txXfrm>
    </dsp:sp>
    <dsp:sp modelId="{753A367F-66FF-4909-BED8-A0CB2753F6CE}">
      <dsp:nvSpPr>
        <dsp:cNvPr id="0" name=""/>
        <dsp:cNvSpPr/>
      </dsp:nvSpPr>
      <dsp:spPr>
        <a:xfrm rot="10800000">
          <a:off x="0" y="2653"/>
          <a:ext cx="4885203" cy="358447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/>
            <a:t>“ um recurso de capital humano pode ser definido como um capacidade individual ou nível da unidade (coletiva) baseadas nas CHAOs que são acessíveis para as finalidade relevantes da unidade, isto é melhores praticas”</a:t>
          </a:r>
          <a:endParaRPr lang="en-US" sz="2000" kern="1200"/>
        </a:p>
      </dsp:txBody>
      <dsp:txXfrm rot="10800000">
        <a:off x="0" y="2653"/>
        <a:ext cx="4885203" cy="23290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7F78-CC0A-45E6-A63C-1B634C2C4C33}">
      <dsp:nvSpPr>
        <dsp:cNvPr id="0" name=""/>
        <dsp:cNvSpPr/>
      </dsp:nvSpPr>
      <dsp:spPr>
        <a:xfrm>
          <a:off x="-6291473" y="-962736"/>
          <a:ext cx="7491385" cy="7491385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7131D-31A7-4BDF-85C4-3273308B4BF1}">
      <dsp:nvSpPr>
        <dsp:cNvPr id="0" name=""/>
        <dsp:cNvSpPr/>
      </dsp:nvSpPr>
      <dsp:spPr>
        <a:xfrm>
          <a:off x="772548" y="450577"/>
          <a:ext cx="7592275" cy="13252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358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Recurso estratégico de capital  humano pode ser definido como </a:t>
          </a:r>
          <a:r>
            <a:rPr lang="pt-BR" sz="1800" i="1" kern="1200"/>
            <a:t>“um capacidade individual ou nível da unidade (coletiva) baseadas nas CHAOs que contribuem para a vantagem competitiva”</a:t>
          </a:r>
          <a:endParaRPr lang="pt-BR" sz="1800" kern="1200"/>
        </a:p>
      </dsp:txBody>
      <dsp:txXfrm>
        <a:off x="772548" y="450577"/>
        <a:ext cx="7592275" cy="1325210"/>
      </dsp:txXfrm>
    </dsp:sp>
    <dsp:sp modelId="{EC79D5F4-9F0E-41F4-A021-DCFA6993D3AB}">
      <dsp:nvSpPr>
        <dsp:cNvPr id="0" name=""/>
        <dsp:cNvSpPr/>
      </dsp:nvSpPr>
      <dsp:spPr>
        <a:xfrm>
          <a:off x="76809" y="417443"/>
          <a:ext cx="1391478" cy="1391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38B0A2-69F9-4B1B-B1E1-D56284AD8BF9}">
      <dsp:nvSpPr>
        <dsp:cNvPr id="0" name=""/>
        <dsp:cNvSpPr/>
      </dsp:nvSpPr>
      <dsp:spPr>
        <a:xfrm>
          <a:off x="1177190" y="2120350"/>
          <a:ext cx="7187634" cy="1325210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358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Um exemplo de recurso estratégico de capital  humano, a nível individual pode ser as contribuições dos “stars” para a vantagem competitiva. “Estrelas: são definidas como pessoas que contribuem desproporcionalmente aos resultados da unidade, como um cientista renomado com muitas patentes.</a:t>
          </a:r>
        </a:p>
      </dsp:txBody>
      <dsp:txXfrm>
        <a:off x="1177190" y="2120350"/>
        <a:ext cx="7187634" cy="1325210"/>
      </dsp:txXfrm>
    </dsp:sp>
    <dsp:sp modelId="{7B192848-B525-4756-B85B-408083684313}">
      <dsp:nvSpPr>
        <dsp:cNvPr id="0" name=""/>
        <dsp:cNvSpPr/>
      </dsp:nvSpPr>
      <dsp:spPr>
        <a:xfrm>
          <a:off x="481451" y="2087217"/>
          <a:ext cx="1391478" cy="1391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48FD09-96E9-463A-A065-76E247F82673}">
      <dsp:nvSpPr>
        <dsp:cNvPr id="0" name=""/>
        <dsp:cNvSpPr/>
      </dsp:nvSpPr>
      <dsp:spPr>
        <a:xfrm>
          <a:off x="772548" y="3790124"/>
          <a:ext cx="7592275" cy="1325210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358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Finalmente, um exemplo de recurso estratégico de capital  humano, a nível da unidade, pode fazer referencia ao impacto da iniciativas de Capital humano a nível da unidade, como a influencia do time de executivos na inovação e vantagem competitiva</a:t>
          </a:r>
        </a:p>
      </dsp:txBody>
      <dsp:txXfrm>
        <a:off x="772548" y="3790124"/>
        <a:ext cx="7592275" cy="1325210"/>
      </dsp:txXfrm>
    </dsp:sp>
    <dsp:sp modelId="{4A5D8D8B-808A-4BB3-923A-783FA4628DC6}">
      <dsp:nvSpPr>
        <dsp:cNvPr id="0" name=""/>
        <dsp:cNvSpPr/>
      </dsp:nvSpPr>
      <dsp:spPr>
        <a:xfrm>
          <a:off x="76809" y="3756990"/>
          <a:ext cx="1391478" cy="1391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7613E-E12F-458D-A195-0E22E6020630}">
      <dsp:nvSpPr>
        <dsp:cNvPr id="0" name=""/>
        <dsp:cNvSpPr/>
      </dsp:nvSpPr>
      <dsp:spPr>
        <a:xfrm>
          <a:off x="0" y="2674"/>
          <a:ext cx="4885203" cy="11147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Normalmente ligado a gestão do conhecimento.</a:t>
          </a:r>
          <a:endParaRPr lang="en-US" sz="1800" kern="1200"/>
        </a:p>
      </dsp:txBody>
      <dsp:txXfrm>
        <a:off x="54418" y="57092"/>
        <a:ext cx="4776367" cy="1005930"/>
      </dsp:txXfrm>
    </dsp:sp>
    <dsp:sp modelId="{2B2E8B6B-CC23-4781-BC00-FDDCD7D8256A}">
      <dsp:nvSpPr>
        <dsp:cNvPr id="0" name=""/>
        <dsp:cNvSpPr/>
      </dsp:nvSpPr>
      <dsp:spPr>
        <a:xfrm>
          <a:off x="0" y="1127778"/>
          <a:ext cx="4885203" cy="1982361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Entretanto enquanto capital humano proporciona a organização com uma plataforma de ideias e pensamentos diversos; capital social ajuda os indivíduos a conectar ideias e conhecimentos em combinações incomuns e imprevisíveis que facilitam avanços radicais.</a:t>
          </a:r>
          <a:endParaRPr lang="en-US" sz="1800" kern="1200" dirty="0"/>
        </a:p>
      </dsp:txBody>
      <dsp:txXfrm>
        <a:off x="96771" y="1224549"/>
        <a:ext cx="4691661" cy="1788819"/>
      </dsp:txXfrm>
    </dsp:sp>
    <dsp:sp modelId="{7ECDEF50-3F86-4803-AA7C-B32B85093091}">
      <dsp:nvSpPr>
        <dsp:cNvPr id="0" name=""/>
        <dsp:cNvSpPr/>
      </dsp:nvSpPr>
      <dsp:spPr>
        <a:xfrm>
          <a:off x="0" y="3120477"/>
          <a:ext cx="4885203" cy="165155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Em outras palavras, capital social refere-se ao capital incorporado nas estruturas de redes e conexões do que no capital presente nos indivíduos, capital humano.</a:t>
          </a:r>
          <a:endParaRPr lang="en-US" sz="1800" kern="1200"/>
        </a:p>
      </dsp:txBody>
      <dsp:txXfrm>
        <a:off x="80622" y="3201099"/>
        <a:ext cx="4723959" cy="1490311"/>
      </dsp:txXfrm>
    </dsp:sp>
    <dsp:sp modelId="{61ACCB33-B916-4D54-AAC5-38C32485E1FF}">
      <dsp:nvSpPr>
        <dsp:cNvPr id="0" name=""/>
        <dsp:cNvSpPr/>
      </dsp:nvSpPr>
      <dsp:spPr>
        <a:xfrm>
          <a:off x="0" y="4782370"/>
          <a:ext cx="4885203" cy="110038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Confiança é um importante elemento do capital social.  </a:t>
          </a:r>
          <a:endParaRPr lang="en-US" sz="1800" kern="1200" dirty="0"/>
        </a:p>
      </dsp:txBody>
      <dsp:txXfrm>
        <a:off x="53716" y="4836086"/>
        <a:ext cx="4777771" cy="9929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B7B3B-B4D3-43DA-A227-371214AAEAA5}">
      <dsp:nvSpPr>
        <dsp:cNvPr id="0" name=""/>
        <dsp:cNvSpPr/>
      </dsp:nvSpPr>
      <dsp:spPr>
        <a:xfrm>
          <a:off x="0" y="112411"/>
          <a:ext cx="4885203" cy="16851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“Capital estrutural pode ser descrito como a infraestrutura de apoio, processos e bancos de dados da organização que possibilitam o capital humano e social funcionarem.”</a:t>
          </a:r>
          <a:endParaRPr lang="en-US" sz="1900" kern="1200"/>
        </a:p>
      </dsp:txBody>
      <dsp:txXfrm>
        <a:off x="82264" y="194675"/>
        <a:ext cx="4720675" cy="1520656"/>
      </dsp:txXfrm>
    </dsp:sp>
    <dsp:sp modelId="{9CB9749E-B69E-4903-8F03-85B0E0DE8B7B}">
      <dsp:nvSpPr>
        <dsp:cNvPr id="0" name=""/>
        <dsp:cNvSpPr/>
      </dsp:nvSpPr>
      <dsp:spPr>
        <a:xfrm>
          <a:off x="0" y="1852316"/>
          <a:ext cx="4885203" cy="247754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Mais especificamente, capital estrutural  abrange ativos intangíveis da organização como processos, patentes, marca registrada. Adicionalmente, capital estrutural pode se referir a imagem da organização, clima, estrutura interna, sistemas de informações e banco de dados proprietários. </a:t>
          </a:r>
          <a:endParaRPr lang="en-US" sz="1900" kern="1200" dirty="0"/>
        </a:p>
      </dsp:txBody>
      <dsp:txXfrm>
        <a:off x="120944" y="1973260"/>
        <a:ext cx="4643315" cy="2235658"/>
      </dsp:txXfrm>
    </dsp:sp>
    <dsp:sp modelId="{099EFCB9-D0E4-42A0-BBEE-3A7AB1D3CF5B}">
      <dsp:nvSpPr>
        <dsp:cNvPr id="0" name=""/>
        <dsp:cNvSpPr/>
      </dsp:nvSpPr>
      <dsp:spPr>
        <a:xfrm>
          <a:off x="0" y="4384583"/>
          <a:ext cx="4885203" cy="13884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Em outras palavras, são os ativos de conhecimento que são deixados quando as pessoas deixam o trabalho a cada dia.</a:t>
          </a:r>
          <a:endParaRPr lang="en-US" sz="1900" kern="1200" dirty="0"/>
        </a:p>
      </dsp:txBody>
      <dsp:txXfrm>
        <a:off x="67778" y="4452361"/>
        <a:ext cx="4749647" cy="12528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8F29E-1699-41CB-9F7E-A12D8483AA32}">
      <dsp:nvSpPr>
        <dsp:cNvPr id="0" name=""/>
        <dsp:cNvSpPr/>
      </dsp:nvSpPr>
      <dsp:spPr>
        <a:xfrm>
          <a:off x="0" y="91189"/>
          <a:ext cx="4885203" cy="1532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Capital humano, social e estrutural combinados formam o que é conhecido como capital intelectual. </a:t>
          </a:r>
          <a:endParaRPr lang="en-US" sz="2000" kern="1200" dirty="0"/>
        </a:p>
      </dsp:txBody>
      <dsp:txXfrm>
        <a:off x="74802" y="165991"/>
        <a:ext cx="4735599" cy="1382730"/>
      </dsp:txXfrm>
    </dsp:sp>
    <dsp:sp modelId="{022A6874-3D0C-4498-BD6E-5F02B87CD5D4}">
      <dsp:nvSpPr>
        <dsp:cNvPr id="0" name=""/>
        <dsp:cNvSpPr/>
      </dsp:nvSpPr>
      <dsp:spPr>
        <a:xfrm>
          <a:off x="0" y="1681124"/>
          <a:ext cx="4885203" cy="202775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Pode ser definido como “a posse de conhecimento, experiência aplicada, tecnologia organizacional, relações como cliente, e habilidades profissionais que proporcionam as organizações, vantagem competitiva no mercado”.</a:t>
          </a:r>
          <a:endParaRPr lang="en-US" sz="2000" kern="1200"/>
        </a:p>
      </dsp:txBody>
      <dsp:txXfrm>
        <a:off x="98987" y="1780111"/>
        <a:ext cx="4687229" cy="1829782"/>
      </dsp:txXfrm>
    </dsp:sp>
    <dsp:sp modelId="{42BE8C39-066C-488E-9E61-2F7FADB8EC7B}">
      <dsp:nvSpPr>
        <dsp:cNvPr id="0" name=""/>
        <dsp:cNvSpPr/>
      </dsp:nvSpPr>
      <dsp:spPr>
        <a:xfrm>
          <a:off x="0" y="3766480"/>
          <a:ext cx="4885203" cy="202775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Capital intelectual refere-se a capacidade da organização de alavancar conhecimentos incorporados no capital humano, social e estrutural da organização para proporcionam uma vantagem de conhecimento. </a:t>
          </a:r>
          <a:endParaRPr lang="en-US" sz="2000" kern="1200" dirty="0"/>
        </a:p>
      </dsp:txBody>
      <dsp:txXfrm>
        <a:off x="98987" y="3865467"/>
        <a:ext cx="4687229" cy="1829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A8DBD-3ED1-D34C-9F06-7B8035648D32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7FB12-E013-A340-A116-17C6BEE1EB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84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B33D-A44A-7A48-9428-D1D9B38367A7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501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B33D-A44A-7A48-9428-D1D9B38367A7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964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B33D-A44A-7A48-9428-D1D9B38367A7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049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B33D-A44A-7A48-9428-D1D9B38367A7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479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E3D0A-51C6-2045-8754-5BB5826FD01A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61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B33D-A44A-7A48-9428-D1D9B38367A7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950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B33D-A44A-7A48-9428-D1D9B38367A7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5330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B33D-A44A-7A48-9428-D1D9B38367A7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7334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CB33D-A44A-7A48-9428-D1D9B38367A7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83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2388F-36AE-E6B6-BF24-F6FC3AC07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1DD3F7-298C-B7E0-1CBA-17CE89D98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7E6C98-5F4B-6984-AE81-C2773DF9E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9AE6-45F0-2C4A-93B1-9964FF6EF55B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7B09C4-B87A-320F-2802-732718D5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6A29AF-A173-ECFD-CD0B-B0159DD9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6D4D-2CF4-BB43-9C7A-34A15D504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12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72AE2-C56C-CD58-0767-7670B32E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712A72-E5C4-4710-464F-C8721A144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15589C-C8A3-D38E-3FDA-6C420A33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9AE6-45F0-2C4A-93B1-9964FF6EF55B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FEDFBA-3E56-6858-993F-E47141A6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7F093F-8244-1EB1-BEF0-B0B80B34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6D4D-2CF4-BB43-9C7A-34A15D504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98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002BF4-D2E5-FC3F-F98A-53E35A6AB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BFB729-9298-FF3E-2386-64D4DF8B7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E2EBD4-8B94-12E8-7F94-ED8840BD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9AE6-45F0-2C4A-93B1-9964FF6EF55B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22B4D2-D719-BC66-4D6F-F8E9D279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B3BA8D-704F-675F-39F5-48B61EEE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6D4D-2CF4-BB43-9C7A-34A15D504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42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C1A4-7753-D185-FF21-CB306FE8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509245-1EF9-69FC-B3B9-271F7157C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025FF2-C87A-2525-42B4-427C33B0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9AE6-45F0-2C4A-93B1-9964FF6EF55B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2D5F37-5708-BE27-59BF-BCA0FC6D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A7D2B9-4EB1-AE4B-AD25-3DABAF44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6D4D-2CF4-BB43-9C7A-34A15D504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02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E3F8E-1F33-C690-FCE0-6DAA70AD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9F3ABB-90E4-F9D7-E7F2-E96E2D1C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817BEF-21C9-E3E5-29EA-768C2185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9AE6-45F0-2C4A-93B1-9964FF6EF55B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838CBD-02BB-F85E-7D93-E012D8FD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CE2B9E-EE6F-5BA2-E923-5D02D15F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6D4D-2CF4-BB43-9C7A-34A15D504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90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0000D-FE51-22B5-51E5-666D0D0B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E8AE02-27A3-5240-6934-04DBBC0C3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B47EEB-9309-BBA0-2C0E-C5276B69C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B7BBE6-DDAB-A62F-C1DB-CC77BE85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9AE6-45F0-2C4A-93B1-9964FF6EF55B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309275-4BFA-124C-A048-B977C273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172E68-DF14-28AC-A47F-64E6E649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6D4D-2CF4-BB43-9C7A-34A15D504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68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C6E-1CBA-72ED-A6D6-D5BB885F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555651-6FDF-2EF8-9805-2C2F99528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44A1DA-97DA-7B75-0A0F-F84AA1204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3F24FD-5B59-1F00-E829-8B4B450A8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C36A3D-C71D-FA1C-4FD2-DCCD5EA53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334CF9-39D4-F141-FF06-6E352B9A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9AE6-45F0-2C4A-93B1-9964FF6EF55B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4C0D8B-6DC1-2FB4-8820-824DA1C5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6FB38DF-881F-6A2B-B8F6-41C99B1D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6D4D-2CF4-BB43-9C7A-34A15D504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43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A7435-981A-3E65-B32E-89E8295C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E2A5E8E-3903-4CA3-849D-DB888720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9AE6-45F0-2C4A-93B1-9964FF6EF55B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C35F409-059D-881C-F3B0-1B5BF9E0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C976762-7052-0ED4-0630-30F1E3F0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6D4D-2CF4-BB43-9C7A-34A15D504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79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E55301B-6EA1-F196-3B0F-228832DA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9AE6-45F0-2C4A-93B1-9964FF6EF55B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E2ED0C7-B475-B1CA-9AB1-8193E6F5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200A222-4C41-BD29-09EA-7A39B0B2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6D4D-2CF4-BB43-9C7A-34A15D504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12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4E443-EDBB-E096-4649-1B4EFDD7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D4054E-44DA-C95B-F972-0726B6287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39B6D3-DC55-5C13-5016-018CA294F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E3173E-0429-E79D-0359-065D6C3E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9AE6-45F0-2C4A-93B1-9964FF6EF55B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00AE4D-7629-ED0C-5635-9D8F4733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A17B36-84D1-156C-752A-253DCC6D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6D4D-2CF4-BB43-9C7A-34A15D504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59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8C644-8940-7E5B-90D3-1012E50FC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0533C4B-0C9D-7481-C340-3A10AB3E7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1E46B3-BDD9-6EAE-D4A1-BE7EF03C1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CD991C-B08A-C120-32C4-E4FEB1821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9AE6-45F0-2C4A-93B1-9964FF6EF55B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7FCE0D-EB4B-DEEA-3A03-5516E191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6C6F87-B542-BF72-BEB6-29E087E1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6D4D-2CF4-BB43-9C7A-34A15D504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91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4B6F2D3-DBA3-EB13-7558-D2EB37C62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4E6129-85AB-AC06-0295-8F94D61DD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B98CDF-4147-D582-D445-36172CA93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9AE6-45F0-2C4A-93B1-9964FF6EF55B}" type="datetimeFigureOut">
              <a:rPr lang="pt-BR" smtClean="0"/>
              <a:t>12/09/2023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EBB045-C528-EDBE-AAF5-20B76093F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891102-C480-9FF0-67A1-97E65E266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36D4D-2CF4-BB43-9C7A-34A15D504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68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6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33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36927-5B44-3435-9998-71770D429B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2D6089-F482-E7D7-E0E5-D96E9CE6F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10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44C21-144E-7B0F-25B7-B966216B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930" y="254270"/>
            <a:ext cx="7886700" cy="487998"/>
          </a:xfrm>
        </p:spPr>
        <p:txBody>
          <a:bodyPr>
            <a:normAutofit fontScale="90000"/>
          </a:bodyPr>
          <a:lstStyle/>
          <a:p>
            <a:r>
              <a:rPr lang="pt-BR" noProof="0" dirty="0">
                <a:latin typeface="Mangal" panose="02040503050203030202" pitchFamily="18" charset="0"/>
                <a:cs typeface="Mangal" panose="02040503050203030202" pitchFamily="18" charset="0"/>
              </a:rPr>
              <a:t>PIB per capita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41D9AE4-F4AB-FEE9-4F00-D6FC1912E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88" y="1158240"/>
            <a:ext cx="8338048" cy="442571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5066660-1DF5-2E0E-06DF-3E1BFCEDEF2A}"/>
              </a:ext>
            </a:extLst>
          </p:cNvPr>
          <p:cNvSpPr txBox="1"/>
          <p:nvPr/>
        </p:nvSpPr>
        <p:spPr>
          <a:xfrm>
            <a:off x="6900672" y="5522976"/>
            <a:ext cx="245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BOLINA, LIDIA, S., 2022 </a:t>
            </a:r>
          </a:p>
        </p:txBody>
      </p:sp>
    </p:spTree>
    <p:extLst>
      <p:ext uri="{BB962C8B-B14F-4D97-AF65-F5344CB8AC3E}">
        <p14:creationId xmlns:p14="http://schemas.microsoft.com/office/powerpoint/2010/main" val="427702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5034A51-1FC2-6F42-8CA0-317BF5EB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606" y="165246"/>
            <a:ext cx="6253843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noProof="0" dirty="0">
                <a:latin typeface="Mangal" panose="02040503050203030202" pitchFamily="18" charset="0"/>
                <a:cs typeface="Mangal" panose="02040503050203030202" pitchFamily="18" charset="0"/>
              </a:rPr>
              <a:t>Índice de Capital Humano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4A4FF0F-97EE-614F-8706-FC3D8C168E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776776" y="3265715"/>
            <a:ext cx="4301862" cy="1843655"/>
          </a:xfrm>
          <a:prstGeom prst="rect">
            <a:avLst/>
          </a:prstGeom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479E4DB1-EB92-2448-9A79-62D538065A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518376" y="3429001"/>
            <a:ext cx="3931031" cy="1686719"/>
          </a:xfrm>
          <a:prstGeom prst="rect">
            <a:avLst/>
          </a:prstGeom>
        </p:spPr>
      </p:pic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278A30F9-7897-4F2B-A39B-9F9423EEFACE}"/>
              </a:ext>
            </a:extLst>
          </p:cNvPr>
          <p:cNvSpPr/>
          <p:nvPr/>
        </p:nvSpPr>
        <p:spPr bwMode="auto">
          <a:xfrm>
            <a:off x="2599354" y="2170052"/>
            <a:ext cx="2428875" cy="4286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prstClr val="white"/>
                </a:solidFill>
                <a:ea typeface="Avenir Book" charset="0"/>
                <a:cs typeface="Avenir Book" charset="0"/>
              </a:rPr>
              <a:t>Coréia do Sul</a:t>
            </a:r>
          </a:p>
        </p:txBody>
      </p:sp>
      <p:sp>
        <p:nvSpPr>
          <p:cNvPr id="11" name="Chevron 28">
            <a:extLst>
              <a:ext uri="{FF2B5EF4-FFF2-40B4-BE49-F238E27FC236}">
                <a16:creationId xmlns:a16="http://schemas.microsoft.com/office/drawing/2014/main" id="{E9A35F0A-5873-43F6-8E0F-83E6D250E463}"/>
              </a:ext>
            </a:extLst>
          </p:cNvPr>
          <p:cNvSpPr/>
          <p:nvPr/>
        </p:nvSpPr>
        <p:spPr bwMode="auto">
          <a:xfrm rot="5400000">
            <a:off x="3635196" y="2470819"/>
            <a:ext cx="357188" cy="857250"/>
          </a:xfrm>
          <a:prstGeom prst="chevron">
            <a:avLst>
              <a:gd name="adj" fmla="val 37302"/>
            </a:avLst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DCF01557-3392-4F49-A503-DDF2608B6710}"/>
              </a:ext>
            </a:extLst>
          </p:cNvPr>
          <p:cNvSpPr/>
          <p:nvPr/>
        </p:nvSpPr>
        <p:spPr bwMode="auto">
          <a:xfrm>
            <a:off x="7163775" y="2170052"/>
            <a:ext cx="2428875" cy="4286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prstClr val="white"/>
                </a:solidFill>
                <a:ea typeface="Avenir Book" charset="0"/>
                <a:cs typeface="Avenir Book" charset="0"/>
              </a:rPr>
              <a:t>Brasil</a:t>
            </a:r>
          </a:p>
        </p:txBody>
      </p:sp>
      <p:sp>
        <p:nvSpPr>
          <p:cNvPr id="13" name="Chevron 28">
            <a:extLst>
              <a:ext uri="{FF2B5EF4-FFF2-40B4-BE49-F238E27FC236}">
                <a16:creationId xmlns:a16="http://schemas.microsoft.com/office/drawing/2014/main" id="{5C5ACBFC-B8B8-4BC1-90D1-468258F65A4C}"/>
              </a:ext>
            </a:extLst>
          </p:cNvPr>
          <p:cNvSpPr/>
          <p:nvPr/>
        </p:nvSpPr>
        <p:spPr bwMode="auto">
          <a:xfrm rot="5400000">
            <a:off x="8199617" y="2470819"/>
            <a:ext cx="357188" cy="857250"/>
          </a:xfrm>
          <a:prstGeom prst="chevron">
            <a:avLst>
              <a:gd name="adj" fmla="val 37302"/>
            </a:avLst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4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51AD4-8899-F041-ACF0-1D22D1CD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841" y="285615"/>
            <a:ext cx="7886700" cy="752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b="1" noProof="0" dirty="0">
                <a:latin typeface="Mangal" panose="02040503050203030202" pitchFamily="18" charset="0"/>
                <a:cs typeface="Mangal" panose="02040503050203030202" pitchFamily="18" charset="0"/>
              </a:rPr>
              <a:t>Gap de aprendizagem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C1E586E2-F652-0C4E-90B5-49796635A8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79076" y="2859315"/>
            <a:ext cx="4273727" cy="2561205"/>
          </a:xfrm>
          <a:prstGeom prst="rect">
            <a:avLst/>
          </a:prstGeo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D3C34CC6-A762-464A-BD55-F4284557260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59437" y="2859315"/>
            <a:ext cx="4082862" cy="2561205"/>
          </a:xfrm>
          <a:prstGeom prst="rect">
            <a:avLst/>
          </a:prstGeom>
        </p:spPr>
      </p:pic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299E49CB-75B1-4B12-B700-AF33C7BC5D7B}"/>
              </a:ext>
            </a:extLst>
          </p:cNvPr>
          <p:cNvSpPr/>
          <p:nvPr/>
        </p:nvSpPr>
        <p:spPr bwMode="auto">
          <a:xfrm>
            <a:off x="2665615" y="1438064"/>
            <a:ext cx="2428875" cy="4286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prstClr val="white"/>
                </a:solidFill>
                <a:ea typeface="Avenir Book" charset="0"/>
                <a:cs typeface="Avenir Book" charset="0"/>
              </a:rPr>
              <a:t>Brasil</a:t>
            </a:r>
          </a:p>
        </p:txBody>
      </p:sp>
      <p:sp>
        <p:nvSpPr>
          <p:cNvPr id="10" name="Chevron 28">
            <a:extLst>
              <a:ext uri="{FF2B5EF4-FFF2-40B4-BE49-F238E27FC236}">
                <a16:creationId xmlns:a16="http://schemas.microsoft.com/office/drawing/2014/main" id="{DFC1E69B-F1B5-4864-A97F-17F58CF69E92}"/>
              </a:ext>
            </a:extLst>
          </p:cNvPr>
          <p:cNvSpPr/>
          <p:nvPr/>
        </p:nvSpPr>
        <p:spPr bwMode="auto">
          <a:xfrm rot="5400000">
            <a:off x="3701457" y="1738831"/>
            <a:ext cx="357188" cy="857250"/>
          </a:xfrm>
          <a:prstGeom prst="chevron">
            <a:avLst>
              <a:gd name="adj" fmla="val 37302"/>
            </a:avLst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AC88C9EB-0F5F-464C-81BB-D72CE13823BE}"/>
              </a:ext>
            </a:extLst>
          </p:cNvPr>
          <p:cNvSpPr/>
          <p:nvPr/>
        </p:nvSpPr>
        <p:spPr bwMode="auto">
          <a:xfrm>
            <a:off x="1933156" y="2379954"/>
            <a:ext cx="3738774" cy="428625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pt-BR"/>
              <a:t>11,7 equivale a 7,6 = gap 4,1</a:t>
            </a:r>
            <a:endParaRPr lang="pt-BR" dirty="0"/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123B7484-39C7-44D0-BB04-C4E84904A037}"/>
              </a:ext>
            </a:extLst>
          </p:cNvPr>
          <p:cNvSpPr/>
          <p:nvPr/>
        </p:nvSpPr>
        <p:spPr bwMode="auto">
          <a:xfrm>
            <a:off x="6965944" y="1433275"/>
            <a:ext cx="2428875" cy="4286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prstClr val="white"/>
                </a:solidFill>
                <a:ea typeface="Avenir Book" charset="0"/>
                <a:cs typeface="Avenir Book" charset="0"/>
              </a:rPr>
              <a:t>Coréia do Sul</a:t>
            </a:r>
          </a:p>
        </p:txBody>
      </p:sp>
      <p:sp>
        <p:nvSpPr>
          <p:cNvPr id="13" name="Chevron 28">
            <a:extLst>
              <a:ext uri="{FF2B5EF4-FFF2-40B4-BE49-F238E27FC236}">
                <a16:creationId xmlns:a16="http://schemas.microsoft.com/office/drawing/2014/main" id="{CC9C7846-A6E0-4BD4-A8EA-B15EEAD8463C}"/>
              </a:ext>
            </a:extLst>
          </p:cNvPr>
          <p:cNvSpPr/>
          <p:nvPr/>
        </p:nvSpPr>
        <p:spPr bwMode="auto">
          <a:xfrm rot="5400000">
            <a:off x="8001786" y="1734042"/>
            <a:ext cx="357188" cy="857250"/>
          </a:xfrm>
          <a:prstGeom prst="chevron">
            <a:avLst>
              <a:gd name="adj" fmla="val 37302"/>
            </a:avLst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BF7A53D2-67D2-442B-9B4D-57088DD5288D}"/>
              </a:ext>
            </a:extLst>
          </p:cNvPr>
          <p:cNvSpPr/>
          <p:nvPr/>
        </p:nvSpPr>
        <p:spPr bwMode="auto">
          <a:xfrm>
            <a:off x="6357505" y="2341262"/>
            <a:ext cx="3738774" cy="428625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pt-BR" dirty="0"/>
              <a:t>13,6 equivale a 12,2 = gap 1,4</a:t>
            </a:r>
          </a:p>
        </p:txBody>
      </p:sp>
    </p:spTree>
    <p:extLst>
      <p:ext uri="{BB962C8B-B14F-4D97-AF65-F5344CB8AC3E}">
        <p14:creationId xmlns:p14="http://schemas.microsoft.com/office/powerpoint/2010/main" val="2831219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5B9F6-4372-AD24-8D38-F7BAB8BA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0438"/>
            <a:ext cx="7886700" cy="487998"/>
          </a:xfrm>
        </p:spPr>
        <p:txBody>
          <a:bodyPr>
            <a:normAutofit fontScale="90000"/>
          </a:bodyPr>
          <a:lstStyle/>
          <a:p>
            <a:r>
              <a:rPr lang="pt-BR" noProof="0" dirty="0">
                <a:latin typeface="Mangal" panose="02040503050203030202" pitchFamily="18" charset="0"/>
                <a:cs typeface="Mangal" panose="02040503050203030202" pitchFamily="18" charset="0"/>
              </a:rPr>
              <a:t>Melhor, porem desigual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400630A-3171-AFC8-EADC-7E1415BA7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85" y="2009775"/>
            <a:ext cx="4800600" cy="28384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9FD218-0AFB-E41B-6C1E-76C18C91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204" y="3363502"/>
            <a:ext cx="1800225" cy="6858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D99E2B-7C9F-03AE-6C32-EA9EF343E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057" y="5207057"/>
            <a:ext cx="14001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C8EAC-7C86-4313-45D0-65758628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095"/>
            <a:ext cx="2529078" cy="3178273"/>
          </a:xfrm>
        </p:spPr>
        <p:txBody>
          <a:bodyPr>
            <a:noAutofit/>
          </a:bodyPr>
          <a:lstStyle/>
          <a:p>
            <a:r>
              <a:rPr lang="pt-BR" sz="3600" dirty="0">
                <a:latin typeface="Mangal" panose="02040503050203030202" pitchFamily="18" charset="0"/>
                <a:cs typeface="Mangal" panose="02040503050203030202" pitchFamily="18" charset="0"/>
              </a:rPr>
              <a:t>Geografia do capital humano no Brasil. 2019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1972DD8-6EB0-0B5B-F6EB-22E8176AB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313" y="1369728"/>
            <a:ext cx="4819650" cy="36099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10FB59-0300-B379-8F5E-6FBD2C752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942" y="4570502"/>
            <a:ext cx="2152650" cy="609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D85F44-4F4F-8797-D221-7D13E8883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053" y="5331111"/>
            <a:ext cx="14001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4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9FAC4-1035-1344-A0C6-36EA0111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00" y="1122363"/>
            <a:ext cx="86614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/>
              <a:t>Capital </a:t>
            </a:r>
            <a:r>
              <a:rPr lang="en-US" sz="6600" dirty="0" err="1"/>
              <a:t>humano</a:t>
            </a:r>
            <a:r>
              <a:rPr lang="en-US" sz="6600" dirty="0"/>
              <a:t> e </a:t>
            </a:r>
            <a:r>
              <a:rPr lang="en-US" sz="6600" dirty="0" err="1"/>
              <a:t>sucesso</a:t>
            </a:r>
            <a:r>
              <a:rPr lang="en-US" sz="6600" dirty="0"/>
              <a:t> </a:t>
            </a:r>
            <a:r>
              <a:rPr lang="en-US" sz="6600" dirty="0" err="1"/>
              <a:t>organizacional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8918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CD6D7-8B6A-6A49-9ABA-8347E037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958" y="2368585"/>
            <a:ext cx="5219585" cy="1662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dirty="0" err="1"/>
              <a:t>Glossário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46400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64964-5BD9-DA4D-B640-EB89082FC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272" y="1012004"/>
            <a:ext cx="2562119" cy="4795408"/>
          </a:xfrm>
        </p:spPr>
        <p:txBody>
          <a:bodyPr>
            <a:normAutofit/>
          </a:bodyPr>
          <a:lstStyle/>
          <a:p>
            <a:r>
              <a:rPr lang="pt-BR" noProof="0" dirty="0">
                <a:solidFill>
                  <a:schemeClr val="tx1"/>
                </a:solidFill>
              </a:rPr>
              <a:t>Recurso de capital humano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4B45D68-8C09-49ED-BE31-5CDFEFE1ED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9726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018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801E3-9111-8445-AB0F-CEE1288A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32523"/>
            <a:ext cx="6853818" cy="79513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/>
              <a:t>Recurso estratégico de capital  humano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E921D2C-7C6C-4453-943B-CBA442764C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02296" y="821635"/>
          <a:ext cx="8441634" cy="556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2605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49372-FCF6-3C4B-AC85-C99EB69B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272" y="1012004"/>
            <a:ext cx="2562119" cy="4795408"/>
          </a:xfrm>
        </p:spPr>
        <p:txBody>
          <a:bodyPr>
            <a:normAutofit/>
          </a:bodyPr>
          <a:lstStyle/>
          <a:p>
            <a:r>
              <a:rPr lang="pt-BR" noProof="0" dirty="0">
                <a:solidFill>
                  <a:schemeClr val="tx1"/>
                </a:solidFill>
              </a:rPr>
              <a:t>Capital social</a:t>
            </a:r>
          </a:p>
        </p:txBody>
      </p:sp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EA2B31D9-66F8-4C70-AE1B-37D93091BB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9726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82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75E2C6E-FA89-364C-B25D-B4B25031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26" y="2389999"/>
            <a:ext cx="4578896" cy="1523291"/>
          </a:xfrm>
        </p:spPr>
        <p:txBody>
          <a:bodyPr spcFirstLastPara="1" vert="horz" wrap="square" lIns="68580" tIns="34290" rIns="68580" bIns="34290" rtlCol="0" anchor="b" anchorCtr="0">
            <a:normAutofit fontScale="90000"/>
          </a:bodyPr>
          <a:lstStyle/>
          <a:p>
            <a:pPr algn="ctr"/>
            <a:r>
              <a:rPr lang="pt-BR" b="1" kern="1200" noProof="0" dirty="0">
                <a:latin typeface="Mangal" panose="02040503050203030202" pitchFamily="18" charset="0"/>
                <a:ea typeface="+mj-ea"/>
                <a:cs typeface="Mangal" panose="02040503050203030202" pitchFamily="18" charset="0"/>
              </a:rPr>
              <a:t>Capital Humano</a:t>
            </a:r>
            <a:endParaRPr lang="pt-BR" kern="1200" noProof="0" dirty="0">
              <a:latin typeface="Mangal" panose="02040503050203030202" pitchFamily="18" charset="0"/>
              <a:ea typeface="+mj-ea"/>
              <a:cs typeface="Mangal" panose="02040503050203030202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15057-4C13-2649-8D1B-6A7AA71B0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8026" y="3913290"/>
            <a:ext cx="4578896" cy="511559"/>
          </a:xfrm>
        </p:spPr>
        <p:txBody>
          <a:bodyPr spcFirstLastPara="1" vert="horz" wrap="square" lIns="68580" tIns="34290" rIns="68580" bIns="34290" rtlCol="0" anchor="ctr" anchorCtr="0">
            <a:normAutofit lnSpcReduction="10000"/>
          </a:bodyPr>
          <a:lstStyle/>
          <a:p>
            <a:pPr algn="ctr"/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067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B399A-CB63-584B-84BB-62366D87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272" y="1012004"/>
            <a:ext cx="2562119" cy="4795408"/>
          </a:xfrm>
        </p:spPr>
        <p:txBody>
          <a:bodyPr>
            <a:normAutofit/>
          </a:bodyPr>
          <a:lstStyle/>
          <a:p>
            <a:r>
              <a:rPr lang="pt-BR" noProof="0" dirty="0">
                <a:solidFill>
                  <a:schemeClr val="tx1"/>
                </a:solidFill>
              </a:rPr>
              <a:t>Capital estrutural</a:t>
            </a:r>
          </a:p>
        </p:txBody>
      </p:sp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8BB1D0C3-8B8F-4CEB-B0D5-C5EB570420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9726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6892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F6CE2-74EA-8246-94BC-EC9F07F6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272" y="1012004"/>
            <a:ext cx="2562119" cy="4795408"/>
          </a:xfrm>
        </p:spPr>
        <p:txBody>
          <a:bodyPr>
            <a:normAutofit/>
          </a:bodyPr>
          <a:lstStyle/>
          <a:p>
            <a:r>
              <a:rPr lang="pt-BR" noProof="0" dirty="0">
                <a:solidFill>
                  <a:schemeClr val="tx1"/>
                </a:solidFill>
              </a:rPr>
              <a:t>Capital intelectual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5595D73-29D9-4264-AF57-C267F10D66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9726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7508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00F7E-695A-AB4D-A03A-961EA1D2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073" y="1012004"/>
            <a:ext cx="3285755" cy="4795408"/>
          </a:xfrm>
        </p:spPr>
        <p:txBody>
          <a:bodyPr>
            <a:normAutofit/>
          </a:bodyPr>
          <a:lstStyle/>
          <a:p>
            <a:pPr algn="ctr"/>
            <a:r>
              <a:rPr lang="pt-BR" sz="3200" dirty="0" err="1"/>
              <a:t>Co-especialização</a:t>
            </a:r>
            <a:endParaRPr lang="pt-BR" sz="3200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6D310A9-13F0-424A-AFFF-869E244782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9726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004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BB8D7-B1DB-1E40-A1DE-2B40BAFE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63341"/>
            <a:ext cx="7886700" cy="994172"/>
          </a:xfrm>
        </p:spPr>
        <p:txBody>
          <a:bodyPr/>
          <a:lstStyle/>
          <a:p>
            <a:r>
              <a:rPr lang="pt-BR" dirty="0"/>
              <a:t>Estratégia de Capital Humano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CE10F6D-C1A1-7D42-BBA9-61BE2DD921E7}"/>
              </a:ext>
            </a:extLst>
          </p:cNvPr>
          <p:cNvGraphicFramePr/>
          <p:nvPr/>
        </p:nvGraphicFramePr>
        <p:xfrm>
          <a:off x="3048000" y="18262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ta para a Esquerda 6">
            <a:extLst>
              <a:ext uri="{FF2B5EF4-FFF2-40B4-BE49-F238E27FC236}">
                <a16:creationId xmlns:a16="http://schemas.microsoft.com/office/drawing/2014/main" id="{986C484A-B854-1E45-9B11-932A4B96EB7A}"/>
              </a:ext>
            </a:extLst>
          </p:cNvPr>
          <p:cNvSpPr/>
          <p:nvPr/>
        </p:nvSpPr>
        <p:spPr>
          <a:xfrm>
            <a:off x="8758517" y="3199314"/>
            <a:ext cx="1425389" cy="1275195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/>
              <a:t>Indicador de Capital Humano</a:t>
            </a:r>
          </a:p>
        </p:txBody>
      </p:sp>
      <p:sp>
        <p:nvSpPr>
          <p:cNvPr id="8" name="Seta para a Direita 7">
            <a:extLst>
              <a:ext uri="{FF2B5EF4-FFF2-40B4-BE49-F238E27FC236}">
                <a16:creationId xmlns:a16="http://schemas.microsoft.com/office/drawing/2014/main" id="{BFB4FBEB-FAD4-3A4D-85CA-0F150857D5E2}"/>
              </a:ext>
            </a:extLst>
          </p:cNvPr>
          <p:cNvSpPr/>
          <p:nvPr/>
        </p:nvSpPr>
        <p:spPr>
          <a:xfrm>
            <a:off x="2008096" y="3199314"/>
            <a:ext cx="1425389" cy="1185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/>
              <a:t>Gestão da Mudança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2FD1F82-2923-5443-92CA-0FE7280A75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4019" y="5505102"/>
            <a:ext cx="3558930" cy="38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91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73865EA-7128-42E7-8698-ADDE19600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1126435"/>
            <a:ext cx="7886700" cy="5075582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defRPr/>
            </a:pPr>
            <a:endParaRPr lang="pt-BR" sz="1400" dirty="0">
              <a:solidFill>
                <a:prstClr val="black">
                  <a:lumMod val="65000"/>
                  <a:lumOff val="35000"/>
                </a:prst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98DAF7-1138-0549-935C-D567BC61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25371"/>
            <a:ext cx="7886700" cy="80106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The resource-based view (RBV)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F31055-2A25-2D41-8F74-0AE0D029A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088" y="1126435"/>
            <a:ext cx="7815262" cy="507558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pt-BR" sz="1600" dirty="0"/>
              <a:t>Penrose (1959) introduziu o conceito de RBV, que analisa como as empresas criam vantagem competitivas sustentáveis, gerenciando e aplicando recursos internos.</a:t>
            </a:r>
          </a:p>
          <a:p>
            <a:pPr>
              <a:lnSpc>
                <a:spcPct val="120000"/>
              </a:lnSpc>
            </a:pPr>
            <a:r>
              <a:rPr lang="pt-BR" sz="1600" dirty="0"/>
              <a:t>Barney (1991) amplia essa visão com o argumento que cada organização possui um conjunto único de recursos, capacidades e competências, e é a combinação destes que permite criar uma vantagem competitiva sustentável . </a:t>
            </a:r>
          </a:p>
          <a:p>
            <a:pPr>
              <a:lnSpc>
                <a:spcPct val="120000"/>
              </a:lnSpc>
            </a:pPr>
            <a:r>
              <a:rPr lang="pt-BR" sz="1600" dirty="0"/>
              <a:t>Barney argumenta que estes recursos incluem </a:t>
            </a:r>
            <a:r>
              <a:rPr lang="pt-BR" sz="1600" i="1" dirty="0"/>
              <a:t>“todos ativos, capacidades, recursos organizacionais, atributos da empresa, informação e conhecimentos controlados pela empresa que permitem a empresa a conceber e implementar estratégias que melhorar eficiência e efetividade”. </a:t>
            </a:r>
          </a:p>
          <a:p>
            <a:pPr>
              <a:lnSpc>
                <a:spcPct val="120000"/>
              </a:lnSpc>
            </a:pPr>
            <a:r>
              <a:rPr lang="pt-BR" sz="1600" dirty="0"/>
              <a:t>Os recursos da empresa podem ser agrupados em três categorias: recursos de capital físico, recursos de capital humano e recursos de capital organizacional. </a:t>
            </a:r>
          </a:p>
          <a:p>
            <a:pPr>
              <a:lnSpc>
                <a:spcPct val="120000"/>
              </a:lnSpc>
            </a:pPr>
            <a:r>
              <a:rPr lang="pt-BR" sz="1600" dirty="0"/>
              <a:t>Atributos dos recursos</a:t>
            </a:r>
          </a:p>
          <a:p>
            <a:pPr lvl="1">
              <a:lnSpc>
                <a:spcPct val="120000"/>
              </a:lnSpc>
            </a:pPr>
            <a:r>
              <a:rPr lang="pt-BR" sz="1400" dirty="0"/>
              <a:t>Criar valor</a:t>
            </a:r>
          </a:p>
          <a:p>
            <a:pPr lvl="1">
              <a:lnSpc>
                <a:spcPct val="120000"/>
              </a:lnSpc>
            </a:pPr>
            <a:r>
              <a:rPr lang="pt-BR" sz="1400" dirty="0"/>
              <a:t>Raro</a:t>
            </a:r>
          </a:p>
          <a:p>
            <a:pPr lvl="1">
              <a:lnSpc>
                <a:spcPct val="120000"/>
              </a:lnSpc>
            </a:pPr>
            <a:r>
              <a:rPr lang="pt-BR" sz="1400" dirty="0"/>
              <a:t>Difícil de imitar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BB1DAF41-3073-4238-AB6E-830BD8D11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1126435"/>
            <a:ext cx="71438" cy="5075582"/>
          </a:xfrm>
          <a:prstGeom prst="rect">
            <a:avLst/>
          </a:prstGeom>
          <a:solidFill>
            <a:srgbClr val="FF0080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>
              <a:solidFill>
                <a:prstClr val="black">
                  <a:lumMod val="65000"/>
                  <a:lumOff val="35000"/>
                </a:prst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29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7">
            <a:extLst>
              <a:ext uri="{FF2B5EF4-FFF2-40B4-BE49-F238E27FC236}">
                <a16:creationId xmlns:a16="http://schemas.microsoft.com/office/drawing/2014/main" id="{15CCBC95-C8C3-48A7-A835-76821B98A2B6}"/>
              </a:ext>
            </a:extLst>
          </p:cNvPr>
          <p:cNvSpPr/>
          <p:nvPr/>
        </p:nvSpPr>
        <p:spPr bwMode="auto">
          <a:xfrm>
            <a:off x="2152650" y="1245015"/>
            <a:ext cx="7886700" cy="4917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8920" tIns="248920" rIns="248920" bIns="3093719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3200"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01F681-2B57-484B-AFA8-B55EABDC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6831516" cy="681796"/>
          </a:xfrm>
        </p:spPr>
        <p:txBody>
          <a:bodyPr>
            <a:normAutofit fontScale="90000"/>
          </a:bodyPr>
          <a:lstStyle/>
          <a:p>
            <a:r>
              <a:rPr lang="pt-BR" sz="3600" b="1" u="sng" dirty="0"/>
              <a:t>A perspectiva da capacidade e governança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D193A2-E180-C741-BD9B-F29179BF6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567" y="1192005"/>
            <a:ext cx="8481896" cy="49702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t-BR" sz="1600" dirty="0"/>
              <a:t>A crítica a RBV é que enquanto ela foca nos recursos da empresa, ela é limitada na explicação de como os recursos podem ser desenvolver no tempo para formar competências e capacidades. </a:t>
            </a:r>
          </a:p>
          <a:p>
            <a:pPr>
              <a:lnSpc>
                <a:spcPct val="120000"/>
              </a:lnSpc>
            </a:pPr>
            <a:r>
              <a:rPr lang="pt-BR" sz="1600" u="sng" dirty="0"/>
              <a:t>RBV de uma empresa </a:t>
            </a:r>
            <a:r>
              <a:rPr lang="pt-BR" sz="1600" dirty="0"/>
              <a:t>é predominante focado na decisão de qual recurso estratégico (físico, humano ou organizacional) deve ser utilizado para gerar rendas, </a:t>
            </a:r>
            <a:r>
              <a:rPr lang="pt-BR" sz="1600" b="1" dirty="0"/>
              <a:t>enquanto</a:t>
            </a:r>
            <a:r>
              <a:rPr lang="pt-BR" sz="1600" dirty="0"/>
              <a:t> </a:t>
            </a:r>
            <a:r>
              <a:rPr lang="pt-BR" sz="1600" u="sng" dirty="0"/>
              <a:t>a abordagem da capacidade </a:t>
            </a:r>
            <a:r>
              <a:rPr lang="pt-BR" sz="1600" dirty="0"/>
              <a:t>está focada na construção, expansão desses recursos para ao desenvolvimento das capacidades da empresa. </a:t>
            </a:r>
          </a:p>
          <a:p>
            <a:pPr>
              <a:lnSpc>
                <a:spcPct val="120000"/>
              </a:lnSpc>
            </a:pPr>
            <a:r>
              <a:rPr lang="pt-BR" sz="1600" dirty="0"/>
              <a:t>Consequentemente, a visão de capacidade é consideravelmente mais detalhada em relação a como organizações desenvolvem competências especificas da empresa. Capacidades frequentemente se origina da combinação de recursos humanos com outro ativo organizacional (co-especialização), isto é, capital humano  interagindo com capital social  ou capital organizacional.</a:t>
            </a:r>
          </a:p>
          <a:p>
            <a:pPr>
              <a:lnSpc>
                <a:spcPct val="120000"/>
              </a:lnSpc>
            </a:pPr>
            <a:r>
              <a:rPr lang="pt-BR" sz="1600" dirty="0"/>
              <a:t>Três componentes chaves do capital humano  especifico da empresa facilitam a criação de capacidades: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1400" dirty="0"/>
              <a:t>O conhecimento vivencial dos recursos únicos da empresa, capacidades co-especializadas, sistemas e rotinas.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1400" dirty="0"/>
              <a:t>O conhecimento coletivo compartilhado dos pontos fortes e deficiências dos empregados e gerentes da empresa e a confiança enraizada nas relações especificas e na cultura organizacional da empresa. 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1400" dirty="0"/>
              <a:t>O conhecimento explicito e tácito sobre os elementos chaves e stakeholders da empresa.</a:t>
            </a:r>
          </a:p>
        </p:txBody>
      </p:sp>
    </p:spTree>
    <p:extLst>
      <p:ext uri="{BB962C8B-B14F-4D97-AF65-F5344CB8AC3E}">
        <p14:creationId xmlns:p14="http://schemas.microsoft.com/office/powerpoint/2010/main" val="4287787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0954E-5DB3-B147-B909-3F1BFD85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72125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Ligando capacidade do capital humano  com estratégia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166BBE7-BD02-4B81-A3C6-8CAD1D0AA2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1690689"/>
          <a:ext cx="7886700" cy="436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425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7BF2A-D203-7045-ABC8-806FD9C7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09" y="245859"/>
            <a:ext cx="9037982" cy="969625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Teoria dinâmica da capacidade e mudança organizacional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5B64476-D27C-4568-B167-436EA91F8E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70993" y="967409"/>
          <a:ext cx="9143999" cy="530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173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55E1E-A736-B641-A5BC-BB1CAECC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O desenvolvimento de capacidades dinâmicas.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8938F30-AE36-4AFB-98E3-A9F62CCB49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8314" y="1590261"/>
          <a:ext cx="8441635" cy="455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9877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48596F4-00E2-714B-B156-CA3C6912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/>
              <a:t>Teoria </a:t>
            </a:r>
            <a:r>
              <a:rPr lang="en-US" sz="4800" dirty="0" err="1"/>
              <a:t>contemporânea</a:t>
            </a:r>
            <a:r>
              <a:rPr lang="en-US" sz="4800" dirty="0"/>
              <a:t> de </a:t>
            </a:r>
            <a:r>
              <a:rPr lang="en-US" sz="4800" dirty="0" err="1"/>
              <a:t>gestão</a:t>
            </a:r>
            <a:r>
              <a:rPr lang="en-US" sz="4800" dirty="0"/>
              <a:t> do capital </a:t>
            </a:r>
            <a:r>
              <a:rPr lang="en-US" sz="4800" dirty="0" err="1"/>
              <a:t>humano</a:t>
            </a:r>
            <a:r>
              <a:rPr lang="en-US" sz="4800" dirty="0"/>
              <a:t>: Micro </a:t>
            </a:r>
            <a:r>
              <a:rPr lang="en-US" sz="4800" dirty="0" err="1"/>
              <a:t>fundamentos</a:t>
            </a:r>
            <a:r>
              <a:rPr lang="en-US" sz="4800" dirty="0"/>
              <a:t> do capital </a:t>
            </a:r>
            <a:r>
              <a:rPr lang="en-US" sz="4800" dirty="0" err="1"/>
              <a:t>humano</a:t>
            </a:r>
            <a:r>
              <a:rPr lang="en-US" sz="4800" dirty="0"/>
              <a:t>.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9A421C-9C2A-CB40-B828-6911716B8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0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34A0B6E-C48F-4CC1-846A-155D99555C69}"/>
              </a:ext>
            </a:extLst>
          </p:cNvPr>
          <p:cNvSpPr/>
          <p:nvPr/>
        </p:nvSpPr>
        <p:spPr>
          <a:xfrm>
            <a:off x="2152650" y="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300" b="1" dirty="0">
                <a:latin typeface="+mj-lt"/>
                <a:ea typeface="+mj-ea"/>
                <a:cs typeface="+mj-cs"/>
              </a:rPr>
              <a:t>Capital humano</a:t>
            </a:r>
            <a:endParaRPr lang="en-US" sz="33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1253951-F133-41E7-8D9B-3D2B033AC9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0" y="994173"/>
          <a:ext cx="8515350" cy="449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4653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5F141-286B-BD4D-A7B8-061261FF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Treinamento do empregado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8961B87-E26F-4A9C-97E6-27727D4E6A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2161153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279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4090" y="1182827"/>
            <a:ext cx="7164336" cy="924563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300">
                <a:solidFill>
                  <a:schemeClr val="bg1"/>
                </a:solidFill>
              </a:rPr>
              <a:t>Modelo de aprendizagem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317FA5E-AD12-4F11-BD78-0ECDB72E911F}"/>
              </a:ext>
            </a:extLst>
          </p:cNvPr>
          <p:cNvGraphicFramePr/>
          <p:nvPr/>
        </p:nvGraphicFramePr>
        <p:xfrm>
          <a:off x="2094141" y="398973"/>
          <a:ext cx="8003718" cy="369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-681" b="-910"/>
          <a:stretch/>
        </p:blipFill>
        <p:spPr>
          <a:xfrm>
            <a:off x="4198278" y="3975654"/>
            <a:ext cx="3795444" cy="22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43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71107" y="332218"/>
            <a:ext cx="4049786" cy="71482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300" dirty="0" err="1">
                <a:solidFill>
                  <a:srgbClr val="000000"/>
                </a:solidFill>
              </a:rPr>
              <a:t>Mentoria</a:t>
            </a:r>
            <a:endParaRPr lang="en-US" sz="3300" dirty="0">
              <a:solidFill>
                <a:srgbClr val="000000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/>
          </a:blip>
          <a:srcRect l="18210" r="18211" b="1"/>
          <a:stretch/>
        </p:blipFill>
        <p:spPr>
          <a:xfrm>
            <a:off x="1524015" y="1537673"/>
            <a:ext cx="3628516" cy="3797804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E7E6450-8975-4648-A1D5-EF77CE0BCB5E}"/>
              </a:ext>
            </a:extLst>
          </p:cNvPr>
          <p:cNvGraphicFramePr/>
          <p:nvPr/>
        </p:nvGraphicFramePr>
        <p:xfrm>
          <a:off x="5443611" y="1192286"/>
          <a:ext cx="4932827" cy="448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7979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986" y="253131"/>
            <a:ext cx="7886700" cy="994172"/>
          </a:xfrm>
        </p:spPr>
        <p:txBody>
          <a:bodyPr/>
          <a:lstStyle/>
          <a:p>
            <a:pPr algn="ctr"/>
            <a:r>
              <a:rPr lang="pt-BR" noProof="0" dirty="0"/>
              <a:t>Desenvolvimento do empregado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F5D6046-CAD1-4B17-9126-5E45F646B1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49288" y="954157"/>
          <a:ext cx="8706679" cy="534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1468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7192" y="4432554"/>
            <a:ext cx="4945642" cy="121890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300" dirty="0">
                <a:solidFill>
                  <a:srgbClr val="FFFFFF"/>
                </a:solidFill>
              </a:rPr>
              <a:t>Job Rotation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873" r="7206" b="1"/>
          <a:stretch/>
        </p:blipFill>
        <p:spPr>
          <a:xfrm>
            <a:off x="3149735" y="398463"/>
            <a:ext cx="5892531" cy="342900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81D7913-0637-4258-A455-90753B064720}"/>
              </a:ext>
            </a:extLst>
          </p:cNvPr>
          <p:cNvGraphicFramePr/>
          <p:nvPr/>
        </p:nvGraphicFramePr>
        <p:xfrm>
          <a:off x="2054087" y="3222372"/>
          <a:ext cx="8110330" cy="363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2171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1000" r="-2" b="-2"/>
          <a:stretch/>
        </p:blipFill>
        <p:spPr>
          <a:xfrm>
            <a:off x="1524020" y="2"/>
            <a:ext cx="914398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52651" y="1065862"/>
            <a:ext cx="2697643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solidFill>
                  <a:schemeClr val="tx1"/>
                </a:solidFill>
              </a:rPr>
              <a:t>Engajamento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014030" y="1065862"/>
            <a:ext cx="5388927" cy="472627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Energia</a:t>
            </a:r>
            <a:r>
              <a:rPr lang="en-US" sz="2400" dirty="0"/>
              <a:t>, </a:t>
            </a:r>
            <a:r>
              <a:rPr lang="en-US" sz="2400" dirty="0" err="1"/>
              <a:t>envolvimento</a:t>
            </a:r>
            <a:r>
              <a:rPr lang="en-US" sz="2400" dirty="0"/>
              <a:t> e </a:t>
            </a:r>
            <a:r>
              <a:rPr lang="en-US" sz="2400" dirty="0" err="1"/>
              <a:t>Eficácia</a:t>
            </a:r>
            <a:r>
              <a:rPr lang="en-US" sz="2400" dirty="0"/>
              <a:t> </a:t>
            </a:r>
            <a:r>
              <a:rPr lang="en-US" sz="2400" dirty="0" err="1"/>
              <a:t>oposto</a:t>
            </a:r>
            <a:r>
              <a:rPr lang="en-US" sz="2400" dirty="0"/>
              <a:t> </a:t>
            </a:r>
            <a:r>
              <a:rPr lang="en-US" sz="2400" dirty="0" err="1"/>
              <a:t>Exaustão</a:t>
            </a:r>
            <a:r>
              <a:rPr lang="en-US" sz="2400" dirty="0"/>
              <a:t> </a:t>
            </a:r>
            <a:r>
              <a:rPr lang="en-US" sz="2400" dirty="0" err="1"/>
              <a:t>emocional</a:t>
            </a:r>
            <a:r>
              <a:rPr lang="en-US" sz="2400" dirty="0"/>
              <a:t>, </a:t>
            </a:r>
            <a:r>
              <a:rPr lang="en-US" sz="2400" dirty="0" err="1"/>
              <a:t>despersonalização</a:t>
            </a:r>
            <a:r>
              <a:rPr lang="en-US" sz="2400" dirty="0"/>
              <a:t> e </a:t>
            </a:r>
            <a:r>
              <a:rPr lang="en-US" sz="2400" dirty="0" err="1"/>
              <a:t>falta</a:t>
            </a:r>
            <a:r>
              <a:rPr lang="en-US" sz="2400" dirty="0"/>
              <a:t> de </a:t>
            </a:r>
            <a:r>
              <a:rPr lang="en-US" sz="2400" dirty="0" err="1"/>
              <a:t>eficácia</a:t>
            </a:r>
            <a:r>
              <a:rPr lang="en-US" sz="2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“</a:t>
            </a:r>
            <a:r>
              <a:rPr lang="en-US" sz="2400" i="1" dirty="0" err="1"/>
              <a:t>estado</a:t>
            </a:r>
            <a:r>
              <a:rPr lang="en-US" sz="2400" i="1" dirty="0"/>
              <a:t> de </a:t>
            </a:r>
            <a:r>
              <a:rPr lang="en-US" sz="2400" i="1" dirty="0" err="1"/>
              <a:t>motivação</a:t>
            </a:r>
            <a:r>
              <a:rPr lang="en-US" sz="2400" i="1" dirty="0"/>
              <a:t> (</a:t>
            </a:r>
            <a:r>
              <a:rPr lang="en-US" sz="2400" i="1" dirty="0" err="1"/>
              <a:t>momento</a:t>
            </a:r>
            <a:r>
              <a:rPr lang="en-US" sz="2400" i="1" dirty="0"/>
              <a:t> a </a:t>
            </a:r>
            <a:r>
              <a:rPr lang="en-US" sz="2400" i="1" dirty="0" err="1"/>
              <a:t>momento</a:t>
            </a:r>
            <a:r>
              <a:rPr lang="en-US" sz="2400" i="1" dirty="0"/>
              <a:t>) e </a:t>
            </a:r>
            <a:r>
              <a:rPr lang="en-US" sz="2400" i="1" dirty="0" err="1"/>
              <a:t>estimulado</a:t>
            </a:r>
            <a:r>
              <a:rPr lang="en-US" sz="2400" i="1" dirty="0"/>
              <a:t> </a:t>
            </a:r>
            <a:r>
              <a:rPr lang="en-US" sz="2400" i="1" dirty="0" err="1"/>
              <a:t>psíquica</a:t>
            </a:r>
            <a:r>
              <a:rPr lang="en-US" sz="2400" i="1" dirty="0"/>
              <a:t> e </a:t>
            </a:r>
            <a:r>
              <a:rPr lang="en-US" sz="2400" i="1" dirty="0" err="1"/>
              <a:t>fisiologicamente</a:t>
            </a:r>
            <a:r>
              <a:rPr lang="en-US" sz="2400" i="1" dirty="0"/>
              <a:t>. É </a:t>
            </a:r>
            <a:r>
              <a:rPr lang="en-US" sz="2400" i="1" dirty="0" err="1"/>
              <a:t>focada</a:t>
            </a:r>
            <a:r>
              <a:rPr lang="en-US" sz="2400" i="1" dirty="0"/>
              <a:t> e </a:t>
            </a:r>
            <a:r>
              <a:rPr lang="en-US" sz="2400" i="1" dirty="0" err="1"/>
              <a:t>alinhada</a:t>
            </a:r>
            <a:r>
              <a:rPr lang="en-US" sz="2400" i="1" dirty="0"/>
              <a:t> com </a:t>
            </a:r>
            <a:r>
              <a:rPr lang="en-US" sz="2400" i="1" dirty="0" err="1"/>
              <a:t>os</a:t>
            </a:r>
            <a:r>
              <a:rPr lang="en-US" sz="2400" i="1" dirty="0"/>
              <a:t> </a:t>
            </a:r>
            <a:r>
              <a:rPr lang="en-US" sz="2400" i="1" dirty="0" err="1"/>
              <a:t>objetivos</a:t>
            </a:r>
            <a:r>
              <a:rPr lang="en-US" sz="2400" i="1" dirty="0"/>
              <a:t> da </a:t>
            </a:r>
            <a:r>
              <a:rPr lang="en-US" sz="2400" i="1" dirty="0" err="1"/>
              <a:t>organização</a:t>
            </a:r>
            <a:r>
              <a:rPr lang="en-US" sz="2400" i="1" dirty="0"/>
              <a:t> e </a:t>
            </a:r>
            <a:r>
              <a:rPr lang="en-US" sz="2400" i="1" dirty="0" err="1"/>
              <a:t>canaliza</a:t>
            </a:r>
            <a:r>
              <a:rPr lang="en-US" sz="2400" i="1" dirty="0"/>
              <a:t> </a:t>
            </a:r>
            <a:r>
              <a:rPr lang="en-US" sz="2400" i="1" dirty="0" err="1"/>
              <a:t>seu</a:t>
            </a:r>
            <a:r>
              <a:rPr lang="en-US" sz="2400" i="1" dirty="0"/>
              <a:t> self </a:t>
            </a:r>
            <a:r>
              <a:rPr lang="en-US" sz="2400" i="1" dirty="0" err="1"/>
              <a:t>cognitivo</a:t>
            </a:r>
            <a:r>
              <a:rPr lang="en-US" sz="2400" i="1" dirty="0"/>
              <a:t> para </a:t>
            </a:r>
            <a:r>
              <a:rPr lang="en-US" sz="2400" i="1" dirty="0" err="1"/>
              <a:t>transformar</a:t>
            </a:r>
            <a:r>
              <a:rPr lang="en-US" sz="2400" i="1" dirty="0"/>
              <a:t> o </a:t>
            </a:r>
            <a:r>
              <a:rPr lang="en-US" sz="2400" i="1" dirty="0" err="1"/>
              <a:t>trabalho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uma</a:t>
            </a:r>
            <a:r>
              <a:rPr lang="en-US" sz="2400" i="1" dirty="0"/>
              <a:t> </a:t>
            </a:r>
            <a:r>
              <a:rPr lang="en-US" sz="2400" i="1" dirty="0" err="1"/>
              <a:t>realização</a:t>
            </a:r>
            <a:r>
              <a:rPr lang="en-US" sz="2400" i="1" dirty="0"/>
              <a:t> </a:t>
            </a:r>
            <a:r>
              <a:rPr lang="en-US" sz="2400" i="1" dirty="0" err="1"/>
              <a:t>significativa</a:t>
            </a:r>
            <a:r>
              <a:rPr lang="en-US" sz="2400" i="1" dirty="0"/>
              <a:t> e com </a:t>
            </a:r>
            <a:r>
              <a:rPr lang="en-US" sz="2400" i="1" dirty="0" err="1"/>
              <a:t>proposito</a:t>
            </a:r>
            <a:r>
              <a:rPr lang="en-US" sz="2400" i="1" dirty="0"/>
              <a:t>. </a:t>
            </a:r>
            <a:r>
              <a:rPr lang="en-US" sz="2400" dirty="0"/>
              <a:t>Byrne, 2015.”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Modelo</a:t>
            </a:r>
            <a:r>
              <a:rPr lang="en-US" sz="2400" dirty="0"/>
              <a:t> </a:t>
            </a:r>
            <a:r>
              <a:rPr lang="en-US" sz="2400" dirty="0" err="1"/>
              <a:t>demanda</a:t>
            </a:r>
            <a:r>
              <a:rPr lang="en-US" sz="2400" dirty="0"/>
              <a:t> dos </a:t>
            </a:r>
            <a:r>
              <a:rPr lang="en-US" sz="2400" dirty="0" err="1"/>
              <a:t>trabalho</a:t>
            </a:r>
            <a:r>
              <a:rPr lang="en-US" sz="2400" dirty="0"/>
              <a:t> e </a:t>
            </a:r>
            <a:r>
              <a:rPr lang="en-US" sz="2400" dirty="0" err="1"/>
              <a:t>recursos</a:t>
            </a:r>
            <a:r>
              <a:rPr lang="en-US" sz="2400" dirty="0"/>
              <a:t> do </a:t>
            </a:r>
            <a:r>
              <a:rPr lang="en-US" sz="2400" dirty="0" err="1"/>
              <a:t>trabalho</a:t>
            </a:r>
            <a:r>
              <a:rPr lang="en-US" sz="2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Medição</a:t>
            </a:r>
            <a:r>
              <a:rPr lang="en-US" sz="2400" dirty="0"/>
              <a:t> do </a:t>
            </a:r>
            <a:r>
              <a:rPr lang="en-US" sz="2400" dirty="0" err="1"/>
              <a:t>engajamento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839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6600" y="643468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Criatividade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966724" y="1408474"/>
            <a:ext cx="3193773" cy="40410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i="1" dirty="0"/>
              <a:t>“</a:t>
            </a:r>
            <a:r>
              <a:rPr lang="en-US" sz="1800" i="1" dirty="0" err="1"/>
              <a:t>Criatividade</a:t>
            </a:r>
            <a:r>
              <a:rPr lang="en-US" sz="1800" i="1" dirty="0"/>
              <a:t> </a:t>
            </a:r>
            <a:r>
              <a:rPr lang="en-US" sz="1800" i="1" dirty="0" err="1"/>
              <a:t>refere</a:t>
            </a:r>
            <a:r>
              <a:rPr lang="en-US" sz="1800" i="1" dirty="0"/>
              <a:t>-se a </a:t>
            </a:r>
            <a:r>
              <a:rPr lang="en-US" sz="1800" i="1" dirty="0" err="1"/>
              <a:t>produção</a:t>
            </a:r>
            <a:r>
              <a:rPr lang="en-US" sz="1800" i="1" dirty="0"/>
              <a:t> de </a:t>
            </a:r>
            <a:r>
              <a:rPr lang="en-US" sz="1800" i="1" dirty="0" err="1"/>
              <a:t>novas</a:t>
            </a:r>
            <a:r>
              <a:rPr lang="en-US" sz="1800" i="1" dirty="0"/>
              <a:t> e </a:t>
            </a:r>
            <a:r>
              <a:rPr lang="en-US" sz="1800" i="1" dirty="0" err="1"/>
              <a:t>uteis</a:t>
            </a:r>
            <a:r>
              <a:rPr lang="en-US" sz="1800" i="1" dirty="0"/>
              <a:t> </a:t>
            </a:r>
            <a:r>
              <a:rPr lang="en-US" sz="1800" i="1" dirty="0" err="1"/>
              <a:t>ideias</a:t>
            </a:r>
            <a:r>
              <a:rPr lang="en-US" sz="1800" i="1" dirty="0"/>
              <a:t> que </a:t>
            </a:r>
            <a:r>
              <a:rPr lang="en-US" sz="1800" i="1" dirty="0" err="1"/>
              <a:t>alimenta</a:t>
            </a:r>
            <a:r>
              <a:rPr lang="en-US" sz="1800" i="1" dirty="0"/>
              <a:t> a </a:t>
            </a:r>
            <a:r>
              <a:rPr lang="en-US" sz="1800" i="1" dirty="0" err="1"/>
              <a:t>inovação</a:t>
            </a:r>
            <a:r>
              <a:rPr lang="en-US" sz="1800" i="1" dirty="0"/>
              <a:t> </a:t>
            </a:r>
            <a:r>
              <a:rPr lang="en-US" sz="1800" i="1" dirty="0" err="1"/>
              <a:t>em</a:t>
            </a:r>
            <a:r>
              <a:rPr lang="en-US" sz="1800" i="1" dirty="0"/>
              <a:t> </a:t>
            </a:r>
            <a:r>
              <a:rPr lang="en-US" sz="1800" i="1" dirty="0" err="1"/>
              <a:t>produtos</a:t>
            </a:r>
            <a:r>
              <a:rPr lang="en-US" sz="1800" i="1" dirty="0"/>
              <a:t>, </a:t>
            </a:r>
            <a:r>
              <a:rPr lang="en-US" sz="1800" i="1" dirty="0" err="1"/>
              <a:t>serviços</a:t>
            </a:r>
            <a:r>
              <a:rPr lang="en-US" sz="1800" i="1" dirty="0"/>
              <a:t>, </a:t>
            </a:r>
            <a:r>
              <a:rPr lang="en-US" sz="1800" i="1" dirty="0" err="1"/>
              <a:t>processos</a:t>
            </a:r>
            <a:r>
              <a:rPr lang="en-US" sz="1800" i="1" dirty="0"/>
              <a:t> e </a:t>
            </a:r>
            <a:r>
              <a:rPr lang="en-US" sz="1800" i="1" dirty="0" err="1"/>
              <a:t>procedimentos</a:t>
            </a:r>
            <a:r>
              <a:rPr lang="en-US" sz="1800" i="1" dirty="0"/>
              <a:t> </a:t>
            </a:r>
            <a:r>
              <a:rPr lang="en-US" sz="1800" i="1" dirty="0" err="1"/>
              <a:t>nas</a:t>
            </a:r>
            <a:r>
              <a:rPr lang="en-US" sz="1800" i="1" dirty="0"/>
              <a:t> </a:t>
            </a:r>
            <a:r>
              <a:rPr lang="en-US" sz="1800" i="1" dirty="0" err="1"/>
              <a:t>organizações</a:t>
            </a:r>
            <a:r>
              <a:rPr lang="en-US" sz="1800" i="1" dirty="0"/>
              <a:t> (</a:t>
            </a:r>
            <a:r>
              <a:rPr lang="en-US" sz="1800" i="1" dirty="0" err="1"/>
              <a:t>Shalley</a:t>
            </a:r>
            <a:r>
              <a:rPr lang="en-US" sz="1800" i="1" dirty="0"/>
              <a:t> et al, 2004”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Vinculado</a:t>
            </a:r>
            <a:r>
              <a:rPr lang="en-US" sz="1800" dirty="0"/>
              <a:t> com </a:t>
            </a:r>
            <a:r>
              <a:rPr lang="en-US" sz="1800" dirty="0" err="1"/>
              <a:t>engajamento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Promovido</a:t>
            </a:r>
            <a:r>
              <a:rPr lang="en-US" sz="1800" dirty="0"/>
              <a:t> tanto por </a:t>
            </a:r>
            <a:r>
              <a:rPr lang="en-US" sz="1800" dirty="0" err="1"/>
              <a:t>fatores</a:t>
            </a:r>
            <a:r>
              <a:rPr lang="en-US" sz="1800" dirty="0"/>
              <a:t> </a:t>
            </a:r>
            <a:r>
              <a:rPr lang="en-US" sz="1800" dirty="0" err="1"/>
              <a:t>individuais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organizacionais</a:t>
            </a:r>
            <a:endParaRPr lang="en-US" sz="18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338"/>
          <a:stretch/>
        </p:blipFill>
        <p:spPr>
          <a:xfrm>
            <a:off x="5160496" y="1859812"/>
            <a:ext cx="5393100" cy="31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05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5501" y="1459744"/>
            <a:ext cx="3985902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4000" b="1" dirty="0" err="1"/>
              <a:t>Inovação</a:t>
            </a:r>
            <a:endParaRPr lang="en-US" sz="4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09971" y="2897183"/>
            <a:ext cx="4557401" cy="2531940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en-US" sz="2400" dirty="0" err="1"/>
              <a:t>Tipos</a:t>
            </a:r>
            <a:r>
              <a:rPr lang="en-US" sz="2400" dirty="0"/>
              <a:t> de </a:t>
            </a:r>
            <a:r>
              <a:rPr lang="en-US" sz="2400" dirty="0" err="1"/>
              <a:t>inovação</a:t>
            </a:r>
            <a:r>
              <a:rPr lang="en-US" sz="2400" dirty="0"/>
              <a:t>: </a:t>
            </a:r>
            <a:r>
              <a:rPr lang="en-US" sz="2400" dirty="0" err="1"/>
              <a:t>produto</a:t>
            </a:r>
            <a:r>
              <a:rPr lang="en-US" sz="2400" dirty="0"/>
              <a:t>, </a:t>
            </a:r>
            <a:r>
              <a:rPr lang="en-US" sz="2400" dirty="0" err="1"/>
              <a:t>processos</a:t>
            </a:r>
            <a:r>
              <a:rPr lang="en-US" sz="2400" dirty="0"/>
              <a:t>, marketing e </a:t>
            </a:r>
            <a:r>
              <a:rPr lang="en-US" sz="2400" dirty="0" err="1"/>
              <a:t>organizacional</a:t>
            </a:r>
            <a:endParaRPr lang="en-US" sz="2400" dirty="0"/>
          </a:p>
          <a:p>
            <a:pPr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2400" dirty="0" err="1"/>
              <a:t>Vinculado</a:t>
            </a:r>
            <a:r>
              <a:rPr lang="en-US" sz="2400" dirty="0"/>
              <a:t> com </a:t>
            </a:r>
            <a:r>
              <a:rPr lang="en-US" sz="2400" dirty="0" err="1"/>
              <a:t>atitudes</a:t>
            </a:r>
            <a:r>
              <a:rPr lang="en-US" sz="2400" dirty="0"/>
              <a:t> dos </a:t>
            </a:r>
            <a:r>
              <a:rPr lang="en-US" sz="2400" dirty="0" err="1"/>
              <a:t>empregados</a:t>
            </a:r>
            <a:endParaRPr lang="en-US" sz="2400" dirty="0"/>
          </a:p>
          <a:p>
            <a:pPr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2400" dirty="0" err="1"/>
              <a:t>Desafio</a:t>
            </a:r>
            <a:r>
              <a:rPr lang="en-US" sz="2400" dirty="0"/>
              <a:t> da </a:t>
            </a:r>
            <a:r>
              <a:rPr lang="en-US" sz="2400" dirty="0" err="1"/>
              <a:t>liderança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62" r="24511" b="-1"/>
          <a:stretch/>
        </p:blipFill>
        <p:spPr>
          <a:xfrm>
            <a:off x="6081404" y="1"/>
            <a:ext cx="4557401" cy="4735851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4137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06601" y="1337311"/>
            <a:ext cx="2322320" cy="4209927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Gestão de Talento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0B6DF25-4E77-4549-BFFC-89D06493C94F}"/>
              </a:ext>
            </a:extLst>
          </p:cNvPr>
          <p:cNvGraphicFramePr/>
          <p:nvPr/>
        </p:nvGraphicFramePr>
        <p:xfrm>
          <a:off x="1797041" y="371533"/>
          <a:ext cx="7254194" cy="3609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l="11032" r="11032"/>
          <a:stretch>
            <a:fillRect/>
          </a:stretch>
        </p:blipFill>
        <p:spPr>
          <a:xfrm>
            <a:off x="6206843" y="3008244"/>
            <a:ext cx="4082218" cy="32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6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D004E530-436F-4C7F-997D-DD9A3C48AC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70048" y="865632"/>
          <a:ext cx="6620256" cy="490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787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05A2B-3CC7-D24E-A77A-BF507DCE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073" y="1616253"/>
            <a:ext cx="2846319" cy="3596556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Mangal" panose="02040503050203030202" pitchFamily="18" charset="0"/>
                <a:cs typeface="Mangal" panose="02040503050203030202" pitchFamily="18" charset="0"/>
              </a:rPr>
              <a:t>OCDE – Fatores que determinam capital humano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E250C032-491E-4594-9751-D6EE97290B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9726" y="121044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478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AA64748-4E96-EA46-BE50-20E564FF4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1543430"/>
            <a:ext cx="6866006" cy="39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FE9FF6C-E2C8-DFD5-16FC-D7B15D56C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>
                <a:latin typeface="Mangal" panose="02040503050203030202" pitchFamily="18" charset="0"/>
                <a:cs typeface="Mangal" panose="02040503050203030202" pitchFamily="18" charset="0"/>
              </a:rPr>
              <a:t>Índice de Capital Humano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55CC4D-ADA0-006A-359E-7F5B5FD80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279" y="2266201"/>
            <a:ext cx="6346622" cy="263649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766B7CC-9E3F-BE33-9ED8-FF6B65FA8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057" y="5207057"/>
            <a:ext cx="14001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3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3BC93-0D6C-B74A-9EFF-2407B72A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653" y="606565"/>
            <a:ext cx="7838694" cy="1325563"/>
          </a:xfrm>
        </p:spPr>
        <p:txBody>
          <a:bodyPr anchor="ctr">
            <a:normAutofit/>
          </a:bodyPr>
          <a:lstStyle/>
          <a:p>
            <a:r>
              <a:rPr lang="pt-BR" b="1" noProof="0" dirty="0"/>
              <a:t>Indicador de Capital Humano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FC3DC79-B19C-47AB-B64C-C614E188FA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74656" y="2124487"/>
          <a:ext cx="7642689" cy="3878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169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2CCD0-9D56-BD02-AF1C-7DEE76EF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88" y="231648"/>
            <a:ext cx="7886700" cy="803228"/>
          </a:xfrm>
        </p:spPr>
        <p:txBody>
          <a:bodyPr>
            <a:normAutofit fontScale="90000"/>
          </a:bodyPr>
          <a:lstStyle/>
          <a:p>
            <a:r>
              <a:rPr lang="pt-BR" noProof="0" dirty="0">
                <a:latin typeface="Mangal" panose="02040503050203030202" pitchFamily="18" charset="0"/>
                <a:cs typeface="Mangal" panose="02040503050203030202" pitchFamily="18" charset="0"/>
              </a:rPr>
              <a:t>Produtividade do trabalho da indústria – 1950 a 2018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2F334DF-53AB-BDF0-6F04-ABABCB38B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848" y="1273382"/>
            <a:ext cx="7152640" cy="40387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D893399-015C-43D8-4C41-F39EC0DF88E1}"/>
              </a:ext>
            </a:extLst>
          </p:cNvPr>
          <p:cNvSpPr txBox="1"/>
          <p:nvPr/>
        </p:nvSpPr>
        <p:spPr>
          <a:xfrm>
            <a:off x="7193280" y="5499958"/>
            <a:ext cx="245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BOLINA, LIDIA, S., 2022 </a:t>
            </a:r>
          </a:p>
        </p:txBody>
      </p:sp>
    </p:spTree>
    <p:extLst>
      <p:ext uri="{BB962C8B-B14F-4D97-AF65-F5344CB8AC3E}">
        <p14:creationId xmlns:p14="http://schemas.microsoft.com/office/powerpoint/2010/main" val="1986984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2006</Words>
  <Application>Microsoft Macintosh PowerPoint</Application>
  <PresentationFormat>Widescreen</PresentationFormat>
  <Paragraphs>144</Paragraphs>
  <Slides>38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Arial</vt:lpstr>
      <vt:lpstr>Avenir Book</vt:lpstr>
      <vt:lpstr>Calibri</vt:lpstr>
      <vt:lpstr>Calibri Light</vt:lpstr>
      <vt:lpstr>Mangal</vt:lpstr>
      <vt:lpstr>Wingdings</vt:lpstr>
      <vt:lpstr>Tema do Office</vt:lpstr>
      <vt:lpstr>Apresentação do PowerPoint</vt:lpstr>
      <vt:lpstr>Capital Humano</vt:lpstr>
      <vt:lpstr>Apresentação do PowerPoint</vt:lpstr>
      <vt:lpstr>Apresentação do PowerPoint</vt:lpstr>
      <vt:lpstr>OCDE – Fatores que determinam capital humano</vt:lpstr>
      <vt:lpstr>Apresentação do PowerPoint</vt:lpstr>
      <vt:lpstr>Índice de Capital Humano</vt:lpstr>
      <vt:lpstr>Indicador de Capital Humano</vt:lpstr>
      <vt:lpstr>Produtividade do trabalho da indústria – 1950 a 2018</vt:lpstr>
      <vt:lpstr>PIB per capita</vt:lpstr>
      <vt:lpstr>Índice de Capital Humano</vt:lpstr>
      <vt:lpstr>Gap de aprendizagem</vt:lpstr>
      <vt:lpstr>Melhor, porem desigual</vt:lpstr>
      <vt:lpstr>Geografia do capital humano no Brasil. 2019</vt:lpstr>
      <vt:lpstr>Capital humano e sucesso organizacional</vt:lpstr>
      <vt:lpstr>Glossário</vt:lpstr>
      <vt:lpstr>Recurso de capital humano</vt:lpstr>
      <vt:lpstr>Recurso estratégico de capital  humano</vt:lpstr>
      <vt:lpstr>Capital social</vt:lpstr>
      <vt:lpstr>Capital estrutural</vt:lpstr>
      <vt:lpstr>Capital intelectual </vt:lpstr>
      <vt:lpstr>Co-especialização</vt:lpstr>
      <vt:lpstr>Estratégia de Capital Humano</vt:lpstr>
      <vt:lpstr>The resource-based view (RBV) </vt:lpstr>
      <vt:lpstr>A perspectiva da capacidade e governança </vt:lpstr>
      <vt:lpstr>Ligando capacidade do capital humano  com estratégia</vt:lpstr>
      <vt:lpstr>Teoria dinâmica da capacidade e mudança organizacional</vt:lpstr>
      <vt:lpstr>O desenvolvimento de capacidades dinâmicas.</vt:lpstr>
      <vt:lpstr>Teoria contemporânea de gestão do capital humano: Micro fundamentos do capital humano. </vt:lpstr>
      <vt:lpstr>Treinamento do empregado</vt:lpstr>
      <vt:lpstr>Modelo de aprendizagem</vt:lpstr>
      <vt:lpstr>Mentoria</vt:lpstr>
      <vt:lpstr>Desenvolvimento do empregado</vt:lpstr>
      <vt:lpstr>Job Rotation</vt:lpstr>
      <vt:lpstr>Engajamento</vt:lpstr>
      <vt:lpstr>Criatividade</vt:lpstr>
      <vt:lpstr>Inovação</vt:lpstr>
      <vt:lpstr>Gestão de Talento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Gilberto Tadeu Shinyashiki</dc:creator>
  <cp:lastModifiedBy>Gilberto Tadeu Shinyashiki</cp:lastModifiedBy>
  <cp:revision>1</cp:revision>
  <dcterms:created xsi:type="dcterms:W3CDTF">2023-09-13T02:11:30Z</dcterms:created>
  <dcterms:modified xsi:type="dcterms:W3CDTF">2023-09-13T02:14:51Z</dcterms:modified>
</cp:coreProperties>
</file>