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86" r:id="rId12"/>
    <p:sldId id="267" r:id="rId13"/>
    <p:sldId id="294" r:id="rId14"/>
    <p:sldId id="268" r:id="rId15"/>
    <p:sldId id="270" r:id="rId16"/>
    <p:sldId id="271" r:id="rId17"/>
    <p:sldId id="273" r:id="rId18"/>
    <p:sldId id="274" r:id="rId19"/>
    <p:sldId id="276" r:id="rId20"/>
    <p:sldId id="277" r:id="rId21"/>
    <p:sldId id="278" r:id="rId22"/>
    <p:sldId id="288" r:id="rId23"/>
    <p:sldId id="293" r:id="rId24"/>
    <p:sldId id="292" r:id="rId25"/>
    <p:sldId id="289" r:id="rId26"/>
    <p:sldId id="295" r:id="rId27"/>
    <p:sldId id="285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372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790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8128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573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312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439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5317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2984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57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553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3903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3B4C2-A419-411D-A16E-D594338180D1}" type="datetimeFigureOut">
              <a:rPr lang="pt-BR" smtClean="0"/>
              <a:pPr/>
              <a:t>31/07/2017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12E8-667D-4992-9132-8DDAF5D4B8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69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61511483" TargetMode="External"/><Relationship Id="rId2" Type="http://schemas.openxmlformats.org/officeDocument/2006/relationships/hyperlink" Target="http://d3nv1jy4u7zmsc.cloudfront.net/wp-content/uploads/2016/05/OBS20_BOOK_AF-ISSUU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3nv1jy4u7zmsc.cloudfront.net/wp-content/uploads/2014/09/Lugar_publico_FINAL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ssuu.com/centrodepesquisaeformacao/docs/media____o_e_democracia_cultura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novosestudos.org.br/v1/files/uploads/contents/content_1553/file_1553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BK-RDHrQUA" TargetMode="External"/><Relationship Id="rId2" Type="http://schemas.openxmlformats.org/officeDocument/2006/relationships/hyperlink" Target="http://www.itaucultural.org.br/explore/canal/detalhe/ultimo-episodio-da-webserie-itau-cultural-observatorio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odametropole.org.br/pdf/Isaura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ooks.com/" TargetMode="External"/><Relationship Id="rId2" Type="http://schemas.openxmlformats.org/officeDocument/2006/relationships/hyperlink" Target="http://www.itaucultural.org.br/bcodemidias/001829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ocultural.sp.gov.br/informativo_holandeses.as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aucultural.org.br/observatorio" TargetMode="External"/><Relationship Id="rId2" Type="http://schemas.openxmlformats.org/officeDocument/2006/relationships/hyperlink" Target="http://www.pnud.org.br/rd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nesdoc.unesco.org/images/0013/001318/131873por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dorasteimer@usp.br" TargetMode="External"/><Relationship Id="rId2" Type="http://schemas.openxmlformats.org/officeDocument/2006/relationships/hyperlink" Target="mailto:mbol.lucia@gmail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rizes.usp.br/index.php/matrizes/article/view/60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57188"/>
            <a:ext cx="9144000" cy="785812"/>
          </a:xfrm>
        </p:spPr>
        <p:txBody>
          <a:bodyPr>
            <a:noAutofit/>
          </a:bodyPr>
          <a:lstStyle/>
          <a:p>
            <a:r>
              <a:rPr lang="pt-BR" b="1" dirty="0" smtClean="0"/>
              <a:t>TEORIA  DA AÇÃO CULTURAL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81313" y="4773613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algn="r"/>
            <a:r>
              <a:rPr lang="pt-BR" sz="4400" b="1" dirty="0" smtClean="0"/>
              <a:t>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xmlns="" val="24020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26 de setembro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u="sng" dirty="0" smtClean="0"/>
              <a:t>Política cultural no Brasil: Financiamento da Cultura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 smtClean="0"/>
          </a:p>
          <a:p>
            <a:pPr marL="457200" lvl="1" indent="0"/>
            <a:r>
              <a:rPr lang="pt-BR" sz="3600" dirty="0" smtClean="0"/>
              <a:t>Texto para aula: </a:t>
            </a:r>
            <a:r>
              <a:rPr lang="pt-BR" sz="3600" i="1" dirty="0" smtClean="0"/>
              <a:t>Como a economia chega à cultura: as principais questões.</a:t>
            </a:r>
            <a:r>
              <a:rPr lang="pt-BR" sz="3600" dirty="0" smtClean="0"/>
              <a:t> IN: TOLILA, Paul. Cultura e Economia. SP: Iluminuras, 2007, p.25-67.</a:t>
            </a:r>
          </a:p>
          <a:p>
            <a:pPr marL="457200" lvl="1" indent="0">
              <a:buNone/>
            </a:pPr>
            <a:endParaRPr lang="pt-BR" sz="3600" dirty="0" smtClean="0"/>
          </a:p>
          <a:p>
            <a:pPr marL="457200" lvl="1" indent="0"/>
            <a:r>
              <a:rPr lang="pt-BR" sz="3200" dirty="0" smtClean="0"/>
              <a:t>APRESENTAÇÃO da minha proposta para o </a:t>
            </a:r>
            <a:r>
              <a:rPr lang="pt-BR" sz="3200" b="1" dirty="0" smtClean="0"/>
              <a:t>trabalho final </a:t>
            </a:r>
            <a:r>
              <a:rPr lang="pt-BR" sz="3200" dirty="0" smtClean="0"/>
              <a:t>a ser entregue e exposto para a classe no último dia de aula.</a:t>
            </a:r>
          </a:p>
          <a:p>
            <a:pPr marL="457200" lvl="1" indent="0">
              <a:buNone/>
            </a:pPr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66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Aula do dia 03 de outubro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sz="4000" b="1" dirty="0" smtClean="0"/>
          </a:p>
          <a:p>
            <a:pPr marL="0" indent="0" algn="ctr">
              <a:buNone/>
            </a:pPr>
            <a:r>
              <a:rPr lang="pt-BR" sz="4000" b="1" dirty="0" smtClean="0"/>
              <a:t>SEMANA DE BIBLIOTECONOMIA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xmlns="" val="1766715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10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outubro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u="sng" dirty="0" smtClean="0"/>
              <a:t>O sistema de produção cultural e outros conceitos; </a:t>
            </a:r>
            <a:r>
              <a:rPr lang="pt-BR" sz="3600" u="sng" dirty="0" err="1" smtClean="0"/>
              <a:t>Copyleft</a:t>
            </a:r>
            <a:r>
              <a:rPr lang="pt-BR" sz="3600" u="sng" dirty="0" smtClean="0"/>
              <a:t> e Copyright; Propriedade intelectual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Texto para aula: George </a:t>
            </a:r>
            <a:r>
              <a:rPr lang="pt-BR" dirty="0" err="1" smtClean="0"/>
              <a:t>Yúdice</a:t>
            </a:r>
            <a:r>
              <a:rPr lang="pt-BR" dirty="0" smtClean="0"/>
              <a:t>, "Os desafios do novo cenário midiático para as políticas públicas". In: </a:t>
            </a:r>
            <a:r>
              <a:rPr lang="pt-BR" i="1" dirty="0" smtClean="0"/>
              <a:t>Revista Observatório Itaú Cultural</a:t>
            </a:r>
            <a:r>
              <a:rPr lang="pt-BR" dirty="0" smtClean="0"/>
              <a:t>. N. 20 ( jan./jun. 2016). – São Paulo : Itaú Cultural, p.87-104.  Acessível em: </a:t>
            </a:r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d3nv1jy4u7zmsc.cloudfront.net/wp-content/uploads/2016/05/OBS20_BOOK_AF-ISSUU.pdf</a:t>
            </a:r>
            <a:endParaRPr lang="pt-BR" dirty="0" smtClean="0"/>
          </a:p>
          <a:p>
            <a:pPr lvl="0">
              <a:buNone/>
            </a:pPr>
            <a:endParaRPr lang="pt-BR" dirty="0" smtClean="0"/>
          </a:p>
          <a:p>
            <a:pPr lvl="0"/>
            <a:r>
              <a:rPr lang="pt-BR" dirty="0" smtClean="0"/>
              <a:t>Exibição do documentário </a:t>
            </a:r>
            <a:r>
              <a:rPr lang="pt-BR" i="1" dirty="0" smtClean="0"/>
              <a:t>FREENET?</a:t>
            </a:r>
            <a:r>
              <a:rPr lang="pt-BR" dirty="0" smtClean="0"/>
              <a:t>, Brasil, 86', 2012. Documentário colaborativo sobre o futuro da liberdade na Internet. </a:t>
            </a:r>
            <a:r>
              <a:rPr lang="pt-BR" u="sng" dirty="0" smtClean="0">
                <a:hlinkClick r:id="rId3"/>
              </a:rPr>
              <a:t>https://vimeo.com/161511483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86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17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outubro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u="sng" dirty="0" smtClean="0"/>
              <a:t>Práticas culturais e públicos da cultura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pt-BR" b="1" dirty="0" smtClean="0"/>
          </a:p>
          <a:p>
            <a:pPr lvl="0"/>
            <a:r>
              <a:rPr lang="pt-BR" dirty="0" smtClean="0"/>
              <a:t>Texto para aula: DESSAJAN, S. </a:t>
            </a:r>
            <a:r>
              <a:rPr lang="pt-BR" i="1" dirty="0" smtClean="0"/>
              <a:t>Um comitê de visitantes no museu do homem ou como os usuários do museu tomam a palavra</a:t>
            </a:r>
            <a:r>
              <a:rPr lang="pt-BR" dirty="0" smtClean="0"/>
              <a:t>. IN: EIDELMAN, J. </a:t>
            </a:r>
            <a:r>
              <a:rPr lang="pt-BR" dirty="0" err="1" smtClean="0"/>
              <a:t>et</a:t>
            </a:r>
            <a:r>
              <a:rPr lang="pt-BR" dirty="0" smtClean="0"/>
              <a:t> al. O lugar do público.São Paulo, Iluminuras/OIC, 2014. Acessível em </a:t>
            </a:r>
            <a:r>
              <a:rPr lang="pt-BR" u="sng" dirty="0" smtClean="0">
                <a:hlinkClick r:id="rId2"/>
              </a:rPr>
              <a:t>http://d3nv1jy4u7zmsc.cloudfront.net/wp-content/uploads/2014/09/Lugar_publico_FINAL.pdf</a:t>
            </a:r>
            <a:endParaRPr lang="pt-BR" u="sng" dirty="0" smtClean="0"/>
          </a:p>
          <a:p>
            <a:pPr lvl="0">
              <a:buNone/>
            </a:pPr>
            <a:endParaRPr lang="pt-BR" dirty="0" smtClean="0"/>
          </a:p>
          <a:p>
            <a:pPr lvl="0"/>
            <a:r>
              <a:rPr lang="pt-BR" dirty="0" smtClean="0"/>
              <a:t>Exibição do filme </a:t>
            </a:r>
            <a:r>
              <a:rPr lang="pt-BR" i="1" dirty="0" smtClean="0"/>
              <a:t>Dinâmicas, flutuações e pontos cegos</a:t>
            </a:r>
            <a:r>
              <a:rPr lang="pt-BR" dirty="0" smtClean="0"/>
              <a:t>, 24'. </a:t>
            </a:r>
          </a:p>
          <a:p>
            <a:pPr lvl="0">
              <a:buNone/>
            </a:pPr>
            <a:endParaRPr lang="pt-BR" u="sng" dirty="0"/>
          </a:p>
          <a:p>
            <a:pPr lvl="0"/>
            <a:endParaRPr lang="pt-BR" dirty="0"/>
          </a:p>
          <a:p>
            <a:endParaRPr lang="pt-BR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30805"/>
            <a:ext cx="2519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4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24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outubro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pt-BR" b="1" dirty="0" smtClean="0"/>
          </a:p>
          <a:p>
            <a:pPr lvl="0"/>
            <a:endParaRPr lang="pt-BR" u="sng" dirty="0"/>
          </a:p>
          <a:p>
            <a:pPr lvl="0" algn="ctr">
              <a:buNone/>
            </a:pPr>
            <a:r>
              <a:rPr lang="pt-BR" dirty="0" smtClean="0"/>
              <a:t>Orientação para os trabalhos finais</a:t>
            </a:r>
            <a:endParaRPr lang="pt-BR" dirty="0"/>
          </a:p>
          <a:p>
            <a:endParaRPr lang="pt-BR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30805"/>
            <a:ext cx="2519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46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31 de outubro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u="sng" dirty="0" smtClean="0"/>
              <a:t>Biblioteca, Centro de Cultura e Ação Cultural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 Texto para aula: HONORATO, </a:t>
            </a:r>
            <a:r>
              <a:rPr lang="pt-BR" dirty="0" err="1" smtClean="0"/>
              <a:t>Cayo</a:t>
            </a:r>
            <a:r>
              <a:rPr lang="pt-BR" dirty="0" smtClean="0"/>
              <a:t>. </a:t>
            </a:r>
            <a:r>
              <a:rPr lang="pt-BR" i="1" dirty="0" smtClean="0"/>
              <a:t>Mediação e Democracia Cultural</a:t>
            </a:r>
            <a:r>
              <a:rPr lang="pt-BR" dirty="0" smtClean="0"/>
              <a:t>. Acessível em </a:t>
            </a:r>
            <a:r>
              <a:rPr lang="pt-BR" dirty="0" smtClean="0">
                <a:hlinkClick r:id="rId2"/>
              </a:rPr>
              <a:t>http://issuu.com/centrodepesquisaeformacao/docs/media____o_e_democracia_cultural/</a:t>
            </a:r>
            <a:endParaRPr lang="pt-BR" dirty="0" smtClean="0"/>
          </a:p>
          <a:p>
            <a:endParaRPr lang="pt-BR" dirty="0" smtClean="0"/>
          </a:p>
          <a:p>
            <a:pPr lvl="0"/>
            <a:r>
              <a:rPr lang="pt-BR" dirty="0" smtClean="0"/>
              <a:t>Participação </a:t>
            </a:r>
            <a:r>
              <a:rPr lang="pt-BR" dirty="0" smtClean="0">
                <a:solidFill>
                  <a:srgbClr val="FF0000"/>
                </a:solidFill>
              </a:rPr>
              <a:t>Charlene Lemos </a:t>
            </a:r>
            <a:r>
              <a:rPr lang="pt-BR" dirty="0" smtClean="0"/>
              <a:t>(manhã) e </a:t>
            </a:r>
            <a:r>
              <a:rPr lang="pt-BR" dirty="0" smtClean="0">
                <a:solidFill>
                  <a:srgbClr val="FF0000"/>
                </a:solidFill>
              </a:rPr>
              <a:t>Aline </a:t>
            </a:r>
            <a:r>
              <a:rPr lang="pt-BR" dirty="0" err="1" smtClean="0">
                <a:solidFill>
                  <a:srgbClr val="FF0000"/>
                </a:solidFill>
              </a:rPr>
              <a:t>Tavella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(noite)</a:t>
            </a:r>
          </a:p>
          <a:p>
            <a:pPr>
              <a:buNone/>
            </a:pPr>
            <a:r>
              <a:rPr lang="pt-BR" dirty="0" smtClean="0"/>
              <a:t>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14248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07 de novembro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 smtClean="0"/>
          </a:p>
          <a:p>
            <a:pPr marL="0" lvl="0" indent="0">
              <a:buNone/>
            </a:pPr>
            <a:r>
              <a:rPr lang="pt-BR" dirty="0" smtClean="0"/>
              <a:t>Visita ao Centro Cultural São Paulo - CCSP, mediada por </a:t>
            </a:r>
            <a:r>
              <a:rPr lang="pt-BR" dirty="0" smtClean="0">
                <a:solidFill>
                  <a:srgbClr val="FF0000"/>
                </a:solidFill>
              </a:rPr>
              <a:t>Maria Adelaide Pontes</a:t>
            </a:r>
            <a:r>
              <a:rPr lang="pt-BR" dirty="0" smtClean="0"/>
              <a:t>. </a:t>
            </a:r>
          </a:p>
          <a:p>
            <a:pPr marL="0" lvl="0" indent="0">
              <a:buNone/>
            </a:pPr>
            <a:r>
              <a:rPr lang="pt-BR" dirty="0" smtClean="0"/>
              <a:t>Manhã: 10h00 às 12h00. </a:t>
            </a:r>
          </a:p>
          <a:p>
            <a:pPr marL="0" lvl="0" indent="0">
              <a:buNone/>
            </a:pPr>
            <a:r>
              <a:rPr lang="pt-BR" dirty="0" smtClean="0"/>
              <a:t>Noite: 18h30 às 20h30,  (estação Vergueiro do metrô).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41138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Aula do dia 14 de novembro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u="sng" dirty="0" smtClean="0"/>
              <a:t>Cultura e cidade I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pPr lvl="0"/>
            <a:r>
              <a:rPr lang="pt-BR" sz="4000" dirty="0" smtClean="0"/>
              <a:t>Texto para aula: CALDEIRA, Teresa Pires do Rio. "Qual a novidade dos </a:t>
            </a:r>
            <a:r>
              <a:rPr lang="pt-BR" sz="4000" dirty="0" err="1" smtClean="0"/>
              <a:t>rolezinhos</a:t>
            </a:r>
            <a:r>
              <a:rPr lang="pt-BR" sz="4000" dirty="0" smtClean="0"/>
              <a:t>: espaço público, desigualdade e mudança em São Paulo". In: </a:t>
            </a:r>
            <a:r>
              <a:rPr lang="pt-BR" sz="4000" i="1" dirty="0" smtClean="0"/>
              <a:t>Novos Estudos </a:t>
            </a:r>
            <a:r>
              <a:rPr lang="pt-BR" sz="4000" i="1" dirty="0" err="1" smtClean="0"/>
              <a:t>Cebrap</a:t>
            </a:r>
            <a:r>
              <a:rPr lang="pt-BR" sz="4000" dirty="0" smtClean="0"/>
              <a:t>. n.98, março 2014. Acessível em </a:t>
            </a:r>
            <a:r>
              <a:rPr lang="pt-BR" sz="4000" dirty="0" smtClean="0">
                <a:hlinkClick r:id="rId2"/>
              </a:rPr>
              <a:t>http://</a:t>
            </a:r>
            <a:r>
              <a:rPr lang="pt-BR" sz="4000" dirty="0" smtClean="0">
                <a:hlinkClick r:id="rId2"/>
              </a:rPr>
              <a:t>novosestudos.org.br/v1/files/uploads/contents/content_1553/file_1553.pdf</a:t>
            </a:r>
            <a:endParaRPr lang="pt-BR" sz="4000" dirty="0" smtClean="0"/>
          </a:p>
          <a:p>
            <a:pPr lvl="0">
              <a:buNone/>
            </a:pP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887681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21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novembro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u="sng" dirty="0" smtClean="0"/>
              <a:t>Cultura </a:t>
            </a:r>
            <a:r>
              <a:rPr lang="pt-BR" sz="4000" u="sng" dirty="0"/>
              <a:t>e </a:t>
            </a:r>
            <a:r>
              <a:rPr lang="pt-BR" sz="4000" u="sng" dirty="0" smtClean="0"/>
              <a:t>cidade II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 Participação de </a:t>
            </a:r>
            <a:r>
              <a:rPr lang="pt-BR" dirty="0" smtClean="0">
                <a:solidFill>
                  <a:srgbClr val="FF0000"/>
                </a:solidFill>
              </a:rPr>
              <a:t>Paulo </a:t>
            </a:r>
            <a:r>
              <a:rPr lang="pt-BR" dirty="0" err="1" smtClean="0">
                <a:solidFill>
                  <a:srgbClr val="FF0000"/>
                </a:solidFill>
              </a:rPr>
              <a:t>Verano</a:t>
            </a:r>
            <a:r>
              <a:rPr lang="pt-BR" dirty="0" smtClean="0"/>
              <a:t>, editor, mestre em Ciência da Informação, Doutorando do PPGCI 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57789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28 de novembro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71500" y="2957876"/>
            <a:ext cx="1042423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Entrega dos trabalhos finais com exposição para a classe (10’).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Avaliação e fechamento da disciplina.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50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1º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agosto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/>
              <a:t> </a:t>
            </a:r>
            <a:r>
              <a:rPr lang="pt-BR" sz="3100" dirty="0"/>
              <a:t>Apresentação do curso e de sua dinâmica ao longo do </a:t>
            </a:r>
            <a:r>
              <a:rPr lang="pt-BR" sz="3100" dirty="0" smtClean="0"/>
              <a:t>semestre</a:t>
            </a:r>
            <a:r>
              <a:rPr lang="pt-BR" sz="3100" dirty="0"/>
              <a:t/>
            </a:r>
            <a:br>
              <a:rPr lang="pt-BR" sz="3100" dirty="0"/>
            </a:b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Exibição de trechos do DVD </a:t>
            </a:r>
            <a:r>
              <a:rPr lang="pt-BR" dirty="0" err="1" smtClean="0"/>
              <a:t>VivaCulturaViva</a:t>
            </a:r>
            <a:r>
              <a:rPr lang="pt-BR" dirty="0" smtClean="0"/>
              <a:t>. </a:t>
            </a:r>
            <a:r>
              <a:rPr lang="en-US" dirty="0" err="1" smtClean="0"/>
              <a:t>Minc</a:t>
            </a:r>
            <a:r>
              <a:rPr lang="en-US" dirty="0" smtClean="0"/>
              <a:t>/</a:t>
            </a:r>
            <a:r>
              <a:rPr lang="en-US" dirty="0" err="1" smtClean="0"/>
              <a:t>Cenpec</a:t>
            </a:r>
            <a:r>
              <a:rPr lang="en-US" dirty="0" smtClean="0"/>
              <a:t>, </a:t>
            </a:r>
            <a:r>
              <a:rPr lang="en-US" dirty="0" smtClean="0"/>
              <a:t>2010</a:t>
            </a:r>
            <a:endParaRPr lang="pt-BR" u="sng" dirty="0" smtClean="0"/>
          </a:p>
          <a:p>
            <a:pPr>
              <a:buNone/>
            </a:pPr>
            <a:endParaRPr lang="pt-BR" u="sng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 smtClean="0">
                <a:hlinkClick r:id="rId2"/>
              </a:rPr>
              <a:t>://www.itaucultural.org.br/explore/canal/detalhe/ultimo-episodio-da-webserie-itau-cultural-observatorio/</a:t>
            </a:r>
            <a:r>
              <a:rPr lang="pt-BR" dirty="0" smtClean="0"/>
              <a:t> (Episódio 6</a:t>
            </a:r>
            <a:r>
              <a:rPr lang="pt-BR" dirty="0" smtClean="0"/>
              <a:t>)</a:t>
            </a:r>
          </a:p>
          <a:p>
            <a:r>
              <a:rPr lang="pt-BR" dirty="0" smtClean="0">
                <a:hlinkClick r:id="rId3"/>
              </a:rPr>
              <a:t>https://www.youtube.com/watch?v=-BK-RDHrQUA</a:t>
            </a:r>
            <a:r>
              <a:rPr lang="pt-BR" dirty="0" smtClean="0"/>
              <a:t> (Episódio2)</a:t>
            </a:r>
          </a:p>
          <a:p>
            <a:pPr lvl="0">
              <a:buNone/>
            </a:pPr>
            <a:endParaRPr lang="pt-BR" dirty="0" smtClean="0"/>
          </a:p>
          <a:p>
            <a:pPr lvl="0"/>
            <a:r>
              <a:rPr lang="pt-BR" dirty="0" smtClean="0"/>
              <a:t>Leitura e discussão do texto "Línguas que não sabíamos que sabíamos". In: COUTO, Mia. </a:t>
            </a:r>
            <a:r>
              <a:rPr lang="pt-BR" i="1" dirty="0" smtClean="0"/>
              <a:t>E se </a:t>
            </a:r>
            <a:r>
              <a:rPr lang="pt-BR" i="1" dirty="0" err="1" smtClean="0"/>
              <a:t>Obama</a:t>
            </a:r>
            <a:r>
              <a:rPr lang="pt-BR" i="1" dirty="0" smtClean="0"/>
              <a:t> fosse africano?</a:t>
            </a:r>
            <a:r>
              <a:rPr lang="pt-BR" dirty="0" smtClean="0"/>
              <a:t> E outras </a:t>
            </a:r>
            <a:r>
              <a:rPr lang="pt-BR" dirty="0" err="1" smtClean="0"/>
              <a:t>interinvenções</a:t>
            </a:r>
            <a:r>
              <a:rPr lang="pt-BR" dirty="0" smtClean="0"/>
              <a:t>. São Paulo: Companhia das Letras, 2011. p.11-24.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1651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u="sng" dirty="0" smtClean="0">
                <a:solidFill>
                  <a:srgbClr val="FF0000"/>
                </a:solidFill>
              </a:rPr>
              <a:t/>
            </a:r>
            <a:br>
              <a:rPr lang="pt-BR" u="sng" dirty="0" smtClean="0">
                <a:solidFill>
                  <a:srgbClr val="FF0000"/>
                </a:solidFill>
              </a:rPr>
            </a:br>
            <a:r>
              <a:rPr lang="pt-BR" u="sng" dirty="0" smtClean="0">
                <a:solidFill>
                  <a:srgbClr val="FF0000"/>
                </a:solidFill>
              </a:rPr>
              <a:t>MÉTODOS </a:t>
            </a:r>
            <a:r>
              <a:rPr lang="pt-BR" u="sng" dirty="0">
                <a:solidFill>
                  <a:srgbClr val="FF0000"/>
                </a:solidFill>
              </a:rPr>
              <a:t>UTILIZADOS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Aulas expositivas.</a:t>
            </a:r>
          </a:p>
          <a:p>
            <a:r>
              <a:rPr lang="pt-BR" dirty="0" smtClean="0"/>
              <a:t>Discussão de textos.</a:t>
            </a:r>
          </a:p>
          <a:p>
            <a:r>
              <a:rPr lang="pt-BR" dirty="0" smtClean="0"/>
              <a:t>Participação de convidados.</a:t>
            </a:r>
          </a:p>
          <a:p>
            <a:r>
              <a:rPr lang="pt-BR" dirty="0" smtClean="0"/>
              <a:t>Confecção de relato individual.</a:t>
            </a:r>
          </a:p>
          <a:p>
            <a:r>
              <a:rPr lang="pt-BR" dirty="0" smtClean="0"/>
              <a:t>Exibição de material audiovisual e discussão.</a:t>
            </a:r>
          </a:p>
          <a:p>
            <a:r>
              <a:rPr lang="pt-BR" dirty="0" smtClean="0"/>
              <a:t>Visitas externas.</a:t>
            </a:r>
          </a:p>
          <a:p>
            <a:r>
              <a:rPr lang="pt-BR" dirty="0" smtClean="0"/>
              <a:t>Trabalho final com exposição final para a classe e acompanhamento ao longo do curso.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5523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u="sng" dirty="0" smtClean="0"/>
              <a:t/>
            </a:r>
            <a:br>
              <a:rPr lang="pt-BR" u="sng" dirty="0" smtClean="0"/>
            </a:br>
            <a:r>
              <a:rPr lang="pt-BR" u="sng" dirty="0" smtClean="0">
                <a:solidFill>
                  <a:srgbClr val="FF0000"/>
                </a:solidFill>
              </a:rPr>
              <a:t>AVALIAÇÃO </a:t>
            </a:r>
            <a:r>
              <a:rPr lang="pt-BR" u="sng" dirty="0">
                <a:solidFill>
                  <a:srgbClr val="FF0000"/>
                </a:solidFill>
              </a:rPr>
              <a:t>e CRITÉRIOS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Frequência e participação em classe e leitura dos textos.</a:t>
            </a:r>
          </a:p>
          <a:p>
            <a:r>
              <a:rPr lang="pt-BR" dirty="0"/>
              <a:t>Participação nas discussões de </a:t>
            </a:r>
            <a:r>
              <a:rPr lang="pt-BR" dirty="0" smtClean="0"/>
              <a:t>textos, de filmes e </a:t>
            </a:r>
            <a:r>
              <a:rPr lang="pt-BR" dirty="0"/>
              <a:t>na confecção </a:t>
            </a:r>
            <a:r>
              <a:rPr lang="pt-BR" dirty="0" smtClean="0"/>
              <a:t>do </a:t>
            </a:r>
            <a:r>
              <a:rPr lang="pt-BR" i="1" dirty="0" smtClean="0"/>
              <a:t>relato</a:t>
            </a:r>
            <a:r>
              <a:rPr lang="pt-BR" dirty="0" smtClean="0"/>
              <a:t> </a:t>
            </a:r>
            <a:r>
              <a:rPr lang="pt-BR" dirty="0"/>
              <a:t>individual.</a:t>
            </a:r>
          </a:p>
          <a:p>
            <a:r>
              <a:rPr lang="pt-BR" dirty="0"/>
              <a:t>Participação nas visitas externas propostas.</a:t>
            </a:r>
          </a:p>
          <a:p>
            <a:r>
              <a:rPr lang="pt-BR" dirty="0"/>
              <a:t>Trabalho final, exposição e acompanhamento de suas etapas de realização.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34566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>
                <a:solidFill>
                  <a:srgbClr val="FF0000"/>
                </a:solidFill>
              </a:rPr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 smtClean="0"/>
              <a:t>AGAMBEN, Giorgio. </a:t>
            </a:r>
            <a:r>
              <a:rPr lang="pt-BR" i="1" dirty="0" smtClean="0"/>
              <a:t>O que é o contemporâneo? </a:t>
            </a:r>
            <a:r>
              <a:rPr lang="pt-BR" dirty="0" smtClean="0"/>
              <a:t>E outros ensaios</a:t>
            </a:r>
            <a:r>
              <a:rPr lang="pt-BR" i="1" dirty="0" smtClean="0"/>
              <a:t>. </a:t>
            </a:r>
            <a:r>
              <a:rPr lang="pt-BR" dirty="0" smtClean="0"/>
              <a:t>Chapecó: Argos, 2002.</a:t>
            </a:r>
          </a:p>
          <a:p>
            <a:r>
              <a:rPr lang="pt-BR" dirty="0" smtClean="0"/>
              <a:t>AGAMBEN, Giorgio. </a:t>
            </a:r>
            <a:r>
              <a:rPr lang="pt-BR" i="1" dirty="0" smtClean="0"/>
              <a:t>Infância e História:</a:t>
            </a:r>
            <a:r>
              <a:rPr lang="pt-BR" b="1" dirty="0" smtClean="0"/>
              <a:t> </a:t>
            </a:r>
            <a:r>
              <a:rPr lang="pt-BR" dirty="0" smtClean="0"/>
              <a:t>destruição da experiência e origem da história. Belo Horizonte: Editora UFMG, 2012.</a:t>
            </a:r>
          </a:p>
          <a:p>
            <a:r>
              <a:rPr lang="pt-BR" dirty="0" smtClean="0"/>
              <a:t>ARENDT, Hannah. </a:t>
            </a:r>
            <a:r>
              <a:rPr lang="pt-BR" i="1" dirty="0" smtClean="0"/>
              <a:t>Entre o passado e o futuro</a:t>
            </a:r>
            <a:r>
              <a:rPr lang="pt-BR" dirty="0" smtClean="0"/>
              <a:t>. SP: Perspectiva, 1992, 3ª edição.</a:t>
            </a:r>
          </a:p>
          <a:p>
            <a:r>
              <a:rPr lang="pt-BR" dirty="0" smtClean="0"/>
              <a:t>BARENBOIM, Daniel e SAID, Edward. </a:t>
            </a:r>
            <a:r>
              <a:rPr lang="pt-BR" i="1" dirty="0" smtClean="0"/>
              <a:t>Paralelos e Paradoxos: </a:t>
            </a:r>
            <a:r>
              <a:rPr lang="pt-BR" dirty="0" smtClean="0"/>
              <a:t>reflexões sobre música e sociedade. SP: Companhia das Letras, 2003.</a:t>
            </a:r>
          </a:p>
          <a:p>
            <a:r>
              <a:rPr lang="pt-BR" dirty="0" smtClean="0"/>
              <a:t>BARROS, </a:t>
            </a:r>
            <a:r>
              <a:rPr lang="pt-BR" dirty="0" err="1" smtClean="0"/>
              <a:t>J.M.</a:t>
            </a:r>
            <a:r>
              <a:rPr lang="pt-BR" dirty="0" smtClean="0"/>
              <a:t>B e KAUARK, G</a:t>
            </a:r>
            <a:r>
              <a:rPr lang="pt-BR" i="1" dirty="0" smtClean="0"/>
              <a:t>. Diversidade cultural e desigualdade de trocas</a:t>
            </a:r>
            <a:r>
              <a:rPr lang="pt-BR" dirty="0" smtClean="0"/>
              <a:t>: participação, comércio e comunicação/organização. São Paulo: OIC/ODC/Editora PUC Minas, 2011.</a:t>
            </a:r>
          </a:p>
          <a:p>
            <a:r>
              <a:rPr lang="pt-BR" dirty="0" smtClean="0"/>
              <a:t>BAUMAN, </a:t>
            </a:r>
            <a:r>
              <a:rPr lang="pt-BR" dirty="0" err="1" smtClean="0"/>
              <a:t>Zigmunt</a:t>
            </a:r>
            <a:r>
              <a:rPr lang="pt-BR" dirty="0" smtClean="0"/>
              <a:t>. </a:t>
            </a:r>
            <a:r>
              <a:rPr lang="pt-BR" i="1" dirty="0" smtClean="0"/>
              <a:t>Confiança e medo na cidade. </a:t>
            </a:r>
            <a:r>
              <a:rPr lang="pt-BR" dirty="0" smtClean="0"/>
              <a:t>RJ: </a:t>
            </a:r>
            <a:r>
              <a:rPr lang="pt-BR" dirty="0" err="1" smtClean="0"/>
              <a:t>Zahar</a:t>
            </a:r>
            <a:r>
              <a:rPr lang="pt-BR" dirty="0" smtClean="0"/>
              <a:t>, 2009.</a:t>
            </a:r>
          </a:p>
          <a:p>
            <a:r>
              <a:rPr lang="pt-BR" dirty="0" smtClean="0"/>
              <a:t>BAUMAN, </a:t>
            </a:r>
            <a:r>
              <a:rPr lang="pt-BR" dirty="0" err="1" smtClean="0"/>
              <a:t>Zigmunt</a:t>
            </a:r>
            <a:r>
              <a:rPr lang="pt-BR" dirty="0" smtClean="0"/>
              <a:t>. </a:t>
            </a:r>
            <a:r>
              <a:rPr lang="pt-BR" i="1" dirty="0" smtClean="0"/>
              <a:t>Ensaios sobre o conceito de cultura</a:t>
            </a:r>
            <a:r>
              <a:rPr lang="pt-BR" dirty="0" smtClean="0"/>
              <a:t>. Rio de Janeiro: </a:t>
            </a:r>
            <a:r>
              <a:rPr lang="pt-BR" dirty="0" err="1" smtClean="0"/>
              <a:t>Zahar</a:t>
            </a:r>
            <a:r>
              <a:rPr lang="pt-BR" dirty="0" smtClean="0"/>
              <a:t>, 2012.</a:t>
            </a:r>
          </a:p>
          <a:p>
            <a:r>
              <a:rPr lang="es-ES" dirty="0" smtClean="0"/>
              <a:t>BECK, </a:t>
            </a:r>
            <a:r>
              <a:rPr lang="es-ES" dirty="0" err="1" smtClean="0"/>
              <a:t>Ulrich</a:t>
            </a:r>
            <a:r>
              <a:rPr lang="es-ES" dirty="0" smtClean="0"/>
              <a:t>. </a:t>
            </a:r>
            <a:r>
              <a:rPr lang="es-ES" i="1" dirty="0" smtClean="0"/>
              <a:t>Qué es la globalización ?</a:t>
            </a:r>
            <a:r>
              <a:rPr lang="es-ES" dirty="0" smtClean="0"/>
              <a:t>Barcelona :</a:t>
            </a:r>
            <a:r>
              <a:rPr lang="es-ES" dirty="0" err="1" smtClean="0"/>
              <a:t>Paidós</a:t>
            </a:r>
            <a:r>
              <a:rPr lang="es-ES" dirty="0" smtClean="0"/>
              <a:t>, 1998.</a:t>
            </a:r>
            <a:endParaRPr lang="pt-BR" dirty="0" smtClean="0"/>
          </a:p>
          <a:p>
            <a:r>
              <a:rPr lang="pt-BR" dirty="0" smtClean="0"/>
              <a:t>BHABBA, </a:t>
            </a:r>
            <a:r>
              <a:rPr lang="pt-BR" dirty="0" err="1" smtClean="0"/>
              <a:t>Homi</a:t>
            </a:r>
            <a:r>
              <a:rPr lang="pt-BR" dirty="0" smtClean="0"/>
              <a:t>. </a:t>
            </a:r>
            <a:r>
              <a:rPr lang="pt-BR" i="1" dirty="0" smtClean="0"/>
              <a:t>O local da cultura. </a:t>
            </a:r>
            <a:r>
              <a:rPr lang="pt-BR" dirty="0" smtClean="0"/>
              <a:t>Belo Horizonte, UFMG, 2007.</a:t>
            </a:r>
          </a:p>
          <a:p>
            <a:r>
              <a:rPr lang="es-ES" dirty="0" smtClean="0"/>
              <a:t>BHABHA, H. </a:t>
            </a:r>
            <a:r>
              <a:rPr lang="es-ES" i="1" dirty="0" smtClean="0"/>
              <a:t>Nuevas minorías, nuevos derechos:</a:t>
            </a:r>
            <a:r>
              <a:rPr lang="es-ES" dirty="0" smtClean="0"/>
              <a:t> notas sobre cosmopolitismos vernáculos. Buenos Aires: Siglo Veintiuno, 2013.</a:t>
            </a:r>
            <a:endParaRPr lang="pt-BR" dirty="0" smtClean="0"/>
          </a:p>
          <a:p>
            <a:r>
              <a:rPr lang="pt-BR" dirty="0" smtClean="0"/>
              <a:t>BOBBIO, Norberto. </a:t>
            </a:r>
            <a:r>
              <a:rPr lang="pt-BR" i="1" dirty="0" smtClean="0"/>
              <a:t>Estado, governo, sociedade: para uma teoria geral da política</a:t>
            </a:r>
            <a:r>
              <a:rPr lang="pt-BR" dirty="0" smtClean="0"/>
              <a:t>. RJ: Paz e Terra, 2004, 11ª edição.</a:t>
            </a:r>
          </a:p>
          <a:p>
            <a:r>
              <a:rPr lang="pt-BR" dirty="0" smtClean="0"/>
              <a:t>BOLAÑO, César (</a:t>
            </a:r>
            <a:r>
              <a:rPr lang="pt-BR" dirty="0" err="1" smtClean="0"/>
              <a:t>org</a:t>
            </a:r>
            <a:r>
              <a:rPr lang="pt-BR" dirty="0" smtClean="0"/>
              <a:t>). </a:t>
            </a:r>
            <a:r>
              <a:rPr lang="pt-BR" i="1" dirty="0" smtClean="0"/>
              <a:t>Economia da arte e da cultura. </a:t>
            </a:r>
            <a:r>
              <a:rPr lang="pt-BR" dirty="0" smtClean="0"/>
              <a:t>SP: Itaú Cultural, 2010.</a:t>
            </a:r>
          </a:p>
          <a:p>
            <a:r>
              <a:rPr lang="pt-BR" dirty="0" smtClean="0"/>
              <a:t>BOTELHO, Isaura. </a:t>
            </a:r>
            <a:r>
              <a:rPr lang="pt-BR" i="1" dirty="0" smtClean="0"/>
              <a:t>As dimensões da cultura e o lugar das políticas públicas. </a:t>
            </a:r>
            <a:r>
              <a:rPr lang="pt-BR" dirty="0" smtClean="0"/>
              <a:t>São Paulo em Perspectiva. 15(2), 2001. Acessível em </a:t>
            </a:r>
            <a:r>
              <a:rPr lang="pt-BR" u="sng" dirty="0" smtClean="0">
                <a:hlinkClick r:id="rId2"/>
              </a:rPr>
              <a:t>www.centrodametropole.org.br/pdf/Isaura.pdf</a:t>
            </a:r>
            <a:endParaRPr lang="pt-BR" dirty="0" smtClean="0"/>
          </a:p>
          <a:p>
            <a:r>
              <a:rPr lang="pt-BR" dirty="0" smtClean="0"/>
              <a:t>CALDEIRA, Teresa Pires do Rio. "Qual a novidade dos </a:t>
            </a:r>
            <a:r>
              <a:rPr lang="pt-BR" dirty="0" err="1" smtClean="0"/>
              <a:t>rolezinhos</a:t>
            </a:r>
            <a:r>
              <a:rPr lang="pt-BR" dirty="0" smtClean="0"/>
              <a:t>: espaço público, desigualdade e mudança em São Paulo". In: </a:t>
            </a:r>
            <a:r>
              <a:rPr lang="pt-BR" i="1" dirty="0" smtClean="0"/>
              <a:t>Novos Estudos </a:t>
            </a:r>
            <a:r>
              <a:rPr lang="pt-BR" i="1" dirty="0" err="1" smtClean="0"/>
              <a:t>Cebrap</a:t>
            </a:r>
            <a:r>
              <a:rPr lang="pt-BR" dirty="0" smtClean="0"/>
              <a:t>. n.98, março 2014. Acessível em http://novosestudos.org.br/v1/files/uploads/contents/content_1553/file_1553.pdf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>
                <a:solidFill>
                  <a:srgbClr val="FF0000"/>
                </a:solidFill>
              </a:rPr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dirty="0" smtClean="0"/>
              <a:t>CANCLINI, </a:t>
            </a:r>
            <a:r>
              <a:rPr lang="pt-BR" dirty="0" err="1" smtClean="0"/>
              <a:t>Néstor</a:t>
            </a:r>
            <a:r>
              <a:rPr lang="pt-BR" dirty="0" smtClean="0"/>
              <a:t> Garcia. </a:t>
            </a:r>
            <a:r>
              <a:rPr lang="pt-BR" i="1" dirty="0" smtClean="0"/>
              <a:t>A globalização imaginada</a:t>
            </a:r>
            <a:r>
              <a:rPr lang="pt-BR" dirty="0" smtClean="0"/>
              <a:t>. SP: Iluminuras, 2003.</a:t>
            </a:r>
          </a:p>
          <a:p>
            <a:r>
              <a:rPr lang="es-ES" dirty="0" smtClean="0"/>
              <a:t>CANCLINI, N.G. </a:t>
            </a:r>
            <a:r>
              <a:rPr lang="es-ES" i="1" dirty="0" smtClean="0"/>
              <a:t>La sociedad sin relato</a:t>
            </a:r>
            <a:r>
              <a:rPr lang="es-ES" b="1" dirty="0" smtClean="0"/>
              <a:t>. </a:t>
            </a:r>
            <a:r>
              <a:rPr lang="es-ES" dirty="0" smtClean="0"/>
              <a:t>Buenos Aires: </a:t>
            </a:r>
            <a:r>
              <a:rPr lang="es-ES" dirty="0" err="1" smtClean="0"/>
              <a:t>Katz</a:t>
            </a:r>
            <a:r>
              <a:rPr lang="es-ES" dirty="0" smtClean="0"/>
              <a:t>, 2010.</a:t>
            </a:r>
            <a:endParaRPr lang="pt-BR" dirty="0" smtClean="0"/>
          </a:p>
          <a:p>
            <a:r>
              <a:rPr lang="pt-BR" dirty="0" smtClean="0"/>
              <a:t>CANCLINI, Nestor Garcia. </a:t>
            </a:r>
            <a:r>
              <a:rPr lang="pt-BR" i="1" dirty="0" smtClean="0"/>
              <a:t>Culturas Híbridas</a:t>
            </a:r>
            <a:r>
              <a:rPr lang="pt-BR" dirty="0" smtClean="0"/>
              <a:t>. SP: Edusp, 2000, 3ª edição.</a:t>
            </a:r>
          </a:p>
          <a:p>
            <a:r>
              <a:rPr lang="es-ES" dirty="0" smtClean="0"/>
              <a:t>CANCLINI, Néstor </a:t>
            </a:r>
            <a:r>
              <a:rPr lang="es-ES" dirty="0" err="1" smtClean="0"/>
              <a:t>Garcia</a:t>
            </a:r>
            <a:r>
              <a:rPr lang="es-ES" dirty="0" smtClean="0"/>
              <a:t>. </a:t>
            </a:r>
            <a:r>
              <a:rPr lang="es-ES" i="1" dirty="0" smtClean="0"/>
              <a:t>Diferentes, desiguales y desconectados: </a:t>
            </a:r>
            <a:r>
              <a:rPr lang="es-ES" dirty="0" smtClean="0"/>
              <a:t>mapas de la interculturalidad. </a:t>
            </a:r>
            <a:r>
              <a:rPr lang="pt-BR" dirty="0" smtClean="0"/>
              <a:t>Barcelona: </a:t>
            </a:r>
            <a:r>
              <a:rPr lang="pt-BR" dirty="0" err="1" smtClean="0"/>
              <a:t>Gedisa</a:t>
            </a:r>
            <a:r>
              <a:rPr lang="pt-BR" dirty="0" smtClean="0"/>
              <a:t>, 2009.</a:t>
            </a:r>
          </a:p>
          <a:p>
            <a:r>
              <a:rPr lang="pt-BR" dirty="0" smtClean="0"/>
              <a:t>CANCLINI, </a:t>
            </a:r>
            <a:r>
              <a:rPr lang="pt-BR" dirty="0" err="1" smtClean="0"/>
              <a:t>Néstor</a:t>
            </a:r>
            <a:r>
              <a:rPr lang="pt-BR" dirty="0" smtClean="0"/>
              <a:t> García (</a:t>
            </a:r>
            <a:r>
              <a:rPr lang="pt-BR" dirty="0" err="1" smtClean="0"/>
              <a:t>org</a:t>
            </a:r>
            <a:r>
              <a:rPr lang="pt-BR" dirty="0" smtClean="0"/>
              <a:t>). </a:t>
            </a:r>
            <a:r>
              <a:rPr lang="pt-BR" i="1" dirty="0" err="1" smtClean="0"/>
              <a:t>Conflictos</a:t>
            </a:r>
            <a:r>
              <a:rPr lang="pt-BR" i="1" dirty="0" smtClean="0"/>
              <a:t> </a:t>
            </a:r>
            <a:r>
              <a:rPr lang="pt-BR" i="1" dirty="0" err="1" smtClean="0"/>
              <a:t>interculturales</a:t>
            </a:r>
            <a:r>
              <a:rPr lang="pt-BR" dirty="0" smtClean="0"/>
              <a:t>. Barcelona: </a:t>
            </a:r>
            <a:r>
              <a:rPr lang="pt-BR" dirty="0" err="1" smtClean="0"/>
              <a:t>Gedisa</a:t>
            </a:r>
            <a:r>
              <a:rPr lang="pt-BR" dirty="0" smtClean="0"/>
              <a:t>, 2011.</a:t>
            </a:r>
          </a:p>
          <a:p>
            <a:r>
              <a:rPr lang="pt-BR" dirty="0" smtClean="0"/>
              <a:t>TEIXEIRA COELHO, J. </a:t>
            </a:r>
            <a:r>
              <a:rPr lang="pt-BR" i="1" dirty="0" smtClean="0"/>
              <a:t>Com o cérebro na mão:</a:t>
            </a:r>
            <a:r>
              <a:rPr lang="pt-BR" b="1" dirty="0" smtClean="0"/>
              <a:t> </a:t>
            </a:r>
            <a:r>
              <a:rPr lang="pt-BR" dirty="0" smtClean="0"/>
              <a:t>no século que gosta de si mesmo. São Paulo: Iluminuras, 2015.</a:t>
            </a:r>
          </a:p>
          <a:p>
            <a:r>
              <a:rPr lang="pt-BR" dirty="0" smtClean="0"/>
              <a:t>COELHO NETTO, José Teixeira. </a:t>
            </a:r>
            <a:r>
              <a:rPr lang="pt-BR" i="1" dirty="0" smtClean="0"/>
              <a:t>A cultura e seu contrário. </a:t>
            </a:r>
            <a:r>
              <a:rPr lang="pt-BR" dirty="0" smtClean="0"/>
              <a:t>SP: Itaú Cultural Iluminuras, 2008.</a:t>
            </a:r>
          </a:p>
          <a:p>
            <a:r>
              <a:rPr lang="pt-BR" dirty="0" smtClean="0"/>
              <a:t>COELHO NETTO, José Teixeira (</a:t>
            </a:r>
            <a:r>
              <a:rPr lang="pt-BR" dirty="0" err="1" smtClean="0"/>
              <a:t>org</a:t>
            </a:r>
            <a:r>
              <a:rPr lang="pt-BR" dirty="0" smtClean="0"/>
              <a:t>). </a:t>
            </a:r>
            <a:r>
              <a:rPr lang="pt-BR" i="1" dirty="0" smtClean="0"/>
              <a:t>A cultura pela cidade. </a:t>
            </a:r>
            <a:r>
              <a:rPr lang="pt-BR" dirty="0" smtClean="0"/>
              <a:t>SP: Itaú Cultural/Iluminuras, 2008.</a:t>
            </a:r>
          </a:p>
          <a:p>
            <a:r>
              <a:rPr lang="pt-BR" dirty="0" smtClean="0"/>
              <a:t>COELHO NETTO, José Teixeira. </a:t>
            </a:r>
            <a:r>
              <a:rPr lang="pt-BR" i="1" dirty="0" smtClean="0"/>
              <a:t>Dicionário crítico de política cultural.</a:t>
            </a:r>
            <a:r>
              <a:rPr lang="pt-BR" dirty="0" smtClean="0"/>
              <a:t> SP: Iluminuras, 1997.</a:t>
            </a:r>
          </a:p>
          <a:p>
            <a:r>
              <a:rPr lang="pt-BR" dirty="0" smtClean="0"/>
              <a:t>COELHO NETTO, José Teixeira. </a:t>
            </a:r>
            <a:r>
              <a:rPr lang="pt-BR" i="1" dirty="0" smtClean="0"/>
              <a:t>O que é ação cultural</a:t>
            </a:r>
            <a:r>
              <a:rPr lang="pt-BR" dirty="0" smtClean="0"/>
              <a:t>. SP: Brasiliense, Coleção Primeiros Passos, 1989.</a:t>
            </a:r>
          </a:p>
          <a:p>
            <a:r>
              <a:rPr lang="es-ES" dirty="0" smtClean="0"/>
              <a:t>COHEN, Jean e ARATO, Andrew. </a:t>
            </a:r>
            <a:r>
              <a:rPr lang="es-ES" i="1" dirty="0" smtClean="0"/>
              <a:t>Sociedad civil y teoría política.</a:t>
            </a:r>
            <a:r>
              <a:rPr lang="es-ES" dirty="0" smtClean="0"/>
              <a:t> México: Fondo de cultura económica, 2001.</a:t>
            </a:r>
            <a:endParaRPr lang="pt-BR" dirty="0" smtClean="0"/>
          </a:p>
          <a:p>
            <a:r>
              <a:rPr lang="pt-BR" dirty="0" smtClean="0"/>
              <a:t>DE CERTEAU, Michel. </a:t>
            </a:r>
            <a:r>
              <a:rPr lang="pt-BR" i="1" dirty="0" smtClean="0"/>
              <a:t>A cultura no plural.</a:t>
            </a:r>
            <a:r>
              <a:rPr lang="pt-BR" dirty="0" smtClean="0"/>
              <a:t> SP: </a:t>
            </a:r>
            <a:r>
              <a:rPr lang="pt-BR" dirty="0" err="1" smtClean="0"/>
              <a:t>Papirus</a:t>
            </a:r>
            <a:r>
              <a:rPr lang="pt-BR" dirty="0" smtClean="0"/>
              <a:t>, 1995.</a:t>
            </a:r>
          </a:p>
          <a:p>
            <a:r>
              <a:rPr lang="pt-BR" dirty="0" smtClean="0"/>
              <a:t>DONNAT, O. Democratização da cultura: fim e continuação?  </a:t>
            </a:r>
            <a:r>
              <a:rPr lang="pt-BR" i="1" dirty="0" smtClean="0"/>
              <a:t>Revista Observatório Itaú Cultural</a:t>
            </a:r>
            <a:r>
              <a:rPr lang="pt-BR" dirty="0" smtClean="0"/>
              <a:t>: OIC, São Paulo, n.12, p.19-34, 2011. Disponível em:  </a:t>
            </a:r>
            <a:r>
              <a:rPr lang="pt-BR" u="sng" dirty="0" smtClean="0">
                <a:hlinkClick r:id="rId2"/>
              </a:rPr>
              <a:t>http://www.itaucultural.org.br/bcodemidias/001829.pdf</a:t>
            </a:r>
            <a:endParaRPr lang="pt-BR" dirty="0" smtClean="0"/>
          </a:p>
          <a:p>
            <a:r>
              <a:rPr lang="pt-BR" dirty="0" smtClean="0"/>
              <a:t>EAGLETON, Terry. </a:t>
            </a:r>
            <a:r>
              <a:rPr lang="pt-BR" i="1" dirty="0" smtClean="0"/>
              <a:t>A idéia de cultura</a:t>
            </a:r>
            <a:r>
              <a:rPr lang="pt-BR" dirty="0" smtClean="0"/>
              <a:t>. SP: </a:t>
            </a:r>
            <a:r>
              <a:rPr lang="pt-BR" dirty="0" err="1" smtClean="0"/>
              <a:t>EditoraUnesp</a:t>
            </a:r>
            <a:r>
              <a:rPr lang="pt-BR" dirty="0" smtClean="0"/>
              <a:t>, 2005.</a:t>
            </a:r>
          </a:p>
          <a:p>
            <a:r>
              <a:rPr lang="pt-BR" dirty="0" smtClean="0"/>
              <a:t>FURTADO, Celso. </a:t>
            </a:r>
            <a:r>
              <a:rPr lang="pt-BR" i="1" dirty="0" smtClean="0"/>
              <a:t>Ensaios sobre cultura e o Ministério da Cultura</a:t>
            </a:r>
            <a:r>
              <a:rPr lang="pt-BR" dirty="0" smtClean="0"/>
              <a:t>. Rio de Janeiro: Contraponto, 2012.</a:t>
            </a:r>
          </a:p>
          <a:p>
            <a:r>
              <a:rPr lang="pt-BR" dirty="0" smtClean="0"/>
              <a:t>GAGNEBIN, Jeanne Marie. </a:t>
            </a:r>
            <a:r>
              <a:rPr lang="pt-BR" i="1" dirty="0" smtClean="0"/>
              <a:t>Lembrar, esquecer, escrever</a:t>
            </a:r>
            <a:r>
              <a:rPr lang="pt-BR" dirty="0" smtClean="0"/>
              <a:t>. São Paulo: Editora 34, 2006.</a:t>
            </a:r>
          </a:p>
          <a:p>
            <a:r>
              <a:rPr lang="pt-BR" dirty="0" smtClean="0"/>
              <a:t>HALL, Stuart. </a:t>
            </a:r>
            <a:r>
              <a:rPr lang="pt-BR" i="1" dirty="0" smtClean="0"/>
              <a:t>Da diáspora: i</a:t>
            </a:r>
            <a:r>
              <a:rPr lang="pt-BR" dirty="0" smtClean="0"/>
              <a:t>dentidades e mediações culturais. </a:t>
            </a:r>
            <a:r>
              <a:rPr lang="en-US" dirty="0" smtClean="0"/>
              <a:t>BH: </a:t>
            </a:r>
            <a:r>
              <a:rPr lang="en-US" dirty="0" err="1" smtClean="0"/>
              <a:t>Editora</a:t>
            </a:r>
            <a:r>
              <a:rPr lang="en-US" dirty="0" smtClean="0"/>
              <a:t> UFMG, 2006.</a:t>
            </a:r>
            <a:endParaRPr lang="pt-BR" dirty="0" smtClean="0"/>
          </a:p>
          <a:p>
            <a:r>
              <a:rPr lang="en-US" dirty="0" smtClean="0"/>
              <a:t>HALL, Stuart. </a:t>
            </a:r>
            <a:r>
              <a:rPr lang="pt-BR" i="1" dirty="0" smtClean="0"/>
              <a:t>A identidade cultural na pós-modernidade. </a:t>
            </a:r>
            <a:r>
              <a:rPr lang="pt-BR" dirty="0" smtClean="0"/>
              <a:t>11º edição</a:t>
            </a:r>
            <a:r>
              <a:rPr lang="pt-BR" i="1" dirty="0" smtClean="0"/>
              <a:t>. </a:t>
            </a:r>
            <a:r>
              <a:rPr lang="pt-BR" dirty="0" smtClean="0"/>
              <a:t>RJ: </a:t>
            </a:r>
            <a:r>
              <a:rPr lang="pt-BR" dirty="0" err="1" smtClean="0"/>
              <a:t>DP&amp;A</a:t>
            </a:r>
            <a:r>
              <a:rPr lang="pt-BR" dirty="0" smtClean="0"/>
              <a:t>, 2006</a:t>
            </a:r>
          </a:p>
          <a:p>
            <a:r>
              <a:rPr lang="en-US" dirty="0" smtClean="0"/>
              <a:t>HAWKES, Jon. </a:t>
            </a:r>
            <a:r>
              <a:rPr lang="en-US" i="1" dirty="0" smtClean="0"/>
              <a:t>The fourth pillar of sustainability: culture’s essential role in public planning. </a:t>
            </a:r>
            <a:r>
              <a:rPr lang="pt-BR" dirty="0" err="1" smtClean="0"/>
              <a:t>Paper</a:t>
            </a:r>
            <a:r>
              <a:rPr lang="pt-BR" dirty="0" smtClean="0"/>
              <a:t> preparado para o ‘Cultural </a:t>
            </a:r>
            <a:r>
              <a:rPr lang="pt-BR" dirty="0" err="1" smtClean="0"/>
              <a:t>Development</a:t>
            </a:r>
            <a:r>
              <a:rPr lang="pt-BR" dirty="0" smtClean="0"/>
              <a:t> Network’. Acessível em </a:t>
            </a:r>
            <a:r>
              <a:rPr lang="pt-BR" u="sng" dirty="0" smtClean="0">
                <a:hlinkClick r:id="rId3"/>
              </a:rPr>
              <a:t>www.google.books.com</a:t>
            </a:r>
            <a:endParaRPr lang="pt-BR" dirty="0" smtClean="0"/>
          </a:p>
          <a:p>
            <a:r>
              <a:rPr lang="pt-BR" dirty="0" smtClean="0"/>
              <a:t>HOLLANDA, Heloísa Buarque de. </a:t>
            </a:r>
            <a:r>
              <a:rPr lang="pt-BR" i="1" dirty="0" smtClean="0"/>
              <a:t>Impressões de viagem. CPC, vanguarda e </a:t>
            </a:r>
            <a:r>
              <a:rPr lang="pt-BR" i="1" dirty="0" err="1" smtClean="0"/>
              <a:t>desbunde</a:t>
            </a:r>
            <a:r>
              <a:rPr lang="pt-BR" i="1" dirty="0" smtClean="0"/>
              <a:t>: 1960/70</a:t>
            </a:r>
            <a:r>
              <a:rPr lang="pt-BR" dirty="0" smtClean="0"/>
              <a:t>. RJ: Rocco, 1992.</a:t>
            </a:r>
          </a:p>
          <a:p>
            <a:r>
              <a:rPr lang="pt-BR" dirty="0" smtClean="0"/>
              <a:t>HOLLANDA, Heloísa Buarque de. </a:t>
            </a:r>
            <a:r>
              <a:rPr lang="pt-BR" i="1" dirty="0" smtClean="0"/>
              <a:t>Cultura como recurso. </a:t>
            </a:r>
            <a:r>
              <a:rPr lang="pt-BR" dirty="0" smtClean="0"/>
              <a:t>Acessível em http://www.heloisabuarquedehollanda.com.br/wp-content/uploads/2013/10/vol_5_holanda.pdf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04691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>
                <a:solidFill>
                  <a:srgbClr val="FF0000"/>
                </a:solidFill>
              </a:rPr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HONORATO, Cayo. 2014. http://issuu.com/centrodepesquisaeformacao/docs/media____o_e_democracia_cultural/1</a:t>
            </a:r>
            <a:endParaRPr lang="pt-BR" dirty="0" smtClean="0"/>
          </a:p>
          <a:p>
            <a:r>
              <a:rPr lang="es-ES" dirty="0" smtClean="0"/>
              <a:t>IANNI, Octavio. </a:t>
            </a:r>
            <a:r>
              <a:rPr lang="pt-BR" i="1" dirty="0" smtClean="0"/>
              <a:t>Enigmas da modernidade mundo</a:t>
            </a:r>
            <a:r>
              <a:rPr lang="pt-BR" dirty="0" smtClean="0"/>
              <a:t>. RJ: Civilização Brasileira, 2000.</a:t>
            </a:r>
          </a:p>
          <a:p>
            <a:r>
              <a:rPr lang="pt-BR" dirty="0" smtClean="0"/>
              <a:t>MARTÍN-BARBERO, Jésus. "Diversidade em convergência". In: </a:t>
            </a:r>
            <a:r>
              <a:rPr lang="pt-BR" i="1" dirty="0" smtClean="0"/>
              <a:t>Matrizes. </a:t>
            </a:r>
            <a:r>
              <a:rPr lang="pt-BR" dirty="0" smtClean="0"/>
              <a:t>Revista do programa de Pós-Graduação em Ciências da Comunicação da USP. Vol.8, nº2 (jul./dez.2014) - São Paulo: ECA/USP, p. 15-34. Acessível em http://www.matrizes.usp.br/index.</a:t>
            </a:r>
            <a:r>
              <a:rPr lang="pt-BR" dirty="0" err="1" smtClean="0"/>
              <a:t>php</a:t>
            </a:r>
            <a:r>
              <a:rPr lang="pt-BR" dirty="0" smtClean="0"/>
              <a:t>/matrizes/</a:t>
            </a:r>
            <a:r>
              <a:rPr lang="pt-BR" dirty="0" err="1" smtClean="0"/>
              <a:t>article</a:t>
            </a:r>
            <a:r>
              <a:rPr lang="pt-BR" dirty="0" smtClean="0"/>
              <a:t>/</a:t>
            </a:r>
            <a:r>
              <a:rPr lang="pt-BR" dirty="0" err="1" smtClean="0"/>
              <a:t>view</a:t>
            </a:r>
            <a:r>
              <a:rPr lang="pt-BR" dirty="0" smtClean="0"/>
              <a:t>/603</a:t>
            </a:r>
          </a:p>
          <a:p>
            <a:r>
              <a:rPr lang="pt-BR" dirty="0" smtClean="0"/>
              <a:t>MICELI, Sérgio (</a:t>
            </a:r>
            <a:r>
              <a:rPr lang="pt-BR" dirty="0" err="1" smtClean="0"/>
              <a:t>org</a:t>
            </a:r>
            <a:r>
              <a:rPr lang="pt-BR" dirty="0" smtClean="0"/>
              <a:t>). </a:t>
            </a:r>
            <a:r>
              <a:rPr lang="pt-BR" i="1" dirty="0" smtClean="0"/>
              <a:t>Estado e cultura no Brasil</a:t>
            </a:r>
            <a:r>
              <a:rPr lang="pt-BR" dirty="0" smtClean="0"/>
              <a:t>. SP: </a:t>
            </a:r>
            <a:r>
              <a:rPr lang="pt-BR" dirty="0" err="1" smtClean="0"/>
              <a:t>Difel</a:t>
            </a:r>
            <a:r>
              <a:rPr lang="pt-BR" dirty="0" smtClean="0"/>
              <a:t>, 1994.</a:t>
            </a:r>
          </a:p>
          <a:p>
            <a:r>
              <a:rPr lang="pt-BR" dirty="0" smtClean="0"/>
              <a:t>MILANESI, Luís. </a:t>
            </a:r>
            <a:r>
              <a:rPr lang="pt-BR" i="1" dirty="0" smtClean="0"/>
              <a:t>A casa da invenção</a:t>
            </a:r>
            <a:r>
              <a:rPr lang="pt-BR" dirty="0" smtClean="0"/>
              <a:t>. SP: Ateliê Editorial, 2003, 4ª edição.</a:t>
            </a:r>
          </a:p>
          <a:p>
            <a:r>
              <a:rPr lang="pt-BR" dirty="0" smtClean="0"/>
              <a:t>MONTESQUIEU, Charles. </a:t>
            </a:r>
            <a:r>
              <a:rPr lang="pt-BR" i="1" dirty="0" smtClean="0"/>
              <a:t>O Gosto. </a:t>
            </a:r>
            <a:r>
              <a:rPr lang="pt-BR" dirty="0" err="1" smtClean="0"/>
              <a:t>Posfácio</a:t>
            </a:r>
            <a:r>
              <a:rPr lang="pt-BR" dirty="0" smtClean="0"/>
              <a:t> e Tradução de Teixeira Coelho. SP: Iluminuras, 2005.</a:t>
            </a:r>
          </a:p>
          <a:p>
            <a:r>
              <a:rPr lang="pt-BR" dirty="0" smtClean="0"/>
              <a:t>OLIVEIRA, Lúcia Maciel Barbosa de. </a:t>
            </a:r>
            <a:r>
              <a:rPr lang="pt-BR" i="1" dirty="0" smtClean="0"/>
              <a:t>Corpos indisciplinados: ação cultural em tempos de </a:t>
            </a:r>
            <a:r>
              <a:rPr lang="pt-BR" i="1" dirty="0" err="1" smtClean="0"/>
              <a:t>biopolítica</a:t>
            </a:r>
            <a:r>
              <a:rPr lang="pt-BR" dirty="0" smtClean="0"/>
              <a:t>. SP: Beca, 2007.</a:t>
            </a:r>
          </a:p>
          <a:p>
            <a:r>
              <a:rPr lang="pt-BR" dirty="0" smtClean="0"/>
              <a:t>OLIVEIRA, Lúcia Maciel Barbosa de. </a:t>
            </a:r>
            <a:r>
              <a:rPr lang="pt-BR" i="1" dirty="0" smtClean="0"/>
              <a:t>Que políticas culturais?</a:t>
            </a:r>
            <a:r>
              <a:rPr lang="pt-BR" dirty="0" smtClean="0"/>
              <a:t> Texto digitado, escrito para palestra proferida no CCSP, junho 2009. Acessível em </a:t>
            </a:r>
            <a:r>
              <a:rPr lang="pt-BR" u="sng" dirty="0" smtClean="0">
                <a:hlinkClick r:id="rId2"/>
              </a:rPr>
              <a:t>http://www.centrocultural.sp.gov.br/informativo_holandeses.asp</a:t>
            </a:r>
            <a:endParaRPr lang="pt-BR" dirty="0" smtClean="0"/>
          </a:p>
          <a:p>
            <a:r>
              <a:rPr lang="pt-BR" dirty="0" smtClean="0"/>
              <a:t>OLIVEIRA, Lúcia Maciel Barbosa de.  </a:t>
            </a:r>
            <a:r>
              <a:rPr lang="en-US" dirty="0" smtClean="0"/>
              <a:t>"On arches and stones". In: </a:t>
            </a:r>
            <a:r>
              <a:rPr lang="en-US" i="1" dirty="0" err="1" smtClean="0"/>
              <a:t>Transinformação</a:t>
            </a:r>
            <a:r>
              <a:rPr lang="en-US" dirty="0" smtClean="0"/>
              <a:t>. v.29, n.2, p.203-210. </a:t>
            </a:r>
            <a:r>
              <a:rPr lang="pt-BR" dirty="0" smtClean="0"/>
              <a:t>ISSN 2318-0889. http://dx.doi.org/10.1590/2318-08892017000200007</a:t>
            </a:r>
          </a:p>
          <a:p>
            <a:r>
              <a:rPr lang="pt-BR" dirty="0" smtClean="0"/>
              <a:t>ORTIZ, Renato. </a:t>
            </a:r>
            <a:r>
              <a:rPr lang="pt-BR" i="1" dirty="0" err="1" smtClean="0"/>
              <a:t>Mundialização</a:t>
            </a:r>
            <a:r>
              <a:rPr lang="pt-BR" i="1" dirty="0" smtClean="0"/>
              <a:t> e cultura</a:t>
            </a:r>
            <a:r>
              <a:rPr lang="pt-BR" dirty="0" smtClean="0"/>
              <a:t>. SP: Brasiliense: 2003.</a:t>
            </a:r>
          </a:p>
          <a:p>
            <a:r>
              <a:rPr lang="pt-BR" dirty="0" smtClean="0"/>
              <a:t>PETIT, </a:t>
            </a:r>
            <a:r>
              <a:rPr lang="pt-BR" dirty="0" err="1" smtClean="0"/>
              <a:t>Michèle</a:t>
            </a:r>
            <a:r>
              <a:rPr lang="pt-BR" dirty="0" smtClean="0"/>
              <a:t>. </a:t>
            </a:r>
            <a:r>
              <a:rPr lang="pt-BR" i="1" dirty="0" smtClean="0"/>
              <a:t>Os jovens e a leitura. </a:t>
            </a:r>
            <a:r>
              <a:rPr lang="pt-BR" dirty="0" smtClean="0"/>
              <a:t>São Paulo: Editora 34, 2008.</a:t>
            </a:r>
          </a:p>
          <a:p>
            <a:r>
              <a:rPr lang="pt-BR" dirty="0" smtClean="0"/>
              <a:t>POIRRIER, Philippe e COELHO, Teixeira. </a:t>
            </a:r>
            <a:r>
              <a:rPr lang="pt-BR" i="1" dirty="0" smtClean="0"/>
              <a:t>Cultura e Estado</a:t>
            </a:r>
            <a:r>
              <a:rPr lang="pt-BR" dirty="0" smtClean="0"/>
              <a:t>. São Paulo: OIC/Iluminuras, 2012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04691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>
                <a:solidFill>
                  <a:srgbClr val="FF0000"/>
                </a:solidFill>
              </a:rPr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dirty="0" smtClean="0"/>
              <a:t>PROGRAMA DAS NAÇÕES UNIDAS PARA O DESENVOLVIMENTO (PNUD). </a:t>
            </a:r>
            <a:r>
              <a:rPr lang="pt-BR" i="1" dirty="0" smtClean="0"/>
              <a:t>Relatório do Desenvolvimento Humano 2004: </a:t>
            </a:r>
            <a:r>
              <a:rPr lang="pt-BR" dirty="0" smtClean="0"/>
              <a:t>liberdade cultural num mundo diversificado. Lisboa: ONU, 2004. Acessível </a:t>
            </a:r>
            <a:r>
              <a:rPr lang="pt-BR" dirty="0" err="1" smtClean="0"/>
              <a:t>em</a:t>
            </a:r>
            <a:r>
              <a:rPr lang="pt-BR" u="sng" dirty="0" err="1" smtClean="0">
                <a:hlinkClick r:id="rId2"/>
              </a:rPr>
              <a:t>http</a:t>
            </a:r>
            <a:r>
              <a:rPr lang="pt-BR" u="sng" dirty="0" smtClean="0">
                <a:hlinkClick r:id="rId2"/>
              </a:rPr>
              <a:t>://www.pnud.org.br/rdh/</a:t>
            </a:r>
            <a:endParaRPr lang="pt-BR" dirty="0" smtClean="0"/>
          </a:p>
          <a:p>
            <a:r>
              <a:rPr lang="pt-BR" dirty="0" smtClean="0"/>
              <a:t>PELBART, Peter </a:t>
            </a:r>
            <a:r>
              <a:rPr lang="pt-BR" dirty="0" err="1" smtClean="0"/>
              <a:t>Pál</a:t>
            </a:r>
            <a:r>
              <a:rPr lang="pt-BR" dirty="0" smtClean="0"/>
              <a:t>. </a:t>
            </a:r>
            <a:r>
              <a:rPr lang="pt-BR" i="1" dirty="0" smtClean="0"/>
              <a:t>Vida capital: ensaios de </a:t>
            </a:r>
            <a:r>
              <a:rPr lang="pt-BR" i="1" dirty="0" err="1" smtClean="0"/>
              <a:t>biopolítica</a:t>
            </a:r>
            <a:r>
              <a:rPr lang="pt-BR" dirty="0" smtClean="0"/>
              <a:t>. SP: Iluminuras, 2003.</a:t>
            </a:r>
          </a:p>
          <a:p>
            <a:r>
              <a:rPr lang="pt-BR" dirty="0" smtClean="0"/>
              <a:t>REVISTA OBSERVATÓRIO ITAÚ CULTURAL. Acessível em </a:t>
            </a:r>
            <a:r>
              <a:rPr lang="pt-BR" u="sng" dirty="0" smtClean="0">
                <a:hlinkClick r:id="rId3"/>
              </a:rPr>
              <a:t>www.itaucultural.org.br/observatorio</a:t>
            </a:r>
            <a:endParaRPr lang="pt-BR" dirty="0" smtClean="0"/>
          </a:p>
          <a:p>
            <a:r>
              <a:rPr lang="pt-BR" dirty="0" smtClean="0"/>
              <a:t>RIBEIRO, Gustavo Lins. </a:t>
            </a:r>
            <a:r>
              <a:rPr lang="pt-BR" i="1" dirty="0" smtClean="0"/>
              <a:t>Outras globalizações</a:t>
            </a:r>
            <a:r>
              <a:rPr lang="pt-BR" dirty="0" smtClean="0"/>
              <a:t> - </a:t>
            </a:r>
            <a:r>
              <a:rPr lang="pt-BR" dirty="0" err="1" smtClean="0"/>
              <a:t>cosmopolíticas</a:t>
            </a:r>
            <a:r>
              <a:rPr lang="pt-BR" dirty="0" smtClean="0"/>
              <a:t> pós-imperialistas. Rio de Janeiro: Editora </a:t>
            </a:r>
            <a:r>
              <a:rPr lang="pt-BR" dirty="0" err="1" smtClean="0"/>
              <a:t>Uerj</a:t>
            </a:r>
            <a:r>
              <a:rPr lang="pt-BR" dirty="0" smtClean="0"/>
              <a:t>, 2014.</a:t>
            </a:r>
          </a:p>
          <a:p>
            <a:r>
              <a:rPr lang="pt-BR" dirty="0" smtClean="0"/>
              <a:t>RUBIM, Antonio Albino (</a:t>
            </a:r>
            <a:r>
              <a:rPr lang="pt-BR" dirty="0" err="1" smtClean="0"/>
              <a:t>org</a:t>
            </a:r>
            <a:r>
              <a:rPr lang="pt-BR" dirty="0" smtClean="0"/>
              <a:t>). </a:t>
            </a:r>
            <a:r>
              <a:rPr lang="pt-BR" i="1" dirty="0" smtClean="0"/>
              <a:t>Políticas culturais no Brasil</a:t>
            </a:r>
            <a:r>
              <a:rPr lang="pt-BR" dirty="0" smtClean="0"/>
              <a:t>. Salvador: EDUFBA, 2007.</a:t>
            </a:r>
          </a:p>
          <a:p>
            <a:r>
              <a:rPr lang="pt-BR" dirty="0" smtClean="0"/>
              <a:t>SANTOS, Milton. </a:t>
            </a:r>
            <a:r>
              <a:rPr lang="pt-BR" i="1" dirty="0" smtClean="0"/>
              <a:t>Por uma outra globalização: do pensamento único à consciência universal</a:t>
            </a:r>
            <a:r>
              <a:rPr lang="pt-BR" dirty="0" smtClean="0"/>
              <a:t>. RJ: Record, 2001, 7ª edição.</a:t>
            </a:r>
          </a:p>
          <a:p>
            <a:r>
              <a:rPr lang="pt-BR" dirty="0" smtClean="0"/>
              <a:t>SEN, Amartya. </a:t>
            </a:r>
            <a:r>
              <a:rPr lang="pt-BR" i="1" dirty="0" smtClean="0"/>
              <a:t>Desenvolvimento como liberdade</a:t>
            </a:r>
            <a:r>
              <a:rPr lang="pt-BR" dirty="0" smtClean="0"/>
              <a:t>. SP: Companhia das Letras, 2000.</a:t>
            </a:r>
          </a:p>
          <a:p>
            <a:r>
              <a:rPr lang="es-ES" dirty="0" smtClean="0"/>
              <a:t>SEN, </a:t>
            </a:r>
            <a:r>
              <a:rPr lang="es-ES" dirty="0" err="1" smtClean="0"/>
              <a:t>Amartya</a:t>
            </a:r>
            <a:r>
              <a:rPr lang="es-ES" dirty="0" smtClean="0"/>
              <a:t>. </a:t>
            </a:r>
            <a:r>
              <a:rPr lang="es-ES" i="1" dirty="0" smtClean="0"/>
              <a:t>Identidad y Violencia</a:t>
            </a:r>
            <a:r>
              <a:rPr lang="es-ES" dirty="0" smtClean="0"/>
              <a:t>: la ilusión del destino. </a:t>
            </a:r>
            <a:r>
              <a:rPr lang="pt-BR" dirty="0" smtClean="0"/>
              <a:t>Buenos Aires: Katz, 2008, 2ª reimpressão. </a:t>
            </a:r>
          </a:p>
          <a:p>
            <a:r>
              <a:rPr lang="pt-BR" dirty="0" smtClean="0"/>
              <a:t>SOARES, Inês e CUREAU, Sandra. </a:t>
            </a:r>
            <a:r>
              <a:rPr lang="pt-BR" i="1" dirty="0" smtClean="0"/>
              <a:t>Bens culturais e Direitos Humanos</a:t>
            </a:r>
            <a:r>
              <a:rPr lang="pt-BR" dirty="0" smtClean="0"/>
              <a:t>. São Paulo: Edições SESC, 2015.</a:t>
            </a:r>
          </a:p>
          <a:p>
            <a:r>
              <a:rPr lang="pt-BR" dirty="0" smtClean="0"/>
              <a:t>TOLILA, Paul. </a:t>
            </a:r>
            <a:r>
              <a:rPr lang="pt-BR" i="1" dirty="0" smtClean="0"/>
              <a:t>Economia e cultura</a:t>
            </a:r>
            <a:r>
              <a:rPr lang="pt-BR" dirty="0" smtClean="0"/>
              <a:t>. SP: Iluminuras/OIC, 2007..</a:t>
            </a:r>
          </a:p>
          <a:p>
            <a:r>
              <a:rPr lang="pt-BR" dirty="0" smtClean="0"/>
              <a:t>UNESCO. </a:t>
            </a:r>
            <a:r>
              <a:rPr lang="pt-BR" i="1" dirty="0" smtClean="0"/>
              <a:t>Políticas culturais para o desenvolvimento: uma base de dados para a cultura.</a:t>
            </a:r>
            <a:r>
              <a:rPr lang="pt-BR" dirty="0" smtClean="0"/>
              <a:t> 2003. Acessível em </a:t>
            </a:r>
            <a:r>
              <a:rPr lang="pt-BR" u="sng" dirty="0" smtClean="0">
                <a:hlinkClick r:id="rId4"/>
              </a:rPr>
              <a:t>http://unesdoc.unesco.org/images/0013/001318/131873por.pdf</a:t>
            </a:r>
            <a:endParaRPr lang="pt-BR" dirty="0" smtClean="0"/>
          </a:p>
          <a:p>
            <a:r>
              <a:rPr lang="pt-BR" dirty="0" smtClean="0"/>
              <a:t>WILLIAMS, Raymond</a:t>
            </a:r>
            <a:r>
              <a:rPr lang="pt-BR" i="1" dirty="0" smtClean="0"/>
              <a:t>. Cultura</a:t>
            </a:r>
            <a:r>
              <a:rPr lang="pt-BR" dirty="0" smtClean="0"/>
              <a:t>. RJ: Paz e Terra, 2000.</a:t>
            </a:r>
          </a:p>
          <a:p>
            <a:r>
              <a:rPr lang="pt-BR" dirty="0" smtClean="0"/>
              <a:t>WILLIAMS, Raymond. </a:t>
            </a:r>
            <a:r>
              <a:rPr lang="pt-BR" i="1" dirty="0" err="1" smtClean="0"/>
              <a:t>Palavras-chave</a:t>
            </a:r>
            <a:r>
              <a:rPr lang="pt-BR" i="1" dirty="0" smtClean="0"/>
              <a:t>. </a:t>
            </a:r>
            <a:r>
              <a:rPr lang="pt-BR" dirty="0" smtClean="0"/>
              <a:t>SP: </a:t>
            </a:r>
            <a:r>
              <a:rPr lang="pt-BR" dirty="0" err="1" smtClean="0"/>
              <a:t>Boitempo</a:t>
            </a:r>
            <a:r>
              <a:rPr lang="pt-BR" dirty="0" smtClean="0"/>
              <a:t>, 2007.</a:t>
            </a:r>
          </a:p>
          <a:p>
            <a:r>
              <a:rPr lang="pt-BR" dirty="0" smtClean="0"/>
              <a:t>WILLIAMS, R. </a:t>
            </a:r>
            <a:r>
              <a:rPr lang="pt-BR" i="1" dirty="0" smtClean="0"/>
              <a:t>A cultura é de todos.</a:t>
            </a:r>
            <a:r>
              <a:rPr lang="pt-BR" b="1" dirty="0" smtClean="0"/>
              <a:t> </a:t>
            </a:r>
            <a:r>
              <a:rPr lang="pt-BR" dirty="0" smtClean="0"/>
              <a:t>1958. Tradução Maria Elisa </a:t>
            </a:r>
            <a:r>
              <a:rPr lang="pt-BR" dirty="0" err="1" smtClean="0"/>
              <a:t>Cevasco</a:t>
            </a:r>
            <a:r>
              <a:rPr lang="pt-BR" dirty="0" smtClean="0"/>
              <a:t>. Acessível em https://pt.scribd.com/doc/68474445/A-Cultura-e-Ordinaria1. Acesso em 25/10/2015.</a:t>
            </a:r>
          </a:p>
          <a:p>
            <a:r>
              <a:rPr lang="pt-BR" dirty="0" smtClean="0"/>
              <a:t>YÚDICE, George. </a:t>
            </a:r>
            <a:r>
              <a:rPr lang="pt-BR" i="1" dirty="0" smtClean="0"/>
              <a:t>A conveniência da cultura. </a:t>
            </a:r>
            <a:r>
              <a:rPr lang="pt-BR" dirty="0" smtClean="0"/>
              <a:t>Belo Horizonte: UFMG, 2006.</a:t>
            </a:r>
          </a:p>
          <a:p>
            <a:r>
              <a:rPr lang="en-US" dirty="0" smtClean="0"/>
              <a:t>YÚDICE, George e MILLER, Toby. </a:t>
            </a:r>
            <a:r>
              <a:rPr lang="pt-BR" i="1" dirty="0" smtClean="0"/>
              <a:t>Política Cultural. </a:t>
            </a:r>
            <a:r>
              <a:rPr lang="pt-BR" dirty="0" smtClean="0"/>
              <a:t>Barcelona: </a:t>
            </a:r>
            <a:r>
              <a:rPr lang="pt-BR" dirty="0" err="1" smtClean="0"/>
              <a:t>Gedisa</a:t>
            </a:r>
            <a:r>
              <a:rPr lang="pt-BR" dirty="0" smtClean="0"/>
              <a:t>, 2002.</a:t>
            </a:r>
          </a:p>
          <a:p>
            <a:r>
              <a:rPr lang="pt-BR" dirty="0" smtClean="0"/>
              <a:t> 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</a:rPr>
              <a:t>Profa</a:t>
            </a:r>
            <a:r>
              <a:rPr lang="pt-BR" b="1" dirty="0" smtClean="0">
                <a:solidFill>
                  <a:srgbClr val="FF0000"/>
                </a:solidFill>
              </a:rPr>
              <a:t>. Dra. Lúcia Maciel Barbosa de Oliveira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Sala 251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  <a:hlinkClick r:id="rId2"/>
              </a:rPr>
              <a:t>mbol.lucia@gmail.com</a:t>
            </a:r>
            <a:endParaRPr lang="pt-BR" b="1" dirty="0" smtClean="0">
              <a:solidFill>
                <a:srgbClr val="FF0000"/>
              </a:solidFill>
            </a:endParaRPr>
          </a:p>
          <a:p>
            <a:endParaRPr lang="pt-BR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FF0000"/>
                </a:solidFill>
              </a:rPr>
              <a:t>Monitora PAE</a:t>
            </a:r>
          </a:p>
          <a:p>
            <a:pPr>
              <a:lnSpc>
                <a:spcPct val="100000"/>
              </a:lnSpc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Isadora </a:t>
            </a:r>
            <a:r>
              <a:rPr lang="pt-BR" b="1" dirty="0" err="1" smtClean="0">
                <a:solidFill>
                  <a:srgbClr val="FF0000"/>
                </a:solidFill>
              </a:rPr>
              <a:t>Steimer</a:t>
            </a:r>
            <a:endParaRPr lang="pt-BR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</a:t>
            </a:r>
            <a:r>
              <a:rPr lang="pt-BR" b="1" dirty="0" smtClean="0">
                <a:solidFill>
                  <a:srgbClr val="FF0000"/>
                </a:solidFill>
                <a:hlinkClick r:id="rId3"/>
              </a:rPr>
              <a:t>dorasteimer@usp.br</a:t>
            </a:r>
            <a:endParaRPr lang="pt-BR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75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679091"/>
            <a:ext cx="10515600" cy="1497871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7082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08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agosto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u="sng" dirty="0"/>
              <a:t>Sociedade e Cultura em tempos </a:t>
            </a:r>
            <a:r>
              <a:rPr lang="pt-BR" u="sng" dirty="0" smtClean="0"/>
              <a:t>globais I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Texto </a:t>
            </a:r>
            <a:r>
              <a:rPr lang="pt-BR" dirty="0"/>
              <a:t>para a </a:t>
            </a:r>
            <a:r>
              <a:rPr lang="pt-BR" dirty="0" smtClean="0"/>
              <a:t>aula: </a:t>
            </a:r>
            <a:r>
              <a:rPr lang="pt-BR" dirty="0"/>
              <a:t>CANCLINI, </a:t>
            </a:r>
            <a:r>
              <a:rPr lang="pt-BR" dirty="0" err="1"/>
              <a:t>Néstor</a:t>
            </a:r>
            <a:r>
              <a:rPr lang="pt-BR" dirty="0"/>
              <a:t> García. "A globalização: objeto cultural não-identificado". In: </a:t>
            </a:r>
            <a:r>
              <a:rPr lang="pt-BR" i="1" dirty="0"/>
              <a:t>A globalização imaginada</a:t>
            </a:r>
            <a:r>
              <a:rPr lang="pt-BR" dirty="0"/>
              <a:t>. SP: Iluminuras, 2003, p. 41-60</a:t>
            </a:r>
            <a:r>
              <a:rPr lang="pt-BR" dirty="0" smtClean="0"/>
              <a:t>.</a:t>
            </a:r>
          </a:p>
          <a:p>
            <a:pPr marL="0" lvl="0" indent="0">
              <a:buNone/>
            </a:pPr>
            <a:endParaRPr lang="pt-BR" dirty="0"/>
          </a:p>
          <a:p>
            <a:pPr lvl="0"/>
            <a:r>
              <a:rPr lang="pt-BR" dirty="0"/>
              <a:t>Exibição do longa metragem </a:t>
            </a:r>
            <a:r>
              <a:rPr lang="pt-BR" b="1" dirty="0"/>
              <a:t>A fonte das mulheres</a:t>
            </a:r>
            <a:r>
              <a:rPr lang="pt-BR" dirty="0"/>
              <a:t>.  França/Bélgica/Itália. Direção </a:t>
            </a:r>
            <a:r>
              <a:rPr lang="pt-BR" dirty="0" err="1"/>
              <a:t>Radu</a:t>
            </a:r>
            <a:r>
              <a:rPr lang="pt-BR" dirty="0"/>
              <a:t> </a:t>
            </a:r>
            <a:r>
              <a:rPr lang="pt-BR" dirty="0" err="1"/>
              <a:t>Mihaileanu</a:t>
            </a:r>
            <a:r>
              <a:rPr lang="pt-BR" dirty="0"/>
              <a:t>, 2011. 135’.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8693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15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agosto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u="sng" dirty="0"/>
              <a:t>Sociedade e Cultura em tempos globais II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dirty="0"/>
              <a:t>Discussão sobre o </a:t>
            </a:r>
            <a:r>
              <a:rPr lang="pt-BR" dirty="0" smtClean="0"/>
              <a:t>filme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Texto para a aula: MARTÍN-BARBERO, </a:t>
            </a:r>
            <a:r>
              <a:rPr lang="pt-BR" dirty="0" err="1"/>
              <a:t>Jésus</a:t>
            </a:r>
            <a:r>
              <a:rPr lang="pt-BR" dirty="0"/>
              <a:t>. "Diversidade em convergência". In: </a:t>
            </a:r>
            <a:r>
              <a:rPr lang="pt-BR" i="1" dirty="0"/>
              <a:t>Matrizes. </a:t>
            </a:r>
            <a:r>
              <a:rPr lang="pt-BR" dirty="0"/>
              <a:t>Revista do programa de Pós-Graduação em Ciências da Comunicação da USP. Vol.8, nº2 (jul./dez.2014) - São Paulo: ECA/USP, p. 15-34. Acessível em </a:t>
            </a:r>
            <a:r>
              <a:rPr lang="pt-BR" u="sng" dirty="0">
                <a:hlinkClick r:id="rId2"/>
              </a:rPr>
              <a:t>http://</a:t>
            </a:r>
            <a:r>
              <a:rPr lang="pt-BR" u="sng" dirty="0" smtClean="0">
                <a:hlinkClick r:id="rId2"/>
              </a:rPr>
              <a:t>www.matrizes.usp.br/index.php/matrizes/article/view/603</a:t>
            </a:r>
            <a:endParaRPr lang="pt-BR" u="sng" dirty="0" smtClean="0"/>
          </a:p>
          <a:p>
            <a:pPr lvl="0"/>
            <a:endParaRPr lang="pt-BR" dirty="0"/>
          </a:p>
          <a:p>
            <a:pPr lvl="0"/>
            <a:r>
              <a:rPr lang="pt-BR" dirty="0"/>
              <a:t>Participação de </a:t>
            </a:r>
            <a:r>
              <a:rPr lang="pt-BR" dirty="0">
                <a:solidFill>
                  <a:srgbClr val="FF0000"/>
                </a:solidFill>
              </a:rPr>
              <a:t>Renato </a:t>
            </a:r>
            <a:r>
              <a:rPr lang="pt-BR" dirty="0" err="1" smtClean="0">
                <a:solidFill>
                  <a:srgbClr val="FF0000"/>
                </a:solidFill>
              </a:rPr>
              <a:t>Beluche</a:t>
            </a:r>
            <a:r>
              <a:rPr lang="pt-BR" dirty="0" smtClean="0"/>
              <a:t>, diretor do Centro de Biblioteca e Documentação da Secretaria da Educação do Estado de São Paulo.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0360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22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agosto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u="sng" dirty="0" smtClean="0"/>
              <a:t>Diversidade Cultural e Direitos Culturais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 </a:t>
            </a:r>
          </a:p>
          <a:p>
            <a:pPr lvl="0"/>
            <a:r>
              <a:rPr lang="pt-BR" dirty="0" smtClean="0"/>
              <a:t>Texto para a aula e o seminário de discussão: MILLER, </a:t>
            </a:r>
            <a:r>
              <a:rPr lang="pt-BR" dirty="0" err="1" smtClean="0"/>
              <a:t>Toby</a:t>
            </a:r>
            <a:r>
              <a:rPr lang="pt-BR" dirty="0" smtClean="0"/>
              <a:t>. "Europa e diversidade – o velho mundo confronta o novo em  si  mesmo". In: </a:t>
            </a:r>
            <a:r>
              <a:rPr lang="pt-BR" i="1" dirty="0" smtClean="0"/>
              <a:t>Revista Observatório Itaú Cultural</a:t>
            </a:r>
            <a:r>
              <a:rPr lang="pt-BR" dirty="0" smtClean="0"/>
              <a:t>. N. 20 ( jan./jun. 2016). – São Paulo : Itaú Cultural, p.64-80.  Acessível em: http://d3nv1jy4u7zmsc.cloudfront.net/wp-content/uploads/2016/05/OBS20_BOOK_AF-ISSUU.pdf.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5188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Aula do dia </a:t>
            </a:r>
            <a:r>
              <a:rPr lang="pt-BR" dirty="0" smtClean="0">
                <a:solidFill>
                  <a:srgbClr val="FF0000"/>
                </a:solidFill>
              </a:rPr>
              <a:t>29 de agosto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4000" u="sng" dirty="0" smtClean="0"/>
              <a:t>Reflexões sobre a Memória e o Patrimônio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Texto para a aula: SELIGMAN-SILVA, Márcio. "</a:t>
            </a:r>
            <a:r>
              <a:rPr lang="pt-BR" dirty="0" err="1" smtClean="0"/>
              <a:t>Antimonumentos</a:t>
            </a:r>
            <a:r>
              <a:rPr lang="pt-BR" dirty="0" smtClean="0"/>
              <a:t>: a memória possível após as catástrofes"</a:t>
            </a:r>
            <a:r>
              <a:rPr lang="pt-BR" i="1" dirty="0" smtClean="0"/>
              <a:t>.</a:t>
            </a:r>
            <a:r>
              <a:rPr lang="pt-BR" dirty="0" smtClean="0"/>
              <a:t> In: SOARES, I. e CUREAU, S. </a:t>
            </a:r>
            <a:r>
              <a:rPr lang="pt-BR" i="1" dirty="0" smtClean="0"/>
              <a:t>Bens Culturais e Direitos Humanos</a:t>
            </a:r>
            <a:r>
              <a:rPr lang="pt-BR" dirty="0" smtClean="0"/>
              <a:t>. São Paulo: Edições SESC, 2016, p.243-258.</a:t>
            </a:r>
          </a:p>
          <a:p>
            <a:pPr lvl="0">
              <a:buNone/>
            </a:pPr>
            <a:endParaRPr lang="pt-BR" dirty="0" smtClean="0"/>
          </a:p>
          <a:p>
            <a:pPr lvl="0"/>
            <a:r>
              <a:rPr lang="pt-BR" dirty="0" smtClean="0"/>
              <a:t>Exibição do filme </a:t>
            </a:r>
            <a:r>
              <a:rPr lang="pt-BR" i="1" dirty="0" smtClean="0"/>
              <a:t>O botão de pérola</a:t>
            </a:r>
            <a:r>
              <a:rPr lang="pt-BR" dirty="0" smtClean="0"/>
              <a:t>, de </a:t>
            </a:r>
            <a:r>
              <a:rPr lang="pt-BR" dirty="0" err="1" smtClean="0"/>
              <a:t>Patricio</a:t>
            </a:r>
            <a:r>
              <a:rPr lang="pt-BR" dirty="0" smtClean="0"/>
              <a:t> </a:t>
            </a:r>
            <a:r>
              <a:rPr lang="pt-BR" dirty="0" err="1" smtClean="0"/>
              <a:t>Guzmán</a:t>
            </a:r>
            <a:r>
              <a:rPr lang="pt-BR" dirty="0" smtClean="0"/>
              <a:t>, Chile, 2015, 82'.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7304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Observação</a:t>
            </a:r>
            <a:r>
              <a:rPr lang="pt-BR" sz="4000" dirty="0">
                <a:solidFill>
                  <a:srgbClr val="FF0000"/>
                </a:solidFill>
              </a:rPr>
              <a:t>: </a:t>
            </a:r>
            <a:r>
              <a:rPr lang="pt-BR" sz="4000" dirty="0" smtClean="0">
                <a:solidFill>
                  <a:srgbClr val="FF0000"/>
                </a:solidFill>
              </a:rPr>
              <a:t>5 </a:t>
            </a:r>
            <a:r>
              <a:rPr lang="pt-BR" sz="4000" dirty="0">
                <a:solidFill>
                  <a:srgbClr val="FF0000"/>
                </a:solidFill>
              </a:rPr>
              <a:t>de setembro – Semana da Pátria – sem </a:t>
            </a:r>
            <a:r>
              <a:rPr lang="pt-BR" sz="4000" dirty="0" smtClean="0">
                <a:solidFill>
                  <a:srgbClr val="FF0000"/>
                </a:solidFill>
              </a:rPr>
              <a:t>aula</a:t>
            </a:r>
            <a:endParaRPr lang="pt-B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790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Aula </a:t>
            </a:r>
            <a:r>
              <a:rPr lang="pt-BR" dirty="0">
                <a:solidFill>
                  <a:srgbClr val="FF0000"/>
                </a:solidFill>
              </a:rPr>
              <a:t>do dia </a:t>
            </a:r>
            <a:r>
              <a:rPr lang="pt-BR" dirty="0" smtClean="0">
                <a:solidFill>
                  <a:srgbClr val="FF0000"/>
                </a:solidFill>
              </a:rPr>
              <a:t>12 </a:t>
            </a:r>
            <a:r>
              <a:rPr lang="pt-BR" dirty="0">
                <a:solidFill>
                  <a:srgbClr val="FF0000"/>
                </a:solidFill>
              </a:rPr>
              <a:t>de </a:t>
            </a:r>
            <a:r>
              <a:rPr lang="pt-BR" dirty="0" smtClean="0">
                <a:solidFill>
                  <a:srgbClr val="FF0000"/>
                </a:solidFill>
              </a:rPr>
              <a:t>setembro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u="sng" dirty="0" smtClean="0"/>
              <a:t>Políticas culturais no Brasil (e experiências externas)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Texto para a aula: FURTADO, Celso. </a:t>
            </a:r>
            <a:r>
              <a:rPr lang="pt-BR" i="1" dirty="0" smtClean="0"/>
              <a:t>Que somos?</a:t>
            </a:r>
            <a:r>
              <a:rPr lang="pt-BR" dirty="0" smtClean="0"/>
              <a:t> In: Ensaios sobre cultura e o Ministério da Cultura. Rio de Janeiro: Contraponto, 2012, p.29-41.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5216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Aula do dia 19 de setembro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sz="4000" u="sng" dirty="0" smtClean="0"/>
              <a:t>MANHÃ: Palestra com </a:t>
            </a:r>
            <a:r>
              <a:rPr lang="pt-BR" sz="4000" u="sng" dirty="0" smtClean="0">
                <a:solidFill>
                  <a:srgbClr val="FF0000"/>
                </a:solidFill>
              </a:rPr>
              <a:t>Gabriela Aidar</a:t>
            </a:r>
            <a:r>
              <a:rPr lang="pt-BR" sz="4000" u="sng" dirty="0" smtClean="0"/>
              <a:t>, coordenadora dos Programas Educativos Inclusivos da Pinacoteca do Estado de São Paulo </a:t>
            </a:r>
            <a:r>
              <a:rPr lang="pt-BR" sz="4000" dirty="0" smtClean="0"/>
              <a:t>- Programa de Inclusão Sociocultural (grupos em situação de vulnerabilidade social), Programa Educativo para Públicos Especiais (pessoas com deficiências); Programa Meu Museu (idosos) e Programa Consciência Funcional (funcionários do museu). Local: Pinacoteca do Estado, das </a:t>
            </a:r>
            <a:r>
              <a:rPr lang="pt-BR" sz="4000" dirty="0" smtClean="0">
                <a:solidFill>
                  <a:srgbClr val="FF0000"/>
                </a:solidFill>
              </a:rPr>
              <a:t>10h30 às 12h30 </a:t>
            </a:r>
            <a:r>
              <a:rPr lang="pt-BR" sz="4000" dirty="0" smtClean="0"/>
              <a:t>(estação Luz do metrô).</a:t>
            </a:r>
          </a:p>
          <a:p>
            <a:pPr lvl="0"/>
            <a:endParaRPr lang="pt-BR" sz="4000" dirty="0" smtClean="0"/>
          </a:p>
          <a:p>
            <a:pPr lvl="0"/>
            <a:r>
              <a:rPr lang="pt-BR" sz="4000" u="sng" dirty="0" smtClean="0"/>
              <a:t>NOITE: Conversa com </a:t>
            </a:r>
            <a:r>
              <a:rPr lang="pt-BR" sz="4000" u="sng" dirty="0" smtClean="0">
                <a:solidFill>
                  <a:srgbClr val="FF0000"/>
                </a:solidFill>
              </a:rPr>
              <a:t>Ricardo Queiróz</a:t>
            </a:r>
            <a:r>
              <a:rPr lang="pt-BR" sz="4000" u="sng" dirty="0" smtClean="0"/>
              <a:t>, sobre o PMLLLB</a:t>
            </a:r>
            <a:r>
              <a:rPr lang="pt-BR" sz="4000" dirty="0" smtClean="0"/>
              <a:t> - Plano Municipal do Livro, da Leitura, Literatura e Biblioteca.</a:t>
            </a:r>
          </a:p>
          <a:p>
            <a:pPr marL="0" indent="0">
              <a:buNone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2366808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1966</Words>
  <Application>Microsoft Office PowerPoint</Application>
  <PresentationFormat>Personalizar</PresentationFormat>
  <Paragraphs>172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TEORIA  DA AÇÃO CULTURAL</vt:lpstr>
      <vt:lpstr> Aula do dia 1º de agosto  Apresentação do curso e de sua dinâmica ao longo do semestre </vt:lpstr>
      <vt:lpstr> Aula do dia 08 de agosto  Sociedade e Cultura em tempos globais I </vt:lpstr>
      <vt:lpstr> Aula do dia 15 de agosto  Sociedade e Cultura em tempos globais II </vt:lpstr>
      <vt:lpstr> Aula do dia 22 de agosto  Diversidade Cultural e Direitos Culturais </vt:lpstr>
      <vt:lpstr>Aula do dia 29 de agosto  Reflexões sobre a Memória e o Patrimônio</vt:lpstr>
      <vt:lpstr>Slide 7</vt:lpstr>
      <vt:lpstr> Aula do dia 12 de setembro Políticas culturais no Brasil (e experiências externas) </vt:lpstr>
      <vt:lpstr>Aula do dia 19 de setembro</vt:lpstr>
      <vt:lpstr>Aula do dia 26 de setembro Política cultural no Brasil: Financiamento da Cultura</vt:lpstr>
      <vt:lpstr>Aula do dia 03 de outubro</vt:lpstr>
      <vt:lpstr> Aula do dia 10 de outubro O sistema de produção cultural e outros conceitos; Copyleft e Copyright; Propriedade intelectual </vt:lpstr>
      <vt:lpstr>  Aula do dia 17 de outubro Práticas culturais e públicos da cultura  </vt:lpstr>
      <vt:lpstr> Aula do dia 24 de outubro  </vt:lpstr>
      <vt:lpstr>Aula do dia 31 de outubro Biblioteca, Centro de Cultura e Ação Cultural</vt:lpstr>
      <vt:lpstr>Aula do dia 07 de novembro </vt:lpstr>
      <vt:lpstr> Aula do dia 14 de novembro Cultura e cidade I </vt:lpstr>
      <vt:lpstr>Aula do dia 21 de novembro Cultura e cidade II</vt:lpstr>
      <vt:lpstr>Aula do dia 28 de novembro</vt:lpstr>
      <vt:lpstr> MÉTODOS UTILIZADOS </vt:lpstr>
      <vt:lpstr> AVALIAÇÃO e CRITÉRIOS </vt:lpstr>
      <vt:lpstr>REFERÊNCIAS</vt:lpstr>
      <vt:lpstr>REFERÊNCIAS</vt:lpstr>
      <vt:lpstr>REFERÊNCIAS</vt:lpstr>
      <vt:lpstr>REFERÊNCIAS</vt:lpstr>
      <vt:lpstr>Slide 26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 DA AÇÃO CULTURAL</dc:title>
  <dc:creator>lucia maciel barbosa de oliveira</dc:creator>
  <cp:lastModifiedBy>lucia</cp:lastModifiedBy>
  <cp:revision>35</cp:revision>
  <dcterms:created xsi:type="dcterms:W3CDTF">2015-07-31T13:04:35Z</dcterms:created>
  <dcterms:modified xsi:type="dcterms:W3CDTF">2017-07-31T15:18:11Z</dcterms:modified>
</cp:coreProperties>
</file>