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2" r:id="rId2"/>
    <p:sldId id="293" r:id="rId3"/>
    <p:sldId id="315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02" r:id="rId14"/>
    <p:sldId id="301" r:id="rId15"/>
    <p:sldId id="303" r:id="rId16"/>
    <p:sldId id="304" r:id="rId17"/>
    <p:sldId id="306" r:id="rId18"/>
    <p:sldId id="319" r:id="rId19"/>
    <p:sldId id="320" r:id="rId20"/>
    <p:sldId id="310" r:id="rId21"/>
    <p:sldId id="311" r:id="rId22"/>
    <p:sldId id="312" r:id="rId23"/>
    <p:sldId id="313" r:id="rId24"/>
    <p:sldId id="294" r:id="rId25"/>
    <p:sldId id="299" r:id="rId26"/>
    <p:sldId id="300" r:id="rId27"/>
    <p:sldId id="316" r:id="rId28"/>
    <p:sldId id="317" r:id="rId29"/>
    <p:sldId id="272" r:id="rId30"/>
    <p:sldId id="271" r:id="rId31"/>
    <p:sldId id="276" r:id="rId32"/>
    <p:sldId id="275" r:id="rId33"/>
    <p:sldId id="278" r:id="rId34"/>
    <p:sldId id="279" r:id="rId35"/>
    <p:sldId id="327" r:id="rId36"/>
    <p:sldId id="274" r:id="rId37"/>
    <p:sldId id="277" r:id="rId38"/>
    <p:sldId id="270" r:id="rId39"/>
    <p:sldId id="273" r:id="rId40"/>
    <p:sldId id="322" r:id="rId41"/>
    <p:sldId id="323" r:id="rId42"/>
    <p:sldId id="324" r:id="rId43"/>
    <p:sldId id="318" r:id="rId44"/>
    <p:sldId id="281" r:id="rId45"/>
    <p:sldId id="282" r:id="rId46"/>
    <p:sldId id="285" r:id="rId47"/>
    <p:sldId id="283" r:id="rId48"/>
    <p:sldId id="284" r:id="rId49"/>
    <p:sldId id="290" r:id="rId50"/>
    <p:sldId id="286" r:id="rId51"/>
    <p:sldId id="289" r:id="rId52"/>
    <p:sldId id="325" r:id="rId53"/>
    <p:sldId id="326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JEDALVES\Eventos\2011\Porto%20Seguro\Sitan%20Unfpa_Porto%20Seguro_22jan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61231505353901"/>
          <c:y val="5.1400554097404502E-2"/>
          <c:w val="0.86283209067893096"/>
          <c:h val="0.675549722951302"/>
        </c:manualLayout>
      </c:layout>
      <c:barChart>
        <c:barDir val="col"/>
        <c:grouping val="clustered"/>
        <c:varyColors val="0"/>
        <c:ser>
          <c:idx val="0"/>
          <c:order val="0"/>
          <c:tx>
            <c:v>Mulheres</c:v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'G15 Eo 00_09'!$C$22:$V$22</c:f>
              <c:strCache>
                <c:ptCount val="20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</c:strCache>
            </c:strRef>
          </c:cat>
          <c:val>
            <c:numRef>
              <c:f>'G15 Eo 00_09'!$C$23:$V$23</c:f>
              <c:numCache>
                <c:formatCode>#.#00</c:formatCode>
                <c:ptCount val="20"/>
                <c:pt idx="0">
                  <c:v>52.620000000000012</c:v>
                </c:pt>
                <c:pt idx="1">
                  <c:v>55.18</c:v>
                </c:pt>
                <c:pt idx="2">
                  <c:v>57.57</c:v>
                </c:pt>
                <c:pt idx="3">
                  <c:v>59.620000000000012</c:v>
                </c:pt>
                <c:pt idx="4">
                  <c:v>61.83</c:v>
                </c:pt>
                <c:pt idx="5">
                  <c:v>63.87</c:v>
                </c:pt>
                <c:pt idx="6">
                  <c:v>66.78</c:v>
                </c:pt>
                <c:pt idx="7">
                  <c:v>69.06</c:v>
                </c:pt>
                <c:pt idx="8">
                  <c:v>71.239999999999995</c:v>
                </c:pt>
                <c:pt idx="9">
                  <c:v>73.260000000000005</c:v>
                </c:pt>
                <c:pt idx="10">
                  <c:v>74.760000000000005</c:v>
                </c:pt>
                <c:pt idx="11">
                  <c:v>75.930000000000007</c:v>
                </c:pt>
                <c:pt idx="12">
                  <c:v>77.410000000000025</c:v>
                </c:pt>
                <c:pt idx="13">
                  <c:v>78.349999999999994</c:v>
                </c:pt>
                <c:pt idx="14">
                  <c:v>79.150000000000006</c:v>
                </c:pt>
                <c:pt idx="15">
                  <c:v>79.89</c:v>
                </c:pt>
                <c:pt idx="16">
                  <c:v>80.569999999999993</c:v>
                </c:pt>
                <c:pt idx="17">
                  <c:v>81.209999999999994</c:v>
                </c:pt>
                <c:pt idx="18">
                  <c:v>81.8</c:v>
                </c:pt>
                <c:pt idx="19">
                  <c:v>82.36</c:v>
                </c:pt>
              </c:numCache>
            </c:numRef>
          </c:val>
        </c:ser>
        <c:ser>
          <c:idx val="1"/>
          <c:order val="1"/>
          <c:tx>
            <c:v>Homens</c:v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'G15 Eo 00_09'!$C$22:$V$22</c:f>
              <c:strCache>
                <c:ptCount val="20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  <c:pt idx="12">
                  <c:v>2010-2015</c:v>
                </c:pt>
                <c:pt idx="13">
                  <c:v>2015-2020</c:v>
                </c:pt>
                <c:pt idx="14">
                  <c:v>2020-2025</c:v>
                </c:pt>
                <c:pt idx="15">
                  <c:v>2025-2030</c:v>
                </c:pt>
                <c:pt idx="16">
                  <c:v>2030-2035</c:v>
                </c:pt>
                <c:pt idx="17">
                  <c:v>2035-2040</c:v>
                </c:pt>
                <c:pt idx="18">
                  <c:v>2040-2045</c:v>
                </c:pt>
                <c:pt idx="19">
                  <c:v>2045-2050</c:v>
                </c:pt>
              </c:strCache>
            </c:strRef>
          </c:cat>
          <c:val>
            <c:numRef>
              <c:f>'G15 Eo 00_09'!$C$24:$V$24</c:f>
              <c:numCache>
                <c:formatCode>#.#00</c:formatCode>
                <c:ptCount val="20"/>
                <c:pt idx="0">
                  <c:v>49.230000000000011</c:v>
                </c:pt>
                <c:pt idx="1">
                  <c:v>51.45</c:v>
                </c:pt>
                <c:pt idx="2">
                  <c:v>53.82</c:v>
                </c:pt>
                <c:pt idx="3">
                  <c:v>55.71</c:v>
                </c:pt>
                <c:pt idx="4">
                  <c:v>57.290000000000013</c:v>
                </c:pt>
                <c:pt idx="5">
                  <c:v>59.220000000000013</c:v>
                </c:pt>
                <c:pt idx="6">
                  <c:v>60.36</c:v>
                </c:pt>
                <c:pt idx="7">
                  <c:v>61.87</c:v>
                </c:pt>
                <c:pt idx="8">
                  <c:v>63.58</c:v>
                </c:pt>
                <c:pt idx="9">
                  <c:v>65.540000000000006</c:v>
                </c:pt>
                <c:pt idx="10">
                  <c:v>67.169999999999973</c:v>
                </c:pt>
                <c:pt idx="11">
                  <c:v>68.66</c:v>
                </c:pt>
                <c:pt idx="12">
                  <c:v>70.650000000000006</c:v>
                </c:pt>
                <c:pt idx="13">
                  <c:v>71.81</c:v>
                </c:pt>
                <c:pt idx="14">
                  <c:v>72.81</c:v>
                </c:pt>
                <c:pt idx="15">
                  <c:v>73.72</c:v>
                </c:pt>
                <c:pt idx="16">
                  <c:v>74.53</c:v>
                </c:pt>
                <c:pt idx="17">
                  <c:v>75.209999999999994</c:v>
                </c:pt>
                <c:pt idx="18">
                  <c:v>75.849999999999994</c:v>
                </c:pt>
                <c:pt idx="19">
                  <c:v>76.42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78880"/>
        <c:axId val="101980416"/>
      </c:barChart>
      <c:catAx>
        <c:axId val="101978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600"/>
            </a:pPr>
            <a:endParaRPr lang="pt-BR"/>
          </a:p>
        </c:txPr>
        <c:crossAx val="101980416"/>
        <c:crosses val="autoZero"/>
        <c:auto val="1"/>
        <c:lblAlgn val="ctr"/>
        <c:lblOffset val="100"/>
        <c:noMultiLvlLbl val="0"/>
      </c:catAx>
      <c:valAx>
        <c:axId val="10198041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b="0"/>
                </a:pPr>
                <a:r>
                  <a:rPr lang="en-US" b="0" dirty="0" err="1" smtClean="0"/>
                  <a:t>Anos</a:t>
                </a:r>
                <a:endParaRPr lang="en-US" b="0" dirty="0" smtClean="0"/>
              </a:p>
            </c:rich>
          </c:tx>
          <c:layout>
            <c:manualLayout>
              <c:xMode val="edge"/>
              <c:yMode val="edge"/>
              <c:x val="0"/>
              <c:y val="0.32762178032830802"/>
            </c:manualLayout>
          </c:layout>
          <c:overlay val="0"/>
        </c:title>
        <c:numFmt formatCode="#.#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10197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393766404199601"/>
          <c:y val="5.05420676582094E-2"/>
          <c:w val="0.31434667541557598"/>
          <c:h val="8.3717191601050095E-2"/>
        </c:manualLayout>
      </c:layout>
      <c:overlay val="0"/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2000"/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B25B-F2CF-49C1-8F23-8C0A6DE022B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D60B-AAE7-40D2-9CC0-9D2CC061D0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9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B98647-5296-4926-853A-EA54859DC486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C6F2CD04-B36E-42D8-81D5-59C5457272A4}" type="slidenum">
              <a:rPr lang="pt-BR" sz="1200"/>
              <a:pPr eaLnBrk="1" hangingPunct="1"/>
              <a:t>13</a:t>
            </a:fld>
            <a:endParaRPr lang="pt-BR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504C79E-52F7-4013-B685-C2CD4F6DCC29}" type="slidenum">
              <a:rPr lang="pt-BR" sz="1200"/>
              <a:pPr eaLnBrk="1" hangingPunct="1"/>
              <a:t>14</a:t>
            </a:fld>
            <a:endParaRPr lang="pt-BR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5BC8FFCE-6144-4B26-B4AC-20189604786B}" type="slidenum">
              <a:rPr lang="pt-BR" sz="1200"/>
              <a:pPr eaLnBrk="1" hangingPunct="1"/>
              <a:t>17</a:t>
            </a:fld>
            <a:endParaRPr lang="pt-BR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E7294B53-6378-4FF5-B7F1-26AB4DD79770}" type="slidenum">
              <a:rPr lang="pt-BR" sz="1200"/>
              <a:pPr eaLnBrk="1" hangingPunct="1"/>
              <a:t>20</a:t>
            </a:fld>
            <a:endParaRPr lang="pt-BR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2783695C-5B7B-4CC3-BA2A-9B5F85E534A5}" type="slidenum">
              <a:rPr lang="pt-BR" sz="1200"/>
              <a:pPr eaLnBrk="1" hangingPunct="1"/>
              <a:t>21</a:t>
            </a:fld>
            <a:endParaRPr lang="pt-BR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70FC1DD-96D8-4058-AB05-136D5FC3D049}" type="slidenum">
              <a:rPr lang="pt-BR" sz="1200"/>
              <a:pPr eaLnBrk="1" hangingPunct="1"/>
              <a:t>22</a:t>
            </a:fld>
            <a:endParaRPr lang="pt-BR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1BCD8F0-7693-4C58-BE49-9983707DF083}" type="slidenum">
              <a:rPr lang="pt-BR" sz="1200"/>
              <a:pPr eaLnBrk="1" hangingPunct="1"/>
              <a:t>23</a:t>
            </a:fld>
            <a:endParaRPr lang="pt-BR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B01DE12-AFAE-418E-8B86-6829AD766E40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15809AB-D773-41F8-B3B9-CCBC83ED1D6B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3158A8-515A-424F-A1AF-BD8163A9C596}" type="slidenum">
              <a:rPr lang="pt-BR" smtClean="0">
                <a:cs typeface="Arial" charset="0"/>
              </a:rPr>
              <a:pPr eaLnBrk="1" hangingPunct="1"/>
              <a:t>44</a:t>
            </a:fld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1113DC-E256-464D-92CE-74E4F9C6B17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77F44-53B8-46D2-835B-AFCDAAB2B250}" type="slidenum">
              <a:rPr lang="pt-BR" smtClean="0">
                <a:cs typeface="Arial" charset="0"/>
              </a:rPr>
              <a:pPr eaLnBrk="1" hangingPunct="1"/>
              <a:t>50</a:t>
            </a:fld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1E428-968E-40D3-B063-12A7571FC87C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CB3093-8D37-48D4-BAC4-2DB69AB6B7A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7EDD8-74CC-4F6C-94B5-5F267231EF2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60F86-DCC1-4D86-A150-19E09030533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E7B00E-EAA3-419C-AFC1-FAEBA2F2B75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83BA6B-0EDA-4FDF-8034-6D2BB7A7606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7525F-3A46-4F39-A593-CFBF1B3825EC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6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28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27A5-4B6A-4E54-82FC-89688BF17A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38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48FE-5D6C-4C6C-A393-FD121D078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2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8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05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5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30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28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6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4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F175-A546-49B4-9C36-4F94D7F5902B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693A-FD1C-40A2-8A8A-5B44240A0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tse.gov.br)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oulalondrina.blogspot.com.br/2012/11/o-go-completamente-honesto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ted.com/talks/jonathan_eisen_meet_your_microbes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file:///D:\Show%20latest%20papers%20in%20Clin%20Perinatol" TargetMode="External"/><Relationship Id="rId18" Type="http://schemas.openxmlformats.org/officeDocument/2006/relationships/hyperlink" Target="file:///D:\show%20EndNote%20Citation" TargetMode="External"/><Relationship Id="rId3" Type="http://schemas.openxmlformats.org/officeDocument/2006/relationships/image" Target="../media/image29.png"/><Relationship Id="rId21" Type="http://schemas.openxmlformats.org/officeDocument/2006/relationships/hyperlink" Target="http://lib.bioinfo.pl/pmid:21645799" TargetMode="External"/><Relationship Id="rId7" Type="http://schemas.openxmlformats.org/officeDocument/2006/relationships/image" Target="../media/image33.png"/><Relationship Id="rId12" Type="http://schemas.openxmlformats.org/officeDocument/2006/relationships/hyperlink" Target="http://lib.bioinfo.pl/pmid/journal/Clin%20Perinatol" TargetMode="External"/><Relationship Id="rId17" Type="http://schemas.openxmlformats.org/officeDocument/2006/relationships/hyperlink" Target="file:///D:\go%20to%20Google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file:///D:\go%20to%20Scholar" TargetMode="External"/><Relationship Id="rId20" Type="http://schemas.openxmlformats.org/officeDocument/2006/relationships/hyperlink" Target="file:///D:\Update%20citations%20of%20this%20pap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hyperlink" Target="file:///D:\go%20to%20Pubmed" TargetMode="External"/><Relationship Id="rId10" Type="http://schemas.openxmlformats.org/officeDocument/2006/relationships/hyperlink" Target="http://lib.bioinfo.pl/citwww/paper/21645799" TargetMode="External"/><Relationship Id="rId19" Type="http://schemas.openxmlformats.org/officeDocument/2006/relationships/hyperlink" Target="file:///D:\show%20BibTex%20Citation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hyperlink" Target="file:///D:\go%20to%20Publisher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Diversidade e Saúde </a:t>
            </a:r>
            <a:r>
              <a:rPr lang="pt-BR" b="1" dirty="0"/>
              <a:t>P</a:t>
            </a:r>
            <a:r>
              <a:rPr lang="pt-BR" b="1" dirty="0" smtClean="0"/>
              <a:t>ública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4000" b="1" dirty="0" smtClean="0"/>
              <a:t>Diversidade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77648" y="4987652"/>
            <a:ext cx="7848872" cy="913656"/>
          </a:xfrm>
        </p:spPr>
        <p:txBody>
          <a:bodyPr>
            <a:noAutofit/>
          </a:bodyPr>
          <a:lstStyle/>
          <a:p>
            <a:r>
              <a:rPr lang="en-US" sz="2800" dirty="0" err="1"/>
              <a:t>Gênero</a:t>
            </a:r>
            <a:r>
              <a:rPr lang="en-US" sz="2800" dirty="0"/>
              <a:t>, </a:t>
            </a:r>
            <a:r>
              <a:rPr lang="en-US" sz="2800" dirty="0" err="1"/>
              <a:t>raça</a:t>
            </a:r>
            <a:r>
              <a:rPr lang="en-US" sz="2800" dirty="0"/>
              <a:t>/</a:t>
            </a:r>
            <a:r>
              <a:rPr lang="en-US" sz="2800" dirty="0" err="1"/>
              <a:t>etnia</a:t>
            </a:r>
            <a:r>
              <a:rPr lang="en-US" sz="2800" dirty="0"/>
              <a:t> e </a:t>
            </a:r>
            <a:r>
              <a:rPr lang="en-US" sz="2800" dirty="0" err="1"/>
              <a:t>Saúde</a:t>
            </a:r>
            <a:r>
              <a:rPr lang="en-US" sz="2800" dirty="0"/>
              <a:t> </a:t>
            </a:r>
            <a:r>
              <a:rPr lang="en-US" sz="2800" dirty="0" err="1"/>
              <a:t>Pública</a:t>
            </a:r>
            <a:r>
              <a:rPr lang="en-US" sz="2800" dirty="0"/>
              <a:t> – HSM 113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5901308"/>
            <a:ext cx="818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Profs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: Simone G. Diniz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e Cristiane Cabral (HSM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Luis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Eduardo Batista e Suzana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Kalckman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(Instituto de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Saúde) - PAE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Camila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Muylaert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967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27"/>
          <p:cNvSpPr txBox="1">
            <a:spLocks noChangeArrowheads="1"/>
          </p:cNvSpPr>
          <p:nvPr/>
        </p:nvSpPr>
        <p:spPr bwMode="auto">
          <a:xfrm>
            <a:off x="515938" y="414338"/>
            <a:ext cx="81549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u="sng"/>
              <a:t>ASSISTÊNCIA ao PARTO</a:t>
            </a:r>
          </a:p>
          <a:p>
            <a:pPr algn="ctr" eaLnBrk="1" hangingPunct="1"/>
            <a:endParaRPr lang="pt-BR" sz="2000" u="sng"/>
          </a:p>
          <a:p>
            <a:pPr algn="just" eaLnBrk="1" hangingPunct="1"/>
            <a:r>
              <a:rPr lang="pt-BR" sz="2000"/>
              <a:t>Percentual de partos hospitalares e de partos assistidos por médicos ou enfermeiras, nos 5 anos anteriores à entrevista. Brasil, Rural e Regiões Norte e Nordeste. PNDS 1996 e 2006.</a:t>
            </a:r>
          </a:p>
        </p:txBody>
      </p:sp>
      <p:sp>
        <p:nvSpPr>
          <p:cNvPr id="39939" name="Line 1028"/>
          <p:cNvSpPr>
            <a:spLocks noChangeShapeType="1"/>
          </p:cNvSpPr>
          <p:nvPr/>
        </p:nvSpPr>
        <p:spPr bwMode="auto">
          <a:xfrm>
            <a:off x="966788" y="4138613"/>
            <a:ext cx="7737475" cy="1587"/>
          </a:xfrm>
          <a:prstGeom prst="line">
            <a:avLst/>
          </a:prstGeom>
          <a:noFill/>
          <a:ln w="0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0" name="Rectangle 1030"/>
          <p:cNvSpPr>
            <a:spLocks noChangeArrowheads="1"/>
          </p:cNvSpPr>
          <p:nvPr/>
        </p:nvSpPr>
        <p:spPr bwMode="auto">
          <a:xfrm>
            <a:off x="1284288" y="3252788"/>
            <a:ext cx="219075" cy="221932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1" name="Rectangle 1031"/>
          <p:cNvSpPr>
            <a:spLocks noChangeArrowheads="1"/>
          </p:cNvSpPr>
          <p:nvPr/>
        </p:nvSpPr>
        <p:spPr bwMode="auto">
          <a:xfrm>
            <a:off x="3136900" y="3767138"/>
            <a:ext cx="207963" cy="17049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2" name="Rectangle 1032"/>
          <p:cNvSpPr>
            <a:spLocks noChangeArrowheads="1"/>
          </p:cNvSpPr>
          <p:nvPr/>
        </p:nvSpPr>
        <p:spPr bwMode="auto">
          <a:xfrm>
            <a:off x="3763963" y="3690938"/>
            <a:ext cx="219075" cy="17811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3" name="Rectangle 1036"/>
          <p:cNvSpPr>
            <a:spLocks noChangeArrowheads="1"/>
          </p:cNvSpPr>
          <p:nvPr/>
        </p:nvSpPr>
        <p:spPr bwMode="auto">
          <a:xfrm>
            <a:off x="5154613" y="3471863"/>
            <a:ext cx="219075" cy="20002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4" name="Rectangle 1037"/>
          <p:cNvSpPr>
            <a:spLocks noChangeArrowheads="1"/>
          </p:cNvSpPr>
          <p:nvPr/>
        </p:nvSpPr>
        <p:spPr bwMode="auto">
          <a:xfrm>
            <a:off x="6999288" y="4138613"/>
            <a:ext cx="206375" cy="13335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5" name="Rectangle 1038"/>
          <p:cNvSpPr>
            <a:spLocks noChangeArrowheads="1"/>
          </p:cNvSpPr>
          <p:nvPr/>
        </p:nvSpPr>
        <p:spPr bwMode="auto">
          <a:xfrm>
            <a:off x="7731125" y="4073525"/>
            <a:ext cx="219075" cy="139858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6" name="Rectangle 1039"/>
          <p:cNvSpPr>
            <a:spLocks noChangeArrowheads="1"/>
          </p:cNvSpPr>
          <p:nvPr/>
        </p:nvSpPr>
        <p:spPr bwMode="auto">
          <a:xfrm>
            <a:off x="1503363" y="2903538"/>
            <a:ext cx="206375" cy="2568575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7" name="Rectangle 1040"/>
          <p:cNvSpPr>
            <a:spLocks noChangeArrowheads="1"/>
          </p:cNvSpPr>
          <p:nvPr/>
        </p:nvSpPr>
        <p:spPr bwMode="auto">
          <a:xfrm>
            <a:off x="3344863" y="3221038"/>
            <a:ext cx="207962" cy="225107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8" name="Rectangle 1041"/>
          <p:cNvSpPr>
            <a:spLocks noChangeArrowheads="1"/>
          </p:cNvSpPr>
          <p:nvPr/>
        </p:nvSpPr>
        <p:spPr bwMode="auto">
          <a:xfrm>
            <a:off x="3983038" y="2936875"/>
            <a:ext cx="207962" cy="253523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49" name="Rectangle 1046"/>
          <p:cNvSpPr>
            <a:spLocks noChangeArrowheads="1"/>
          </p:cNvSpPr>
          <p:nvPr/>
        </p:nvSpPr>
        <p:spPr bwMode="auto">
          <a:xfrm>
            <a:off x="7205663" y="3209925"/>
            <a:ext cx="207962" cy="22621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50" name="Rectangle 1047"/>
          <p:cNvSpPr>
            <a:spLocks noChangeArrowheads="1"/>
          </p:cNvSpPr>
          <p:nvPr/>
        </p:nvSpPr>
        <p:spPr bwMode="auto">
          <a:xfrm>
            <a:off x="7950200" y="3111500"/>
            <a:ext cx="206375" cy="236061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51" name="Line 1048"/>
          <p:cNvSpPr>
            <a:spLocks noChangeShapeType="1"/>
          </p:cNvSpPr>
          <p:nvPr/>
        </p:nvSpPr>
        <p:spPr bwMode="auto">
          <a:xfrm>
            <a:off x="957263" y="2805113"/>
            <a:ext cx="1587" cy="266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52" name="Line 1049"/>
          <p:cNvSpPr>
            <a:spLocks noChangeShapeType="1"/>
          </p:cNvSpPr>
          <p:nvPr/>
        </p:nvSpPr>
        <p:spPr bwMode="auto">
          <a:xfrm>
            <a:off x="957263" y="5473700"/>
            <a:ext cx="7747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53" name="Rectangle 1050"/>
          <p:cNvSpPr>
            <a:spLocks noChangeArrowheads="1"/>
          </p:cNvSpPr>
          <p:nvPr/>
        </p:nvSpPr>
        <p:spPr bwMode="auto">
          <a:xfrm>
            <a:off x="1173163" y="29797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92</a:t>
            </a:r>
            <a:endParaRPr lang="pt-BR" sz="1600"/>
          </a:p>
        </p:txBody>
      </p:sp>
      <p:sp>
        <p:nvSpPr>
          <p:cNvPr id="39954" name="Rectangle 1051"/>
          <p:cNvSpPr>
            <a:spLocks noChangeArrowheads="1"/>
          </p:cNvSpPr>
          <p:nvPr/>
        </p:nvSpPr>
        <p:spPr bwMode="auto">
          <a:xfrm>
            <a:off x="3016250" y="34940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82</a:t>
            </a:r>
            <a:endParaRPr lang="pt-BR" sz="1600"/>
          </a:p>
        </p:txBody>
      </p:sp>
      <p:sp>
        <p:nvSpPr>
          <p:cNvPr id="39955" name="Rectangle 1052"/>
          <p:cNvSpPr>
            <a:spLocks noChangeArrowheads="1"/>
          </p:cNvSpPr>
          <p:nvPr/>
        </p:nvSpPr>
        <p:spPr bwMode="auto">
          <a:xfrm>
            <a:off x="3665538" y="34163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83</a:t>
            </a:r>
            <a:endParaRPr lang="pt-BR" sz="1600"/>
          </a:p>
        </p:txBody>
      </p:sp>
      <p:sp>
        <p:nvSpPr>
          <p:cNvPr id="39956" name="Rectangle 1056"/>
          <p:cNvSpPr>
            <a:spLocks noChangeArrowheads="1"/>
          </p:cNvSpPr>
          <p:nvPr/>
        </p:nvSpPr>
        <p:spPr bwMode="auto">
          <a:xfrm>
            <a:off x="5045075" y="31988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88</a:t>
            </a:r>
            <a:endParaRPr lang="pt-BR" sz="1600"/>
          </a:p>
        </p:txBody>
      </p:sp>
      <p:sp>
        <p:nvSpPr>
          <p:cNvPr id="39957" name="Rectangle 1057"/>
          <p:cNvSpPr>
            <a:spLocks noChangeArrowheads="1"/>
          </p:cNvSpPr>
          <p:nvPr/>
        </p:nvSpPr>
        <p:spPr bwMode="auto">
          <a:xfrm>
            <a:off x="6972300" y="38655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75</a:t>
            </a:r>
            <a:endParaRPr lang="pt-BR" sz="1600"/>
          </a:p>
        </p:txBody>
      </p:sp>
      <p:sp>
        <p:nvSpPr>
          <p:cNvPr id="39958" name="Rectangle 1058"/>
          <p:cNvSpPr>
            <a:spLocks noChangeArrowheads="1"/>
          </p:cNvSpPr>
          <p:nvPr/>
        </p:nvSpPr>
        <p:spPr bwMode="auto">
          <a:xfrm>
            <a:off x="7715250" y="37988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76</a:t>
            </a:r>
            <a:endParaRPr lang="pt-BR" sz="1600"/>
          </a:p>
        </p:txBody>
      </p:sp>
      <p:sp>
        <p:nvSpPr>
          <p:cNvPr id="39959" name="Rectangle 1059"/>
          <p:cNvSpPr>
            <a:spLocks noChangeArrowheads="1"/>
          </p:cNvSpPr>
          <p:nvPr/>
        </p:nvSpPr>
        <p:spPr bwMode="auto">
          <a:xfrm>
            <a:off x="1503363" y="26304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98</a:t>
            </a:r>
            <a:endParaRPr lang="pt-BR" sz="2800"/>
          </a:p>
        </p:txBody>
      </p:sp>
      <p:sp>
        <p:nvSpPr>
          <p:cNvPr id="39960" name="Rectangle 1060"/>
          <p:cNvSpPr>
            <a:spLocks noChangeArrowheads="1"/>
          </p:cNvSpPr>
          <p:nvPr/>
        </p:nvSpPr>
        <p:spPr bwMode="auto">
          <a:xfrm>
            <a:off x="3344863" y="29464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92</a:t>
            </a:r>
            <a:endParaRPr lang="pt-BR" sz="2800"/>
          </a:p>
        </p:txBody>
      </p:sp>
      <p:sp>
        <p:nvSpPr>
          <p:cNvPr id="39961" name="Rectangle 1061"/>
          <p:cNvSpPr>
            <a:spLocks noChangeArrowheads="1"/>
          </p:cNvSpPr>
          <p:nvPr/>
        </p:nvSpPr>
        <p:spPr bwMode="auto">
          <a:xfrm>
            <a:off x="3984625" y="26622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98</a:t>
            </a:r>
            <a:endParaRPr lang="pt-BR" sz="2800"/>
          </a:p>
        </p:txBody>
      </p:sp>
      <p:sp>
        <p:nvSpPr>
          <p:cNvPr id="39962" name="Rectangle 1065"/>
          <p:cNvSpPr>
            <a:spLocks noChangeArrowheads="1"/>
          </p:cNvSpPr>
          <p:nvPr/>
        </p:nvSpPr>
        <p:spPr bwMode="auto">
          <a:xfrm>
            <a:off x="5375275" y="269557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97</a:t>
            </a:r>
            <a:endParaRPr lang="pt-BR" sz="2800"/>
          </a:p>
        </p:txBody>
      </p:sp>
      <p:sp>
        <p:nvSpPr>
          <p:cNvPr id="39963" name="Rectangle 1066"/>
          <p:cNvSpPr>
            <a:spLocks noChangeArrowheads="1"/>
          </p:cNvSpPr>
          <p:nvPr/>
        </p:nvSpPr>
        <p:spPr bwMode="auto">
          <a:xfrm>
            <a:off x="7207250" y="2935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93</a:t>
            </a:r>
            <a:endParaRPr lang="pt-BR" sz="2800"/>
          </a:p>
        </p:txBody>
      </p:sp>
      <p:sp>
        <p:nvSpPr>
          <p:cNvPr id="39964" name="Rectangle 1067"/>
          <p:cNvSpPr>
            <a:spLocks noChangeArrowheads="1"/>
          </p:cNvSpPr>
          <p:nvPr/>
        </p:nvSpPr>
        <p:spPr bwMode="auto">
          <a:xfrm>
            <a:off x="7950200" y="28368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94</a:t>
            </a:r>
            <a:endParaRPr lang="pt-BR" sz="2800"/>
          </a:p>
        </p:txBody>
      </p:sp>
      <p:sp>
        <p:nvSpPr>
          <p:cNvPr id="39965" name="Rectangle 1068"/>
          <p:cNvSpPr>
            <a:spLocks noChangeArrowheads="1"/>
          </p:cNvSpPr>
          <p:nvPr/>
        </p:nvSpPr>
        <p:spPr bwMode="auto">
          <a:xfrm>
            <a:off x="728663" y="53848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100">
                <a:solidFill>
                  <a:srgbClr val="000000"/>
                </a:solidFill>
              </a:rPr>
              <a:t>50</a:t>
            </a:r>
            <a:endParaRPr lang="pt-BR"/>
          </a:p>
        </p:txBody>
      </p:sp>
      <p:sp>
        <p:nvSpPr>
          <p:cNvPr id="39966" name="Rectangle 1070"/>
          <p:cNvSpPr>
            <a:spLocks noChangeArrowheads="1"/>
          </p:cNvSpPr>
          <p:nvPr/>
        </p:nvSpPr>
        <p:spPr bwMode="auto">
          <a:xfrm>
            <a:off x="652463" y="27178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100">
                <a:solidFill>
                  <a:srgbClr val="000000"/>
                </a:solidFill>
              </a:rPr>
              <a:t>100</a:t>
            </a:r>
            <a:endParaRPr lang="pt-BR"/>
          </a:p>
        </p:txBody>
      </p:sp>
      <p:sp>
        <p:nvSpPr>
          <p:cNvPr id="39967" name="Rectangle 1071"/>
          <p:cNvSpPr>
            <a:spLocks noChangeArrowheads="1"/>
          </p:cNvSpPr>
          <p:nvPr/>
        </p:nvSpPr>
        <p:spPr bwMode="auto">
          <a:xfrm>
            <a:off x="1216025" y="5592763"/>
            <a:ext cx="506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Brasil</a:t>
            </a:r>
            <a:endParaRPr lang="pt-BR" sz="1600"/>
          </a:p>
        </p:txBody>
      </p:sp>
      <p:sp>
        <p:nvSpPr>
          <p:cNvPr id="39968" name="Rectangle 1072"/>
          <p:cNvSpPr>
            <a:spLocks noChangeArrowheads="1"/>
          </p:cNvSpPr>
          <p:nvPr/>
        </p:nvSpPr>
        <p:spPr bwMode="auto">
          <a:xfrm>
            <a:off x="3103563" y="5592763"/>
            <a:ext cx="496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Norte</a:t>
            </a:r>
            <a:endParaRPr lang="pt-BR" sz="1600"/>
          </a:p>
        </p:txBody>
      </p:sp>
      <p:sp>
        <p:nvSpPr>
          <p:cNvPr id="39969" name="Rectangle 1073"/>
          <p:cNvSpPr>
            <a:spLocks noChangeArrowheads="1"/>
          </p:cNvSpPr>
          <p:nvPr/>
        </p:nvSpPr>
        <p:spPr bwMode="auto">
          <a:xfrm>
            <a:off x="3870325" y="5592763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NE</a:t>
            </a:r>
            <a:endParaRPr lang="pt-BR" sz="1600"/>
          </a:p>
        </p:txBody>
      </p:sp>
      <p:sp>
        <p:nvSpPr>
          <p:cNvPr id="39970" name="Rectangle 1077"/>
          <p:cNvSpPr>
            <a:spLocks noChangeArrowheads="1"/>
          </p:cNvSpPr>
          <p:nvPr/>
        </p:nvSpPr>
        <p:spPr bwMode="auto">
          <a:xfrm>
            <a:off x="5132388" y="5592763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Brasil</a:t>
            </a:r>
            <a:endParaRPr lang="pt-BR" sz="1600"/>
          </a:p>
        </p:txBody>
      </p:sp>
      <p:sp>
        <p:nvSpPr>
          <p:cNvPr id="39971" name="Rectangle 1078"/>
          <p:cNvSpPr>
            <a:spLocks noChangeArrowheads="1"/>
          </p:cNvSpPr>
          <p:nvPr/>
        </p:nvSpPr>
        <p:spPr bwMode="auto">
          <a:xfrm>
            <a:off x="6986588" y="5592763"/>
            <a:ext cx="496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Norte</a:t>
            </a:r>
            <a:endParaRPr lang="pt-BR" sz="1600"/>
          </a:p>
        </p:txBody>
      </p:sp>
      <p:sp>
        <p:nvSpPr>
          <p:cNvPr id="39972" name="Rectangle 1079"/>
          <p:cNvSpPr>
            <a:spLocks noChangeArrowheads="1"/>
          </p:cNvSpPr>
          <p:nvPr/>
        </p:nvSpPr>
        <p:spPr bwMode="auto">
          <a:xfrm>
            <a:off x="7805738" y="5592763"/>
            <a:ext cx="280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NE</a:t>
            </a:r>
            <a:endParaRPr lang="pt-BR" sz="1600"/>
          </a:p>
        </p:txBody>
      </p:sp>
      <p:sp>
        <p:nvSpPr>
          <p:cNvPr id="39973" name="Rectangle 1081"/>
          <p:cNvSpPr>
            <a:spLocks noChangeArrowheads="1"/>
          </p:cNvSpPr>
          <p:nvPr/>
        </p:nvSpPr>
        <p:spPr bwMode="auto">
          <a:xfrm>
            <a:off x="1852613" y="2222500"/>
            <a:ext cx="1697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300">
                <a:solidFill>
                  <a:srgbClr val="000000"/>
                </a:solidFill>
              </a:rPr>
              <a:t>PARTO HOSPITALAR</a:t>
            </a:r>
            <a:endParaRPr lang="pt-BR"/>
          </a:p>
        </p:txBody>
      </p:sp>
      <p:sp>
        <p:nvSpPr>
          <p:cNvPr id="39974" name="Rectangle 1082"/>
          <p:cNvSpPr>
            <a:spLocks noChangeArrowheads="1"/>
          </p:cNvSpPr>
          <p:nvPr/>
        </p:nvSpPr>
        <p:spPr bwMode="auto">
          <a:xfrm>
            <a:off x="3763963" y="2476500"/>
            <a:ext cx="1933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75" name="Rectangle 1084"/>
          <p:cNvSpPr>
            <a:spLocks noChangeArrowheads="1"/>
          </p:cNvSpPr>
          <p:nvPr/>
        </p:nvSpPr>
        <p:spPr bwMode="auto">
          <a:xfrm>
            <a:off x="4722813" y="2476500"/>
            <a:ext cx="3136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76" name="Rectangle 1085"/>
          <p:cNvSpPr>
            <a:spLocks noChangeArrowheads="1"/>
          </p:cNvSpPr>
          <p:nvPr/>
        </p:nvSpPr>
        <p:spPr bwMode="auto">
          <a:xfrm>
            <a:off x="4891088" y="2222500"/>
            <a:ext cx="3671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pt-BR" sz="1300">
                <a:solidFill>
                  <a:srgbClr val="000000"/>
                </a:solidFill>
              </a:rPr>
              <a:t>PARTO por MÉDICO ou ENFERMEIRA</a:t>
            </a:r>
            <a:endParaRPr lang="pt-BR"/>
          </a:p>
        </p:txBody>
      </p:sp>
      <p:sp>
        <p:nvSpPr>
          <p:cNvPr id="39977" name="Rectangle 1086"/>
          <p:cNvSpPr>
            <a:spLocks noChangeArrowheads="1"/>
          </p:cNvSpPr>
          <p:nvPr/>
        </p:nvSpPr>
        <p:spPr bwMode="auto">
          <a:xfrm>
            <a:off x="3700463" y="6275388"/>
            <a:ext cx="131762" cy="13176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78" name="Rectangle 1087"/>
          <p:cNvSpPr>
            <a:spLocks noChangeArrowheads="1"/>
          </p:cNvSpPr>
          <p:nvPr/>
        </p:nvSpPr>
        <p:spPr bwMode="auto">
          <a:xfrm>
            <a:off x="3881438" y="61928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1996</a:t>
            </a:r>
            <a:endParaRPr lang="pt-BR" sz="2000"/>
          </a:p>
        </p:txBody>
      </p:sp>
      <p:sp>
        <p:nvSpPr>
          <p:cNvPr id="39979" name="Rectangle 1088"/>
          <p:cNvSpPr>
            <a:spLocks noChangeArrowheads="1"/>
          </p:cNvSpPr>
          <p:nvPr/>
        </p:nvSpPr>
        <p:spPr bwMode="auto">
          <a:xfrm>
            <a:off x="4829175" y="6275388"/>
            <a:ext cx="131763" cy="13176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80" name="Rectangle 1089"/>
          <p:cNvSpPr>
            <a:spLocks noChangeArrowheads="1"/>
          </p:cNvSpPr>
          <p:nvPr/>
        </p:nvSpPr>
        <p:spPr bwMode="auto">
          <a:xfrm>
            <a:off x="5010150" y="61928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2006</a:t>
            </a:r>
            <a:endParaRPr lang="pt-BR" sz="2000"/>
          </a:p>
        </p:txBody>
      </p:sp>
      <p:sp>
        <p:nvSpPr>
          <p:cNvPr id="39981" name="Rectangle 1090"/>
          <p:cNvSpPr>
            <a:spLocks noChangeArrowheads="1"/>
          </p:cNvSpPr>
          <p:nvPr/>
        </p:nvSpPr>
        <p:spPr bwMode="auto">
          <a:xfrm rot="-5400000">
            <a:off x="-341312" y="3643313"/>
            <a:ext cx="1412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600">
                <a:solidFill>
                  <a:srgbClr val="000000"/>
                </a:solidFill>
              </a:rPr>
              <a:t>Percentual (%)</a:t>
            </a:r>
            <a:endParaRPr lang="pt-BR" sz="1600"/>
          </a:p>
        </p:txBody>
      </p:sp>
      <p:sp>
        <p:nvSpPr>
          <p:cNvPr id="39982" name="Rectangle 1095"/>
          <p:cNvSpPr>
            <a:spLocks noChangeArrowheads="1"/>
          </p:cNvSpPr>
          <p:nvPr/>
        </p:nvSpPr>
        <p:spPr bwMode="auto">
          <a:xfrm>
            <a:off x="2205038" y="3975100"/>
            <a:ext cx="196850" cy="14970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83" name="Rectangle 1096"/>
          <p:cNvSpPr>
            <a:spLocks noChangeArrowheads="1"/>
          </p:cNvSpPr>
          <p:nvPr/>
        </p:nvSpPr>
        <p:spPr bwMode="auto">
          <a:xfrm>
            <a:off x="2165350" y="37226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78</a:t>
            </a:r>
            <a:endParaRPr lang="pt-BR" sz="1600"/>
          </a:p>
        </p:txBody>
      </p:sp>
      <p:sp>
        <p:nvSpPr>
          <p:cNvPr id="39984" name="Rectangle 1098"/>
          <p:cNvSpPr>
            <a:spLocks noChangeArrowheads="1"/>
          </p:cNvSpPr>
          <p:nvPr/>
        </p:nvSpPr>
        <p:spPr bwMode="auto">
          <a:xfrm>
            <a:off x="2435225" y="27320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96</a:t>
            </a:r>
            <a:endParaRPr lang="pt-BR" sz="2800"/>
          </a:p>
        </p:txBody>
      </p:sp>
      <p:sp>
        <p:nvSpPr>
          <p:cNvPr id="39985" name="Rectangle 1099"/>
          <p:cNvSpPr>
            <a:spLocks noChangeArrowheads="1"/>
          </p:cNvSpPr>
          <p:nvPr/>
        </p:nvSpPr>
        <p:spPr bwMode="auto">
          <a:xfrm>
            <a:off x="2157413" y="5619750"/>
            <a:ext cx="484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Rural</a:t>
            </a:r>
            <a:endParaRPr lang="pt-BR" sz="1600"/>
          </a:p>
        </p:txBody>
      </p:sp>
      <p:sp>
        <p:nvSpPr>
          <p:cNvPr id="39986" name="Rectangle 1100"/>
          <p:cNvSpPr>
            <a:spLocks noChangeArrowheads="1"/>
          </p:cNvSpPr>
          <p:nvPr/>
        </p:nvSpPr>
        <p:spPr bwMode="auto">
          <a:xfrm>
            <a:off x="6224588" y="3111500"/>
            <a:ext cx="206375" cy="236061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87" name="Rectangle 1101"/>
          <p:cNvSpPr>
            <a:spLocks noChangeArrowheads="1"/>
          </p:cNvSpPr>
          <p:nvPr/>
        </p:nvSpPr>
        <p:spPr bwMode="auto">
          <a:xfrm>
            <a:off x="6224588" y="27892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94</a:t>
            </a:r>
            <a:endParaRPr lang="pt-BR" sz="2800"/>
          </a:p>
        </p:txBody>
      </p:sp>
      <p:sp>
        <p:nvSpPr>
          <p:cNvPr id="39988" name="Rectangle 1102"/>
          <p:cNvSpPr>
            <a:spLocks noChangeArrowheads="1"/>
          </p:cNvSpPr>
          <p:nvPr/>
        </p:nvSpPr>
        <p:spPr bwMode="auto">
          <a:xfrm>
            <a:off x="6008688" y="4251325"/>
            <a:ext cx="206375" cy="122078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89" name="Rectangle 1103"/>
          <p:cNvSpPr>
            <a:spLocks noChangeArrowheads="1"/>
          </p:cNvSpPr>
          <p:nvPr/>
        </p:nvSpPr>
        <p:spPr bwMode="auto">
          <a:xfrm>
            <a:off x="6008688" y="395287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73</a:t>
            </a:r>
            <a:endParaRPr lang="pt-BR" sz="2800"/>
          </a:p>
        </p:txBody>
      </p:sp>
      <p:sp>
        <p:nvSpPr>
          <p:cNvPr id="39990" name="Rectangle 1105"/>
          <p:cNvSpPr>
            <a:spLocks noChangeArrowheads="1"/>
          </p:cNvSpPr>
          <p:nvPr/>
        </p:nvSpPr>
        <p:spPr bwMode="auto">
          <a:xfrm>
            <a:off x="5995988" y="5630863"/>
            <a:ext cx="484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Rural</a:t>
            </a:r>
            <a:endParaRPr lang="pt-BR" sz="1600"/>
          </a:p>
        </p:txBody>
      </p:sp>
      <p:sp>
        <p:nvSpPr>
          <p:cNvPr id="39991" name="Line 1106"/>
          <p:cNvSpPr>
            <a:spLocks noChangeShapeType="1"/>
          </p:cNvSpPr>
          <p:nvPr/>
        </p:nvSpPr>
        <p:spPr bwMode="auto">
          <a:xfrm flipV="1">
            <a:off x="6242050" y="5964238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92" name="Rectangle 1109"/>
          <p:cNvSpPr>
            <a:spLocks noChangeArrowheads="1"/>
          </p:cNvSpPr>
          <p:nvPr/>
        </p:nvSpPr>
        <p:spPr bwMode="auto">
          <a:xfrm>
            <a:off x="2406650" y="3008313"/>
            <a:ext cx="206375" cy="2465387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93" name="Rectangle 1110"/>
          <p:cNvSpPr>
            <a:spLocks noChangeArrowheads="1"/>
          </p:cNvSpPr>
          <p:nvPr/>
        </p:nvSpPr>
        <p:spPr bwMode="auto">
          <a:xfrm>
            <a:off x="5380038" y="2968625"/>
            <a:ext cx="206375" cy="25034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994" name="Line 1111"/>
          <p:cNvSpPr>
            <a:spLocks noChangeShapeType="1"/>
          </p:cNvSpPr>
          <p:nvPr/>
        </p:nvSpPr>
        <p:spPr bwMode="auto">
          <a:xfrm>
            <a:off x="4676775" y="2814638"/>
            <a:ext cx="1588" cy="266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95" name="Line 1112"/>
          <p:cNvSpPr>
            <a:spLocks noChangeShapeType="1"/>
          </p:cNvSpPr>
          <p:nvPr/>
        </p:nvSpPr>
        <p:spPr bwMode="auto">
          <a:xfrm flipV="1">
            <a:off x="2395538" y="59086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96" name="Rectangle 1113"/>
          <p:cNvSpPr>
            <a:spLocks noChangeArrowheads="1"/>
          </p:cNvSpPr>
          <p:nvPr/>
        </p:nvSpPr>
        <p:spPr bwMode="auto">
          <a:xfrm>
            <a:off x="673100" y="40290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100">
                <a:solidFill>
                  <a:srgbClr val="000000"/>
                </a:solidFill>
              </a:rPr>
              <a:t>50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75"/>
          <p:cNvGrpSpPr>
            <a:grpSpLocks/>
          </p:cNvGrpSpPr>
          <p:nvPr/>
        </p:nvGrpSpPr>
        <p:grpSpPr bwMode="auto">
          <a:xfrm>
            <a:off x="1323975" y="2203450"/>
            <a:ext cx="6056313" cy="2249488"/>
            <a:chOff x="1226" y="1388"/>
            <a:chExt cx="3248" cy="1417"/>
          </a:xfrm>
        </p:grpSpPr>
        <p:sp>
          <p:nvSpPr>
            <p:cNvPr id="41004" name="Line 1026"/>
            <p:cNvSpPr>
              <a:spLocks noChangeShapeType="1"/>
            </p:cNvSpPr>
            <p:nvPr/>
          </p:nvSpPr>
          <p:spPr bwMode="auto">
            <a:xfrm>
              <a:off x="1226" y="2804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5" name="Line 1027"/>
            <p:cNvSpPr>
              <a:spLocks noChangeShapeType="1"/>
            </p:cNvSpPr>
            <p:nvPr/>
          </p:nvSpPr>
          <p:spPr bwMode="auto">
            <a:xfrm>
              <a:off x="1226" y="2332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6" name="Line 1028"/>
            <p:cNvSpPr>
              <a:spLocks noChangeShapeType="1"/>
            </p:cNvSpPr>
            <p:nvPr/>
          </p:nvSpPr>
          <p:spPr bwMode="auto">
            <a:xfrm>
              <a:off x="1226" y="1860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7" name="Line 1029"/>
            <p:cNvSpPr>
              <a:spLocks noChangeShapeType="1"/>
            </p:cNvSpPr>
            <p:nvPr/>
          </p:nvSpPr>
          <p:spPr bwMode="auto">
            <a:xfrm>
              <a:off x="1226" y="1388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963" name="Line 1030"/>
          <p:cNvSpPr>
            <a:spLocks noChangeShapeType="1"/>
          </p:cNvSpPr>
          <p:nvPr/>
        </p:nvSpPr>
        <p:spPr bwMode="auto">
          <a:xfrm>
            <a:off x="1263650" y="5197475"/>
            <a:ext cx="58388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660400" y="601663"/>
            <a:ext cx="7539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000"/>
              <a:t>Porcentagem de partos cesários nos 5 anos anteriores à entrevista, segundo residência e tipo de serviço de saúde utilizado. PNDS 1996 e 2006.</a:t>
            </a:r>
          </a:p>
        </p:txBody>
      </p:sp>
      <p:sp>
        <p:nvSpPr>
          <p:cNvPr id="40965" name="Rectangle 1033"/>
          <p:cNvSpPr>
            <a:spLocks noChangeArrowheads="1"/>
          </p:cNvSpPr>
          <p:nvPr/>
        </p:nvSpPr>
        <p:spPr bwMode="auto">
          <a:xfrm>
            <a:off x="1630363" y="3833813"/>
            <a:ext cx="422275" cy="13652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6" name="Rectangle 1034"/>
          <p:cNvSpPr>
            <a:spLocks noChangeArrowheads="1"/>
          </p:cNvSpPr>
          <p:nvPr/>
        </p:nvSpPr>
        <p:spPr bwMode="auto">
          <a:xfrm>
            <a:off x="2060575" y="3568700"/>
            <a:ext cx="414338" cy="163036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7" name="Rectangle 1035"/>
          <p:cNvSpPr>
            <a:spLocks noChangeArrowheads="1"/>
          </p:cNvSpPr>
          <p:nvPr/>
        </p:nvSpPr>
        <p:spPr bwMode="auto">
          <a:xfrm>
            <a:off x="6069013" y="3965575"/>
            <a:ext cx="414337" cy="12334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8" name="Rectangle 1036"/>
          <p:cNvSpPr>
            <a:spLocks noChangeArrowheads="1"/>
          </p:cNvSpPr>
          <p:nvPr/>
        </p:nvSpPr>
        <p:spPr bwMode="auto">
          <a:xfrm>
            <a:off x="6965950" y="2306638"/>
            <a:ext cx="414338" cy="28924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9" name="Line 1037"/>
          <p:cNvSpPr>
            <a:spLocks noChangeShapeType="1"/>
          </p:cNvSpPr>
          <p:nvPr/>
        </p:nvSpPr>
        <p:spPr bwMode="auto">
          <a:xfrm>
            <a:off x="1322388" y="2203450"/>
            <a:ext cx="1587" cy="2995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0" name="Line 1038"/>
          <p:cNvSpPr>
            <a:spLocks noChangeShapeType="1"/>
          </p:cNvSpPr>
          <p:nvPr/>
        </p:nvSpPr>
        <p:spPr bwMode="auto">
          <a:xfrm>
            <a:off x="1263650" y="5199063"/>
            <a:ext cx="587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1" name="Line 1039"/>
          <p:cNvSpPr>
            <a:spLocks noChangeShapeType="1"/>
          </p:cNvSpPr>
          <p:nvPr/>
        </p:nvSpPr>
        <p:spPr bwMode="auto">
          <a:xfrm>
            <a:off x="1263650" y="44513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2" name="Line 1040"/>
          <p:cNvSpPr>
            <a:spLocks noChangeShapeType="1"/>
          </p:cNvSpPr>
          <p:nvPr/>
        </p:nvSpPr>
        <p:spPr bwMode="auto">
          <a:xfrm>
            <a:off x="1263650" y="37020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3" name="Line 1041"/>
          <p:cNvSpPr>
            <a:spLocks noChangeShapeType="1"/>
          </p:cNvSpPr>
          <p:nvPr/>
        </p:nvSpPr>
        <p:spPr bwMode="auto">
          <a:xfrm>
            <a:off x="1263650" y="29527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4" name="Line 1042"/>
          <p:cNvSpPr>
            <a:spLocks noChangeShapeType="1"/>
          </p:cNvSpPr>
          <p:nvPr/>
        </p:nvSpPr>
        <p:spPr bwMode="auto">
          <a:xfrm>
            <a:off x="1263650" y="22034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75" name="Rectangle 1045"/>
          <p:cNvSpPr>
            <a:spLocks noChangeArrowheads="1"/>
          </p:cNvSpPr>
          <p:nvPr/>
        </p:nvSpPr>
        <p:spPr bwMode="auto">
          <a:xfrm>
            <a:off x="1703388" y="34877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36</a:t>
            </a:r>
            <a:endParaRPr lang="pt-BR" sz="1600"/>
          </a:p>
        </p:txBody>
      </p:sp>
      <p:sp>
        <p:nvSpPr>
          <p:cNvPr id="40976" name="Rectangle 1046"/>
          <p:cNvSpPr>
            <a:spLocks noChangeArrowheads="1"/>
          </p:cNvSpPr>
          <p:nvPr/>
        </p:nvSpPr>
        <p:spPr bwMode="auto">
          <a:xfrm>
            <a:off x="2170113" y="32686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44</a:t>
            </a:r>
            <a:endParaRPr lang="pt-BR" sz="1600"/>
          </a:p>
        </p:txBody>
      </p:sp>
      <p:sp>
        <p:nvSpPr>
          <p:cNvPr id="40977" name="Rectangle 1047"/>
          <p:cNvSpPr>
            <a:spLocks noChangeArrowheads="1"/>
          </p:cNvSpPr>
          <p:nvPr/>
        </p:nvSpPr>
        <p:spPr bwMode="auto">
          <a:xfrm>
            <a:off x="6165850" y="3697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33</a:t>
            </a:r>
            <a:endParaRPr lang="pt-BR" sz="1600"/>
          </a:p>
        </p:txBody>
      </p:sp>
      <p:sp>
        <p:nvSpPr>
          <p:cNvPr id="40978" name="Rectangle 1048"/>
          <p:cNvSpPr>
            <a:spLocks noChangeArrowheads="1"/>
          </p:cNvSpPr>
          <p:nvPr/>
        </p:nvSpPr>
        <p:spPr bwMode="auto">
          <a:xfrm>
            <a:off x="7015163" y="19859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77</a:t>
            </a:r>
            <a:endParaRPr lang="pt-BR" sz="1600"/>
          </a:p>
        </p:txBody>
      </p:sp>
      <p:sp>
        <p:nvSpPr>
          <p:cNvPr id="40979" name="Rectangle 1049"/>
          <p:cNvSpPr>
            <a:spLocks noChangeArrowheads="1"/>
          </p:cNvSpPr>
          <p:nvPr/>
        </p:nvSpPr>
        <p:spPr bwMode="auto">
          <a:xfrm>
            <a:off x="1073150" y="5081588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</a:t>
            </a:r>
            <a:endParaRPr lang="pt-BR"/>
          </a:p>
        </p:txBody>
      </p:sp>
      <p:sp>
        <p:nvSpPr>
          <p:cNvPr id="40980" name="Rectangle 1050"/>
          <p:cNvSpPr>
            <a:spLocks noChangeArrowheads="1"/>
          </p:cNvSpPr>
          <p:nvPr/>
        </p:nvSpPr>
        <p:spPr bwMode="auto">
          <a:xfrm>
            <a:off x="969963" y="43338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20</a:t>
            </a:r>
            <a:endParaRPr lang="pt-BR"/>
          </a:p>
        </p:txBody>
      </p:sp>
      <p:sp>
        <p:nvSpPr>
          <p:cNvPr id="40981" name="Rectangle 1051"/>
          <p:cNvSpPr>
            <a:spLocks noChangeArrowheads="1"/>
          </p:cNvSpPr>
          <p:nvPr/>
        </p:nvSpPr>
        <p:spPr bwMode="auto">
          <a:xfrm>
            <a:off x="969963" y="35845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40</a:t>
            </a:r>
            <a:endParaRPr lang="pt-BR"/>
          </a:p>
        </p:txBody>
      </p:sp>
      <p:sp>
        <p:nvSpPr>
          <p:cNvPr id="40982" name="Rectangle 1052"/>
          <p:cNvSpPr>
            <a:spLocks noChangeArrowheads="1"/>
          </p:cNvSpPr>
          <p:nvPr/>
        </p:nvSpPr>
        <p:spPr bwMode="auto">
          <a:xfrm>
            <a:off x="969963" y="28352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60</a:t>
            </a:r>
            <a:endParaRPr lang="pt-BR"/>
          </a:p>
        </p:txBody>
      </p:sp>
      <p:sp>
        <p:nvSpPr>
          <p:cNvPr id="40983" name="Rectangle 1053"/>
          <p:cNvSpPr>
            <a:spLocks noChangeArrowheads="1"/>
          </p:cNvSpPr>
          <p:nvPr/>
        </p:nvSpPr>
        <p:spPr bwMode="auto">
          <a:xfrm>
            <a:off x="969963" y="20859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80</a:t>
            </a:r>
            <a:endParaRPr lang="pt-BR"/>
          </a:p>
        </p:txBody>
      </p:sp>
      <p:sp>
        <p:nvSpPr>
          <p:cNvPr id="40984" name="Rectangle 1054"/>
          <p:cNvSpPr>
            <a:spLocks noChangeArrowheads="1"/>
          </p:cNvSpPr>
          <p:nvPr/>
        </p:nvSpPr>
        <p:spPr bwMode="auto">
          <a:xfrm>
            <a:off x="1817688" y="5360988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Brasil</a:t>
            </a:r>
            <a:endParaRPr lang="pt-BR"/>
          </a:p>
        </p:txBody>
      </p:sp>
      <p:sp>
        <p:nvSpPr>
          <p:cNvPr id="40985" name="Rectangle 1055"/>
          <p:cNvSpPr>
            <a:spLocks noChangeArrowheads="1"/>
          </p:cNvSpPr>
          <p:nvPr/>
        </p:nvSpPr>
        <p:spPr bwMode="auto">
          <a:xfrm>
            <a:off x="5948363" y="5360988"/>
            <a:ext cx="725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SUS*</a:t>
            </a:r>
            <a:endParaRPr lang="pt-BR"/>
          </a:p>
        </p:txBody>
      </p:sp>
      <p:sp>
        <p:nvSpPr>
          <p:cNvPr id="40986" name="Rectangle 1056"/>
          <p:cNvSpPr>
            <a:spLocks noChangeArrowheads="1"/>
          </p:cNvSpPr>
          <p:nvPr/>
        </p:nvSpPr>
        <p:spPr bwMode="auto">
          <a:xfrm>
            <a:off x="6750050" y="5360988"/>
            <a:ext cx="1028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Convênio/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privado*</a:t>
            </a:r>
            <a:endParaRPr lang="pt-BR"/>
          </a:p>
        </p:txBody>
      </p:sp>
      <p:sp>
        <p:nvSpPr>
          <p:cNvPr id="40987" name="Rectangle 1057"/>
          <p:cNvSpPr>
            <a:spLocks noChangeArrowheads="1"/>
          </p:cNvSpPr>
          <p:nvPr/>
        </p:nvSpPr>
        <p:spPr bwMode="auto">
          <a:xfrm>
            <a:off x="7631113" y="2857500"/>
            <a:ext cx="204787" cy="2143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88" name="Rectangle 1058"/>
          <p:cNvSpPr>
            <a:spLocks noChangeArrowheads="1"/>
          </p:cNvSpPr>
          <p:nvPr/>
        </p:nvSpPr>
        <p:spPr bwMode="auto">
          <a:xfrm>
            <a:off x="7907338" y="28194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1996</a:t>
            </a:r>
            <a:endParaRPr lang="pt-BR" sz="2000"/>
          </a:p>
        </p:txBody>
      </p:sp>
      <p:sp>
        <p:nvSpPr>
          <p:cNvPr id="40989" name="Rectangle 1059"/>
          <p:cNvSpPr>
            <a:spLocks noChangeArrowheads="1"/>
          </p:cNvSpPr>
          <p:nvPr/>
        </p:nvSpPr>
        <p:spPr bwMode="auto">
          <a:xfrm>
            <a:off x="7616825" y="3408363"/>
            <a:ext cx="204788" cy="2143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90" name="Rectangle 1060"/>
          <p:cNvSpPr>
            <a:spLocks noChangeArrowheads="1"/>
          </p:cNvSpPr>
          <p:nvPr/>
        </p:nvSpPr>
        <p:spPr bwMode="auto">
          <a:xfrm>
            <a:off x="7893050" y="337026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2006</a:t>
            </a:r>
            <a:endParaRPr lang="pt-BR" sz="2000"/>
          </a:p>
        </p:txBody>
      </p:sp>
      <p:sp>
        <p:nvSpPr>
          <p:cNvPr id="40991" name="Rectangle 1061"/>
          <p:cNvSpPr>
            <a:spLocks noChangeArrowheads="1"/>
          </p:cNvSpPr>
          <p:nvPr/>
        </p:nvSpPr>
        <p:spPr bwMode="auto">
          <a:xfrm rot="-5400000">
            <a:off x="-153987" y="3543300"/>
            <a:ext cx="1412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600">
                <a:solidFill>
                  <a:srgbClr val="000000"/>
                </a:solidFill>
              </a:rPr>
              <a:t>Percentual (%)</a:t>
            </a:r>
            <a:endParaRPr lang="pt-BR" sz="1600"/>
          </a:p>
        </p:txBody>
      </p:sp>
      <p:sp>
        <p:nvSpPr>
          <p:cNvPr id="40992" name="Text Box 1062"/>
          <p:cNvSpPr txBox="1">
            <a:spLocks noChangeArrowheads="1"/>
          </p:cNvSpPr>
          <p:nvPr/>
        </p:nvSpPr>
        <p:spPr bwMode="auto">
          <a:xfrm>
            <a:off x="5522913" y="6191250"/>
            <a:ext cx="3216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/>
              <a:t>*Dado não disponível em 1996.</a:t>
            </a:r>
          </a:p>
        </p:txBody>
      </p:sp>
      <p:sp>
        <p:nvSpPr>
          <p:cNvPr id="40993" name="Rectangle 1064"/>
          <p:cNvSpPr>
            <a:spLocks noChangeArrowheads="1"/>
          </p:cNvSpPr>
          <p:nvPr/>
        </p:nvSpPr>
        <p:spPr bwMode="auto">
          <a:xfrm>
            <a:off x="2992438" y="4454525"/>
            <a:ext cx="414337" cy="74453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94" name="Rectangle 1065"/>
          <p:cNvSpPr>
            <a:spLocks noChangeArrowheads="1"/>
          </p:cNvSpPr>
          <p:nvPr/>
        </p:nvSpPr>
        <p:spPr bwMode="auto">
          <a:xfrm>
            <a:off x="3409950" y="3886200"/>
            <a:ext cx="422275" cy="131445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95" name="Rectangle 1066"/>
          <p:cNvSpPr>
            <a:spLocks noChangeArrowheads="1"/>
          </p:cNvSpPr>
          <p:nvPr/>
        </p:nvSpPr>
        <p:spPr bwMode="auto">
          <a:xfrm>
            <a:off x="3089275" y="4125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20</a:t>
            </a:r>
            <a:endParaRPr lang="pt-BR" sz="1600"/>
          </a:p>
        </p:txBody>
      </p:sp>
      <p:sp>
        <p:nvSpPr>
          <p:cNvPr id="40996" name="Rectangle 1067"/>
          <p:cNvSpPr>
            <a:spLocks noChangeArrowheads="1"/>
          </p:cNvSpPr>
          <p:nvPr/>
        </p:nvSpPr>
        <p:spPr bwMode="auto">
          <a:xfrm>
            <a:off x="3549650" y="34417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35</a:t>
            </a:r>
            <a:endParaRPr lang="pt-BR" sz="1600"/>
          </a:p>
        </p:txBody>
      </p:sp>
      <p:sp>
        <p:nvSpPr>
          <p:cNvPr id="40997" name="Rectangle 1068"/>
          <p:cNvSpPr>
            <a:spLocks noChangeArrowheads="1"/>
          </p:cNvSpPr>
          <p:nvPr/>
        </p:nvSpPr>
        <p:spPr bwMode="auto">
          <a:xfrm>
            <a:off x="3116263" y="5383213"/>
            <a:ext cx="54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Rural</a:t>
            </a:r>
            <a:endParaRPr lang="pt-BR"/>
          </a:p>
        </p:txBody>
      </p:sp>
      <p:sp>
        <p:nvSpPr>
          <p:cNvPr id="40998" name="Rectangle 1069"/>
          <p:cNvSpPr>
            <a:spLocks noChangeArrowheads="1"/>
          </p:cNvSpPr>
          <p:nvPr/>
        </p:nvSpPr>
        <p:spPr bwMode="auto">
          <a:xfrm>
            <a:off x="4076700" y="5413375"/>
            <a:ext cx="74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Urbano</a:t>
            </a:r>
            <a:endParaRPr lang="pt-BR"/>
          </a:p>
        </p:txBody>
      </p:sp>
      <p:sp>
        <p:nvSpPr>
          <p:cNvPr id="40999" name="Rectangle 1070"/>
          <p:cNvSpPr>
            <a:spLocks noChangeArrowheads="1"/>
          </p:cNvSpPr>
          <p:nvPr/>
        </p:nvSpPr>
        <p:spPr bwMode="auto">
          <a:xfrm>
            <a:off x="4235450" y="3648075"/>
            <a:ext cx="414338" cy="15494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00" name="Rectangle 1071"/>
          <p:cNvSpPr>
            <a:spLocks noChangeArrowheads="1"/>
          </p:cNvSpPr>
          <p:nvPr/>
        </p:nvSpPr>
        <p:spPr bwMode="auto">
          <a:xfrm>
            <a:off x="4654550" y="3527425"/>
            <a:ext cx="414338" cy="167005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01" name="Rectangle 1072"/>
          <p:cNvSpPr>
            <a:spLocks noChangeArrowheads="1"/>
          </p:cNvSpPr>
          <p:nvPr/>
        </p:nvSpPr>
        <p:spPr bwMode="auto">
          <a:xfrm>
            <a:off x="4824413" y="32067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46</a:t>
            </a:r>
            <a:endParaRPr lang="pt-BR" sz="1600"/>
          </a:p>
        </p:txBody>
      </p:sp>
      <p:sp>
        <p:nvSpPr>
          <p:cNvPr id="41002" name="Rectangle 1073"/>
          <p:cNvSpPr>
            <a:spLocks noChangeArrowheads="1"/>
          </p:cNvSpPr>
          <p:nvPr/>
        </p:nvSpPr>
        <p:spPr bwMode="auto">
          <a:xfrm>
            <a:off x="4265613" y="33385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42</a:t>
            </a:r>
            <a:endParaRPr lang="pt-BR" sz="1600"/>
          </a:p>
        </p:txBody>
      </p:sp>
      <p:sp>
        <p:nvSpPr>
          <p:cNvPr id="41003" name="Line 1074"/>
          <p:cNvSpPr>
            <a:spLocks noChangeShapeType="1"/>
          </p:cNvSpPr>
          <p:nvPr/>
        </p:nvSpPr>
        <p:spPr bwMode="auto">
          <a:xfrm flipV="1">
            <a:off x="3373438" y="5800725"/>
            <a:ext cx="0" cy="692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80988" y="1049338"/>
            <a:ext cx="844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000"/>
              <a:t>Percentual de crianças menores de 60 meses alguma vez amamentadas, segundo residência e região. PNDS 1996 e 2006.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00438" y="6197600"/>
            <a:ext cx="131762" cy="13176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681413" y="6115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1996</a:t>
            </a:r>
            <a:endParaRPr lang="pt-BR" sz="20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29150" y="6197600"/>
            <a:ext cx="131763" cy="13176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810125" y="6115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2006</a:t>
            </a:r>
            <a:endParaRPr lang="pt-BR" sz="200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412875" y="4352925"/>
            <a:ext cx="6908800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412875" y="3213100"/>
            <a:ext cx="6908800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554163" y="3790950"/>
            <a:ext cx="280987" cy="17018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933700" y="3692525"/>
            <a:ext cx="280988" cy="180022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622675" y="3987800"/>
            <a:ext cx="280988" cy="15049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014913" y="3128963"/>
            <a:ext cx="280987" cy="2363787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705475" y="3944938"/>
            <a:ext cx="280988" cy="154781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394450" y="3875088"/>
            <a:ext cx="280988" cy="161766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7083425" y="4016375"/>
            <a:ext cx="280988" cy="14763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7772400" y="3467100"/>
            <a:ext cx="280988" cy="20256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1862138" y="2890838"/>
            <a:ext cx="280987" cy="26019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41675" y="2917825"/>
            <a:ext cx="280988" cy="25749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930650" y="2706688"/>
            <a:ext cx="280988" cy="278606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5322888" y="2481263"/>
            <a:ext cx="280987" cy="3011487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013450" y="2917825"/>
            <a:ext cx="280988" cy="25749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6702425" y="2763838"/>
            <a:ext cx="280988" cy="27289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7391400" y="3790950"/>
            <a:ext cx="280988" cy="170180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8080375" y="2593975"/>
            <a:ext cx="282575" cy="289877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1412875" y="2073275"/>
            <a:ext cx="1588" cy="3419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1357313" y="549275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1357313" y="43529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1357313" y="32131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1357313" y="20732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1412875" y="5492750"/>
            <a:ext cx="6908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1570038" y="34813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93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2947988" y="338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93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3638550" y="36782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5030788" y="281940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95</a:t>
            </a: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5719763" y="363537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6410325" y="356552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7099300" y="370681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7788275" y="31575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1909763" y="258127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96</a:t>
            </a:r>
            <a:endParaRPr lang="pt-BR" sz="1400"/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3287713" y="26082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96</a:t>
            </a:r>
            <a:endParaRPr lang="pt-BR" sz="1400"/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3978275" y="239712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97</a:t>
            </a:r>
            <a:endParaRPr lang="pt-BR" sz="1400"/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5370513" y="217170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98</a:t>
            </a:r>
            <a:endParaRPr lang="pt-BR" sz="1400"/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6059488" y="26082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96</a:t>
            </a:r>
            <a:endParaRPr lang="pt-BR" sz="1400"/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6750050" y="245427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97</a:t>
            </a:r>
            <a:endParaRPr lang="pt-BR" sz="1400"/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7439025" y="34813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93</a:t>
            </a:r>
            <a:endParaRPr lang="pt-BR" sz="1400"/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128000" y="228441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98</a:t>
            </a:r>
            <a:endParaRPr lang="pt-BR" sz="1400"/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1076325" y="53800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85</a:t>
            </a:r>
            <a:endParaRPr lang="pt-BR"/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1076325" y="424021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90</a:t>
            </a:r>
            <a:endParaRPr lang="pt-BR"/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1076325" y="31003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95</a:t>
            </a:r>
            <a:endParaRPr lang="pt-BR"/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977900" y="1884363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100</a:t>
            </a:r>
            <a:endParaRPr lang="pt-BR"/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1595438" y="5553075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Brasil</a:t>
            </a:r>
            <a:endParaRPr lang="pt-BR" sz="1600"/>
          </a:p>
        </p:txBody>
      </p:sp>
      <p:sp>
        <p:nvSpPr>
          <p:cNvPr id="42036" name="Rectangle 52"/>
          <p:cNvSpPr>
            <a:spLocks noChangeArrowheads="1"/>
          </p:cNvSpPr>
          <p:nvPr/>
        </p:nvSpPr>
        <p:spPr bwMode="auto">
          <a:xfrm>
            <a:off x="2809875" y="5553075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Urbana</a:t>
            </a:r>
            <a:endParaRPr lang="pt-BR" sz="1600"/>
          </a:p>
        </p:txBody>
      </p:sp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3730625" y="5553075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Rural</a:t>
            </a:r>
            <a:endParaRPr lang="pt-BR" sz="1600"/>
          </a:p>
        </p:txBody>
      </p:sp>
      <p:sp>
        <p:nvSpPr>
          <p:cNvPr id="42038" name="Rectangle 54"/>
          <p:cNvSpPr>
            <a:spLocks noChangeArrowheads="1"/>
          </p:cNvSpPr>
          <p:nvPr/>
        </p:nvSpPr>
        <p:spPr bwMode="auto">
          <a:xfrm>
            <a:off x="5156200" y="555307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</a:t>
            </a:r>
            <a:endParaRPr lang="pt-BR" sz="1600"/>
          </a:p>
        </p:txBody>
      </p:sp>
      <p:sp>
        <p:nvSpPr>
          <p:cNvPr id="42039" name="Rectangle 55"/>
          <p:cNvSpPr>
            <a:spLocks noChangeArrowheads="1"/>
          </p:cNvSpPr>
          <p:nvPr/>
        </p:nvSpPr>
        <p:spPr bwMode="auto">
          <a:xfrm>
            <a:off x="5775325" y="5553075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NE</a:t>
            </a:r>
            <a:endParaRPr lang="pt-BR" sz="1600"/>
          </a:p>
        </p:txBody>
      </p:sp>
      <p:sp>
        <p:nvSpPr>
          <p:cNvPr id="42040" name="Rectangle 56"/>
          <p:cNvSpPr>
            <a:spLocks noChangeArrowheads="1"/>
          </p:cNvSpPr>
          <p:nvPr/>
        </p:nvSpPr>
        <p:spPr bwMode="auto">
          <a:xfrm>
            <a:off x="6540500" y="5553075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SE</a:t>
            </a:r>
            <a:endParaRPr lang="pt-BR" sz="1600"/>
          </a:p>
        </p:txBody>
      </p:sp>
      <p:sp>
        <p:nvSpPr>
          <p:cNvPr id="42041" name="Rectangle 57"/>
          <p:cNvSpPr>
            <a:spLocks noChangeArrowheads="1"/>
          </p:cNvSpPr>
          <p:nvPr/>
        </p:nvSpPr>
        <p:spPr bwMode="auto">
          <a:xfrm>
            <a:off x="7300913" y="5553075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S</a:t>
            </a:r>
            <a:endParaRPr lang="pt-BR" sz="1600"/>
          </a:p>
        </p:txBody>
      </p:sp>
      <p:sp>
        <p:nvSpPr>
          <p:cNvPr id="42042" name="Rectangle 58"/>
          <p:cNvSpPr>
            <a:spLocks noChangeArrowheads="1"/>
          </p:cNvSpPr>
          <p:nvPr/>
        </p:nvSpPr>
        <p:spPr bwMode="auto">
          <a:xfrm>
            <a:off x="7843838" y="555307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CO</a:t>
            </a:r>
            <a:endParaRPr lang="pt-BR" sz="1600"/>
          </a:p>
        </p:txBody>
      </p:sp>
      <p:sp>
        <p:nvSpPr>
          <p:cNvPr id="42043" name="Rectangle 59"/>
          <p:cNvSpPr>
            <a:spLocks noChangeArrowheads="1"/>
          </p:cNvSpPr>
          <p:nvPr/>
        </p:nvSpPr>
        <p:spPr bwMode="auto">
          <a:xfrm rot="-5400000">
            <a:off x="-63500" y="3427413"/>
            <a:ext cx="1412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600">
                <a:solidFill>
                  <a:srgbClr val="000000"/>
                </a:solidFill>
              </a:rPr>
              <a:t>Percentual (%)</a:t>
            </a:r>
            <a:endParaRPr lang="pt-BR" sz="1600"/>
          </a:p>
        </p:txBody>
      </p:sp>
      <p:sp>
        <p:nvSpPr>
          <p:cNvPr id="42044" name="Rectangle 60"/>
          <p:cNvSpPr>
            <a:spLocks noChangeArrowheads="1"/>
          </p:cNvSpPr>
          <p:nvPr/>
        </p:nvSpPr>
        <p:spPr bwMode="auto">
          <a:xfrm>
            <a:off x="3051175" y="1958975"/>
            <a:ext cx="935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Residência</a:t>
            </a:r>
            <a:endParaRPr lang="pt-BR" sz="1400"/>
          </a:p>
        </p:txBody>
      </p:sp>
      <p:sp>
        <p:nvSpPr>
          <p:cNvPr id="42045" name="Rectangle 61"/>
          <p:cNvSpPr>
            <a:spLocks noChangeArrowheads="1"/>
          </p:cNvSpPr>
          <p:nvPr/>
        </p:nvSpPr>
        <p:spPr bwMode="auto">
          <a:xfrm>
            <a:off x="6400800" y="1954213"/>
            <a:ext cx="590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Região</a:t>
            </a:r>
            <a:endParaRPr lang="pt-BR" sz="1400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2517775" y="20637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47" name="Line 63"/>
          <p:cNvSpPr>
            <a:spLocks noChangeShapeType="1"/>
          </p:cNvSpPr>
          <p:nvPr/>
        </p:nvSpPr>
        <p:spPr bwMode="auto">
          <a:xfrm>
            <a:off x="4665663" y="20637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68" name="Text Box 64"/>
          <p:cNvSpPr txBox="1">
            <a:spLocks noChangeArrowheads="1"/>
          </p:cNvSpPr>
          <p:nvPr/>
        </p:nvSpPr>
        <p:spPr bwMode="auto">
          <a:xfrm>
            <a:off x="550863" y="173038"/>
            <a:ext cx="623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AMAMENTAÇÃO</a:t>
            </a:r>
          </a:p>
        </p:txBody>
      </p:sp>
      <p:sp>
        <p:nvSpPr>
          <p:cNvPr id="149569" name="Text Box 65"/>
          <p:cNvSpPr txBox="1">
            <a:spLocks noChangeArrowheads="1"/>
          </p:cNvSpPr>
          <p:nvPr/>
        </p:nvSpPr>
        <p:spPr bwMode="auto">
          <a:xfrm>
            <a:off x="6470650" y="173038"/>
            <a:ext cx="25257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Ana Segall-Corrêa</a:t>
            </a:r>
          </a:p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Letícia Marín-León</a:t>
            </a:r>
          </a:p>
        </p:txBody>
      </p:sp>
      <p:sp>
        <p:nvSpPr>
          <p:cNvPr id="42050" name="Line 66"/>
          <p:cNvSpPr>
            <a:spLocks noChangeShapeType="1"/>
          </p:cNvSpPr>
          <p:nvPr/>
        </p:nvSpPr>
        <p:spPr bwMode="auto">
          <a:xfrm flipH="1" flipV="1">
            <a:off x="7358063" y="5883275"/>
            <a:ext cx="11112" cy="568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0400"/>
            <a:ext cx="8534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304800" y="958850"/>
            <a:ext cx="846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PT" b="1">
                <a:cs typeface="Times New Roman" pitchFamily="18" charset="0"/>
              </a:rPr>
              <a:t>Reversão do hiato educacional de gênero (gender gap) </a:t>
            </a:r>
          </a:p>
          <a:p>
            <a:pPr algn="ctr" eaLnBrk="1" hangingPunct="1"/>
            <a:r>
              <a:rPr lang="pt-PT" b="1">
                <a:cs typeface="Times New Roman" pitchFamily="18" charset="0"/>
              </a:rPr>
              <a:t>Brasil, 1960-2000</a:t>
            </a:r>
            <a:r>
              <a:rPr lang="pt-BR"/>
              <a:t> 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81000" y="6232525"/>
            <a:ext cx="745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sz="2000">
                <a:cs typeface="Times New Roman" pitchFamily="18" charset="0"/>
              </a:rPr>
              <a:t>Fonte: Censos Demográficos de 1960, 1970, 1980, 1991 e 2000 do IBGE</a:t>
            </a:r>
            <a:r>
              <a:rPr lang="pt-BR" sz="2000"/>
              <a:t> 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200400" y="182563"/>
            <a:ext cx="2435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/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18315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62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b="1">
                <a:cs typeface="Times New Roman" pitchFamily="18" charset="0"/>
              </a:rPr>
              <a:t>Esperança de vida ao nascer, por sexo, Brasil: 1950-2050</a:t>
            </a:r>
            <a:endParaRPr lang="pt-BR"/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827088" y="616585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000">
                <a:cs typeface="Times New Roman" pitchFamily="18" charset="0"/>
              </a:rPr>
              <a:t>Fonte: UN/ESA</a:t>
            </a:r>
            <a:endParaRPr lang="pt-BR" sz="2000"/>
          </a:p>
        </p:txBody>
      </p:sp>
      <p:graphicFrame>
        <p:nvGraphicFramePr>
          <p:cNvPr id="8" name="Chart 7"/>
          <p:cNvGraphicFramePr/>
          <p:nvPr/>
        </p:nvGraphicFramePr>
        <p:xfrm>
          <a:off x="323528" y="1412776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7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5275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3"/>
          <p:cNvSpPr txBox="1">
            <a:spLocks noChangeArrowheads="1"/>
          </p:cNvSpPr>
          <p:nvPr/>
        </p:nvSpPr>
        <p:spPr bwMode="auto">
          <a:xfrm>
            <a:off x="449263" y="6048375"/>
            <a:ext cx="7323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b="1"/>
              <a:t>CGEE. </a:t>
            </a:r>
            <a:r>
              <a:rPr lang="en-US" altLang="en-US" sz="1600" b="1"/>
              <a:t>“</a:t>
            </a:r>
            <a:r>
              <a:rPr lang="en-US" sz="1600" b="1"/>
              <a:t>Doutores 2010: estudo da demografia da base técnico-científica brasileira</a:t>
            </a:r>
            <a:r>
              <a:rPr lang="en-US" altLang="en-US" sz="1600" b="1"/>
              <a:t>”</a:t>
            </a:r>
            <a:endParaRPr lang="en-US" sz="1600" b="1"/>
          </a:p>
          <a:p>
            <a:pPr eaLnBrk="1" hangingPunct="1"/>
            <a:r>
              <a:rPr lang="en-US" sz="1600" b="1"/>
              <a:t>http://www.cgee.org.br/atividades/redirect.php?idProduto=6401</a:t>
            </a:r>
            <a:r>
              <a:rPr lang="en-US" sz="1600"/>
              <a:t> </a:t>
            </a:r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609600" y="273050"/>
            <a:ext cx="7788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</a:rPr>
              <a:t>Reversão do hiato de gênero nos titulados em cursos de doutorado, Brasil: 1996-2008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96988"/>
            <a:ext cx="89916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6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4488"/>
            <a:ext cx="86106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381000" y="6186488"/>
            <a:ext cx="759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800">
                <a:cs typeface="Times New Roman" pitchFamily="18" charset="0"/>
              </a:rPr>
              <a:t>Fonte: Censos Demográficos de 1970, 1980, 1991 e 2000 e PNAD-2007, do IBGE 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517525" y="228600"/>
            <a:ext cx="79057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>
                <a:cs typeface="Times New Roman" pitchFamily="18" charset="0"/>
              </a:rPr>
              <a:t>Redução do hiato de gênero no mercado de trabalho</a:t>
            </a:r>
          </a:p>
          <a:p>
            <a:pPr algn="ctr" eaLnBrk="1" hangingPunct="1"/>
            <a:r>
              <a:rPr lang="pt-BR">
                <a:cs typeface="Times New Roman" pitchFamily="18" charset="0"/>
              </a:rPr>
              <a:t>Taxa de participação na PEA por sexo e grupos etários, </a:t>
            </a:r>
          </a:p>
          <a:p>
            <a:pPr algn="ctr" eaLnBrk="1" hangingPunct="1"/>
            <a:r>
              <a:rPr lang="pt-BR">
                <a:cs typeface="Times New Roman" pitchFamily="18" charset="0"/>
              </a:rPr>
              <a:t>Brasil: 1970-2000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20713"/>
            <a:ext cx="8150225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9200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Exercício em grupo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 algn="ctr">
              <a:buNone/>
            </a:pPr>
            <a:r>
              <a:rPr lang="pt-BR" sz="5600" b="1" dirty="0"/>
              <a:t>Reunir em grupos de 4-5 alunos</a:t>
            </a:r>
          </a:p>
          <a:p>
            <a:pPr marL="0" indent="0">
              <a:buNone/>
            </a:pPr>
            <a:r>
              <a:rPr lang="pt-BR" sz="5600" dirty="0"/>
              <a:t> </a:t>
            </a:r>
          </a:p>
          <a:p>
            <a:pPr marL="0" indent="0" algn="ctr">
              <a:buNone/>
            </a:pPr>
            <a:r>
              <a:rPr lang="pt-BR" sz="5600" b="1" dirty="0">
                <a:solidFill>
                  <a:schemeClr val="accent2">
                    <a:lumMod val="75000"/>
                  </a:schemeClr>
                </a:solidFill>
              </a:rPr>
              <a:t>Responder em grupo, até onde sabem:</a:t>
            </a:r>
          </a:p>
          <a:p>
            <a:pPr marL="0" indent="0">
              <a:buNone/>
            </a:pPr>
            <a:r>
              <a:rPr lang="pt-BR" sz="5600" dirty="0"/>
              <a:t> </a:t>
            </a:r>
          </a:p>
          <a:p>
            <a:pPr marL="0" lvl="0" indent="0">
              <a:buNone/>
            </a:pPr>
            <a:r>
              <a:rPr lang="pt-BR" sz="8000" dirty="0" smtClean="0"/>
              <a:t>1. Quantos </a:t>
            </a:r>
            <a:r>
              <a:rPr lang="pt-BR" sz="8000" dirty="0"/>
              <a:t>filhos minhas avós tiveram? Como (normal ou cesárea), onde, (casa ou hospital) e com quem (parteira ou médico) nasceram</a:t>
            </a:r>
            <a:r>
              <a:rPr lang="pt-BR" sz="8000" dirty="0" smtClean="0"/>
              <a:t>? Escolaridade e profissão dos avós. Cor da pele. </a:t>
            </a:r>
            <a:endParaRPr lang="pt-BR" sz="8000" dirty="0" smtClean="0"/>
          </a:p>
          <a:p>
            <a:pPr marL="0" lvl="0" indent="0">
              <a:buNone/>
            </a:pPr>
            <a:endParaRPr lang="pt-BR" sz="8000" dirty="0"/>
          </a:p>
          <a:p>
            <a:pPr marL="0" lvl="0" indent="0">
              <a:buNone/>
            </a:pPr>
            <a:r>
              <a:rPr lang="pt-BR" sz="8000" dirty="0" smtClean="0"/>
              <a:t>2. Quantos </a:t>
            </a:r>
            <a:r>
              <a:rPr lang="pt-BR" sz="8000" dirty="0"/>
              <a:t>filhos minha mãe teve? Como (normal ou cesárea), onde (casa ou hospital) e com quem (parteira ou médico) nasceram</a:t>
            </a:r>
            <a:r>
              <a:rPr lang="pt-BR" sz="8000" dirty="0"/>
              <a:t>? </a:t>
            </a:r>
            <a:r>
              <a:rPr lang="pt-BR" sz="8000" dirty="0" smtClean="0"/>
              <a:t>Escolaridade e profissão </a:t>
            </a:r>
            <a:r>
              <a:rPr lang="pt-BR" sz="8000" dirty="0"/>
              <a:t>das mães e pais. Cor da pele. </a:t>
            </a:r>
          </a:p>
          <a:p>
            <a:pPr marL="0" lvl="0" indent="0">
              <a:buNone/>
            </a:pPr>
            <a:endParaRPr lang="pt-BR" sz="8000" dirty="0"/>
          </a:p>
          <a:p>
            <a:pPr marL="0" lvl="0" indent="0">
              <a:buNone/>
            </a:pPr>
            <a:r>
              <a:rPr lang="pt-BR" sz="8000" dirty="0" smtClean="0"/>
              <a:t>3. </a:t>
            </a:r>
            <a:r>
              <a:rPr lang="pt-BR" sz="8000" dirty="0"/>
              <a:t>Quantos filhos </a:t>
            </a:r>
            <a:r>
              <a:rPr lang="pt-BR" sz="8000" dirty="0" smtClean="0"/>
              <a:t>tenho/quero ter? </a:t>
            </a:r>
            <a:r>
              <a:rPr lang="pt-BR" sz="8000" dirty="0"/>
              <a:t>Como (normal ou cesárea), onde (casa ou hospital) e com quem (parteira ou médico</a:t>
            </a:r>
            <a:r>
              <a:rPr lang="pt-BR" sz="8000" dirty="0" smtClean="0"/>
              <a:t>)? Sua profissão, atual ou futura</a:t>
            </a:r>
            <a:r>
              <a:rPr lang="pt-BR" sz="8000" dirty="0"/>
              <a:t>. Cor da pele. </a:t>
            </a:r>
          </a:p>
          <a:p>
            <a:pPr marL="0" lvl="0" indent="0">
              <a:buNone/>
            </a:pPr>
            <a:endParaRPr lang="pt-BR" sz="8000" dirty="0" smtClean="0"/>
          </a:p>
          <a:p>
            <a:pPr marL="0" lvl="0" indent="0">
              <a:buNone/>
            </a:pPr>
            <a:r>
              <a:rPr lang="pt-BR" sz="8000" dirty="0" smtClean="0"/>
              <a:t>Tabulem </a:t>
            </a:r>
            <a:r>
              <a:rPr lang="pt-BR" sz="8000" dirty="0"/>
              <a:t>o resultado do grupo. O que percebem de diferença de uma geração para a outra?</a:t>
            </a:r>
          </a:p>
          <a:p>
            <a:pPr marL="0" lvl="0" indent="0">
              <a:buNone/>
            </a:pPr>
            <a:endParaRPr lang="pt-BR" sz="8000" dirty="0" smtClean="0"/>
          </a:p>
          <a:p>
            <a:pPr marL="0" lvl="0" indent="0" algn="ctr">
              <a:buNone/>
            </a:pP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pt-BR" sz="8000" b="1" dirty="0">
                <a:solidFill>
                  <a:schemeClr val="accent2">
                    <a:lumMod val="75000"/>
                  </a:schemeClr>
                </a:solidFill>
              </a:rPr>
              <a:t>que, na opinião do grupo, explica estas diferenças?</a:t>
            </a:r>
          </a:p>
          <a:p>
            <a:endParaRPr lang="pt-BR" sz="6200" dirty="0"/>
          </a:p>
        </p:txBody>
      </p:sp>
    </p:spTree>
    <p:extLst>
      <p:ext uri="{BB962C8B-B14F-4D97-AF65-F5344CB8AC3E}">
        <p14:creationId xmlns:p14="http://schemas.microsoft.com/office/powerpoint/2010/main" val="12407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2"/>
          <p:cNvSpPr txBox="1">
            <a:spLocks noChangeArrowheads="1"/>
          </p:cNvSpPr>
          <p:nvPr/>
        </p:nvSpPr>
        <p:spPr bwMode="auto">
          <a:xfrm>
            <a:off x="1657350" y="188913"/>
            <a:ext cx="5276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3200" b="1">
                <a:cs typeface="Times New Roman" pitchFamily="18" charset="0"/>
              </a:rPr>
              <a:t>FAMÍLIAS E DOMICÍLIOS</a:t>
            </a:r>
            <a:r>
              <a:rPr lang="pt-BR" sz="3200"/>
              <a:t> </a:t>
            </a:r>
          </a:p>
        </p:txBody>
      </p:sp>
      <p:pic>
        <p:nvPicPr>
          <p:cNvPr id="114690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787400" y="6221413"/>
            <a:ext cx="645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800">
                <a:cs typeface="Times New Roman" pitchFamily="18" charset="0"/>
              </a:rPr>
              <a:t>Fonte: Censos demográficos de 1960 a 2000 e PNAD-2007, do IBGE</a:t>
            </a:r>
            <a:r>
              <a:rPr lang="en-US" sz="1800"/>
              <a:t> </a:t>
            </a: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457200" y="1111250"/>
            <a:ext cx="8321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>
                <a:cs typeface="Times New Roman" pitchFamily="18" charset="0"/>
              </a:rPr>
              <a:t>Número médio de pessoas por domicílio e domicílios com </a:t>
            </a:r>
          </a:p>
          <a:p>
            <a:pPr algn="ctr" eaLnBrk="1" hangingPunct="1"/>
            <a:r>
              <a:rPr lang="pt-BR">
                <a:cs typeface="Times New Roman" pitchFamily="18" charset="0"/>
              </a:rPr>
              <a:t>cinco ou mais cômodos, Brasil: 1960-2007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3675"/>
            <a:ext cx="8305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669925" y="6145213"/>
            <a:ext cx="489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800">
                <a:cs typeface="Times New Roman" pitchFamily="18" charset="0"/>
              </a:rPr>
              <a:t>Fonte: Síntese de indicadores sociais do IBGE, 2008</a:t>
            </a:r>
            <a:r>
              <a:rPr lang="en-US" sz="1800"/>
              <a:t> </a:t>
            </a:r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571500" y="152400"/>
            <a:ext cx="8115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>
                <a:cs typeface="Times New Roman" pitchFamily="18" charset="0"/>
              </a:rPr>
              <a:t>Distribuição percentual dos arranjos familiares residentes </a:t>
            </a:r>
          </a:p>
          <a:p>
            <a:pPr algn="ctr" eaLnBrk="1" hangingPunct="1"/>
            <a:r>
              <a:rPr lang="pt-BR">
                <a:cs typeface="Times New Roman" pitchFamily="18" charset="0"/>
              </a:rPr>
              <a:t>em domicílios particulares, segundo o tipo de </a:t>
            </a:r>
          </a:p>
          <a:p>
            <a:pPr algn="ctr" eaLnBrk="1" hangingPunct="1"/>
            <a:r>
              <a:rPr lang="pt-BR">
                <a:cs typeface="Times New Roman" pitchFamily="18" charset="0"/>
              </a:rPr>
              <a:t>arranjo familiar- Brasil - 1996/2006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4"/>
          <p:cNvSpPr txBox="1">
            <a:spLocks noChangeArrowheads="1"/>
          </p:cNvSpPr>
          <p:nvPr/>
        </p:nvSpPr>
        <p:spPr bwMode="auto">
          <a:xfrm>
            <a:off x="609600" y="6338888"/>
            <a:ext cx="599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800">
                <a:cs typeface="Times New Roman" pitchFamily="18" charset="0"/>
              </a:rPr>
              <a:t>Fonte: Tribunal Superior Eleitoral - TSE, (</a:t>
            </a:r>
            <a:r>
              <a:rPr lang="pt-BR" sz="1800">
                <a:cs typeface="Times New Roman" pitchFamily="18" charset="0"/>
                <a:hlinkClick r:id="rId4"/>
              </a:rPr>
              <a:t>www.tse.gov.br)</a:t>
            </a:r>
            <a:r>
              <a:rPr lang="pt-BR" sz="1800">
                <a:cs typeface="Times New Roman" pitchFamily="18" charset="0"/>
              </a:rPr>
              <a:t>, 2010</a:t>
            </a:r>
            <a:r>
              <a:rPr lang="en-US" sz="1800"/>
              <a:t> </a:t>
            </a:r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750888" y="762000"/>
            <a:ext cx="74025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/>
              <a:t>Reversão do hiato de gênero no eleitorado</a:t>
            </a:r>
          </a:p>
          <a:p>
            <a:pPr algn="ctr" eaLnBrk="1" hangingPunct="1"/>
            <a:r>
              <a:rPr lang="en-US" sz="3200" b="1"/>
              <a:t>Brasil: 1980-2010</a:t>
            </a:r>
          </a:p>
          <a:p>
            <a:pPr algn="ctr" eaLnBrk="1" hangingPunct="1"/>
            <a:r>
              <a:rPr lang="en-US" sz="1600" b="1"/>
              <a:t>Eleitorado feminino: de 22 milhões para 70 milhões de eleitoras</a:t>
            </a:r>
          </a:p>
        </p:txBody>
      </p:sp>
      <p:sp>
        <p:nvSpPr>
          <p:cNvPr id="122883" name="Text Box 6"/>
          <p:cNvSpPr txBox="1">
            <a:spLocks noChangeArrowheads="1"/>
          </p:cNvSpPr>
          <p:nvPr/>
        </p:nvSpPr>
        <p:spPr bwMode="auto">
          <a:xfrm>
            <a:off x="914400" y="152400"/>
            <a:ext cx="6850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b="1">
                <a:cs typeface="Times New Roman" pitchFamily="18" charset="0"/>
              </a:rPr>
              <a:t>MULHERES NOS ESPAÇOS DE PODER</a:t>
            </a:r>
            <a:r>
              <a:rPr lang="en-US"/>
              <a:t> </a:t>
            </a:r>
          </a:p>
        </p:txBody>
      </p:sp>
      <p:graphicFrame>
        <p:nvGraphicFramePr>
          <p:cNvPr id="122884" name="Object 9"/>
          <p:cNvGraphicFramePr>
            <a:graphicFrameLocks noChangeAspect="1"/>
          </p:cNvGraphicFramePr>
          <p:nvPr/>
        </p:nvGraphicFramePr>
        <p:xfrm>
          <a:off x="304800" y="2135188"/>
          <a:ext cx="8610600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áfico" r:id="rId5" imgW="5588000" imgH="2755900" progId="Excel.Chart.8">
                  <p:embed/>
                </p:oleObj>
              </mc:Choice>
              <mc:Fallback>
                <p:oleObj name="Gráfico" r:id="rId5" imgW="5588000" imgH="27559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5188"/>
                        <a:ext cx="8610600" cy="424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1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Grf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9413"/>
            <a:ext cx="762476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373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/>
              <a:t>Acesso à Internet por sexo e grupos de idade </a:t>
            </a:r>
          </a:p>
          <a:p>
            <a:pPr algn="ctr" eaLnBrk="1" hangingPunct="1"/>
            <a:r>
              <a:rPr lang="en-US" sz="3200"/>
              <a:t>Brasil: 2005</a:t>
            </a:r>
          </a:p>
        </p:txBody>
      </p:sp>
    </p:spTree>
    <p:extLst>
      <p:ext uri="{BB962C8B-B14F-4D97-AF65-F5344CB8AC3E}">
        <p14:creationId xmlns:p14="http://schemas.microsoft.com/office/powerpoint/2010/main" val="829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O que é “sexo” e o que é “gênero”, e qual a sua importância em saúde pública?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 conceito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relações sociais de gênero</a:t>
            </a:r>
            <a:r>
              <a:rPr lang="pt-BR" dirty="0">
                <a:latin typeface="Arial" pitchFamily="34" charset="0"/>
                <a:cs typeface="Arial" pitchFamily="34" charset="0"/>
              </a:rPr>
              <a:t> representa um avanço teórico na medida em que busca </a:t>
            </a:r>
            <a:r>
              <a:rPr lang="ja-JP" altLang="pt-BR" dirty="0">
                <a:latin typeface="Arial" pitchFamily="34" charset="0"/>
                <a:cs typeface="Arial" pitchFamily="34" charset="0"/>
              </a:rPr>
              <a:t>“</a:t>
            </a:r>
            <a:r>
              <a:rPr lang="pt-BR" altLang="ja-JP" b="1" dirty="0" err="1">
                <a:latin typeface="Arial" pitchFamily="34" charset="0"/>
                <a:cs typeface="Arial" pitchFamily="34" charset="0"/>
              </a:rPr>
              <a:t>desbiologizar</a:t>
            </a:r>
            <a:r>
              <a:rPr lang="ja-JP" altLang="pt-BR" dirty="0">
                <a:latin typeface="Arial" pitchFamily="34" charset="0"/>
                <a:cs typeface="Arial" pitchFamily="34" charset="0"/>
              </a:rPr>
              <a:t>”</a:t>
            </a:r>
            <a:r>
              <a:rPr lang="pt-BR" altLang="ja-JP" dirty="0">
                <a:latin typeface="Arial" pitchFamily="34" charset="0"/>
                <a:cs typeface="Arial" pitchFamily="34" charset="0"/>
              </a:rPr>
              <a:t> os sexos, abandonando a analise dos papéis desempenhados pelos mesmos em troca da análise do inter-relacionamento entre homens e mulheres.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7" y="1600200"/>
            <a:ext cx="30083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9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95536" y="766763"/>
            <a:ext cx="859606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pt-BR" sz="2200" b="1" dirty="0">
                <a:latin typeface="Times New Roman" charset="0"/>
              </a:rPr>
              <a:t>Categoria relacional</a:t>
            </a:r>
            <a:r>
              <a:rPr lang="pt-BR" sz="2200" dirty="0">
                <a:latin typeface="Times New Roman" charset="0"/>
              </a:rPr>
              <a:t>: o gênero não existe no absoluto e fora do contexto das desigualdades entre homens e mulheres.</a:t>
            </a:r>
          </a:p>
          <a:p>
            <a:endParaRPr lang="pt-BR" sz="2200" dirty="0">
              <a:latin typeface="Times New Roman" charset="0"/>
            </a:endParaRPr>
          </a:p>
          <a:p>
            <a:r>
              <a:rPr lang="pt-BR" sz="2200" b="1" dirty="0">
                <a:latin typeface="Times New Roman" charset="0"/>
              </a:rPr>
              <a:t>Construção </a:t>
            </a:r>
            <a:r>
              <a:rPr lang="pt-BR" sz="2200" b="1" dirty="0" err="1">
                <a:latin typeface="Times New Roman" charset="0"/>
              </a:rPr>
              <a:t>sócio-cultural</a:t>
            </a:r>
            <a:r>
              <a:rPr lang="pt-BR" sz="2200" dirty="0">
                <a:latin typeface="Times New Roman" charset="0"/>
              </a:rPr>
              <a:t>: os mecanismos sociais, econômicos e culturais é que são os responsáveis pela estratificação por gênero e não as </a:t>
            </a:r>
            <a:r>
              <a:rPr lang="pt-BR" sz="2200" dirty="0" err="1">
                <a:latin typeface="Times New Roman" charset="0"/>
              </a:rPr>
              <a:t>caracterís-ticas</a:t>
            </a:r>
            <a:r>
              <a:rPr lang="pt-BR" sz="2200" dirty="0">
                <a:latin typeface="Times New Roman" charset="0"/>
              </a:rPr>
              <a:t> biológicas. O gênero é um elemento constitutivo das relações socais.</a:t>
            </a:r>
          </a:p>
          <a:p>
            <a:endParaRPr lang="pt-BR" sz="2200" dirty="0">
              <a:latin typeface="Times New Roman" charset="0"/>
            </a:endParaRPr>
          </a:p>
          <a:p>
            <a:r>
              <a:rPr lang="pt-BR" sz="2200" b="1" dirty="0">
                <a:latin typeface="Times New Roman" charset="0"/>
              </a:rPr>
              <a:t>Relações de dependência, poder e prestígio</a:t>
            </a:r>
            <a:r>
              <a:rPr lang="pt-BR" sz="2200" dirty="0">
                <a:latin typeface="Times New Roman" charset="0"/>
              </a:rPr>
              <a:t>: a desigualdade de gênero se dá em várias dimensões, pois existem assimetrias e hierarquias nas relações entre homens e mulheres, com diferentes graus de acesso e controle sobre os recursos, com desigualdade no processo de tomada de decisões e com a presença de relações de dominação/subordinação entre os sexos</a:t>
            </a:r>
            <a:r>
              <a:rPr lang="pt-BR" sz="2200" dirty="0" smtClean="0">
                <a:latin typeface="Times New Roman" charset="0"/>
              </a:rPr>
              <a:t>. </a:t>
            </a:r>
          </a:p>
          <a:p>
            <a:endParaRPr lang="pt-BR" sz="2200" dirty="0">
              <a:latin typeface="Times New Roman" charset="0"/>
            </a:endParaRPr>
          </a:p>
          <a:p>
            <a:r>
              <a:rPr lang="pt-BR" sz="2200" b="1" dirty="0" smtClean="0">
                <a:latin typeface="Times New Roman" charset="0"/>
              </a:rPr>
              <a:t>Hierarquias dos corpos: NARRATIVAS </a:t>
            </a:r>
            <a:r>
              <a:rPr lang="pt-BR" sz="2200" dirty="0" smtClean="0">
                <a:latin typeface="Times New Roman" charset="0"/>
              </a:rPr>
              <a:t>da biologia, medicina, da saúde pública, da psicanálise, da religião, da arte, etc.</a:t>
            </a:r>
            <a:endParaRPr lang="pt-BR" sz="2200" dirty="0">
              <a:latin typeface="Times New Roman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289050" y="207963"/>
            <a:ext cx="610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>
                <a:cs typeface="Times New Roman" charset="0"/>
              </a:rPr>
              <a:t>CONCEITO DE RELAÇÕES DE GÊNERO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9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0"/>
            <a:ext cx="8280920" cy="5611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cs typeface="Times New Roman" pitchFamily="18" charset="0"/>
              </a:rPr>
              <a:t>Tendências demográficas e de Saúde Pública </a:t>
            </a:r>
            <a:endParaRPr lang="pt-BR" sz="2200" dirty="0"/>
          </a:p>
          <a:p>
            <a:endParaRPr lang="pt-BR" sz="2200" dirty="0"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Redução da mortalidade e aumento da esperança de vida;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Reversão do hiato de gênero na educação;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Tendências históricas e recentes da população economicamente ativa, segundo características da ocupação e rendimento;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Aposentadorias e pensões;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A questão do uso do tempo e dos afazeres domésticos;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As dificuldades de conciliação entre trabalho produtivo e família;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Família e domicílios;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Autonomia feminina e desigualdades nos espaços de poder;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A presença feminina nos esportes e na mídia;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200" dirty="0">
                <a:cs typeface="Times New Roman" pitchFamily="18" charset="0"/>
              </a:rPr>
              <a:t>As questões de violência de gênero e homofobia.</a:t>
            </a:r>
            <a:r>
              <a:rPr lang="pt-BR" sz="24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8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0964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47667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dirty="0" smtClean="0">
                <a:solidFill>
                  <a:prstClr val="black"/>
                </a:solidFill>
              </a:rPr>
              <a:t>Introdução ao seminário de 13/03</a:t>
            </a:r>
            <a:endParaRPr lang="pt-BR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doulalondrina.blogspot.com.br/2012/11/o-go-completamente-honesto.html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2981"/>
            <a:ext cx="7392821" cy="3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1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b="1" smtClean="0">
                <a:solidFill>
                  <a:srgbClr val="C00000"/>
                </a:solidFill>
              </a:rPr>
              <a:t>Gênero e saúde materna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5150" y="1268413"/>
            <a:ext cx="7129463" cy="52562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400" b="1" dirty="0" smtClean="0">
                <a:solidFill>
                  <a:schemeClr val="accent2">
                    <a:lumMod val="50000"/>
                  </a:schemeClr>
                </a:solidFill>
              </a:rPr>
              <a:t>Maneiras culturais de interpretar as noções de corpo, feminino, masculino, anatomia e fisiologia do parto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400" b="1" dirty="0" smtClean="0"/>
              <a:t>Os vieses de gênero modulam a assistência e a pesquisa no campo da saúde materna, e se expressam pela: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b="1" dirty="0" smtClean="0">
                <a:solidFill>
                  <a:schemeClr val="accent2">
                    <a:lumMod val="50000"/>
                  </a:schemeClr>
                </a:solidFill>
              </a:rPr>
              <a:t>subestimação dos benefícios do parto fisiológico e da importância dos aspectos </a:t>
            </a:r>
            <a:r>
              <a:rPr lang="pt-BR" sz="3400" b="1" dirty="0" err="1" smtClean="0">
                <a:solidFill>
                  <a:schemeClr val="accent2">
                    <a:lumMod val="50000"/>
                  </a:schemeClr>
                </a:solidFill>
              </a:rPr>
              <a:t>psico-sociais</a:t>
            </a:r>
            <a:r>
              <a:rPr lang="pt-BR" sz="3400" b="1" dirty="0" smtClean="0">
                <a:solidFill>
                  <a:schemeClr val="accent2">
                    <a:lumMod val="50000"/>
                  </a:schemeClr>
                </a:solidFill>
              </a:rPr>
              <a:t> do parto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b="1" dirty="0" smtClean="0"/>
              <a:t>superestimação dos benefícios da tecnologia para “corrigir” o parto (“abordagem correcional”),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b="1" dirty="0" smtClean="0">
                <a:solidFill>
                  <a:schemeClr val="accent2">
                    <a:lumMod val="50000"/>
                  </a:schemeClr>
                </a:solidFill>
              </a:rPr>
              <a:t>subestimação ou na negação dos desconfortos e efeitos adversos das intervenções, na saúde materna e infantil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b="1" dirty="0" smtClean="0"/>
              <a:t>Estes vieses se expressam no que é visível ou invisível nas variáveis (cegueira de gênero dos modelos explicativos)</a:t>
            </a:r>
            <a:endParaRPr lang="pt-BR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295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1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aconteceu nestas 3 gerações?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6644"/>
            <a:ext cx="8064896" cy="48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/>
          <p:cNvSpPr txBox="1">
            <a:spLocks noChangeArrowheads="1"/>
          </p:cNvSpPr>
          <p:nvPr/>
        </p:nvSpPr>
        <p:spPr bwMode="auto">
          <a:xfrm>
            <a:off x="2627313" y="647700"/>
            <a:ext cx="6226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>
                <a:solidFill>
                  <a:srgbClr val="FF0000"/>
                </a:solidFill>
              </a:rPr>
              <a:t>Gênero e saúde materna</a:t>
            </a:r>
            <a:br>
              <a:rPr lang="pt-BR" sz="3200" b="1">
                <a:solidFill>
                  <a:srgbClr val="FF0000"/>
                </a:solidFill>
              </a:rPr>
            </a:br>
            <a:r>
              <a:rPr lang="pt-BR" sz="3200" b="1">
                <a:solidFill>
                  <a:srgbClr val="FF0000"/>
                </a:solidFill>
              </a:rPr>
              <a:t>Segurança e saúde perinatal no Brasil</a:t>
            </a:r>
            <a:endParaRPr lang="pt-BR" sz="320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438275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79613" y="2565400"/>
            <a:ext cx="687387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800000"/>
                </a:solidFill>
                <a:cs typeface="+mn-cs"/>
              </a:rPr>
              <a:t>O paradoxo perinatal: 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2800" b="1" dirty="0">
                <a:cs typeface="+mn-cs"/>
              </a:rPr>
              <a:t> SUS, mais tecnologia, universalização do cuidado 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2800" b="1" dirty="0">
                <a:cs typeface="+mn-cs"/>
              </a:rPr>
              <a:t>a mortalidade materna estagnada, 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2800" b="1" dirty="0">
                <a:cs typeface="+mn-cs"/>
              </a:rPr>
              <a:t>com aumento do baixo peso ao nascer e da prematuridade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t-BR" sz="2800" b="1" dirty="0">
                <a:cs typeface="+mn-cs"/>
              </a:rPr>
              <a:t>Altas taxas de violência na assistência</a:t>
            </a:r>
          </a:p>
          <a:p>
            <a:pPr>
              <a:defRPr/>
            </a:pPr>
            <a:endParaRPr lang="pt-B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O Conceito de “Parto normal”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8175" y="1341438"/>
            <a:ext cx="6911975" cy="51831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No Brasil, críticas dos movimentos sociais e pesquisadores de classificar como “parto normal” o parto vaginal, com intervenções desnecessárias, dolorosas, sem base em evidências, potencialmente danosas (</a:t>
            </a:r>
            <a:r>
              <a:rPr lang="pt-BR" b="1" dirty="0" err="1" smtClean="0"/>
              <a:t>sequelas</a:t>
            </a:r>
            <a:r>
              <a:rPr lang="pt-BR" b="1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C00000"/>
                </a:solidFill>
              </a:rPr>
              <a:t>Relação provedor-serviço e pacientes com </a:t>
            </a:r>
            <a:r>
              <a:rPr lang="pt-BR" b="1" dirty="0" smtClean="0">
                <a:solidFill>
                  <a:srgbClr val="C00000"/>
                </a:solidFill>
              </a:rPr>
              <a:t>aspectos abusivos </a:t>
            </a:r>
            <a:r>
              <a:rPr lang="pt-BR" dirty="0" smtClean="0">
                <a:solidFill>
                  <a:srgbClr val="C00000"/>
                </a:solidFill>
              </a:rPr>
              <a:t>(abusos verbais, emocionais e físicos)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Negação dos direitos </a:t>
            </a:r>
            <a:r>
              <a:rPr lang="pt-BR" dirty="0" smtClean="0"/>
              <a:t>(acompanhantes, privacidade)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295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7200900" cy="1228725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C00000"/>
                </a:solidFill>
              </a:rPr>
              <a:t>“Parto normal”, o conceito atual</a:t>
            </a:r>
            <a:br>
              <a:rPr lang="pt-BR" sz="2800" b="1" smtClean="0">
                <a:solidFill>
                  <a:srgbClr val="C00000"/>
                </a:solidFill>
              </a:rPr>
            </a:br>
            <a:r>
              <a:rPr lang="pt-BR" sz="2800" b="1" smtClean="0">
                <a:solidFill>
                  <a:srgbClr val="C00000"/>
                </a:solidFill>
              </a:rPr>
              <a:t>diferente de “parto vaginal”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4438" y="1600200"/>
            <a:ext cx="6408737" cy="48529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Um parto normal não inclui: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Cesárea, </a:t>
            </a:r>
            <a:r>
              <a:rPr lang="pt-BR" b="1" dirty="0" smtClean="0"/>
              <a:t>OU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indução eletiva do parto antes de 41 0/7sem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analgesia </a:t>
            </a:r>
            <a:r>
              <a:rPr lang="pt-BR" dirty="0" err="1" smtClean="0"/>
              <a:t>ráqui</a:t>
            </a:r>
            <a:r>
              <a:rPr lang="pt-BR" dirty="0" smtClean="0"/>
              <a:t> / combinadas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anestesia geral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err="1" smtClean="0"/>
              <a:t>episiotomia</a:t>
            </a:r>
            <a:r>
              <a:rPr lang="pt-BR" dirty="0" smtClean="0"/>
              <a:t> de rotina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monitoração eletrônica contínua (baixo risco)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má ​​apresentação fetal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fórceps ou vácuo extração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295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/>
          </p:nvPr>
        </p:nvSpPr>
        <p:spPr>
          <a:xfrm>
            <a:off x="-107950" y="-100013"/>
            <a:ext cx="9001125" cy="6408738"/>
          </a:xfrm>
        </p:spPr>
        <p:txBody>
          <a:bodyPr anchor="t"/>
          <a:lstStyle/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US" sz="24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INTERVENÇÕES DURANTE O PARTO</a:t>
            </a:r>
            <a:endParaRPr lang="en-GB" sz="2400" b="1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GB" sz="1600" b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Arial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000066"/>
              </a:solidFill>
              <a:latin typeface="Arial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2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GB" sz="2200" b="1" smtClean="0">
                <a:solidFill>
                  <a:schemeClr val="tx1"/>
                </a:solidFill>
                <a:latin typeface="Arial" charset="0"/>
              </a:rPr>
              <a:t>	</a:t>
            </a:r>
            <a:endParaRPr lang="en-GB" sz="20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0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8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GB" sz="1800" b="1" smtClean="0">
                <a:solidFill>
                  <a:schemeClr val="tx1"/>
                </a:solidFill>
                <a:latin typeface="Arial" charset="0"/>
              </a:rPr>
              <a:t>	</a:t>
            </a:r>
            <a:endParaRPr lang="en-GB" sz="16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8313" y="765175"/>
          <a:ext cx="8353425" cy="5430840"/>
        </p:xfrm>
        <a:graphic>
          <a:graphicData uri="http://schemas.openxmlformats.org/drawingml/2006/table">
            <a:tbl>
              <a:tblPr/>
              <a:tblGrid>
                <a:gridCol w="1440247"/>
                <a:gridCol w="935390"/>
                <a:gridCol w="1008172"/>
                <a:gridCol w="864147"/>
                <a:gridCol w="1152197"/>
                <a:gridCol w="1080184"/>
                <a:gridCol w="864147"/>
                <a:gridCol w="1008941"/>
              </a:tblGrid>
              <a:tr h="9091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Litotomia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Punção Venosa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8F8F8"/>
                          </a:solidFill>
                          <a:latin typeface="Arial"/>
                        </a:rPr>
                        <a:t>Ocitocina</a:t>
                      </a:r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Manobra de Kristeler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Episiotomia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Analgesia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Parto cesariana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3146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Região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45,1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Nordeste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91,7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47,5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42,4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Sudeste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76,3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54,2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40,1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17,3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Sul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94,4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48,6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Centro-oeste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96,5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42,3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43,2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60,1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Localidade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Interior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94,7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69,1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48,2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41,5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51,6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70,1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56,1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Plano de saúde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Não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51,2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Sim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47,5</a:t>
                      </a:r>
                      <a:endParaRPr lang="pt-BR" sz="14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39,8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61,3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25,2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79,2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Idade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 20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70,3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47,0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46,5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61,5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76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 a 34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48,3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54,4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5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≥ 35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92,0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71,1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54,3</a:t>
                      </a:r>
                      <a:endParaRPr lang="pt-BR" sz="1400" b="0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36,6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9,5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65,9</a:t>
                      </a:r>
                    </a:p>
                  </a:txBody>
                  <a:tcPr marL="4758" marR="4758" marT="4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62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body"/>
          </p:nvPr>
        </p:nvSpPr>
        <p:spPr>
          <a:xfrm>
            <a:off x="-107950" y="-100013"/>
            <a:ext cx="9001125" cy="6408738"/>
          </a:xfrm>
        </p:spPr>
        <p:txBody>
          <a:bodyPr anchor="t"/>
          <a:lstStyle/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US" sz="24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INTERVENÇÕES DURANTE O PARTO</a:t>
            </a:r>
            <a:endParaRPr lang="en-GB" sz="2400" b="1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GB" sz="1600" b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7030A0"/>
              </a:solidFill>
              <a:latin typeface="Arial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b="1" smtClean="0">
              <a:solidFill>
                <a:srgbClr val="000066"/>
              </a:solidFill>
              <a:latin typeface="Arial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2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>
              <a:lnSpc>
                <a:spcPct val="81000"/>
              </a:lnSpc>
              <a:spcBef>
                <a:spcPts val="6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GB" sz="2200" b="1" smtClean="0">
                <a:solidFill>
                  <a:schemeClr val="tx1"/>
                </a:solidFill>
                <a:latin typeface="Arial" charset="0"/>
              </a:rPr>
              <a:t>	</a:t>
            </a:r>
            <a:endParaRPr lang="en-GB" sz="20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0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8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r>
              <a:rPr lang="en-GB" sz="1800" b="1" smtClean="0">
                <a:solidFill>
                  <a:schemeClr val="tx1"/>
                </a:solidFill>
                <a:latin typeface="Arial" charset="0"/>
              </a:rPr>
              <a:t>	</a:t>
            </a:r>
            <a:endParaRPr lang="en-GB" sz="16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1600" b="1" smtClean="0">
              <a:solidFill>
                <a:schemeClr val="tx1"/>
              </a:solidFill>
              <a:latin typeface="Arial" charset="0"/>
            </a:endParaRPr>
          </a:p>
          <a:p>
            <a:pPr marL="741363" lvl="4" indent="30163" algn="l" eaLnBrk="1" hangingPunct="1">
              <a:lnSpc>
                <a:spcPct val="81000"/>
              </a:lnSpc>
              <a:spcBef>
                <a:spcPts val="500"/>
              </a:spcBef>
              <a:tabLst>
                <a:tab pos="3940175" algn="ctr"/>
                <a:tab pos="7720013" algn="r"/>
                <a:tab pos="8531225" algn="l"/>
                <a:tab pos="8980488" algn="l"/>
              </a:tabLst>
            </a:pPr>
            <a:endParaRPr lang="en-GB" sz="240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765175"/>
          <a:ext cx="8208963" cy="5530852"/>
        </p:xfrm>
        <a:graphic>
          <a:graphicData uri="http://schemas.openxmlformats.org/drawingml/2006/table">
            <a:tbl>
              <a:tblPr/>
              <a:tblGrid>
                <a:gridCol w="1368161"/>
                <a:gridCol w="863902"/>
                <a:gridCol w="936110"/>
                <a:gridCol w="936110"/>
                <a:gridCol w="1152135"/>
                <a:gridCol w="1152135"/>
                <a:gridCol w="936110"/>
                <a:gridCol w="864300"/>
              </a:tblGrid>
              <a:tr h="8877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Litotomia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Punção Venosa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8F8F8"/>
                          </a:solidFill>
                          <a:latin typeface="Arial"/>
                        </a:rPr>
                        <a:t>Ocitocina</a:t>
                      </a:r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Manobra de Kristeler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Episiotomia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Analgesia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Parto cesariana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785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Escolaridade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Menos que EF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38,9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EF completo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93,9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38200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 completo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58,9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60,7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785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 completo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42,4</a:t>
                      </a:r>
                      <a:endParaRPr lang="pt-BR" sz="1400" b="0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43,1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63,8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36,8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85,4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785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Cor da pele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Branca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72,3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38,9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57,1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62,8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Preta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38,3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50,3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4315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Parda/morena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mulata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Amarela/oriental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42,9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52,7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785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Indígena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F8"/>
                    </a:solidFill>
                  </a:tcPr>
                </a:tc>
              </a:tr>
              <a:tr h="2785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Paridade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8F8F8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8F8F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96D1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Primípara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76,0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51,7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52,2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68,8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12,7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56,1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Secundípara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93,3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65,3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698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Terceiro parto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8F8"/>
                    </a:solidFill>
                  </a:tcPr>
                </a:tc>
              </a:tr>
              <a:tr h="2785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partos ou mais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91,7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16,2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35,5</a:t>
                      </a:r>
                    </a:p>
                  </a:txBody>
                  <a:tcPr marL="4758" marR="4758" marT="4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73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Gênero e seus sentidos no parto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539750" y="1349375"/>
            <a:ext cx="8208963" cy="186372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Gênero como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hierarquia  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limpo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x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sujo, superior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x inferior,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primitivo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x civilizado,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decente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x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indecente, seguro x inseguro</a:t>
            </a:r>
            <a:endParaRPr lang="pt-BR" dirty="0">
              <a:ea typeface="+mn-ea"/>
            </a:endParaRP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419258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6389"/>
            <a:ext cx="3744416" cy="27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41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Espaço Reservado para Conteúdo 6" descr="episio1-1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22413"/>
            <a:ext cx="3960812" cy="5146675"/>
          </a:xfrm>
        </p:spPr>
      </p:pic>
      <p:pic>
        <p:nvPicPr>
          <p:cNvPr id="49155" name="Imagem 7" descr="episi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04963"/>
            <a:ext cx="352742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aixaDeTexto 8"/>
          <p:cNvSpPr txBox="1">
            <a:spLocks noChangeArrowheads="1"/>
          </p:cNvSpPr>
          <p:nvPr/>
        </p:nvSpPr>
        <p:spPr bwMode="auto">
          <a:xfrm>
            <a:off x="323850" y="260350"/>
            <a:ext cx="863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/>
              <a:t>Episiotomia - Ação direta da Rede Parto do Princípio 2011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8313" y="692150"/>
            <a:ext cx="79200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Efeitos das intervenções (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episiotomias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, fórceps)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são entendidos como  se fossem “do parto normal”</a:t>
            </a:r>
          </a:p>
        </p:txBody>
      </p:sp>
    </p:spTree>
    <p:extLst>
      <p:ext uri="{BB962C8B-B14F-4D97-AF65-F5344CB8AC3E}">
        <p14:creationId xmlns:p14="http://schemas.microsoft.com/office/powerpoint/2010/main" val="9462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0825" y="188913"/>
            <a:ext cx="8353425" cy="863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Prevenção da dor </a:t>
            </a:r>
            <a:r>
              <a:rPr lang="pt-B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iatrogência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e uso seletivo, criterioso de </a:t>
            </a:r>
            <a:r>
              <a:rPr lang="pt-B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ocitocina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procedimentos doloroso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323850" y="1268413"/>
            <a:ext cx="3600450" cy="5256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err="1" smtClean="0"/>
              <a:t>Ocitocina</a:t>
            </a:r>
            <a:r>
              <a:rPr lang="pt-BR" sz="2600" b="1" dirty="0" smtClean="0"/>
              <a:t> de rotina – alto risco materno e neonatal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600" b="1" dirty="0" smtClean="0"/>
              <a:t>Manobra de </a:t>
            </a:r>
            <a:r>
              <a:rPr lang="pt-BR" sz="2600" b="1" dirty="0" err="1" smtClean="0"/>
              <a:t>Kristeller</a:t>
            </a:r>
            <a:r>
              <a:rPr lang="pt-BR" sz="2600" b="1" dirty="0" smtClean="0"/>
              <a:t> – muito comum no SUS e setor privado. Riscos,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segurança materna e neonatal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err="1" smtClean="0"/>
              <a:t>Litotomia</a:t>
            </a:r>
            <a:r>
              <a:rPr lang="pt-BR" sz="2600" b="1" dirty="0" smtClean="0"/>
              <a:t> e evolução do período </a:t>
            </a:r>
            <a:r>
              <a:rPr lang="pt-BR" sz="2600" b="1" dirty="0" err="1" smtClean="0"/>
              <a:t>expulsivo</a:t>
            </a:r>
            <a:r>
              <a:rPr lang="pt-BR" sz="2600" b="1" dirty="0" smtClean="0"/>
              <a:t> </a:t>
            </a:r>
            <a:endParaRPr lang="pt-BR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dirty="0" smtClean="0"/>
          </a:p>
        </p:txBody>
      </p:sp>
      <p:sp>
        <p:nvSpPr>
          <p:cNvPr id="52228" name="CaixaDeTexto 7"/>
          <p:cNvSpPr txBox="1">
            <a:spLocks noChangeArrowheads="1"/>
          </p:cNvSpPr>
          <p:nvPr/>
        </p:nvSpPr>
        <p:spPr bwMode="auto">
          <a:xfrm>
            <a:off x="3924300" y="6488113"/>
            <a:ext cx="741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100">
                <a:latin typeface="Calibri" pitchFamily="34" charset="0"/>
              </a:rPr>
              <a:t>Anônima</a:t>
            </a:r>
          </a:p>
        </p:txBody>
      </p:sp>
      <p:pic>
        <p:nvPicPr>
          <p:cNvPr id="5222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196975"/>
            <a:ext cx="4752975" cy="5419725"/>
          </a:xfrm>
        </p:spPr>
      </p:pic>
    </p:spTree>
    <p:extLst>
      <p:ext uri="{BB962C8B-B14F-4D97-AF65-F5344CB8AC3E}">
        <p14:creationId xmlns:p14="http://schemas.microsoft.com/office/powerpoint/2010/main" val="39412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52736"/>
            <a:ext cx="8424862" cy="56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548680"/>
            <a:ext cx="728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Mortalidade materna – universalização do cuidado e o paradoxo perinatal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624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993775"/>
          </a:xfrm>
        </p:spPr>
        <p:txBody>
          <a:bodyPr/>
          <a:lstStyle/>
          <a:p>
            <a:pPr eaLnBrk="1" hangingPunct="1"/>
            <a:r>
              <a:rPr lang="pt-BR" sz="2800" smtClean="0"/>
              <a:t>“</a:t>
            </a:r>
            <a:r>
              <a:rPr lang="pt-BR" sz="2800" b="1" smtClean="0"/>
              <a:t>Chega de parto violento para vender cesárea”</a:t>
            </a:r>
            <a:br>
              <a:rPr lang="pt-BR" sz="2800" b="1" smtClean="0"/>
            </a:br>
            <a:r>
              <a:rPr lang="pt-BR" sz="2800" b="1" smtClean="0"/>
              <a:t>Cesárea como (comparativamente) “menos insegura”</a:t>
            </a:r>
          </a:p>
        </p:txBody>
      </p:sp>
      <p:pic>
        <p:nvPicPr>
          <p:cNvPr id="48131" name="Picture 2" descr="C:\Users\casa\Pictures\26-03-2011\DSC013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7129463" cy="5149850"/>
          </a:xfrm>
        </p:spPr>
      </p:pic>
    </p:spTree>
    <p:extLst>
      <p:ext uri="{BB962C8B-B14F-4D97-AF65-F5344CB8AC3E}">
        <p14:creationId xmlns:p14="http://schemas.microsoft.com/office/powerpoint/2010/main" val="16500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62013" y="633413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000"/>
              <a:t>Taxas de fecundidade total, segundo características sociodemográficas. PNDS 1996 e 2006.</a:t>
            </a:r>
          </a:p>
        </p:txBody>
      </p:sp>
      <p:sp>
        <p:nvSpPr>
          <p:cNvPr id="32771" name="Rectangle 87"/>
          <p:cNvSpPr>
            <a:spLocks noChangeArrowheads="1"/>
          </p:cNvSpPr>
          <p:nvPr/>
        </p:nvSpPr>
        <p:spPr bwMode="auto">
          <a:xfrm>
            <a:off x="1146175" y="3932238"/>
            <a:ext cx="274638" cy="1425575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2" name="Rectangle 88"/>
          <p:cNvSpPr>
            <a:spLocks noChangeArrowheads="1"/>
          </p:cNvSpPr>
          <p:nvPr/>
        </p:nvSpPr>
        <p:spPr bwMode="auto">
          <a:xfrm>
            <a:off x="2420938" y="4041775"/>
            <a:ext cx="273050" cy="1316038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3" name="Rectangle 89"/>
          <p:cNvSpPr>
            <a:spLocks noChangeArrowheads="1"/>
          </p:cNvSpPr>
          <p:nvPr/>
        </p:nvSpPr>
        <p:spPr bwMode="auto">
          <a:xfrm>
            <a:off x="3063875" y="3357563"/>
            <a:ext cx="274638" cy="2000250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4" name="Rectangle 90"/>
          <p:cNvSpPr>
            <a:spLocks noChangeArrowheads="1"/>
          </p:cNvSpPr>
          <p:nvPr/>
        </p:nvSpPr>
        <p:spPr bwMode="auto">
          <a:xfrm>
            <a:off x="4357688" y="2508250"/>
            <a:ext cx="254000" cy="284956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5" name="Rectangle 91"/>
          <p:cNvSpPr>
            <a:spLocks noChangeArrowheads="1"/>
          </p:cNvSpPr>
          <p:nvPr/>
        </p:nvSpPr>
        <p:spPr bwMode="auto">
          <a:xfrm>
            <a:off x="4981575" y="3302000"/>
            <a:ext cx="274638" cy="20558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6" name="Rectangle 92"/>
          <p:cNvSpPr>
            <a:spLocks noChangeArrowheads="1"/>
          </p:cNvSpPr>
          <p:nvPr/>
        </p:nvSpPr>
        <p:spPr bwMode="auto">
          <a:xfrm>
            <a:off x="5626100" y="3644900"/>
            <a:ext cx="273050" cy="17129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7" name="Rectangle 93"/>
          <p:cNvSpPr>
            <a:spLocks noChangeArrowheads="1"/>
          </p:cNvSpPr>
          <p:nvPr/>
        </p:nvSpPr>
        <p:spPr bwMode="auto">
          <a:xfrm>
            <a:off x="6269038" y="3987800"/>
            <a:ext cx="274637" cy="13700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8" name="Rectangle 94"/>
          <p:cNvSpPr>
            <a:spLocks noChangeArrowheads="1"/>
          </p:cNvSpPr>
          <p:nvPr/>
        </p:nvSpPr>
        <p:spPr bwMode="auto">
          <a:xfrm>
            <a:off x="6919913" y="4384675"/>
            <a:ext cx="254000" cy="973138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79" name="Rectangle 95"/>
          <p:cNvSpPr>
            <a:spLocks noChangeArrowheads="1"/>
          </p:cNvSpPr>
          <p:nvPr/>
        </p:nvSpPr>
        <p:spPr bwMode="auto">
          <a:xfrm>
            <a:off x="7542213" y="4508500"/>
            <a:ext cx="274637" cy="8493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0" name="Rectangle 96"/>
          <p:cNvSpPr>
            <a:spLocks noChangeArrowheads="1"/>
          </p:cNvSpPr>
          <p:nvPr/>
        </p:nvSpPr>
        <p:spPr bwMode="auto">
          <a:xfrm>
            <a:off x="1420813" y="4330700"/>
            <a:ext cx="280987" cy="10271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1" name="Rectangle 97"/>
          <p:cNvSpPr>
            <a:spLocks noChangeArrowheads="1"/>
          </p:cNvSpPr>
          <p:nvPr/>
        </p:nvSpPr>
        <p:spPr bwMode="auto">
          <a:xfrm>
            <a:off x="2693988" y="4330700"/>
            <a:ext cx="284162" cy="10271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2" name="Rectangle 98"/>
          <p:cNvSpPr>
            <a:spLocks noChangeArrowheads="1"/>
          </p:cNvSpPr>
          <p:nvPr/>
        </p:nvSpPr>
        <p:spPr bwMode="auto">
          <a:xfrm>
            <a:off x="3338513" y="4219575"/>
            <a:ext cx="280987" cy="11382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3" name="Rectangle 99"/>
          <p:cNvSpPr>
            <a:spLocks noChangeArrowheads="1"/>
          </p:cNvSpPr>
          <p:nvPr/>
        </p:nvSpPr>
        <p:spPr bwMode="auto">
          <a:xfrm>
            <a:off x="4611688" y="2932113"/>
            <a:ext cx="280987" cy="242570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4" name="Rectangle 100"/>
          <p:cNvSpPr>
            <a:spLocks noChangeArrowheads="1"/>
          </p:cNvSpPr>
          <p:nvPr/>
        </p:nvSpPr>
        <p:spPr bwMode="auto">
          <a:xfrm>
            <a:off x="5256213" y="3741738"/>
            <a:ext cx="280987" cy="16160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5" name="Rectangle 101"/>
          <p:cNvSpPr>
            <a:spLocks noChangeArrowheads="1"/>
          </p:cNvSpPr>
          <p:nvPr/>
        </p:nvSpPr>
        <p:spPr bwMode="auto">
          <a:xfrm>
            <a:off x="5899150" y="3741738"/>
            <a:ext cx="280988" cy="16160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6" name="Rectangle 102"/>
          <p:cNvSpPr>
            <a:spLocks noChangeArrowheads="1"/>
          </p:cNvSpPr>
          <p:nvPr/>
        </p:nvSpPr>
        <p:spPr bwMode="auto">
          <a:xfrm>
            <a:off x="6543675" y="4165600"/>
            <a:ext cx="280988" cy="11922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7" name="Rectangle 103"/>
          <p:cNvSpPr>
            <a:spLocks noChangeArrowheads="1"/>
          </p:cNvSpPr>
          <p:nvPr/>
        </p:nvSpPr>
        <p:spPr bwMode="auto">
          <a:xfrm>
            <a:off x="7173913" y="4440238"/>
            <a:ext cx="280987" cy="9175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8" name="Rectangle 104"/>
          <p:cNvSpPr>
            <a:spLocks noChangeArrowheads="1"/>
          </p:cNvSpPr>
          <p:nvPr/>
        </p:nvSpPr>
        <p:spPr bwMode="auto">
          <a:xfrm>
            <a:off x="7816850" y="4781550"/>
            <a:ext cx="280988" cy="57626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789" name="Line 105"/>
          <p:cNvSpPr>
            <a:spLocks noChangeShapeType="1"/>
          </p:cNvSpPr>
          <p:nvPr/>
        </p:nvSpPr>
        <p:spPr bwMode="auto">
          <a:xfrm>
            <a:off x="981075" y="1933575"/>
            <a:ext cx="1588" cy="3424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0" name="Line 106"/>
          <p:cNvSpPr>
            <a:spLocks noChangeShapeType="1"/>
          </p:cNvSpPr>
          <p:nvPr/>
        </p:nvSpPr>
        <p:spPr bwMode="auto">
          <a:xfrm>
            <a:off x="925513" y="53578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1" name="Line 107"/>
          <p:cNvSpPr>
            <a:spLocks noChangeShapeType="1"/>
          </p:cNvSpPr>
          <p:nvPr/>
        </p:nvSpPr>
        <p:spPr bwMode="auto">
          <a:xfrm>
            <a:off x="925513" y="42195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2" name="Line 108"/>
          <p:cNvSpPr>
            <a:spLocks noChangeShapeType="1"/>
          </p:cNvSpPr>
          <p:nvPr/>
        </p:nvSpPr>
        <p:spPr bwMode="auto">
          <a:xfrm>
            <a:off x="925513" y="30702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3" name="Line 109"/>
          <p:cNvSpPr>
            <a:spLocks noChangeShapeType="1"/>
          </p:cNvSpPr>
          <p:nvPr/>
        </p:nvSpPr>
        <p:spPr bwMode="auto">
          <a:xfrm>
            <a:off x="925513" y="19335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4" name="Line 110"/>
          <p:cNvSpPr>
            <a:spLocks noChangeShapeType="1"/>
          </p:cNvSpPr>
          <p:nvPr/>
        </p:nvSpPr>
        <p:spPr bwMode="auto">
          <a:xfrm>
            <a:off x="957263" y="5357813"/>
            <a:ext cx="7175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5" name="Line 111"/>
          <p:cNvSpPr>
            <a:spLocks noChangeShapeType="1"/>
          </p:cNvSpPr>
          <p:nvPr/>
        </p:nvSpPr>
        <p:spPr bwMode="auto">
          <a:xfrm flipV="1">
            <a:off x="981075" y="53578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6" name="Line 114"/>
          <p:cNvSpPr>
            <a:spLocks noChangeShapeType="1"/>
          </p:cNvSpPr>
          <p:nvPr/>
        </p:nvSpPr>
        <p:spPr bwMode="auto">
          <a:xfrm flipV="1">
            <a:off x="3009900" y="53578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7" name="Line 117"/>
          <p:cNvSpPr>
            <a:spLocks noChangeShapeType="1"/>
          </p:cNvSpPr>
          <p:nvPr/>
        </p:nvSpPr>
        <p:spPr bwMode="auto">
          <a:xfrm flipV="1">
            <a:off x="4927600" y="53578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8" name="Line 118"/>
          <p:cNvSpPr>
            <a:spLocks noChangeShapeType="1"/>
          </p:cNvSpPr>
          <p:nvPr/>
        </p:nvSpPr>
        <p:spPr bwMode="auto">
          <a:xfrm flipV="1">
            <a:off x="5570538" y="53578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9" name="Line 119"/>
          <p:cNvSpPr>
            <a:spLocks noChangeShapeType="1"/>
          </p:cNvSpPr>
          <p:nvPr/>
        </p:nvSpPr>
        <p:spPr bwMode="auto">
          <a:xfrm flipV="1">
            <a:off x="6215063" y="53578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00" name="Line 120"/>
          <p:cNvSpPr>
            <a:spLocks noChangeShapeType="1"/>
          </p:cNvSpPr>
          <p:nvPr/>
        </p:nvSpPr>
        <p:spPr bwMode="auto">
          <a:xfrm flipV="1">
            <a:off x="6858000" y="5357813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01" name="Line 121"/>
          <p:cNvSpPr>
            <a:spLocks noChangeShapeType="1"/>
          </p:cNvSpPr>
          <p:nvPr/>
        </p:nvSpPr>
        <p:spPr bwMode="auto">
          <a:xfrm flipV="1">
            <a:off x="7488238" y="5357813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02" name="Rectangle 123"/>
          <p:cNvSpPr>
            <a:spLocks noChangeArrowheads="1"/>
          </p:cNvSpPr>
          <p:nvPr/>
        </p:nvSpPr>
        <p:spPr bwMode="auto">
          <a:xfrm>
            <a:off x="1135063" y="359727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2,5</a:t>
            </a:r>
          </a:p>
        </p:txBody>
      </p:sp>
      <p:sp>
        <p:nvSpPr>
          <p:cNvPr id="32803" name="Rectangle 124"/>
          <p:cNvSpPr>
            <a:spLocks noChangeArrowheads="1"/>
          </p:cNvSpPr>
          <p:nvPr/>
        </p:nvSpPr>
        <p:spPr bwMode="auto">
          <a:xfrm>
            <a:off x="2408238" y="37084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2,3</a:t>
            </a:r>
          </a:p>
        </p:txBody>
      </p:sp>
      <p:sp>
        <p:nvSpPr>
          <p:cNvPr id="32804" name="Rectangle 125"/>
          <p:cNvSpPr>
            <a:spLocks noChangeArrowheads="1"/>
          </p:cNvSpPr>
          <p:nvPr/>
        </p:nvSpPr>
        <p:spPr bwMode="auto">
          <a:xfrm>
            <a:off x="3052763" y="30226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3,5</a:t>
            </a:r>
          </a:p>
        </p:txBody>
      </p:sp>
      <p:sp>
        <p:nvSpPr>
          <p:cNvPr id="32805" name="Rectangle 126"/>
          <p:cNvSpPr>
            <a:spLocks noChangeArrowheads="1"/>
          </p:cNvSpPr>
          <p:nvPr/>
        </p:nvSpPr>
        <p:spPr bwMode="auto">
          <a:xfrm>
            <a:off x="4325938" y="21732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5,0</a:t>
            </a:r>
          </a:p>
        </p:txBody>
      </p:sp>
      <p:sp>
        <p:nvSpPr>
          <p:cNvPr id="32806" name="Rectangle 127"/>
          <p:cNvSpPr>
            <a:spLocks noChangeArrowheads="1"/>
          </p:cNvSpPr>
          <p:nvPr/>
        </p:nvSpPr>
        <p:spPr bwMode="auto">
          <a:xfrm>
            <a:off x="4970463" y="29686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3,6</a:t>
            </a:r>
          </a:p>
        </p:txBody>
      </p:sp>
      <p:sp>
        <p:nvSpPr>
          <p:cNvPr id="32807" name="Rectangle 128"/>
          <p:cNvSpPr>
            <a:spLocks noChangeArrowheads="1"/>
          </p:cNvSpPr>
          <p:nvPr/>
        </p:nvSpPr>
        <p:spPr bwMode="auto">
          <a:xfrm>
            <a:off x="5613400" y="33099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3,0</a:t>
            </a:r>
          </a:p>
        </p:txBody>
      </p:sp>
      <p:sp>
        <p:nvSpPr>
          <p:cNvPr id="32808" name="Rectangle 129"/>
          <p:cNvSpPr>
            <a:spLocks noChangeArrowheads="1"/>
          </p:cNvSpPr>
          <p:nvPr/>
        </p:nvSpPr>
        <p:spPr bwMode="auto">
          <a:xfrm>
            <a:off x="6257925" y="36528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2,4</a:t>
            </a:r>
          </a:p>
        </p:txBody>
      </p:sp>
      <p:sp>
        <p:nvSpPr>
          <p:cNvPr id="32809" name="Rectangle 130"/>
          <p:cNvSpPr>
            <a:spLocks noChangeArrowheads="1"/>
          </p:cNvSpPr>
          <p:nvPr/>
        </p:nvSpPr>
        <p:spPr bwMode="auto">
          <a:xfrm>
            <a:off x="6888163" y="40497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1,7</a:t>
            </a:r>
          </a:p>
        </p:txBody>
      </p:sp>
      <p:sp>
        <p:nvSpPr>
          <p:cNvPr id="32810" name="Rectangle 131"/>
          <p:cNvSpPr>
            <a:spLocks noChangeArrowheads="1"/>
          </p:cNvSpPr>
          <p:nvPr/>
        </p:nvSpPr>
        <p:spPr bwMode="auto">
          <a:xfrm>
            <a:off x="7531100" y="41735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66"/>
                </a:solidFill>
              </a:rPr>
              <a:t>1,5</a:t>
            </a:r>
          </a:p>
        </p:txBody>
      </p:sp>
      <p:sp>
        <p:nvSpPr>
          <p:cNvPr id="32811" name="Rectangle 132"/>
          <p:cNvSpPr>
            <a:spLocks noChangeArrowheads="1"/>
          </p:cNvSpPr>
          <p:nvPr/>
        </p:nvSpPr>
        <p:spPr bwMode="auto">
          <a:xfrm>
            <a:off x="1457325" y="40624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1,8</a:t>
            </a:r>
            <a:endParaRPr lang="pt-BR" sz="1600"/>
          </a:p>
        </p:txBody>
      </p:sp>
      <p:sp>
        <p:nvSpPr>
          <p:cNvPr id="32812" name="Rectangle 133"/>
          <p:cNvSpPr>
            <a:spLocks noChangeArrowheads="1"/>
          </p:cNvSpPr>
          <p:nvPr/>
        </p:nvSpPr>
        <p:spPr bwMode="auto">
          <a:xfrm>
            <a:off x="2732088" y="40624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1,8</a:t>
            </a:r>
            <a:endParaRPr lang="pt-BR" sz="1600"/>
          </a:p>
        </p:txBody>
      </p:sp>
      <p:sp>
        <p:nvSpPr>
          <p:cNvPr id="32813" name="Rectangle 134"/>
          <p:cNvSpPr>
            <a:spLocks noChangeArrowheads="1"/>
          </p:cNvSpPr>
          <p:nvPr/>
        </p:nvSpPr>
        <p:spPr bwMode="auto">
          <a:xfrm>
            <a:off x="3375025" y="395287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2,0</a:t>
            </a:r>
            <a:endParaRPr lang="pt-BR" sz="1600"/>
          </a:p>
        </p:txBody>
      </p:sp>
      <p:sp>
        <p:nvSpPr>
          <p:cNvPr id="32814" name="Rectangle 135"/>
          <p:cNvSpPr>
            <a:spLocks noChangeArrowheads="1"/>
          </p:cNvSpPr>
          <p:nvPr/>
        </p:nvSpPr>
        <p:spPr bwMode="auto">
          <a:xfrm>
            <a:off x="4648200" y="26654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4,2</a:t>
            </a:r>
            <a:endParaRPr lang="pt-BR" sz="1600"/>
          </a:p>
        </p:txBody>
      </p:sp>
      <p:sp>
        <p:nvSpPr>
          <p:cNvPr id="32815" name="Rectangle 136"/>
          <p:cNvSpPr>
            <a:spLocks noChangeArrowheads="1"/>
          </p:cNvSpPr>
          <p:nvPr/>
        </p:nvSpPr>
        <p:spPr bwMode="auto">
          <a:xfrm>
            <a:off x="5292725" y="34734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2,8</a:t>
            </a:r>
            <a:endParaRPr lang="pt-BR" sz="1600"/>
          </a:p>
        </p:txBody>
      </p:sp>
      <p:sp>
        <p:nvSpPr>
          <p:cNvPr id="32816" name="Rectangle 137"/>
          <p:cNvSpPr>
            <a:spLocks noChangeArrowheads="1"/>
          </p:cNvSpPr>
          <p:nvPr/>
        </p:nvSpPr>
        <p:spPr bwMode="auto">
          <a:xfrm>
            <a:off x="5935663" y="34734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2,8</a:t>
            </a:r>
            <a:endParaRPr lang="pt-BR" sz="1600"/>
          </a:p>
        </p:txBody>
      </p:sp>
      <p:sp>
        <p:nvSpPr>
          <p:cNvPr id="32817" name="Rectangle 138"/>
          <p:cNvSpPr>
            <a:spLocks noChangeArrowheads="1"/>
          </p:cNvSpPr>
          <p:nvPr/>
        </p:nvSpPr>
        <p:spPr bwMode="auto">
          <a:xfrm>
            <a:off x="6580188" y="38973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2,1</a:t>
            </a:r>
            <a:endParaRPr lang="pt-BR" sz="1600"/>
          </a:p>
        </p:txBody>
      </p:sp>
      <p:sp>
        <p:nvSpPr>
          <p:cNvPr id="32818" name="Rectangle 139"/>
          <p:cNvSpPr>
            <a:spLocks noChangeArrowheads="1"/>
          </p:cNvSpPr>
          <p:nvPr/>
        </p:nvSpPr>
        <p:spPr bwMode="auto">
          <a:xfrm>
            <a:off x="7210425" y="41719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1,6</a:t>
            </a:r>
            <a:endParaRPr lang="pt-BR" sz="1600"/>
          </a:p>
        </p:txBody>
      </p:sp>
      <p:sp>
        <p:nvSpPr>
          <p:cNvPr id="32819" name="Rectangle 140"/>
          <p:cNvSpPr>
            <a:spLocks noChangeArrowheads="1"/>
          </p:cNvSpPr>
          <p:nvPr/>
        </p:nvSpPr>
        <p:spPr bwMode="auto">
          <a:xfrm>
            <a:off x="7853363" y="451326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1,0</a:t>
            </a:r>
            <a:endParaRPr lang="pt-BR" sz="1600"/>
          </a:p>
        </p:txBody>
      </p:sp>
      <p:sp>
        <p:nvSpPr>
          <p:cNvPr id="32820" name="Rectangle 141"/>
          <p:cNvSpPr>
            <a:spLocks noChangeArrowheads="1"/>
          </p:cNvSpPr>
          <p:nvPr/>
        </p:nvSpPr>
        <p:spPr bwMode="auto">
          <a:xfrm>
            <a:off x="735013" y="5248275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0</a:t>
            </a:r>
            <a:endParaRPr lang="pt-BR"/>
          </a:p>
        </p:txBody>
      </p:sp>
      <p:sp>
        <p:nvSpPr>
          <p:cNvPr id="32821" name="Rectangle 142"/>
          <p:cNvSpPr>
            <a:spLocks noChangeArrowheads="1"/>
          </p:cNvSpPr>
          <p:nvPr/>
        </p:nvSpPr>
        <p:spPr bwMode="auto">
          <a:xfrm>
            <a:off x="735013" y="4110038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</a:t>
            </a:r>
            <a:endParaRPr lang="pt-BR"/>
          </a:p>
        </p:txBody>
      </p:sp>
      <p:sp>
        <p:nvSpPr>
          <p:cNvPr id="32822" name="Rectangle 143"/>
          <p:cNvSpPr>
            <a:spLocks noChangeArrowheads="1"/>
          </p:cNvSpPr>
          <p:nvPr/>
        </p:nvSpPr>
        <p:spPr bwMode="auto">
          <a:xfrm>
            <a:off x="735013" y="2960688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</a:t>
            </a:r>
            <a:endParaRPr lang="pt-BR"/>
          </a:p>
        </p:txBody>
      </p:sp>
      <p:sp>
        <p:nvSpPr>
          <p:cNvPr id="32823" name="Rectangle 144"/>
          <p:cNvSpPr>
            <a:spLocks noChangeArrowheads="1"/>
          </p:cNvSpPr>
          <p:nvPr/>
        </p:nvSpPr>
        <p:spPr bwMode="auto">
          <a:xfrm>
            <a:off x="735013" y="1824038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6</a:t>
            </a:r>
            <a:endParaRPr lang="pt-BR"/>
          </a:p>
        </p:txBody>
      </p:sp>
      <p:sp>
        <p:nvSpPr>
          <p:cNvPr id="32824" name="Rectangle 145"/>
          <p:cNvSpPr>
            <a:spLocks noChangeArrowheads="1"/>
          </p:cNvSpPr>
          <p:nvPr/>
        </p:nvSpPr>
        <p:spPr bwMode="auto">
          <a:xfrm>
            <a:off x="1187450" y="5510213"/>
            <a:ext cx="423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Total</a:t>
            </a:r>
            <a:endParaRPr lang="pt-BR"/>
          </a:p>
        </p:txBody>
      </p:sp>
      <p:sp>
        <p:nvSpPr>
          <p:cNvPr id="32825" name="Rectangle 146"/>
          <p:cNvSpPr>
            <a:spLocks noChangeArrowheads="1"/>
          </p:cNvSpPr>
          <p:nvPr/>
        </p:nvSpPr>
        <p:spPr bwMode="auto">
          <a:xfrm>
            <a:off x="2393950" y="5510213"/>
            <a:ext cx="595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urbana</a:t>
            </a:r>
            <a:endParaRPr lang="pt-BR"/>
          </a:p>
        </p:txBody>
      </p:sp>
      <p:sp>
        <p:nvSpPr>
          <p:cNvPr id="32826" name="Rectangle 147"/>
          <p:cNvSpPr>
            <a:spLocks noChangeArrowheads="1"/>
          </p:cNvSpPr>
          <p:nvPr/>
        </p:nvSpPr>
        <p:spPr bwMode="auto">
          <a:xfrm>
            <a:off x="3146425" y="5510213"/>
            <a:ext cx="382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rural</a:t>
            </a:r>
            <a:endParaRPr lang="pt-BR"/>
          </a:p>
        </p:txBody>
      </p:sp>
      <p:sp>
        <p:nvSpPr>
          <p:cNvPr id="32827" name="Rectangle 148"/>
          <p:cNvSpPr>
            <a:spLocks noChangeArrowheads="1"/>
          </p:cNvSpPr>
          <p:nvPr/>
        </p:nvSpPr>
        <p:spPr bwMode="auto">
          <a:xfrm>
            <a:off x="4270375" y="5510213"/>
            <a:ext cx="690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nenhum</a:t>
            </a:r>
            <a:endParaRPr lang="pt-BR"/>
          </a:p>
        </p:txBody>
      </p:sp>
      <p:sp>
        <p:nvSpPr>
          <p:cNvPr id="32828" name="Rectangle 149"/>
          <p:cNvSpPr>
            <a:spLocks noChangeArrowheads="1"/>
          </p:cNvSpPr>
          <p:nvPr/>
        </p:nvSpPr>
        <p:spPr bwMode="auto">
          <a:xfrm>
            <a:off x="5037138" y="5510213"/>
            <a:ext cx="423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 a 3</a:t>
            </a:r>
            <a:endParaRPr lang="pt-BR"/>
          </a:p>
        </p:txBody>
      </p:sp>
      <p:sp>
        <p:nvSpPr>
          <p:cNvPr id="32829" name="Rectangle 150"/>
          <p:cNvSpPr>
            <a:spLocks noChangeArrowheads="1"/>
          </p:cNvSpPr>
          <p:nvPr/>
        </p:nvSpPr>
        <p:spPr bwMode="auto">
          <a:xfrm>
            <a:off x="5830888" y="55102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</a:t>
            </a:r>
            <a:endParaRPr lang="pt-BR"/>
          </a:p>
        </p:txBody>
      </p:sp>
      <p:sp>
        <p:nvSpPr>
          <p:cNvPr id="32830" name="Rectangle 151"/>
          <p:cNvSpPr>
            <a:spLocks noChangeArrowheads="1"/>
          </p:cNvSpPr>
          <p:nvPr/>
        </p:nvSpPr>
        <p:spPr bwMode="auto">
          <a:xfrm>
            <a:off x="6310313" y="5510213"/>
            <a:ext cx="423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5 a 8</a:t>
            </a:r>
            <a:endParaRPr lang="pt-BR"/>
          </a:p>
        </p:txBody>
      </p:sp>
      <p:sp>
        <p:nvSpPr>
          <p:cNvPr id="32831" name="Rectangle 152"/>
          <p:cNvSpPr>
            <a:spLocks noChangeArrowheads="1"/>
          </p:cNvSpPr>
          <p:nvPr/>
        </p:nvSpPr>
        <p:spPr bwMode="auto">
          <a:xfrm>
            <a:off x="6899275" y="5510213"/>
            <a:ext cx="530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9 a 11</a:t>
            </a:r>
            <a:endParaRPr lang="pt-BR"/>
          </a:p>
        </p:txBody>
      </p:sp>
      <p:sp>
        <p:nvSpPr>
          <p:cNvPr id="32832" name="Rectangle 153"/>
          <p:cNvSpPr>
            <a:spLocks noChangeArrowheads="1"/>
          </p:cNvSpPr>
          <p:nvPr/>
        </p:nvSpPr>
        <p:spPr bwMode="auto">
          <a:xfrm>
            <a:off x="7570788" y="5421313"/>
            <a:ext cx="4778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12 ou</a:t>
            </a:r>
            <a:endParaRPr lang="pt-BR"/>
          </a:p>
        </p:txBody>
      </p:sp>
      <p:sp>
        <p:nvSpPr>
          <p:cNvPr id="32833" name="Rectangle 154"/>
          <p:cNvSpPr>
            <a:spLocks noChangeArrowheads="1"/>
          </p:cNvSpPr>
          <p:nvPr/>
        </p:nvSpPr>
        <p:spPr bwMode="auto">
          <a:xfrm>
            <a:off x="7624763" y="5667375"/>
            <a:ext cx="40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mais</a:t>
            </a:r>
            <a:endParaRPr lang="pt-BR"/>
          </a:p>
        </p:txBody>
      </p:sp>
      <p:sp>
        <p:nvSpPr>
          <p:cNvPr id="32834" name="Rectangle 155"/>
          <p:cNvSpPr>
            <a:spLocks noChangeArrowheads="1"/>
          </p:cNvSpPr>
          <p:nvPr/>
        </p:nvSpPr>
        <p:spPr bwMode="auto">
          <a:xfrm>
            <a:off x="7596188" y="1946275"/>
            <a:ext cx="1095375" cy="8366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35" name="Rectangle 156"/>
          <p:cNvSpPr>
            <a:spLocks noChangeArrowheads="1"/>
          </p:cNvSpPr>
          <p:nvPr/>
        </p:nvSpPr>
        <p:spPr bwMode="auto">
          <a:xfrm>
            <a:off x="7691438" y="2084388"/>
            <a:ext cx="192087" cy="190500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36" name="Rectangle 157"/>
          <p:cNvSpPr>
            <a:spLocks noChangeArrowheads="1"/>
          </p:cNvSpPr>
          <p:nvPr/>
        </p:nvSpPr>
        <p:spPr bwMode="auto">
          <a:xfrm>
            <a:off x="7951788" y="2014538"/>
            <a:ext cx="647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1996</a:t>
            </a:r>
            <a:endParaRPr lang="pt-BR"/>
          </a:p>
        </p:txBody>
      </p:sp>
      <p:sp>
        <p:nvSpPr>
          <p:cNvPr id="32837" name="Rectangle 158"/>
          <p:cNvSpPr>
            <a:spLocks noChangeArrowheads="1"/>
          </p:cNvSpPr>
          <p:nvPr/>
        </p:nvSpPr>
        <p:spPr bwMode="auto">
          <a:xfrm>
            <a:off x="7691438" y="2493963"/>
            <a:ext cx="192087" cy="192087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38" name="Rectangle 159"/>
          <p:cNvSpPr>
            <a:spLocks noChangeArrowheads="1"/>
          </p:cNvSpPr>
          <p:nvPr/>
        </p:nvSpPr>
        <p:spPr bwMode="auto">
          <a:xfrm>
            <a:off x="7951788" y="2425700"/>
            <a:ext cx="647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300">
                <a:solidFill>
                  <a:srgbClr val="000000"/>
                </a:solidFill>
              </a:rPr>
              <a:t>2006</a:t>
            </a:r>
            <a:endParaRPr lang="pt-BR"/>
          </a:p>
        </p:txBody>
      </p:sp>
      <p:sp>
        <p:nvSpPr>
          <p:cNvPr id="32839" name="Line 161"/>
          <p:cNvSpPr>
            <a:spLocks noChangeShapeType="1"/>
          </p:cNvSpPr>
          <p:nvPr/>
        </p:nvSpPr>
        <p:spPr bwMode="auto">
          <a:xfrm>
            <a:off x="1997075" y="1911350"/>
            <a:ext cx="0" cy="344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40" name="Line 162"/>
          <p:cNvSpPr>
            <a:spLocks noChangeShapeType="1"/>
          </p:cNvSpPr>
          <p:nvPr/>
        </p:nvSpPr>
        <p:spPr bwMode="auto">
          <a:xfrm>
            <a:off x="3948113" y="1917700"/>
            <a:ext cx="0" cy="344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41" name="Rectangle 163"/>
          <p:cNvSpPr>
            <a:spLocks noChangeArrowheads="1"/>
          </p:cNvSpPr>
          <p:nvPr/>
        </p:nvSpPr>
        <p:spPr bwMode="auto">
          <a:xfrm>
            <a:off x="1200150" y="1974850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Brasil</a:t>
            </a:r>
            <a:endParaRPr lang="pt-BR" sz="1600"/>
          </a:p>
        </p:txBody>
      </p:sp>
      <p:sp>
        <p:nvSpPr>
          <p:cNvPr id="32842" name="Rectangle 164"/>
          <p:cNvSpPr>
            <a:spLocks noChangeArrowheads="1"/>
          </p:cNvSpPr>
          <p:nvPr/>
        </p:nvSpPr>
        <p:spPr bwMode="auto">
          <a:xfrm>
            <a:off x="2493963" y="1985963"/>
            <a:ext cx="1071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Residência</a:t>
            </a:r>
            <a:endParaRPr lang="pt-BR" sz="1600"/>
          </a:p>
        </p:txBody>
      </p:sp>
      <p:sp>
        <p:nvSpPr>
          <p:cNvPr id="32843" name="Rectangle 165"/>
          <p:cNvSpPr>
            <a:spLocks noChangeArrowheads="1"/>
          </p:cNvSpPr>
          <p:nvPr/>
        </p:nvSpPr>
        <p:spPr bwMode="auto">
          <a:xfrm>
            <a:off x="5640388" y="2008188"/>
            <a:ext cx="1522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Anos de estudo</a:t>
            </a:r>
            <a:endParaRPr lang="pt-BR" sz="1600"/>
          </a:p>
        </p:txBody>
      </p:sp>
      <p:sp>
        <p:nvSpPr>
          <p:cNvPr id="32844" name="Rectangle 166"/>
          <p:cNvSpPr>
            <a:spLocks noChangeArrowheads="1"/>
          </p:cNvSpPr>
          <p:nvPr/>
        </p:nvSpPr>
        <p:spPr bwMode="auto">
          <a:xfrm rot="-5400000">
            <a:off x="-793749" y="3441700"/>
            <a:ext cx="2552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600">
                <a:solidFill>
                  <a:srgbClr val="000000"/>
                </a:solidFill>
              </a:rPr>
              <a:t>Taxa de fecundidade total 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3656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/>
              <a:t>Gênero: corpo feminino como incompetente, ameaçador, necessitado de tutela e de correção</a:t>
            </a: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341438"/>
            <a:ext cx="648176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CaixaDeTexto 3"/>
          <p:cNvSpPr txBox="1">
            <a:spLocks noChangeArrowheads="1"/>
          </p:cNvSpPr>
          <p:nvPr/>
        </p:nvSpPr>
        <p:spPr bwMode="auto">
          <a:xfrm>
            <a:off x="222250" y="5300663"/>
            <a:ext cx="87153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2800" b="1"/>
              <a:t>Movimentos sociais conhecem as evidências científicas, </a:t>
            </a:r>
          </a:p>
          <a:p>
            <a:pPr algn="ctr" eaLnBrk="1" hangingPunct="1"/>
            <a:r>
              <a:rPr lang="pt-BR" sz="2800" b="1"/>
              <a:t>os profissionais frequentemente desconhecem e seguem </a:t>
            </a:r>
          </a:p>
          <a:p>
            <a:pPr algn="ctr" eaLnBrk="1" hangingPunct="1"/>
            <a:r>
              <a:rPr lang="pt-BR" sz="2800" b="1"/>
              <a:t>preconceitos (vieses) de gênero</a:t>
            </a:r>
          </a:p>
        </p:txBody>
      </p:sp>
    </p:spTree>
    <p:extLst>
      <p:ext uri="{BB962C8B-B14F-4D97-AF65-F5344CB8AC3E}">
        <p14:creationId xmlns:p14="http://schemas.microsoft.com/office/powerpoint/2010/main" val="2913030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Consequências para o bebê das diferentes vias de parto</a:t>
            </a:r>
          </a:p>
        </p:txBody>
      </p:sp>
      <p:sp>
        <p:nvSpPr>
          <p:cNvPr id="61443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endParaRPr lang="pt-BR" smtClean="0"/>
          </a:p>
        </p:txBody>
      </p:sp>
      <p:sp>
        <p:nvSpPr>
          <p:cNvPr id="61444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356100" y="1600200"/>
            <a:ext cx="4537075" cy="4525963"/>
          </a:xfrm>
        </p:spPr>
        <p:txBody>
          <a:bodyPr/>
          <a:lstStyle/>
          <a:p>
            <a:r>
              <a:rPr lang="pt-BR" sz="2400" dirty="0" smtClean="0"/>
              <a:t>A cesárea bem indicada é um recurso muito importante! Porém o seu excesso produz efeitos adversos   </a:t>
            </a:r>
          </a:p>
          <a:p>
            <a:r>
              <a:rPr lang="pt-BR" sz="2400" dirty="0" smtClean="0"/>
              <a:t>Curto prazo: parto </a:t>
            </a:r>
            <a:r>
              <a:rPr lang="pt-BR" sz="2400" dirty="0" err="1" smtClean="0"/>
              <a:t>pré</a:t>
            </a:r>
            <a:r>
              <a:rPr lang="pt-BR" sz="2400" dirty="0" smtClean="0"/>
              <a:t>-termo, baixo peso ao nascer, dificuldades com amamentação</a:t>
            </a:r>
          </a:p>
          <a:p>
            <a:r>
              <a:rPr lang="pt-BR" sz="2400" dirty="0" smtClean="0"/>
              <a:t>Médio-longo prazo: aumento de sobrepeso e obesidade, asma, diabetes tipo 1 e outras doenças não-transmissíveis 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34559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59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Epidemias de obesidade e doenças crônicas / não transmissíveis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600200"/>
            <a:ext cx="4392488" cy="4997152"/>
          </a:xfrm>
        </p:spPr>
        <p:txBody>
          <a:bodyPr/>
          <a:lstStyle/>
          <a:p>
            <a:r>
              <a:rPr lang="pt-BR" sz="2800" dirty="0" smtClean="0"/>
              <a:t>Epidemias complexas e multifatoriais</a:t>
            </a:r>
          </a:p>
          <a:p>
            <a:r>
              <a:rPr lang="pt-BR" sz="2800" dirty="0" smtClean="0"/>
              <a:t>Associados ao consumo excessivo de calorias, alimentos </a:t>
            </a:r>
            <a:r>
              <a:rPr lang="pt-BR" sz="2800" dirty="0" err="1" smtClean="0"/>
              <a:t>nutricionalmente</a:t>
            </a:r>
            <a:r>
              <a:rPr lang="pt-BR" sz="2800" dirty="0" smtClean="0"/>
              <a:t> pobres, sedentarismo, outros fatores</a:t>
            </a:r>
          </a:p>
          <a:p>
            <a:r>
              <a:rPr lang="pt-BR" sz="2800" dirty="0" smtClean="0"/>
              <a:t>Cesárea/ via de parto/ </a:t>
            </a:r>
            <a:r>
              <a:rPr lang="pt-BR" sz="2800" dirty="0" err="1" smtClean="0"/>
              <a:t>microbioma</a:t>
            </a:r>
            <a:r>
              <a:rPr lang="pt-BR" sz="2800" dirty="0" smtClean="0"/>
              <a:t> intestinal: mais um fator</a:t>
            </a:r>
            <a:endParaRPr lang="pt-BR" sz="2800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00807"/>
            <a:ext cx="3888433" cy="46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31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Video</a:t>
            </a:r>
            <a:r>
              <a:rPr lang="pt-BR" dirty="0" smtClean="0"/>
              <a:t>: </a:t>
            </a:r>
            <a:r>
              <a:rPr lang="pt-BR" b="1" dirty="0"/>
              <a:t>Jonathan </a:t>
            </a:r>
            <a:r>
              <a:rPr lang="pt-BR" b="1" dirty="0" err="1"/>
              <a:t>Eisen</a:t>
            </a:r>
            <a:r>
              <a:rPr lang="pt-BR" b="1" dirty="0"/>
              <a:t>: Encontrem os seus micróbios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www.ted.com/talks/jonathan_eisen_meet_your_microbes.html</a:t>
            </a:r>
            <a:r>
              <a:rPr lang="pt-BR" sz="2000" dirty="0" smtClean="0"/>
              <a:t> </a:t>
            </a:r>
          </a:p>
          <a:p>
            <a:endParaRPr lang="pt-BR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05075"/>
            <a:ext cx="6048671" cy="378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1"/>
          <p:cNvSpPr txBox="1">
            <a:spLocks noChangeArrowheads="1"/>
          </p:cNvSpPr>
          <p:nvPr/>
        </p:nvSpPr>
        <p:spPr bwMode="auto">
          <a:xfrm>
            <a:off x="546451" y="479277"/>
            <a:ext cx="7804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dirty="0" smtClean="0"/>
              <a:t>VIA DE PARTO </a:t>
            </a:r>
            <a:r>
              <a:rPr lang="pt-BR" sz="3200" dirty="0"/>
              <a:t>E DOENÇAS CRÔNICAS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19200"/>
            <a:ext cx="81724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go to Publis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go to Pub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 descr="go to Scho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8" descr="go to Goo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9" descr="show EndNote Cit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0" descr="show BibTex Cit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1" descr="Update citations of this pap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63538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395288" y="5949950"/>
            <a:ext cx="8280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t" hangingPunct="0"/>
            <a:r>
              <a:rPr lang="pt-BR">
                <a:solidFill>
                  <a:srgbClr val="8CAB15"/>
                </a:solidFill>
                <a:hlinkClick r:id="rId12"/>
                <a:hlinkMouseOver r:id="rId13"/>
              </a:rPr>
              <a:t>Clin Perinatol. 2011 Jun ;38 (2):321-31</a:t>
            </a:r>
            <a:r>
              <a:rPr lang="pt-BR">
                <a:solidFill>
                  <a:srgbClr val="8CAB15"/>
                </a:solidFill>
              </a:rPr>
              <a:t>  21645799  </a:t>
            </a:r>
            <a:endParaRPr lang="pt-BR">
              <a:solidFill>
                <a:srgbClr val="000000"/>
              </a:solidFill>
            </a:endParaRPr>
          </a:p>
          <a:p>
            <a:pPr eaLnBrk="0" fontAlgn="t" hangingPunct="0"/>
            <a:r>
              <a:rPr lang="pt-BR">
                <a:hlinkMouseOver r:id="rId14"/>
              </a:rPr>
              <a:t>  </a:t>
            </a:r>
            <a:r>
              <a:rPr lang="pt-BR" sz="1300"/>
              <a:t> </a:t>
            </a:r>
            <a:r>
              <a:rPr lang="pt-BR"/>
              <a:t> </a:t>
            </a:r>
            <a:r>
              <a:rPr lang="pt-BR">
                <a:hlinkMouseOver r:id="rId15"/>
              </a:rPr>
              <a:t>  </a:t>
            </a:r>
            <a:r>
              <a:rPr lang="pt-BR" sz="1300"/>
              <a:t> </a:t>
            </a:r>
            <a:r>
              <a:rPr lang="pt-BR"/>
              <a:t> </a:t>
            </a:r>
            <a:r>
              <a:rPr lang="pt-BR">
                <a:hlinkMouseOver r:id="rId16"/>
              </a:rPr>
              <a:t>  </a:t>
            </a:r>
            <a:r>
              <a:rPr lang="pt-BR" sz="1300"/>
              <a:t> </a:t>
            </a:r>
            <a:r>
              <a:rPr lang="pt-BR"/>
              <a:t> </a:t>
            </a:r>
            <a:r>
              <a:rPr lang="pt-BR">
                <a:hlinkMouseOver r:id="rId17"/>
              </a:rPr>
              <a:t>  </a:t>
            </a:r>
            <a:r>
              <a:rPr lang="pt-BR" sz="1300"/>
              <a:t> </a:t>
            </a:r>
            <a:r>
              <a:rPr lang="pt-BR"/>
              <a:t> </a:t>
            </a:r>
            <a:r>
              <a:rPr lang="pt-BR">
                <a:hlinkMouseOver r:id="rId18"/>
              </a:rPr>
              <a:t>  </a:t>
            </a:r>
            <a:r>
              <a:rPr lang="pt-BR" sz="1300"/>
              <a:t> </a:t>
            </a:r>
            <a:r>
              <a:rPr lang="pt-BR"/>
              <a:t> </a:t>
            </a:r>
            <a:r>
              <a:rPr lang="pt-BR">
                <a:hlinkMouseOver r:id="rId19"/>
              </a:rPr>
              <a:t>  </a:t>
            </a:r>
            <a:r>
              <a:rPr lang="pt-BR" sz="1300"/>
              <a:t> </a:t>
            </a:r>
            <a:r>
              <a:rPr lang="pt-BR"/>
              <a:t>  </a:t>
            </a:r>
            <a:r>
              <a:rPr lang="pt-BR" sz="1000" b="1">
                <a:hlinkClick r:id="rId10"/>
                <a:hlinkMouseOver r:id="rId20"/>
              </a:rPr>
              <a:t>  </a:t>
            </a:r>
            <a:r>
              <a:rPr lang="pt-BR" sz="1300" b="1"/>
              <a:t> </a:t>
            </a:r>
            <a:r>
              <a:rPr lang="pt-BR" sz="1000" b="1"/>
              <a:t>   </a:t>
            </a:r>
            <a:r>
              <a:rPr lang="pt-BR" sz="800"/>
              <a:t> </a:t>
            </a:r>
            <a:endParaRPr lang="pt-BR" sz="1000" b="1"/>
          </a:p>
          <a:p>
            <a:pPr eaLnBrk="0" fontAlgn="t" hangingPunct="0"/>
            <a:r>
              <a:rPr lang="pt-BR" sz="1000" b="1">
                <a:solidFill>
                  <a:srgbClr val="000000"/>
                </a:solidFill>
                <a:hlinkClick r:id="rId21" tooltip="Show full info about paper"/>
              </a:rPr>
              <a:t>Cesarean Versus Vaginal Delivery: Long-term Infant Outcomes and the Hygiene Hypothesis.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35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840787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3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3950"/>
            <a:ext cx="88773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446474"/>
            <a:ext cx="9033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Configuração da </a:t>
            </a:r>
            <a:r>
              <a:rPr lang="pt-BR" sz="2600" b="1" smtClean="0"/>
              <a:t>flora intestinal </a:t>
            </a:r>
            <a:r>
              <a:rPr lang="pt-BR" sz="2600" b="1" dirty="0" smtClean="0"/>
              <a:t>– uma questão de saúde pública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32804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5693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CaixaDeTexto 1"/>
          <p:cNvSpPr txBox="1">
            <a:spLocks noChangeArrowheads="1"/>
          </p:cNvSpPr>
          <p:nvPr/>
        </p:nvSpPr>
        <p:spPr bwMode="auto">
          <a:xfrm>
            <a:off x="611188" y="190500"/>
            <a:ext cx="8137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/>
              <a:t>Cesárea e risco aumentado de diabetes tipo 1 nos nascidos </a:t>
            </a:r>
          </a:p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0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06450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CaixaDeTexto 1"/>
          <p:cNvSpPr txBox="1">
            <a:spLocks noChangeArrowheads="1"/>
          </p:cNvSpPr>
          <p:nvPr/>
        </p:nvSpPr>
        <p:spPr bwMode="auto">
          <a:xfrm>
            <a:off x="395288" y="349250"/>
            <a:ext cx="859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b="1"/>
              <a:t>Cesárea e risco aumentado de sobrepeso e obesidade nos nascidos </a:t>
            </a:r>
          </a:p>
        </p:txBody>
      </p:sp>
    </p:spTree>
    <p:extLst>
      <p:ext uri="{BB962C8B-B14F-4D97-AF65-F5344CB8AC3E}">
        <p14:creationId xmlns:p14="http://schemas.microsoft.com/office/powerpoint/2010/main" val="23096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8" y="836712"/>
            <a:ext cx="8620232" cy="58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309012"/>
            <a:ext cx="805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Cesárea e risco aumentado de asma em crianças e em adultos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285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2955925" y="131763"/>
            <a:ext cx="51228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576263" y="731838"/>
            <a:ext cx="794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/>
              <a:t>Porcentagem de nascimentos ocorridos nos 5 anos anteriores à pesquisa, segundo o planejamento. PNDS 1996 e 2006.</a:t>
            </a:r>
          </a:p>
        </p:txBody>
      </p:sp>
      <p:sp>
        <p:nvSpPr>
          <p:cNvPr id="33796" name="Arc 1029"/>
          <p:cNvSpPr>
            <a:spLocks/>
          </p:cNvSpPr>
          <p:nvPr/>
        </p:nvSpPr>
        <p:spPr bwMode="auto">
          <a:xfrm>
            <a:off x="3884613" y="2763838"/>
            <a:ext cx="1439862" cy="2638425"/>
          </a:xfrm>
          <a:custGeom>
            <a:avLst/>
            <a:gdLst>
              <a:gd name="T0" fmla="*/ 2147483647 w 23570"/>
              <a:gd name="T1" fmla="*/ 0 h 43200"/>
              <a:gd name="T2" fmla="*/ 0 w 23570"/>
              <a:gd name="T3" fmla="*/ 2147483647 h 43200"/>
              <a:gd name="T4" fmla="*/ 2147483647 w 23570"/>
              <a:gd name="T5" fmla="*/ 2147483647 h 43200"/>
              <a:gd name="T6" fmla="*/ 0 60000 65536"/>
              <a:gd name="T7" fmla="*/ 0 60000 65536"/>
              <a:gd name="T8" fmla="*/ 0 60000 65536"/>
              <a:gd name="T9" fmla="*/ 0 w 23570"/>
              <a:gd name="T10" fmla="*/ 0 h 43200"/>
              <a:gd name="T11" fmla="*/ 23570 w 2357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70" h="43200" fill="none" extrusionOk="0">
                <a:moveTo>
                  <a:pt x="1892" y="0"/>
                </a:moveTo>
                <a:cubicBezTo>
                  <a:pt x="1918" y="0"/>
                  <a:pt x="1944" y="-1"/>
                  <a:pt x="1970" y="0"/>
                </a:cubicBezTo>
                <a:cubicBezTo>
                  <a:pt x="13899" y="0"/>
                  <a:pt x="23570" y="9670"/>
                  <a:pt x="23570" y="21600"/>
                </a:cubicBezTo>
                <a:cubicBezTo>
                  <a:pt x="23570" y="33529"/>
                  <a:pt x="13899" y="43200"/>
                  <a:pt x="1970" y="43200"/>
                </a:cubicBezTo>
                <a:cubicBezTo>
                  <a:pt x="1312" y="43200"/>
                  <a:pt x="654" y="43169"/>
                  <a:pt x="0" y="43109"/>
                </a:cubicBezTo>
              </a:path>
              <a:path w="23570" h="43200" stroke="0" extrusionOk="0">
                <a:moveTo>
                  <a:pt x="1892" y="0"/>
                </a:moveTo>
                <a:cubicBezTo>
                  <a:pt x="1918" y="0"/>
                  <a:pt x="1944" y="-1"/>
                  <a:pt x="1970" y="0"/>
                </a:cubicBezTo>
                <a:cubicBezTo>
                  <a:pt x="13899" y="0"/>
                  <a:pt x="23570" y="9670"/>
                  <a:pt x="23570" y="21600"/>
                </a:cubicBezTo>
                <a:cubicBezTo>
                  <a:pt x="23570" y="33529"/>
                  <a:pt x="13899" y="43200"/>
                  <a:pt x="1970" y="43200"/>
                </a:cubicBezTo>
                <a:cubicBezTo>
                  <a:pt x="1312" y="43200"/>
                  <a:pt x="654" y="43169"/>
                  <a:pt x="0" y="43109"/>
                </a:cubicBezTo>
                <a:lnTo>
                  <a:pt x="1970" y="21600"/>
                </a:lnTo>
                <a:lnTo>
                  <a:pt x="1892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7" name="Arc 1030"/>
          <p:cNvSpPr>
            <a:spLocks/>
          </p:cNvSpPr>
          <p:nvPr/>
        </p:nvSpPr>
        <p:spPr bwMode="auto">
          <a:xfrm>
            <a:off x="2686050" y="3849688"/>
            <a:ext cx="1319213" cy="1546225"/>
          </a:xfrm>
          <a:custGeom>
            <a:avLst/>
            <a:gdLst>
              <a:gd name="T0" fmla="*/ 2147483647 w 21600"/>
              <a:gd name="T1" fmla="*/ 2147483647 h 25326"/>
              <a:gd name="T2" fmla="*/ 2147483647 w 21600"/>
              <a:gd name="T3" fmla="*/ 0 h 25326"/>
              <a:gd name="T4" fmla="*/ 2147483647 w 21600"/>
              <a:gd name="T5" fmla="*/ 2147483647 h 25326"/>
              <a:gd name="T6" fmla="*/ 0 60000 65536"/>
              <a:gd name="T7" fmla="*/ 0 60000 65536"/>
              <a:gd name="T8" fmla="*/ 0 60000 65536"/>
              <a:gd name="T9" fmla="*/ 0 w 21600"/>
              <a:gd name="T10" fmla="*/ 0 h 25326"/>
              <a:gd name="T11" fmla="*/ 21600 w 21600"/>
              <a:gd name="T12" fmla="*/ 25326 h 25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326" fill="none" extrusionOk="0">
                <a:moveTo>
                  <a:pt x="19630" y="25325"/>
                </a:moveTo>
                <a:cubicBezTo>
                  <a:pt x="8510" y="24307"/>
                  <a:pt x="0" y="14982"/>
                  <a:pt x="0" y="3816"/>
                </a:cubicBezTo>
                <a:cubicBezTo>
                  <a:pt x="-1" y="2536"/>
                  <a:pt x="113" y="1259"/>
                  <a:pt x="339" y="-1"/>
                </a:cubicBezTo>
              </a:path>
              <a:path w="21600" h="25326" stroke="0" extrusionOk="0">
                <a:moveTo>
                  <a:pt x="19630" y="25325"/>
                </a:moveTo>
                <a:cubicBezTo>
                  <a:pt x="8510" y="24307"/>
                  <a:pt x="0" y="14982"/>
                  <a:pt x="0" y="3816"/>
                </a:cubicBezTo>
                <a:cubicBezTo>
                  <a:pt x="-1" y="2536"/>
                  <a:pt x="113" y="1259"/>
                  <a:pt x="339" y="-1"/>
                </a:cubicBezTo>
                <a:lnTo>
                  <a:pt x="21600" y="3816"/>
                </a:lnTo>
                <a:lnTo>
                  <a:pt x="19630" y="25325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8" name="Arc 1031"/>
          <p:cNvSpPr>
            <a:spLocks/>
          </p:cNvSpPr>
          <p:nvPr/>
        </p:nvSpPr>
        <p:spPr bwMode="auto">
          <a:xfrm>
            <a:off x="2706688" y="2763838"/>
            <a:ext cx="1298575" cy="1319212"/>
          </a:xfrm>
          <a:custGeom>
            <a:avLst/>
            <a:gdLst>
              <a:gd name="T0" fmla="*/ 0 w 21260"/>
              <a:gd name="T1" fmla="*/ 2147483647 h 21600"/>
              <a:gd name="T2" fmla="*/ 2147483647 w 21260"/>
              <a:gd name="T3" fmla="*/ 0 h 21600"/>
              <a:gd name="T4" fmla="*/ 2147483647 w 21260"/>
              <a:gd name="T5" fmla="*/ 2147483647 h 21600"/>
              <a:gd name="T6" fmla="*/ 0 60000 65536"/>
              <a:gd name="T7" fmla="*/ 0 60000 65536"/>
              <a:gd name="T8" fmla="*/ 0 60000 65536"/>
              <a:gd name="T9" fmla="*/ 0 w 21260"/>
              <a:gd name="T10" fmla="*/ 0 h 21600"/>
              <a:gd name="T11" fmla="*/ 21260 w 212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60" h="21600" fill="none" extrusionOk="0">
                <a:moveTo>
                  <a:pt x="-1" y="17783"/>
                </a:moveTo>
                <a:cubicBezTo>
                  <a:pt x="1842" y="7520"/>
                  <a:pt x="10754" y="37"/>
                  <a:pt x="21182" y="0"/>
                </a:cubicBezTo>
              </a:path>
              <a:path w="21260" h="21600" stroke="0" extrusionOk="0">
                <a:moveTo>
                  <a:pt x="-1" y="17783"/>
                </a:moveTo>
                <a:cubicBezTo>
                  <a:pt x="1842" y="7520"/>
                  <a:pt x="10754" y="37"/>
                  <a:pt x="21182" y="0"/>
                </a:cubicBezTo>
                <a:lnTo>
                  <a:pt x="21260" y="21600"/>
                </a:lnTo>
                <a:lnTo>
                  <a:pt x="-1" y="1778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9" name="Rectangle 1032"/>
          <p:cNvSpPr>
            <a:spLocks noChangeArrowheads="1"/>
          </p:cNvSpPr>
          <p:nvPr/>
        </p:nvSpPr>
        <p:spPr bwMode="auto">
          <a:xfrm>
            <a:off x="4435475" y="40100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51%</a:t>
            </a:r>
            <a:endParaRPr lang="pt-BR" sz="3600"/>
          </a:p>
        </p:txBody>
      </p:sp>
      <p:sp>
        <p:nvSpPr>
          <p:cNvPr id="33800" name="Rectangle 1033"/>
          <p:cNvSpPr>
            <a:spLocks noChangeArrowheads="1"/>
          </p:cNvSpPr>
          <p:nvPr/>
        </p:nvSpPr>
        <p:spPr bwMode="auto">
          <a:xfrm>
            <a:off x="3192463" y="44878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26%</a:t>
            </a:r>
            <a:endParaRPr lang="pt-BR" sz="3600"/>
          </a:p>
        </p:txBody>
      </p:sp>
      <p:sp>
        <p:nvSpPr>
          <p:cNvPr id="33801" name="Rectangle 1034"/>
          <p:cNvSpPr>
            <a:spLocks noChangeArrowheads="1"/>
          </p:cNvSpPr>
          <p:nvPr/>
        </p:nvSpPr>
        <p:spPr bwMode="auto">
          <a:xfrm>
            <a:off x="3240088" y="32607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22%</a:t>
            </a:r>
            <a:endParaRPr lang="pt-BR" sz="3600"/>
          </a:p>
        </p:txBody>
      </p:sp>
      <p:sp>
        <p:nvSpPr>
          <p:cNvPr id="33802" name="Arc 1035"/>
          <p:cNvSpPr>
            <a:spLocks/>
          </p:cNvSpPr>
          <p:nvPr/>
        </p:nvSpPr>
        <p:spPr bwMode="auto">
          <a:xfrm>
            <a:off x="6861175" y="2771775"/>
            <a:ext cx="1658938" cy="2657475"/>
          </a:xfrm>
          <a:custGeom>
            <a:avLst/>
            <a:gdLst>
              <a:gd name="T0" fmla="*/ 2147483647 w 26967"/>
              <a:gd name="T1" fmla="*/ 0 h 43200"/>
              <a:gd name="T2" fmla="*/ 0 w 26967"/>
              <a:gd name="T3" fmla="*/ 2147483647 h 43200"/>
              <a:gd name="T4" fmla="*/ 2147483647 w 26967"/>
              <a:gd name="T5" fmla="*/ 2147483647 h 43200"/>
              <a:gd name="T6" fmla="*/ 0 60000 65536"/>
              <a:gd name="T7" fmla="*/ 0 60000 65536"/>
              <a:gd name="T8" fmla="*/ 0 60000 65536"/>
              <a:gd name="T9" fmla="*/ 0 w 26967"/>
              <a:gd name="T10" fmla="*/ 0 h 43200"/>
              <a:gd name="T11" fmla="*/ 26967 w 2696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67" h="43200" fill="none" extrusionOk="0">
                <a:moveTo>
                  <a:pt x="5290" y="0"/>
                </a:moveTo>
                <a:cubicBezTo>
                  <a:pt x="5315" y="0"/>
                  <a:pt x="5341" y="-1"/>
                  <a:pt x="5367" y="0"/>
                </a:cubicBezTo>
                <a:cubicBezTo>
                  <a:pt x="17296" y="0"/>
                  <a:pt x="26967" y="9670"/>
                  <a:pt x="26967" y="21600"/>
                </a:cubicBezTo>
                <a:cubicBezTo>
                  <a:pt x="26967" y="33529"/>
                  <a:pt x="17296" y="43200"/>
                  <a:pt x="5367" y="43200"/>
                </a:cubicBezTo>
                <a:cubicBezTo>
                  <a:pt x="3556" y="43200"/>
                  <a:pt x="1753" y="42972"/>
                  <a:pt x="0" y="42522"/>
                </a:cubicBezTo>
              </a:path>
              <a:path w="26967" h="43200" stroke="0" extrusionOk="0">
                <a:moveTo>
                  <a:pt x="5290" y="0"/>
                </a:moveTo>
                <a:cubicBezTo>
                  <a:pt x="5315" y="0"/>
                  <a:pt x="5341" y="-1"/>
                  <a:pt x="5367" y="0"/>
                </a:cubicBezTo>
                <a:cubicBezTo>
                  <a:pt x="17296" y="0"/>
                  <a:pt x="26967" y="9670"/>
                  <a:pt x="26967" y="21600"/>
                </a:cubicBezTo>
                <a:cubicBezTo>
                  <a:pt x="26967" y="33529"/>
                  <a:pt x="17296" y="43200"/>
                  <a:pt x="5367" y="43200"/>
                </a:cubicBezTo>
                <a:cubicBezTo>
                  <a:pt x="3556" y="43200"/>
                  <a:pt x="1753" y="42972"/>
                  <a:pt x="0" y="42522"/>
                </a:cubicBezTo>
                <a:lnTo>
                  <a:pt x="5367" y="21600"/>
                </a:lnTo>
                <a:lnTo>
                  <a:pt x="529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3" name="Arc 1036"/>
          <p:cNvSpPr>
            <a:spLocks/>
          </p:cNvSpPr>
          <p:nvPr/>
        </p:nvSpPr>
        <p:spPr bwMode="auto">
          <a:xfrm>
            <a:off x="5862638" y="3535363"/>
            <a:ext cx="1328737" cy="1852612"/>
          </a:xfrm>
          <a:custGeom>
            <a:avLst/>
            <a:gdLst>
              <a:gd name="T0" fmla="*/ 2147483647 w 21600"/>
              <a:gd name="T1" fmla="*/ 2147483647 h 30116"/>
              <a:gd name="T2" fmla="*/ 2147483647 w 21600"/>
              <a:gd name="T3" fmla="*/ 0 h 30116"/>
              <a:gd name="T4" fmla="*/ 2147483647 w 21600"/>
              <a:gd name="T5" fmla="*/ 2147483647 h 30116"/>
              <a:gd name="T6" fmla="*/ 0 60000 65536"/>
              <a:gd name="T7" fmla="*/ 0 60000 65536"/>
              <a:gd name="T8" fmla="*/ 0 60000 65536"/>
              <a:gd name="T9" fmla="*/ 0 w 21600"/>
              <a:gd name="T10" fmla="*/ 0 h 30116"/>
              <a:gd name="T11" fmla="*/ 21600 w 21600"/>
              <a:gd name="T12" fmla="*/ 30116 h 30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16" fill="none" extrusionOk="0">
                <a:moveTo>
                  <a:pt x="16233" y="30115"/>
                </a:moveTo>
                <a:cubicBezTo>
                  <a:pt x="6680" y="27665"/>
                  <a:pt x="0" y="19055"/>
                  <a:pt x="0" y="9193"/>
                </a:cubicBezTo>
                <a:cubicBezTo>
                  <a:pt x="-1" y="6014"/>
                  <a:pt x="701" y="2875"/>
                  <a:pt x="2053" y="-1"/>
                </a:cubicBezTo>
              </a:path>
              <a:path w="21600" h="30116" stroke="0" extrusionOk="0">
                <a:moveTo>
                  <a:pt x="16233" y="30115"/>
                </a:moveTo>
                <a:cubicBezTo>
                  <a:pt x="6680" y="27665"/>
                  <a:pt x="0" y="19055"/>
                  <a:pt x="0" y="9193"/>
                </a:cubicBezTo>
                <a:cubicBezTo>
                  <a:pt x="-1" y="6014"/>
                  <a:pt x="701" y="2875"/>
                  <a:pt x="2053" y="-1"/>
                </a:cubicBezTo>
                <a:lnTo>
                  <a:pt x="21600" y="9193"/>
                </a:lnTo>
                <a:lnTo>
                  <a:pt x="16233" y="30115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4" name="Arc 1037"/>
          <p:cNvSpPr>
            <a:spLocks/>
          </p:cNvSpPr>
          <p:nvPr/>
        </p:nvSpPr>
        <p:spPr bwMode="auto">
          <a:xfrm>
            <a:off x="5989638" y="2771775"/>
            <a:ext cx="1201737" cy="1328738"/>
          </a:xfrm>
          <a:custGeom>
            <a:avLst/>
            <a:gdLst>
              <a:gd name="T0" fmla="*/ 0 w 19546"/>
              <a:gd name="T1" fmla="*/ 2147483647 h 21600"/>
              <a:gd name="T2" fmla="*/ 2147483647 w 19546"/>
              <a:gd name="T3" fmla="*/ 0 h 21600"/>
              <a:gd name="T4" fmla="*/ 2147483647 w 19546"/>
              <a:gd name="T5" fmla="*/ 2147483647 h 21600"/>
              <a:gd name="T6" fmla="*/ 0 60000 65536"/>
              <a:gd name="T7" fmla="*/ 0 60000 65536"/>
              <a:gd name="T8" fmla="*/ 0 60000 65536"/>
              <a:gd name="T9" fmla="*/ 0 w 19546"/>
              <a:gd name="T10" fmla="*/ 0 h 21600"/>
              <a:gd name="T11" fmla="*/ 19546 w 19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46" h="21600" fill="none" extrusionOk="0">
                <a:moveTo>
                  <a:pt x="-1" y="12406"/>
                </a:moveTo>
                <a:cubicBezTo>
                  <a:pt x="3549" y="4859"/>
                  <a:pt x="11128" y="29"/>
                  <a:pt x="19469" y="0"/>
                </a:cubicBezTo>
              </a:path>
              <a:path w="19546" h="21600" stroke="0" extrusionOk="0">
                <a:moveTo>
                  <a:pt x="-1" y="12406"/>
                </a:moveTo>
                <a:cubicBezTo>
                  <a:pt x="3549" y="4859"/>
                  <a:pt x="11128" y="29"/>
                  <a:pt x="19469" y="0"/>
                </a:cubicBezTo>
                <a:lnTo>
                  <a:pt x="19546" y="21600"/>
                </a:lnTo>
                <a:lnTo>
                  <a:pt x="-1" y="124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5" name="Rectangle 1038"/>
          <p:cNvSpPr>
            <a:spLocks noChangeArrowheads="1"/>
          </p:cNvSpPr>
          <p:nvPr/>
        </p:nvSpPr>
        <p:spPr bwMode="auto">
          <a:xfrm>
            <a:off x="7661275" y="39576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54%</a:t>
            </a:r>
            <a:endParaRPr lang="pt-BR" sz="3600"/>
          </a:p>
        </p:txBody>
      </p:sp>
      <p:sp>
        <p:nvSpPr>
          <p:cNvPr id="33806" name="Rectangle 1039"/>
          <p:cNvSpPr>
            <a:spLocks noChangeArrowheads="1"/>
          </p:cNvSpPr>
          <p:nvPr/>
        </p:nvSpPr>
        <p:spPr bwMode="auto">
          <a:xfrm>
            <a:off x="6308725" y="436245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28%</a:t>
            </a:r>
            <a:endParaRPr lang="pt-BR" sz="3600"/>
          </a:p>
        </p:txBody>
      </p:sp>
      <p:sp>
        <p:nvSpPr>
          <p:cNvPr id="33807" name="Rectangle 1040"/>
          <p:cNvSpPr>
            <a:spLocks noChangeArrowheads="1"/>
          </p:cNvSpPr>
          <p:nvPr/>
        </p:nvSpPr>
        <p:spPr bwMode="auto">
          <a:xfrm>
            <a:off x="6500813" y="31829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18%</a:t>
            </a:r>
            <a:endParaRPr lang="pt-BR" sz="3600"/>
          </a:p>
        </p:txBody>
      </p:sp>
      <p:sp>
        <p:nvSpPr>
          <p:cNvPr id="33808" name="Rectangle 1041"/>
          <p:cNvSpPr>
            <a:spLocks noChangeArrowheads="1"/>
          </p:cNvSpPr>
          <p:nvPr/>
        </p:nvSpPr>
        <p:spPr bwMode="auto">
          <a:xfrm>
            <a:off x="3690938" y="21907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1996</a:t>
            </a:r>
            <a:endParaRPr lang="pt-BR" sz="2000"/>
          </a:p>
        </p:txBody>
      </p:sp>
      <p:sp>
        <p:nvSpPr>
          <p:cNvPr id="33809" name="Rectangle 1042"/>
          <p:cNvSpPr>
            <a:spLocks noChangeArrowheads="1"/>
          </p:cNvSpPr>
          <p:nvPr/>
        </p:nvSpPr>
        <p:spPr bwMode="auto">
          <a:xfrm>
            <a:off x="7105650" y="21955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2006</a:t>
            </a:r>
            <a:endParaRPr lang="pt-BR" sz="2000"/>
          </a:p>
        </p:txBody>
      </p:sp>
      <p:sp>
        <p:nvSpPr>
          <p:cNvPr id="33810" name="Rectangle 1043"/>
          <p:cNvSpPr>
            <a:spLocks noChangeArrowheads="1"/>
          </p:cNvSpPr>
          <p:nvPr/>
        </p:nvSpPr>
        <p:spPr bwMode="auto">
          <a:xfrm>
            <a:off x="457200" y="2860675"/>
            <a:ext cx="215900" cy="2063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11" name="Rectangle 1044"/>
          <p:cNvSpPr>
            <a:spLocks noChangeArrowheads="1"/>
          </p:cNvSpPr>
          <p:nvPr/>
        </p:nvSpPr>
        <p:spPr bwMode="auto">
          <a:xfrm>
            <a:off x="449263" y="3760788"/>
            <a:ext cx="215900" cy="206375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12" name="Rectangle 1045"/>
          <p:cNvSpPr>
            <a:spLocks noChangeArrowheads="1"/>
          </p:cNvSpPr>
          <p:nvPr/>
        </p:nvSpPr>
        <p:spPr bwMode="auto">
          <a:xfrm>
            <a:off x="754063" y="2755900"/>
            <a:ext cx="190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Planejados para aquele momento</a:t>
            </a:r>
            <a:endParaRPr lang="pt-BR" sz="1500"/>
          </a:p>
        </p:txBody>
      </p:sp>
      <p:sp>
        <p:nvSpPr>
          <p:cNvPr id="33813" name="Rectangle 1046"/>
          <p:cNvSpPr>
            <a:spLocks noChangeArrowheads="1"/>
          </p:cNvSpPr>
          <p:nvPr/>
        </p:nvSpPr>
        <p:spPr bwMode="auto">
          <a:xfrm>
            <a:off x="469900" y="4746625"/>
            <a:ext cx="2159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14" name="Rectangle 1047"/>
          <p:cNvSpPr>
            <a:spLocks noChangeArrowheads="1"/>
          </p:cNvSpPr>
          <p:nvPr/>
        </p:nvSpPr>
        <p:spPr bwMode="auto">
          <a:xfrm>
            <a:off x="754063" y="3678238"/>
            <a:ext cx="138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Planejados para mais tarde</a:t>
            </a:r>
            <a:endParaRPr lang="pt-BR" sz="1500"/>
          </a:p>
        </p:txBody>
      </p:sp>
      <p:sp>
        <p:nvSpPr>
          <p:cNvPr id="33815" name="Rectangle 1048"/>
          <p:cNvSpPr>
            <a:spLocks noChangeArrowheads="1"/>
          </p:cNvSpPr>
          <p:nvPr/>
        </p:nvSpPr>
        <p:spPr bwMode="auto">
          <a:xfrm>
            <a:off x="814388" y="4727575"/>
            <a:ext cx="1274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Não desejados</a:t>
            </a:r>
            <a:endParaRPr lang="pt-BR" sz="1500"/>
          </a:p>
        </p:txBody>
      </p:sp>
    </p:spTree>
    <p:extLst>
      <p:ext uri="{BB962C8B-B14F-4D97-AF65-F5344CB8AC3E}">
        <p14:creationId xmlns:p14="http://schemas.microsoft.com/office/powerpoint/2010/main" val="7311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1" descr="graf carmen simone000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6565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aixaDeTexto 2"/>
          <p:cNvSpPr txBox="1">
            <a:spLocks noChangeArrowheads="1"/>
          </p:cNvSpPr>
          <p:nvPr/>
        </p:nvSpPr>
        <p:spPr bwMode="auto">
          <a:xfrm>
            <a:off x="1331913" y="620713"/>
            <a:ext cx="6599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600"/>
              <a:t>Cesárea e doenças crônicas</a:t>
            </a:r>
          </a:p>
        </p:txBody>
      </p:sp>
    </p:spTree>
    <p:extLst>
      <p:ext uri="{BB962C8B-B14F-4D97-AF65-F5344CB8AC3E}">
        <p14:creationId xmlns:p14="http://schemas.microsoft.com/office/powerpoint/2010/main" val="302818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2028"/>
            <a:ext cx="7200800" cy="559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4292" y="369530"/>
            <a:ext cx="8243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Relação com a limpeza, dimensões estéticas, noções de ciência e gênero</a:t>
            </a:r>
          </a:p>
          <a:p>
            <a:pPr algn="ctr"/>
            <a:r>
              <a:rPr lang="pt-BR" sz="2000" b="1" dirty="0" smtClean="0"/>
              <a:t>“Antropologia dos micróbios” e necessidade do pensamento interdisciplinar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68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4350" y="506413"/>
            <a:ext cx="3384550" cy="6218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/>
              <a:t>Interdisciplinaridade e estudos sobre nutrição, saúde  e cultura</a:t>
            </a:r>
          </a:p>
          <a:p>
            <a:pPr>
              <a:defRPr/>
            </a:pPr>
            <a:endParaRPr lang="pt-PT" sz="2000" dirty="0"/>
          </a:p>
          <a:p>
            <a:pPr>
              <a:defRPr/>
            </a:pPr>
            <a:endParaRPr lang="pt-PT" sz="2000" dirty="0"/>
          </a:p>
          <a:p>
            <a:pPr>
              <a:defRPr/>
            </a:pPr>
            <a:r>
              <a:rPr lang="pt-PT" sz="2000" dirty="0"/>
              <a:t>Entender como as mudanças de estilos de vida, tais como a modernização, a globalização, a distribuição de alimentos e migração das zonas rurais para as áreas urbanas estão</a:t>
            </a:r>
            <a:br>
              <a:rPr lang="pt-PT" sz="2000" dirty="0"/>
            </a:br>
            <a:r>
              <a:rPr lang="pt-PT" sz="2000" b="1" dirty="0">
                <a:solidFill>
                  <a:srgbClr val="C00000"/>
                </a:solidFill>
              </a:rPr>
              <a:t>impactando a saúde e o microbioma humano</a:t>
            </a:r>
            <a:r>
              <a:rPr lang="pt-PT" sz="2000" dirty="0"/>
              <a:t>. </a:t>
            </a:r>
            <a:br>
              <a:rPr lang="pt-PT" sz="2000" dirty="0"/>
            </a:br>
            <a:endParaRPr lang="pt-PT" sz="2000" dirty="0"/>
          </a:p>
          <a:p>
            <a:pPr>
              <a:defRPr/>
            </a:pPr>
            <a:r>
              <a:rPr lang="pt-PT" sz="2000" dirty="0"/>
              <a:t>Analisar como o cuidado pré-natal e neonatal é formada por </a:t>
            </a:r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tradições culturais, e como isso afeta a transmissão intergeracional de micróbios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pt-PT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49275"/>
            <a:ext cx="4238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08400"/>
            <a:ext cx="43084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22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mtClean="0"/>
              <a:t>Perguntas norteadoras:</a:t>
            </a:r>
          </a:p>
        </p:txBody>
      </p:sp>
      <p:sp>
        <p:nvSpPr>
          <p:cNvPr id="7168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99087"/>
          </a:xfrm>
        </p:spPr>
        <p:txBody>
          <a:bodyPr/>
          <a:lstStyle/>
          <a:p>
            <a:pPr eaLnBrk="1" hangingPunct="1"/>
            <a:r>
              <a:rPr lang="pt-BR" sz="2400" dirty="0" smtClean="0"/>
              <a:t>O que é </a:t>
            </a:r>
            <a:r>
              <a:rPr lang="pt-BR" altLang="en-US" sz="2400" dirty="0" smtClean="0"/>
              <a:t>“</a:t>
            </a:r>
            <a:r>
              <a:rPr lang="pt-BR" sz="2400" dirty="0" smtClean="0"/>
              <a:t>sexo</a:t>
            </a:r>
            <a:r>
              <a:rPr lang="pt-BR" altLang="en-US" sz="2400" dirty="0" smtClean="0"/>
              <a:t>”</a:t>
            </a:r>
            <a:r>
              <a:rPr lang="pt-BR" sz="2400" dirty="0" smtClean="0"/>
              <a:t> e o que é </a:t>
            </a:r>
            <a:r>
              <a:rPr lang="pt-BR" altLang="en-US" sz="2400" dirty="0" smtClean="0"/>
              <a:t>“</a:t>
            </a:r>
            <a:r>
              <a:rPr lang="pt-BR" sz="2400" dirty="0" smtClean="0"/>
              <a:t>gênero</a:t>
            </a:r>
            <a:r>
              <a:rPr lang="pt-BR" altLang="en-US" sz="2400" dirty="0" smtClean="0"/>
              <a:t>”?</a:t>
            </a:r>
            <a:r>
              <a:rPr lang="pt-BR" sz="2400" dirty="0" smtClean="0"/>
              <a:t> </a:t>
            </a:r>
          </a:p>
          <a:p>
            <a:pPr eaLnBrk="1" hangingPunct="1"/>
            <a:r>
              <a:rPr lang="pt-BR" sz="2400" dirty="0" smtClean="0">
                <a:solidFill>
                  <a:srgbClr val="953735"/>
                </a:solidFill>
              </a:rPr>
              <a:t>Quais as principais mudanças nas relações de gênero nas últimas décadas no Brasil, e quais suas implicações para a Nutrição?</a:t>
            </a:r>
          </a:p>
          <a:p>
            <a:pPr eaLnBrk="1" hangingPunct="1"/>
            <a:r>
              <a:rPr lang="pt-BR" sz="2400" dirty="0" smtClean="0"/>
              <a:t>Como as relações de gênero interagem com as políticas de saúde e nutrição? Cite dois exemplos e justifique.</a:t>
            </a:r>
          </a:p>
          <a:p>
            <a:pPr eaLnBrk="1" hangingPunct="1"/>
            <a:r>
              <a:rPr lang="pt-BR" sz="2400" dirty="0" smtClean="0">
                <a:solidFill>
                  <a:srgbClr val="953735"/>
                </a:solidFill>
              </a:rPr>
              <a:t>Como as relações de gênero contribuem para a configuração das políticas de assistência ao parto? Cite dois exemplos e justifique. </a:t>
            </a:r>
          </a:p>
          <a:p>
            <a:pPr eaLnBrk="1" hangingPunct="1"/>
            <a:r>
              <a:rPr lang="pt-BR" sz="2400" dirty="0" smtClean="0"/>
              <a:t>Quais as consequências de curto e de longo prazo das cesáreas eletivas, incluindo os problemas nutricionais e metabólicos? </a:t>
            </a:r>
          </a:p>
          <a:p>
            <a:pPr eaLnBrk="1" hangingPunct="1"/>
            <a:r>
              <a:rPr lang="pt-BR" sz="2400" dirty="0" smtClean="0">
                <a:solidFill>
                  <a:srgbClr val="953735"/>
                </a:solidFill>
              </a:rPr>
              <a:t>Como as noções gênero se relacionam com a organização da assistência, e com nossa relação com os micróbios e com a transmissão </a:t>
            </a:r>
            <a:r>
              <a:rPr lang="pt-BR" sz="2400" dirty="0" err="1" smtClean="0">
                <a:solidFill>
                  <a:srgbClr val="953735"/>
                </a:solidFill>
              </a:rPr>
              <a:t>intergeracional</a:t>
            </a:r>
            <a:r>
              <a:rPr lang="pt-BR" sz="2400" dirty="0" smtClean="0">
                <a:solidFill>
                  <a:srgbClr val="953735"/>
                </a:solidFill>
              </a:rPr>
              <a:t> do </a:t>
            </a:r>
            <a:r>
              <a:rPr lang="pt-BR" sz="2400" dirty="0" err="1" smtClean="0">
                <a:solidFill>
                  <a:srgbClr val="953735"/>
                </a:solidFill>
              </a:rPr>
              <a:t>microbioma</a:t>
            </a:r>
            <a:r>
              <a:rPr lang="pt-BR" sz="2400" dirty="0" smtClean="0">
                <a:solidFill>
                  <a:srgbClr val="953735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60622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ChangeArrowheads="1"/>
          </p:cNvSpPr>
          <p:nvPr/>
        </p:nvSpPr>
        <p:spPr bwMode="auto">
          <a:xfrm>
            <a:off x="955675" y="431800"/>
            <a:ext cx="7427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000"/>
              <a:t>Porcentagem de mulheres atualmente unidas e mulheres sexualmente ativas não unidas usando algum método, segundo o tipo de método usado. PNDS 1996 e 2006.</a:t>
            </a:r>
          </a:p>
        </p:txBody>
      </p:sp>
      <p:sp>
        <p:nvSpPr>
          <p:cNvPr id="35843" name="Rectangle 476"/>
          <p:cNvSpPr>
            <a:spLocks noChangeArrowheads="1"/>
          </p:cNvSpPr>
          <p:nvPr/>
        </p:nvSpPr>
        <p:spPr bwMode="auto">
          <a:xfrm>
            <a:off x="6569075" y="1820863"/>
            <a:ext cx="2357438" cy="40624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44" name="Rectangle 477"/>
          <p:cNvSpPr>
            <a:spLocks noChangeArrowheads="1"/>
          </p:cNvSpPr>
          <p:nvPr/>
        </p:nvSpPr>
        <p:spPr bwMode="auto">
          <a:xfrm>
            <a:off x="6635750" y="1944688"/>
            <a:ext cx="149225" cy="150812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45" name="Rectangle 478"/>
          <p:cNvSpPr>
            <a:spLocks noChangeArrowheads="1"/>
          </p:cNvSpPr>
          <p:nvPr/>
        </p:nvSpPr>
        <p:spPr bwMode="auto">
          <a:xfrm>
            <a:off x="6853238" y="1916113"/>
            <a:ext cx="19796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Não está usando método</a:t>
            </a:r>
            <a:endParaRPr lang="pt-BR" sz="3200"/>
          </a:p>
        </p:txBody>
      </p:sp>
      <p:sp>
        <p:nvSpPr>
          <p:cNvPr id="35846" name="Rectangle 479"/>
          <p:cNvSpPr>
            <a:spLocks noChangeArrowheads="1"/>
          </p:cNvSpPr>
          <p:nvPr/>
        </p:nvSpPr>
        <p:spPr bwMode="auto">
          <a:xfrm>
            <a:off x="6635750" y="2276475"/>
            <a:ext cx="149225" cy="147638"/>
          </a:xfrm>
          <a:prstGeom prst="rect">
            <a:avLst/>
          </a:prstGeom>
          <a:solidFill>
            <a:srgbClr val="008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47" name="Rectangle 480"/>
          <p:cNvSpPr>
            <a:spLocks noChangeArrowheads="1"/>
          </p:cNvSpPr>
          <p:nvPr/>
        </p:nvSpPr>
        <p:spPr bwMode="auto">
          <a:xfrm>
            <a:off x="6853238" y="2247900"/>
            <a:ext cx="444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Pílula</a:t>
            </a:r>
            <a:endParaRPr lang="pt-BR" sz="3200"/>
          </a:p>
        </p:txBody>
      </p:sp>
      <p:sp>
        <p:nvSpPr>
          <p:cNvPr id="35848" name="Rectangle 481"/>
          <p:cNvSpPr>
            <a:spLocks noChangeArrowheads="1"/>
          </p:cNvSpPr>
          <p:nvPr/>
        </p:nvSpPr>
        <p:spPr bwMode="auto">
          <a:xfrm>
            <a:off x="6635750" y="2673350"/>
            <a:ext cx="149225" cy="150813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49" name="Rectangle 482"/>
          <p:cNvSpPr>
            <a:spLocks noChangeArrowheads="1"/>
          </p:cNvSpPr>
          <p:nvPr/>
        </p:nvSpPr>
        <p:spPr bwMode="auto">
          <a:xfrm>
            <a:off x="6853238" y="2644775"/>
            <a:ext cx="17256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Esterilização feminina</a:t>
            </a:r>
            <a:endParaRPr lang="pt-BR" sz="3200"/>
          </a:p>
        </p:txBody>
      </p:sp>
      <p:sp>
        <p:nvSpPr>
          <p:cNvPr id="35850" name="Rectangle 483"/>
          <p:cNvSpPr>
            <a:spLocks noChangeArrowheads="1"/>
          </p:cNvSpPr>
          <p:nvPr/>
        </p:nvSpPr>
        <p:spPr bwMode="auto">
          <a:xfrm>
            <a:off x="6635750" y="3005138"/>
            <a:ext cx="149225" cy="147637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1" name="Rectangle 484"/>
          <p:cNvSpPr>
            <a:spLocks noChangeArrowheads="1"/>
          </p:cNvSpPr>
          <p:nvPr/>
        </p:nvSpPr>
        <p:spPr bwMode="auto">
          <a:xfrm>
            <a:off x="6853238" y="2974975"/>
            <a:ext cx="1685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Camisinha masculina</a:t>
            </a:r>
            <a:endParaRPr lang="pt-BR" sz="3200"/>
          </a:p>
        </p:txBody>
      </p:sp>
      <p:sp>
        <p:nvSpPr>
          <p:cNvPr id="35852" name="Rectangle 485"/>
          <p:cNvSpPr>
            <a:spLocks noChangeArrowheads="1"/>
          </p:cNvSpPr>
          <p:nvPr/>
        </p:nvSpPr>
        <p:spPr bwMode="auto">
          <a:xfrm>
            <a:off x="6635750" y="3343275"/>
            <a:ext cx="149225" cy="147638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3" name="Rectangle 486"/>
          <p:cNvSpPr>
            <a:spLocks noChangeArrowheads="1"/>
          </p:cNvSpPr>
          <p:nvPr/>
        </p:nvSpPr>
        <p:spPr bwMode="auto">
          <a:xfrm>
            <a:off x="6853238" y="3314700"/>
            <a:ext cx="1674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Injeção contraceptiva</a:t>
            </a:r>
            <a:endParaRPr lang="pt-BR" sz="3200"/>
          </a:p>
        </p:txBody>
      </p:sp>
      <p:sp>
        <p:nvSpPr>
          <p:cNvPr id="35854" name="Rectangle 487"/>
          <p:cNvSpPr>
            <a:spLocks noChangeArrowheads="1"/>
          </p:cNvSpPr>
          <p:nvPr/>
        </p:nvSpPr>
        <p:spPr bwMode="auto">
          <a:xfrm>
            <a:off x="6635750" y="3673475"/>
            <a:ext cx="149225" cy="150813"/>
          </a:xfrm>
          <a:prstGeom prst="rect">
            <a:avLst/>
          </a:prstGeom>
          <a:solidFill>
            <a:srgbClr val="CC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5" name="Rectangle 488"/>
          <p:cNvSpPr>
            <a:spLocks noChangeArrowheads="1"/>
          </p:cNvSpPr>
          <p:nvPr/>
        </p:nvSpPr>
        <p:spPr bwMode="auto">
          <a:xfrm>
            <a:off x="6853238" y="3644900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Coito interrompido</a:t>
            </a:r>
            <a:endParaRPr lang="pt-BR" sz="3200"/>
          </a:p>
        </p:txBody>
      </p:sp>
      <p:sp>
        <p:nvSpPr>
          <p:cNvPr id="35856" name="Rectangle 489"/>
          <p:cNvSpPr>
            <a:spLocks noChangeArrowheads="1"/>
          </p:cNvSpPr>
          <p:nvPr/>
        </p:nvSpPr>
        <p:spPr bwMode="auto">
          <a:xfrm>
            <a:off x="6635750" y="4005263"/>
            <a:ext cx="149225" cy="147637"/>
          </a:xfrm>
          <a:prstGeom prst="rect">
            <a:avLst/>
          </a:prstGeom>
          <a:solidFill>
            <a:srgbClr val="FFCC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7" name="Rectangle 490"/>
          <p:cNvSpPr>
            <a:spLocks noChangeArrowheads="1"/>
          </p:cNvSpPr>
          <p:nvPr/>
        </p:nvSpPr>
        <p:spPr bwMode="auto">
          <a:xfrm>
            <a:off x="6853238" y="3975100"/>
            <a:ext cx="15668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Tabela/abst./billings</a:t>
            </a:r>
            <a:endParaRPr lang="pt-BR" sz="3200"/>
          </a:p>
        </p:txBody>
      </p:sp>
      <p:sp>
        <p:nvSpPr>
          <p:cNvPr id="35858" name="Rectangle 491"/>
          <p:cNvSpPr>
            <a:spLocks noChangeArrowheads="1"/>
          </p:cNvSpPr>
          <p:nvPr/>
        </p:nvSpPr>
        <p:spPr bwMode="auto">
          <a:xfrm>
            <a:off x="6635750" y="4335463"/>
            <a:ext cx="149225" cy="150812"/>
          </a:xfrm>
          <a:prstGeom prst="rect">
            <a:avLst/>
          </a:prstGeom>
          <a:solidFill>
            <a:srgbClr val="660066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9" name="Rectangle 492"/>
          <p:cNvSpPr>
            <a:spLocks noChangeArrowheads="1"/>
          </p:cNvSpPr>
          <p:nvPr/>
        </p:nvSpPr>
        <p:spPr bwMode="auto">
          <a:xfrm>
            <a:off x="6853238" y="4306888"/>
            <a:ext cx="3063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DIU</a:t>
            </a:r>
            <a:endParaRPr lang="pt-BR" sz="3200"/>
          </a:p>
        </p:txBody>
      </p:sp>
      <p:sp>
        <p:nvSpPr>
          <p:cNvPr id="35860" name="Rectangle 493"/>
          <p:cNvSpPr>
            <a:spLocks noChangeArrowheads="1"/>
          </p:cNvSpPr>
          <p:nvPr/>
        </p:nvSpPr>
        <p:spPr bwMode="auto">
          <a:xfrm>
            <a:off x="6635750" y="4665663"/>
            <a:ext cx="149225" cy="150812"/>
          </a:xfrm>
          <a:prstGeom prst="rect">
            <a:avLst/>
          </a:prstGeom>
          <a:solidFill>
            <a:srgbClr val="CC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1" name="Rectangle 494"/>
          <p:cNvSpPr>
            <a:spLocks noChangeArrowheads="1"/>
          </p:cNvSpPr>
          <p:nvPr/>
        </p:nvSpPr>
        <p:spPr bwMode="auto">
          <a:xfrm>
            <a:off x="6853238" y="4637088"/>
            <a:ext cx="1379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Métodos vaginais</a:t>
            </a:r>
            <a:endParaRPr lang="pt-BR" sz="3200"/>
          </a:p>
        </p:txBody>
      </p:sp>
      <p:sp>
        <p:nvSpPr>
          <p:cNvPr id="35862" name="Rectangle 495"/>
          <p:cNvSpPr>
            <a:spLocks noChangeArrowheads="1"/>
          </p:cNvSpPr>
          <p:nvPr/>
        </p:nvSpPr>
        <p:spPr bwMode="auto">
          <a:xfrm>
            <a:off x="6635750" y="4997450"/>
            <a:ext cx="149225" cy="147638"/>
          </a:xfrm>
          <a:prstGeom prst="rect">
            <a:avLst/>
          </a:prstGeom>
          <a:solidFill>
            <a:srgbClr val="FF99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3" name="Rectangle 496"/>
          <p:cNvSpPr>
            <a:spLocks noChangeArrowheads="1"/>
          </p:cNvSpPr>
          <p:nvPr/>
        </p:nvSpPr>
        <p:spPr bwMode="auto">
          <a:xfrm>
            <a:off x="6853238" y="4967288"/>
            <a:ext cx="1854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Esterilização masculina</a:t>
            </a:r>
            <a:endParaRPr lang="pt-BR" sz="3200"/>
          </a:p>
        </p:txBody>
      </p:sp>
      <p:sp>
        <p:nvSpPr>
          <p:cNvPr id="35864" name="Rectangle 497"/>
          <p:cNvSpPr>
            <a:spLocks noChangeArrowheads="1"/>
          </p:cNvSpPr>
          <p:nvPr/>
        </p:nvSpPr>
        <p:spPr bwMode="auto">
          <a:xfrm>
            <a:off x="6635750" y="5335588"/>
            <a:ext cx="149225" cy="150812"/>
          </a:xfrm>
          <a:prstGeom prst="rect">
            <a:avLst/>
          </a:prstGeom>
          <a:solidFill>
            <a:srgbClr val="8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5" name="Rectangle 498"/>
          <p:cNvSpPr>
            <a:spLocks noChangeArrowheads="1"/>
          </p:cNvSpPr>
          <p:nvPr/>
        </p:nvSpPr>
        <p:spPr bwMode="auto">
          <a:xfrm>
            <a:off x="6853238" y="5307013"/>
            <a:ext cx="1260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Outros métodos</a:t>
            </a:r>
            <a:endParaRPr lang="pt-BR" sz="3200"/>
          </a:p>
        </p:txBody>
      </p:sp>
      <p:sp>
        <p:nvSpPr>
          <p:cNvPr id="35866" name="Rectangle 499"/>
          <p:cNvSpPr>
            <a:spLocks noChangeArrowheads="1"/>
          </p:cNvSpPr>
          <p:nvPr/>
        </p:nvSpPr>
        <p:spPr bwMode="auto">
          <a:xfrm>
            <a:off x="6635750" y="5665788"/>
            <a:ext cx="149225" cy="150812"/>
          </a:xfrm>
          <a:prstGeom prst="rect">
            <a:avLst/>
          </a:prstGeom>
          <a:solidFill>
            <a:srgbClr val="9999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7" name="Rectangle 500"/>
          <p:cNvSpPr>
            <a:spLocks noChangeArrowheads="1"/>
          </p:cNvSpPr>
          <p:nvPr/>
        </p:nvSpPr>
        <p:spPr bwMode="auto">
          <a:xfrm>
            <a:off x="6853238" y="5637213"/>
            <a:ext cx="768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Implantes</a:t>
            </a:r>
            <a:endParaRPr lang="pt-BR" sz="3200"/>
          </a:p>
        </p:txBody>
      </p:sp>
      <p:sp>
        <p:nvSpPr>
          <p:cNvPr id="35868" name="Line 510"/>
          <p:cNvSpPr>
            <a:spLocks noChangeShapeType="1"/>
          </p:cNvSpPr>
          <p:nvPr/>
        </p:nvSpPr>
        <p:spPr bwMode="auto">
          <a:xfrm>
            <a:off x="847725" y="3868738"/>
            <a:ext cx="54879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69" name="Line 512"/>
          <p:cNvSpPr>
            <a:spLocks noChangeShapeType="1"/>
          </p:cNvSpPr>
          <p:nvPr/>
        </p:nvSpPr>
        <p:spPr bwMode="auto">
          <a:xfrm>
            <a:off x="847725" y="1776413"/>
            <a:ext cx="54879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70" name="Rectangle 513"/>
          <p:cNvSpPr>
            <a:spLocks noChangeArrowheads="1"/>
          </p:cNvSpPr>
          <p:nvPr/>
        </p:nvSpPr>
        <p:spPr bwMode="auto">
          <a:xfrm>
            <a:off x="2298700" y="5938838"/>
            <a:ext cx="857250" cy="14287"/>
          </a:xfrm>
          <a:prstGeom prst="rect">
            <a:avLst/>
          </a:prstGeom>
          <a:solidFill>
            <a:srgbClr val="999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1" name="Rectangle 514"/>
          <p:cNvSpPr>
            <a:spLocks noChangeArrowheads="1"/>
          </p:cNvSpPr>
          <p:nvPr/>
        </p:nvSpPr>
        <p:spPr bwMode="auto">
          <a:xfrm>
            <a:off x="1106488" y="5946775"/>
            <a:ext cx="857250" cy="63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2" name="Rectangle 515"/>
          <p:cNvSpPr>
            <a:spLocks noChangeArrowheads="1"/>
          </p:cNvSpPr>
          <p:nvPr/>
        </p:nvSpPr>
        <p:spPr bwMode="auto">
          <a:xfrm>
            <a:off x="2298700" y="5926138"/>
            <a:ext cx="857250" cy="127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3" name="Rectangle 516"/>
          <p:cNvSpPr>
            <a:spLocks noChangeArrowheads="1"/>
          </p:cNvSpPr>
          <p:nvPr/>
        </p:nvSpPr>
        <p:spPr bwMode="auto">
          <a:xfrm>
            <a:off x="3871913" y="5938838"/>
            <a:ext cx="850900" cy="142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4" name="Rectangle 517"/>
          <p:cNvSpPr>
            <a:spLocks noChangeArrowheads="1"/>
          </p:cNvSpPr>
          <p:nvPr/>
        </p:nvSpPr>
        <p:spPr bwMode="auto">
          <a:xfrm>
            <a:off x="5038725" y="5938838"/>
            <a:ext cx="858838" cy="142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5" name="Rectangle 518"/>
          <p:cNvSpPr>
            <a:spLocks noChangeArrowheads="1"/>
          </p:cNvSpPr>
          <p:nvPr/>
        </p:nvSpPr>
        <p:spPr bwMode="auto">
          <a:xfrm>
            <a:off x="1106488" y="5938838"/>
            <a:ext cx="857250" cy="7937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6" name="Rectangle 519"/>
          <p:cNvSpPr>
            <a:spLocks noChangeArrowheads="1"/>
          </p:cNvSpPr>
          <p:nvPr/>
        </p:nvSpPr>
        <p:spPr bwMode="auto">
          <a:xfrm>
            <a:off x="2298700" y="5918200"/>
            <a:ext cx="857250" cy="793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7" name="Rectangle 520"/>
          <p:cNvSpPr>
            <a:spLocks noChangeArrowheads="1"/>
          </p:cNvSpPr>
          <p:nvPr/>
        </p:nvSpPr>
        <p:spPr bwMode="auto">
          <a:xfrm>
            <a:off x="3871913" y="5835650"/>
            <a:ext cx="850900" cy="10318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8" name="Rectangle 521"/>
          <p:cNvSpPr>
            <a:spLocks noChangeArrowheads="1"/>
          </p:cNvSpPr>
          <p:nvPr/>
        </p:nvSpPr>
        <p:spPr bwMode="auto">
          <a:xfrm>
            <a:off x="5038725" y="5722938"/>
            <a:ext cx="858838" cy="215900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9" name="Rectangle 522"/>
          <p:cNvSpPr>
            <a:spLocks noChangeArrowheads="1"/>
          </p:cNvSpPr>
          <p:nvPr/>
        </p:nvSpPr>
        <p:spPr bwMode="auto">
          <a:xfrm>
            <a:off x="1106488" y="5932488"/>
            <a:ext cx="857250" cy="6350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0" name="Rectangle 523"/>
          <p:cNvSpPr>
            <a:spLocks noChangeArrowheads="1"/>
          </p:cNvSpPr>
          <p:nvPr/>
        </p:nvSpPr>
        <p:spPr bwMode="auto">
          <a:xfrm>
            <a:off x="3871913" y="5827713"/>
            <a:ext cx="850900" cy="7937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1" name="Rectangle 524"/>
          <p:cNvSpPr>
            <a:spLocks noChangeArrowheads="1"/>
          </p:cNvSpPr>
          <p:nvPr/>
        </p:nvSpPr>
        <p:spPr bwMode="auto">
          <a:xfrm>
            <a:off x="1106488" y="5891213"/>
            <a:ext cx="857250" cy="41275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2" name="Rectangle 525"/>
          <p:cNvSpPr>
            <a:spLocks noChangeArrowheads="1"/>
          </p:cNvSpPr>
          <p:nvPr/>
        </p:nvSpPr>
        <p:spPr bwMode="auto">
          <a:xfrm>
            <a:off x="2298700" y="5870575"/>
            <a:ext cx="857250" cy="47625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3" name="Rectangle 526"/>
          <p:cNvSpPr>
            <a:spLocks noChangeArrowheads="1"/>
          </p:cNvSpPr>
          <p:nvPr/>
        </p:nvSpPr>
        <p:spPr bwMode="auto">
          <a:xfrm>
            <a:off x="3871913" y="5778500"/>
            <a:ext cx="850900" cy="49213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4" name="Rectangle 527"/>
          <p:cNvSpPr>
            <a:spLocks noChangeArrowheads="1"/>
          </p:cNvSpPr>
          <p:nvPr/>
        </p:nvSpPr>
        <p:spPr bwMode="auto">
          <a:xfrm>
            <a:off x="5038725" y="5646738"/>
            <a:ext cx="858838" cy="76200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5" name="Rectangle 528"/>
          <p:cNvSpPr>
            <a:spLocks noChangeArrowheads="1"/>
          </p:cNvSpPr>
          <p:nvPr/>
        </p:nvSpPr>
        <p:spPr bwMode="auto">
          <a:xfrm>
            <a:off x="1106488" y="5835650"/>
            <a:ext cx="857250" cy="55563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6" name="Rectangle 529"/>
          <p:cNvSpPr>
            <a:spLocks noChangeArrowheads="1"/>
          </p:cNvSpPr>
          <p:nvPr/>
        </p:nvSpPr>
        <p:spPr bwMode="auto">
          <a:xfrm>
            <a:off x="2298700" y="5842000"/>
            <a:ext cx="857250" cy="28575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7" name="Rectangle 530"/>
          <p:cNvSpPr>
            <a:spLocks noChangeArrowheads="1"/>
          </p:cNvSpPr>
          <p:nvPr/>
        </p:nvSpPr>
        <p:spPr bwMode="auto">
          <a:xfrm>
            <a:off x="3871913" y="5653088"/>
            <a:ext cx="850900" cy="125412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8" name="Rectangle 531"/>
          <p:cNvSpPr>
            <a:spLocks noChangeArrowheads="1"/>
          </p:cNvSpPr>
          <p:nvPr/>
        </p:nvSpPr>
        <p:spPr bwMode="auto">
          <a:xfrm>
            <a:off x="5038725" y="5597525"/>
            <a:ext cx="858838" cy="49213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89" name="Rectangle 532"/>
          <p:cNvSpPr>
            <a:spLocks noChangeArrowheads="1"/>
          </p:cNvSpPr>
          <p:nvPr/>
        </p:nvSpPr>
        <p:spPr bwMode="auto">
          <a:xfrm>
            <a:off x="1106488" y="5765800"/>
            <a:ext cx="857250" cy="69850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0" name="Rectangle 533"/>
          <p:cNvSpPr>
            <a:spLocks noChangeArrowheads="1"/>
          </p:cNvSpPr>
          <p:nvPr/>
        </p:nvSpPr>
        <p:spPr bwMode="auto">
          <a:xfrm>
            <a:off x="2298700" y="5800725"/>
            <a:ext cx="857250" cy="41275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1" name="Rectangle 534"/>
          <p:cNvSpPr>
            <a:spLocks noChangeArrowheads="1"/>
          </p:cNvSpPr>
          <p:nvPr/>
        </p:nvSpPr>
        <p:spPr bwMode="auto">
          <a:xfrm>
            <a:off x="3871913" y="5527675"/>
            <a:ext cx="850900" cy="125413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2" name="Rectangle 535"/>
          <p:cNvSpPr>
            <a:spLocks noChangeArrowheads="1"/>
          </p:cNvSpPr>
          <p:nvPr/>
        </p:nvSpPr>
        <p:spPr bwMode="auto">
          <a:xfrm>
            <a:off x="5038725" y="5514975"/>
            <a:ext cx="858838" cy="82550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3" name="Rectangle 536"/>
          <p:cNvSpPr>
            <a:spLocks noChangeArrowheads="1"/>
          </p:cNvSpPr>
          <p:nvPr/>
        </p:nvSpPr>
        <p:spPr bwMode="auto">
          <a:xfrm>
            <a:off x="1106488" y="5667375"/>
            <a:ext cx="857250" cy="984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4" name="Rectangle 537"/>
          <p:cNvSpPr>
            <a:spLocks noChangeArrowheads="1"/>
          </p:cNvSpPr>
          <p:nvPr/>
        </p:nvSpPr>
        <p:spPr bwMode="auto">
          <a:xfrm>
            <a:off x="2298700" y="5618163"/>
            <a:ext cx="857250" cy="182562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5" name="Rectangle 538"/>
          <p:cNvSpPr>
            <a:spLocks noChangeArrowheads="1"/>
          </p:cNvSpPr>
          <p:nvPr/>
        </p:nvSpPr>
        <p:spPr bwMode="auto">
          <a:xfrm>
            <a:off x="3871913" y="5480050"/>
            <a:ext cx="850900" cy="476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6" name="Rectangle 539"/>
          <p:cNvSpPr>
            <a:spLocks noChangeArrowheads="1"/>
          </p:cNvSpPr>
          <p:nvPr/>
        </p:nvSpPr>
        <p:spPr bwMode="auto">
          <a:xfrm>
            <a:off x="5038725" y="5340350"/>
            <a:ext cx="858838" cy="1746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7" name="Rectangle 540"/>
          <p:cNvSpPr>
            <a:spLocks noChangeArrowheads="1"/>
          </p:cNvSpPr>
          <p:nvPr/>
        </p:nvSpPr>
        <p:spPr bwMode="auto">
          <a:xfrm>
            <a:off x="1106488" y="5194300"/>
            <a:ext cx="857250" cy="473075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8" name="Rectangle 541"/>
          <p:cNvSpPr>
            <a:spLocks noChangeArrowheads="1"/>
          </p:cNvSpPr>
          <p:nvPr/>
        </p:nvSpPr>
        <p:spPr bwMode="auto">
          <a:xfrm>
            <a:off x="2298700" y="4530725"/>
            <a:ext cx="857250" cy="1087438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99" name="Rectangle 542"/>
          <p:cNvSpPr>
            <a:spLocks noChangeArrowheads="1"/>
          </p:cNvSpPr>
          <p:nvPr/>
        </p:nvSpPr>
        <p:spPr bwMode="auto">
          <a:xfrm>
            <a:off x="3871913" y="5291138"/>
            <a:ext cx="850900" cy="188912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0" name="Rectangle 543"/>
          <p:cNvSpPr>
            <a:spLocks noChangeArrowheads="1"/>
          </p:cNvSpPr>
          <p:nvPr/>
        </p:nvSpPr>
        <p:spPr bwMode="auto">
          <a:xfrm>
            <a:off x="5038725" y="4830763"/>
            <a:ext cx="858838" cy="509587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1" name="Rectangle 544"/>
          <p:cNvSpPr>
            <a:spLocks noChangeArrowheads="1"/>
          </p:cNvSpPr>
          <p:nvPr/>
        </p:nvSpPr>
        <p:spPr bwMode="auto">
          <a:xfrm>
            <a:off x="1106488" y="4573588"/>
            <a:ext cx="857250" cy="620712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2" name="Rectangle 545"/>
          <p:cNvSpPr>
            <a:spLocks noChangeArrowheads="1"/>
          </p:cNvSpPr>
          <p:nvPr/>
        </p:nvSpPr>
        <p:spPr bwMode="auto">
          <a:xfrm>
            <a:off x="2298700" y="4078288"/>
            <a:ext cx="857250" cy="452437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3" name="Rectangle 546"/>
          <p:cNvSpPr>
            <a:spLocks noChangeArrowheads="1"/>
          </p:cNvSpPr>
          <p:nvPr/>
        </p:nvSpPr>
        <p:spPr bwMode="auto">
          <a:xfrm>
            <a:off x="3871913" y="3617913"/>
            <a:ext cx="850900" cy="1673225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4" name="Rectangle 547"/>
          <p:cNvSpPr>
            <a:spLocks noChangeArrowheads="1"/>
          </p:cNvSpPr>
          <p:nvPr/>
        </p:nvSpPr>
        <p:spPr bwMode="auto">
          <a:xfrm>
            <a:off x="5038725" y="3617913"/>
            <a:ext cx="858838" cy="1212850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5" name="Rectangle 548"/>
          <p:cNvSpPr>
            <a:spLocks noChangeArrowheads="1"/>
          </p:cNvSpPr>
          <p:nvPr/>
        </p:nvSpPr>
        <p:spPr bwMode="auto">
          <a:xfrm>
            <a:off x="1106488" y="3679825"/>
            <a:ext cx="857250" cy="893763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6" name="Rectangle 549"/>
          <p:cNvSpPr>
            <a:spLocks noChangeArrowheads="1"/>
          </p:cNvSpPr>
          <p:nvPr/>
        </p:nvSpPr>
        <p:spPr bwMode="auto">
          <a:xfrm>
            <a:off x="2298700" y="2816225"/>
            <a:ext cx="857250" cy="1262063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7" name="Rectangle 550"/>
          <p:cNvSpPr>
            <a:spLocks noChangeArrowheads="1"/>
          </p:cNvSpPr>
          <p:nvPr/>
        </p:nvSpPr>
        <p:spPr bwMode="auto">
          <a:xfrm>
            <a:off x="3871913" y="2752725"/>
            <a:ext cx="850900" cy="865188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8" name="Rectangle 551"/>
          <p:cNvSpPr>
            <a:spLocks noChangeArrowheads="1"/>
          </p:cNvSpPr>
          <p:nvPr/>
        </p:nvSpPr>
        <p:spPr bwMode="auto">
          <a:xfrm>
            <a:off x="5038725" y="2586038"/>
            <a:ext cx="858838" cy="1031875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09" name="Rectangle 552"/>
          <p:cNvSpPr>
            <a:spLocks noChangeArrowheads="1"/>
          </p:cNvSpPr>
          <p:nvPr/>
        </p:nvSpPr>
        <p:spPr bwMode="auto">
          <a:xfrm>
            <a:off x="1106488" y="1776413"/>
            <a:ext cx="857250" cy="19034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10" name="Rectangle 553"/>
          <p:cNvSpPr>
            <a:spLocks noChangeArrowheads="1"/>
          </p:cNvSpPr>
          <p:nvPr/>
        </p:nvSpPr>
        <p:spPr bwMode="auto">
          <a:xfrm>
            <a:off x="2298700" y="1776413"/>
            <a:ext cx="857250" cy="10398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11" name="Rectangle 554"/>
          <p:cNvSpPr>
            <a:spLocks noChangeArrowheads="1"/>
          </p:cNvSpPr>
          <p:nvPr/>
        </p:nvSpPr>
        <p:spPr bwMode="auto">
          <a:xfrm>
            <a:off x="3871913" y="1776413"/>
            <a:ext cx="850900" cy="9763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12" name="Rectangle 555"/>
          <p:cNvSpPr>
            <a:spLocks noChangeArrowheads="1"/>
          </p:cNvSpPr>
          <p:nvPr/>
        </p:nvSpPr>
        <p:spPr bwMode="auto">
          <a:xfrm>
            <a:off x="5038725" y="1776413"/>
            <a:ext cx="858838" cy="80962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913" name="Line 556"/>
          <p:cNvSpPr>
            <a:spLocks noChangeShapeType="1"/>
          </p:cNvSpPr>
          <p:nvPr/>
        </p:nvSpPr>
        <p:spPr bwMode="auto">
          <a:xfrm>
            <a:off x="847725" y="1776413"/>
            <a:ext cx="1588" cy="417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14" name="Line 557"/>
          <p:cNvSpPr>
            <a:spLocks noChangeShapeType="1"/>
          </p:cNvSpPr>
          <p:nvPr/>
        </p:nvSpPr>
        <p:spPr bwMode="auto">
          <a:xfrm>
            <a:off x="798513" y="59531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15" name="Line 559"/>
          <p:cNvSpPr>
            <a:spLocks noChangeShapeType="1"/>
          </p:cNvSpPr>
          <p:nvPr/>
        </p:nvSpPr>
        <p:spPr bwMode="auto">
          <a:xfrm>
            <a:off x="798513" y="3868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16" name="Line 561"/>
          <p:cNvSpPr>
            <a:spLocks noChangeShapeType="1"/>
          </p:cNvSpPr>
          <p:nvPr/>
        </p:nvSpPr>
        <p:spPr bwMode="auto">
          <a:xfrm>
            <a:off x="798513" y="177641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17" name="Line 562"/>
          <p:cNvSpPr>
            <a:spLocks noChangeShapeType="1"/>
          </p:cNvSpPr>
          <p:nvPr/>
        </p:nvSpPr>
        <p:spPr bwMode="auto">
          <a:xfrm>
            <a:off x="847725" y="5953125"/>
            <a:ext cx="5487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18" name="Line 563"/>
          <p:cNvSpPr>
            <a:spLocks noChangeShapeType="1"/>
          </p:cNvSpPr>
          <p:nvPr/>
        </p:nvSpPr>
        <p:spPr bwMode="auto">
          <a:xfrm flipV="1">
            <a:off x="847725" y="59531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19" name="Rectangle 579"/>
          <p:cNvSpPr>
            <a:spLocks noChangeArrowheads="1"/>
          </p:cNvSpPr>
          <p:nvPr/>
        </p:nvSpPr>
        <p:spPr bwMode="auto">
          <a:xfrm>
            <a:off x="5422900" y="57197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5</a:t>
            </a:r>
            <a:endParaRPr lang="pt-BR" sz="3200"/>
          </a:p>
        </p:txBody>
      </p:sp>
      <p:sp>
        <p:nvSpPr>
          <p:cNvPr id="35920" name="Rectangle 597"/>
          <p:cNvSpPr>
            <a:spLocks noChangeArrowheads="1"/>
          </p:cNvSpPr>
          <p:nvPr/>
        </p:nvSpPr>
        <p:spPr bwMode="auto">
          <a:xfrm>
            <a:off x="2663825" y="55784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4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35921" name="Rectangle 599"/>
          <p:cNvSpPr>
            <a:spLocks noChangeArrowheads="1"/>
          </p:cNvSpPr>
          <p:nvPr/>
        </p:nvSpPr>
        <p:spPr bwMode="auto">
          <a:xfrm>
            <a:off x="5427663" y="530701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4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35922" name="Rectangle 600"/>
          <p:cNvSpPr>
            <a:spLocks noChangeArrowheads="1"/>
          </p:cNvSpPr>
          <p:nvPr/>
        </p:nvSpPr>
        <p:spPr bwMode="auto">
          <a:xfrm>
            <a:off x="1428750" y="529907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11</a:t>
            </a:r>
            <a:endParaRPr lang="pt-BR" sz="3200"/>
          </a:p>
        </p:txBody>
      </p:sp>
      <p:sp>
        <p:nvSpPr>
          <p:cNvPr id="35923" name="Rectangle 601"/>
          <p:cNvSpPr>
            <a:spLocks noChangeArrowheads="1"/>
          </p:cNvSpPr>
          <p:nvPr/>
        </p:nvSpPr>
        <p:spPr bwMode="auto">
          <a:xfrm>
            <a:off x="2620963" y="494347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26</a:t>
            </a:r>
            <a:endParaRPr lang="pt-BR" sz="3200"/>
          </a:p>
        </p:txBody>
      </p:sp>
      <p:sp>
        <p:nvSpPr>
          <p:cNvPr id="35924" name="Rectangle 602"/>
          <p:cNvSpPr>
            <a:spLocks noChangeArrowheads="1"/>
          </p:cNvSpPr>
          <p:nvPr/>
        </p:nvSpPr>
        <p:spPr bwMode="auto">
          <a:xfrm>
            <a:off x="4237038" y="526256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</a:t>
            </a:r>
            <a:endParaRPr lang="pt-BR" sz="3200"/>
          </a:p>
        </p:txBody>
      </p:sp>
      <p:sp>
        <p:nvSpPr>
          <p:cNvPr id="35925" name="Rectangle 603"/>
          <p:cNvSpPr>
            <a:spLocks noChangeArrowheads="1"/>
          </p:cNvSpPr>
          <p:nvPr/>
        </p:nvSpPr>
        <p:spPr bwMode="auto">
          <a:xfrm>
            <a:off x="5362575" y="49514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12</a:t>
            </a:r>
            <a:endParaRPr lang="pt-BR" sz="3200"/>
          </a:p>
        </p:txBody>
      </p:sp>
      <p:sp>
        <p:nvSpPr>
          <p:cNvPr id="35926" name="Rectangle 604"/>
          <p:cNvSpPr>
            <a:spLocks noChangeArrowheads="1"/>
          </p:cNvSpPr>
          <p:nvPr/>
        </p:nvSpPr>
        <p:spPr bwMode="auto">
          <a:xfrm>
            <a:off x="1435100" y="475615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15</a:t>
            </a:r>
            <a:endParaRPr lang="pt-BR" sz="3200"/>
          </a:p>
        </p:txBody>
      </p:sp>
      <p:sp>
        <p:nvSpPr>
          <p:cNvPr id="35927" name="Rectangle 605"/>
          <p:cNvSpPr>
            <a:spLocks noChangeArrowheads="1"/>
          </p:cNvSpPr>
          <p:nvPr/>
        </p:nvSpPr>
        <p:spPr bwMode="auto">
          <a:xfrm>
            <a:off x="2628900" y="41767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11</a:t>
            </a:r>
            <a:endParaRPr lang="pt-BR" sz="3200"/>
          </a:p>
        </p:txBody>
      </p:sp>
      <p:sp>
        <p:nvSpPr>
          <p:cNvPr id="35928" name="Rectangle 606"/>
          <p:cNvSpPr>
            <a:spLocks noChangeArrowheads="1"/>
          </p:cNvSpPr>
          <p:nvPr/>
        </p:nvSpPr>
        <p:spPr bwMode="auto">
          <a:xfrm>
            <a:off x="4202113" y="43307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40</a:t>
            </a:r>
            <a:endParaRPr lang="pt-BR" sz="3200"/>
          </a:p>
        </p:txBody>
      </p:sp>
      <p:sp>
        <p:nvSpPr>
          <p:cNvPr id="35929" name="Rectangle 607"/>
          <p:cNvSpPr>
            <a:spLocks noChangeArrowheads="1"/>
          </p:cNvSpPr>
          <p:nvPr/>
        </p:nvSpPr>
        <p:spPr bwMode="auto">
          <a:xfrm>
            <a:off x="5368925" y="41005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29</a:t>
            </a:r>
            <a:endParaRPr lang="pt-BR" sz="3200"/>
          </a:p>
        </p:txBody>
      </p:sp>
      <p:sp>
        <p:nvSpPr>
          <p:cNvPr id="35930" name="Rectangle 608"/>
          <p:cNvSpPr>
            <a:spLocks noChangeArrowheads="1"/>
          </p:cNvSpPr>
          <p:nvPr/>
        </p:nvSpPr>
        <p:spPr bwMode="auto">
          <a:xfrm>
            <a:off x="1435100" y="40020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chemeClr val="bg1"/>
                </a:solidFill>
              </a:rPr>
              <a:t>22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35931" name="Rectangle 609"/>
          <p:cNvSpPr>
            <a:spLocks noChangeArrowheads="1"/>
          </p:cNvSpPr>
          <p:nvPr/>
        </p:nvSpPr>
        <p:spPr bwMode="auto">
          <a:xfrm>
            <a:off x="2628900" y="33194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chemeClr val="bg1"/>
                </a:solidFill>
              </a:rPr>
              <a:t>30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35932" name="Rectangle 610"/>
          <p:cNvSpPr>
            <a:spLocks noChangeArrowheads="1"/>
          </p:cNvSpPr>
          <p:nvPr/>
        </p:nvSpPr>
        <p:spPr bwMode="auto">
          <a:xfrm>
            <a:off x="4202113" y="30607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chemeClr val="bg1"/>
                </a:solidFill>
              </a:rPr>
              <a:t>21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35933" name="Rectangle 611"/>
          <p:cNvSpPr>
            <a:spLocks noChangeArrowheads="1"/>
          </p:cNvSpPr>
          <p:nvPr/>
        </p:nvSpPr>
        <p:spPr bwMode="auto">
          <a:xfrm>
            <a:off x="5368925" y="297815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chemeClr val="bg1"/>
                </a:solidFill>
              </a:rPr>
              <a:t>25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35934" name="Rectangle 612"/>
          <p:cNvSpPr>
            <a:spLocks noChangeArrowheads="1"/>
          </p:cNvSpPr>
          <p:nvPr/>
        </p:nvSpPr>
        <p:spPr bwMode="auto">
          <a:xfrm>
            <a:off x="1435100" y="260032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46</a:t>
            </a:r>
            <a:endParaRPr lang="pt-BR" sz="3200"/>
          </a:p>
        </p:txBody>
      </p:sp>
      <p:sp>
        <p:nvSpPr>
          <p:cNvPr id="35935" name="Rectangle 613"/>
          <p:cNvSpPr>
            <a:spLocks noChangeArrowheads="1"/>
          </p:cNvSpPr>
          <p:nvPr/>
        </p:nvSpPr>
        <p:spPr bwMode="auto">
          <a:xfrm>
            <a:off x="2628900" y="216852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25</a:t>
            </a:r>
            <a:endParaRPr lang="pt-BR" sz="3200"/>
          </a:p>
        </p:txBody>
      </p:sp>
      <p:sp>
        <p:nvSpPr>
          <p:cNvPr id="35936" name="Rectangle 614"/>
          <p:cNvSpPr>
            <a:spLocks noChangeArrowheads="1"/>
          </p:cNvSpPr>
          <p:nvPr/>
        </p:nvSpPr>
        <p:spPr bwMode="auto">
          <a:xfrm>
            <a:off x="4202113" y="21415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23</a:t>
            </a:r>
            <a:endParaRPr lang="pt-BR" sz="3200"/>
          </a:p>
        </p:txBody>
      </p:sp>
      <p:sp>
        <p:nvSpPr>
          <p:cNvPr id="35937" name="Rectangle 615"/>
          <p:cNvSpPr>
            <a:spLocks noChangeArrowheads="1"/>
          </p:cNvSpPr>
          <p:nvPr/>
        </p:nvSpPr>
        <p:spPr bwMode="auto">
          <a:xfrm>
            <a:off x="5368925" y="20574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19</a:t>
            </a:r>
            <a:endParaRPr lang="pt-BR" sz="3200"/>
          </a:p>
        </p:txBody>
      </p:sp>
      <p:sp>
        <p:nvSpPr>
          <p:cNvPr id="35938" name="Rectangle 616"/>
          <p:cNvSpPr>
            <a:spLocks noChangeArrowheads="1"/>
          </p:cNvSpPr>
          <p:nvPr/>
        </p:nvSpPr>
        <p:spPr bwMode="auto">
          <a:xfrm>
            <a:off x="506413" y="5870575"/>
            <a:ext cx="219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0%</a:t>
            </a:r>
            <a:endParaRPr lang="pt-BR"/>
          </a:p>
        </p:txBody>
      </p:sp>
      <p:sp>
        <p:nvSpPr>
          <p:cNvPr id="35939" name="Rectangle 618"/>
          <p:cNvSpPr>
            <a:spLocks noChangeArrowheads="1"/>
          </p:cNvSpPr>
          <p:nvPr/>
        </p:nvSpPr>
        <p:spPr bwMode="auto">
          <a:xfrm>
            <a:off x="422275" y="3784600"/>
            <a:ext cx="303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50%</a:t>
            </a:r>
            <a:endParaRPr lang="pt-BR"/>
          </a:p>
        </p:txBody>
      </p:sp>
      <p:sp>
        <p:nvSpPr>
          <p:cNvPr id="35940" name="Rectangle 620"/>
          <p:cNvSpPr>
            <a:spLocks noChangeArrowheads="1"/>
          </p:cNvSpPr>
          <p:nvPr/>
        </p:nvSpPr>
        <p:spPr bwMode="auto">
          <a:xfrm>
            <a:off x="339725" y="1693863"/>
            <a:ext cx="387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100%</a:t>
            </a:r>
            <a:endParaRPr lang="pt-BR"/>
          </a:p>
        </p:txBody>
      </p:sp>
      <p:sp>
        <p:nvSpPr>
          <p:cNvPr id="106098" name="Rectangle 626"/>
          <p:cNvSpPr>
            <a:spLocks noChangeArrowheads="1"/>
          </p:cNvSpPr>
          <p:nvPr/>
        </p:nvSpPr>
        <p:spPr bwMode="auto">
          <a:xfrm>
            <a:off x="4064000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1996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6099" name="Rectangle 627"/>
          <p:cNvSpPr>
            <a:spLocks noChangeArrowheads="1"/>
          </p:cNvSpPr>
          <p:nvPr/>
        </p:nvSpPr>
        <p:spPr bwMode="auto">
          <a:xfrm>
            <a:off x="5351463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2006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6100" name="Rectangle 628"/>
          <p:cNvSpPr>
            <a:spLocks noChangeArrowheads="1"/>
          </p:cNvSpPr>
          <p:nvPr/>
        </p:nvSpPr>
        <p:spPr bwMode="auto">
          <a:xfrm>
            <a:off x="1243013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1996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6101" name="Rectangle 629"/>
          <p:cNvSpPr>
            <a:spLocks noChangeArrowheads="1"/>
          </p:cNvSpPr>
          <p:nvPr/>
        </p:nvSpPr>
        <p:spPr bwMode="auto">
          <a:xfrm>
            <a:off x="2543175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2006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5945" name="Rectangle 630"/>
          <p:cNvSpPr>
            <a:spLocks noChangeArrowheads="1"/>
          </p:cNvSpPr>
          <p:nvPr/>
        </p:nvSpPr>
        <p:spPr bwMode="auto">
          <a:xfrm>
            <a:off x="4175125" y="6318250"/>
            <a:ext cx="1501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Mulheres unidas</a:t>
            </a:r>
            <a:endParaRPr lang="pt-BR" sz="3200"/>
          </a:p>
        </p:txBody>
      </p:sp>
      <p:sp>
        <p:nvSpPr>
          <p:cNvPr id="35946" name="Rectangle 631"/>
          <p:cNvSpPr>
            <a:spLocks noChangeArrowheads="1"/>
          </p:cNvSpPr>
          <p:nvPr/>
        </p:nvSpPr>
        <p:spPr bwMode="auto">
          <a:xfrm>
            <a:off x="1055688" y="62928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pt-BR" sz="1500">
                <a:solidFill>
                  <a:srgbClr val="000000"/>
                </a:solidFill>
              </a:rPr>
              <a:t>Mulheres sexualmente ativas não unidas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3322254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787400" y="646113"/>
            <a:ext cx="779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000"/>
              <a:t>Porcentagem de mulheres que atualmente usam métodos modernos, segundo a mais recente fonte de obtenção, por método específico. PNDS 2006.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47713" y="1860550"/>
            <a:ext cx="8137525" cy="337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747713" y="4392613"/>
            <a:ext cx="81375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747713" y="3546475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747713" y="2706688"/>
            <a:ext cx="81375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747713" y="1860550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747713" y="1860550"/>
            <a:ext cx="8137525" cy="337185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1046163" y="3086100"/>
            <a:ext cx="749300" cy="214630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2400300" y="4005263"/>
            <a:ext cx="750888" cy="1227137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3756025" y="3232150"/>
            <a:ext cx="757238" cy="200025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5118100" y="4514850"/>
            <a:ext cx="750888" cy="71755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6473825" y="4473575"/>
            <a:ext cx="750888" cy="758825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7829550" y="4384675"/>
            <a:ext cx="749300" cy="847725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79" name="Rectangle 16"/>
          <p:cNvSpPr>
            <a:spLocks noChangeArrowheads="1"/>
          </p:cNvSpPr>
          <p:nvPr/>
        </p:nvSpPr>
        <p:spPr bwMode="auto">
          <a:xfrm>
            <a:off x="1046163" y="2722563"/>
            <a:ext cx="749300" cy="36353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2400300" y="3473450"/>
            <a:ext cx="750888" cy="531813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3756025" y="2747963"/>
            <a:ext cx="757238" cy="48418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5118100" y="4489450"/>
            <a:ext cx="750888" cy="2540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3" name="Rectangle 20"/>
          <p:cNvSpPr>
            <a:spLocks noChangeArrowheads="1"/>
          </p:cNvSpPr>
          <p:nvPr/>
        </p:nvSpPr>
        <p:spPr bwMode="auto">
          <a:xfrm>
            <a:off x="6473825" y="4441825"/>
            <a:ext cx="750888" cy="3175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4" name="Rectangle 21"/>
          <p:cNvSpPr>
            <a:spLocks noChangeArrowheads="1"/>
          </p:cNvSpPr>
          <p:nvPr/>
        </p:nvSpPr>
        <p:spPr bwMode="auto">
          <a:xfrm>
            <a:off x="7829550" y="4321175"/>
            <a:ext cx="749300" cy="6350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5" name="Rectangle 22"/>
          <p:cNvSpPr>
            <a:spLocks noChangeArrowheads="1"/>
          </p:cNvSpPr>
          <p:nvPr/>
        </p:nvSpPr>
        <p:spPr bwMode="auto">
          <a:xfrm>
            <a:off x="1046163" y="1876425"/>
            <a:ext cx="749300" cy="846138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6" name="Rectangle 23"/>
          <p:cNvSpPr>
            <a:spLocks noChangeArrowheads="1"/>
          </p:cNvSpPr>
          <p:nvPr/>
        </p:nvSpPr>
        <p:spPr bwMode="auto">
          <a:xfrm>
            <a:off x="2400300" y="1965325"/>
            <a:ext cx="750888" cy="1508125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7" name="Rectangle 24"/>
          <p:cNvSpPr>
            <a:spLocks noChangeArrowheads="1"/>
          </p:cNvSpPr>
          <p:nvPr/>
        </p:nvSpPr>
        <p:spPr bwMode="auto">
          <a:xfrm>
            <a:off x="3756025" y="2141538"/>
            <a:ext cx="757238" cy="606425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8" name="Rectangle 25"/>
          <p:cNvSpPr>
            <a:spLocks noChangeArrowheads="1"/>
          </p:cNvSpPr>
          <p:nvPr/>
        </p:nvSpPr>
        <p:spPr bwMode="auto">
          <a:xfrm>
            <a:off x="5118100" y="4465638"/>
            <a:ext cx="750888" cy="23812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89" name="Rectangle 26"/>
          <p:cNvSpPr>
            <a:spLocks noChangeArrowheads="1"/>
          </p:cNvSpPr>
          <p:nvPr/>
        </p:nvSpPr>
        <p:spPr bwMode="auto">
          <a:xfrm>
            <a:off x="6473825" y="4433888"/>
            <a:ext cx="750888" cy="7937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0" name="Rectangle 27"/>
          <p:cNvSpPr>
            <a:spLocks noChangeArrowheads="1"/>
          </p:cNvSpPr>
          <p:nvPr/>
        </p:nvSpPr>
        <p:spPr bwMode="auto">
          <a:xfrm>
            <a:off x="7829550" y="4313238"/>
            <a:ext cx="749300" cy="7937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1" name="Rectangle 28"/>
          <p:cNvSpPr>
            <a:spLocks noChangeArrowheads="1"/>
          </p:cNvSpPr>
          <p:nvPr/>
        </p:nvSpPr>
        <p:spPr bwMode="auto">
          <a:xfrm>
            <a:off x="3756025" y="2020888"/>
            <a:ext cx="757238" cy="120650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2" name="Rectangle 29"/>
          <p:cNvSpPr>
            <a:spLocks noChangeArrowheads="1"/>
          </p:cNvSpPr>
          <p:nvPr/>
        </p:nvSpPr>
        <p:spPr bwMode="auto">
          <a:xfrm>
            <a:off x="5118100" y="1908175"/>
            <a:ext cx="750888" cy="25574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3" name="Rectangle 30"/>
          <p:cNvSpPr>
            <a:spLocks noChangeArrowheads="1"/>
          </p:cNvSpPr>
          <p:nvPr/>
        </p:nvSpPr>
        <p:spPr bwMode="auto">
          <a:xfrm>
            <a:off x="6473825" y="1908175"/>
            <a:ext cx="750888" cy="252571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4" name="Rectangle 31"/>
          <p:cNvSpPr>
            <a:spLocks noChangeArrowheads="1"/>
          </p:cNvSpPr>
          <p:nvPr/>
        </p:nvSpPr>
        <p:spPr bwMode="auto">
          <a:xfrm>
            <a:off x="7829550" y="2085975"/>
            <a:ext cx="749300" cy="22272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5" name="Rectangle 32"/>
          <p:cNvSpPr>
            <a:spLocks noChangeArrowheads="1"/>
          </p:cNvSpPr>
          <p:nvPr/>
        </p:nvSpPr>
        <p:spPr bwMode="auto">
          <a:xfrm>
            <a:off x="1046163" y="1868488"/>
            <a:ext cx="749300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6" name="Rectangle 33"/>
          <p:cNvSpPr>
            <a:spLocks noChangeArrowheads="1"/>
          </p:cNvSpPr>
          <p:nvPr/>
        </p:nvSpPr>
        <p:spPr bwMode="auto">
          <a:xfrm>
            <a:off x="2400300" y="1957388"/>
            <a:ext cx="750888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7" name="Rectangle 34"/>
          <p:cNvSpPr>
            <a:spLocks noChangeArrowheads="1"/>
          </p:cNvSpPr>
          <p:nvPr/>
        </p:nvSpPr>
        <p:spPr bwMode="auto">
          <a:xfrm>
            <a:off x="3756025" y="1957388"/>
            <a:ext cx="757238" cy="63500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8" name="Rectangle 35"/>
          <p:cNvSpPr>
            <a:spLocks noChangeArrowheads="1"/>
          </p:cNvSpPr>
          <p:nvPr/>
        </p:nvSpPr>
        <p:spPr bwMode="auto">
          <a:xfrm>
            <a:off x="5118100" y="1876425"/>
            <a:ext cx="750888" cy="31750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99" name="Rectangle 36"/>
          <p:cNvSpPr>
            <a:spLocks noChangeArrowheads="1"/>
          </p:cNvSpPr>
          <p:nvPr/>
        </p:nvSpPr>
        <p:spPr bwMode="auto">
          <a:xfrm>
            <a:off x="6473825" y="1900238"/>
            <a:ext cx="750888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0" name="Rectangle 37"/>
          <p:cNvSpPr>
            <a:spLocks noChangeArrowheads="1"/>
          </p:cNvSpPr>
          <p:nvPr/>
        </p:nvSpPr>
        <p:spPr bwMode="auto">
          <a:xfrm>
            <a:off x="7829550" y="1931988"/>
            <a:ext cx="749300" cy="15398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1" name="Rectangle 38"/>
          <p:cNvSpPr>
            <a:spLocks noChangeArrowheads="1"/>
          </p:cNvSpPr>
          <p:nvPr/>
        </p:nvSpPr>
        <p:spPr bwMode="auto">
          <a:xfrm>
            <a:off x="1046163" y="1860550"/>
            <a:ext cx="749300" cy="79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2" name="Rectangle 39"/>
          <p:cNvSpPr>
            <a:spLocks noChangeArrowheads="1"/>
          </p:cNvSpPr>
          <p:nvPr/>
        </p:nvSpPr>
        <p:spPr bwMode="auto">
          <a:xfrm>
            <a:off x="2400300" y="1860550"/>
            <a:ext cx="750888" cy="968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3" name="Rectangle 40"/>
          <p:cNvSpPr>
            <a:spLocks noChangeArrowheads="1"/>
          </p:cNvSpPr>
          <p:nvPr/>
        </p:nvSpPr>
        <p:spPr bwMode="auto">
          <a:xfrm>
            <a:off x="3756025" y="1860550"/>
            <a:ext cx="757238" cy="968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4" name="Rectangle 41"/>
          <p:cNvSpPr>
            <a:spLocks noChangeArrowheads="1"/>
          </p:cNvSpPr>
          <p:nvPr/>
        </p:nvSpPr>
        <p:spPr bwMode="auto">
          <a:xfrm>
            <a:off x="5118100" y="1860550"/>
            <a:ext cx="750888" cy="15875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5" name="Rectangle 42"/>
          <p:cNvSpPr>
            <a:spLocks noChangeArrowheads="1"/>
          </p:cNvSpPr>
          <p:nvPr/>
        </p:nvSpPr>
        <p:spPr bwMode="auto">
          <a:xfrm>
            <a:off x="6473825" y="1860550"/>
            <a:ext cx="750888" cy="3968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6" name="Rectangle 43"/>
          <p:cNvSpPr>
            <a:spLocks noChangeArrowheads="1"/>
          </p:cNvSpPr>
          <p:nvPr/>
        </p:nvSpPr>
        <p:spPr bwMode="auto">
          <a:xfrm>
            <a:off x="7829550" y="1860550"/>
            <a:ext cx="749300" cy="714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07" name="Line 44"/>
          <p:cNvSpPr>
            <a:spLocks noChangeShapeType="1"/>
          </p:cNvSpPr>
          <p:nvPr/>
        </p:nvSpPr>
        <p:spPr bwMode="auto">
          <a:xfrm>
            <a:off x="747713" y="1860550"/>
            <a:ext cx="1587" cy="3371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08" name="Line 45"/>
          <p:cNvSpPr>
            <a:spLocks noChangeShapeType="1"/>
          </p:cNvSpPr>
          <p:nvPr/>
        </p:nvSpPr>
        <p:spPr bwMode="auto">
          <a:xfrm>
            <a:off x="706438" y="52324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09" name="Line 46"/>
          <p:cNvSpPr>
            <a:spLocks noChangeShapeType="1"/>
          </p:cNvSpPr>
          <p:nvPr/>
        </p:nvSpPr>
        <p:spPr bwMode="auto">
          <a:xfrm>
            <a:off x="706438" y="439261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0" name="Line 47"/>
          <p:cNvSpPr>
            <a:spLocks noChangeShapeType="1"/>
          </p:cNvSpPr>
          <p:nvPr/>
        </p:nvSpPr>
        <p:spPr bwMode="auto">
          <a:xfrm>
            <a:off x="706438" y="35464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1" name="Line 48"/>
          <p:cNvSpPr>
            <a:spLocks noChangeShapeType="1"/>
          </p:cNvSpPr>
          <p:nvPr/>
        </p:nvSpPr>
        <p:spPr bwMode="auto">
          <a:xfrm>
            <a:off x="706438" y="27066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2" name="Line 49"/>
          <p:cNvSpPr>
            <a:spLocks noChangeShapeType="1"/>
          </p:cNvSpPr>
          <p:nvPr/>
        </p:nvSpPr>
        <p:spPr bwMode="auto">
          <a:xfrm>
            <a:off x="706438" y="18605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3" name="Line 50"/>
          <p:cNvSpPr>
            <a:spLocks noChangeShapeType="1"/>
          </p:cNvSpPr>
          <p:nvPr/>
        </p:nvSpPr>
        <p:spPr bwMode="auto">
          <a:xfrm>
            <a:off x="747713" y="5232400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4" name="Line 51"/>
          <p:cNvSpPr>
            <a:spLocks noChangeShapeType="1"/>
          </p:cNvSpPr>
          <p:nvPr/>
        </p:nvSpPr>
        <p:spPr bwMode="auto">
          <a:xfrm flipV="1">
            <a:off x="747713" y="5232400"/>
            <a:ext cx="1587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5" name="Line 52"/>
          <p:cNvSpPr>
            <a:spLocks noChangeShapeType="1"/>
          </p:cNvSpPr>
          <p:nvPr/>
        </p:nvSpPr>
        <p:spPr bwMode="auto">
          <a:xfrm flipV="1">
            <a:off x="210185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6" name="Line 53"/>
          <p:cNvSpPr>
            <a:spLocks noChangeShapeType="1"/>
          </p:cNvSpPr>
          <p:nvPr/>
        </p:nvSpPr>
        <p:spPr bwMode="auto">
          <a:xfrm flipV="1">
            <a:off x="3457575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7" name="Line 54"/>
          <p:cNvSpPr>
            <a:spLocks noChangeShapeType="1"/>
          </p:cNvSpPr>
          <p:nvPr/>
        </p:nvSpPr>
        <p:spPr bwMode="auto">
          <a:xfrm flipV="1">
            <a:off x="481965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8" name="Line 55"/>
          <p:cNvSpPr>
            <a:spLocks noChangeShapeType="1"/>
          </p:cNvSpPr>
          <p:nvPr/>
        </p:nvSpPr>
        <p:spPr bwMode="auto">
          <a:xfrm flipV="1">
            <a:off x="6175375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19" name="Line 56"/>
          <p:cNvSpPr>
            <a:spLocks noChangeShapeType="1"/>
          </p:cNvSpPr>
          <p:nvPr/>
        </p:nvSpPr>
        <p:spPr bwMode="auto">
          <a:xfrm flipV="1">
            <a:off x="753110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20" name="Line 57"/>
          <p:cNvSpPr>
            <a:spLocks noChangeShapeType="1"/>
          </p:cNvSpPr>
          <p:nvPr/>
        </p:nvSpPr>
        <p:spPr bwMode="auto">
          <a:xfrm flipV="1">
            <a:off x="8885238" y="5232400"/>
            <a:ext cx="1587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21" name="Rectangle 58"/>
          <p:cNvSpPr>
            <a:spLocks noChangeArrowheads="1"/>
          </p:cNvSpPr>
          <p:nvPr/>
        </p:nvSpPr>
        <p:spPr bwMode="auto">
          <a:xfrm>
            <a:off x="1195388" y="408622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63,6</a:t>
            </a:r>
            <a:endParaRPr lang="pt-BR"/>
          </a:p>
        </p:txBody>
      </p:sp>
      <p:sp>
        <p:nvSpPr>
          <p:cNvPr id="36922" name="Rectangle 59"/>
          <p:cNvSpPr>
            <a:spLocks noChangeArrowheads="1"/>
          </p:cNvSpPr>
          <p:nvPr/>
        </p:nvSpPr>
        <p:spPr bwMode="auto">
          <a:xfrm>
            <a:off x="2551113" y="45466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36,4</a:t>
            </a:r>
            <a:endParaRPr lang="pt-BR"/>
          </a:p>
        </p:txBody>
      </p:sp>
      <p:sp>
        <p:nvSpPr>
          <p:cNvPr id="36923" name="Rectangle 60"/>
          <p:cNvSpPr>
            <a:spLocks noChangeArrowheads="1"/>
          </p:cNvSpPr>
          <p:nvPr/>
        </p:nvSpPr>
        <p:spPr bwMode="auto">
          <a:xfrm>
            <a:off x="3913188" y="415925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59,4</a:t>
            </a:r>
            <a:endParaRPr lang="pt-BR"/>
          </a:p>
        </p:txBody>
      </p:sp>
      <p:sp>
        <p:nvSpPr>
          <p:cNvPr id="36924" name="Rectangle 61"/>
          <p:cNvSpPr>
            <a:spLocks noChangeArrowheads="1"/>
          </p:cNvSpPr>
          <p:nvPr/>
        </p:nvSpPr>
        <p:spPr bwMode="auto">
          <a:xfrm>
            <a:off x="5268913" y="479583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21,3</a:t>
            </a:r>
            <a:endParaRPr lang="pt-BR"/>
          </a:p>
        </p:txBody>
      </p:sp>
      <p:sp>
        <p:nvSpPr>
          <p:cNvPr id="36925" name="Rectangle 62"/>
          <p:cNvSpPr>
            <a:spLocks noChangeArrowheads="1"/>
          </p:cNvSpPr>
          <p:nvPr/>
        </p:nvSpPr>
        <p:spPr bwMode="auto">
          <a:xfrm>
            <a:off x="6624638" y="4779963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22,6</a:t>
            </a:r>
            <a:endParaRPr lang="pt-BR"/>
          </a:p>
        </p:txBody>
      </p:sp>
      <p:sp>
        <p:nvSpPr>
          <p:cNvPr id="36926" name="Rectangle 63"/>
          <p:cNvSpPr>
            <a:spLocks noChangeArrowheads="1"/>
          </p:cNvSpPr>
          <p:nvPr/>
        </p:nvSpPr>
        <p:spPr bwMode="auto">
          <a:xfrm>
            <a:off x="7978775" y="473233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25,1</a:t>
            </a:r>
            <a:endParaRPr lang="pt-BR"/>
          </a:p>
        </p:txBody>
      </p:sp>
      <p:sp>
        <p:nvSpPr>
          <p:cNvPr id="36927" name="Rectangle 64"/>
          <p:cNvSpPr>
            <a:spLocks noChangeArrowheads="1"/>
          </p:cNvSpPr>
          <p:nvPr/>
        </p:nvSpPr>
        <p:spPr bwMode="auto">
          <a:xfrm>
            <a:off x="1168400" y="27717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10,7</a:t>
            </a:r>
            <a:endParaRPr lang="pt-BR"/>
          </a:p>
        </p:txBody>
      </p:sp>
      <p:sp>
        <p:nvSpPr>
          <p:cNvPr id="36928" name="Rectangle 65"/>
          <p:cNvSpPr>
            <a:spLocks noChangeArrowheads="1"/>
          </p:cNvSpPr>
          <p:nvPr/>
        </p:nvSpPr>
        <p:spPr bwMode="auto">
          <a:xfrm>
            <a:off x="2524125" y="36099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15,7</a:t>
            </a:r>
            <a:endParaRPr lang="pt-BR"/>
          </a:p>
        </p:txBody>
      </p:sp>
      <p:sp>
        <p:nvSpPr>
          <p:cNvPr id="36929" name="Rectangle 66"/>
          <p:cNvSpPr>
            <a:spLocks noChangeArrowheads="1"/>
          </p:cNvSpPr>
          <p:nvPr/>
        </p:nvSpPr>
        <p:spPr bwMode="auto">
          <a:xfrm>
            <a:off x="3886200" y="28606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14,2</a:t>
            </a:r>
            <a:endParaRPr lang="pt-BR"/>
          </a:p>
        </p:txBody>
      </p:sp>
      <p:sp>
        <p:nvSpPr>
          <p:cNvPr id="36930" name="Rectangle 67"/>
          <p:cNvSpPr>
            <a:spLocks noChangeArrowheads="1"/>
          </p:cNvSpPr>
          <p:nvPr/>
        </p:nvSpPr>
        <p:spPr bwMode="auto">
          <a:xfrm>
            <a:off x="5268913" y="3109913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75,7</a:t>
            </a:r>
            <a:endParaRPr lang="pt-BR"/>
          </a:p>
        </p:txBody>
      </p:sp>
      <p:sp>
        <p:nvSpPr>
          <p:cNvPr id="36931" name="Rectangle 68"/>
          <p:cNvSpPr>
            <a:spLocks noChangeArrowheads="1"/>
          </p:cNvSpPr>
          <p:nvPr/>
        </p:nvSpPr>
        <p:spPr bwMode="auto">
          <a:xfrm>
            <a:off x="6624638" y="309403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74,9</a:t>
            </a:r>
            <a:endParaRPr lang="pt-BR"/>
          </a:p>
        </p:txBody>
      </p:sp>
      <p:sp>
        <p:nvSpPr>
          <p:cNvPr id="36932" name="Rectangle 69"/>
          <p:cNvSpPr>
            <a:spLocks noChangeArrowheads="1"/>
          </p:cNvSpPr>
          <p:nvPr/>
        </p:nvSpPr>
        <p:spPr bwMode="auto">
          <a:xfrm>
            <a:off x="7978775" y="312578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66,0</a:t>
            </a:r>
            <a:endParaRPr lang="pt-BR"/>
          </a:p>
        </p:txBody>
      </p:sp>
      <p:sp>
        <p:nvSpPr>
          <p:cNvPr id="36933" name="Rectangle 70"/>
          <p:cNvSpPr>
            <a:spLocks noChangeArrowheads="1"/>
          </p:cNvSpPr>
          <p:nvPr/>
        </p:nvSpPr>
        <p:spPr bwMode="auto">
          <a:xfrm>
            <a:off x="3886200" y="23114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17,9</a:t>
            </a:r>
            <a:endParaRPr lang="pt-BR"/>
          </a:p>
        </p:txBody>
      </p:sp>
      <p:sp>
        <p:nvSpPr>
          <p:cNvPr id="36934" name="Rectangle 71"/>
          <p:cNvSpPr>
            <a:spLocks noChangeArrowheads="1"/>
          </p:cNvSpPr>
          <p:nvPr/>
        </p:nvSpPr>
        <p:spPr bwMode="auto">
          <a:xfrm>
            <a:off x="2524125" y="258603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44,7</a:t>
            </a:r>
            <a:endParaRPr lang="pt-BR"/>
          </a:p>
        </p:txBody>
      </p:sp>
      <p:sp>
        <p:nvSpPr>
          <p:cNvPr id="36935" name="Rectangle 72"/>
          <p:cNvSpPr>
            <a:spLocks noChangeArrowheads="1"/>
          </p:cNvSpPr>
          <p:nvPr/>
        </p:nvSpPr>
        <p:spPr bwMode="auto">
          <a:xfrm>
            <a:off x="1168400" y="216693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25,3</a:t>
            </a:r>
            <a:endParaRPr lang="pt-BR"/>
          </a:p>
        </p:txBody>
      </p:sp>
      <p:sp>
        <p:nvSpPr>
          <p:cNvPr id="36936" name="Rectangle 73"/>
          <p:cNvSpPr>
            <a:spLocks noChangeArrowheads="1"/>
          </p:cNvSpPr>
          <p:nvPr/>
        </p:nvSpPr>
        <p:spPr bwMode="auto">
          <a:xfrm>
            <a:off x="425450" y="5148263"/>
            <a:ext cx="219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0%</a:t>
            </a:r>
            <a:endParaRPr lang="pt-BR" sz="1200"/>
          </a:p>
        </p:txBody>
      </p:sp>
      <p:sp>
        <p:nvSpPr>
          <p:cNvPr id="36937" name="Rectangle 74"/>
          <p:cNvSpPr>
            <a:spLocks noChangeArrowheads="1"/>
          </p:cNvSpPr>
          <p:nvPr/>
        </p:nvSpPr>
        <p:spPr bwMode="auto">
          <a:xfrm>
            <a:off x="360363" y="4310063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25%</a:t>
            </a:r>
            <a:endParaRPr lang="pt-BR" sz="1200"/>
          </a:p>
        </p:txBody>
      </p:sp>
      <p:sp>
        <p:nvSpPr>
          <p:cNvPr id="36938" name="Rectangle 75"/>
          <p:cNvSpPr>
            <a:spLocks noChangeArrowheads="1"/>
          </p:cNvSpPr>
          <p:nvPr/>
        </p:nvSpPr>
        <p:spPr bwMode="auto">
          <a:xfrm>
            <a:off x="360363" y="3462338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50%</a:t>
            </a:r>
            <a:endParaRPr lang="pt-BR" sz="1200"/>
          </a:p>
        </p:txBody>
      </p:sp>
      <p:sp>
        <p:nvSpPr>
          <p:cNvPr id="36939" name="Rectangle 76"/>
          <p:cNvSpPr>
            <a:spLocks noChangeArrowheads="1"/>
          </p:cNvSpPr>
          <p:nvPr/>
        </p:nvSpPr>
        <p:spPr bwMode="auto">
          <a:xfrm>
            <a:off x="360363" y="2622550"/>
            <a:ext cx="303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75%</a:t>
            </a:r>
            <a:endParaRPr lang="pt-BR" sz="1200"/>
          </a:p>
        </p:txBody>
      </p:sp>
      <p:sp>
        <p:nvSpPr>
          <p:cNvPr id="36940" name="Rectangle 77"/>
          <p:cNvSpPr>
            <a:spLocks noChangeArrowheads="1"/>
          </p:cNvSpPr>
          <p:nvPr/>
        </p:nvSpPr>
        <p:spPr bwMode="auto">
          <a:xfrm>
            <a:off x="296863" y="1776413"/>
            <a:ext cx="387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>
                <a:solidFill>
                  <a:srgbClr val="000000"/>
                </a:solidFill>
              </a:rPr>
              <a:t>100%</a:t>
            </a:r>
            <a:endParaRPr lang="pt-BR" sz="1200"/>
          </a:p>
        </p:txBody>
      </p:sp>
      <p:sp>
        <p:nvSpPr>
          <p:cNvPr id="36941" name="Rectangle 78"/>
          <p:cNvSpPr>
            <a:spLocks noChangeArrowheads="1"/>
          </p:cNvSpPr>
          <p:nvPr/>
        </p:nvSpPr>
        <p:spPr bwMode="auto">
          <a:xfrm>
            <a:off x="865188" y="5308600"/>
            <a:ext cx="10556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Esterilização </a:t>
            </a:r>
          </a:p>
          <a:p>
            <a:pPr algn="ctr"/>
            <a:r>
              <a:rPr lang="pt-BR" sz="1400">
                <a:solidFill>
                  <a:srgbClr val="000000"/>
                </a:solidFill>
              </a:rPr>
              <a:t>feminina</a:t>
            </a:r>
          </a:p>
        </p:txBody>
      </p:sp>
      <p:sp>
        <p:nvSpPr>
          <p:cNvPr id="36942" name="Rectangle 79"/>
          <p:cNvSpPr>
            <a:spLocks noChangeArrowheads="1"/>
          </p:cNvSpPr>
          <p:nvPr/>
        </p:nvSpPr>
        <p:spPr bwMode="auto">
          <a:xfrm>
            <a:off x="2305050" y="5287963"/>
            <a:ext cx="10064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Esterilização</a:t>
            </a:r>
          </a:p>
          <a:p>
            <a:pPr algn="ctr"/>
            <a:r>
              <a:rPr lang="pt-BR" sz="1400">
                <a:solidFill>
                  <a:srgbClr val="000000"/>
                </a:solidFill>
              </a:rPr>
              <a:t>masculina</a:t>
            </a:r>
          </a:p>
        </p:txBody>
      </p:sp>
      <p:sp>
        <p:nvSpPr>
          <p:cNvPr id="36943" name="Rectangle 80"/>
          <p:cNvSpPr>
            <a:spLocks noChangeArrowheads="1"/>
          </p:cNvSpPr>
          <p:nvPr/>
        </p:nvSpPr>
        <p:spPr bwMode="auto">
          <a:xfrm>
            <a:off x="3692525" y="5308600"/>
            <a:ext cx="5032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    DIU</a:t>
            </a:r>
            <a:endParaRPr lang="pt-BR" sz="1400"/>
          </a:p>
        </p:txBody>
      </p:sp>
      <p:sp>
        <p:nvSpPr>
          <p:cNvPr id="36944" name="Rectangle 81"/>
          <p:cNvSpPr>
            <a:spLocks noChangeArrowheads="1"/>
          </p:cNvSpPr>
          <p:nvPr/>
        </p:nvSpPr>
        <p:spPr bwMode="auto">
          <a:xfrm>
            <a:off x="4995863" y="530860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    Pílula</a:t>
            </a:r>
            <a:endParaRPr lang="pt-BR" sz="1400"/>
          </a:p>
        </p:txBody>
      </p:sp>
      <p:sp>
        <p:nvSpPr>
          <p:cNvPr id="36945" name="Rectangle 82"/>
          <p:cNvSpPr>
            <a:spLocks noChangeArrowheads="1"/>
          </p:cNvSpPr>
          <p:nvPr/>
        </p:nvSpPr>
        <p:spPr bwMode="auto">
          <a:xfrm>
            <a:off x="6356350" y="5308600"/>
            <a:ext cx="10541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Injeção</a:t>
            </a:r>
          </a:p>
          <a:p>
            <a:pPr algn="ctr"/>
            <a:r>
              <a:rPr lang="pt-BR" sz="1400">
                <a:solidFill>
                  <a:srgbClr val="000000"/>
                </a:solidFill>
              </a:rPr>
              <a:t>contraceptiva</a:t>
            </a:r>
            <a:endParaRPr lang="pt-BR" sz="1400"/>
          </a:p>
        </p:txBody>
      </p:sp>
      <p:sp>
        <p:nvSpPr>
          <p:cNvPr id="36946" name="Rectangle 83"/>
          <p:cNvSpPr>
            <a:spLocks noChangeArrowheads="1"/>
          </p:cNvSpPr>
          <p:nvPr/>
        </p:nvSpPr>
        <p:spPr bwMode="auto">
          <a:xfrm>
            <a:off x="7823200" y="5308600"/>
            <a:ext cx="847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Camisinha</a:t>
            </a:r>
          </a:p>
          <a:p>
            <a:pPr algn="ctr"/>
            <a:r>
              <a:rPr lang="pt-BR" sz="1400">
                <a:solidFill>
                  <a:srgbClr val="000000"/>
                </a:solidFill>
              </a:rPr>
              <a:t> masculina</a:t>
            </a:r>
            <a:endParaRPr lang="pt-BR" sz="1400"/>
          </a:p>
        </p:txBody>
      </p:sp>
      <p:sp>
        <p:nvSpPr>
          <p:cNvPr id="36947" name="Rectangle 84"/>
          <p:cNvSpPr>
            <a:spLocks noChangeArrowheads="1"/>
          </p:cNvSpPr>
          <p:nvPr/>
        </p:nvSpPr>
        <p:spPr bwMode="auto">
          <a:xfrm>
            <a:off x="715963" y="5967413"/>
            <a:ext cx="177800" cy="198437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48" name="Rectangle 85"/>
          <p:cNvSpPr>
            <a:spLocks noChangeArrowheads="1"/>
          </p:cNvSpPr>
          <p:nvPr/>
        </p:nvSpPr>
        <p:spPr bwMode="auto">
          <a:xfrm>
            <a:off x="933450" y="5945188"/>
            <a:ext cx="2324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Serviço de saúde do SUS</a:t>
            </a:r>
            <a:endParaRPr lang="pt-BR" sz="1600"/>
          </a:p>
        </p:txBody>
      </p:sp>
      <p:sp>
        <p:nvSpPr>
          <p:cNvPr id="36949" name="Rectangle 86"/>
          <p:cNvSpPr>
            <a:spLocks noChangeArrowheads="1"/>
          </p:cNvSpPr>
          <p:nvPr/>
        </p:nvSpPr>
        <p:spPr bwMode="auto">
          <a:xfrm>
            <a:off x="3759200" y="5967413"/>
            <a:ext cx="177800" cy="19843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50" name="Rectangle 87"/>
          <p:cNvSpPr>
            <a:spLocks noChangeArrowheads="1"/>
          </p:cNvSpPr>
          <p:nvPr/>
        </p:nvSpPr>
        <p:spPr bwMode="auto">
          <a:xfrm>
            <a:off x="3976688" y="5822950"/>
            <a:ext cx="2392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Serviço de saúde ligado a </a:t>
            </a:r>
          </a:p>
          <a:p>
            <a:r>
              <a:rPr lang="pt-BR" sz="1600">
                <a:solidFill>
                  <a:srgbClr val="000000"/>
                </a:solidFill>
              </a:rPr>
              <a:t>convênio/plano de saúde</a:t>
            </a:r>
            <a:endParaRPr lang="pt-BR" sz="1600"/>
          </a:p>
        </p:txBody>
      </p:sp>
      <p:sp>
        <p:nvSpPr>
          <p:cNvPr id="36951" name="Rectangle 88"/>
          <p:cNvSpPr>
            <a:spLocks noChangeArrowheads="1"/>
          </p:cNvSpPr>
          <p:nvPr/>
        </p:nvSpPr>
        <p:spPr bwMode="auto">
          <a:xfrm>
            <a:off x="704850" y="6394450"/>
            <a:ext cx="177800" cy="195263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52" name="Rectangle 89"/>
          <p:cNvSpPr>
            <a:spLocks noChangeArrowheads="1"/>
          </p:cNvSpPr>
          <p:nvPr/>
        </p:nvSpPr>
        <p:spPr bwMode="auto">
          <a:xfrm>
            <a:off x="922338" y="6370638"/>
            <a:ext cx="2460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Serviço de saúde particular</a:t>
            </a:r>
            <a:endParaRPr lang="pt-BR" sz="1600"/>
          </a:p>
        </p:txBody>
      </p:sp>
      <p:sp>
        <p:nvSpPr>
          <p:cNvPr id="36953" name="Rectangle 90"/>
          <p:cNvSpPr>
            <a:spLocks noChangeArrowheads="1"/>
          </p:cNvSpPr>
          <p:nvPr/>
        </p:nvSpPr>
        <p:spPr bwMode="auto">
          <a:xfrm>
            <a:off x="3749675" y="6394450"/>
            <a:ext cx="177800" cy="1952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54" name="Rectangle 91"/>
          <p:cNvSpPr>
            <a:spLocks noChangeArrowheads="1"/>
          </p:cNvSpPr>
          <p:nvPr/>
        </p:nvSpPr>
        <p:spPr bwMode="auto">
          <a:xfrm>
            <a:off x="3967163" y="6370638"/>
            <a:ext cx="846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Farmácia</a:t>
            </a:r>
            <a:endParaRPr lang="pt-BR" sz="1600"/>
          </a:p>
        </p:txBody>
      </p:sp>
      <p:sp>
        <p:nvSpPr>
          <p:cNvPr id="36955" name="Rectangle 92"/>
          <p:cNvSpPr>
            <a:spLocks noChangeArrowheads="1"/>
          </p:cNvSpPr>
          <p:nvPr/>
        </p:nvSpPr>
        <p:spPr bwMode="auto">
          <a:xfrm>
            <a:off x="6710363" y="5967413"/>
            <a:ext cx="177800" cy="1984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56" name="Rectangle 93"/>
          <p:cNvSpPr>
            <a:spLocks noChangeArrowheads="1"/>
          </p:cNvSpPr>
          <p:nvPr/>
        </p:nvSpPr>
        <p:spPr bwMode="auto">
          <a:xfrm>
            <a:off x="6961188" y="5945188"/>
            <a:ext cx="50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Outra</a:t>
            </a:r>
            <a:endParaRPr lang="pt-BR" sz="1600"/>
          </a:p>
        </p:txBody>
      </p:sp>
      <p:sp>
        <p:nvSpPr>
          <p:cNvPr id="36957" name="Rectangle 94"/>
          <p:cNvSpPr>
            <a:spLocks noChangeArrowheads="1"/>
          </p:cNvSpPr>
          <p:nvPr/>
        </p:nvSpPr>
        <p:spPr bwMode="auto">
          <a:xfrm>
            <a:off x="6710363" y="6392863"/>
            <a:ext cx="177800" cy="198437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58" name="Rectangle 95"/>
          <p:cNvSpPr>
            <a:spLocks noChangeArrowheads="1"/>
          </p:cNvSpPr>
          <p:nvPr/>
        </p:nvSpPr>
        <p:spPr bwMode="auto">
          <a:xfrm>
            <a:off x="6961188" y="6248400"/>
            <a:ext cx="1354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Não sabe/</a:t>
            </a:r>
          </a:p>
          <a:p>
            <a:r>
              <a:rPr lang="pt-BR" sz="1600">
                <a:solidFill>
                  <a:srgbClr val="000000"/>
                </a:solidFill>
              </a:rPr>
              <a:t>não respondeu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451783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808038" y="73977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000"/>
              <a:t>Porcentagem de mulheres esterilizadas segundo o momento da realização da cirurgia. PNDS 1996 e 2006.</a:t>
            </a:r>
          </a:p>
        </p:txBody>
      </p:sp>
      <p:sp>
        <p:nvSpPr>
          <p:cNvPr id="37891" name="Arc 4"/>
          <p:cNvSpPr>
            <a:spLocks/>
          </p:cNvSpPr>
          <p:nvPr/>
        </p:nvSpPr>
        <p:spPr bwMode="auto">
          <a:xfrm>
            <a:off x="3787775" y="2778125"/>
            <a:ext cx="1998663" cy="2608263"/>
          </a:xfrm>
          <a:custGeom>
            <a:avLst/>
            <a:gdLst>
              <a:gd name="T0" fmla="*/ 2147483647 w 33129"/>
              <a:gd name="T1" fmla="*/ 0 h 43200"/>
              <a:gd name="T2" fmla="*/ 0 w 33129"/>
              <a:gd name="T3" fmla="*/ 2147483647 h 43200"/>
              <a:gd name="T4" fmla="*/ 2147483647 w 33129"/>
              <a:gd name="T5" fmla="*/ 2147483647 h 43200"/>
              <a:gd name="T6" fmla="*/ 0 60000 65536"/>
              <a:gd name="T7" fmla="*/ 0 60000 65536"/>
              <a:gd name="T8" fmla="*/ 0 60000 65536"/>
              <a:gd name="T9" fmla="*/ 0 w 33129"/>
              <a:gd name="T10" fmla="*/ 0 h 43200"/>
              <a:gd name="T11" fmla="*/ 33129 w 331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9" h="43200" fill="none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</a:path>
              <a:path w="33129" h="43200" stroke="0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  <a:lnTo>
                  <a:pt x="11529" y="21600"/>
                </a:lnTo>
                <a:lnTo>
                  <a:pt x="1145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2" name="Arc 5"/>
          <p:cNvSpPr>
            <a:spLocks/>
          </p:cNvSpPr>
          <p:nvPr/>
        </p:nvSpPr>
        <p:spPr bwMode="auto">
          <a:xfrm>
            <a:off x="3182938" y="4083050"/>
            <a:ext cx="1300162" cy="1103313"/>
          </a:xfrm>
          <a:custGeom>
            <a:avLst/>
            <a:gdLst>
              <a:gd name="T0" fmla="*/ 2147483647 w 21555"/>
              <a:gd name="T1" fmla="*/ 2147483647 h 18266"/>
              <a:gd name="T2" fmla="*/ 0 w 21555"/>
              <a:gd name="T3" fmla="*/ 2147483647 h 18266"/>
              <a:gd name="T4" fmla="*/ 2147483647 w 21555"/>
              <a:gd name="T5" fmla="*/ 0 h 18266"/>
              <a:gd name="T6" fmla="*/ 0 60000 65536"/>
              <a:gd name="T7" fmla="*/ 0 60000 65536"/>
              <a:gd name="T8" fmla="*/ 0 60000 65536"/>
              <a:gd name="T9" fmla="*/ 0 w 21555"/>
              <a:gd name="T10" fmla="*/ 0 h 18266"/>
              <a:gd name="T11" fmla="*/ 21555 w 21555"/>
              <a:gd name="T12" fmla="*/ 18266 h 18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5" h="18266" fill="none" extrusionOk="0">
                <a:moveTo>
                  <a:pt x="10026" y="18265"/>
                </a:moveTo>
                <a:cubicBezTo>
                  <a:pt x="4173" y="14571"/>
                  <a:pt x="445" y="8297"/>
                  <a:pt x="-1" y="1391"/>
                </a:cubicBezTo>
              </a:path>
              <a:path w="21555" h="18266" stroke="0" extrusionOk="0">
                <a:moveTo>
                  <a:pt x="10026" y="18265"/>
                </a:moveTo>
                <a:cubicBezTo>
                  <a:pt x="4173" y="14571"/>
                  <a:pt x="445" y="8297"/>
                  <a:pt x="-1" y="1391"/>
                </a:cubicBezTo>
                <a:lnTo>
                  <a:pt x="21555" y="0"/>
                </a:lnTo>
                <a:lnTo>
                  <a:pt x="10026" y="18265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3" name="Arc 6"/>
          <p:cNvSpPr>
            <a:spLocks/>
          </p:cNvSpPr>
          <p:nvPr/>
        </p:nvSpPr>
        <p:spPr bwMode="auto">
          <a:xfrm>
            <a:off x="3179763" y="2778125"/>
            <a:ext cx="1303337" cy="1387475"/>
          </a:xfrm>
          <a:custGeom>
            <a:avLst/>
            <a:gdLst>
              <a:gd name="T0" fmla="*/ 2147483647 w 21600"/>
              <a:gd name="T1" fmla="*/ 2147483647 h 22991"/>
              <a:gd name="T2" fmla="*/ 2147483647 w 21600"/>
              <a:gd name="T3" fmla="*/ 0 h 22991"/>
              <a:gd name="T4" fmla="*/ 2147483647 w 21600"/>
              <a:gd name="T5" fmla="*/ 2147483647 h 22991"/>
              <a:gd name="T6" fmla="*/ 0 60000 65536"/>
              <a:gd name="T7" fmla="*/ 0 60000 65536"/>
              <a:gd name="T8" fmla="*/ 0 60000 65536"/>
              <a:gd name="T9" fmla="*/ 0 w 21600"/>
              <a:gd name="T10" fmla="*/ 0 h 22991"/>
              <a:gd name="T11" fmla="*/ 21600 w 21600"/>
              <a:gd name="T12" fmla="*/ 22991 h 22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91" fill="none" extrusionOk="0">
                <a:moveTo>
                  <a:pt x="44" y="22991"/>
                </a:moveTo>
                <a:cubicBezTo>
                  <a:pt x="14" y="22527"/>
                  <a:pt x="0" y="22064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</a:path>
              <a:path w="21600" h="22991" stroke="0" extrusionOk="0">
                <a:moveTo>
                  <a:pt x="44" y="22991"/>
                </a:moveTo>
                <a:cubicBezTo>
                  <a:pt x="14" y="22527"/>
                  <a:pt x="0" y="22064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  <a:lnTo>
                  <a:pt x="21600" y="21600"/>
                </a:lnTo>
                <a:lnTo>
                  <a:pt x="44" y="2299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197350" y="21907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1996</a:t>
            </a:r>
            <a:endParaRPr lang="pt-BR" sz="2000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4905375" y="40687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59%</a:t>
            </a:r>
            <a:endParaRPr lang="pt-BR" sz="2000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417888" y="434657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15%</a:t>
            </a:r>
            <a:endParaRPr lang="pt-BR" sz="2000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778250" y="32305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26%</a:t>
            </a:r>
            <a:endParaRPr lang="pt-BR" sz="2000"/>
          </a:p>
        </p:txBody>
      </p:sp>
      <p:sp>
        <p:nvSpPr>
          <p:cNvPr id="37898" name="Arc 11"/>
          <p:cNvSpPr>
            <a:spLocks/>
          </p:cNvSpPr>
          <p:nvPr/>
        </p:nvSpPr>
        <p:spPr bwMode="auto">
          <a:xfrm>
            <a:off x="6696075" y="2747963"/>
            <a:ext cx="1998663" cy="2608262"/>
          </a:xfrm>
          <a:custGeom>
            <a:avLst/>
            <a:gdLst>
              <a:gd name="T0" fmla="*/ 2147483647 w 33129"/>
              <a:gd name="T1" fmla="*/ 0 h 43200"/>
              <a:gd name="T2" fmla="*/ 0 w 33129"/>
              <a:gd name="T3" fmla="*/ 2147483647 h 43200"/>
              <a:gd name="T4" fmla="*/ 2147483647 w 33129"/>
              <a:gd name="T5" fmla="*/ 2147483647 h 43200"/>
              <a:gd name="T6" fmla="*/ 0 60000 65536"/>
              <a:gd name="T7" fmla="*/ 0 60000 65536"/>
              <a:gd name="T8" fmla="*/ 0 60000 65536"/>
              <a:gd name="T9" fmla="*/ 0 w 33129"/>
              <a:gd name="T10" fmla="*/ 0 h 43200"/>
              <a:gd name="T11" fmla="*/ 33129 w 331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9" h="43200" fill="none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</a:path>
              <a:path w="33129" h="43200" stroke="0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  <a:lnTo>
                  <a:pt x="11529" y="21600"/>
                </a:lnTo>
                <a:lnTo>
                  <a:pt x="1145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9" name="Arc 12"/>
          <p:cNvSpPr>
            <a:spLocks/>
          </p:cNvSpPr>
          <p:nvPr/>
        </p:nvSpPr>
        <p:spPr bwMode="auto">
          <a:xfrm>
            <a:off x="6227763" y="4043363"/>
            <a:ext cx="1182687" cy="1103312"/>
          </a:xfrm>
          <a:custGeom>
            <a:avLst/>
            <a:gdLst>
              <a:gd name="T0" fmla="*/ 2147483647 w 19602"/>
              <a:gd name="T1" fmla="*/ 2147483647 h 18266"/>
              <a:gd name="T2" fmla="*/ 0 w 19602"/>
              <a:gd name="T3" fmla="*/ 2147483647 h 18266"/>
              <a:gd name="T4" fmla="*/ 2147483647 w 19602"/>
              <a:gd name="T5" fmla="*/ 0 h 18266"/>
              <a:gd name="T6" fmla="*/ 0 60000 65536"/>
              <a:gd name="T7" fmla="*/ 0 60000 65536"/>
              <a:gd name="T8" fmla="*/ 0 60000 65536"/>
              <a:gd name="T9" fmla="*/ 0 w 19602"/>
              <a:gd name="T10" fmla="*/ 0 h 18266"/>
              <a:gd name="T11" fmla="*/ 19602 w 19602"/>
              <a:gd name="T12" fmla="*/ 18266 h 18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02" h="18266" fill="none" extrusionOk="0">
                <a:moveTo>
                  <a:pt x="8073" y="18265"/>
                </a:moveTo>
                <a:cubicBezTo>
                  <a:pt x="4552" y="16043"/>
                  <a:pt x="1748" y="12850"/>
                  <a:pt x="-1" y="9072"/>
                </a:cubicBezTo>
              </a:path>
              <a:path w="19602" h="18266" stroke="0" extrusionOk="0">
                <a:moveTo>
                  <a:pt x="8073" y="18265"/>
                </a:moveTo>
                <a:cubicBezTo>
                  <a:pt x="4552" y="16043"/>
                  <a:pt x="1748" y="12850"/>
                  <a:pt x="-1" y="9072"/>
                </a:cubicBezTo>
                <a:lnTo>
                  <a:pt x="19602" y="0"/>
                </a:lnTo>
                <a:lnTo>
                  <a:pt x="8073" y="18265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0" name="Arc 13"/>
          <p:cNvSpPr>
            <a:spLocks/>
          </p:cNvSpPr>
          <p:nvPr/>
        </p:nvSpPr>
        <p:spPr bwMode="auto">
          <a:xfrm>
            <a:off x="6088063" y="2747963"/>
            <a:ext cx="1303337" cy="1852612"/>
          </a:xfrm>
          <a:custGeom>
            <a:avLst/>
            <a:gdLst>
              <a:gd name="T0" fmla="*/ 2147483647 w 21600"/>
              <a:gd name="T1" fmla="*/ 2147483647 h 30672"/>
              <a:gd name="T2" fmla="*/ 2147483647 w 21600"/>
              <a:gd name="T3" fmla="*/ 0 h 30672"/>
              <a:gd name="T4" fmla="*/ 2147483647 w 21600"/>
              <a:gd name="T5" fmla="*/ 2147483647 h 30672"/>
              <a:gd name="T6" fmla="*/ 0 60000 65536"/>
              <a:gd name="T7" fmla="*/ 0 60000 65536"/>
              <a:gd name="T8" fmla="*/ 0 60000 65536"/>
              <a:gd name="T9" fmla="*/ 0 w 21600"/>
              <a:gd name="T10" fmla="*/ 0 h 30672"/>
              <a:gd name="T11" fmla="*/ 21600 w 21600"/>
              <a:gd name="T12" fmla="*/ 30672 h 30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72" fill="none" extrusionOk="0">
                <a:moveTo>
                  <a:pt x="1997" y="30672"/>
                </a:moveTo>
                <a:cubicBezTo>
                  <a:pt x="681" y="27828"/>
                  <a:pt x="0" y="24733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</a:path>
              <a:path w="21600" h="30672" stroke="0" extrusionOk="0">
                <a:moveTo>
                  <a:pt x="1997" y="30672"/>
                </a:moveTo>
                <a:cubicBezTo>
                  <a:pt x="681" y="27828"/>
                  <a:pt x="0" y="24733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  <a:lnTo>
                  <a:pt x="21600" y="21600"/>
                </a:lnTo>
                <a:lnTo>
                  <a:pt x="1997" y="3067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7105650" y="21955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2006</a:t>
            </a:r>
            <a:endParaRPr lang="pt-BR" sz="2000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7791450" y="40052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59%</a:t>
            </a:r>
            <a:endParaRPr lang="pt-BR" sz="2000"/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6545263" y="4545013"/>
            <a:ext cx="366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9%</a:t>
            </a:r>
            <a:endParaRPr lang="pt-BR" sz="2000"/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6513513" y="3429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32%</a:t>
            </a:r>
            <a:endParaRPr lang="pt-BR" sz="2000"/>
          </a:p>
        </p:txBody>
      </p:sp>
      <p:sp>
        <p:nvSpPr>
          <p:cNvPr id="37905" name="Rectangle 18"/>
          <p:cNvSpPr>
            <a:spLocks noChangeArrowheads="1"/>
          </p:cNvSpPr>
          <p:nvPr/>
        </p:nvSpPr>
        <p:spPr bwMode="auto">
          <a:xfrm>
            <a:off x="904875" y="3070225"/>
            <a:ext cx="215900" cy="2063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6" name="Rectangle 19"/>
          <p:cNvSpPr>
            <a:spLocks noChangeArrowheads="1"/>
          </p:cNvSpPr>
          <p:nvPr/>
        </p:nvSpPr>
        <p:spPr bwMode="auto">
          <a:xfrm>
            <a:off x="896938" y="3703638"/>
            <a:ext cx="215900" cy="206375"/>
          </a:xfrm>
          <a:prstGeom prst="rect">
            <a:avLst/>
          </a:prstGeom>
          <a:solidFill>
            <a:srgbClr val="CC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7" name="Rectangle 20"/>
          <p:cNvSpPr>
            <a:spLocks noChangeArrowheads="1"/>
          </p:cNvSpPr>
          <p:nvPr/>
        </p:nvSpPr>
        <p:spPr bwMode="auto">
          <a:xfrm>
            <a:off x="1201738" y="3055938"/>
            <a:ext cx="1400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No parto cesário</a:t>
            </a:r>
            <a:endParaRPr lang="pt-BR" sz="1500"/>
          </a:p>
        </p:txBody>
      </p:sp>
      <p:sp>
        <p:nvSpPr>
          <p:cNvPr id="37908" name="Rectangle 21"/>
          <p:cNvSpPr>
            <a:spLocks noChangeArrowheads="1"/>
          </p:cNvSpPr>
          <p:nvPr/>
        </p:nvSpPr>
        <p:spPr bwMode="auto">
          <a:xfrm>
            <a:off x="892175" y="4365625"/>
            <a:ext cx="2159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9" name="Rectangle 22"/>
          <p:cNvSpPr>
            <a:spLocks noChangeArrowheads="1"/>
          </p:cNvSpPr>
          <p:nvPr/>
        </p:nvSpPr>
        <p:spPr bwMode="auto">
          <a:xfrm>
            <a:off x="1201738" y="3621088"/>
            <a:ext cx="134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Depois do parto</a:t>
            </a:r>
          </a:p>
          <a:p>
            <a:r>
              <a:rPr lang="pt-BR" sz="1500">
                <a:solidFill>
                  <a:srgbClr val="000000"/>
                </a:solidFill>
              </a:rPr>
              <a:t>normal</a:t>
            </a:r>
            <a:endParaRPr lang="pt-BR" sz="1500"/>
          </a:p>
        </p:txBody>
      </p:sp>
      <p:sp>
        <p:nvSpPr>
          <p:cNvPr id="37910" name="Rectangle 23"/>
          <p:cNvSpPr>
            <a:spLocks noChangeArrowheads="1"/>
          </p:cNvSpPr>
          <p:nvPr/>
        </p:nvSpPr>
        <p:spPr bwMode="auto">
          <a:xfrm>
            <a:off x="627063" y="2209800"/>
            <a:ext cx="3151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600"/>
              <a:t>P</a:t>
            </a:r>
            <a:r>
              <a:rPr lang="pt-BR" sz="1600">
                <a:solidFill>
                  <a:srgbClr val="000000"/>
                </a:solidFill>
              </a:rPr>
              <a:t>or ocasião do nascimento</a:t>
            </a:r>
          </a:p>
          <a:p>
            <a:r>
              <a:rPr lang="pt-BR" sz="1600">
                <a:solidFill>
                  <a:srgbClr val="000000"/>
                </a:solidFill>
              </a:rPr>
              <a:t>do último filho</a:t>
            </a:r>
          </a:p>
        </p:txBody>
      </p:sp>
      <p:sp>
        <p:nvSpPr>
          <p:cNvPr id="37911" name="Rectangle 24"/>
          <p:cNvSpPr>
            <a:spLocks noChangeArrowheads="1"/>
          </p:cNvSpPr>
          <p:nvPr/>
        </p:nvSpPr>
        <p:spPr bwMode="auto">
          <a:xfrm>
            <a:off x="1176338" y="4298950"/>
            <a:ext cx="177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600"/>
              <a:t>Em outra ocasião</a:t>
            </a:r>
            <a:endParaRPr lang="pt-BR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37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579438" y="920750"/>
            <a:ext cx="8297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/>
              <a:t>ASSISTÊNCIA ao PRÉ NATAL</a:t>
            </a:r>
          </a:p>
          <a:p>
            <a:pPr eaLnBrk="1" hangingPunct="1"/>
            <a:r>
              <a:rPr lang="pt-BR" sz="2000"/>
              <a:t>Percentagens de mulheres com assistência ao pré natal, segundo o número de consultas. PNDS 1996 e 2006.</a:t>
            </a:r>
          </a:p>
        </p:txBody>
      </p:sp>
      <p:grpSp>
        <p:nvGrpSpPr>
          <p:cNvPr id="38915" name="Group 102"/>
          <p:cNvGrpSpPr>
            <a:grpSpLocks/>
          </p:cNvGrpSpPr>
          <p:nvPr/>
        </p:nvGrpSpPr>
        <p:grpSpPr bwMode="auto">
          <a:xfrm>
            <a:off x="1427163" y="2649538"/>
            <a:ext cx="6899275" cy="3498850"/>
            <a:chOff x="899" y="1559"/>
            <a:chExt cx="4346" cy="2314"/>
          </a:xfrm>
        </p:grpSpPr>
        <p:sp>
          <p:nvSpPr>
            <p:cNvPr id="39010" name="Line 2"/>
            <p:cNvSpPr>
              <a:spLocks noChangeShapeType="1"/>
            </p:cNvSpPr>
            <p:nvPr/>
          </p:nvSpPr>
          <p:spPr bwMode="auto">
            <a:xfrm>
              <a:off x="899" y="1587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11" name="Line 4"/>
            <p:cNvSpPr>
              <a:spLocks noChangeShapeType="1"/>
            </p:cNvSpPr>
            <p:nvPr/>
          </p:nvSpPr>
          <p:spPr bwMode="auto">
            <a:xfrm>
              <a:off x="1987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12" name="Line 5"/>
            <p:cNvSpPr>
              <a:spLocks noChangeShapeType="1"/>
            </p:cNvSpPr>
            <p:nvPr/>
          </p:nvSpPr>
          <p:spPr bwMode="auto">
            <a:xfrm>
              <a:off x="3077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13" name="Line 6"/>
            <p:cNvSpPr>
              <a:spLocks noChangeShapeType="1"/>
            </p:cNvSpPr>
            <p:nvPr/>
          </p:nvSpPr>
          <p:spPr bwMode="auto">
            <a:xfrm>
              <a:off x="4160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14" name="Line 7"/>
            <p:cNvSpPr>
              <a:spLocks noChangeShapeType="1"/>
            </p:cNvSpPr>
            <p:nvPr/>
          </p:nvSpPr>
          <p:spPr bwMode="auto">
            <a:xfrm>
              <a:off x="5244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1433513" y="5676900"/>
            <a:ext cx="2200275" cy="374650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1433513" y="5175250"/>
            <a:ext cx="246062" cy="384175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1433513" y="4459288"/>
            <a:ext cx="587375" cy="384175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1433513" y="3967163"/>
            <a:ext cx="53975" cy="374650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1433513" y="3140075"/>
            <a:ext cx="982662" cy="385763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1" name="Rectangle 13"/>
          <p:cNvSpPr>
            <a:spLocks noChangeArrowheads="1"/>
          </p:cNvSpPr>
          <p:nvPr/>
        </p:nvSpPr>
        <p:spPr bwMode="auto">
          <a:xfrm>
            <a:off x="1433513" y="2649538"/>
            <a:ext cx="85725" cy="373062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3633788" y="5676900"/>
            <a:ext cx="909637" cy="374650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1679575" y="5175250"/>
            <a:ext cx="566738" cy="384175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4" name="Rectangle 16"/>
          <p:cNvSpPr>
            <a:spLocks noChangeArrowheads="1"/>
          </p:cNvSpPr>
          <p:nvPr/>
        </p:nvSpPr>
        <p:spPr bwMode="auto">
          <a:xfrm>
            <a:off x="2020888" y="4459288"/>
            <a:ext cx="449262" cy="384175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5" name="Rectangle 17"/>
          <p:cNvSpPr>
            <a:spLocks noChangeArrowheads="1"/>
          </p:cNvSpPr>
          <p:nvPr/>
        </p:nvSpPr>
        <p:spPr bwMode="auto">
          <a:xfrm>
            <a:off x="1487488" y="3967163"/>
            <a:ext cx="223837" cy="374650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6" name="Rectangle 18"/>
          <p:cNvSpPr>
            <a:spLocks noChangeArrowheads="1"/>
          </p:cNvSpPr>
          <p:nvPr/>
        </p:nvSpPr>
        <p:spPr bwMode="auto">
          <a:xfrm>
            <a:off x="2416175" y="3140075"/>
            <a:ext cx="555625" cy="385763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7" name="Rectangle 19"/>
          <p:cNvSpPr>
            <a:spLocks noChangeArrowheads="1"/>
          </p:cNvSpPr>
          <p:nvPr/>
        </p:nvSpPr>
        <p:spPr bwMode="auto">
          <a:xfrm>
            <a:off x="1519238" y="2649538"/>
            <a:ext cx="288925" cy="373062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8" name="Rectangle 20"/>
          <p:cNvSpPr>
            <a:spLocks noChangeArrowheads="1"/>
          </p:cNvSpPr>
          <p:nvPr/>
        </p:nvSpPr>
        <p:spPr bwMode="auto">
          <a:xfrm>
            <a:off x="4543425" y="5676900"/>
            <a:ext cx="1816100" cy="374650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29" name="Rectangle 21"/>
          <p:cNvSpPr>
            <a:spLocks noChangeArrowheads="1"/>
          </p:cNvSpPr>
          <p:nvPr/>
        </p:nvSpPr>
        <p:spPr bwMode="auto">
          <a:xfrm>
            <a:off x="2246313" y="5175250"/>
            <a:ext cx="2338387" cy="384175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0" name="Rectangle 22"/>
          <p:cNvSpPr>
            <a:spLocks noChangeArrowheads="1"/>
          </p:cNvSpPr>
          <p:nvPr/>
        </p:nvSpPr>
        <p:spPr bwMode="auto">
          <a:xfrm>
            <a:off x="2470150" y="4459288"/>
            <a:ext cx="1997075" cy="384175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1" name="Rectangle 23"/>
          <p:cNvSpPr>
            <a:spLocks noChangeArrowheads="1"/>
          </p:cNvSpPr>
          <p:nvPr/>
        </p:nvSpPr>
        <p:spPr bwMode="auto">
          <a:xfrm>
            <a:off x="1711325" y="3967163"/>
            <a:ext cx="1890713" cy="374650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2" name="Rectangle 24"/>
          <p:cNvSpPr>
            <a:spLocks noChangeArrowheads="1"/>
          </p:cNvSpPr>
          <p:nvPr/>
        </p:nvSpPr>
        <p:spPr bwMode="auto">
          <a:xfrm>
            <a:off x="2971800" y="3140075"/>
            <a:ext cx="1966913" cy="385763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3" name="Rectangle 25"/>
          <p:cNvSpPr>
            <a:spLocks noChangeArrowheads="1"/>
          </p:cNvSpPr>
          <p:nvPr/>
        </p:nvSpPr>
        <p:spPr bwMode="auto">
          <a:xfrm>
            <a:off x="1808163" y="2649538"/>
            <a:ext cx="1976437" cy="373062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4" name="Rectangle 26"/>
          <p:cNvSpPr>
            <a:spLocks noChangeArrowheads="1"/>
          </p:cNvSpPr>
          <p:nvPr/>
        </p:nvSpPr>
        <p:spPr bwMode="auto">
          <a:xfrm>
            <a:off x="6359525" y="5676900"/>
            <a:ext cx="1879600" cy="374650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5" name="Rectangle 27"/>
          <p:cNvSpPr>
            <a:spLocks noChangeArrowheads="1"/>
          </p:cNvSpPr>
          <p:nvPr/>
        </p:nvSpPr>
        <p:spPr bwMode="auto">
          <a:xfrm>
            <a:off x="4584700" y="5175250"/>
            <a:ext cx="3270250" cy="384175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6" name="Rectangle 28"/>
          <p:cNvSpPr>
            <a:spLocks noChangeArrowheads="1"/>
          </p:cNvSpPr>
          <p:nvPr/>
        </p:nvSpPr>
        <p:spPr bwMode="auto">
          <a:xfrm>
            <a:off x="4467225" y="4459288"/>
            <a:ext cx="3729038" cy="384175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7" name="Rectangle 29"/>
          <p:cNvSpPr>
            <a:spLocks noChangeArrowheads="1"/>
          </p:cNvSpPr>
          <p:nvPr/>
        </p:nvSpPr>
        <p:spPr bwMode="auto">
          <a:xfrm>
            <a:off x="3602038" y="3967163"/>
            <a:ext cx="4445000" cy="374650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8" name="Rectangle 30"/>
          <p:cNvSpPr>
            <a:spLocks noChangeArrowheads="1"/>
          </p:cNvSpPr>
          <p:nvPr/>
        </p:nvSpPr>
        <p:spPr bwMode="auto">
          <a:xfrm>
            <a:off x="4938713" y="3140075"/>
            <a:ext cx="3268662" cy="385763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39" name="Rectangle 31"/>
          <p:cNvSpPr>
            <a:spLocks noChangeArrowheads="1"/>
          </p:cNvSpPr>
          <p:nvPr/>
        </p:nvSpPr>
        <p:spPr bwMode="auto">
          <a:xfrm>
            <a:off x="3784600" y="2649538"/>
            <a:ext cx="4219575" cy="373062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0" name="Rectangle 32"/>
          <p:cNvSpPr>
            <a:spLocks noChangeArrowheads="1"/>
          </p:cNvSpPr>
          <p:nvPr/>
        </p:nvSpPr>
        <p:spPr bwMode="auto">
          <a:xfrm>
            <a:off x="8239125" y="5676900"/>
            <a:ext cx="74613" cy="37465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1" name="Rectangle 33"/>
          <p:cNvSpPr>
            <a:spLocks noChangeArrowheads="1"/>
          </p:cNvSpPr>
          <p:nvPr/>
        </p:nvSpPr>
        <p:spPr bwMode="auto">
          <a:xfrm>
            <a:off x="7854950" y="5175250"/>
            <a:ext cx="469900" cy="3841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2" name="Rectangle 34"/>
          <p:cNvSpPr>
            <a:spLocks noChangeArrowheads="1"/>
          </p:cNvSpPr>
          <p:nvPr/>
        </p:nvSpPr>
        <p:spPr bwMode="auto">
          <a:xfrm>
            <a:off x="8196263" y="4459288"/>
            <a:ext cx="139700" cy="3841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3" name="Rectangle 35"/>
          <p:cNvSpPr>
            <a:spLocks noChangeArrowheads="1"/>
          </p:cNvSpPr>
          <p:nvPr/>
        </p:nvSpPr>
        <p:spPr bwMode="auto">
          <a:xfrm>
            <a:off x="8047038" y="3967163"/>
            <a:ext cx="288925" cy="37465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4" name="Rectangle 36"/>
          <p:cNvSpPr>
            <a:spLocks noChangeArrowheads="1"/>
          </p:cNvSpPr>
          <p:nvPr/>
        </p:nvSpPr>
        <p:spPr bwMode="auto">
          <a:xfrm>
            <a:off x="8207375" y="3140075"/>
            <a:ext cx="117475" cy="38576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5" name="Rectangle 37"/>
          <p:cNvSpPr>
            <a:spLocks noChangeArrowheads="1"/>
          </p:cNvSpPr>
          <p:nvPr/>
        </p:nvSpPr>
        <p:spPr bwMode="auto">
          <a:xfrm>
            <a:off x="8004175" y="2649538"/>
            <a:ext cx="320675" cy="373062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46" name="Line 38"/>
          <p:cNvSpPr>
            <a:spLocks noChangeShapeType="1"/>
          </p:cNvSpPr>
          <p:nvPr/>
        </p:nvSpPr>
        <p:spPr bwMode="auto">
          <a:xfrm>
            <a:off x="1433513" y="6103938"/>
            <a:ext cx="6891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47" name="Line 39"/>
          <p:cNvSpPr>
            <a:spLocks noChangeShapeType="1"/>
          </p:cNvSpPr>
          <p:nvPr/>
        </p:nvSpPr>
        <p:spPr bwMode="auto">
          <a:xfrm flipV="1">
            <a:off x="1433513" y="610393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48" name="Line 40"/>
          <p:cNvSpPr>
            <a:spLocks noChangeShapeType="1"/>
          </p:cNvSpPr>
          <p:nvPr/>
        </p:nvSpPr>
        <p:spPr bwMode="auto">
          <a:xfrm flipV="1">
            <a:off x="3154363" y="610393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49" name="Line 41"/>
          <p:cNvSpPr>
            <a:spLocks noChangeShapeType="1"/>
          </p:cNvSpPr>
          <p:nvPr/>
        </p:nvSpPr>
        <p:spPr bwMode="auto">
          <a:xfrm flipV="1">
            <a:off x="4884738" y="610393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50" name="Line 42"/>
          <p:cNvSpPr>
            <a:spLocks noChangeShapeType="1"/>
          </p:cNvSpPr>
          <p:nvPr/>
        </p:nvSpPr>
        <p:spPr bwMode="auto">
          <a:xfrm flipV="1">
            <a:off x="6604000" y="61039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51" name="Line 43"/>
          <p:cNvSpPr>
            <a:spLocks noChangeShapeType="1"/>
          </p:cNvSpPr>
          <p:nvPr/>
        </p:nvSpPr>
        <p:spPr bwMode="auto">
          <a:xfrm flipV="1">
            <a:off x="8324850" y="610393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52" name="Line 44"/>
          <p:cNvSpPr>
            <a:spLocks noChangeShapeType="1"/>
          </p:cNvSpPr>
          <p:nvPr/>
        </p:nvSpPr>
        <p:spPr bwMode="auto">
          <a:xfrm>
            <a:off x="1381125" y="610393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53" name="Rectangle 45"/>
          <p:cNvSpPr>
            <a:spLocks noChangeArrowheads="1"/>
          </p:cNvSpPr>
          <p:nvPr/>
        </p:nvSpPr>
        <p:spPr bwMode="auto">
          <a:xfrm>
            <a:off x="2459038" y="57737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38954" name="Rectangle 46"/>
          <p:cNvSpPr>
            <a:spLocks noChangeArrowheads="1"/>
          </p:cNvSpPr>
          <p:nvPr/>
        </p:nvSpPr>
        <p:spPr bwMode="auto">
          <a:xfrm>
            <a:off x="1519238" y="528161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955" name="Rectangle 47"/>
          <p:cNvSpPr>
            <a:spLocks noChangeArrowheads="1"/>
          </p:cNvSpPr>
          <p:nvPr/>
        </p:nvSpPr>
        <p:spPr bwMode="auto">
          <a:xfrm>
            <a:off x="1690688" y="45656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8956" name="Rectangle 48"/>
          <p:cNvSpPr>
            <a:spLocks noChangeArrowheads="1"/>
          </p:cNvSpPr>
          <p:nvPr/>
        </p:nvSpPr>
        <p:spPr bwMode="auto">
          <a:xfrm>
            <a:off x="1422400" y="40640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957" name="Rectangle 49"/>
          <p:cNvSpPr>
            <a:spLocks noChangeArrowheads="1"/>
          </p:cNvSpPr>
          <p:nvPr/>
        </p:nvSpPr>
        <p:spPr bwMode="auto">
          <a:xfrm>
            <a:off x="1851025" y="32480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8958" name="Rectangle 50"/>
          <p:cNvSpPr>
            <a:spLocks noChangeArrowheads="1"/>
          </p:cNvSpPr>
          <p:nvPr/>
        </p:nvSpPr>
        <p:spPr bwMode="auto">
          <a:xfrm>
            <a:off x="1444625" y="27447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959" name="Rectangle 51"/>
          <p:cNvSpPr>
            <a:spLocks noChangeArrowheads="1"/>
          </p:cNvSpPr>
          <p:nvPr/>
        </p:nvSpPr>
        <p:spPr bwMode="auto">
          <a:xfrm>
            <a:off x="4008438" y="57737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8960" name="Rectangle 52"/>
          <p:cNvSpPr>
            <a:spLocks noChangeArrowheads="1"/>
          </p:cNvSpPr>
          <p:nvPr/>
        </p:nvSpPr>
        <p:spPr bwMode="auto">
          <a:xfrm>
            <a:off x="1925638" y="528161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8961" name="Rectangle 53"/>
          <p:cNvSpPr>
            <a:spLocks noChangeArrowheads="1"/>
          </p:cNvSpPr>
          <p:nvPr/>
        </p:nvSpPr>
        <p:spPr bwMode="auto">
          <a:xfrm>
            <a:off x="2212975" y="45656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8962" name="Rectangle 54"/>
          <p:cNvSpPr>
            <a:spLocks noChangeArrowheads="1"/>
          </p:cNvSpPr>
          <p:nvPr/>
        </p:nvSpPr>
        <p:spPr bwMode="auto">
          <a:xfrm>
            <a:off x="1562100" y="40640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963" name="Rectangle 55"/>
          <p:cNvSpPr>
            <a:spLocks noChangeArrowheads="1"/>
          </p:cNvSpPr>
          <p:nvPr/>
        </p:nvSpPr>
        <p:spPr bwMode="auto">
          <a:xfrm>
            <a:off x="2662238" y="324802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8964" name="Rectangle 56"/>
          <p:cNvSpPr>
            <a:spLocks noChangeArrowheads="1"/>
          </p:cNvSpPr>
          <p:nvPr/>
        </p:nvSpPr>
        <p:spPr bwMode="auto">
          <a:xfrm>
            <a:off x="1625600" y="27447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965" name="Rectangle 57"/>
          <p:cNvSpPr>
            <a:spLocks noChangeArrowheads="1"/>
          </p:cNvSpPr>
          <p:nvPr/>
        </p:nvSpPr>
        <p:spPr bwMode="auto">
          <a:xfrm>
            <a:off x="5354638" y="57626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26</a:t>
            </a:r>
            <a:endParaRPr lang="pt-BR" sz="1600"/>
          </a:p>
        </p:txBody>
      </p:sp>
      <p:sp>
        <p:nvSpPr>
          <p:cNvPr id="38966" name="Rectangle 58"/>
          <p:cNvSpPr>
            <a:spLocks noChangeArrowheads="1"/>
          </p:cNvSpPr>
          <p:nvPr/>
        </p:nvSpPr>
        <p:spPr bwMode="auto">
          <a:xfrm>
            <a:off x="3314700" y="52705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34</a:t>
            </a:r>
            <a:endParaRPr lang="pt-BR" sz="1600"/>
          </a:p>
        </p:txBody>
      </p:sp>
      <p:sp>
        <p:nvSpPr>
          <p:cNvPr id="38967" name="Rectangle 59"/>
          <p:cNvSpPr>
            <a:spLocks noChangeArrowheads="1"/>
          </p:cNvSpPr>
          <p:nvPr/>
        </p:nvSpPr>
        <p:spPr bwMode="auto">
          <a:xfrm>
            <a:off x="3367088" y="45545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29</a:t>
            </a:r>
            <a:endParaRPr lang="pt-BR" sz="1600"/>
          </a:p>
        </p:txBody>
      </p:sp>
      <p:sp>
        <p:nvSpPr>
          <p:cNvPr id="38968" name="Rectangle 60"/>
          <p:cNvSpPr>
            <a:spLocks noChangeArrowheads="1"/>
          </p:cNvSpPr>
          <p:nvPr/>
        </p:nvSpPr>
        <p:spPr bwMode="auto">
          <a:xfrm>
            <a:off x="2555875" y="40528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27</a:t>
            </a:r>
            <a:endParaRPr lang="pt-BR" sz="1600"/>
          </a:p>
        </p:txBody>
      </p:sp>
      <p:sp>
        <p:nvSpPr>
          <p:cNvPr id="38969" name="Rectangle 61"/>
          <p:cNvSpPr>
            <a:spLocks noChangeArrowheads="1"/>
          </p:cNvSpPr>
          <p:nvPr/>
        </p:nvSpPr>
        <p:spPr bwMode="auto">
          <a:xfrm>
            <a:off x="3859213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28</a:t>
            </a:r>
            <a:endParaRPr lang="pt-BR" sz="1600"/>
          </a:p>
        </p:txBody>
      </p:sp>
      <p:sp>
        <p:nvSpPr>
          <p:cNvPr id="38970" name="Rectangle 62"/>
          <p:cNvSpPr>
            <a:spLocks noChangeArrowheads="1"/>
          </p:cNvSpPr>
          <p:nvPr/>
        </p:nvSpPr>
        <p:spPr bwMode="auto">
          <a:xfrm>
            <a:off x="2693988" y="27352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29</a:t>
            </a:r>
            <a:endParaRPr lang="pt-BR" sz="1600"/>
          </a:p>
        </p:txBody>
      </p:sp>
      <p:sp>
        <p:nvSpPr>
          <p:cNvPr id="38971" name="Rectangle 63"/>
          <p:cNvSpPr>
            <a:spLocks noChangeArrowheads="1"/>
          </p:cNvSpPr>
          <p:nvPr/>
        </p:nvSpPr>
        <p:spPr bwMode="auto">
          <a:xfrm>
            <a:off x="7202488" y="57626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27</a:t>
            </a:r>
            <a:endParaRPr lang="pt-BR" sz="1600"/>
          </a:p>
        </p:txBody>
      </p:sp>
      <p:sp>
        <p:nvSpPr>
          <p:cNvPr id="38972" name="Rectangle 64"/>
          <p:cNvSpPr>
            <a:spLocks noChangeArrowheads="1"/>
          </p:cNvSpPr>
          <p:nvPr/>
        </p:nvSpPr>
        <p:spPr bwMode="auto">
          <a:xfrm>
            <a:off x="6122988" y="52705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47</a:t>
            </a:r>
            <a:endParaRPr lang="pt-BR" sz="1600"/>
          </a:p>
        </p:txBody>
      </p:sp>
      <p:sp>
        <p:nvSpPr>
          <p:cNvPr id="38973" name="Rectangle 65"/>
          <p:cNvSpPr>
            <a:spLocks noChangeArrowheads="1"/>
          </p:cNvSpPr>
          <p:nvPr/>
        </p:nvSpPr>
        <p:spPr bwMode="auto">
          <a:xfrm>
            <a:off x="6230938" y="45545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54</a:t>
            </a:r>
            <a:endParaRPr lang="pt-BR" sz="1600"/>
          </a:p>
        </p:txBody>
      </p:sp>
      <p:sp>
        <p:nvSpPr>
          <p:cNvPr id="38974" name="Rectangle 66"/>
          <p:cNvSpPr>
            <a:spLocks noChangeArrowheads="1"/>
          </p:cNvSpPr>
          <p:nvPr/>
        </p:nvSpPr>
        <p:spPr bwMode="auto">
          <a:xfrm>
            <a:off x="5727700" y="40528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65</a:t>
            </a:r>
            <a:endParaRPr lang="pt-BR" sz="1600"/>
          </a:p>
        </p:txBody>
      </p:sp>
      <p:sp>
        <p:nvSpPr>
          <p:cNvPr id="38975" name="Rectangle 67"/>
          <p:cNvSpPr>
            <a:spLocks noChangeArrowheads="1"/>
          </p:cNvSpPr>
          <p:nvPr/>
        </p:nvSpPr>
        <p:spPr bwMode="auto">
          <a:xfrm>
            <a:off x="6477000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48</a:t>
            </a:r>
            <a:endParaRPr lang="pt-BR" sz="1600"/>
          </a:p>
        </p:txBody>
      </p:sp>
      <p:sp>
        <p:nvSpPr>
          <p:cNvPr id="38976" name="Rectangle 68"/>
          <p:cNvSpPr>
            <a:spLocks noChangeArrowheads="1"/>
          </p:cNvSpPr>
          <p:nvPr/>
        </p:nvSpPr>
        <p:spPr bwMode="auto">
          <a:xfrm>
            <a:off x="5792788" y="27352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61</a:t>
            </a:r>
            <a:endParaRPr lang="pt-BR" sz="1600"/>
          </a:p>
        </p:txBody>
      </p:sp>
      <p:sp>
        <p:nvSpPr>
          <p:cNvPr id="38977" name="Rectangle 69"/>
          <p:cNvSpPr>
            <a:spLocks noChangeArrowheads="1"/>
          </p:cNvSpPr>
          <p:nvPr/>
        </p:nvSpPr>
        <p:spPr bwMode="auto">
          <a:xfrm>
            <a:off x="820896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</a:t>
            </a:r>
            <a:endParaRPr lang="pt-BR" sz="1600"/>
          </a:p>
        </p:txBody>
      </p:sp>
      <p:sp>
        <p:nvSpPr>
          <p:cNvPr id="38978" name="Rectangle 70"/>
          <p:cNvSpPr>
            <a:spLocks noChangeArrowheads="1"/>
          </p:cNvSpPr>
          <p:nvPr/>
        </p:nvSpPr>
        <p:spPr bwMode="auto">
          <a:xfrm>
            <a:off x="8027988" y="52514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</a:t>
            </a:r>
            <a:endParaRPr lang="pt-BR" sz="1600"/>
          </a:p>
        </p:txBody>
      </p:sp>
      <p:sp>
        <p:nvSpPr>
          <p:cNvPr id="38979" name="Rectangle 71"/>
          <p:cNvSpPr>
            <a:spLocks noChangeArrowheads="1"/>
          </p:cNvSpPr>
          <p:nvPr/>
        </p:nvSpPr>
        <p:spPr bwMode="auto">
          <a:xfrm>
            <a:off x="8197850" y="45354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</a:t>
            </a:r>
            <a:endParaRPr lang="pt-BR" sz="1600"/>
          </a:p>
        </p:txBody>
      </p:sp>
      <p:sp>
        <p:nvSpPr>
          <p:cNvPr id="38980" name="Rectangle 72"/>
          <p:cNvSpPr>
            <a:spLocks noChangeArrowheads="1"/>
          </p:cNvSpPr>
          <p:nvPr/>
        </p:nvSpPr>
        <p:spPr bwMode="auto">
          <a:xfrm>
            <a:off x="8123238" y="40338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</a:t>
            </a:r>
            <a:endParaRPr lang="pt-BR" sz="1600"/>
          </a:p>
        </p:txBody>
      </p:sp>
      <p:sp>
        <p:nvSpPr>
          <p:cNvPr id="38981" name="Rectangle 73"/>
          <p:cNvSpPr>
            <a:spLocks noChangeArrowheads="1"/>
          </p:cNvSpPr>
          <p:nvPr/>
        </p:nvSpPr>
        <p:spPr bwMode="auto">
          <a:xfrm>
            <a:off x="8197850" y="32178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2</a:t>
            </a:r>
            <a:endParaRPr lang="pt-BR" sz="1600"/>
          </a:p>
        </p:txBody>
      </p:sp>
      <p:sp>
        <p:nvSpPr>
          <p:cNvPr id="38982" name="Rectangle 74"/>
          <p:cNvSpPr>
            <a:spLocks noChangeArrowheads="1"/>
          </p:cNvSpPr>
          <p:nvPr/>
        </p:nvSpPr>
        <p:spPr bwMode="auto">
          <a:xfrm>
            <a:off x="8102600" y="271621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5</a:t>
            </a:r>
            <a:endParaRPr lang="pt-BR" sz="1600"/>
          </a:p>
        </p:txBody>
      </p:sp>
      <p:sp>
        <p:nvSpPr>
          <p:cNvPr id="38983" name="Rectangle 75"/>
          <p:cNvSpPr>
            <a:spLocks noChangeArrowheads="1"/>
          </p:cNvSpPr>
          <p:nvPr/>
        </p:nvSpPr>
        <p:spPr bwMode="auto">
          <a:xfrm>
            <a:off x="1390650" y="62055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0</a:t>
            </a:r>
            <a:endParaRPr lang="pt-BR"/>
          </a:p>
        </p:txBody>
      </p:sp>
      <p:sp>
        <p:nvSpPr>
          <p:cNvPr id="38984" name="Rectangle 76"/>
          <p:cNvSpPr>
            <a:spLocks noChangeArrowheads="1"/>
          </p:cNvSpPr>
          <p:nvPr/>
        </p:nvSpPr>
        <p:spPr bwMode="auto">
          <a:xfrm>
            <a:off x="3057525" y="6205538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25%</a:t>
            </a:r>
            <a:endParaRPr lang="pt-BR"/>
          </a:p>
        </p:txBody>
      </p:sp>
      <p:sp>
        <p:nvSpPr>
          <p:cNvPr id="38985" name="Rectangle 77"/>
          <p:cNvSpPr>
            <a:spLocks noChangeArrowheads="1"/>
          </p:cNvSpPr>
          <p:nvPr/>
        </p:nvSpPr>
        <p:spPr bwMode="auto">
          <a:xfrm>
            <a:off x="4787900" y="6205538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50%</a:t>
            </a:r>
            <a:endParaRPr lang="pt-BR"/>
          </a:p>
        </p:txBody>
      </p:sp>
      <p:sp>
        <p:nvSpPr>
          <p:cNvPr id="38986" name="Rectangle 78"/>
          <p:cNvSpPr>
            <a:spLocks noChangeArrowheads="1"/>
          </p:cNvSpPr>
          <p:nvPr/>
        </p:nvSpPr>
        <p:spPr bwMode="auto">
          <a:xfrm>
            <a:off x="6508750" y="6205538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75%</a:t>
            </a:r>
            <a:endParaRPr lang="pt-BR"/>
          </a:p>
        </p:txBody>
      </p:sp>
      <p:sp>
        <p:nvSpPr>
          <p:cNvPr id="38987" name="Rectangle 79"/>
          <p:cNvSpPr>
            <a:spLocks noChangeArrowheads="1"/>
          </p:cNvSpPr>
          <p:nvPr/>
        </p:nvSpPr>
        <p:spPr bwMode="auto">
          <a:xfrm>
            <a:off x="8185150" y="6205538"/>
            <a:ext cx="454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100%</a:t>
            </a:r>
            <a:endParaRPr lang="pt-BR"/>
          </a:p>
        </p:txBody>
      </p:sp>
      <p:sp>
        <p:nvSpPr>
          <p:cNvPr id="38988" name="Rectangle 80"/>
          <p:cNvSpPr>
            <a:spLocks noChangeArrowheads="1"/>
          </p:cNvSpPr>
          <p:nvPr/>
        </p:nvSpPr>
        <p:spPr bwMode="auto">
          <a:xfrm>
            <a:off x="909638" y="5762625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1996</a:t>
            </a:r>
            <a:endParaRPr lang="pt-BR"/>
          </a:p>
        </p:txBody>
      </p:sp>
      <p:sp>
        <p:nvSpPr>
          <p:cNvPr id="38989" name="Rectangle 81"/>
          <p:cNvSpPr>
            <a:spLocks noChangeArrowheads="1"/>
          </p:cNvSpPr>
          <p:nvPr/>
        </p:nvSpPr>
        <p:spPr bwMode="auto">
          <a:xfrm>
            <a:off x="909638" y="5260975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2006</a:t>
            </a:r>
            <a:endParaRPr lang="pt-BR"/>
          </a:p>
        </p:txBody>
      </p:sp>
      <p:sp>
        <p:nvSpPr>
          <p:cNvPr id="38990" name="Rectangle 82"/>
          <p:cNvSpPr>
            <a:spLocks noChangeArrowheads="1"/>
          </p:cNvSpPr>
          <p:nvPr/>
        </p:nvSpPr>
        <p:spPr bwMode="auto">
          <a:xfrm>
            <a:off x="909638" y="4554538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1996</a:t>
            </a:r>
            <a:endParaRPr lang="pt-BR"/>
          </a:p>
        </p:txBody>
      </p:sp>
      <p:sp>
        <p:nvSpPr>
          <p:cNvPr id="38991" name="Rectangle 83"/>
          <p:cNvSpPr>
            <a:spLocks noChangeArrowheads="1"/>
          </p:cNvSpPr>
          <p:nvPr/>
        </p:nvSpPr>
        <p:spPr bwMode="auto">
          <a:xfrm>
            <a:off x="909638" y="4052888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2006</a:t>
            </a:r>
            <a:endParaRPr lang="pt-BR"/>
          </a:p>
        </p:txBody>
      </p:sp>
      <p:sp>
        <p:nvSpPr>
          <p:cNvPr id="38992" name="Rectangle 84"/>
          <p:cNvSpPr>
            <a:spLocks noChangeArrowheads="1"/>
          </p:cNvSpPr>
          <p:nvPr/>
        </p:nvSpPr>
        <p:spPr bwMode="auto">
          <a:xfrm>
            <a:off x="909638" y="3236913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1996</a:t>
            </a:r>
            <a:endParaRPr lang="pt-BR"/>
          </a:p>
        </p:txBody>
      </p:sp>
      <p:sp>
        <p:nvSpPr>
          <p:cNvPr id="38993" name="Rectangle 85"/>
          <p:cNvSpPr>
            <a:spLocks noChangeArrowheads="1"/>
          </p:cNvSpPr>
          <p:nvPr/>
        </p:nvSpPr>
        <p:spPr bwMode="auto">
          <a:xfrm>
            <a:off x="909638" y="2735263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2006</a:t>
            </a:r>
            <a:endParaRPr lang="pt-BR"/>
          </a:p>
        </p:txBody>
      </p:sp>
      <p:sp>
        <p:nvSpPr>
          <p:cNvPr id="38994" name="Rectangle 86"/>
          <p:cNvSpPr>
            <a:spLocks noChangeArrowheads="1"/>
          </p:cNvSpPr>
          <p:nvPr/>
        </p:nvSpPr>
        <p:spPr bwMode="auto">
          <a:xfrm rot="-5400000">
            <a:off x="440531" y="5541169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Rural</a:t>
            </a:r>
            <a:endParaRPr lang="pt-BR" sz="1600"/>
          </a:p>
        </p:txBody>
      </p:sp>
      <p:sp>
        <p:nvSpPr>
          <p:cNvPr id="38995" name="Rectangle 87"/>
          <p:cNvSpPr>
            <a:spLocks noChangeArrowheads="1"/>
          </p:cNvSpPr>
          <p:nvPr/>
        </p:nvSpPr>
        <p:spPr bwMode="auto">
          <a:xfrm rot="-5400000">
            <a:off x="350838" y="4329112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Urbana</a:t>
            </a:r>
            <a:endParaRPr lang="pt-BR" sz="1600"/>
          </a:p>
        </p:txBody>
      </p:sp>
      <p:sp>
        <p:nvSpPr>
          <p:cNvPr id="38996" name="Rectangle 88"/>
          <p:cNvSpPr>
            <a:spLocks noChangeArrowheads="1"/>
          </p:cNvSpPr>
          <p:nvPr/>
        </p:nvSpPr>
        <p:spPr bwMode="auto">
          <a:xfrm rot="-5400000">
            <a:off x="417513" y="2882900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Brasil</a:t>
            </a:r>
            <a:endParaRPr lang="pt-BR" sz="1600"/>
          </a:p>
        </p:txBody>
      </p:sp>
      <p:sp>
        <p:nvSpPr>
          <p:cNvPr id="38997" name="Rectangle 89"/>
          <p:cNvSpPr>
            <a:spLocks noChangeArrowheads="1"/>
          </p:cNvSpPr>
          <p:nvPr/>
        </p:nvSpPr>
        <p:spPr bwMode="auto">
          <a:xfrm>
            <a:off x="2978150" y="2009775"/>
            <a:ext cx="3829050" cy="5064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t-BR" sz="1600"/>
              <a:t>Número de consultas</a:t>
            </a:r>
          </a:p>
        </p:txBody>
      </p:sp>
      <p:sp>
        <p:nvSpPr>
          <p:cNvPr id="38998" name="Rectangle 90"/>
          <p:cNvSpPr>
            <a:spLocks noChangeArrowheads="1"/>
          </p:cNvSpPr>
          <p:nvPr/>
        </p:nvSpPr>
        <p:spPr bwMode="auto">
          <a:xfrm>
            <a:off x="3041650" y="2324100"/>
            <a:ext cx="96838" cy="96838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999" name="Rectangle 91"/>
          <p:cNvSpPr>
            <a:spLocks noChangeArrowheads="1"/>
          </p:cNvSpPr>
          <p:nvPr/>
        </p:nvSpPr>
        <p:spPr bwMode="auto">
          <a:xfrm>
            <a:off x="3190875" y="22510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0</a:t>
            </a:r>
            <a:endParaRPr lang="pt-BR" sz="1600"/>
          </a:p>
        </p:txBody>
      </p:sp>
      <p:sp>
        <p:nvSpPr>
          <p:cNvPr id="39000" name="Rectangle 92"/>
          <p:cNvSpPr>
            <a:spLocks noChangeArrowheads="1"/>
          </p:cNvSpPr>
          <p:nvPr/>
        </p:nvSpPr>
        <p:spPr bwMode="auto">
          <a:xfrm>
            <a:off x="3549650" y="2324100"/>
            <a:ext cx="96838" cy="96838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001" name="Rectangle 93"/>
          <p:cNvSpPr>
            <a:spLocks noChangeArrowheads="1"/>
          </p:cNvSpPr>
          <p:nvPr/>
        </p:nvSpPr>
        <p:spPr bwMode="auto">
          <a:xfrm>
            <a:off x="3700463" y="22510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1a3</a:t>
            </a:r>
            <a:endParaRPr lang="pt-BR" sz="1600"/>
          </a:p>
        </p:txBody>
      </p:sp>
      <p:sp>
        <p:nvSpPr>
          <p:cNvPr id="39002" name="Rectangle 94"/>
          <p:cNvSpPr>
            <a:spLocks noChangeArrowheads="1"/>
          </p:cNvSpPr>
          <p:nvPr/>
        </p:nvSpPr>
        <p:spPr bwMode="auto">
          <a:xfrm>
            <a:off x="4359275" y="2324100"/>
            <a:ext cx="95250" cy="96838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003" name="Rectangle 95"/>
          <p:cNvSpPr>
            <a:spLocks noChangeArrowheads="1"/>
          </p:cNvSpPr>
          <p:nvPr/>
        </p:nvSpPr>
        <p:spPr bwMode="auto">
          <a:xfrm>
            <a:off x="4508500" y="225107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4a6</a:t>
            </a:r>
            <a:endParaRPr lang="pt-BR" sz="1600"/>
          </a:p>
        </p:txBody>
      </p:sp>
      <p:sp>
        <p:nvSpPr>
          <p:cNvPr id="39004" name="Rectangle 96"/>
          <p:cNvSpPr>
            <a:spLocks noChangeArrowheads="1"/>
          </p:cNvSpPr>
          <p:nvPr/>
        </p:nvSpPr>
        <p:spPr bwMode="auto">
          <a:xfrm>
            <a:off x="5089525" y="2324100"/>
            <a:ext cx="96838" cy="96838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005" name="Rectangle 97"/>
          <p:cNvSpPr>
            <a:spLocks noChangeArrowheads="1"/>
          </p:cNvSpPr>
          <p:nvPr/>
        </p:nvSpPr>
        <p:spPr bwMode="auto">
          <a:xfrm>
            <a:off x="5238750" y="2251075"/>
            <a:ext cx="23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7+</a:t>
            </a:r>
            <a:endParaRPr lang="pt-BR" sz="1600"/>
          </a:p>
        </p:txBody>
      </p:sp>
      <p:sp>
        <p:nvSpPr>
          <p:cNvPr id="39006" name="Rectangle 98"/>
          <p:cNvSpPr>
            <a:spLocks noChangeArrowheads="1"/>
          </p:cNvSpPr>
          <p:nvPr/>
        </p:nvSpPr>
        <p:spPr bwMode="auto">
          <a:xfrm>
            <a:off x="5772150" y="2324100"/>
            <a:ext cx="96838" cy="968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007" name="Rectangle 99"/>
          <p:cNvSpPr>
            <a:spLocks noChangeArrowheads="1"/>
          </p:cNvSpPr>
          <p:nvPr/>
        </p:nvSpPr>
        <p:spPr bwMode="auto">
          <a:xfrm>
            <a:off x="5921375" y="2251075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não sabe</a:t>
            </a:r>
            <a:endParaRPr lang="pt-BR" sz="1600"/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1539875" y="219075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GRAVIDEZ e PARTO</a:t>
            </a:r>
          </a:p>
        </p:txBody>
      </p:sp>
      <p:sp>
        <p:nvSpPr>
          <p:cNvPr id="111717" name="Text Box 101"/>
          <p:cNvSpPr txBox="1">
            <a:spLocks noChangeArrowheads="1"/>
          </p:cNvSpPr>
          <p:nvPr/>
        </p:nvSpPr>
        <p:spPr bwMode="auto">
          <a:xfrm>
            <a:off x="6653213" y="219075"/>
            <a:ext cx="24082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Tânia Lago</a:t>
            </a:r>
          </a:p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Liliam Lima</a:t>
            </a:r>
          </a:p>
        </p:txBody>
      </p:sp>
    </p:spTree>
    <p:extLst>
      <p:ext uri="{BB962C8B-B14F-4D97-AF65-F5344CB8AC3E}">
        <p14:creationId xmlns:p14="http://schemas.microsoft.com/office/powerpoint/2010/main" val="27218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2221</Words>
  <Application>Microsoft Office PowerPoint</Application>
  <PresentationFormat>Apresentação na tela (4:3)</PresentationFormat>
  <Paragraphs>771</Paragraphs>
  <Slides>53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Tema do Office</vt:lpstr>
      <vt:lpstr>Gráfico</vt:lpstr>
      <vt:lpstr> Diversidade e Saúde Pública Diversidade</vt:lpstr>
      <vt:lpstr>Exercício em grupo</vt:lpstr>
      <vt:lpstr>O que aconteceu nestas 3 gerações?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“sexo” e o que é “gênero”, e qual a sua importância em saúde pública?</vt:lpstr>
      <vt:lpstr>Apresentação do PowerPoint</vt:lpstr>
      <vt:lpstr>Apresentação do PowerPoint</vt:lpstr>
      <vt:lpstr>Apresentação do PowerPoint</vt:lpstr>
      <vt:lpstr>video</vt:lpstr>
      <vt:lpstr>Gênero e saúde materna</vt:lpstr>
      <vt:lpstr>Apresentação do PowerPoint</vt:lpstr>
      <vt:lpstr>O Conceito de “Parto normal”</vt:lpstr>
      <vt:lpstr>“Parto normal”, o conceito atual diferente de “parto vaginal”</vt:lpstr>
      <vt:lpstr>Apresentação do PowerPoint</vt:lpstr>
      <vt:lpstr>Apresentação do PowerPoint</vt:lpstr>
      <vt:lpstr>Gênero e seus sentidos no parto</vt:lpstr>
      <vt:lpstr>Apresentação do PowerPoint</vt:lpstr>
      <vt:lpstr>Prevenção da dor iatrogência  e uso seletivo, criterioso de ocitocina e procedimentos dolorosos</vt:lpstr>
      <vt:lpstr>Apresentação do PowerPoint</vt:lpstr>
      <vt:lpstr>“Chega de parto violento para vender cesárea” Cesárea como (comparativamente) “menos insegura”</vt:lpstr>
      <vt:lpstr>Gênero: corpo feminino como incompetente, ameaçador, necessitado de tutela e de correção</vt:lpstr>
      <vt:lpstr>Consequências para o bebê das diferentes vias de parto</vt:lpstr>
      <vt:lpstr>Epidemias de obesidade e doenças crônicas / não transmissíveis</vt:lpstr>
      <vt:lpstr>Video: Jonathan Eisen: Encontrem os seus micróbios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Perguntas norteadoras: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Simone2</dc:creator>
  <cp:lastModifiedBy>Carmen Simone G. Diniz</cp:lastModifiedBy>
  <cp:revision>20</cp:revision>
  <dcterms:created xsi:type="dcterms:W3CDTF">2013-05-02T15:15:37Z</dcterms:created>
  <dcterms:modified xsi:type="dcterms:W3CDTF">2014-02-26T16:31:08Z</dcterms:modified>
</cp:coreProperties>
</file>