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1" r:id="rId2"/>
    <p:sldId id="302" r:id="rId3"/>
    <p:sldId id="326" r:id="rId4"/>
    <p:sldId id="319" r:id="rId5"/>
    <p:sldId id="320" r:id="rId6"/>
    <p:sldId id="304" r:id="rId7"/>
    <p:sldId id="324" r:id="rId8"/>
    <p:sldId id="305" r:id="rId9"/>
    <p:sldId id="308" r:id="rId10"/>
    <p:sldId id="311" r:id="rId11"/>
    <p:sldId id="313" r:id="rId12"/>
    <p:sldId id="314" r:id="rId13"/>
    <p:sldId id="315" r:id="rId14"/>
    <p:sldId id="317" r:id="rId15"/>
    <p:sldId id="316" r:id="rId16"/>
    <p:sldId id="271" r:id="rId17"/>
    <p:sldId id="275" r:id="rId18"/>
    <p:sldId id="276" r:id="rId19"/>
    <p:sldId id="277" r:id="rId20"/>
    <p:sldId id="278" r:id="rId21"/>
    <p:sldId id="281" r:id="rId22"/>
    <p:sldId id="280" r:id="rId23"/>
    <p:sldId id="283" r:id="rId24"/>
    <p:sldId id="284" r:id="rId25"/>
    <p:sldId id="285" r:id="rId26"/>
    <p:sldId id="286" r:id="rId27"/>
    <p:sldId id="290" r:id="rId28"/>
    <p:sldId id="291" r:id="rId29"/>
    <p:sldId id="293" r:id="rId30"/>
    <p:sldId id="298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CC3300"/>
    <a:srgbClr val="A50021"/>
    <a:srgbClr val="FFFFCC"/>
    <a:srgbClr val="0066FF"/>
    <a:srgbClr val="FF3300"/>
    <a:srgbClr val="474A81"/>
    <a:srgbClr val="F09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253B8E97-D99C-4A85-BA0E-39EE01875D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79050DCD-2A64-406B-8ADA-862A9E85B0F0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77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9FACB-7D77-478B-A554-BC3F759B615C}" type="slidenum">
              <a:rPr lang="en-US"/>
              <a:pPr/>
              <a:t>1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2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92742-B7CB-4A18-B592-7A1BCF7B52D8}" type="slidenum">
              <a:rPr lang="en-US"/>
              <a:pPr/>
              <a:t>16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914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63495-DED8-43C9-926A-7A72E8B3FD21}" type="slidenum">
              <a:rPr lang="en-US"/>
              <a:pPr/>
              <a:t>17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36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E7413-DD9C-4E0A-8234-DF39E1E503EF}" type="slidenum">
              <a:rPr lang="en-US"/>
              <a:pPr/>
              <a:t>18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7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633DE-16F9-4AAE-AD28-181551126FA8}" type="slidenum">
              <a:rPr lang="en-US"/>
              <a:pPr/>
              <a:t>19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36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085C8-D8E5-4B02-AAF2-E63476265588}" type="slidenum">
              <a:rPr lang="en-US"/>
              <a:pPr/>
              <a:t>20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6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1D01C-13E4-4478-9514-CA2C32BB922D}" type="slidenum">
              <a:rPr lang="en-US"/>
              <a:pPr/>
              <a:t>2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058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6CB0C-FBD6-4BA2-8DA2-167A421C4C6C}" type="slidenum">
              <a:rPr lang="en-US"/>
              <a:pPr/>
              <a:t>21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7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2E9A3-CE47-4814-99BF-E1CA4AD9F3EE}" type="slidenum">
              <a:rPr lang="en-US"/>
              <a:pPr/>
              <a:t>22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15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4B8C1-A27F-4868-9B01-26C5314BFA10}" type="slidenum">
              <a:rPr lang="en-US"/>
              <a:pPr/>
              <a:t>23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997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B23D0-8EA4-4498-991A-70D300039B4D}" type="slidenum">
              <a:rPr lang="en-US"/>
              <a:pPr/>
              <a:t>24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090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6947B-0BF3-411C-90C6-8F6DC8A84BE1}" type="slidenum">
              <a:rPr lang="en-US"/>
              <a:pPr/>
              <a:t>25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643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ECA16-9CAA-4073-8F8F-2032A8DE6FE0}" type="slidenum">
              <a:rPr lang="en-US"/>
              <a:pPr/>
              <a:t>26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798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53AC8-8A0D-4997-97A3-6E5BC597ECDB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370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29CA-CD0D-47B9-B6A5-F661CF0419DC}" type="slidenum">
              <a:rPr lang="en-US"/>
              <a:pPr/>
              <a:t>28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679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A28EC-3636-4E84-BED4-E3C6FC4F66CD}" type="slidenum">
              <a:rPr lang="en-US"/>
              <a:pPr/>
              <a:t>29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151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E7C46-0F0B-4A1E-BDA4-1489E693FE3D}" type="slidenum">
              <a:rPr lang="en-US"/>
              <a:pPr/>
              <a:t>30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28F73-81CC-40F0-B979-70B0FE2EF9B0}" type="slidenum">
              <a:rPr lang="en-US"/>
              <a:pPr/>
              <a:t>4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E2D13-3A61-471C-87AD-ED1B950DBBF3}" type="slidenum">
              <a:rPr lang="en-US"/>
              <a:pPr/>
              <a:t>5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21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597C2-BAB2-41EB-8E81-E131D614CD60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83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0DCD-2A64-406B-8ADA-862A9E85B0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8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981200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791200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39825" y="6470650"/>
            <a:ext cx="235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6963" y="6451600"/>
            <a:ext cx="2265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9A0E"/>
        </a:buClr>
        <a:buSzPct val="69000"/>
        <a:buFont typeface="Monotype Sorts" pitchFamily="2" charset="2"/>
        <a:buChar char="u"/>
        <a:tabLst>
          <a:tab pos="333375" algn="l"/>
          <a:tab pos="857250" algn="l"/>
        </a:tabLs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ä"/>
        <a:tabLst>
          <a:tab pos="333375" algn="l"/>
          <a:tab pos="857250" algn="l"/>
        </a:tabLst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tabLst>
          <a:tab pos="333375" algn="l"/>
          <a:tab pos="857250" algn="l"/>
        </a:tabLst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81000"/>
            <a:ext cx="4032250" cy="6143625"/>
          </a:xfrm>
        </p:spPr>
        <p:txBody>
          <a:bodyPr/>
          <a:lstStyle/>
          <a:p>
            <a:r>
              <a:rPr lang="pt-BR" sz="3600" dirty="0" err="1"/>
              <a:t>Les</a:t>
            </a:r>
            <a:r>
              <a:rPr lang="pt-BR" sz="3600" dirty="0"/>
              <a:t> 144 Introdução à Economia</a:t>
            </a:r>
            <a:br>
              <a:rPr lang="pt-BR" sz="3600" dirty="0"/>
            </a:br>
            <a:br>
              <a:rPr lang="pt-BR" sz="3600" dirty="0"/>
            </a:br>
            <a:r>
              <a:rPr lang="pt-BR" sz="2400" dirty="0"/>
              <a:t>Por que estudar </a:t>
            </a:r>
            <a:br>
              <a:rPr lang="pt-BR" sz="2400" dirty="0"/>
            </a:br>
            <a:r>
              <a:rPr lang="pt-BR" sz="2400" dirty="0"/>
              <a:t>economia ?</a:t>
            </a:r>
            <a:br>
              <a:rPr lang="pt-BR" sz="2400" dirty="0"/>
            </a:br>
            <a:r>
              <a:rPr lang="pt-BR" sz="2400" dirty="0"/>
              <a:t>Prof. Pedro Marques</a:t>
            </a:r>
            <a:br>
              <a:rPr lang="pt-BR" sz="2400" dirty="0"/>
            </a:br>
            <a:endParaRPr lang="en-US" sz="2400" dirty="0"/>
          </a:p>
        </p:txBody>
      </p:sp>
      <p:pic>
        <p:nvPicPr>
          <p:cNvPr id="352261" name="Picture 5" descr="chap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 de oportunidade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206680" cy="5328592"/>
          </a:xfrm>
        </p:spPr>
        <p:txBody>
          <a:bodyPr/>
          <a:lstStyle/>
          <a:p>
            <a:r>
              <a:rPr lang="pt-BR" dirty="0"/>
              <a:t>Dos alunos: quanto deixam de receber de salário para estar estudando</a:t>
            </a:r>
          </a:p>
          <a:p>
            <a:r>
              <a:rPr lang="pt-BR" dirty="0"/>
              <a:t>Do capital: quanto ele poderia estar rendendo (taxa de juros da poupança)</a:t>
            </a:r>
          </a:p>
          <a:p>
            <a:r>
              <a:rPr lang="pt-BR" dirty="0"/>
              <a:t>Por que </a:t>
            </a:r>
            <a:r>
              <a:rPr lang="pt-BR" dirty="0" err="1"/>
              <a:t>voces</a:t>
            </a:r>
            <a:r>
              <a:rPr lang="pt-BR" dirty="0"/>
              <a:t> vão ver aposentados lavando os carros em casa e não vêm executivos fazendo isso ?</a:t>
            </a:r>
          </a:p>
          <a:p>
            <a:r>
              <a:rPr lang="pt-BR" dirty="0"/>
              <a:t>Usos e aplicações:</a:t>
            </a:r>
          </a:p>
          <a:p>
            <a:pPr lvl="1"/>
            <a:r>
              <a:rPr lang="pt-BR" dirty="0"/>
              <a:t>Novos projetos (</a:t>
            </a:r>
            <a:r>
              <a:rPr lang="pt-BR" dirty="0" err="1"/>
              <a:t>tir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Custo de produção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091518" cy="547670"/>
          </a:xfrm>
        </p:spPr>
        <p:txBody>
          <a:bodyPr/>
          <a:lstStyle/>
          <a:p>
            <a:r>
              <a:rPr lang="pt-BR" dirty="0"/>
              <a:t>Organizações econômicas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929330"/>
          </a:xfrm>
        </p:spPr>
        <p:txBody>
          <a:bodyPr/>
          <a:lstStyle/>
          <a:p>
            <a:r>
              <a:rPr lang="pt-BR" dirty="0"/>
              <a:t>A teoria da mão invisível de </a:t>
            </a:r>
            <a:r>
              <a:rPr lang="pt-BR" dirty="0" err="1"/>
              <a:t>Adan</a:t>
            </a:r>
            <a:r>
              <a:rPr lang="pt-BR" dirty="0"/>
              <a:t> Smith</a:t>
            </a:r>
          </a:p>
          <a:p>
            <a:pPr lvl="1"/>
            <a:r>
              <a:rPr lang="pt-BR" dirty="0"/>
              <a:t>Todas pessoas são movidas por pensamentos </a:t>
            </a:r>
            <a:r>
              <a:rPr lang="pt-BR" dirty="0" err="1"/>
              <a:t>egoistas</a:t>
            </a:r>
            <a:r>
              <a:rPr lang="pt-BR" dirty="0"/>
              <a:t> no sentido de procurarem o melhor para si próprio (e para sua </a:t>
            </a:r>
            <a:r>
              <a:rPr lang="pt-BR" dirty="0" err="1"/>
              <a:t>familia</a:t>
            </a:r>
            <a:r>
              <a:rPr lang="pt-BR" dirty="0"/>
              <a:t>, amigos, etc.)</a:t>
            </a:r>
          </a:p>
          <a:p>
            <a:pPr lvl="1"/>
            <a:r>
              <a:rPr lang="pt-BR" dirty="0"/>
              <a:t>Se cada um for livre para fazer isso, a sociedade e a economia se desenvolvem</a:t>
            </a:r>
          </a:p>
          <a:p>
            <a:pPr lvl="1"/>
            <a:r>
              <a:rPr lang="pt-BR" dirty="0"/>
              <a:t>Qual o papel do governo ?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sistema de preços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Economia livre x economia centralizada</a:t>
            </a:r>
          </a:p>
          <a:p>
            <a:pPr lvl="1"/>
            <a:r>
              <a:rPr lang="pt-BR" dirty="0"/>
              <a:t>Numa economia livre, de mercado, o preço é o grande sinalizador do que deve ser produzido.</a:t>
            </a:r>
          </a:p>
          <a:p>
            <a:pPr lvl="1"/>
            <a:r>
              <a:rPr lang="pt-BR" dirty="0"/>
              <a:t>O preço é o grande sinalizador na economia de mercado</a:t>
            </a:r>
          </a:p>
          <a:p>
            <a:r>
              <a:rPr lang="pt-BR" dirty="0"/>
              <a:t>O conceito de lucro</a:t>
            </a:r>
          </a:p>
          <a:p>
            <a:pPr lvl="1"/>
            <a:r>
              <a:rPr lang="pt-BR" dirty="0"/>
              <a:t>Recompensa pelo risco</a:t>
            </a:r>
          </a:p>
          <a:p>
            <a:pPr lvl="1"/>
            <a:r>
              <a:rPr lang="pt-BR" dirty="0"/>
              <a:t>Não devemos ter vergonha de falar em lucro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333356"/>
          </a:xfrm>
        </p:spPr>
        <p:txBody>
          <a:bodyPr/>
          <a:lstStyle/>
          <a:p>
            <a:r>
              <a:rPr lang="pt-BR" sz="3200" dirty="0"/>
              <a:t>Elementos de uma economia capitalista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6500834"/>
          </a:xfrm>
        </p:spPr>
        <p:txBody>
          <a:bodyPr/>
          <a:lstStyle/>
          <a:p>
            <a:r>
              <a:rPr lang="pt-BR" dirty="0"/>
              <a:t>Capital</a:t>
            </a:r>
          </a:p>
          <a:p>
            <a:pPr lvl="1"/>
            <a:r>
              <a:rPr lang="pt-BR" dirty="0"/>
              <a:t>Normalmente, entendido como certa soma de dinheiro</a:t>
            </a:r>
          </a:p>
          <a:p>
            <a:pPr lvl="1"/>
            <a:r>
              <a:rPr lang="pt-BR" dirty="0"/>
              <a:t>Usaremos o conceito de conjunto (estoque) de bens econômicos tais como máquinas, fábricas, </a:t>
            </a:r>
            <a:r>
              <a:rPr lang="pt-BR" dirty="0" err="1"/>
              <a:t>etc</a:t>
            </a:r>
            <a:r>
              <a:rPr lang="pt-BR" dirty="0"/>
              <a:t>, capazes de produzir bens e serviços</a:t>
            </a:r>
          </a:p>
          <a:p>
            <a:pPr lvl="1"/>
            <a:r>
              <a:rPr lang="pt-BR" dirty="0"/>
              <a:t>Propriedade privada</a:t>
            </a:r>
          </a:p>
          <a:p>
            <a:pPr lvl="2"/>
            <a:r>
              <a:rPr lang="pt-BR" dirty="0"/>
              <a:t>Nossa economia recebe nome de capitalismo porque esse capital é propriedade privada de alguém que recebe nome de capitalista </a:t>
            </a:r>
          </a:p>
          <a:p>
            <a:pPr lvl="1"/>
            <a:r>
              <a:rPr lang="pt-BR" dirty="0"/>
              <a:t>Capital </a:t>
            </a:r>
            <a:r>
              <a:rPr lang="pt-BR" dirty="0" err="1"/>
              <a:t>tangivel</a:t>
            </a:r>
            <a:r>
              <a:rPr lang="pt-BR" dirty="0"/>
              <a:t>: capital na sua forma física (equipamentos, </a:t>
            </a:r>
            <a:r>
              <a:rPr lang="pt-BR" dirty="0" err="1"/>
              <a:t>predios</a:t>
            </a:r>
            <a:r>
              <a:rPr lang="pt-BR" dirty="0"/>
              <a:t>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Capital Intangível:quando é representado por documentos, papéis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pt-BR" sz="3200" dirty="0"/>
              <a:t>Elementos da economia capitalista: 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357826"/>
          </a:xfrm>
        </p:spPr>
        <p:txBody>
          <a:bodyPr/>
          <a:lstStyle/>
          <a:p>
            <a:r>
              <a:rPr lang="pt-BR" dirty="0"/>
              <a:t>Um dos alicerces da nossa economia</a:t>
            </a:r>
          </a:p>
          <a:p>
            <a:r>
              <a:rPr lang="pt-BR" dirty="0"/>
              <a:t>Original </a:t>
            </a:r>
            <a:r>
              <a:rPr lang="pt-BR" dirty="0" err="1"/>
              <a:t>endowment</a:t>
            </a:r>
            <a:endParaRPr lang="pt-BR" dirty="0"/>
          </a:p>
          <a:p>
            <a:r>
              <a:rPr lang="pt-BR" dirty="0"/>
              <a:t>Como deve ser a repartição dos resultados entre o trabalho ? </a:t>
            </a:r>
          </a:p>
          <a:p>
            <a:pPr lvl="1"/>
            <a:r>
              <a:rPr lang="pt-BR" dirty="0"/>
              <a:t>Capacidade de trabalho ?</a:t>
            </a:r>
          </a:p>
          <a:p>
            <a:pPr lvl="1"/>
            <a:r>
              <a:rPr lang="pt-BR" dirty="0"/>
              <a:t>Conhecimento ?</a:t>
            </a:r>
          </a:p>
          <a:p>
            <a:pPr lvl="1"/>
            <a:r>
              <a:rPr lang="pt-BR" dirty="0"/>
              <a:t>Origem (família) ?</a:t>
            </a:r>
          </a:p>
          <a:p>
            <a:r>
              <a:rPr lang="pt-BR" dirty="0"/>
              <a:t>Especialização e divisão do trabalho</a:t>
            </a:r>
          </a:p>
          <a:p>
            <a:r>
              <a:rPr lang="pt-BR" dirty="0"/>
              <a:t>Capital humano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Economia de escambo</a:t>
            </a:r>
          </a:p>
          <a:p>
            <a:r>
              <a:rPr lang="pt-BR" dirty="0"/>
              <a:t>Troca, reserva de valor, unidade de conta e padrão para pagamento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/>
          <a:lstStyle/>
          <a:p>
            <a:r>
              <a:rPr lang="pt-BR" sz="3200" dirty="0"/>
              <a:t>Elementos de uma economia capitalista: a moeda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863600"/>
          </a:xfrm>
          <a:noFill/>
          <a:ln/>
        </p:spPr>
        <p:txBody>
          <a:bodyPr lIns="90488" tIns="44450" rIns="90488" bIns="44450"/>
          <a:lstStyle/>
          <a:p>
            <a:r>
              <a:rPr lang="pt-BR" sz="3600"/>
              <a:t>Dez Princípios de Economia</a:t>
            </a:r>
            <a:r>
              <a:rPr lang="pt-BR" sz="3800"/>
              <a:t> </a:t>
            </a:r>
            <a:br>
              <a:rPr lang="pt-BR" sz="3800"/>
            </a:br>
            <a:r>
              <a:rPr lang="pt-BR" sz="3800"/>
              <a:t>1. Pessoas Enfrentam </a:t>
            </a:r>
            <a:r>
              <a:rPr lang="pt-BR" sz="3800" i="1"/>
              <a:t>Tradeoffs</a:t>
            </a:r>
            <a:r>
              <a:rPr lang="pt-BR" sz="3800"/>
              <a:t>.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54737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pt-BR"/>
              <a:t>Para conseguir alguma coisa, usualmente temos que abrir mão de outra.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2800"/>
              <a:t>	 </a:t>
            </a:r>
            <a:r>
              <a:rPr lang="pt-BR" sz="2800">
                <a:solidFill>
                  <a:schemeClr val="accent2"/>
                </a:solidFill>
                <a:latin typeface="Monotype Sorts" pitchFamily="2" charset="2"/>
              </a:rPr>
              <a:t></a:t>
            </a:r>
            <a:r>
              <a:rPr lang="pt-BR" sz="2800"/>
              <a:t> Armamento vs. Manteiga; Alimentação vs. Vestuário; Lazer vs. Trabalho; Eficiência vs. Eqüidade</a:t>
            </a:r>
          </a:p>
          <a:p>
            <a:pPr>
              <a:lnSpc>
                <a:spcPct val="90000"/>
              </a:lnSpc>
            </a:pPr>
            <a:r>
              <a:rPr lang="pt-BR" sz="2800">
                <a:solidFill>
                  <a:srgbClr val="9234DB"/>
                </a:solidFill>
              </a:rPr>
              <a:t>Eficiência </a:t>
            </a:r>
            <a:r>
              <a:rPr lang="pt-BR" sz="2800"/>
              <a:t>significa que a sociedade produz tudo que é possivel com o  uso de seus recursos escassos.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Escassez x tecnologia x conhecimento</a:t>
            </a:r>
          </a:p>
          <a:p>
            <a:pPr>
              <a:lnSpc>
                <a:spcPct val="90000"/>
              </a:lnSpc>
            </a:pPr>
            <a:r>
              <a:rPr lang="pt-BR" sz="2800">
                <a:solidFill>
                  <a:srgbClr val="9234DB"/>
                </a:solidFill>
              </a:rPr>
              <a:t>Equidade </a:t>
            </a:r>
            <a:r>
              <a:rPr lang="pt-BR" sz="2800"/>
              <a:t>significa uma justa distribuição da prosperidade econômica entre os membros da sociedade.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2. O custo de alguma coisa é o que você desiste para obtê-la.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5373687"/>
          </a:xfrm>
          <a:noFill/>
          <a:ln/>
        </p:spPr>
        <p:txBody>
          <a:bodyPr lIns="90488" tIns="44450" rIns="90488" bIns="44450"/>
          <a:lstStyle/>
          <a:p>
            <a:r>
              <a:rPr lang="pt-BR" sz="2800">
                <a:solidFill>
                  <a:srgbClr val="9234DB"/>
                </a:solidFill>
              </a:rPr>
              <a:t>Custo de oportunidade </a:t>
            </a:r>
            <a:r>
              <a:rPr lang="pt-BR" sz="2800"/>
              <a:t>é o que se abre mão para obter alguma coisa.</a:t>
            </a:r>
          </a:p>
          <a:p>
            <a:r>
              <a:rPr lang="pt-BR" sz="2800"/>
              <a:t>É o quanto você ganharia numa atividade alternativa mais rentável</a:t>
            </a:r>
          </a:p>
          <a:p>
            <a:pPr lvl="1"/>
            <a:r>
              <a:rPr lang="pt-BR" sz="2400"/>
              <a:t>Por que executivos não lavam seus carros, não dirigem seus próprios carros em viagens de negócios, etc.</a:t>
            </a:r>
          </a:p>
          <a:p>
            <a:pPr lvl="1"/>
            <a:r>
              <a:rPr lang="pt-BR" sz="2400"/>
              <a:t>Custo de oportunidade do estudante, da dona de casa, do lixeiro, do médico.</a:t>
            </a:r>
          </a:p>
          <a:p>
            <a:pPr lvl="1"/>
            <a:r>
              <a:rPr lang="pt-BR" sz="2400"/>
              <a:t>Custo de oportunidade do dinheiro !!!</a:t>
            </a:r>
          </a:p>
          <a:p>
            <a:r>
              <a:rPr lang="pt-BR" sz="2800"/>
              <a:t>Decisões exigem a comparação entre custos e benefícios de alternativas.</a:t>
            </a:r>
          </a:p>
          <a:p>
            <a:pPr lvl="1"/>
            <a:endParaRPr lang="pt-BR" sz="2400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290513" y="115888"/>
            <a:ext cx="8458200" cy="1511300"/>
          </a:xfrm>
          <a:noFill/>
          <a:ln/>
        </p:spPr>
        <p:txBody>
          <a:bodyPr lIns="90488" tIns="44450" rIns="90488" bIns="44450"/>
          <a:lstStyle/>
          <a:p>
            <a:r>
              <a:rPr lang="pt-BR" sz="3400" dirty="0"/>
              <a:t>3. Pessoas racionais do ponto de vista econômico</a:t>
            </a:r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484313"/>
            <a:ext cx="8062913" cy="5229225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tabLst>
                <a:tab pos="742950" algn="l"/>
              </a:tabLst>
            </a:pPr>
            <a:r>
              <a:rPr lang="pt-BR" sz="2400" dirty="0">
                <a:solidFill>
                  <a:srgbClr val="9234DB"/>
                </a:solidFill>
              </a:rPr>
              <a:t>O que é uma pessoa racional </a:t>
            </a:r>
            <a:r>
              <a:rPr lang="en-US" sz="2000" dirty="0"/>
              <a:t>?</a:t>
            </a:r>
          </a:p>
          <a:p>
            <a:pPr lvl="1">
              <a:lnSpc>
                <a:spcPct val="80000"/>
              </a:lnSpc>
              <a:tabLst>
                <a:tab pos="742950" algn="l"/>
              </a:tabLst>
            </a:pPr>
            <a:r>
              <a:rPr lang="pt-BR" sz="2000" dirty="0"/>
              <a:t>Pergunte para esposa, marido, filhos </a:t>
            </a:r>
          </a:p>
          <a:p>
            <a:pPr lvl="2">
              <a:lnSpc>
                <a:spcPct val="80000"/>
              </a:lnSpc>
              <a:tabLst>
                <a:tab pos="742950" algn="l"/>
              </a:tabLst>
            </a:pPr>
            <a:r>
              <a:rPr lang="pt-BR" sz="1800" dirty="0"/>
              <a:t>Costumam chamá-lo de chato, pão-duro, etc.</a:t>
            </a:r>
          </a:p>
          <a:p>
            <a:pPr lvl="2">
              <a:lnSpc>
                <a:spcPct val="80000"/>
              </a:lnSpc>
              <a:tabLst>
                <a:tab pos="742950" algn="l"/>
              </a:tabLst>
            </a:pPr>
            <a:r>
              <a:rPr lang="pt-BR" sz="1800" dirty="0"/>
              <a:t>Tem amplo conhecimento das alternativas disponíveis, toma todas decisões baseando-se nos benefícios e custos</a:t>
            </a:r>
          </a:p>
          <a:p>
            <a:pPr lvl="2">
              <a:lnSpc>
                <a:spcPct val="80000"/>
              </a:lnSpc>
              <a:tabLst>
                <a:tab pos="742950" algn="l"/>
              </a:tabLst>
            </a:pPr>
            <a:r>
              <a:rPr lang="pt-BR" sz="1800" dirty="0"/>
              <a:t>É </a:t>
            </a:r>
            <a:r>
              <a:rPr lang="pt-BR" sz="1800" dirty="0" err="1"/>
              <a:t>maximizador</a:t>
            </a:r>
            <a:r>
              <a:rPr lang="pt-BR" sz="1800" dirty="0"/>
              <a:t> de oportunidades</a:t>
            </a:r>
          </a:p>
          <a:p>
            <a:pPr lvl="2">
              <a:lnSpc>
                <a:spcPct val="80000"/>
              </a:lnSpc>
              <a:tabLst>
                <a:tab pos="742950" algn="l"/>
              </a:tabLst>
            </a:pPr>
            <a:r>
              <a:rPr lang="pt-BR" sz="1800" dirty="0"/>
              <a:t>Exemplo: pessoas passam por várias fases na vida, como devemos nos comportar para obtermos o máximo de satisfação e bem estar na vida toda ?</a:t>
            </a:r>
          </a:p>
          <a:p>
            <a:pPr>
              <a:lnSpc>
                <a:spcPct val="80000"/>
              </a:lnSpc>
              <a:tabLst>
                <a:tab pos="742950" algn="l"/>
              </a:tabLst>
            </a:pPr>
            <a:r>
              <a:rPr lang="pt-BR" sz="2600" dirty="0"/>
              <a:t>The </a:t>
            </a:r>
            <a:r>
              <a:rPr lang="pt-BR" sz="2600" dirty="0" err="1"/>
              <a:t>economics</a:t>
            </a:r>
            <a:r>
              <a:rPr lang="pt-BR" sz="2600" dirty="0"/>
              <a:t> </a:t>
            </a:r>
            <a:r>
              <a:rPr lang="pt-BR" sz="2600" dirty="0" err="1"/>
              <a:t>of</a:t>
            </a:r>
            <a:r>
              <a:rPr lang="pt-BR" sz="2600" dirty="0"/>
              <a:t>: </a:t>
            </a:r>
            <a:r>
              <a:rPr lang="pt-BR" sz="2200" dirty="0" err="1"/>
              <a:t>Prostitution</a:t>
            </a:r>
            <a:r>
              <a:rPr lang="pt-BR" sz="2200" dirty="0"/>
              <a:t>, Crime, </a:t>
            </a:r>
            <a:r>
              <a:rPr lang="pt-BR" sz="2200" dirty="0" err="1"/>
              <a:t>Child</a:t>
            </a:r>
            <a:r>
              <a:rPr lang="pt-BR" sz="2200" dirty="0"/>
              <a:t> </a:t>
            </a:r>
            <a:r>
              <a:rPr lang="pt-BR" sz="2200" dirty="0" err="1"/>
              <a:t>raising</a:t>
            </a:r>
            <a:r>
              <a:rPr lang="pt-BR" sz="2200" dirty="0"/>
              <a:t>, </a:t>
            </a:r>
            <a:r>
              <a:rPr lang="pt-BR" sz="2200" dirty="0" err="1"/>
              <a:t>etc</a:t>
            </a:r>
            <a:endParaRPr lang="pt-BR" sz="2200" dirty="0"/>
          </a:p>
          <a:p>
            <a:pPr lvl="1">
              <a:lnSpc>
                <a:spcPct val="80000"/>
              </a:lnSpc>
              <a:tabLst>
                <a:tab pos="742950" algn="l"/>
              </a:tabLst>
            </a:pPr>
            <a:r>
              <a:rPr lang="pt-BR" sz="1800" dirty="0"/>
              <a:t>Tudo na vida tem um fundamento econômico, inclusive nossas relações pessoais e amorosas</a:t>
            </a:r>
          </a:p>
          <a:p>
            <a:pPr lvl="1">
              <a:lnSpc>
                <a:spcPct val="80000"/>
              </a:lnSpc>
              <a:tabLst>
                <a:tab pos="742950" algn="l"/>
              </a:tabLst>
            </a:pPr>
            <a:endParaRPr lang="pt-BR" sz="2200" dirty="0"/>
          </a:p>
          <a:p>
            <a:pPr lvl="1">
              <a:lnSpc>
                <a:spcPct val="80000"/>
              </a:lnSpc>
              <a:tabLst>
                <a:tab pos="742950" algn="l"/>
              </a:tabLst>
            </a:pPr>
            <a:endParaRPr lang="pt-BR" sz="2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8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8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8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8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8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8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8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4. Pessoas respondem a incentivos.</a:t>
            </a:r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847012" cy="6192838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pt-BR" sz="2400"/>
              <a:t>Pessoas tomam decisões baseando-se nos Benefícios e Custos adicionais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O ser humano é egoista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Ele sempre vai querer tirar vantagem e se aproveitar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Assimetria  da informação</a:t>
            </a:r>
          </a:p>
          <a:p>
            <a:pPr>
              <a:lnSpc>
                <a:spcPct val="80000"/>
              </a:lnSpc>
            </a:pPr>
            <a:r>
              <a:rPr lang="pt-BR" sz="2400"/>
              <a:t>Se o preço da gasolina aumenta, a pessoas preferem andar de transporte coletivo, possuírem carros menores, etc.</a:t>
            </a:r>
          </a:p>
          <a:p>
            <a:pPr>
              <a:lnSpc>
                <a:spcPct val="80000"/>
              </a:lnSpc>
            </a:pPr>
            <a:r>
              <a:rPr lang="pt-BR" sz="2400"/>
              <a:t>Muitos carros no centro, congestionam as cidades → prefeituras criam taxas de estacionamento, impostos, para incentivarem as pessoas a andarem de transporte coletivo</a:t>
            </a:r>
          </a:p>
          <a:p>
            <a:pPr>
              <a:lnSpc>
                <a:spcPct val="80000"/>
              </a:lnSpc>
            </a:pPr>
            <a:r>
              <a:rPr lang="pt-BR" sz="2400"/>
              <a:t>A decisão de escolher uma alternativa acontece quando o     </a:t>
            </a:r>
            <a:r>
              <a:rPr lang="pt-BR" sz="2400" i="1">
                <a:solidFill>
                  <a:srgbClr val="9234DB"/>
                </a:solidFill>
              </a:rPr>
              <a:t>BM &gt; CM</a:t>
            </a:r>
            <a:r>
              <a:rPr lang="pt-BR" sz="2400"/>
              <a:t>.</a:t>
            </a:r>
          </a:p>
          <a:p>
            <a:pPr algn="ctr">
              <a:lnSpc>
                <a:spcPct val="80000"/>
              </a:lnSpc>
              <a:spcBef>
                <a:spcPct val="53000"/>
              </a:spcBef>
              <a:buFont typeface="Monotype Sorts" pitchFamily="2" charset="2"/>
              <a:buNone/>
            </a:pPr>
            <a:r>
              <a:rPr lang="pt-BR" sz="1800"/>
              <a:t>		 </a:t>
            </a:r>
            <a:r>
              <a:rPr lang="pt-BR" sz="1800" i="1">
                <a:solidFill>
                  <a:srgbClr val="9234DB"/>
                </a:solidFill>
              </a:rPr>
              <a:t>BM</a:t>
            </a:r>
            <a:r>
              <a:rPr lang="pt-BR" sz="1800"/>
              <a:t> = Benefício Marginal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pt-BR" sz="1800"/>
              <a:t>		 </a:t>
            </a:r>
            <a:r>
              <a:rPr lang="pt-BR" sz="1800" i="1">
                <a:solidFill>
                  <a:srgbClr val="9234DB"/>
                </a:solidFill>
              </a:rPr>
              <a:t>CM</a:t>
            </a:r>
            <a:r>
              <a:rPr lang="pt-BR" sz="1800"/>
              <a:t> = Custo Marginal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pt-BR" sz="18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9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9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9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9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9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9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9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9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624"/>
            <a:ext cx="7772400" cy="1143000"/>
          </a:xfrm>
        </p:spPr>
        <p:txBody>
          <a:bodyPr/>
          <a:lstStyle/>
          <a:p>
            <a:r>
              <a:rPr lang="pt-BR" dirty="0"/>
              <a:t>Objetivos do Curso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990656" cy="50432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/>
              <a:t>Necessidades curriculares (micro, macro, desenvolvimento econômico)</a:t>
            </a:r>
          </a:p>
          <a:p>
            <a:pPr lvl="1">
              <a:lnSpc>
                <a:spcPct val="80000"/>
              </a:lnSpc>
            </a:pPr>
            <a:r>
              <a:rPr lang="pt-BR" sz="2000" dirty="0"/>
              <a:t>Necessidades curriculares (micro, macro, desenvolvimento econômico)</a:t>
            </a:r>
          </a:p>
          <a:p>
            <a:pPr lvl="1">
              <a:lnSpc>
                <a:spcPct val="80000"/>
              </a:lnSpc>
            </a:pPr>
            <a:r>
              <a:rPr lang="pt-BR" sz="2000" dirty="0"/>
              <a:t>Acrescentei conhecimentos básicos que acho importantes para sobrevivência como cidadão e profissional, mantendo as exigências  curriculares</a:t>
            </a:r>
          </a:p>
          <a:p>
            <a:pPr lvl="1">
              <a:lnSpc>
                <a:spcPct val="80000"/>
              </a:lnSpc>
            </a:pPr>
            <a:endParaRPr lang="pt-BR" sz="2000" dirty="0"/>
          </a:p>
          <a:p>
            <a:pPr>
              <a:lnSpc>
                <a:spcPct val="80000"/>
              </a:lnSpc>
            </a:pPr>
            <a:endParaRPr lang="pt-BR" sz="2400" dirty="0"/>
          </a:p>
          <a:p>
            <a:pPr>
              <a:lnSpc>
                <a:spcPct val="80000"/>
              </a:lnSpc>
            </a:pPr>
            <a:r>
              <a:rPr lang="pt-BR" sz="2400" dirty="0"/>
              <a:t>Apresentar os princípios da teoria microeconômica e macroeconômica de modo a permitir aos alunos o entendimento do que vem a ser economia e qual o seu objeto de estudo. </a:t>
            </a:r>
          </a:p>
          <a:p>
            <a:pPr lvl="1">
              <a:lnSpc>
                <a:spcPct val="80000"/>
              </a:lnSpc>
            </a:pPr>
            <a:r>
              <a:rPr lang="pt-BR" sz="2000" dirty="0"/>
              <a:t>Ao final do curso os alunos deverão estar dominando os conceitos econômicos básicos e capazes de analisar e entender os fatos econômicos diários relacionados ao seu campo de atuação.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BR" sz="3400"/>
              <a:t>5. O comércio pode melhorar a situação de todos.</a:t>
            </a:r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BR" dirty="0"/>
              <a:t>Pessoas ganham da sua habilidade de comercializar um com o outro.</a:t>
            </a:r>
          </a:p>
          <a:p>
            <a:r>
              <a:rPr lang="pt-BR" dirty="0"/>
              <a:t>Competição resulta em ganhos com comercialização</a:t>
            </a:r>
          </a:p>
          <a:p>
            <a:r>
              <a:rPr lang="pt-BR" dirty="0"/>
              <a:t>O comércio permite que as pessoas se especializem naquilo que fazem melhor.</a:t>
            </a: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2732088" y="2371725"/>
            <a:ext cx="4899025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5373687"/>
          </a:xfrm>
        </p:spPr>
        <p:txBody>
          <a:bodyPr/>
          <a:lstStyle/>
          <a:p>
            <a:r>
              <a:rPr lang="pt-BR" sz="2000"/>
              <a:t>“ Cada pessoa ... não está cuidando de promover o interesse público ... Busca apenas seu próprio ganho ... conduzido por uma mão invisível ... Buscando seu próprio interesse, ele muitas vezes promove o interesse da sociedade melhor do que se estivesse buscando fazê-lo.”</a:t>
            </a:r>
          </a:p>
          <a:p>
            <a:pPr lvl="1"/>
            <a:r>
              <a:rPr lang="pt-BR" sz="1800"/>
              <a:t>o pressuposto é que cada um, egoisticamente (próprio do ser humano), busca o melhor para si.</a:t>
            </a:r>
          </a:p>
          <a:p>
            <a:pPr lvl="1"/>
            <a:r>
              <a:rPr lang="pt-BR" sz="1800"/>
              <a:t>se todos agirem assim, a sociedade como um todo se beneficiará</a:t>
            </a:r>
          </a:p>
          <a:p>
            <a:pPr lvl="1"/>
            <a:r>
              <a:rPr lang="pt-BR" sz="1800"/>
              <a:t>papel das instituições para limitar o egoismo individual e garantir o cumprimento dos contratos  </a:t>
            </a:r>
          </a:p>
          <a:p>
            <a:pPr lvl="1"/>
            <a:r>
              <a:rPr lang="pt-BR" sz="1800"/>
              <a:t>quando o governo intervém com impostos, taxas, barreiras, está impedindo a livre movimentação dos preços, indivíduos perdem seu referencial para tomada de decisões e impede que a mão invisível coordene o movimento que permite às pessoas procurarem o melhor individualmente.</a:t>
            </a:r>
          </a:p>
          <a:p>
            <a:pPr lvl="1"/>
            <a:r>
              <a:rPr lang="pt-BR" sz="1800"/>
              <a:t>consequentemente, a sociedade como um todo se prejudica</a:t>
            </a:r>
          </a:p>
          <a:p>
            <a:pPr lvl="1"/>
            <a:r>
              <a:rPr lang="pt-BR" sz="1800"/>
              <a:t>Exemplo: lei do inquilinato, legislação trabalhista na zona rural, leis de proteção ao livre comércio, etc.</a:t>
            </a:r>
          </a:p>
          <a:p>
            <a:endParaRPr lang="pt-BR" sz="2000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685800" y="115888"/>
            <a:ext cx="7772400" cy="1312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pt-BR" sz="26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</a:t>
            </a:r>
            <a:r>
              <a:rPr lang="pt-BR" sz="30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 mercados são, em geral, uma boa forma de organizar a atividade econômica</a:t>
            </a:r>
            <a:endParaRPr lang="pt-BR" sz="2600" b="1" i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68375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6. Os mercados são ... </a:t>
            </a:r>
            <a:endParaRPr lang="pt-BR" sz="3300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640762" cy="5256212"/>
          </a:xfrm>
          <a:noFill/>
          <a:ln/>
        </p:spPr>
        <p:txBody>
          <a:bodyPr lIns="90488" tIns="44450" rIns="90488" bIns="44450"/>
          <a:lstStyle/>
          <a:p>
            <a:r>
              <a:rPr lang="pt-BR" sz="2800" dirty="0">
                <a:solidFill>
                  <a:schemeClr val="tx1">
                    <a:lumMod val="50000"/>
                  </a:schemeClr>
                </a:solidFill>
              </a:rPr>
              <a:t>As Famílias e as Firmas interagem como se guiadas por uma “mão invisível.” </a:t>
            </a:r>
          </a:p>
          <a:p>
            <a:r>
              <a:rPr lang="pt-BR" sz="2800" dirty="0">
                <a:solidFill>
                  <a:schemeClr val="tx1">
                    <a:lumMod val="50000"/>
                  </a:schemeClr>
                </a:solidFill>
              </a:rPr>
              <a:t>Preços são os instrumentos pelos quais a “mão invisível” dirige a atividade econômica</a:t>
            </a:r>
          </a:p>
          <a:p>
            <a:r>
              <a:rPr lang="pt-BR" sz="2800" dirty="0">
                <a:solidFill>
                  <a:schemeClr val="tx1">
                    <a:lumMod val="50000"/>
                  </a:schemeClr>
                </a:solidFill>
              </a:rPr>
              <a:t>Numa economia de mercado, as Famílias decidem o que comprar e para quem trabalhar.</a:t>
            </a:r>
          </a:p>
          <a:p>
            <a:pPr lvl="1"/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Preço é o fator de decisão e o </a:t>
            </a:r>
            <a:r>
              <a:rPr lang="pt-BR" sz="2400" dirty="0" err="1">
                <a:solidFill>
                  <a:schemeClr val="tx1">
                    <a:lumMod val="50000"/>
                  </a:schemeClr>
                </a:solidFill>
              </a:rPr>
              <a:t>sinalisador</a:t>
            </a:r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 da economia</a:t>
            </a:r>
          </a:p>
          <a:p>
            <a:pPr lvl="1"/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As Firmas decidem quem contratam e o que produzem. </a:t>
            </a:r>
          </a:p>
          <a:p>
            <a:r>
              <a:rPr lang="pt-BR" sz="2800" dirty="0">
                <a:solidFill>
                  <a:schemeClr val="tx1">
                    <a:lumMod val="50000"/>
                  </a:schemeClr>
                </a:solidFill>
              </a:rPr>
              <a:t>Economias centralizadas: decisões são tomadas por órgãos de planejamento</a:t>
            </a: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7640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7. Os governos podem às vezes melhorar os resultados do mercado.</a:t>
            </a:r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  <a:noFill/>
          <a:ln/>
        </p:spPr>
        <p:txBody>
          <a:bodyPr lIns="90488" tIns="44450" rIns="90488" bIns="44450"/>
          <a:lstStyle/>
          <a:p>
            <a:r>
              <a:rPr lang="pt-BR" sz="2800">
                <a:solidFill>
                  <a:srgbClr val="9234DB"/>
                </a:solidFill>
              </a:rPr>
              <a:t>Falha de mercado </a:t>
            </a:r>
            <a:r>
              <a:rPr lang="pt-BR" sz="2800"/>
              <a:t>acontece quando o mercado, por si mesmo, fracassa em alocar recursos de forma eficiente.</a:t>
            </a:r>
          </a:p>
          <a:p>
            <a:r>
              <a:rPr lang="pt-BR" sz="2800"/>
              <a:t>Preços podem não estar refletindo os reais anseios da sociedade</a:t>
            </a:r>
          </a:p>
          <a:p>
            <a:r>
              <a:rPr lang="pt-BR" sz="2800"/>
              <a:t>Quando o mercado falha o governo pode intervir a fim de promover eficiência e equidade.</a:t>
            </a:r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732088" y="2371725"/>
            <a:ext cx="198437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0020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7. Os governos podem às vezes melhorar os resultados do mercado.</a:t>
            </a:r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08962" cy="4751387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pt-BR" sz="2400"/>
              <a:t>Falha de mercado pode ser causada por uma </a:t>
            </a:r>
            <a:r>
              <a:rPr lang="pt-BR" sz="2400">
                <a:solidFill>
                  <a:srgbClr val="9234DB"/>
                </a:solidFill>
              </a:rPr>
              <a:t>externalidade</a:t>
            </a:r>
            <a:r>
              <a:rPr lang="pt-BR" sz="2400"/>
              <a:t>, que é o impacto das ações de alguém sobre o bem-estar dos que estão ao redor. </a:t>
            </a:r>
          </a:p>
          <a:p>
            <a:pPr>
              <a:lnSpc>
                <a:spcPct val="80000"/>
              </a:lnSpc>
            </a:pPr>
            <a:r>
              <a:rPr lang="pt-BR" sz="2400"/>
              <a:t>Por exemplo, custos sociais de uma empresa poluente podem não estar se refletindo nos preços porque a empresa não tem que instalar filtros, despoluir, etc.</a:t>
            </a:r>
          </a:p>
          <a:p>
            <a:pPr>
              <a:lnSpc>
                <a:spcPct val="80000"/>
              </a:lnSpc>
            </a:pPr>
            <a:r>
              <a:rPr lang="pt-BR" sz="2400"/>
              <a:t>Empresa então produz mais barato só que a sociedade mais na frente tem que arcar com os custos de reparar os danos causados por aquela empresa.</a:t>
            </a:r>
          </a:p>
          <a:p>
            <a:pPr>
              <a:lnSpc>
                <a:spcPct val="80000"/>
              </a:lnSpc>
            </a:pPr>
            <a:r>
              <a:rPr lang="pt-BR" sz="2400"/>
              <a:t>Se estes custos fossem se refletissem nos preços, o produto seria comprado menos e a sociedade gastaria menos para reparar os danos por ele causados.</a:t>
            </a:r>
          </a:p>
          <a:p>
            <a:pPr lvl="1">
              <a:lnSpc>
                <a:spcPct val="80000"/>
              </a:lnSpc>
            </a:pPr>
            <a:r>
              <a:rPr lang="pt-BR" sz="2000"/>
              <a:t>Ex.: cigarros, usinas termo-elétricas e atômicas, armas, etc.</a:t>
            </a: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0020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7. Os governos podem às vezes melhorar os resultados do mercado.</a:t>
            </a: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824412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pt-BR"/>
              <a:t>Falha de mercado também pode ser causada pelo </a:t>
            </a:r>
            <a:r>
              <a:rPr lang="pt-BR">
                <a:solidFill>
                  <a:srgbClr val="9234DB"/>
                </a:solidFill>
              </a:rPr>
              <a:t>poder do mercado</a:t>
            </a:r>
            <a:r>
              <a:rPr lang="pt-BR"/>
              <a:t>, que é a capacidade que um único ator (ou pequeno grupo de atores) tem para influenciar significativamente os preços de mercado. </a:t>
            </a:r>
          </a:p>
          <a:p>
            <a:pPr>
              <a:lnSpc>
                <a:spcPct val="90000"/>
              </a:lnSpc>
            </a:pPr>
            <a:r>
              <a:rPr lang="pt-BR"/>
              <a:t>Isto confunde os sinais de mercado (preços) e pode causar ineficiências, má distribuição de renda, injustiças sociais, etc.</a:t>
            </a:r>
          </a:p>
          <a:p>
            <a:pPr>
              <a:lnSpc>
                <a:spcPct val="90000"/>
              </a:lnSpc>
            </a:pPr>
            <a:r>
              <a:rPr lang="pt-BR"/>
              <a:t>Modelo E-C-D</a:t>
            </a: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732088" y="2371725"/>
            <a:ext cx="198437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639887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8. O padrão de vida de um país depende de sua capacidade de produzir bens e serviços.</a:t>
            </a:r>
            <a:endParaRPr lang="pt-BR" sz="3200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67995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tabLst>
                <a:tab pos="742950" algn="l"/>
              </a:tabLst>
            </a:pPr>
            <a:r>
              <a:rPr lang="pt-BR"/>
              <a:t>O Padrão de vida pode ser medido de várias formas: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742950" algn="l"/>
              </a:tabLst>
            </a:pPr>
            <a:r>
              <a:rPr lang="pt-BR" sz="2800">
                <a:solidFill>
                  <a:schemeClr val="accent2"/>
                </a:solidFill>
                <a:latin typeface="Monotype Sorts" pitchFamily="2" charset="2"/>
              </a:rPr>
              <a:t></a:t>
            </a:r>
            <a:r>
              <a:rPr lang="pt-BR" sz="2800"/>
              <a:t>Comparando as rendas pessoais.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Char char="ä"/>
              <a:tabLst>
                <a:tab pos="742950" algn="l"/>
              </a:tabLst>
            </a:pPr>
            <a:r>
              <a:rPr lang="pt-BR" sz="2800"/>
              <a:t>Comparando o valor total de mercado da produção da nação. Quase todas as variações no padrão de vida são explicadas pelas diferenças na produtividade do países.</a:t>
            </a:r>
          </a:p>
          <a:p>
            <a:pPr>
              <a:lnSpc>
                <a:spcPct val="80000"/>
              </a:lnSpc>
              <a:tabLst>
                <a:tab pos="742950" algn="l"/>
              </a:tabLst>
            </a:pPr>
            <a:r>
              <a:rPr lang="pt-BR" sz="2800">
                <a:solidFill>
                  <a:srgbClr val="9234DB"/>
                </a:solidFill>
              </a:rPr>
              <a:t>Produtividade </a:t>
            </a:r>
            <a:r>
              <a:rPr lang="pt-BR" sz="2800"/>
              <a:t>é a quantidade de bens e serviços produzida em uma hora de trabalho.</a:t>
            </a:r>
          </a:p>
          <a:p>
            <a:pPr lvl="1">
              <a:lnSpc>
                <a:spcPct val="80000"/>
              </a:lnSpc>
              <a:tabLst>
                <a:tab pos="742950" algn="l"/>
              </a:tabLst>
            </a:pPr>
            <a:r>
              <a:rPr lang="pt-BR" sz="2400" i="1">
                <a:solidFill>
                  <a:srgbClr val="9234DB"/>
                </a:solidFill>
              </a:rPr>
              <a:t>Produtividade Alta =  Altos padrões de vida</a:t>
            </a:r>
          </a:p>
          <a:p>
            <a:pPr lvl="1">
              <a:lnSpc>
                <a:spcPct val="80000"/>
              </a:lnSpc>
              <a:tabLst>
                <a:tab pos="742950" algn="l"/>
              </a:tabLst>
            </a:pPr>
            <a:r>
              <a:rPr lang="pt-BR" sz="2400"/>
              <a:t>Papel da educação</a:t>
            </a:r>
          </a:p>
          <a:p>
            <a:pPr>
              <a:lnSpc>
                <a:spcPct val="80000"/>
              </a:lnSpc>
              <a:tabLst>
                <a:tab pos="742950" algn="l"/>
              </a:tabLst>
            </a:pPr>
            <a:endParaRPr lang="pt-BR" sz="2800"/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2732088" y="2371725"/>
            <a:ext cx="274637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8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8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8077200" cy="113665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9. Os preços sobem quando o governo emite moeda demais.</a:t>
            </a:r>
            <a:endParaRPr lang="pt-BR" sz="3300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724400"/>
          </a:xfrm>
          <a:noFill/>
          <a:ln/>
        </p:spPr>
        <p:txBody>
          <a:bodyPr lIns="90488" tIns="44450" rIns="90488" bIns="44450"/>
          <a:lstStyle/>
          <a:p>
            <a:pPr>
              <a:tabLst>
                <a:tab pos="742950" algn="l"/>
              </a:tabLst>
            </a:pPr>
            <a:r>
              <a:rPr lang="pt-BR" dirty="0">
                <a:solidFill>
                  <a:srgbClr val="9234DB"/>
                </a:solidFill>
              </a:rPr>
              <a:t>Inflação </a:t>
            </a:r>
            <a:r>
              <a:rPr lang="pt-BR" dirty="0"/>
              <a:t>é um aumento no nível geral de preços da economia.</a:t>
            </a:r>
          </a:p>
          <a:p>
            <a:pPr>
              <a:buFont typeface="Monotype Sorts" pitchFamily="2" charset="2"/>
              <a:buNone/>
              <a:tabLst>
                <a:tab pos="742950" algn="l"/>
              </a:tabLst>
            </a:pPr>
            <a:r>
              <a:rPr lang="pt-BR" sz="2800" dirty="0">
                <a:latin typeface="Monotype Sorts" pitchFamily="2" charset="2"/>
              </a:rPr>
              <a:t>	</a:t>
            </a:r>
            <a:r>
              <a:rPr lang="pt-BR" sz="2800" dirty="0">
                <a:solidFill>
                  <a:schemeClr val="accent2"/>
                </a:solidFill>
                <a:latin typeface="Monotype Sorts" pitchFamily="2" charset="2"/>
              </a:rPr>
              <a:t></a:t>
            </a:r>
            <a:r>
              <a:rPr lang="pt-BR" sz="2800" dirty="0">
                <a:solidFill>
                  <a:schemeClr val="accent2"/>
                </a:solidFill>
              </a:rPr>
              <a:t> </a:t>
            </a:r>
            <a:r>
              <a:rPr lang="pt-BR" sz="2800" dirty="0"/>
              <a:t>Uma possível causa da inflação é o crescimento 		na quantidade de dinheiro.</a:t>
            </a:r>
          </a:p>
          <a:p>
            <a:pPr lvl="1">
              <a:tabLst>
                <a:tab pos="742950" algn="l"/>
              </a:tabLst>
            </a:pPr>
            <a:r>
              <a:rPr lang="pt-BR" sz="2400" dirty="0"/>
              <a:t>Outra possível causa: D </a:t>
            </a:r>
            <a:r>
              <a:rPr lang="pt-BR" sz="3200" i="1" dirty="0">
                <a:solidFill>
                  <a:srgbClr val="9234DB"/>
                </a:solidFill>
                <a:latin typeface="Wingdings" pitchFamily="2" charset="2"/>
              </a:rPr>
              <a:t></a:t>
            </a:r>
            <a:r>
              <a:rPr lang="en-US" sz="2400" dirty="0"/>
              <a:t> </a:t>
            </a:r>
            <a:r>
              <a:rPr lang="pt-BR" sz="2400" i="1" dirty="0">
                <a:solidFill>
                  <a:srgbClr val="9234DB"/>
                </a:solidFill>
                <a:latin typeface="Arial" charset="0"/>
              </a:rPr>
              <a:t> </a:t>
            </a:r>
            <a:r>
              <a:rPr lang="en-US" sz="2400" dirty="0"/>
              <a:t> P </a:t>
            </a:r>
            <a:r>
              <a:rPr lang="pt-BR" sz="3200" i="1" dirty="0">
                <a:solidFill>
                  <a:srgbClr val="9234DB"/>
                </a:solidFill>
                <a:latin typeface="Wingdings" pitchFamily="2" charset="2"/>
              </a:rPr>
              <a:t></a:t>
            </a:r>
          </a:p>
          <a:p>
            <a:pPr lvl="1">
              <a:tabLst>
                <a:tab pos="742950" algn="l"/>
              </a:tabLst>
            </a:pPr>
            <a:r>
              <a:rPr lang="pt-BR" i="1" dirty="0"/>
              <a:t>Excesso</a:t>
            </a:r>
            <a:r>
              <a:rPr lang="pt-BR" i="1" dirty="0">
                <a:solidFill>
                  <a:srgbClr val="9234DB"/>
                </a:solidFill>
              </a:rPr>
              <a:t> </a:t>
            </a:r>
            <a:r>
              <a:rPr lang="pt-BR" i="1" dirty="0"/>
              <a:t>de riqueza causa inflação</a:t>
            </a:r>
            <a:r>
              <a:rPr lang="pt-BR" sz="3200" i="1" dirty="0">
                <a:solidFill>
                  <a:srgbClr val="9234DB"/>
                </a:solidFill>
              </a:rPr>
              <a:t> </a:t>
            </a:r>
            <a:r>
              <a:rPr lang="en-US" sz="3200" i="1" dirty="0"/>
              <a:t>?</a:t>
            </a:r>
            <a:r>
              <a:rPr lang="pt-BR" sz="3200" i="1" dirty="0">
                <a:solidFill>
                  <a:srgbClr val="9234DB"/>
                </a:solidFill>
              </a:rPr>
              <a:t> </a:t>
            </a:r>
          </a:p>
          <a:p>
            <a:pPr lvl="1">
              <a:tabLst>
                <a:tab pos="742950" algn="l"/>
              </a:tabLst>
            </a:pPr>
            <a:r>
              <a:rPr lang="pt-BR" sz="3200" i="1" dirty="0">
                <a:solidFill>
                  <a:srgbClr val="9234DB"/>
                </a:solidFill>
              </a:rPr>
              <a:t>Inflação como um custo adicional para os mais pobres</a:t>
            </a:r>
          </a:p>
          <a:p>
            <a:pPr lvl="1">
              <a:tabLst>
                <a:tab pos="742950" algn="l"/>
              </a:tabLst>
            </a:pPr>
            <a:endParaRPr lang="en-US" sz="3200" i="1" dirty="0">
              <a:solidFill>
                <a:srgbClr val="9234DB"/>
              </a:solidFill>
              <a:latin typeface="Wingdings" pitchFamily="2" charset="2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2732088" y="2371725"/>
            <a:ext cx="20320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2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8534400" cy="1593850"/>
          </a:xfrm>
          <a:noFill/>
          <a:ln/>
        </p:spPr>
        <p:txBody>
          <a:bodyPr lIns="90488" tIns="44450" rIns="90488" bIns="44450"/>
          <a:lstStyle/>
          <a:p>
            <a:r>
              <a:rPr lang="pt-BR" sz="3400"/>
              <a:t>10. A sociedade enfrenta um </a:t>
            </a:r>
            <a:r>
              <a:rPr lang="pt-BR" sz="3400" i="1"/>
              <a:t>tradeoff</a:t>
            </a:r>
            <a:r>
              <a:rPr lang="pt-BR" sz="3400"/>
              <a:t> de curto prazo entre inflação e desemprego.</a:t>
            </a:r>
            <a:endParaRPr lang="pt-BR" sz="3200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  <a:noFill/>
          <a:ln/>
        </p:spPr>
        <p:txBody>
          <a:bodyPr lIns="90488" tIns="44450" rIns="90488" bIns="44450"/>
          <a:lstStyle/>
          <a:p>
            <a:r>
              <a:rPr lang="pt-BR"/>
              <a:t> A Curva de Phillips </a:t>
            </a:r>
          </a:p>
          <a:p>
            <a:pPr algn="ctr">
              <a:spcBef>
                <a:spcPct val="42000"/>
              </a:spcBef>
              <a:buFont typeface="Monotype Sorts" pitchFamily="2" charset="2"/>
              <a:buNone/>
            </a:pPr>
            <a:r>
              <a:rPr lang="pt-BR" sz="4000" i="1">
                <a:solidFill>
                  <a:srgbClr val="9234DB"/>
                </a:solidFill>
                <a:latin typeface="Wingdings" pitchFamily="2" charset="2"/>
              </a:rPr>
              <a:t></a:t>
            </a:r>
            <a:r>
              <a:rPr lang="pt-BR" sz="3600" i="1">
                <a:solidFill>
                  <a:srgbClr val="9234DB"/>
                </a:solidFill>
                <a:latin typeface="Arial" charset="0"/>
              </a:rPr>
              <a:t>Inflação </a:t>
            </a:r>
            <a:r>
              <a:rPr lang="pt-BR" i="1">
                <a:solidFill>
                  <a:srgbClr val="9234DB"/>
                </a:solidFill>
                <a:latin typeface="Wingdings" pitchFamily="2" charset="2"/>
              </a:rPr>
              <a:t></a:t>
            </a:r>
            <a:r>
              <a:rPr lang="pt-BR" i="1">
                <a:solidFill>
                  <a:srgbClr val="9234DB"/>
                </a:solidFill>
                <a:latin typeface="Arial" charset="0"/>
              </a:rPr>
              <a:t> </a:t>
            </a:r>
            <a:r>
              <a:rPr lang="pt-BR" sz="4000" i="1">
                <a:solidFill>
                  <a:srgbClr val="9234DB"/>
                </a:solidFill>
                <a:latin typeface="Wingdings" pitchFamily="2" charset="2"/>
              </a:rPr>
              <a:t></a:t>
            </a:r>
            <a:r>
              <a:rPr lang="pt-BR" sz="3600" i="1">
                <a:solidFill>
                  <a:srgbClr val="9234DB"/>
                </a:solidFill>
                <a:latin typeface="Arial" charset="0"/>
              </a:rPr>
              <a:t>Desemprego</a:t>
            </a:r>
          </a:p>
          <a:p>
            <a:pPr algn="ctr">
              <a:spcBef>
                <a:spcPct val="42000"/>
              </a:spcBef>
              <a:buFont typeface="Monotype Sorts" pitchFamily="2" charset="2"/>
              <a:buNone/>
            </a:pPr>
            <a:r>
              <a:rPr lang="pt-BR" b="0"/>
              <a:t>É um </a:t>
            </a:r>
            <a:r>
              <a:rPr lang="pt-BR" b="0" i="1"/>
              <a:t>tradeoff</a:t>
            </a:r>
            <a:r>
              <a:rPr lang="pt-BR" b="0"/>
              <a:t> de curto prazo.  </a:t>
            </a: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732088" y="2371725"/>
            <a:ext cx="20320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9225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pt-BR"/>
              <a:t>Conclusão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641209" cy="6093296"/>
          </a:xfrm>
          <a:noFill/>
          <a:ln/>
        </p:spPr>
        <p:txBody>
          <a:bodyPr lIns="90488" tIns="44450" rIns="90488" bIns="44450"/>
          <a:lstStyle/>
          <a:p>
            <a:r>
              <a:rPr lang="pt-BR" sz="2800" dirty="0"/>
              <a:t>Economia é o estudo da distribuição de recursos escassos</a:t>
            </a:r>
          </a:p>
          <a:p>
            <a:r>
              <a:rPr lang="pt-BR" sz="2800" dirty="0"/>
              <a:t>Por que estudar economia ? </a:t>
            </a:r>
          </a:p>
          <a:p>
            <a:r>
              <a:rPr lang="pt-BR" sz="2800" dirty="0"/>
              <a:t>A mão invisível de </a:t>
            </a:r>
            <a:r>
              <a:rPr lang="pt-BR" sz="2800" dirty="0" err="1"/>
              <a:t>Adan</a:t>
            </a:r>
            <a:r>
              <a:rPr lang="pt-BR" sz="2800" dirty="0"/>
              <a:t> Smith e o papel do governo</a:t>
            </a:r>
          </a:p>
          <a:p>
            <a:r>
              <a:rPr lang="pt-BR" sz="2800" dirty="0"/>
              <a:t>Os mercados </a:t>
            </a:r>
          </a:p>
          <a:p>
            <a:r>
              <a:rPr lang="pt-BR" sz="2800" dirty="0"/>
              <a:t>O papel do governo </a:t>
            </a:r>
          </a:p>
          <a:p>
            <a:r>
              <a:rPr lang="pt-BR" sz="2800" dirty="0"/>
              <a:t>Microeconomia x macroeconomia</a:t>
            </a:r>
          </a:p>
          <a:p>
            <a:r>
              <a:rPr lang="pt-BR" sz="2800" dirty="0"/>
              <a:t>Microeconomia e meio ambiente: </a:t>
            </a:r>
          </a:p>
          <a:p>
            <a:pPr lvl="1"/>
            <a:r>
              <a:rPr lang="pt-BR" sz="1800" dirty="0"/>
              <a:t>Entender a relação entre atividade econômica e natureza, e usar esse conhecimento para tomar decisões melhores e mais inteligentes</a:t>
            </a:r>
          </a:p>
          <a:p>
            <a:pPr lvl="1"/>
            <a:r>
              <a:rPr lang="pt-BR" sz="1800" dirty="0"/>
              <a:t>A partir da percepção das limitações dos recursos naturais fez-se necessário desenvolver novos instrumentos para incorporar os efeitos das atividades de produção e consumo sobre o meio ambiente.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5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5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5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5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5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5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5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5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35B41D-4970-421A-9BF2-E95ACEE76329}"/>
              </a:ext>
            </a:extLst>
          </p:cNvPr>
          <p:cNvSpPr txBox="1"/>
          <p:nvPr/>
        </p:nvSpPr>
        <p:spPr>
          <a:xfrm>
            <a:off x="1547664" y="188640"/>
            <a:ext cx="363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economia no nosso dia a dia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322ECC-1FE2-4002-A565-61122EF2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3704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quem quiser conhecer mais ... </a:t>
            </a:r>
          </a:p>
        </p:txBody>
      </p:sp>
      <p:pic>
        <p:nvPicPr>
          <p:cNvPr id="301066" name="Picture 10" descr="33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2060575"/>
            <a:ext cx="3165475" cy="4797425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25634" name="Picture 2" descr="Download Baudolino - Umberto Eco em-epub-mobi-e-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52425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pensa o economista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062664" cy="4688160"/>
          </a:xfrm>
        </p:spPr>
        <p:txBody>
          <a:bodyPr/>
          <a:lstStyle/>
          <a:p>
            <a:pPr lvl="1"/>
            <a:endParaRPr lang="pt-BR" sz="2000" dirty="0"/>
          </a:p>
          <a:p>
            <a:pPr marL="857250" lvl="1" indent="-342900"/>
            <a:r>
              <a:rPr lang="pt-BR" sz="2200" dirty="0"/>
              <a:t>Escolas de pensamento econômico</a:t>
            </a:r>
          </a:p>
          <a:p>
            <a:pPr marL="1257300" lvl="2" indent="-342900"/>
            <a:r>
              <a:rPr lang="pt-BR" sz="1800" dirty="0"/>
              <a:t>Economia neoclássica x marxista</a:t>
            </a:r>
          </a:p>
          <a:p>
            <a:pPr marL="1257300" lvl="2" indent="-342900"/>
            <a:r>
              <a:rPr lang="pt-BR" sz="1800" dirty="0"/>
              <a:t>Modelo teórico x realidade</a:t>
            </a:r>
          </a:p>
          <a:p>
            <a:pPr marL="1257300" lvl="2" indent="-342900"/>
            <a:r>
              <a:rPr lang="pt-BR" sz="2000" dirty="0"/>
              <a:t>Positivismo x </a:t>
            </a:r>
            <a:r>
              <a:rPr lang="pt-BR" sz="2000" dirty="0" err="1"/>
              <a:t>normativismo</a:t>
            </a:r>
            <a:endParaRPr lang="pt-BR" sz="2000" dirty="0"/>
          </a:p>
          <a:p>
            <a:pPr marL="914400" lvl="2" indent="0">
              <a:buNone/>
            </a:pPr>
            <a:endParaRPr lang="pt-BR" sz="2000" dirty="0"/>
          </a:p>
          <a:p>
            <a:pPr lvl="1"/>
            <a:r>
              <a:rPr lang="pt-BR" sz="2000" dirty="0"/>
              <a:t>De economista, médico e louco todos nós temos um pouco ...</a:t>
            </a:r>
          </a:p>
          <a:p>
            <a:pPr lvl="2"/>
            <a:r>
              <a:rPr lang="pt-BR" sz="1600" dirty="0"/>
              <a:t>O que difere o economista da pessoa comum</a:t>
            </a:r>
          </a:p>
          <a:p>
            <a:pPr lvl="2"/>
            <a:r>
              <a:rPr lang="pt-BR" sz="1800" dirty="0"/>
              <a:t>Entender o mundo ao seu redor do ponto de vista do economista: análise de risco, economia comportamental, etc.</a:t>
            </a:r>
          </a:p>
          <a:p>
            <a:pPr lvl="1"/>
            <a:r>
              <a:rPr lang="pt-BR" sz="2000" dirty="0"/>
              <a:t>Dificuldades de ensinar economia:</a:t>
            </a:r>
          </a:p>
          <a:p>
            <a:pPr lvl="2"/>
            <a:r>
              <a:rPr lang="pt-BR" sz="1800" dirty="0"/>
              <a:t>todo mundo acha que entende, tem sua opinião</a:t>
            </a:r>
          </a:p>
          <a:p>
            <a:pPr lvl="2"/>
            <a:r>
              <a:rPr lang="pt-BR" sz="1800" dirty="0"/>
              <a:t>dificuldade de isolar causa e efeito</a:t>
            </a:r>
          </a:p>
          <a:p>
            <a:pPr lvl="2"/>
            <a:r>
              <a:rPr lang="pt-BR" sz="1800" dirty="0"/>
              <a:t>dificuldade com </a:t>
            </a:r>
            <a:r>
              <a:rPr lang="pt-BR" sz="1800" dirty="0" err="1"/>
              <a:t>idéias</a:t>
            </a:r>
            <a:r>
              <a:rPr lang="pt-BR" sz="1800" dirty="0"/>
              <a:t> pré-concebidas (positivismo x </a:t>
            </a:r>
            <a:r>
              <a:rPr lang="pt-BR" sz="1800" dirty="0" err="1"/>
              <a:t>normativismo</a:t>
            </a:r>
            <a:r>
              <a:rPr lang="pt-BR" sz="1800" dirty="0"/>
              <a:t>)</a:t>
            </a:r>
          </a:p>
          <a:p>
            <a:pPr lvl="2"/>
            <a:r>
              <a:rPr lang="pt-BR" sz="1800" dirty="0"/>
              <a:t>somos parte e causadores do  processo</a:t>
            </a:r>
          </a:p>
          <a:p>
            <a:pPr lvl="2"/>
            <a:r>
              <a:rPr lang="pt-BR" sz="1800" dirty="0"/>
              <a:t>as pessoas aprendem ...</a:t>
            </a:r>
          </a:p>
          <a:p>
            <a:pPr marL="1257300" lvl="2" indent="-342900"/>
            <a:endParaRPr lang="pt-BR" sz="18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BR"/>
              <a:t>A palavra </a:t>
            </a:r>
            <a:r>
              <a:rPr lang="pt-BR" i="1"/>
              <a:t>Economia</a:t>
            </a:r>
            <a:r>
              <a:rPr lang="pt-BR"/>
              <a:t> . . . </a:t>
            </a:r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BR" sz="2800"/>
              <a:t>Os indivíduos constituem os lares</a:t>
            </a:r>
          </a:p>
          <a:p>
            <a:r>
              <a:rPr lang="pt-BR" sz="2800"/>
              <a:t>Economia deriva do grego “aquele que administra o lar”</a:t>
            </a:r>
          </a:p>
          <a:p>
            <a:r>
              <a:rPr lang="pt-BR" sz="2800"/>
              <a:t>Soma dos lares constitui a humanidade</a:t>
            </a:r>
          </a:p>
          <a:p>
            <a:r>
              <a:rPr lang="pt-BR" sz="2800"/>
              <a:t>“Economia é um estudo da humanidade nas atividades comuns da vida” (Alfred Marshall, Princípios de Economia) </a:t>
            </a:r>
          </a:p>
          <a:p>
            <a:r>
              <a:rPr lang="pt-BR" sz="2800"/>
              <a:t>Uma economia é apenas um grupo de pessoas interagindo enquanto levam suas vidas ...</a:t>
            </a:r>
          </a:p>
          <a:p>
            <a:r>
              <a:rPr lang="pt-BR" sz="2800"/>
              <a:t>As empresas são constituídas por pessoas ...</a:t>
            </a:r>
          </a:p>
          <a:p>
            <a:endParaRPr lang="pt-BR" sz="28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4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4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4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/>
          <a:lstStyle/>
          <a:p>
            <a:r>
              <a:rPr lang="pt-BR" sz="3200" dirty="0"/>
              <a:t>Métodos de investigação na Economia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r>
              <a:rPr lang="pt-BR" sz="2800" dirty="0"/>
              <a:t>Teorias: conjunto de idéias sobre a realidade, tem caráter ideológico</a:t>
            </a:r>
          </a:p>
          <a:p>
            <a:r>
              <a:rPr lang="pt-BR" sz="2800" dirty="0"/>
              <a:t>Hipóteses: conjecturas sobre como as coisas se comportam</a:t>
            </a:r>
          </a:p>
          <a:p>
            <a:r>
              <a:rPr lang="pt-BR" sz="2800" dirty="0"/>
              <a:t>Modelos: simplificações da realidade</a:t>
            </a:r>
          </a:p>
          <a:p>
            <a:r>
              <a:rPr lang="pt-BR" sz="2800" dirty="0"/>
              <a:t>Método científico:</a:t>
            </a:r>
          </a:p>
          <a:p>
            <a:pPr lvl="1"/>
            <a:r>
              <a:rPr lang="pt-BR" sz="2400" dirty="0"/>
              <a:t>Indutivo: da observação prática deduz-se um comportamento teórico</a:t>
            </a:r>
          </a:p>
          <a:p>
            <a:pPr lvl="2"/>
            <a:r>
              <a:rPr lang="pt-BR" sz="2000" dirty="0"/>
              <a:t>Aumento de tributos reduz a renda e o consumo</a:t>
            </a:r>
          </a:p>
          <a:p>
            <a:pPr lvl="1"/>
            <a:r>
              <a:rPr lang="pt-BR" sz="2400" dirty="0"/>
              <a:t>Dedutivo</a:t>
            </a:r>
          </a:p>
          <a:p>
            <a:pPr lvl="2"/>
            <a:r>
              <a:rPr lang="pt-BR" sz="2000" dirty="0"/>
              <a:t>Empresa capitalista procura maximizar lucro, logo se a Ford é empresa capitalista, procura maximizar lucro</a:t>
            </a:r>
          </a:p>
          <a:p>
            <a:pPr lvl="2"/>
            <a:r>
              <a:rPr lang="pt-BR" sz="2000" dirty="0"/>
              <a:t>Se ... Então; então, não significa verdadeiro</a:t>
            </a:r>
          </a:p>
          <a:p>
            <a:pPr lvl="2"/>
            <a:endParaRPr lang="pt-BR" sz="2000" dirty="0"/>
          </a:p>
          <a:p>
            <a:pPr lvl="2"/>
            <a:endParaRPr lang="pt-BR" sz="2000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13787" cy="1112838"/>
          </a:xfrm>
        </p:spPr>
        <p:txBody>
          <a:bodyPr/>
          <a:lstStyle/>
          <a:p>
            <a:r>
              <a:rPr lang="pt-BR" sz="3600"/>
              <a:t>O papel da matemática na Economia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893175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Ferramenta para facilitar a derivação e exposição da teoria econômica</a:t>
            </a:r>
          </a:p>
          <a:p>
            <a:pPr>
              <a:lnSpc>
                <a:spcPct val="90000"/>
              </a:lnSpc>
            </a:pPr>
            <a:r>
              <a:rPr lang="pt-BR"/>
              <a:t>Estágios de análise</a:t>
            </a:r>
          </a:p>
          <a:p>
            <a:pPr lvl="2">
              <a:lnSpc>
                <a:spcPct val="90000"/>
              </a:lnSpc>
            </a:pPr>
            <a:r>
              <a:rPr lang="pt-BR"/>
              <a:t>Análise verbal: palavras podem ter várias interpretações </a:t>
            </a:r>
          </a:p>
          <a:p>
            <a:pPr lvl="2">
              <a:lnSpc>
                <a:spcPct val="90000"/>
              </a:lnSpc>
            </a:pPr>
            <a:r>
              <a:rPr lang="pt-BR"/>
              <a:t>Análise gráfica: importante, mas limita análise a no máximo três variáveis</a:t>
            </a:r>
          </a:p>
          <a:p>
            <a:pPr lvl="2">
              <a:lnSpc>
                <a:spcPct val="90000"/>
              </a:lnSpc>
            </a:pPr>
            <a:r>
              <a:rPr lang="pt-BR"/>
              <a:t>Análise matemática: permite expressar idéias complexas em formas inequívocas que independem do sentido das palavras</a:t>
            </a:r>
          </a:p>
          <a:p>
            <a:pPr>
              <a:lnSpc>
                <a:spcPct val="90000"/>
              </a:lnSpc>
            </a:pPr>
            <a:r>
              <a:rPr lang="pt-BR"/>
              <a:t>Neste curso, vamos aplicar principalmente análise verbal e gráfica</a:t>
            </a:r>
          </a:p>
          <a:p>
            <a:pPr lvl="2">
              <a:lnSpc>
                <a:spcPct val="90000"/>
              </a:lnSpc>
            </a:pPr>
            <a:endParaRPr lang="pt-BR"/>
          </a:p>
          <a:p>
            <a:pPr lvl="2">
              <a:lnSpc>
                <a:spcPct val="90000"/>
              </a:lnSpc>
            </a:pPr>
            <a:endParaRPr lang="pt-BR"/>
          </a:p>
          <a:p>
            <a:pPr lvl="2"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na investigação em Economia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Comportamento humano é imprevisível</a:t>
            </a:r>
          </a:p>
          <a:p>
            <a:r>
              <a:rPr lang="pt-BR" dirty="0"/>
              <a:t>Somos parte do problema ...</a:t>
            </a:r>
          </a:p>
          <a:p>
            <a:r>
              <a:rPr lang="pt-BR" dirty="0"/>
              <a:t>Nossos experimentos aprendem com o tempo ...</a:t>
            </a:r>
          </a:p>
          <a:p>
            <a:r>
              <a:rPr lang="pt-BR" dirty="0"/>
              <a:t>É </a:t>
            </a:r>
            <a:r>
              <a:rPr lang="pt-BR" dirty="0" err="1"/>
              <a:t>impossivel</a:t>
            </a:r>
            <a:r>
              <a:rPr lang="pt-BR" dirty="0"/>
              <a:t> manter tudo o mais constante (</a:t>
            </a:r>
            <a:r>
              <a:rPr lang="pt-BR" dirty="0" err="1"/>
              <a:t>coeteris</a:t>
            </a:r>
            <a:r>
              <a:rPr lang="pt-BR" dirty="0"/>
              <a:t> </a:t>
            </a:r>
            <a:r>
              <a:rPr lang="pt-BR" dirty="0" err="1"/>
              <a:t>paribus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modelagens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71414"/>
            <a:ext cx="7772400" cy="619108"/>
          </a:xfrm>
        </p:spPr>
        <p:txBody>
          <a:bodyPr/>
          <a:lstStyle/>
          <a:p>
            <a:r>
              <a:rPr lang="pt-BR" dirty="0"/>
              <a:t>Problema econômico básico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pt-BR" dirty="0"/>
              <a:t>Recursos físicos existentes na terra são limitados, necessidades humanas são ilimitadas</a:t>
            </a:r>
          </a:p>
          <a:p>
            <a:pPr lvl="1"/>
            <a:r>
              <a:rPr lang="pt-BR" dirty="0"/>
              <a:t>Isto resulta em </a:t>
            </a:r>
            <a:r>
              <a:rPr lang="pt-BR" dirty="0" err="1"/>
              <a:t>escasses</a:t>
            </a:r>
            <a:endParaRPr lang="pt-BR" dirty="0"/>
          </a:p>
          <a:p>
            <a:pPr lvl="2"/>
            <a:r>
              <a:rPr lang="pt-BR" dirty="0"/>
              <a:t>Isto é, não existem bens e serviços suficientes para todos</a:t>
            </a:r>
          </a:p>
          <a:p>
            <a:pPr lvl="2"/>
            <a:r>
              <a:rPr lang="pt-BR" dirty="0"/>
              <a:t>Como fazer esta divisão ?</a:t>
            </a:r>
          </a:p>
          <a:p>
            <a:r>
              <a:rPr lang="pt-BR" dirty="0"/>
              <a:t>Economia é a </a:t>
            </a:r>
            <a:r>
              <a:rPr lang="pt-BR" dirty="0" err="1"/>
              <a:t>ciencia</a:t>
            </a:r>
            <a:r>
              <a:rPr lang="pt-BR" dirty="0"/>
              <a:t> social que se ocupa da administração dos recursos escassos entre usos alternativos e fins competitivos</a:t>
            </a:r>
          </a:p>
          <a:p>
            <a:pPr lvl="1"/>
            <a:r>
              <a:rPr lang="pt-BR" dirty="0"/>
              <a:t>O que e quanto produzir ?</a:t>
            </a:r>
          </a:p>
          <a:p>
            <a:pPr lvl="1"/>
            <a:r>
              <a:rPr lang="pt-BR" dirty="0"/>
              <a:t>Como produzir ?</a:t>
            </a:r>
          </a:p>
          <a:p>
            <a:pPr lvl="1"/>
            <a:r>
              <a:rPr lang="pt-BR" dirty="0"/>
              <a:t>Para quem produzir ?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!mankiw">
  <a:themeElements>
    <a:clrScheme name="">
      <a:dk1>
        <a:srgbClr val="790015"/>
      </a:dk1>
      <a:lt1>
        <a:srgbClr val="F6BF69"/>
      </a:lt1>
      <a:dk2>
        <a:srgbClr val="6E0043"/>
      </a:dk2>
      <a:lt2>
        <a:srgbClr val="EF9100"/>
      </a:lt2>
      <a:accent1>
        <a:srgbClr val="00B7A5"/>
      </a:accent1>
      <a:accent2>
        <a:srgbClr val="618FFD"/>
      </a:accent2>
      <a:accent3>
        <a:srgbClr val="FADCB9"/>
      </a:accent3>
      <a:accent4>
        <a:srgbClr val="660010"/>
      </a:accent4>
      <a:accent5>
        <a:srgbClr val="AAD8CF"/>
      </a:accent5>
      <a:accent6>
        <a:srgbClr val="5781E5"/>
      </a:accent6>
      <a:hlink>
        <a:srgbClr val="F76681"/>
      </a:hlink>
      <a:folHlink>
        <a:srgbClr val="FDE3BA"/>
      </a:folHlink>
    </a:clrScheme>
    <a:fontScheme name="!mankiw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!manki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manki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c:\office97\templa~1\presen~2\!mankiw.ppt</Template>
  <TotalTime>293</TotalTime>
  <Pages>64</Pages>
  <Words>2006</Words>
  <Application>Microsoft Office PowerPoint</Application>
  <PresentationFormat>Apresentação na tela (4:3)</PresentationFormat>
  <Paragraphs>227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Monotype Sorts</vt:lpstr>
      <vt:lpstr>Tahoma</vt:lpstr>
      <vt:lpstr>Times New Roman</vt:lpstr>
      <vt:lpstr>Wingdings</vt:lpstr>
      <vt:lpstr>!mankiw</vt:lpstr>
      <vt:lpstr>Les 144 Introdução à Economia  Por que estudar  economia ? Prof. Pedro Marques </vt:lpstr>
      <vt:lpstr>Objetivos do Curso</vt:lpstr>
      <vt:lpstr>Apresentação do PowerPoint</vt:lpstr>
      <vt:lpstr>Como pensa o economista</vt:lpstr>
      <vt:lpstr>A palavra Economia . . . </vt:lpstr>
      <vt:lpstr>Métodos de investigação na Economia </vt:lpstr>
      <vt:lpstr>O papel da matemática na Economia</vt:lpstr>
      <vt:lpstr>Problemas na investigação em Economia</vt:lpstr>
      <vt:lpstr>Problema econômico básico</vt:lpstr>
      <vt:lpstr>Custo de oportunidade</vt:lpstr>
      <vt:lpstr>Organizações econômicas</vt:lpstr>
      <vt:lpstr>O sistema de preços</vt:lpstr>
      <vt:lpstr>Elementos de uma economia capitalista</vt:lpstr>
      <vt:lpstr>Elementos da economia capitalista: o trabalho</vt:lpstr>
      <vt:lpstr>Elementos de uma economia capitalista: a moeda</vt:lpstr>
      <vt:lpstr>Dez Princípios de Economia  1. Pessoas Enfrentam Tradeoffs.</vt:lpstr>
      <vt:lpstr>2. O custo de alguma coisa é o que você desiste para obtê-la.</vt:lpstr>
      <vt:lpstr>3. Pessoas racionais do ponto de vista econômico</vt:lpstr>
      <vt:lpstr>4. Pessoas respondem a incentivos.</vt:lpstr>
      <vt:lpstr>5. O comércio pode melhorar a situação de todos.</vt:lpstr>
      <vt:lpstr>Apresentação do PowerPoint</vt:lpstr>
      <vt:lpstr>6. Os mercados são ... </vt:lpstr>
      <vt:lpstr>7. Os governos podem às vezes melhorar os resultados do mercado.</vt:lpstr>
      <vt:lpstr>7. Os governos podem às vezes melhorar os resultados do mercado.</vt:lpstr>
      <vt:lpstr>7. Os governos podem às vezes melhorar os resultados do mercado.</vt:lpstr>
      <vt:lpstr>8. O padrão de vida de um país depende de sua capacidade de produzir bens e serviços.</vt:lpstr>
      <vt:lpstr>9. Os preços sobem quando o governo emite moeda demais.</vt:lpstr>
      <vt:lpstr>10. A sociedade enfrenta um tradeoff de curto prazo entre inflação e desemprego.</vt:lpstr>
      <vt:lpstr>Conclusão</vt:lpstr>
      <vt:lpstr>Para quem quiser conhecer mais 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subject>Saving, Investment &amp; the Financial System</dc:subject>
  <dc:creator>Mark P. Karscig</dc:creator>
  <cp:keywords>price elasticity</cp:keywords>
  <cp:lastModifiedBy>Pedro Valentim Marques</cp:lastModifiedBy>
  <cp:revision>517</cp:revision>
  <cp:lastPrinted>1997-07-28T16:10:48Z</cp:lastPrinted>
  <dcterms:created xsi:type="dcterms:W3CDTF">1998-06-22T00:04:04Z</dcterms:created>
  <dcterms:modified xsi:type="dcterms:W3CDTF">2020-02-05T12:47:56Z</dcterms:modified>
</cp:coreProperties>
</file>