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94" r:id="rId2"/>
    <p:sldId id="297" r:id="rId3"/>
    <p:sldId id="298" r:id="rId4"/>
    <p:sldId id="269" r:id="rId5"/>
    <p:sldId id="279" r:id="rId6"/>
    <p:sldId id="290" r:id="rId7"/>
    <p:sldId id="291" r:id="rId8"/>
    <p:sldId id="299" r:id="rId9"/>
    <p:sldId id="282" r:id="rId10"/>
    <p:sldId id="300" r:id="rId11"/>
    <p:sldId id="305" r:id="rId12"/>
    <p:sldId id="301" r:id="rId13"/>
    <p:sldId id="302" r:id="rId14"/>
    <p:sldId id="303" r:id="rId15"/>
    <p:sldId id="304" r:id="rId16"/>
    <p:sldId id="289" r:id="rId17"/>
    <p:sldId id="306" r:id="rId18"/>
    <p:sldId id="307" r:id="rId19"/>
  </p:sldIdLst>
  <p:sldSz cx="9906000" cy="6858000" type="A4"/>
  <p:notesSz cx="10482263" cy="1405096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9DFF9D"/>
    <a:srgbClr val="800080"/>
    <a:srgbClr val="000066"/>
    <a:srgbClr val="CC9900"/>
    <a:srgbClr val="4E3400"/>
    <a:srgbClr val="99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7458" autoAdjust="0"/>
  </p:normalViewPr>
  <p:slideViewPr>
    <p:cSldViewPr>
      <p:cViewPr varScale="1">
        <p:scale>
          <a:sx n="65" d="100"/>
          <a:sy n="65" d="100"/>
        </p:scale>
        <p:origin x="-432" y="-7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541838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937250" y="0"/>
            <a:ext cx="4541838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346113"/>
            <a:ext cx="4541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37250" y="13346113"/>
            <a:ext cx="4541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C3E511C-4527-4B2D-B9A2-8DAF5D16E0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9183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541838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937250" y="0"/>
            <a:ext cx="4541838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36688" y="1054100"/>
            <a:ext cx="7610475" cy="5268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47750" y="6673850"/>
            <a:ext cx="8386763" cy="632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346113"/>
            <a:ext cx="4541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37250" y="13346113"/>
            <a:ext cx="4541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DF8647D-21A4-41EB-B2BA-4D7F659DF6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256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38275" y="1054100"/>
            <a:ext cx="7608888" cy="5268913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729081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90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86116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60282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6164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0200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8843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5747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4521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1CCE5-FA12-45D9-8AC0-B7FAD0744585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809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306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4874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DB8AA7-FD27-48F7-B571-B76883B3C037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Página 25 do Guia</a:t>
            </a: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6807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C2C9CC-BFCE-48AB-AA7E-24CBA7E1AE64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515089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Item 3.1.2 do Guia Citações Informais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8721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3959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0826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947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 para editar o estilo do subtítulo mestre</a:t>
            </a: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E74B1-68B5-41CD-A017-AD7CD7DA95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4D223-23DE-4C9F-983A-4D336A7F02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419975" y="44450"/>
            <a:ext cx="2141538" cy="5899150"/>
          </a:xfrm>
        </p:spPr>
        <p:txBody>
          <a:bodyPr vert="eaVert"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92188" y="44450"/>
            <a:ext cx="6275387" cy="5899150"/>
          </a:xfrm>
        </p:spPr>
        <p:txBody>
          <a:bodyPr vert="eaVert"/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2660B-E237-4CE6-9907-92C5A5389D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945D1-75BF-497F-BF5B-AB2FCAF4FB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Clique para editar os estilos do texto mestre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659BD-2F8D-4B9E-AF97-011ECC8451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92188" y="1412875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8438" y="1412875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341F1-A73C-49C4-A456-6609B304D09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DA01A-63EC-40A6-AC82-B6BADC0420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659F5-4F50-4533-9689-9187C1DCAD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A828-E320-48C5-B03E-67B4BA0A7B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 para editar os estilos do texto mestre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33728-D7B2-4406-B109-B84889270F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 para editar os estilos do texto mestre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0037C-342D-4599-BCC4-59EA271A0D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6350" y="-1588"/>
            <a:ext cx="920750" cy="487680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ahoma" pitchFamily="34" charset="0"/>
            </a:endParaRP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412750" y="981075"/>
            <a:ext cx="89979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141413" y="4445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188" y="1412875"/>
            <a:ext cx="84201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2200" y="6248400"/>
            <a:ext cx="321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46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B15A6B0E-FB40-4EF0-8AF5-B2443A6B50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0" y="4876800"/>
            <a:ext cx="6604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  <p:sp>
        <p:nvSpPr>
          <p:cNvPr id="45069" name="Text Box 13"/>
          <p:cNvSpPr txBox="1">
            <a:spLocks noChangeArrowheads="1"/>
          </p:cNvSpPr>
          <p:nvPr userDrawn="1"/>
        </p:nvSpPr>
        <p:spPr bwMode="auto">
          <a:xfrm>
            <a:off x="57150" y="6488113"/>
            <a:ext cx="2303463" cy="325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  <a:defRPr/>
            </a:pPr>
            <a:r>
              <a:rPr lang="pt-BR" sz="700">
                <a:solidFill>
                  <a:srgbClr val="000099"/>
                </a:solidFill>
                <a:latin typeface="Tahoma" pitchFamily="34" charset="0"/>
              </a:rPr>
              <a:t>© Prof. Angela M. B. Cuenca </a:t>
            </a:r>
          </a:p>
          <a:p>
            <a:pPr>
              <a:defRPr/>
            </a:pPr>
            <a:r>
              <a:rPr lang="pt-BR" sz="700">
                <a:solidFill>
                  <a:srgbClr val="000099"/>
                </a:solidFill>
                <a:latin typeface="Tahoma" pitchFamily="34" charset="0"/>
              </a:rPr>
              <a:t>Baseado no GUIA DE APRESENTAÇÃO DE TESES FSP </a:t>
            </a:r>
            <a:endParaRPr lang="pt-BR" sz="900">
              <a:solidFill>
                <a:srgbClr val="000099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tero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mendeley.com/" TargetMode="External"/><Relationship Id="rId4" Type="http://schemas.openxmlformats.org/officeDocument/2006/relationships/hyperlink" Target="http://www.myendnoteweb.com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mparison_of_reference_management_software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ndeley.com/" TargetMode="External"/><Relationship Id="rId5" Type="http://schemas.openxmlformats.org/officeDocument/2006/relationships/hyperlink" Target="http://www.myendnoteweb.com/" TargetMode="External"/><Relationship Id="rId4" Type="http://schemas.openxmlformats.org/officeDocument/2006/relationships/hyperlink" Target="http://www.zotero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g.org.b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1524000"/>
            <a:ext cx="8658225" cy="1752600"/>
          </a:xfrm>
        </p:spPr>
        <p:txBody>
          <a:bodyPr/>
          <a:lstStyle/>
          <a:p>
            <a:pPr algn="ctr"/>
            <a:r>
              <a:rPr lang="pt-BR" sz="4000" b="1" dirty="0" smtClean="0">
                <a:solidFill>
                  <a:srgbClr val="003300"/>
                </a:solidFill>
                <a:latin typeface="Microsoft Sans Serif" pitchFamily="34" charset="0"/>
              </a:rPr>
              <a:t>Estilo das citações no texto</a:t>
            </a:r>
            <a:r>
              <a:rPr lang="pt-BR" sz="2500" b="1" dirty="0" smtClean="0">
                <a:solidFill>
                  <a:srgbClr val="003300"/>
                </a:solidFill>
                <a:latin typeface="Microsoft Sans Serif" pitchFamily="34" charset="0"/>
              </a:rPr>
              <a:t>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561975" y="4864100"/>
            <a:ext cx="200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2000">
              <a:latin typeface="Microsoft Sans Serif" pitchFamily="34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313363" y="3716338"/>
            <a:ext cx="4213225" cy="107721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600" dirty="0"/>
              <a:t>Disciplina 0060018– Comunicação e Informação – Atividade </a:t>
            </a:r>
            <a:r>
              <a:rPr lang="pt-BR" sz="1600" dirty="0" smtClean="0"/>
              <a:t>Integradora</a:t>
            </a:r>
          </a:p>
          <a:p>
            <a:r>
              <a:rPr lang="pt-BR" sz="1600" dirty="0" smtClean="0"/>
              <a:t>Curso de Nutrição</a:t>
            </a:r>
          </a:p>
          <a:p>
            <a:r>
              <a:rPr lang="pt-BR" sz="1600" dirty="0" smtClean="0"/>
              <a:t>2015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00213"/>
            <a:ext cx="8715375" cy="4537075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smtClean="0"/>
              <a:t>	</a:t>
            </a:r>
            <a:r>
              <a:rPr lang="pt-BR" sz="1800" smtClean="0"/>
              <a:t>Barreto A de A.   A condução da informação. São Paulo Perspect 2002; 16(3):67-74.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sz="1800" smtClean="0"/>
              <a:t>	Castells  M.   A sociedade em rede. São Paulo; Paz e Terra; 1999.v1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sz="1800" smtClean="0"/>
              <a:t>	Cianconi R, Macedo N.   Gestão da informação na sociedade do conhecimento. 2a. ed. Brasilia, SENAI, 2001.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sz="1800" smtClean="0"/>
              <a:t>	Cunha MB da.   Construindo o futuro: a biblioteca universitária em 2010.   Ci Inf 2000; 29 (1):71-89. 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sz="1800" smtClean="0"/>
              <a:t>	Fontes C de A </a:t>
            </a:r>
            <a:r>
              <a:rPr lang="pt-BR" sz="1800" i="1" smtClean="0"/>
              <a:t>.   </a:t>
            </a:r>
            <a:r>
              <a:rPr lang="pt-BR" sz="1800" smtClean="0"/>
              <a:t>Usos e efeitos da internet na prática bibliotecária</a:t>
            </a:r>
            <a:r>
              <a:rPr lang="pt-BR" sz="1800" i="1" smtClean="0"/>
              <a:t>. </a:t>
            </a:r>
            <a:r>
              <a:rPr lang="pt-BR" sz="1800" smtClean="0"/>
              <a:t>[dissertação de mestrado]. São Paulo: Escola de Comunicação e Artes da USP; 2001.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sz="1800" smtClean="0"/>
              <a:t>	Meadows AJ.   A comunicação científica; tradução de A A Briquet de Lemos.   Brasília: Briquet de Lemos Livros; 1999.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sz="1800" smtClean="0"/>
              <a:t>	Souza M da, Novaes PN de, Campos M.   Efeitos da tecnologia da informação na comunicação de pesquisadores.  </a:t>
            </a:r>
            <a:r>
              <a:rPr lang="en-US" sz="1800" smtClean="0"/>
              <a:t>Inf Soc 2003; 32(1):135-43.</a:t>
            </a:r>
            <a:endParaRPr lang="pt-BR" sz="1800" smtClean="0"/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1065213" y="317500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Sistema autor e ano 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1189038" y="1216025"/>
            <a:ext cx="5940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 referências bibliográficas ficam em ordem alfabética</a:t>
            </a:r>
            <a:endParaRPr lang="pt-BR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34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974725" y="3500439"/>
            <a:ext cx="8931275" cy="2646878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1475" indent="-371475" eaLnBrk="0" hangingPunct="0">
              <a:spcBef>
                <a:spcPct val="50000"/>
              </a:spcBef>
              <a:buFont typeface="Wingdings" pitchFamily="2" charset="2"/>
              <a:buChar char="§"/>
              <a:tabLst>
                <a:tab pos="190500" algn="l"/>
              </a:tabLst>
            </a:pPr>
            <a:r>
              <a:rPr lang="pt-BR" altLang="zh-CN" sz="2000" dirty="0">
                <a:solidFill>
                  <a:srgbClr val="000066"/>
                </a:solidFill>
                <a:latin typeface="Tahoma" pitchFamily="34" charset="0"/>
                <a:ea typeface="SimSun" pitchFamily="2" charset="-122"/>
              </a:rPr>
              <a:t>Quando são muitos os autores citados em relação ao mesmo tópico, a leitura do texto fica prejudicada devido à interrupção que causa. </a:t>
            </a:r>
            <a:endParaRPr lang="pt-BR" altLang="zh-CN" sz="2000" dirty="0" smtClean="0">
              <a:solidFill>
                <a:srgbClr val="000066"/>
              </a:solidFill>
              <a:latin typeface="Tahoma" pitchFamily="34" charset="0"/>
              <a:ea typeface="SimSun" pitchFamily="2" charset="-122"/>
            </a:endParaRPr>
          </a:p>
          <a:p>
            <a:pPr marL="371475" indent="-371475" eaLnBrk="0" hangingPunct="0">
              <a:spcBef>
                <a:spcPct val="50000"/>
              </a:spcBef>
              <a:tabLst>
                <a:tab pos="190500" algn="l"/>
              </a:tabLst>
            </a:pPr>
            <a:r>
              <a:rPr lang="pt-BR" sz="2000" b="1" dirty="0" smtClean="0"/>
              <a:t>		</a:t>
            </a:r>
            <a:r>
              <a:rPr lang="pt-BR" b="1" i="1" dirty="0" smtClean="0">
                <a:solidFill>
                  <a:srgbClr val="C00000"/>
                </a:solidFill>
              </a:rPr>
              <a:t>Os autores que se têm dedicado ao estudo da influência da internet no meio acadêmico (BARRETO 2002, GIANCONI </a:t>
            </a:r>
            <a:r>
              <a:rPr lang="pt-BR" b="1" i="1" dirty="0" smtClean="0">
                <a:solidFill>
                  <a:srgbClr val="C00000"/>
                </a:solidFill>
              </a:rPr>
              <a:t>e </a:t>
            </a:r>
            <a:r>
              <a:rPr lang="pt-BR" b="1" i="1" dirty="0" smtClean="0">
                <a:solidFill>
                  <a:srgbClr val="C00000"/>
                </a:solidFill>
              </a:rPr>
              <a:t>MACEDO 2001, CUNHA 2010, FONTES 2001, SOUZA </a:t>
            </a:r>
            <a:r>
              <a:rPr lang="pt-BR" b="1" i="1" dirty="0" smtClean="0">
                <a:solidFill>
                  <a:srgbClr val="C00000"/>
                </a:solidFill>
              </a:rPr>
              <a:t>e col. 2003</a:t>
            </a:r>
            <a:r>
              <a:rPr lang="pt-BR" b="1" i="1" dirty="0" smtClean="0">
                <a:solidFill>
                  <a:srgbClr val="C00000"/>
                </a:solidFill>
              </a:rPr>
              <a:t>) concordam com MEADOWS  (1999) e CASTELLS (1999), que os países precisam investir em tecnologia para sua população</a:t>
            </a:r>
            <a:r>
              <a:rPr lang="pt-BR" b="1" dirty="0" smtClean="0"/>
              <a:t>.</a:t>
            </a:r>
          </a:p>
          <a:p>
            <a:pPr marL="371475" indent="-371475" eaLnBrk="0" hangingPunct="0">
              <a:spcBef>
                <a:spcPct val="50000"/>
              </a:spcBef>
              <a:tabLst>
                <a:tab pos="190500" algn="l"/>
              </a:tabLst>
            </a:pPr>
            <a:r>
              <a:rPr lang="pt-BR" sz="1600" b="1" i="1" dirty="0" smtClean="0">
                <a:solidFill>
                  <a:srgbClr val="C00000"/>
                </a:solidFill>
              </a:rPr>
              <a:t>		</a:t>
            </a:r>
            <a:endParaRPr lang="pt-BR" sz="1600" b="1" i="1" dirty="0">
              <a:solidFill>
                <a:srgbClr val="C00000"/>
              </a:solidFill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96875" y="62579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pt-BR" sz="2400">
              <a:latin typeface="Times New Roman" pitchFamily="18" charset="0"/>
            </a:endParaRP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536700" y="188913"/>
            <a:ext cx="7808913" cy="647700"/>
          </a:xfrm>
        </p:spPr>
        <p:txBody>
          <a:bodyPr/>
          <a:lstStyle/>
          <a:p>
            <a:pPr eaLnBrk="1" hangingPunct="1"/>
            <a:r>
              <a:rPr lang="pt-BR" sz="3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Sistema autor e ano</a:t>
            </a:r>
            <a:endParaRPr lang="pt-BR" sz="3000" dirty="0" smtClean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1187450" y="908050"/>
            <a:ext cx="187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pt-BR" altLang="zh-CN" sz="2400" b="1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SimSun" pitchFamily="2" charset="-122"/>
              </a:rPr>
              <a:t> </a:t>
            </a:r>
            <a:r>
              <a:rPr lang="pt-BR" altLang="zh-CN" sz="2000" b="1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rPr>
              <a:t>Vantagens</a:t>
            </a:r>
            <a:endParaRPr lang="pt-BR" sz="2000" b="1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1008063" y="1484313"/>
            <a:ext cx="8624887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1475" indent="-371475">
              <a:spcBef>
                <a:spcPct val="50000"/>
              </a:spcBef>
              <a:buFont typeface="Wingdings" pitchFamily="2" charset="2"/>
              <a:buChar char="§"/>
            </a:pPr>
            <a:r>
              <a:rPr lang="pt-BR" altLang="zh-CN" sz="2000" dirty="0">
                <a:solidFill>
                  <a:srgbClr val="000066"/>
                </a:solidFill>
                <a:latin typeface="Tahoma" pitchFamily="34" charset="0"/>
                <a:ea typeface="SimSun" pitchFamily="2" charset="-122"/>
              </a:rPr>
              <a:t>Possibilita a inclusão ou exclusão de referências da lista geral, a qualquer momento. </a:t>
            </a:r>
          </a:p>
          <a:p>
            <a:pPr marL="371475" indent="-371475">
              <a:spcBef>
                <a:spcPct val="50000"/>
              </a:spcBef>
              <a:buFont typeface="Wingdings" pitchFamily="2" charset="2"/>
              <a:buChar char="§"/>
            </a:pPr>
            <a:r>
              <a:rPr lang="pt-BR" altLang="zh-CN" sz="2000" dirty="0">
                <a:solidFill>
                  <a:srgbClr val="000066"/>
                </a:solidFill>
                <a:latin typeface="Tahoma" pitchFamily="34" charset="0"/>
                <a:ea typeface="SimSun" pitchFamily="2" charset="-122"/>
              </a:rPr>
              <a:t>Permite a imediata identificação do autor, sem recorrer à lista de referências. </a:t>
            </a:r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1306513" y="2997200"/>
            <a:ext cx="2327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pt-BR" altLang="zh-CN" sz="2400" b="1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SimSun" pitchFamily="2" charset="-122"/>
              </a:rPr>
              <a:t> </a:t>
            </a:r>
            <a:r>
              <a:rPr lang="pt-BR" altLang="zh-CN" sz="2000" b="1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rPr>
              <a:t>Desvantagens</a:t>
            </a:r>
            <a:endParaRPr lang="pt-BR" sz="2000" b="1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063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974725" y="1730419"/>
            <a:ext cx="8931275" cy="193899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1475" indent="-371475" eaLnBrk="0" hangingPunct="0">
              <a:spcBef>
                <a:spcPct val="50000"/>
              </a:spcBef>
              <a:buFont typeface="Wingdings" pitchFamily="2" charset="2"/>
              <a:buChar char="§"/>
              <a:tabLst>
                <a:tab pos="190500" algn="l"/>
              </a:tabLst>
            </a:pPr>
            <a:r>
              <a:rPr lang="pt-BR" altLang="zh-CN" sz="2000" dirty="0" smtClean="0">
                <a:solidFill>
                  <a:srgbClr val="000066"/>
                </a:solidFill>
                <a:latin typeface="Tahoma" pitchFamily="34" charset="0"/>
                <a:ea typeface="SimSun" pitchFamily="2" charset="-122"/>
              </a:rPr>
              <a:t>O </a:t>
            </a:r>
            <a:r>
              <a:rPr lang="pt-BR" altLang="zh-CN" sz="2000" dirty="0">
                <a:solidFill>
                  <a:srgbClr val="000066"/>
                </a:solidFill>
                <a:latin typeface="Tahoma" pitchFamily="34" charset="0"/>
                <a:ea typeface="SimSun" pitchFamily="2" charset="-122"/>
              </a:rPr>
              <a:t>número de regras de pontuação </a:t>
            </a:r>
            <a:r>
              <a:rPr lang="pt-BR" altLang="zh-CN" sz="2000" dirty="0" smtClean="0">
                <a:solidFill>
                  <a:srgbClr val="000066"/>
                </a:solidFill>
                <a:latin typeface="Tahoma" pitchFamily="34" charset="0"/>
                <a:ea typeface="SimSun" pitchFamily="2" charset="-122"/>
              </a:rPr>
              <a:t>é </a:t>
            </a:r>
            <a:r>
              <a:rPr lang="pt-BR" altLang="zh-CN" sz="2000" dirty="0">
                <a:solidFill>
                  <a:srgbClr val="000066"/>
                </a:solidFill>
                <a:latin typeface="Tahoma" pitchFamily="34" charset="0"/>
                <a:ea typeface="SimSun" pitchFamily="2" charset="-122"/>
              </a:rPr>
              <a:t>maior do que no sistema numérico. </a:t>
            </a:r>
          </a:p>
          <a:p>
            <a:pPr marL="371475" indent="-371475" eaLnBrk="0" hangingPunct="0">
              <a:spcBef>
                <a:spcPct val="50000"/>
              </a:spcBef>
              <a:buFont typeface="Wingdings" pitchFamily="2" charset="2"/>
              <a:buChar char="§"/>
              <a:tabLst>
                <a:tab pos="190500" algn="l"/>
              </a:tabLst>
            </a:pPr>
            <a:r>
              <a:rPr lang="pt-BR" altLang="zh-CN" sz="2000" dirty="0">
                <a:solidFill>
                  <a:srgbClr val="000066"/>
                </a:solidFill>
                <a:latin typeface="Tahoma" pitchFamily="34" charset="0"/>
                <a:ea typeface="SimSun" pitchFamily="2" charset="-122"/>
              </a:rPr>
              <a:t>Traz dificuldades na citação de referências de autores corporativos ou autoria indefinida, exigindo, muitas vezes, soluções artificiais para a citação. </a:t>
            </a:r>
            <a:endParaRPr lang="pt-BR" altLang="zh-CN" sz="2000" dirty="0" smtClean="0">
              <a:solidFill>
                <a:srgbClr val="000066"/>
              </a:solidFill>
              <a:latin typeface="Tahoma" pitchFamily="34" charset="0"/>
              <a:ea typeface="SimSun" pitchFamily="2" charset="-122"/>
            </a:endParaRPr>
          </a:p>
          <a:p>
            <a:pPr marL="371475" indent="-371475" eaLnBrk="0" hangingPunct="0">
              <a:spcBef>
                <a:spcPct val="50000"/>
              </a:spcBef>
              <a:tabLst>
                <a:tab pos="190500" algn="l"/>
              </a:tabLst>
            </a:pPr>
            <a:r>
              <a:rPr lang="pt-BR" sz="2000" b="1" i="1" dirty="0" smtClean="0">
                <a:solidFill>
                  <a:srgbClr val="C00000"/>
                </a:solidFill>
              </a:rPr>
              <a:t>		</a:t>
            </a:r>
            <a:endParaRPr lang="pt-BR" b="1" i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96875" y="62579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pt-BR" sz="2400">
              <a:latin typeface="Times New Roman" pitchFamily="18" charset="0"/>
            </a:endParaRP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536700" y="188913"/>
            <a:ext cx="7808913" cy="647700"/>
          </a:xfrm>
        </p:spPr>
        <p:txBody>
          <a:bodyPr/>
          <a:lstStyle/>
          <a:p>
            <a:pPr eaLnBrk="1" hangingPunct="1"/>
            <a:r>
              <a:rPr lang="pt-BR" sz="3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Sistema autor e ano</a:t>
            </a:r>
            <a:endParaRPr lang="pt-BR" sz="3000" dirty="0" smtClean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1306513" y="908720"/>
            <a:ext cx="2327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pt-BR" altLang="zh-CN" sz="2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SimSun" pitchFamily="2" charset="-122"/>
              </a:rPr>
              <a:t> </a:t>
            </a:r>
            <a:r>
              <a:rPr lang="pt-BR" altLang="zh-CN" sz="2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rPr>
              <a:t>Desvantagens</a:t>
            </a:r>
            <a:endParaRPr lang="pt-BR" sz="2000" b="1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064568" y="4005064"/>
            <a:ext cx="869741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1" i="1" dirty="0" smtClean="0">
                <a:solidFill>
                  <a:srgbClr val="C00000"/>
                </a:solidFill>
              </a:rPr>
              <a:t>Os autores que se têm dedicado ao estudo da influência da internet no meio acadêmico (MINISTÉRIO DA SAÚDE 2002, GIANCONI e MACEDO 2001, ORGANIZAÇÃO MUNDIAL DA SAÚDE 2010, FONTES 2001, SOUZA e col. 2003) concordam com MEADOWS  (1999) e CASTELLS (1999), que os países precisam investir em tecnologia para sua população</a:t>
            </a:r>
            <a:r>
              <a:rPr lang="pt-BR" b="1" i="1" dirty="0" smtClean="0"/>
              <a:t>.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98770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1"/>
          <p:cNvSpPr txBox="1">
            <a:spLocks noChangeArrowheads="1"/>
          </p:cNvSpPr>
          <p:nvPr/>
        </p:nvSpPr>
        <p:spPr bwMode="auto">
          <a:xfrm>
            <a:off x="1281113" y="2982913"/>
            <a:ext cx="8229600" cy="3707169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Aft>
                <a:spcPct val="15000"/>
              </a:spcAft>
              <a:tabLst>
                <a:tab pos="190500" algn="l"/>
              </a:tabLst>
            </a:pPr>
            <a:r>
              <a:rPr lang="pt-BR" dirty="0">
                <a:solidFill>
                  <a:srgbClr val="000080"/>
                </a:solidFill>
                <a:latin typeface="HELVETICA" pitchFamily="34" charset="0"/>
              </a:rPr>
              <a:t>Exemplos</a:t>
            </a:r>
            <a:r>
              <a:rPr lang="pt-BR" dirty="0" smtClean="0">
                <a:solidFill>
                  <a:srgbClr val="000080"/>
                </a:solidFill>
                <a:latin typeface="HELVETICA" pitchFamily="34" charset="0"/>
              </a:rPr>
              <a:t>:</a:t>
            </a:r>
            <a:endParaRPr lang="pt-BR" altLang="zh-CN" b="1" dirty="0">
              <a:ea typeface="SimSun" pitchFamily="2" charset="-122"/>
            </a:endParaRPr>
          </a:p>
          <a:p>
            <a:pPr>
              <a:tabLst>
                <a:tab pos="190500" algn="l"/>
              </a:tabLst>
            </a:pPr>
            <a:r>
              <a:rPr lang="pt-BR" altLang="zh-CN" b="1" dirty="0" smtClean="0">
                <a:ea typeface="SimSun" pitchFamily="2" charset="-122"/>
              </a:rPr>
              <a:t>Os </a:t>
            </a:r>
            <a:r>
              <a:rPr lang="pt-BR" altLang="zh-CN" b="1" dirty="0">
                <a:ea typeface="SimSun" pitchFamily="2" charset="-122"/>
              </a:rPr>
              <a:t>métodos contraceptivos usados no país foram divididos em dois grupos: “independentes” ou “dependentes” da participação masculina  (SANTOS </a:t>
            </a:r>
            <a:r>
              <a:rPr lang="pt-BR" altLang="zh-CN" b="1" baseline="30000" dirty="0">
                <a:ea typeface="SimSun" pitchFamily="2" charset="-122"/>
              </a:rPr>
              <a:t>23</a:t>
            </a:r>
            <a:r>
              <a:rPr lang="pt-BR" altLang="zh-CN" b="1" dirty="0">
                <a:ea typeface="SimSun" pitchFamily="2" charset="-122"/>
              </a:rPr>
              <a:t>, 1997). </a:t>
            </a:r>
          </a:p>
          <a:p>
            <a:pPr>
              <a:tabLst>
                <a:tab pos="190500" algn="l"/>
              </a:tabLst>
            </a:pPr>
            <a:endParaRPr lang="pt-BR" altLang="zh-CN" b="1" dirty="0">
              <a:ea typeface="SimSun" pitchFamily="2" charset="-122"/>
            </a:endParaRPr>
          </a:p>
          <a:p>
            <a:pPr>
              <a:tabLst>
                <a:tab pos="190500" algn="l"/>
              </a:tabLst>
            </a:pPr>
            <a:r>
              <a:rPr lang="pt-BR" altLang="zh-CN" b="1" dirty="0">
                <a:ea typeface="SimSun" pitchFamily="2" charset="-122"/>
              </a:rPr>
              <a:t>Segundo SANTOS </a:t>
            </a:r>
            <a:r>
              <a:rPr lang="pt-BR" altLang="zh-CN" b="1" baseline="30000" dirty="0">
                <a:ea typeface="SimSun" pitchFamily="2" charset="-122"/>
              </a:rPr>
              <a:t>23</a:t>
            </a:r>
            <a:r>
              <a:rPr lang="pt-BR" altLang="zh-CN" b="1" dirty="0">
                <a:ea typeface="SimSun" pitchFamily="2" charset="-122"/>
              </a:rPr>
              <a:t>, os métodos contraceptivos usados no país foram divididos em dois grupos: “independentes” ou “dependentes” da participação masculina.</a:t>
            </a:r>
          </a:p>
          <a:p>
            <a:pPr>
              <a:tabLst>
                <a:tab pos="190500" algn="l"/>
              </a:tabLst>
            </a:pPr>
            <a:endParaRPr lang="en-US" altLang="zh-CN" b="1" dirty="0">
              <a:ea typeface="SimSun" pitchFamily="2" charset="-122"/>
            </a:endParaRPr>
          </a:p>
          <a:p>
            <a:pPr>
              <a:tabLst>
                <a:tab pos="190500" algn="l"/>
              </a:tabLst>
            </a:pPr>
            <a:r>
              <a:rPr lang="pt-BR" altLang="zh-CN" b="1" dirty="0">
                <a:ea typeface="SimSun" pitchFamily="2" charset="-122"/>
              </a:rPr>
              <a:t>Os métodos contraceptivos usados no país foram divididos em dois grupos: “independentes” ou “dependentes” da participação masculina </a:t>
            </a:r>
            <a:r>
              <a:rPr lang="pt-BR" altLang="zh-CN" b="1" baseline="30000" dirty="0">
                <a:ea typeface="SimSun" pitchFamily="2" charset="-122"/>
              </a:rPr>
              <a:t>23</a:t>
            </a:r>
            <a:r>
              <a:rPr lang="pt-BR" altLang="zh-CN" b="1" dirty="0">
                <a:ea typeface="SimSun" pitchFamily="2" charset="-122"/>
              </a:rPr>
              <a:t>.</a:t>
            </a:r>
          </a:p>
          <a:p>
            <a:pPr>
              <a:tabLst>
                <a:tab pos="190500" algn="l"/>
              </a:tabLst>
            </a:pPr>
            <a:r>
              <a:rPr lang="pt-BR" altLang="zh-CN" b="1" dirty="0">
                <a:ea typeface="SimSun" pitchFamily="2" charset="-122"/>
              </a:rPr>
              <a:t> </a:t>
            </a:r>
            <a:endParaRPr lang="pt-BR" altLang="zh-CN" i="1" dirty="0">
              <a:ea typeface="SimSun" pitchFamily="2" charset="-122"/>
            </a:endParaRPr>
          </a:p>
          <a:p>
            <a:pPr>
              <a:tabLst>
                <a:tab pos="190500" algn="l"/>
              </a:tabLst>
            </a:pPr>
            <a:endParaRPr lang="pt-BR" i="1" dirty="0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1065213" y="1125538"/>
            <a:ext cx="597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Sistema autor, </a:t>
            </a:r>
            <a:r>
              <a:rPr lang="pt-BR" sz="24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número</a:t>
            </a:r>
            <a:r>
              <a:rPr lang="pt-BR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e ano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1281113" y="0"/>
            <a:ext cx="83058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ESTILOS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CITAÇÃO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TEXTO</a:t>
            </a:r>
          </a:p>
        </p:txBody>
      </p:sp>
      <p:sp>
        <p:nvSpPr>
          <p:cNvPr id="29700" name="Text Box 16"/>
          <p:cNvSpPr txBox="1">
            <a:spLocks noChangeArrowheads="1"/>
          </p:cNvSpPr>
          <p:nvPr/>
        </p:nvSpPr>
        <p:spPr bwMode="auto">
          <a:xfrm>
            <a:off x="1624013" y="1684338"/>
            <a:ext cx="8153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2200" dirty="0">
                <a:solidFill>
                  <a:srgbClr val="000099"/>
                </a:solidFill>
                <a:latin typeface="Tahoma" pitchFamily="34" charset="0"/>
              </a:rPr>
              <a:t>as citações no texto são identificadas pelos respectivos números da lista </a:t>
            </a:r>
            <a:r>
              <a:rPr lang="pt-BR" sz="2200" dirty="0" smtClean="0">
                <a:solidFill>
                  <a:srgbClr val="000099"/>
                </a:solidFill>
                <a:latin typeface="Tahoma" pitchFamily="34" charset="0"/>
              </a:rPr>
              <a:t>de </a:t>
            </a:r>
            <a:r>
              <a:rPr lang="pt-BR" sz="2200" dirty="0">
                <a:solidFill>
                  <a:srgbClr val="000099"/>
                </a:solidFill>
                <a:latin typeface="Tahoma" pitchFamily="34" charset="0"/>
              </a:rPr>
              <a:t>referências, acompanhados, ou não, do autor e ano da publicação.</a:t>
            </a:r>
          </a:p>
        </p:txBody>
      </p:sp>
    </p:spTree>
    <p:extLst>
      <p:ext uri="{BB962C8B-B14F-4D97-AF65-F5344CB8AC3E}">
        <p14:creationId xmlns:p14="http://schemas.microsoft.com/office/powerpoint/2010/main" val="113250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3"/>
          <p:cNvSpPr txBox="1">
            <a:spLocks noChangeArrowheads="1"/>
          </p:cNvSpPr>
          <p:nvPr/>
        </p:nvSpPr>
        <p:spPr bwMode="auto">
          <a:xfrm>
            <a:off x="1136650" y="1811338"/>
            <a:ext cx="8496300" cy="42100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tabLst>
                <a:tab pos="190500" algn="l"/>
              </a:tabLst>
            </a:pPr>
            <a:r>
              <a:rPr lang="pt-BR" sz="1600" b="1" dirty="0"/>
              <a:t>De acordo com FONTES </a:t>
            </a:r>
            <a:r>
              <a:rPr lang="pt-BR" sz="1600" b="1" baseline="30000" dirty="0"/>
              <a:t>5</a:t>
            </a:r>
            <a:r>
              <a:rPr lang="pt-BR" sz="1600" b="1" dirty="0"/>
              <a:t> (2001), a internet pode oferecer novos métodos e ferramentas para um ensino mais amplo e melhor.</a:t>
            </a:r>
          </a:p>
          <a:p>
            <a:pPr eaLnBrk="0" hangingPunct="0">
              <a:lnSpc>
                <a:spcPct val="95000"/>
              </a:lnSpc>
              <a:tabLst>
                <a:tab pos="190500" algn="l"/>
              </a:tabLst>
            </a:pPr>
            <a:endParaRPr lang="pt-BR" sz="1600" b="1" dirty="0"/>
          </a:p>
          <a:p>
            <a:pPr>
              <a:tabLst>
                <a:tab pos="190500" algn="l"/>
              </a:tabLst>
            </a:pPr>
            <a:r>
              <a:rPr lang="pt-BR" sz="1600" b="1" dirty="0"/>
              <a:t>A rapidez na divulgação das pesquisas possibilita que o conhecimento circule de forma mais ágil e, da mesma forma, gere novas pesquisas </a:t>
            </a:r>
            <a:r>
              <a:rPr lang="pt-BR" sz="1600" b="1" baseline="30000" dirty="0"/>
              <a:t>7</a:t>
            </a:r>
            <a:r>
              <a:rPr lang="pt-BR" sz="1600" b="1" dirty="0"/>
              <a:t>.</a:t>
            </a:r>
          </a:p>
          <a:p>
            <a:pPr>
              <a:tabLst>
                <a:tab pos="190500" algn="l"/>
              </a:tabLst>
            </a:pPr>
            <a:endParaRPr lang="pt-BR" sz="1600" b="1" dirty="0"/>
          </a:p>
          <a:p>
            <a:pPr>
              <a:tabLst>
                <a:tab pos="190500" algn="l"/>
              </a:tabLst>
            </a:pPr>
            <a:r>
              <a:rPr lang="pt-BR" sz="1600" b="1" dirty="0"/>
              <a:t>O pesquisador engajado em redes e atualizado com as novas tecnologias tem mais facilidade de comunicação com seus pares, podendo participar de grupos nacionais e internacionais de pesquisa, além de ter a possibilidade de desenvolver um trabalho corporativo (CIANCONI e MACEDO, 2001)</a:t>
            </a:r>
            <a:r>
              <a:rPr lang="pt-BR" sz="1600" b="1" baseline="30000" dirty="0"/>
              <a:t>3</a:t>
            </a:r>
            <a:r>
              <a:rPr lang="pt-BR" sz="1600" b="1" dirty="0"/>
              <a:t>. </a:t>
            </a:r>
          </a:p>
          <a:p>
            <a:pPr>
              <a:tabLst>
                <a:tab pos="190500" algn="l"/>
              </a:tabLst>
            </a:pPr>
            <a:endParaRPr lang="pt-BR" sz="1600" b="1" dirty="0"/>
          </a:p>
          <a:p>
            <a:pPr>
              <a:tabLst>
                <a:tab pos="190500" algn="l"/>
              </a:tabLst>
            </a:pPr>
            <a:r>
              <a:rPr lang="pt-BR" sz="1600" b="1" dirty="0"/>
              <a:t>Os autores que se têm dedicado ao estudo da influência da internet no meio acadêmico</a:t>
            </a:r>
            <a:r>
              <a:rPr lang="pt-BR" sz="1600" b="1" baseline="30000" dirty="0"/>
              <a:t>1, 3,4,5,7</a:t>
            </a:r>
            <a:r>
              <a:rPr lang="pt-BR" sz="1600" b="1" dirty="0"/>
              <a:t> concordam com MEADOWS </a:t>
            </a:r>
            <a:r>
              <a:rPr lang="pt-BR" sz="1600" b="1" baseline="30000" dirty="0"/>
              <a:t>6</a:t>
            </a:r>
            <a:r>
              <a:rPr lang="pt-BR" sz="1600" b="1" dirty="0"/>
              <a:t> e CASTELLS </a:t>
            </a:r>
            <a:r>
              <a:rPr lang="pt-BR" sz="1600" b="1" baseline="30000" dirty="0"/>
              <a:t>2</a:t>
            </a:r>
            <a:r>
              <a:rPr lang="pt-BR" sz="1600" b="1" dirty="0"/>
              <a:t> que os países precisam investir em tecnologia para sua população.</a:t>
            </a:r>
          </a:p>
          <a:p>
            <a:pPr>
              <a:tabLst>
                <a:tab pos="190500" algn="l"/>
              </a:tabLst>
            </a:pPr>
            <a:endParaRPr lang="pt-BR" sz="1600" b="1" dirty="0"/>
          </a:p>
          <a:p>
            <a:pPr>
              <a:tabLst>
                <a:tab pos="190500" algn="l"/>
              </a:tabLst>
            </a:pPr>
            <a:r>
              <a:rPr lang="pt-BR" sz="1600" b="1" dirty="0"/>
              <a:t>Segundo CUNHA</a:t>
            </a:r>
            <a:r>
              <a:rPr lang="pt-BR" sz="1600" b="1" baseline="30000" dirty="0"/>
              <a:t>4</a:t>
            </a:r>
            <a:r>
              <a:rPr lang="pt-BR" sz="1600" b="1" dirty="0"/>
              <a:t> (2000), o pesquisador solitário do passado é substituído pelo grupo de pesquisa composto de especialistas de várias áreas do conhecimento. 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281113" y="0"/>
            <a:ext cx="83058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ESTILOS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CITAÇÃO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TEXTO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1065213" y="981075"/>
            <a:ext cx="597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Sistema autor, </a:t>
            </a:r>
            <a:r>
              <a:rPr lang="pt-BR" sz="24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número</a:t>
            </a:r>
            <a:r>
              <a:rPr lang="pt-BR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e ano</a:t>
            </a:r>
          </a:p>
        </p:txBody>
      </p:sp>
    </p:spTree>
    <p:extLst>
      <p:ext uri="{BB962C8B-B14F-4D97-AF65-F5344CB8AC3E}">
        <p14:creationId xmlns:p14="http://schemas.microsoft.com/office/powerpoint/2010/main" val="333376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44675"/>
            <a:ext cx="8715375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1800" dirty="0" smtClean="0"/>
              <a:t>1  Barreto A de A.   A condução da informação. São Paulo </a:t>
            </a:r>
            <a:r>
              <a:rPr lang="pt-BR" sz="1800" dirty="0" err="1" smtClean="0"/>
              <a:t>Perspect</a:t>
            </a:r>
            <a:r>
              <a:rPr lang="pt-BR" sz="1800" dirty="0" smtClean="0"/>
              <a:t> 2002; 16 (3):67-74.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1800" dirty="0" smtClean="0"/>
              <a:t>2  </a:t>
            </a:r>
            <a:r>
              <a:rPr lang="pt-BR" sz="1800" dirty="0" err="1" smtClean="0"/>
              <a:t>Castells</a:t>
            </a:r>
            <a:r>
              <a:rPr lang="pt-BR" sz="1800" dirty="0" smtClean="0"/>
              <a:t>  M.   A sociedade em rede. São Paulo; Paz e Terra; 1999.v1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1800" dirty="0" smtClean="0"/>
              <a:t>3  </a:t>
            </a:r>
            <a:r>
              <a:rPr lang="pt-BR" sz="1800" dirty="0" err="1" smtClean="0"/>
              <a:t>Cianconi</a:t>
            </a:r>
            <a:r>
              <a:rPr lang="pt-BR" sz="1800" dirty="0" smtClean="0"/>
              <a:t> R, Macedo N.   Gestão da informação na sociedade do conhecimento. 2a. ed. Brasília, SENAI, 2001.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1800" dirty="0" smtClean="0"/>
              <a:t>4  Cunha MB da.   Construindo o futuro: a biblioteca universitária em 2010.   </a:t>
            </a:r>
            <a:r>
              <a:rPr lang="pt-BR" sz="1800" dirty="0" err="1" smtClean="0"/>
              <a:t>Ci</a:t>
            </a:r>
            <a:r>
              <a:rPr lang="pt-BR" sz="1800" dirty="0" smtClean="0"/>
              <a:t> </a:t>
            </a:r>
            <a:r>
              <a:rPr lang="pt-BR" sz="1800" dirty="0" err="1" smtClean="0"/>
              <a:t>Inf</a:t>
            </a:r>
            <a:r>
              <a:rPr lang="pt-BR" sz="1800" dirty="0" smtClean="0"/>
              <a:t> 2000; 29 (1):71-89. 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1800" dirty="0" smtClean="0"/>
              <a:t>5  Fontes C de A </a:t>
            </a:r>
            <a:r>
              <a:rPr lang="pt-BR" sz="1800" i="1" dirty="0" smtClean="0"/>
              <a:t>.   </a:t>
            </a:r>
            <a:r>
              <a:rPr lang="pt-BR" sz="1800" dirty="0" smtClean="0"/>
              <a:t>Usos e efeitos da internet na prática bibliotecária</a:t>
            </a:r>
            <a:r>
              <a:rPr lang="pt-BR" sz="1800" i="1" dirty="0" smtClean="0"/>
              <a:t>.  </a:t>
            </a:r>
            <a:r>
              <a:rPr lang="pt-BR" sz="1800" dirty="0" smtClean="0"/>
              <a:t>[dissertação de mestrado]. São Paulo: Escola de Comunicação e Artes da USP; 2001.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1800" dirty="0" smtClean="0"/>
              <a:t>6  </a:t>
            </a:r>
            <a:r>
              <a:rPr lang="pt-BR" sz="1800" dirty="0" err="1" smtClean="0"/>
              <a:t>Meadows</a:t>
            </a:r>
            <a:r>
              <a:rPr lang="pt-BR" sz="1800" dirty="0" smtClean="0"/>
              <a:t> AJ.   A comunicação científica; tradução de A </a:t>
            </a:r>
            <a:r>
              <a:rPr lang="pt-BR" sz="1800" dirty="0" err="1" smtClean="0"/>
              <a:t>A</a:t>
            </a:r>
            <a:r>
              <a:rPr lang="pt-BR" sz="1800" dirty="0" smtClean="0"/>
              <a:t> </a:t>
            </a:r>
            <a:r>
              <a:rPr lang="pt-BR" sz="1800" dirty="0" err="1" smtClean="0"/>
              <a:t>Briquet</a:t>
            </a:r>
            <a:r>
              <a:rPr lang="pt-BR" sz="1800" dirty="0" smtClean="0"/>
              <a:t> de Lemos.   Brasília: </a:t>
            </a:r>
            <a:r>
              <a:rPr lang="pt-BR" sz="1800" dirty="0" err="1" smtClean="0"/>
              <a:t>Briquet</a:t>
            </a:r>
            <a:r>
              <a:rPr lang="pt-BR" sz="1800" dirty="0" smtClean="0"/>
              <a:t> de Lemos Livros; 1999.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1800" dirty="0" smtClean="0"/>
              <a:t>7  Souza M da, Novaes PN de, Campos M.   Efeitos da tecnologia da informação na comunicação de pesquisadores.  </a:t>
            </a:r>
            <a:r>
              <a:rPr lang="en-US" sz="1800" dirty="0" err="1" smtClean="0"/>
              <a:t>Inf</a:t>
            </a:r>
            <a:r>
              <a:rPr lang="en-US" sz="1800" dirty="0" smtClean="0"/>
              <a:t> </a:t>
            </a:r>
            <a:r>
              <a:rPr lang="en-US" sz="1800" dirty="0" err="1" smtClean="0"/>
              <a:t>Soc</a:t>
            </a:r>
            <a:r>
              <a:rPr lang="en-US" sz="1800" dirty="0" smtClean="0"/>
              <a:t> 2003; 32(1):135-43.</a:t>
            </a:r>
            <a:endParaRPr lang="pt-BR" sz="1800" dirty="0" smtClean="0"/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1189038" y="1216025"/>
            <a:ext cx="75488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b="1" dirty="0">
                <a:solidFill>
                  <a:srgbClr val="00B050"/>
                </a:solidFill>
                <a:latin typeface="Arial" charset="0"/>
              </a:rPr>
              <a:t>as </a:t>
            </a:r>
            <a:r>
              <a:rPr lang="en-US" b="1" dirty="0" err="1">
                <a:solidFill>
                  <a:srgbClr val="00B050"/>
                </a:solidFill>
                <a:latin typeface="Arial" charset="0"/>
              </a:rPr>
              <a:t>referências</a:t>
            </a:r>
            <a:r>
              <a:rPr lang="en-US" b="1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charset="0"/>
              </a:rPr>
              <a:t>bibliográficas</a:t>
            </a:r>
            <a:r>
              <a:rPr lang="en-US" b="1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charset="0"/>
              </a:rPr>
              <a:t>ficam</a:t>
            </a:r>
            <a:r>
              <a:rPr lang="en-US" b="1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charset="0"/>
              </a:rPr>
              <a:t>em</a:t>
            </a:r>
            <a:r>
              <a:rPr lang="en-US" b="1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charset="0"/>
              </a:rPr>
              <a:t>ordem</a:t>
            </a:r>
            <a:r>
              <a:rPr lang="en-US" b="1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Arial" charset="0"/>
              </a:rPr>
              <a:t>alfabética</a:t>
            </a:r>
            <a:r>
              <a:rPr lang="en-US" b="1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Arial" charset="0"/>
              </a:rPr>
              <a:t>numerada</a:t>
            </a:r>
            <a:endParaRPr lang="pt-BR" b="1" dirty="0">
              <a:solidFill>
                <a:srgbClr val="00B050"/>
              </a:solidFill>
              <a:latin typeface="Arial" charset="0"/>
            </a:endParaRPr>
          </a:p>
          <a:p>
            <a:pPr>
              <a:defRPr/>
            </a:pPr>
            <a:endParaRPr lang="pt-BR" dirty="0">
              <a:latin typeface="Arial" charset="0"/>
            </a:endParaRPr>
          </a:p>
        </p:txBody>
      </p:sp>
      <p:sp>
        <p:nvSpPr>
          <p:cNvPr id="93194" name="Text Box 10"/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Sistema autor, </a:t>
            </a:r>
            <a:r>
              <a:rPr lang="pt-BR" sz="2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número</a:t>
            </a:r>
            <a:r>
              <a:rPr lang="pt-B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 ano</a:t>
            </a:r>
          </a:p>
        </p:txBody>
      </p:sp>
    </p:spTree>
    <p:extLst>
      <p:ext uri="{BB962C8B-B14F-4D97-AF65-F5344CB8AC3E}">
        <p14:creationId xmlns:p14="http://schemas.microsoft.com/office/powerpoint/2010/main" val="424987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2"/>
          <p:cNvSpPr txBox="1">
            <a:spLocks noChangeArrowheads="1"/>
          </p:cNvSpPr>
          <p:nvPr/>
        </p:nvSpPr>
        <p:spPr bwMode="auto">
          <a:xfrm>
            <a:off x="1066800" y="3563938"/>
            <a:ext cx="32004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lvl="2" eaLnBrk="0" hangingPunct="0">
              <a:buFont typeface="Symbol" pitchFamily="18" charset="2"/>
              <a:buNone/>
            </a:pPr>
            <a:endParaRPr lang="pt-BR" sz="2200" b="1">
              <a:solidFill>
                <a:srgbClr val="800080"/>
              </a:solidFill>
              <a:latin typeface="HELVETICA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pt-BR" sz="2200" b="1">
              <a:solidFill>
                <a:srgbClr val="800080"/>
              </a:solidFill>
              <a:latin typeface="HELVETICA" pitchFamily="34" charset="0"/>
            </a:endParaRPr>
          </a:p>
        </p:txBody>
      </p:sp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938213" y="1643063"/>
            <a:ext cx="8967787" cy="2031325"/>
          </a:xfrm>
          <a:prstGeom prst="rect">
            <a:avLst/>
          </a:prstGeom>
          <a:noFill/>
          <a:ln w="38100" cap="rnd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1475" indent="-371475" eaLnBrk="0" hangingPunct="0">
              <a:spcBef>
                <a:spcPct val="50000"/>
              </a:spcBef>
              <a:buFont typeface="Wingdings" pitchFamily="2" charset="2"/>
              <a:buChar char="§"/>
              <a:tabLst>
                <a:tab pos="190500" algn="l"/>
              </a:tabLst>
            </a:pPr>
            <a:r>
              <a:rPr lang="pt-BR" altLang="zh-CN" b="1" dirty="0">
                <a:solidFill>
                  <a:srgbClr val="000066"/>
                </a:solidFill>
                <a:latin typeface="Tahoma" pitchFamily="34" charset="0"/>
                <a:ea typeface="SimSun" pitchFamily="2" charset="-122"/>
              </a:rPr>
              <a:t>Permite maior flexibilidade na citação de referências, facilitando a utilização ora apenas do número, ora autor e número e ora autor, número e ano. </a:t>
            </a:r>
          </a:p>
          <a:p>
            <a:pPr marL="371475" indent="-371475" eaLnBrk="0" hangingPunct="0">
              <a:spcBef>
                <a:spcPct val="50000"/>
              </a:spcBef>
              <a:buFont typeface="Wingdings" pitchFamily="2" charset="2"/>
              <a:buChar char="§"/>
              <a:tabLst>
                <a:tab pos="190500" algn="l"/>
              </a:tabLst>
            </a:pPr>
            <a:r>
              <a:rPr lang="pt-BR" altLang="zh-CN" b="1" dirty="0" smtClean="0">
                <a:solidFill>
                  <a:srgbClr val="000066"/>
                </a:solidFill>
                <a:latin typeface="Tahoma" pitchFamily="34" charset="0"/>
                <a:ea typeface="SimSun" pitchFamily="2" charset="-122"/>
              </a:rPr>
              <a:t>Facilita </a:t>
            </a:r>
            <a:r>
              <a:rPr lang="pt-BR" altLang="zh-CN" b="1" dirty="0">
                <a:solidFill>
                  <a:srgbClr val="000066"/>
                </a:solidFill>
                <a:latin typeface="Tahoma" pitchFamily="34" charset="0"/>
                <a:ea typeface="SimSun" pitchFamily="2" charset="-122"/>
              </a:rPr>
              <a:t>a citação no texto de autores corporativos ou autoria indefinida. </a:t>
            </a:r>
          </a:p>
          <a:p>
            <a:pPr marL="371475" indent="-371475" eaLnBrk="0" hangingPunct="0">
              <a:spcBef>
                <a:spcPct val="50000"/>
              </a:spcBef>
              <a:buFont typeface="Wingdings" pitchFamily="2" charset="2"/>
              <a:buChar char="§"/>
              <a:tabLst>
                <a:tab pos="190500" algn="l"/>
              </a:tabLst>
            </a:pPr>
            <a:r>
              <a:rPr lang="pt-BR" altLang="zh-CN" b="1" dirty="0">
                <a:solidFill>
                  <a:srgbClr val="000066"/>
                </a:solidFill>
                <a:latin typeface="Tahoma" pitchFamily="34" charset="0"/>
                <a:ea typeface="SimSun" pitchFamily="2" charset="-122"/>
              </a:rPr>
              <a:t>Causa mínima interrupção na leitura do texto, quando se usa somente o número.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396875" y="6088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pt-BR" sz="2400">
              <a:latin typeface="Times New Roman" pitchFamily="18" charset="0"/>
            </a:endParaRP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65213" y="-26988"/>
            <a:ext cx="7880350" cy="1258888"/>
          </a:xfrm>
        </p:spPr>
        <p:txBody>
          <a:bodyPr/>
          <a:lstStyle/>
          <a:p>
            <a:pPr eaLnBrk="1" hangingPunct="1"/>
            <a:r>
              <a:rPr lang="pt-BR" sz="3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Sistema autor, número e ano  </a:t>
            </a:r>
            <a:endParaRPr lang="pt-BR" sz="3000" baseline="30000" dirty="0" smtClean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1187450" y="1160463"/>
            <a:ext cx="173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pt-BR" altLang="zh-CN" sz="2000" b="1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rPr>
              <a:t>Vantagens</a:t>
            </a:r>
            <a:endParaRPr lang="pt-BR" sz="2000" b="1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SimSun" pitchFamily="2" charset="-122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92561" y="3717032"/>
            <a:ext cx="86409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C00000"/>
                </a:solidFill>
              </a:rPr>
              <a:t>Os autores que se têm dedicado ao estudo da influência da internet no meio acadêmico</a:t>
            </a:r>
            <a:r>
              <a:rPr lang="pt-BR" sz="1600" b="1" baseline="30000" dirty="0" smtClean="0">
                <a:solidFill>
                  <a:srgbClr val="C00000"/>
                </a:solidFill>
              </a:rPr>
              <a:t>1, 3,4,5,7</a:t>
            </a:r>
            <a:r>
              <a:rPr lang="pt-BR" sz="1600" b="1" dirty="0" smtClean="0">
                <a:solidFill>
                  <a:srgbClr val="C00000"/>
                </a:solidFill>
              </a:rPr>
              <a:t> concordam com MEADOWS </a:t>
            </a:r>
            <a:r>
              <a:rPr lang="pt-BR" sz="1600" b="1" baseline="30000" dirty="0" smtClean="0">
                <a:solidFill>
                  <a:srgbClr val="C00000"/>
                </a:solidFill>
              </a:rPr>
              <a:t>6</a:t>
            </a:r>
            <a:r>
              <a:rPr lang="pt-BR" sz="1600" b="1" dirty="0" smtClean="0">
                <a:solidFill>
                  <a:srgbClr val="C00000"/>
                </a:solidFill>
              </a:rPr>
              <a:t> e CASTELLS </a:t>
            </a:r>
            <a:r>
              <a:rPr lang="pt-BR" sz="1600" b="1" baseline="30000" dirty="0" smtClean="0">
                <a:solidFill>
                  <a:srgbClr val="C00000"/>
                </a:solidFill>
              </a:rPr>
              <a:t>2</a:t>
            </a:r>
            <a:r>
              <a:rPr lang="pt-BR" sz="1600" b="1" dirty="0" smtClean="0">
                <a:solidFill>
                  <a:srgbClr val="C00000"/>
                </a:solidFill>
              </a:rPr>
              <a:t> que os países precisam investir em tecnologia para sua população.</a:t>
            </a:r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064568" y="4831992"/>
            <a:ext cx="86974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i="1" dirty="0" smtClean="0">
                <a:solidFill>
                  <a:srgbClr val="C00000"/>
                </a:solidFill>
              </a:rPr>
              <a:t>Os autores que se têm dedicado ao estudo da influência da internet no meio acadêmico (MINISTÉRIO DA SAÚDE 2002, GIANCONI e MACEDO 2001, ORGANIZAÇÃO MUNDIAL DA SAÚDE 2010, FONTES 2001, SOUZA e col. 2003) concordam com MEADOWS  (1999) e CASTELLS (1999), que os países precisam investir em tecnologia para sua população</a:t>
            </a:r>
            <a:r>
              <a:rPr lang="pt-BR" sz="1600" b="1" i="1" dirty="0" smtClean="0"/>
              <a:t>.</a:t>
            </a:r>
            <a:r>
              <a:rPr lang="pt-BR" sz="1600" dirty="0" smtClean="0"/>
              <a:t> </a:t>
            </a:r>
            <a:endParaRPr lang="pt-BR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2"/>
          <p:cNvSpPr txBox="1">
            <a:spLocks noChangeArrowheads="1"/>
          </p:cNvSpPr>
          <p:nvPr/>
        </p:nvSpPr>
        <p:spPr bwMode="auto">
          <a:xfrm>
            <a:off x="1066800" y="3563938"/>
            <a:ext cx="32004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lvl="2" eaLnBrk="0" hangingPunct="0">
              <a:buFont typeface="Symbol" pitchFamily="18" charset="2"/>
              <a:buNone/>
            </a:pPr>
            <a:endParaRPr lang="pt-BR" sz="2200" b="1">
              <a:solidFill>
                <a:srgbClr val="800080"/>
              </a:solidFill>
              <a:latin typeface="HELVETICA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pt-BR" sz="2200" b="1">
              <a:solidFill>
                <a:srgbClr val="800080"/>
              </a:solidFill>
              <a:latin typeface="HELVETICA" pitchFamily="34" charset="0"/>
            </a:endParaRP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396875" y="6088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pt-BR" sz="2400">
              <a:latin typeface="Times New Roman" pitchFamily="18" charset="0"/>
            </a:endParaRP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65213" y="-26988"/>
            <a:ext cx="7880350" cy="1258888"/>
          </a:xfrm>
        </p:spPr>
        <p:txBody>
          <a:bodyPr/>
          <a:lstStyle/>
          <a:p>
            <a:pPr eaLnBrk="1" hangingPunct="1"/>
            <a:r>
              <a:rPr lang="pt-BR" sz="3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Sistema autor, número e ano  </a:t>
            </a:r>
            <a:endParaRPr lang="pt-BR" sz="3000" baseline="30000" dirty="0" smtClean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890588" y="1700808"/>
            <a:ext cx="90154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1475" indent="-371475">
              <a:spcBef>
                <a:spcPct val="50000"/>
              </a:spcBef>
              <a:buFont typeface="Wingdings" pitchFamily="2" charset="2"/>
              <a:buChar char="§"/>
            </a:pPr>
            <a:r>
              <a:rPr lang="pt-BR" altLang="zh-CN" b="1" dirty="0">
                <a:solidFill>
                  <a:srgbClr val="000066"/>
                </a:solidFill>
                <a:latin typeface="Tahoma" pitchFamily="34" charset="0"/>
                <a:ea typeface="SimSun" pitchFamily="2" charset="-122"/>
              </a:rPr>
              <a:t>Dificulta a inclusão e exclusão de referências da lista final, a qualquer momento, o que tende a desaparecer quando os manuscritos são preparados com softwares específicos. </a:t>
            </a:r>
          </a:p>
        </p:txBody>
      </p:sp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1017588" y="1196752"/>
            <a:ext cx="2132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pt-BR" altLang="zh-CN" sz="2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rPr>
              <a:t>Desvantagem</a:t>
            </a:r>
            <a:endParaRPr lang="pt-BR" sz="2000" b="1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SimSun" pitchFamily="2" charset="-122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44688" y="4149080"/>
            <a:ext cx="713528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Alguns programas que controlam as referências bibliográficas:</a:t>
            </a:r>
          </a:p>
          <a:p>
            <a:endParaRPr lang="pt-BR" b="1" dirty="0">
              <a:solidFill>
                <a:srgbClr val="FF0000"/>
              </a:solidFill>
            </a:endParaRPr>
          </a:p>
          <a:p>
            <a:r>
              <a:rPr lang="pt-BR" b="1" dirty="0" err="1">
                <a:solidFill>
                  <a:srgbClr val="FF0000"/>
                </a:solidFill>
              </a:rPr>
              <a:t>Zotero</a:t>
            </a:r>
            <a:r>
              <a:rPr lang="pt-BR" b="1" dirty="0">
                <a:solidFill>
                  <a:srgbClr val="FF0000"/>
                </a:solidFill>
              </a:rPr>
              <a:t>  </a:t>
            </a:r>
            <a:r>
              <a:rPr lang="pt-BR" b="1" dirty="0">
                <a:solidFill>
                  <a:srgbClr val="FF0000"/>
                </a:solidFill>
                <a:hlinkClick r:id="rId3"/>
              </a:rPr>
              <a:t>www.zotero.org</a:t>
            </a:r>
            <a:endParaRPr lang="pt-BR" b="1" dirty="0">
              <a:solidFill>
                <a:srgbClr val="FF0000"/>
              </a:solidFill>
            </a:endParaRPr>
          </a:p>
          <a:p>
            <a:r>
              <a:rPr lang="pt-BR" b="1" dirty="0" err="1">
                <a:solidFill>
                  <a:srgbClr val="FF0000"/>
                </a:solidFill>
              </a:rPr>
              <a:t>EndNote</a:t>
            </a:r>
            <a:r>
              <a:rPr lang="pt-BR" b="1" dirty="0">
                <a:solidFill>
                  <a:srgbClr val="FF0000"/>
                </a:solidFill>
              </a:rPr>
              <a:t> Web  </a:t>
            </a:r>
            <a:r>
              <a:rPr lang="pt-BR" b="1" dirty="0">
                <a:solidFill>
                  <a:srgbClr val="FF0000"/>
                </a:solidFill>
                <a:hlinkClick r:id="rId4"/>
              </a:rPr>
              <a:t>www.myendnoteweb.com</a:t>
            </a:r>
            <a:endParaRPr lang="pt-BR" b="1" dirty="0">
              <a:solidFill>
                <a:srgbClr val="FF0000"/>
              </a:solidFill>
            </a:endParaRPr>
          </a:p>
          <a:p>
            <a:r>
              <a:rPr lang="pt-BR" b="1" dirty="0" err="1">
                <a:solidFill>
                  <a:srgbClr val="FF0000"/>
                </a:solidFill>
              </a:rPr>
              <a:t>Mendeley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>
                <a:solidFill>
                  <a:srgbClr val="FF0000"/>
                </a:solidFill>
                <a:hlinkClick r:id="rId5"/>
              </a:rPr>
              <a:t>www.mendeley.com</a:t>
            </a:r>
            <a:r>
              <a:rPr lang="pt-BR" b="1" dirty="0">
                <a:solidFill>
                  <a:srgbClr val="FF0000"/>
                </a:solidFill>
              </a:rPr>
              <a:t>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2066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08039" y="166689"/>
            <a:ext cx="8753475" cy="598487"/>
          </a:xfrm>
          <a:noFill/>
          <a:ln/>
        </p:spPr>
        <p:txBody>
          <a:bodyPr/>
          <a:lstStyle/>
          <a:p>
            <a:r>
              <a:rPr lang="pt-BR" b="1" smtClean="0">
                <a:solidFill>
                  <a:srgbClr val="003300"/>
                </a:solidFill>
                <a:latin typeface="Microsoft Sans Serif" pitchFamily="34" charset="0"/>
              </a:rPr>
              <a:t>Referências</a:t>
            </a:r>
            <a:endParaRPr lang="pt-BR" b="1" dirty="0">
              <a:solidFill>
                <a:srgbClr val="003300"/>
              </a:solidFill>
              <a:latin typeface="Microsoft Sans Serif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927226" y="692150"/>
            <a:ext cx="689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pt-BR" sz="2400" b="1">
              <a:solidFill>
                <a:srgbClr val="000099"/>
              </a:solidFill>
            </a:endParaRP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3225800" y="908050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065214" y="3356992"/>
            <a:ext cx="7488237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b="1" dirty="0" err="1" smtClean="0"/>
              <a:t>Comparison</a:t>
            </a:r>
            <a:r>
              <a:rPr lang="pt-BR" b="1" dirty="0" smtClean="0"/>
              <a:t> </a:t>
            </a:r>
            <a:r>
              <a:rPr lang="pt-BR" b="1" dirty="0" err="1" smtClean="0"/>
              <a:t>of</a:t>
            </a:r>
            <a:r>
              <a:rPr lang="pt-BR" b="1" dirty="0" smtClean="0"/>
              <a:t> </a:t>
            </a:r>
            <a:r>
              <a:rPr lang="pt-BR" b="1" dirty="0" err="1" smtClean="0"/>
              <a:t>reference</a:t>
            </a:r>
            <a:r>
              <a:rPr lang="pt-BR" b="1" dirty="0" smtClean="0"/>
              <a:t> management software</a:t>
            </a:r>
            <a:r>
              <a:rPr lang="pt-BR" b="1" dirty="0" smtClean="0">
                <a:solidFill>
                  <a:srgbClr val="000080"/>
                </a:solidFill>
              </a:rPr>
              <a:t>       </a:t>
            </a:r>
          </a:p>
          <a:p>
            <a:r>
              <a:rPr lang="pt-BR" b="1" dirty="0">
                <a:solidFill>
                  <a:srgbClr val="000080"/>
                </a:solidFill>
              </a:rPr>
              <a:t>http://en.wikipedia.org/wiki/Comparison_of_reference_management_software                </a:t>
            </a:r>
            <a:endParaRPr lang="pt-BR" dirty="0"/>
          </a:p>
          <a:p>
            <a:pPr eaLnBrk="0" hangingPunct="0"/>
            <a:r>
              <a:rPr lang="pt-BR" sz="2400" b="1" dirty="0" err="1">
                <a:solidFill>
                  <a:srgbClr val="CC3300"/>
                </a:solidFill>
                <a:hlinkClick r:id="rId3"/>
              </a:rPr>
              <a:t>wikipedia</a:t>
            </a:r>
            <a:endParaRPr lang="pt-BR" sz="2400" b="1" dirty="0">
              <a:solidFill>
                <a:srgbClr val="CC3300"/>
              </a:solidFill>
            </a:endParaRP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189038" y="1314634"/>
            <a:ext cx="713528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Alguns programas que controlam as referências bibliográficas:</a:t>
            </a:r>
          </a:p>
          <a:p>
            <a:endParaRPr lang="pt-BR" b="1" dirty="0">
              <a:solidFill>
                <a:srgbClr val="FF0000"/>
              </a:solidFill>
            </a:endParaRPr>
          </a:p>
          <a:p>
            <a:r>
              <a:rPr lang="pt-BR" b="1" dirty="0" err="1" smtClean="0">
                <a:solidFill>
                  <a:srgbClr val="FF0000"/>
                </a:solidFill>
              </a:rPr>
              <a:t>Zotero</a:t>
            </a:r>
            <a:r>
              <a:rPr lang="pt-BR" b="1" dirty="0" smtClean="0">
                <a:solidFill>
                  <a:srgbClr val="FF0000"/>
                </a:solidFill>
              </a:rPr>
              <a:t>  </a:t>
            </a:r>
            <a:r>
              <a:rPr lang="pt-BR" b="1" dirty="0" smtClean="0">
                <a:solidFill>
                  <a:srgbClr val="FF0000"/>
                </a:solidFill>
                <a:hlinkClick r:id="rId4"/>
              </a:rPr>
              <a:t>www.zotero.org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err="1" smtClean="0">
                <a:solidFill>
                  <a:srgbClr val="FF0000"/>
                </a:solidFill>
              </a:rPr>
              <a:t>EndNote</a:t>
            </a:r>
            <a:r>
              <a:rPr lang="pt-BR" b="1" dirty="0" smtClean="0">
                <a:solidFill>
                  <a:srgbClr val="FF0000"/>
                </a:solidFill>
              </a:rPr>
              <a:t> Web  </a:t>
            </a:r>
            <a:r>
              <a:rPr lang="pt-BR" b="1" dirty="0" smtClean="0">
                <a:solidFill>
                  <a:srgbClr val="FF0000"/>
                </a:solidFill>
                <a:hlinkClick r:id="rId5"/>
              </a:rPr>
              <a:t>www.myendnoteweb.com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err="1" smtClean="0">
                <a:solidFill>
                  <a:srgbClr val="FF0000"/>
                </a:solidFill>
              </a:rPr>
              <a:t>Mendeley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  <a:hlinkClick r:id="rId6"/>
              </a:rPr>
              <a:t>www.mendeley.com</a:t>
            </a:r>
            <a:r>
              <a:rPr lang="pt-BR" b="1" dirty="0" smtClean="0">
                <a:solidFill>
                  <a:srgbClr val="FF0000"/>
                </a:solidFill>
              </a:rPr>
              <a:t>  </a:t>
            </a:r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8092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6"/>
          <p:cNvSpPr txBox="1">
            <a:spLocks noChangeArrowheads="1"/>
          </p:cNvSpPr>
          <p:nvPr/>
        </p:nvSpPr>
        <p:spPr bwMode="auto">
          <a:xfrm>
            <a:off x="1084263" y="2212975"/>
            <a:ext cx="73882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5038" tIns="27519" rIns="55038" bIns="27519">
            <a:spAutoFit/>
          </a:bodyPr>
          <a:lstStyle/>
          <a:p>
            <a:pPr marL="350838" indent="-184150" defTabSz="550863" eaLnBrk="0" hangingPunct="0">
              <a:spcAft>
                <a:spcPct val="50000"/>
              </a:spcAft>
              <a:buClr>
                <a:srgbClr val="66FF99"/>
              </a:buClr>
              <a:buFont typeface="Symbol" pitchFamily="18" charset="2"/>
              <a:buNone/>
            </a:pPr>
            <a:endParaRPr lang="pt-BR" sz="1700"/>
          </a:p>
        </p:txBody>
      </p:sp>
      <p:sp>
        <p:nvSpPr>
          <p:cNvPr id="21506" name="Text Box 9"/>
          <p:cNvSpPr txBox="1">
            <a:spLocks noChangeArrowheads="1"/>
          </p:cNvSpPr>
          <p:nvPr/>
        </p:nvSpPr>
        <p:spPr bwMode="auto">
          <a:xfrm>
            <a:off x="1136650" y="1196752"/>
            <a:ext cx="82296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2200" dirty="0">
                <a:solidFill>
                  <a:srgbClr val="000099"/>
                </a:solidFill>
                <a:latin typeface="Tahoma" pitchFamily="34" charset="0"/>
              </a:rPr>
              <a:t>É a utilização de trechos de outros autores (paráfrase), conservando-se as </a:t>
            </a:r>
            <a:r>
              <a:rPr lang="pt-BR" sz="2200" dirty="0" smtClean="0">
                <a:solidFill>
                  <a:srgbClr val="000099"/>
                </a:solidFill>
                <a:latin typeface="Tahoma" pitchFamily="34" charset="0"/>
              </a:rPr>
              <a:t>ideias </a:t>
            </a:r>
            <a:r>
              <a:rPr lang="pt-BR" sz="2200" dirty="0">
                <a:solidFill>
                  <a:srgbClr val="000099"/>
                </a:solidFill>
                <a:latin typeface="Tahoma" pitchFamily="34" charset="0"/>
              </a:rPr>
              <a:t>do original, porém com palavras do próprio autor </a:t>
            </a:r>
            <a:r>
              <a:rPr lang="pt-BR" sz="2200" dirty="0" smtClean="0">
                <a:solidFill>
                  <a:srgbClr val="000099"/>
                </a:solidFill>
                <a:latin typeface="Tahoma" pitchFamily="34" charset="0"/>
              </a:rPr>
              <a:t>do texto.</a:t>
            </a:r>
            <a:endParaRPr lang="pt-BR" sz="2400" dirty="0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136650" y="2636912"/>
            <a:ext cx="8769350" cy="295465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190500" algn="l"/>
              </a:tabLst>
            </a:pPr>
            <a:r>
              <a:rPr lang="pt-BR" sz="2000" dirty="0">
                <a:solidFill>
                  <a:srgbClr val="000080"/>
                </a:solidFill>
                <a:latin typeface="Tahoma" pitchFamily="34" charset="0"/>
              </a:rPr>
              <a:t>Original:</a:t>
            </a:r>
          </a:p>
          <a:p>
            <a:pPr eaLnBrk="0" hangingPunct="0">
              <a:tabLst>
                <a:tab pos="190500" algn="l"/>
              </a:tabLst>
            </a:pPr>
            <a:r>
              <a:rPr lang="pt-BR" sz="2400" b="1" i="1" dirty="0">
                <a:solidFill>
                  <a:schemeClr val="hlink"/>
                </a:solidFill>
                <a:latin typeface="Times New Roman" pitchFamily="18" charset="0"/>
              </a:rPr>
              <a:t>"... as drogas, sejam lícitas ou ilícitas, são </a:t>
            </a:r>
            <a:r>
              <a:rPr lang="pt-BR" sz="2400" b="1" i="1" dirty="0" smtClean="0">
                <a:solidFill>
                  <a:schemeClr val="hlink"/>
                </a:solidFill>
                <a:latin typeface="Times New Roman" pitchFamily="18" charset="0"/>
              </a:rPr>
              <a:t>frequentemente </a:t>
            </a:r>
            <a:r>
              <a:rPr lang="pt-BR" sz="2400" b="1" i="1" dirty="0">
                <a:solidFill>
                  <a:schemeClr val="hlink"/>
                </a:solidFill>
                <a:latin typeface="Times New Roman" pitchFamily="18" charset="0"/>
              </a:rPr>
              <a:t>experimentadas na adolescência ..." (MUZA e col. 2000, p.28).</a:t>
            </a:r>
          </a:p>
          <a:p>
            <a:pPr eaLnBrk="0" hangingPunct="0">
              <a:tabLst>
                <a:tab pos="190500" algn="l"/>
              </a:tabLst>
            </a:pPr>
            <a:endParaRPr lang="en-US" sz="2400" b="1" i="1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tabLst>
                <a:tab pos="190500" algn="l"/>
              </a:tabLst>
            </a:pPr>
            <a:r>
              <a:rPr lang="pt-BR" sz="2000" dirty="0" smtClean="0">
                <a:solidFill>
                  <a:srgbClr val="000080"/>
                </a:solidFill>
                <a:latin typeface="Tahoma" pitchFamily="34" charset="0"/>
              </a:rPr>
              <a:t>Citação:</a:t>
            </a:r>
            <a:endParaRPr lang="pt-BR" sz="2000" dirty="0">
              <a:solidFill>
                <a:srgbClr val="000080"/>
              </a:solidFill>
              <a:latin typeface="Tahoma" pitchFamily="34" charset="0"/>
            </a:endParaRPr>
          </a:p>
          <a:p>
            <a:pPr>
              <a:tabLst>
                <a:tab pos="190500" algn="l"/>
              </a:tabLst>
            </a:pPr>
            <a:r>
              <a:rPr lang="pt-BR" b="1" i="1" dirty="0" smtClean="0">
                <a:solidFill>
                  <a:schemeClr val="hlink"/>
                </a:solidFill>
              </a:rPr>
              <a:t>Sobre o uso de drogas ... (  ) momento </a:t>
            </a:r>
            <a:r>
              <a:rPr lang="pt-BR" b="1" i="1" dirty="0">
                <a:solidFill>
                  <a:schemeClr val="hlink"/>
                </a:solidFill>
              </a:rPr>
              <a:t>da ação educativa no ambiente escolar, uma vez que os adolescentes costumam ter contatos com drogas, lícitas ou ilícitas (MUZA e col. 2000), nesse meio social.</a:t>
            </a:r>
          </a:p>
          <a:p>
            <a:pPr eaLnBrk="0" hangingPunct="0">
              <a:tabLst>
                <a:tab pos="190500" algn="l"/>
              </a:tabLst>
            </a:pPr>
            <a:endParaRPr lang="pt-BR" sz="2000" b="1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776288" y="0"/>
            <a:ext cx="91297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Citação </a:t>
            </a:r>
            <a:r>
              <a:rPr lang="pt-BR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 texto</a:t>
            </a:r>
            <a:r>
              <a:rPr lang="pt-BR" sz="2800" dirty="0">
                <a:latin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596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1084263" y="2212975"/>
            <a:ext cx="73882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5038" tIns="27519" rIns="55038" bIns="27519">
            <a:spAutoFit/>
          </a:bodyPr>
          <a:lstStyle/>
          <a:p>
            <a:pPr marL="350838" indent="-184150" defTabSz="550863" eaLnBrk="0" hangingPunct="0">
              <a:spcAft>
                <a:spcPct val="50000"/>
              </a:spcAft>
              <a:buClr>
                <a:srgbClr val="66FF99"/>
              </a:buClr>
              <a:buFont typeface="Symbol" pitchFamily="18" charset="2"/>
              <a:buNone/>
            </a:pPr>
            <a:endParaRPr lang="pt-BR" sz="1700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992188" y="1124744"/>
            <a:ext cx="8769350" cy="430887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190500" algn="l"/>
              </a:tabLst>
            </a:pPr>
            <a:endParaRPr lang="pt-BR" sz="2400" dirty="0">
              <a:latin typeface="Tahoma" pitchFamily="34" charset="0"/>
            </a:endParaRPr>
          </a:p>
          <a:p>
            <a:pPr eaLnBrk="0" hangingPunct="0">
              <a:tabLst>
                <a:tab pos="190500" algn="l"/>
              </a:tabLst>
            </a:pPr>
            <a:r>
              <a:rPr lang="pt-BR" sz="2400" dirty="0">
                <a:solidFill>
                  <a:srgbClr val="000080"/>
                </a:solidFill>
                <a:latin typeface="Tahoma" pitchFamily="34" charset="0"/>
              </a:rPr>
              <a:t>Original:</a:t>
            </a:r>
          </a:p>
          <a:p>
            <a:pPr eaLnBrk="0" hangingPunct="0">
              <a:tabLst>
                <a:tab pos="190500" algn="l"/>
              </a:tabLst>
            </a:pPr>
            <a:r>
              <a:rPr lang="pt-BR" sz="2000" b="1" i="1" dirty="0"/>
              <a:t>MEADOWS (1999) afirma que haverá divisão entre os  “ricos em informação”  e os “pobres em informação” (p.159).</a:t>
            </a:r>
          </a:p>
          <a:p>
            <a:pPr eaLnBrk="0" hangingPunct="0">
              <a:tabLst>
                <a:tab pos="190500" algn="l"/>
              </a:tabLst>
            </a:pPr>
            <a:endParaRPr lang="pt-BR" sz="2000" b="1" i="1" dirty="0"/>
          </a:p>
          <a:p>
            <a:pPr eaLnBrk="0" hangingPunct="0">
              <a:tabLst>
                <a:tab pos="190500" algn="l"/>
              </a:tabLst>
            </a:pPr>
            <a:endParaRPr lang="pt-BR" dirty="0"/>
          </a:p>
          <a:p>
            <a:pPr>
              <a:tabLst>
                <a:tab pos="190500" algn="l"/>
              </a:tabLst>
            </a:pPr>
            <a:r>
              <a:rPr lang="pt-BR" sz="2400" dirty="0" smtClean="0">
                <a:solidFill>
                  <a:srgbClr val="000080"/>
                </a:solidFill>
                <a:latin typeface="Tahoma" pitchFamily="34" charset="0"/>
              </a:rPr>
              <a:t>Citação:</a:t>
            </a:r>
            <a:endParaRPr lang="pt-BR" sz="2400" dirty="0">
              <a:solidFill>
                <a:srgbClr val="000080"/>
              </a:solidFill>
              <a:latin typeface="Tahoma" pitchFamily="34" charset="0"/>
            </a:endParaRPr>
          </a:p>
          <a:p>
            <a:pPr>
              <a:tabLst>
                <a:tab pos="190500" algn="l"/>
              </a:tabLst>
            </a:pPr>
            <a:endParaRPr lang="pt-BR" sz="2400" dirty="0">
              <a:solidFill>
                <a:srgbClr val="000080"/>
              </a:solidFill>
              <a:latin typeface="Tahoma" pitchFamily="34" charset="0"/>
            </a:endParaRPr>
          </a:p>
          <a:p>
            <a:pPr>
              <a:tabLst>
                <a:tab pos="190500" algn="l"/>
              </a:tabLst>
            </a:pPr>
            <a:r>
              <a:rPr lang="pt-BR" sz="2000" b="1" i="1" dirty="0"/>
              <a:t>MEADOWS (1999) alerta para a preocupação de </a:t>
            </a:r>
            <a:r>
              <a:rPr lang="pt-BR" sz="2000" b="1" i="1" dirty="0" smtClean="0"/>
              <a:t>especialistas, </a:t>
            </a:r>
            <a:r>
              <a:rPr lang="pt-BR" sz="2000" b="1" i="1" dirty="0"/>
              <a:t>na era da </a:t>
            </a:r>
            <a:r>
              <a:rPr lang="pt-BR" sz="2000" b="1" i="1" dirty="0" smtClean="0"/>
              <a:t>informação, </a:t>
            </a:r>
            <a:r>
              <a:rPr lang="pt-BR" sz="2000" b="1" i="1" dirty="0"/>
              <a:t>sobre a divisão entre os que têm acesso a informação e os que não conseguem esse acesso, ou seja, as instituições com </a:t>
            </a:r>
            <a:r>
              <a:rPr lang="pt-BR" sz="2000" b="1" i="1" dirty="0" smtClean="0"/>
              <a:t>infraestrutura </a:t>
            </a:r>
            <a:r>
              <a:rPr lang="pt-BR" sz="2000" b="1" i="1" dirty="0"/>
              <a:t>para uso da internet ....</a:t>
            </a:r>
          </a:p>
          <a:p>
            <a:pPr eaLnBrk="0" hangingPunct="0">
              <a:tabLst>
                <a:tab pos="190500" algn="l"/>
              </a:tabLst>
            </a:pPr>
            <a:endParaRPr lang="pt-BR" sz="2000" b="1" i="1" dirty="0"/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776288" y="0"/>
            <a:ext cx="91297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</a:t>
            </a:r>
            <a:r>
              <a:rPr lang="pt-BR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itação </a:t>
            </a:r>
            <a:r>
              <a:rPr lang="pt-BR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 texto</a:t>
            </a:r>
          </a:p>
        </p:txBody>
      </p:sp>
    </p:spTree>
    <p:extLst>
      <p:ext uri="{BB962C8B-B14F-4D97-AF65-F5344CB8AC3E}">
        <p14:creationId xmlns:p14="http://schemas.microsoft.com/office/powerpoint/2010/main" val="291476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776288" y="0"/>
            <a:ext cx="91297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</a:t>
            </a:r>
            <a:r>
              <a:rPr lang="pt-BR" sz="2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itação </a:t>
            </a:r>
            <a:r>
              <a:rPr lang="pt-BR" sz="2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 texto </a:t>
            </a:r>
          </a:p>
        </p:txBody>
      </p:sp>
      <p:sp>
        <p:nvSpPr>
          <p:cNvPr id="17410" name="Text Box 7"/>
          <p:cNvSpPr txBox="1">
            <a:spLocks noChangeArrowheads="1"/>
          </p:cNvSpPr>
          <p:nvPr/>
        </p:nvSpPr>
        <p:spPr bwMode="auto">
          <a:xfrm>
            <a:off x="1063625" y="1668463"/>
            <a:ext cx="8713788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Aft>
                <a:spcPct val="10000"/>
              </a:spcAft>
            </a:pPr>
            <a:r>
              <a:rPr lang="pt-BR" sz="2100" dirty="0">
                <a:solidFill>
                  <a:srgbClr val="000099"/>
                </a:solidFill>
                <a:latin typeface="Tahoma" pitchFamily="34" charset="0"/>
              </a:rPr>
              <a:t>É a transcrição literal de partes  extraídas </a:t>
            </a:r>
            <a:r>
              <a:rPr lang="pt-BR" sz="2100" dirty="0" smtClean="0">
                <a:solidFill>
                  <a:srgbClr val="000099"/>
                </a:solidFill>
                <a:latin typeface="Tahoma" pitchFamily="34" charset="0"/>
              </a:rPr>
              <a:t>do </a:t>
            </a:r>
            <a:r>
              <a:rPr lang="pt-BR" sz="2100" dirty="0">
                <a:solidFill>
                  <a:srgbClr val="000099"/>
                </a:solidFill>
                <a:latin typeface="Tahoma" pitchFamily="34" charset="0"/>
              </a:rPr>
              <a:t>texto de outro autor, conservando-se a grafia, pontuação. É usada para provar fidedignidade, originalidade da informação.</a:t>
            </a:r>
          </a:p>
          <a:p>
            <a:pPr eaLnBrk="0" hangingPunct="0">
              <a:spcAft>
                <a:spcPct val="10000"/>
              </a:spcAft>
            </a:pPr>
            <a:endParaRPr lang="pt-BR" sz="2100" dirty="0">
              <a:solidFill>
                <a:srgbClr val="000099"/>
              </a:solidFill>
              <a:latin typeface="Tahoma" pitchFamily="34" charset="0"/>
            </a:endParaRPr>
          </a:p>
          <a:p>
            <a:pPr eaLnBrk="0" hangingPunct="0">
              <a:lnSpc>
                <a:spcPct val="75000"/>
              </a:lnSpc>
              <a:spcAft>
                <a:spcPct val="45000"/>
              </a:spcAft>
              <a:buFont typeface="Symbol" pitchFamily="18" charset="2"/>
              <a:buChar char="Ö"/>
            </a:pP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 as citações diretas devem ser acompanhadas de autor e ano;</a:t>
            </a:r>
          </a:p>
          <a:p>
            <a:pPr eaLnBrk="0" hangingPunct="0">
              <a:lnSpc>
                <a:spcPct val="75000"/>
              </a:lnSpc>
              <a:spcAft>
                <a:spcPct val="45000"/>
              </a:spcAft>
              <a:buFont typeface="Symbol" pitchFamily="18" charset="2"/>
              <a:buChar char="Ö"/>
            </a:pP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 sempre que a citação for direta recomenda-se a indicação da 		página;</a:t>
            </a:r>
          </a:p>
          <a:p>
            <a:pPr eaLnBrk="0" hangingPunct="0">
              <a:lnSpc>
                <a:spcPct val="75000"/>
              </a:lnSpc>
              <a:spcAft>
                <a:spcPct val="35000"/>
              </a:spcAft>
              <a:buFont typeface="Symbol" pitchFamily="18" charset="2"/>
              <a:buChar char="Ö"/>
            </a:pP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 devem ser apresentadas entre aspas.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331913" y="4614863"/>
            <a:ext cx="8229600" cy="119062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190500" algn="l"/>
              </a:tabLst>
            </a:pPr>
            <a:r>
              <a:rPr lang="pt-BR" altLang="zh-CN" b="1" dirty="0">
                <a:ea typeface="SimSun" pitchFamily="2" charset="-122"/>
              </a:rPr>
              <a:t>MARQUES (2009) destaca que, embora demonstrando intolerância na prevenção da AIDS contra o uso de preservativos, “os setores progressistas da Igreja Católica   brasileira têm colaborado em muito na defesa dos direitos dos portadores de vírus HIV....” (p.135). 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065213" y="1052513"/>
            <a:ext cx="4247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400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DIRETA (cópia do texto)</a:t>
            </a:r>
            <a:endParaRPr lang="pt-BR" sz="2400" u="sng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776288" y="0"/>
            <a:ext cx="91297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</a:t>
            </a:r>
            <a:r>
              <a:rPr lang="pt-BR" sz="2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itação</a:t>
            </a:r>
            <a:r>
              <a:rPr lang="pt-BR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</a:t>
            </a:r>
            <a:r>
              <a:rPr lang="pt-BR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texto</a:t>
            </a:r>
            <a:r>
              <a:rPr lang="pt-BR" dirty="0">
                <a:latin typeface="Arial" charset="0"/>
              </a:rPr>
              <a:t> 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065213" y="1773238"/>
            <a:ext cx="8640762" cy="4725987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190500" algn="l"/>
              </a:tabLst>
            </a:pPr>
            <a:r>
              <a:rPr lang="pt-BR" sz="1600" dirty="0" smtClean="0">
                <a:solidFill>
                  <a:srgbClr val="000080"/>
                </a:solidFill>
                <a:latin typeface="Tahoma" pitchFamily="34" charset="0"/>
              </a:rPr>
              <a:t>Exemplo:</a:t>
            </a:r>
            <a:endParaRPr lang="pt-BR" sz="1600" dirty="0">
              <a:solidFill>
                <a:srgbClr val="000080"/>
              </a:solidFill>
              <a:latin typeface="Tahoma" pitchFamily="34" charset="0"/>
            </a:endParaRPr>
          </a:p>
          <a:p>
            <a:pPr eaLnBrk="0" hangingPunct="0">
              <a:tabLst>
                <a:tab pos="190500" algn="l"/>
              </a:tabLst>
            </a:pPr>
            <a:endParaRPr lang="pt-BR" sz="1600" dirty="0">
              <a:solidFill>
                <a:srgbClr val="000080"/>
              </a:solidFill>
              <a:latin typeface="Tahoma" pitchFamily="34" charset="0"/>
            </a:endParaRPr>
          </a:p>
          <a:p>
            <a:pPr eaLnBrk="0" hangingPunct="0">
              <a:tabLst>
                <a:tab pos="190500" algn="l"/>
              </a:tabLst>
            </a:pPr>
            <a:r>
              <a:rPr lang="pt-BR" sz="2000" b="1" i="1" dirty="0"/>
              <a:t>... a real modificação que a tecnologia trouxe ao ambiente da informação foi  “um novo elaborar para o conhecimento, modificando suas configurações no tempo e no espaço” (BARRETO 2009, p.12).</a:t>
            </a:r>
          </a:p>
          <a:p>
            <a:pPr eaLnBrk="0" hangingPunct="0">
              <a:tabLst>
                <a:tab pos="190500" algn="l"/>
              </a:tabLst>
            </a:pPr>
            <a:endParaRPr lang="pt-BR" sz="2000" b="1" i="1" dirty="0"/>
          </a:p>
          <a:p>
            <a:pPr eaLnBrk="0" hangingPunct="0">
              <a:tabLst>
                <a:tab pos="190500" algn="l"/>
              </a:tabLst>
            </a:pPr>
            <a:endParaRPr lang="pt-BR" sz="2000" b="1" i="1" dirty="0"/>
          </a:p>
          <a:p>
            <a:pPr eaLnBrk="0" hangingPunct="0">
              <a:tabLst>
                <a:tab pos="190500" algn="l"/>
              </a:tabLst>
            </a:pPr>
            <a:endParaRPr lang="pt-BR" sz="2200" b="1" i="1" dirty="0">
              <a:solidFill>
                <a:schemeClr val="hlink"/>
              </a:solidFill>
              <a:latin typeface="Times New Roman" pitchFamily="18" charset="0"/>
            </a:endParaRPr>
          </a:p>
          <a:p>
            <a:pPr eaLnBrk="0" hangingPunct="0">
              <a:tabLst>
                <a:tab pos="190500" algn="l"/>
              </a:tabLst>
            </a:pPr>
            <a:r>
              <a:rPr lang="pt-BR" sz="2000" b="1" i="1" dirty="0"/>
              <a:t>CASTELLS (1999) alerta sobre o importante papel da sociedade para a forma pela qual se utiliza a tecnologia afirmando: “(...) a tecnologia (ou sua falta) incorpora a capacidade de transformação das sociedades, bem como os usos que as sociedades, em um processo conflituoso, decidem dar ao seu potencial tecnológico” (v.1, p.26).</a:t>
            </a:r>
            <a:r>
              <a:rPr lang="pt-BR" sz="2000" dirty="0"/>
              <a:t> </a:t>
            </a:r>
            <a:endParaRPr lang="pt-BR" sz="2800" b="1" i="1" dirty="0">
              <a:solidFill>
                <a:schemeClr val="hlink"/>
              </a:solidFill>
              <a:latin typeface="Times New Roman" pitchFamily="18" charset="0"/>
            </a:endParaRPr>
          </a:p>
          <a:p>
            <a:pPr eaLnBrk="0" hangingPunct="0">
              <a:tabLst>
                <a:tab pos="190500" algn="l"/>
              </a:tabLst>
            </a:pPr>
            <a:endParaRPr lang="pt-BR" sz="2800" b="1" i="1" dirty="0">
              <a:solidFill>
                <a:schemeClr val="hlink"/>
              </a:solidFill>
              <a:latin typeface="Times New Roman" pitchFamily="18" charset="0"/>
            </a:endParaRPr>
          </a:p>
          <a:p>
            <a:pPr eaLnBrk="0" hangingPunct="0">
              <a:tabLst>
                <a:tab pos="190500" algn="l"/>
              </a:tabLst>
            </a:pPr>
            <a:endParaRPr lang="pt-BR" sz="2200" b="1" i="1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1065213" y="1052513"/>
            <a:ext cx="1493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400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DIRETA</a:t>
            </a:r>
            <a:endParaRPr lang="pt-BR" sz="2400" u="sng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1136576" y="1268760"/>
            <a:ext cx="8569325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spcAft>
                <a:spcPct val="40000"/>
              </a:spcAft>
              <a:defRPr/>
            </a:pPr>
            <a:r>
              <a:rPr lang="pt-BR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Informações extraídas de fontes </a:t>
            </a:r>
            <a:r>
              <a:rPr lang="pt-BR" sz="2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bibliográficas </a:t>
            </a:r>
            <a:r>
              <a:rPr lang="pt-BR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que complementam o texto. São conhecidas como </a:t>
            </a:r>
            <a:r>
              <a:rPr lang="pt-BR" sz="2200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Notas de rodapé</a:t>
            </a:r>
            <a:r>
              <a:rPr lang="pt-BR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. </a:t>
            </a:r>
            <a:endParaRPr lang="pt-BR" sz="2200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spcAft>
                <a:spcPct val="40000"/>
              </a:spcAft>
              <a:defRPr/>
            </a:pPr>
            <a:r>
              <a:rPr lang="pt-BR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U</a:t>
            </a:r>
            <a:r>
              <a:rPr lang="pt-BR" sz="2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tilizadas </a:t>
            </a:r>
            <a:r>
              <a:rPr lang="pt-BR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para </a:t>
            </a:r>
            <a:r>
              <a:rPr lang="pt-BR" sz="2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menção de </a:t>
            </a:r>
            <a:r>
              <a:rPr lang="pt-BR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informações não publicadas como: </a:t>
            </a:r>
            <a:r>
              <a:rPr lang="pt-BR" sz="2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cartas, mensagens eletrônicas, dados de arquivos de instituições, relatórios internos, comunicações pessoais, apresentações</a:t>
            </a:r>
            <a:r>
              <a:rPr lang="pt-BR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; orais/anotações de </a:t>
            </a:r>
            <a:r>
              <a:rPr lang="pt-BR" sz="2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aulas</a:t>
            </a:r>
            <a:r>
              <a:rPr lang="pt-BR" sz="2400" dirty="0" smtClean="0">
                <a:solidFill>
                  <a:srgbClr val="000099"/>
                </a:solidFill>
                <a:latin typeface="Tahoma" pitchFamily="34" charset="0"/>
              </a:rPr>
              <a:t>.</a:t>
            </a:r>
            <a:endParaRPr lang="pt-BR" sz="22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spcAft>
                <a:spcPct val="40000"/>
              </a:spcAft>
              <a:defRPr/>
            </a:pPr>
            <a:r>
              <a:rPr lang="pt-BR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Na área da saúde são utilizadas quando absolutamente indispensáveis. </a:t>
            </a:r>
            <a:r>
              <a:rPr lang="pt-BR" sz="2200" dirty="0">
                <a:solidFill>
                  <a:schemeClr val="hlink"/>
                </a:solidFill>
                <a:latin typeface="Tahoma" pitchFamily="34" charset="0"/>
              </a:rPr>
              <a:t>			</a:t>
            </a:r>
            <a:endParaRPr lang="pt-BR" sz="2400" dirty="0">
              <a:solidFill>
                <a:schemeClr val="hlink"/>
              </a:solidFill>
              <a:latin typeface="Tahoma" pitchFamily="34" charset="0"/>
            </a:endParaRPr>
          </a:p>
          <a:p>
            <a:pPr marL="666750" lvl="2" indent="-285750" eaLnBrk="0" hangingPunct="0">
              <a:spcBef>
                <a:spcPct val="20000"/>
              </a:spcBef>
              <a:buFont typeface="Symbol" pitchFamily="18" charset="2"/>
              <a:buChar char="Ö"/>
              <a:defRPr/>
            </a:pP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Devem ser breves;</a:t>
            </a:r>
          </a:p>
          <a:p>
            <a:pPr marL="666750" lvl="2" indent="-285750" eaLnBrk="0" hangingPunct="0">
              <a:spcBef>
                <a:spcPct val="20000"/>
              </a:spcBef>
              <a:buFont typeface="Symbol" pitchFamily="18" charset="2"/>
              <a:buChar char="Ö"/>
              <a:defRPr/>
            </a:pP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Devem ser indicadas com asterisco</a:t>
            </a:r>
            <a:r>
              <a:rPr lang="pt-BR" sz="2000" dirty="0" smtClean="0">
                <a:solidFill>
                  <a:srgbClr val="000099"/>
                </a:solidFill>
                <a:latin typeface="Tahoma" pitchFamily="34" charset="0"/>
              </a:rPr>
              <a:t>;</a:t>
            </a:r>
          </a:p>
          <a:p>
            <a:pPr marL="666750" lvl="2" indent="-285750" eaLnBrk="0" hangingPunct="0">
              <a:spcBef>
                <a:spcPct val="20000"/>
              </a:spcBef>
              <a:buFont typeface="Symbol" pitchFamily="18" charset="2"/>
              <a:buChar char="Ö"/>
              <a:defRPr/>
            </a:pPr>
            <a:r>
              <a:rPr lang="pt-BR" sz="2000" dirty="0" smtClean="0">
                <a:solidFill>
                  <a:srgbClr val="000099"/>
                </a:solidFill>
                <a:latin typeface="Tahoma" pitchFamily="34" charset="0"/>
              </a:rPr>
              <a:t>Eticamente recomendável autorização do responsável;</a:t>
            </a:r>
            <a:endParaRPr lang="pt-BR" sz="2000" dirty="0">
              <a:solidFill>
                <a:srgbClr val="000099"/>
              </a:solidFill>
              <a:latin typeface="Tahoma" pitchFamily="34" charset="0"/>
            </a:endParaRPr>
          </a:p>
          <a:p>
            <a:pPr marL="666750" lvl="2" indent="-285750" eaLnBrk="0" hangingPunct="0">
              <a:spcBef>
                <a:spcPct val="20000"/>
              </a:spcBef>
              <a:buFont typeface="Symbol" pitchFamily="18" charset="2"/>
              <a:buChar char="Ö"/>
              <a:defRPr/>
            </a:pP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Se bibliográficas, </a:t>
            </a:r>
            <a:r>
              <a:rPr lang="pt-BR" sz="2000" dirty="0" smtClean="0">
                <a:solidFill>
                  <a:srgbClr val="000099"/>
                </a:solidFill>
                <a:latin typeface="Tahoma" pitchFamily="34" charset="0"/>
              </a:rPr>
              <a:t>devem estar nas </a:t>
            </a: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normas de citação e a </a:t>
            </a:r>
            <a:r>
              <a:rPr lang="pt-BR" sz="2000" dirty="0" smtClean="0">
                <a:solidFill>
                  <a:srgbClr val="000099"/>
                </a:solidFill>
                <a:latin typeface="Tahoma" pitchFamily="34" charset="0"/>
              </a:rPr>
              <a:t>incluídas na </a:t>
            </a: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lista de Referências</a:t>
            </a:r>
            <a:r>
              <a:rPr lang="pt-BR" sz="2000" dirty="0" smtClean="0">
                <a:solidFill>
                  <a:srgbClr val="000099"/>
                </a:solidFill>
                <a:latin typeface="Tahoma" pitchFamily="34" charset="0"/>
              </a:rPr>
              <a:t>;</a:t>
            </a:r>
            <a:endParaRPr lang="pt-BR" sz="2000" dirty="0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1281113" y="260350"/>
            <a:ext cx="72009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Citações informais (notas de rodapé)</a:t>
            </a:r>
            <a:endParaRPr lang="pt-BR" sz="2800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1065213" y="1773238"/>
            <a:ext cx="8640762" cy="433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spcAft>
                <a:spcPct val="40000"/>
              </a:spcAft>
              <a:defRPr/>
            </a:pP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... </a:t>
            </a:r>
            <a:r>
              <a:rPr lang="pt-BR" sz="2400" dirty="0">
                <a:solidFill>
                  <a:srgbClr val="000099"/>
                </a:solidFill>
                <a:latin typeface="Tahoma" pitchFamily="34" charset="0"/>
              </a:rPr>
              <a:t>extrema exclusão digital, como ocorre no Estado do Maranhão, onde apenas 2,1% da população possui computador</a:t>
            </a:r>
            <a:r>
              <a:rPr lang="pt-BR" b="1" baseline="30000" dirty="0">
                <a:solidFill>
                  <a:srgbClr val="000099"/>
                </a:solidFill>
                <a:latin typeface="Tahoma" pitchFamily="34" charset="0"/>
              </a:rPr>
              <a:t>*</a:t>
            </a:r>
            <a:r>
              <a:rPr lang="pt-BR" dirty="0">
                <a:solidFill>
                  <a:srgbClr val="000099"/>
                </a:solidFill>
                <a:latin typeface="Arial" charset="0"/>
              </a:rPr>
              <a:t>.</a:t>
            </a:r>
            <a:r>
              <a:rPr lang="pt-BR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</a:t>
            </a:r>
            <a:r>
              <a:rPr lang="pt-BR" sz="2400" dirty="0">
                <a:solidFill>
                  <a:srgbClr val="000099"/>
                </a:solidFill>
                <a:latin typeface="Tahoma" pitchFamily="34" charset="0"/>
              </a:rPr>
              <a:t>Esse impacto dos investimentos em </a:t>
            </a:r>
            <a:r>
              <a:rPr lang="pt-BR" sz="2400" dirty="0" smtClean="0">
                <a:solidFill>
                  <a:srgbClr val="000099"/>
                </a:solidFill>
                <a:latin typeface="Tahoma" pitchFamily="34" charset="0"/>
              </a:rPr>
              <a:t>infraestrutura </a:t>
            </a:r>
            <a:r>
              <a:rPr lang="pt-BR" sz="2400" dirty="0">
                <a:solidFill>
                  <a:srgbClr val="000099"/>
                </a:solidFill>
                <a:latin typeface="Tahoma" pitchFamily="34" charset="0"/>
              </a:rPr>
              <a:t>tecnológica ....</a:t>
            </a:r>
          </a:p>
          <a:p>
            <a:pPr eaLnBrk="0" hangingPunct="0">
              <a:spcBef>
                <a:spcPct val="20000"/>
              </a:spcBef>
              <a:spcAft>
                <a:spcPct val="40000"/>
              </a:spcAft>
              <a:defRPr/>
            </a:pPr>
            <a:endParaRPr lang="pt-BR" sz="1200" dirty="0">
              <a:solidFill>
                <a:srgbClr val="000099"/>
              </a:solidFill>
              <a:latin typeface="Tahoma" pitchFamily="34" charset="0"/>
            </a:endParaRPr>
          </a:p>
          <a:p>
            <a:pPr marL="358775" lvl="2" eaLnBrk="0" hangingPunct="0">
              <a:defRPr/>
            </a:pPr>
            <a:r>
              <a:rPr lang="pt-BR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Rodapé:</a:t>
            </a:r>
            <a:r>
              <a:rPr lang="pt-BR" dirty="0">
                <a:solidFill>
                  <a:schemeClr val="hlink"/>
                </a:solidFill>
                <a:latin typeface="Arial" charset="0"/>
              </a:rPr>
              <a:t> </a:t>
            </a:r>
            <a:br>
              <a:rPr lang="pt-BR" dirty="0">
                <a:solidFill>
                  <a:schemeClr val="hlink"/>
                </a:solidFill>
                <a:latin typeface="Arial" charset="0"/>
              </a:rPr>
            </a:br>
            <a:r>
              <a:rPr lang="pt-BR" dirty="0">
                <a:solidFill>
                  <a:srgbClr val="000099"/>
                </a:solidFill>
                <a:latin typeface="Arial" charset="0"/>
              </a:rPr>
              <a:t>*</a:t>
            </a:r>
            <a:r>
              <a:rPr lang="pt-BR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pt-BR" dirty="0">
                <a:solidFill>
                  <a:srgbClr val="000099"/>
                </a:solidFill>
                <a:latin typeface="Times New Roman" pitchFamily="18" charset="0"/>
              </a:rPr>
              <a:t>Comitê Gestor da Internet no Brasil -  composto por representantes dos vários Ministérios do Governo Brasileiro, do setor empresarial, da comunidade científica e tecnológica e do terceiro setor para coordenar e integrar as iniciativas de serviços da internet no Brasil; divulga números atualizados da rede no Brasil. [Informação obtida em </a:t>
            </a:r>
            <a:r>
              <a:rPr lang="pt-BR" dirty="0">
                <a:solidFill>
                  <a:srgbClr val="000099"/>
                </a:solidFill>
                <a:latin typeface="Times New Roman" pitchFamily="18" charset="0"/>
                <a:hlinkClick r:id="rId3"/>
              </a:rPr>
              <a:t>http://www.cg.org.br</a:t>
            </a:r>
            <a:r>
              <a:rPr lang="pt-BR" dirty="0">
                <a:solidFill>
                  <a:srgbClr val="000099"/>
                </a:solidFill>
                <a:latin typeface="Times New Roman" pitchFamily="18" charset="0"/>
              </a:rPr>
              <a:t>, 16 </a:t>
            </a:r>
            <a:r>
              <a:rPr lang="pt-BR" dirty="0" err="1">
                <a:solidFill>
                  <a:srgbClr val="000099"/>
                </a:solidFill>
                <a:latin typeface="Times New Roman" pitchFamily="18" charset="0"/>
              </a:rPr>
              <a:t>fev</a:t>
            </a:r>
            <a:r>
              <a:rPr lang="pt-BR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pt-BR" dirty="0" smtClean="0">
                <a:solidFill>
                  <a:srgbClr val="000099"/>
                </a:solidFill>
                <a:latin typeface="Times New Roman" pitchFamily="18" charset="0"/>
              </a:rPr>
              <a:t>2014</a:t>
            </a:r>
            <a:r>
              <a:rPr lang="pt-BR" dirty="0">
                <a:solidFill>
                  <a:srgbClr val="000099"/>
                </a:solidFill>
                <a:latin typeface="Times New Roman" pitchFamily="18" charset="0"/>
              </a:rPr>
              <a:t>]</a:t>
            </a:r>
          </a:p>
          <a:p>
            <a:pPr marL="358775" lvl="2" eaLnBrk="0" hangingPunct="0">
              <a:spcBef>
                <a:spcPct val="20000"/>
              </a:spcBef>
              <a:buFont typeface="Symbol" pitchFamily="18" charset="2"/>
              <a:buNone/>
              <a:defRPr/>
            </a:pPr>
            <a:r>
              <a:rPr lang="pt-BR" sz="2400" dirty="0">
                <a:latin typeface="Times New Roman" pitchFamily="18" charset="0"/>
              </a:rPr>
              <a:t> 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432050" y="260350"/>
            <a:ext cx="5257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Notas bibliográficas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065213" y="1231900"/>
            <a:ext cx="1439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Texto: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281113" y="0"/>
            <a:ext cx="83058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ESTILOS DE CITAÇÃO NO TEXTO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992188" y="1556792"/>
            <a:ext cx="8713787" cy="154622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tabLst>
                <a:tab pos="190500" algn="l"/>
              </a:tabLst>
            </a:pPr>
            <a:r>
              <a:rPr lang="pt-BR" sz="1600" dirty="0">
                <a:solidFill>
                  <a:srgbClr val="000080"/>
                </a:solidFill>
                <a:latin typeface="Tahoma" pitchFamily="34" charset="0"/>
              </a:rPr>
              <a:t>Citação de um autor</a:t>
            </a:r>
          </a:p>
          <a:p>
            <a:pPr>
              <a:tabLst>
                <a:tab pos="190500" algn="l"/>
              </a:tabLst>
            </a:pPr>
            <a:r>
              <a:rPr lang="pt-BR" altLang="zh-CN" sz="1600" b="1" dirty="0">
                <a:ea typeface="SimSun" pitchFamily="2" charset="-122"/>
              </a:rPr>
              <a:t>A globalização implica uniformização de padrões econômicos e culturais em âmbito mundial (LOPEZ, 2003).</a:t>
            </a:r>
          </a:p>
          <a:p>
            <a:pPr>
              <a:tabLst>
                <a:tab pos="190500" algn="l"/>
              </a:tabLst>
            </a:pPr>
            <a:endParaRPr lang="pt-BR" altLang="zh-CN" sz="1600" b="1" dirty="0">
              <a:ea typeface="SimSun" pitchFamily="2" charset="-122"/>
            </a:endParaRPr>
          </a:p>
          <a:p>
            <a:pPr>
              <a:tabLst>
                <a:tab pos="190500" algn="l"/>
              </a:tabLst>
            </a:pPr>
            <a:r>
              <a:rPr lang="pt-BR" altLang="zh-CN" sz="1600" b="1" dirty="0" smtClean="0">
                <a:ea typeface="SimSun" pitchFamily="2" charset="-122"/>
              </a:rPr>
              <a:t>De acordo com LOPEZ </a:t>
            </a:r>
            <a:r>
              <a:rPr lang="pt-BR" altLang="zh-CN" sz="1600" b="1" dirty="0">
                <a:ea typeface="SimSun" pitchFamily="2" charset="-122"/>
              </a:rPr>
              <a:t>(2003) </a:t>
            </a:r>
            <a:r>
              <a:rPr lang="pt-BR" altLang="zh-CN" sz="1600" b="1" dirty="0" smtClean="0">
                <a:ea typeface="SimSun" pitchFamily="2" charset="-122"/>
              </a:rPr>
              <a:t>a </a:t>
            </a:r>
            <a:r>
              <a:rPr lang="pt-BR" altLang="zh-CN" sz="1600" b="1" dirty="0">
                <a:ea typeface="SimSun" pitchFamily="2" charset="-122"/>
              </a:rPr>
              <a:t>globalização implica uniformização de padrões econômicos e culturais em âmbito mundial. 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1065213" y="981075"/>
            <a:ext cx="324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Sistema autor e ano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976313" y="5065167"/>
            <a:ext cx="8929687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zh-CN" dirty="0">
                <a:solidFill>
                  <a:srgbClr val="000080"/>
                </a:solidFill>
                <a:ea typeface="SimSun" pitchFamily="2" charset="-122"/>
              </a:rPr>
              <a:t>Citação de mais de dois autores</a:t>
            </a:r>
          </a:p>
          <a:p>
            <a:r>
              <a:rPr lang="pt-BR" altLang="zh-CN" sz="1600" b="1" dirty="0">
                <a:ea typeface="SimSun" pitchFamily="2" charset="-122"/>
              </a:rPr>
              <a:t>CARVALHO e col. (2001) caracterizam o grupo segundo variáveis sócio demográficas ...</a:t>
            </a:r>
          </a:p>
          <a:p>
            <a:endParaRPr lang="pt-BR" altLang="zh-CN" sz="1600" b="1" dirty="0">
              <a:ea typeface="SimSun" pitchFamily="2" charset="-122"/>
            </a:endParaRPr>
          </a:p>
          <a:p>
            <a:r>
              <a:rPr lang="pt-BR" altLang="zh-CN" sz="1600" b="1" dirty="0">
                <a:ea typeface="SimSun" pitchFamily="2" charset="-122"/>
              </a:rPr>
              <a:t>CARVALHO et al (2001) caracterizam o grupo segundo variáveis sócio demográficas ...</a:t>
            </a:r>
            <a:endParaRPr lang="pt-BR" sz="1600" b="1" dirty="0">
              <a:ea typeface="SimSun" pitchFamily="2" charset="-122"/>
            </a:endParaRP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992188" y="3284984"/>
            <a:ext cx="8353425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zh-CN" dirty="0">
                <a:solidFill>
                  <a:srgbClr val="000080"/>
                </a:solidFill>
                <a:ea typeface="SimSun" pitchFamily="2" charset="-122"/>
              </a:rPr>
              <a:t>Citação de dois autores</a:t>
            </a:r>
          </a:p>
          <a:p>
            <a:r>
              <a:rPr lang="pt-BR" altLang="zh-CN" sz="1600" b="1" dirty="0" smtClean="0">
                <a:ea typeface="SimSun" pitchFamily="2" charset="-122"/>
              </a:rPr>
              <a:t>Embora esse método seja </a:t>
            </a:r>
            <a:r>
              <a:rPr lang="pt-BR" altLang="zh-CN" sz="1600" b="1" dirty="0">
                <a:ea typeface="SimSun" pitchFamily="2" charset="-122"/>
              </a:rPr>
              <a:t>pouco conhecido e </a:t>
            </a:r>
            <a:r>
              <a:rPr lang="pt-BR" altLang="zh-CN" sz="1600" b="1" dirty="0" smtClean="0">
                <a:ea typeface="SimSun" pitchFamily="2" charset="-122"/>
              </a:rPr>
              <a:t>utilizado, </a:t>
            </a:r>
            <a:r>
              <a:rPr lang="pt-BR" altLang="zh-CN" sz="1600" b="1" dirty="0">
                <a:ea typeface="SimSun" pitchFamily="2" charset="-122"/>
              </a:rPr>
              <a:t>ele </a:t>
            </a:r>
            <a:r>
              <a:rPr lang="pt-BR" altLang="zh-CN" sz="1600" b="1" dirty="0" smtClean="0">
                <a:ea typeface="SimSun" pitchFamily="2" charset="-122"/>
              </a:rPr>
              <a:t>vem sendo discutido há mais de 20 anos (SOUZA e ANDRADE,  2014). </a:t>
            </a:r>
          </a:p>
          <a:p>
            <a:endParaRPr lang="pt-BR" altLang="zh-CN" sz="1600" b="1" dirty="0" smtClean="0">
              <a:ea typeface="SimSun" pitchFamily="2" charset="-122"/>
            </a:endParaRPr>
          </a:p>
          <a:p>
            <a:r>
              <a:rPr lang="pt-BR" altLang="zh-CN" sz="1600" b="1" dirty="0">
                <a:ea typeface="SimSun" pitchFamily="2" charset="-122"/>
              </a:rPr>
              <a:t>SOUZA e </a:t>
            </a:r>
            <a:r>
              <a:rPr lang="pt-BR" altLang="zh-CN" sz="1600" b="1" dirty="0" smtClean="0">
                <a:ea typeface="SimSun" pitchFamily="2" charset="-122"/>
              </a:rPr>
              <a:t>ANDRADE, em </a:t>
            </a:r>
            <a:r>
              <a:rPr lang="pt-BR" altLang="zh-CN" sz="1600" b="1" dirty="0">
                <a:ea typeface="SimSun" pitchFamily="2" charset="-122"/>
              </a:rPr>
              <a:t>2014 </a:t>
            </a:r>
            <a:r>
              <a:rPr lang="pt-BR" altLang="zh-CN" sz="1600" b="1" dirty="0" smtClean="0">
                <a:ea typeface="SimSun" pitchFamily="2" charset="-122"/>
              </a:rPr>
              <a:t>verificaram que </a:t>
            </a:r>
            <a:r>
              <a:rPr lang="pt-BR" altLang="zh-CN" sz="1600" b="1" dirty="0">
                <a:ea typeface="SimSun" pitchFamily="2" charset="-122"/>
              </a:rPr>
              <a:t>esse </a:t>
            </a:r>
            <a:r>
              <a:rPr lang="pt-BR" altLang="zh-CN" sz="1600" b="1" dirty="0" smtClean="0">
                <a:ea typeface="SimSun" pitchFamily="2" charset="-122"/>
              </a:rPr>
              <a:t>método, embora </a:t>
            </a:r>
            <a:r>
              <a:rPr lang="pt-BR" altLang="zh-CN" sz="1600" b="1" dirty="0">
                <a:ea typeface="SimSun" pitchFamily="2" charset="-122"/>
              </a:rPr>
              <a:t>pouco conhecido e </a:t>
            </a:r>
            <a:r>
              <a:rPr lang="pt-BR" altLang="zh-CN" sz="1600" b="1" dirty="0" smtClean="0">
                <a:ea typeface="SimSun" pitchFamily="2" charset="-122"/>
              </a:rPr>
              <a:t>utilizado, vem </a:t>
            </a:r>
            <a:r>
              <a:rPr lang="pt-BR" altLang="zh-CN" sz="1600" b="1" dirty="0">
                <a:ea typeface="SimSun" pitchFamily="2" charset="-122"/>
              </a:rPr>
              <a:t>sendo discutido há mais de 20 </a:t>
            </a:r>
            <a:r>
              <a:rPr lang="pt-BR" altLang="zh-CN" sz="1600" b="1" dirty="0" smtClean="0">
                <a:ea typeface="SimSun" pitchFamily="2" charset="-122"/>
              </a:rPr>
              <a:t>anos. </a:t>
            </a:r>
            <a:endParaRPr lang="pt-BR" sz="1600" b="1" dirty="0">
              <a:ea typeface="SimSun" pitchFamily="2" charset="-122"/>
            </a:endParaRPr>
          </a:p>
          <a:p>
            <a:endParaRPr lang="pt-BR" sz="1600" b="1" dirty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368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9" grpId="0"/>
      <p:bldP spid="35853" grpId="0"/>
      <p:bldP spid="358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281113" y="0"/>
            <a:ext cx="83058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ESTILOS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CITAÇÃO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TEXTO</a:t>
            </a:r>
          </a:p>
        </p:txBody>
      </p:sp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136650" y="1628775"/>
            <a:ext cx="8496300" cy="412591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tabLst>
                <a:tab pos="190500" algn="l"/>
              </a:tabLst>
            </a:pPr>
            <a:r>
              <a:rPr lang="pt-BR" sz="1600" dirty="0">
                <a:solidFill>
                  <a:srgbClr val="000080"/>
                </a:solidFill>
                <a:latin typeface="Tahoma" pitchFamily="34" charset="0"/>
              </a:rPr>
              <a:t>Mais exemplos:</a:t>
            </a:r>
          </a:p>
          <a:p>
            <a:pPr eaLnBrk="0" hangingPunct="0">
              <a:lnSpc>
                <a:spcPct val="95000"/>
              </a:lnSpc>
              <a:tabLst>
                <a:tab pos="190500" algn="l"/>
              </a:tabLst>
            </a:pPr>
            <a:endParaRPr lang="pt-BR" sz="1600" dirty="0">
              <a:solidFill>
                <a:srgbClr val="000080"/>
              </a:solidFill>
              <a:latin typeface="Tahoma" pitchFamily="34" charset="0"/>
            </a:endParaRPr>
          </a:p>
          <a:p>
            <a:pPr>
              <a:tabLst>
                <a:tab pos="190500" algn="l"/>
              </a:tabLst>
            </a:pPr>
            <a:r>
              <a:rPr lang="pt-BR" dirty="0"/>
              <a:t>De acordo com FONTES (2001), a internet pode oferecer novos métodos e ferramentas para um ensino mais amplo e melhor.</a:t>
            </a:r>
          </a:p>
          <a:p>
            <a:pPr>
              <a:tabLst>
                <a:tab pos="190500" algn="l"/>
              </a:tabLst>
            </a:pPr>
            <a:endParaRPr lang="pt-BR" dirty="0"/>
          </a:p>
          <a:p>
            <a:pPr>
              <a:tabLst>
                <a:tab pos="190500" algn="l"/>
              </a:tabLst>
            </a:pPr>
            <a:r>
              <a:rPr lang="pt-BR" dirty="0"/>
              <a:t>A rapidez na divulgação das pesquisas possibilita que o conhecimento circule de forma mais ágil e, da mesma forma, gere novas pesquisas (SOUZA e col. 2003).</a:t>
            </a:r>
          </a:p>
          <a:p>
            <a:pPr>
              <a:tabLst>
                <a:tab pos="190500" algn="l"/>
              </a:tabLst>
            </a:pPr>
            <a:endParaRPr lang="pt-BR" dirty="0"/>
          </a:p>
          <a:p>
            <a:pPr>
              <a:tabLst>
                <a:tab pos="190500" algn="l"/>
              </a:tabLst>
            </a:pPr>
            <a:r>
              <a:rPr lang="pt-BR" dirty="0"/>
              <a:t>O pesquisador engajado em redes e atualizado com as novas tecnologias tem mais facilidade de comunicação com seus pares, podendo participar de grupos nacionais e internacionais de pesquisa, além de ter a possibilidade de desenvolver um trabalho corporativo (CIANCONI e MACEDO 2001). </a:t>
            </a:r>
          </a:p>
          <a:p>
            <a:pPr>
              <a:tabLst>
                <a:tab pos="190500" algn="l"/>
              </a:tabLst>
            </a:pPr>
            <a:endParaRPr lang="pt-BR" dirty="0"/>
          </a:p>
          <a:p>
            <a:pPr>
              <a:tabLst>
                <a:tab pos="190500" algn="l"/>
              </a:tabLst>
            </a:pPr>
            <a:r>
              <a:rPr lang="pt-BR" dirty="0"/>
              <a:t>Segundo CUNHA (2000), o pesquisador solitário do passado é substituído pelo grupo de pesquisa composto de especialistas de várias áreas do conhecimento. 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1065213" y="981075"/>
            <a:ext cx="324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Sistema autor e 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adas">
  <a:themeElements>
    <a:clrScheme name="Camada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amada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Camadas</Template>
  <TotalTime>1096</TotalTime>
  <Words>1682</Words>
  <Application>Microsoft Office PowerPoint</Application>
  <PresentationFormat>Papel A4 (210 x 297 mm)</PresentationFormat>
  <Paragraphs>172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Camadas</vt:lpstr>
      <vt:lpstr>Estilo das citações no texto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Sistema autor e ano</vt:lpstr>
      <vt:lpstr>Sistema autor e ano</vt:lpstr>
      <vt:lpstr>Apresentação do PowerPoint</vt:lpstr>
      <vt:lpstr>Apresentação do PowerPoint</vt:lpstr>
      <vt:lpstr>Sistema autor, número e ano</vt:lpstr>
      <vt:lpstr>Sistema autor, número e ano  </vt:lpstr>
      <vt:lpstr>Sistema autor, número e ano  </vt:lpstr>
      <vt:lpstr>Referências</vt:lpstr>
    </vt:vector>
  </TitlesOfParts>
  <Company>Faucldade de Saúde Pública - 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VC</dc:creator>
  <cp:lastModifiedBy>Angela</cp:lastModifiedBy>
  <cp:revision>94</cp:revision>
  <cp:lastPrinted>1999-03-10T13:58:40Z</cp:lastPrinted>
  <dcterms:created xsi:type="dcterms:W3CDTF">1998-10-21T19:41:08Z</dcterms:created>
  <dcterms:modified xsi:type="dcterms:W3CDTF">2015-05-03T23:54:21Z</dcterms:modified>
</cp:coreProperties>
</file>