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57" r:id="rId2"/>
    <p:sldId id="506" r:id="rId3"/>
    <p:sldId id="507" r:id="rId4"/>
    <p:sldId id="508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3" r:id="rId15"/>
    <p:sldId id="524" r:id="rId16"/>
    <p:sldId id="525" r:id="rId17"/>
    <p:sldId id="526" r:id="rId18"/>
    <p:sldId id="520" r:id="rId19"/>
    <p:sldId id="527" r:id="rId20"/>
    <p:sldId id="531" r:id="rId21"/>
    <p:sldId id="532" r:id="rId22"/>
    <p:sldId id="533" r:id="rId23"/>
    <p:sldId id="522" r:id="rId24"/>
    <p:sldId id="521" r:id="rId25"/>
    <p:sldId id="534" r:id="rId26"/>
    <p:sldId id="535" r:id="rId27"/>
    <p:sldId id="536" r:id="rId28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23D82"/>
    <a:srgbClr val="000000"/>
    <a:srgbClr val="0000FF"/>
    <a:srgbClr val="C0C0C0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7" autoAdjust="0"/>
    <p:restoredTop sz="94255" autoAdjust="0"/>
  </p:normalViewPr>
  <p:slideViewPr>
    <p:cSldViewPr snapToGrid="0" showGuides="1">
      <p:cViewPr varScale="1">
        <p:scale>
          <a:sx n="79" d="100"/>
          <a:sy n="79" d="100"/>
        </p:scale>
        <p:origin x="893" y="67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Op Compra</c:v>
                </c:pt>
              </c:strCache>
            </c:strRef>
          </c:tx>
          <c:spPr>
            <a:ln w="50800" cap="rnd">
              <a:solidFill>
                <a:schemeClr val="bg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Plan1!$A$2:$A$9</c:f>
              <c:numCache>
                <c:formatCode>_(* #,##0.00_);_(* \(#,##0.00\);_(* "-"??_);_(@_)</c:formatCode>
                <c:ptCount val="8"/>
                <c:pt idx="0">
                  <c:v>5.2</c:v>
                </c:pt>
                <c:pt idx="1">
                  <c:v>5.3</c:v>
                </c:pt>
                <c:pt idx="2">
                  <c:v>5.3999999999999995</c:v>
                </c:pt>
                <c:pt idx="3">
                  <c:v>5.4999999999999991</c:v>
                </c:pt>
                <c:pt idx="4">
                  <c:v>5.5999999999999988</c:v>
                </c:pt>
                <c:pt idx="5">
                  <c:v>5.6999999999999984</c:v>
                </c:pt>
                <c:pt idx="6">
                  <c:v>5.799999999999998</c:v>
                </c:pt>
                <c:pt idx="7">
                  <c:v>5.8999999999999977</c:v>
                </c:pt>
              </c:numCache>
            </c:numRef>
          </c:cat>
          <c:val>
            <c:numRef>
              <c:f>Plan1!$B$2:$B$9</c:f>
              <c:numCache>
                <c:formatCode>_(* #,##0.00_);_(* \(#,##0.00\);_(* "-"??_);_(@_)</c:formatCode>
                <c:ptCount val="8"/>
                <c:pt idx="0">
                  <c:v>52.5</c:v>
                </c:pt>
                <c:pt idx="1">
                  <c:v>53.5</c:v>
                </c:pt>
                <c:pt idx="2">
                  <c:v>54.499999999999993</c:v>
                </c:pt>
                <c:pt idx="3">
                  <c:v>55.5</c:v>
                </c:pt>
                <c:pt idx="4">
                  <c:v>55.5</c:v>
                </c:pt>
                <c:pt idx="5">
                  <c:v>55.5</c:v>
                </c:pt>
                <c:pt idx="6">
                  <c:v>55.5</c:v>
                </c:pt>
                <c:pt idx="7">
                  <c:v>55.5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Op Digital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Plan1!$A$2:$A$9</c:f>
              <c:numCache>
                <c:formatCode>_(* #,##0.00_);_(* \(#,##0.00\);_(* "-"??_);_(@_)</c:formatCode>
                <c:ptCount val="8"/>
                <c:pt idx="0">
                  <c:v>5.2</c:v>
                </c:pt>
                <c:pt idx="1">
                  <c:v>5.3</c:v>
                </c:pt>
                <c:pt idx="2">
                  <c:v>5.3999999999999995</c:v>
                </c:pt>
                <c:pt idx="3">
                  <c:v>5.4999999999999991</c:v>
                </c:pt>
                <c:pt idx="4">
                  <c:v>5.5999999999999988</c:v>
                </c:pt>
                <c:pt idx="5">
                  <c:v>5.6999999999999984</c:v>
                </c:pt>
                <c:pt idx="6">
                  <c:v>5.799999999999998</c:v>
                </c:pt>
                <c:pt idx="7">
                  <c:v>5.8999999999999977</c:v>
                </c:pt>
              </c:numCache>
            </c:numRef>
          </c:cat>
          <c:val>
            <c:numRef>
              <c:f>Plan1!$C$2:$C$9</c:f>
              <c:numCache>
                <c:formatCode>_(* #,##0.00_);_(* \(#,##0.00\);_(* "-"??_);_(@_)</c:formatCode>
                <c:ptCount val="8"/>
                <c:pt idx="0">
                  <c:v>52.45</c:v>
                </c:pt>
                <c:pt idx="1">
                  <c:v>53.45</c:v>
                </c:pt>
                <c:pt idx="2">
                  <c:v>54.449999999999996</c:v>
                </c:pt>
                <c:pt idx="3">
                  <c:v>54.449999999999996</c:v>
                </c:pt>
                <c:pt idx="4">
                  <c:v>55.449999999999989</c:v>
                </c:pt>
                <c:pt idx="5">
                  <c:v>56.449999999999989</c:v>
                </c:pt>
                <c:pt idx="6">
                  <c:v>57.449999999999982</c:v>
                </c:pt>
                <c:pt idx="7">
                  <c:v>58.449999999999982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20644752"/>
        <c:axId val="-2020642576"/>
      </c:lineChart>
      <c:catAx>
        <c:axId val="-2020644752"/>
        <c:scaling>
          <c:orientation val="minMax"/>
        </c:scaling>
        <c:delete val="0"/>
        <c:axPos val="b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20642576"/>
        <c:crosses val="autoZero"/>
        <c:auto val="1"/>
        <c:lblAlgn val="ctr"/>
        <c:lblOffset val="100"/>
        <c:noMultiLvlLbl val="0"/>
      </c:catAx>
      <c:valAx>
        <c:axId val="-202064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4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2064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4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4">
              <a:lumMod val="10000"/>
            </a:schemeClr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EF794D-D771-4FE4-B340-E4E83CEDCBFD}" type="slidenum">
              <a:rPr lang="pt-BR" altLang="pt-BR" smtClean="0"/>
              <a:pPr>
                <a:defRPr/>
              </a:pPr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896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743DC-2BEE-4FEF-B9EE-0E00E199124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6147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3DEE884-A5E4-4B1C-B13C-CC8A1B2C211D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Opções Exóticas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800" dirty="0" smtClean="0">
                <a:solidFill>
                  <a:srgbClr val="000000"/>
                </a:solidFill>
              </a:rPr>
              <a:t>Baseado em Pina, M. Derivativos financeiros. Curitiba: IESDE, 2009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800" dirty="0" smtClean="0">
                <a:solidFill>
                  <a:srgbClr val="000000"/>
                </a:solidFill>
              </a:rPr>
              <a:t> </a:t>
            </a:r>
            <a:endParaRPr lang="pt-BR" altLang="pt-BR" sz="18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Compostas:  o ativo-objeto é outra opção, que está ligada a um ativo-objeto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10</a:t>
            </a:fld>
            <a:endParaRPr lang="pt-BR" alt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84843" y="1296127"/>
            <a:ext cx="8576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Considere uma empresa brasileira que está concorrendo para ganhar um contrato de venda de um produto para os EUA por US$ 10 milhões. A firma será informada em 30 dias se ganhou a concorrência ou não. Se ganhar, receberá o pagamento pela venda 30 dias após a entrega do produto. 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Dados: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 com prazo de vencimento em 60 dias, preço de exercício de R$ 5,50/US$ tem prêmio de R$ 0,05 por US$.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compra de opção de venda, com prazo de 30 dias, válida por 30 dias, </a:t>
            </a:r>
            <a:r>
              <a:rPr lang="pt-BR" sz="2400" dirty="0">
                <a:solidFill>
                  <a:srgbClr val="000000"/>
                </a:solidFill>
              </a:rPr>
              <a:t>preço de exercício de R$ 5,50/US$ tem prêmio de R$ </a:t>
            </a:r>
            <a:r>
              <a:rPr lang="pt-BR" sz="2400" dirty="0" smtClean="0">
                <a:solidFill>
                  <a:srgbClr val="000000"/>
                </a:solidFill>
              </a:rPr>
              <a:t>0,025 </a:t>
            </a:r>
            <a:r>
              <a:rPr lang="pt-BR" sz="2400" dirty="0">
                <a:solidFill>
                  <a:srgbClr val="000000"/>
                </a:solidFill>
              </a:rPr>
              <a:t>por US</a:t>
            </a:r>
            <a:r>
              <a:rPr lang="pt-BR" sz="2400" dirty="0" smtClean="0">
                <a:solidFill>
                  <a:srgbClr val="000000"/>
                </a:solidFill>
              </a:rPr>
              <a:t>$.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Se a opção de venda vier a ser exercida, a empresa terá que pagar um valor fixo de R$ 200 mil.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26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Compostas:  o ativo-objeto é outra opção, que está ligada a um ativo-objeto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11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72988"/>
              </p:ext>
            </p:extLst>
          </p:nvPr>
        </p:nvGraphicFramePr>
        <p:xfrm>
          <a:off x="190501" y="1968500"/>
          <a:ext cx="8724901" cy="156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799"/>
                <a:gridCol w="914400"/>
                <a:gridCol w="914400"/>
                <a:gridCol w="876300"/>
                <a:gridCol w="228600"/>
                <a:gridCol w="990600"/>
                <a:gridCol w="1041400"/>
                <a:gridCol w="1070277"/>
                <a:gridCol w="1114125"/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Cenário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Opção de compra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Opção composta</a:t>
                      </a:r>
                      <a:endParaRPr lang="pt-BR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6080"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Receb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Prêmio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Líquido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Receb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Prêmio 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Prêmio 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Líquido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R$ 5,00/US$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- </a:t>
                      </a:r>
                      <a:r>
                        <a:rPr lang="pt-BR" sz="2000" u="none" strike="noStrike" dirty="0" smtClean="0">
                          <a:effectLst/>
                        </a:rPr>
                        <a:t>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54.500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55.000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- </a:t>
                      </a:r>
                      <a:r>
                        <a:rPr lang="pt-BR" sz="2000" u="none" strike="noStrike" dirty="0" smtClean="0">
                          <a:effectLst/>
                        </a:rPr>
                        <a:t>250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- 200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54.550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R$ 6,00/US$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 60.000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- </a:t>
                      </a:r>
                      <a:r>
                        <a:rPr lang="pt-BR" sz="2000" u="none" strike="noStrike" dirty="0" smtClean="0">
                          <a:effectLst/>
                        </a:rPr>
                        <a:t>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59.500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60.000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- </a:t>
                      </a:r>
                      <a:r>
                        <a:rPr lang="pt-BR" sz="2000" u="none" strike="noStrike" dirty="0" smtClean="0">
                          <a:effectLst/>
                        </a:rPr>
                        <a:t>250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59.750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1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 quando o ativo-objeto ultrapassa a barreira, a opção ativada ou desativada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12</a:t>
            </a:fld>
            <a:endParaRPr lang="pt-BR" alt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49223" y="1562418"/>
            <a:ext cx="8225234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Além do preço de exercício, deve-se determinar um valor para barreira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Tipos: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Down-</a:t>
            </a:r>
            <a:r>
              <a:rPr lang="pt-BR" sz="2800" dirty="0" err="1" smtClean="0">
                <a:solidFill>
                  <a:srgbClr val="000000"/>
                </a:solidFill>
              </a:rPr>
              <a:t>and</a:t>
            </a:r>
            <a:r>
              <a:rPr lang="pt-BR" sz="2800" dirty="0" smtClean="0">
                <a:solidFill>
                  <a:srgbClr val="000000"/>
                </a:solidFill>
              </a:rPr>
              <a:t>-out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Down-</a:t>
            </a:r>
            <a:r>
              <a:rPr lang="pt-BR" sz="2800" dirty="0" err="1" smtClean="0">
                <a:solidFill>
                  <a:srgbClr val="000000"/>
                </a:solidFill>
              </a:rPr>
              <a:t>and</a:t>
            </a:r>
            <a:r>
              <a:rPr lang="pt-BR" sz="2800" dirty="0" smtClean="0">
                <a:solidFill>
                  <a:srgbClr val="000000"/>
                </a:solidFill>
              </a:rPr>
              <a:t>-in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err="1" smtClean="0">
                <a:solidFill>
                  <a:srgbClr val="000000"/>
                </a:solidFill>
              </a:rPr>
              <a:t>Up</a:t>
            </a:r>
            <a:r>
              <a:rPr lang="pt-BR" sz="2800" dirty="0" smtClean="0">
                <a:solidFill>
                  <a:srgbClr val="000000"/>
                </a:solidFill>
              </a:rPr>
              <a:t>-</a:t>
            </a:r>
            <a:r>
              <a:rPr lang="pt-BR" sz="2800" dirty="0" err="1" smtClean="0">
                <a:solidFill>
                  <a:srgbClr val="000000"/>
                </a:solidFill>
              </a:rPr>
              <a:t>and-out</a:t>
            </a:r>
            <a:endParaRPr lang="pt-BR" sz="2800" dirty="0">
              <a:solidFill>
                <a:srgbClr val="000000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err="1" smtClean="0">
                <a:solidFill>
                  <a:srgbClr val="000000"/>
                </a:solidFill>
              </a:rPr>
              <a:t>Up</a:t>
            </a:r>
            <a:r>
              <a:rPr lang="pt-BR" sz="2800" dirty="0" smtClean="0">
                <a:solidFill>
                  <a:srgbClr val="000000"/>
                </a:solidFill>
              </a:rPr>
              <a:t>-</a:t>
            </a:r>
            <a:r>
              <a:rPr lang="pt-BR" sz="2800" dirty="0" err="1" smtClean="0">
                <a:solidFill>
                  <a:srgbClr val="000000"/>
                </a:solidFill>
              </a:rPr>
              <a:t>and-in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1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 quando o ativo-objeto ultrapassa a barreira, a opção ativada ou desativada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13</a:t>
            </a:fld>
            <a:endParaRPr lang="pt-BR" alt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49223" y="1562418"/>
            <a:ext cx="8225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3048000" algn="l"/>
              </a:tabLst>
            </a:pPr>
            <a:r>
              <a:rPr lang="pt-BR" sz="2800" b="1" dirty="0" smtClean="0">
                <a:solidFill>
                  <a:srgbClr val="000000"/>
                </a:solidFill>
              </a:rPr>
              <a:t>Down-</a:t>
            </a:r>
            <a:r>
              <a:rPr lang="pt-BR" sz="2800" b="1" dirty="0" err="1" smtClean="0">
                <a:solidFill>
                  <a:srgbClr val="000000"/>
                </a:solidFill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</a:rPr>
              <a:t>-out</a:t>
            </a:r>
            <a:r>
              <a:rPr lang="pt-BR" sz="2800" dirty="0" smtClean="0">
                <a:solidFill>
                  <a:srgbClr val="000000"/>
                </a:solidFill>
              </a:rPr>
              <a:t>: opção com barreira que 		desativa – é cancelada – se o 	preço do ativo-objeto cair 	abaixo do valor da barreira.</a:t>
            </a:r>
          </a:p>
        </p:txBody>
      </p:sp>
    </p:spTree>
    <p:extLst>
      <p:ext uri="{BB962C8B-B14F-4D97-AF65-F5344CB8AC3E}">
        <p14:creationId xmlns:p14="http://schemas.microsoft.com/office/powerpoint/2010/main" val="417919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>
                <a:solidFill>
                  <a:srgbClr val="000000"/>
                </a:solidFill>
              </a:rPr>
              <a:t>Down-</a:t>
            </a:r>
            <a:r>
              <a:rPr lang="pt-BR" sz="2800" b="1" dirty="0" err="1">
                <a:solidFill>
                  <a:srgbClr val="000000"/>
                </a:solidFill>
              </a:rPr>
              <a:t>and</a:t>
            </a:r>
            <a:r>
              <a:rPr lang="pt-BR" sz="2800" b="1" dirty="0">
                <a:solidFill>
                  <a:srgbClr val="000000"/>
                </a:solidFill>
              </a:rPr>
              <a:t>-out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14</a:t>
            </a:fld>
            <a:endParaRPr lang="pt-BR" alt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Considere uma empresa que tem uma dívida em dólares e deve fazer um pagamento de 100 milhões de dólares em 60 dias. Hoje a taxa de câmbio a vista está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5,40/US</a:t>
            </a:r>
            <a:r>
              <a:rPr lang="pt-BR" sz="2400" dirty="0">
                <a:solidFill>
                  <a:srgbClr val="000000"/>
                </a:solidFill>
              </a:rPr>
              <a:t>$ </a:t>
            </a:r>
            <a:endParaRPr lang="pt-BR" sz="2400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desvalorização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Dados: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compra com prazo de vencimento em 60 dias, preço de exercício de R$ 5,50/US$ tem prêmio de R$ 0,05 por US$.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compra com barreira tipo </a:t>
            </a:r>
            <a:r>
              <a:rPr lang="pt-BR" sz="2400" dirty="0" err="1" smtClean="0">
                <a:solidFill>
                  <a:srgbClr val="000000"/>
                </a:solidFill>
              </a:rPr>
              <a:t>down</a:t>
            </a:r>
            <a:r>
              <a:rPr lang="pt-BR" sz="2400" dirty="0" smtClean="0">
                <a:solidFill>
                  <a:srgbClr val="000000"/>
                </a:solidFill>
              </a:rPr>
              <a:t>-</a:t>
            </a:r>
            <a:r>
              <a:rPr lang="pt-BR" sz="2400" dirty="0" err="1" smtClean="0">
                <a:solidFill>
                  <a:srgbClr val="000000"/>
                </a:solidFill>
              </a:rPr>
              <a:t>and-out</a:t>
            </a:r>
            <a:r>
              <a:rPr lang="pt-BR" sz="2400" dirty="0" smtClean="0">
                <a:solidFill>
                  <a:srgbClr val="000000"/>
                </a:solidFill>
              </a:rPr>
              <a:t>, com prazo 60 dias, barreira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5,20/US$, </a:t>
            </a:r>
            <a:r>
              <a:rPr lang="pt-BR" sz="2400" dirty="0">
                <a:solidFill>
                  <a:srgbClr val="000000"/>
                </a:solidFill>
              </a:rPr>
              <a:t>preço de exercício de R$ 5,50/US$ tem prêmio de R$ </a:t>
            </a:r>
            <a:r>
              <a:rPr lang="pt-BR" sz="2400" dirty="0" smtClean="0">
                <a:solidFill>
                  <a:srgbClr val="000000"/>
                </a:solidFill>
              </a:rPr>
              <a:t>0,035 </a:t>
            </a:r>
            <a:r>
              <a:rPr lang="pt-BR" sz="2400" dirty="0">
                <a:solidFill>
                  <a:srgbClr val="000000"/>
                </a:solidFill>
              </a:rPr>
              <a:t>por US</a:t>
            </a:r>
            <a:r>
              <a:rPr lang="pt-BR" sz="2400" dirty="0" smtClean="0">
                <a:solidFill>
                  <a:srgbClr val="000000"/>
                </a:solidFill>
              </a:rPr>
              <a:t>$.</a:t>
            </a:r>
          </a:p>
        </p:txBody>
      </p:sp>
    </p:spTree>
    <p:extLst>
      <p:ext uri="{BB962C8B-B14F-4D97-AF65-F5344CB8AC3E}">
        <p14:creationId xmlns:p14="http://schemas.microsoft.com/office/powerpoint/2010/main" val="82046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>
                <a:solidFill>
                  <a:srgbClr val="000000"/>
                </a:solidFill>
              </a:rPr>
              <a:t>Down-</a:t>
            </a:r>
            <a:r>
              <a:rPr lang="pt-BR" sz="2800" b="1" dirty="0" err="1">
                <a:solidFill>
                  <a:srgbClr val="000000"/>
                </a:solidFill>
              </a:rPr>
              <a:t>and</a:t>
            </a:r>
            <a:r>
              <a:rPr lang="pt-BR" sz="2800" b="1" dirty="0">
                <a:solidFill>
                  <a:srgbClr val="000000"/>
                </a:solidFill>
              </a:rPr>
              <a:t>-out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15</a:t>
            </a:fld>
            <a:endParaRPr lang="pt-BR" alt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Considere uma empresa que tem uma dívida em dólares e deve fazer um pagamento de 100 milhões de dólares em 60 dias. Hoje a taxa de câmbio a vista está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5,40/US</a:t>
            </a:r>
            <a:r>
              <a:rPr lang="pt-BR" sz="2400" dirty="0">
                <a:solidFill>
                  <a:srgbClr val="000000"/>
                </a:solidFill>
              </a:rPr>
              <a:t>$ </a:t>
            </a:r>
            <a:endParaRPr lang="pt-BR" sz="2400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desvalorização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Dados: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compra com prazo de vencimento em 60 dias, preço de exercício de R$ 5,50/US$ tem prêmio de R$ 0,05 por US$.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compra com barreira tipo </a:t>
            </a:r>
            <a:r>
              <a:rPr lang="pt-BR" sz="2400" dirty="0" err="1" smtClean="0">
                <a:solidFill>
                  <a:srgbClr val="000000"/>
                </a:solidFill>
              </a:rPr>
              <a:t>down</a:t>
            </a:r>
            <a:r>
              <a:rPr lang="pt-BR" sz="2400" dirty="0" smtClean="0">
                <a:solidFill>
                  <a:srgbClr val="000000"/>
                </a:solidFill>
              </a:rPr>
              <a:t>-</a:t>
            </a:r>
            <a:r>
              <a:rPr lang="pt-BR" sz="2400" dirty="0" err="1" smtClean="0">
                <a:solidFill>
                  <a:srgbClr val="000000"/>
                </a:solidFill>
              </a:rPr>
              <a:t>and-out</a:t>
            </a:r>
            <a:r>
              <a:rPr lang="pt-BR" sz="2400" dirty="0" smtClean="0">
                <a:solidFill>
                  <a:srgbClr val="000000"/>
                </a:solidFill>
              </a:rPr>
              <a:t>, com prazo 60 dias, barreira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5,20/US$, </a:t>
            </a:r>
            <a:r>
              <a:rPr lang="pt-BR" sz="2400" dirty="0">
                <a:solidFill>
                  <a:srgbClr val="000000"/>
                </a:solidFill>
              </a:rPr>
              <a:t>preço de exercício de R$ 5,50/US$ tem prêmio de R$ </a:t>
            </a:r>
            <a:r>
              <a:rPr lang="pt-BR" sz="2400" dirty="0" smtClean="0">
                <a:solidFill>
                  <a:srgbClr val="000000"/>
                </a:solidFill>
              </a:rPr>
              <a:t>0,035 </a:t>
            </a:r>
            <a:r>
              <a:rPr lang="pt-BR" sz="2400" dirty="0">
                <a:solidFill>
                  <a:srgbClr val="000000"/>
                </a:solidFill>
              </a:rPr>
              <a:t>por US</a:t>
            </a:r>
            <a:r>
              <a:rPr lang="pt-BR" sz="2400" dirty="0" smtClean="0">
                <a:solidFill>
                  <a:srgbClr val="000000"/>
                </a:solidFill>
              </a:rPr>
              <a:t>$.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Se a taxa de câmbio cair abaixo de R$ 5,20/US$ durante os 60 dias, a opção será desativada.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08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>
                <a:solidFill>
                  <a:srgbClr val="000000"/>
                </a:solidFill>
              </a:rPr>
              <a:t>Down-</a:t>
            </a:r>
            <a:r>
              <a:rPr lang="pt-BR" sz="2800" b="1" dirty="0" err="1">
                <a:solidFill>
                  <a:srgbClr val="000000"/>
                </a:solidFill>
              </a:rPr>
              <a:t>and</a:t>
            </a:r>
            <a:r>
              <a:rPr lang="pt-BR" sz="2800" b="1" dirty="0">
                <a:solidFill>
                  <a:srgbClr val="000000"/>
                </a:solidFill>
              </a:rPr>
              <a:t>-out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16</a:t>
            </a:fld>
            <a:endParaRPr lang="pt-BR" alt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Considere uma empresa que tem uma dívida em dólares e deve fazer um pagamento de 100 milhões de dólares em 60 dias. Hoje a taxa de câmbio a vista está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5,40/US</a:t>
            </a:r>
            <a:r>
              <a:rPr lang="pt-BR" sz="2400" dirty="0">
                <a:solidFill>
                  <a:srgbClr val="000000"/>
                </a:solidFill>
              </a:rPr>
              <a:t>$ </a:t>
            </a:r>
            <a:endParaRPr lang="pt-BR" sz="2400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desvalorização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Se a taxa de câmbio </a:t>
            </a:r>
            <a:r>
              <a:rPr lang="pt-BR" sz="2400" u="sng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não cair </a:t>
            </a: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abaixo de R$ 5,20/US$ 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no período, economizará R$ 0,15/US$ (R$ 0,50/US$ – R$ 0,35/US$)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 a taxa de câmbio </a:t>
            </a:r>
            <a:r>
              <a:rPr lang="pt-BR" sz="2400" u="sng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cair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abaixo de R$ 5,20/US$ durante os 60 dias, e depois se recuperar, ultrapassando </a:t>
            </a: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R$ 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5,50/US</a:t>
            </a: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$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a opção estará desativada e ficará sem proteção.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9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2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>
                <a:solidFill>
                  <a:srgbClr val="000000"/>
                </a:solidFill>
              </a:rPr>
              <a:t>Down-</a:t>
            </a:r>
            <a:r>
              <a:rPr lang="pt-BR" sz="2800" b="1" dirty="0" err="1">
                <a:solidFill>
                  <a:srgbClr val="000000"/>
                </a:solidFill>
              </a:rPr>
              <a:t>and</a:t>
            </a:r>
            <a:r>
              <a:rPr lang="pt-BR" sz="2800" b="1" dirty="0">
                <a:solidFill>
                  <a:srgbClr val="000000"/>
                </a:solidFill>
              </a:rPr>
              <a:t>-out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17</a:t>
            </a:fld>
            <a:endParaRPr lang="pt-BR" alt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Considere uma empresa que tem uma dívida em dólares e deve fazer um pagamento de 100 milhões de dólares em 60 dias. Hoje a taxa de câmbio a vista está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5,40/US</a:t>
            </a:r>
            <a:r>
              <a:rPr lang="pt-BR" sz="2400" dirty="0">
                <a:solidFill>
                  <a:srgbClr val="000000"/>
                </a:solidFill>
              </a:rPr>
              <a:t>$ </a:t>
            </a:r>
            <a:endParaRPr lang="pt-BR" sz="2400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desvalorização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Se a taxa de câmbio </a:t>
            </a:r>
            <a:r>
              <a:rPr lang="pt-BR" sz="2400" u="sng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não cair </a:t>
            </a: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abaixo de R$ 5,20/US$ 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no período, economizará R$ 0,15/US$ (R$ 0,50/US$ – R$ 0,35/US$)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 a taxa de câmbio </a:t>
            </a:r>
            <a:r>
              <a:rPr lang="pt-BR" sz="2400" u="sng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cair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abaixo de R$ 5,20/US$ durante os 60 dias, e depois se recuperar, ultrapassando </a:t>
            </a: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R$ 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5,50/US</a:t>
            </a:r>
            <a:r>
              <a:rPr lang="pt-BR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$</a:t>
            </a:r>
            <a:r>
              <a:rPr lang="pt-BR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a opção estará desativada e ficará sem proteção.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9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lvl="2" algn="just"/>
            <a:r>
              <a:rPr lang="pt-BR" sz="2400" b="1" dirty="0" smtClean="0">
                <a:solidFill>
                  <a:srgbClr val="FF0000"/>
                </a:solidFill>
              </a:rPr>
              <a:t>Aposta” que após a queda abaixo de </a:t>
            </a:r>
            <a:r>
              <a:rPr lang="pt-BR" sz="2400" b="1" dirty="0">
                <a:solidFill>
                  <a:srgbClr val="FF0000"/>
                </a:solidFill>
              </a:rPr>
              <a:t>R$ 5,20/US</a:t>
            </a:r>
            <a:r>
              <a:rPr lang="pt-BR" sz="2400" b="1" dirty="0" smtClean="0">
                <a:solidFill>
                  <a:srgbClr val="FF0000"/>
                </a:solidFill>
              </a:rPr>
              <a:t>$ a probabilidade de ultrapassar R$ 5,50 é remota. 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3" name="Seta dobrada para cima 2"/>
          <p:cNvSpPr/>
          <p:nvPr/>
        </p:nvSpPr>
        <p:spPr>
          <a:xfrm rot="5400000">
            <a:off x="908050" y="5435600"/>
            <a:ext cx="285750" cy="34925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39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 quando o ativo-objeto ultrapassa a barreira, a opção ativada ou desativada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18</a:t>
            </a:fld>
            <a:endParaRPr lang="pt-BR" alt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49223" y="1562418"/>
            <a:ext cx="8225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2781300" algn="l"/>
              </a:tabLst>
            </a:pPr>
            <a:r>
              <a:rPr lang="pt-BR" sz="2800" b="1" dirty="0" smtClean="0">
                <a:solidFill>
                  <a:srgbClr val="000000"/>
                </a:solidFill>
              </a:rPr>
              <a:t>Down-</a:t>
            </a:r>
            <a:r>
              <a:rPr lang="pt-BR" sz="2800" b="1" dirty="0" err="1" smtClean="0">
                <a:solidFill>
                  <a:srgbClr val="000000"/>
                </a:solidFill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</a:rPr>
              <a:t>-in</a:t>
            </a:r>
            <a:r>
              <a:rPr lang="pt-BR" sz="2800" dirty="0" smtClean="0">
                <a:solidFill>
                  <a:srgbClr val="000000"/>
                </a:solidFill>
              </a:rPr>
              <a:t>: opção com barreira que ativa – 	passa a valer – se o preço do 	ativo-objeto cair abaixo do valor 	da barreira.</a:t>
            </a:r>
          </a:p>
        </p:txBody>
      </p:sp>
    </p:spTree>
    <p:extLst>
      <p:ext uri="{BB962C8B-B14F-4D97-AF65-F5344CB8AC3E}">
        <p14:creationId xmlns:p14="http://schemas.microsoft.com/office/powerpoint/2010/main" val="2859206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 smtClean="0">
                <a:solidFill>
                  <a:srgbClr val="000000"/>
                </a:solidFill>
              </a:rPr>
              <a:t>Down-</a:t>
            </a:r>
            <a:r>
              <a:rPr lang="pt-BR" sz="2800" b="1" dirty="0" err="1" smtClean="0">
                <a:solidFill>
                  <a:srgbClr val="000000"/>
                </a:solidFill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</a:rPr>
              <a:t>-in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19</a:t>
            </a:fld>
            <a:endParaRPr lang="pt-BR" alt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Considere uma empresa que vai receber um pagamento de 10 milhões de dólares pelo produto que irá exportar. A taxa de câmbio a vista está em R$ 5,40/US$ 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Dados: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venda, preço de exercício de R$ 5,20/US$ tem prêmio de R$ 0,04 por US$.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 com barreira tipo </a:t>
            </a:r>
            <a:r>
              <a:rPr lang="pt-BR" sz="2400" dirty="0" err="1" smtClean="0">
                <a:solidFill>
                  <a:srgbClr val="000000"/>
                </a:solidFill>
              </a:rPr>
              <a:t>down</a:t>
            </a:r>
            <a:r>
              <a:rPr lang="pt-BR" sz="2400" dirty="0" smtClean="0">
                <a:solidFill>
                  <a:srgbClr val="000000"/>
                </a:solidFill>
              </a:rPr>
              <a:t>-</a:t>
            </a:r>
            <a:r>
              <a:rPr lang="pt-BR" sz="2400" dirty="0" err="1" smtClean="0">
                <a:solidFill>
                  <a:srgbClr val="000000"/>
                </a:solidFill>
              </a:rPr>
              <a:t>and-in</a:t>
            </a:r>
            <a:r>
              <a:rPr lang="pt-BR" sz="2400" dirty="0" smtClean="0">
                <a:solidFill>
                  <a:srgbClr val="000000"/>
                </a:solidFill>
              </a:rPr>
              <a:t>, barreira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5,00/US$, </a:t>
            </a:r>
            <a:r>
              <a:rPr lang="pt-BR" sz="2400" dirty="0">
                <a:solidFill>
                  <a:srgbClr val="000000"/>
                </a:solidFill>
              </a:rPr>
              <a:t>preço de exercício de R$ </a:t>
            </a:r>
            <a:r>
              <a:rPr lang="pt-BR" sz="2400" dirty="0" smtClean="0">
                <a:solidFill>
                  <a:srgbClr val="000000"/>
                </a:solidFill>
              </a:rPr>
              <a:t>5,20/US</a:t>
            </a:r>
            <a:r>
              <a:rPr lang="pt-BR" sz="2400" dirty="0">
                <a:solidFill>
                  <a:srgbClr val="000000"/>
                </a:solidFill>
              </a:rPr>
              <a:t>$ tem prêmio de R$ </a:t>
            </a:r>
            <a:r>
              <a:rPr lang="pt-BR" sz="2400" dirty="0" smtClean="0">
                <a:solidFill>
                  <a:srgbClr val="000000"/>
                </a:solidFill>
              </a:rPr>
              <a:t>0,03 </a:t>
            </a:r>
            <a:r>
              <a:rPr lang="pt-BR" sz="2400" dirty="0">
                <a:solidFill>
                  <a:srgbClr val="000000"/>
                </a:solidFill>
              </a:rPr>
              <a:t>por US</a:t>
            </a:r>
            <a:r>
              <a:rPr lang="pt-BR" sz="2400" dirty="0" smtClean="0">
                <a:solidFill>
                  <a:srgbClr val="000000"/>
                </a:solidFill>
              </a:rPr>
              <a:t>$.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Se a taxa de câmbio cair abaixo de R$ 5,20/US$ durante os 60 dias, a opção será ativada.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798320" y="1818640"/>
            <a:ext cx="690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Opções que independem da trajetória do ativo-objeto (digital, composta, 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</a:rPr>
              <a:t>Opções que </a:t>
            </a:r>
            <a:r>
              <a:rPr lang="pt-BR" sz="2800" dirty="0" smtClean="0">
                <a:solidFill>
                  <a:srgbClr val="000000"/>
                </a:solidFill>
              </a:rPr>
              <a:t>dependem </a:t>
            </a:r>
            <a:r>
              <a:rPr lang="pt-BR" sz="2800" dirty="0">
                <a:solidFill>
                  <a:srgbClr val="000000"/>
                </a:solidFill>
              </a:rPr>
              <a:t>da trajetória do </a:t>
            </a:r>
            <a:r>
              <a:rPr lang="pt-BR" sz="2800" dirty="0" smtClean="0">
                <a:solidFill>
                  <a:srgbClr val="000000"/>
                </a:solidFill>
              </a:rPr>
              <a:t>ativo-objeto (com barreiras) 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1841" y="1188720"/>
            <a:ext cx="615553" cy="31749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Opções Exóticas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Chave esquerda 4"/>
          <p:cNvSpPr/>
          <p:nvPr/>
        </p:nvSpPr>
        <p:spPr>
          <a:xfrm>
            <a:off x="1463040" y="1818640"/>
            <a:ext cx="335280" cy="22467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861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 smtClean="0">
                <a:solidFill>
                  <a:srgbClr val="000000"/>
                </a:solidFill>
              </a:rPr>
              <a:t>Down-</a:t>
            </a:r>
            <a:r>
              <a:rPr lang="pt-BR" sz="2800" b="1" dirty="0" err="1" smtClean="0">
                <a:solidFill>
                  <a:srgbClr val="000000"/>
                </a:solidFill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</a:rPr>
              <a:t>-in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20</a:t>
            </a:fld>
            <a:endParaRPr lang="pt-BR" alt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Preencha a tabela a seguir, para a operação de US$ 10 Mi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Dados: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venda, preço de exercício de R$ 5,20/US$ tem prêmio de R$ 0,04 por US$.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 com barreira tipo </a:t>
            </a:r>
            <a:r>
              <a:rPr lang="pt-BR" sz="2400" dirty="0" err="1" smtClean="0">
                <a:solidFill>
                  <a:srgbClr val="000000"/>
                </a:solidFill>
              </a:rPr>
              <a:t>down</a:t>
            </a:r>
            <a:r>
              <a:rPr lang="pt-BR" sz="2400" dirty="0" smtClean="0">
                <a:solidFill>
                  <a:srgbClr val="000000"/>
                </a:solidFill>
              </a:rPr>
              <a:t>-</a:t>
            </a:r>
            <a:r>
              <a:rPr lang="pt-BR" sz="2400" dirty="0" err="1" smtClean="0">
                <a:solidFill>
                  <a:srgbClr val="000000"/>
                </a:solidFill>
              </a:rPr>
              <a:t>and-in</a:t>
            </a:r>
            <a:r>
              <a:rPr lang="pt-BR" sz="2400" dirty="0" smtClean="0">
                <a:solidFill>
                  <a:srgbClr val="000000"/>
                </a:solidFill>
              </a:rPr>
              <a:t>, barreira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5,00/US$, </a:t>
            </a:r>
            <a:r>
              <a:rPr lang="pt-BR" sz="2400" dirty="0">
                <a:solidFill>
                  <a:srgbClr val="000000"/>
                </a:solidFill>
              </a:rPr>
              <a:t>preço de exercício de R$ </a:t>
            </a:r>
            <a:r>
              <a:rPr lang="pt-BR" sz="2400" dirty="0" smtClean="0">
                <a:solidFill>
                  <a:srgbClr val="000000"/>
                </a:solidFill>
              </a:rPr>
              <a:t>5,20/US</a:t>
            </a:r>
            <a:r>
              <a:rPr lang="pt-BR" sz="2400" dirty="0">
                <a:solidFill>
                  <a:srgbClr val="000000"/>
                </a:solidFill>
              </a:rPr>
              <a:t>$ tem prêmio de R$ </a:t>
            </a:r>
            <a:r>
              <a:rPr lang="pt-BR" sz="2400" dirty="0" smtClean="0">
                <a:solidFill>
                  <a:srgbClr val="000000"/>
                </a:solidFill>
              </a:rPr>
              <a:t>0,03 </a:t>
            </a:r>
            <a:r>
              <a:rPr lang="pt-BR" sz="2400" dirty="0">
                <a:solidFill>
                  <a:srgbClr val="000000"/>
                </a:solidFill>
              </a:rPr>
              <a:t>por US</a:t>
            </a:r>
            <a:r>
              <a:rPr lang="pt-BR" sz="2400" dirty="0" smtClean="0">
                <a:solidFill>
                  <a:srgbClr val="000000"/>
                </a:solidFill>
              </a:rPr>
              <a:t>$.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47160"/>
              </p:ext>
            </p:extLst>
          </p:nvPr>
        </p:nvGraphicFramePr>
        <p:xfrm>
          <a:off x="428898" y="3973783"/>
          <a:ext cx="8288018" cy="281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298"/>
                <a:gridCol w="2227580"/>
                <a:gridCol w="1356360"/>
                <a:gridCol w="1287780"/>
                <a:gridCol w="1356360"/>
                <a:gridCol w="131064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Taxa de câmbio</a:t>
                      </a:r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5,70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4,90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Opção com barreira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Barreira acionada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Não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Não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Resultado (R$ Mi)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Opção de venda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Resultado (R$ Mi)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549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 smtClean="0">
                <a:solidFill>
                  <a:srgbClr val="000000"/>
                </a:solidFill>
              </a:rPr>
              <a:t>Down-</a:t>
            </a:r>
            <a:r>
              <a:rPr lang="pt-BR" sz="2800" b="1" dirty="0" err="1" smtClean="0">
                <a:solidFill>
                  <a:srgbClr val="000000"/>
                </a:solidFill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</a:rPr>
              <a:t>-in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21</a:t>
            </a:fld>
            <a:endParaRPr lang="pt-BR" alt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Preencha a tabela a seguir, para a operação de US$ 10 Mi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Dados: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venda, preço de exercício de R$ 5,20/US$ tem prêmio de R$ 0,04 por US$.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Opção de venda com barreira tipo </a:t>
            </a:r>
            <a:r>
              <a:rPr lang="pt-BR" sz="2400" dirty="0" err="1" smtClean="0">
                <a:solidFill>
                  <a:srgbClr val="000000"/>
                </a:solidFill>
              </a:rPr>
              <a:t>down</a:t>
            </a:r>
            <a:r>
              <a:rPr lang="pt-BR" sz="2400" dirty="0" smtClean="0">
                <a:solidFill>
                  <a:srgbClr val="000000"/>
                </a:solidFill>
              </a:rPr>
              <a:t>-</a:t>
            </a:r>
            <a:r>
              <a:rPr lang="pt-BR" sz="2400" dirty="0" err="1" smtClean="0">
                <a:solidFill>
                  <a:srgbClr val="000000"/>
                </a:solidFill>
              </a:rPr>
              <a:t>and-in</a:t>
            </a:r>
            <a:r>
              <a:rPr lang="pt-BR" sz="2400" dirty="0" smtClean="0">
                <a:solidFill>
                  <a:srgbClr val="000000"/>
                </a:solidFill>
              </a:rPr>
              <a:t>, barreira em </a:t>
            </a:r>
            <a:r>
              <a:rPr lang="pt-BR" sz="2400" dirty="0">
                <a:solidFill>
                  <a:srgbClr val="000000"/>
                </a:solidFill>
              </a:rPr>
              <a:t>R$ </a:t>
            </a:r>
            <a:r>
              <a:rPr lang="pt-BR" sz="2400" dirty="0" smtClean="0">
                <a:solidFill>
                  <a:srgbClr val="000000"/>
                </a:solidFill>
              </a:rPr>
              <a:t>5,00/US$, </a:t>
            </a:r>
            <a:r>
              <a:rPr lang="pt-BR" sz="2400" dirty="0">
                <a:solidFill>
                  <a:srgbClr val="000000"/>
                </a:solidFill>
              </a:rPr>
              <a:t>preço de exercício de R$ </a:t>
            </a:r>
            <a:r>
              <a:rPr lang="pt-BR" sz="2400" dirty="0" smtClean="0">
                <a:solidFill>
                  <a:srgbClr val="000000"/>
                </a:solidFill>
              </a:rPr>
              <a:t>5,20/US</a:t>
            </a:r>
            <a:r>
              <a:rPr lang="pt-BR" sz="2400" dirty="0">
                <a:solidFill>
                  <a:srgbClr val="000000"/>
                </a:solidFill>
              </a:rPr>
              <a:t>$ tem prêmio de R$ </a:t>
            </a:r>
            <a:r>
              <a:rPr lang="pt-BR" sz="2400" dirty="0" smtClean="0">
                <a:solidFill>
                  <a:srgbClr val="000000"/>
                </a:solidFill>
              </a:rPr>
              <a:t>0,03 </a:t>
            </a:r>
            <a:r>
              <a:rPr lang="pt-BR" sz="2400" dirty="0">
                <a:solidFill>
                  <a:srgbClr val="000000"/>
                </a:solidFill>
              </a:rPr>
              <a:t>por US</a:t>
            </a:r>
            <a:r>
              <a:rPr lang="pt-BR" sz="2400" dirty="0" smtClean="0">
                <a:solidFill>
                  <a:srgbClr val="000000"/>
                </a:solidFill>
              </a:rPr>
              <a:t>$.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93075"/>
              </p:ext>
            </p:extLst>
          </p:nvPr>
        </p:nvGraphicFramePr>
        <p:xfrm>
          <a:off x="428898" y="3973783"/>
          <a:ext cx="8288018" cy="281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298"/>
                <a:gridCol w="2227580"/>
                <a:gridCol w="1356360"/>
                <a:gridCol w="1287780"/>
                <a:gridCol w="1356360"/>
                <a:gridCol w="131064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Taxa de câmbio</a:t>
                      </a:r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5,70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4,90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Opção com barreira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Barreira acionada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Não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Não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Resultado (R$ Mi)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57,7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50,7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56,7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51,7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Opção de venda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Resultado (R$ Mi)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57,6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51,6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56,6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51,6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061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</a:t>
            </a:r>
            <a:r>
              <a:rPr lang="pt-BR" sz="2800" b="1" dirty="0" smtClean="0">
                <a:solidFill>
                  <a:srgbClr val="000000"/>
                </a:solidFill>
              </a:rPr>
              <a:t>Down-</a:t>
            </a:r>
            <a:r>
              <a:rPr lang="pt-BR" sz="2800" b="1" dirty="0" err="1" smtClean="0">
                <a:solidFill>
                  <a:srgbClr val="000000"/>
                </a:solidFill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</a:rPr>
              <a:t>-in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22</a:t>
            </a:fld>
            <a:endParaRPr lang="pt-BR" alt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4843" y="1296127"/>
            <a:ext cx="857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Preencha a tabela a seguir, para a operação de US$ 10 Mi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93075"/>
              </p:ext>
            </p:extLst>
          </p:nvPr>
        </p:nvGraphicFramePr>
        <p:xfrm>
          <a:off x="428898" y="3973783"/>
          <a:ext cx="8288018" cy="281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298"/>
                <a:gridCol w="2227580"/>
                <a:gridCol w="1356360"/>
                <a:gridCol w="1287780"/>
                <a:gridCol w="1356360"/>
                <a:gridCol w="131064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Cenário 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Taxa de câmbio</a:t>
                      </a:r>
                      <a:endParaRPr lang="pt-BR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5,70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4,90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Opção com barreira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Barreira acionada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Não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Não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Sim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Resultado (R$ Mi)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57,7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50,7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56,7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51,7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Opção de venda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Resultado (R$ Mi)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57,6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51,6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56,6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51,6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41020" y="2587207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Aposta” que após </a:t>
            </a:r>
            <a:r>
              <a:rPr lang="pt-BR" sz="2000" b="1" dirty="0" smtClean="0">
                <a:solidFill>
                  <a:srgbClr val="FF0000"/>
                </a:solidFill>
              </a:rPr>
              <a:t>o Real deverá permanecer no patamar atual.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56110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 quando o ativo-objeto ultrapassa a barreira, a opção ativada ou desativada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23</a:t>
            </a:fld>
            <a:endParaRPr lang="pt-BR" alt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49223" y="1562418"/>
            <a:ext cx="8225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2603500" algn="l"/>
              </a:tabLst>
            </a:pPr>
            <a:r>
              <a:rPr lang="pt-BR" sz="2800" b="1" dirty="0" err="1" smtClean="0">
                <a:solidFill>
                  <a:srgbClr val="000000"/>
                </a:solidFill>
              </a:rPr>
              <a:t>Up</a:t>
            </a:r>
            <a:r>
              <a:rPr lang="pt-BR" sz="2800" b="1" dirty="0" smtClean="0">
                <a:solidFill>
                  <a:srgbClr val="000000"/>
                </a:solidFill>
              </a:rPr>
              <a:t>-</a:t>
            </a:r>
            <a:r>
              <a:rPr lang="pt-BR" sz="2800" b="1" dirty="0" err="1" smtClean="0">
                <a:solidFill>
                  <a:srgbClr val="000000"/>
                </a:solidFill>
              </a:rPr>
              <a:t>and-out</a:t>
            </a:r>
            <a:r>
              <a:rPr lang="pt-BR" sz="2800" dirty="0" smtClean="0">
                <a:solidFill>
                  <a:srgbClr val="000000"/>
                </a:solidFill>
              </a:rPr>
              <a:t>: opção com barreira que desativa – 	é cancelada – se o preço do 	ativo-objeto 	ultrapassar o valor da 	barreira.</a:t>
            </a:r>
          </a:p>
        </p:txBody>
      </p:sp>
    </p:spTree>
    <p:extLst>
      <p:ext uri="{BB962C8B-B14F-4D97-AF65-F5344CB8AC3E}">
        <p14:creationId xmlns:p14="http://schemas.microsoft.com/office/powerpoint/2010/main" val="852644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 barreiras:  quando o ativo-objeto ultrapassa a barreira, a opção ativada ou desativada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24</a:t>
            </a:fld>
            <a:endParaRPr lang="pt-BR" alt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49223" y="1562418"/>
            <a:ext cx="8225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2336800" algn="l"/>
              </a:tabLst>
            </a:pPr>
            <a:r>
              <a:rPr lang="pt-BR" sz="2800" b="1" dirty="0" err="1" smtClean="0">
                <a:solidFill>
                  <a:srgbClr val="000000"/>
                </a:solidFill>
              </a:rPr>
              <a:t>Up</a:t>
            </a:r>
            <a:r>
              <a:rPr lang="pt-BR" sz="2800" b="1" dirty="0" smtClean="0">
                <a:solidFill>
                  <a:srgbClr val="000000"/>
                </a:solidFill>
              </a:rPr>
              <a:t>-</a:t>
            </a:r>
            <a:r>
              <a:rPr lang="pt-BR" sz="2800" b="1" dirty="0" err="1" smtClean="0">
                <a:solidFill>
                  <a:srgbClr val="000000"/>
                </a:solidFill>
              </a:rPr>
              <a:t>and-in</a:t>
            </a:r>
            <a:r>
              <a:rPr lang="pt-BR" sz="2800" dirty="0" smtClean="0">
                <a:solidFill>
                  <a:srgbClr val="000000"/>
                </a:solidFill>
              </a:rPr>
              <a:t>: opção com barreira que é	 ativada – 	passa a valer– se o	preço do ativo-	objeto ultrapassar abaixo do valor 	da barreira.</a:t>
            </a:r>
          </a:p>
        </p:txBody>
      </p:sp>
    </p:spTree>
    <p:extLst>
      <p:ext uri="{BB962C8B-B14F-4D97-AF65-F5344CB8AC3E}">
        <p14:creationId xmlns:p14="http://schemas.microsoft.com/office/powerpoint/2010/main" val="4250250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39855"/>
            <a:ext cx="8961120" cy="706437"/>
          </a:xfrm>
        </p:spPr>
        <p:txBody>
          <a:bodyPr/>
          <a:lstStyle/>
          <a:p>
            <a:pPr marL="2509838" indent="-2509838"/>
            <a:r>
              <a:rPr lang="pt-BR" sz="2800" dirty="0" smtClean="0">
                <a:solidFill>
                  <a:srgbClr val="000000"/>
                </a:solidFill>
              </a:rPr>
              <a:t>Outras Opções Exóticas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25</a:t>
            </a:fld>
            <a:endParaRPr lang="pt-BR" alt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6602"/>
            <a:ext cx="9144000" cy="618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65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26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023"/>
            <a:ext cx="9144000" cy="60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97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27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03" y="161352"/>
            <a:ext cx="4001058" cy="652553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361" y="164007"/>
            <a:ext cx="4108442" cy="652288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641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Opção Digital:  paga R$ 1,00 se estiver in-</a:t>
            </a:r>
            <a:r>
              <a:rPr lang="pt-BR" sz="2800" dirty="0" err="1" smtClean="0">
                <a:solidFill>
                  <a:srgbClr val="000000"/>
                </a:solidFill>
              </a:rPr>
              <a:t>the</a:t>
            </a:r>
            <a:r>
              <a:rPr lang="pt-BR" sz="2800" dirty="0" smtClean="0">
                <a:solidFill>
                  <a:srgbClr val="000000"/>
                </a:solidFill>
              </a:rPr>
              <a:t>-</a:t>
            </a:r>
            <a:r>
              <a:rPr lang="pt-BR" sz="2800" dirty="0" err="1" smtClean="0">
                <a:solidFill>
                  <a:srgbClr val="000000"/>
                </a:solidFill>
              </a:rPr>
              <a:t>money</a:t>
            </a:r>
            <a:r>
              <a:rPr lang="pt-BR" sz="2800" dirty="0" smtClean="0">
                <a:solidFill>
                  <a:srgbClr val="000000"/>
                </a:solidFill>
              </a:rPr>
              <a:t>, ou R$ 0,00, em caso contrário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3</a:t>
            </a:fld>
            <a:endParaRPr lang="pt-BR" altLang="pt-BR"/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947556" y="2092960"/>
            <a:ext cx="10160" cy="238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957716" y="4480560"/>
            <a:ext cx="28854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28196" y="4551680"/>
            <a:ext cx="62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>
                <a:solidFill>
                  <a:schemeClr val="bg1">
                    <a:lumMod val="75000"/>
                  </a:schemeClr>
                </a:solidFill>
              </a:rPr>
              <a:t>Pa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207396" y="4551680"/>
            <a:ext cx="62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>
                <a:solidFill>
                  <a:schemeClr val="bg1">
                    <a:lumMod val="75000"/>
                  </a:schemeClr>
                </a:solidFill>
              </a:rPr>
              <a:t>Pe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09076" y="1682691"/>
            <a:ext cx="145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Resultado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48116" y="3086705"/>
            <a:ext cx="70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1,00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957716" y="3261362"/>
            <a:ext cx="1442720" cy="3833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2400436" y="3271520"/>
            <a:ext cx="15240" cy="1178559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V="1">
            <a:off x="2386612" y="3257862"/>
            <a:ext cx="1335945" cy="350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968466" y="4480560"/>
            <a:ext cx="1447210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100716" y="5141540"/>
            <a:ext cx="62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>
                <a:solidFill>
                  <a:srgbClr val="000000"/>
                </a:solidFill>
              </a:rPr>
              <a:t>Call</a:t>
            </a:r>
            <a:endParaRPr lang="pt-BR" sz="2000" dirty="0">
              <a:solidFill>
                <a:srgbClr val="000000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H="1" flipV="1">
            <a:off x="5668310" y="2092960"/>
            <a:ext cx="10160" cy="238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5678470" y="4480560"/>
            <a:ext cx="28854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8248950" y="4551680"/>
            <a:ext cx="62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>
                <a:solidFill>
                  <a:schemeClr val="bg1">
                    <a:lumMod val="75000"/>
                  </a:schemeClr>
                </a:solidFill>
              </a:rPr>
              <a:t>Pa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928150" y="4551680"/>
            <a:ext cx="62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>
                <a:solidFill>
                  <a:schemeClr val="bg1">
                    <a:lumMod val="75000"/>
                  </a:schemeClr>
                </a:solidFill>
              </a:rPr>
              <a:t>Pe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129830" y="1682691"/>
            <a:ext cx="145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Resultado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068870" y="3086705"/>
            <a:ext cx="70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1,00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9" name="Conector de seta reta 38"/>
          <p:cNvCxnSpPr/>
          <p:nvPr/>
        </p:nvCxnSpPr>
        <p:spPr>
          <a:xfrm>
            <a:off x="5678470" y="3261362"/>
            <a:ext cx="1442720" cy="3833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7121190" y="3271520"/>
            <a:ext cx="15240" cy="1178559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668310" y="3261362"/>
            <a:ext cx="1460500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7121190" y="4480560"/>
            <a:ext cx="1346891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6821470" y="5141540"/>
            <a:ext cx="62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>
                <a:solidFill>
                  <a:srgbClr val="000000"/>
                </a:solidFill>
              </a:rPr>
              <a:t>Put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8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Opção Digital:  paga R$ 1,00 se estiver in-</a:t>
            </a:r>
            <a:r>
              <a:rPr lang="pt-BR" sz="2800" dirty="0" err="1" smtClean="0">
                <a:solidFill>
                  <a:srgbClr val="000000"/>
                </a:solidFill>
              </a:rPr>
              <a:t>the</a:t>
            </a:r>
            <a:r>
              <a:rPr lang="pt-BR" sz="2800" dirty="0" smtClean="0">
                <a:solidFill>
                  <a:srgbClr val="000000"/>
                </a:solidFill>
              </a:rPr>
              <a:t>-</a:t>
            </a:r>
            <a:r>
              <a:rPr lang="pt-BR" sz="2800" dirty="0" err="1" smtClean="0">
                <a:solidFill>
                  <a:srgbClr val="000000"/>
                </a:solidFill>
              </a:rPr>
              <a:t>money</a:t>
            </a:r>
            <a:r>
              <a:rPr lang="pt-BR" sz="2800" dirty="0" smtClean="0">
                <a:solidFill>
                  <a:srgbClr val="000000"/>
                </a:solidFill>
              </a:rPr>
              <a:t>, ou R$ 0,00, em caso contrário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4</a:t>
            </a:fld>
            <a:endParaRPr lang="pt-BR" alt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84843" y="1296127"/>
            <a:ext cx="85761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Suponha que uma empresa vá importar máquinas no valor de US$ 10 milhões, a ser pago em 60 dias. 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desvalorização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Uma alternativa seria comprar uma opção de compra de dólares, mas pode se proteger utilizando a opção digital.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Admitindo que para o preço de exercício de R$ 5,50 / US$ o mercado esteja negociando prêmio de R$ 500 mil e de R$ 450 mil para opção de compra e opção digital, respectivamente. A opção digital gera um milhão de Reais se exercida.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000000"/>
              </a:solidFill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Com base nessas informações, complete a tabela a seguir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7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5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21442"/>
              </p:ext>
            </p:extLst>
          </p:nvPr>
        </p:nvGraphicFramePr>
        <p:xfrm>
          <a:off x="642259" y="635000"/>
          <a:ext cx="7805055" cy="39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553"/>
                <a:gridCol w="1536245"/>
                <a:gridCol w="348343"/>
                <a:gridCol w="1132114"/>
                <a:gridCol w="1121228"/>
                <a:gridCol w="402772"/>
                <a:gridCol w="1110343"/>
                <a:gridCol w="1099457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de Câmbio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Custo do Equipamento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Opção de Compra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Opção Digital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Ganho / perda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Ganho / perda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R$/US$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Milhões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- 0,45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2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99470"/>
              </p:ext>
            </p:extLst>
          </p:nvPr>
        </p:nvGraphicFramePr>
        <p:xfrm>
          <a:off x="642259" y="635000"/>
          <a:ext cx="7805055" cy="39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553"/>
                <a:gridCol w="1536245"/>
                <a:gridCol w="348343"/>
                <a:gridCol w="1132114"/>
                <a:gridCol w="1121228"/>
                <a:gridCol w="402772"/>
                <a:gridCol w="1110343"/>
                <a:gridCol w="1099457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de Câmbio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Custo do Equipamento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Opção de Compra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Opção Digital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Ganho / perda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Ganho / perda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R$/US$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Milhões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D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- 0,45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- 0,45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- 0,45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- 0,50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57,45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38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7</a:t>
            </a:fld>
            <a:endParaRPr lang="pt-BR" alt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5050880"/>
              </p:ext>
            </p:extLst>
          </p:nvPr>
        </p:nvGraphicFramePr>
        <p:xfrm>
          <a:off x="424543" y="337457"/>
          <a:ext cx="8305800" cy="590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to 9"/>
          <p:cNvCxnSpPr/>
          <p:nvPr/>
        </p:nvCxnSpPr>
        <p:spPr>
          <a:xfrm flipV="1">
            <a:off x="4386940" y="1055914"/>
            <a:ext cx="43543" cy="422365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118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Compostas:  o ativo-objeto é outra opção, que está ligada a um ativo-objeto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8</a:t>
            </a:fld>
            <a:endParaRPr lang="pt-BR" alt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99667" y="2768918"/>
            <a:ext cx="422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Opção de compra sobre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4851156" y="2461142"/>
            <a:ext cx="34437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Opção de compra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2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Opção de venda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26" name="Chave esquerda 25"/>
          <p:cNvSpPr/>
          <p:nvPr/>
        </p:nvSpPr>
        <p:spPr>
          <a:xfrm>
            <a:off x="4595949" y="2547257"/>
            <a:ext cx="335280" cy="10372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499667" y="4335100"/>
            <a:ext cx="422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Opção de venda sobre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851156" y="4027324"/>
            <a:ext cx="34437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Opção de compra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2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Opção de venda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29" name="Chave esquerda 28"/>
          <p:cNvSpPr/>
          <p:nvPr/>
        </p:nvSpPr>
        <p:spPr>
          <a:xfrm>
            <a:off x="4595949" y="4113439"/>
            <a:ext cx="335280" cy="10372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61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" y="274638"/>
            <a:ext cx="8961120" cy="706437"/>
          </a:xfrm>
        </p:spPr>
        <p:txBody>
          <a:bodyPr/>
          <a:lstStyle/>
          <a:p>
            <a:pPr marL="2509838" indent="-2509838" algn="just"/>
            <a:r>
              <a:rPr lang="pt-BR" sz="2800" dirty="0" smtClean="0">
                <a:solidFill>
                  <a:srgbClr val="000000"/>
                </a:solidFill>
              </a:rPr>
              <a:t>Opções Compostas:  o ativo-objeto é outra opção, que está ligada a um ativo-objeto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E8EC0-98D4-4A75-AE24-9BF0F01A5364}" type="slidenum">
              <a:rPr lang="pt-BR" altLang="pt-BR" smtClean="0"/>
              <a:pPr>
                <a:defRPr/>
              </a:pPr>
              <a:t>9</a:t>
            </a:fld>
            <a:endParaRPr lang="pt-BR" alt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84843" y="1296127"/>
            <a:ext cx="85761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Suponha uma empresa brasileira que esteja disputando uma concorrência para desenvolver um projeto de investimento. Se ela vencer a disputa, terá que importar equipamentos dos EUA.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</a:rPr>
              <a:t>Preocupação: desvalorização cambial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Se comprar dólares futuro ou uma opção de compra de dólares pode perder dinheiro caso não vença a concorrência.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Alternativa: adquirir o direito de comprar uma opção de compra de dólares caso vença a concorrência.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203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27423</TotalTime>
  <Words>1804</Words>
  <Application>Microsoft Office PowerPoint</Application>
  <PresentationFormat>Apresentação na tela (4:3)</PresentationFormat>
  <Paragraphs>317</Paragraphs>
  <Slides>27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Lucida Sans Unicode</vt:lpstr>
      <vt:lpstr>Tahoma</vt:lpstr>
      <vt:lpstr>Times New Roman</vt:lpstr>
      <vt:lpstr>Design padrão</vt:lpstr>
      <vt:lpstr>Apresentação do PowerPoint</vt:lpstr>
      <vt:lpstr>Apresentação do PowerPoint</vt:lpstr>
      <vt:lpstr>Opção Digital:  paga R$ 1,00 se estiver in-the-money, ou R$ 0,00, em caso contrário</vt:lpstr>
      <vt:lpstr>Opção Digital:  paga R$ 1,00 se estiver in-the-money, ou R$ 0,00, em caso contrário</vt:lpstr>
      <vt:lpstr>Apresentação do PowerPoint</vt:lpstr>
      <vt:lpstr>Apresentação do PowerPoint</vt:lpstr>
      <vt:lpstr>Apresentação do PowerPoint</vt:lpstr>
      <vt:lpstr>Opções Compostas:  o ativo-objeto é outra opção, que está ligada a um ativo-objeto</vt:lpstr>
      <vt:lpstr>Opções Compostas:  o ativo-objeto é outra opção, que está ligada a um ativo-objeto</vt:lpstr>
      <vt:lpstr>Opções Compostas:  o ativo-objeto é outra opção, que está ligada a um ativo-objeto</vt:lpstr>
      <vt:lpstr>Opções Compostas:  o ativo-objeto é outra opção, que está ligada a um ativo-objeto</vt:lpstr>
      <vt:lpstr>Opções com barreiras:  quando o ativo-objeto ultrapassa a barreira, a opção ativada ou desativada</vt:lpstr>
      <vt:lpstr>Opções com barreiras:  quando o ativo-objeto ultrapassa a barreira, a opção ativada ou desativada</vt:lpstr>
      <vt:lpstr>Opções com barreiras: Down-and-out</vt:lpstr>
      <vt:lpstr>Opções com barreiras: Down-and-out</vt:lpstr>
      <vt:lpstr>Opções com barreiras: Down-and-out</vt:lpstr>
      <vt:lpstr>Opções com barreiras: Down-and-out</vt:lpstr>
      <vt:lpstr>Opções com barreiras:  quando o ativo-objeto ultrapassa a barreira, a opção ativada ou desativada</vt:lpstr>
      <vt:lpstr>Opções com barreiras: Down-and-in</vt:lpstr>
      <vt:lpstr>Opções com barreiras: Down-and-in</vt:lpstr>
      <vt:lpstr>Opções com barreiras: Down-and-in</vt:lpstr>
      <vt:lpstr>Opções com barreiras: Down-and-in</vt:lpstr>
      <vt:lpstr>Opções com barreiras:  quando o ativo-objeto ultrapassa a barreira, a opção ativada ou desativada</vt:lpstr>
      <vt:lpstr>Opções com barreiras:  quando o ativo-objeto ultrapassa a barreira, a opção ativada ou desativada</vt:lpstr>
      <vt:lpstr>Outras Opções Exóticas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167</cp:revision>
  <cp:lastPrinted>2018-05-21T19:17:49Z</cp:lastPrinted>
  <dcterms:created xsi:type="dcterms:W3CDTF">2005-10-15T00:30:50Z</dcterms:created>
  <dcterms:modified xsi:type="dcterms:W3CDTF">2020-05-28T12:53:29Z</dcterms:modified>
</cp:coreProperties>
</file>