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7CF242-4BC5-495E-813A-A1AB10A995C4}" type="datetimeFigureOut">
              <a:rPr lang="pt-BR" smtClean="0"/>
              <a:t>27/09/2016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75FE2D9-DEE3-4210-8F13-DC46CA9DA396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9.pn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CINEMÁTICA INVERSA  DE MANIPULADORES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080029"/>
            <a:ext cx="6400800" cy="175260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chemeClr val="tx1"/>
                </a:solidFill>
              </a:rPr>
              <a:t>ETTORE A. DE BARROS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6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60648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FFFF00"/>
                </a:solidFill>
              </a:rPr>
              <a:t>PARA ESSES PROBLEMAS: </a:t>
            </a:r>
            <a:endParaRPr lang="pt-BR" sz="2800" b="1" dirty="0" smtClean="0">
              <a:solidFill>
                <a:srgbClr val="FFFF00"/>
              </a:solidFill>
            </a:endParaRPr>
          </a:p>
          <a:p>
            <a:pPr algn="just"/>
            <a:endParaRPr lang="pt-BR" sz="2800" b="1" dirty="0" smtClean="0">
              <a:solidFill>
                <a:srgbClr val="FFFF00"/>
              </a:solidFill>
            </a:endParaRPr>
          </a:p>
          <a:p>
            <a:pPr marL="514350" indent="-514350" algn="just">
              <a:buAutoNum type="arabicParenR"/>
            </a:pPr>
            <a:r>
              <a:rPr lang="pt-BR" sz="2800" b="1" dirty="0" smtClean="0">
                <a:solidFill>
                  <a:srgbClr val="FFFF00"/>
                </a:solidFill>
              </a:rPr>
              <a:t>ACHAMOS A POSIÇÃO </a:t>
            </a:r>
            <a:r>
              <a:rPr lang="pt-BR" sz="2800" b="1" dirty="0">
                <a:solidFill>
                  <a:srgbClr val="FFFF00"/>
                </a:solidFill>
              </a:rPr>
              <a:t>DO PUNHO QUE POSICIONA O </a:t>
            </a:r>
            <a:r>
              <a:rPr lang="pt-BR" sz="2800" b="1" dirty="0" smtClean="0">
                <a:solidFill>
                  <a:srgbClr val="FFFF00"/>
                </a:solidFill>
              </a:rPr>
              <a:t>EFETUADOR </a:t>
            </a:r>
            <a:r>
              <a:rPr lang="pt-BR" sz="2800" b="1" dirty="0">
                <a:solidFill>
                  <a:srgbClr val="FFFF00"/>
                </a:solidFill>
              </a:rPr>
              <a:t>NO LUGAR </a:t>
            </a:r>
            <a:r>
              <a:rPr lang="pt-BR" sz="2800" b="1" dirty="0" smtClean="0">
                <a:solidFill>
                  <a:srgbClr val="FFFF00"/>
                </a:solidFill>
              </a:rPr>
              <a:t>DESEJADO,</a:t>
            </a:r>
          </a:p>
          <a:p>
            <a:pPr algn="just"/>
            <a:endParaRPr lang="pt-BR" sz="2800" b="1" dirty="0" smtClean="0">
              <a:solidFill>
                <a:srgbClr val="FFFF00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FFFF00"/>
                </a:solidFill>
              </a:rPr>
              <a:t>2) ACHAMOS </a:t>
            </a:r>
            <a:r>
              <a:rPr lang="pt-BR" sz="2800" b="1" dirty="0">
                <a:solidFill>
                  <a:srgbClr val="FFFF00"/>
                </a:solidFill>
              </a:rPr>
              <a:t>AS VARIÁVEIS DAS JUNTAS QUE  </a:t>
            </a:r>
            <a:r>
              <a:rPr lang="pt-BR" sz="2800" b="1" dirty="0" smtClean="0">
                <a:solidFill>
                  <a:srgbClr val="FFFF00"/>
                </a:solidFill>
              </a:rPr>
              <a:t>  </a:t>
            </a:r>
          </a:p>
          <a:p>
            <a:pPr algn="just"/>
            <a:r>
              <a:rPr lang="pt-BR" sz="2800" b="1" dirty="0" smtClean="0">
                <a:solidFill>
                  <a:srgbClr val="FFFF00"/>
                </a:solidFill>
              </a:rPr>
              <a:t>    COLOCAM </a:t>
            </a:r>
            <a:r>
              <a:rPr lang="pt-BR" sz="2800" b="1" dirty="0">
                <a:solidFill>
                  <a:srgbClr val="FFFF00"/>
                </a:solidFill>
              </a:rPr>
              <a:t>AO PUNHO NA POSIÇÃO </a:t>
            </a:r>
            <a:r>
              <a:rPr lang="pt-BR" sz="2800" b="1" dirty="0" smtClean="0">
                <a:solidFill>
                  <a:srgbClr val="FFFF00"/>
                </a:solidFill>
              </a:rPr>
              <a:t>RECÉM-</a:t>
            </a:r>
          </a:p>
          <a:p>
            <a:pPr algn="just"/>
            <a:r>
              <a:rPr lang="pt-BR" sz="2800" b="1" dirty="0" smtClean="0">
                <a:solidFill>
                  <a:srgbClr val="FFFF00"/>
                </a:solidFill>
              </a:rPr>
              <a:t>    ACHADA,</a:t>
            </a:r>
          </a:p>
          <a:p>
            <a:pPr algn="just"/>
            <a:endParaRPr lang="pt-BR" sz="2800" b="1" dirty="0" smtClean="0">
              <a:solidFill>
                <a:srgbClr val="FFFF00"/>
              </a:solidFill>
            </a:endParaRPr>
          </a:p>
          <a:p>
            <a:pPr algn="just"/>
            <a:r>
              <a:rPr lang="pt-BR" sz="2800" b="1" dirty="0" smtClean="0">
                <a:solidFill>
                  <a:srgbClr val="FFFF00"/>
                </a:solidFill>
              </a:rPr>
              <a:t>3) ACHAMOS AS VARIÁVEIS DAS JUNTAS QUE </a:t>
            </a:r>
          </a:p>
          <a:p>
            <a:pPr algn="just"/>
            <a:r>
              <a:rPr lang="pt-BR" sz="2800" b="1" dirty="0" smtClean="0">
                <a:solidFill>
                  <a:srgbClr val="FFFF00"/>
                </a:solidFill>
              </a:rPr>
              <a:t>    PROPORCIONAM A ORIENTAÇÃO DO    </a:t>
            </a:r>
          </a:p>
          <a:p>
            <a:pPr algn="just"/>
            <a:r>
              <a:rPr lang="pt-BR" sz="2800" b="1" dirty="0" smtClean="0">
                <a:solidFill>
                  <a:srgbClr val="FFFF00"/>
                </a:solidFill>
              </a:rPr>
              <a:t>    EFETUADOR DESEJADA.</a:t>
            </a:r>
            <a:endParaRPr lang="pt-BR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25"/>
            <a:ext cx="9144000" cy="550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0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72816"/>
            <a:ext cx="225583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2348880"/>
            <a:ext cx="3767007" cy="165618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sp>
        <p:nvSpPr>
          <p:cNvPr id="2" name="CaixaDeTexto 1"/>
          <p:cNvSpPr txBox="1"/>
          <p:nvPr/>
        </p:nvSpPr>
        <p:spPr>
          <a:xfrm>
            <a:off x="2267744" y="476672"/>
            <a:ext cx="5134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C0NFIGURAÇÃO DESEJADA</a:t>
            </a:r>
            <a:endParaRPr lang="pt-BR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272"/>
              </p:ext>
            </p:extLst>
          </p:nvPr>
        </p:nvGraphicFramePr>
        <p:xfrm>
          <a:off x="1515103" y="4429195"/>
          <a:ext cx="3400077" cy="1195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ção" r:id="rId5" imgW="2082800" imgH="736600" progId="Equation.3">
                  <p:embed/>
                </p:oleObj>
              </mc:Choice>
              <mc:Fallback>
                <p:oleObj name="Equação" r:id="rId5" imgW="2082800" imgH="736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5103" y="4429195"/>
                        <a:ext cx="3400077" cy="119546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292365"/>
              </p:ext>
            </p:extLst>
          </p:nvPr>
        </p:nvGraphicFramePr>
        <p:xfrm>
          <a:off x="5111222" y="4941168"/>
          <a:ext cx="385386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ção" r:id="rId7" imgW="2120900" imgH="241300" progId="Equation.3">
                  <p:embed/>
                </p:oleObj>
              </mc:Choice>
              <mc:Fallback>
                <p:oleObj name="Equação" r:id="rId7" imgW="2120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222" y="4941168"/>
                        <a:ext cx="3853868" cy="43204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45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143591"/>
              </p:ext>
            </p:extLst>
          </p:nvPr>
        </p:nvGraphicFramePr>
        <p:xfrm>
          <a:off x="323528" y="1052736"/>
          <a:ext cx="3993171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ção" r:id="rId3" imgW="1739900" imgH="939800" progId="Equation.3">
                  <p:embed/>
                </p:oleObj>
              </mc:Choice>
              <mc:Fallback>
                <p:oleObj name="Equação" r:id="rId3" imgW="17399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052736"/>
                        <a:ext cx="3993171" cy="216024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032664"/>
              </p:ext>
            </p:extLst>
          </p:nvPr>
        </p:nvGraphicFramePr>
        <p:xfrm>
          <a:off x="4687888" y="1052513"/>
          <a:ext cx="414972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ção" r:id="rId5" imgW="1752480" imgH="939600" progId="Equation.3">
                  <p:embed/>
                </p:oleObj>
              </mc:Choice>
              <mc:Fallback>
                <p:oleObj name="Equação" r:id="rId5" imgW="1752480" imgH="939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1052513"/>
                        <a:ext cx="4149725" cy="22320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746399"/>
              </p:ext>
            </p:extLst>
          </p:nvPr>
        </p:nvGraphicFramePr>
        <p:xfrm>
          <a:off x="2123728" y="3717032"/>
          <a:ext cx="4038995" cy="2093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quação" r:id="rId7" imgW="1816100" imgH="939800" progId="Equation.3">
                  <p:embed/>
                </p:oleObj>
              </mc:Choice>
              <mc:Fallback>
                <p:oleObj name="Equação" r:id="rId7" imgW="1816100" imgH="93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717032"/>
                        <a:ext cx="4038995" cy="209351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321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499377"/>
              </p:ext>
            </p:extLst>
          </p:nvPr>
        </p:nvGraphicFramePr>
        <p:xfrm>
          <a:off x="1331640" y="2204864"/>
          <a:ext cx="6855307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ção" r:id="rId3" imgW="3594100" imgH="939800" progId="Equation.3">
                  <p:embed/>
                </p:oleObj>
              </mc:Choice>
              <mc:Fallback>
                <p:oleObj name="Equação" r:id="rId3" imgW="35941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204864"/>
                        <a:ext cx="6855307" cy="1800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827584" y="620688"/>
            <a:ext cx="76360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POSIÇÃO E ORIENTAÇÃO DO EFETUADOR</a:t>
            </a:r>
          </a:p>
          <a:p>
            <a:r>
              <a:rPr lang="pt-BR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 FUNÇÃO DAS VARIÁVEIS DAS JUNTAS</a:t>
            </a:r>
            <a:endParaRPr lang="pt-BR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0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526442"/>
              </p:ext>
            </p:extLst>
          </p:nvPr>
        </p:nvGraphicFramePr>
        <p:xfrm>
          <a:off x="2411760" y="548680"/>
          <a:ext cx="4281080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ção" r:id="rId3" imgW="1308100" imgH="508000" progId="Equation.3">
                  <p:embed/>
                </p:oleObj>
              </mc:Choice>
              <mc:Fallback>
                <p:oleObj name="Equação" r:id="rId3" imgW="1308100" imgH="508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548680"/>
                        <a:ext cx="4281080" cy="165618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620210"/>
              </p:ext>
            </p:extLst>
          </p:nvPr>
        </p:nvGraphicFramePr>
        <p:xfrm>
          <a:off x="4860032" y="3501008"/>
          <a:ext cx="3672408" cy="197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ção" r:id="rId5" imgW="1752600" imgH="939800" progId="Equation.3">
                  <p:embed/>
                </p:oleObj>
              </mc:Choice>
              <mc:Fallback>
                <p:oleObj name="Equação" r:id="rId5" imgW="1752600" imgH="93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501008"/>
                        <a:ext cx="3672408" cy="197591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334044"/>
              </p:ext>
            </p:extLst>
          </p:nvPr>
        </p:nvGraphicFramePr>
        <p:xfrm>
          <a:off x="395535" y="3501008"/>
          <a:ext cx="3726959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ção" r:id="rId7" imgW="1739900" imgH="939800" progId="Equation.3">
                  <p:embed/>
                </p:oleObj>
              </mc:Choice>
              <mc:Fallback>
                <p:oleObj name="Equação" r:id="rId7" imgW="1739900" imgH="939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5" y="3501008"/>
                        <a:ext cx="3726959" cy="201622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3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991399"/>
              </p:ext>
            </p:extLst>
          </p:nvPr>
        </p:nvGraphicFramePr>
        <p:xfrm>
          <a:off x="1619672" y="692696"/>
          <a:ext cx="5911850" cy="194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ção" r:id="rId3" imgW="2870200" imgH="939800" progId="Equation.3">
                  <p:embed/>
                </p:oleObj>
              </mc:Choice>
              <mc:Fallback>
                <p:oleObj name="Equação" r:id="rId3" imgW="2870200" imgH="939800" progId="Equation.3">
                  <p:embed/>
                  <p:pic>
                    <p:nvPicPr>
                      <p:cNvPr id="0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692696"/>
                        <a:ext cx="5911850" cy="19446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56700"/>
              </p:ext>
            </p:extLst>
          </p:nvPr>
        </p:nvGraphicFramePr>
        <p:xfrm>
          <a:off x="4644008" y="3789040"/>
          <a:ext cx="4281981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ção" r:id="rId5" imgW="2197100" imgH="965200" progId="Equation.3">
                  <p:embed/>
                </p:oleObj>
              </mc:Choice>
              <mc:Fallback>
                <p:oleObj name="Equação" r:id="rId5" imgW="2197100" imgH="965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789040"/>
                        <a:ext cx="4281981" cy="187220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50936"/>
              </p:ext>
            </p:extLst>
          </p:nvPr>
        </p:nvGraphicFramePr>
        <p:xfrm>
          <a:off x="395536" y="3717032"/>
          <a:ext cx="3613492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ção" r:id="rId7" imgW="1752600" imgH="939800" progId="Equation.3">
                  <p:embed/>
                </p:oleObj>
              </mc:Choice>
              <mc:Fallback>
                <p:oleObj name="Equação" r:id="rId7" imgW="1752600" imgH="93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17032"/>
                        <a:ext cx="3613492" cy="194421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93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012881"/>
              </p:ext>
            </p:extLst>
          </p:nvPr>
        </p:nvGraphicFramePr>
        <p:xfrm>
          <a:off x="2267744" y="332656"/>
          <a:ext cx="4519775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ção" r:id="rId3" imgW="2273300" imgH="939800" progId="Equation.3">
                  <p:embed/>
                </p:oleObj>
              </mc:Choice>
              <mc:Fallback>
                <p:oleObj name="Equação" r:id="rId3" imgW="22733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32656"/>
                        <a:ext cx="4519775" cy="187220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599093"/>
              </p:ext>
            </p:extLst>
          </p:nvPr>
        </p:nvGraphicFramePr>
        <p:xfrm>
          <a:off x="2699792" y="2852936"/>
          <a:ext cx="3816424" cy="3367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ção" r:id="rId5" imgW="1612900" imgH="1981200" progId="Equation.3">
                  <p:embed/>
                </p:oleObj>
              </mc:Choice>
              <mc:Fallback>
                <p:oleObj name="Equação" r:id="rId5" imgW="1612900" imgH="198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852936"/>
                        <a:ext cx="3816424" cy="336775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68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321849"/>
              </p:ext>
            </p:extLst>
          </p:nvPr>
        </p:nvGraphicFramePr>
        <p:xfrm>
          <a:off x="35875" y="1268760"/>
          <a:ext cx="4366303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ção" r:id="rId3" imgW="2489200" imgH="939800" progId="Equation.3">
                  <p:embed/>
                </p:oleObj>
              </mc:Choice>
              <mc:Fallback>
                <p:oleObj name="Equação" r:id="rId3" imgW="24892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5" y="1268760"/>
                        <a:ext cx="4366303" cy="194421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947364"/>
              </p:ext>
            </p:extLst>
          </p:nvPr>
        </p:nvGraphicFramePr>
        <p:xfrm>
          <a:off x="4572000" y="1268760"/>
          <a:ext cx="4519774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ção" r:id="rId5" imgW="2273300" imgH="939800" progId="Equation.3">
                  <p:embed/>
                </p:oleObj>
              </mc:Choice>
              <mc:Fallback>
                <p:oleObj name="Equação" r:id="rId5" imgW="2273300" imgH="939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68760"/>
                        <a:ext cx="4519774" cy="187220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5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780587"/>
              </p:ext>
            </p:extLst>
          </p:nvPr>
        </p:nvGraphicFramePr>
        <p:xfrm>
          <a:off x="2987824" y="836712"/>
          <a:ext cx="3861429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Equação" r:id="rId3" imgW="1358900" imgH="457200" progId="Equation.3">
                  <p:embed/>
                </p:oleObj>
              </mc:Choice>
              <mc:Fallback>
                <p:oleObj name="Equação" r:id="rId3" imgW="13589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836712"/>
                        <a:ext cx="3861429" cy="129614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554794"/>
              </p:ext>
            </p:extLst>
          </p:nvPr>
        </p:nvGraphicFramePr>
        <p:xfrm>
          <a:off x="1184275" y="2565400"/>
          <a:ext cx="2109788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Equação" r:id="rId5" imgW="799920" imgH="228600" progId="Equation.3">
                  <p:embed/>
                </p:oleObj>
              </mc:Choice>
              <mc:Fallback>
                <p:oleObj name="Equação" r:id="rId5" imgW="79992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275" y="2565400"/>
                        <a:ext cx="2109788" cy="6016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533456"/>
              </p:ext>
            </p:extLst>
          </p:nvPr>
        </p:nvGraphicFramePr>
        <p:xfrm>
          <a:off x="5646738" y="2549525"/>
          <a:ext cx="2336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Equação" r:id="rId7" imgW="888840" imgH="228600" progId="Equation.3">
                  <p:embed/>
                </p:oleObj>
              </mc:Choice>
              <mc:Fallback>
                <p:oleObj name="Equação" r:id="rId7" imgW="8888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8" y="2549525"/>
                        <a:ext cx="2336800" cy="609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175739"/>
              </p:ext>
            </p:extLst>
          </p:nvPr>
        </p:nvGraphicFramePr>
        <p:xfrm>
          <a:off x="3851920" y="3645024"/>
          <a:ext cx="2298128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Equação" r:id="rId9" imgW="952087" imgH="444307" progId="Equation.3">
                  <p:embed/>
                </p:oleObj>
              </mc:Choice>
              <mc:Fallback>
                <p:oleObj name="Equação" r:id="rId9" imgW="952087" imgH="44430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645024"/>
                        <a:ext cx="2298128" cy="108012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446221"/>
              </p:ext>
            </p:extLst>
          </p:nvPr>
        </p:nvGraphicFramePr>
        <p:xfrm>
          <a:off x="2267744" y="5229200"/>
          <a:ext cx="5599771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Equação" r:id="rId11" imgW="2044700" imgH="444500" progId="Equation.3">
                  <p:embed/>
                </p:oleObj>
              </mc:Choice>
              <mc:Fallback>
                <p:oleObj name="Equação" r:id="rId11" imgW="2044700" imgH="4445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229200"/>
                        <a:ext cx="5599771" cy="122413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5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692696"/>
            <a:ext cx="903484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pt-BR" sz="3200" b="1" dirty="0" smtClean="0"/>
              <a:t>DEFINIÇÃO</a:t>
            </a:r>
          </a:p>
          <a:p>
            <a:pPr marL="514350" indent="-514350">
              <a:buAutoNum type="arabicPeriod"/>
            </a:pPr>
            <a:endParaRPr lang="pt-BR" sz="3200" b="1" dirty="0"/>
          </a:p>
          <a:p>
            <a:r>
              <a:rPr lang="pt-BR" sz="3200" b="1" dirty="0" smtClean="0"/>
              <a:t>“</a:t>
            </a:r>
            <a:r>
              <a:rPr lang="pt-BR" sz="3200" b="1" dirty="0" smtClean="0">
                <a:solidFill>
                  <a:srgbClr val="FFFF00"/>
                </a:solidFill>
              </a:rPr>
              <a:t>DADOS POSIÇÃO E ORIENTAÇÃO DO</a:t>
            </a:r>
          </a:p>
          <a:p>
            <a:endParaRPr lang="pt-BR" sz="3200" b="1" dirty="0">
              <a:solidFill>
                <a:srgbClr val="FFFF00"/>
              </a:solidFill>
            </a:endParaRPr>
          </a:p>
          <a:p>
            <a:r>
              <a:rPr lang="pt-BR" sz="3200" b="1" dirty="0" smtClean="0">
                <a:solidFill>
                  <a:srgbClr val="FFFF00"/>
                </a:solidFill>
              </a:rPr>
              <a:t>EFETUADOR, DETERMINAR O VALOR DAS</a:t>
            </a:r>
          </a:p>
          <a:p>
            <a:endParaRPr lang="pt-BR" sz="3200" b="1" dirty="0">
              <a:solidFill>
                <a:srgbClr val="FFFF00"/>
              </a:solidFill>
            </a:endParaRPr>
          </a:p>
          <a:p>
            <a:r>
              <a:rPr lang="pt-BR" sz="3200" b="1" dirty="0" smtClean="0">
                <a:solidFill>
                  <a:srgbClr val="FFFF00"/>
                </a:solidFill>
              </a:rPr>
              <a:t>VARIÁVEIS DAS ARTICULAÇÕES</a:t>
            </a:r>
            <a:r>
              <a:rPr lang="pt-BR" sz="3200" b="1" dirty="0" smtClean="0"/>
              <a:t>”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28602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0"/>
            <a:ext cx="847219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/>
              <a:t>2. DIFICULDADES</a:t>
            </a:r>
          </a:p>
          <a:p>
            <a:endParaRPr lang="pt-BR" sz="3200" b="1" dirty="0"/>
          </a:p>
          <a:p>
            <a:pPr marL="457200" indent="-457200">
              <a:buFont typeface="Wingdings" pitchFamily="2" charset="2"/>
              <a:buChar char="§"/>
            </a:pPr>
            <a:r>
              <a:rPr lang="pt-BR" sz="3200" b="1" dirty="0" smtClean="0"/>
              <a:t>EQUAÇÕES NÃO-LINEARES</a:t>
            </a:r>
          </a:p>
          <a:p>
            <a:endParaRPr lang="pt-BR" sz="3200" b="1" dirty="0"/>
          </a:p>
          <a:p>
            <a:r>
              <a:rPr lang="pt-BR" sz="3200" b="1" dirty="0"/>
              <a:t> </a:t>
            </a:r>
            <a:r>
              <a:rPr lang="pt-BR" sz="3200" b="1" dirty="0" smtClean="0"/>
              <a:t>     </a:t>
            </a:r>
            <a:r>
              <a:rPr lang="pt-BR" sz="3200" b="1" dirty="0" smtClean="0">
                <a:solidFill>
                  <a:srgbClr val="00B0F0"/>
                </a:solidFill>
              </a:rPr>
              <a:t>SOLUÇÕES DE DIFÍCIL EXPRESSÃO.</a:t>
            </a:r>
          </a:p>
          <a:p>
            <a:r>
              <a:rPr lang="pt-BR" sz="3200" b="1" dirty="0">
                <a:solidFill>
                  <a:srgbClr val="00B0F0"/>
                </a:solidFill>
              </a:rPr>
              <a:t> </a:t>
            </a:r>
            <a:r>
              <a:rPr lang="pt-BR" sz="3200" b="1" dirty="0" smtClean="0">
                <a:solidFill>
                  <a:srgbClr val="00B0F0"/>
                </a:solidFill>
              </a:rPr>
              <a:t>     DIFICULDADE EM SE ACHAR UMA</a:t>
            </a:r>
          </a:p>
          <a:p>
            <a:r>
              <a:rPr lang="pt-BR" sz="3200" b="1" dirty="0">
                <a:solidFill>
                  <a:srgbClr val="00B0F0"/>
                </a:solidFill>
              </a:rPr>
              <a:t> </a:t>
            </a:r>
            <a:r>
              <a:rPr lang="pt-BR" sz="3200" b="1" dirty="0" smtClean="0">
                <a:solidFill>
                  <a:srgbClr val="00B0F0"/>
                </a:solidFill>
              </a:rPr>
              <a:t>     FUNÇÃO INVERSA EXPLÍCITA.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3200" b="1" dirty="0">
              <a:solidFill>
                <a:srgbClr val="00B0F0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3200" b="1" dirty="0" smtClean="0"/>
              <a:t>MÚLTIPLAS OU MESMO INFINITAS </a:t>
            </a:r>
          </a:p>
          <a:p>
            <a:r>
              <a:rPr lang="pt-BR" sz="3200" b="1" dirty="0" smtClean="0"/>
              <a:t>     SOLUÇÕES SÃO POSSÍVEIS</a:t>
            </a:r>
          </a:p>
          <a:p>
            <a:endParaRPr lang="pt-BR" sz="3200" b="1" dirty="0"/>
          </a:p>
          <a:p>
            <a:pPr marL="457200" indent="-457200">
              <a:buFont typeface="Wingdings" pitchFamily="2" charset="2"/>
              <a:buChar char="§"/>
            </a:pPr>
            <a:r>
              <a:rPr lang="pt-BR" sz="3200" b="1" dirty="0" smtClean="0"/>
              <a:t>POSSIBILIDADE DE NÃO EXISTÊNCIA</a:t>
            </a:r>
          </a:p>
          <a:p>
            <a:r>
              <a:rPr lang="pt-BR" sz="3200" b="1" dirty="0"/>
              <a:t> </a:t>
            </a:r>
            <a:r>
              <a:rPr lang="pt-BR" sz="3200" b="1" dirty="0" smtClean="0"/>
              <a:t>    DE SOLUÇÃO ADMISSÍVEL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4346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476672"/>
            <a:ext cx="80746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/>
              <a:t>3. SOLUÇÕES E O NÚMERO DE GRAUS</a:t>
            </a:r>
          </a:p>
          <a:p>
            <a:endParaRPr lang="pt-BR" sz="3200" b="1" dirty="0" smtClean="0"/>
          </a:p>
          <a:p>
            <a:r>
              <a:rPr lang="pt-BR" sz="3200" b="1" dirty="0"/>
              <a:t> </a:t>
            </a:r>
            <a:r>
              <a:rPr lang="pt-BR" sz="3200" b="1" dirty="0" smtClean="0"/>
              <a:t>   DE LIBERDADE </a:t>
            </a:r>
            <a:endParaRPr lang="pt-BR" sz="32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95536" y="2636912"/>
            <a:ext cx="837601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3200" b="1" dirty="0" smtClean="0"/>
              <a:t>PARA G.L. MENOR OU IGUAL A 6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3200" b="1" dirty="0" smtClean="0"/>
          </a:p>
          <a:p>
            <a:endParaRPr lang="pt-BR" sz="3200" b="1" dirty="0"/>
          </a:p>
          <a:p>
            <a:pPr marL="457200" indent="-457200">
              <a:buFont typeface="Wingdings" pitchFamily="2" charset="2"/>
              <a:buChar char="§"/>
            </a:pPr>
            <a:r>
              <a:rPr lang="pt-BR" sz="3200" b="1" dirty="0"/>
              <a:t>PARA G.L. </a:t>
            </a:r>
            <a:r>
              <a:rPr lang="pt-BR" sz="3200" b="1" dirty="0" smtClean="0"/>
              <a:t>MAIOR DO QUE 6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3200" b="1" dirty="0"/>
          </a:p>
          <a:p>
            <a:r>
              <a:rPr lang="pt-BR" sz="3200" b="1" dirty="0" smtClean="0"/>
              <a:t>    </a:t>
            </a:r>
            <a:r>
              <a:rPr lang="pt-BR" sz="3200" b="1" dirty="0" smtClean="0">
                <a:sym typeface="Wingdings" pitchFamily="2" charset="2"/>
              </a:rPr>
              <a:t> MANIPULADORES REDUNDANTES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321632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00010"/>
              </p:ext>
            </p:extLst>
          </p:nvPr>
        </p:nvGraphicFramePr>
        <p:xfrm>
          <a:off x="2627784" y="1268760"/>
          <a:ext cx="4822825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ção" r:id="rId3" imgW="1701720" imgH="939600" progId="Equation.3">
                  <p:embed/>
                </p:oleObj>
              </mc:Choice>
              <mc:Fallback>
                <p:oleObj name="Equação" r:id="rId3" imgW="170172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268760"/>
                        <a:ext cx="4822825" cy="26701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307093"/>
              </p:ext>
            </p:extLst>
          </p:nvPr>
        </p:nvGraphicFramePr>
        <p:xfrm>
          <a:off x="1763688" y="4221088"/>
          <a:ext cx="694733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ção" r:id="rId5" imgW="2552700" imgH="241300" progId="Equation.3">
                  <p:embed/>
                </p:oleObj>
              </mc:Choice>
              <mc:Fallback>
                <p:oleObj name="Equação" r:id="rId5" imgW="25527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221088"/>
                        <a:ext cx="6947332" cy="64807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971600" y="5085184"/>
            <a:ext cx="72218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/>
              <a:t>Para G.L. menor ou igual a 6:  solução</a:t>
            </a:r>
          </a:p>
          <a:p>
            <a:r>
              <a:rPr lang="pt-BR" sz="3200" b="1" dirty="0"/>
              <a:t>d</a:t>
            </a:r>
            <a:r>
              <a:rPr lang="pt-BR" sz="3200" b="1" dirty="0" smtClean="0"/>
              <a:t>ireta pela igualdade entre elementos</a:t>
            </a:r>
          </a:p>
          <a:p>
            <a:r>
              <a:rPr lang="pt-BR" sz="3200" b="1" dirty="0" smtClean="0"/>
              <a:t>Ou...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733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4998" y="11380"/>
            <a:ext cx="34644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/>
              <a:t>3- Determinando </a:t>
            </a:r>
            <a:endParaRPr lang="pt-BR" sz="32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379646"/>
              </p:ext>
            </p:extLst>
          </p:nvPr>
        </p:nvGraphicFramePr>
        <p:xfrm>
          <a:off x="3275856" y="0"/>
          <a:ext cx="266429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1" name="Equação" r:id="rId3" imgW="889000" imgH="228600" progId="Equation.3">
                  <p:embed/>
                </p:oleObj>
              </mc:Choice>
              <mc:Fallback>
                <p:oleObj name="Equação" r:id="rId3" imgW="8890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0"/>
                        <a:ext cx="2664296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940152" y="107921"/>
            <a:ext cx="3214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u="sng" dirty="0" smtClean="0"/>
              <a:t>Gradativamente</a:t>
            </a:r>
            <a:endParaRPr lang="pt-BR" sz="3200" b="1" u="sng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999390"/>
              </p:ext>
            </p:extLst>
          </p:nvPr>
        </p:nvGraphicFramePr>
        <p:xfrm>
          <a:off x="395536" y="836712"/>
          <a:ext cx="6840761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2" name="Equação" r:id="rId5" imgW="1765300" imgH="279400" progId="Equation.3">
                  <p:embed/>
                </p:oleObj>
              </mc:Choice>
              <mc:Fallback>
                <p:oleObj name="Equação" r:id="rId5" imgW="1765300" imgH="279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836712"/>
                        <a:ext cx="6840761" cy="93610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945775"/>
              </p:ext>
            </p:extLst>
          </p:nvPr>
        </p:nvGraphicFramePr>
        <p:xfrm>
          <a:off x="395536" y="1916832"/>
          <a:ext cx="4760717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3" name="Equação" r:id="rId7" imgW="2323800" imgH="812520" progId="Equation.3">
                  <p:embed/>
                </p:oleObj>
              </mc:Choice>
              <mc:Fallback>
                <p:oleObj name="Equação" r:id="rId7" imgW="2323800" imgH="8125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916832"/>
                        <a:ext cx="4760717" cy="165618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533769"/>
              </p:ext>
            </p:extLst>
          </p:nvPr>
        </p:nvGraphicFramePr>
        <p:xfrm>
          <a:off x="5508104" y="1916832"/>
          <a:ext cx="1584176" cy="1826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" name="Equação" r:id="rId9" imgW="685800" imgH="787400" progId="Equation.3">
                  <p:embed/>
                </p:oleObj>
              </mc:Choice>
              <mc:Fallback>
                <p:oleObj name="Equação" r:id="rId9" imgW="685800" imgH="787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916832"/>
                        <a:ext cx="1584176" cy="182620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-5521" y="3717032"/>
            <a:ext cx="919674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FFFF00"/>
                </a:solidFill>
              </a:rPr>
              <a:t>O TERMO DO LADO DIREITO É FUNÇÃO DE </a:t>
            </a:r>
          </a:p>
          <a:p>
            <a:r>
              <a:rPr lang="pt-BR" sz="2800" b="1" dirty="0" smtClean="0">
                <a:solidFill>
                  <a:srgbClr val="FFFF00"/>
                </a:solidFill>
              </a:rPr>
              <a:t>                                O TERMO DO LADO ESQUERDO É</a:t>
            </a:r>
          </a:p>
          <a:p>
            <a:r>
              <a:rPr lang="pt-BR" sz="2800" b="1" dirty="0" smtClean="0">
                <a:solidFill>
                  <a:srgbClr val="FFFF00"/>
                </a:solidFill>
              </a:rPr>
              <a:t>FUNÇÃO SOMENTE DE </a:t>
            </a:r>
          </a:p>
          <a:p>
            <a:r>
              <a:rPr lang="pt-BR" sz="2800" b="1" u="sng" dirty="0" smtClean="0">
                <a:solidFill>
                  <a:srgbClr val="FFFF00"/>
                </a:solidFill>
              </a:rPr>
              <a:t>PROCURAR UM TERMO DO LADO DIREITO QUE </a:t>
            </a:r>
          </a:p>
          <a:p>
            <a:r>
              <a:rPr lang="pt-BR" sz="2800" b="1" u="sng" dirty="0" smtClean="0">
                <a:solidFill>
                  <a:srgbClr val="FFFF00"/>
                </a:solidFill>
              </a:rPr>
              <a:t>SEJA CONSTANTE E EXTRAIR</a:t>
            </a:r>
          </a:p>
          <a:p>
            <a:r>
              <a:rPr lang="pt-BR" sz="2800" b="1" u="sng" dirty="0" smtClean="0">
                <a:solidFill>
                  <a:srgbClr val="FFFF00"/>
                </a:solidFill>
              </a:rPr>
              <a:t>REPETIR O MESMO PROCEDIMENTO PARA</a:t>
            </a:r>
          </a:p>
          <a:p>
            <a:endParaRPr lang="pt-BR" sz="2800" b="1" u="sng" dirty="0">
              <a:solidFill>
                <a:srgbClr val="FFFF00"/>
              </a:solidFill>
            </a:endParaRPr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686504"/>
              </p:ext>
            </p:extLst>
          </p:nvPr>
        </p:nvGraphicFramePr>
        <p:xfrm>
          <a:off x="-26348" y="4077072"/>
          <a:ext cx="269979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" name="Equação" r:id="rId11" imgW="711000" imgH="228600" progId="Equation.3">
                  <p:embed/>
                </p:oleObj>
              </mc:Choice>
              <mc:Fallback>
                <p:oleObj name="Equação" r:id="rId11" imgW="711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-26348" y="4077072"/>
                        <a:ext cx="2699792" cy="648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0074878"/>
              </p:ext>
            </p:extLst>
          </p:nvPr>
        </p:nvGraphicFramePr>
        <p:xfrm>
          <a:off x="4283968" y="4365104"/>
          <a:ext cx="63016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" name="Equação" r:id="rId13" imgW="164880" imgH="215640" progId="Equation.3">
                  <p:embed/>
                </p:oleObj>
              </mc:Choice>
              <mc:Fallback>
                <p:oleObj name="Equação" r:id="rId13" imgW="1648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83968" y="4365104"/>
                        <a:ext cx="630168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309890"/>
              </p:ext>
            </p:extLst>
          </p:nvPr>
        </p:nvGraphicFramePr>
        <p:xfrm>
          <a:off x="5364088" y="5157688"/>
          <a:ext cx="6302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" name="Equação" r:id="rId15" imgW="164880" imgH="215640" progId="Equation.3">
                  <p:embed/>
                </p:oleObj>
              </mc:Choice>
              <mc:Fallback>
                <p:oleObj name="Equação" r:id="rId15" imgW="164880" imgH="215640" progId="Equation.3">
                  <p:embed/>
                  <p:pic>
                    <p:nvPicPr>
                      <p:cNvPr id="0" name="Objeto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5157688"/>
                        <a:ext cx="63023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o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475596"/>
              </p:ext>
            </p:extLst>
          </p:nvPr>
        </p:nvGraphicFramePr>
        <p:xfrm>
          <a:off x="179512" y="6203245"/>
          <a:ext cx="27003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8" name="Equação" r:id="rId17" imgW="711000" imgH="228600" progId="Equation.3">
                  <p:embed/>
                </p:oleObj>
              </mc:Choice>
              <mc:Fallback>
                <p:oleObj name="Equação" r:id="rId17" imgW="711000" imgH="228600" progId="Equation.3">
                  <p:embed/>
                  <p:pic>
                    <p:nvPicPr>
                      <p:cNvPr id="0" name="Objeto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6203245"/>
                        <a:ext cx="270033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61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88758"/>
              </p:ext>
            </p:extLst>
          </p:nvPr>
        </p:nvGraphicFramePr>
        <p:xfrm>
          <a:off x="3275857" y="188640"/>
          <a:ext cx="2448271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Equação" r:id="rId3" imgW="1397000" imgH="228600" progId="Equation.3">
                  <p:embed/>
                </p:oleObj>
              </mc:Choice>
              <mc:Fallback>
                <p:oleObj name="Equação" r:id="rId3" imgW="13970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7" y="188640"/>
                        <a:ext cx="2448271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0" y="260648"/>
            <a:ext cx="3328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4</a:t>
            </a:r>
            <a:r>
              <a:rPr lang="pt-BR" sz="3200" b="1" dirty="0" smtClean="0"/>
              <a:t>. Determinando</a:t>
            </a:r>
            <a:endParaRPr lang="pt-BR" sz="32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929659" y="260648"/>
            <a:ext cx="3214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u="sng" dirty="0" smtClean="0"/>
              <a:t>Gradativamente</a:t>
            </a:r>
            <a:endParaRPr lang="pt-BR" sz="3200" b="1" u="sng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429293"/>
              </p:ext>
            </p:extLst>
          </p:nvPr>
        </p:nvGraphicFramePr>
        <p:xfrm>
          <a:off x="323528" y="1988840"/>
          <a:ext cx="820027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Equação" r:id="rId5" imgW="2082800" imgH="241300" progId="Equation.3">
                  <p:embed/>
                </p:oleObj>
              </mc:Choice>
              <mc:Fallback>
                <p:oleObj name="Equação" r:id="rId5" imgW="20828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988840"/>
                        <a:ext cx="8200270" cy="93610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2349" y="3717032"/>
            <a:ext cx="85683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FFFF00"/>
                </a:solidFill>
              </a:rPr>
              <a:t>O TERMO DO LADO DIREITO É FUNÇÃO</a:t>
            </a:r>
          </a:p>
          <a:p>
            <a:r>
              <a:rPr lang="pt-BR" sz="3200" b="1" dirty="0" smtClean="0">
                <a:solidFill>
                  <a:srgbClr val="FFFF00"/>
                </a:solidFill>
              </a:rPr>
              <a:t> DE </a:t>
            </a:r>
            <a:endParaRPr lang="pt-BR" sz="3200" b="1" dirty="0">
              <a:solidFill>
                <a:srgbClr val="FFFF00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200260"/>
              </p:ext>
            </p:extLst>
          </p:nvPr>
        </p:nvGraphicFramePr>
        <p:xfrm>
          <a:off x="1043608" y="4077072"/>
          <a:ext cx="3744416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Equação" r:id="rId7" imgW="990600" imgH="228600" progId="Equation.3">
                  <p:embed/>
                </p:oleObj>
              </mc:Choice>
              <mc:Fallback>
                <p:oleObj name="Equação" r:id="rId7" imgW="9906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077072"/>
                        <a:ext cx="3744416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tângulo 10"/>
          <p:cNvSpPr/>
          <p:nvPr/>
        </p:nvSpPr>
        <p:spPr>
          <a:xfrm>
            <a:off x="0" y="501317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FFFF00"/>
                </a:solidFill>
              </a:rPr>
              <a:t>O TERMO DO LADO </a:t>
            </a:r>
            <a:r>
              <a:rPr lang="pt-BR" sz="3200" b="1" dirty="0" smtClean="0">
                <a:solidFill>
                  <a:srgbClr val="FFFF00"/>
                </a:solidFill>
              </a:rPr>
              <a:t>ESQUERDO </a:t>
            </a:r>
            <a:r>
              <a:rPr lang="pt-BR" sz="3200" b="1" dirty="0">
                <a:solidFill>
                  <a:srgbClr val="FFFF00"/>
                </a:solidFill>
              </a:rPr>
              <a:t>É FUNÇÃO</a:t>
            </a:r>
          </a:p>
          <a:p>
            <a:r>
              <a:rPr lang="pt-BR" sz="3200" b="1" dirty="0">
                <a:solidFill>
                  <a:srgbClr val="FFFF00"/>
                </a:solidFill>
              </a:rPr>
              <a:t> </a:t>
            </a:r>
            <a:r>
              <a:rPr lang="pt-BR" sz="3200" b="1" dirty="0" smtClean="0">
                <a:solidFill>
                  <a:srgbClr val="FFFF00"/>
                </a:solidFill>
              </a:rPr>
              <a:t>SOMENTE DE </a:t>
            </a:r>
          </a:p>
          <a:p>
            <a:r>
              <a:rPr lang="pt-BR" sz="3200" b="1" dirty="0">
                <a:solidFill>
                  <a:srgbClr val="FFFF00"/>
                </a:solidFill>
              </a:rPr>
              <a:t>	</a:t>
            </a:r>
            <a:r>
              <a:rPr lang="pt-BR" sz="3200" b="1" dirty="0" smtClean="0">
                <a:solidFill>
                  <a:srgbClr val="FFFF00"/>
                </a:solidFill>
              </a:rPr>
              <a:t>	</a:t>
            </a:r>
            <a:r>
              <a:rPr lang="pt-BR" sz="3200" b="1" u="sng" dirty="0" smtClean="0">
                <a:solidFill>
                  <a:srgbClr val="FFFF00"/>
                </a:solidFill>
              </a:rPr>
              <a:t>O RESTO É ANÁLOGO À SEÇÃO 3</a:t>
            </a:r>
            <a:endParaRPr lang="pt-BR" sz="3200" b="1" dirty="0">
              <a:solidFill>
                <a:srgbClr val="FFFF00"/>
              </a:solidFill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191754"/>
              </p:ext>
            </p:extLst>
          </p:nvPr>
        </p:nvGraphicFramePr>
        <p:xfrm>
          <a:off x="3131840" y="5445224"/>
          <a:ext cx="792088" cy="741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" name="Equação" r:id="rId9" imgW="228501" imgH="253890" progId="Equation.3">
                  <p:embed/>
                </p:oleObj>
              </mc:Choice>
              <mc:Fallback>
                <p:oleObj name="Equação" r:id="rId9" imgW="228501" imgH="25389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445224"/>
                        <a:ext cx="792088" cy="7419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489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19" y="260648"/>
            <a:ext cx="940033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/>
              <a:t>5. DESACOPLAMENTO DE POSIÇÃO E </a:t>
            </a:r>
          </a:p>
          <a:p>
            <a:pPr algn="ctr"/>
            <a:r>
              <a:rPr lang="pt-BR" sz="3200" b="1" dirty="0" smtClean="0"/>
              <a:t>ORIENTAÇÃO</a:t>
            </a:r>
          </a:p>
          <a:p>
            <a:pPr algn="ctr"/>
            <a:endParaRPr lang="pt-BR" sz="3200" b="1" dirty="0"/>
          </a:p>
          <a:p>
            <a:pPr algn="just"/>
            <a:endParaRPr lang="pt-BR" sz="3200" b="1" dirty="0" smtClean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3200" b="1" dirty="0" smtClean="0"/>
              <a:t>PARA SISTEMAS EM QUE OS ÚLTIMOS</a:t>
            </a:r>
          </a:p>
          <a:p>
            <a:pPr algn="just"/>
            <a:r>
              <a:rPr lang="pt-BR" sz="3200" b="1" dirty="0"/>
              <a:t> </a:t>
            </a:r>
            <a:r>
              <a:rPr lang="pt-BR" sz="3200" b="1" dirty="0" smtClean="0"/>
              <a:t>    GRAUS DE LIBERDADE SE CRUZAM NUM </a:t>
            </a:r>
          </a:p>
          <a:p>
            <a:pPr algn="just"/>
            <a:r>
              <a:rPr lang="pt-BR" sz="3200" b="1" dirty="0"/>
              <a:t> </a:t>
            </a:r>
            <a:r>
              <a:rPr lang="pt-BR" sz="3200" b="1" dirty="0" smtClean="0"/>
              <a:t>    PONTO. </a:t>
            </a:r>
            <a:endParaRPr lang="pt-BR" sz="32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4509120"/>
            <a:ext cx="83567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3200" b="1" dirty="0" smtClean="0"/>
              <a:t>PARA SISTEMAS EM QUE 3 EIXOS DE </a:t>
            </a:r>
          </a:p>
          <a:p>
            <a:r>
              <a:rPr lang="pt-BR" sz="3200" b="1" dirty="0"/>
              <a:t> </a:t>
            </a:r>
            <a:r>
              <a:rPr lang="pt-BR" sz="3200" b="1" dirty="0" smtClean="0"/>
              <a:t>    REVOLUÇÃO CONSECUTIVOS SÃO</a:t>
            </a:r>
          </a:p>
          <a:p>
            <a:r>
              <a:rPr lang="pt-BR" sz="3200" b="1" dirty="0"/>
              <a:t> </a:t>
            </a:r>
            <a:r>
              <a:rPr lang="pt-BR" sz="3200" b="1" dirty="0" smtClean="0"/>
              <a:t>    PARALELOS.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5388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476672"/>
            <a:ext cx="94051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3200" b="1" dirty="0" smtClean="0"/>
              <a:t>DETERMINAÇÃO DOS PARÂMETROS QUE</a:t>
            </a:r>
          </a:p>
          <a:p>
            <a:r>
              <a:rPr lang="pt-BR" sz="3200" b="1" dirty="0" smtClean="0"/>
              <a:t>     POSICIONAM O PUNHO.</a:t>
            </a:r>
            <a:endParaRPr lang="pt-BR" sz="32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-5521" y="1988840"/>
            <a:ext cx="94051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3200" b="1" dirty="0" smtClean="0"/>
              <a:t>DETERMINAÇÃO </a:t>
            </a:r>
            <a:r>
              <a:rPr lang="pt-BR" sz="3200" b="1" dirty="0"/>
              <a:t>DOS PARÂMETROS QUE</a:t>
            </a:r>
          </a:p>
          <a:p>
            <a:r>
              <a:rPr lang="pt-BR" sz="3200" b="1" dirty="0" smtClean="0"/>
              <a:t>     ORIENTAM O PUNHO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3310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474</TotalTime>
  <Words>290</Words>
  <Application>Microsoft Office PowerPoint</Application>
  <PresentationFormat>Apresentação na tela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Ápice</vt:lpstr>
      <vt:lpstr>Equação</vt:lpstr>
      <vt:lpstr>Microsoft Equation 3.0</vt:lpstr>
      <vt:lpstr>CINEMÁTICA INVERSA  DE MANIPULADORES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CINEMÁTICA INVERSA  DE MANIPULADORES</dc:title>
  <dc:creator>Dell</dc:creator>
  <cp:lastModifiedBy>Ettore</cp:lastModifiedBy>
  <cp:revision>33</cp:revision>
  <dcterms:created xsi:type="dcterms:W3CDTF">2013-05-06T22:51:02Z</dcterms:created>
  <dcterms:modified xsi:type="dcterms:W3CDTF">2016-09-27T05:13:28Z</dcterms:modified>
</cp:coreProperties>
</file>