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4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1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5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90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7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76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72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3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6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6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8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794" r:id="rId6"/>
    <p:sldLayoutId id="2147483790" r:id="rId7"/>
    <p:sldLayoutId id="2147483791" r:id="rId8"/>
    <p:sldLayoutId id="2147483792" r:id="rId9"/>
    <p:sldLayoutId id="2147483793" r:id="rId10"/>
    <p:sldLayoutId id="214748379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istura de tinta azul e rosa">
            <a:extLst>
              <a:ext uri="{FF2B5EF4-FFF2-40B4-BE49-F238E27FC236}">
                <a16:creationId xmlns:a16="http://schemas.microsoft.com/office/drawing/2014/main" id="{73682C76-1A7E-8EA9-FAF0-75BB6F3D84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BFD095E-6194-764D-360B-2FE4F09A0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t-BR" sz="6700" dirty="0">
                <a:solidFill>
                  <a:schemeClr val="bg1"/>
                </a:solidFill>
              </a:rPr>
              <a:t>ORALIDADE – PROCEDIMENTO ORAL - AUDIÊNCIA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2A1FB9-EB4E-C809-62F0-C7B40C2FE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</a:rPr>
              <a:t>Professor Jorge Luiz Souto Maior</a:t>
            </a:r>
          </a:p>
          <a:p>
            <a:pPr algn="ctr"/>
            <a:r>
              <a:rPr lang="pt-BR" sz="3200" dirty="0">
                <a:solidFill>
                  <a:schemeClr val="bg1"/>
                </a:solidFill>
              </a:rPr>
              <a:t>Faculdade de Direito da USP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6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612CF-B959-9690-3698-0555B30E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AB800D-C5CF-85AA-3C16-5F344296C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8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 III- Desenvolvimento</a:t>
            </a:r>
          </a:p>
          <a:p>
            <a:pPr marL="0" indent="0">
              <a:buNone/>
            </a:pPr>
            <a:r>
              <a:rPr lang="pt-BR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d) tentativa de conciliação;</a:t>
            </a:r>
          </a:p>
          <a:p>
            <a:pPr marL="0" indent="0">
              <a:buNone/>
            </a:pPr>
            <a:r>
              <a:rPr lang="pt-BR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e) definição dos pontos controvertidos;</a:t>
            </a:r>
          </a:p>
          <a:p>
            <a:pPr marL="0" indent="0">
              <a:buNone/>
            </a:pPr>
            <a:r>
              <a:rPr lang="pt-BR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f) produção das provas;</a:t>
            </a:r>
          </a:p>
          <a:p>
            <a:pPr marL="0" indent="0">
              <a:buNone/>
            </a:pPr>
            <a:r>
              <a:rPr lang="pt-BR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g) última tentativa de conciliação;</a:t>
            </a:r>
          </a:p>
          <a:p>
            <a:pPr marL="0" indent="0">
              <a:buNone/>
            </a:pPr>
            <a:r>
              <a:rPr lang="pt-BR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h) razões finais (10 min);</a:t>
            </a:r>
          </a:p>
          <a:p>
            <a:pPr marL="0" indent="0">
              <a:buNone/>
            </a:pPr>
            <a:r>
              <a:rPr lang="pt-BR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i) julgamento.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101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FE141-BA84-F880-7F03-4226C87D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Oralidade como princípio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0A5880-0BE3-3A14-C84B-184853531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Courier"/>
              </a:rPr>
              <a:t>A oralidade é um modo de atuação do processo, que se estabeleceu, a partir dos ideais defendidos na Revolução Francesa</a:t>
            </a:r>
          </a:p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Courier"/>
              </a:rPr>
              <a:t>Oposição ao mundo medieval e a tudo que lhe constitu</a:t>
            </a:r>
            <a:r>
              <a:rPr lang="pt-BR" dirty="0">
                <a:solidFill>
                  <a:srgbClr val="000000"/>
                </a:solidFill>
                <a:latin typeface="Courier"/>
              </a:rPr>
              <a:t>ía</a:t>
            </a:r>
          </a:p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Courier"/>
              </a:rPr>
              <a:t>Imperavam as formalidades do procedimento escrito</a:t>
            </a:r>
          </a:p>
        </p:txBody>
      </p:sp>
    </p:spTree>
    <p:extLst>
      <p:ext uri="{BB962C8B-B14F-4D97-AF65-F5344CB8AC3E}">
        <p14:creationId xmlns:p14="http://schemas.microsoft.com/office/powerpoint/2010/main" val="319726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942C4-AE7B-E859-EE2F-4AFEB208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AB8A21-A7FF-B397-BA22-24520CB6A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800" dirty="0">
                <a:solidFill>
                  <a:srgbClr val="000000"/>
                </a:solidFill>
                <a:latin typeface="Courier"/>
              </a:rPr>
              <a:t>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 processo era inacessível e por consequência: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sigiloso;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complicado (a cada escrito correspondia um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Courier"/>
              </a:rPr>
              <a:t>contra-escrito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);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formalista ("o que não está nos autos não está no mundo");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visto como coisa das partes (só se desenvolvia por iniciativa das partes);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fragmentado (toda decisão era recorrível);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as provas eram colhidas por um juiz instrutor e apreciadas por outro;</a:t>
            </a:r>
          </a:p>
          <a:p>
            <a:pPr marL="342900" indent="-342900">
              <a:buAutoNum type="alphaLcParenR"/>
            </a:pPr>
            <a:r>
              <a:rPr lang="pt-BR" sz="1800" dirty="0">
                <a:solidFill>
                  <a:srgbClr val="000000"/>
                </a:solidFill>
                <a:latin typeface="Courier"/>
              </a:rPr>
              <a:t>A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atuação do juiz era limitada, imperando o sistema da prova legal (cada tipo de prova tinha um valor prévio determinado e o resultado da lide era baseado na quantificação das provas produzidas pelas partes).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66954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08FCD-FFB6-25BC-88FF-BF6CDB5C6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2FBC09-1F66-6168-B071-4E68D9B93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O novo processo teria que ter outra concepção e, fundamentalmente, ser acessível aos novos cidadãos.</a:t>
            </a:r>
          </a:p>
          <a:p>
            <a:r>
              <a:rPr lang="pt-BR" sz="1800" dirty="0">
                <a:solidFill>
                  <a:srgbClr val="000000"/>
                </a:solidFill>
                <a:latin typeface="Courier"/>
              </a:rPr>
              <a:t>Processo deveria se pautar pela: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busca da simplicidade e da celeridade;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prevalência da palavra sobre o escrito;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provas produzidas perante o juiz julgador;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juiz que instrui o processo é o juiz que julga;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atos realizados em uma única audiência ou em poucas, umas próximas das outras;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decisões interlocutórias irrecorríveis;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impulso do processo por iniciativa do juiz; </a:t>
            </a:r>
          </a:p>
          <a:p>
            <a:pPr marL="342900" indent="-342900">
              <a:buAutoNum type="alphaLcParenR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julgamento com base no sistema da persuasão racional.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3845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5995F-ED4A-69A0-57EC-8EE3699F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B9BD7A-1036-6DC7-25D7-730AB157D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Courier"/>
              </a:rPr>
              <a:t>Disso resulta a formulação de um </a:t>
            </a:r>
            <a:r>
              <a:rPr lang="pt-BR" sz="2000" dirty="0">
                <a:solidFill>
                  <a:srgbClr val="000000"/>
                </a:solidFill>
                <a:latin typeface="Courier"/>
              </a:rPr>
              <a:t>princípio, o princípio da oralidade, como oposição à escrituração, que marcava o procedimento medieval. A oralidade, pois, é mais que uma simples forma de organizar os atos processuais. É um princípio.</a:t>
            </a:r>
          </a:p>
          <a:p>
            <a:pPr indent="0" algn="just" rtl="0">
              <a:spcBef>
                <a:spcPts val="0"/>
              </a:spcBef>
              <a:spcAft>
                <a:spcPts val="1200"/>
              </a:spcAft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Courier"/>
            </a:endParaRPr>
          </a:p>
          <a:p>
            <a:pPr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Courier"/>
              </a:rPr>
              <a:t>O procedimento baseado no princípio da oralidade estabelecerá:</a:t>
            </a:r>
          </a:p>
          <a:p>
            <a:pPr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Courier"/>
              </a:rPr>
              <a:t>a) a </a:t>
            </a: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Courier"/>
              </a:rPr>
              <a:t>primazia da palavra</a:t>
            </a:r>
            <a:r>
              <a:rPr lang="pt-BR" sz="2000" dirty="0">
                <a:solidFill>
                  <a:srgbClr val="000000"/>
                </a:solidFill>
                <a:latin typeface="Courier"/>
              </a:rPr>
              <a:t>: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Courier"/>
              </a:rPr>
              <a:t>priorização da forma oral à escrita e que, por exemplo, dá mais valor à prova oral que a prova escrita;</a:t>
            </a:r>
            <a:endParaRPr lang="pt-BR" sz="2000" b="0" dirty="0">
              <a:effectLst/>
            </a:endParaRPr>
          </a:p>
          <a:p>
            <a:pPr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Courier"/>
              </a:rPr>
              <a:t>b) a </a:t>
            </a: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Courier"/>
              </a:rPr>
              <a:t>imediatidade</a:t>
            </a:r>
            <a:r>
              <a:rPr lang="pt-BR" sz="2000" i="0" u="none" strike="noStrike" dirty="0">
                <a:solidFill>
                  <a:srgbClr val="000000"/>
                </a:solidFill>
                <a:effectLst/>
                <a:latin typeface="Courier"/>
              </a:rPr>
              <a:t>: atos dever ser realizados perante o juiz;</a:t>
            </a:r>
          </a:p>
        </p:txBody>
      </p:sp>
    </p:spTree>
    <p:extLst>
      <p:ext uri="{BB962C8B-B14F-4D97-AF65-F5344CB8AC3E}">
        <p14:creationId xmlns:p14="http://schemas.microsoft.com/office/powerpoint/2010/main" val="2216408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7EB665-7DF3-2F3F-C5C1-458C57800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4CD7DC-7407-D4CB-88AD-6579B51DF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c) a </a:t>
            </a: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Courier"/>
              </a:rPr>
              <a:t>identidade física do juiz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: o juiz que instrui é o juiz que julga;</a:t>
            </a:r>
          </a:p>
          <a:p>
            <a:pPr marL="0" indent="0">
              <a:buNone/>
            </a:pPr>
            <a:endParaRPr lang="pt-BR" sz="1800" dirty="0">
              <a:solidFill>
                <a:srgbClr val="000000"/>
              </a:solidFill>
              <a:latin typeface="Courier"/>
            </a:endParaRPr>
          </a:p>
          <a:p>
            <a:pPr marL="0" indent="0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d) a </a:t>
            </a: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Courier"/>
              </a:rPr>
              <a:t>concentração dos atos</a:t>
            </a:r>
            <a:r>
              <a:rPr lang="pt-BR" sz="1800" i="0" u="none" strike="noStrike" dirty="0">
                <a:solidFill>
                  <a:srgbClr val="000000"/>
                </a:solidFill>
                <a:effectLst/>
                <a:latin typeface="Courier"/>
              </a:rPr>
              <a:t>: os atos processuais devem se realizar em uma única audi</a:t>
            </a:r>
            <a:r>
              <a:rPr lang="pt-BR" sz="1800" dirty="0">
                <a:solidFill>
                  <a:srgbClr val="000000"/>
                </a:solidFill>
                <a:latin typeface="Courier"/>
              </a:rPr>
              <a:t>ência, ou em poucas, desde que próximas umas das outras;</a:t>
            </a:r>
          </a:p>
          <a:p>
            <a:pPr marL="0" indent="0">
              <a:buNone/>
            </a:pPr>
            <a:endParaRPr lang="pt-BR" sz="1800" i="0" u="none" strike="noStrike" dirty="0">
              <a:solidFill>
                <a:srgbClr val="000000"/>
              </a:solidFill>
              <a:effectLst/>
              <a:latin typeface="Courier"/>
            </a:endParaRP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latin typeface="Courier"/>
              </a:rPr>
              <a:t>e) 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 </a:t>
            </a: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Courier"/>
              </a:rPr>
              <a:t>irrecorribilidade das decisões interlocutórias</a:t>
            </a:r>
            <a:r>
              <a:rPr lang="pt-BR" sz="1800" i="0" u="none" strike="noStrike" dirty="0">
                <a:solidFill>
                  <a:srgbClr val="000000"/>
                </a:solidFill>
                <a:effectLst/>
                <a:latin typeface="Courier"/>
              </a:rPr>
              <a:t>;</a:t>
            </a:r>
          </a:p>
          <a:p>
            <a:pPr marL="0" indent="0">
              <a:buNone/>
            </a:pPr>
            <a:endParaRPr lang="pt-BR" sz="1800" dirty="0">
              <a:solidFill>
                <a:srgbClr val="000000"/>
              </a:solidFill>
              <a:latin typeface="Courier"/>
            </a:endParaRPr>
          </a:p>
          <a:p>
            <a:pPr marL="0" indent="0">
              <a:buNone/>
            </a:pPr>
            <a:r>
              <a:rPr lang="pt-BR" sz="1800" i="0" u="none" strike="noStrike" dirty="0">
                <a:solidFill>
                  <a:srgbClr val="000000"/>
                </a:solidFill>
                <a:effectLst/>
                <a:latin typeface="Courier"/>
              </a:rPr>
              <a:t>f)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ourier"/>
              </a:rPr>
              <a:t>o aumento dos </a:t>
            </a: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Courier"/>
              </a:rPr>
              <a:t>poderes instrutórios do juiz</a:t>
            </a:r>
            <a:r>
              <a:rPr lang="pt-BR" sz="1800" i="0" u="none" strike="noStrike" dirty="0">
                <a:solidFill>
                  <a:srgbClr val="000000"/>
                </a:solidFill>
                <a:effectLst/>
                <a:latin typeface="Courier"/>
              </a:rPr>
              <a:t>: processo não mais como coisa das partes.</a:t>
            </a:r>
          </a:p>
        </p:txBody>
      </p:sp>
    </p:spTree>
    <p:extLst>
      <p:ext uri="{BB962C8B-B14F-4D97-AF65-F5344CB8AC3E}">
        <p14:creationId xmlns:p14="http://schemas.microsoft.com/office/powerpoint/2010/main" val="2852511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42492-6AD0-7488-8D7A-95B0C330E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Procedimento Trabalhista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32CF7C-19EF-FAEC-F0CE-71B69FE07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Importância de compreender o processo trabalhista como instrumento do direito material – o Direito do Trabalho</a:t>
            </a:r>
          </a:p>
          <a:p>
            <a:pPr indent="0" algn="just" rtl="0">
              <a:spcBef>
                <a:spcPts val="0"/>
              </a:spcBef>
              <a:spcAft>
                <a:spcPts val="1200"/>
              </a:spcAft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CLT foi publicada em 1943 </a:t>
            </a:r>
          </a:p>
          <a:p>
            <a:pPr marL="0"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Nessa época, dominavam os estudos de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Chiovenda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sobre a oralidade</a:t>
            </a:r>
          </a:p>
          <a:p>
            <a:pPr marL="0"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Os exemplares da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Revista Forense dos anos de 1938 e 1939 </a:t>
            </a:r>
            <a:r>
              <a:rPr 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traziam inúmeras defesas da oralidade</a:t>
            </a:r>
          </a:p>
          <a:p>
            <a:pPr marL="0" indent="0" algn="just" rtl="0">
              <a:spcBef>
                <a:spcPts val="0"/>
              </a:spcBef>
              <a:spcAft>
                <a:spcPts val="1200"/>
              </a:spcAft>
              <a:buNone/>
            </a:pPr>
            <a:endParaRPr lang="pt-BR" b="0" dirty="0">
              <a:effectLst/>
            </a:endParaRPr>
          </a:p>
          <a:p>
            <a:pPr marL="0"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CLT </a:t>
            </a:r>
            <a:r>
              <a:rPr 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refletiu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essas ideias </a:t>
            </a:r>
          </a:p>
          <a:p>
            <a:pPr marL="0"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Exposição de Motivos do Anteprojeto da Justiça do Trabalho, de 11 de novembro de 1936</a:t>
            </a:r>
          </a:p>
          <a:p>
            <a:pPr marL="0" indent="1440180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Exposição de Motivos da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Commissão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Elaboradora do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Projecto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de Organização da Justiça do Trabalho, em 30 de março de 1938.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476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85ACE-F582-39AD-65D5-209589768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0FE4CA-15D8-40E4-EBC1-0B700C8D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a) primazia da palavra (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arts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791 e 839, "a" - apresentação de reclamação diretamente pelo interessado - 840 - reclamação verbal - 843 e 845 - presença obrigatória das partes à audiência - 847 - apresentação de defesa oral, em audiência - 848 - interrogatório das partes - 850 - razões finais orais - 850, parágrafo único - sentença após o término da instrução); </a:t>
            </a:r>
          </a:p>
          <a:p>
            <a:pPr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b)  imediatidade (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arts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843, 845 e 848); </a:t>
            </a:r>
          </a:p>
          <a:p>
            <a:pPr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c) identidade física do juiz (corolário da concentração dos atos determinada nos artigos 843 a 852); </a:t>
            </a:r>
          </a:p>
          <a:p>
            <a:pPr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d) concentração dos atos (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arts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843 a 852); </a:t>
            </a:r>
          </a:p>
          <a:p>
            <a:pPr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e) irrecorribilidade das interlocutórias (parágrafo 1o., do art. 893); </a:t>
            </a:r>
          </a:p>
          <a:p>
            <a:pPr indent="1440180" algn="just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f) maiores poderes instrutórios ao juiz (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arts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765, 766, 827 e 848); e </a:t>
            </a:r>
          </a:p>
          <a:p>
            <a:pPr indent="1440180" rtl="0">
              <a:spcBef>
                <a:spcPts val="0"/>
              </a:spcBef>
              <a:spcAft>
                <a:spcPts val="120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g) possibilitar a solução conciliada em razão de uma maior interação entre o juiz e as partes (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arts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764, parágrafos 2o. e 3o., 846 e 850).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5877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47ACE-A1D7-336C-4CF2-2867BACA0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dinâmica da audiência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80AF9E-0D8E-75B3-D513-CDFD32BA6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I- Designação</a:t>
            </a:r>
          </a:p>
          <a:p>
            <a:r>
              <a:rPr lang="pt-BR" sz="18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II- Condições para realização</a:t>
            </a:r>
          </a:p>
          <a:p>
            <a:pPr marL="342900" indent="-342900">
              <a:buAutoNum type="alphaLcParenR"/>
            </a:pPr>
            <a:r>
              <a:rPr lang="pt-BR" sz="18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presença do juiz;</a:t>
            </a:r>
          </a:p>
          <a:p>
            <a:pPr marL="342900" indent="-342900">
              <a:buAutoNum type="alphaLcParenR"/>
            </a:pPr>
            <a:r>
              <a:rPr lang="pt-BR" sz="18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</a:t>
            </a:r>
            <a:r>
              <a:rPr lang="pt-BR" sz="18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resença do reclamante</a:t>
            </a:r>
            <a:r>
              <a:rPr lang="pt-BR" sz="18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(advogado);</a:t>
            </a:r>
          </a:p>
          <a:p>
            <a:pPr marL="342900" indent="-342900">
              <a:buAutoNum type="alphaLcParenR"/>
            </a:pPr>
            <a:endParaRPr lang="pt-BR" sz="1800" dirty="0"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8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 III- Desenvolvimento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a) presen</a:t>
            </a:r>
            <a:r>
              <a:rPr lang="pt-BR" sz="18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ça da reclamada;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b) leitura da inicial;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c) leitura da defesa (20 min);</a:t>
            </a:r>
          </a:p>
          <a:p>
            <a:endParaRPr lang="pt-BR" sz="1800" dirty="0"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49231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788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Courier</vt:lpstr>
      <vt:lpstr>Liberation Serif</vt:lpstr>
      <vt:lpstr>Modern Love</vt:lpstr>
      <vt:lpstr>The Hand</vt:lpstr>
      <vt:lpstr>Times New Roman</vt:lpstr>
      <vt:lpstr>SketchyVTI</vt:lpstr>
      <vt:lpstr>ORALIDADE – PROCEDIMENTO ORAL - AUDIÊNCIA</vt:lpstr>
      <vt:lpstr>A Oralidade como princípio</vt:lpstr>
      <vt:lpstr>Apresentação do PowerPoint</vt:lpstr>
      <vt:lpstr>Apresentação do PowerPoint</vt:lpstr>
      <vt:lpstr>Apresentação do PowerPoint</vt:lpstr>
      <vt:lpstr>Apresentação do PowerPoint</vt:lpstr>
      <vt:lpstr>O Procedimento Trabalhista</vt:lpstr>
      <vt:lpstr>Apresentação do PowerPoint</vt:lpstr>
      <vt:lpstr>A dinâmica da audiência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ORALIDADE – PROCEDIMENTO ORAL - AUDIÊNCIA</dc:title>
  <dc:creator>Jorge Luiz Souto Maior</dc:creator>
  <cp:lastModifiedBy>Jorge Luiz Souto Maior</cp:lastModifiedBy>
  <cp:revision>1</cp:revision>
  <dcterms:created xsi:type="dcterms:W3CDTF">2023-09-25T10:42:44Z</dcterms:created>
  <dcterms:modified xsi:type="dcterms:W3CDTF">2023-09-25T11:33:38Z</dcterms:modified>
</cp:coreProperties>
</file>