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4" r:id="rId2"/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5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5"/>
    <p:restoredTop sz="94674"/>
  </p:normalViewPr>
  <p:slideViewPr>
    <p:cSldViewPr snapToGrid="0" snapToObjects="1">
      <p:cViewPr varScale="1">
        <p:scale>
          <a:sx n="61" d="100"/>
          <a:sy n="61" d="100"/>
        </p:scale>
        <p:origin x="90" y="1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3333183-B777-D84F-A8F5-01388E6FF4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CFD1EB4F-EEA9-5340-804B-A2DE9C72238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2AFB0E49-7496-7142-B26F-62D9F78D34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AD9AD90A-AEDE-8F42-85A5-7700C9728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B9C2AF67-2DDE-A14B-95D1-9EACD3E408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3565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F71AE31-2A35-624E-BC6E-D90B12A87A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6775D93C-A2A7-0C4A-B628-461D19831E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68DC86C-466D-834D-AB27-7D408B6B55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16261F8E-4099-4843-9650-0F06789F3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2BF4946-ED65-3B41-B33A-079B6F8876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3533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="" xmlns:a16="http://schemas.microsoft.com/office/drawing/2014/main" id="{8E124BF8-48CA-E84D-AEDB-1182E5D2BC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="" xmlns:a16="http://schemas.microsoft.com/office/drawing/2014/main" id="{0A0758DB-CEFF-0D46-9D1E-9F9192EDAE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5250A2F5-AC18-9144-8B3B-836B4F8621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203D8C51-EB20-4E49-AD8D-289F5D6DB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D0B2BDEE-F919-8546-BCD7-BF3362E2BF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5409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FCEF5E95-C53A-5145-89E6-C31DCD7C2B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C0178CC-0D6C-DC45-9ED7-24FD647F12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A60B59BB-BAA7-9C46-86BD-D751086ED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FD56C400-FB18-F847-85F0-3D64EC098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87480BDC-D8B8-F645-9FD0-74FC639B21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909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0939761-F644-3A4A-864C-F599D969A8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3DD1A52-9FC1-BD49-AF5A-5B7E076F0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318A39C1-EFAA-964B-9D54-536A91A019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96E19C92-130E-244F-8123-0F21E764E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A6592489-0673-7D4E-A43F-FE9684BDB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6851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9815DA8D-4B3B-5849-B31B-33C4283B8C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A180A508-FCF1-E046-A879-D028FACFFC5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4450F76D-3086-3745-A81F-BDF3870B52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EA816910-BFFE-474F-B62E-6F6715E11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63D8FECE-F206-9545-90DD-1D536A9BFF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CE9B269C-9FA1-274D-9607-5A17E76CB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7742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DD72BF9A-C5E0-B04F-A983-0834F852C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2728CF40-9CAF-3448-AED5-20EE688E6B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="" xmlns:a16="http://schemas.microsoft.com/office/drawing/2014/main" id="{1D2457CD-1BDC-3741-9FF5-13E6DC22AE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="" xmlns:a16="http://schemas.microsoft.com/office/drawing/2014/main" id="{A9A9EC81-F6F3-9D43-AF09-9316B6AF60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="" xmlns:a16="http://schemas.microsoft.com/office/drawing/2014/main" id="{ADE24192-9EF4-F844-B078-8F0D3EE9BC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="" xmlns:a16="http://schemas.microsoft.com/office/drawing/2014/main" id="{5BC9AFFC-5C9D-5D4B-B595-6E4CEE1A10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="" xmlns:a16="http://schemas.microsoft.com/office/drawing/2014/main" id="{AE67801D-56FB-7441-B3B2-CEEB58211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="" xmlns:a16="http://schemas.microsoft.com/office/drawing/2014/main" id="{BEA20E63-163B-1640-AD24-ED4157CA11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52040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2F242207-39CB-EE48-A364-3F927C8471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="" xmlns:a16="http://schemas.microsoft.com/office/drawing/2014/main" id="{E85E971D-31B7-AC49-A039-90488F840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="" xmlns:a16="http://schemas.microsoft.com/office/drawing/2014/main" id="{65017309-DD6A-9C44-83D4-3DE3362139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="" xmlns:a16="http://schemas.microsoft.com/office/drawing/2014/main" id="{E601DA62-1B45-5540-95A4-799849E3B5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274926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="" xmlns:a16="http://schemas.microsoft.com/office/drawing/2014/main" id="{A8C65E4F-4A74-F34D-B2A7-15ED221C6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="" xmlns:a16="http://schemas.microsoft.com/office/drawing/2014/main" id="{6CC36B57-C983-9041-90DD-F5C38CAFFE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="" xmlns:a16="http://schemas.microsoft.com/office/drawing/2014/main" id="{B8A68A72-19EC-7044-8BD4-17ED700996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9021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322ACA23-23BF-4040-B71A-C74E522FF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3FAFB2B-60A0-BB47-BFD5-E5CB51428B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0378A0C5-E1D0-B84C-9DD0-7BFDFFE90D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85501401-DABA-7147-954F-2A9B4CCE11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F5F461DC-A1B3-114F-ACFC-18321ADD3F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9E50FA7A-203F-2148-8E63-C5570B43DE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9771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A1D399A8-2078-4947-801B-CDFBAEAAFD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="" xmlns:a16="http://schemas.microsoft.com/office/drawing/2014/main" id="{B088F13A-4893-4946-9C40-D11A793774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="" xmlns:a16="http://schemas.microsoft.com/office/drawing/2014/main" id="{7FFA76A0-7EC1-5848-9E8F-355CF0CCE6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="" xmlns:a16="http://schemas.microsoft.com/office/drawing/2014/main" id="{C21FC656-B77B-AE49-B37B-C2DA32BF7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="" xmlns:a16="http://schemas.microsoft.com/office/drawing/2014/main" id="{03BA3FD7-5EBE-2747-9186-19ED637FD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="" xmlns:a16="http://schemas.microsoft.com/office/drawing/2014/main" id="{303A7189-E2FB-9E47-AC54-CC85D4AD9D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777790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="" xmlns:a16="http://schemas.microsoft.com/office/drawing/2014/main" id="{90B1DA77-D9F9-7042-82CE-C9A96E9CA0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="" xmlns:a16="http://schemas.microsoft.com/office/drawing/2014/main" id="{4DA4FE5C-649B-6A47-9999-54BA860A88A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="" xmlns:a16="http://schemas.microsoft.com/office/drawing/2014/main" id="{F6A44D84-E688-054A-8674-A832A34522A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D19B7F-8427-134A-A603-55DA64D1F9DF}" type="datetimeFigureOut">
              <a:rPr lang="pt-BR" smtClean="0"/>
              <a:t>15/08/2022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="" xmlns:a16="http://schemas.microsoft.com/office/drawing/2014/main" id="{DCA23458-F031-7749-9B4F-D719EC52DB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="" xmlns:a16="http://schemas.microsoft.com/office/drawing/2014/main" id="{2866A823-0EEA-4C4B-AF80-51F22F1D977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AF5FA3-0C4F-6343-AA9C-C085132218D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9506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241431" y="1422398"/>
            <a:ext cx="9595901" cy="3403601"/>
          </a:xfrm>
        </p:spPr>
        <p:txBody>
          <a:bodyPr>
            <a:noAutofit/>
          </a:bodyPr>
          <a:lstStyle/>
          <a:p>
            <a:r>
              <a:rPr lang="pt-BR" sz="3600" dirty="0" smtClean="0"/>
              <a:t>Ideias esparsas e desencontradas e ainda algo borradas sobre a categoria </a:t>
            </a:r>
            <a:r>
              <a:rPr lang="pt-BR" sz="3600" i="1" dirty="0" smtClean="0"/>
              <a:t>Imaginário</a:t>
            </a:r>
            <a:r>
              <a:rPr lang="pt-BR" sz="3600" dirty="0" smtClean="0"/>
              <a:t> e suas correlações com a questão candente e prática da </a:t>
            </a:r>
            <a:r>
              <a:rPr lang="pt-BR" sz="3600" dirty="0" err="1"/>
              <a:t>C</a:t>
            </a:r>
            <a:r>
              <a:rPr lang="pt-BR" sz="3600" dirty="0" err="1" smtClean="0"/>
              <a:t>olonialidade</a:t>
            </a:r>
            <a:r>
              <a:rPr lang="pt-BR" sz="3600" dirty="0" smtClean="0"/>
              <a:t>.</a:t>
            </a:r>
            <a:br>
              <a:rPr lang="pt-BR" sz="3600" dirty="0" smtClean="0"/>
            </a:br>
            <a:r>
              <a:rPr lang="pt-BR" sz="3600" dirty="0" smtClean="0"/>
              <a:t>Ou de como podemos descolonizar nosso imaginário social e individual</a:t>
            </a:r>
            <a:endParaRPr lang="pt-BR" sz="3600" dirty="0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66" y="118535"/>
            <a:ext cx="2877178" cy="1168397"/>
          </a:xfrm>
          <a:prstGeom prst="rect">
            <a:avLst/>
          </a:prstGeom>
        </p:spPr>
      </p:pic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3999" y="5198528"/>
            <a:ext cx="9313333" cy="660404"/>
          </a:xfrm>
        </p:spPr>
        <p:txBody>
          <a:bodyPr>
            <a:normAutofit fontScale="85000" lnSpcReduction="20000"/>
          </a:bodyPr>
          <a:lstStyle/>
          <a:p>
            <a:pPr algn="r"/>
            <a:r>
              <a:rPr lang="pt-BR" dirty="0" smtClean="0"/>
              <a:t>C. Botazzo e outros,</a:t>
            </a:r>
          </a:p>
          <a:p>
            <a:pPr algn="r"/>
            <a:r>
              <a:rPr lang="pt-BR" dirty="0" smtClean="0"/>
              <a:t>em fevereiro de 2020</a:t>
            </a:r>
            <a:endParaRPr lang="pt-BR" dirty="0"/>
          </a:p>
        </p:txBody>
      </p:sp>
      <p:pic>
        <p:nvPicPr>
          <p:cNvPr id="5" name="Image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9277" y="5625036"/>
            <a:ext cx="1182154" cy="118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627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61732" y="592668"/>
            <a:ext cx="8492067" cy="5584296"/>
          </a:xfrm>
        </p:spPr>
        <p:txBody>
          <a:bodyPr anchor="t">
            <a:normAutofit/>
          </a:bodyPr>
          <a:lstStyle/>
          <a:p>
            <a:pPr marL="0" indent="0">
              <a:lnSpc>
                <a:spcPct val="150000"/>
              </a:lnSpc>
              <a:buNone/>
            </a:pPr>
            <a:r>
              <a:rPr lang="pt-BR" dirty="0" err="1" smtClean="0"/>
              <a:t>Colonialidade</a:t>
            </a:r>
            <a:endParaRPr lang="pt-BR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/>
              <a:t>Colonial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/>
              <a:t>Colonialismo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/>
              <a:t>História da Colônia e dos Colonos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/>
              <a:t>História econômica e social da formação do Brasil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/>
              <a:t>(História </a:t>
            </a:r>
            <a:r>
              <a:rPr lang="pt-BR" dirty="0"/>
              <a:t>dos povos </a:t>
            </a:r>
            <a:r>
              <a:rPr lang="pt-BR" dirty="0" smtClean="0"/>
              <a:t>originários, história do escravismo....) 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BR" dirty="0" smtClean="0"/>
              <a:t>Histórias de como </a:t>
            </a:r>
            <a:r>
              <a:rPr lang="pt-BR" dirty="0"/>
              <a:t>sentimos, agimos, </a:t>
            </a:r>
            <a:r>
              <a:rPr lang="pt-BR" dirty="0" smtClean="0"/>
              <a:t>pensamos</a:t>
            </a:r>
            <a:endParaRPr lang="pt-BR" dirty="0"/>
          </a:p>
        </p:txBody>
      </p:sp>
      <p:sp>
        <p:nvSpPr>
          <p:cNvPr id="4" name="Estrela de 4 pontas 3"/>
          <p:cNvSpPr/>
          <p:nvPr/>
        </p:nvSpPr>
        <p:spPr>
          <a:xfrm>
            <a:off x="2387603" y="778938"/>
            <a:ext cx="389466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" name="Estrela de 4 pontas 4"/>
          <p:cNvSpPr/>
          <p:nvPr/>
        </p:nvSpPr>
        <p:spPr>
          <a:xfrm>
            <a:off x="2370670" y="1574807"/>
            <a:ext cx="389466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Estrela de 4 pontas 5"/>
          <p:cNvSpPr/>
          <p:nvPr/>
        </p:nvSpPr>
        <p:spPr>
          <a:xfrm>
            <a:off x="2370668" y="2319866"/>
            <a:ext cx="389466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7" name="Estrela de 4 pontas 6"/>
          <p:cNvSpPr/>
          <p:nvPr/>
        </p:nvSpPr>
        <p:spPr>
          <a:xfrm>
            <a:off x="2353740" y="3064941"/>
            <a:ext cx="389466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Estrela de 4 pontas 7"/>
          <p:cNvSpPr/>
          <p:nvPr/>
        </p:nvSpPr>
        <p:spPr>
          <a:xfrm>
            <a:off x="2387606" y="3860810"/>
            <a:ext cx="389466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9" name="Estrela de 4 pontas 8"/>
          <p:cNvSpPr/>
          <p:nvPr/>
        </p:nvSpPr>
        <p:spPr>
          <a:xfrm>
            <a:off x="2387606" y="4622804"/>
            <a:ext cx="389466" cy="457200"/>
          </a:xfrm>
          <a:prstGeom prst="star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86323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>
            <a:extLst>
              <a:ext uri="{FF2B5EF4-FFF2-40B4-BE49-F238E27FC236}">
                <a16:creationId xmlns="" xmlns:a16="http://schemas.microsoft.com/office/drawing/2014/main" id="{BD28A31F-73FC-6E47-87A9-FF2D4AB1E4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54439" y="269823"/>
            <a:ext cx="10747948" cy="4987977"/>
          </a:xfrm>
        </p:spPr>
        <p:txBody>
          <a:bodyPr anchor="ctr">
            <a:normAutofit/>
          </a:bodyPr>
          <a:lstStyle/>
          <a:p>
            <a:r>
              <a:rPr lang="pt-BR" dirty="0"/>
              <a:t/>
            </a:r>
            <a:br>
              <a:rPr lang="pt-BR" dirty="0"/>
            </a:br>
            <a:endParaRPr lang="pt-BR" dirty="0"/>
          </a:p>
          <a:p>
            <a:pPr algn="just"/>
            <a:r>
              <a:rPr lang="pt-BR" sz="3600" dirty="0" smtClean="0"/>
              <a:t>Imaginar é, em essência, se representar qualquer coisa. Mas a noção de representação, à qual nos remete esta definição preliminar, é, ela mesma, polissêmica. Num sentido psicológico e filosófico a representação é, com certeza, a ideia mais que a imagem, que a gente se dá de qualquer coisa, abstrata, de qualquer natureza, a partir da experiência sensível. 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54223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244A8FC-3B9B-784B-A602-79A8D607C7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728133"/>
            <a:ext cx="10591800" cy="5448830"/>
          </a:xfrm>
        </p:spPr>
        <p:txBody>
          <a:bodyPr anchor="ctr"/>
          <a:lstStyle/>
          <a:p>
            <a:pPr marL="0" indent="0">
              <a:buNone/>
            </a:pPr>
            <a:r>
              <a:rPr lang="pt-BR" sz="4000" dirty="0" smtClean="0"/>
              <a:t>Estes significados sempre aparecem emaranhados ou misturados, a mais ou a menos, nos seus diferentes usos, e tendem a se completar mutuamente mais do que a se contradizer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4316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38030EBB-D01B-C54F-88A6-1D25327E59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778933"/>
            <a:ext cx="11265108" cy="5398030"/>
          </a:xfrm>
        </p:spPr>
        <p:txBody>
          <a:bodyPr anchor="ctr"/>
          <a:lstStyle/>
          <a:p>
            <a:pPr marL="914400" lvl="2" indent="0" algn="ctr">
              <a:lnSpc>
                <a:spcPct val="150000"/>
              </a:lnSpc>
              <a:buNone/>
            </a:pPr>
            <a:r>
              <a:rPr lang="pt-BR" sz="3600" dirty="0" smtClean="0"/>
              <a:t>"</a:t>
            </a:r>
            <a:r>
              <a:rPr lang="pt-BR" sz="3600" dirty="0"/>
              <a:t>The </a:t>
            </a:r>
            <a:r>
              <a:rPr lang="pt-BR" sz="3600" dirty="0" err="1"/>
              <a:t>reader</a:t>
            </a:r>
            <a:r>
              <a:rPr lang="pt-BR" sz="3600" dirty="0"/>
              <a:t> must play </a:t>
            </a:r>
            <a:r>
              <a:rPr lang="pt-BR" sz="3600" dirty="0" err="1"/>
              <a:t>this</a:t>
            </a:r>
            <a:r>
              <a:rPr lang="pt-BR" sz="3600" dirty="0"/>
              <a:t> show </a:t>
            </a:r>
            <a:r>
              <a:rPr lang="pt-BR" sz="3600" dirty="0" err="1"/>
              <a:t>on</a:t>
            </a:r>
            <a:r>
              <a:rPr lang="pt-BR" sz="3600" dirty="0"/>
              <a:t> </a:t>
            </a:r>
            <a:r>
              <a:rPr lang="pt-BR" sz="3600" dirty="0" err="1"/>
              <a:t>the</a:t>
            </a:r>
            <a:r>
              <a:rPr lang="pt-BR" sz="3600" dirty="0"/>
              <a:t> </a:t>
            </a:r>
            <a:r>
              <a:rPr lang="pt-BR" sz="3600" dirty="0" err="1"/>
              <a:t>theater</a:t>
            </a:r>
            <a:r>
              <a:rPr lang="pt-BR" sz="3600" dirty="0"/>
              <a:t> </a:t>
            </a:r>
            <a:r>
              <a:rPr lang="pt-BR" sz="3600" dirty="0" err="1"/>
              <a:t>of</a:t>
            </a:r>
            <a:r>
              <a:rPr lang="pt-BR" sz="3600" dirty="0"/>
              <a:t> </a:t>
            </a:r>
            <a:r>
              <a:rPr lang="pt-BR" sz="3600" dirty="0" err="1"/>
              <a:t>his</a:t>
            </a:r>
            <a:r>
              <a:rPr lang="pt-BR" sz="3600" dirty="0"/>
              <a:t> </a:t>
            </a:r>
            <a:r>
              <a:rPr lang="pt-BR" sz="3600" dirty="0" err="1"/>
              <a:t>own</a:t>
            </a:r>
            <a:r>
              <a:rPr lang="pt-BR" sz="3600" dirty="0"/>
              <a:t> </a:t>
            </a:r>
            <a:r>
              <a:rPr lang="pt-BR" sz="3600" dirty="0" err="1"/>
              <a:t>mind</a:t>
            </a:r>
            <a:r>
              <a:rPr lang="pt-BR" sz="3600" dirty="0"/>
              <a:t>”. </a:t>
            </a:r>
            <a:r>
              <a:rPr lang="pt-BR" dirty="0"/>
              <a:t>(</a:t>
            </a:r>
            <a:r>
              <a:rPr lang="pt-BR" dirty="0" smtClean="0"/>
              <a:t>Shakespeare)</a:t>
            </a:r>
          </a:p>
          <a:p>
            <a:pPr marL="914400" lvl="2" indent="0" algn="just">
              <a:lnSpc>
                <a:spcPct val="150000"/>
              </a:lnSpc>
              <a:buNone/>
            </a:pPr>
            <a:endParaRPr lang="pt-BR" dirty="0"/>
          </a:p>
          <a:p>
            <a:pPr marL="914400" lvl="2" indent="0" algn="ctr">
              <a:lnSpc>
                <a:spcPct val="150000"/>
              </a:lnSpc>
              <a:buNone/>
            </a:pPr>
            <a:r>
              <a:rPr lang="pt-BR" dirty="0" smtClean="0"/>
              <a:t>O leitor deve fazer este show no teatro de sua própria mente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59406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876A045B-D56D-1848-B965-EEE9FA391A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0" y="318558"/>
            <a:ext cx="9897979" cy="6133041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sz="3600" dirty="0" smtClean="0"/>
              <a:t>Laplanche e </a:t>
            </a:r>
            <a:r>
              <a:rPr lang="pt-BR" sz="3600" dirty="0" err="1" smtClean="0"/>
              <a:t>Pontalis</a:t>
            </a:r>
            <a:r>
              <a:rPr lang="pt-BR" sz="3600" dirty="0" smtClean="0"/>
              <a:t> definiram </a:t>
            </a:r>
            <a:r>
              <a:rPr lang="pt-BR" sz="3600" i="1" dirty="0" smtClean="0"/>
              <a:t>fantasma</a:t>
            </a:r>
            <a:r>
              <a:rPr lang="pt-BR" sz="3600" dirty="0" smtClean="0"/>
              <a:t> como “o cenário imaginário onde o sujeito se acha presente”, figurando a realização de um desejo, em último caso inconsciente. Esta capacidade de se representar, de se dar a ver, de figurar qualquer coisa implica desde já uma ruptura, uma </a:t>
            </a:r>
            <a:r>
              <a:rPr lang="pt-BR" sz="3600" dirty="0"/>
              <a:t>d</a:t>
            </a:r>
            <a:r>
              <a:rPr lang="pt-BR" sz="3600" dirty="0" smtClean="0"/>
              <a:t>erivação (veremos mais adiante, uma forma de negação), por relação ao jogo mais imediato das impressões sensíveis.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8713538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B8AC0D8-5FB6-D541-86DA-8DC59607CF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6484" y="0"/>
            <a:ext cx="10074442" cy="6857999"/>
          </a:xfrm>
        </p:spPr>
        <p:txBody>
          <a:bodyPr anchor="ctr">
            <a:normAutofit/>
          </a:bodyPr>
          <a:lstStyle/>
          <a:p>
            <a:pPr marL="0" indent="0" algn="just">
              <a:buNone/>
            </a:pPr>
            <a:r>
              <a:rPr lang="pt-BR" sz="3600" dirty="0" smtClean="0"/>
              <a:t>Aqui a memória, evidentemente, acha-se associada, tornando possível evocar, recriar ou transformar impressões antigas, lembranças</a:t>
            </a:r>
            <a:r>
              <a:rPr lang="pt-BR" sz="3600" dirty="0"/>
              <a:t> </a:t>
            </a:r>
            <a:r>
              <a:rPr lang="pt-BR" sz="3600" dirty="0" smtClean="0"/>
              <a:t>ou traços mnésicos. O devaneio, articulado tanto à experiência </a:t>
            </a:r>
            <a:r>
              <a:rPr lang="pt-BR" sz="3600" dirty="0" err="1" smtClean="0"/>
              <a:t>vígil</a:t>
            </a:r>
            <a:r>
              <a:rPr lang="pt-BR" sz="3600" dirty="0" smtClean="0"/>
              <a:t> quanto à atividade voluntária, ou ao sonho, essencialmente tributário de uma vida psíquica inconsciente, tornam isso evidente, cada um à sua maneira. Imaginar é, então, tratar a informação anteriormente recolhida e estocada.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953861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43C1CA4E-74F6-CE4D-9380-C6CA47D944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800" y="762000"/>
            <a:ext cx="9550400" cy="5513388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pt-BR" sz="3600" dirty="0" smtClean="0"/>
              <a:t>Imaginar é seguidamente e de maneira sistemática justapor, combinar, articular, sintetizar imagens ou ideias para as reproduzir ao representa-las, ou para arranjar ou fazer diferentes arranjos, agora percebidos ou definidos como novos (inovações, entendidas </a:t>
            </a:r>
            <a:r>
              <a:rPr lang="pt-BR" sz="3600" dirty="0"/>
              <a:t>como descoberta, desvelamento, </a:t>
            </a:r>
            <a:r>
              <a:rPr lang="pt-BR" sz="3600" dirty="0" smtClean="0"/>
              <a:t>revelação).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4171344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>
            <a:extLst>
              <a:ext uri="{FF2B5EF4-FFF2-40B4-BE49-F238E27FC236}">
                <a16:creationId xmlns="" xmlns:a16="http://schemas.microsoft.com/office/drawing/2014/main" id="{131B69E0-4F90-A546-88BA-1854AAFBF6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4420" y="0"/>
            <a:ext cx="9804845" cy="6858000"/>
          </a:xfrm>
        </p:spPr>
        <p:txBody>
          <a:bodyPr anchor="ctr"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pt-BR" sz="3200" dirty="0" smtClean="0"/>
              <a:t>Imaginar é, talvez, uma vez mais, num nível mais radical, menos estruturado, e paradoxalmente mais elaborado, criar, em função tanto da experiência adquirida quanto da atual, outra coisa que o que estava já aqui, pré-existente, disponível ou ainda ignorado. É, de fato, um outro tipo de ordem, por relação à ordem anteriormente reconhecida e da qual resulta. </a:t>
            </a:r>
            <a:r>
              <a:rPr lang="pt-BR" sz="3200" dirty="0"/>
              <a:t>É</a:t>
            </a:r>
            <a:r>
              <a:rPr lang="pt-BR" sz="3200" dirty="0" smtClean="0"/>
              <a:t> somente para este tipo de atividade que propomos reservar os termos invenção e criação (seja se se trata dos domínios científico, artístico, filosófico ou político)</a:t>
            </a:r>
            <a:endParaRPr lang="pt-BR" sz="3200" dirty="0"/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96222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="" xmlns:a16="http://schemas.microsoft.com/office/drawing/2014/main" id="{6E0EBEF8-76FF-2049-9008-51A049A2C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Relações entre aparelho psíquico e imaginário</a:t>
            </a:r>
          </a:p>
        </p:txBody>
      </p:sp>
      <p:sp>
        <p:nvSpPr>
          <p:cNvPr id="7" name="Oval 6">
            <a:extLst>
              <a:ext uri="{FF2B5EF4-FFF2-40B4-BE49-F238E27FC236}">
                <a16:creationId xmlns="" xmlns:a16="http://schemas.microsoft.com/office/drawing/2014/main" id="{FC1DAD5D-C558-8D40-9955-6A6F3763B1E2}"/>
              </a:ext>
            </a:extLst>
          </p:cNvPr>
          <p:cNvSpPr/>
          <p:nvPr/>
        </p:nvSpPr>
        <p:spPr>
          <a:xfrm>
            <a:off x="4646951" y="2008685"/>
            <a:ext cx="2578308" cy="1321633"/>
          </a:xfrm>
          <a:prstGeom prst="ellipse">
            <a:avLst/>
          </a:prstGeom>
          <a:ln w="38100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Imaginário</a:t>
            </a:r>
          </a:p>
          <a:p>
            <a:pPr algn="ctr"/>
            <a:r>
              <a:rPr lang="pt-BR" dirty="0"/>
              <a:t>[Imaginação]</a:t>
            </a:r>
          </a:p>
        </p:txBody>
      </p:sp>
      <p:sp>
        <p:nvSpPr>
          <p:cNvPr id="8" name="Oval 7">
            <a:extLst>
              <a:ext uri="{FF2B5EF4-FFF2-40B4-BE49-F238E27FC236}">
                <a16:creationId xmlns="" xmlns:a16="http://schemas.microsoft.com/office/drawing/2014/main" id="{85103A0B-5FE5-3C4C-9C04-4884E397DC69}"/>
              </a:ext>
            </a:extLst>
          </p:cNvPr>
          <p:cNvSpPr/>
          <p:nvPr/>
        </p:nvSpPr>
        <p:spPr>
          <a:xfrm>
            <a:off x="2730713" y="4049840"/>
            <a:ext cx="2578308" cy="1321633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/>
              <a:t>Real</a:t>
            </a:r>
          </a:p>
          <a:p>
            <a:pPr algn="ctr"/>
            <a:r>
              <a:rPr lang="pt-BR" dirty="0"/>
              <a:t>[Realidade]</a:t>
            </a:r>
          </a:p>
        </p:txBody>
      </p:sp>
      <p:sp>
        <p:nvSpPr>
          <p:cNvPr id="9" name="Oval 8">
            <a:extLst>
              <a:ext uri="{FF2B5EF4-FFF2-40B4-BE49-F238E27FC236}">
                <a16:creationId xmlns="" xmlns:a16="http://schemas.microsoft.com/office/drawing/2014/main" id="{39B8BE9B-F327-6F4D-B75A-9634928DF9D7}"/>
              </a:ext>
            </a:extLst>
          </p:cNvPr>
          <p:cNvSpPr/>
          <p:nvPr/>
        </p:nvSpPr>
        <p:spPr>
          <a:xfrm>
            <a:off x="6703098" y="4019858"/>
            <a:ext cx="2578308" cy="1351615"/>
          </a:xfrm>
          <a:prstGeom prst="ellipse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pt-BR" dirty="0" smtClean="0"/>
              <a:t>Símbolo</a:t>
            </a:r>
            <a:endParaRPr lang="pt-BR" dirty="0"/>
          </a:p>
          <a:p>
            <a:pPr algn="ctr"/>
            <a:r>
              <a:rPr lang="pt-BR" dirty="0"/>
              <a:t>[</a:t>
            </a:r>
            <a:r>
              <a:rPr lang="pt-BR" dirty="0" smtClean="0"/>
              <a:t>Simbólico</a:t>
            </a:r>
            <a:r>
              <a:rPr lang="pt-BR" dirty="0"/>
              <a:t>]</a:t>
            </a:r>
          </a:p>
        </p:txBody>
      </p:sp>
      <p:sp>
        <p:nvSpPr>
          <p:cNvPr id="10" name="CaixaDeTexto 9">
            <a:extLst>
              <a:ext uri="{FF2B5EF4-FFF2-40B4-BE49-F238E27FC236}">
                <a16:creationId xmlns="" xmlns:a16="http://schemas.microsoft.com/office/drawing/2014/main" id="{7E054104-79E5-CE4C-A3D4-8BE6B4E2D300}"/>
              </a:ext>
            </a:extLst>
          </p:cNvPr>
          <p:cNvSpPr txBox="1"/>
          <p:nvPr/>
        </p:nvSpPr>
        <p:spPr>
          <a:xfrm>
            <a:off x="2730713" y="5756222"/>
            <a:ext cx="65506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dirty="0"/>
              <a:t>Processo de constituição do Sujeito</a:t>
            </a:r>
          </a:p>
        </p:txBody>
      </p:sp>
      <p:sp>
        <p:nvSpPr>
          <p:cNvPr id="11" name="Seta para Baixo 10">
            <a:extLst>
              <a:ext uri="{FF2B5EF4-FFF2-40B4-BE49-F238E27FC236}">
                <a16:creationId xmlns="" xmlns:a16="http://schemas.microsoft.com/office/drawing/2014/main" id="{7B6FCA19-DB21-1146-B3F4-6138F896DDAC}"/>
              </a:ext>
            </a:extLst>
          </p:cNvPr>
          <p:cNvSpPr/>
          <p:nvPr/>
        </p:nvSpPr>
        <p:spPr>
          <a:xfrm rot="19501437">
            <a:off x="6610463" y="3245004"/>
            <a:ext cx="214576" cy="10987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Seta para Baixo 11">
            <a:extLst>
              <a:ext uri="{FF2B5EF4-FFF2-40B4-BE49-F238E27FC236}">
                <a16:creationId xmlns="" xmlns:a16="http://schemas.microsoft.com/office/drawing/2014/main" id="{D4DA349E-8729-944B-882B-59B135E07CAF}"/>
              </a:ext>
            </a:extLst>
          </p:cNvPr>
          <p:cNvSpPr/>
          <p:nvPr/>
        </p:nvSpPr>
        <p:spPr>
          <a:xfrm rot="12721029">
            <a:off x="4866145" y="3170490"/>
            <a:ext cx="180116" cy="104289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3" name="Seta para Baixo 12">
            <a:extLst>
              <a:ext uri="{FF2B5EF4-FFF2-40B4-BE49-F238E27FC236}">
                <a16:creationId xmlns="" xmlns:a16="http://schemas.microsoft.com/office/drawing/2014/main" id="{1E9D7E2F-78D5-E14D-AE2F-015EE982A135}"/>
              </a:ext>
            </a:extLst>
          </p:cNvPr>
          <p:cNvSpPr/>
          <p:nvPr/>
        </p:nvSpPr>
        <p:spPr>
          <a:xfrm rot="16200000">
            <a:off x="5914037" y="4166119"/>
            <a:ext cx="199092" cy="134905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4" name="Seta para Baixo 13">
            <a:extLst>
              <a:ext uri="{FF2B5EF4-FFF2-40B4-BE49-F238E27FC236}">
                <a16:creationId xmlns="" xmlns:a16="http://schemas.microsoft.com/office/drawing/2014/main" id="{971A3C9E-BA3C-244B-8450-782FA765F9D0}"/>
              </a:ext>
            </a:extLst>
          </p:cNvPr>
          <p:cNvSpPr/>
          <p:nvPr/>
        </p:nvSpPr>
        <p:spPr>
          <a:xfrm rot="8687406">
            <a:off x="6896634" y="3148834"/>
            <a:ext cx="207616" cy="105760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Seta para Baixo 14">
            <a:extLst>
              <a:ext uri="{FF2B5EF4-FFF2-40B4-BE49-F238E27FC236}">
                <a16:creationId xmlns="" xmlns:a16="http://schemas.microsoft.com/office/drawing/2014/main" id="{DB4922FB-0A4A-AE4D-8902-57F2243653E5}"/>
              </a:ext>
            </a:extLst>
          </p:cNvPr>
          <p:cNvSpPr/>
          <p:nvPr/>
        </p:nvSpPr>
        <p:spPr>
          <a:xfrm rot="5400000">
            <a:off x="5902408" y="3869052"/>
            <a:ext cx="207300" cy="13641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Seta para Baixo 15">
            <a:extLst>
              <a:ext uri="{FF2B5EF4-FFF2-40B4-BE49-F238E27FC236}">
                <a16:creationId xmlns="" xmlns:a16="http://schemas.microsoft.com/office/drawing/2014/main" id="{0DD73A43-A397-AA46-86FB-FBEB7A10A1F0}"/>
              </a:ext>
            </a:extLst>
          </p:cNvPr>
          <p:cNvSpPr/>
          <p:nvPr/>
        </p:nvSpPr>
        <p:spPr>
          <a:xfrm rot="1918547">
            <a:off x="5218916" y="3267721"/>
            <a:ext cx="223127" cy="111407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8481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2147</TotalTime>
  <Words>434</Words>
  <Application>Microsoft Office PowerPoint</Application>
  <PresentationFormat>Widescreen</PresentationFormat>
  <Paragraphs>28</Paragraphs>
  <Slides>10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do Office</vt:lpstr>
      <vt:lpstr>Ideias esparsas e desencontradas e ainda algo borradas sobre a categoria Imaginário e suas correlações com a questão candente e prática da Colonialidade. Ou de como podemos descolonizar nosso imaginário social e individual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Relações entre aparelho psíquico e imaginário</vt:lpstr>
      <vt:lpstr>Apresentação do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Usuário do Microsoft Office</dc:creator>
  <cp:lastModifiedBy>Carlos Botazzo</cp:lastModifiedBy>
  <cp:revision>19</cp:revision>
  <dcterms:created xsi:type="dcterms:W3CDTF">2020-01-29T19:32:49Z</dcterms:created>
  <dcterms:modified xsi:type="dcterms:W3CDTF">2022-08-15T20:38:01Z</dcterms:modified>
</cp:coreProperties>
</file>