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0" r:id="rId23"/>
    <p:sldId id="277" r:id="rId24"/>
  </p:sldIdLst>
  <p:sldSz cx="9144000" cy="6858000" type="screen4x3"/>
  <p:notesSz cx="6881813" cy="95885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FC10-76F2-4733-8BED-D18D29BCCFD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2E02-307D-4F0C-AD34-BF3A928F37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FC10-76F2-4733-8BED-D18D29BCCFD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2E02-307D-4F0C-AD34-BF3A928F37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FC10-76F2-4733-8BED-D18D29BCCFD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2E02-307D-4F0C-AD34-BF3A928F37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FC10-76F2-4733-8BED-D18D29BCCFD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2E02-307D-4F0C-AD34-BF3A928F37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FC10-76F2-4733-8BED-D18D29BCCFD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2E02-307D-4F0C-AD34-BF3A928F37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FC10-76F2-4733-8BED-D18D29BCCFD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2E02-307D-4F0C-AD34-BF3A928F37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FC10-76F2-4733-8BED-D18D29BCCFD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2E02-307D-4F0C-AD34-BF3A928F37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FC10-76F2-4733-8BED-D18D29BCCFD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2E02-307D-4F0C-AD34-BF3A928F37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FC10-76F2-4733-8BED-D18D29BCCFD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2E02-307D-4F0C-AD34-BF3A928F37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FC10-76F2-4733-8BED-D18D29BCCFD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2E02-307D-4F0C-AD34-BF3A928F37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FC10-76F2-4733-8BED-D18D29BCCFD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2E02-307D-4F0C-AD34-BF3A928F37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AFC10-76F2-4733-8BED-D18D29BCCFD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52E02-307D-4F0C-AD34-BF3A928F37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764704"/>
            <a:ext cx="9144000" cy="4536504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CUSTOS DA TRIBUTAÇÃO: </a:t>
            </a:r>
            <a:br>
              <a:rPr lang="en-US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CARGA DOS IMPOSTOS</a:t>
            </a:r>
            <a:br>
              <a:rPr lang="en-US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(UMA ANÁLISE DE EQUILÍBRIO PARCIAL)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EFEITOS DE ILUSTRAÇÃO, PENSE EM TRÊS MERCADORIAS: B, C E LAZER.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O INDIV</a:t>
            </a:r>
            <a:r>
              <a:rPr lang="pt-BR" sz="2000" dirty="0" smtClean="0"/>
              <a:t>ÍDUO RENUNCIA LAZER PARA AUFERIR RENDA E GASTAR </a:t>
            </a:r>
            <a:r>
              <a:rPr lang="pt-BR" sz="2000" dirty="0" smtClean="0"/>
              <a:t>NA COMPRA</a:t>
            </a:r>
          </a:p>
          <a:p>
            <a:r>
              <a:rPr lang="pt-BR" sz="2000" dirty="0"/>
              <a:t> </a:t>
            </a:r>
            <a:r>
              <a:rPr lang="pt-BR" sz="2000" dirty="0" smtClean="0"/>
              <a:t>         DAS MERCADORIAS</a:t>
            </a:r>
            <a:r>
              <a:rPr lang="pt-BR" sz="2000" dirty="0" smtClean="0"/>
              <a:t> </a:t>
            </a:r>
            <a:r>
              <a:rPr lang="pt-BR" sz="2000" dirty="0" smtClean="0"/>
              <a:t>(B) E (C</a:t>
            </a:r>
            <a:r>
              <a:rPr lang="pt-BR" sz="2000" dirty="0" smtClean="0"/>
              <a:t>). ASSIM COMO, N</a:t>
            </a:r>
            <a:r>
              <a:rPr lang="en-US" sz="2000" dirty="0" smtClean="0"/>
              <a:t>A PRODUÇÃO, O LAZER É UM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</a:t>
            </a:r>
            <a:r>
              <a:rPr lang="en-US" sz="2000" dirty="0" smtClean="0"/>
              <a:t>INSUMO </a:t>
            </a:r>
            <a:r>
              <a:rPr lang="en-US" sz="2000" dirty="0" smtClean="0"/>
              <a:t>NA PRODUÇÃO DE (B) </a:t>
            </a:r>
            <a:r>
              <a:rPr lang="en-US" sz="2000" dirty="0" smtClean="0"/>
              <a:t>E  </a:t>
            </a:r>
            <a:r>
              <a:rPr lang="en-US" sz="2000" dirty="0" smtClean="0"/>
              <a:t>(C ).  A TAXA </a:t>
            </a:r>
            <a:r>
              <a:rPr lang="en-US" sz="2000" dirty="0" smtClean="0"/>
              <a:t> À </a:t>
            </a:r>
            <a:r>
              <a:rPr lang="en-US" sz="2000" dirty="0" smtClean="0"/>
              <a:t>QUAL O TEMPO DE LAZER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</a:t>
            </a:r>
            <a:r>
              <a:rPr lang="en-US" sz="2000" dirty="0" smtClean="0"/>
              <a:t>PODE </a:t>
            </a:r>
            <a:r>
              <a:rPr lang="en-US" sz="2000" dirty="0" smtClean="0"/>
              <a:t>SER TRANSFORMADO EM </a:t>
            </a:r>
            <a:r>
              <a:rPr lang="en-US" sz="2000" dirty="0" smtClean="0"/>
              <a:t>(</a:t>
            </a:r>
            <a:r>
              <a:rPr lang="en-US" sz="2000" dirty="0" smtClean="0"/>
              <a:t>B )  É:   TMT</a:t>
            </a:r>
            <a:r>
              <a:rPr lang="en-US" sz="2000" baseline="-25000" dirty="0" smtClean="0"/>
              <a:t>L,B</a:t>
            </a:r>
            <a:r>
              <a:rPr lang="en-US" sz="2000" dirty="0" smtClean="0"/>
              <a:t> ,    E    EM (C ) É:   TMT</a:t>
            </a:r>
            <a:r>
              <a:rPr lang="en-US" sz="2000" baseline="-25000" dirty="0" smtClean="0"/>
              <a:t>L,C</a:t>
            </a:r>
            <a:r>
              <a:rPr lang="en-US" sz="2000" dirty="0" smtClean="0"/>
              <a:t> .</a:t>
            </a:r>
          </a:p>
          <a:p>
            <a:endParaRPr lang="en-US" sz="2000" dirty="0"/>
          </a:p>
          <a:p>
            <a:r>
              <a:rPr lang="en-US" sz="2000" dirty="0" smtClean="0"/>
              <a:t>           </a:t>
            </a:r>
            <a:r>
              <a:rPr lang="en-US" sz="2000" b="1" u="sng" dirty="0" smtClean="0"/>
              <a:t>NUM EQUILÍBRIO EFICIENTE DE </a:t>
            </a:r>
            <a:r>
              <a:rPr lang="en-US" sz="2000" b="1" u="sng" dirty="0" smtClean="0"/>
              <a:t>PARETO</a:t>
            </a:r>
            <a:r>
              <a:rPr lang="en-US" sz="2000" dirty="0"/>
              <a:t>:</a:t>
            </a:r>
            <a:r>
              <a:rPr lang="en-US" sz="2000" dirty="0" smtClean="0"/>
              <a:t>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</a:t>
            </a:r>
            <a:r>
              <a:rPr lang="en-US" sz="2000" dirty="0" smtClean="0"/>
              <a:t>NO </a:t>
            </a:r>
            <a:r>
              <a:rPr lang="en-US" sz="2000" dirty="0" smtClean="0"/>
              <a:t>CASO DOS BENS (B) E (C ) </a:t>
            </a:r>
            <a:r>
              <a:rPr lang="en-US" sz="2000" dirty="0" smtClean="0"/>
              <a:t>TEREMOS  </a:t>
            </a:r>
            <a:r>
              <a:rPr lang="en-US" sz="2000" dirty="0" smtClean="0"/>
              <a:t>A IGUALDADE: 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</a:t>
            </a:r>
            <a:r>
              <a:rPr lang="en-US" sz="2000" dirty="0" smtClean="0"/>
              <a:t> </a:t>
            </a:r>
            <a:r>
              <a:rPr lang="en-US" sz="2000" b="1" dirty="0" err="1" smtClean="0"/>
              <a:t>TxMgSUB</a:t>
            </a:r>
            <a:r>
              <a:rPr lang="en-US" sz="2000" b="1" baseline="-25000" dirty="0" err="1" smtClean="0"/>
              <a:t>B,C</a:t>
            </a:r>
            <a:r>
              <a:rPr lang="en-US" sz="2000" b="1" dirty="0" smtClean="0"/>
              <a:t> = (P</a:t>
            </a:r>
            <a:r>
              <a:rPr lang="en-US" sz="2000" b="1" baseline="-25000" dirty="0" smtClean="0"/>
              <a:t>B</a:t>
            </a:r>
            <a:r>
              <a:rPr lang="en-US" sz="2000" b="1" dirty="0" smtClean="0"/>
              <a:t> /P</a:t>
            </a:r>
            <a:r>
              <a:rPr lang="en-US" sz="2000" b="1" baseline="-25000" dirty="0" smtClean="0"/>
              <a:t>C</a:t>
            </a:r>
            <a:r>
              <a:rPr lang="en-US" sz="2000" b="1" dirty="0" smtClean="0"/>
              <a:t> ) = TMT</a:t>
            </a:r>
            <a:r>
              <a:rPr lang="en-US" sz="2000" b="1" baseline="-25000" dirty="0" smtClean="0"/>
              <a:t>B,C</a:t>
            </a:r>
            <a:r>
              <a:rPr lang="en-US" sz="2000" b="1" dirty="0" smtClean="0"/>
              <a:t>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ASSIM COMO,  A EFICIÊNCIA REQUER QUE NO CASO DA  “COMMODITY”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LAZER  DEVAM  OCORRER AS SEGUINTES IGUALDADES: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 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TxMgSUB</a:t>
            </a:r>
            <a:r>
              <a:rPr lang="en-US" sz="2000" b="1" baseline="-25000" dirty="0" err="1" smtClean="0"/>
              <a:t>L,B</a:t>
            </a:r>
            <a:r>
              <a:rPr lang="en-US" sz="2000" b="1" dirty="0" smtClean="0"/>
              <a:t>  =  (W/P</a:t>
            </a:r>
            <a:r>
              <a:rPr lang="en-US" sz="2000" b="1" baseline="-25000" dirty="0" smtClean="0"/>
              <a:t>B</a:t>
            </a:r>
            <a:r>
              <a:rPr lang="en-US" sz="2000" b="1" dirty="0" smtClean="0"/>
              <a:t>) = TMT</a:t>
            </a:r>
            <a:r>
              <a:rPr lang="en-US" sz="2000" b="1" baseline="-25000" dirty="0" smtClean="0"/>
              <a:t>L,B</a:t>
            </a:r>
            <a:r>
              <a:rPr lang="en-US" sz="2000" b="1" dirty="0" smtClean="0"/>
              <a:t>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 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TxMgSUB</a:t>
            </a:r>
            <a:r>
              <a:rPr lang="en-US" sz="2000" b="1" baseline="-25000" dirty="0" err="1" smtClean="0"/>
              <a:t>L,C</a:t>
            </a:r>
            <a:r>
              <a:rPr lang="en-US" sz="2000" b="1" dirty="0" smtClean="0"/>
              <a:t>   =  (W/P</a:t>
            </a:r>
            <a:r>
              <a:rPr lang="en-US" sz="2000" b="1" baseline="-25000" dirty="0" smtClean="0"/>
              <a:t>C</a:t>
            </a:r>
            <a:r>
              <a:rPr lang="en-US" sz="2000" b="1" dirty="0" smtClean="0"/>
              <a:t>) = TMT</a:t>
            </a:r>
            <a:r>
              <a:rPr lang="en-US" sz="2000" b="1" baseline="-25000" dirty="0" smtClean="0"/>
              <a:t>L,C</a:t>
            </a:r>
            <a:r>
              <a:rPr lang="en-US" sz="2000" b="1" dirty="0" smtClean="0"/>
              <a:t> .</a:t>
            </a:r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SUPONHA AGORA UMA TRIBUTAÇÃO DA RENDA SALÁRIO:  </a:t>
            </a:r>
          </a:p>
          <a:p>
            <a:pPr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          ENTÃO, A DECISÃO DE OFERTA DE TRABALHO DO INDIVÍDUO PASSA A  </a:t>
            </a:r>
          </a:p>
          <a:p>
            <a:pPr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          DEPENDER DO SALÁRIO APÓS O IMPOSTO: (1 – t)W.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      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PORTANTO, </a:t>
            </a:r>
            <a:r>
              <a:rPr lang="en-US" sz="2000" i="1" u="sng" dirty="0" smtClean="0"/>
              <a:t>O INDIVÍDUO ALTERA SEUS CONSUMOS </a:t>
            </a:r>
            <a:r>
              <a:rPr lang="en-US" sz="2000" i="1" u="sng" dirty="0"/>
              <a:t>[</a:t>
            </a:r>
            <a:r>
              <a:rPr lang="en-US" sz="2000" i="1" u="sng" dirty="0" smtClean="0"/>
              <a:t>DOS BENS (B) E (C) E DE </a:t>
            </a:r>
          </a:p>
          <a:p>
            <a:r>
              <a:rPr lang="en-US" sz="2000" i="1" dirty="0"/>
              <a:t> </a:t>
            </a:r>
            <a:r>
              <a:rPr lang="en-US" sz="2000" i="1" dirty="0" smtClean="0"/>
              <a:t>        </a:t>
            </a:r>
            <a:r>
              <a:rPr lang="en-US" sz="2000" i="1" u="sng" dirty="0" smtClean="0"/>
              <a:t>LAZER]</a:t>
            </a:r>
            <a:r>
              <a:rPr lang="en-US" sz="2000" i="1" dirty="0" smtClean="0"/>
              <a:t> </a:t>
            </a:r>
            <a:r>
              <a:rPr lang="en-US" sz="2000" dirty="0" smtClean="0"/>
              <a:t>ATÉ QUE, POR EXEMPLO, NO CASO DO BEM (B): </a:t>
            </a:r>
            <a:r>
              <a:rPr lang="en-US" sz="2000" b="1" dirty="0" err="1" smtClean="0"/>
              <a:t>TxMgSUB</a:t>
            </a:r>
            <a:r>
              <a:rPr lang="en-US" sz="2000" b="1" baseline="-25000" dirty="0" err="1" smtClean="0"/>
              <a:t>L,B</a:t>
            </a:r>
            <a:r>
              <a:rPr lang="en-US" sz="2000" b="1" dirty="0" smtClean="0"/>
              <a:t> =  [(1-t)W/P</a:t>
            </a:r>
            <a:r>
              <a:rPr lang="en-US" sz="2000" b="1" baseline="-25000" dirty="0" smtClean="0"/>
              <a:t>B</a:t>
            </a:r>
            <a:r>
              <a:rPr lang="en-US" sz="2000" b="1" dirty="0"/>
              <a:t>]</a:t>
            </a:r>
            <a:r>
              <a:rPr lang="en-US" sz="2000" b="1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         POR OUTRO LADO, COMO O CUSTO DO TRABALHO DA PERSPECTIVA DO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PRODUTOR NÃO SE ALTEROU,</a:t>
            </a:r>
            <a:r>
              <a:rPr lang="en-US" sz="2000" i="1" dirty="0" smtClean="0"/>
              <a:t> </a:t>
            </a:r>
            <a:r>
              <a:rPr lang="en-US" sz="2000" i="1" u="sng" dirty="0" smtClean="0"/>
              <a:t>AS DECISÕES NA PRODUÇÃO CONTINUAM SENDO</a:t>
            </a:r>
            <a:r>
              <a:rPr lang="en-US" sz="2000" dirty="0" smtClean="0"/>
              <a:t>: </a:t>
            </a:r>
          </a:p>
          <a:p>
            <a:r>
              <a:rPr lang="en-US" sz="2000" dirty="0" smtClean="0"/>
              <a:t>                                                 </a:t>
            </a:r>
            <a:r>
              <a:rPr lang="en-US" sz="2000" b="1" dirty="0" smtClean="0"/>
              <a:t> (W/P</a:t>
            </a:r>
            <a:r>
              <a:rPr lang="en-US" sz="2000" b="1" baseline="-25000" dirty="0" smtClean="0"/>
              <a:t>B</a:t>
            </a:r>
            <a:r>
              <a:rPr lang="en-US" sz="2000" b="1" dirty="0" smtClean="0"/>
              <a:t>) = TMT</a:t>
            </a:r>
            <a:r>
              <a:rPr lang="en-US" sz="2000" b="1" baseline="-25000" dirty="0" smtClean="0"/>
              <a:t>L,B</a:t>
            </a:r>
            <a:r>
              <a:rPr lang="en-US" sz="2000" b="1" dirty="0" smtClean="0"/>
              <a:t> </a:t>
            </a:r>
          </a:p>
          <a:p>
            <a:r>
              <a:rPr lang="en-US" sz="2000" dirty="0" smtClean="0"/>
              <a:t>      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CONSEQUENTEMENTE TEREMOS: 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TxMgSUB</a:t>
            </a:r>
            <a:r>
              <a:rPr lang="en-US" sz="20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L,B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[(1-t)W/P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   &lt;     (W/P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= TMT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L,B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/>
              <a:t>            </a:t>
            </a:r>
          </a:p>
          <a:p>
            <a:r>
              <a:rPr lang="en-US" sz="2000" dirty="0" smtClean="0"/>
              <a:t>         </a:t>
            </a:r>
          </a:p>
          <a:p>
            <a:r>
              <a:rPr lang="en-US" sz="2000" dirty="0" smtClean="0"/>
              <a:t>       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PERDA DE EFICIÊNCIA QUE AQUI OCORRE É PORQUE HÁ UMA CUNHA 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TRIBUTÁRIA ENTRE O QUE O TRABALHADOR RECEBE  COMO SALÁRIO LÍQUIDO: 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[(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1-t)W/P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E  O QUE O PRODUTOR PAGA COMO CUSTO DE TRABALHO: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(W/P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 </a:t>
            </a:r>
            <a:r>
              <a:rPr lang="en-US" sz="2000" b="1" dirty="0"/>
              <a:t> </a:t>
            </a:r>
            <a:endParaRPr lang="en-US" sz="2000" b="1" dirty="0" smtClean="0"/>
          </a:p>
          <a:p>
            <a:endParaRPr lang="en-US" sz="2000" dirty="0" smtClean="0"/>
          </a:p>
          <a:p>
            <a:r>
              <a:rPr lang="en-US" sz="2000" dirty="0" smtClean="0"/>
              <a:t>           </a:t>
            </a:r>
            <a:r>
              <a:rPr lang="en-US" sz="2000" u="sng" dirty="0" smtClean="0"/>
              <a:t>EM CONTRAPOSIÇÃO</a:t>
            </a:r>
            <a:r>
              <a:rPr lang="en-US" sz="2000" dirty="0" smtClean="0"/>
              <a:t>, UM IMPOSTO LUMP-SUM NÃO AFETA PREÇOS RELATIVOS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E, PORTANTO, NÃO PROVOCA ESSA CUNHA TRIBUTÁRIA. DE MODO QUE, AS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DECISÕES NO LADO DA OFERTA DE TRABALHO E NO LADO DO EMPREGO DE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TRABALHO SERÃO HARMÔNICAS, GERANDO AS CONDIÇÕES NECESSÁRIAS PARA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OBTENÇÃO DE UMA ALOCAÇÃO PARETO-EFICIENTE  (I.E., “</a:t>
            </a:r>
            <a:r>
              <a:rPr lang="en-US" sz="2000" dirty="0" err="1" smtClean="0"/>
              <a:t>TxMgSUB</a:t>
            </a:r>
            <a:r>
              <a:rPr lang="en-US" sz="2000" baseline="-25000" dirty="0" err="1" smtClean="0"/>
              <a:t>L,B</a:t>
            </a:r>
            <a:r>
              <a:rPr lang="en-US" sz="2000" dirty="0" smtClean="0"/>
              <a:t> =  TMT</a:t>
            </a:r>
            <a:r>
              <a:rPr lang="en-US" sz="2000" baseline="-25000" dirty="0" smtClean="0"/>
              <a:t>L,B</a:t>
            </a:r>
            <a:r>
              <a:rPr lang="en-US" sz="2000" dirty="0" smtClean="0"/>
              <a:t>”).</a:t>
            </a:r>
            <a:endParaRPr lang="pt-BR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SUPONHA UM CASO BEM ESPECIAL, NO QUAL A QUANTIDADE DEMANDADA POR DETERMINADA COMMODITY NÃO SE ALTERA APÓS A TRIBUTAÇÃO (DISTORCIVA) DA MESMA. PERGUNTA-SE: SIGNIFICA ISTO QUE NÃO HÁ EXCESSO DE CARGA?</a:t>
            </a:r>
            <a:endParaRPr lang="en-US" sz="2000" b="1" dirty="0" smtClean="0"/>
          </a:p>
          <a:p>
            <a:pPr algn="just"/>
            <a:endParaRPr lang="en-US" sz="2000" b="1" dirty="0" smtClean="0"/>
          </a:p>
          <a:p>
            <a:pPr algn="just"/>
            <a:r>
              <a:rPr lang="en-US" sz="2000" dirty="0" smtClean="0"/>
              <a:t>A INTUIÇÃO COM RELAÇÃO AO EXCESSO DE CARGA, É DE QUE ELE RESULTA DE DISTORÇÕES NAS DECISÕES DE ESCOLHA DEVIDO À DISTORÇÃO NOS PREÇOS RELATIVOS ENTRE CONSUMO E PRODUÇÃO, OU CUNHA TRIBUTÁRIA PROVOCADA PELO IMPOSTO. 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          </a:t>
            </a:r>
            <a:r>
              <a:rPr lang="en-US" sz="2000" u="sng" dirty="0" smtClean="0"/>
              <a:t>EM OUTRAS PALAVRAS</a:t>
            </a:r>
            <a:r>
              <a:rPr lang="en-US" sz="2000" dirty="0" smtClean="0"/>
              <a:t>, A QUESTÃO ACIMA COLOCADA É SOBRE SE, QUANDO NÃO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HOUVER ALTERAÇÃO NA QUANTIDADE (ÓTIMA) DEMANDADA APÓS A TAXAÇÃO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DE DETERMINADO BEM (“BEM B”) E COM CONSEQUENTE AUMENTO DE SEU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PREÇO </a:t>
            </a:r>
            <a:r>
              <a:rPr lang="en-US" sz="2000" dirty="0" smtClean="0"/>
              <a:t>RELATIVO (“POIS, ANTES </a:t>
            </a:r>
            <a:r>
              <a:rPr lang="en-US" sz="2000" dirty="0" smtClean="0"/>
              <a:t>= </a:t>
            </a:r>
            <a:r>
              <a:rPr lang="en-US" sz="2000" dirty="0"/>
              <a:t>(P</a:t>
            </a:r>
            <a:r>
              <a:rPr lang="en-US" sz="2000" baseline="-25000" dirty="0"/>
              <a:t>B</a:t>
            </a:r>
            <a:r>
              <a:rPr lang="en-US" sz="2000" dirty="0"/>
              <a:t> /P</a:t>
            </a:r>
            <a:r>
              <a:rPr lang="en-US" sz="2000" baseline="-25000" dirty="0"/>
              <a:t>C</a:t>
            </a:r>
            <a:r>
              <a:rPr lang="en-US" sz="2000" dirty="0"/>
              <a:t> )</a:t>
            </a:r>
            <a:r>
              <a:rPr lang="en-US" sz="2000" dirty="0" smtClean="0"/>
              <a:t>  &lt;  APÓS = [(</a:t>
            </a:r>
            <a:r>
              <a:rPr lang="en-US" sz="2000" dirty="0"/>
              <a:t>1+t</a:t>
            </a:r>
            <a:r>
              <a:rPr lang="en-US" sz="2000" baseline="-25000" dirty="0"/>
              <a:t>b</a:t>
            </a:r>
            <a:r>
              <a:rPr lang="en-US" sz="2000" dirty="0"/>
              <a:t>).P</a:t>
            </a:r>
            <a:r>
              <a:rPr lang="en-US" sz="2000" baseline="-25000" dirty="0"/>
              <a:t>B</a:t>
            </a:r>
            <a:r>
              <a:rPr lang="en-US" sz="2000" dirty="0"/>
              <a:t> /P</a:t>
            </a:r>
            <a:r>
              <a:rPr lang="en-US" sz="2000" baseline="-25000" dirty="0"/>
              <a:t>C</a:t>
            </a:r>
            <a:r>
              <a:rPr lang="en-US" sz="2000" dirty="0"/>
              <a:t> </a:t>
            </a:r>
            <a:r>
              <a:rPr lang="en-US" sz="2000" dirty="0" smtClean="0"/>
              <a:t>]”),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</a:t>
            </a:r>
            <a:r>
              <a:rPr lang="en-US" sz="2000" dirty="0" smtClean="0"/>
              <a:t>PODER-SE-IA </a:t>
            </a:r>
            <a:r>
              <a:rPr lang="en-US" sz="2000" dirty="0" smtClean="0"/>
              <a:t>CONCLUIR QUE NÃO HÁ EXCESSO  DE CARGA. SERÁ ISTO VERDADE?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 A FORMA DE ANÁLISE QUE FAREMOS DESSA QUESTÃO É MEDIANTE A SEPARAÇÃO DOS EFEITOS RENDA E SUBSTITUIÇÃO, OS QUAIS OCORREM EM QUALQUER ALTERAÇÃO DE PREÇOS NA ECONOMIA. </a:t>
            </a:r>
            <a:endParaRPr lang="en-US" sz="2000" dirty="0" smtClean="0"/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VIMOS </a:t>
            </a:r>
            <a:r>
              <a:rPr lang="en-US" sz="2000" dirty="0" smtClean="0"/>
              <a:t>QUE A TRIBUTAÇÃO PROVOCA  A ALTERAÇÃO  DOS PREÇOS RELATIVOS E QUE A “CUNHA TRIBUTÁRIA ENTRE CONSUMO E PRODUÇÃO” DISTORCE AS DECISÕES ECONÔMICAS. ALÉM DISSO, ESSA ALTERAÇÃO (DOS PREÇOS RELATIVOS) GERA EFEITOS RENDA E EFEITOS SUBSTITUIÇÃO NAS DECISÕES DE ESCOLHA DOS BENS.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                 </a:t>
            </a:r>
            <a:r>
              <a:rPr lang="en-US" sz="2000" b="1" dirty="0" smtClean="0"/>
              <a:t>VEREMOS QUE O EXCESSO DE CARGA ESTÁ ASSOCIADO AOS EFEITOS </a:t>
            </a:r>
          </a:p>
          <a:p>
            <a:pPr algn="just"/>
            <a:r>
              <a:rPr lang="en-US" sz="2000" b="1" dirty="0" smtClean="0"/>
              <a:t>                 SUBSTITUIÇÃO, ENQUANTO QUE A VARIAÇÃO EQUIVALENTE  ESTÁ </a:t>
            </a:r>
          </a:p>
          <a:p>
            <a:pPr algn="just"/>
            <a:r>
              <a:rPr lang="en-US" sz="2000" b="1" dirty="0" smtClean="0"/>
              <a:t>                 ASSOCIADA AO EFEITO RENDA.</a:t>
            </a:r>
          </a:p>
          <a:p>
            <a:endParaRPr lang="en-US" sz="2000" b="1" dirty="0" smtClean="0"/>
          </a:p>
          <a:p>
            <a:pPr>
              <a:buNone/>
            </a:pPr>
            <a:endParaRPr lang="pt-BR" sz="2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0"/>
            <a:ext cx="8964488" cy="6741368"/>
          </a:xfrm>
        </p:spPr>
        <p:txBody>
          <a:bodyPr/>
          <a:lstStyle/>
          <a:p>
            <a:r>
              <a:rPr lang="en-US" dirty="0" smtClean="0"/>
              <a:t> </a:t>
            </a:r>
            <a:endParaRPr lang="pt-BR" dirty="0"/>
          </a:p>
        </p:txBody>
      </p:sp>
      <p:cxnSp>
        <p:nvCxnSpPr>
          <p:cNvPr id="5" name="Conector de seta reta 4"/>
          <p:cNvCxnSpPr/>
          <p:nvPr/>
        </p:nvCxnSpPr>
        <p:spPr>
          <a:xfrm rot="16200000" flipV="1">
            <a:off x="-1390971" y="2722611"/>
            <a:ext cx="5373216" cy="7200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1331640" y="5445224"/>
            <a:ext cx="774035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1259632" y="836712"/>
            <a:ext cx="7704856" cy="46085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rot="16200000" flipH="1">
            <a:off x="35496" y="2060848"/>
            <a:ext cx="4608512" cy="21602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o 14"/>
          <p:cNvSpPr/>
          <p:nvPr/>
        </p:nvSpPr>
        <p:spPr>
          <a:xfrm rot="11985765">
            <a:off x="1208383" y="-321140"/>
            <a:ext cx="5060096" cy="234678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reto 16"/>
          <p:cNvCxnSpPr/>
          <p:nvPr/>
        </p:nvCxnSpPr>
        <p:spPr>
          <a:xfrm rot="16200000" flipH="1">
            <a:off x="179512" y="3356992"/>
            <a:ext cx="4104456" cy="7200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rco 17"/>
          <p:cNvSpPr/>
          <p:nvPr/>
        </p:nvSpPr>
        <p:spPr>
          <a:xfrm rot="11607825">
            <a:off x="2066235" y="1636922"/>
            <a:ext cx="5184576" cy="2592288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reto 24"/>
          <p:cNvCxnSpPr/>
          <p:nvPr/>
        </p:nvCxnSpPr>
        <p:spPr>
          <a:xfrm>
            <a:off x="1331640" y="2636912"/>
            <a:ext cx="4464496" cy="280831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 rot="16200000" flipV="1">
            <a:off x="1151620" y="3609020"/>
            <a:ext cx="3600400" cy="7200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ixaDeTexto 29"/>
          <p:cNvSpPr txBox="1"/>
          <p:nvPr/>
        </p:nvSpPr>
        <p:spPr>
          <a:xfrm>
            <a:off x="2123728" y="1052736"/>
            <a:ext cx="360040" cy="28803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</a:t>
            </a:r>
            <a:r>
              <a:rPr lang="en-US" sz="1200" b="1" baseline="-25000" dirty="0" smtClean="0"/>
              <a:t>1</a:t>
            </a:r>
            <a:endParaRPr lang="pt-BR" sz="1200" b="1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2267744" y="2564904"/>
            <a:ext cx="360040" cy="276999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</a:t>
            </a:r>
            <a:r>
              <a:rPr lang="en-US" sz="1200" b="1" baseline="-25000" dirty="0" smtClean="0"/>
              <a:t>2</a:t>
            </a:r>
            <a:endParaRPr lang="pt-BR" sz="1200" b="1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2987824" y="3368025"/>
            <a:ext cx="360040" cy="276999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</a:t>
            </a:r>
            <a:r>
              <a:rPr lang="en-US" sz="1200" b="1" baseline="-25000" dirty="0" smtClean="0"/>
              <a:t>3</a:t>
            </a:r>
            <a:endParaRPr lang="pt-BR" sz="1200" b="1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1979712" y="3140968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</a:t>
            </a:r>
            <a:endParaRPr lang="pt-BR" sz="1400" b="1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2849390" y="1844824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G</a:t>
            </a:r>
            <a:endParaRPr lang="pt-BR" sz="1400" b="1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1727684" y="5445224"/>
            <a:ext cx="540060" cy="33855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B</a:t>
            </a:r>
            <a:r>
              <a:rPr lang="en-US" sz="1600" b="1" baseline="-25000" dirty="0" smtClean="0"/>
              <a:t>1  </a:t>
            </a:r>
            <a:r>
              <a:rPr lang="en-US" sz="1600" b="1" dirty="0" smtClean="0"/>
              <a:t>=</a:t>
            </a:r>
            <a:r>
              <a:rPr lang="en-US" sz="1600" b="1" dirty="0" smtClean="0">
                <a:solidFill>
                  <a:srgbClr val="00B050"/>
                </a:solidFill>
              </a:rPr>
              <a:t> </a:t>
            </a:r>
            <a:endParaRPr lang="pt-BR" sz="1600" b="1" dirty="0">
              <a:solidFill>
                <a:srgbClr val="00B05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3347864" y="1772816"/>
            <a:ext cx="864096" cy="276999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C.IND.  (I</a:t>
            </a:r>
            <a:r>
              <a:rPr lang="en-US" sz="1200" b="1" baseline="-25000" dirty="0" smtClean="0"/>
              <a:t>1</a:t>
            </a:r>
            <a:r>
              <a:rPr lang="en-US" sz="1200" b="1" dirty="0" smtClean="0"/>
              <a:t>)</a:t>
            </a:r>
            <a:endParaRPr lang="pt-BR" sz="1200" b="1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4355976" y="4077072"/>
            <a:ext cx="864096" cy="276999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C.IND.  (I</a:t>
            </a:r>
            <a:r>
              <a:rPr lang="en-US" sz="1200" b="1" baseline="-25000" dirty="0" smtClean="0"/>
              <a:t>2</a:t>
            </a:r>
            <a:r>
              <a:rPr lang="en-US" sz="1200" b="1" dirty="0" smtClean="0"/>
              <a:t>)</a:t>
            </a:r>
            <a:endParaRPr lang="pt-BR" sz="1200" b="1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6012160" y="2607295"/>
            <a:ext cx="2376264" cy="46166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REST.ORÇ. ANTES DO IMPOSTO</a:t>
            </a:r>
          </a:p>
          <a:p>
            <a:r>
              <a:rPr lang="en-US" sz="1200" b="1" dirty="0" smtClean="0"/>
              <a:t>(INCLINAÇÃO “ - (P</a:t>
            </a:r>
            <a:r>
              <a:rPr lang="en-US" sz="1200" b="1" baseline="-25000" dirty="0" smtClean="0"/>
              <a:t>B</a:t>
            </a:r>
            <a:r>
              <a:rPr lang="en-US" sz="1200" b="1" dirty="0" smtClean="0"/>
              <a:t> /P</a:t>
            </a:r>
            <a:r>
              <a:rPr lang="en-US" sz="1200" b="1" baseline="-25000" dirty="0" smtClean="0"/>
              <a:t>C</a:t>
            </a:r>
            <a:r>
              <a:rPr lang="en-US" sz="1200" b="1" dirty="0" smtClean="0"/>
              <a:t> )”)</a:t>
            </a:r>
            <a:endParaRPr lang="pt-BR" sz="1200" b="1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107504" y="4077072"/>
            <a:ext cx="2304256" cy="46166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REST.ORÇ. APÓS O IMPOSTO</a:t>
            </a:r>
          </a:p>
          <a:p>
            <a:r>
              <a:rPr lang="en-US" sz="1200" b="1" dirty="0" smtClean="0"/>
              <a:t>(INCLINAÇÃO “ - ((1+t</a:t>
            </a:r>
            <a:r>
              <a:rPr lang="en-US" sz="1200" b="1" baseline="-25000" dirty="0" smtClean="0"/>
              <a:t>b</a:t>
            </a:r>
            <a:r>
              <a:rPr lang="en-US" sz="1200" b="1" dirty="0" smtClean="0"/>
              <a:t>).P</a:t>
            </a:r>
            <a:r>
              <a:rPr lang="en-US" sz="1200" b="1" baseline="-25000" dirty="0" smtClean="0"/>
              <a:t>B</a:t>
            </a:r>
            <a:r>
              <a:rPr lang="en-US" sz="1200" b="1" dirty="0" smtClean="0"/>
              <a:t> /P</a:t>
            </a:r>
            <a:r>
              <a:rPr lang="en-US" sz="1200" b="1" baseline="-25000" dirty="0" smtClean="0"/>
              <a:t>C</a:t>
            </a:r>
            <a:r>
              <a:rPr lang="en-US" sz="1200" b="1" dirty="0" smtClean="0"/>
              <a:t> )”)</a:t>
            </a:r>
            <a:endParaRPr lang="pt-BR" sz="1200" b="1" dirty="0"/>
          </a:p>
        </p:txBody>
      </p:sp>
      <p:cxnSp>
        <p:nvCxnSpPr>
          <p:cNvPr id="42" name="Conector de seta reta 41"/>
          <p:cNvCxnSpPr>
            <a:stCxn id="39" idx="1"/>
          </p:cNvCxnSpPr>
          <p:nvPr/>
        </p:nvCxnSpPr>
        <p:spPr>
          <a:xfrm rot="10800000" flipV="1">
            <a:off x="4932040" y="2838128"/>
            <a:ext cx="1080120" cy="1588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/>
          <p:cNvCxnSpPr>
            <a:stCxn id="40" idx="3"/>
          </p:cNvCxnSpPr>
          <p:nvPr/>
        </p:nvCxnSpPr>
        <p:spPr>
          <a:xfrm flipV="1">
            <a:off x="2411760" y="4149080"/>
            <a:ext cx="360040" cy="1588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ixaDeTexto 45"/>
          <p:cNvSpPr txBox="1"/>
          <p:nvPr/>
        </p:nvSpPr>
        <p:spPr>
          <a:xfrm>
            <a:off x="2843808" y="5445224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</a:t>
            </a:r>
            <a:r>
              <a:rPr lang="en-US" sz="1400" b="1" baseline="-25000" dirty="0" smtClean="0"/>
              <a:t>3</a:t>
            </a:r>
            <a:endParaRPr lang="pt-BR" sz="1400" b="1" dirty="0"/>
          </a:p>
        </p:txBody>
      </p:sp>
      <p:sp>
        <p:nvSpPr>
          <p:cNvPr id="48" name="Chave esquerda 47"/>
          <p:cNvSpPr/>
          <p:nvPr/>
        </p:nvSpPr>
        <p:spPr>
          <a:xfrm>
            <a:off x="1403648" y="2852936"/>
            <a:ext cx="792088" cy="36004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CaixaDeTexto 48"/>
          <p:cNvSpPr txBox="1"/>
          <p:nvPr/>
        </p:nvSpPr>
        <p:spPr>
          <a:xfrm>
            <a:off x="179512" y="2966755"/>
            <a:ext cx="1224136" cy="246221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EXCESSO DE CARGA</a:t>
            </a:r>
            <a:endParaRPr lang="pt-BR" sz="1000" b="1" dirty="0"/>
          </a:p>
        </p:txBody>
      </p:sp>
      <p:sp>
        <p:nvSpPr>
          <p:cNvPr id="50" name="Chave direita 49"/>
          <p:cNvSpPr/>
          <p:nvPr/>
        </p:nvSpPr>
        <p:spPr>
          <a:xfrm rot="21435676">
            <a:off x="2958866" y="1825941"/>
            <a:ext cx="746866" cy="1819776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CaixaDeTexto 50"/>
          <p:cNvSpPr txBox="1"/>
          <p:nvPr/>
        </p:nvSpPr>
        <p:spPr>
          <a:xfrm>
            <a:off x="3707904" y="2564904"/>
            <a:ext cx="936104" cy="70788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VARIAÇÃO</a:t>
            </a:r>
          </a:p>
          <a:p>
            <a:r>
              <a:rPr lang="en-US" sz="1000" b="1" dirty="0" smtClean="0"/>
              <a:t>EQUIVALENTE</a:t>
            </a:r>
          </a:p>
          <a:p>
            <a:r>
              <a:rPr lang="en-US" sz="1000" b="1" dirty="0" smtClean="0"/>
              <a:t>(IMPOSTO LUMP-SUM)</a:t>
            </a:r>
            <a:endParaRPr lang="pt-BR" sz="1000" b="1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5436096" y="4221088"/>
            <a:ext cx="1872208" cy="830997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REST.ORÇ. DE VARIAÇÃO EQUIVALENTE (IMPOSTO LUMP-SUM)</a:t>
            </a:r>
          </a:p>
          <a:p>
            <a:r>
              <a:rPr lang="en-US" sz="1200" b="1" dirty="0" smtClean="0"/>
              <a:t> INCLINAÇÃO  “ - (P</a:t>
            </a:r>
            <a:r>
              <a:rPr lang="en-US" sz="1200" b="1" baseline="-25000" dirty="0" smtClean="0"/>
              <a:t>B</a:t>
            </a:r>
            <a:r>
              <a:rPr lang="en-US" sz="1200" b="1" dirty="0" smtClean="0"/>
              <a:t> /P</a:t>
            </a:r>
            <a:r>
              <a:rPr lang="en-US" sz="1200" b="1" baseline="-25000" dirty="0" smtClean="0"/>
              <a:t>C</a:t>
            </a:r>
            <a:r>
              <a:rPr lang="en-US" sz="1200" b="1" dirty="0" smtClean="0"/>
              <a:t> )”</a:t>
            </a:r>
            <a:endParaRPr lang="pt-BR" sz="1200" b="1" dirty="0"/>
          </a:p>
        </p:txBody>
      </p:sp>
      <p:cxnSp>
        <p:nvCxnSpPr>
          <p:cNvPr id="54" name="Conector de seta reta 53"/>
          <p:cNvCxnSpPr>
            <a:stCxn id="52" idx="1"/>
          </p:cNvCxnSpPr>
          <p:nvPr/>
        </p:nvCxnSpPr>
        <p:spPr>
          <a:xfrm rot="10800000" flipV="1">
            <a:off x="4788024" y="4636587"/>
            <a:ext cx="648072" cy="885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/>
          <p:nvPr/>
        </p:nvCxnSpPr>
        <p:spPr>
          <a:xfrm rot="10800000">
            <a:off x="1259632" y="1412776"/>
            <a:ext cx="93610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ixaDeTexto 56"/>
          <p:cNvSpPr txBox="1"/>
          <p:nvPr/>
        </p:nvSpPr>
        <p:spPr>
          <a:xfrm>
            <a:off x="899592" y="1279793"/>
            <a:ext cx="360040" cy="27699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</a:t>
            </a:r>
            <a:r>
              <a:rPr lang="en-US" sz="1200" b="1" baseline="-25000" dirty="0" smtClean="0"/>
              <a:t>1</a:t>
            </a:r>
            <a:endParaRPr lang="pt-BR" sz="1200" b="1" dirty="0"/>
          </a:p>
        </p:txBody>
      </p:sp>
      <p:cxnSp>
        <p:nvCxnSpPr>
          <p:cNvPr id="59" name="Conector reto 58"/>
          <p:cNvCxnSpPr/>
          <p:nvPr/>
        </p:nvCxnSpPr>
        <p:spPr>
          <a:xfrm rot="10800000">
            <a:off x="1259632" y="2852936"/>
            <a:ext cx="93610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aixaDeTexto 61"/>
          <p:cNvSpPr txBox="1"/>
          <p:nvPr/>
        </p:nvSpPr>
        <p:spPr>
          <a:xfrm>
            <a:off x="899592" y="2636912"/>
            <a:ext cx="360040" cy="276999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</a:t>
            </a:r>
            <a:r>
              <a:rPr lang="en-US" sz="1200" b="1" baseline="-25000" dirty="0" smtClean="0"/>
              <a:t>2</a:t>
            </a:r>
            <a:endParaRPr lang="pt-BR" sz="1200" b="1" dirty="0"/>
          </a:p>
        </p:txBody>
      </p:sp>
      <p:cxnSp>
        <p:nvCxnSpPr>
          <p:cNvPr id="64" name="Conector reto 63"/>
          <p:cNvCxnSpPr/>
          <p:nvPr/>
        </p:nvCxnSpPr>
        <p:spPr>
          <a:xfrm rot="10800000">
            <a:off x="1331640" y="3645024"/>
            <a:ext cx="1584176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aixaDeTexto 64"/>
          <p:cNvSpPr txBox="1"/>
          <p:nvPr/>
        </p:nvSpPr>
        <p:spPr>
          <a:xfrm>
            <a:off x="971600" y="3512041"/>
            <a:ext cx="360040" cy="27699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</a:t>
            </a:r>
            <a:r>
              <a:rPr lang="en-US" sz="1200" b="1" baseline="-25000" dirty="0" smtClean="0"/>
              <a:t>3</a:t>
            </a:r>
            <a:endParaRPr lang="pt-BR" sz="1200" b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2555776" y="44624"/>
            <a:ext cx="498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ANÁLISE GRÁFICA DA QUESTÃO ACIMA PROPOSTA</a:t>
            </a:r>
            <a:endParaRPr lang="pt-B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258772" y="5445224"/>
            <a:ext cx="369012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pt-BR" sz="16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pt-B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GRÁFICO ACIMA, A VARIAÇÃO EQUIVALENTE DO IMPOSTO SOBRE (B) CORRESPONDE À:  “GE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”.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/>
            <a:r>
              <a:rPr lang="en-US" sz="2000" dirty="0" smtClean="0"/>
              <a:t>E COMO:    “GE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”  =  [“E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E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”  +  “E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F”],   ONDE:  “E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E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” =  RECEITA TRIBUTÁRIA</a:t>
            </a:r>
          </a:p>
          <a:p>
            <a:pPr algn="just"/>
            <a:r>
              <a:rPr lang="en-US" sz="2000" dirty="0" smtClean="0"/>
              <a:t>TEM-SE QUE:  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EXCESSO DE CARGA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“E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F”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PORTANTO, A DESPEITO DE O CONSUMO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(B) PERMANECER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MESMO APÓS A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TRIBUTAÇÃO,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AINDA ASSIM HÁ GERAÇÃO DE EXCESSO DE CARGA, POIS A TRIBUTAÇÃO EFETUADA DISTORCE OS PREÇOS RELATIVOS ENTRE O CONSUMO E A PRODUÇÃO.</a:t>
            </a:r>
          </a:p>
          <a:p>
            <a:pPr algn="just"/>
            <a:endParaRPr lang="en-US" sz="2000" b="1" dirty="0" smtClean="0"/>
          </a:p>
          <a:p>
            <a:pPr algn="just"/>
            <a:r>
              <a:rPr lang="en-US" sz="2000" dirty="0" smtClean="0"/>
              <a:t>MEDIMOS A INEFICIÊNCIA DEVIDO À IMPOSIÇÃO DE UM TRIBUTO DISTORCIVO, COMO SENDO A RENDA TRIBUTÁRIA ADICIONAL (= “E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F”) QUE O GOVERNO PODERIA OBTER, ISTO É, COM O MESMO EFEITO SOBRE O NÍVEL DE UTILIDADE DO CONSUMIDOR SE ELE TIVESSO UTILIZADO UM IMPOSTO LUMP-SUM (NÃO DISTORCIVO) DE VARIAÇÃO EQUIVALENTE, AO INVÉS DE UM TRIBUTO DISTORCIVO.</a:t>
            </a:r>
          </a:p>
          <a:p>
            <a:pPr algn="just"/>
            <a:endParaRPr lang="en-US" sz="2000" b="1" dirty="0" smtClean="0"/>
          </a:p>
          <a:p>
            <a:pPr algn="just"/>
            <a:r>
              <a:rPr lang="en-US" sz="2000" dirty="0" smtClean="0"/>
              <a:t>PARA COMPARAR A PERDA RELATIVA DE EFICIÊNCIA DE VÁRIOS TRIBUTOS, CALCULA-SE O EXCESSO DE CARGA POR UNIDADE VALOR DE RECEITA TRIBUTÁRIA, OU SEJA, O </a:t>
            </a:r>
            <a:r>
              <a:rPr lang="en-US" sz="2000" b="1" u="sng" dirty="0" smtClean="0"/>
              <a:t>COEFICIENTE  OU RAZÃO DE INEFICIÊNCIA DO TRIBUTO</a:t>
            </a:r>
            <a:r>
              <a:rPr lang="en-US" sz="2000" b="1" dirty="0" smtClean="0"/>
              <a:t>:</a:t>
            </a:r>
          </a:p>
          <a:p>
            <a:pPr algn="just"/>
            <a:endParaRPr lang="en-US" sz="2000" b="1" dirty="0" smtClean="0"/>
          </a:p>
          <a:p>
            <a:pPr algn="just"/>
            <a:r>
              <a:rPr lang="en-US" sz="2000" b="1" dirty="0" smtClean="0"/>
              <a:t> 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RAZÃO DE PERDA DE EFICIÊNCIA = (EXCESSO DE CARGA/ RECEITA DO IMPOSTO)</a:t>
            </a:r>
          </a:p>
          <a:p>
            <a:pPr algn="just"/>
            <a:r>
              <a:rPr lang="en-US" sz="2000" b="1" dirty="0" smtClean="0"/>
              <a:t>            </a:t>
            </a:r>
          </a:p>
          <a:p>
            <a:pPr algn="just"/>
            <a:r>
              <a:rPr lang="en-US" sz="2000" b="1" dirty="0" smtClean="0"/>
              <a:t> </a:t>
            </a:r>
            <a:r>
              <a:rPr lang="en-US" sz="2000" b="1" u="sng" dirty="0" smtClean="0"/>
              <a:t>INTERPRETAÇÃO</a:t>
            </a:r>
            <a:r>
              <a:rPr lang="en-US" sz="2000" b="1" dirty="0" smtClean="0"/>
              <a:t>: </a:t>
            </a:r>
            <a:r>
              <a:rPr lang="en-US" sz="2000" dirty="0" smtClean="0"/>
              <a:t>SUPONHA QUE O COEFICIENTE DE DETERMINADO TRIBUTO (A) SEJA 0,35. ISTO SIGNIFICA QUE PARA CADA R$ ADICIONAL DE IMPOSTO COLETADO COM ESSE TRIBUTO O EXCESSO DE CARGA SERÁ  DE R$ 35 CENTAVOS.  SE O COEFICIENTE DE OUTRO TRIBUTO (B) FOR 0,10, ENTÃO A CADA R$ QUE SUBSTITUIRMOS O TRIBUTO (A) PELO (B), DADA ARRECADAÇÃO TOTAL, REDUZIREMOS O EXCCESSO DE CARGA TOTAL EM R$ 25 CENTAVOS.      </a:t>
            </a:r>
            <a:r>
              <a:rPr lang="en-US" sz="2000" b="1" dirty="0" smtClean="0"/>
              <a:t>            </a:t>
            </a:r>
            <a:endParaRPr lang="pt-BR" sz="20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 EXPLICAÇÃO MAIS RIGOROSA DO EXCESSO DE CARGA REQUER QUE DISTINGUAMOS ENTRE DOIS TIPOS DE RESPOSTA À UMA ELEVAÇÃO DO IMPOSTO SOBRE (B):</a:t>
            </a:r>
          </a:p>
          <a:p>
            <a:endParaRPr lang="en-US" sz="2000" dirty="0" smtClean="0"/>
          </a:p>
          <a:p>
            <a:r>
              <a:rPr lang="en-US" sz="2000" dirty="0" smtClean="0"/>
              <a:t>          </a:t>
            </a:r>
            <a:r>
              <a:rPr lang="en-US" sz="2000" b="1" dirty="0" smtClean="0"/>
              <a:t>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MOVIMENTO DE “E</a:t>
            </a:r>
            <a:r>
              <a:rPr lang="en-US" sz="2000" b="1" u="sng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PARA “E</a:t>
            </a:r>
            <a:r>
              <a:rPr lang="en-US" sz="2000" b="1" u="sng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É UMA RESPOSTA NÃO-COMPENSADA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</a:t>
            </a:r>
            <a:r>
              <a:rPr lang="en-US" sz="2000" dirty="0" smtClean="0"/>
              <a:t>ELA MOSTRA </a:t>
            </a:r>
            <a:r>
              <a:rPr lang="en-US" sz="2000" dirty="0" smtClean="0"/>
              <a:t>COMO O CONSUMO SE ALTERA PORQUE O IMPOSTO GERA OS EFEITOS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ASSOCIADOS DE PERDA DE RENDA (REAL) E DE ALTERAÇÃO DE PREÇOS RELATIVOS.</a:t>
            </a:r>
          </a:p>
          <a:p>
            <a:endParaRPr lang="en-US" sz="2000" dirty="0" smtClean="0"/>
          </a:p>
          <a:p>
            <a:r>
              <a:rPr lang="en-US" sz="2000" dirty="0" smtClean="0"/>
              <a:t>            </a:t>
            </a:r>
            <a:r>
              <a:rPr lang="en-US" sz="2000" b="1" dirty="0" smtClean="0"/>
              <a:t>PODEMOS IMAGINAR</a:t>
            </a:r>
            <a:r>
              <a:rPr lang="en-US" sz="2000" dirty="0" smtClean="0"/>
              <a:t> </a:t>
            </a:r>
            <a:r>
              <a:rPr lang="en-US" sz="2000" b="1" dirty="0" smtClean="0"/>
              <a:t>DECOMPOR O MOVIMENTO DE “E</a:t>
            </a:r>
            <a:r>
              <a:rPr lang="en-US" sz="2000" b="1" baseline="-25000" dirty="0" smtClean="0"/>
              <a:t>1</a:t>
            </a:r>
            <a:r>
              <a:rPr lang="en-US" sz="2000" b="1" dirty="0" smtClean="0"/>
              <a:t>” PARA “</a:t>
            </a:r>
            <a:r>
              <a:rPr lang="en-US" sz="2000" b="1" dirty="0" smtClean="0"/>
              <a:t>E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”: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           </a:t>
            </a:r>
            <a:r>
              <a:rPr lang="en-US" sz="2000" b="1" dirty="0" smtClean="0"/>
              <a:t>NUM MOVIMENTO </a:t>
            </a:r>
            <a:r>
              <a:rPr lang="en-US" sz="2000" b="1" dirty="0" smtClean="0"/>
              <a:t>(1) DE “E</a:t>
            </a:r>
            <a:r>
              <a:rPr lang="en-US" sz="2000" b="1" baseline="-25000" dirty="0" smtClean="0"/>
              <a:t>1</a:t>
            </a:r>
            <a:r>
              <a:rPr lang="en-US" sz="2000" b="1" dirty="0" smtClean="0"/>
              <a:t>” PARA “E</a:t>
            </a:r>
            <a:r>
              <a:rPr lang="en-US" sz="2000" b="1" baseline="-25000" dirty="0" smtClean="0"/>
              <a:t>3</a:t>
            </a:r>
            <a:r>
              <a:rPr lang="en-US" sz="2000" b="1" dirty="0" smtClean="0"/>
              <a:t>”, </a:t>
            </a:r>
            <a:r>
              <a:rPr lang="en-US" sz="2000" b="1" dirty="0" smtClean="0"/>
              <a:t>E </a:t>
            </a:r>
            <a:r>
              <a:rPr lang="en-US" sz="2000" b="1" dirty="0" smtClean="0"/>
              <a:t>NO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           </a:t>
            </a:r>
            <a:r>
              <a:rPr lang="en-US" sz="2000" b="1" dirty="0" smtClean="0"/>
              <a:t>MOVIMENTO </a:t>
            </a:r>
            <a:r>
              <a:rPr lang="en-US" sz="2000" b="1" dirty="0" smtClean="0"/>
              <a:t>(2) DE “E</a:t>
            </a:r>
            <a:r>
              <a:rPr lang="en-US" sz="2000" b="1" baseline="-25000" dirty="0" smtClean="0"/>
              <a:t>3</a:t>
            </a:r>
            <a:r>
              <a:rPr lang="en-US" sz="2000" b="1" dirty="0" smtClean="0"/>
              <a:t>” PARA “E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”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           </a:t>
            </a:r>
            <a:r>
              <a:rPr lang="en-US" sz="2000" b="1" dirty="0" smtClean="0"/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MOVIMENTO (1) DE “E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PARA “E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en-US" sz="2000" dirty="0" smtClean="0"/>
              <a:t>, MOSTRA O EFEITO SOBRE O CONSUMO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DE (B) DEVIDO A UM </a:t>
            </a:r>
            <a:r>
              <a:rPr lang="en-US" sz="2000" u="sng" dirty="0" smtClean="0"/>
              <a:t>IMPOSTO LUMP-SUM</a:t>
            </a:r>
            <a:r>
              <a:rPr lang="en-US" sz="2000" dirty="0" smtClean="0"/>
              <a:t>. ESSA ALTERAÇÃO É SOMENTE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DEVIDO A PERDA DE RENDA E</a:t>
            </a:r>
            <a:r>
              <a:rPr lang="en-US" sz="2000" b="1" dirty="0" smtClean="0"/>
              <a:t> É CHAMADA DE (PURO) EFEITO RENDA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       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MOVIMENTO DE “E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PARA “E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en-US" sz="2000" dirty="0" smtClean="0"/>
              <a:t>, MOSTRA O EFEITO SOBRE O CONSUMO DE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(B) DEVIDO A SOMENTE À </a:t>
            </a:r>
            <a:r>
              <a:rPr lang="en-US" sz="2000" u="sng" dirty="0" smtClean="0"/>
              <a:t>ALTERAÇÃO DE PREÇOS RELATIVOS</a:t>
            </a:r>
            <a:r>
              <a:rPr lang="en-US" sz="2000" dirty="0" smtClean="0"/>
              <a:t>. ESSE EFEITO É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GERADO DANDO-SE AO INDIVÍDUO RENDA SUFICIENTE PARA PERMANECER NA MESMA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CURVA DE INDIFERENÇA (I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), E DETERMINANDO-SE A NOVA CESTA DE CONSUMO AOS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NOVOS PREÇOS (I.E., COM IMPOSTO</a:t>
            </a:r>
            <a:r>
              <a:rPr lang="en-US" sz="2000" dirty="0" smtClean="0"/>
              <a:t>), </a:t>
            </a:r>
            <a:r>
              <a:rPr lang="en-US" sz="2000" b="1" dirty="0" smtClean="0"/>
              <a:t>CHAMADO DE (PURO) EFEITO SUBSTITUIÇÃO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endParaRPr lang="en-US" sz="2000" dirty="0" smtClean="0"/>
          </a:p>
          <a:p>
            <a:pPr algn="just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DEVIDO AO FATO DE QUE O INDIVÍDUO É COMPENSADO COM RENDA ADICIONAL PARA PERMANECER EM (I</a:t>
            </a:r>
            <a:r>
              <a:rPr lang="en-US" sz="2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FRENTE À ELEVAÇÃO DO PREÇO: P</a:t>
            </a:r>
            <a:r>
              <a:rPr lang="en-US" sz="2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(1+t</a:t>
            </a:r>
            <a:r>
              <a:rPr lang="en-US" sz="2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)P</a:t>
            </a:r>
            <a:r>
              <a:rPr lang="en-US" sz="2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MOVIMENTO DE “E</a:t>
            </a:r>
            <a:r>
              <a:rPr lang="en-US" sz="2000" b="1" u="sng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PARA “E</a:t>
            </a:r>
            <a:r>
              <a:rPr lang="en-US" sz="2000" b="1" u="sng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É CHAMADO DE RESPOSTA COMPENSADA, OU (PURO) EFEITO SUSBTITUIÇÃO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 smtClean="0"/>
              <a:t>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RESPOSTA COMPENSADA É IMPORTANTE PARA CALCULAR O EXCESSO DE CARGA. POR QUE?</a:t>
            </a:r>
          </a:p>
          <a:p>
            <a:endParaRPr lang="en-US" sz="2000" dirty="0" smtClean="0"/>
          </a:p>
          <a:p>
            <a:r>
              <a:rPr lang="en-US" sz="2000" dirty="0" smtClean="0"/>
              <a:t>             POR CONSTRUÇÃO, O CÔMPUTO DO EXCESSO DE CARGA ENVOLVE A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COMPARAÇÃO DA RECEITA TRIBUTÁRIA AUFERIDA EM “E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” E EM “E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” SOBRE A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CURVA DE INDIFERENÇA FINAL (I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). MAS, O MOVIMENTO DE “E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” PARA “E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” AO LONGO DE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(I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 É PRECISAMENTE A RESPOSTA COMPENSADA. NOTE QUE É SOMENTE NO MOVIMENTO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DE “E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” PARA “E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” </a:t>
            </a:r>
            <a:r>
              <a:rPr lang="en-US" sz="2000" dirty="0"/>
              <a:t> </a:t>
            </a:r>
            <a:r>
              <a:rPr lang="en-US" sz="2000" dirty="0" smtClean="0"/>
              <a:t>QUE  A </a:t>
            </a:r>
            <a:r>
              <a:rPr lang="en-US" sz="2000" dirty="0" err="1" smtClean="0"/>
              <a:t>TxMgSUB</a:t>
            </a:r>
            <a:r>
              <a:rPr lang="en-US" sz="2000" dirty="0" smtClean="0"/>
              <a:t> É AFETADA E, COMO VIMOS, É JUSTAMENTE ESSA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ALTERAÇÃO NA </a:t>
            </a:r>
            <a:r>
              <a:rPr lang="en-US" sz="2000" dirty="0" err="1" smtClean="0"/>
              <a:t>TxMgSUB</a:t>
            </a:r>
            <a:r>
              <a:rPr lang="en-US" sz="2000" dirty="0" smtClean="0"/>
              <a:t>  QUE VIOLA AS CONDIÇÕES PARETO-EFICIENTE DE ALOCAÇÃO DE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RECURSOS.</a:t>
            </a:r>
          </a:p>
          <a:p>
            <a:endParaRPr lang="en-US" sz="2000" dirty="0" smtClean="0"/>
          </a:p>
          <a:p>
            <a:r>
              <a:rPr lang="en-US" sz="2000" b="1" dirty="0" smtClean="0"/>
              <a:t>              UMA CURVA DE DEMANDA USUAL (“MARSHALLIANA; NÃO-COMPENSADA”)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MOSTRA A ALTERAÇÃO TOTAL (NÃO-COMPENSADA) NA QUANTIDADE DEMANDADA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QUANDO O PREÇO SE ALTERA.</a:t>
            </a:r>
          </a:p>
          <a:p>
            <a:endParaRPr lang="en-US" sz="2000" dirty="0" smtClean="0"/>
          </a:p>
          <a:p>
            <a:r>
              <a:rPr lang="en-US" sz="2000" b="1" dirty="0" smtClean="0"/>
              <a:t>              E, UMA CURVA DE DEMANDA COMPENSADA </a:t>
            </a:r>
            <a:r>
              <a:rPr lang="en-US" sz="2000" dirty="0" smtClean="0"/>
              <a:t>MOSTRA, POR OUTRO LADO, COMO A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QUANTIDADE DEMANDADA SE ALTERARIA COM A ALTERAÇÃO DE PREÇO SE,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SIMULTANEAMENTE, A RENDA FOSSE COMPENSADA PARA MANTER O INDIVÍDUO NA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MESMA CURVA DE INDIFERENÇA (FINAL; I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). EM SUMA, A DEMANDA COMPENSADA SÓ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REGISTRA OS EFEITOS SUBSTITUIÇÃO PELA ALTERAÇÃO DO PREÇO DO BEM EM QUESTÃO.</a:t>
            </a:r>
          </a:p>
          <a:p>
            <a:endParaRPr lang="en-US" sz="2000" dirty="0" smtClean="0"/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 MODO DE SUMARIZAR ESSA DISCUSSÃO É DIZER QUE O EXCESSO DE CARGA DEPENDE DE MOVIMENTOS AO LONGO DA CURVA DE DEMANDA COMPENSADA, AO INVÉS DA CURVA DE DEMANDA USUAL DE MERCADO.</a:t>
            </a: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864096"/>
          </a:xfrm>
        </p:spPr>
        <p:txBody>
          <a:bodyPr>
            <a:normAutofit fontScale="90000"/>
          </a:bodyPr>
          <a:lstStyle/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 VISÃO ALTERNATIVA DOS CUSTOS DA TRIBUTAÇÃO: O PESO MORTO ASSOCIADO À PERDA DE EXCEDENTE DO CONSUMIDOR E DO PRODUTOR NA VERSÃO MARSHALLIANA</a:t>
            </a:r>
            <a:endParaRPr lang="pt-BR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2000" dirty="0" smtClean="0"/>
              <a:t>SUPONHA UM MERCADO COMPETITIVO, COM PREÇO  DE EQUILÍBIRIO = </a:t>
            </a:r>
            <a:r>
              <a:rPr lang="en-US" sz="2000" dirty="0" err="1" smtClean="0"/>
              <a:t>CMg</a:t>
            </a:r>
            <a:r>
              <a:rPr lang="en-US" sz="2000" dirty="0" smtClean="0"/>
              <a:t>, OU SEJA, NA SITUAÇÃO INICIAL: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PAGO NO MERCADO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AUFERIDO PELO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PRODUTOR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CMg</a:t>
            </a:r>
            <a:r>
              <a:rPr lang="en-US" sz="2000" dirty="0" smtClean="0"/>
              <a:t>,  COM UMA QUANTIDADE VENDIDA (DE EQUILÍBRIO) INICIAL IGUAL A: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NESSA SITUAÇÃO DE EQUILÍBRIO INICIAL, A INTRODUÇÃO DE UM TRIBUTO ESPECÍFICO (T), A SER PAGO NA PRODUÇÃO PELO PRODUTOR POR CADA UNIDADE </a:t>
            </a:r>
            <a:r>
              <a:rPr lang="en-US" sz="2000" dirty="0" smtClean="0"/>
              <a:t>PRODUZIDA, </a:t>
            </a:r>
            <a:r>
              <a:rPr lang="en-US" sz="2000" dirty="0" smtClean="0"/>
              <a:t>RESULTA QUE A OFERTA DE MERCADO DETERMINADA PELO PRODUTOR SERÁ O </a:t>
            </a:r>
            <a:r>
              <a:rPr lang="en-US" sz="2000" dirty="0" err="1" smtClean="0"/>
              <a:t>CMg</a:t>
            </a:r>
            <a:r>
              <a:rPr lang="en-US" sz="2000" dirty="0" smtClean="0"/>
              <a:t> DE PRODUÇÃO MAIS O ACRÉSCIMO DE IMPOSTO QUE DEVE RECOLHER SOBRE CADA UNIDADE </a:t>
            </a:r>
            <a:r>
              <a:rPr lang="en-US" sz="2000" dirty="0" smtClean="0"/>
              <a:t>PRODUZIDA:  </a:t>
            </a:r>
            <a:endParaRPr lang="en-US" sz="2000" dirty="0" smtClean="0"/>
          </a:p>
          <a:p>
            <a:pPr algn="just"/>
            <a:r>
              <a:rPr lang="en-US" sz="2000" b="1" dirty="0"/>
              <a:t> </a:t>
            </a:r>
            <a:r>
              <a:rPr lang="en-US" sz="2000" b="1" dirty="0" smtClean="0"/>
              <a:t>                                                        “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(T) DE MERCADO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(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CMg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T) = (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PRODUÇÃO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+ 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)”</a:t>
            </a:r>
            <a:r>
              <a:rPr lang="en-US" sz="2000" dirty="0" smtClean="0"/>
              <a:t>. 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O MESMO EFEITO, I.E., DE OBTENÇÃO DO NOVO EQUILÍBRIO DE MERCADO COM IMPOSTO</a:t>
            </a:r>
            <a:r>
              <a:rPr lang="en-US" sz="2000" dirty="0"/>
              <a:t>,</a:t>
            </a:r>
            <a:r>
              <a:rPr lang="en-US" sz="2000" dirty="0" smtClean="0"/>
              <a:t> É PRODUZIDO SE REDUZIRMOS A DEMANDA (“TAL COMO A PERCEBIDA PELO PRODUTOR”) PELO MONTANTE DE IMPOSTO ESPECÍFICO. ISSO OCORRE QUANDO O IMPOSTO É PAGO NO CONSUMO, ISTO É, IMPOSTO PAGO POR UNIDADE VENDIDA, RESULTANDO QUE A DEMANDA DE MERCADO PERCEBIDA PELO PRODUTOR SERÁ: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PERCEBIDA PELO PRODUTOR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  [D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MERCADO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–  T]”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COMO RESULTADO DISSO, HAVERÁ UM NOVO EQUILÍBRIO DE MERCADO COM REDUÇÃO DA QUANTIDADE VENDIDA: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(Q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&lt;  Q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</a:t>
            </a:r>
            <a:r>
              <a:rPr lang="en-US" sz="2000" dirty="0" smtClean="0"/>
              <a:t>, COM AUMENTO DO PREÇO DE MERCADO [MAS, COM UM AUMENTO DE PREÇO MENOR DO QUE O IMPOSTO T: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“(P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MERCADO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MERCADO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&lt; T”</a:t>
            </a:r>
            <a:r>
              <a:rPr lang="en-US" sz="2000" dirty="0" smtClean="0"/>
              <a:t>] E COM UMA REDUÇÃO DO PREÇO RECEBIDO PELO PRODUTOR: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PRODUTOR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[P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MERCADO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- T])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A ARRECADAÇÃO DE IMPOSTO PELO GOVERNO SERÁ: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(T.Q 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26469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 </a:t>
            </a:r>
            <a:endParaRPr lang="pt-BR" sz="2000" dirty="0"/>
          </a:p>
        </p:txBody>
      </p:sp>
      <p:cxnSp>
        <p:nvCxnSpPr>
          <p:cNvPr id="5" name="Conector de seta reta 4"/>
          <p:cNvCxnSpPr/>
          <p:nvPr/>
        </p:nvCxnSpPr>
        <p:spPr>
          <a:xfrm rot="16200000" flipV="1">
            <a:off x="863588" y="2672916"/>
            <a:ext cx="4032448" cy="720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2915816" y="4725144"/>
            <a:ext cx="525658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V="1">
            <a:off x="3923928" y="1700808"/>
            <a:ext cx="3384376" cy="22322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3707904" y="908720"/>
            <a:ext cx="3312368" cy="31683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flipV="1">
            <a:off x="3491880" y="908720"/>
            <a:ext cx="3168352" cy="20882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rot="16200000" flipH="1">
            <a:off x="4716016" y="3717032"/>
            <a:ext cx="1944216" cy="7200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rot="16200000" flipH="1">
            <a:off x="3635896" y="3356992"/>
            <a:ext cx="2664296" cy="7200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rot="10800000">
            <a:off x="2843808" y="2060848"/>
            <a:ext cx="201622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H="1">
            <a:off x="2915816" y="3279467"/>
            <a:ext cx="3240360" cy="551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 rot="10800000">
            <a:off x="2915816" y="2780928"/>
            <a:ext cx="273630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6804248" y="1537047"/>
            <a:ext cx="2339752" cy="52322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OFERTA COMPETITIVA = </a:t>
            </a:r>
            <a:r>
              <a:rPr lang="en-US" sz="1400" b="1" dirty="0" err="1" smtClean="0"/>
              <a:t>CMg</a:t>
            </a:r>
            <a:r>
              <a:rPr lang="en-US" sz="1400" b="1" dirty="0" smtClean="0"/>
              <a:t> </a:t>
            </a:r>
          </a:p>
          <a:p>
            <a:r>
              <a:rPr lang="en-US" sz="1400" b="1" dirty="0" smtClean="0"/>
              <a:t>MARSHALLIANA</a:t>
            </a:r>
            <a:endParaRPr lang="pt-BR" sz="1400" b="1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6660232" y="744959"/>
            <a:ext cx="1008112" cy="30777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</a:t>
            </a:r>
            <a:r>
              <a:rPr lang="en-US" sz="1400" b="1" baseline="30000" dirty="0" smtClean="0"/>
              <a:t>T</a:t>
            </a:r>
            <a:r>
              <a:rPr lang="en-US" sz="1400" b="1" dirty="0" smtClean="0"/>
              <a:t> = (S + T)</a:t>
            </a:r>
            <a:endParaRPr lang="pt-BR" sz="1400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5508104" y="4725144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Q</a:t>
            </a:r>
            <a:r>
              <a:rPr lang="en-US" sz="1400" b="1" baseline="-25000" dirty="0" smtClean="0"/>
              <a:t>0</a:t>
            </a:r>
            <a:endParaRPr lang="pt-BR" sz="1400" b="1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4788024" y="4725144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Q</a:t>
            </a:r>
            <a:r>
              <a:rPr lang="en-US" sz="1400" b="1" baseline="-25000" dirty="0" smtClean="0"/>
              <a:t>1</a:t>
            </a:r>
            <a:endParaRPr lang="pt-BR" sz="1400" b="1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6804248" y="3573016"/>
            <a:ext cx="2267744" cy="52322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DEMANDA DE MERCADO MARSHALLIANA</a:t>
            </a:r>
            <a:endParaRPr lang="pt-BR" sz="1400" b="1" dirty="0"/>
          </a:p>
        </p:txBody>
      </p:sp>
      <p:cxnSp>
        <p:nvCxnSpPr>
          <p:cNvPr id="33" name="Conector reto 32"/>
          <p:cNvCxnSpPr/>
          <p:nvPr/>
        </p:nvCxnSpPr>
        <p:spPr>
          <a:xfrm rot="5400000" flipH="1" flipV="1">
            <a:off x="5076056" y="2132856"/>
            <a:ext cx="1152128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have direita 38"/>
          <p:cNvSpPr/>
          <p:nvPr/>
        </p:nvSpPr>
        <p:spPr>
          <a:xfrm>
            <a:off x="5652120" y="1556792"/>
            <a:ext cx="720080" cy="1224136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CaixaDeTexto 40"/>
          <p:cNvSpPr txBox="1"/>
          <p:nvPr/>
        </p:nvSpPr>
        <p:spPr>
          <a:xfrm>
            <a:off x="2051720" y="1916832"/>
            <a:ext cx="792088" cy="288032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</a:t>
            </a:r>
            <a:r>
              <a:rPr lang="en-US" sz="1200" b="1" baseline="-25000" dirty="0" smtClean="0"/>
              <a:t>1</a:t>
            </a:r>
            <a:r>
              <a:rPr lang="en-US" sz="1200" b="1" baseline="30000" dirty="0" smtClean="0"/>
              <a:t>MERCADO</a:t>
            </a:r>
            <a:endParaRPr lang="pt-BR" sz="1200" b="1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2051720" y="2636912"/>
            <a:ext cx="792088" cy="276999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</a:t>
            </a:r>
            <a:r>
              <a:rPr lang="en-US" sz="1200" b="1" baseline="-25000" dirty="0" smtClean="0"/>
              <a:t>0</a:t>
            </a:r>
            <a:r>
              <a:rPr lang="en-US" sz="1200" b="1" baseline="30000" dirty="0" smtClean="0"/>
              <a:t>MERCADO</a:t>
            </a:r>
            <a:endParaRPr lang="pt-BR" sz="1200" b="1" dirty="0"/>
          </a:p>
        </p:txBody>
      </p:sp>
      <p:sp>
        <p:nvSpPr>
          <p:cNvPr id="43" name="CaixaDeTexto 42"/>
          <p:cNvSpPr txBox="1"/>
          <p:nvPr/>
        </p:nvSpPr>
        <p:spPr>
          <a:xfrm>
            <a:off x="1979712" y="3140968"/>
            <a:ext cx="864096" cy="276999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</a:t>
            </a:r>
            <a:r>
              <a:rPr lang="en-US" sz="1200" b="1" baseline="-25000" dirty="0" smtClean="0"/>
              <a:t>1</a:t>
            </a:r>
            <a:r>
              <a:rPr lang="en-US" sz="1200" b="1" baseline="30000" dirty="0" smtClean="0"/>
              <a:t>PRODUTOR</a:t>
            </a:r>
            <a:endParaRPr lang="pt-BR" sz="1200" b="1" dirty="0"/>
          </a:p>
        </p:txBody>
      </p:sp>
      <p:sp>
        <p:nvSpPr>
          <p:cNvPr id="44" name="Chave esquerda 43"/>
          <p:cNvSpPr/>
          <p:nvPr/>
        </p:nvSpPr>
        <p:spPr>
          <a:xfrm>
            <a:off x="1259632" y="1988840"/>
            <a:ext cx="648072" cy="1368152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CaixaDeTexto 44"/>
          <p:cNvSpPr txBox="1"/>
          <p:nvPr/>
        </p:nvSpPr>
        <p:spPr>
          <a:xfrm>
            <a:off x="899592" y="2492896"/>
            <a:ext cx="360040" cy="369332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</a:t>
            </a:r>
            <a:endParaRPr lang="pt-BR" b="1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3131840" y="1484784"/>
            <a:ext cx="288032" cy="30777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</a:t>
            </a:r>
            <a:endParaRPr lang="pt-BR" sz="1400" b="1" dirty="0"/>
          </a:p>
        </p:txBody>
      </p:sp>
      <p:sp>
        <p:nvSpPr>
          <p:cNvPr id="47" name="CaixaDeTexto 46"/>
          <p:cNvSpPr txBox="1"/>
          <p:nvPr/>
        </p:nvSpPr>
        <p:spPr>
          <a:xfrm>
            <a:off x="3131840" y="2276872"/>
            <a:ext cx="360040" cy="30777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</a:t>
            </a:r>
            <a:endParaRPr lang="pt-BR" sz="1400" b="1" dirty="0"/>
          </a:p>
        </p:txBody>
      </p:sp>
      <p:sp>
        <p:nvSpPr>
          <p:cNvPr id="48" name="CaixaDeTexto 47"/>
          <p:cNvSpPr txBox="1"/>
          <p:nvPr/>
        </p:nvSpPr>
        <p:spPr>
          <a:xfrm>
            <a:off x="3131840" y="2924944"/>
            <a:ext cx="288032" cy="30777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3</a:t>
            </a:r>
            <a:endParaRPr lang="pt-BR" sz="1400" b="1" dirty="0"/>
          </a:p>
        </p:txBody>
      </p:sp>
      <p:sp>
        <p:nvSpPr>
          <p:cNvPr id="50" name="CaixaDeTexto 49"/>
          <p:cNvSpPr txBox="1"/>
          <p:nvPr/>
        </p:nvSpPr>
        <p:spPr>
          <a:xfrm>
            <a:off x="5004048" y="2420888"/>
            <a:ext cx="216024" cy="27699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</a:t>
            </a:r>
            <a:endParaRPr lang="pt-BR" sz="1200" b="1" dirty="0"/>
          </a:p>
        </p:txBody>
      </p:sp>
      <p:sp>
        <p:nvSpPr>
          <p:cNvPr id="51" name="CaixaDeTexto 50"/>
          <p:cNvSpPr txBox="1"/>
          <p:nvPr/>
        </p:nvSpPr>
        <p:spPr>
          <a:xfrm>
            <a:off x="5004048" y="2780928"/>
            <a:ext cx="216024" cy="27699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5</a:t>
            </a:r>
            <a:endParaRPr lang="pt-BR" sz="1200" b="1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3635896" y="3429000"/>
            <a:ext cx="288032" cy="30777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6</a:t>
            </a:r>
            <a:endParaRPr lang="pt-BR" sz="1400" b="1" dirty="0"/>
          </a:p>
        </p:txBody>
      </p:sp>
      <p:sp>
        <p:nvSpPr>
          <p:cNvPr id="53" name="Chave direita 52"/>
          <p:cNvSpPr/>
          <p:nvPr/>
        </p:nvSpPr>
        <p:spPr>
          <a:xfrm rot="5400000">
            <a:off x="5040052" y="4977172"/>
            <a:ext cx="576064" cy="648072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CaixaDeTexto 53"/>
          <p:cNvSpPr txBox="1"/>
          <p:nvPr/>
        </p:nvSpPr>
        <p:spPr>
          <a:xfrm>
            <a:off x="5148064" y="5589240"/>
            <a:ext cx="432048" cy="2880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∆Q</a:t>
            </a:r>
            <a:endParaRPr lang="pt-BR" sz="1200" b="1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3527884" y="1854696"/>
            <a:ext cx="2520280" cy="24482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6012160" y="4221088"/>
            <a:ext cx="1960152" cy="30777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b="1" dirty="0" smtClean="0"/>
              <a:t>D</a:t>
            </a:r>
            <a:r>
              <a:rPr lang="pt-BR" sz="1400" b="1" baseline="30000" dirty="0" smtClean="0"/>
              <a:t>PECEBIDA</a:t>
            </a:r>
            <a:r>
              <a:rPr lang="pt-BR" sz="1400" b="1" dirty="0" smtClean="0"/>
              <a:t> = (D</a:t>
            </a:r>
            <a:r>
              <a:rPr lang="pt-BR" sz="1400" b="1" baseline="30000" dirty="0" smtClean="0"/>
              <a:t>MERCADO</a:t>
            </a:r>
            <a:r>
              <a:rPr lang="pt-BR" sz="1400" b="1" dirty="0" smtClean="0"/>
              <a:t> – T)</a:t>
            </a:r>
            <a:endParaRPr lang="pt-BR" sz="1400" b="1" dirty="0"/>
          </a:p>
        </p:txBody>
      </p:sp>
      <p:sp>
        <p:nvSpPr>
          <p:cNvPr id="6" name="Chave direita 5"/>
          <p:cNvSpPr/>
          <p:nvPr/>
        </p:nvSpPr>
        <p:spPr>
          <a:xfrm rot="5400000">
            <a:off x="5348845" y="2904185"/>
            <a:ext cx="426530" cy="1188132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156176" y="1907540"/>
            <a:ext cx="296876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436096" y="3635732"/>
            <a:ext cx="296876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36512" y="0"/>
            <a:ext cx="9180512" cy="6858000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 smtClean="0"/>
              <a:t>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ANTES DA IMPOSIÇÃO DO TRIBUTO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2000" dirty="0" smtClean="0"/>
              <a:t>   BEM- ESTAR SOCIAL: EXCEDENTE DO CONSUMIDOR = [1 + 2 + 4]</a:t>
            </a:r>
          </a:p>
          <a:p>
            <a:r>
              <a:rPr lang="en-US" sz="2000" dirty="0" smtClean="0"/>
              <a:t>                                         EXCEDENTE DO PRODUTOR      = [3 + 5 + 6]</a:t>
            </a:r>
          </a:p>
          <a:p>
            <a:r>
              <a:rPr lang="en-US" sz="2000" dirty="0" smtClean="0"/>
              <a:t>                                         </a:t>
            </a:r>
            <a:r>
              <a:rPr lang="en-US" sz="2000" u="sng" dirty="0" smtClean="0"/>
              <a:t>ARRECADAÇÃO TRIBUTÁRIA     = [-------------]</a:t>
            </a:r>
            <a:r>
              <a:rPr lang="en-US" sz="2000" dirty="0" smtClean="0"/>
              <a:t>                   </a:t>
            </a:r>
            <a:endParaRPr lang="en-US" sz="2000" dirty="0" smtClean="0"/>
          </a:p>
          <a:p>
            <a:r>
              <a:rPr lang="en-US" sz="2000" u="sng" dirty="0" smtClean="0"/>
              <a:t>EXCEDENTE </a:t>
            </a:r>
            <a:r>
              <a:rPr lang="en-US" sz="2000" u="sng" dirty="0" smtClean="0"/>
              <a:t>TOTAL DE MERCADO OU GANHO SOCIAL (ANTES) = [1+2+3+4+5+6]</a:t>
            </a:r>
          </a:p>
          <a:p>
            <a:endParaRPr lang="en-US" sz="2000" u="sng" dirty="0" smtClean="0"/>
          </a:p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APÓS A IMPOSIÇÃO DO TRIBUTO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2000" dirty="0" smtClean="0"/>
              <a:t>                                         EXCEDENTE DO CONSUMIDOR = [1]</a:t>
            </a:r>
          </a:p>
          <a:p>
            <a:r>
              <a:rPr lang="en-US" sz="2000" dirty="0" smtClean="0"/>
              <a:t>                                         EXCEDENTE DO PRODUTOR       = [6]</a:t>
            </a:r>
          </a:p>
          <a:p>
            <a:r>
              <a:rPr lang="en-US" sz="2000" dirty="0" smtClean="0"/>
              <a:t>                                         </a:t>
            </a:r>
            <a:r>
              <a:rPr lang="en-US" sz="2000" u="sng" dirty="0" smtClean="0"/>
              <a:t>ARRECADACÃO TRIBUTÁRIA     = [2 + 3]</a:t>
            </a:r>
          </a:p>
          <a:p>
            <a:r>
              <a:rPr lang="en-US" sz="2000" dirty="0" smtClean="0"/>
              <a:t> </a:t>
            </a:r>
            <a:r>
              <a:rPr lang="en-US" sz="2000" u="sng" dirty="0" smtClean="0"/>
              <a:t>EXCEDENTE TOTAL DE MERCADO OU GANHO SOCIAL (APÓS) = [1+2+3+6]</a:t>
            </a:r>
          </a:p>
          <a:p>
            <a:endParaRPr lang="en-US" sz="2000" u="sng" dirty="0" smtClean="0"/>
          </a:p>
          <a:p>
            <a:r>
              <a:rPr lang="en-US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DEFINIÇÃO:  </a:t>
            </a: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REDUÇÃO TOTAL DE EXCEDENTE DE MERCADO = </a:t>
            </a: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PESO MORTO ASSOCIADO À PERDA DE EXCEDENTE  DE MERCADO =</a:t>
            </a: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[GS(ANTES) – GS(APÓS)] = “TRIÂNGULO” [4+5]</a:t>
            </a:r>
          </a:p>
          <a:p>
            <a:endParaRPr lang="en-US" sz="2000" b="1" u="sng" dirty="0" smtClean="0"/>
          </a:p>
          <a:p>
            <a:pPr algn="just"/>
            <a:r>
              <a:rPr lang="en-US" sz="2000" b="1" dirty="0" smtClean="0"/>
              <a:t>OU SEJA, A VARIAÇÃO DO EXCEDENTE TOTAL DE MERCADO  ENTRE ANTES E APÓS A INTRODUÇÃO DO TRIBUTO, CONSTITUI-SE NUMA MENSURAÇÃO DA REDUÇÃO DE BEM-ESTAR SOCIAL QUE OCORRE COM A INTRODUÇÃO DE UM TRIBUTO DISTORCIVO. NOTE-SE QUE, IMPLICITAMENTE, É LEVADO EM CONTA O BEM-ESTAR GERADO PELA EVENTUAL PRODUÇÃO DE BEM PÚBLICO E QUE É POSSIBILITADO PELA ARRECADAÇÃO TRIBUTÁRIA.</a:t>
            </a:r>
          </a:p>
          <a:p>
            <a:r>
              <a:rPr lang="en-US" sz="2000" u="sng" dirty="0" smtClean="0"/>
              <a:t>                                         </a:t>
            </a:r>
          </a:p>
          <a:p>
            <a:r>
              <a:rPr lang="en-US" sz="2000" dirty="0" smtClean="0"/>
              <a:t>                           </a:t>
            </a:r>
            <a:endParaRPr lang="pt-B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NOÇÕES INTRODUTÓRIAS</a:t>
            </a:r>
            <a:endParaRPr lang="pt-BR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TRIBUTOS AFETAM AS DECISÕES ECONÔMICAS, POIS DESLOCAM AS CURVAS DE OFERTA E DEMANDA TAL COMO PERCEBIDAS PELOS CONSUMIDORES E PRODUTORES E, PORTANTO, AFETAM O EQUILÍBRIO NOS MERCADOS PRIVADOS E O PADRÃO DE UTILIZAÇÃO DE RECURSOS NA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ECONOMIA. NESSE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SENTIDO, OS TRIBUTOS CAUSAM UMA PERDA DE EFICIÊNCIA NO USO DE RECURSOS NA ECONOMIA, PORQUE CAUSAM UMA DIVERGÊNCIA ENTRE OS PREÇOS DE MERCADOS  E OS CUSTOS MARGINAIS DE PRODUÇÃO. 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SUMA,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TRIBUTOS DISTORCEM OS PREÇOS RELATIVOS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(I.E., ENTRE OS PREÇOS VIGENTES NA PRODUÇÃO EM RELAÇÃO AOS VIGENTES NO CONSUMO) 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POR ISSO, GERAM ALOCAÇÃO INEFICIENTE DOS RECURSOS NA ECONOMIA: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PREÇOS RELATIVOS VIGENTES NA DECISÃO DE PRODUÇÃO SÃO DISTINTOS DAQUELES VIGENTES NA DECISÃO DE CONSUMO.</a:t>
            </a:r>
          </a:p>
          <a:p>
            <a:pPr algn="just"/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 </a:t>
            </a:r>
            <a:r>
              <a:rPr lang="en-US" sz="2000" b="1" u="sng" dirty="0" smtClean="0"/>
              <a:t>EXEMPLO:</a:t>
            </a:r>
            <a:r>
              <a:rPr lang="en-US" sz="2000" b="1" dirty="0" smtClean="0"/>
              <a:t> </a:t>
            </a:r>
            <a:r>
              <a:rPr lang="en-US" sz="2000" dirty="0" smtClean="0"/>
              <a:t>SEM TRIBUTAÇÃO, SUPONHA QUE:</a:t>
            </a:r>
            <a:r>
              <a:rPr lang="en-US" sz="2000" b="1" dirty="0" smtClean="0"/>
              <a:t>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CMg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CMg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(VIGENTES NA DECISÃO DE PRODUÇÃO)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    </a:t>
            </a:r>
            <a:r>
              <a:rPr lang="en-US" sz="2000" dirty="0" smtClean="0"/>
              <a:t>E QUE COM TRIBUTAÇÃO:   </a:t>
            </a:r>
            <a:r>
              <a:rPr lang="en-US" sz="2000" b="1" dirty="0" smtClean="0"/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(1+t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).CMg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   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(1+t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).CMg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(VIGENTES NA DECISÃO DE CONSUMO)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</a:t>
            </a:r>
            <a:r>
              <a:rPr lang="en-US" sz="2000" u="sng" dirty="0" smtClean="0"/>
              <a:t>PORTANTO, O PREÇO RELATIVO COM TRIBUTAÇÃO E  </a:t>
            </a:r>
            <a:r>
              <a:rPr lang="en-US" sz="2000" u="sng" dirty="0" smtClean="0"/>
              <a:t>QUE VIGORA NA </a:t>
            </a:r>
            <a:r>
              <a:rPr lang="en-US" sz="2000" u="sng" dirty="0" smtClean="0"/>
              <a:t>DECISÃO DE ÓTIMO DE CONSUMO SERÁ: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  (1 + t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/1 + t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 . (CMg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/CMg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 = TMgSUB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1,2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/>
              <a:t> </a:t>
            </a:r>
            <a:r>
              <a:rPr lang="en-US" sz="2000" dirty="0" smtClean="0"/>
              <a:t>               </a:t>
            </a:r>
            <a:r>
              <a:rPr lang="en-US" sz="2000" u="sng" dirty="0" smtClean="0"/>
              <a:t>ENQUANTO QUE O PREÇO RELATIVO SEM TRIBUTAÇÃO  E </a:t>
            </a:r>
            <a:r>
              <a:rPr lang="en-US" sz="2000" u="sng" dirty="0" smtClean="0"/>
              <a:t>QUE VIGORA NA </a:t>
            </a:r>
            <a:r>
              <a:rPr lang="en-US" sz="2000" u="sng" dirty="0" smtClean="0"/>
              <a:t>DECISÃO DE ÓTIMO DE PRODUÇÃO SERÁ:</a:t>
            </a:r>
          </a:p>
          <a:p>
            <a:r>
              <a:rPr lang="en-US" sz="2000" dirty="0" smtClean="0"/>
              <a:t>                                 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  =  (CMg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/CMg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  =  TMT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PORTANTO, SE:   t</a:t>
            </a:r>
            <a:r>
              <a:rPr lang="en-US" sz="2000" b="1" u="sng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≠   t</a:t>
            </a:r>
            <a:r>
              <a:rPr lang="en-US" sz="2000" b="1" u="sng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  ENTÃO  OBTÉM-SE  QUE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(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/P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     </a:t>
            </a:r>
            <a:r>
              <a:rPr lang="en-US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≠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[(P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(CMg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/CMg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)], 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OU SEJA:  TMgSUB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≠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TMT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  O QUE IMPLICA EM INEFICIÊNCIA    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 PASSO QUE SE:</a:t>
            </a:r>
            <a:r>
              <a:rPr lang="en-US" sz="2000" b="1" u="sng" dirty="0" smtClean="0"/>
              <a:t>   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</a:t>
            </a:r>
            <a:r>
              <a:rPr lang="en-US" sz="2000" b="1" u="sng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 t</a:t>
            </a:r>
            <a:r>
              <a:rPr lang="en-US" sz="2000" b="1" u="sng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 t,  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000" u="sng" dirty="0" smtClean="0"/>
              <a:t>    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ENTÃO: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  (CMg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/CMg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 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/P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</a:p>
          <a:p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OU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SEJA: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TMgSUB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  TMT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O QUE SIGNIFICA CONDIÇÃO DE EFICIÊNCIA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          </a:t>
            </a:r>
            <a:endParaRPr lang="en-US" sz="2000" dirty="0"/>
          </a:p>
          <a:p>
            <a:pPr algn="just"/>
            <a:r>
              <a:rPr lang="en-US" sz="2000" dirty="0" smtClean="0"/>
              <a:t>POR OUTRO LADO, OS TRIBUTOS GERAM RENDA AO GOVERNO  E, POR ISSO, TEM O EFEITO DE REDUZIREM A RENDA DOS INDIVÍDUOS E FIRMAS DO SETOR PRIVADO.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SUMA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2000" dirty="0" smtClean="0"/>
              <a:t> OS TRIBUTOS AFETAM OS PREÇOS RELATIVOS E AFETAM A RENDA DO SETOR </a:t>
            </a:r>
            <a:r>
              <a:rPr lang="en-US" sz="2000" dirty="0" smtClean="0"/>
              <a:t>PRIVADO</a:t>
            </a:r>
            <a:r>
              <a:rPr lang="en-US" sz="2000" dirty="0" smtClean="0"/>
              <a:t>. A QUESTÃO QUE AQUI ESTAMOS INTERESSADOS É SOBRE OS CUSTOS DEVIDOS À TRIBUTAÇÃO. EM OUTRAS PALAVRAS,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ESTAMOS INTERESSADOS EM DETERMINAR SE E EM QUE MAGNITUDE OS CUSTOS DA TRIBUTAÇÃO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SETOR PRIVADO SÃO MAIORES  (“CUSTOS EM EXCESSO = EXCESSO DE CARGA DOS IMPOSTOS”) DO QUE A RENDA SUBTRAÍDA AO MESMO (OU CARGA DOS TRIBUTOS).</a:t>
            </a:r>
            <a:r>
              <a:rPr lang="en-US" sz="2000" dirty="0" smtClean="0"/>
              <a:t>  POIS, SE ASSIM O FOR,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CUSTOS PARA A ECONOMIA COMO UM TODO DEVIDOS À TRIBUTAÇÃO SERÃO, JUSTAMENTE, A PARCELA DOS MESMOS QUE É MAIOR DO QUE A RENDA SUBTRAÍDA AO SETOR PRIVADO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4624"/>
            <a:ext cx="9144000" cy="6813376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 </a:t>
            </a:r>
            <a:r>
              <a:rPr lang="en-US" sz="2000" u="sng" dirty="0" smtClean="0"/>
              <a:t>NOTE QUE, PORQUE: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PAGO NO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MERCADO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&gt;    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AUFERIDO PELO PRODUTOR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, </a:t>
            </a:r>
          </a:p>
          <a:p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/>
              <a:t>                                         </a:t>
            </a:r>
            <a:r>
              <a:rPr lang="en-US" sz="2000" u="sng" dirty="0" smtClean="0"/>
              <a:t>RESULTA QUE EM “Q</a:t>
            </a:r>
            <a:r>
              <a:rPr lang="en-US" sz="2000" u="sng" baseline="-25000" dirty="0" smtClean="0"/>
              <a:t>1</a:t>
            </a:r>
            <a:r>
              <a:rPr lang="en-US" sz="2000" u="sng" dirty="0" smtClean="0"/>
              <a:t>”</a:t>
            </a:r>
            <a:r>
              <a:rPr lang="en-US" sz="2000" dirty="0" smtClean="0"/>
              <a:t>: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BMgSOCIAL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(= “P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MERCADO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” )   &gt;  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CMgSOCIAL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(= “P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PRODUTOR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”)</a:t>
            </a:r>
          </a:p>
          <a:p>
            <a:endParaRPr lang="en-US" sz="2000" dirty="0" smtClean="0"/>
          </a:p>
          <a:p>
            <a:pPr algn="just"/>
            <a:r>
              <a:rPr lang="en-US" sz="2000" dirty="0" smtClean="0"/>
              <a:t>OU SEJA, O IMPOSTO ESPECÍFICO (T) AO IMPOR UMA “CUNHA TRIBUTÁRIA ENTRE CONSUMO E PRODUÇÃO” IMPEDE QUE A INTERAÇÃO ENTRE CONSUMIDORES E PRODUTORES NO MERCADO IGUALE AUTOMATICAMENTE O </a:t>
            </a:r>
            <a:r>
              <a:rPr lang="en-US" sz="2000" dirty="0" err="1" smtClean="0"/>
              <a:t>BMgSOCIAL</a:t>
            </a:r>
            <a:r>
              <a:rPr lang="en-US" sz="2000" dirty="0" smtClean="0"/>
              <a:t> = </a:t>
            </a:r>
            <a:r>
              <a:rPr lang="en-US" sz="2000" dirty="0" err="1" smtClean="0"/>
              <a:t>CMgSOCIAL</a:t>
            </a:r>
            <a:r>
              <a:rPr lang="en-US" sz="2000" dirty="0" smtClean="0"/>
              <a:t>, TAL COMO ACONTECE NO EQUILÍBRIO INICIAL (I.E., ANTES DO IMPOSTO).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O EXCESSO DE CARGA DE UM TRIBUTO É O CUSTO ADICIONAL À SOCIEDADE, ISTO É, EM EXCESSO AO MONTANTE DE RECEITA COLETADA DE IMPOSTO. O EXCESSO DE CARGA MENSURA A PERDA DE BENEFÍCIOS LÍQUIDOS  DE USO PRIVADO DE RECURSOS E QUE SÃO PERDIDOS PELA ECONOMIA COMO UM TODO, QUANDO O GOVERNO IMPÕE UM TRIBUTO DISTORCIVO PARA OBTER RECEITA TRIBUTÁRIA. O IMPOSTO DISTORCIVO AO IMPOR UMA “CUNHA TRIBUTÁRIA ENTRE O CONSUMO E A PRODUÇÃO” IMPEDE O MERCADO DE ATINGIR  A PRODUÇÃO EFICIENTE DE BENS E SERVIÇOS (I.E., AQUELA SITUAÇÃO NA QUAL:  </a:t>
            </a:r>
            <a:r>
              <a:rPr lang="en-US" sz="2000" dirty="0" err="1" smtClean="0"/>
              <a:t>BMgSOCIAL</a:t>
            </a:r>
            <a:r>
              <a:rPr lang="en-US" sz="2000" dirty="0" smtClean="0"/>
              <a:t> = </a:t>
            </a:r>
            <a:r>
              <a:rPr lang="en-US" sz="2000" dirty="0" err="1" smtClean="0"/>
              <a:t>CMgSOCIAL</a:t>
            </a:r>
            <a:r>
              <a:rPr lang="en-US" sz="2000" dirty="0" smtClean="0"/>
              <a:t>).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O TOTAL DE EXCESSO DE CARGA DE UM IMPOSTO É UMA PERDA LÍQUIDA DE BEM-ESTAR QUE OS PARTICIPANTES PRIVADOS (CONSUMIDORES E PRODUTORES) SOFREM, ISTO É, A PERDA ACIMA DO QUE TERIAM SE UM IMPOSTO LUMP-SUM FOSSE UTILIZADO. </a:t>
            </a:r>
            <a:endParaRPr lang="pt-BR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120680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SE ASSUMIRMOS QUE O EFEITO RENDA DE UMA ELEVAÇÃO DO PREÇO DE MERCADO RESULTANTE DA IMPOSIÇÃO DE UM TRIBUTO SEJA NEGLIGÍVEL, ENTÃO A REDUÇÃO DO EXCEDENTE TOTAL DE MERCADO (OU PESO MORTO ASSOCIADO À PERDA TOTAL DE EXCEDENTE DE MERCADO) IGUALA AO EXCESSO DE CARGA. POIS, NESTE CASO, A IMPOSIÇÃO DO TRIBUTO AO ELEVAR OS PREÇOS DE MERCADO SÓ GERA EFEITOS SUBSTITUIÇÃO (POIS, POR HIPÓTESE OS EFEITOS RENDA SÃO NULOS) E, PORTANTO, A PERDA DE EXCEDENTE TOTAL DE MERCADO SÓ INCORPORA EFEITOS SUBSTITUIÇÃO, TORNANDO-O IGUAL AO EXCESSO DE CARGA QUE, POR DEFINIÇÃO, SÓ INCORPORA EFEITOS SUBSTITUIÇÃO.</a:t>
            </a:r>
          </a:p>
          <a:p>
            <a:endParaRPr lang="en-US" sz="2000" dirty="0" smtClean="0"/>
          </a:p>
          <a:p>
            <a:r>
              <a:rPr lang="en-US" sz="2000" b="1" u="sng" dirty="0" smtClean="0"/>
              <a:t>OU SEJA, SOMENTE SE OS EFEITOS RENDA FOREM NEGLIGÍVEIS OBTÉM-SE QUE</a:t>
            </a:r>
            <a:r>
              <a:rPr lang="en-US" sz="2000" b="1" dirty="0" smtClean="0"/>
              <a:t>: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EXCESSO DE CARGA = PESO MORTO ASSOCIADO À PERDA TOTAL DE EXCEDENTE DE MERCADO = “TRIÂNGULO 4 + 5”</a:t>
            </a:r>
          </a:p>
          <a:p>
            <a:endParaRPr lang="en-US" sz="2000" b="1" dirty="0" smtClean="0"/>
          </a:p>
          <a:p>
            <a:pPr marL="0" indent="0">
              <a:buNone/>
            </a:pPr>
            <a:r>
              <a:rPr lang="en-US" sz="2000" b="1" u="sng" dirty="0" smtClean="0"/>
              <a:t>A MENSURAÇÃO </a:t>
            </a:r>
            <a:r>
              <a:rPr lang="en-US" sz="2000" b="1" u="sng" dirty="0" smtClean="0"/>
              <a:t>DO PESO MORTO ASSOCIADO À PERDA TOTAL DE EXCEDENTE DE MERCADO (≈ EXCESSO DE CARGA</a:t>
            </a:r>
            <a:r>
              <a:rPr lang="en-US" sz="2000" b="1" u="sng" dirty="0" smtClean="0"/>
              <a:t>) IGUALA À</a:t>
            </a:r>
            <a:r>
              <a:rPr lang="en-US" sz="2000" b="1" dirty="0" smtClean="0"/>
              <a:t>:</a:t>
            </a:r>
            <a:endParaRPr lang="en-US" sz="2000" b="1" dirty="0" smtClean="0"/>
          </a:p>
          <a:p>
            <a:r>
              <a:rPr lang="en-US" sz="2000" b="1" dirty="0" smtClean="0"/>
              <a:t>                                  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= (1/2).T.∆Q</a:t>
            </a:r>
          </a:p>
          <a:p>
            <a:endParaRPr lang="pt-BR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 OS CUSTOS DA TRIBUTAÇÃO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/>
          </a:bodyPr>
          <a:lstStyle/>
          <a:p>
            <a:r>
              <a:rPr lang="pt-BR" sz="1800" dirty="0" smtClean="0"/>
              <a:t> 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0827558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13376"/>
          </a:xfrm>
        </p:spPr>
        <p:txBody>
          <a:bodyPr/>
          <a:lstStyle/>
          <a:p>
            <a:r>
              <a:rPr lang="pt-BR" b="1" u="sng" dirty="0" smtClean="0"/>
              <a:t>BIBLIOGRAFIA</a:t>
            </a:r>
          </a:p>
          <a:p>
            <a:r>
              <a:rPr lang="pt-BR" dirty="0" smtClean="0"/>
              <a:t>CONNOLLY, SARA &amp; ALISTAIR MUNRO – ECONOMICS OF THE PUBLIC SECTOR, CAP. 11</a:t>
            </a:r>
          </a:p>
          <a:p>
            <a:endParaRPr lang="pt-BR" dirty="0"/>
          </a:p>
          <a:p>
            <a:r>
              <a:rPr lang="pt-BR" dirty="0" smtClean="0"/>
              <a:t>ROSEN, HARVEY – PUBLIC FINANCE (7nd EDITION), CAP. 13</a:t>
            </a:r>
          </a:p>
          <a:p>
            <a:endParaRPr lang="pt-BR" dirty="0"/>
          </a:p>
          <a:p>
            <a:r>
              <a:rPr lang="pt-BR" dirty="0" smtClean="0"/>
              <a:t>STIGLITZ, JOSEPH – ECONOMICS OF THE PUBLIC SECTOR (2nd EDITION), CAP. 18</a:t>
            </a:r>
          </a:p>
          <a:p>
            <a:endParaRPr lang="pt-BR" dirty="0"/>
          </a:p>
          <a:p>
            <a:r>
              <a:rPr lang="pt-BR" dirty="0" smtClean="0"/>
              <a:t>TRESCH, RICHARD – PUBLIC SECTOR ECONOMICS (1st EDITION), CAP. 15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5113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000" dirty="0" smtClean="0"/>
              <a:t>POR OUTRO LADO, COMO  EM GERAL A </a:t>
            </a:r>
            <a:r>
              <a:rPr lang="en-US" sz="2000" b="1" dirty="0" smtClean="0"/>
              <a:t>TRIBUTAÇÃO DISTORCE OS PREÇOS RELATIVOS</a:t>
            </a:r>
            <a:r>
              <a:rPr lang="en-US" sz="2000" dirty="0" smtClean="0"/>
              <a:t>  E, POR ISSO, TORNA INEFICIENTE AS DECISÕES ECONÔMICAS, RESULTA  DISSO QUE OS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IMPOSTOS GERAM UM EXCESSO DE CARGA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   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ISTO É,, A TRIBUTAÇÃO GERA UMA PERDA DE BEM-ESTAR  AO SETOR</a:t>
            </a:r>
          </a:p>
          <a:p>
            <a:pPr algn="just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PRIVADO ADICIONAL AO VALOR, EM TERMOS DE BEM-ESTAR, DA</a:t>
            </a:r>
          </a:p>
          <a:p>
            <a:pPr algn="just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RECEITA TRIBUTÁRIA COLETADA. </a:t>
            </a:r>
          </a:p>
          <a:p>
            <a:endParaRPr lang="en-US" sz="2000" dirty="0" smtClean="0"/>
          </a:p>
          <a:p>
            <a:r>
              <a:rPr lang="en-US" sz="2000" b="1" u="sng" dirty="0" smtClean="0"/>
              <a:t>SUPONHA UMA ECONOMIA COMPETITIVA E SEM TRIBUTAÇÃO:  PREÇOS  = </a:t>
            </a:r>
            <a:r>
              <a:rPr lang="en-US" sz="2000" b="1" u="sng" dirty="0" err="1" smtClean="0"/>
              <a:t>CMgs</a:t>
            </a:r>
            <a:endParaRPr lang="en-US" sz="2000" b="1" u="sng" dirty="0"/>
          </a:p>
          <a:p>
            <a:r>
              <a:rPr lang="en-US" sz="2000" dirty="0" smtClean="0"/>
              <a:t>SUPONHA A RENDA NOMINAL: 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P</a:t>
            </a:r>
            <a:r>
              <a:rPr lang="en-US" sz="2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.B</a:t>
            </a:r>
            <a:r>
              <a:rPr lang="en-US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P</a:t>
            </a:r>
            <a:r>
              <a:rPr lang="en-US" sz="2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.C</a:t>
            </a:r>
            <a:r>
              <a:rPr lang="en-US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dirty="0" smtClean="0"/>
              <a:t>,  </a:t>
            </a:r>
          </a:p>
          <a:p>
            <a:r>
              <a:rPr lang="en-US" sz="2000" dirty="0" smtClean="0"/>
              <a:t>OU SEJA, A RENDA EM TERMOS REAIS (“BEM C”) SERÁ</a:t>
            </a:r>
            <a:r>
              <a:rPr lang="en-US" sz="2000" dirty="0" smtClean="0"/>
              <a:t>: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sz="2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/P</a:t>
            </a:r>
            <a:r>
              <a:rPr lang="en-US" sz="2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= y</a:t>
            </a:r>
            <a:r>
              <a:rPr lang="en-US" sz="2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(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0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/P</a:t>
            </a:r>
            <a:r>
              <a:rPr lang="en-US" sz="2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).B</a:t>
            </a:r>
            <a:r>
              <a:rPr lang="en-US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C</a:t>
            </a:r>
            <a:r>
              <a:rPr lang="en-US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/>
              <a:t>E A RESTRIÇÃO ORÇAMENTÁRIA EM TERMOS REAIS SERÁ : 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y</a:t>
            </a:r>
            <a:r>
              <a:rPr lang="en-US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- (P</a:t>
            </a:r>
            <a:r>
              <a:rPr lang="en-US" sz="2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/P</a:t>
            </a:r>
            <a:r>
              <a:rPr lang="en-US" sz="2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).B</a:t>
            </a:r>
            <a:r>
              <a:rPr lang="en-US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/>
              <a:t> OU SEJA, NO PLANO (B x C ) A REST.ORÇ. TEM INCLINAÇÃO   “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(P</a:t>
            </a:r>
            <a:r>
              <a:rPr lang="en-US" sz="2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/P</a:t>
            </a:r>
            <a:r>
              <a:rPr lang="en-US" sz="2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000" dirty="0" smtClean="0"/>
              <a:t>”. </a:t>
            </a:r>
          </a:p>
          <a:p>
            <a:endParaRPr lang="en-US" sz="2000" dirty="0"/>
          </a:p>
          <a:p>
            <a:r>
              <a:rPr lang="en-US" sz="2000" b="1" u="sng" dirty="0" smtClean="0"/>
              <a:t>SUPONHA A TRIBUTAÇÃO DO SETOR </a:t>
            </a:r>
            <a:r>
              <a:rPr lang="en-US" sz="2000" b="1" u="sng" dirty="0" smtClean="0"/>
              <a:t>(B), </a:t>
            </a:r>
            <a:r>
              <a:rPr lang="en-US" sz="2000" b="1" u="sng" dirty="0" smtClean="0"/>
              <a:t>TAL QUE: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(1+t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(1+t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CMg</a:t>
            </a:r>
            <a:r>
              <a:rPr lang="en-US" sz="20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/>
              <a:t> SUPONHA QUE NÃO HÁ EFEITO SOBRE O PREÇO DO BEM C: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CMg</a:t>
            </a:r>
            <a:r>
              <a:rPr lang="en-US" sz="20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O QUE IMPLICA QUE A RENDA REAL CONTINUA A SER: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(Y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≈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dirty="0" smtClean="0"/>
              <a:t>     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PORTANTO, A NOVA REST.ORÇ. EM TERMOS REAIS SERÁ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000" dirty="0" smtClean="0"/>
              <a:t>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y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- [(1+t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0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].B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/>
              <a:t>OU SEJA, A  NOVA  REST.ORÇ. TEM INCLINAÇÃO: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“-  [(1+t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0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]”</a:t>
            </a:r>
          </a:p>
          <a:p>
            <a:r>
              <a:rPr lang="en-US" sz="2000" dirty="0" smtClean="0"/>
              <a:t>(“A NOVA REST.ORÇ. É  MAIS NEGATIVAMENTE INCLINADA NO PLANO (B x C)”)</a:t>
            </a:r>
            <a:endParaRPr lang="pt-B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b="1" u="sng" dirty="0" smtClean="0"/>
          </a:p>
          <a:p>
            <a:endParaRPr lang="en-US" sz="2000" b="1" u="sng" dirty="0"/>
          </a:p>
          <a:p>
            <a:endParaRPr lang="en-US" sz="2000" b="1" u="sng" dirty="0" smtClean="0"/>
          </a:p>
          <a:p>
            <a:r>
              <a:rPr lang="en-US" sz="2000" b="1" u="sng" dirty="0" smtClean="0"/>
              <a:t>PELA REST.  ORÇ.  EM TERMOS REAIS (“BEM C”),  ANTES E APÓS O IMPOSTO, TEMOS</a:t>
            </a:r>
            <a:r>
              <a:rPr lang="en-US" sz="2000" dirty="0" smtClean="0"/>
              <a:t>: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[(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0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).B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+ C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] = y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[[(1+t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0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] .B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C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]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000" dirty="0" smtClean="0"/>
              <a:t>PORTANTO:  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[C</a:t>
            </a:r>
            <a:r>
              <a:rPr lang="en-US" sz="2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C</a:t>
            </a:r>
            <a:r>
              <a:rPr lang="en-US" sz="2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] = [[(1+t</a:t>
            </a:r>
            <a:r>
              <a:rPr lang="en-US" sz="2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0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/P</a:t>
            </a:r>
            <a:r>
              <a:rPr lang="en-US" sz="2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] - (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0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/P</a:t>
            </a:r>
            <a:r>
              <a:rPr lang="en-US" sz="2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)].B</a:t>
            </a:r>
            <a:r>
              <a:rPr lang="en-US" sz="2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000" dirty="0" smtClean="0"/>
              <a:t>SIMPLIFICANDO:  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[C</a:t>
            </a:r>
            <a:r>
              <a:rPr lang="en-US" sz="2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C</a:t>
            </a:r>
            <a:r>
              <a:rPr lang="en-US" sz="2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] =  [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0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0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/P</a:t>
            </a:r>
            <a:r>
              <a:rPr lang="en-US" sz="2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].B</a:t>
            </a:r>
            <a:r>
              <a:rPr lang="en-US" sz="2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 SEJA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000" dirty="0" smtClean="0"/>
              <a:t>  </a:t>
            </a:r>
            <a:r>
              <a:rPr lang="en-US" sz="2600" dirty="0" smtClean="0"/>
              <a:t>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6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[C</a:t>
            </a:r>
            <a:r>
              <a:rPr lang="en-US" sz="26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C</a:t>
            </a:r>
            <a:r>
              <a:rPr lang="en-US" sz="26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] = 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6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6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.B</a:t>
            </a:r>
            <a:r>
              <a:rPr lang="en-US" sz="26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/>
              <a:t>= </a:t>
            </a:r>
            <a:r>
              <a:rPr lang="en-US" sz="2000" dirty="0" smtClean="0"/>
              <a:t> </a:t>
            </a:r>
            <a:r>
              <a:rPr lang="en-US" sz="2000" b="1" u="sng" dirty="0" smtClean="0"/>
              <a:t>ARRECADAÇÃO NOMINAL DE IMPOSTO</a:t>
            </a:r>
          </a:p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ENQUANTO QUE</a:t>
            </a:r>
            <a:r>
              <a:rPr lang="en-US" sz="2000" b="1" dirty="0" smtClean="0"/>
              <a:t>: 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“DE</a:t>
            </a:r>
            <a:r>
              <a:rPr lang="en-US" sz="2200" b="1" baseline="-250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2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en-US" sz="22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[C</a:t>
            </a:r>
            <a:r>
              <a:rPr lang="en-US" sz="2200" b="1" baseline="-250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2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C</a:t>
            </a:r>
            <a:r>
              <a:rPr lang="en-US" sz="2200" b="1" baseline="-250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2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] =  [</a:t>
            </a:r>
            <a:r>
              <a:rPr lang="en-US" sz="2200" b="1" dirty="0" err="1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200" b="1" baseline="-25000" dirty="0" err="1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2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200" b="1" baseline="-25000" dirty="0" err="1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2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/P</a:t>
            </a:r>
            <a:r>
              <a:rPr lang="en-US" sz="2200" b="1" baseline="-250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2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].B</a:t>
            </a:r>
            <a:r>
              <a:rPr lang="en-US" sz="2200" b="1" baseline="-250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000" b="1" dirty="0" smtClean="0"/>
              <a:t>= </a:t>
            </a:r>
            <a:r>
              <a:rPr lang="en-US" sz="2000" b="1" u="sng" dirty="0" smtClean="0"/>
              <a:t>ARRECADAÇÃO REAL DE IMPOSTO</a:t>
            </a:r>
          </a:p>
          <a:p>
            <a:pPr algn="just"/>
            <a:r>
              <a:rPr lang="en-US" sz="2000" b="1" dirty="0" smtClean="0"/>
              <a:t>OBS.: O RESULTADO DE QUE “DE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” REPRESENTA A ARRECADAÇÃO DE IMPOSTO PODE SER DERIVADO DA MESMA FORMA, MAS EM TERMOS NOMINAIS, I.E., COM O USO DAS REST. ORÇ. NOMINAIS. E, NESTE CASO, “DE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” REPRESENTA A ARRECADAÇÃO NOMINAL DE IMPOSTOS.</a:t>
            </a:r>
            <a:endParaRPr lang="pt-BR" sz="2000" b="1" dirty="0"/>
          </a:p>
        </p:txBody>
      </p:sp>
      <p:cxnSp>
        <p:nvCxnSpPr>
          <p:cNvPr id="5" name="Conector de seta reta 4"/>
          <p:cNvCxnSpPr/>
          <p:nvPr/>
        </p:nvCxnSpPr>
        <p:spPr>
          <a:xfrm rot="16200000" flipV="1">
            <a:off x="755576" y="1988840"/>
            <a:ext cx="3240360" cy="720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2411760" y="3645024"/>
            <a:ext cx="468052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2339752" y="620688"/>
            <a:ext cx="4392488" cy="3024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rot="16200000" flipH="1">
            <a:off x="1727684" y="1232756"/>
            <a:ext cx="3024336" cy="18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o 12"/>
          <p:cNvSpPr/>
          <p:nvPr/>
        </p:nvSpPr>
        <p:spPr>
          <a:xfrm rot="11703215">
            <a:off x="2961969" y="977018"/>
            <a:ext cx="4176464" cy="2016224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Arco 13"/>
          <p:cNvSpPr/>
          <p:nvPr/>
        </p:nvSpPr>
        <p:spPr>
          <a:xfrm rot="12115327">
            <a:off x="3648184" y="1598820"/>
            <a:ext cx="5040560" cy="1296144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5076056" y="1844824"/>
            <a:ext cx="1080120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EQUILÍBRIO </a:t>
            </a:r>
          </a:p>
          <a:p>
            <a:r>
              <a:rPr lang="en-US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ANTES DO IMPOSTO</a:t>
            </a:r>
            <a:endParaRPr lang="pt-BR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8" name="Conector reto 17"/>
          <p:cNvCxnSpPr>
            <a:stCxn id="46" idx="1"/>
            <a:endCxn id="44" idx="2"/>
          </p:cNvCxnSpPr>
          <p:nvPr/>
        </p:nvCxnSpPr>
        <p:spPr>
          <a:xfrm rot="10800000">
            <a:off x="3095836" y="1154941"/>
            <a:ext cx="33572" cy="798186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 rot="10800000">
            <a:off x="2411760" y="1988840"/>
            <a:ext cx="72008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 rot="10800000">
            <a:off x="2339752" y="1124744"/>
            <a:ext cx="79208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3491880" y="1988840"/>
            <a:ext cx="858755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EQUILÍBRIO</a:t>
            </a:r>
          </a:p>
          <a:p>
            <a:r>
              <a:rPr lang="en-US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APÓS IMPOSTO</a:t>
            </a:r>
            <a:endParaRPr lang="pt-BR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8" name="Conector de seta reta 27"/>
          <p:cNvCxnSpPr>
            <a:stCxn id="26" idx="1"/>
          </p:cNvCxnSpPr>
          <p:nvPr/>
        </p:nvCxnSpPr>
        <p:spPr>
          <a:xfrm flipH="1" flipV="1">
            <a:off x="3275856" y="2060851"/>
            <a:ext cx="216024" cy="972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>
            <a:stCxn id="16" idx="1"/>
          </p:cNvCxnSpPr>
          <p:nvPr/>
        </p:nvCxnSpPr>
        <p:spPr>
          <a:xfrm flipH="1">
            <a:off x="4716016" y="2014101"/>
            <a:ext cx="360040" cy="1481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 rot="16200000" flipH="1">
            <a:off x="3779912" y="2852936"/>
            <a:ext cx="1512168" cy="7200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 rot="10800000">
            <a:off x="2411760" y="2132856"/>
            <a:ext cx="2088232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/>
          <p:cNvSpPr txBox="1"/>
          <p:nvPr/>
        </p:nvSpPr>
        <p:spPr>
          <a:xfrm>
            <a:off x="4427984" y="3645024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B</a:t>
            </a:r>
            <a:r>
              <a:rPr lang="en-US" sz="1000" b="1" baseline="-25000" dirty="0" smtClean="0"/>
              <a:t>1</a:t>
            </a:r>
            <a:endParaRPr lang="pt-BR" sz="1000" b="1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3059832" y="3645024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B</a:t>
            </a:r>
            <a:r>
              <a:rPr lang="en-US" sz="1000" b="1" baseline="-25000" dirty="0" smtClean="0"/>
              <a:t>2</a:t>
            </a:r>
            <a:endParaRPr lang="pt-BR" sz="1000" b="1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1979712" y="2102659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C</a:t>
            </a:r>
            <a:r>
              <a:rPr lang="en-US" sz="1000" b="1" baseline="-25000" dirty="0" smtClean="0"/>
              <a:t>1</a:t>
            </a:r>
            <a:endParaRPr lang="pt-BR" sz="1000" b="1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1979712" y="1814627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C</a:t>
            </a:r>
            <a:r>
              <a:rPr lang="en-US" sz="1000" b="1" baseline="-25000" dirty="0" smtClean="0"/>
              <a:t>2</a:t>
            </a:r>
            <a:endParaRPr lang="pt-BR" sz="1000" b="1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2987824" y="908720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D</a:t>
            </a:r>
            <a:endParaRPr lang="pt-BR" sz="1000" b="1" dirty="0"/>
          </a:p>
        </p:txBody>
      </p:sp>
      <p:sp>
        <p:nvSpPr>
          <p:cNvPr id="45" name="CaixaDeTexto 44"/>
          <p:cNvSpPr txBox="1"/>
          <p:nvPr/>
        </p:nvSpPr>
        <p:spPr>
          <a:xfrm>
            <a:off x="4427984" y="1916832"/>
            <a:ext cx="311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</a:t>
            </a:r>
            <a:r>
              <a:rPr lang="en-US" sz="1200" b="1" baseline="-25000" dirty="0" smtClean="0"/>
              <a:t>1</a:t>
            </a:r>
            <a:endParaRPr lang="pt-BR" sz="1200" b="1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3129408" y="1814627"/>
            <a:ext cx="311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</a:t>
            </a:r>
            <a:r>
              <a:rPr lang="en-US" sz="1200" b="1" baseline="-25000" dirty="0" smtClean="0"/>
              <a:t>2</a:t>
            </a:r>
            <a:endParaRPr lang="pt-BR" sz="1200" b="1" dirty="0"/>
          </a:p>
        </p:txBody>
      </p:sp>
      <p:sp>
        <p:nvSpPr>
          <p:cNvPr id="50" name="CaixaDeTexto 49"/>
          <p:cNvSpPr txBox="1"/>
          <p:nvPr/>
        </p:nvSpPr>
        <p:spPr>
          <a:xfrm>
            <a:off x="1979712" y="1094547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C</a:t>
            </a:r>
            <a:r>
              <a:rPr lang="en-US" sz="1000" b="1" baseline="-25000" dirty="0" smtClean="0"/>
              <a:t>3</a:t>
            </a:r>
            <a:endParaRPr lang="pt-BR" sz="1000" b="1" dirty="0"/>
          </a:p>
        </p:txBody>
      </p:sp>
      <p:cxnSp>
        <p:nvCxnSpPr>
          <p:cNvPr id="53" name="Conector reto 52"/>
          <p:cNvCxnSpPr>
            <a:stCxn id="46" idx="1"/>
          </p:cNvCxnSpPr>
          <p:nvPr/>
        </p:nvCxnSpPr>
        <p:spPr>
          <a:xfrm rot="10800000" flipH="1" flipV="1">
            <a:off x="3129408" y="1953126"/>
            <a:ext cx="74440" cy="161988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2987824" y="548680"/>
            <a:ext cx="3960440" cy="276999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[C</a:t>
            </a:r>
            <a:r>
              <a:rPr lang="en-US" sz="1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-  C</a:t>
            </a:r>
            <a:r>
              <a:rPr lang="en-US" sz="1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 =  (DE</a:t>
            </a:r>
            <a:r>
              <a:rPr lang="en-US" sz="1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= IMPOSTO COLETADO EM TERMOS REAIS</a:t>
            </a:r>
            <a:endParaRPr lang="pt-B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1" name="Conector de seta reta 30"/>
          <p:cNvCxnSpPr>
            <a:stCxn id="27" idx="2"/>
          </p:cNvCxnSpPr>
          <p:nvPr/>
        </p:nvCxnSpPr>
        <p:spPr>
          <a:xfrm flipH="1">
            <a:off x="3203850" y="825679"/>
            <a:ext cx="1764194" cy="6591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611560" y="35332"/>
            <a:ext cx="7908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 ANÁLISE GRÁFICA DOS EFEITOS DO IMPOSTO AD VALOREM SOBRE O BEM B</a:t>
            </a:r>
            <a:endParaRPr lang="pt-B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521314" y="2843644"/>
            <a:ext cx="208313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y</a:t>
            </a:r>
            <a:r>
              <a:rPr lang="en-U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- (P</a:t>
            </a:r>
            <a:r>
              <a:rPr lang="en-U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/P</a:t>
            </a:r>
            <a:r>
              <a:rPr lang="en-U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).B</a:t>
            </a:r>
            <a:r>
              <a:rPr lang="en-U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323528" y="2780928"/>
            <a:ext cx="2631361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y</a:t>
            </a:r>
            <a:r>
              <a:rPr lang="en-U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- [(1+t</a:t>
            </a:r>
            <a:r>
              <a:rPr lang="en-U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/P</a:t>
            </a:r>
            <a:r>
              <a:rPr lang="en-U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].B</a:t>
            </a:r>
            <a:r>
              <a:rPr lang="en-U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pt-BR" dirty="0"/>
          </a:p>
        </p:txBody>
      </p:sp>
      <p:cxnSp>
        <p:nvCxnSpPr>
          <p:cNvPr id="10" name="Conector de seta reta 9"/>
          <p:cNvCxnSpPr>
            <a:stCxn id="6" idx="3"/>
          </p:cNvCxnSpPr>
          <p:nvPr/>
        </p:nvCxnSpPr>
        <p:spPr>
          <a:xfrm>
            <a:off x="2954889" y="2965594"/>
            <a:ext cx="68100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>
            <a:stCxn id="4" idx="1"/>
          </p:cNvCxnSpPr>
          <p:nvPr/>
        </p:nvCxnSpPr>
        <p:spPr>
          <a:xfrm flipH="1">
            <a:off x="5940152" y="3028310"/>
            <a:ext cx="58116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08520" y="0"/>
            <a:ext cx="9252520" cy="6858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000" dirty="0" smtClean="0"/>
              <a:t>NO GRÁFICO ACIMA,  O INDIVÍDUO ESTÁ VISIVELMENTE PIOR EM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 smtClean="0"/>
              <a:t> DO QUE EM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dirty="0" smtClean="0"/>
              <a:t> . 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MAS, QUALQUER IMPOSTO, PORQUE TIRA RENDA DO INDIVÍDUO, COLOCA O MESMO NUMA CURVA DE INDIFERENÇA MENOR.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b="1" dirty="0" smtClean="0"/>
              <a:t>A QUESTÃO CRUCIAL É SE O TRIBUTO IMPOSTO (AD VALOREM) SOBRE O BEM (B) CAUSA UMA REDUÇÃO NA UTILIDADE DO INDIVÍDUO MAIOR DO QUE A NECESSÁRIA PARA OBTER A RECEITA TRIBUTÁRIA  “DE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 ”  QUE SE DESEJA </a:t>
            </a:r>
            <a:r>
              <a:rPr lang="en-US" sz="2000" dirty="0" smtClean="0"/>
              <a:t>?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u="sng" dirty="0" smtClean="0"/>
              <a:t>UMA  FORMA  DE  ANALISAR  ESSA  QUESTÃO É MENSURAR  A  “VARIAÇÃO EQUIVALENTE”</a:t>
            </a:r>
            <a:r>
              <a:rPr lang="en-US" sz="2000" b="1" dirty="0" smtClean="0"/>
              <a:t>.</a:t>
            </a:r>
          </a:p>
          <a:p>
            <a:pPr algn="just"/>
            <a:endParaRPr lang="en-US" sz="2000" b="1" dirty="0" smtClean="0"/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            </a:t>
            </a:r>
            <a:r>
              <a:rPr lang="en-US" sz="2000" b="1" dirty="0" smtClean="0"/>
              <a:t>DEFINE-SE  VARIAÇÃO EQUIVALENTE</a:t>
            </a:r>
            <a:r>
              <a:rPr lang="en-US" sz="2000" dirty="0" smtClean="0"/>
              <a:t>, COMO O MONTANTE DE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            RENDA  QUE DEVE  SER RETIRADA DO INDIVÍDUO,  ANTES DA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            INTRODUÇÃO DO IMPOSTO (I.E., AOS PREÇOS RELATIVOS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            INICIAIS), PARA QUE O MESMO SEJA INDUZIDO A PASSAR DA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            CURVA DE INDIFERENÇA  INICIAL </a:t>
            </a:r>
            <a:r>
              <a:rPr lang="en-US" sz="2000" b="1" dirty="0" smtClean="0"/>
              <a:t>I</a:t>
            </a:r>
            <a:r>
              <a:rPr lang="en-US" sz="2000" b="1" baseline="-25000" dirty="0" smtClean="0"/>
              <a:t>1</a:t>
            </a:r>
            <a:r>
              <a:rPr lang="en-US" sz="2000" b="1" dirty="0" smtClean="0"/>
              <a:t> </a:t>
            </a:r>
            <a:r>
              <a:rPr lang="en-US" sz="2000" dirty="0"/>
              <a:t>(MAIS ELEVADA) PARA </a:t>
            </a:r>
            <a:r>
              <a:rPr lang="en-US" sz="2000" dirty="0" smtClean="0"/>
              <a:t>A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            CURVA DE INDIFERENÇA FINAL </a:t>
            </a:r>
            <a:r>
              <a:rPr lang="en-US" sz="2000" b="1" dirty="0" smtClean="0"/>
              <a:t>I</a:t>
            </a:r>
            <a:r>
              <a:rPr lang="en-US" sz="2000" b="1" baseline="-25000" dirty="0" smtClean="0"/>
              <a:t>2</a:t>
            </a:r>
            <a:r>
              <a:rPr lang="en-US" sz="2000" dirty="0" smtClean="0"/>
              <a:t> (MENOS ELEVADA).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b="1" dirty="0" smtClean="0"/>
              <a:t>EM SUMA, A VARIAÇÃO EQUIVALENTE MEDE A PERDA DE UTILIDADE INFLINGIDA POR UM TRIBUTO DISTORCIVO, COMO SENDO A PERDA DE RENDA REAL QUE É NECESSÁRIA PROVOCAR PARA CAUSAR O MESMO DECRÉSCIMO EM UTILIDADE QUE A INTRODUÇÃO DE UM DETERMINADO TRIBUTO DISTORCIVO O FAZ, MAS MANTENDO-SE OS PREÇOS RELATIVOS INICIAIS (I.E., AQUELES VIGENTES ANTES DO TRIBUTO DISTORCIVO).</a:t>
            </a:r>
            <a:endParaRPr lang="pt-BR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452"/>
            <a:ext cx="9144000" cy="6853548"/>
          </a:xfrm>
        </p:spPr>
        <p:txBody>
          <a:bodyPr>
            <a:normAutofit lnSpcReduction="10000"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en-US" sz="1600" dirty="0" smtClean="0"/>
              <a:t>       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 SE RETIRAR RENDA, MAS MANTENDO-SE OS PREÇOS INICIAIS,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RESTRIÇÃO ORÇAMENTÁRIA DESLOCOU-SE PARALELAMENTE PARA DENTRO E GEROU-SE O EQUILÍBRIO HIPOTÉTICO “E</a:t>
            </a:r>
            <a:r>
              <a:rPr lang="en-US" sz="16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SOBRE (I</a:t>
            </a:r>
            <a:r>
              <a:rPr lang="en-US" sz="16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 A DISTÂNCIA “GE</a:t>
            </a:r>
            <a:r>
              <a:rPr lang="en-US" sz="16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 É A VARIAÇÃO EQUIVALENTE.</a:t>
            </a:r>
          </a:p>
          <a:p>
            <a:pPr algn="just">
              <a:buNone/>
            </a:pPr>
            <a:endParaRPr lang="en-US" sz="1600" dirty="0"/>
          </a:p>
          <a:p>
            <a:pPr algn="just">
              <a:buNone/>
            </a:pPr>
            <a:r>
              <a:rPr lang="en-US" sz="1600" dirty="0" smtClean="0"/>
              <a:t>       COMO O INDIVÍDUO EM “E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” ESTÁ SOB A MESMA CURVA DE INDIFERENÇA (I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) DO QUE EM “E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” , ENTÃO ELE SERÁ INDIFERENTE ENTRE PERDER RENDA “GE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”  E  ENFRENTAR UM AUMENTO DE IMPOSTO  DISTORCIVO SOBRE “B” QUE, POR SUA VEZ,  O COLOCA  EM “E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” E GERA A  ARRECADAÇÃO (REAL) “DE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”. </a:t>
            </a:r>
          </a:p>
          <a:p>
            <a:pPr algn="just">
              <a:buNone/>
            </a:pPr>
            <a:endParaRPr lang="en-US" sz="1600" dirty="0"/>
          </a:p>
          <a:p>
            <a:pPr algn="just"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NOTE QUE A VARIAÇÃO EQUIVALENTE  É:    “GE</a:t>
            </a:r>
            <a:r>
              <a:rPr lang="en-US" sz="16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 =   [“DE</a:t>
            </a:r>
            <a:r>
              <a:rPr lang="en-US" sz="16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”  +  “E</a:t>
            </a:r>
            <a:r>
              <a:rPr lang="en-US" sz="16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F”].    PORTANTO:   “GE</a:t>
            </a:r>
            <a:r>
              <a:rPr lang="en-US" sz="16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 &gt;  “DE</a:t>
            </a:r>
            <a:r>
              <a:rPr lang="en-US" sz="16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”</a:t>
            </a:r>
            <a:endParaRPr lang="pt-B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 rot="16200000" flipV="1">
            <a:off x="971600" y="2060848"/>
            <a:ext cx="3672408" cy="720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V="1">
            <a:off x="2843808" y="3861048"/>
            <a:ext cx="5328592" cy="720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2771800" y="404664"/>
            <a:ext cx="5040560" cy="3456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rot="16200000" flipH="1">
            <a:off x="1799692" y="1376772"/>
            <a:ext cx="3528392" cy="15841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o 11"/>
          <p:cNvSpPr/>
          <p:nvPr/>
        </p:nvSpPr>
        <p:spPr>
          <a:xfrm rot="12277351">
            <a:off x="3183781" y="1121433"/>
            <a:ext cx="5100527" cy="2304256"/>
          </a:xfrm>
          <a:prstGeom prst="arc">
            <a:avLst>
              <a:gd name="adj1" fmla="val 16200000"/>
              <a:gd name="adj2" fmla="val 2156415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Arco 12"/>
          <p:cNvSpPr/>
          <p:nvPr/>
        </p:nvSpPr>
        <p:spPr>
          <a:xfrm rot="11930017">
            <a:off x="4820619" y="754439"/>
            <a:ext cx="5040560" cy="2376264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5" name="Conector reto 14"/>
          <p:cNvCxnSpPr/>
          <p:nvPr/>
        </p:nvCxnSpPr>
        <p:spPr>
          <a:xfrm>
            <a:off x="2843808" y="1844824"/>
            <a:ext cx="2880320" cy="1944216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 rot="5400000" flipH="1" flipV="1">
            <a:off x="2987824" y="1412776"/>
            <a:ext cx="1008112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 rot="5400000">
            <a:off x="3311860" y="2096852"/>
            <a:ext cx="360040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 rot="16200000" flipH="1">
            <a:off x="2735796" y="3032956"/>
            <a:ext cx="1584176" cy="7200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 rot="16200000" flipV="1">
            <a:off x="3671900" y="2168860"/>
            <a:ext cx="1440160" cy="72008"/>
          </a:xfrm>
          <a:prstGeom prst="line">
            <a:avLst/>
          </a:prstGeom>
          <a:ln w="3810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 rot="16200000" flipH="1">
            <a:off x="3959932" y="3392996"/>
            <a:ext cx="1008112" cy="7200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ixaDeTexto 40"/>
          <p:cNvSpPr txBox="1"/>
          <p:nvPr/>
        </p:nvSpPr>
        <p:spPr>
          <a:xfrm>
            <a:off x="5652120" y="2143889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</a:t>
            </a:r>
            <a:r>
              <a:rPr lang="en-US" sz="1200" b="1" baseline="-25000" dirty="0" smtClean="0"/>
              <a:t>1</a:t>
            </a:r>
            <a:endParaRPr lang="pt-BR" sz="1200" b="1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3491880" y="1772816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</a:t>
            </a:r>
            <a:r>
              <a:rPr lang="en-US" sz="1200" b="1" baseline="-25000" dirty="0" smtClean="0"/>
              <a:t>2</a:t>
            </a:r>
            <a:endParaRPr lang="pt-BR" sz="1200" b="1" dirty="0"/>
          </a:p>
        </p:txBody>
      </p:sp>
      <p:sp>
        <p:nvSpPr>
          <p:cNvPr id="43" name="CaixaDeTexto 42"/>
          <p:cNvSpPr txBox="1"/>
          <p:nvPr/>
        </p:nvSpPr>
        <p:spPr>
          <a:xfrm>
            <a:off x="4355976" y="263691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</a:t>
            </a:r>
            <a:r>
              <a:rPr lang="en-US" sz="1200" b="1" baseline="-25000" dirty="0" smtClean="0"/>
              <a:t>3</a:t>
            </a:r>
            <a:endParaRPr lang="pt-BR" sz="1200" b="1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3347864" y="631721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</a:t>
            </a:r>
            <a:endParaRPr lang="pt-BR" sz="1200" b="1" dirty="0"/>
          </a:p>
        </p:txBody>
      </p:sp>
      <p:sp>
        <p:nvSpPr>
          <p:cNvPr id="45" name="CaixaDeTexto 44"/>
          <p:cNvSpPr txBox="1"/>
          <p:nvPr/>
        </p:nvSpPr>
        <p:spPr>
          <a:xfrm>
            <a:off x="3275856" y="2215897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</a:t>
            </a:r>
            <a:endParaRPr lang="pt-BR" sz="1200" b="1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4283968" y="1268760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G</a:t>
            </a:r>
            <a:endParaRPr lang="pt-BR" sz="1200" b="1" dirty="0"/>
          </a:p>
        </p:txBody>
      </p:sp>
      <p:sp>
        <p:nvSpPr>
          <p:cNvPr id="47" name="CaixaDeTexto 46"/>
          <p:cNvSpPr txBox="1"/>
          <p:nvPr/>
        </p:nvSpPr>
        <p:spPr>
          <a:xfrm>
            <a:off x="6918010" y="2935977"/>
            <a:ext cx="894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C.IND.  (I</a:t>
            </a:r>
            <a:r>
              <a:rPr lang="en-US" sz="1200" b="1" baseline="-25000" dirty="0" smtClean="0"/>
              <a:t>1</a:t>
            </a:r>
            <a:r>
              <a:rPr lang="en-US" sz="1200" b="1" dirty="0" smtClean="0"/>
              <a:t> )</a:t>
            </a:r>
            <a:endParaRPr lang="pt-BR" sz="1200" b="1" dirty="0"/>
          </a:p>
        </p:txBody>
      </p:sp>
      <p:sp>
        <p:nvSpPr>
          <p:cNvPr id="48" name="CaixaDeTexto 47"/>
          <p:cNvSpPr txBox="1"/>
          <p:nvPr/>
        </p:nvSpPr>
        <p:spPr>
          <a:xfrm>
            <a:off x="5220072" y="3152001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C.IND.  (I</a:t>
            </a:r>
            <a:r>
              <a:rPr lang="en-US" sz="1200" b="1" baseline="-25000" dirty="0" smtClean="0"/>
              <a:t>2</a:t>
            </a:r>
            <a:r>
              <a:rPr lang="en-US" sz="1200" b="1" dirty="0" smtClean="0"/>
              <a:t> )</a:t>
            </a:r>
            <a:endParaRPr lang="pt-BR" sz="1200" b="1" dirty="0"/>
          </a:p>
        </p:txBody>
      </p:sp>
      <p:cxnSp>
        <p:nvCxnSpPr>
          <p:cNvPr id="50" name="Conector reto 49"/>
          <p:cNvCxnSpPr/>
          <p:nvPr/>
        </p:nvCxnSpPr>
        <p:spPr>
          <a:xfrm>
            <a:off x="2771800" y="1484784"/>
            <a:ext cx="3528392" cy="2304256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5652120" y="1567825"/>
            <a:ext cx="1800200" cy="276999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VARIAÇÃO EQUIVALENTE</a:t>
            </a:r>
            <a:endParaRPr lang="pt-BR" sz="1200" b="1" dirty="0"/>
          </a:p>
        </p:txBody>
      </p:sp>
      <p:cxnSp>
        <p:nvCxnSpPr>
          <p:cNvPr id="26" name="Conector de seta reta 25"/>
          <p:cNvCxnSpPr>
            <a:stCxn id="24" idx="1"/>
          </p:cNvCxnSpPr>
          <p:nvPr/>
        </p:nvCxnSpPr>
        <p:spPr>
          <a:xfrm rot="10800000" flipV="1">
            <a:off x="4788024" y="1706324"/>
            <a:ext cx="864096" cy="42653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3563888" y="332656"/>
            <a:ext cx="1584176" cy="276999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IMPOSTO COLETADO</a:t>
            </a:r>
            <a:endParaRPr lang="pt-BR" sz="1200" b="1" dirty="0"/>
          </a:p>
        </p:txBody>
      </p:sp>
      <p:cxnSp>
        <p:nvCxnSpPr>
          <p:cNvPr id="30" name="Conector de seta reta 29"/>
          <p:cNvCxnSpPr>
            <a:stCxn id="27" idx="2"/>
          </p:cNvCxnSpPr>
          <p:nvPr/>
        </p:nvCxnSpPr>
        <p:spPr>
          <a:xfrm rot="5400000">
            <a:off x="3666383" y="723184"/>
            <a:ext cx="803123" cy="5760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1043608" y="1999873"/>
            <a:ext cx="1440160" cy="276999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EXCESSO DE CARGA</a:t>
            </a:r>
            <a:endParaRPr lang="pt-BR" sz="1200" b="1" dirty="0"/>
          </a:p>
        </p:txBody>
      </p:sp>
      <p:sp>
        <p:nvSpPr>
          <p:cNvPr id="38" name="Chave esquerda 37"/>
          <p:cNvSpPr/>
          <p:nvPr/>
        </p:nvSpPr>
        <p:spPr>
          <a:xfrm>
            <a:off x="2483768" y="1916832"/>
            <a:ext cx="1008112" cy="360040"/>
          </a:xfrm>
          <a:prstGeom prst="leftBrace">
            <a:avLst>
              <a:gd name="adj1" fmla="val 8333"/>
              <a:gd name="adj2" fmla="val 52988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have direita 34"/>
          <p:cNvSpPr/>
          <p:nvPr/>
        </p:nvSpPr>
        <p:spPr>
          <a:xfrm>
            <a:off x="3563888" y="980728"/>
            <a:ext cx="216024" cy="936104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Chave direita 38"/>
          <p:cNvSpPr/>
          <p:nvPr/>
        </p:nvSpPr>
        <p:spPr>
          <a:xfrm rot="21403727">
            <a:off x="4499992" y="1484784"/>
            <a:ext cx="288032" cy="1368152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pPr algn="just"/>
            <a:r>
              <a:rPr lang="en-US" sz="2000" dirty="0" smtClean="0"/>
              <a:t>A ANÁLISE DA RESTRIÇÃO ORÇAMENTÁRIA COM OS PREÇOS INICIAIS, MAS COM UMA RETIRADA DE RENDA IGUAL AO MONTANTE “DE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” GERA A  “LINHA VERDE”  NO GRÁFICO.  ESSA RESTRIÇÃO ORÇAMENTÁRIA POSSIBILITARIA A OBTENÇÃO DA ARRECADAÇÃO PRETENDIDA (DE VALOR IGUAL A “DE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”), MAS COM UM EQUILÍBRIO NUMA CURVA DE INDIFERENÇA ACIMA DE I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(I.E., COM BEM-ESTAR MAIOR). </a:t>
            </a:r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endParaRPr lang="en-US" sz="2000" dirty="0"/>
          </a:p>
          <a:p>
            <a:pPr marL="0" indent="0" algn="just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SUMA, A IMPOSIÇÃO DO TRIBUTO  DISTORCIVO SOBRE SETOR (B) FAZ O</a:t>
            </a:r>
          </a:p>
          <a:p>
            <a:pPr marL="0" indent="0" algn="just"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INDIVÍDUO FICAR PIOR DO QUE PRECISARIA PARA GERAR O MONTANTE DE</a:t>
            </a:r>
          </a:p>
          <a:p>
            <a:pPr marL="0" indent="0" algn="just"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ARRECADAÇÃO “DE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REQUERIDO PELO SETOR PÚBLICO PARA FINANCIAR </a:t>
            </a:r>
          </a:p>
          <a:p>
            <a:pPr marL="0" indent="0" algn="just"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SUAS ATIVIDADES,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SENDO O EXCESSO DE CARGA DO TRIBUTO SOBRE (B)</a:t>
            </a:r>
          </a:p>
          <a:p>
            <a:pPr marL="0" indent="0" algn="just"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IGUAL A: “E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F”.</a:t>
            </a:r>
            <a:r>
              <a:rPr lang="en-US" sz="2000" b="1" dirty="0" smtClean="0"/>
              <a:t> </a:t>
            </a:r>
            <a:endParaRPr lang="pt-BR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36512" y="0"/>
            <a:ext cx="9180512" cy="68580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 TRIBUTO CAUSA EXCESSO DE CARGA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    </a:t>
            </a:r>
            <a:r>
              <a:rPr lang="en-US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CASO DO IMPOSTO LUMP-SUM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 IMPOSTO LUMP-SUM É DEFINIDO COMO UM MONTANTE FIXO QUE UM INDIVÍDUO DEVE PAGAR POR ANO, INDEPENDENTEMENTE DE SUA RENDA, CONSUMO OU RIQUEZA, OU SEJA, INDEPENDENTEMENTE DE QUALQUER VARIÁVEL QUE AFETE SEU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COMPORTAMENTO. PORTANTO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ESSE  TIPO DE IMPOSTO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SOMENTE ALTERA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NÍVEL DE UTILIDADE QUE UM INDIVÍDUO PODE OBTER,  POIS ALTERA SUA CAPACIDADE DE COMPRAR BENS E SERVICOS, DE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POUPAR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INVESTIR, MAS NÃO ALTERA PREÇOS RELATIVOS NA ECONOMIA.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              PORTANTO, </a:t>
            </a:r>
            <a:r>
              <a:rPr lang="en-US" sz="2000" b="1" dirty="0" smtClean="0"/>
              <a:t>UM IMPOSTO LUMP-SUM AFETA AS ESCOLHAS EXCLUSIVAMENTE COM BASE EM EFEITOS </a:t>
            </a:r>
          </a:p>
          <a:p>
            <a:pPr algn="just"/>
            <a:r>
              <a:rPr lang="en-US" sz="2000" b="1" dirty="0"/>
              <a:t> </a:t>
            </a:r>
            <a:r>
              <a:rPr lang="en-US" sz="2000" b="1" dirty="0" smtClean="0"/>
              <a:t>             RENDA</a:t>
            </a:r>
            <a:r>
              <a:rPr lang="en-US" sz="2000" dirty="0" smtClean="0"/>
              <a:t>,</a:t>
            </a:r>
            <a:r>
              <a:rPr lang="en-US" sz="2000" b="1" dirty="0" smtClean="0"/>
              <a:t> MAS NÃO PROVÊ QUALQUER INCENTIVO PARA SUSBTITUIR UMA ATIVIDADE POR OUTRA , POIS </a:t>
            </a:r>
          </a:p>
          <a:p>
            <a:pPr algn="just"/>
            <a:r>
              <a:rPr lang="en-US" sz="2000" b="1" dirty="0" smtClean="0"/>
              <a:t>              NÃO ALTERA PREÇOS RELATIVOS.</a:t>
            </a:r>
            <a:r>
              <a:rPr lang="en-US" sz="2000" dirty="0" smtClean="0"/>
              <a:t> MAS, PORQUE HÁ EFEITOS RENDA (PUROS) UM IMPOSTO LUMP-SUM </a:t>
            </a:r>
          </a:p>
          <a:p>
            <a:pPr algn="just"/>
            <a:r>
              <a:rPr lang="en-US" sz="2000" dirty="0" smtClean="0"/>
              <a:t>              FORÇA OS INDIVÍDUOS A REDUZIR (MAS NÃO “SUBSTITUIR”) OS NÍVEIS DE CONSUMO, POUPANÇA E </a:t>
            </a:r>
          </a:p>
          <a:p>
            <a:pPr algn="just"/>
            <a:r>
              <a:rPr lang="en-US" sz="2000" dirty="0" smtClean="0"/>
              <a:t>              INVESTIMENTO.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              </a:t>
            </a:r>
            <a:r>
              <a:rPr lang="en-US" sz="2000" b="1" u="sng" dirty="0" smtClean="0"/>
              <a:t>UM TRIBUTO POR CABEÇA</a:t>
            </a:r>
            <a:r>
              <a:rPr lang="en-US" sz="2000" dirty="0" smtClean="0"/>
              <a:t>, O QUAL REQUER QUE TODOS OS INDIVÍDUOS PAGUEM UM MONTANTE IGUAL (POR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 CABEÇA) AO GOVERNO, CONSTITUI  UM EXEMPLO DE IMPOSTO  LUMP-SUM. 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              NO CASO DO GRÁFICO ACIMA, O EQUILÍBRIO “E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” É OBTIDO POR IMPOSIÇÃO DE UM IMPOSTO LUMP-SUM.</a:t>
            </a:r>
          </a:p>
          <a:p>
            <a:pPr algn="just"/>
            <a:endParaRPr lang="en-US" sz="2000" dirty="0"/>
          </a:p>
          <a:p>
            <a:pPr algn="just"/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UM IMPOSTO LUMP-SUM GERA UMA RECEITA  TRIBUTÁRIA QUE CORRESPONDE À VARIAÇÃO EQUIVALENTE, ENTÃO ESSE TIPO DE  IMPOSTO NÃO GERA EXCESSO DE CARGA.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EM TERMOS DO GRÁFICO ACIMA, UM IMPOSTO LUMP-SUM QUE DEIXA O INDIVÍDUO NA MESMA CURVA DE INDIFERENÇA QUE UM IMPOSTO DISTORCIVO SOBRE (B) O </a:t>
            </a:r>
            <a:r>
              <a:rPr lang="en-US" sz="2000" dirty="0" smtClean="0"/>
              <a:t>FAZ, RESULTA QUE </a:t>
            </a:r>
            <a:r>
              <a:rPr lang="en-US" sz="2000" dirty="0" smtClean="0"/>
              <a:t>O IMPOSTO LUMP-SUM GERA MAIS RECEITA TRIBUTÁRIA QUE O IMPOSTO DISTORCIVO. ALTERNATIVAMENTE, SE O MONTANTE DE RECEITA TRIBUTÁRIA DESEJADA É “DE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”, ENTÃO UM IMPOSTO LUMP-SUM QUE GERA ESSA RECEITA </a:t>
            </a:r>
            <a:r>
              <a:rPr lang="en-US" sz="2000" dirty="0"/>
              <a:t>TRIBUTÁRIA “</a:t>
            </a:r>
            <a:r>
              <a:rPr lang="en-US" sz="2000" dirty="0" smtClean="0"/>
              <a:t>DE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”,  DEIXARIA O INDIVÍDUO NUMA CURVA DE INDIFERENÇA MAIS ELEVADA DO QUE O FAZ UM IMPOSTO DISTORCIVO SOBRE (B) E QUE TAMBÉM ARRECADA A RECEITA DESEJADA “DE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”.</a:t>
            </a:r>
          </a:p>
          <a:p>
            <a:pPr algn="just"/>
            <a:endParaRPr lang="en-US" sz="2000" dirty="0"/>
          </a:p>
          <a:p>
            <a:pPr algn="just"/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SUMA, UM TRIBUTO QUE ALTERA PREÇOS RELATIVOS É INEFICIENTE NO SENTIDO DE QUE REDUZ A UTILIDADE DO INDIVÍDUO MAIS DO QUE É NECESSÁRIO PARA LEVANTAR UM DADO MONTANTE DE RECEITA TRIBUTÁRIA.</a:t>
            </a:r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pt-BR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62074"/>
          </a:xfrm>
        </p:spPr>
        <p:txBody>
          <a:bodyPr>
            <a:normAutofit/>
          </a:bodyPr>
          <a:lstStyle/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 IMPOSTO SOBRE A RENDA GERA EXCESSO DE CARGA?</a:t>
            </a:r>
            <a:endParaRPr lang="pt-BR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À SEMELHANÇA DE UM IMPOSTO LUMP-SUM, UM IMPOSTO SOBRE A RENDA DESLOCA A RESTRIÇÃO ORÇAMENTÁRIA PARA BAIXO AOS PREÇOS RELATIVOS INICIAIS DE BENS E SERVIÇOS (CONSUMO). </a:t>
            </a:r>
          </a:p>
          <a:p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</a:t>
            </a:r>
            <a:r>
              <a:rPr lang="en-US" sz="2000" u="sng" dirty="0" smtClean="0"/>
              <a:t>SIGNIFICA ISSO QUE UM IMPOSTO SOBRE A RENDA NÃO GERA EXCESSO DE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</a:t>
            </a:r>
            <a:r>
              <a:rPr lang="en-US" sz="2000" u="sng" dirty="0" smtClean="0"/>
              <a:t> CARGA, ISTO É, SERIA IGUAL A UM IMPOSTO LUM-SUM</a:t>
            </a:r>
            <a:r>
              <a:rPr lang="en-US" sz="2000" dirty="0" smtClean="0"/>
              <a:t>?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DIFERENÇA DO CASO DO IMPOSTO SOBRE A RENDA COM O IMPOSTO LUMP-SUM É QUE UM IMPOSTO SOBRE A RENDA AFETA AS ESCOLHAS DAS PESSOAS (AFETA DECISÃO ENTRE TRABALHO E LAZER, POR EXEMPLO) E, ASSIM, AFETA TAMBÉM A PRÓPRIA RENDA ÓTIMA DAS PESSOAS.  PORTANTO, UM IMPOSTO SOBRE A RENDA NÃO É EQUIVALENTE A UM IMPOSTO LUMP-SUM.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</a:t>
            </a:r>
          </a:p>
          <a:p>
            <a:r>
              <a:rPr lang="en-US" sz="2000" dirty="0" smtClean="0"/>
              <a:t>               POR OUTRO LADO, SE A RENDA FOSSE FIXA (EXEMPLO: UMA DOTAÇÃO),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ENTÃO UM IMPOSTO SOBRE A RENDA (FIXA) SERIA EQUIVALENTE A UM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IMPOSTO LUMP-SUM.</a:t>
            </a:r>
            <a:endParaRPr lang="pt-BR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4652</Words>
  <Application>Microsoft Office PowerPoint</Application>
  <PresentationFormat>Apresentação na tela (4:3)</PresentationFormat>
  <Paragraphs>378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CUSTOS DA TRIBUTAÇÃO:   A CARGA DOS IMPOSTOS   (UMA ANÁLISE DE EQUILÍBRIO PARCIAL)</vt:lpstr>
      <vt:lpstr>NOÇÕES INTRODUTÓRIAS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UM IMPOSTO SOBRE A RENDA GERA EXCESSO DE CARGA?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UMA VISÃO ALTERNATIVA DOS CUSTOS DA TRIBUTAÇÃO: O PESO MORTO ASSOCIADO À PERDA DE EXCEDENTE DO CONSUMIDOR E DO PRODUTOR NA VERSÃO MARSHALLIANA</vt:lpstr>
      <vt:lpstr>Apresentação do PowerPoint</vt:lpstr>
      <vt:lpstr>Apresentação do PowerPoint</vt:lpstr>
      <vt:lpstr>Apresentação do PowerPoint</vt:lpstr>
      <vt:lpstr>Apresentação do PowerPoint</vt:lpstr>
      <vt:lpstr>SOBRE OS CUSTOS DA TRIBUTAÇÃO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CUSTOS DA TRIBUTACÃO: A CARGA DOS IMPOSTOS</dc:title>
  <dc:creator>sbender</dc:creator>
  <cp:lastModifiedBy>Siegfried Bender</cp:lastModifiedBy>
  <cp:revision>272</cp:revision>
  <dcterms:created xsi:type="dcterms:W3CDTF">2010-09-30T14:18:55Z</dcterms:created>
  <dcterms:modified xsi:type="dcterms:W3CDTF">2011-05-31T05:03:04Z</dcterms:modified>
</cp:coreProperties>
</file>