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sldIdLst>
    <p:sldId id="498" r:id="rId2"/>
    <p:sldId id="500" r:id="rId3"/>
    <p:sldId id="501" r:id="rId4"/>
    <p:sldId id="499" r:id="rId5"/>
    <p:sldId id="374" r:id="rId6"/>
    <p:sldId id="283" r:id="rId7"/>
    <p:sldId id="356" r:id="rId8"/>
    <p:sldId id="284" r:id="rId9"/>
    <p:sldId id="411" r:id="rId10"/>
    <p:sldId id="286" r:id="rId11"/>
    <p:sldId id="444" r:id="rId12"/>
    <p:sldId id="347" r:id="rId13"/>
    <p:sldId id="287" r:id="rId14"/>
    <p:sldId id="288" r:id="rId15"/>
    <p:sldId id="378" r:id="rId16"/>
    <p:sldId id="349" r:id="rId17"/>
    <p:sldId id="359" r:id="rId18"/>
    <p:sldId id="401" r:id="rId19"/>
    <p:sldId id="360" r:id="rId20"/>
    <p:sldId id="479" r:id="rId21"/>
    <p:sldId id="353" r:id="rId22"/>
    <p:sldId id="466" r:id="rId23"/>
    <p:sldId id="376" r:id="rId24"/>
    <p:sldId id="291" r:id="rId25"/>
    <p:sldId id="369" r:id="rId26"/>
    <p:sldId id="293" r:id="rId27"/>
    <p:sldId id="497" r:id="rId28"/>
    <p:sldId id="373" r:id="rId29"/>
    <p:sldId id="294" r:id="rId30"/>
    <p:sldId id="295" r:id="rId31"/>
    <p:sldId id="477" r:id="rId32"/>
    <p:sldId id="478" r:id="rId33"/>
    <p:sldId id="431" r:id="rId34"/>
    <p:sldId id="298" r:id="rId35"/>
    <p:sldId id="407" r:id="rId36"/>
    <p:sldId id="427" r:id="rId37"/>
    <p:sldId id="428" r:id="rId38"/>
    <p:sldId id="402" r:id="rId39"/>
    <p:sldId id="493" r:id="rId40"/>
    <p:sldId id="385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6" r:id="rId50"/>
    <p:sldId id="398" r:id="rId51"/>
    <p:sldId id="399" r:id="rId52"/>
    <p:sldId id="400" r:id="rId53"/>
    <p:sldId id="371" r:id="rId54"/>
    <p:sldId id="383" r:id="rId55"/>
    <p:sldId id="372" r:id="rId56"/>
    <p:sldId id="404" r:id="rId57"/>
    <p:sldId id="408" r:id="rId58"/>
    <p:sldId id="457" r:id="rId59"/>
    <p:sldId id="458" r:id="rId60"/>
    <p:sldId id="459" r:id="rId61"/>
    <p:sldId id="460" r:id="rId62"/>
    <p:sldId id="461" r:id="rId63"/>
    <p:sldId id="462" r:id="rId64"/>
    <p:sldId id="432" r:id="rId65"/>
    <p:sldId id="435" r:id="rId66"/>
    <p:sldId id="403" r:id="rId67"/>
    <p:sldId id="429" r:id="rId68"/>
    <p:sldId id="430" r:id="rId69"/>
    <p:sldId id="463" r:id="rId70"/>
    <p:sldId id="464" r:id="rId71"/>
    <p:sldId id="299" r:id="rId72"/>
    <p:sldId id="370" r:id="rId73"/>
    <p:sldId id="405" r:id="rId74"/>
    <p:sldId id="481" r:id="rId75"/>
    <p:sldId id="482" r:id="rId76"/>
    <p:sldId id="368" r:id="rId77"/>
    <p:sldId id="484" r:id="rId78"/>
    <p:sldId id="455" r:id="rId79"/>
    <p:sldId id="474" r:id="rId80"/>
    <p:sldId id="456" r:id="rId81"/>
    <p:sldId id="437" r:id="rId82"/>
    <p:sldId id="438" r:id="rId83"/>
    <p:sldId id="300" r:id="rId84"/>
    <p:sldId id="301" r:id="rId85"/>
    <p:sldId id="302" r:id="rId86"/>
    <p:sldId id="494" r:id="rId87"/>
    <p:sldId id="316" r:id="rId88"/>
    <p:sldId id="306" r:id="rId89"/>
    <p:sldId id="317" r:id="rId90"/>
    <p:sldId id="475" r:id="rId91"/>
    <p:sldId id="307" r:id="rId92"/>
    <p:sldId id="318" r:id="rId93"/>
    <p:sldId id="319" r:id="rId94"/>
    <p:sldId id="451" r:id="rId95"/>
    <p:sldId id="452" r:id="rId96"/>
    <p:sldId id="320" r:id="rId97"/>
    <p:sldId id="321" r:id="rId98"/>
    <p:sldId id="322" r:id="rId99"/>
    <p:sldId id="323" r:id="rId100"/>
    <p:sldId id="324" r:id="rId101"/>
    <p:sldId id="476" r:id="rId102"/>
    <p:sldId id="480" r:id="rId103"/>
    <p:sldId id="325" r:id="rId104"/>
    <p:sldId id="326" r:id="rId105"/>
    <p:sldId id="327" r:id="rId106"/>
    <p:sldId id="328" r:id="rId107"/>
    <p:sldId id="329" r:id="rId108"/>
    <p:sldId id="448" r:id="rId109"/>
    <p:sldId id="449" r:id="rId110"/>
    <p:sldId id="450" r:id="rId111"/>
    <p:sldId id="330" r:id="rId112"/>
    <p:sldId id="331" r:id="rId113"/>
    <p:sldId id="332" r:id="rId114"/>
    <p:sldId id="336" r:id="rId115"/>
    <p:sldId id="447" r:id="rId116"/>
    <p:sldId id="453" r:id="rId117"/>
    <p:sldId id="454" r:id="rId118"/>
    <p:sldId id="446" r:id="rId119"/>
    <p:sldId id="337" r:id="rId120"/>
    <p:sldId id="361" r:id="rId121"/>
    <p:sldId id="362" r:id="rId122"/>
    <p:sldId id="363" r:id="rId123"/>
    <p:sldId id="367" r:id="rId124"/>
    <p:sldId id="413" r:id="rId125"/>
    <p:sldId id="414" r:id="rId126"/>
    <p:sldId id="418" r:id="rId127"/>
    <p:sldId id="419" r:id="rId128"/>
    <p:sldId id="420" r:id="rId129"/>
    <p:sldId id="486" r:id="rId130"/>
    <p:sldId id="421" r:id="rId131"/>
    <p:sldId id="422" r:id="rId132"/>
    <p:sldId id="423" r:id="rId133"/>
    <p:sldId id="425" r:id="rId134"/>
    <p:sldId id="467" r:id="rId135"/>
    <p:sldId id="445" r:id="rId136"/>
    <p:sldId id="412" r:id="rId137"/>
    <p:sldId id="348" r:id="rId1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B0"/>
    <a:srgbClr val="009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2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F83D5-4192-4D62-82D8-4DE13BC38899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57384-DFCB-47AC-AC6C-C697FA8711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75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5409" y="8686003"/>
            <a:ext cx="2971009" cy="45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74" tIns="44587" rIns="89174" bIns="44587" anchor="b"/>
          <a:lstStyle>
            <a:lvl1pPr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FontTx/>
              <a:buNone/>
            </a:pPr>
            <a:fld id="{58294092-90E8-47A8-9FAC-434A0F2B7AEE}" type="slidenum">
              <a:rPr lang="pt-BR" sz="1100" b="0">
                <a:solidFill>
                  <a:schemeClr val="tx1"/>
                </a:solidFill>
              </a:rPr>
              <a:pPr algn="r" eaLnBrk="1" hangingPunct="1">
                <a:buFontTx/>
                <a:buNone/>
              </a:pPr>
              <a:t>7</a:t>
            </a:fld>
            <a:endParaRPr lang="pt-BR" sz="1100" b="0">
              <a:solidFill>
                <a:schemeClr val="tx1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83D9DD8-4D66-4BB7-BC54-0C7B89F7944D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45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DF307F-4A0F-4160-BA4A-AFA3F9BA071A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46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161DF29-7D50-46FE-B2BD-5339C480C6FD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47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1E77C9F-11E4-4E60-9AFF-ECAE8B9CC1DA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48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A98FEA3-FAFE-4EB1-9CC1-312E9D7543D6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49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998521D-580D-4A6E-A561-02A5B60B22B3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50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AE9789F-433E-4799-8C8F-3410A49B1A59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51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6201" y="8686288"/>
            <a:ext cx="2970213" cy="4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34" tIns="46767" rIns="93534" bIns="46767" anchor="b"/>
          <a:lstStyle>
            <a:lvl1pPr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FontTx/>
              <a:buNone/>
            </a:pPr>
            <a:fld id="{1194A468-431D-4AB8-95F7-09204B532839}" type="slidenum">
              <a:rPr lang="pt-BR" sz="1200" b="0">
                <a:solidFill>
                  <a:schemeClr val="tx1"/>
                </a:solidFill>
              </a:rPr>
              <a:pPr algn="r" eaLnBrk="1" hangingPunct="1">
                <a:buFontTx/>
                <a:buNone/>
              </a:pPr>
              <a:t>64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6201" y="8686288"/>
            <a:ext cx="2970213" cy="4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34" tIns="46767" rIns="93534" bIns="46767" anchor="b"/>
          <a:lstStyle>
            <a:lvl1pPr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FontTx/>
              <a:buNone/>
            </a:pPr>
            <a:fld id="{5611F8D7-0340-4350-BF38-14C835EE5B0A}" type="slidenum">
              <a:rPr lang="pt-BR" sz="1200" b="0">
                <a:solidFill>
                  <a:schemeClr val="tx1"/>
                </a:solidFill>
              </a:rPr>
              <a:pPr algn="r" eaLnBrk="1" hangingPunct="1">
                <a:buFontTx/>
                <a:buNone/>
              </a:pPr>
              <a:t>65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 txBox="1">
            <a:spLocks noGrp="1" noChangeArrowheads="1"/>
          </p:cNvSpPr>
          <p:nvPr/>
        </p:nvSpPr>
        <p:spPr bwMode="auto">
          <a:xfrm>
            <a:off x="3885409" y="8686003"/>
            <a:ext cx="2971009" cy="45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74" tIns="44587" rIns="89174" bIns="44587" anchor="b"/>
          <a:lstStyle>
            <a:lvl1pPr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FontTx/>
              <a:buNone/>
            </a:pPr>
            <a:fld id="{0253D691-3856-4716-8262-98A06EEDFAB8}" type="slidenum">
              <a:rPr lang="pt-BR" sz="1100" b="0">
                <a:solidFill>
                  <a:schemeClr val="tx1"/>
                </a:solidFill>
              </a:rPr>
              <a:pPr algn="r" eaLnBrk="1" hangingPunct="1">
                <a:buFontTx/>
                <a:buNone/>
              </a:pPr>
              <a:t>12</a:t>
            </a:fld>
            <a:endParaRPr lang="pt-BR" sz="1100" b="0">
              <a:solidFill>
                <a:schemeClr val="tx1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03574" indent="-270605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082421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515389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1948358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381326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814295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247263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680231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F5FB7B-147E-469E-AE52-B5E1358F1D9D}" type="slidenum">
              <a:rPr lang="pt-BR" sz="1100" b="0">
                <a:solidFill>
                  <a:srgbClr val="000000"/>
                </a:solidFill>
              </a:rPr>
              <a:pPr eaLnBrk="1" hangingPunct="1"/>
              <a:t>120</a:t>
            </a:fld>
            <a:endParaRPr lang="pt-BR" sz="1100" b="0">
              <a:solidFill>
                <a:srgbClr val="000000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03574" indent="-270605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082421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515389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1948358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381326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814295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247263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680231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4AD6020-052C-4279-8558-240AA2D02717}" type="slidenum">
              <a:rPr lang="pt-BR" sz="1100" b="0">
                <a:solidFill>
                  <a:srgbClr val="000000"/>
                </a:solidFill>
              </a:rPr>
              <a:pPr eaLnBrk="1" hangingPunct="1"/>
              <a:t>121</a:t>
            </a:fld>
            <a:endParaRPr lang="pt-BR" sz="1100" b="0">
              <a:solidFill>
                <a:srgbClr val="000000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5409" y="8686003"/>
            <a:ext cx="2971009" cy="45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74" tIns="44587" rIns="89174" bIns="44587" anchor="b"/>
          <a:lstStyle>
            <a:lvl1pPr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FontTx/>
              <a:buNone/>
            </a:pPr>
            <a:fld id="{971CA871-FD23-440B-923F-0E61F5C30287}" type="slidenum">
              <a:rPr lang="pt-BR" sz="1100" b="0">
                <a:solidFill>
                  <a:schemeClr val="tx1"/>
                </a:solidFill>
              </a:rPr>
              <a:pPr algn="r" eaLnBrk="1" hangingPunct="1">
                <a:buFontTx/>
                <a:buNone/>
              </a:pPr>
              <a:t>17</a:t>
            </a:fld>
            <a:endParaRPr lang="pt-BR" sz="1100" b="0">
              <a:solidFill>
                <a:schemeClr val="tx1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03574" indent="-270605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082421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515389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1948358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381326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814295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247263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680231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70B171E-70DD-417E-B85E-CEA6901EDA46}" type="slidenum">
              <a:rPr lang="pt-BR" sz="1100" b="0">
                <a:solidFill>
                  <a:srgbClr val="000000"/>
                </a:solidFill>
              </a:rPr>
              <a:pPr eaLnBrk="1" hangingPunct="1"/>
              <a:t>122</a:t>
            </a:fld>
            <a:endParaRPr lang="pt-BR" sz="1100" b="0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03574" indent="-270605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082421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515389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1948358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381326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814295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247263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680231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1A89AFC-3113-4C29-929F-B7D5CFAD9059}" type="slidenum">
              <a:rPr lang="pt-BR" sz="1100" b="0">
                <a:solidFill>
                  <a:srgbClr val="000000"/>
                </a:solidFill>
              </a:rPr>
              <a:pPr eaLnBrk="1" hangingPunct="1"/>
              <a:t>123</a:t>
            </a:fld>
            <a:endParaRPr lang="pt-BR" sz="1100" b="0">
              <a:solidFill>
                <a:srgbClr val="000000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5409" y="8686003"/>
            <a:ext cx="2971009" cy="45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74" tIns="44587" rIns="89174" bIns="44587" anchor="b"/>
          <a:lstStyle>
            <a:lvl1pPr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4138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buFontTx/>
              <a:buNone/>
            </a:pPr>
            <a:fld id="{971CA871-FD23-440B-923F-0E61F5C30287}" type="slidenum">
              <a:rPr lang="pt-BR" sz="1100" b="0">
                <a:solidFill>
                  <a:schemeClr val="tx1"/>
                </a:solidFill>
              </a:rPr>
              <a:pPr algn="r" eaLnBrk="1" hangingPunct="1">
                <a:buFontTx/>
                <a:buNone/>
              </a:pPr>
              <a:t>18</a:t>
            </a:fld>
            <a:endParaRPr lang="pt-BR" sz="1100" b="0">
              <a:solidFill>
                <a:schemeClr val="tx1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03574" indent="-270605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082421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515389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1948358" indent="-216484" defTabSz="891494" eaLnBrk="0" hangingPunct="0"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381326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814295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247263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680231" indent="-216484" defTabSz="891494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3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04A2718-5E11-475E-9FF3-497722AE8BE2}" type="slidenum">
              <a:rPr lang="pt-BR" sz="1100" b="0">
                <a:solidFill>
                  <a:schemeClr val="tx1"/>
                </a:solidFill>
              </a:rPr>
              <a:pPr eaLnBrk="1" hangingPunct="1"/>
              <a:t>137</a:t>
            </a:fld>
            <a:endParaRPr lang="pt-BR" sz="1100" b="0">
              <a:solidFill>
                <a:schemeClr val="tx1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64" tIns="44581" rIns="89164" bIns="44581"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6BFF588-0D53-457A-9E7B-07EF5D4F112B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40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1E6045-F866-4B3F-B011-567C8D327082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41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A9B4F25-5BD3-4E09-803B-6CC16E1431D3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42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8C033BB-265F-4A47-8B05-6B8D6248AF7B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43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935038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D403F18-0B2D-45E0-9BC5-E09C5E3513A7}" type="slidenum">
              <a:rPr lang="pt-BR" sz="1200" b="0" smtClean="0">
                <a:solidFill>
                  <a:schemeClr val="tx1"/>
                </a:solidFill>
              </a:rPr>
              <a:pPr eaLnBrk="1" hangingPunct="1"/>
              <a:t>44</a:t>
            </a:fld>
            <a:endParaRPr lang="pt-BR" sz="1200" b="0">
              <a:solidFill>
                <a:schemeClr val="tx1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‹nº›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5817C-1E32-4E25-ACB6-D2E8B627A0C5}" type="datetimeFigureOut">
              <a:rPr lang="pt-BR" smtClean="0"/>
              <a:pPr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F9D9C-6B50-4E48-AA7F-56FBB141B4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ha.datasus.gov.br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mailto:LPRETO@PREFEITURA.SP.GOV.BR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ude.sp.gov.br/resources/ses/perfil/gestor/homepage/outros-destaques/cartao-nacional-de-saude/portaria_763_20_07_2011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cnes.datasus.gov.br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sigtap.datasus.gov.br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DBA2BF7-E7D3-2227-3E8B-EACFDBF2D2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436" y="204752"/>
            <a:ext cx="2564606" cy="8858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FCE7A2F-0495-5A98-86DC-5FDB3B4923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314748" y="-2037681"/>
            <a:ext cx="1079110" cy="56777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BA6EC65-106B-CF37-5318-C3BFB26EA80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772816"/>
            <a:ext cx="8242396" cy="47013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BD459350-11F0-45B1-2C59-42E464FB8DE1}"/>
              </a:ext>
            </a:extLst>
          </p:cNvPr>
          <p:cNvSpPr txBox="1"/>
          <p:nvPr/>
        </p:nvSpPr>
        <p:spPr>
          <a:xfrm>
            <a:off x="1547664" y="260648"/>
            <a:ext cx="71287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690"/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ecretaria 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xecutiva de 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egulação, 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onitoramento, 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valiação e 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arcerias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  <a:endParaRPr lang="pt-BR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C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oordenadoria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nformação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S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aúde</a:t>
            </a:r>
            <a:endParaRPr lang="pt-BR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D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ivisão de 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istemas de 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rodução e </a:t>
            </a:r>
            <a:r>
              <a:rPr lang="pt-BR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adastro do SUS</a:t>
            </a:r>
            <a:r>
              <a:rPr lang="pt-BR" sz="1600" cap="small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</a:t>
            </a:r>
            <a:endParaRPr lang="pt-BR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5E67C6E-D532-FF75-3075-A4F9DA71FE92}"/>
              </a:ext>
            </a:extLst>
          </p:cNvPr>
          <p:cNvSpPr txBox="1"/>
          <p:nvPr/>
        </p:nvSpPr>
        <p:spPr>
          <a:xfrm>
            <a:off x="467544" y="2348880"/>
            <a:ext cx="82211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Desafios para novos gestores de informação: responsabilidade de quem?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Sistemas matriciais e estruturantes: CNS, CNES, TABELA UNIFICADA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Principais SI/produção: SIHD, SIASUS, SISCOLO e SISMAMA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 monitorar a produção e erros/ Como corrigir principais erros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Relatórios /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Tabwin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/ </a:t>
            </a:r>
            <a:r>
              <a:rPr lang="pt-B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TabNET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Discussão de dúvidas e elaboração de propostas para melhoria da qualidade da informação </a:t>
            </a:r>
          </a:p>
        </p:txBody>
      </p:sp>
      <p:sp>
        <p:nvSpPr>
          <p:cNvPr id="8" name="Retângulo 7"/>
          <p:cNvSpPr/>
          <p:nvPr/>
        </p:nvSpPr>
        <p:spPr>
          <a:xfrm>
            <a:off x="539552" y="1772816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SISTEMAS DE INFORMAÇÃO DE SAÚDE E FATURAMENTO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704049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67544" y="2132856"/>
            <a:ext cx="8208912" cy="4247317"/>
          </a:xfrm>
          <a:prstGeom prst="rect">
            <a:avLst/>
          </a:prstGeom>
          <a:ln>
            <a:solidFill>
              <a:srgbClr val="0091C4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FF9933"/>
              </a:buClr>
            </a:pPr>
            <a:r>
              <a:rPr lang="pt-BR" b="1" dirty="0"/>
              <a:t>2 CRONOGRAMAS: PRAZOS CURTOS PARA PROCESSAMENTO E ANÁLISE DOS RESULTADOS (DIFICULTA ATUAR DURANTE O PROCESSO)</a:t>
            </a:r>
          </a:p>
          <a:p>
            <a:pPr>
              <a:buClr>
                <a:srgbClr val="FF9933"/>
              </a:buClr>
              <a:buFont typeface="Arial" pitchFamily="34" charset="0"/>
              <a:buChar char="•"/>
            </a:pPr>
            <a:endParaRPr lang="pt-BR" b="1" dirty="0"/>
          </a:p>
          <a:p>
            <a:pPr>
              <a:buClr>
                <a:srgbClr val="FF9933"/>
              </a:buClr>
            </a:pPr>
            <a:r>
              <a:rPr lang="pt-BR" b="1" dirty="0"/>
              <a:t>ANÁLISE DOS RELATÓRIOS GERENCIAIS: pouco explorados para fins diferentes do pagamento</a:t>
            </a:r>
          </a:p>
          <a:p>
            <a:pPr>
              <a:buClr>
                <a:srgbClr val="FF9933"/>
              </a:buClr>
              <a:buFont typeface="Arial" pitchFamily="34" charset="0"/>
              <a:buChar char="•"/>
            </a:pPr>
            <a:endParaRPr lang="pt-BR" b="1" dirty="0"/>
          </a:p>
          <a:p>
            <a:pPr>
              <a:buClr>
                <a:srgbClr val="FF9933"/>
              </a:buClr>
            </a:pPr>
            <a:r>
              <a:rPr lang="pt-BR" b="1" dirty="0"/>
              <a:t>VÁRIAS PORTARIAS E VERSÕES DOS VÁRIOS SISTEMAS</a:t>
            </a:r>
          </a:p>
          <a:p>
            <a:pPr>
              <a:buClr>
                <a:srgbClr val="FF9933"/>
              </a:buClr>
            </a:pPr>
            <a:endParaRPr lang="pt-BR" b="1" dirty="0"/>
          </a:p>
          <a:p>
            <a:pPr>
              <a:buClr>
                <a:srgbClr val="FF9933"/>
              </a:buClr>
            </a:pPr>
            <a:r>
              <a:rPr lang="pt-BR" b="1" dirty="0"/>
              <a:t>PRODUÇÃO VINCULADA A UM TETO FINANCEIRO </a:t>
            </a:r>
          </a:p>
          <a:p>
            <a:pPr>
              <a:buClr>
                <a:srgbClr val="FF9933"/>
              </a:buClr>
              <a:buFont typeface="Arial" pitchFamily="34" charset="0"/>
              <a:buChar char="•"/>
            </a:pPr>
            <a:endParaRPr lang="pt-BR" b="1" dirty="0"/>
          </a:p>
          <a:p>
            <a:r>
              <a:rPr lang="pt-BR" b="1" dirty="0"/>
              <a:t>CONTRATO, CONTROLE, AVALIAÇÃO, REGULAÇÃO, PROCESSAMENTO</a:t>
            </a:r>
          </a:p>
          <a:p>
            <a:endParaRPr lang="pt-BR" b="1" dirty="0"/>
          </a:p>
          <a:p>
            <a:r>
              <a:rPr lang="pt-BR" b="1" dirty="0"/>
              <a:t>RELATORIOS : para GESTORES  e PRESTADORES</a:t>
            </a:r>
          </a:p>
          <a:p>
            <a:endParaRPr lang="pt-BR" b="1" dirty="0"/>
          </a:p>
          <a:p>
            <a:r>
              <a:rPr lang="pt-BR" b="1" dirty="0"/>
              <a:t>GESTORES SEM SERIE HISTORICA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7544" y="1412776"/>
            <a:ext cx="8208912" cy="369332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PROBLEMAS: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b="0" dirty="0">
                <a:solidFill>
                  <a:schemeClr val="bg1"/>
                </a:solidFill>
              </a:rPr>
              <a:t>SISTEMAS DE INFORMAÇÃO EM SAÚDE</a:t>
            </a:r>
          </a:p>
        </p:txBody>
      </p:sp>
    </p:spTree>
    <p:extLst>
      <p:ext uri="{BB962C8B-B14F-4D97-AF65-F5344CB8AC3E}">
        <p14:creationId xmlns:p14="http://schemas.microsoft.com/office/powerpoint/2010/main" val="14105304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885950" y="1538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1876425" y="1271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1876425" y="1271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1876425" y="1528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1857375" y="1533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1876425" y="1571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cxnSp>
        <p:nvCxnSpPr>
          <p:cNvPr id="74765" name="Conector de seta reta 13"/>
          <p:cNvCxnSpPr>
            <a:cxnSpLocks noChangeShapeType="1"/>
          </p:cNvCxnSpPr>
          <p:nvPr/>
        </p:nvCxnSpPr>
        <p:spPr bwMode="auto">
          <a:xfrm>
            <a:off x="4859338" y="4724400"/>
            <a:ext cx="936625" cy="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74766" name="Conector de seta reta 15"/>
          <p:cNvCxnSpPr>
            <a:cxnSpLocks noChangeShapeType="1"/>
          </p:cNvCxnSpPr>
          <p:nvPr/>
        </p:nvCxnSpPr>
        <p:spPr bwMode="auto">
          <a:xfrm flipH="1">
            <a:off x="4787900" y="4724400"/>
            <a:ext cx="10795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80999" y="344488"/>
            <a:ext cx="8342313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SIHD – motivos de bloqueio/rejeição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1" y="1412776"/>
            <a:ext cx="833048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ector de seta reta 2"/>
          <p:cNvCxnSpPr/>
          <p:nvPr/>
        </p:nvCxnSpPr>
        <p:spPr>
          <a:xfrm flipH="1">
            <a:off x="4751586" y="4724400"/>
            <a:ext cx="5760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4517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35236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80999" y="344488"/>
            <a:ext cx="8342313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SIHD – motivos de bloqueio/rejeição</a:t>
            </a:r>
          </a:p>
        </p:txBody>
      </p:sp>
    </p:spTree>
    <p:extLst>
      <p:ext uri="{BB962C8B-B14F-4D97-AF65-F5344CB8AC3E}">
        <p14:creationId xmlns:p14="http://schemas.microsoft.com/office/powerpoint/2010/main" val="9978568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4825"/>
            <a:ext cx="7988154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14" y="3573016"/>
            <a:ext cx="7956376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076056" y="4437112"/>
            <a:ext cx="792088" cy="369332"/>
          </a:xfrm>
          <a:prstGeom prst="rect">
            <a:avLst/>
          </a:prstGeom>
          <a:noFill/>
          <a:ln>
            <a:solidFill>
              <a:srgbClr val="0091C4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8,5%</a:t>
            </a:r>
          </a:p>
        </p:txBody>
      </p:sp>
      <p:cxnSp>
        <p:nvCxnSpPr>
          <p:cNvPr id="4" name="Conector de seta reta 3"/>
          <p:cNvCxnSpPr/>
          <p:nvPr/>
        </p:nvCxnSpPr>
        <p:spPr>
          <a:xfrm flipV="1">
            <a:off x="4067944" y="4806444"/>
            <a:ext cx="1008112" cy="7107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4139952" y="3356992"/>
            <a:ext cx="1080120" cy="10081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080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33400"/>
            <a:ext cx="82581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4119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04813"/>
            <a:ext cx="84613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tângulo 1"/>
          <p:cNvSpPr>
            <a:spLocks noChangeArrowheads="1"/>
          </p:cNvSpPr>
          <p:nvPr/>
        </p:nvSpPr>
        <p:spPr bwMode="auto">
          <a:xfrm>
            <a:off x="3276600" y="404813"/>
            <a:ext cx="2374900" cy="461962"/>
          </a:xfrm>
          <a:prstGeom prst="rect">
            <a:avLst/>
          </a:prstGeom>
          <a:solidFill>
            <a:srgbClr val="E5FF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cxnSp>
        <p:nvCxnSpPr>
          <p:cNvPr id="76804" name="Conector de seta reta 3"/>
          <p:cNvCxnSpPr>
            <a:cxnSpLocks noChangeShapeType="1"/>
          </p:cNvCxnSpPr>
          <p:nvPr/>
        </p:nvCxnSpPr>
        <p:spPr bwMode="auto">
          <a:xfrm flipH="1">
            <a:off x="3708400" y="620713"/>
            <a:ext cx="10795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05" name="Conector de seta reta 4"/>
          <p:cNvCxnSpPr>
            <a:cxnSpLocks noChangeShapeType="1"/>
          </p:cNvCxnSpPr>
          <p:nvPr/>
        </p:nvCxnSpPr>
        <p:spPr bwMode="auto">
          <a:xfrm flipH="1">
            <a:off x="4067175" y="4437063"/>
            <a:ext cx="108108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06" name="Conector de seta reta 5"/>
          <p:cNvCxnSpPr>
            <a:cxnSpLocks noChangeShapeType="1"/>
          </p:cNvCxnSpPr>
          <p:nvPr/>
        </p:nvCxnSpPr>
        <p:spPr bwMode="auto">
          <a:xfrm flipH="1">
            <a:off x="4067175" y="4724400"/>
            <a:ext cx="108108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21753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829" name="Conector de seta reta 4"/>
          <p:cNvCxnSpPr>
            <a:cxnSpLocks noChangeShapeType="1"/>
          </p:cNvCxnSpPr>
          <p:nvPr/>
        </p:nvCxnSpPr>
        <p:spPr bwMode="auto">
          <a:xfrm flipV="1">
            <a:off x="6084888" y="908720"/>
            <a:ext cx="0" cy="36004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6" y="476672"/>
            <a:ext cx="84486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0" y="2132856"/>
            <a:ext cx="84105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6" y="3717032"/>
            <a:ext cx="839152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onector de seta reta 4"/>
          <p:cNvCxnSpPr>
            <a:cxnSpLocks noChangeShapeType="1"/>
          </p:cNvCxnSpPr>
          <p:nvPr/>
        </p:nvCxnSpPr>
        <p:spPr bwMode="auto">
          <a:xfrm flipH="1">
            <a:off x="4860032" y="5157192"/>
            <a:ext cx="1081088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428397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476672"/>
            <a:ext cx="84201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8" y="1916832"/>
            <a:ext cx="837247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9061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64076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00313"/>
            <a:ext cx="86407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3429000"/>
            <a:ext cx="862488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4468813"/>
            <a:ext cx="86248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16563"/>
            <a:ext cx="85915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42373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14338"/>
            <a:ext cx="8420100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23863"/>
            <a:ext cx="8420100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2348880"/>
            <a:ext cx="8136904" cy="3139321"/>
          </a:xfrm>
          <a:prstGeom prst="rect">
            <a:avLst/>
          </a:prstGeom>
          <a:ln>
            <a:solidFill>
              <a:srgbClr val="0091C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São sistemas extremamente complexos, que envolvem padrões tecnológicos diferentes, além de diversos pontos de consolidação, validações e críticas; 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há inúmeros atores e diversas possibilidades de processamento para as informações geradas a cada mês  (Relatório de auditoria do TCU/2010)</a:t>
            </a:r>
          </a:p>
          <a:p>
            <a:pPr algn="just"/>
            <a:endParaRPr lang="pt-BR" b="1" dirty="0">
              <a:ea typeface="Calibri"/>
              <a:cs typeface="Calibri"/>
              <a:sym typeface="Calibri"/>
            </a:endParaRPr>
          </a:p>
          <a:p>
            <a:pPr algn="just"/>
            <a:r>
              <a:rPr lang="en" b="1" dirty="0">
                <a:ea typeface="Calibri"/>
                <a:cs typeface="Calibri"/>
                <a:sym typeface="Calibri"/>
              </a:rPr>
              <a:t>As palavras que melhor descrevem este ambiente são</a:t>
            </a:r>
            <a:r>
              <a:rPr lang="en" b="1" dirty="0" smtClean="0">
                <a:ea typeface="Calibri"/>
                <a:cs typeface="Calibri"/>
                <a:sym typeface="Calibri"/>
              </a:rPr>
              <a:t>:</a:t>
            </a:r>
          </a:p>
          <a:p>
            <a:pPr algn="just"/>
            <a:endParaRPr lang="en" b="1" dirty="0">
              <a:ea typeface="Calibri"/>
              <a:cs typeface="Calibri"/>
              <a:sym typeface="Calibri"/>
            </a:endParaRPr>
          </a:p>
          <a:p>
            <a:pPr marL="914400" lvl="1" indent="-406400" algn="just">
              <a:buClr>
                <a:srgbClr val="1C4587"/>
              </a:buClr>
              <a:buSzPct val="100000"/>
              <a:buFont typeface="Arial" panose="020B0604020202020204" pitchFamily="34" charset="0"/>
              <a:buChar char="•"/>
            </a:pPr>
            <a:r>
              <a:rPr lang="en" b="1" dirty="0">
                <a:ea typeface="Calibri"/>
                <a:cs typeface="Calibri"/>
                <a:sym typeface="Calibri"/>
              </a:rPr>
              <a:t>Fragmentação (das bases de dados e dos sistemas) (dados desagregados</a:t>
            </a:r>
            <a:r>
              <a:rPr lang="en" b="1" dirty="0" smtClean="0">
                <a:ea typeface="Calibri"/>
                <a:cs typeface="Calibri"/>
                <a:sym typeface="Calibri"/>
              </a:rPr>
              <a:t>);</a:t>
            </a:r>
          </a:p>
          <a:p>
            <a:pPr marL="914400" lvl="1" indent="-406400" algn="just">
              <a:buClr>
                <a:srgbClr val="1C4587"/>
              </a:buClr>
              <a:buSzPct val="100000"/>
              <a:buFont typeface="Arial" panose="020B0604020202020204" pitchFamily="34" charset="0"/>
              <a:buChar char="•"/>
            </a:pPr>
            <a:r>
              <a:rPr lang="en" b="1" dirty="0" smtClean="0">
                <a:ea typeface="Calibri"/>
                <a:cs typeface="Calibri"/>
                <a:sym typeface="Calibri"/>
              </a:rPr>
              <a:t>Redundância </a:t>
            </a:r>
            <a:r>
              <a:rPr lang="en" b="1" dirty="0">
                <a:ea typeface="Calibri"/>
                <a:cs typeface="Calibri"/>
                <a:sym typeface="Calibri"/>
              </a:rPr>
              <a:t>(na produção da informação</a:t>
            </a:r>
            <a:r>
              <a:rPr lang="en" b="1" dirty="0" smtClean="0">
                <a:ea typeface="Calibri"/>
                <a:cs typeface="Calibri"/>
                <a:sym typeface="Calibri"/>
              </a:rPr>
              <a:t>);</a:t>
            </a:r>
          </a:p>
          <a:p>
            <a:pPr marL="914400" lvl="1" indent="-406400" algn="just">
              <a:buClr>
                <a:srgbClr val="1C4587"/>
              </a:buClr>
              <a:buSzPct val="100000"/>
              <a:buFont typeface="Arial" panose="020B0604020202020204" pitchFamily="34" charset="0"/>
              <a:buChar char="•"/>
            </a:pPr>
            <a:r>
              <a:rPr lang="en" b="1" dirty="0" smtClean="0">
                <a:ea typeface="Calibri"/>
                <a:cs typeface="Calibri"/>
                <a:sym typeface="Calibri"/>
              </a:rPr>
              <a:t>Au</a:t>
            </a:r>
            <a:r>
              <a:rPr lang="pt-BR" b="1" dirty="0" err="1" smtClean="0"/>
              <a:t>sência</a:t>
            </a:r>
            <a:r>
              <a:rPr lang="pt-BR" b="1" dirty="0" smtClean="0"/>
              <a:t> </a:t>
            </a:r>
            <a:r>
              <a:rPr lang="pt-BR" b="1" dirty="0"/>
              <a:t>de interoperabilidade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b="0" dirty="0">
                <a:solidFill>
                  <a:schemeClr val="bg1"/>
                </a:solidFill>
              </a:rPr>
              <a:t>SISTEMAS DE INFORMAÇÃO EM SAÚDE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7544" y="1412776"/>
            <a:ext cx="8208912" cy="369332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CARACTERÍSTICAS: </a:t>
            </a:r>
          </a:p>
        </p:txBody>
      </p:sp>
    </p:spTree>
    <p:extLst>
      <p:ext uri="{BB962C8B-B14F-4D97-AF65-F5344CB8AC3E}">
        <p14:creationId xmlns:p14="http://schemas.microsoft.com/office/powerpoint/2010/main" val="37312742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81025"/>
            <a:ext cx="8429625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tângulo 1"/>
          <p:cNvSpPr>
            <a:spLocks noChangeArrowheads="1"/>
          </p:cNvSpPr>
          <p:nvPr/>
        </p:nvSpPr>
        <p:spPr bwMode="auto">
          <a:xfrm>
            <a:off x="395536" y="1484784"/>
            <a:ext cx="8136904" cy="4093428"/>
          </a:xfrm>
          <a:prstGeom prst="rect">
            <a:avLst/>
          </a:prstGeom>
          <a:noFill/>
          <a:ln>
            <a:solidFill>
              <a:srgbClr val="0082B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000" b="1" dirty="0"/>
              <a:t> anexo rejeitadas da </a:t>
            </a:r>
            <a:r>
              <a:rPr lang="pt-BR" sz="2000" b="1" dirty="0" err="1"/>
              <a:t>comp</a:t>
            </a:r>
            <a:r>
              <a:rPr lang="pt-BR" sz="2000" b="1" dirty="0"/>
              <a:t> MM/AAAA: (para correção e reapresentação)</a:t>
            </a:r>
          </a:p>
          <a:p>
            <a:pPr>
              <a:buFont typeface="Wingdings" pitchFamily="2" charset="2"/>
              <a:buNone/>
            </a:pPr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 Como resolver as rejeições de </a:t>
            </a:r>
          </a:p>
          <a:p>
            <a:r>
              <a:rPr lang="pt-BR" sz="2000" b="1" dirty="0"/>
              <a:t>                      “Quantidade de Diárias Superior a Capacidade Instalada”?</a:t>
            </a:r>
          </a:p>
          <a:p>
            <a:r>
              <a:rPr lang="pt-BR" sz="2000" b="1" dirty="0"/>
              <a:t>Se houve internação acima da capacidade instalada, que é calculada pelo número de leitos cadastrados no CNES, não há como resolver (será ???). </a:t>
            </a:r>
          </a:p>
          <a:p>
            <a:r>
              <a:rPr lang="pt-BR" sz="2000" b="1" dirty="0"/>
              <a:t>Podem ter ocorrido duas situações: internação em maca ou erro na data de alta dos pacientes.</a:t>
            </a:r>
          </a:p>
          <a:p>
            <a:endParaRPr lang="pt-BR" sz="2000" b="1" dirty="0"/>
          </a:p>
          <a:p>
            <a:pPr>
              <a:buFont typeface="Arial" pitchFamily="34" charset="0"/>
              <a:buChar char="•"/>
            </a:pPr>
            <a:r>
              <a:rPr lang="pt-BR" sz="2000" b="1" dirty="0"/>
              <a:t> Analisando os indicadores temos Taxa de Ocupação = </a:t>
            </a:r>
            <a:r>
              <a:rPr lang="pt-BR" sz="2000" b="1" u="sng" dirty="0"/>
              <a:t>104,7%   pode???</a:t>
            </a:r>
          </a:p>
          <a:p>
            <a:pPr>
              <a:buFont typeface="Wingdings" pitchFamily="2" charset="2"/>
              <a:buNone/>
            </a:pPr>
            <a:r>
              <a:rPr lang="pt-BR" sz="2000" b="1" dirty="0"/>
              <a:t>   apuração não é por tipo de leito (clínico x cirúrgico)</a:t>
            </a:r>
          </a:p>
          <a:p>
            <a:pPr>
              <a:buFont typeface="Wingdings" pitchFamily="2" charset="2"/>
              <a:buNone/>
            </a:pPr>
            <a:r>
              <a:rPr lang="pt-BR" sz="2000" b="1" dirty="0"/>
              <a:t>    movimento x mês da alta </a:t>
            </a:r>
          </a:p>
          <a:p>
            <a:pPr>
              <a:buFont typeface="Wingdings" pitchFamily="2" charset="2"/>
              <a:buNone/>
            </a:pPr>
            <a:r>
              <a:rPr lang="pt-BR" sz="2000" b="1" dirty="0"/>
              <a:t>   </a:t>
            </a: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81000" y="344488"/>
            <a:ext cx="815144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SIHD - dúvidas </a:t>
            </a:r>
          </a:p>
        </p:txBody>
      </p:sp>
    </p:spTree>
    <p:extLst>
      <p:ext uri="{BB962C8B-B14F-4D97-AF65-F5344CB8AC3E}">
        <p14:creationId xmlns:p14="http://schemas.microsoft.com/office/powerpoint/2010/main" val="22141483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tângulo 1"/>
          <p:cNvSpPr>
            <a:spLocks noChangeArrowheads="1"/>
          </p:cNvSpPr>
          <p:nvPr/>
        </p:nvSpPr>
        <p:spPr bwMode="auto">
          <a:xfrm>
            <a:off x="381000" y="1628775"/>
            <a:ext cx="8151440" cy="3170099"/>
          </a:xfrm>
          <a:prstGeom prst="rect">
            <a:avLst/>
          </a:prstGeom>
          <a:noFill/>
          <a:ln>
            <a:solidFill>
              <a:srgbClr val="0091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/>
              <a:t> </a:t>
            </a:r>
            <a:r>
              <a:rPr lang="pt-BR" b="1" dirty="0"/>
              <a:t> </a:t>
            </a:r>
            <a:r>
              <a:rPr lang="pt-BR" sz="2000" b="1" dirty="0"/>
              <a:t>Tendo em vista a quantidade de rejeição ocorrida (35 </a:t>
            </a:r>
            <a:r>
              <a:rPr lang="pt-BR" sz="2000" b="1" dirty="0" err="1"/>
              <a:t>AIH’s</a:t>
            </a:r>
            <a:r>
              <a:rPr lang="pt-BR" sz="2000" b="1" dirty="0"/>
              <a:t> em abril e 23 em Maio), estas estão ocorrendo em cima dos leitos cadastrados em cada clínica? </a:t>
            </a:r>
          </a:p>
          <a:p>
            <a:r>
              <a:rPr lang="pt-BR" sz="2000" b="1" dirty="0"/>
              <a:t> Os leitos de UTI e Neonatologia entram nesta contagem?</a:t>
            </a:r>
          </a:p>
          <a:p>
            <a:endParaRPr lang="pt-BR" sz="2000" b="1" dirty="0"/>
          </a:p>
          <a:p>
            <a:r>
              <a:rPr lang="pt-BR" sz="2000" b="1" dirty="0"/>
              <a:t> A rejeição é aleatória, ou seja, não exatamente da clínica que excedeu a capacidade?</a:t>
            </a:r>
          </a:p>
          <a:p>
            <a:endParaRPr lang="pt-BR" sz="2000" b="1" dirty="0"/>
          </a:p>
          <a:p>
            <a:r>
              <a:rPr lang="pt-BR" sz="2000" b="1" dirty="0"/>
              <a:t> Para que não tenhamos prejuízos, o ideal seria deixarmos de faturar algumas internações?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81000" y="344488"/>
            <a:ext cx="815144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SIHD - dúvidas </a:t>
            </a:r>
          </a:p>
        </p:txBody>
      </p:sp>
    </p:spTree>
    <p:extLst>
      <p:ext uri="{BB962C8B-B14F-4D97-AF65-F5344CB8AC3E}">
        <p14:creationId xmlns:p14="http://schemas.microsoft.com/office/powerpoint/2010/main" val="13342845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1484784"/>
            <a:ext cx="8064896" cy="4401205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/>
              <a:t> </a:t>
            </a:r>
            <a:r>
              <a:rPr lang="pt-BR" sz="2000" b="1" dirty="0"/>
              <a:t>A AIH só é aprovada se existir diária disponível. Leitos de UTI são complementares e não entram no cálculo de leitos gerais. Os leitos de psiquiatria são exceção. </a:t>
            </a:r>
          </a:p>
          <a:p>
            <a:pPr>
              <a:defRPr/>
            </a:pPr>
            <a:endParaRPr lang="pt-BR" sz="2000" b="1" dirty="0"/>
          </a:p>
          <a:p>
            <a:pPr>
              <a:defRPr/>
            </a:pPr>
            <a:r>
              <a:rPr lang="pt-BR" sz="2000" b="1" dirty="0"/>
              <a:t>Veja abaixo no Relatório de Utilização de Leitos:</a:t>
            </a:r>
          </a:p>
          <a:p>
            <a:pPr>
              <a:buFont typeface="Wingdings" pitchFamily="2" charset="2"/>
              <a:buNone/>
              <a:defRPr/>
            </a:pPr>
            <a:r>
              <a:rPr lang="pt-BR" sz="2000" b="1" dirty="0"/>
              <a:t>- temos </a:t>
            </a:r>
            <a:r>
              <a:rPr lang="pt-BR" sz="2000" b="1" dirty="0" err="1"/>
              <a:t>aih’s</a:t>
            </a:r>
            <a:r>
              <a:rPr lang="pt-BR" sz="2000" b="1" dirty="0"/>
              <a:t> de psiquiatria aprovadas acima do limite (saldo negativo) o que nunca ocorrerá para leitos de UTI e demais leitos (cálculo pela soma dos leitos de especialidades);</a:t>
            </a:r>
          </a:p>
          <a:p>
            <a:pPr>
              <a:buFont typeface="Wingdings" pitchFamily="2" charset="2"/>
              <a:buNone/>
              <a:defRPr/>
            </a:pPr>
            <a:r>
              <a:rPr lang="pt-BR" sz="2000" b="1" dirty="0"/>
              <a:t>quando todas as diárias forem utilizadas e o saldo ficar zero, as </a:t>
            </a:r>
            <a:r>
              <a:rPr lang="pt-BR" sz="2000" b="1" dirty="0" err="1"/>
              <a:t>aih</a:t>
            </a:r>
            <a:r>
              <a:rPr lang="pt-BR" sz="2000" b="1" dirty="0"/>
              <a:t> apresentadas na sequência serão rejeitadas, portanto nunca teremos taxa de ocupação maior que 100% no sistema.</a:t>
            </a:r>
          </a:p>
          <a:p>
            <a:pPr marL="342900" indent="-342900">
              <a:buFontTx/>
              <a:buChar char="-"/>
              <a:defRPr/>
            </a:pPr>
            <a:endParaRPr lang="pt-BR" sz="2000" b="1" dirty="0"/>
          </a:p>
          <a:p>
            <a:pPr>
              <a:defRPr/>
            </a:pPr>
            <a:r>
              <a:rPr lang="pt-BR" sz="2000" b="1" dirty="0"/>
              <a:t>Muitas vezes o paciente fica internado em maca e quando apresenta a AIH esta é rejeitada. Temos que informar a realidade, mesmo que rejeite.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81000" y="344488"/>
            <a:ext cx="815144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SIHD - dúvidas </a:t>
            </a:r>
          </a:p>
        </p:txBody>
      </p:sp>
    </p:spTree>
    <p:extLst>
      <p:ext uri="{BB962C8B-B14F-4D97-AF65-F5344CB8AC3E}">
        <p14:creationId xmlns:p14="http://schemas.microsoft.com/office/powerpoint/2010/main" val="29333046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404813"/>
            <a:ext cx="839787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508625" y="1773238"/>
            <a:ext cx="29511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pt-B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FINANCIAMENTO</a:t>
            </a:r>
          </a:p>
        </p:txBody>
      </p:sp>
    </p:spTree>
    <p:extLst>
      <p:ext uri="{BB962C8B-B14F-4D97-AF65-F5344CB8AC3E}">
        <p14:creationId xmlns:p14="http://schemas.microsoft.com/office/powerpoint/2010/main" val="26263567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576263"/>
            <a:ext cx="794385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61963"/>
            <a:ext cx="84582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95300"/>
            <a:ext cx="82677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20880" cy="572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838200" y="1981200"/>
            <a:ext cx="7772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pt-BR" sz="2800" b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990600" y="2209800"/>
            <a:ext cx="76200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pt-BR" sz="2800" b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430213" y="1341438"/>
            <a:ext cx="815340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1200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http://www.datasus.gov.br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2000" dirty="0">
                <a:solidFill>
                  <a:schemeClr val="tx1"/>
                </a:solidFill>
              </a:rPr>
              <a:t> http://sia.datasus.gov.br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2000" dirty="0">
                <a:solidFill>
                  <a:schemeClr val="tx1"/>
                </a:solidFill>
              </a:rPr>
              <a:t> http://sihd.datasus.gov.br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2000" dirty="0">
                <a:solidFill>
                  <a:schemeClr val="tx1"/>
                </a:solidFill>
              </a:rPr>
              <a:t> </a:t>
            </a:r>
            <a:br>
              <a:rPr lang="pt-BR" sz="2000" dirty="0">
                <a:solidFill>
                  <a:schemeClr val="tx1"/>
                </a:solidFill>
              </a:rPr>
            </a:br>
            <a:r>
              <a:rPr lang="pt-BR" sz="20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S I H :      Manual Técnico Operacional – MS – Módulo I 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20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                 Manual do SIH – MS – Módulo II – SISAIH01 </a:t>
            </a:r>
          </a:p>
          <a:p>
            <a:pPr algn="just" eaLnBrk="1" hangingPunct="1">
              <a:lnSpc>
                <a:spcPct val="125000"/>
              </a:lnSpc>
              <a:spcAft>
                <a:spcPct val="65000"/>
              </a:spcAft>
              <a:buClr>
                <a:schemeClr val="accent2"/>
              </a:buClr>
              <a:buFont typeface="Wingdings" pitchFamily="2" charset="2"/>
              <a:buNone/>
            </a:pPr>
            <a:endParaRPr lang="pt-BR" sz="2000" dirty="0">
              <a:solidFill>
                <a:schemeClr val="tx1"/>
              </a:solidFill>
            </a:endParaRPr>
          </a:p>
          <a:p>
            <a:pPr algn="just" eaLnBrk="1" hangingPunct="1">
              <a:lnSpc>
                <a:spcPct val="125000"/>
              </a:lnSpc>
              <a:spcAft>
                <a:spcPct val="6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pt-BR" sz="2000" dirty="0">
                <a:solidFill>
                  <a:schemeClr val="tx1"/>
                </a:solidFill>
              </a:rPr>
              <a:t>(</a:t>
            </a:r>
            <a:r>
              <a:rPr lang="pt-BR" sz="20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é importantíssimo o acesso diário a este site por parte dos gestores e prestadores de serviços para que se mantenham sempre atualizados acerca de novas versões (</a:t>
            </a:r>
            <a:r>
              <a:rPr lang="pt-BR" sz="2000" dirty="0" err="1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leia_me</a:t>
            </a:r>
            <a:r>
              <a:rPr lang="pt-BR" sz="20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), novas portarias ou avisos)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380999" y="344488"/>
            <a:ext cx="8295457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SITES - BIBLIOGRAFIA</a:t>
            </a:r>
          </a:p>
        </p:txBody>
      </p:sp>
    </p:spTree>
    <p:extLst>
      <p:ext uri="{BB962C8B-B14F-4D97-AF65-F5344CB8AC3E}">
        <p14:creationId xmlns:p14="http://schemas.microsoft.com/office/powerpoint/2010/main" val="393068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ChangeArrowheads="1"/>
          </p:cNvSpPr>
          <p:nvPr/>
        </p:nvSpPr>
        <p:spPr bwMode="auto">
          <a:xfrm>
            <a:off x="467544" y="332656"/>
            <a:ext cx="8136904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MONITORAMENTO</a:t>
            </a:r>
          </a:p>
        </p:txBody>
      </p:sp>
      <p:sp>
        <p:nvSpPr>
          <p:cNvPr id="189447" name="Rectangle 7"/>
          <p:cNvSpPr>
            <a:spLocks noChangeArrowheads="1"/>
          </p:cNvSpPr>
          <p:nvPr/>
        </p:nvSpPr>
        <p:spPr bwMode="auto">
          <a:xfrm>
            <a:off x="395536" y="1828800"/>
            <a:ext cx="8208912" cy="3447098"/>
          </a:xfrm>
          <a:prstGeom prst="rect">
            <a:avLst/>
          </a:prstGeom>
          <a:noFill/>
          <a:ln w="9525">
            <a:solidFill>
              <a:srgbClr val="0082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buFont typeface="Wingdings" pitchFamily="2" charset="2"/>
              <a:buNone/>
              <a:defRPr/>
            </a:pPr>
            <a:r>
              <a:rPr lang="pt-BR" b="1" dirty="0"/>
              <a:t>O monitoramento deve ser realizado em todos os níveis da atenção à saúde e pode explicitar o modelo de atenção adotado e a adequada alocação dos recursos disponíveis</a:t>
            </a:r>
          </a:p>
          <a:p>
            <a:pPr algn="just" eaLnBrk="0" hangingPunct="0">
              <a:buFont typeface="Wingdings" pitchFamily="2" charset="2"/>
              <a:buNone/>
              <a:defRPr/>
            </a:pPr>
            <a:endParaRPr lang="pt-BR" b="1" dirty="0"/>
          </a:p>
          <a:p>
            <a:pPr algn="just" eaLnBrk="0" hangingPunct="0">
              <a:buFont typeface="Wingdings" pitchFamily="2" charset="2"/>
              <a:buNone/>
              <a:defRPr/>
            </a:pPr>
            <a:endParaRPr lang="pt-BR" b="1" dirty="0"/>
          </a:p>
          <a:p>
            <a:pPr algn="just" eaLnBrk="0" hangingPunct="0">
              <a:buFont typeface="Wingdings" pitchFamily="2" charset="2"/>
              <a:buNone/>
              <a:defRPr/>
            </a:pPr>
            <a:r>
              <a:rPr lang="pt-BR" b="1" dirty="0"/>
              <a:t>É uma ação sistemática e contínua para a avaliação e controle das ações e serviços de saúde que possibilita, através das informações : </a:t>
            </a:r>
          </a:p>
          <a:p>
            <a:pPr algn="just" eaLnBrk="0" hangingPunct="0">
              <a:buFont typeface="Wingdings" pitchFamily="2" charset="2"/>
              <a:buNone/>
              <a:defRPr/>
            </a:pPr>
            <a:r>
              <a:rPr lang="pt-BR" b="1" dirty="0"/>
              <a:t> </a:t>
            </a:r>
          </a:p>
          <a:p>
            <a:pPr lvl="1" algn="just" eaLnBrk="0" hangingPunct="0">
              <a:defRPr/>
            </a:pPr>
            <a:r>
              <a:rPr lang="pt-BR" b="1" dirty="0"/>
              <a:t> identificação de distorções;</a:t>
            </a:r>
          </a:p>
          <a:p>
            <a:pPr lvl="1" algn="just" eaLnBrk="0" hangingPunct="0">
              <a:defRPr/>
            </a:pPr>
            <a:r>
              <a:rPr lang="pt-BR" b="1" dirty="0"/>
              <a:t> acompanhamento de gastos e da qualidade dos serviços prestados;</a:t>
            </a:r>
          </a:p>
          <a:p>
            <a:pPr lvl="1" algn="just" eaLnBrk="0" hangingPunct="0">
              <a:defRPr/>
            </a:pPr>
            <a:r>
              <a:rPr lang="pt-BR" b="1" dirty="0"/>
              <a:t> acompanhamento da produção dos estabelecimentos de saúde.</a:t>
            </a:r>
          </a:p>
          <a:p>
            <a:pPr eaLnBrk="0" hangingPunct="0">
              <a:buFontTx/>
              <a:buNone/>
              <a:defRPr/>
            </a:pPr>
            <a:endParaRPr lang="pt-BR" sz="20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72580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2"/>
          <p:cNvSpPr>
            <a:spLocks noChangeArrowheads="1"/>
          </p:cNvSpPr>
          <p:nvPr/>
        </p:nvSpPr>
        <p:spPr bwMode="auto">
          <a:xfrm>
            <a:off x="395536" y="1484784"/>
            <a:ext cx="8359775" cy="2646878"/>
          </a:xfrm>
          <a:prstGeom prst="rect">
            <a:avLst/>
          </a:prstGeom>
          <a:noFill/>
          <a:ln>
            <a:solidFill>
              <a:srgbClr val="0091C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800100" lvl="1" indent="-342900" algn="just">
              <a:spcBef>
                <a:spcPts val="1200"/>
              </a:spcBef>
              <a:buClr>
                <a:srgbClr val="FF9933"/>
              </a:buClr>
              <a:buFont typeface="Wingdings" pitchFamily="2" charset="2"/>
              <a:buNone/>
            </a:pPr>
            <a:endParaRPr lang="pt-BR" sz="800" dirty="0">
              <a:solidFill>
                <a:srgbClr val="FFFF66"/>
              </a:solidFill>
            </a:endParaRPr>
          </a:p>
          <a:p>
            <a:pPr algn="just"/>
            <a:r>
              <a:rPr lang="pt-BR" b="1" dirty="0"/>
              <a:t> </a:t>
            </a:r>
            <a:r>
              <a:rPr lang="pt-BR" sz="2000" b="1" dirty="0">
                <a:cs typeface="Times New Roman" pitchFamily="18" charset="0"/>
              </a:rPr>
              <a:t>A CIHA surgiu da necessidade de incluir, no Sistema CIH, a possibilidade de registro dos atendimentos ambulatoriais, não informados no Sistema de Informações Ambulatoriais do SUS (SIA/SUS). 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 </a:t>
            </a:r>
            <a:r>
              <a:rPr lang="pt-BR" sz="2000" b="1" dirty="0">
                <a:cs typeface="Times New Roman" pitchFamily="18" charset="0"/>
              </a:rPr>
              <a:t>O sistema permite o acompanhamento das ações e serviços de saúde executados por pessoas naturais ou jurídicas, de direito público ou privado provendo informações dos pacientes cuja atenção é custeada por planos e seguros privados de assistência à saúde; </a:t>
            </a:r>
          </a:p>
        </p:txBody>
      </p:sp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381000" y="344488"/>
            <a:ext cx="833120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C I H 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8352928" cy="1695450"/>
          </a:xfrm>
          <a:prstGeom prst="rect">
            <a:avLst/>
          </a:prstGeom>
          <a:noFill/>
          <a:ln>
            <a:solidFill>
              <a:srgbClr val="0091C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6382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76388"/>
            <a:ext cx="73437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81000" y="344488"/>
            <a:ext cx="833120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C I H A</a:t>
            </a:r>
          </a:p>
        </p:txBody>
      </p:sp>
    </p:spTree>
    <p:extLst>
      <p:ext uri="{BB962C8B-B14F-4D97-AF65-F5344CB8AC3E}">
        <p14:creationId xmlns:p14="http://schemas.microsoft.com/office/powerpoint/2010/main" val="26139597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992888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81000" y="344488"/>
            <a:ext cx="833120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C I H A</a:t>
            </a:r>
          </a:p>
        </p:txBody>
      </p:sp>
    </p:spTree>
    <p:extLst>
      <p:ext uri="{BB962C8B-B14F-4D97-AF65-F5344CB8AC3E}">
        <p14:creationId xmlns:p14="http://schemas.microsoft.com/office/powerpoint/2010/main" val="20457289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2"/>
          <p:cNvSpPr>
            <a:spLocks noChangeArrowheads="1"/>
          </p:cNvSpPr>
          <p:nvPr/>
        </p:nvSpPr>
        <p:spPr bwMode="auto">
          <a:xfrm>
            <a:off x="381000" y="1484313"/>
            <a:ext cx="8331200" cy="2985433"/>
          </a:xfrm>
          <a:prstGeom prst="rect">
            <a:avLst/>
          </a:prstGeom>
          <a:noFill/>
          <a:ln>
            <a:solidFill>
              <a:srgbClr val="0091C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800100" lvl="1" indent="-342900" algn="just">
              <a:spcBef>
                <a:spcPts val="1200"/>
              </a:spcBef>
              <a:buClr>
                <a:srgbClr val="FF9933"/>
              </a:buClr>
              <a:buFont typeface="Wingdings" pitchFamily="2" charset="2"/>
              <a:buNone/>
            </a:pPr>
            <a:endParaRPr lang="pt-BR" sz="800" dirty="0">
              <a:solidFill>
                <a:srgbClr val="FFFF66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pt-BR" sz="2000" dirty="0">
                <a:cs typeface="Times New Roman" pitchFamily="18" charset="0"/>
              </a:rPr>
              <a:t>As informações registradas no sistema servirão também como base para o processo de certificação das entidades beneficentes de assistência social para obtenção da isenção das contribuições para seguridade social.</a:t>
            </a:r>
          </a:p>
          <a:p>
            <a:pPr algn="just">
              <a:lnSpc>
                <a:spcPct val="150000"/>
              </a:lnSpc>
            </a:pPr>
            <a:endParaRPr lang="pt-BR" sz="2000" dirty="0"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dirty="0">
                <a:cs typeface="Times New Roman" pitchFamily="18" charset="0"/>
                <a:hlinkClick r:id="rId3"/>
              </a:rPr>
              <a:t>www.ciha.datasus.gov.br</a:t>
            </a:r>
            <a:endParaRPr lang="pt-BR" sz="2000" dirty="0"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pt-BR" sz="2000" dirty="0">
              <a:cs typeface="Times New Roman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81000" y="344488"/>
            <a:ext cx="833120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C I H A</a:t>
            </a:r>
          </a:p>
        </p:txBody>
      </p:sp>
    </p:spTree>
    <p:extLst>
      <p:ext uri="{BB962C8B-B14F-4D97-AF65-F5344CB8AC3E}">
        <p14:creationId xmlns:p14="http://schemas.microsoft.com/office/powerpoint/2010/main" val="225019588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 descr="CUBO.png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8675" y="1648800"/>
            <a:ext cx="2330860" cy="324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2117651" y="2139600"/>
            <a:ext cx="3657999" cy="226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104"/>
          <p:cNvGrpSpPr/>
          <p:nvPr/>
        </p:nvGrpSpPr>
        <p:grpSpPr>
          <a:xfrm>
            <a:off x="1496097" y="4321059"/>
            <a:ext cx="6206603" cy="821044"/>
            <a:chOff x="32625" y="1694825"/>
            <a:chExt cx="9087437" cy="733425"/>
          </a:xfrm>
        </p:grpSpPr>
        <p:pic>
          <p:nvPicPr>
            <p:cNvPr id="105" name="Shape 105"/>
            <p:cNvPicPr preferRelativeResize="0"/>
            <p:nvPr/>
          </p:nvPicPr>
          <p:blipFill>
            <a:blip r:embed="rId5" cstate="print">
              <a:alphaModFix/>
            </a:blip>
            <a:stretch>
              <a:fillRect/>
            </a:stretch>
          </p:blipFill>
          <p:spPr>
            <a:xfrm>
              <a:off x="32625" y="1802593"/>
              <a:ext cx="3371850" cy="600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Shape 106"/>
            <p:cNvPicPr preferRelativeResize="0"/>
            <p:nvPr/>
          </p:nvPicPr>
          <p:blipFill>
            <a:blip r:embed="rId6" cstate="print">
              <a:alphaModFix/>
            </a:blip>
            <a:stretch>
              <a:fillRect/>
            </a:stretch>
          </p:blipFill>
          <p:spPr>
            <a:xfrm>
              <a:off x="3394575" y="1694825"/>
              <a:ext cx="3448050" cy="733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Shape 107"/>
            <p:cNvPicPr preferRelativeResize="0"/>
            <p:nvPr/>
          </p:nvPicPr>
          <p:blipFill>
            <a:blip r:embed="rId7" cstate="print">
              <a:alphaModFix/>
            </a:blip>
            <a:stretch>
              <a:fillRect/>
            </a:stretch>
          </p:blipFill>
          <p:spPr>
            <a:xfrm>
              <a:off x="6862637" y="1751612"/>
              <a:ext cx="2257425" cy="6000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8" name="Shape 108"/>
          <p:cNvCxnSpPr/>
          <p:nvPr/>
        </p:nvCxnSpPr>
        <p:spPr>
          <a:xfrm>
            <a:off x="12126" y="1795367"/>
            <a:ext cx="91346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09" name="Shape 109" descr="drac.png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313947" y="5439800"/>
            <a:ext cx="1182150" cy="960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 descr="cgsi.png"/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2339535" y="5440165"/>
            <a:ext cx="1114100" cy="95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 descr="datasus.png"/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6340729" y="5440165"/>
            <a:ext cx="1182150" cy="9596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Shape 112"/>
          <p:cNvCxnSpPr/>
          <p:nvPr/>
        </p:nvCxnSpPr>
        <p:spPr>
          <a:xfrm>
            <a:off x="1" y="5166744"/>
            <a:ext cx="91466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3" name="Shape 113" descr="Assinatura_MS_SUS_GOV_SUS_2011_Horizontal(novo).png"/>
          <p:cNvPicPr preferRelativeResize="0"/>
          <p:nvPr/>
        </p:nvPicPr>
        <p:blipFill>
          <a:blip r:embed="rId11" cstate="print">
            <a:alphaModFix/>
          </a:blip>
          <a:stretch>
            <a:fillRect/>
          </a:stretch>
        </p:blipFill>
        <p:spPr>
          <a:xfrm>
            <a:off x="467544" y="1268760"/>
            <a:ext cx="4808624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 descr="cinza.png"/>
          <p:cNvPicPr preferRelativeResize="0"/>
          <p:nvPr/>
        </p:nvPicPr>
        <p:blipFill>
          <a:blip r:embed="rId12" cstate="print">
            <a:alphaModFix amt="21000"/>
          </a:blip>
          <a:stretch>
            <a:fillRect/>
          </a:stretch>
        </p:blipFill>
        <p:spPr>
          <a:xfrm>
            <a:off x="1187624" y="5157192"/>
            <a:ext cx="7696575" cy="123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152383" y="5101801"/>
            <a:ext cx="9011399" cy="67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500" b="1" dirty="0">
                <a:solidFill>
                  <a:srgbClr val="073763"/>
                </a:solidFill>
              </a:rPr>
              <a:t>I ENCONTRO NACIONAL SOBRE O CONJUNTO MÍNIMO DE DADOS DA ATENÇÃO À SAÚDE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81000" y="344488"/>
            <a:ext cx="8223448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C MD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-28398" y="674269"/>
            <a:ext cx="7696742" cy="617999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>
                <a:solidFill>
                  <a:srgbClr val="EA9999"/>
                </a:solidFill>
              </a:rPr>
              <a:t>O que temos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738563" y="1340768"/>
            <a:ext cx="3929781" cy="415403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/>
          <p:nvPr/>
        </p:nvSpPr>
        <p:spPr>
          <a:xfrm rot="458790">
            <a:off x="4211753" y="3012032"/>
            <a:ext cx="1467751" cy="27244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 txBox="1"/>
          <p:nvPr/>
        </p:nvSpPr>
        <p:spPr>
          <a:xfrm rot="505356">
            <a:off x="3864351" y="2917516"/>
            <a:ext cx="2160804" cy="3765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b="1" dirty="0">
                <a:solidFill>
                  <a:srgbClr val="FF0000"/>
                </a:solidFill>
              </a:rPr>
              <a:t>MUITO POUCO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0" y="5661248"/>
            <a:ext cx="7812360" cy="814519"/>
          </a:xfrm>
          <a:prstGeom prst="rect">
            <a:avLst/>
          </a:prstGeom>
          <a:solidFill>
            <a:srgbClr val="ABD5A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1C4587"/>
                </a:solidFill>
              </a:rPr>
              <a:t>Não temos as informações mais básicas sobre o processo de atenção à saúde da população brasileira.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101975" y="1633632"/>
            <a:ext cx="3636600" cy="4027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b="1" i="1" dirty="0"/>
              <a:t>Quantas internações ?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b="1" i="1" dirty="0"/>
              <a:t>Quantas pessoas atendidas?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b="1" i="1" dirty="0"/>
              <a:t>Qual o fluxo na rede?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b="1" i="1" dirty="0"/>
              <a:t>Quais os custos?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b="1" i="1" dirty="0"/>
              <a:t>Quais os procedimentos?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 b="1" i="1" dirty="0"/>
              <a:t>Quais os diagnósticos?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800" i="1" dirty="0"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800" i="1" dirty="0"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800" i="1" dirty="0"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800" i="1" dirty="0"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1" y="794776"/>
            <a:ext cx="7792435" cy="617999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FFFFFF"/>
                </a:solidFill>
              </a:rPr>
              <a:t>O que é a fragmentação?</a:t>
            </a:r>
          </a:p>
        </p:txBody>
      </p:sp>
      <p:cxnSp>
        <p:nvCxnSpPr>
          <p:cNvPr id="252" name="Shape 252"/>
          <p:cNvCxnSpPr/>
          <p:nvPr/>
        </p:nvCxnSpPr>
        <p:spPr>
          <a:xfrm>
            <a:off x="1" y="6041767"/>
            <a:ext cx="8807699" cy="0"/>
          </a:xfrm>
          <a:prstGeom prst="straightConnector1">
            <a:avLst/>
          </a:prstGeom>
          <a:noFill/>
          <a:ln w="38100" cap="flat" cmpd="sng">
            <a:solidFill>
              <a:srgbClr val="073763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53" name="Shape 253" descr="studyzazou.png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 flipH="1">
            <a:off x="-13575" y="4215867"/>
            <a:ext cx="846550" cy="17691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254"/>
          <p:cNvGrpSpPr/>
          <p:nvPr/>
        </p:nvGrpSpPr>
        <p:grpSpPr>
          <a:xfrm>
            <a:off x="698468" y="1407296"/>
            <a:ext cx="2907707" cy="4940648"/>
            <a:chOff x="833725" y="487975"/>
            <a:chExt cx="2907707" cy="4616499"/>
          </a:xfrm>
        </p:grpSpPr>
        <p:sp>
          <p:nvSpPr>
            <p:cNvPr id="255" name="Shape 255"/>
            <p:cNvSpPr txBox="1"/>
            <p:nvPr/>
          </p:nvSpPr>
          <p:spPr>
            <a:xfrm>
              <a:off x="833725" y="4640975"/>
              <a:ext cx="1089600" cy="463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 b="1">
                  <a:solidFill>
                    <a:srgbClr val="073763"/>
                  </a:solidFill>
                </a:rPr>
                <a:t>BPA-C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1140855" y="4360771"/>
              <a:ext cx="341100" cy="341100"/>
            </a:xfrm>
            <a:prstGeom prst="ellipse">
              <a:avLst/>
            </a:prstGeom>
            <a:solidFill>
              <a:srgbClr val="07376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257" name="Shape 257" descr="bpa-c.jpg"/>
            <p:cNvPicPr preferRelativeResize="0"/>
            <p:nvPr/>
          </p:nvPicPr>
          <p:blipFill>
            <a:blip r:embed="rId4" cstate="print">
              <a:alphaModFix/>
            </a:blip>
            <a:stretch>
              <a:fillRect/>
            </a:stretch>
          </p:blipFill>
          <p:spPr>
            <a:xfrm>
              <a:off x="959625" y="487975"/>
              <a:ext cx="2781807" cy="38114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Shape 258"/>
          <p:cNvGrpSpPr/>
          <p:nvPr/>
        </p:nvGrpSpPr>
        <p:grpSpPr>
          <a:xfrm>
            <a:off x="1519183" y="1407296"/>
            <a:ext cx="2693628" cy="4940648"/>
            <a:chOff x="1773375" y="487975"/>
            <a:chExt cx="2693628" cy="4616499"/>
          </a:xfrm>
        </p:grpSpPr>
        <p:sp>
          <p:nvSpPr>
            <p:cNvPr id="259" name="Shape 259"/>
            <p:cNvSpPr/>
            <p:nvPr/>
          </p:nvSpPr>
          <p:spPr>
            <a:xfrm>
              <a:off x="2522730" y="4360771"/>
              <a:ext cx="341100" cy="341100"/>
            </a:xfrm>
            <a:prstGeom prst="ellipse">
              <a:avLst/>
            </a:prstGeom>
            <a:solidFill>
              <a:srgbClr val="07376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 txBox="1"/>
            <p:nvPr/>
          </p:nvSpPr>
          <p:spPr>
            <a:xfrm>
              <a:off x="2215475" y="4640975"/>
              <a:ext cx="1089600" cy="463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 b="1">
                  <a:solidFill>
                    <a:srgbClr val="073763"/>
                  </a:solidFill>
                </a:rPr>
                <a:t>BPA-I</a:t>
              </a:r>
            </a:p>
          </p:txBody>
        </p:sp>
        <p:pic>
          <p:nvPicPr>
            <p:cNvPr id="261" name="Shape 261" descr="bpa-i.jpg"/>
            <p:cNvPicPr preferRelativeResize="0"/>
            <p:nvPr/>
          </p:nvPicPr>
          <p:blipFill>
            <a:blip r:embed="rId5" cstate="print">
              <a:alphaModFix/>
            </a:blip>
            <a:stretch>
              <a:fillRect/>
            </a:stretch>
          </p:blipFill>
          <p:spPr>
            <a:xfrm>
              <a:off x="1773375" y="487975"/>
              <a:ext cx="2693628" cy="3800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Shape 262"/>
          <p:cNvGrpSpPr/>
          <p:nvPr/>
        </p:nvGrpSpPr>
        <p:grpSpPr>
          <a:xfrm>
            <a:off x="2145519" y="1425201"/>
            <a:ext cx="2620274" cy="4940648"/>
            <a:chOff x="2767024" y="491105"/>
            <a:chExt cx="2620274" cy="4598069"/>
          </a:xfrm>
        </p:grpSpPr>
        <p:sp>
          <p:nvSpPr>
            <p:cNvPr id="263" name="Shape 263"/>
            <p:cNvSpPr/>
            <p:nvPr/>
          </p:nvSpPr>
          <p:spPr>
            <a:xfrm>
              <a:off x="4038605" y="4360771"/>
              <a:ext cx="341100" cy="341100"/>
            </a:xfrm>
            <a:prstGeom prst="ellipse">
              <a:avLst/>
            </a:prstGeom>
            <a:solidFill>
              <a:srgbClr val="07376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3818525" y="4625675"/>
              <a:ext cx="1089600" cy="463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 b="1" dirty="0">
                  <a:solidFill>
                    <a:srgbClr val="073763"/>
                  </a:solidFill>
                </a:rPr>
                <a:t>APAC</a:t>
              </a:r>
            </a:p>
          </p:txBody>
        </p:sp>
        <p:pic>
          <p:nvPicPr>
            <p:cNvPr id="265" name="Shape 265" descr="apac-1.jpg"/>
            <p:cNvPicPr preferRelativeResize="0"/>
            <p:nvPr/>
          </p:nvPicPr>
          <p:blipFill>
            <a:blip r:embed="rId6" cstate="print">
              <a:alphaModFix/>
            </a:blip>
            <a:stretch>
              <a:fillRect/>
            </a:stretch>
          </p:blipFill>
          <p:spPr>
            <a:xfrm>
              <a:off x="2767024" y="491105"/>
              <a:ext cx="2620274" cy="37824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Shape 266" descr="apac-2.jpg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2864699" y="1425201"/>
            <a:ext cx="2620275" cy="4079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Shape 267"/>
          <p:cNvGrpSpPr/>
          <p:nvPr/>
        </p:nvGrpSpPr>
        <p:grpSpPr>
          <a:xfrm>
            <a:off x="3561524" y="1484785"/>
            <a:ext cx="2620274" cy="4935172"/>
            <a:chOff x="4824425" y="498425"/>
            <a:chExt cx="2620274" cy="4606049"/>
          </a:xfrm>
        </p:grpSpPr>
        <p:sp>
          <p:nvSpPr>
            <p:cNvPr id="268" name="Shape 268"/>
            <p:cNvSpPr/>
            <p:nvPr/>
          </p:nvSpPr>
          <p:spPr>
            <a:xfrm>
              <a:off x="5463505" y="4360771"/>
              <a:ext cx="341100" cy="341100"/>
            </a:xfrm>
            <a:prstGeom prst="ellipse">
              <a:avLst/>
            </a:prstGeom>
            <a:solidFill>
              <a:srgbClr val="07376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9" name="Shape 269"/>
            <p:cNvSpPr txBox="1"/>
            <p:nvPr/>
          </p:nvSpPr>
          <p:spPr>
            <a:xfrm>
              <a:off x="5320775" y="4640975"/>
              <a:ext cx="1089600" cy="463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 b="1">
                  <a:solidFill>
                    <a:srgbClr val="073763"/>
                  </a:solidFill>
                </a:rPr>
                <a:t>AIH</a:t>
              </a:r>
            </a:p>
          </p:txBody>
        </p:sp>
        <p:pic>
          <p:nvPicPr>
            <p:cNvPr id="270" name="Shape 270" descr="aih.jpg"/>
            <p:cNvPicPr preferRelativeResize="0"/>
            <p:nvPr/>
          </p:nvPicPr>
          <p:blipFill>
            <a:blip r:embed="rId8" cstate="print">
              <a:alphaModFix/>
            </a:blip>
            <a:stretch>
              <a:fillRect/>
            </a:stretch>
          </p:blipFill>
          <p:spPr>
            <a:xfrm>
              <a:off x="4824425" y="498425"/>
              <a:ext cx="2620274" cy="37391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Shape 271"/>
          <p:cNvGrpSpPr/>
          <p:nvPr/>
        </p:nvGrpSpPr>
        <p:grpSpPr>
          <a:xfrm>
            <a:off x="4057874" y="1412775"/>
            <a:ext cx="2693624" cy="4935169"/>
            <a:chOff x="5681926" y="459700"/>
            <a:chExt cx="2693624" cy="4705674"/>
          </a:xfrm>
        </p:grpSpPr>
        <p:sp>
          <p:nvSpPr>
            <p:cNvPr id="272" name="Shape 272"/>
            <p:cNvSpPr/>
            <p:nvPr/>
          </p:nvSpPr>
          <p:spPr>
            <a:xfrm>
              <a:off x="6993280" y="4360771"/>
              <a:ext cx="341100" cy="341100"/>
            </a:xfrm>
            <a:prstGeom prst="ellipse">
              <a:avLst/>
            </a:prstGeom>
            <a:solidFill>
              <a:srgbClr val="07376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3" name="Shape 273"/>
            <p:cNvSpPr txBox="1"/>
            <p:nvPr/>
          </p:nvSpPr>
          <p:spPr>
            <a:xfrm>
              <a:off x="6542825" y="4701875"/>
              <a:ext cx="1272300" cy="463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 b="1">
                  <a:solidFill>
                    <a:srgbClr val="073763"/>
                  </a:solidFill>
                </a:rPr>
                <a:t>RAAS-AD</a:t>
              </a:r>
            </a:p>
          </p:txBody>
        </p:sp>
        <p:pic>
          <p:nvPicPr>
            <p:cNvPr id="274" name="Shape 274" descr="raas-ad.jpg"/>
            <p:cNvPicPr preferRelativeResize="0"/>
            <p:nvPr/>
          </p:nvPicPr>
          <p:blipFill>
            <a:blip r:embed="rId9" cstate="print">
              <a:alphaModFix/>
            </a:blip>
            <a:stretch>
              <a:fillRect/>
            </a:stretch>
          </p:blipFill>
          <p:spPr>
            <a:xfrm>
              <a:off x="5681926" y="459700"/>
              <a:ext cx="2693624" cy="38417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Shape 275"/>
          <p:cNvGrpSpPr/>
          <p:nvPr/>
        </p:nvGrpSpPr>
        <p:grpSpPr>
          <a:xfrm>
            <a:off x="5137657" y="1478901"/>
            <a:ext cx="2693624" cy="4941055"/>
            <a:chOff x="6445624" y="473975"/>
            <a:chExt cx="3357000" cy="4691399"/>
          </a:xfrm>
        </p:grpSpPr>
        <p:sp>
          <p:nvSpPr>
            <p:cNvPr id="276" name="Shape 276"/>
            <p:cNvSpPr/>
            <p:nvPr/>
          </p:nvSpPr>
          <p:spPr>
            <a:xfrm>
              <a:off x="8502280" y="4360771"/>
              <a:ext cx="341100" cy="341100"/>
            </a:xfrm>
            <a:prstGeom prst="ellipse">
              <a:avLst/>
            </a:prstGeom>
            <a:solidFill>
              <a:srgbClr val="07376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7" name="Shape 277"/>
            <p:cNvSpPr txBox="1"/>
            <p:nvPr/>
          </p:nvSpPr>
          <p:spPr>
            <a:xfrm>
              <a:off x="7914425" y="4701875"/>
              <a:ext cx="1888200" cy="4634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 b="1">
                  <a:solidFill>
                    <a:srgbClr val="073763"/>
                  </a:solidFill>
                </a:rPr>
                <a:t>RAAS-PSI</a:t>
              </a:r>
            </a:p>
          </p:txBody>
        </p:sp>
        <p:pic>
          <p:nvPicPr>
            <p:cNvPr id="278" name="Shape 278" descr="raas-ps.jpg"/>
            <p:cNvPicPr preferRelativeResize="0"/>
            <p:nvPr/>
          </p:nvPicPr>
          <p:blipFill>
            <a:blip r:embed="rId10" cstate="print">
              <a:alphaModFix/>
            </a:blip>
            <a:stretch>
              <a:fillRect/>
            </a:stretch>
          </p:blipFill>
          <p:spPr>
            <a:xfrm>
              <a:off x="6445624" y="473975"/>
              <a:ext cx="2693624" cy="38532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132801" y="1700808"/>
            <a:ext cx="7607551" cy="43924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1C4587"/>
              </a:buClr>
              <a:buSzPct val="100000"/>
              <a:buFont typeface="Calibri"/>
            </a:pPr>
            <a:r>
              <a:rPr lang="en" sz="24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BPA-C: foco na produtividade de procedimentos de forma consolidada.</a:t>
            </a:r>
          </a:p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1C4587"/>
              </a:buClr>
              <a:buSzPct val="100000"/>
              <a:buFont typeface="Calibri"/>
            </a:pPr>
            <a:r>
              <a:rPr lang="en" sz="24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BPA-I: foco na produtividade do profissional de saúde.</a:t>
            </a:r>
          </a:p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1C4587"/>
              </a:buClr>
              <a:buSzPct val="100000"/>
              <a:buFont typeface="Calibri"/>
            </a:pPr>
            <a:r>
              <a:rPr lang="en" sz="24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AIH e APAC: foco no processo de autorização.</a:t>
            </a:r>
          </a:p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1C4587"/>
              </a:buClr>
              <a:buSzPct val="100000"/>
              <a:buFont typeface="Calibri"/>
            </a:pPr>
            <a:r>
              <a:rPr lang="en" sz="24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CIHA: foco no evento (somente procedimento principal)</a:t>
            </a:r>
          </a:p>
          <a:p>
            <a:pPr marL="457200" lvl="0" indent="-393700" algn="just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1C4587"/>
              </a:buClr>
              <a:buSzPct val="100000"/>
              <a:buFont typeface="Calibri"/>
            </a:pPr>
            <a:r>
              <a:rPr lang="en" sz="24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RAAS AD/PSI: foco no indivíduo e estabelecimento que presta o cuidado. </a:t>
            </a:r>
          </a:p>
        </p:txBody>
      </p:sp>
      <p:sp>
        <p:nvSpPr>
          <p:cNvPr id="284" name="Shape 284"/>
          <p:cNvSpPr/>
          <p:nvPr/>
        </p:nvSpPr>
        <p:spPr>
          <a:xfrm>
            <a:off x="30547" y="764704"/>
            <a:ext cx="7709805" cy="617999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FFFFFF"/>
                </a:solidFill>
              </a:rPr>
              <a:t>Unidade de Registro dos instrumentos atuais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179512" y="1556792"/>
            <a:ext cx="7463535" cy="37444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" dirty="0">
                <a:solidFill>
                  <a:srgbClr val="203864"/>
                </a:solidFill>
              </a:rPr>
              <a:t>  </a:t>
            </a:r>
            <a:r>
              <a:rPr lang="en" sz="2400" b="1" dirty="0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rPr>
              <a:t>O nome “Conjunto Mínimo de Dados da Atenção à Saúde (CMD)“ é uma tradução literal do conceito de </a:t>
            </a:r>
            <a:r>
              <a:rPr lang="en" sz="2400" b="1" i="1" dirty="0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rPr>
              <a:t>Minimum Dataset Healthcare (MDH)</a:t>
            </a:r>
            <a:r>
              <a:rPr lang="en" sz="2400" b="1" dirty="0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rPr>
              <a:t> existente atualmente em diversos países. Foi uma iniciativa do governo norte-americano na década de 70 (UHDS) e incorporado na comunidade europeia na década seguinte, contendo originalmente 14 variáveis mínimas objetivando processos administrativos, medico-administrativos e clínicos.</a:t>
            </a:r>
          </a:p>
        </p:txBody>
      </p:sp>
      <p:sp>
        <p:nvSpPr>
          <p:cNvPr id="326" name="Shape 326"/>
          <p:cNvSpPr/>
          <p:nvPr/>
        </p:nvSpPr>
        <p:spPr>
          <a:xfrm>
            <a:off x="-13067" y="644152"/>
            <a:ext cx="7753419" cy="617999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FFFFFF"/>
                </a:solidFill>
              </a:rPr>
              <a:t>O que é o CMD?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/>
        </p:nvSpPr>
        <p:spPr>
          <a:xfrm>
            <a:off x="-13067" y="644152"/>
            <a:ext cx="7753419" cy="617999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FFFFFF"/>
                </a:solidFill>
              </a:rPr>
              <a:t>O que é o CMD?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7488832" cy="505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01958" y="2348880"/>
            <a:ext cx="8174498" cy="3416320"/>
          </a:xfrm>
          <a:prstGeom prst="rect">
            <a:avLst/>
          </a:prstGeom>
          <a:ln>
            <a:solidFill>
              <a:srgbClr val="0082B0"/>
            </a:solidFill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pt-BR" b="1" dirty="0"/>
              <a:t>Regulamento do SUS</a:t>
            </a:r>
          </a:p>
          <a:p>
            <a:pPr>
              <a:buFont typeface="Wingdings" pitchFamily="2" charset="2"/>
              <a:buNone/>
              <a:defRPr/>
            </a:pPr>
            <a:endParaRPr lang="pt-BR" b="1" dirty="0"/>
          </a:p>
          <a:p>
            <a:pPr algn="just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pt-BR" b="1" dirty="0"/>
              <a:t>Deverão ser obedecidas as seguintes normas para a definição, alteração e suspensão dos valores do Limite Financeiro Global do Município, Estado e Distrito Federal:</a:t>
            </a:r>
          </a:p>
          <a:p>
            <a:pPr algn="just">
              <a:buFont typeface="Wingdings" pitchFamily="2" charset="2"/>
              <a:buNone/>
              <a:defRPr/>
            </a:pPr>
            <a:endParaRPr lang="pt-BR" b="1" dirty="0"/>
          </a:p>
          <a:p>
            <a:pPr algn="just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pt-BR" b="1" dirty="0"/>
              <a:t>as </a:t>
            </a:r>
            <a:r>
              <a:rPr lang="pt-BR" b="1" u="sng" dirty="0"/>
              <a:t>transferências</a:t>
            </a:r>
            <a:r>
              <a:rPr lang="pt-BR" b="1" dirty="0"/>
              <a:t>, fundo a fundo, do MS para Estados, Distrito Federal e Municípios </a:t>
            </a:r>
            <a:r>
              <a:rPr lang="pt-BR" b="1" u="sng" dirty="0"/>
              <a:t>serão suspensas na falta de alimentação dos Bancos de Dados Nacionais estabelecidos como obrigatórios, por dois meses consecutivos ou três meses alternados, no prazo de um ano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b="0" dirty="0">
                <a:solidFill>
                  <a:schemeClr val="bg1"/>
                </a:solidFill>
              </a:rPr>
              <a:t>SISTEMAS DE INFORMAÇÃO EM SAÚDE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7544" y="1556792"/>
            <a:ext cx="8208912" cy="369332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GESTOR: </a:t>
            </a:r>
          </a:p>
        </p:txBody>
      </p:sp>
    </p:spTree>
    <p:extLst>
      <p:ext uri="{BB962C8B-B14F-4D97-AF65-F5344CB8AC3E}">
        <p14:creationId xmlns:p14="http://schemas.microsoft.com/office/powerpoint/2010/main" val="427720301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132801" y="1628800"/>
            <a:ext cx="7607551" cy="453650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" sz="2400" b="1" dirty="0">
                <a:solidFill>
                  <a:srgbClr val="073763"/>
                </a:solidFill>
              </a:rPr>
              <a:t>1. Conhecimento da atividade assistencial desenvolvida pela rede de atenção à saúde no território nacional.</a:t>
            </a:r>
          </a:p>
          <a:p>
            <a:pPr marL="0" marR="0" lvl="0" indent="-69850" algn="just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 b="1" dirty="0">
                <a:solidFill>
                  <a:srgbClr val="073763"/>
                </a:solidFill>
              </a:rPr>
              <a:t>2. Obtenção de indicadores de gestão e de qualidade assistencial.</a:t>
            </a:r>
          </a:p>
          <a:p>
            <a:pPr marL="0" marR="0" lvl="0" indent="-69850" algn="just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 b="1" dirty="0">
                <a:solidFill>
                  <a:srgbClr val="073763"/>
                </a:solidFill>
              </a:rPr>
              <a:t>3. Conhecimento do perfil de morbidade e mortalidade da população brasileira atendida nos serviços de saúde.</a:t>
            </a:r>
          </a:p>
          <a:p>
            <a:pPr marL="0" marR="0" lvl="0" indent="-69850" algn="just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 b="1" dirty="0">
                <a:solidFill>
                  <a:srgbClr val="073763"/>
                </a:solidFill>
              </a:rPr>
              <a:t>4. Conhecimento do perfil demográfico da população atendida nos serviços de saúde.</a:t>
            </a:r>
          </a:p>
          <a:p>
            <a:pPr marL="0" marR="0" lvl="0" indent="-69850" algn="just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 b="1" dirty="0">
                <a:solidFill>
                  <a:srgbClr val="073763"/>
                </a:solidFill>
              </a:rPr>
              <a:t>5. Subsidiar o monitoramento das políticas públicas de atenção à saúde.</a:t>
            </a:r>
          </a:p>
          <a:p>
            <a:pPr marL="0" marR="0" lvl="0" indent="-69850" algn="just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00000"/>
              </a:buClr>
              <a:buSzPct val="45833"/>
              <a:buFont typeface="Arial"/>
              <a:buNone/>
            </a:pPr>
            <a:endParaRPr sz="2400" dirty="0">
              <a:solidFill>
                <a:srgbClr val="073763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sz="2400" dirty="0">
              <a:solidFill>
                <a:srgbClr val="073763"/>
              </a:solidFill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0" y="764704"/>
            <a:ext cx="7740352" cy="617999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FFFFFF"/>
                </a:solidFill>
              </a:rPr>
              <a:t>Usos do CMD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132801" y="1484784"/>
            <a:ext cx="7535543" cy="468674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rgbClr val="073763"/>
                </a:solidFill>
              </a:rPr>
              <a:t>6. </a:t>
            </a:r>
            <a:r>
              <a:rPr lang="en" sz="2400" b="1" dirty="0">
                <a:solidFill>
                  <a:srgbClr val="073763"/>
                </a:solidFill>
              </a:rPr>
              <a:t>Subsidiar os processos de planejamento da rede assistencial e dos serviços de saúde.  </a:t>
            </a:r>
          </a:p>
          <a:p>
            <a:pPr marL="0" marR="0" lvl="0" indent="-69850" algn="just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 b="1" dirty="0">
                <a:solidFill>
                  <a:srgbClr val="073763"/>
                </a:solidFill>
              </a:rPr>
              <a:t>7. Possibilitar a aplicação de algoritmo de classificação de pacientes para conhecer a casuística (</a:t>
            </a:r>
            <a:r>
              <a:rPr lang="en" sz="2400" b="1" i="1" dirty="0">
                <a:solidFill>
                  <a:srgbClr val="073763"/>
                </a:solidFill>
              </a:rPr>
              <a:t>casemix</a:t>
            </a:r>
            <a:r>
              <a:rPr lang="en" sz="2400" b="1" dirty="0">
                <a:solidFill>
                  <a:srgbClr val="073763"/>
                </a:solidFill>
              </a:rPr>
              <a:t>) relacionada à produção dos serviços hospitalares, utilizando os Grupos de Diagnósticos Relacionados (GDR).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b="1" dirty="0">
                <a:solidFill>
                  <a:srgbClr val="073763"/>
                </a:solidFill>
              </a:rPr>
              <a:t>8. Possibilitar a realização dos processos administrativos necessários nos três níveis de gestão do SUS, inclusive o faturamento dos serviços prestados.</a:t>
            </a:r>
          </a:p>
          <a:p>
            <a:pPr lvl="0" algn="just" rtl="0">
              <a:spcBef>
                <a:spcPts val="0"/>
              </a:spcBef>
              <a:spcAft>
                <a:spcPts val="2000"/>
              </a:spcAft>
              <a:buNone/>
            </a:pPr>
            <a:endParaRPr sz="24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Shape 338"/>
          <p:cNvSpPr/>
          <p:nvPr/>
        </p:nvSpPr>
        <p:spPr>
          <a:xfrm>
            <a:off x="19428" y="687332"/>
            <a:ext cx="7720924" cy="617999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1">
                <a:solidFill>
                  <a:srgbClr val="FFFFFF"/>
                </a:solidFill>
              </a:rPr>
              <a:t>Usos do CMD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/>
        </p:nvSpPr>
        <p:spPr>
          <a:xfrm>
            <a:off x="-4750" y="-13"/>
            <a:ext cx="9144000" cy="617999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>
                <a:solidFill>
                  <a:srgbClr val="FFFFFF"/>
                </a:solidFill>
              </a:rPr>
              <a:t>Instâncias de Informações da Atenção à Saúde</a:t>
            </a:r>
          </a:p>
        </p:txBody>
      </p:sp>
      <p:sp>
        <p:nvSpPr>
          <p:cNvPr id="370" name="Shape 370"/>
          <p:cNvSpPr/>
          <p:nvPr/>
        </p:nvSpPr>
        <p:spPr>
          <a:xfrm>
            <a:off x="209651" y="4781067"/>
            <a:ext cx="1099317" cy="1019000"/>
          </a:xfrm>
          <a:prstGeom prst="flowChartMagneticDrum">
            <a:avLst/>
          </a:prstGeom>
          <a:solidFill>
            <a:srgbClr val="CC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1017476" y="4781067"/>
            <a:ext cx="1034417" cy="1019000"/>
          </a:xfrm>
          <a:prstGeom prst="flowChartMagneticDrum">
            <a:avLst/>
          </a:prstGeom>
          <a:solidFill>
            <a:srgbClr val="1155CC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1854501" y="4781067"/>
            <a:ext cx="895235" cy="1019000"/>
          </a:xfrm>
          <a:prstGeom prst="flowChartMagneticDrum">
            <a:avLst/>
          </a:prstGeom>
          <a:solidFill>
            <a:srgbClr val="E6913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2545225" y="4781067"/>
            <a:ext cx="1039794" cy="1019000"/>
          </a:xfrm>
          <a:prstGeom prst="flowChartMagneticDrum">
            <a:avLst/>
          </a:prstGeom>
          <a:solidFill>
            <a:srgbClr val="38761D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3385245" y="4781067"/>
            <a:ext cx="1088362" cy="1019000"/>
          </a:xfrm>
          <a:prstGeom prst="flowChartMagneticDrum">
            <a:avLst/>
          </a:prstGeom>
          <a:solidFill>
            <a:srgbClr val="A64D79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4184811" y="4781067"/>
            <a:ext cx="957504" cy="1019000"/>
          </a:xfrm>
          <a:prstGeom prst="flowChartMagneticDrum">
            <a:avLst/>
          </a:prstGeom>
          <a:solidFill>
            <a:srgbClr val="674EA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4943798" y="4745124"/>
            <a:ext cx="1010747" cy="1019000"/>
          </a:xfrm>
          <a:prstGeom prst="flowChartMagneticDrum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5637452" y="4722073"/>
            <a:ext cx="856000" cy="1019000"/>
          </a:xfrm>
          <a:prstGeom prst="flowChartMagneticDrum">
            <a:avLst/>
          </a:prstGeom>
          <a:solidFill>
            <a:srgbClr val="783F04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6337229" y="4722072"/>
            <a:ext cx="776467" cy="1019000"/>
          </a:xfrm>
          <a:prstGeom prst="flowChartMagneticDrum">
            <a:avLst/>
          </a:prstGeom>
          <a:solidFill>
            <a:srgbClr val="6D9EEB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9" name="Shape 379"/>
          <p:cNvSpPr txBox="1"/>
          <p:nvPr/>
        </p:nvSpPr>
        <p:spPr>
          <a:xfrm rot="-2136316">
            <a:off x="198808" y="5804735"/>
            <a:ext cx="946070" cy="6178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Paciente</a:t>
            </a:r>
          </a:p>
        </p:txBody>
      </p:sp>
      <p:sp>
        <p:nvSpPr>
          <p:cNvPr id="380" name="Shape 380"/>
          <p:cNvSpPr txBox="1"/>
          <p:nvPr/>
        </p:nvSpPr>
        <p:spPr>
          <a:xfrm rot="-2136316">
            <a:off x="1014408" y="5804735"/>
            <a:ext cx="946070" cy="6178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Hospital</a:t>
            </a:r>
          </a:p>
        </p:txBody>
      </p:sp>
      <p:sp>
        <p:nvSpPr>
          <p:cNvPr id="381" name="Shape 381"/>
          <p:cNvSpPr txBox="1"/>
          <p:nvPr/>
        </p:nvSpPr>
        <p:spPr>
          <a:xfrm rot="-2136316">
            <a:off x="6754935" y="5958720"/>
            <a:ext cx="946070" cy="6178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Anamnese</a:t>
            </a:r>
          </a:p>
        </p:txBody>
      </p:sp>
      <p:sp>
        <p:nvSpPr>
          <p:cNvPr id="382" name="Shape 382"/>
          <p:cNvSpPr txBox="1"/>
          <p:nvPr/>
        </p:nvSpPr>
        <p:spPr>
          <a:xfrm rot="-2136532">
            <a:off x="4046044" y="6042859"/>
            <a:ext cx="1235039" cy="6178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Exame Físico</a:t>
            </a:r>
          </a:p>
        </p:txBody>
      </p:sp>
      <p:sp>
        <p:nvSpPr>
          <p:cNvPr id="383" name="Shape 383"/>
          <p:cNvSpPr txBox="1"/>
          <p:nvPr/>
        </p:nvSpPr>
        <p:spPr>
          <a:xfrm rot="-2136493">
            <a:off x="1594143" y="5906355"/>
            <a:ext cx="1076360" cy="6178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Diagnóstico</a:t>
            </a:r>
          </a:p>
        </p:txBody>
      </p:sp>
      <p:sp>
        <p:nvSpPr>
          <p:cNvPr id="384" name="Shape 384"/>
          <p:cNvSpPr txBox="1"/>
          <p:nvPr/>
        </p:nvSpPr>
        <p:spPr>
          <a:xfrm rot="-2136493">
            <a:off x="4890418" y="6042855"/>
            <a:ext cx="1076360" cy="6178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Prescrições</a:t>
            </a:r>
          </a:p>
        </p:txBody>
      </p:sp>
      <p:sp>
        <p:nvSpPr>
          <p:cNvPr id="385" name="Shape 385"/>
          <p:cNvSpPr txBox="1"/>
          <p:nvPr/>
        </p:nvSpPr>
        <p:spPr>
          <a:xfrm rot="-2136312">
            <a:off x="5280373" y="6066648"/>
            <a:ext cx="1538654" cy="6178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Plano Terapeutico</a:t>
            </a:r>
          </a:p>
        </p:txBody>
      </p:sp>
      <p:sp>
        <p:nvSpPr>
          <p:cNvPr id="386" name="Shape 386"/>
          <p:cNvSpPr txBox="1"/>
          <p:nvPr/>
        </p:nvSpPr>
        <p:spPr>
          <a:xfrm rot="-2136312">
            <a:off x="5956134" y="6042859"/>
            <a:ext cx="1538654" cy="6178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</a:rPr>
              <a:t>Evolução Clínica</a:t>
            </a:r>
          </a:p>
        </p:txBody>
      </p:sp>
      <p:sp>
        <p:nvSpPr>
          <p:cNvPr id="387" name="Shape 387"/>
          <p:cNvSpPr txBox="1"/>
          <p:nvPr/>
        </p:nvSpPr>
        <p:spPr>
          <a:xfrm rot="-2136312">
            <a:off x="2141323" y="6007948"/>
            <a:ext cx="1538654" cy="6178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Procedimentos</a:t>
            </a:r>
          </a:p>
        </p:txBody>
      </p:sp>
      <p:sp>
        <p:nvSpPr>
          <p:cNvPr id="388" name="Shape 388"/>
          <p:cNvSpPr txBox="1"/>
          <p:nvPr/>
        </p:nvSpPr>
        <p:spPr>
          <a:xfrm rot="-2136064">
            <a:off x="2958150" y="6020049"/>
            <a:ext cx="1639301" cy="6178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Fonte Pagadora</a:t>
            </a:r>
          </a:p>
        </p:txBody>
      </p:sp>
      <p:sp>
        <p:nvSpPr>
          <p:cNvPr id="389" name="Shape 389"/>
          <p:cNvSpPr/>
          <p:nvPr/>
        </p:nvSpPr>
        <p:spPr>
          <a:xfrm>
            <a:off x="6967665" y="4742751"/>
            <a:ext cx="755198" cy="1019000"/>
          </a:xfrm>
          <a:prstGeom prst="flowChartMagneticDrum">
            <a:avLst/>
          </a:prstGeom>
          <a:solidFill>
            <a:srgbClr val="741B4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 txBox="1"/>
          <p:nvPr/>
        </p:nvSpPr>
        <p:spPr>
          <a:xfrm>
            <a:off x="126397" y="4277131"/>
            <a:ext cx="6987299" cy="108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 dirty="0"/>
              <a:t>PEP - Prontuário Eletrônico do Paciente</a:t>
            </a:r>
          </a:p>
        </p:txBody>
      </p:sp>
      <p:sp>
        <p:nvSpPr>
          <p:cNvPr id="391" name="Shape 391"/>
          <p:cNvSpPr/>
          <p:nvPr/>
        </p:nvSpPr>
        <p:spPr>
          <a:xfrm>
            <a:off x="236145" y="2952267"/>
            <a:ext cx="987549" cy="1019000"/>
          </a:xfrm>
          <a:prstGeom prst="flowChartMagneticDrum">
            <a:avLst/>
          </a:prstGeom>
          <a:solidFill>
            <a:srgbClr val="CC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764019" y="2952267"/>
            <a:ext cx="1038900" cy="1019000"/>
          </a:xfrm>
          <a:prstGeom prst="flowChartMagneticDrum">
            <a:avLst/>
          </a:prstGeom>
          <a:solidFill>
            <a:srgbClr val="1155CC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1448644" y="2952267"/>
            <a:ext cx="1038900" cy="1019000"/>
          </a:xfrm>
          <a:prstGeom prst="flowChartMagneticDrum">
            <a:avLst/>
          </a:prstGeom>
          <a:solidFill>
            <a:srgbClr val="E6913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1936370" y="2952267"/>
            <a:ext cx="1407175" cy="1019000"/>
          </a:xfrm>
          <a:prstGeom prst="flowChartMagneticDrum">
            <a:avLst/>
          </a:prstGeom>
          <a:solidFill>
            <a:srgbClr val="38761D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2801070" y="2952267"/>
            <a:ext cx="987549" cy="1019000"/>
          </a:xfrm>
          <a:prstGeom prst="flowChartMagneticDrum">
            <a:avLst/>
          </a:prstGeom>
          <a:solidFill>
            <a:srgbClr val="A64D79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3385245" y="2952267"/>
            <a:ext cx="1407175" cy="1019000"/>
          </a:xfrm>
          <a:prstGeom prst="flowChartMagneticDrum">
            <a:avLst/>
          </a:prstGeom>
          <a:solidFill>
            <a:srgbClr val="674EA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3835970" y="2952267"/>
            <a:ext cx="987549" cy="1019000"/>
          </a:xfrm>
          <a:prstGeom prst="flowChartMagneticDrum">
            <a:avLst/>
          </a:prstGeom>
          <a:solidFill>
            <a:srgbClr val="FFD966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308845" y="1338767"/>
            <a:ext cx="542475" cy="1019000"/>
          </a:xfrm>
          <a:prstGeom prst="flowChartMagneticDrum">
            <a:avLst/>
          </a:prstGeom>
          <a:solidFill>
            <a:srgbClr val="CC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455720" y="1338767"/>
            <a:ext cx="542475" cy="1019000"/>
          </a:xfrm>
          <a:prstGeom prst="flowChartMagneticDrum">
            <a:avLst/>
          </a:prstGeom>
          <a:solidFill>
            <a:srgbClr val="1155CC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0" name="Shape 400"/>
          <p:cNvSpPr/>
          <p:nvPr/>
        </p:nvSpPr>
        <p:spPr>
          <a:xfrm>
            <a:off x="606944" y="1338767"/>
            <a:ext cx="702024" cy="1019000"/>
          </a:xfrm>
          <a:prstGeom prst="flowChartMagneticDrum">
            <a:avLst/>
          </a:prstGeom>
          <a:solidFill>
            <a:srgbClr val="E6913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1018469" y="1338767"/>
            <a:ext cx="868200" cy="1019000"/>
          </a:xfrm>
          <a:prstGeom prst="flowChartMagneticDrum">
            <a:avLst/>
          </a:prstGeom>
          <a:solidFill>
            <a:srgbClr val="38761D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1502174" y="1338767"/>
            <a:ext cx="421699" cy="1019000"/>
          </a:xfrm>
          <a:prstGeom prst="flowChartMagneticDrum">
            <a:avLst/>
          </a:prstGeom>
          <a:solidFill>
            <a:srgbClr val="A64D79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3" name="Shape 403"/>
          <p:cNvSpPr txBox="1"/>
          <p:nvPr/>
        </p:nvSpPr>
        <p:spPr>
          <a:xfrm>
            <a:off x="256646" y="2422455"/>
            <a:ext cx="6987299" cy="108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RES - Registro Eletrônico de Saúde</a:t>
            </a:r>
          </a:p>
        </p:txBody>
      </p:sp>
      <p:sp>
        <p:nvSpPr>
          <p:cNvPr id="404" name="Shape 404"/>
          <p:cNvSpPr txBox="1"/>
          <p:nvPr/>
        </p:nvSpPr>
        <p:spPr>
          <a:xfrm>
            <a:off x="268860" y="756477"/>
            <a:ext cx="4209900" cy="108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/>
              <a:t>CMD - Conjunto Mínimo de Dados</a:t>
            </a:r>
          </a:p>
        </p:txBody>
      </p:sp>
      <p:cxnSp>
        <p:nvCxnSpPr>
          <p:cNvPr id="405" name="Shape 405"/>
          <p:cNvCxnSpPr/>
          <p:nvPr/>
        </p:nvCxnSpPr>
        <p:spPr>
          <a:xfrm rot="10800000">
            <a:off x="141667" y="1203832"/>
            <a:ext cx="3900" cy="4658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6" name="Shape 406"/>
          <p:cNvSpPr txBox="1"/>
          <p:nvPr/>
        </p:nvSpPr>
        <p:spPr>
          <a:xfrm>
            <a:off x="4792420" y="4068531"/>
            <a:ext cx="3000000" cy="75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Eletronic Pacient Record (EPR)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5540448" y="2213855"/>
            <a:ext cx="2190000" cy="75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Eletronic Health Record (EHR)</a:t>
            </a:r>
          </a:p>
        </p:txBody>
      </p:sp>
      <p:cxnSp>
        <p:nvCxnSpPr>
          <p:cNvPr id="408" name="Shape 408"/>
          <p:cNvCxnSpPr/>
          <p:nvPr/>
        </p:nvCxnSpPr>
        <p:spPr>
          <a:xfrm>
            <a:off x="359571" y="2913951"/>
            <a:ext cx="7363292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9" name="Shape 409"/>
          <p:cNvCxnSpPr/>
          <p:nvPr/>
        </p:nvCxnSpPr>
        <p:spPr>
          <a:xfrm>
            <a:off x="359571" y="4742751"/>
            <a:ext cx="717124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10" name="Shape 410"/>
          <p:cNvCxnSpPr/>
          <p:nvPr/>
        </p:nvCxnSpPr>
        <p:spPr>
          <a:xfrm>
            <a:off x="359571" y="1288351"/>
            <a:ext cx="7363292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11" name="Shape 411"/>
          <p:cNvSpPr txBox="1"/>
          <p:nvPr/>
        </p:nvSpPr>
        <p:spPr>
          <a:xfrm>
            <a:off x="4730448" y="709098"/>
            <a:ext cx="3000000" cy="75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Minimum Dataset Healthcare (MDH)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6" name="Shape 476"/>
          <p:cNvCxnSpPr>
            <a:stCxn id="477" idx="1"/>
            <a:endCxn id="478" idx="0"/>
          </p:cNvCxnSpPr>
          <p:nvPr/>
        </p:nvCxnSpPr>
        <p:spPr>
          <a:xfrm flipH="1">
            <a:off x="1340925" y="2291000"/>
            <a:ext cx="1983000" cy="2038000"/>
          </a:xfrm>
          <a:prstGeom prst="curvedConnector4">
            <a:avLst>
              <a:gd name="adj1" fmla="val -12008"/>
              <a:gd name="adj2" fmla="val 67414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479" name="Shape 479"/>
          <p:cNvSpPr/>
          <p:nvPr/>
        </p:nvSpPr>
        <p:spPr>
          <a:xfrm>
            <a:off x="316376" y="3638599"/>
            <a:ext cx="1996499" cy="410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0" name="Shape 480"/>
          <p:cNvSpPr txBox="1">
            <a:spLocks noGrp="1"/>
          </p:cNvSpPr>
          <p:nvPr>
            <p:ph type="title" idx="4294967295"/>
          </p:nvPr>
        </p:nvSpPr>
        <p:spPr>
          <a:xfrm>
            <a:off x="107504" y="423401"/>
            <a:ext cx="7704856" cy="699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dirty="0">
                <a:solidFill>
                  <a:srgbClr val="000000"/>
                </a:solidFill>
              </a:rPr>
              <a:t>Atual                                Futuro</a:t>
            </a:r>
          </a:p>
        </p:txBody>
      </p:sp>
      <p:sp>
        <p:nvSpPr>
          <p:cNvPr id="481" name="Shape 481"/>
          <p:cNvSpPr/>
          <p:nvPr/>
        </p:nvSpPr>
        <p:spPr>
          <a:xfrm>
            <a:off x="380025" y="5028600"/>
            <a:ext cx="812700" cy="316799"/>
          </a:xfrm>
          <a:prstGeom prst="rect">
            <a:avLst/>
          </a:prstGeom>
          <a:solidFill>
            <a:srgbClr val="1155CC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BPA-C</a:t>
            </a:r>
          </a:p>
        </p:txBody>
      </p:sp>
      <p:sp>
        <p:nvSpPr>
          <p:cNvPr id="482" name="Shape 482"/>
          <p:cNvSpPr/>
          <p:nvPr/>
        </p:nvSpPr>
        <p:spPr>
          <a:xfrm>
            <a:off x="380025" y="5422434"/>
            <a:ext cx="812700" cy="316799"/>
          </a:xfrm>
          <a:prstGeom prst="rect">
            <a:avLst/>
          </a:prstGeom>
          <a:solidFill>
            <a:srgbClr val="1155CC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BPA-I</a:t>
            </a:r>
          </a:p>
        </p:txBody>
      </p:sp>
      <p:sp>
        <p:nvSpPr>
          <p:cNvPr id="483" name="Shape 483"/>
          <p:cNvSpPr/>
          <p:nvPr/>
        </p:nvSpPr>
        <p:spPr>
          <a:xfrm>
            <a:off x="367652" y="5774919"/>
            <a:ext cx="812700" cy="316799"/>
          </a:xfrm>
          <a:prstGeom prst="rect">
            <a:avLst/>
          </a:prstGeom>
          <a:solidFill>
            <a:srgbClr val="1155CC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APAC</a:t>
            </a:r>
          </a:p>
        </p:txBody>
      </p:sp>
      <p:sp>
        <p:nvSpPr>
          <p:cNvPr id="484" name="Shape 484"/>
          <p:cNvSpPr/>
          <p:nvPr/>
        </p:nvSpPr>
        <p:spPr>
          <a:xfrm>
            <a:off x="367652" y="6134202"/>
            <a:ext cx="812700" cy="316799"/>
          </a:xfrm>
          <a:prstGeom prst="rect">
            <a:avLst/>
          </a:prstGeom>
          <a:solidFill>
            <a:srgbClr val="1155CC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RAAS</a:t>
            </a:r>
          </a:p>
        </p:txBody>
      </p:sp>
      <p:sp>
        <p:nvSpPr>
          <p:cNvPr id="485" name="Shape 485"/>
          <p:cNvSpPr/>
          <p:nvPr/>
        </p:nvSpPr>
        <p:spPr>
          <a:xfrm>
            <a:off x="1584989" y="5028599"/>
            <a:ext cx="812700" cy="316799"/>
          </a:xfrm>
          <a:prstGeom prst="rect">
            <a:avLst/>
          </a:prstGeom>
          <a:solidFill>
            <a:srgbClr val="98000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AIH</a:t>
            </a:r>
          </a:p>
        </p:txBody>
      </p:sp>
      <p:sp>
        <p:nvSpPr>
          <p:cNvPr id="486" name="Shape 486"/>
          <p:cNvSpPr/>
          <p:nvPr/>
        </p:nvSpPr>
        <p:spPr>
          <a:xfrm>
            <a:off x="1584595" y="5537487"/>
            <a:ext cx="812700" cy="316799"/>
          </a:xfrm>
          <a:prstGeom prst="rect">
            <a:avLst/>
          </a:prstGeom>
          <a:solidFill>
            <a:srgbClr val="134F5C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CIHA</a:t>
            </a:r>
          </a:p>
        </p:txBody>
      </p:sp>
      <p:sp>
        <p:nvSpPr>
          <p:cNvPr id="487" name="Shape 487"/>
          <p:cNvSpPr/>
          <p:nvPr/>
        </p:nvSpPr>
        <p:spPr>
          <a:xfrm>
            <a:off x="1218225" y="6134202"/>
            <a:ext cx="550200" cy="316799"/>
          </a:xfrm>
          <a:prstGeom prst="rect">
            <a:avLst/>
          </a:prstGeom>
          <a:solidFill>
            <a:srgbClr val="1155CC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AD</a:t>
            </a:r>
          </a:p>
        </p:txBody>
      </p:sp>
      <p:sp>
        <p:nvSpPr>
          <p:cNvPr id="488" name="Shape 488"/>
          <p:cNvSpPr/>
          <p:nvPr/>
        </p:nvSpPr>
        <p:spPr>
          <a:xfrm>
            <a:off x="1819086" y="6134202"/>
            <a:ext cx="550200" cy="316799"/>
          </a:xfrm>
          <a:prstGeom prst="rect">
            <a:avLst/>
          </a:prstGeom>
          <a:solidFill>
            <a:srgbClr val="1155CC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PS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284026" y="4329001"/>
            <a:ext cx="2113799" cy="69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00" b="1"/>
              <a:t>CONJUNTOS DE DADOS HISTÓRICAMENTE CONSTRUIDOS EM DECORRENCIA DE NECESSIDADES ESPEFÍCIAS</a:t>
            </a:r>
          </a:p>
        </p:txBody>
      </p:sp>
      <p:sp>
        <p:nvSpPr>
          <p:cNvPr id="489" name="Shape 489"/>
          <p:cNvSpPr/>
          <p:nvPr/>
        </p:nvSpPr>
        <p:spPr>
          <a:xfrm>
            <a:off x="303825" y="2691801"/>
            <a:ext cx="1227000" cy="316799"/>
          </a:xfrm>
          <a:prstGeom prst="rect">
            <a:avLst/>
          </a:prstGeom>
          <a:solidFill>
            <a:srgbClr val="1155CC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BPA-MAG</a:t>
            </a:r>
          </a:p>
        </p:txBody>
      </p:sp>
      <p:sp>
        <p:nvSpPr>
          <p:cNvPr id="490" name="Shape 490"/>
          <p:cNvSpPr/>
          <p:nvPr/>
        </p:nvSpPr>
        <p:spPr>
          <a:xfrm>
            <a:off x="303825" y="2285401"/>
            <a:ext cx="1227000" cy="316799"/>
          </a:xfrm>
          <a:prstGeom prst="rect">
            <a:avLst/>
          </a:prstGeom>
          <a:solidFill>
            <a:srgbClr val="B45F06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APAC-MAG</a:t>
            </a:r>
          </a:p>
        </p:txBody>
      </p:sp>
      <p:sp>
        <p:nvSpPr>
          <p:cNvPr id="491" name="Shape 491"/>
          <p:cNvSpPr/>
          <p:nvPr/>
        </p:nvSpPr>
        <p:spPr>
          <a:xfrm>
            <a:off x="913425" y="1879001"/>
            <a:ext cx="1227000" cy="316799"/>
          </a:xfrm>
          <a:prstGeom prst="rect">
            <a:avLst/>
          </a:prstGeom>
          <a:solidFill>
            <a:srgbClr val="98000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SISAIH01</a:t>
            </a:r>
          </a:p>
        </p:txBody>
      </p:sp>
      <p:sp>
        <p:nvSpPr>
          <p:cNvPr id="492" name="Shape 492"/>
          <p:cNvSpPr/>
          <p:nvPr/>
        </p:nvSpPr>
        <p:spPr>
          <a:xfrm>
            <a:off x="1599225" y="2691801"/>
            <a:ext cx="1227000" cy="316799"/>
          </a:xfrm>
          <a:prstGeom prst="rect">
            <a:avLst/>
          </a:prstGeom>
          <a:solidFill>
            <a:srgbClr val="0C343D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CIHA</a:t>
            </a:r>
          </a:p>
        </p:txBody>
      </p:sp>
      <p:sp>
        <p:nvSpPr>
          <p:cNvPr id="493" name="Shape 493"/>
          <p:cNvSpPr/>
          <p:nvPr/>
        </p:nvSpPr>
        <p:spPr>
          <a:xfrm>
            <a:off x="1599225" y="2285401"/>
            <a:ext cx="1227000" cy="316799"/>
          </a:xfrm>
          <a:prstGeom prst="rect">
            <a:avLst/>
          </a:prstGeom>
          <a:solidFill>
            <a:srgbClr val="741B47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RAAS</a:t>
            </a:r>
          </a:p>
        </p:txBody>
      </p:sp>
      <p:sp>
        <p:nvSpPr>
          <p:cNvPr id="494" name="Shape 494"/>
          <p:cNvSpPr/>
          <p:nvPr/>
        </p:nvSpPr>
        <p:spPr>
          <a:xfrm>
            <a:off x="6705650" y="964601"/>
            <a:ext cx="1295400" cy="316799"/>
          </a:xfrm>
          <a:prstGeom prst="rect">
            <a:avLst/>
          </a:prstGeom>
          <a:solidFill>
            <a:srgbClr val="980000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PEP</a:t>
            </a:r>
          </a:p>
        </p:txBody>
      </p:sp>
      <p:sp>
        <p:nvSpPr>
          <p:cNvPr id="495" name="Shape 495"/>
          <p:cNvSpPr/>
          <p:nvPr/>
        </p:nvSpPr>
        <p:spPr>
          <a:xfrm>
            <a:off x="6705650" y="1371001"/>
            <a:ext cx="1295400" cy="316799"/>
          </a:xfrm>
          <a:prstGeom prst="rect">
            <a:avLst/>
          </a:prstGeom>
          <a:solidFill>
            <a:srgbClr val="1155CC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e-SUS AB</a:t>
            </a:r>
          </a:p>
        </p:txBody>
      </p:sp>
      <p:sp>
        <p:nvSpPr>
          <p:cNvPr id="496" name="Shape 496"/>
          <p:cNvSpPr/>
          <p:nvPr/>
        </p:nvSpPr>
        <p:spPr>
          <a:xfrm>
            <a:off x="6704175" y="2186434"/>
            <a:ext cx="1295400" cy="316799"/>
          </a:xfrm>
          <a:prstGeom prst="rect">
            <a:avLst/>
          </a:prstGeom>
          <a:solidFill>
            <a:srgbClr val="1155CC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e-SUS HOSP</a:t>
            </a:r>
          </a:p>
        </p:txBody>
      </p:sp>
      <p:sp>
        <p:nvSpPr>
          <p:cNvPr id="497" name="Shape 497"/>
          <p:cNvSpPr/>
          <p:nvPr/>
        </p:nvSpPr>
        <p:spPr>
          <a:xfrm>
            <a:off x="6705650" y="1777400"/>
            <a:ext cx="1295400" cy="316799"/>
          </a:xfrm>
          <a:prstGeom prst="rect">
            <a:avLst/>
          </a:prstGeom>
          <a:solidFill>
            <a:srgbClr val="1155CC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e-SUS AMB</a:t>
            </a:r>
          </a:p>
        </p:txBody>
      </p:sp>
      <p:sp>
        <p:nvSpPr>
          <p:cNvPr id="498" name="Shape 498"/>
          <p:cNvSpPr/>
          <p:nvPr/>
        </p:nvSpPr>
        <p:spPr>
          <a:xfrm>
            <a:off x="6705650" y="2590201"/>
            <a:ext cx="1295400" cy="316799"/>
          </a:xfrm>
          <a:prstGeom prst="rect">
            <a:avLst/>
          </a:prstGeom>
          <a:solidFill>
            <a:srgbClr val="274E13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SISRCA</a:t>
            </a:r>
          </a:p>
        </p:txBody>
      </p:sp>
      <p:sp>
        <p:nvSpPr>
          <p:cNvPr id="499" name="Shape 499"/>
          <p:cNvSpPr txBox="1"/>
          <p:nvPr/>
        </p:nvSpPr>
        <p:spPr>
          <a:xfrm>
            <a:off x="6137576" y="489400"/>
            <a:ext cx="761099" cy="106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/>
              <a:t>{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4869876" y="1043700"/>
            <a:ext cx="1567499" cy="142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Coleta </a:t>
            </a:r>
            <a:r>
              <a:rPr lang="en" sz="1100" b="1"/>
              <a:t>durante</a:t>
            </a:r>
            <a:r>
              <a:rPr lang="en" sz="1100"/>
              <a:t> o processo de atenção ao indivúduo.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100"/>
              <a:t>Informatização no processo assistêncial.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4866903" y="2415299"/>
            <a:ext cx="1782299" cy="8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/>
              <a:t>Coleta </a:t>
            </a:r>
            <a:r>
              <a:rPr lang="en" sz="1100" b="1"/>
              <a:t>pós-atenção</a:t>
            </a:r>
            <a:r>
              <a:rPr lang="en" sz="1100"/>
              <a:t>. Sumário do atendimento.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x="6442376" y="2365700"/>
            <a:ext cx="761099" cy="106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{</a:t>
            </a:r>
          </a:p>
        </p:txBody>
      </p:sp>
      <p:sp>
        <p:nvSpPr>
          <p:cNvPr id="503" name="Shape 503"/>
          <p:cNvSpPr/>
          <p:nvPr/>
        </p:nvSpPr>
        <p:spPr>
          <a:xfrm flipH="1">
            <a:off x="8109050" y="980367"/>
            <a:ext cx="429299" cy="19268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cxnSp>
        <p:nvCxnSpPr>
          <p:cNvPr id="504" name="Shape 504"/>
          <p:cNvCxnSpPr/>
          <p:nvPr/>
        </p:nvCxnSpPr>
        <p:spPr>
          <a:xfrm>
            <a:off x="4515600" y="764704"/>
            <a:ext cx="0" cy="5596696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05" name="Shape 505"/>
          <p:cNvSpPr/>
          <p:nvPr/>
        </p:nvSpPr>
        <p:spPr>
          <a:xfrm>
            <a:off x="3192387" y="2491234"/>
            <a:ext cx="2541300" cy="32479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/>
              <a:t>Estratégia</a:t>
            </a:r>
          </a:p>
        </p:txBody>
      </p:sp>
      <p:sp>
        <p:nvSpPr>
          <p:cNvPr id="506" name="Shape 506"/>
          <p:cNvSpPr txBox="1"/>
          <p:nvPr/>
        </p:nvSpPr>
        <p:spPr>
          <a:xfrm>
            <a:off x="588826" y="976201"/>
            <a:ext cx="2113799" cy="69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 b="1"/>
              <a:t>Diversos sistemas de coleta </a:t>
            </a:r>
            <a:r>
              <a:rPr lang="en" sz="1100" b="1">
                <a:solidFill>
                  <a:srgbClr val="980000"/>
                </a:solidFill>
              </a:rPr>
              <a:t>pós</a:t>
            </a:r>
            <a:r>
              <a:rPr lang="en" sz="1100" b="1"/>
              <a:t> processo assistencial</a:t>
            </a:r>
          </a:p>
        </p:txBody>
      </p:sp>
      <p:cxnSp>
        <p:nvCxnSpPr>
          <p:cNvPr id="507" name="Shape 507"/>
          <p:cNvCxnSpPr/>
          <p:nvPr/>
        </p:nvCxnSpPr>
        <p:spPr>
          <a:xfrm>
            <a:off x="0" y="62680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08" name="Shape 508"/>
          <p:cNvSpPr txBox="1"/>
          <p:nvPr/>
        </p:nvSpPr>
        <p:spPr>
          <a:xfrm rot="-5400000">
            <a:off x="7196274" y="1816999"/>
            <a:ext cx="1930400" cy="23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 b="1"/>
              <a:t>XML Schema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100" b="1"/>
              <a:t>OpenEHR</a:t>
            </a:r>
          </a:p>
        </p:txBody>
      </p:sp>
      <p:sp>
        <p:nvSpPr>
          <p:cNvPr id="477" name="Shape 477"/>
          <p:cNvSpPr/>
          <p:nvPr/>
        </p:nvSpPr>
        <p:spPr>
          <a:xfrm flipH="1">
            <a:off x="2894626" y="1581200"/>
            <a:ext cx="429299" cy="1419600"/>
          </a:xfrm>
          <a:prstGeom prst="rect">
            <a:avLst/>
          </a:prstGeom>
          <a:solidFill>
            <a:srgbClr val="CCCCCC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09" name="Shape 509"/>
          <p:cNvSpPr txBox="1"/>
          <p:nvPr/>
        </p:nvSpPr>
        <p:spPr>
          <a:xfrm rot="-5400000">
            <a:off x="1990924" y="2185135"/>
            <a:ext cx="1930400" cy="23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 b="1"/>
              <a:t>Aruivos TXT Proprietários</a:t>
            </a:r>
          </a:p>
        </p:txBody>
      </p:sp>
      <p:cxnSp>
        <p:nvCxnSpPr>
          <p:cNvPr id="510" name="Shape 510"/>
          <p:cNvCxnSpPr>
            <a:stCxn id="503" idx="1"/>
            <a:endCxn id="511" idx="1"/>
          </p:cNvCxnSpPr>
          <p:nvPr/>
        </p:nvCxnSpPr>
        <p:spPr>
          <a:xfrm flipH="1">
            <a:off x="5729825" y="1943767"/>
            <a:ext cx="2808524" cy="3008300"/>
          </a:xfrm>
          <a:prstGeom prst="curvedConnector4">
            <a:avLst>
              <a:gd name="adj1" fmla="val -8140"/>
              <a:gd name="adj2" fmla="val 66012"/>
            </a:avLst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oval" w="lg" len="lg"/>
            <a:tailEnd type="triangle" w="lg" len="lg"/>
          </a:ln>
        </p:spPr>
      </p:cxnSp>
      <p:sp>
        <p:nvSpPr>
          <p:cNvPr id="512" name="Shape 512"/>
          <p:cNvSpPr txBox="1"/>
          <p:nvPr/>
        </p:nvSpPr>
        <p:spPr>
          <a:xfrm>
            <a:off x="318651" y="3588901"/>
            <a:ext cx="1917899" cy="69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 b="1"/>
              <a:t>Processamento Local</a:t>
            </a:r>
          </a:p>
        </p:txBody>
      </p:sp>
      <p:sp>
        <p:nvSpPr>
          <p:cNvPr id="511" name="Shape 511"/>
          <p:cNvSpPr/>
          <p:nvPr/>
        </p:nvSpPr>
        <p:spPr>
          <a:xfrm>
            <a:off x="5022275" y="4952067"/>
            <a:ext cx="1415100" cy="1409333"/>
          </a:xfrm>
          <a:prstGeom prst="flowChartMagneticDisk">
            <a:avLst/>
          </a:prstGeom>
          <a:solidFill>
            <a:srgbClr val="1155C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FFFFFF"/>
                </a:solidFill>
              </a:rPr>
              <a:t>RES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Registro Eletrônico de Saúde</a:t>
            </a:r>
          </a:p>
        </p:txBody>
      </p:sp>
      <p:sp>
        <p:nvSpPr>
          <p:cNvPr id="513" name="Shape 513"/>
          <p:cNvSpPr/>
          <p:nvPr/>
        </p:nvSpPr>
        <p:spPr>
          <a:xfrm>
            <a:off x="6649202" y="4701035"/>
            <a:ext cx="913685" cy="1660365"/>
          </a:xfrm>
          <a:prstGeom prst="flowChartMagneticDisk">
            <a:avLst/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FFFFFF"/>
                </a:solidFill>
              </a:rPr>
              <a:t>CMD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200" b="1" dirty="0">
                <a:solidFill>
                  <a:srgbClr val="FFFFFF"/>
                </a:solidFill>
              </a:rPr>
              <a:t>Conjunto Mínimo</a:t>
            </a:r>
          </a:p>
        </p:txBody>
      </p:sp>
      <p:cxnSp>
        <p:nvCxnSpPr>
          <p:cNvPr id="514" name="Shape 514"/>
          <p:cNvCxnSpPr>
            <a:stCxn id="503" idx="1"/>
            <a:endCxn id="513" idx="1"/>
          </p:cNvCxnSpPr>
          <p:nvPr/>
        </p:nvCxnSpPr>
        <p:spPr>
          <a:xfrm flipH="1">
            <a:off x="7106045" y="1943767"/>
            <a:ext cx="1432304" cy="2757268"/>
          </a:xfrm>
          <a:prstGeom prst="curvedConnector4">
            <a:avLst>
              <a:gd name="adj1" fmla="val -15960"/>
              <a:gd name="adj2" fmla="val 67470"/>
            </a:avLst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oval" w="lg" len="lg"/>
            <a:tailEnd type="triangle" w="lg" len="lg"/>
          </a:ln>
        </p:spPr>
      </p:cxnSp>
      <p:sp>
        <p:nvSpPr>
          <p:cNvPr id="515" name="Shape 515"/>
          <p:cNvSpPr txBox="1"/>
          <p:nvPr/>
        </p:nvSpPr>
        <p:spPr>
          <a:xfrm>
            <a:off x="304801" y="3323374"/>
            <a:ext cx="1996499" cy="31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 b="1"/>
              <a:t>SIA SIH CIHA</a:t>
            </a:r>
          </a:p>
        </p:txBody>
      </p:sp>
      <p:sp>
        <p:nvSpPr>
          <p:cNvPr id="516" name="Shape 516"/>
          <p:cNvSpPr txBox="1"/>
          <p:nvPr/>
        </p:nvSpPr>
        <p:spPr>
          <a:xfrm>
            <a:off x="6315494" y="3317733"/>
            <a:ext cx="1295400" cy="4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 b="1"/>
              <a:t>Portal do Gestor</a:t>
            </a:r>
          </a:p>
        </p:txBody>
      </p:sp>
      <p:sp>
        <p:nvSpPr>
          <p:cNvPr id="517" name="Shape 517"/>
          <p:cNvSpPr/>
          <p:nvPr/>
        </p:nvSpPr>
        <p:spPr>
          <a:xfrm rot="5400000">
            <a:off x="7377425" y="2738901"/>
            <a:ext cx="377999" cy="2699999"/>
          </a:xfrm>
          <a:prstGeom prst="can">
            <a:avLst>
              <a:gd name="adj" fmla="val 25000"/>
            </a:avLst>
          </a:prstGeom>
          <a:solidFill>
            <a:srgbClr val="1C4587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 txBox="1"/>
          <p:nvPr/>
        </p:nvSpPr>
        <p:spPr>
          <a:xfrm>
            <a:off x="6076262" y="3825263"/>
            <a:ext cx="2891400" cy="47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Barramento de Serviços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628800"/>
            <a:ext cx="8136904" cy="4247317"/>
          </a:xfrm>
          <a:prstGeom prst="rect">
            <a:avLst/>
          </a:prstGeom>
          <a:noFill/>
          <a:ln>
            <a:solidFill>
              <a:srgbClr val="0082B0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pt-BR" b="1" dirty="0"/>
          </a:p>
          <a:p>
            <a:pPr algn="just">
              <a:buFontTx/>
              <a:buChar char="-"/>
            </a:pPr>
            <a:r>
              <a:rPr lang="pt-BR" b="1" dirty="0"/>
              <a:t> BANCOS LOCAIS E FEDERAIS (bancos de dados nacionais/DATASUS)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• TABNET: Instrumento online tabulador de diversas informações de saúde. Há um módulo específico desta ferramenta na página do DATASUS para consulta da produção; 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• TABWIN: Aplicativo tabulador de informações de saúde para Windows. Todos os arquivos de configuração (DEF/CNV) e de produção ambulatorial (PA) e hospitalares (RD) necessários estão disponíveis no site do DATASUS. 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• Os arquivos de produção podem ser obtidos sem necessidade de utilizar o </a:t>
            </a:r>
            <a:r>
              <a:rPr lang="pt-BR" b="1" dirty="0" err="1"/>
              <a:t>Tabwin</a:t>
            </a:r>
            <a:r>
              <a:rPr lang="pt-BR" b="1" dirty="0"/>
              <a:t>. Por serem arquivos compactados de banco de dados (DBF) gerenciados por um sistema “</a:t>
            </a:r>
            <a:r>
              <a:rPr lang="pt-BR" b="1" dirty="0" err="1"/>
              <a:t>Dbase</a:t>
            </a:r>
            <a:r>
              <a:rPr lang="pt-BR" b="1" dirty="0"/>
              <a:t>”, podem ser importados e tratados por outras ferramentas de análise de banco de dados. 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1000" y="344488"/>
            <a:ext cx="815144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DISSEMINAÇÃO DAS INFORMAÇÕES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5536" y="1484784"/>
            <a:ext cx="8208912" cy="5078313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Tabuladores: </a:t>
            </a:r>
            <a:r>
              <a:rPr lang="pt-BR" b="1" dirty="0" err="1"/>
              <a:t>Tabwin</a:t>
            </a:r>
            <a:r>
              <a:rPr lang="pt-BR" b="1" dirty="0"/>
              <a:t> e </a:t>
            </a:r>
            <a:r>
              <a:rPr lang="pt-BR" b="1" dirty="0" err="1"/>
              <a:t>Tabnet</a:t>
            </a:r>
            <a:endParaRPr lang="pt-BR" b="1" dirty="0"/>
          </a:p>
          <a:p>
            <a:endParaRPr lang="pt-BR" dirty="0"/>
          </a:p>
          <a:p>
            <a:pPr algn="just"/>
            <a:r>
              <a:rPr lang="pt-BR" b="1" dirty="0"/>
              <a:t>312. Importância:</a:t>
            </a:r>
          </a:p>
          <a:p>
            <a:pPr algn="just"/>
            <a:r>
              <a:rPr lang="pt-BR" b="1" dirty="0"/>
              <a:t>A disponibilização de uma ampla gama de informações relacionadas à saúde por meio desses aplicativos permite a </a:t>
            </a:r>
            <a:r>
              <a:rPr lang="pt-BR" b="1" u="sng" dirty="0"/>
              <a:t>análise da situação sanitária no país</a:t>
            </a:r>
            <a:r>
              <a:rPr lang="pt-BR" b="1" dirty="0"/>
              <a:t> e representa </a:t>
            </a:r>
            <a:r>
              <a:rPr lang="pt-BR" b="1" u="sng" dirty="0"/>
              <a:t>subsídio para tomada de decisões por parte dos atores da área</a:t>
            </a:r>
            <a:r>
              <a:rPr lang="pt-BR" b="1" dirty="0"/>
              <a:t>. A democratização dessas informações afigura-se necessária também para fortalecer o controle social das ações de saúde.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313. </a:t>
            </a:r>
            <a:r>
              <a:rPr lang="pt-BR" b="1" dirty="0" err="1"/>
              <a:t>Tabwin</a:t>
            </a:r>
            <a:r>
              <a:rPr lang="pt-BR" b="1" dirty="0"/>
              <a:t> e o </a:t>
            </a:r>
            <a:r>
              <a:rPr lang="pt-BR" b="1" dirty="0" err="1"/>
              <a:t>Tabnet</a:t>
            </a:r>
            <a:r>
              <a:rPr lang="pt-BR" b="1" dirty="0"/>
              <a:t> são aplicativos de tabulação de dados que atendem à necessidade de informações sobre diversos temas: </a:t>
            </a:r>
            <a:r>
              <a:rPr lang="pt-BR" b="1" u="sng" dirty="0"/>
              <a:t>dados de internação hospitalar, morbidade, nascimento, epidemiológicos</a:t>
            </a:r>
            <a:r>
              <a:rPr lang="pt-BR" b="1" dirty="0"/>
              <a:t>, etc. As ferramentas permitem o download e manuseio de diversas bases de dados, de forma que se possa organizar e selecionar as informações buscadas. Há, também, a possibilidade de associar informações consultadas a mapas geográficos, para melhor visualização dos dados. Os tabuladores </a:t>
            </a:r>
            <a:r>
              <a:rPr lang="pt-BR" b="1" dirty="0" err="1"/>
              <a:t>Tabwin</a:t>
            </a:r>
            <a:r>
              <a:rPr lang="pt-BR" b="1" dirty="0"/>
              <a:t> e </a:t>
            </a:r>
            <a:r>
              <a:rPr lang="pt-BR" b="1" dirty="0" err="1"/>
              <a:t>Tabnet</a:t>
            </a:r>
            <a:r>
              <a:rPr lang="pt-BR" b="1" dirty="0"/>
              <a:t> consolidam informações de vários sistemas (SIA/SUS, SIH/SUS, SISOB, SIM, SINASC, </a:t>
            </a:r>
            <a:r>
              <a:rPr lang="pt-BR" b="1" dirty="0" err="1"/>
              <a:t>etc</a:t>
            </a:r>
            <a:r>
              <a:rPr lang="pt-BR" b="1" dirty="0"/>
              <a:t>) sem que haja necessidade de consultar diretamente as bases de dados de cada um deles.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1000" y="344488"/>
            <a:ext cx="8223448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DISSEMINAÇÃO DAS INFORMAÇÕES</a:t>
            </a:r>
          </a:p>
        </p:txBody>
      </p:sp>
    </p:spTree>
    <p:extLst>
      <p:ext uri="{BB962C8B-B14F-4D97-AF65-F5344CB8AC3E}">
        <p14:creationId xmlns:p14="http://schemas.microsoft.com/office/powerpoint/2010/main" val="417705970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08912" cy="592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838200" y="1981200"/>
            <a:ext cx="7772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pt-BR" sz="2800" b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16013" y="1557338"/>
            <a:ext cx="7342187" cy="45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   </a:t>
            </a: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pt-BR" b="1" i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OBRIGADO !</a:t>
            </a: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pt-BR" b="1" i="1" dirty="0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pt-BR" b="1" i="1" dirty="0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b="1" i="1" dirty="0">
                <a:solidFill>
                  <a:schemeClr val="accent2"/>
                </a:solidFill>
                <a:latin typeface="Verdana" pitchFamily="34" charset="0"/>
                <a:cs typeface="Times New Roman" pitchFamily="18" charset="0"/>
                <a:hlinkClick r:id="rId3"/>
              </a:rPr>
              <a:t>LPRETO@PREFEITURA.SP.GOV.BR</a:t>
            </a:r>
            <a:endParaRPr lang="pt-BR" b="1" i="1" dirty="0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pt-BR" b="1" i="1" dirty="0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  <a:p>
            <a:r>
              <a:rPr lang="pt-BR" b="1" dirty="0"/>
              <a:t>S</a:t>
            </a:r>
            <a:r>
              <a:rPr lang="pt-BR" dirty="0"/>
              <a:t>ecretaria </a:t>
            </a:r>
            <a:r>
              <a:rPr lang="pt-BR" b="1" dirty="0"/>
              <a:t>M</a:t>
            </a:r>
            <a:r>
              <a:rPr lang="pt-BR" dirty="0"/>
              <a:t>unicipal da </a:t>
            </a:r>
            <a:r>
              <a:rPr lang="pt-BR" b="1" dirty="0"/>
              <a:t>S</a:t>
            </a:r>
            <a:r>
              <a:rPr lang="pt-BR" dirty="0"/>
              <a:t>aúde de São Paulo</a:t>
            </a:r>
          </a:p>
          <a:p>
            <a:r>
              <a:rPr lang="pt-BR" b="1" dirty="0"/>
              <a:t>S</a:t>
            </a:r>
            <a:r>
              <a:rPr lang="pt-BR" dirty="0"/>
              <a:t>ecretaria </a:t>
            </a:r>
            <a:r>
              <a:rPr lang="pt-BR" b="1" dirty="0"/>
              <a:t>E</a:t>
            </a:r>
            <a:r>
              <a:rPr lang="pt-BR" dirty="0"/>
              <a:t>xecutiva de </a:t>
            </a:r>
            <a:r>
              <a:rPr lang="pt-BR" b="1" dirty="0"/>
              <a:t>R</a:t>
            </a:r>
            <a:r>
              <a:rPr lang="pt-BR" dirty="0"/>
              <a:t>egulação, </a:t>
            </a:r>
            <a:r>
              <a:rPr lang="pt-BR" b="1" dirty="0"/>
              <a:t>M</a:t>
            </a:r>
            <a:r>
              <a:rPr lang="pt-BR" dirty="0"/>
              <a:t>onitoramento, </a:t>
            </a:r>
            <a:r>
              <a:rPr lang="pt-BR" b="1" dirty="0"/>
              <a:t>A</a:t>
            </a:r>
            <a:r>
              <a:rPr lang="pt-BR" dirty="0"/>
              <a:t>valiação e </a:t>
            </a:r>
            <a:r>
              <a:rPr lang="pt-BR" b="1" dirty="0"/>
              <a:t>P</a:t>
            </a:r>
            <a:r>
              <a:rPr lang="pt-BR" dirty="0"/>
              <a:t>arcerias</a:t>
            </a:r>
          </a:p>
          <a:p>
            <a:r>
              <a:rPr lang="pt-BR" b="1" dirty="0"/>
              <a:t>C</a:t>
            </a:r>
            <a:r>
              <a:rPr lang="pt-BR" dirty="0"/>
              <a:t>oordenadoria</a:t>
            </a:r>
            <a:r>
              <a:rPr lang="pt-BR" b="1" dirty="0"/>
              <a:t> d</a:t>
            </a:r>
            <a:r>
              <a:rPr lang="pt-BR" dirty="0"/>
              <a:t>e </a:t>
            </a:r>
            <a:r>
              <a:rPr lang="pt-BR" b="1" dirty="0"/>
              <a:t>I</a:t>
            </a:r>
            <a:r>
              <a:rPr lang="pt-BR" dirty="0"/>
              <a:t>nformação</a:t>
            </a:r>
            <a:r>
              <a:rPr lang="pt-BR" b="1" dirty="0"/>
              <a:t> </a:t>
            </a:r>
            <a:r>
              <a:rPr lang="pt-BR" dirty="0"/>
              <a:t>em</a:t>
            </a:r>
            <a:r>
              <a:rPr lang="pt-BR" b="1" dirty="0"/>
              <a:t>  S</a:t>
            </a:r>
            <a:r>
              <a:rPr lang="pt-BR" dirty="0"/>
              <a:t>aúde</a:t>
            </a:r>
          </a:p>
          <a:p>
            <a:r>
              <a:rPr lang="pt-BR" b="1" dirty="0"/>
              <a:t>D</a:t>
            </a:r>
            <a:r>
              <a:rPr lang="pt-BR" dirty="0"/>
              <a:t>ivisão de </a:t>
            </a:r>
            <a:r>
              <a:rPr lang="pt-BR" b="1" dirty="0"/>
              <a:t>S</a:t>
            </a:r>
            <a:r>
              <a:rPr lang="pt-BR" dirty="0"/>
              <a:t>istemas de </a:t>
            </a:r>
            <a:r>
              <a:rPr lang="pt-BR" b="1" dirty="0"/>
              <a:t>P</a:t>
            </a:r>
            <a:r>
              <a:rPr lang="pt-BR" dirty="0"/>
              <a:t>rodução e </a:t>
            </a:r>
            <a:r>
              <a:rPr lang="pt-BR" b="1" dirty="0"/>
              <a:t>C</a:t>
            </a:r>
            <a:r>
              <a:rPr lang="pt-BR" dirty="0"/>
              <a:t>adastro do SUS</a:t>
            </a:r>
            <a:r>
              <a:rPr lang="pt-BR" cap="small" dirty="0"/>
              <a:t>                                          </a:t>
            </a:r>
            <a:endParaRPr lang="pt-BR" dirty="0"/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pt-BR" b="1" i="1" dirty="0">
              <a:solidFill>
                <a:schemeClr val="accent2"/>
              </a:solidFill>
              <a:latin typeface="Verdana" pitchFamily="34" charset="0"/>
              <a:cs typeface="Times New Roman" pitchFamily="18" charset="0"/>
            </a:endParaRP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b="1" i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                                                      (011)  2027-2332</a:t>
            </a:r>
            <a:endParaRPr lang="pt-BR" b="1" i="1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48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88504" y="2132856"/>
            <a:ext cx="8208912" cy="4247317"/>
          </a:xfrm>
          <a:prstGeom prst="rect">
            <a:avLst/>
          </a:prstGeom>
          <a:ln>
            <a:solidFill>
              <a:srgbClr val="0082B0"/>
            </a:solidFill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lnSpc>
                <a:spcPct val="300000"/>
              </a:lnSpc>
              <a:buClr>
                <a:srgbClr val="FF9933"/>
              </a:buClr>
              <a:buFont typeface="Wingdings" pitchFamily="2" charset="2"/>
              <a:buNone/>
              <a:defRPr/>
            </a:pPr>
            <a:r>
              <a:rPr lang="pt-BR" b="1" dirty="0"/>
              <a:t>Os recursos que formam cada bloco de financiamento e  os respectivos componentes, bem como os montantes financeiros transferidos aos Estados, ao Distrito Federal e aos Municípios devem estar expressos em </a:t>
            </a:r>
            <a:r>
              <a:rPr lang="pt-BR" b="1" u="sng" dirty="0"/>
              <a:t>memórias de cálculo</a:t>
            </a:r>
            <a:r>
              <a:rPr lang="pt-BR" b="1" dirty="0"/>
              <a:t>, para fins de histórico e monitoramento, respeitada a especificidade de cada bloco. </a:t>
            </a:r>
          </a:p>
          <a:p>
            <a:pPr algn="ctr" eaLnBrk="0" hangingPunct="0">
              <a:lnSpc>
                <a:spcPct val="300000"/>
              </a:lnSpc>
              <a:buClr>
                <a:srgbClr val="FF9933"/>
              </a:buClr>
              <a:buFont typeface="Wingdings" pitchFamily="2" charset="2"/>
              <a:buNone/>
              <a:defRPr/>
            </a:pPr>
            <a:r>
              <a:rPr lang="pt-BR" b="1" dirty="0"/>
              <a:t>“IMPACTOS”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b="0" dirty="0">
                <a:solidFill>
                  <a:schemeClr val="bg1"/>
                </a:solidFill>
              </a:rPr>
              <a:t>SISTEMAS DE INFORMAÇÃO EM SAÚDE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7544" y="1484784"/>
            <a:ext cx="8208912" cy="369332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GESTOR: </a:t>
            </a:r>
          </a:p>
        </p:txBody>
      </p:sp>
    </p:spTree>
    <p:extLst>
      <p:ext uri="{BB962C8B-B14F-4D97-AF65-F5344CB8AC3E}">
        <p14:creationId xmlns:p14="http://schemas.microsoft.com/office/powerpoint/2010/main" val="71535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b="0" dirty="0">
                <a:solidFill>
                  <a:schemeClr val="bg1"/>
                </a:solidFill>
              </a:rPr>
              <a:t>SISTEMAS DE INFORMAÇÃO EM SAÚDE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7686" y="1535155"/>
            <a:ext cx="8136904" cy="369332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PRESTADORES DE SERVIÇOS DE SAÚDE: </a:t>
            </a:r>
          </a:p>
        </p:txBody>
      </p:sp>
      <p:sp>
        <p:nvSpPr>
          <p:cNvPr id="5" name="Retângulo 4"/>
          <p:cNvSpPr/>
          <p:nvPr/>
        </p:nvSpPr>
        <p:spPr>
          <a:xfrm>
            <a:off x="467544" y="2132856"/>
            <a:ext cx="8136904" cy="4524315"/>
          </a:xfrm>
          <a:prstGeom prst="rect">
            <a:avLst/>
          </a:prstGeom>
          <a:ln>
            <a:solidFill>
              <a:srgbClr val="0091C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b="1" dirty="0"/>
              <a:t>Os prestadores são estabelecimentos produtores de serviços de saúde, que recebem os recursos para fornecer os bens e serviços. Podem ser agrupados em hospitalares e ambulatoriais (e suas subdivisões, segundo especialidades e natureza jurídica), farmácias, laboratórios e serviços de administração da saúde. Juntamente com as funções de cuidados de saúde, permitem melhor compreensão dos modelos de atenção adotados pelos países, uma vez que identificam a importância dos distintos prestadores na oferta de cuidados de saúde. Assim, espelham a perspectiva da produção de serviços.</a:t>
            </a:r>
          </a:p>
        </p:txBody>
      </p:sp>
    </p:spTree>
    <p:extLst>
      <p:ext uri="{BB962C8B-B14F-4D97-AF65-F5344CB8AC3E}">
        <p14:creationId xmlns:p14="http://schemas.microsoft.com/office/powerpoint/2010/main" val="1312293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8262937" cy="600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104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ângulo de cantos arredondados 29"/>
          <p:cNvSpPr>
            <a:spLocks noChangeArrowheads="1"/>
          </p:cNvSpPr>
          <p:nvPr/>
        </p:nvSpPr>
        <p:spPr bwMode="auto">
          <a:xfrm>
            <a:off x="838200" y="3733800"/>
            <a:ext cx="7924800" cy="2286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467544" y="1700808"/>
            <a:ext cx="8208912" cy="3785652"/>
          </a:xfrm>
          <a:prstGeom prst="rect">
            <a:avLst/>
          </a:prstGeom>
          <a:noFill/>
          <a:ln w="9525" algn="ctr">
            <a:solidFill>
              <a:srgbClr val="0091C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buClr>
                <a:srgbClr val="FF9933"/>
              </a:buClr>
            </a:pPr>
            <a:r>
              <a:rPr lang="pt-BR" sz="2000" dirty="0">
                <a:solidFill>
                  <a:schemeClr val="accent2"/>
                </a:solidFill>
              </a:rPr>
              <a:t> </a:t>
            </a:r>
            <a:r>
              <a:rPr lang="pt-BR" sz="2000" b="1" dirty="0">
                <a:solidFill>
                  <a:schemeClr val="dk1"/>
                </a:solidFill>
              </a:rPr>
              <a:t>SIM – Sistema de Informações de Mortalidade</a:t>
            </a:r>
          </a:p>
          <a:p>
            <a:pPr algn="just" eaLnBrk="0" hangingPunct="0">
              <a:buClr>
                <a:srgbClr val="FF9933"/>
              </a:buClr>
            </a:pPr>
            <a:endParaRPr lang="pt-BR" sz="2000" b="1" dirty="0">
              <a:solidFill>
                <a:schemeClr val="dk1"/>
              </a:solidFill>
            </a:endParaRPr>
          </a:p>
          <a:p>
            <a:pPr algn="just" eaLnBrk="0" hangingPunct="0">
              <a:buClr>
                <a:srgbClr val="FF9933"/>
              </a:buClr>
            </a:pPr>
            <a:r>
              <a:rPr lang="pt-BR" sz="2000" b="1" dirty="0">
                <a:solidFill>
                  <a:schemeClr val="dk1"/>
                </a:solidFill>
              </a:rPr>
              <a:t> SINAN – Sistema de Informações de Agravos de Notificação Compulsória</a:t>
            </a:r>
          </a:p>
          <a:p>
            <a:pPr algn="just" eaLnBrk="0" hangingPunct="0">
              <a:buClr>
                <a:srgbClr val="FF9933"/>
              </a:buClr>
            </a:pPr>
            <a:endParaRPr lang="pt-BR" sz="2000" b="1" dirty="0">
              <a:solidFill>
                <a:schemeClr val="dk1"/>
              </a:solidFill>
            </a:endParaRPr>
          </a:p>
          <a:p>
            <a:pPr algn="just" eaLnBrk="0" hangingPunct="0">
              <a:buClr>
                <a:srgbClr val="FF9933"/>
              </a:buClr>
            </a:pPr>
            <a:r>
              <a:rPr lang="pt-BR" sz="2000" b="1" dirty="0">
                <a:solidFill>
                  <a:schemeClr val="dk1"/>
                </a:solidFill>
              </a:rPr>
              <a:t> SINASC – Sistema de Informações de Nascidos Vivos</a:t>
            </a:r>
          </a:p>
          <a:p>
            <a:pPr algn="just" eaLnBrk="0" hangingPunct="0">
              <a:buClr>
                <a:srgbClr val="FF9933"/>
              </a:buClr>
            </a:pPr>
            <a:endParaRPr lang="pt-BR" sz="2000" b="1" dirty="0">
              <a:solidFill>
                <a:schemeClr val="dk1"/>
              </a:solidFill>
            </a:endParaRPr>
          </a:p>
          <a:p>
            <a:pPr algn="just" eaLnBrk="0" hangingPunct="0">
              <a:buClr>
                <a:srgbClr val="FF9933"/>
              </a:buClr>
            </a:pPr>
            <a:r>
              <a:rPr lang="pt-BR" sz="2000" b="1" dirty="0">
                <a:solidFill>
                  <a:schemeClr val="dk1"/>
                </a:solidFill>
              </a:rPr>
              <a:t> SISPRENATAL – Sistema de Informação do Programa de Humanização no Pré-Natal e Nascimento (desktop e web)</a:t>
            </a:r>
          </a:p>
          <a:p>
            <a:pPr algn="just" eaLnBrk="0" hangingPunct="0">
              <a:buClr>
                <a:srgbClr val="FF9933"/>
              </a:buClr>
            </a:pPr>
            <a:endParaRPr lang="pt-BR" sz="2000" b="1" dirty="0">
              <a:solidFill>
                <a:schemeClr val="dk1"/>
              </a:solidFill>
            </a:endParaRPr>
          </a:p>
          <a:p>
            <a:pPr algn="just" eaLnBrk="0" hangingPunct="0">
              <a:buClr>
                <a:srgbClr val="FF9933"/>
              </a:buClr>
            </a:pPr>
            <a:r>
              <a:rPr lang="pt-BR" sz="2000" b="1" dirty="0">
                <a:solidFill>
                  <a:schemeClr val="dk1"/>
                </a:solidFill>
              </a:rPr>
              <a:t> SISCAN (SISCOLO, SISMAMA) (desktop e web)</a:t>
            </a:r>
          </a:p>
          <a:p>
            <a:pPr algn="just" eaLnBrk="0" hangingPunct="0">
              <a:buClr>
                <a:srgbClr val="FF9933"/>
              </a:buClr>
            </a:pPr>
            <a:endParaRPr lang="pt-BR" sz="2000" b="1" dirty="0">
              <a:solidFill>
                <a:schemeClr val="dk1"/>
              </a:solidFill>
            </a:endParaRPr>
          </a:p>
          <a:p>
            <a:pPr algn="just" eaLnBrk="0" hangingPunct="0">
              <a:buClr>
                <a:srgbClr val="FF9933"/>
              </a:buClr>
            </a:pPr>
            <a:r>
              <a:rPr lang="pt-BR" sz="2000" b="1" dirty="0">
                <a:solidFill>
                  <a:schemeClr val="dk1"/>
                </a:solidFill>
              </a:rPr>
              <a:t> CIHA – Sistema de Comunicação de Informação Hospitalar    e Ambulatorial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QUAIS SISTEMAS ?</a:t>
            </a:r>
            <a:endParaRPr lang="pt-BR" sz="3200" b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9857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7544" y="1556792"/>
            <a:ext cx="8208912" cy="2308324"/>
          </a:xfrm>
          <a:prstGeom prst="rect">
            <a:avLst/>
          </a:prstGeom>
          <a:ln>
            <a:solidFill>
              <a:srgbClr val="0091C4"/>
            </a:solidFill>
          </a:ln>
        </p:spPr>
        <p:txBody>
          <a:bodyPr wrap="square">
            <a:spAutoFit/>
          </a:bodyPr>
          <a:lstStyle/>
          <a:p>
            <a:pPr algn="just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r>
              <a:rPr lang="pt-BR" b="1" dirty="0"/>
              <a:t>MATRICIAIS / ESTRUTURANTES :          </a:t>
            </a:r>
          </a:p>
          <a:p>
            <a:pPr algn="just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endParaRPr lang="pt-BR" b="1" dirty="0"/>
          </a:p>
          <a:p>
            <a:pPr algn="just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r>
              <a:rPr lang="pt-BR" b="1" dirty="0"/>
              <a:t>                                                                 CNS       SIGTAP      CNES</a:t>
            </a:r>
          </a:p>
          <a:p>
            <a:pPr algn="just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endParaRPr lang="pt-BR" b="1" dirty="0"/>
          </a:p>
          <a:p>
            <a:pPr algn="just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r>
              <a:rPr lang="pt-BR" b="1" dirty="0"/>
              <a:t>PRODUÇÃO :          </a:t>
            </a:r>
          </a:p>
          <a:p>
            <a:pPr algn="just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endParaRPr lang="pt-BR" b="1" dirty="0"/>
          </a:p>
          <a:p>
            <a:pPr algn="just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r>
              <a:rPr lang="pt-BR" b="1" dirty="0"/>
              <a:t>                                                                 SIASUS        SIHD       CIHA</a:t>
            </a:r>
          </a:p>
          <a:p>
            <a:pPr algn="just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endParaRPr lang="pt-B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21088"/>
            <a:ext cx="8208912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QUAIS SISTEMAS ?</a:t>
            </a:r>
            <a:endParaRPr lang="pt-BR" sz="3200" b="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67544" y="609329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www.saude.gov.br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98572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1412776"/>
            <a:ext cx="8208912" cy="4248472"/>
          </a:xfrm>
          <a:noFill/>
          <a:ln>
            <a:solidFill>
              <a:srgbClr val="0091C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 eaLnBrk="1" hangingPunct="1">
              <a:lnSpc>
                <a:spcPct val="80000"/>
              </a:lnSpc>
              <a:buClr>
                <a:srgbClr val="FF9933"/>
              </a:buClr>
              <a:buFont typeface="Wingdings" pitchFamily="2" charset="2"/>
              <a:buNone/>
            </a:pPr>
            <a:endParaRPr lang="pt-BR" sz="1800" b="1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Clr>
                <a:srgbClr val="FF9933"/>
              </a:buClr>
              <a:buNone/>
            </a:pPr>
            <a:r>
              <a:rPr lang="pt-BR" sz="1800" b="1" dirty="0"/>
              <a:t>identifica quem são os usuários e domicílio de residência  </a:t>
            </a:r>
          </a:p>
          <a:p>
            <a:pPr marL="0" indent="0" eaLnBrk="1" hangingPunct="1">
              <a:lnSpc>
                <a:spcPct val="80000"/>
              </a:lnSpc>
              <a:buClr>
                <a:srgbClr val="FF9933"/>
              </a:buClr>
              <a:buFont typeface="Wingdings" pitchFamily="2" charset="2"/>
              <a:buChar char="q"/>
            </a:pPr>
            <a:endParaRPr lang="pt-BR" sz="1800" b="1" dirty="0"/>
          </a:p>
          <a:p>
            <a:pPr marL="0" indent="0" eaLnBrk="1" hangingPunct="1">
              <a:lnSpc>
                <a:spcPct val="80000"/>
              </a:lnSpc>
              <a:buClr>
                <a:srgbClr val="FF9933"/>
              </a:buClr>
              <a:buNone/>
            </a:pPr>
            <a:endParaRPr lang="pt-BR" sz="1800" b="1" dirty="0"/>
          </a:p>
          <a:p>
            <a:pPr marL="0" indent="0" eaLnBrk="1" hangingPunct="1">
              <a:lnSpc>
                <a:spcPct val="80000"/>
              </a:lnSpc>
              <a:buClr>
                <a:srgbClr val="FF9933"/>
              </a:buClr>
              <a:buNone/>
            </a:pPr>
            <a:r>
              <a:rPr lang="pt-BR" sz="1800" b="1" dirty="0"/>
              <a:t>CNS provisório ou definitivo? Operadoras / SIGA</a:t>
            </a:r>
          </a:p>
          <a:p>
            <a:pPr marL="0" indent="0" eaLnBrk="1" hangingPunct="1">
              <a:lnSpc>
                <a:spcPct val="150000"/>
              </a:lnSpc>
              <a:buClr>
                <a:srgbClr val="FF9933"/>
              </a:buClr>
              <a:buFont typeface="Wingdings" pitchFamily="2" charset="2"/>
              <a:buNone/>
            </a:pPr>
            <a:endParaRPr lang="pt-BR" sz="1800" b="1" dirty="0"/>
          </a:p>
          <a:p>
            <a:pPr marL="0" indent="0" eaLnBrk="1" hangingPunct="1">
              <a:lnSpc>
                <a:spcPct val="80000"/>
              </a:lnSpc>
              <a:buClr>
                <a:srgbClr val="FF9933"/>
              </a:buClr>
              <a:buNone/>
            </a:pPr>
            <a:r>
              <a:rPr lang="pt-BR" sz="1800" b="1" dirty="0"/>
              <a:t>Profissionais? </a:t>
            </a:r>
          </a:p>
          <a:p>
            <a:pPr marL="0" indent="0" eaLnBrk="1" hangingPunct="1">
              <a:lnSpc>
                <a:spcPct val="80000"/>
              </a:lnSpc>
              <a:buClr>
                <a:srgbClr val="FF9933"/>
              </a:buClr>
              <a:buFont typeface="Wingdings" pitchFamily="2" charset="2"/>
              <a:buChar char="q"/>
            </a:pPr>
            <a:endParaRPr lang="pt-BR" sz="1800" b="1" dirty="0"/>
          </a:p>
          <a:p>
            <a:pPr marL="0" indent="0" eaLnBrk="1" hangingPunct="1">
              <a:lnSpc>
                <a:spcPct val="80000"/>
              </a:lnSpc>
              <a:buClr>
                <a:srgbClr val="FF9933"/>
              </a:buClr>
              <a:buNone/>
            </a:pPr>
            <a:endParaRPr lang="pt-BR" sz="1800" b="1" dirty="0">
              <a:hlinkClick r:id="rId2"/>
            </a:endParaRPr>
          </a:p>
          <a:p>
            <a:pPr marL="0" indent="0" eaLnBrk="1" hangingPunct="1">
              <a:lnSpc>
                <a:spcPct val="80000"/>
              </a:lnSpc>
              <a:buClr>
                <a:srgbClr val="FF9933"/>
              </a:buClr>
              <a:buNone/>
            </a:pPr>
            <a:r>
              <a:rPr lang="pt-BR" sz="1800" b="1" dirty="0">
                <a:hlinkClick r:id="rId2"/>
              </a:rPr>
              <a:t>PT </a:t>
            </a:r>
            <a:r>
              <a:rPr lang="pt-BR" sz="1800" b="1" dirty="0" err="1">
                <a:hlinkClick r:id="rId2"/>
              </a:rPr>
              <a:t>conj</a:t>
            </a:r>
            <a:r>
              <a:rPr lang="pt-BR" sz="1800" b="1" dirty="0">
                <a:hlinkClick r:id="rId2"/>
              </a:rPr>
              <a:t> SAS/MS nº 2, de 15/03/2012</a:t>
            </a:r>
            <a:endParaRPr lang="pt-BR" sz="1800" b="1" dirty="0"/>
          </a:p>
          <a:p>
            <a:pPr marL="0" indent="0" algn="just">
              <a:buFont typeface="Wingdings" pitchFamily="2" charset="2"/>
              <a:buNone/>
            </a:pPr>
            <a:r>
              <a:rPr lang="pt-BR" sz="1800" b="1" dirty="0"/>
              <a:t>define a obrigatoriedade do preenchimento do (CNS) dos pacientes, inclusive para a produção não financiada pelo SUS (CIHA). Art. 2º Os estabelecimentos de saúde deverão solicitar e registrar o número do CNS no ato da admissão do paciente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CARTÃO NACIONAL DE SAÚDE - CNS</a:t>
            </a:r>
            <a:endParaRPr lang="pt-BR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29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79640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CARTÃO NACIONAL DE SAÚDE - CNS</a:t>
            </a:r>
            <a:endParaRPr lang="pt-BR" sz="3200" b="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463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7544" y="1556792"/>
            <a:ext cx="8208912" cy="3888431"/>
          </a:xfrm>
          <a:prstGeom prst="rect">
            <a:avLst/>
          </a:prstGeom>
          <a:ln>
            <a:solidFill>
              <a:srgbClr val="0082B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>
              <a:defRPr/>
            </a:pPr>
            <a:r>
              <a:rPr lang="pt-BR" sz="1800" b="1" dirty="0">
                <a:latin typeface="+mj-lt"/>
              </a:rPr>
              <a:t>Disponibiliza informações de estrutura física, equipamentos, tipo de atendimento, serviços especializados e profissionais de saúde dos Estabelecimentos de Saúde de todo território nacional; </a:t>
            </a:r>
          </a:p>
          <a:p>
            <a:pPr algn="just">
              <a:defRPr/>
            </a:pPr>
            <a:endParaRPr lang="pt-BR" sz="1800" b="1" dirty="0">
              <a:latin typeface="+mj-lt"/>
            </a:endParaRPr>
          </a:p>
          <a:p>
            <a:pPr algn="just">
              <a:defRPr/>
            </a:pPr>
            <a:r>
              <a:rPr lang="pt-BR" sz="1800" b="1" dirty="0">
                <a:latin typeface="+mj-lt"/>
              </a:rPr>
              <a:t>É a base cadastral de estabelecimentos de saúde utilizados nos Sistemas de Informação Ambulatorial e Hospitalar; </a:t>
            </a:r>
          </a:p>
          <a:p>
            <a:pPr marL="0" indent="0" algn="just">
              <a:buFont typeface="Wingdings" pitchFamily="2" charset="2"/>
              <a:buNone/>
              <a:defRPr/>
            </a:pPr>
            <a:endParaRPr lang="pt-BR" sz="1800" b="1" dirty="0">
              <a:latin typeface="+mj-lt"/>
            </a:endParaRPr>
          </a:p>
          <a:p>
            <a:pPr algn="just">
              <a:defRPr/>
            </a:pPr>
            <a:r>
              <a:rPr lang="pt-BR" sz="1800" b="1" dirty="0">
                <a:latin typeface="+mj-lt"/>
              </a:rPr>
              <a:t>Permite subsidiar os gestores nas áreas de planejamento, regulação, avaliação, controle e auditoria, assim como na elaboração da PPI. Monitoramento mensal e atualização.</a:t>
            </a:r>
          </a:p>
          <a:p>
            <a:pPr algn="just">
              <a:defRPr/>
            </a:pPr>
            <a:endParaRPr lang="pt-BR" sz="1800" b="1" dirty="0">
              <a:latin typeface="+mj-lt"/>
            </a:endParaRPr>
          </a:p>
          <a:p>
            <a:pPr algn="just">
              <a:defRPr/>
            </a:pPr>
            <a:r>
              <a:rPr lang="pt-BR" sz="1800" b="1" dirty="0">
                <a:latin typeface="+mj-lt"/>
              </a:rPr>
              <a:t>Erro cadastral = perda de informação/financeira</a:t>
            </a:r>
            <a:endParaRPr lang="pt-BR" sz="2000" b="1" dirty="0">
              <a:solidFill>
                <a:schemeClr val="accent2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>
                <a:srgbClr val="FF9933"/>
              </a:buClr>
              <a:buFont typeface="Wingdings" pitchFamily="2" charset="2"/>
              <a:buNone/>
              <a:defRPr/>
            </a:pPr>
            <a:endParaRPr lang="pt-BR" sz="1800" b="1" dirty="0">
              <a:solidFill>
                <a:schemeClr val="accent2"/>
              </a:solidFill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>
                <a:srgbClr val="FF9933"/>
              </a:buClr>
              <a:buFont typeface="Wingdings" pitchFamily="2" charset="2"/>
              <a:buNone/>
              <a:defRPr/>
            </a:pPr>
            <a:endParaRPr lang="pt-BR" sz="18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CNES</a:t>
            </a:r>
            <a:endParaRPr lang="pt-BR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43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CNES</a:t>
            </a:r>
            <a:endParaRPr lang="pt-BR" sz="3200" b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39552" y="1556792"/>
            <a:ext cx="8064897" cy="4320480"/>
          </a:xfrm>
          <a:prstGeom prst="rect">
            <a:avLst/>
          </a:prstGeom>
          <a:ln w="9525">
            <a:solidFill>
              <a:srgbClr val="0082B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Cadastrado dos profissionais com e sem vínculo SUS e a respectiva CH ambulatorial e/ou hospitalar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Os leitos existentes no hospital e disponibilizados para o  SUS devem estar adequadamente cadastrados no CNES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t-BR" b="1" dirty="0"/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Regras contratuais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 monitoramento contínuo e atualização do CNES é condição para o recebimento dos procedimentos realizados em cada paciente. O erro de cadastro resulta em glosa de AIH ou da produção ambulatorial.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  <a:hlinkClick r:id="rId2"/>
              </a:rPr>
              <a:t>http://cnes.datasus.gov.br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9302" y="1556792"/>
            <a:ext cx="8207154" cy="4401205"/>
          </a:xfrm>
          <a:prstGeom prst="rect">
            <a:avLst/>
          </a:prstGeom>
          <a:noFill/>
          <a:ln>
            <a:solidFill>
              <a:srgbClr val="0082B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chemeClr val="dk1"/>
                </a:solidFill>
              </a:rPr>
              <a:t>- Contrato/convênio SUS (PTSAS n</a:t>
            </a:r>
            <a:r>
              <a:rPr lang="pt-BR" sz="2000" b="1" dirty="0"/>
              <a:t>º 1.119, de 23/07/2018  torna obrigatória a inserção da informação de formalização de contrato entre os estabelecimentos de saúde e o gestor para prestação de serviços no âmbito do SUS no CNES)</a:t>
            </a:r>
            <a:endParaRPr lang="pt-BR" sz="2000" b="1" dirty="0">
              <a:solidFill>
                <a:schemeClr val="dk1"/>
              </a:solidFill>
            </a:endParaRPr>
          </a:p>
          <a:p>
            <a:pPr indent="-285750">
              <a:buFontTx/>
              <a:buChar char="-"/>
            </a:pPr>
            <a:endParaRPr lang="pt-BR" sz="2000" b="1" dirty="0">
              <a:solidFill>
                <a:schemeClr val="dk1"/>
              </a:solidFill>
            </a:endParaRPr>
          </a:p>
          <a:p>
            <a:pPr indent="-285750">
              <a:buFontTx/>
              <a:buChar char="-"/>
            </a:pPr>
            <a:r>
              <a:rPr lang="pt-BR" sz="2000" b="1" dirty="0">
                <a:solidFill>
                  <a:schemeClr val="dk1"/>
                </a:solidFill>
              </a:rPr>
              <a:t>Fluxo e periodicidade das alterações x cronograma</a:t>
            </a:r>
          </a:p>
          <a:p>
            <a:pPr indent="-285750">
              <a:buFontTx/>
              <a:buChar char="-"/>
            </a:pPr>
            <a:endParaRPr lang="pt-BR" sz="2000" b="1" dirty="0">
              <a:solidFill>
                <a:schemeClr val="dk1"/>
              </a:solidFill>
            </a:endParaRPr>
          </a:p>
          <a:p>
            <a:pPr indent="-285750">
              <a:buFontTx/>
              <a:buChar char="-"/>
            </a:pPr>
            <a:r>
              <a:rPr lang="pt-BR" sz="2000" b="1" dirty="0">
                <a:solidFill>
                  <a:schemeClr val="dk1"/>
                </a:solidFill>
              </a:rPr>
              <a:t>Controle das alterações</a:t>
            </a:r>
          </a:p>
          <a:p>
            <a:pPr indent="-285750">
              <a:buFontTx/>
              <a:buChar char="-"/>
            </a:pPr>
            <a:endParaRPr lang="pt-BR" sz="2000" b="1" dirty="0">
              <a:solidFill>
                <a:schemeClr val="dk1"/>
              </a:solidFill>
            </a:endParaRPr>
          </a:p>
          <a:p>
            <a:pPr indent="-285750">
              <a:buFontTx/>
              <a:buChar char="-"/>
            </a:pPr>
            <a:r>
              <a:rPr lang="pt-BR" sz="2000" b="1" dirty="0">
                <a:solidFill>
                  <a:schemeClr val="dk1"/>
                </a:solidFill>
              </a:rPr>
              <a:t>Primeira </a:t>
            </a:r>
            <a:r>
              <a:rPr lang="pt-BR" sz="2000" b="1" dirty="0" err="1">
                <a:solidFill>
                  <a:schemeClr val="dk1"/>
                </a:solidFill>
              </a:rPr>
              <a:t>fpo</a:t>
            </a:r>
            <a:r>
              <a:rPr lang="pt-BR" sz="2000" b="1" dirty="0">
                <a:solidFill>
                  <a:schemeClr val="dk1"/>
                </a:solidFill>
              </a:rPr>
              <a:t> x subsequentes</a:t>
            </a:r>
          </a:p>
          <a:p>
            <a:pPr indent="-285750">
              <a:buFontTx/>
              <a:buChar char="-"/>
            </a:pPr>
            <a:endParaRPr lang="pt-BR" sz="2000" b="1" dirty="0">
              <a:solidFill>
                <a:schemeClr val="dk1"/>
              </a:solidFill>
            </a:endParaRPr>
          </a:p>
          <a:p>
            <a:pPr indent="-285750">
              <a:buFontTx/>
              <a:buChar char="-"/>
            </a:pPr>
            <a:r>
              <a:rPr lang="pt-BR" sz="2000" b="1" dirty="0">
                <a:solidFill>
                  <a:schemeClr val="dk1"/>
                </a:solidFill>
              </a:rPr>
              <a:t>Equipes mínimas</a:t>
            </a:r>
          </a:p>
          <a:p>
            <a:pPr indent="-285750">
              <a:buFontTx/>
              <a:buChar char="-"/>
            </a:pPr>
            <a:endParaRPr lang="pt-BR" sz="2000" b="1" dirty="0">
              <a:solidFill>
                <a:schemeClr val="dk1"/>
              </a:solidFill>
            </a:endParaRPr>
          </a:p>
          <a:p>
            <a:pPr indent="-285750">
              <a:buFontTx/>
              <a:buChar char="-"/>
            </a:pPr>
            <a:r>
              <a:rPr lang="pt-BR" sz="2000" b="1" dirty="0">
                <a:solidFill>
                  <a:schemeClr val="dk1"/>
                </a:solidFill>
              </a:rPr>
              <a:t>Exigência serviço/classificação x </a:t>
            </a:r>
            <a:r>
              <a:rPr lang="pt-BR" sz="2000" b="1" dirty="0" err="1">
                <a:solidFill>
                  <a:schemeClr val="dk1"/>
                </a:solidFill>
              </a:rPr>
              <a:t>cbo</a:t>
            </a:r>
            <a:r>
              <a:rPr lang="pt-BR" sz="2000" b="1" dirty="0">
                <a:solidFill>
                  <a:schemeClr val="dk1"/>
                </a:solidFill>
              </a:rPr>
              <a:t> mínimo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CNES</a:t>
            </a:r>
            <a:endParaRPr lang="pt-BR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90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67544" y="1484784"/>
            <a:ext cx="8208912" cy="2952328"/>
          </a:xfrm>
          <a:prstGeom prst="rect">
            <a:avLst/>
          </a:prstGeom>
          <a:ln>
            <a:solidFill>
              <a:srgbClr val="0091C4"/>
            </a:solidFill>
            <a:miter lim="800000"/>
            <a:headEnd/>
            <a:tailEnd/>
          </a:ln>
          <a:effectLst/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000" b="1" dirty="0">
                <a:latin typeface="Arial" charset="0"/>
              </a:rPr>
              <a:t>Tabela única para qualquer sistema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endParaRPr lang="pt-BR" sz="2000" b="1" dirty="0"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000" b="1" dirty="0">
                <a:latin typeface="Arial" charset="0"/>
              </a:rPr>
              <a:t> Organizada em grupos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endParaRPr lang="pt-BR" sz="2000" b="1" dirty="0"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000" b="1" dirty="0">
                <a:latin typeface="Arial" charset="0"/>
              </a:rPr>
              <a:t> Atualização mensal do banco de dados</a:t>
            </a: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endParaRPr lang="pt-BR" sz="2000" b="1" dirty="0">
              <a:latin typeface="Arial" charset="0"/>
            </a:endParaRPr>
          </a:p>
          <a:p>
            <a:pPr marL="34290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2000" b="1" dirty="0">
                <a:latin typeface="Arial" charset="0"/>
              </a:rPr>
              <a:t> SIGTAP desktop x web ( </a:t>
            </a:r>
            <a:r>
              <a:rPr lang="pt-BR" sz="2000" b="1" dirty="0">
                <a:latin typeface="Arial" charset="0"/>
                <a:hlinkClick r:id="rId2"/>
              </a:rPr>
              <a:t>http://sigtap.datasus.gov.br</a:t>
            </a:r>
            <a:r>
              <a:rPr lang="pt-BR" sz="2000" b="1" dirty="0">
                <a:latin typeface="Arial" charset="0"/>
              </a:rPr>
              <a:t> )</a:t>
            </a:r>
          </a:p>
          <a:p>
            <a:pPr marL="342900" indent="-342900" algn="just">
              <a:spcBef>
                <a:spcPct val="20000"/>
              </a:spcBef>
            </a:pPr>
            <a:endParaRPr lang="pt-BR" sz="2000" b="1" dirty="0">
              <a:latin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TABELA UNIFICADA</a:t>
            </a:r>
            <a:endParaRPr lang="pt-BR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28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67544" y="1484784"/>
            <a:ext cx="8208912" cy="4647426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sz="1900" b="1" dirty="0">
                <a:latin typeface="Arial" charset="0"/>
              </a:rPr>
              <a:t>Atributos que definem a maioria das regras existentes nestes sistemas:</a:t>
            </a:r>
          </a:p>
          <a:p>
            <a:endParaRPr lang="pt-BR" sz="1900" b="1" dirty="0">
              <a:latin typeface="Arial" charset="0"/>
            </a:endParaRPr>
          </a:p>
          <a:p>
            <a:pPr defTabSz="1014413">
              <a:buClr>
                <a:srgbClr val="FF9933"/>
              </a:buClr>
            </a:pPr>
            <a:r>
              <a:rPr kumimoji="1" lang="pt-BR" sz="2000" b="1" dirty="0"/>
              <a:t>Instrumento de registro </a:t>
            </a:r>
          </a:p>
          <a:p>
            <a:pPr defTabSz="1014413">
              <a:buClr>
                <a:srgbClr val="FF9933"/>
              </a:buClr>
            </a:pPr>
            <a:endParaRPr kumimoji="1" lang="pt-BR" sz="2000" b="1" dirty="0"/>
          </a:p>
          <a:p>
            <a:pPr defTabSz="1014413">
              <a:buClr>
                <a:srgbClr val="FF9933"/>
              </a:buClr>
            </a:pPr>
            <a:r>
              <a:rPr kumimoji="1" lang="pt-BR" sz="2000" b="1" dirty="0"/>
              <a:t>Exigência serviço/classificação</a:t>
            </a:r>
          </a:p>
          <a:p>
            <a:pPr defTabSz="1014413">
              <a:buClr>
                <a:srgbClr val="FF9933"/>
              </a:buClr>
            </a:pPr>
            <a:endParaRPr kumimoji="1" lang="pt-BR" sz="2000" b="1" dirty="0"/>
          </a:p>
          <a:p>
            <a:pPr defTabSz="1014413">
              <a:buClr>
                <a:srgbClr val="FF9933"/>
              </a:buClr>
            </a:pPr>
            <a:r>
              <a:rPr kumimoji="1" lang="pt-BR" sz="2000" b="1" dirty="0"/>
              <a:t>Exigência de habilitação (alta complexidade </a:t>
            </a:r>
            <a:r>
              <a:rPr kumimoji="1" lang="pt-BR" sz="2000" b="1" dirty="0" err="1"/>
              <a:t>cardio</a:t>
            </a:r>
            <a:r>
              <a:rPr kumimoji="1" lang="pt-BR" sz="2000" b="1" dirty="0"/>
              <a:t>, ortopedia)</a:t>
            </a:r>
          </a:p>
          <a:p>
            <a:pPr defTabSz="1014413">
              <a:buClr>
                <a:srgbClr val="FF9933"/>
              </a:buClr>
            </a:pPr>
            <a:endParaRPr kumimoji="1" lang="pt-BR" sz="2000" b="1" dirty="0"/>
          </a:p>
          <a:p>
            <a:pPr defTabSz="1014413">
              <a:buClr>
                <a:srgbClr val="FF9933"/>
              </a:buClr>
            </a:pPr>
            <a:r>
              <a:rPr kumimoji="1" lang="pt-BR" sz="2000" b="1" dirty="0"/>
              <a:t>Incremento: percentual de acréscimo vinculado a um incentivo/habilitação</a:t>
            </a:r>
          </a:p>
          <a:p>
            <a:pPr defTabSz="1014413">
              <a:buClr>
                <a:srgbClr val="FF9933"/>
              </a:buClr>
            </a:pPr>
            <a:r>
              <a:rPr kumimoji="1" lang="pt-BR" sz="2000" b="1" dirty="0"/>
              <a:t>                        </a:t>
            </a:r>
          </a:p>
          <a:p>
            <a:pPr defTabSz="1014413">
              <a:buClr>
                <a:srgbClr val="FF9933"/>
              </a:buClr>
            </a:pPr>
            <a:r>
              <a:rPr kumimoji="1" lang="pt-BR" sz="2000" b="1" dirty="0"/>
              <a:t>Acompanhamento dos valores -  </a:t>
            </a:r>
            <a:r>
              <a:rPr kumimoji="1" lang="pt-BR" sz="2000" b="1" u="sng" dirty="0"/>
              <a:t>Financiamento e complexidade </a:t>
            </a:r>
          </a:p>
          <a:p>
            <a:pPr defTabSz="1014413">
              <a:buClr>
                <a:srgbClr val="FF9933"/>
              </a:buClr>
            </a:pPr>
            <a:endParaRPr kumimoji="1" lang="pt-BR" sz="2000" b="1" u="sng" dirty="0"/>
          </a:p>
          <a:p>
            <a:pPr defTabSz="1014413">
              <a:buClr>
                <a:srgbClr val="FF9933"/>
              </a:buClr>
            </a:pPr>
            <a:r>
              <a:rPr kumimoji="1" lang="pt-BR" sz="2000" b="1" u="sng" dirty="0"/>
              <a:t>Alteração na tabela geralmente implica em adequação contratual/FPO</a:t>
            </a:r>
          </a:p>
          <a:p>
            <a:endParaRPr lang="pt-BR" sz="1900" b="1" dirty="0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TABELA UNIFICADA</a:t>
            </a:r>
            <a:endParaRPr lang="pt-BR" sz="3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TABELA UNIFICADA</a:t>
            </a:r>
            <a:endParaRPr lang="pt-BR" sz="3200" b="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332656"/>
            <a:ext cx="882047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758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233363"/>
            <a:ext cx="7458075" cy="639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785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1433513"/>
            <a:ext cx="858202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TABELA UNIFICADA</a:t>
            </a:r>
            <a:endParaRPr lang="pt-BR" sz="3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628775"/>
            <a:ext cx="15113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628775"/>
            <a:ext cx="172878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628775"/>
            <a:ext cx="25908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TABELA UNIFICADA</a:t>
            </a:r>
            <a:endParaRPr lang="pt-BR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42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3356"/>
            <a:ext cx="9144000" cy="366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91440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27175"/>
            <a:ext cx="26574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563688"/>
            <a:ext cx="4032250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TABELA UNIFICADA</a:t>
            </a:r>
            <a:endParaRPr lang="pt-BR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03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65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TABELA UNIFICADA</a:t>
            </a:r>
            <a:endParaRPr lang="pt-BR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31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0891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TABELA UNIFICADA</a:t>
            </a:r>
            <a:endParaRPr lang="pt-BR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76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TABELA UNIFICADA</a:t>
            </a:r>
            <a:endParaRPr lang="pt-BR" sz="32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3" y="1434681"/>
            <a:ext cx="492442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5748"/>
            <a:ext cx="316835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42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81000" y="344488"/>
            <a:ext cx="829545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 I 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7544" y="2852936"/>
            <a:ext cx="8064896" cy="3323987"/>
          </a:xfrm>
          <a:prstGeom prst="rect">
            <a:avLst/>
          </a:prstGeom>
          <a:noFill/>
          <a:ln>
            <a:solidFill>
              <a:srgbClr val="0082B0"/>
            </a:solidFill>
          </a:ln>
        </p:spPr>
        <p:txBody>
          <a:bodyPr wrap="square" rtlCol="0">
            <a:spAutoFit/>
          </a:bodyPr>
          <a:lstStyle/>
          <a:p>
            <a:pPr marL="800100" lvl="1" indent="-342900" algn="just">
              <a:spcBef>
                <a:spcPts val="1200"/>
              </a:spcBef>
              <a:buClr>
                <a:srgbClr val="FF9933"/>
              </a:buClr>
            </a:pPr>
            <a:r>
              <a:rPr lang="pt-BR" sz="2000" b="1" dirty="0"/>
              <a:t>Objetivo geral: </a:t>
            </a:r>
          </a:p>
          <a:p>
            <a:pPr marL="800100" lvl="1" indent="-342900" algn="just">
              <a:spcBef>
                <a:spcPts val="1200"/>
              </a:spcBef>
              <a:buClr>
                <a:srgbClr val="FF9933"/>
              </a:buClr>
            </a:pPr>
            <a:r>
              <a:rPr lang="pt-BR" sz="2000" b="1" dirty="0"/>
              <a:t>capturar informações do atendimento assistencial ambulatorial e assistência domiciliar (modalidade) (</a:t>
            </a:r>
            <a:r>
              <a:rPr lang="pt-BR" sz="2000" b="1" dirty="0" err="1"/>
              <a:t>eSUS</a:t>
            </a:r>
            <a:r>
              <a:rPr lang="pt-BR" sz="2000" b="1" dirty="0"/>
              <a:t>)</a:t>
            </a:r>
          </a:p>
          <a:p>
            <a:pPr marL="800100" lvl="1" indent="-342900" algn="just">
              <a:spcBef>
                <a:spcPts val="1200"/>
              </a:spcBef>
              <a:buClr>
                <a:srgbClr val="FF9933"/>
              </a:buClr>
            </a:pPr>
            <a:r>
              <a:rPr lang="pt-BR" sz="2000" b="1" dirty="0"/>
              <a:t>Processamento:</a:t>
            </a:r>
          </a:p>
          <a:p>
            <a:pPr marL="800100" lvl="1" indent="-342900" algn="just">
              <a:spcBef>
                <a:spcPts val="1200"/>
              </a:spcBef>
              <a:buClr>
                <a:srgbClr val="FF9933"/>
              </a:buClr>
            </a:pPr>
            <a:r>
              <a:rPr lang="pt-BR" sz="2000" b="1" dirty="0"/>
              <a:t> descentralizado em cada município (cadastrar, programar, processar a produção e efetuar o pagamento aos prestadores do SUS, tomando por base os valores aprovados em cada competência, de acordo com o contrato/convênio efetuado com os estabelecimentos de saúde sob sua gestão).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2808312" cy="110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9881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84784"/>
            <a:ext cx="8079432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467544" y="5589240"/>
            <a:ext cx="7920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sz="1400" dirty="0"/>
              <a:t>Obs.: o DEPARA migrou para o SIA e a partir da competência Abril/2013</a:t>
            </a:r>
          </a:p>
          <a:p>
            <a:r>
              <a:rPr lang="pt-BR" sz="1400" dirty="0"/>
              <a:t>(menu Cadastro-&gt;IMP.TXT CNES E TERC.BRASIL)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344488"/>
            <a:ext cx="807943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esferas de aplicação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319088"/>
            <a:ext cx="64770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2075" y="290513"/>
            <a:ext cx="641985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556792"/>
            <a:ext cx="8188831" cy="3970318"/>
          </a:xfrm>
          <a:prstGeom prst="rect">
            <a:avLst/>
          </a:prstGeom>
          <a:noFill/>
          <a:ln>
            <a:solidFill>
              <a:srgbClr val="0091C4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BPA Magnético = duas formas de captação do atendimento ambulatorial: </a:t>
            </a:r>
          </a:p>
          <a:p>
            <a:pPr algn="just"/>
            <a:endParaRPr lang="pt-BR" b="1" dirty="0"/>
          </a:p>
          <a:p>
            <a:pPr algn="just">
              <a:lnSpc>
                <a:spcPct val="150000"/>
              </a:lnSpc>
            </a:pPr>
            <a:r>
              <a:rPr lang="pt-BR" b="1" dirty="0"/>
              <a:t>• BPA consolidado (BPA-C): registro dos procedimentos realizados pelos prestadores de serviços do SUS,  no âmbito ambulatorial de forma agregada. </a:t>
            </a:r>
          </a:p>
          <a:p>
            <a:pPr algn="just"/>
            <a:endParaRPr lang="pt-BR" b="1" dirty="0"/>
          </a:p>
          <a:p>
            <a:pPr algn="just">
              <a:lnSpc>
                <a:spcPct val="150000"/>
              </a:lnSpc>
            </a:pPr>
            <a:r>
              <a:rPr lang="pt-BR" b="1" dirty="0"/>
              <a:t>• BPA individualizado (BPA-I): de forma individualizada. Nesse aplicativo foram incluídos os campos: Cartão Nacional do Profissional, CBO 2002, Cartão Nacional de Saúde (CNS) do Usuário com sua Data de Nascimento e Município de Residência, visando à identificação dos usuários e seus respectivos tratamentos realizados em regime ambulatorial.</a:t>
            </a:r>
            <a:r>
              <a:rPr lang="pt-BR" dirty="0"/>
              <a:t> 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1000" y="344488"/>
            <a:ext cx="8223448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</a:t>
            </a:r>
            <a:r>
              <a:rPr lang="pt-BR" sz="3200" dirty="0" err="1">
                <a:solidFill>
                  <a:schemeClr val="bg1"/>
                </a:solidFill>
              </a:rPr>
              <a:t>bpa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556792"/>
            <a:ext cx="8188831" cy="3416320"/>
          </a:xfrm>
          <a:prstGeom prst="rect">
            <a:avLst/>
          </a:prstGeom>
          <a:noFill/>
          <a:ln>
            <a:solidFill>
              <a:srgbClr val="0091C4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O BPA-</a:t>
            </a:r>
            <a:r>
              <a:rPr lang="pt-BR" b="1" dirty="0" err="1"/>
              <a:t>Mag</a:t>
            </a:r>
            <a:r>
              <a:rPr lang="pt-BR" b="1" dirty="0"/>
              <a:t> permite a apresentação da competência atual, ou competência vigente, e de três competências anteriores.</a:t>
            </a:r>
          </a:p>
          <a:p>
            <a:pPr algn="just">
              <a:lnSpc>
                <a:spcPct val="150000"/>
              </a:lnSpc>
            </a:pPr>
            <a:endParaRPr lang="pt-BR" b="1" dirty="0"/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/>
              <a:t>É garantido?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/>
              <a:t>Contrato?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/>
              <a:t>CNES?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/>
              <a:t>FPO?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81000" y="344488"/>
            <a:ext cx="8223448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</a:t>
            </a:r>
            <a:r>
              <a:rPr lang="pt-BR" sz="3200" dirty="0" err="1">
                <a:solidFill>
                  <a:schemeClr val="bg1"/>
                </a:solidFill>
              </a:rPr>
              <a:t>bpa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637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007732"/>
              </p:ext>
            </p:extLst>
          </p:nvPr>
        </p:nvGraphicFramePr>
        <p:xfrm>
          <a:off x="502109" y="348521"/>
          <a:ext cx="8000052" cy="5970219"/>
        </p:xfrm>
        <a:graphic>
          <a:graphicData uri="http://schemas.openxmlformats.org/drawingml/2006/table">
            <a:tbl>
              <a:tblPr/>
              <a:tblGrid>
                <a:gridCol w="4791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83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5057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SISTEMA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MÉDIA MENSAL DO 1º SEMESTRE DE 2022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321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CNES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Número de estabelecimentos cadastrados*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16.021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Nº de estabelecimentos próprios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1.086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Número de profissionais cadastrados*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261.603  ( SUS = 176.074)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Número de médicos cadastrados*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47.454   (SUS= 28.050)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321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HOSPITALAR - SIHD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Número de hospitais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Número de AIH’s apresentadas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25.630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Número de AIH’s aprovadas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18.808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Percentual de aprovação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73%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Valor aprovado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32.299.534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2321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AMBULATORIAL - SIASUS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Número de estabelecimentos 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1.098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Número de estabelecimentos conveniados/contratados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Número médio mensal de procedimentos 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14.657.759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Valor médio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92.888.942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42321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CIHA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Número de estabelecimentos*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3511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Número de procedimentos apresentados*  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428.806</a:t>
                      </a:r>
                    </a:p>
                  </a:txBody>
                  <a:tcPr marL="4943" marR="4943" marT="6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9757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7"/>
          <p:cNvSpPr>
            <a:spLocks noChangeArrowheads="1"/>
          </p:cNvSpPr>
          <p:nvPr/>
        </p:nvSpPr>
        <p:spPr bwMode="auto">
          <a:xfrm>
            <a:off x="1871663" y="1519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31747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79319" cy="52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344488"/>
            <a:ext cx="8367464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</a:t>
            </a:r>
            <a:r>
              <a:rPr lang="pt-BR" sz="3200" dirty="0" err="1">
                <a:solidFill>
                  <a:schemeClr val="bg1"/>
                </a:solidFill>
              </a:rPr>
              <a:t>bpa</a:t>
            </a:r>
            <a:r>
              <a:rPr lang="pt-BR" sz="3200" dirty="0">
                <a:solidFill>
                  <a:schemeClr val="bg1"/>
                </a:solidFill>
              </a:rPr>
              <a:t> consolidado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46"/>
          <p:cNvSpPr>
            <a:spLocks noChangeArrowheads="1"/>
          </p:cNvSpPr>
          <p:nvPr/>
        </p:nvSpPr>
        <p:spPr bwMode="auto">
          <a:xfrm>
            <a:off x="2190750" y="1538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33795" name="Picture 1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9" y="1340768"/>
            <a:ext cx="845218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AutoShape 148"/>
          <p:cNvSpPr>
            <a:spLocks noChangeArrowheads="1"/>
          </p:cNvSpPr>
          <p:nvPr/>
        </p:nvSpPr>
        <p:spPr bwMode="auto">
          <a:xfrm>
            <a:off x="4267200" y="2590800"/>
            <a:ext cx="381000" cy="609600"/>
          </a:xfrm>
          <a:prstGeom prst="upArrow">
            <a:avLst>
              <a:gd name="adj1" fmla="val 50000"/>
              <a:gd name="adj2" fmla="val 4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5536" y="324609"/>
            <a:ext cx="842493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</a:t>
            </a:r>
            <a:r>
              <a:rPr lang="pt-BR" sz="3200" dirty="0" err="1">
                <a:solidFill>
                  <a:schemeClr val="bg1"/>
                </a:solidFill>
              </a:rPr>
              <a:t>bpa</a:t>
            </a:r>
            <a:r>
              <a:rPr lang="pt-BR" sz="3200" dirty="0">
                <a:solidFill>
                  <a:schemeClr val="bg1"/>
                </a:solidFill>
              </a:rPr>
              <a:t> individualizado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0" y="215265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FontTx/>
              <a:buNone/>
            </a:pPr>
            <a:r>
              <a:rPr lang="pt-BR" sz="1200" b="0">
                <a:solidFill>
                  <a:schemeClr val="tx1"/>
                </a:solidFill>
              </a:rPr>
              <a:t> </a:t>
            </a:r>
          </a:p>
          <a:p>
            <a:pPr algn="just" eaLnBrk="0" hangingPunct="0">
              <a:buFontTx/>
              <a:buNone/>
            </a:pPr>
            <a:r>
              <a:rPr lang="pt-BR" sz="1200" b="0">
                <a:solidFill>
                  <a:schemeClr val="tx1"/>
                </a:solidFill>
              </a:rPr>
              <a:t> </a:t>
            </a:r>
          </a:p>
          <a:p>
            <a:pPr eaLnBrk="0" hangingPunct="0">
              <a:buFontTx/>
              <a:buNone/>
            </a:pPr>
            <a:endParaRPr lang="pt-BR" sz="1800" b="0">
              <a:solidFill>
                <a:schemeClr val="tx1"/>
              </a:solidFill>
            </a:endParaRP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4096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6"/>
          <p:cNvSpPr>
            <a:spLocks noChangeArrowheads="1"/>
          </p:cNvSpPr>
          <p:nvPr/>
        </p:nvSpPr>
        <p:spPr bwMode="auto">
          <a:xfrm>
            <a:off x="1524000" y="3657600"/>
            <a:ext cx="381000" cy="609600"/>
          </a:xfrm>
          <a:prstGeom prst="upArrow">
            <a:avLst>
              <a:gd name="adj1" fmla="val 50000"/>
              <a:gd name="adj2" fmla="val 4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821" name="AutoShape 7"/>
          <p:cNvSpPr>
            <a:spLocks noChangeArrowheads="1"/>
          </p:cNvSpPr>
          <p:nvPr/>
        </p:nvSpPr>
        <p:spPr bwMode="auto">
          <a:xfrm>
            <a:off x="4495800" y="3657600"/>
            <a:ext cx="381000" cy="609600"/>
          </a:xfrm>
          <a:prstGeom prst="upArrow">
            <a:avLst>
              <a:gd name="adj1" fmla="val 50000"/>
              <a:gd name="adj2" fmla="val 4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822" name="AutoShape 8"/>
          <p:cNvSpPr>
            <a:spLocks noChangeArrowheads="1"/>
          </p:cNvSpPr>
          <p:nvPr/>
        </p:nvSpPr>
        <p:spPr bwMode="auto">
          <a:xfrm>
            <a:off x="6629400" y="3657600"/>
            <a:ext cx="381000" cy="609600"/>
          </a:xfrm>
          <a:prstGeom prst="upArrow">
            <a:avLst>
              <a:gd name="adj1" fmla="val 50000"/>
              <a:gd name="adj2" fmla="val 4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823" name="AutoShape 9"/>
          <p:cNvSpPr>
            <a:spLocks noChangeArrowheads="1"/>
          </p:cNvSpPr>
          <p:nvPr/>
        </p:nvSpPr>
        <p:spPr bwMode="auto">
          <a:xfrm>
            <a:off x="8382000" y="3657600"/>
            <a:ext cx="381000" cy="609600"/>
          </a:xfrm>
          <a:prstGeom prst="upArrow">
            <a:avLst>
              <a:gd name="adj1" fmla="val 50000"/>
              <a:gd name="adj2" fmla="val 4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824" name="AutoShape 10"/>
          <p:cNvSpPr>
            <a:spLocks noChangeArrowheads="1"/>
          </p:cNvSpPr>
          <p:nvPr/>
        </p:nvSpPr>
        <p:spPr bwMode="auto">
          <a:xfrm>
            <a:off x="7543800" y="3657600"/>
            <a:ext cx="381000" cy="609600"/>
          </a:xfrm>
          <a:prstGeom prst="upArrow">
            <a:avLst>
              <a:gd name="adj1" fmla="val 50000"/>
              <a:gd name="adj2" fmla="val 4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</a:t>
            </a:r>
            <a:r>
              <a:rPr lang="pt-BR" sz="3200" dirty="0" err="1">
                <a:solidFill>
                  <a:schemeClr val="bg1"/>
                </a:solidFill>
              </a:rPr>
              <a:t>bpa</a:t>
            </a:r>
            <a:r>
              <a:rPr lang="pt-BR" sz="3200" dirty="0">
                <a:solidFill>
                  <a:schemeClr val="bg1"/>
                </a:solidFill>
              </a:rPr>
              <a:t> individualizado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1871663" y="900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1601"/>
            <a:ext cx="8496944" cy="522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AutoShape 10"/>
          <p:cNvSpPr>
            <a:spLocks noChangeArrowheads="1"/>
          </p:cNvSpPr>
          <p:nvPr/>
        </p:nvSpPr>
        <p:spPr bwMode="auto">
          <a:xfrm>
            <a:off x="5257800" y="43434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45" name="AutoShape 13"/>
          <p:cNvSpPr>
            <a:spLocks noChangeArrowheads="1"/>
          </p:cNvSpPr>
          <p:nvPr/>
        </p:nvSpPr>
        <p:spPr bwMode="auto">
          <a:xfrm>
            <a:off x="3960223" y="5207726"/>
            <a:ext cx="685800" cy="152400"/>
          </a:xfrm>
          <a:prstGeom prst="leftArrow">
            <a:avLst>
              <a:gd name="adj1" fmla="val 50000"/>
              <a:gd name="adj2" fmla="val 1125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5846" name="Retângulo 19"/>
          <p:cNvSpPr>
            <a:spLocks noChangeArrowheads="1"/>
          </p:cNvSpPr>
          <p:nvPr/>
        </p:nvSpPr>
        <p:spPr bwMode="auto">
          <a:xfrm>
            <a:off x="4724400" y="5115651"/>
            <a:ext cx="3048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pt-BR" sz="1400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pt-BR" sz="1600" dirty="0">
                <a:solidFill>
                  <a:srgbClr val="FF3300"/>
                </a:solidFill>
                <a:latin typeface="Tahoma" pitchFamily="34" charset="0"/>
              </a:rPr>
              <a:t>Morbidade ambulatorial</a:t>
            </a:r>
          </a:p>
        </p:txBody>
      </p:sp>
      <p:sp>
        <p:nvSpPr>
          <p:cNvPr id="35847" name="Retângulo 19"/>
          <p:cNvSpPr>
            <a:spLocks noChangeArrowheads="1"/>
          </p:cNvSpPr>
          <p:nvPr/>
        </p:nvSpPr>
        <p:spPr bwMode="auto">
          <a:xfrm>
            <a:off x="4876800" y="3548108"/>
            <a:ext cx="3048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pt-BR" sz="1400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pt-BR" sz="1600" dirty="0">
                <a:solidFill>
                  <a:srgbClr val="FF3300"/>
                </a:solidFill>
                <a:latin typeface="Tahoma" pitchFamily="34" charset="0"/>
              </a:rPr>
              <a:t>Procedência</a:t>
            </a:r>
          </a:p>
        </p:txBody>
      </p:sp>
      <p:sp>
        <p:nvSpPr>
          <p:cNvPr id="35848" name="AutoShape 16"/>
          <p:cNvSpPr>
            <a:spLocks noChangeArrowheads="1"/>
          </p:cNvSpPr>
          <p:nvPr/>
        </p:nvSpPr>
        <p:spPr bwMode="auto">
          <a:xfrm>
            <a:off x="4614502" y="3640183"/>
            <a:ext cx="685800" cy="152400"/>
          </a:xfrm>
          <a:prstGeom prst="leftArrow">
            <a:avLst>
              <a:gd name="adj1" fmla="val 50000"/>
              <a:gd name="adj2" fmla="val 1125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3528" y="332656"/>
            <a:ext cx="842493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</a:t>
            </a:r>
            <a:r>
              <a:rPr lang="pt-BR" sz="3200" dirty="0" err="1">
                <a:solidFill>
                  <a:schemeClr val="bg1"/>
                </a:solidFill>
              </a:rPr>
              <a:t>bpa</a:t>
            </a:r>
            <a:r>
              <a:rPr lang="pt-BR" sz="3200" dirty="0">
                <a:solidFill>
                  <a:schemeClr val="bg1"/>
                </a:solidFill>
              </a:rPr>
              <a:t> individualizado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1871663" y="900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36867" name="AutoShape 10"/>
          <p:cNvSpPr>
            <a:spLocks noChangeArrowheads="1"/>
          </p:cNvSpPr>
          <p:nvPr/>
        </p:nvSpPr>
        <p:spPr bwMode="auto">
          <a:xfrm>
            <a:off x="5257800" y="43434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869" name="Retângulo 2"/>
          <p:cNvSpPr>
            <a:spLocks noChangeArrowheads="1"/>
          </p:cNvSpPr>
          <p:nvPr/>
        </p:nvSpPr>
        <p:spPr bwMode="auto">
          <a:xfrm>
            <a:off x="495300" y="1460500"/>
            <a:ext cx="793908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dirty="0"/>
              <a:t> </a:t>
            </a:r>
            <a:r>
              <a:rPr lang="pt-BR" b="1" dirty="0"/>
              <a:t>Identificação do estabelecimento de saúde</a:t>
            </a:r>
          </a:p>
          <a:p>
            <a:endParaRPr lang="pt-BR" b="1" dirty="0"/>
          </a:p>
          <a:p>
            <a:r>
              <a:rPr lang="pt-BR" b="1" dirty="0"/>
              <a:t> Identificação do usuário do SUS</a:t>
            </a:r>
          </a:p>
          <a:p>
            <a:endParaRPr lang="pt-BR" b="1" dirty="0"/>
          </a:p>
          <a:p>
            <a:r>
              <a:rPr lang="pt-BR" b="1" dirty="0"/>
              <a:t> Dados do atendimento</a:t>
            </a:r>
          </a:p>
          <a:p>
            <a:endParaRPr lang="pt-BR" b="1" dirty="0"/>
          </a:p>
          <a:p>
            <a:r>
              <a:rPr lang="pt-BR" b="1" dirty="0"/>
              <a:t> Ações realizadas</a:t>
            </a: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3" y="3861048"/>
            <a:ext cx="8153400" cy="25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5536" y="332656"/>
            <a:ext cx="828092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RAAS (Redes de Atenção)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ângulo 7"/>
          <p:cNvSpPr>
            <a:spLocks noChangeArrowheads="1"/>
          </p:cNvSpPr>
          <p:nvPr/>
        </p:nvSpPr>
        <p:spPr bwMode="auto">
          <a:xfrm>
            <a:off x="395536" y="1556792"/>
            <a:ext cx="8305800" cy="4555093"/>
          </a:xfrm>
          <a:prstGeom prst="rect">
            <a:avLst/>
          </a:prstGeom>
          <a:noFill/>
          <a:ln>
            <a:solidFill>
              <a:srgbClr val="0091C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buClr>
                <a:srgbClr val="FF9933"/>
              </a:buClr>
              <a:buFont typeface="Wingdings" pitchFamily="2" charset="2"/>
              <a:buNone/>
            </a:pPr>
            <a:r>
              <a:rPr lang="pt-BR" sz="2000" b="1" dirty="0"/>
              <a:t>Autorização de Procedimentos Ambulatoriais de Alta Complexidade/Custo – APAC</a:t>
            </a:r>
          </a:p>
          <a:p>
            <a:pPr algn="just">
              <a:spcAft>
                <a:spcPts val="600"/>
              </a:spcAft>
              <a:buClr>
                <a:srgbClr val="FF9933"/>
              </a:buClr>
              <a:buFont typeface="Wingdings" pitchFamily="2" charset="2"/>
              <a:buNone/>
            </a:pPr>
            <a:endParaRPr lang="pt-BR" sz="2000" b="1" dirty="0"/>
          </a:p>
          <a:p>
            <a:pPr algn="just">
              <a:spcAft>
                <a:spcPts val="600"/>
              </a:spcAft>
              <a:buClr>
                <a:srgbClr val="FF9933"/>
              </a:buClr>
            </a:pPr>
            <a:r>
              <a:rPr lang="pt-BR" sz="2000" b="1" dirty="0"/>
              <a:t> Integra o SIA : operacionalização procedimentos ambulatoriais que necessitam de autorização.</a:t>
            </a:r>
          </a:p>
          <a:p>
            <a:pPr algn="just">
              <a:spcAft>
                <a:spcPts val="600"/>
              </a:spcAft>
              <a:buClr>
                <a:srgbClr val="FF9933"/>
              </a:buClr>
              <a:buFont typeface="Wingdings" pitchFamily="2" charset="2"/>
              <a:buNone/>
            </a:pPr>
            <a:endParaRPr lang="pt-BR" sz="2000" b="1" dirty="0"/>
          </a:p>
          <a:p>
            <a:pPr algn="just">
              <a:spcAft>
                <a:spcPts val="600"/>
              </a:spcAft>
              <a:buClr>
                <a:srgbClr val="FF9933"/>
              </a:buClr>
            </a:pPr>
            <a:r>
              <a:rPr lang="pt-BR" sz="2000" b="1" dirty="0"/>
              <a:t> Possibilita o registro individualizado dos atendimentos e procedimentos considerados pelo MS de alta complexidade/custo, tendo alguns procedimentos de média  (</a:t>
            </a:r>
            <a:r>
              <a:rPr lang="pt-BR" sz="2000" b="1" dirty="0" err="1"/>
              <a:t>fotocoagulação</a:t>
            </a:r>
            <a:r>
              <a:rPr lang="pt-BR" sz="2000" b="1" dirty="0"/>
              <a:t> a laser), considerados como necessários de serem individualizados.</a:t>
            </a:r>
          </a:p>
          <a:p>
            <a:pPr algn="just">
              <a:spcAft>
                <a:spcPts val="600"/>
              </a:spcAft>
              <a:buClr>
                <a:srgbClr val="FF9933"/>
              </a:buClr>
            </a:pPr>
            <a:endParaRPr lang="pt-BR" sz="2000" b="1" dirty="0"/>
          </a:p>
          <a:p>
            <a:pPr algn="just">
              <a:spcAft>
                <a:spcPts val="600"/>
              </a:spcAft>
              <a:buClr>
                <a:srgbClr val="FF9933"/>
              </a:buClr>
            </a:pPr>
            <a:r>
              <a:rPr lang="pt-BR" sz="2000" b="1" dirty="0"/>
              <a:t> APAC = procedimentos de atenção especializada com tratamento contínuo e que tenham associação de procedimentos principal e secundários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95536" y="324609"/>
            <a:ext cx="8352928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APAC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ângulo 7"/>
          <p:cNvSpPr>
            <a:spLocks noChangeArrowheads="1"/>
          </p:cNvSpPr>
          <p:nvPr/>
        </p:nvSpPr>
        <p:spPr bwMode="auto">
          <a:xfrm>
            <a:off x="533400" y="1600200"/>
            <a:ext cx="8153400" cy="5093702"/>
          </a:xfrm>
          <a:prstGeom prst="rect">
            <a:avLst/>
          </a:prstGeom>
          <a:noFill/>
          <a:ln>
            <a:solidFill>
              <a:srgbClr val="0082B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buClr>
                <a:srgbClr val="FF9933"/>
              </a:buClr>
            </a:pPr>
            <a:r>
              <a:rPr lang="pt-BR" sz="2000" dirty="0">
                <a:solidFill>
                  <a:schemeClr val="accent2"/>
                </a:solidFill>
              </a:rPr>
              <a:t> </a:t>
            </a:r>
            <a:r>
              <a:rPr lang="pt-BR" sz="2000" b="1" dirty="0"/>
              <a:t>O APAC-SIA é um aplicativo que dispõe do banco de dados do tipo relacional, composto por um conjunto de tabelas que viabilizam o controle administrativo da produção ambulatorial.</a:t>
            </a:r>
          </a:p>
          <a:p>
            <a:pPr algn="just">
              <a:spcAft>
                <a:spcPts val="600"/>
              </a:spcAft>
              <a:buClr>
                <a:srgbClr val="FF9933"/>
              </a:buClr>
            </a:pPr>
            <a:endParaRPr lang="pt-BR" sz="2000" b="1" dirty="0"/>
          </a:p>
          <a:p>
            <a:pPr algn="just">
              <a:spcAft>
                <a:spcPts val="600"/>
              </a:spcAft>
              <a:buClr>
                <a:srgbClr val="FF9933"/>
              </a:buClr>
            </a:pPr>
            <a:r>
              <a:rPr lang="pt-BR" sz="2000" b="1" dirty="0"/>
              <a:t> Armazena dados sobre  produção e cadastro de pacientes e de estabelecimentos  de saúde autorizados a realizar procedimentos de média e  de alta complexidade que prescinde de autorização.</a:t>
            </a:r>
          </a:p>
          <a:p>
            <a:pPr algn="just">
              <a:spcAft>
                <a:spcPts val="600"/>
              </a:spcAft>
              <a:buClr>
                <a:srgbClr val="FF9933"/>
              </a:buClr>
            </a:pPr>
            <a:endParaRPr lang="pt-BR" sz="2000" b="1" dirty="0"/>
          </a:p>
          <a:p>
            <a:pPr algn="just">
              <a:spcAft>
                <a:spcPts val="600"/>
              </a:spcAft>
              <a:buClr>
                <a:srgbClr val="FF9933"/>
              </a:buClr>
            </a:pPr>
            <a:r>
              <a:rPr lang="pt-BR" sz="2000" b="1" dirty="0"/>
              <a:t> Banco de dados relacional projetado de tal forma que não haja duplicidade de registros (dentro </a:t>
            </a:r>
            <a:r>
              <a:rPr lang="pt-BR" sz="2000" b="1"/>
              <a:t>da gestão)</a:t>
            </a:r>
          </a:p>
          <a:p>
            <a:pPr algn="just">
              <a:spcAft>
                <a:spcPts val="600"/>
              </a:spcAft>
              <a:buClr>
                <a:srgbClr val="FF9933"/>
              </a:buClr>
            </a:pPr>
            <a:r>
              <a:rPr lang="pt-BR" sz="2000" b="1"/>
              <a:t>. </a:t>
            </a:r>
            <a:r>
              <a:rPr lang="pt-BR" sz="2000" b="1" dirty="0"/>
              <a:t>Essa forma de arquivamento otimiza a recuperação e a manutenção (inclusão, alteração e exclusão) dos registros. A comunicação entre as tabelas é feita por meio de uma chave de relacionamento, resultante da combinação de uma ou mais variáveis para a formação de um identificador único.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5536" y="324609"/>
            <a:ext cx="8352928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APAC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6" name="Rectangle 16"/>
          <p:cNvSpPr>
            <a:spLocks noChangeArrowheads="1"/>
          </p:cNvSpPr>
          <p:nvPr/>
        </p:nvSpPr>
        <p:spPr bwMode="auto">
          <a:xfrm>
            <a:off x="611560" y="1340643"/>
            <a:ext cx="792088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ct val="35000"/>
              </a:spcAft>
              <a:buFontTx/>
              <a:buNone/>
            </a:pPr>
            <a:endParaRPr lang="en-US">
              <a:solidFill>
                <a:schemeClr val="tx1"/>
              </a:solidFill>
              <a:latin typeface="Tahoma" pitchFamily="34" charset="0"/>
            </a:endParaRPr>
          </a:p>
        </p:txBody>
      </p:sp>
      <p:grpSp>
        <p:nvGrpSpPr>
          <p:cNvPr id="39940" name="Group 18"/>
          <p:cNvGrpSpPr>
            <a:grpSpLocks/>
          </p:cNvGrpSpPr>
          <p:nvPr/>
        </p:nvGrpSpPr>
        <p:grpSpPr bwMode="auto">
          <a:xfrm>
            <a:off x="463641" y="2276873"/>
            <a:ext cx="7899400" cy="903288"/>
            <a:chOff x="658" y="1678"/>
            <a:chExt cx="4560" cy="569"/>
          </a:xfrm>
        </p:grpSpPr>
        <p:sp>
          <p:nvSpPr>
            <p:cNvPr id="39942" name="Rectangle 19"/>
            <p:cNvSpPr>
              <a:spLocks noChangeArrowheads="1"/>
            </p:cNvSpPr>
            <p:nvPr/>
          </p:nvSpPr>
          <p:spPr bwMode="auto">
            <a:xfrm>
              <a:off x="658" y="1974"/>
              <a:ext cx="4560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ct val="35000"/>
                </a:spcAft>
              </a:pPr>
              <a:r>
                <a:rPr lang="pt-BR" sz="2000" dirty="0">
                  <a:solidFill>
                    <a:schemeClr val="accent2"/>
                  </a:solidFill>
                  <a:latin typeface="Tahoma" pitchFamily="34" charset="0"/>
                </a:rPr>
                <a:t> </a:t>
              </a:r>
              <a:endParaRPr lang="pt-BR" sz="2000" dirty="0">
                <a:solidFill>
                  <a:schemeClr val="accent2"/>
                </a:solidFill>
              </a:endParaRPr>
            </a:p>
          </p:txBody>
        </p:sp>
        <p:sp>
          <p:nvSpPr>
            <p:cNvPr id="39943" name="Rectangle 20"/>
            <p:cNvSpPr>
              <a:spLocks noChangeArrowheads="1"/>
            </p:cNvSpPr>
            <p:nvPr/>
          </p:nvSpPr>
          <p:spPr bwMode="auto">
            <a:xfrm>
              <a:off x="2250" y="1678"/>
              <a:ext cx="106" cy="288"/>
            </a:xfrm>
            <a:prstGeom prst="rect">
              <a:avLst/>
            </a:prstGeom>
            <a:noFill/>
            <a:ln>
              <a:noFill/>
            </a:ln>
            <a:effectLst>
              <a:outerShdw dist="45791" dir="202140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endParaRPr lang="pt-BR">
                <a:solidFill>
                  <a:schemeClr val="accent2"/>
                </a:solidFill>
                <a:latin typeface="Tahoma" pitchFamily="34" charset="0"/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408990" y="1534219"/>
            <a:ext cx="8339473" cy="3570208"/>
          </a:xfrm>
          <a:prstGeom prst="rect">
            <a:avLst/>
          </a:prstGeom>
          <a:noFill/>
          <a:ln>
            <a:solidFill>
              <a:srgbClr val="0082B0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/>
              <a:t>APAC SEM CONTINUIDADE (ÚNICA): apresentada uma única vez</a:t>
            </a:r>
          </a:p>
          <a:p>
            <a:pPr algn="just">
              <a:lnSpc>
                <a:spcPct val="120000"/>
              </a:lnSpc>
              <a:spcAft>
                <a:spcPct val="35000"/>
              </a:spcAft>
              <a:buFontTx/>
              <a:buNone/>
            </a:pPr>
            <a:r>
              <a:rPr lang="pt-BR" sz="2000" b="1" dirty="0"/>
              <a:t>Período de validade: 01(uma) ou até 03 (três) competências, a partir da data de autorização.</a:t>
            </a:r>
          </a:p>
          <a:p>
            <a:pPr algn="just">
              <a:lnSpc>
                <a:spcPct val="120000"/>
              </a:lnSpc>
              <a:spcAft>
                <a:spcPct val="35000"/>
              </a:spcAft>
              <a:buFontTx/>
              <a:buNone/>
            </a:pPr>
            <a:r>
              <a:rPr lang="pt-BR" sz="2000" b="1" dirty="0"/>
              <a:t>Exemplo : 02.11.02.001-0 cateterismo cardíaco</a:t>
            </a:r>
          </a:p>
          <a:p>
            <a:endParaRPr lang="pt-BR" sz="2000" b="1" dirty="0"/>
          </a:p>
          <a:p>
            <a:pPr marL="0" lvl="1"/>
            <a:r>
              <a:rPr lang="pt-BR" sz="2000" b="1" dirty="0"/>
              <a:t>APAC Inicial/Continuidade (</a:t>
            </a:r>
            <a:r>
              <a:rPr lang="pt-BR" sz="2000" b="1" dirty="0" err="1"/>
              <a:t>Ex</a:t>
            </a:r>
            <a:r>
              <a:rPr lang="pt-BR" sz="2000" b="1" dirty="0"/>
              <a:t> : </a:t>
            </a:r>
            <a:r>
              <a:rPr lang="pt-BR" sz="2000" b="1" dirty="0" err="1"/>
              <a:t>trs</a:t>
            </a:r>
            <a:r>
              <a:rPr lang="pt-BR" sz="2000" b="1" dirty="0"/>
              <a:t> )</a:t>
            </a:r>
          </a:p>
          <a:p>
            <a:pPr marL="0" lvl="1"/>
            <a:r>
              <a:rPr lang="pt-BR" sz="2000" b="1" dirty="0"/>
              <a:t>Per</a:t>
            </a:r>
            <a:r>
              <a:rPr lang="pt-BR" sz="2000" b="1" dirty="0">
                <a:latin typeface="Tahoma" pitchFamily="34" charset="0"/>
              </a:rPr>
              <a:t>í</a:t>
            </a:r>
            <a:r>
              <a:rPr lang="pt-BR" sz="2000" b="1" dirty="0"/>
              <a:t>odo de validade: apresentada até 3  competências</a:t>
            </a:r>
          </a:p>
          <a:p>
            <a:pPr marL="0" lvl="1"/>
            <a:r>
              <a:rPr lang="pt-BR" sz="2000" b="1" dirty="0"/>
              <a:t>Inicial                                    1</a:t>
            </a:r>
            <a:r>
              <a:rPr lang="pt-BR" sz="2000" b="1" dirty="0">
                <a:latin typeface="Tahoma" pitchFamily="34" charset="0"/>
              </a:rPr>
              <a:t>ª</a:t>
            </a:r>
            <a:r>
              <a:rPr lang="pt-BR" sz="2000" b="1" dirty="0"/>
              <a:t> </a:t>
            </a:r>
            <a:r>
              <a:rPr lang="pt-BR" sz="2000" b="1" dirty="0" err="1"/>
              <a:t>Comp</a:t>
            </a:r>
            <a:endParaRPr lang="pt-BR" sz="2000" b="1" dirty="0"/>
          </a:p>
          <a:p>
            <a:pPr marL="0" lvl="1"/>
            <a:r>
              <a:rPr lang="pt-BR" sz="2000" b="1" dirty="0"/>
              <a:t>1</a:t>
            </a:r>
            <a:r>
              <a:rPr lang="pt-BR" sz="2000" b="1" dirty="0">
                <a:latin typeface="Tahoma" pitchFamily="34" charset="0"/>
              </a:rPr>
              <a:t>ª</a:t>
            </a:r>
            <a:r>
              <a:rPr lang="pt-BR" sz="2000" b="1" dirty="0"/>
              <a:t> Continuidade                 2</a:t>
            </a:r>
            <a:r>
              <a:rPr lang="pt-BR" sz="2000" b="1" dirty="0">
                <a:latin typeface="Tahoma" pitchFamily="34" charset="0"/>
              </a:rPr>
              <a:t>ª</a:t>
            </a:r>
            <a:r>
              <a:rPr lang="pt-BR" sz="2000" b="1" dirty="0"/>
              <a:t> </a:t>
            </a:r>
            <a:r>
              <a:rPr lang="pt-BR" sz="2000" b="1" dirty="0" err="1"/>
              <a:t>Comp</a:t>
            </a:r>
            <a:endParaRPr lang="pt-BR" sz="2000" b="1" dirty="0"/>
          </a:p>
          <a:p>
            <a:pPr marL="0" lvl="1"/>
            <a:r>
              <a:rPr lang="pt-BR" sz="2000" b="1" dirty="0"/>
              <a:t>2</a:t>
            </a:r>
            <a:r>
              <a:rPr lang="pt-BR" sz="2000" b="1" dirty="0">
                <a:latin typeface="Tahoma" pitchFamily="34" charset="0"/>
              </a:rPr>
              <a:t>ª</a:t>
            </a:r>
            <a:r>
              <a:rPr lang="pt-BR" sz="2000" b="1" dirty="0"/>
              <a:t> Continuidade                 3</a:t>
            </a:r>
            <a:r>
              <a:rPr lang="pt-BR" sz="2000" b="1" dirty="0">
                <a:latin typeface="Tahoma" pitchFamily="34" charset="0"/>
              </a:rPr>
              <a:t>ª</a:t>
            </a:r>
            <a:r>
              <a:rPr lang="pt-BR" sz="2000" b="1" dirty="0"/>
              <a:t> </a:t>
            </a:r>
            <a:r>
              <a:rPr lang="pt-BR" sz="2000" b="1" dirty="0" err="1"/>
              <a:t>Comp</a:t>
            </a:r>
            <a:endParaRPr lang="pt-BR" sz="2000" b="1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95536" y="324609"/>
            <a:ext cx="8352928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APAC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75" name="Rectangle 11"/>
          <p:cNvSpPr>
            <a:spLocks noChangeArrowheads="1"/>
          </p:cNvSpPr>
          <p:nvPr/>
        </p:nvSpPr>
        <p:spPr bwMode="auto">
          <a:xfrm>
            <a:off x="381337" y="1628800"/>
            <a:ext cx="8352928" cy="4801314"/>
          </a:xfrm>
          <a:prstGeom prst="rect">
            <a:avLst/>
          </a:prstGeom>
          <a:noFill/>
          <a:ln w="9525">
            <a:solidFill>
              <a:srgbClr val="0091C4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pt-BR" sz="2000" b="1" dirty="0"/>
              <a:t>Identificação da Unidade/APAC contém campos para :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pt-BR" sz="2000" b="1" dirty="0"/>
              <a:t>o registro do número da APAC, número da APAC anterior, código do CNES solicitante, código do CNES executante, início da validade da APAC e fim da validade da APAC, assim como as informações que permitem identificar o usuário, tais como: naturalidade/nacionalidade, número do prontuário, número do cartão nacional de saúde, nome do usuário, nome da mãe, endereço completo paciente, município, data nascimento, sexo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pt-BR" sz="2000" b="1" dirty="0"/>
              <a:t>Tela Procedimentos Realizados</a:t>
            </a:r>
            <a:r>
              <a:rPr lang="pt-BR" sz="2000" b="1" dirty="0">
                <a:latin typeface="Tahoma" pitchFamily="34" charset="0"/>
              </a:rPr>
              <a:t> :</a:t>
            </a:r>
          </a:p>
          <a:p>
            <a:pPr algn="just">
              <a:lnSpc>
                <a:spcPct val="125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pt-BR" sz="2000" b="1" dirty="0"/>
              <a:t>são</a:t>
            </a:r>
            <a:r>
              <a:rPr lang="pt-BR" sz="2000" b="1" dirty="0">
                <a:latin typeface="Tahoma" pitchFamily="34" charset="0"/>
              </a:rPr>
              <a:t> </a:t>
            </a:r>
            <a:r>
              <a:rPr lang="pt-BR" sz="2000" b="1" dirty="0"/>
              <a:t>registradas as informações referentes aos códigos dos procedimentos previamente autorizados (chamados de principal) e os códigos dos procedimentos compatíveis com os procedimentos principais (chamados de secundários)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5536" y="324609"/>
            <a:ext cx="8352928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APAC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8"/>
          <p:cNvSpPr>
            <a:spLocks noChangeArrowheads="1"/>
          </p:cNvSpPr>
          <p:nvPr/>
        </p:nvSpPr>
        <p:spPr bwMode="auto">
          <a:xfrm>
            <a:off x="395536" y="1628800"/>
            <a:ext cx="8352928" cy="3539430"/>
          </a:xfrm>
          <a:prstGeom prst="rect">
            <a:avLst/>
          </a:prstGeom>
          <a:noFill/>
          <a:ln>
            <a:solidFill>
              <a:srgbClr val="0082B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2000" b="1" dirty="0"/>
              <a:t>Além disso, registram-se também, o código do CBO de quem realizou o procedimento, o quantitativo de procedimentos realizados, CID principal, o código do motivo de saída/permanência e a data de alta que é obrigatória para os seguintes códigos: em caso de alta, óbito, transferência para outro estabelecimento de saúde e mudança de procedimento. 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pt-BR" sz="1000" b="1" dirty="0"/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2000" b="1" dirty="0"/>
              <a:t>Quando o procedimento realizado necessitar de dados complementares ( Hemodiálise, Quimioterapia, Radioterapia, Transplante, Atenção à Saúde Auditiva, Cirurgia Bariátrica), o aplicativo APAC abre uma tela para o registro das especificidades de cada procedimento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5536" y="324609"/>
            <a:ext cx="8352928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APAC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467544" y="1988840"/>
            <a:ext cx="8136904" cy="4247317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  <a:buClr>
                <a:srgbClr val="FF9933"/>
              </a:buClr>
              <a:buFont typeface="Wingdings" pitchFamily="2" charset="2"/>
              <a:buNone/>
              <a:defRPr/>
            </a:pPr>
            <a:r>
              <a:rPr lang="pt-BR" b="1" dirty="0"/>
              <a:t>Sistema de Informação de Serviços de Saúde cujo propósito é selecionar os  dados pertinentes a esses serviços e transformá-los  na informação  necessária  para  o processo de  decisões,    próprio  das organizações  e  dos  indivíduos  que planejam, administram, medem e avaliam os serviços de saúde.</a:t>
            </a:r>
          </a:p>
          <a:p>
            <a:pPr algn="just">
              <a:lnSpc>
                <a:spcPct val="250000"/>
              </a:lnSpc>
              <a:buClr>
                <a:srgbClr val="FF9933"/>
              </a:buClr>
              <a:buFont typeface="Wingdings" pitchFamily="2" charset="2"/>
              <a:buNone/>
              <a:defRPr/>
            </a:pPr>
            <a:r>
              <a:rPr lang="pt-BR" b="1" dirty="0"/>
              <a:t>Considera-se  que  a transformação de um dado em informação exige, além da análise, a divulgação e as recomendações para a ação.  (OMS, 1997)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b="0" dirty="0">
                <a:solidFill>
                  <a:schemeClr val="bg1"/>
                </a:solidFill>
              </a:rPr>
              <a:t>SISTEMAS DE INFORMAÇÃO EM SAÚDE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467544" y="1340768"/>
            <a:ext cx="8136904" cy="369332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DEFINIÇÃO: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609600" y="3124200"/>
            <a:ext cx="853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endParaRPr lang="pt-BR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Tx/>
              <a:buNone/>
            </a:pPr>
            <a:endParaRPr lang="pt-BR">
              <a:solidFill>
                <a:srgbClr val="FF0000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endParaRPr lang="pt-BR">
              <a:solidFill>
                <a:schemeClr val="tx1"/>
              </a:solidFill>
              <a:latin typeface="Tahoma" pitchFamily="34" charset="0"/>
            </a:endParaRPr>
          </a:p>
          <a:p>
            <a:pPr>
              <a:buFontTx/>
              <a:buNone/>
            </a:pPr>
            <a:endParaRPr lang="pt-BR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539552" y="1625083"/>
            <a:ext cx="8064896" cy="3253305"/>
          </a:xfrm>
          <a:prstGeom prst="rect">
            <a:avLst/>
          </a:prstGeom>
          <a:noFill/>
          <a:ln>
            <a:solidFill>
              <a:srgbClr val="0082B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2401" tIns="41201" rIns="82401" bIns="41201" anchor="ctr">
            <a:spAutoFit/>
          </a:bodyPr>
          <a:lstStyle/>
          <a:p>
            <a:pPr marL="342900" indent="-342900" defTabSz="823913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tabLst>
                <a:tab pos="927100" algn="l"/>
              </a:tabLst>
            </a:pPr>
            <a:r>
              <a:rPr lang="pt-BR" sz="2000" b="1" dirty="0"/>
              <a:t>paciente necessita de atendimentos que exigem autorização</a:t>
            </a:r>
            <a:endParaRPr lang="pt-BR" sz="2000" b="1" dirty="0">
              <a:cs typeface="Times New Roman" pitchFamily="18" charset="0"/>
            </a:endParaRPr>
          </a:p>
          <a:p>
            <a:pPr marL="342900" indent="-342900" algn="just" defTabSz="823913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tabLst>
                <a:tab pos="927100" algn="l"/>
              </a:tabLst>
            </a:pPr>
            <a:r>
              <a:rPr lang="pt-BR" sz="2000" b="1" dirty="0"/>
              <a:t>profissional responsável pelo paciente emite o Laudo para Solicitação/Autorização APAC em 2 vias</a:t>
            </a:r>
          </a:p>
          <a:p>
            <a:pPr marL="342900" indent="-342900" algn="just" defTabSz="823913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tabLst>
                <a:tab pos="927100" algn="l"/>
              </a:tabLst>
            </a:pPr>
            <a:r>
              <a:rPr lang="pt-BR" sz="2000" b="1" dirty="0"/>
              <a:t>órgão autorizador  verifica se o Laudo está corretamente preenchido e se a solicitação procede tecnicamente (protocolos </a:t>
            </a:r>
            <a:r>
              <a:rPr lang="pt-BR" sz="2000" b="1" dirty="0" err="1"/>
              <a:t>clinicos</a:t>
            </a:r>
            <a:r>
              <a:rPr lang="pt-BR" sz="2000" b="1" dirty="0"/>
              <a:t>)</a:t>
            </a:r>
          </a:p>
          <a:p>
            <a:pPr marL="342900" indent="-342900" algn="just" defTabSz="823913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tabLst>
                <a:tab pos="927100" algn="l"/>
              </a:tabLst>
            </a:pPr>
            <a:r>
              <a:rPr lang="pt-BR" sz="2000" b="1" dirty="0"/>
              <a:t>se o procedimento é autorizado, o autorizador registra o número da APAC, a data de validade da APAC e o nome do estabelecimento de saúde onde o paciente receberá atendimento.</a:t>
            </a:r>
            <a:endParaRPr lang="pt-BR" sz="2000" b="1" dirty="0"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fluxos para autorização APAC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09600" y="3124200"/>
            <a:ext cx="853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endParaRPr lang="pt-BR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Tx/>
              <a:buNone/>
            </a:pPr>
            <a:endParaRPr lang="pt-BR">
              <a:solidFill>
                <a:srgbClr val="FF0000"/>
              </a:solidFill>
              <a:latin typeface="Arial Black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endParaRPr lang="pt-BR">
              <a:solidFill>
                <a:schemeClr val="tx1"/>
              </a:solidFill>
              <a:latin typeface="Tahoma" pitchFamily="34" charset="0"/>
            </a:endParaRPr>
          </a:p>
          <a:p>
            <a:pPr>
              <a:buFontTx/>
              <a:buNone/>
            </a:pPr>
            <a:endParaRPr lang="pt-BR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539552" y="1556792"/>
            <a:ext cx="8064896" cy="3437971"/>
          </a:xfrm>
          <a:prstGeom prst="rect">
            <a:avLst/>
          </a:prstGeom>
          <a:noFill/>
          <a:ln>
            <a:solidFill>
              <a:srgbClr val="0091C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2401" tIns="41201" rIns="82401" bIns="41201" anchor="ctr">
            <a:spAutoFit/>
          </a:bodyPr>
          <a:lstStyle/>
          <a:p>
            <a:pPr marL="342900" indent="-342900" algn="just" defTabSz="823913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tabLst>
                <a:tab pos="927100" algn="l"/>
              </a:tabLst>
            </a:pPr>
            <a:r>
              <a:rPr lang="pt-BR" sz="2000" b="1" dirty="0"/>
              <a:t>Estabelecimento de saúde presta o devido atendimento aos pacientes e posteriormente através do aplicativo de captação APAC/Magnético efetua o registro de todos os atendimentos autorizados e prestados aos pacientes.</a:t>
            </a:r>
          </a:p>
          <a:p>
            <a:pPr marL="342900" indent="-342900" algn="just" defTabSz="823913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tabLst>
                <a:tab pos="927100" algn="l"/>
              </a:tabLst>
            </a:pPr>
            <a:endParaRPr lang="pt-BR" sz="2000" b="1" dirty="0"/>
          </a:p>
          <a:p>
            <a:pPr marL="342900" indent="-342900" algn="just" defTabSz="823913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tabLst>
                <a:tab pos="927100" algn="l"/>
              </a:tabLst>
            </a:pPr>
            <a:r>
              <a:rPr lang="pt-BR" sz="2000" b="1" dirty="0"/>
              <a:t>O estabelecimento de saúde encaminha as informações registradas no aplicativo APAC/Magnético à Secretaria de Saúde Municipal ou Estadual, dependendo da gestão do estabelecimento, para serem processadas pelo SIA.</a:t>
            </a:r>
            <a:endParaRPr lang="pt-BR" b="1" dirty="0">
              <a:latin typeface="Tahoma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fluxos para autorização APAC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395536" y="1484784"/>
            <a:ext cx="8280920" cy="5112568"/>
          </a:xfrm>
          <a:prstGeom prst="rect">
            <a:avLst/>
          </a:prstGeom>
          <a:noFill/>
          <a:ln>
            <a:solidFill>
              <a:srgbClr val="0082B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  <a:buFont typeface="Wingdings" pitchFamily="2" charset="2"/>
              <a:buNone/>
            </a:pPr>
            <a:r>
              <a:rPr lang="pt-BR" sz="2000" b="1" dirty="0"/>
              <a:t>Motivos de devolução de laudos APAC: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endParaRPr lang="pt-BR" sz="2000" b="1" dirty="0"/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  <a:buFont typeface="Wingdings" pitchFamily="2" charset="2"/>
              <a:buNone/>
            </a:pPr>
            <a:r>
              <a:rPr lang="pt-BR" sz="2000" b="1" dirty="0"/>
              <a:t>Problemas no preenchimento 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r>
              <a:rPr lang="pt-BR" sz="2000" b="1" dirty="0"/>
              <a:t>Rasuras / Letra ilegível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r>
              <a:rPr lang="pt-BR" sz="2000" b="1" dirty="0"/>
              <a:t>Procedimento solicitado errado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r>
              <a:rPr lang="pt-BR" sz="2000" b="1" dirty="0"/>
              <a:t>Informações ausentes ou insuficientes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r>
              <a:rPr lang="pt-BR" sz="2000" b="1" dirty="0"/>
              <a:t>Falta CPF médico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r>
              <a:rPr lang="pt-BR" sz="2000" b="1" dirty="0"/>
              <a:t>Preenchimento incompleto e/ou ausência de exames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endParaRPr lang="pt-BR" sz="2000" b="1" dirty="0"/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  <a:buFont typeface="Wingdings" pitchFamily="2" charset="2"/>
              <a:buNone/>
            </a:pPr>
            <a:r>
              <a:rPr lang="pt-BR" sz="2000" b="1" dirty="0"/>
              <a:t>Problemas técnicos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r>
              <a:rPr lang="pt-BR" sz="2000" b="1" dirty="0"/>
              <a:t>Procedimento incompatível com especialidade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r>
              <a:rPr lang="pt-BR" sz="2000" b="1" dirty="0"/>
              <a:t>Cobrança indevida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r>
              <a:rPr lang="pt-BR" sz="2000" b="1" dirty="0"/>
              <a:t>Prestador não autorizado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r>
              <a:rPr lang="pt-BR" sz="2000" b="1" dirty="0"/>
              <a:t>CID incompatível</a:t>
            </a:r>
          </a:p>
          <a:p>
            <a:pPr marL="457200" indent="-457200" algn="just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SzPct val="90000"/>
            </a:pPr>
            <a:r>
              <a:rPr lang="pt-BR" sz="2000" b="1" dirty="0"/>
              <a:t>Procedimento x justificativa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381000" y="344488"/>
            <a:ext cx="829545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 S I A  - APAC : problemas na autorização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56792"/>
            <a:ext cx="8295456" cy="4600575"/>
          </a:xfrm>
          <a:prstGeom prst="rect">
            <a:avLst/>
          </a:prstGeom>
          <a:noFill/>
          <a:ln w="9525">
            <a:solidFill>
              <a:srgbClr val="0082B0"/>
            </a:solidFill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1000" y="344488"/>
            <a:ext cx="829545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 S I A  - APAC : problemas na crítica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55"/>
          <p:cNvSpPr txBox="1">
            <a:spLocks noChangeArrowheads="1"/>
          </p:cNvSpPr>
          <p:nvPr/>
        </p:nvSpPr>
        <p:spPr bwMode="auto">
          <a:xfrm>
            <a:off x="395536" y="1556792"/>
            <a:ext cx="8280920" cy="4278094"/>
          </a:xfrm>
          <a:prstGeom prst="rect">
            <a:avLst/>
          </a:prstGeom>
          <a:noFill/>
          <a:ln>
            <a:solidFill>
              <a:srgbClr val="0082B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  <a:buClr>
                <a:srgbClr val="66FF66"/>
              </a:buClr>
              <a:buSzPct val="90000"/>
              <a:buFontTx/>
              <a:buChar char="•"/>
            </a:pPr>
            <a:r>
              <a:rPr lang="pt-BR" sz="2000" dirty="0">
                <a:solidFill>
                  <a:schemeClr val="accent2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“SISTEMAS PRÓPRIOS”  </a:t>
            </a:r>
          </a:p>
          <a:p>
            <a:pPr algn="just" eaLnBrk="1" hangingPunct="1">
              <a:lnSpc>
                <a:spcPct val="110000"/>
              </a:lnSpc>
              <a:spcBef>
                <a:spcPct val="50000"/>
              </a:spcBef>
              <a:buClr>
                <a:srgbClr val="66FF66"/>
              </a:buClr>
              <a:buSzPct val="90000"/>
              <a:buFontTx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os prestadores também podem utilizar aplicativos de captação do atendimento desde que as informações de saída desses aplicativos sejam no formato (layout) que possam ser importadas pelo SIA;</a:t>
            </a:r>
          </a:p>
          <a:p>
            <a:pPr algn="just" eaLnBrk="1" hangingPunct="1">
              <a:lnSpc>
                <a:spcPct val="110000"/>
              </a:lnSpc>
              <a:spcBef>
                <a:spcPct val="50000"/>
              </a:spcBef>
              <a:buClr>
                <a:srgbClr val="66FF66"/>
              </a:buClr>
              <a:buSzPct val="90000"/>
              <a:buFontTx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 PORÉM PODEM TER VALORES DIVERGENTES E SEM CRÍTICAS</a:t>
            </a:r>
          </a:p>
          <a:p>
            <a:pPr algn="just" eaLnBrk="1" hangingPunct="1">
              <a:lnSpc>
                <a:spcPct val="110000"/>
              </a:lnSpc>
              <a:spcBef>
                <a:spcPct val="50000"/>
              </a:spcBef>
              <a:buClr>
                <a:srgbClr val="66FF66"/>
              </a:buClr>
              <a:buSzPct val="90000"/>
              <a:buFontTx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 BPA/magnético, RAAS (Registro das Ações Ambulatoriais de Saúde), APAC/magnética que compatibilizam as   informações digitadas com algumas regras expressas na tabela de procedimentos que são constantemente atualizados (normas editadas pelo MS = </a:t>
            </a:r>
            <a:r>
              <a:rPr lang="pt-BR" sz="2000" dirty="0" err="1">
                <a:solidFill>
                  <a:schemeClr val="tx1"/>
                </a:solidFill>
              </a:rPr>
              <a:t>leia_me</a:t>
            </a:r>
            <a:r>
              <a:rPr lang="pt-BR" sz="2000" dirty="0">
                <a:solidFill>
                  <a:schemeClr val="tx1"/>
                </a:solidFill>
              </a:rPr>
              <a:t> ) 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344488"/>
            <a:ext cx="829545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 S I A  - APAC : problemas na crítica</a:t>
            </a:r>
          </a:p>
        </p:txBody>
      </p:sp>
    </p:spTree>
    <p:extLst>
      <p:ext uri="{BB962C8B-B14F-4D97-AF65-F5344CB8AC3E}">
        <p14:creationId xmlns:p14="http://schemas.microsoft.com/office/powerpoint/2010/main" val="756428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19250"/>
            <a:ext cx="8295456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1000" y="344488"/>
            <a:ext cx="829545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 S I A  - RAAS : problemas na crítica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484785"/>
            <a:ext cx="8280920" cy="4801314"/>
          </a:xfrm>
          <a:prstGeom prst="rect">
            <a:avLst/>
          </a:prstGeom>
          <a:noFill/>
          <a:ln>
            <a:solidFill>
              <a:srgbClr val="0082B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Ficha de Programação Orçamentária Magnética (</a:t>
            </a:r>
            <a:r>
              <a:rPr lang="pt-BR" b="1" dirty="0" err="1"/>
              <a:t>FPO-Mag</a:t>
            </a:r>
            <a:r>
              <a:rPr lang="pt-BR" b="1" dirty="0"/>
              <a:t>): </a:t>
            </a:r>
          </a:p>
          <a:p>
            <a:endParaRPr lang="pt-BR" b="1" dirty="0"/>
          </a:p>
          <a:p>
            <a:pPr algn="just"/>
            <a:r>
              <a:rPr lang="pt-BR" b="1" dirty="0"/>
              <a:t>é o aplicativo instituído pela portaria SAS/MS nº 496, de 30/06/2006, que possibilita ao gestor local registrar a programação física orçamentária ambulatorial, de cada estabelecimento de saúde, que presta atendimento ao SUS. A programação orçamentária deve estar coerente com a Programação Geral das Ações e Serviços de Saúde e baseada em contrato/convênio com o SUS. Esse aplicativo tem como principais funcionalidades: 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1) Permitir o registro da programação físico orçamentária por grupo, subgrupo, forma de organização e/ou procedimento; </a:t>
            </a:r>
          </a:p>
          <a:p>
            <a:pPr algn="just"/>
            <a:r>
              <a:rPr lang="pt-BR" b="1" dirty="0"/>
              <a:t>2) Possibilitar ao gestor local informar o limite financeiro por tipo de financiamento (PAB/VISA, MAC e FAEC), OBS: A programação do PAB/VISA deixa de ser permitida na FPO a partir da competência Julho de 2014; </a:t>
            </a:r>
          </a:p>
          <a:p>
            <a:pPr algn="just"/>
            <a:r>
              <a:rPr lang="pt-BR" b="1" dirty="0"/>
              <a:t>3) Possibilitar ao gestor local informar valores a maior para os procedimentos, tendo como base a tabela de referencia do SUS; </a:t>
            </a:r>
          </a:p>
          <a:p>
            <a:pPr algn="just"/>
            <a:r>
              <a:rPr lang="pt-BR" b="1" dirty="0"/>
              <a:t>4) Permitir a importação e exportação de dados. </a:t>
            </a:r>
          </a:p>
        </p:txBody>
      </p:sp>
      <p:sp>
        <p:nvSpPr>
          <p:cNvPr id="3" name="Rectangle 3097"/>
          <p:cNvSpPr>
            <a:spLocks noChangeArrowheads="1"/>
          </p:cNvSpPr>
          <p:nvPr/>
        </p:nvSpPr>
        <p:spPr bwMode="auto">
          <a:xfrm>
            <a:off x="381000" y="344488"/>
            <a:ext cx="829545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SIA – FPO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484784"/>
            <a:ext cx="8280920" cy="4524315"/>
          </a:xfrm>
          <a:prstGeom prst="rect">
            <a:avLst/>
          </a:prstGeom>
          <a:noFill/>
          <a:ln>
            <a:solidFill>
              <a:srgbClr val="0091C4"/>
            </a:solidFill>
          </a:ln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pt-BR" b="1" dirty="0"/>
              <a:t> Para alimentar a FPO importam-se os arquivos : </a:t>
            </a:r>
            <a:r>
              <a:rPr lang="pt-BR" b="1" dirty="0" err="1"/>
              <a:t>bdsia</a:t>
            </a:r>
            <a:r>
              <a:rPr lang="pt-BR" b="1" dirty="0"/>
              <a:t>, </a:t>
            </a:r>
            <a:r>
              <a:rPr lang="pt-BR" b="1" dirty="0" err="1"/>
              <a:t>txt</a:t>
            </a:r>
            <a:r>
              <a:rPr lang="pt-BR" b="1" dirty="0"/>
              <a:t> do </a:t>
            </a:r>
            <a:r>
              <a:rPr lang="pt-BR" b="1" dirty="0" err="1"/>
              <a:t>cnes</a:t>
            </a:r>
            <a:r>
              <a:rPr lang="pt-BR" b="1" dirty="0"/>
              <a:t> e terceiros BR</a:t>
            </a:r>
          </a:p>
          <a:p>
            <a:pPr algn="just">
              <a:buFontTx/>
              <a:buChar char="-"/>
            </a:pPr>
            <a:endParaRPr lang="pt-BR" b="1" dirty="0"/>
          </a:p>
          <a:p>
            <a:pPr algn="just">
              <a:buFontTx/>
              <a:buChar char="-"/>
            </a:pPr>
            <a:r>
              <a:rPr lang="pt-BR" b="1" dirty="0"/>
              <a:t> Isto pode mudar a FPO inicial (crítica)</a:t>
            </a:r>
          </a:p>
          <a:p>
            <a:pPr algn="just">
              <a:buFontTx/>
              <a:buChar char="-"/>
            </a:pPr>
            <a:endParaRPr lang="pt-BR" b="1" dirty="0"/>
          </a:p>
          <a:p>
            <a:pPr algn="just">
              <a:buFontTx/>
              <a:buChar char="-"/>
            </a:pPr>
            <a:r>
              <a:rPr lang="pt-BR" b="1" dirty="0"/>
              <a:t> A elaboração guarda relação com a regra contratual</a:t>
            </a:r>
          </a:p>
          <a:p>
            <a:pPr algn="just">
              <a:buFontTx/>
              <a:buChar char="-"/>
            </a:pPr>
            <a:endParaRPr lang="pt-BR" b="1" dirty="0"/>
          </a:p>
          <a:p>
            <a:pPr algn="just">
              <a:buFontTx/>
              <a:buChar char="-"/>
            </a:pPr>
            <a:r>
              <a:rPr lang="pt-BR" b="1" dirty="0"/>
              <a:t> Para programação de consultas médicas (03.01.01.007-8 = consulta médica em atenção especializada) existe um limite de acordo com a capacidade instalada, a partir de parâmetros  (fator 17.6) </a:t>
            </a:r>
          </a:p>
          <a:p>
            <a:pPr algn="just">
              <a:buFontTx/>
              <a:buChar char="-"/>
            </a:pPr>
            <a:endParaRPr lang="pt-BR" b="1" dirty="0"/>
          </a:p>
          <a:p>
            <a:r>
              <a:rPr lang="pt-BR" b="1" dirty="0">
                <a:solidFill>
                  <a:schemeClr val="dk1"/>
                </a:solidFill>
              </a:rPr>
              <a:t>- Constar no contrato</a:t>
            </a:r>
          </a:p>
          <a:p>
            <a:r>
              <a:rPr lang="pt-BR" b="1" dirty="0">
                <a:solidFill>
                  <a:schemeClr val="dk1"/>
                </a:solidFill>
              </a:rPr>
              <a:t>-  Tipo de Apuração por procedimento x por grupo (exemplo da </a:t>
            </a:r>
            <a:r>
              <a:rPr lang="pt-BR" b="1" dirty="0" err="1">
                <a:solidFill>
                  <a:schemeClr val="dk1"/>
                </a:solidFill>
              </a:rPr>
              <a:t>trs</a:t>
            </a:r>
            <a:r>
              <a:rPr lang="pt-BR" b="1" dirty="0">
                <a:solidFill>
                  <a:schemeClr val="dk1"/>
                </a:solidFill>
              </a:rPr>
              <a:t>)</a:t>
            </a:r>
          </a:p>
          <a:p>
            <a:r>
              <a:rPr lang="pt-BR" b="1" dirty="0">
                <a:solidFill>
                  <a:schemeClr val="dk1"/>
                </a:solidFill>
              </a:rPr>
              <a:t>-  FAEC X MAC X AB : tratamento diferente</a:t>
            </a:r>
          </a:p>
          <a:p>
            <a:pPr algn="just">
              <a:buFont typeface="Wingdings" pitchFamily="2" charset="2"/>
              <a:buNone/>
            </a:pPr>
            <a:r>
              <a:rPr lang="pt-BR" b="1" dirty="0"/>
              <a:t>-  PORTARIA SAS Nº 643, DE 11 DE JULHO DE 2012: inclui a funcionalidade no SIH/SUS e SIA/SUS de forma a permitir aos gestores o complemento de recursos federais na execução das cirurgias eletivas</a:t>
            </a:r>
            <a:endParaRPr lang="pt-BR" dirty="0"/>
          </a:p>
        </p:txBody>
      </p:sp>
      <p:sp>
        <p:nvSpPr>
          <p:cNvPr id="3" name="Rectangle 3097"/>
          <p:cNvSpPr>
            <a:spLocks noChangeArrowheads="1"/>
          </p:cNvSpPr>
          <p:nvPr/>
        </p:nvSpPr>
        <p:spPr bwMode="auto">
          <a:xfrm>
            <a:off x="381000" y="344488"/>
            <a:ext cx="829545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SIA – FPO: características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476672"/>
            <a:ext cx="812036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626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1340768"/>
            <a:ext cx="8136904" cy="369332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PROCESSOS PARA ORGANIZAÇÃO DA PRODUÇÃO DE INFORMAÇÕES: </a:t>
            </a:r>
          </a:p>
        </p:txBody>
      </p:sp>
      <p:sp>
        <p:nvSpPr>
          <p:cNvPr id="3" name="Retângulo 2"/>
          <p:cNvSpPr/>
          <p:nvPr/>
        </p:nvSpPr>
        <p:spPr>
          <a:xfrm>
            <a:off x="467544" y="1988840"/>
            <a:ext cx="8136904" cy="3831818"/>
          </a:xfrm>
          <a:prstGeom prst="rect">
            <a:avLst/>
          </a:prstGeom>
          <a:ln>
            <a:solidFill>
              <a:srgbClr val="0082B0"/>
            </a:solidFill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buFontTx/>
              <a:buNone/>
              <a:defRPr/>
            </a:pPr>
            <a:r>
              <a:rPr lang="pt-BR" b="1" dirty="0"/>
              <a:t>Coleta de dados: </a:t>
            </a:r>
          </a:p>
          <a:p>
            <a:pPr algn="just" eaLnBrk="0" hangingPunct="0">
              <a:defRPr/>
            </a:pPr>
            <a:r>
              <a:rPr lang="pt-BR" b="1" dirty="0">
                <a:solidFill>
                  <a:schemeClr val="dk1"/>
                </a:solidFill>
              </a:rPr>
              <a:t>importância da adequada captação de dados dos atendimentos das ações e serviços dos estabelecimentos de saúde (fonte primária)  e geração do registro de dados</a:t>
            </a:r>
          </a:p>
          <a:p>
            <a:pPr algn="just" eaLnBrk="0" hangingPunct="0">
              <a:buFontTx/>
              <a:buNone/>
              <a:defRPr/>
            </a:pPr>
            <a:endParaRPr lang="pt-BR" b="1" dirty="0"/>
          </a:p>
          <a:p>
            <a:pPr algn="just" eaLnBrk="0" hangingPunct="0">
              <a:lnSpc>
                <a:spcPct val="150000"/>
              </a:lnSpc>
              <a:buFontTx/>
              <a:buNone/>
              <a:defRPr/>
            </a:pPr>
            <a:r>
              <a:rPr lang="pt-BR" b="1" dirty="0"/>
              <a:t>Processamento dos dados: </a:t>
            </a:r>
          </a:p>
          <a:p>
            <a:pPr algn="just" eaLnBrk="0" hangingPunct="0">
              <a:buFontTx/>
              <a:buNone/>
              <a:defRPr/>
            </a:pPr>
            <a:r>
              <a:rPr lang="pt-BR" b="1" dirty="0"/>
              <a:t>deve contemplar a recepção, a codificação, a tabulação, os cálculos básicos, </a:t>
            </a:r>
            <a:r>
              <a:rPr lang="pt-BR" b="1" u="sng" dirty="0"/>
              <a:t>o controle de erros e inconsistências</a:t>
            </a:r>
            <a:r>
              <a:rPr lang="pt-BR" b="1" dirty="0"/>
              <a:t>, o armazenamento, a manutenção, a recuperação e a disponibilização dos dados. </a:t>
            </a:r>
          </a:p>
          <a:p>
            <a:pPr algn="just" eaLnBrk="0" hangingPunct="0">
              <a:buFontTx/>
              <a:buNone/>
              <a:defRPr/>
            </a:pPr>
            <a:endParaRPr lang="pt-BR" b="1" dirty="0"/>
          </a:p>
          <a:p>
            <a:pPr algn="just" eaLnBrk="0" hangingPunct="0">
              <a:buFontTx/>
              <a:buNone/>
              <a:defRPr/>
            </a:pPr>
            <a:r>
              <a:rPr lang="pt-BR" b="1" dirty="0"/>
              <a:t>Produção e disseminação das informações: </a:t>
            </a:r>
          </a:p>
          <a:p>
            <a:pPr algn="just" eaLnBrk="0" hangingPunct="0">
              <a:buFontTx/>
              <a:buNone/>
              <a:defRPr/>
            </a:pPr>
            <a:r>
              <a:rPr lang="pt-BR" b="1" dirty="0"/>
              <a:t>os dados devem ser tratados segundo as necessidades de informações demandadas. Cálculos de indicadores, elaboração de gráficos e tabelas, os mapas temáticos e outros formatos de apresentação</a:t>
            </a:r>
            <a:endParaRPr lang="pt-BR" sz="1400" b="1" dirty="0">
              <a:latin typeface="Verdana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b="0" dirty="0">
                <a:solidFill>
                  <a:schemeClr val="bg1"/>
                </a:solidFill>
              </a:rPr>
              <a:t>SISTEMAS DE INFORMAÇÃO EM SAÚDE</a:t>
            </a:r>
          </a:p>
        </p:txBody>
      </p:sp>
    </p:spTree>
    <p:extLst>
      <p:ext uri="{BB962C8B-B14F-4D97-AF65-F5344CB8AC3E}">
        <p14:creationId xmlns:p14="http://schemas.microsoft.com/office/powerpoint/2010/main" val="38587835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476672"/>
            <a:ext cx="8081839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490538"/>
            <a:ext cx="875347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476672"/>
            <a:ext cx="873442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1519238"/>
            <a:ext cx="12700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474788"/>
            <a:ext cx="12255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519238"/>
            <a:ext cx="13525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67200"/>
            <a:ext cx="1354138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267200"/>
            <a:ext cx="12477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joubert\Desktop\apresentação\imagens\gerar_arquivo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267200"/>
            <a:ext cx="13525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direita 1"/>
          <p:cNvSpPr>
            <a:spLocks noChangeArrowheads="1"/>
          </p:cNvSpPr>
          <p:nvPr/>
        </p:nvSpPr>
        <p:spPr bwMode="auto">
          <a:xfrm>
            <a:off x="2555875" y="256540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3" name="Seta para a direita 2"/>
          <p:cNvSpPr/>
          <p:nvPr/>
        </p:nvSpPr>
        <p:spPr bwMode="auto">
          <a:xfrm>
            <a:off x="2268538" y="2244725"/>
            <a:ext cx="935037" cy="458788"/>
          </a:xfrm>
          <a:prstGeom prst="rightArrow">
            <a:avLst/>
          </a:prstGeom>
          <a:solidFill>
            <a:srgbClr val="0082B0"/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t-BR" dirty="0"/>
          </a:p>
        </p:txBody>
      </p:sp>
      <p:sp>
        <p:nvSpPr>
          <p:cNvPr id="24" name="Seta para a direita 23"/>
          <p:cNvSpPr/>
          <p:nvPr/>
        </p:nvSpPr>
        <p:spPr bwMode="auto">
          <a:xfrm>
            <a:off x="5724525" y="4987925"/>
            <a:ext cx="935038" cy="458788"/>
          </a:xfrm>
          <a:prstGeom prst="rightArrow">
            <a:avLst/>
          </a:prstGeom>
          <a:solidFill>
            <a:srgbClr val="0091C4"/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t-BR" dirty="0"/>
          </a:p>
        </p:txBody>
      </p:sp>
      <p:sp>
        <p:nvSpPr>
          <p:cNvPr id="25" name="Seta para a direita 24"/>
          <p:cNvSpPr/>
          <p:nvPr/>
        </p:nvSpPr>
        <p:spPr bwMode="auto">
          <a:xfrm>
            <a:off x="2268538" y="4987925"/>
            <a:ext cx="935037" cy="458788"/>
          </a:xfrm>
          <a:prstGeom prst="rightArrow">
            <a:avLst/>
          </a:prstGeom>
          <a:solidFill>
            <a:srgbClr val="0082B0"/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t-BR" dirty="0"/>
          </a:p>
        </p:txBody>
      </p:sp>
      <p:sp>
        <p:nvSpPr>
          <p:cNvPr id="26" name="Seta para a direita 25"/>
          <p:cNvSpPr/>
          <p:nvPr/>
        </p:nvSpPr>
        <p:spPr bwMode="auto">
          <a:xfrm>
            <a:off x="5724525" y="2286000"/>
            <a:ext cx="935038" cy="458788"/>
          </a:xfrm>
          <a:prstGeom prst="rightArrow">
            <a:avLst/>
          </a:prstGeom>
          <a:solidFill>
            <a:srgbClr val="0091C4"/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t-BR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ETAPAS DO PROCESSAMENTO</a:t>
            </a:r>
            <a:endParaRPr lang="pt-BR" sz="3200" b="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42662" y="1290122"/>
            <a:ext cx="124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Backup 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70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12207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5"/>
          <p:cNvSpPr/>
          <p:nvPr/>
        </p:nvSpPr>
        <p:spPr>
          <a:xfrm>
            <a:off x="2195736" y="3573016"/>
            <a:ext cx="4896543" cy="10077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</a:rPr>
              <a:t>AUDITORIA</a:t>
            </a:r>
          </a:p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</a:rPr>
              <a:t>CONTROLE E AVALIAÇÃO – TETOS FINANCEIROS</a:t>
            </a:r>
            <a:endParaRPr lang="pt-BR" sz="1600" dirty="0">
              <a:solidFill>
                <a:srgbClr val="FFFF00"/>
              </a:solidFill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12477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joubert\Desktop\apresentação\imagens\gerar_arquivo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00808"/>
            <a:ext cx="114141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5"/>
          <p:cNvSpPr/>
          <p:nvPr/>
        </p:nvSpPr>
        <p:spPr>
          <a:xfrm>
            <a:off x="4644008" y="4797152"/>
            <a:ext cx="4025529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None/>
              <a:defRPr/>
            </a:pPr>
            <a:endParaRPr lang="pt-BR" b="1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</a:rPr>
              <a:t>Relatórios: síntese de produção, empenho e PREVSIA</a:t>
            </a:r>
          </a:p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</a:rPr>
              <a:t>Transmissão/acompanhamento remessa</a:t>
            </a:r>
          </a:p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</a:rPr>
              <a:t>Relatórios de Pagamento</a:t>
            </a:r>
          </a:p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</a:rPr>
              <a:t>Disseminação/</a:t>
            </a:r>
            <a:r>
              <a:rPr lang="pt-BR" b="1" dirty="0" err="1">
                <a:solidFill>
                  <a:srgbClr val="FFFF00"/>
                </a:solidFill>
              </a:rPr>
              <a:t>Tabwin</a:t>
            </a:r>
            <a:endParaRPr lang="pt-BR" b="1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9" name="Rounded Rectangle 5"/>
          <p:cNvSpPr/>
          <p:nvPr/>
        </p:nvSpPr>
        <p:spPr>
          <a:xfrm>
            <a:off x="251520" y="4797152"/>
            <a:ext cx="3754437" cy="1223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</a:rPr>
              <a:t>- Cálculo valor bruto/Financiamento</a:t>
            </a:r>
          </a:p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</a:rPr>
              <a:t>- Regras: portarias, manual, SIGTAP</a:t>
            </a:r>
          </a:p>
          <a:p>
            <a:pPr>
              <a:buFont typeface="Wingdings" pitchFamily="2" charset="2"/>
              <a:buNone/>
              <a:defRPr/>
            </a:pPr>
            <a:r>
              <a:rPr lang="pt-BR" b="1" dirty="0">
                <a:solidFill>
                  <a:srgbClr val="FFFF00"/>
                </a:solidFill>
              </a:rPr>
              <a:t>- </a:t>
            </a:r>
            <a:r>
              <a:rPr lang="pt-BR" sz="2800" b="1" dirty="0">
                <a:solidFill>
                  <a:srgbClr val="FFFF00"/>
                </a:solidFill>
              </a:rPr>
              <a:t>Limitada a FPO</a:t>
            </a:r>
            <a:endParaRPr lang="pt-BR" sz="1600" dirty="0">
              <a:solidFill>
                <a:srgbClr val="FFFF00"/>
              </a:solidFill>
            </a:endParaRPr>
          </a:p>
        </p:txBody>
      </p:sp>
      <p:cxnSp>
        <p:nvCxnSpPr>
          <p:cNvPr id="22" name="Conector de seta reta 21"/>
          <p:cNvCxnSpPr/>
          <p:nvPr/>
        </p:nvCxnSpPr>
        <p:spPr bwMode="auto">
          <a:xfrm>
            <a:off x="1043608" y="3140968"/>
            <a:ext cx="0" cy="1584176"/>
          </a:xfrm>
          <a:prstGeom prst="straightConnector1">
            <a:avLst/>
          </a:prstGeom>
          <a:noFill/>
          <a:ln w="57150" cap="flat" cmpd="sng" algn="ctr">
            <a:solidFill>
              <a:srgbClr val="0091C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Conector de seta reta 10"/>
          <p:cNvCxnSpPr/>
          <p:nvPr/>
        </p:nvCxnSpPr>
        <p:spPr bwMode="auto">
          <a:xfrm>
            <a:off x="8028384" y="3356992"/>
            <a:ext cx="0" cy="1368425"/>
          </a:xfrm>
          <a:prstGeom prst="straightConnector1">
            <a:avLst/>
          </a:prstGeom>
          <a:noFill/>
          <a:ln w="57150" cap="flat" cmpd="sng" algn="ctr">
            <a:solidFill>
              <a:srgbClr val="0091C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dirty="0">
                <a:solidFill>
                  <a:schemeClr val="bg1"/>
                </a:solidFill>
              </a:rPr>
              <a:t>ETAPAS DO PROCESSAMENTO</a:t>
            </a:r>
            <a:endParaRPr lang="pt-BR" sz="3200" b="0" dirty="0">
              <a:solidFill>
                <a:schemeClr val="bg1"/>
              </a:solidFill>
            </a:endParaRPr>
          </a:p>
        </p:txBody>
      </p:sp>
      <p:cxnSp>
        <p:nvCxnSpPr>
          <p:cNvPr id="14" name="Conector de seta reta 13"/>
          <p:cNvCxnSpPr/>
          <p:nvPr/>
        </p:nvCxnSpPr>
        <p:spPr bwMode="auto">
          <a:xfrm>
            <a:off x="4499992" y="3212976"/>
            <a:ext cx="0" cy="360040"/>
          </a:xfrm>
          <a:prstGeom prst="straightConnector1">
            <a:avLst/>
          </a:prstGeom>
          <a:noFill/>
          <a:ln w="57150" cap="flat" cmpd="sng" algn="ctr">
            <a:solidFill>
              <a:srgbClr val="0091C4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1627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2204864"/>
            <a:ext cx="7992888" cy="3416320"/>
          </a:xfrm>
          <a:prstGeom prst="rect">
            <a:avLst/>
          </a:prstGeom>
          <a:noFill/>
          <a:ln>
            <a:solidFill>
              <a:srgbClr val="0091C4"/>
            </a:solidFill>
          </a:ln>
        </p:spPr>
        <p:txBody>
          <a:bodyPr wrap="square" rtlCol="0">
            <a:spAutoFit/>
          </a:bodyPr>
          <a:lstStyle/>
          <a:p>
            <a:endParaRPr lang="pt-BR" b="1" dirty="0"/>
          </a:p>
          <a:p>
            <a:pPr marL="342900" indent="-342900">
              <a:buAutoNum type="alphaUcParenBoth"/>
            </a:pPr>
            <a:r>
              <a:rPr lang="pt-BR" b="1" dirty="0"/>
              <a:t>Administração da tabela de procedimentos; </a:t>
            </a:r>
          </a:p>
          <a:p>
            <a:pPr marL="342900" indent="-342900">
              <a:buAutoNum type="alphaUcParenBoth"/>
            </a:pPr>
            <a:endParaRPr lang="pt-BR" b="1" dirty="0"/>
          </a:p>
          <a:p>
            <a:pPr marL="342900" indent="-342900">
              <a:buAutoNum type="alphaUcParenBoth"/>
            </a:pPr>
            <a:r>
              <a:rPr lang="pt-BR" b="1" dirty="0"/>
              <a:t>Cadastro; </a:t>
            </a:r>
          </a:p>
          <a:p>
            <a:pPr marL="342900" indent="-342900">
              <a:buAutoNum type="alphaUcParenBoth"/>
            </a:pPr>
            <a:endParaRPr lang="pt-BR" b="1" dirty="0"/>
          </a:p>
          <a:p>
            <a:pPr marL="342900" indent="-342900">
              <a:buAutoNum type="alphaUcParenBoth"/>
            </a:pPr>
            <a:r>
              <a:rPr lang="pt-BR" b="1" dirty="0"/>
              <a:t>Orçamento; </a:t>
            </a:r>
          </a:p>
          <a:p>
            <a:pPr marL="342900" indent="-342900">
              <a:buAutoNum type="alphaUcParenBoth"/>
            </a:pPr>
            <a:endParaRPr lang="pt-BR" b="1" dirty="0"/>
          </a:p>
          <a:p>
            <a:pPr marL="342900" indent="-342900">
              <a:buAutoNum type="alphaUcParenBoth"/>
            </a:pPr>
            <a:r>
              <a:rPr lang="pt-BR" b="1" dirty="0"/>
              <a:t>Produção; </a:t>
            </a:r>
          </a:p>
          <a:p>
            <a:pPr marL="342900" indent="-342900">
              <a:buAutoNum type="alphaUcParenBoth"/>
            </a:pPr>
            <a:endParaRPr lang="pt-BR" b="1" dirty="0"/>
          </a:p>
          <a:p>
            <a:pPr marL="342900" indent="-342900">
              <a:buAutoNum type="alphaUcParenBoth"/>
            </a:pPr>
            <a:r>
              <a:rPr lang="pt-BR" b="1" dirty="0"/>
              <a:t>Diferença de pagamento; </a:t>
            </a:r>
          </a:p>
          <a:p>
            <a:pPr marL="342900" indent="-342900">
              <a:buAutoNum type="alphaUcParenBoth"/>
            </a:pPr>
            <a:endParaRPr lang="pt-BR" b="1" dirty="0"/>
          </a:p>
          <a:p>
            <a:pPr marL="342900" indent="-342900">
              <a:buAutoNum type="alphaUcParenBoth"/>
            </a:pPr>
            <a:r>
              <a:rPr lang="pt-BR" b="1" dirty="0"/>
              <a:t>Cálculo do Valor Bruto de Produção. 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 I A</a:t>
            </a:r>
          </a:p>
        </p:txBody>
      </p:sp>
      <p:sp>
        <p:nvSpPr>
          <p:cNvPr id="4" name="Retângulo 3"/>
          <p:cNvSpPr/>
          <p:nvPr/>
        </p:nvSpPr>
        <p:spPr>
          <a:xfrm>
            <a:off x="539552" y="1556792"/>
            <a:ext cx="8064896" cy="369332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MÓDULOS: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 I 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831793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25336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 I 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12976"/>
            <a:ext cx="39719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437112"/>
            <a:ext cx="25622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12776"/>
            <a:ext cx="35337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2348880"/>
            <a:ext cx="32575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3857625"/>
            <a:ext cx="41624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- relatórios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484784"/>
            <a:ext cx="798195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467544" y="1988840"/>
            <a:ext cx="8137525" cy="400109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buClr>
                <a:srgbClr val="FF9933"/>
              </a:buClr>
              <a:buFont typeface="Arial" pitchFamily="34" charset="0"/>
              <a:buChar char="•"/>
            </a:pPr>
            <a:r>
              <a:rPr lang="pt-BR" sz="2000" dirty="0">
                <a:solidFill>
                  <a:schemeClr val="accent2"/>
                </a:solidFill>
              </a:rPr>
              <a:t>  </a:t>
            </a:r>
            <a:r>
              <a:rPr lang="pt-BR" b="1" dirty="0"/>
              <a:t>coleta de dados padronizada</a:t>
            </a:r>
          </a:p>
          <a:p>
            <a:pPr eaLnBrk="0" hangingPunct="0">
              <a:buClr>
                <a:srgbClr val="FF9933"/>
              </a:buClr>
              <a:buFont typeface="Arial" pitchFamily="34" charset="0"/>
              <a:buChar char="•"/>
            </a:pPr>
            <a:endParaRPr lang="pt-BR" b="1" dirty="0"/>
          </a:p>
          <a:p>
            <a:pPr algn="just" eaLnBrk="0" hangingPunct="0">
              <a:buClr>
                <a:srgbClr val="FF9933"/>
              </a:buClr>
              <a:buFont typeface="Arial" pitchFamily="34" charset="0"/>
              <a:buChar char="•"/>
            </a:pPr>
            <a:r>
              <a:rPr lang="pt-BR" b="1" dirty="0"/>
              <a:t> instrumento para gerência das organizações (prestadores e gestores), vigilância epidemiológica e sanitária</a:t>
            </a:r>
          </a:p>
          <a:p>
            <a:pPr eaLnBrk="0" hangingPunct="0">
              <a:buClr>
                <a:srgbClr val="FF9933"/>
              </a:buClr>
              <a:buFont typeface="Arial" pitchFamily="34" charset="0"/>
              <a:buChar char="•"/>
            </a:pPr>
            <a:endParaRPr lang="pt-BR" b="1" dirty="0"/>
          </a:p>
          <a:p>
            <a:pPr eaLnBrk="0" hangingPunct="0">
              <a:buClr>
                <a:srgbClr val="FF9933"/>
              </a:buClr>
              <a:buFont typeface="Arial" pitchFamily="34" charset="0"/>
              <a:buChar char="•"/>
            </a:pPr>
            <a:r>
              <a:rPr lang="pt-BR" b="1" dirty="0"/>
              <a:t> redução de incertezas / planejamento, controle e avaliação, indicadores</a:t>
            </a:r>
          </a:p>
          <a:p>
            <a:pPr eaLnBrk="0" hangingPunct="0">
              <a:buClr>
                <a:srgbClr val="FF9933"/>
              </a:buClr>
              <a:buFont typeface="Arial" pitchFamily="34" charset="0"/>
              <a:buChar char="•"/>
            </a:pPr>
            <a:endParaRPr lang="pt-BR" b="1" dirty="0"/>
          </a:p>
          <a:p>
            <a:pPr algn="just" eaLnBrk="0" hangingPunct="0">
              <a:buClr>
                <a:srgbClr val="FF9933"/>
              </a:buClr>
              <a:buFont typeface="Arial" pitchFamily="34" charset="0"/>
              <a:buChar char="•"/>
            </a:pPr>
            <a:r>
              <a:rPr lang="pt-BR" b="1" dirty="0"/>
              <a:t> os critérios, regras e consistências adotadas no processamento da produção ambulatorial e hospitalar que resultam em aprovação, bloqueio ou rejeição dos arquivos apresentados mensalmente por estabelecimentos e gestores devem ser transparentes para todos os atores envolvidos no processo de atendimento dos usuários no SUS </a:t>
            </a:r>
          </a:p>
          <a:p>
            <a:pPr algn="just" eaLnBrk="0" hangingPunct="0">
              <a:buClr>
                <a:srgbClr val="FF9933"/>
              </a:buClr>
              <a:buFont typeface="Arial" pitchFamily="34" charset="0"/>
              <a:buChar char="•"/>
            </a:pPr>
            <a:endParaRPr lang="pt-BR" b="1" dirty="0"/>
          </a:p>
          <a:p>
            <a:pPr eaLnBrk="0" hangingPunct="0">
              <a:buClr>
                <a:srgbClr val="FF9933"/>
              </a:buClr>
              <a:buFont typeface="Arial" pitchFamily="34" charset="0"/>
              <a:buChar char="•"/>
            </a:pPr>
            <a:r>
              <a:rPr lang="pt-BR" b="1" dirty="0"/>
              <a:t> pagamento/justificativa de serviços prestados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b="0" dirty="0">
                <a:solidFill>
                  <a:schemeClr val="bg1"/>
                </a:solidFill>
              </a:rPr>
              <a:t>SISTEMAS DE INFORMAÇÃO EM SAÚDE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7544" y="1340768"/>
            <a:ext cx="8136904" cy="369332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PRINCÍPIOS: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235105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- relatórios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1" y="1340768"/>
            <a:ext cx="8049247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100"/>
          <p:cNvSpPr>
            <a:spLocks noChangeArrowheads="1"/>
          </p:cNvSpPr>
          <p:nvPr/>
        </p:nvSpPr>
        <p:spPr bwMode="auto">
          <a:xfrm>
            <a:off x="3211513" y="2743200"/>
            <a:ext cx="2743200" cy="3581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" name="AutoShape 3099"/>
          <p:cNvSpPr>
            <a:spLocks noChangeArrowheads="1"/>
          </p:cNvSpPr>
          <p:nvPr/>
        </p:nvSpPr>
        <p:spPr bwMode="auto">
          <a:xfrm>
            <a:off x="6248400" y="2784475"/>
            <a:ext cx="2743200" cy="3581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4" name="AutoShape 3098"/>
          <p:cNvSpPr>
            <a:spLocks noChangeArrowheads="1"/>
          </p:cNvSpPr>
          <p:nvPr/>
        </p:nvSpPr>
        <p:spPr bwMode="auto">
          <a:xfrm>
            <a:off x="179388" y="2852738"/>
            <a:ext cx="2743200" cy="3581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" name="Text Box 3086"/>
          <p:cNvSpPr txBox="1">
            <a:spLocks noChangeArrowheads="1"/>
          </p:cNvSpPr>
          <p:nvPr/>
        </p:nvSpPr>
        <p:spPr bwMode="auto">
          <a:xfrm>
            <a:off x="304800" y="3141663"/>
            <a:ext cx="24384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>
                <a:solidFill>
                  <a:schemeClr val="accent1"/>
                </a:solidFill>
              </a:rPr>
              <a:t>CNES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>
                <a:solidFill>
                  <a:schemeClr val="accent1"/>
                </a:solidFill>
              </a:rPr>
              <a:t>BPA – C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>
                <a:solidFill>
                  <a:schemeClr val="accent1"/>
                </a:solidFill>
              </a:rPr>
              <a:t>BPA – I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>
                <a:solidFill>
                  <a:schemeClr val="accent1"/>
                </a:solidFill>
              </a:rPr>
              <a:t>APAC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>
                <a:solidFill>
                  <a:schemeClr val="accent1"/>
                </a:solidFill>
              </a:rPr>
              <a:t>RAAS</a:t>
            </a:r>
          </a:p>
        </p:txBody>
      </p:sp>
      <p:sp>
        <p:nvSpPr>
          <p:cNvPr id="6" name="Text Box 3087"/>
          <p:cNvSpPr txBox="1">
            <a:spLocks noChangeArrowheads="1"/>
          </p:cNvSpPr>
          <p:nvPr/>
        </p:nvSpPr>
        <p:spPr bwMode="auto">
          <a:xfrm>
            <a:off x="3276600" y="2971800"/>
            <a:ext cx="25908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2000" dirty="0">
                <a:solidFill>
                  <a:schemeClr val="accent1"/>
                </a:solidFill>
              </a:rPr>
              <a:t>DE PARA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2000" dirty="0">
                <a:solidFill>
                  <a:schemeClr val="accent1"/>
                </a:solidFill>
              </a:rPr>
              <a:t>FPO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dirty="0">
                <a:solidFill>
                  <a:schemeClr val="accent1"/>
                </a:solidFill>
              </a:rPr>
              <a:t>S I A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1200" dirty="0">
                <a:solidFill>
                  <a:schemeClr val="accent1"/>
                </a:solidFill>
              </a:rPr>
              <a:t>CONSISTÊNCIA/REJEIÇÃO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1200" dirty="0">
                <a:solidFill>
                  <a:schemeClr val="accent1"/>
                </a:solidFill>
              </a:rPr>
              <a:t>SITUAÇÃO DA PRODUÇÃO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2000" dirty="0">
                <a:solidFill>
                  <a:schemeClr val="accent1"/>
                </a:solidFill>
              </a:rPr>
              <a:t>VERSIA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sz="2000" dirty="0">
                <a:solidFill>
                  <a:schemeClr val="accent1"/>
                </a:solidFill>
              </a:rPr>
              <a:t>TRANSMISSOR</a:t>
            </a:r>
          </a:p>
        </p:txBody>
      </p:sp>
      <p:sp>
        <p:nvSpPr>
          <p:cNvPr id="7" name="Text Box 3088"/>
          <p:cNvSpPr txBox="1">
            <a:spLocks noChangeArrowheads="1"/>
          </p:cNvSpPr>
          <p:nvPr/>
        </p:nvSpPr>
        <p:spPr bwMode="auto">
          <a:xfrm>
            <a:off x="6324600" y="2971800"/>
            <a:ext cx="25908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pt-BR" dirty="0">
                <a:solidFill>
                  <a:schemeClr val="accent1"/>
                </a:solidFill>
              </a:rPr>
              <a:t>RELATORIOS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Tx/>
              <a:buNone/>
            </a:pPr>
            <a:r>
              <a:rPr lang="pt-BR" sz="1200" dirty="0">
                <a:solidFill>
                  <a:schemeClr val="accent1"/>
                </a:solidFill>
              </a:rPr>
              <a:t>ACOMPANHAM PROGRAMAÇÃO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Tx/>
              <a:buChar char="-"/>
            </a:pPr>
            <a:r>
              <a:rPr lang="pt-BR" sz="1200" dirty="0">
                <a:solidFill>
                  <a:schemeClr val="accent1"/>
                </a:solidFill>
              </a:rPr>
              <a:t>PRODUÇÃO APROVADA E REJEITADA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Tx/>
              <a:buChar char="-"/>
            </a:pPr>
            <a:r>
              <a:rPr lang="pt-BR" sz="1200" dirty="0">
                <a:solidFill>
                  <a:schemeClr val="accent1"/>
                </a:solidFill>
              </a:rPr>
              <a:t>FINANCEIRO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Tx/>
              <a:buChar char="-"/>
            </a:pPr>
            <a:r>
              <a:rPr lang="pt-BR" sz="1200" dirty="0">
                <a:solidFill>
                  <a:schemeClr val="accent1"/>
                </a:solidFill>
              </a:rPr>
              <a:t>PAGAMENTO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Tx/>
              <a:buChar char="-"/>
            </a:pPr>
            <a:endParaRPr lang="pt-BR" sz="1200" dirty="0">
              <a:solidFill>
                <a:schemeClr val="accent1"/>
              </a:solidFill>
            </a:endParaRP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Tx/>
              <a:buNone/>
            </a:pPr>
            <a:r>
              <a:rPr lang="pt-BR" dirty="0">
                <a:solidFill>
                  <a:schemeClr val="accent1"/>
                </a:solidFill>
              </a:rPr>
              <a:t>BANCO DADOS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  <a:buFontTx/>
              <a:buNone/>
            </a:pPr>
            <a:r>
              <a:rPr lang="pt-BR" sz="1200" dirty="0">
                <a:solidFill>
                  <a:schemeClr val="accent1"/>
                </a:solidFill>
              </a:rPr>
              <a:t>VALIDAÇÃO MS</a:t>
            </a:r>
          </a:p>
        </p:txBody>
      </p:sp>
      <p:sp>
        <p:nvSpPr>
          <p:cNvPr id="8" name="Text Box 3089"/>
          <p:cNvSpPr txBox="1">
            <a:spLocks noChangeArrowheads="1"/>
          </p:cNvSpPr>
          <p:nvPr/>
        </p:nvSpPr>
        <p:spPr bwMode="auto">
          <a:xfrm>
            <a:off x="381000" y="1676400"/>
            <a:ext cx="212725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ENTRADA</a:t>
            </a:r>
          </a:p>
        </p:txBody>
      </p:sp>
      <p:sp>
        <p:nvSpPr>
          <p:cNvPr id="9" name="Text Box 3090"/>
          <p:cNvSpPr txBox="1">
            <a:spLocks noChangeArrowheads="1"/>
          </p:cNvSpPr>
          <p:nvPr/>
        </p:nvSpPr>
        <p:spPr bwMode="auto">
          <a:xfrm>
            <a:off x="3048000" y="1676400"/>
            <a:ext cx="2951163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PROCESSAMENTO</a:t>
            </a:r>
          </a:p>
        </p:txBody>
      </p:sp>
      <p:sp>
        <p:nvSpPr>
          <p:cNvPr id="10" name="Text Box 3091"/>
          <p:cNvSpPr txBox="1">
            <a:spLocks noChangeArrowheads="1"/>
          </p:cNvSpPr>
          <p:nvPr/>
        </p:nvSpPr>
        <p:spPr bwMode="auto">
          <a:xfrm>
            <a:off x="6705600" y="1676400"/>
            <a:ext cx="212725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bg1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SAÍDA</a:t>
            </a:r>
          </a:p>
        </p:txBody>
      </p:sp>
      <p:sp>
        <p:nvSpPr>
          <p:cNvPr id="11" name="Line 3092"/>
          <p:cNvSpPr>
            <a:spLocks noChangeShapeType="1"/>
          </p:cNvSpPr>
          <p:nvPr/>
        </p:nvSpPr>
        <p:spPr bwMode="auto">
          <a:xfrm>
            <a:off x="2590800" y="1981200"/>
            <a:ext cx="3683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pt-BR"/>
          </a:p>
        </p:txBody>
      </p:sp>
      <p:sp>
        <p:nvSpPr>
          <p:cNvPr id="12" name="Line 3093"/>
          <p:cNvSpPr>
            <a:spLocks noChangeShapeType="1"/>
          </p:cNvSpPr>
          <p:nvPr/>
        </p:nvSpPr>
        <p:spPr bwMode="auto">
          <a:xfrm>
            <a:off x="6096000" y="1981200"/>
            <a:ext cx="3683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pt-BR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- FLUXO</a:t>
            </a:r>
          </a:p>
        </p:txBody>
      </p:sp>
    </p:spTree>
    <p:extLst>
      <p:ext uri="{BB962C8B-B14F-4D97-AF65-F5344CB8AC3E}">
        <p14:creationId xmlns:p14="http://schemas.microsoft.com/office/powerpoint/2010/main" val="14686419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7"/>
            <a:ext cx="8267700" cy="5688632"/>
          </a:xfrm>
          <a:prstGeom prst="rect">
            <a:avLst/>
          </a:prstGeom>
          <a:noFill/>
          <a:ln w="9525">
            <a:solidFill>
              <a:srgbClr val="0082B0"/>
            </a:solidFill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093296"/>
            <a:ext cx="8280920" cy="381000"/>
          </a:xfrm>
          <a:prstGeom prst="rect">
            <a:avLst/>
          </a:prstGeom>
          <a:noFill/>
          <a:ln w="9525">
            <a:solidFill>
              <a:srgbClr val="0091C4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556792"/>
            <a:ext cx="8064896" cy="4801314"/>
          </a:xfrm>
          <a:prstGeom prst="rect">
            <a:avLst/>
          </a:prstGeom>
          <a:noFill/>
          <a:ln>
            <a:solidFill>
              <a:srgbClr val="0091C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Após o processamento das informações ambulatoriais, o SIA fornece como produtos de saída, importantes relatórios que são utilizados para diversos fins. 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Estes relatórios podem ser classificados em: </a:t>
            </a:r>
          </a:p>
          <a:p>
            <a:pPr algn="just"/>
            <a:r>
              <a:rPr lang="pt-BR" b="1" dirty="0"/>
              <a:t>• Relatórios de Acompanhamento da Programação Físico Orçamentária: conjunto de informações necessárias ao acompanhamento da programação física orçamentária visando subsidiar nos processos de controle e avaliação do orçamento determinado para cada estabelecimento de saúde. </a:t>
            </a:r>
          </a:p>
          <a:p>
            <a:pPr algn="just"/>
            <a:r>
              <a:rPr lang="pt-BR" b="1" dirty="0"/>
              <a:t>• Relatórios da Produção: conjunto de informações que apontam os lançamentos da produção ambulatorial aprovada ou rejeitada por qualquer tipo de inconsistência apontada pelo sistema. </a:t>
            </a:r>
          </a:p>
          <a:p>
            <a:pPr algn="just"/>
            <a:r>
              <a:rPr lang="pt-BR" b="1" dirty="0"/>
              <a:t>• Relatórios Financeiros e para Pagamento: conjunto de informações que apontam os valores brutos referente à produção ambulatorial realizada e aprovada para cada estabelecimento de saúde. </a:t>
            </a:r>
          </a:p>
          <a:p>
            <a:pPr algn="just"/>
            <a:r>
              <a:rPr lang="pt-BR" b="1" dirty="0"/>
              <a:t>As informações com os valores brutos dos estabelecimentos de saúde deverão ser encaminhadas ao setor financeiro para que sejam efetuados os respectivos descontos e pagamentos aos prestadores de serviços do SUS. 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- relatórios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556792"/>
            <a:ext cx="8064896" cy="4247317"/>
          </a:xfrm>
          <a:prstGeom prst="rect">
            <a:avLst/>
          </a:prstGeom>
          <a:noFill/>
          <a:ln>
            <a:solidFill>
              <a:srgbClr val="0091C4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CRÍTICA CBO</a:t>
            </a:r>
          </a:p>
          <a:p>
            <a:r>
              <a:rPr lang="pt-BR" b="1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b="1" dirty="0"/>
              <a:t> CBO não cadastrada no CNES </a:t>
            </a:r>
          </a:p>
          <a:p>
            <a:pPr>
              <a:buFont typeface="Arial" pitchFamily="34" charset="0"/>
              <a:buChar char="•"/>
            </a:pPr>
            <a:r>
              <a:rPr lang="pt-BR" b="1" dirty="0"/>
              <a:t> CBO exige serviço não cadastrado                   </a:t>
            </a:r>
          </a:p>
          <a:p>
            <a:pPr>
              <a:buFont typeface="Arial" pitchFamily="34" charset="0"/>
              <a:buChar char="•"/>
            </a:pPr>
            <a:r>
              <a:rPr lang="pt-BR" b="1" dirty="0"/>
              <a:t> CBO inexistente                                   </a:t>
            </a:r>
          </a:p>
          <a:p>
            <a:pPr>
              <a:buFont typeface="Arial" pitchFamily="34" charset="0"/>
              <a:buChar char="•"/>
            </a:pPr>
            <a:r>
              <a:rPr lang="pt-BR" b="1" dirty="0"/>
              <a:t> CBO não permitido para o procedimento</a:t>
            </a:r>
          </a:p>
          <a:p>
            <a:pPr>
              <a:buFont typeface="Arial" pitchFamily="34" charset="0"/>
              <a:buChar char="•"/>
            </a:pPr>
            <a:endParaRPr lang="pt-BR" b="1" dirty="0"/>
          </a:p>
          <a:p>
            <a:r>
              <a:rPr lang="pt-BR" b="1" dirty="0"/>
              <a:t> CRÍTICA PROCEDIMENTO</a:t>
            </a:r>
          </a:p>
          <a:p>
            <a:r>
              <a:rPr lang="pt-BR" b="1" dirty="0"/>
              <a:t>  </a:t>
            </a:r>
          </a:p>
          <a:p>
            <a:pPr marL="342900" indent="-342900">
              <a:buAutoNum type="arabicPlain"/>
            </a:pPr>
            <a:r>
              <a:rPr lang="pt-BR" b="1" dirty="0"/>
              <a:t>PROCEDIMENTO NAO CADASTRADO NA COMPETENCIA        </a:t>
            </a:r>
          </a:p>
          <a:p>
            <a:pPr marL="342900" indent="-342900">
              <a:buAutoNum type="arabicPlain"/>
            </a:pPr>
            <a:r>
              <a:rPr lang="pt-BR" b="1" dirty="0"/>
              <a:t>PROCEDIMENTO SEM ORCAMENTO                        </a:t>
            </a:r>
          </a:p>
          <a:p>
            <a:pPr marL="342900" indent="-342900">
              <a:buAutoNum type="arabicPlain" startAt="3"/>
            </a:pPr>
            <a:r>
              <a:rPr lang="pt-BR" b="1" dirty="0"/>
              <a:t>PROCED. EXIGE SERV./CLASS. NAO CADAST. NO CNES    </a:t>
            </a:r>
          </a:p>
          <a:p>
            <a:pPr marL="342900" indent="-342900">
              <a:buAutoNum type="arabicPlain" startAt="3"/>
            </a:pPr>
            <a:r>
              <a:rPr lang="pt-BR" b="1" dirty="0"/>
              <a:t>PROCEDIMENTO : DIG.VERIFICADOR INCORRETO          </a:t>
            </a:r>
          </a:p>
          <a:p>
            <a:r>
              <a:rPr lang="pt-BR" b="1" dirty="0"/>
              <a:t>5    PROCED.NAO ADMITIDO PARA O CBO                     </a:t>
            </a:r>
          </a:p>
          <a:p>
            <a:r>
              <a:rPr lang="pt-BR" b="1" dirty="0"/>
              <a:t>6    PROCED.NAO ADMITIDO PARA IDADE DO USUARIO  </a:t>
            </a:r>
            <a:endParaRPr lang="pt-BR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motivos de rejeição da produção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484784"/>
            <a:ext cx="8064896" cy="4524315"/>
          </a:xfrm>
          <a:prstGeom prst="rect">
            <a:avLst/>
          </a:prstGeom>
          <a:ln>
            <a:solidFill>
              <a:srgbClr val="0091C4"/>
            </a:solidFill>
          </a:ln>
        </p:spPr>
        <p:txBody>
          <a:bodyPr wrap="square">
            <a:spAutoFit/>
          </a:bodyPr>
          <a:lstStyle/>
          <a:p>
            <a:r>
              <a:rPr lang="pt-BR" sz="1200" dirty="0"/>
              <a:t>      </a:t>
            </a:r>
            <a:r>
              <a:rPr lang="pt-BR" b="1" dirty="0"/>
              <a:t>CRÍTICA PROCEDIMENTO</a:t>
            </a:r>
          </a:p>
          <a:p>
            <a:endParaRPr lang="pt-BR" b="1" dirty="0"/>
          </a:p>
          <a:p>
            <a:r>
              <a:rPr lang="pt-BR" b="1" dirty="0"/>
              <a:t>      </a:t>
            </a:r>
          </a:p>
          <a:p>
            <a:r>
              <a:rPr lang="pt-BR" b="1" dirty="0"/>
              <a:t>      7  PROCEDIMENTO EXIGE EQUIPO ODONTOLOGICO            </a:t>
            </a:r>
          </a:p>
          <a:p>
            <a:r>
              <a:rPr lang="pt-BR" b="1" dirty="0"/>
              <a:t>      9  PROCED COM </a:t>
            </a:r>
            <a:r>
              <a:rPr lang="pt-BR" b="1" dirty="0" err="1"/>
              <a:t>C.I.D.</a:t>
            </a:r>
            <a:r>
              <a:rPr lang="pt-BR" b="1" dirty="0"/>
              <a:t> PRINCIPAL INVALIDO               </a:t>
            </a:r>
          </a:p>
          <a:p>
            <a:r>
              <a:rPr lang="pt-BR" b="1" dirty="0"/>
              <a:t>     10  PROCED. INFORMADO NAO E' PRINCIPAL                 </a:t>
            </a:r>
          </a:p>
          <a:p>
            <a:r>
              <a:rPr lang="pt-BR" b="1" dirty="0"/>
              <a:t>     11  PROCED. NAO ADMITIDO PARA O PRINCIPAL             </a:t>
            </a:r>
          </a:p>
          <a:p>
            <a:r>
              <a:rPr lang="pt-BR" b="1" dirty="0"/>
              <a:t>     14  PROCED. NAO PODE SER COBRADO NESTE DOCUMENTO       </a:t>
            </a:r>
          </a:p>
          <a:p>
            <a:r>
              <a:rPr lang="pt-BR" b="1" dirty="0"/>
              <a:t>     15  PROCEDIMENTO DEVE SER COBRADO EM APAC              </a:t>
            </a:r>
          </a:p>
          <a:p>
            <a:r>
              <a:rPr lang="pt-BR" b="1" dirty="0"/>
              <a:t>     16  PROCEDIMENTO EM DUPLICATA                          </a:t>
            </a:r>
          </a:p>
          <a:p>
            <a:r>
              <a:rPr lang="pt-BR" b="1" dirty="0"/>
              <a:t>     21  PROCED.EXCLUDENTE ENCONTRADO NA APAC              </a:t>
            </a:r>
          </a:p>
          <a:p>
            <a:r>
              <a:rPr lang="pt-BR" b="1" dirty="0"/>
              <a:t>     26  PROCED.NAO ADMITIDO PARA O SEXO DO USUARIO         </a:t>
            </a:r>
          </a:p>
          <a:p>
            <a:r>
              <a:rPr lang="pt-BR" b="1" dirty="0"/>
              <a:t>     27  PROCED.C/MOVIMENTO DIF.DA COMPETENCIA ATUAL        </a:t>
            </a:r>
          </a:p>
          <a:p>
            <a:r>
              <a:rPr lang="pt-BR" b="1" dirty="0"/>
              <a:t>     30  TRANSCRICAO PROCEDIMENTO EXCLUSIVA SISCOLO         </a:t>
            </a:r>
          </a:p>
          <a:p>
            <a:r>
              <a:rPr lang="pt-BR" b="1" dirty="0"/>
              <a:t>     31  TRANSCRICAO PROCEDIMENTO EXCLUSIVA SISPRENATAL     </a:t>
            </a:r>
          </a:p>
          <a:p>
            <a:r>
              <a:rPr lang="pt-BR" b="1" dirty="0"/>
              <a:t>     32  PROCED.EXIGE HABILITACAO NAO ENCONTRADA NO CNES  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motivos de rejeição da produção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92888" cy="4876800"/>
          </a:xfrm>
          <a:prstGeom prst="rect">
            <a:avLst/>
          </a:prstGeom>
          <a:noFill/>
          <a:ln w="9525">
            <a:solidFill>
              <a:srgbClr val="0082B0"/>
            </a:solidFill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- relatórios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556792"/>
            <a:ext cx="8064896" cy="3693319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CRÍTICA  FINANCEIRO</a:t>
            </a:r>
            <a:r>
              <a:rPr lang="pt-BR" dirty="0"/>
              <a:t>     </a:t>
            </a:r>
          </a:p>
          <a:p>
            <a:endParaRPr lang="pt-BR" dirty="0"/>
          </a:p>
          <a:p>
            <a:r>
              <a:rPr lang="pt-BR" dirty="0"/>
              <a:t>     </a:t>
            </a:r>
            <a:r>
              <a:rPr lang="pt-BR" b="1" dirty="0"/>
              <a:t>01  " "/0 - SEM ERRO</a:t>
            </a:r>
          </a:p>
          <a:p>
            <a:r>
              <a:rPr lang="pt-BR" b="1" dirty="0"/>
              <a:t>     02  K - APROVADO TOTALMENTE</a:t>
            </a:r>
          </a:p>
          <a:p>
            <a:r>
              <a:rPr lang="pt-BR" b="1" dirty="0"/>
              <a:t>     03  L - APROVADO PARCIALMENTE (ULTRAPASSOU TETO FISICO)</a:t>
            </a:r>
          </a:p>
          <a:p>
            <a:r>
              <a:rPr lang="pt-BR" b="1" dirty="0"/>
              <a:t>     04  M - APROVADO PARCIALMENTE(ULTRAPAS.TETO FINANCEIRO)</a:t>
            </a:r>
          </a:p>
          <a:p>
            <a:r>
              <a:rPr lang="pt-BR" b="1" dirty="0"/>
              <a:t>     05  N - NAO APROVADO (ULTRAPASSOU TETO FISICO)         </a:t>
            </a:r>
          </a:p>
          <a:p>
            <a:r>
              <a:rPr lang="pt-BR" b="1" dirty="0"/>
              <a:t>     06  O - NAO APROVADO (ULTRAPASSOU TETO FINANCEIRO)     </a:t>
            </a:r>
          </a:p>
          <a:p>
            <a:r>
              <a:rPr lang="pt-BR" b="1" dirty="0"/>
              <a:t>     07  P - PROCEDIMENTO SEM ORCAMENTO                     </a:t>
            </a:r>
          </a:p>
          <a:p>
            <a:r>
              <a:rPr lang="pt-BR" b="1" dirty="0"/>
              <a:t>     08  Q - PROCEDIMENTO SEM VALOR UNITARIO                </a:t>
            </a:r>
          </a:p>
          <a:p>
            <a:r>
              <a:rPr lang="pt-BR" b="1" dirty="0"/>
              <a:t>     09  R - APROVADO TOTALMENTE (TETO FINANCEIRO)          </a:t>
            </a:r>
          </a:p>
          <a:p>
            <a:r>
              <a:rPr lang="pt-BR" b="1" dirty="0"/>
              <a:t>     10  S - APROVADO TOTALMENTE (TETO FINANCEIRO CMP ATUAL)</a:t>
            </a:r>
          </a:p>
          <a:p>
            <a:r>
              <a:rPr lang="pt-BR" b="1" dirty="0"/>
              <a:t>     11  T - APROVADO PARCIALMENTE(TETO FINANCEIRO CMP ATUAL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motivos de rejeição da produção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332656"/>
            <a:ext cx="8352928" cy="6186309"/>
          </a:xfrm>
          <a:prstGeom prst="rect">
            <a:avLst/>
          </a:prstGeom>
          <a:noFill/>
          <a:ln>
            <a:solidFill>
              <a:srgbClr val="0082B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BDSIA201806c***************************************************** 04.08</a:t>
            </a:r>
          </a:p>
          <a:p>
            <a:r>
              <a:rPr lang="pt-BR" b="1" dirty="0" err="1"/>
              <a:t>SMS-municipio</a:t>
            </a:r>
            <a:r>
              <a:rPr lang="pt-BR" b="1" dirty="0"/>
              <a:t>          SISTEMA DE INFORMACOES AMBULATORIAIS      SAS/DATASUS/0507</a:t>
            </a:r>
          </a:p>
          <a:p>
            <a:r>
              <a:rPr lang="pt-BR" b="1" dirty="0"/>
              <a:t> 01/08/2018             SINTESE DA PRODUCAO - JUN/2018                 08:08:26</a:t>
            </a:r>
          </a:p>
          <a:p>
            <a:r>
              <a:rPr lang="pt-BR" b="1" dirty="0"/>
              <a:t> ***********************************************************************</a:t>
            </a:r>
          </a:p>
          <a:p>
            <a:r>
              <a:rPr lang="pt-BR" b="1" dirty="0"/>
              <a:t> </a:t>
            </a:r>
          </a:p>
          <a:p>
            <a:r>
              <a:rPr lang="pt-BR" b="1" dirty="0"/>
              <a:t> REGIONAL : 201          -                                         </a:t>
            </a:r>
          </a:p>
          <a:p>
            <a:r>
              <a:rPr lang="pt-BR" b="1" dirty="0"/>
              <a:t> UNIDADE  : NNNNNNN  - PRONTO ATENDIMENTO NOME      &amp;l1o5.45C(s0p16.66H</a:t>
            </a:r>
          </a:p>
          <a:p>
            <a:r>
              <a:rPr lang="pt-BR" b="1" dirty="0"/>
              <a:t> </a:t>
            </a:r>
          </a:p>
          <a:p>
            <a:r>
              <a:rPr lang="pt-BR" b="1" dirty="0"/>
              <a:t> </a:t>
            </a:r>
            <a:r>
              <a:rPr lang="pt-BR" b="1" dirty="0" err="1"/>
              <a:t>Cmp</a:t>
            </a:r>
            <a:r>
              <a:rPr lang="pt-BR" b="1" dirty="0"/>
              <a:t>  </a:t>
            </a:r>
            <a:r>
              <a:rPr lang="pt-BR" b="1" dirty="0" err="1"/>
              <a:t>FlhSq</a:t>
            </a:r>
            <a:r>
              <a:rPr lang="pt-BR" b="1" dirty="0"/>
              <a:t> Proc.       CBO    </a:t>
            </a:r>
            <a:r>
              <a:rPr lang="pt-BR" b="1" dirty="0" err="1"/>
              <a:t>Qt.Prz.</a:t>
            </a:r>
            <a:r>
              <a:rPr lang="pt-BR" b="1" dirty="0"/>
              <a:t>   </a:t>
            </a:r>
            <a:r>
              <a:rPr lang="pt-BR" b="1" dirty="0" err="1"/>
              <a:t>Vl</a:t>
            </a:r>
            <a:r>
              <a:rPr lang="pt-BR" b="1" dirty="0"/>
              <a:t>.</a:t>
            </a:r>
            <a:r>
              <a:rPr lang="pt-BR" b="1" dirty="0" err="1"/>
              <a:t>Prz</a:t>
            </a:r>
            <a:r>
              <a:rPr lang="pt-BR" b="1" dirty="0"/>
              <a:t>.   </a:t>
            </a:r>
            <a:r>
              <a:rPr lang="pt-BR" b="1" dirty="0" err="1"/>
              <a:t>Qt.Apvd</a:t>
            </a:r>
            <a:r>
              <a:rPr lang="pt-BR" b="1" dirty="0"/>
              <a:t>   </a:t>
            </a:r>
            <a:r>
              <a:rPr lang="pt-BR" b="1" dirty="0" err="1"/>
              <a:t>Vl</a:t>
            </a:r>
            <a:r>
              <a:rPr lang="pt-BR" b="1" dirty="0"/>
              <a:t>.</a:t>
            </a:r>
            <a:r>
              <a:rPr lang="pt-BR" b="1" dirty="0" err="1"/>
              <a:t>Apvd</a:t>
            </a:r>
            <a:r>
              <a:rPr lang="pt-BR" b="1" dirty="0"/>
              <a:t>   </a:t>
            </a:r>
            <a:r>
              <a:rPr lang="pt-BR" b="1" dirty="0" err="1"/>
              <a:t>Situacao</a:t>
            </a:r>
            <a:endParaRPr lang="pt-BR" b="1" dirty="0"/>
          </a:p>
          <a:p>
            <a:r>
              <a:rPr lang="pt-BR" b="1" dirty="0"/>
              <a:t> </a:t>
            </a:r>
            <a:r>
              <a:rPr lang="pt-BR" sz="1200" b="1" dirty="0"/>
              <a:t>06/2018 001 02 020102004-1 223505             394               0,00                       394           0,00             APROVADO TOTALMENTE</a:t>
            </a:r>
          </a:p>
          <a:p>
            <a:r>
              <a:rPr lang="pt-BR" sz="1200" b="1" dirty="0"/>
              <a:t> 06/2018 001 03 020401006-3 225125                  1               6,88                           1            6,88             APROVADO TOTALMENTE</a:t>
            </a:r>
          </a:p>
          <a:p>
            <a:r>
              <a:rPr lang="pt-BR" sz="1200" b="1" dirty="0"/>
              <a:t> 06/2018 001 04 020401008-0 225125                14           105,28                        14        105,28            APROVADO TOTALMENTE</a:t>
            </a:r>
          </a:p>
          <a:p>
            <a:r>
              <a:rPr lang="pt-BR" sz="1200" b="1" dirty="0"/>
              <a:t> 06/2018 001 05 020401012-8 225125                  2             16,76                           2          16,76            APROVADO TOTALMENTE</a:t>
            </a:r>
          </a:p>
          <a:p>
            <a:r>
              <a:rPr lang="pt-BR" sz="1200" b="1" dirty="0"/>
              <a:t> 06/2018 001 06 020401014-4 225125                45           329,40                         45        329,40           APROVADO TOTALMENTE</a:t>
            </a:r>
          </a:p>
          <a:p>
            <a:r>
              <a:rPr lang="pt-BR" sz="1200" b="1" dirty="0"/>
              <a:t> 06/2018 001 07 020402003-4 225125                  3              24,99                          3           24,99           APROVADO TOTALMENTE</a:t>
            </a:r>
          </a:p>
          <a:p>
            <a:r>
              <a:rPr lang="pt-BR" sz="1200" b="1" dirty="0"/>
              <a:t> 06/2018 001 08 020402003-4 225270                  4               33,32                         4           33,32           APROVADO TOTALMENTE</a:t>
            </a:r>
          </a:p>
          <a:p>
            <a:r>
              <a:rPr lang="pt-BR" sz="1200" b="1" dirty="0"/>
              <a:t> 06/2018 001 09 020402004-2 225125                  7               57,33                         7           57,33           APROVADO TOTALMENTE</a:t>
            </a:r>
          </a:p>
          <a:p>
            <a:r>
              <a:rPr lang="pt-BR" sz="1200" b="1" dirty="0"/>
              <a:t> 06/2018 001 10 020402005-0 225125                12             123,48                      12         123,48           APROVADO TOTALMENTE (TETO FINANCEIRO)</a:t>
            </a:r>
          </a:p>
          <a:p>
            <a:r>
              <a:rPr lang="pt-BR" sz="1200" b="1" dirty="0"/>
              <a:t> 06/2018 001 11 020402006-9 225125                66             723,36                      66         723,36           APROVADO TOTALMENTE</a:t>
            </a:r>
          </a:p>
          <a:p>
            <a:r>
              <a:rPr lang="pt-BR" sz="1200" b="1" dirty="0"/>
              <a:t> 06/2018 001 12 020402006-9 225270                  4                43,84                       4           43,84            APROVADO TOTALMENTE</a:t>
            </a:r>
          </a:p>
          <a:p>
            <a:r>
              <a:rPr lang="pt-BR" sz="1200" b="1" dirty="0"/>
              <a:t> 06/2018 001 13 020402007-7 225125                  1                14,90                       1           14,90            APROVADO TOTALMENTE</a:t>
            </a:r>
          </a:p>
          <a:p>
            <a:r>
              <a:rPr lang="pt-BR" sz="1200" b="1" dirty="0"/>
              <a:t> 06/2018 001 14 020402008-5 225125                  2                33,76                       2           33,76            APROVADO TOTALMENTE</a:t>
            </a:r>
          </a:p>
          <a:p>
            <a:r>
              <a:rPr lang="pt-BR" sz="1200" b="1" dirty="0"/>
              <a:t> 06/2018 001 15 020402009-3 225125                14              128,24                     14        128,24            APROVADO TOTALMENTE</a:t>
            </a:r>
          </a:p>
          <a:p>
            <a:r>
              <a:rPr lang="pt-BR" sz="1200" b="1" dirty="0"/>
              <a:t> 06/2018 001 16 020402010-7 225125                10                97,30                     10          97,30             APROVADO TOTALMENTE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5536" y="980728"/>
            <a:ext cx="8280920" cy="5078313"/>
          </a:xfrm>
          <a:prstGeom prst="rect">
            <a:avLst/>
          </a:prstGeom>
          <a:noFill/>
          <a:ln>
            <a:solidFill>
              <a:srgbClr val="0091C4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err="1"/>
              <a:t>Cmp</a:t>
            </a:r>
            <a:r>
              <a:rPr lang="pt-BR" b="1" dirty="0"/>
              <a:t>     </a:t>
            </a:r>
            <a:r>
              <a:rPr lang="pt-BR" b="1" dirty="0" err="1"/>
              <a:t>Flh</a:t>
            </a:r>
            <a:r>
              <a:rPr lang="pt-BR" b="1" dirty="0"/>
              <a:t> </a:t>
            </a:r>
            <a:r>
              <a:rPr lang="pt-BR" b="1" dirty="0" err="1"/>
              <a:t>Sq</a:t>
            </a:r>
            <a:r>
              <a:rPr lang="pt-BR" b="1" dirty="0"/>
              <a:t> Proc.       CBO    </a:t>
            </a:r>
            <a:r>
              <a:rPr lang="pt-BR" b="1" dirty="0" err="1"/>
              <a:t>Qt.Prz.</a:t>
            </a:r>
            <a:r>
              <a:rPr lang="pt-BR" b="1" dirty="0"/>
              <a:t>   </a:t>
            </a:r>
            <a:r>
              <a:rPr lang="pt-BR" b="1" dirty="0" err="1"/>
              <a:t>Vl</a:t>
            </a:r>
            <a:r>
              <a:rPr lang="pt-BR" b="1" dirty="0"/>
              <a:t>.</a:t>
            </a:r>
            <a:r>
              <a:rPr lang="pt-BR" b="1" dirty="0" err="1"/>
              <a:t>Prz</a:t>
            </a:r>
            <a:r>
              <a:rPr lang="pt-BR" b="1" dirty="0"/>
              <a:t>.   </a:t>
            </a:r>
            <a:r>
              <a:rPr lang="pt-BR" b="1" dirty="0" err="1"/>
              <a:t>Qt.Apvd</a:t>
            </a:r>
            <a:r>
              <a:rPr lang="pt-BR" b="1" dirty="0"/>
              <a:t>   </a:t>
            </a:r>
            <a:r>
              <a:rPr lang="pt-BR" b="1" dirty="0" err="1"/>
              <a:t>Vl</a:t>
            </a:r>
            <a:r>
              <a:rPr lang="pt-BR" b="1" dirty="0"/>
              <a:t>.</a:t>
            </a:r>
            <a:r>
              <a:rPr lang="pt-BR" b="1" dirty="0" err="1"/>
              <a:t>Apvd</a:t>
            </a:r>
            <a:r>
              <a:rPr lang="pt-BR" b="1" dirty="0"/>
              <a:t>   </a:t>
            </a:r>
            <a:r>
              <a:rPr lang="pt-BR" b="1" dirty="0" err="1"/>
              <a:t>Situacao</a:t>
            </a:r>
            <a:endParaRPr lang="pt-BR" b="1" dirty="0"/>
          </a:p>
          <a:p>
            <a:endParaRPr lang="pt-BR" b="1" dirty="0"/>
          </a:p>
          <a:p>
            <a:endParaRPr lang="pt-BR" dirty="0"/>
          </a:p>
          <a:p>
            <a:r>
              <a:rPr lang="pt-BR" b="1" dirty="0"/>
              <a:t>06/2018 104 30 021106025-9 225265       1       3,37       1       3,37 APROVADO TOTALMENTE (TETO FINANCEIRO)</a:t>
            </a:r>
            <a:endParaRPr lang="pt-BR" dirty="0"/>
          </a:p>
          <a:p>
            <a:r>
              <a:rPr lang="pt-BR" b="1" dirty="0"/>
              <a:t>06/2018 104 31 021106025-9 225265       1       3,37       1       3,37 APROVADO TOTALMENTE (TETO FINANCEIRO)</a:t>
            </a:r>
            <a:endParaRPr lang="pt-BR" dirty="0"/>
          </a:p>
          <a:p>
            <a:r>
              <a:rPr lang="pt-BR" b="1" dirty="0"/>
              <a:t>06/2018 104 32 021106025-9 225265       1       3,37       0       0,00 NAO APROVADO (ULTRAPASSOU TETO FINANCEIRO)</a:t>
            </a:r>
            <a:endParaRPr lang="pt-BR" dirty="0"/>
          </a:p>
          <a:p>
            <a:r>
              <a:rPr lang="pt-BR" b="1" dirty="0"/>
              <a:t> 06/2018 104 33 021106025-9 225265       1       3,37       0       0,00 NAO APROVADO (ULTRAPASSOU TETO FINANCEIRO)</a:t>
            </a:r>
            <a:endParaRPr lang="pt-BR" dirty="0"/>
          </a:p>
          <a:p>
            <a:r>
              <a:rPr lang="pt-BR" b="1" dirty="0"/>
              <a:t> 06/2018 104 34 021106025-9 225265       1       3,37       0       0,00 NAO APROVADO (ULTRAPASSOU TETO FINANCEIRO)</a:t>
            </a:r>
            <a:endParaRPr lang="pt-BR" dirty="0"/>
          </a:p>
          <a:p>
            <a:r>
              <a:rPr lang="pt-BR" b="1" dirty="0"/>
              <a:t> 06/2018 104 35 021106025-9 225265       1       3,37       0       0,00 NAO APROVADO (ULTRAPASSOU TETO FINANCEIRO)</a:t>
            </a:r>
            <a:endParaRPr lang="pt-BR" dirty="0"/>
          </a:p>
          <a:p>
            <a:r>
              <a:rPr lang="pt-BR" b="1" dirty="0"/>
              <a:t> 06/2018 104 36 021106025-9 225265       1       3,37       0       0,00 NAO APROVADO (ULTRAPASSOU TETO FINANCEIRO)</a:t>
            </a:r>
            <a:endParaRPr lang="pt-BR" dirty="0"/>
          </a:p>
          <a:p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8484" y="2132856"/>
            <a:ext cx="8136904" cy="3693319"/>
          </a:xfrm>
          <a:prstGeom prst="rect">
            <a:avLst/>
          </a:prstGeom>
          <a:ln>
            <a:solidFill>
              <a:srgbClr val="0091C4"/>
            </a:solidFill>
          </a:ln>
        </p:spPr>
        <p:txBody>
          <a:bodyPr wrap="square">
            <a:spAutoFit/>
          </a:bodyPr>
          <a:lstStyle/>
          <a:p>
            <a:pPr algn="just" eaLnBrk="0" hangingPunct="0">
              <a:buClr>
                <a:srgbClr val="FF9933"/>
              </a:buClr>
            </a:pPr>
            <a:r>
              <a:rPr lang="pt-BR" b="1" dirty="0"/>
              <a:t>Aprimorar qualidade do registro da informação</a:t>
            </a:r>
          </a:p>
          <a:p>
            <a:pPr algn="just" eaLnBrk="0" hangingPunct="0">
              <a:buClr>
                <a:srgbClr val="FF9933"/>
              </a:buClr>
            </a:pPr>
            <a:r>
              <a:rPr lang="pt-BR" b="1" dirty="0"/>
              <a:t>	- de quem é a responsabilidade?</a:t>
            </a:r>
          </a:p>
          <a:p>
            <a:pPr algn="just" eaLnBrk="0" hangingPunct="0">
              <a:buClr>
                <a:srgbClr val="FF9933"/>
              </a:buClr>
            </a:pPr>
            <a:endParaRPr lang="pt-BR" b="1" dirty="0"/>
          </a:p>
          <a:p>
            <a:pPr algn="just" eaLnBrk="0" hangingPunct="0">
              <a:buClr>
                <a:srgbClr val="FF9933"/>
              </a:buClr>
            </a:pPr>
            <a:endParaRPr lang="pt-BR" b="1" dirty="0"/>
          </a:p>
          <a:p>
            <a:pPr algn="just" eaLnBrk="0" hangingPunct="0">
              <a:buClr>
                <a:srgbClr val="FF9933"/>
              </a:buClr>
            </a:pPr>
            <a:r>
              <a:rPr lang="pt-BR" b="1" dirty="0"/>
              <a:t> Cultura da utilização da informação</a:t>
            </a:r>
          </a:p>
          <a:p>
            <a:pPr algn="just" eaLnBrk="0" hangingPunct="0">
              <a:buClr>
                <a:srgbClr val="FF9933"/>
              </a:buClr>
            </a:pPr>
            <a:endParaRPr lang="pt-BR" b="1" dirty="0"/>
          </a:p>
          <a:p>
            <a:pPr algn="just" eaLnBrk="0" hangingPunct="0">
              <a:buClr>
                <a:srgbClr val="FF9933"/>
              </a:buClr>
            </a:pPr>
            <a:endParaRPr lang="pt-BR" b="1" dirty="0"/>
          </a:p>
          <a:p>
            <a:pPr algn="just" eaLnBrk="0" hangingPunct="0">
              <a:buClr>
                <a:srgbClr val="FF9933"/>
              </a:buClr>
            </a:pPr>
            <a:r>
              <a:rPr lang="pt-BR" b="1" dirty="0"/>
              <a:t> Capacitação / atualização / normatização</a:t>
            </a:r>
          </a:p>
          <a:p>
            <a:pPr algn="just" eaLnBrk="0" hangingPunct="0">
              <a:buClr>
                <a:srgbClr val="FF9933"/>
              </a:buClr>
            </a:pPr>
            <a:endParaRPr lang="pt-BR" b="1" dirty="0"/>
          </a:p>
          <a:p>
            <a:pPr algn="just" eaLnBrk="0" hangingPunct="0">
              <a:buClr>
                <a:srgbClr val="FF9933"/>
              </a:buClr>
            </a:pPr>
            <a:endParaRPr lang="pt-BR" b="1" dirty="0"/>
          </a:p>
          <a:p>
            <a:pPr algn="just" eaLnBrk="0" hangingPunct="0">
              <a:buClr>
                <a:srgbClr val="FF9933"/>
              </a:buClr>
            </a:pPr>
            <a:r>
              <a:rPr lang="pt-BR" b="1" dirty="0"/>
              <a:t> Diminuição de erros / inconsistências / falta de informação</a:t>
            </a:r>
          </a:p>
          <a:p>
            <a:pPr algn="just" eaLnBrk="0" hangingPunct="0">
              <a:buClr>
                <a:srgbClr val="FF9933"/>
              </a:buClr>
            </a:pPr>
            <a:endParaRPr lang="pt-BR" b="1" dirty="0"/>
          </a:p>
          <a:p>
            <a:pPr algn="just" eaLnBrk="0" hangingPunct="0">
              <a:buClr>
                <a:srgbClr val="FF9933"/>
              </a:buClr>
            </a:pPr>
            <a:endParaRPr lang="pt-BR" b="1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b="0" dirty="0">
                <a:solidFill>
                  <a:schemeClr val="bg1"/>
                </a:solidFill>
              </a:rPr>
              <a:t>SISTEMAS DE INFORMAÇÃO EM SAÚDE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0918" y="1409703"/>
            <a:ext cx="8136904" cy="369332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OBJETIVOS: </a:t>
            </a:r>
          </a:p>
        </p:txBody>
      </p:sp>
    </p:spTree>
    <p:extLst>
      <p:ext uri="{BB962C8B-B14F-4D97-AF65-F5344CB8AC3E}">
        <p14:creationId xmlns:p14="http://schemas.microsoft.com/office/powerpoint/2010/main" val="26285763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548680"/>
            <a:ext cx="847725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39552" y="1533465"/>
            <a:ext cx="8064896" cy="5078313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Codificação dos erros da APAC :     </a:t>
            </a:r>
            <a:endParaRPr lang="pt-BR" dirty="0"/>
          </a:p>
          <a:p>
            <a:r>
              <a:rPr lang="pt-BR" sz="1600" b="1" dirty="0"/>
              <a:t>01 m01 UNIDADE DA FEDERACAO DIFERENTE DA SECRET.SAUDE                </a:t>
            </a:r>
            <a:endParaRPr lang="pt-BR" sz="1600" dirty="0"/>
          </a:p>
          <a:p>
            <a:r>
              <a:rPr lang="pt-BR" sz="1600" b="1" dirty="0"/>
              <a:t>02 m02 PRESTADOR: DIGITO INVALIDO                                    </a:t>
            </a:r>
            <a:endParaRPr lang="pt-BR" sz="1600" dirty="0"/>
          </a:p>
          <a:p>
            <a:r>
              <a:rPr lang="pt-BR" sz="1600" b="1" dirty="0"/>
              <a:t>03 m03 PRESTADOR NAO CADASTRADO                                      </a:t>
            </a:r>
            <a:endParaRPr lang="pt-BR" sz="1600" dirty="0"/>
          </a:p>
          <a:p>
            <a:r>
              <a:rPr lang="pt-BR" sz="1600" b="1" dirty="0"/>
              <a:t>04 m04 PRESTADOR DESATIVADO                                          </a:t>
            </a:r>
            <a:endParaRPr lang="pt-BR" sz="1600" dirty="0"/>
          </a:p>
          <a:p>
            <a:r>
              <a:rPr lang="pt-BR" sz="1600" b="1" dirty="0"/>
              <a:t>05 m05 PRESTADOR: SERVICO DIALISE NAO ORCADO                         </a:t>
            </a:r>
            <a:endParaRPr lang="pt-BR" sz="1600" dirty="0"/>
          </a:p>
          <a:p>
            <a:r>
              <a:rPr lang="pt-BR" sz="1600" b="1" dirty="0"/>
              <a:t>07 m99 NUMERO: JA EXISTE COM UNIDADE DIFERENTE                       </a:t>
            </a:r>
            <a:endParaRPr lang="pt-BR" sz="1600" dirty="0"/>
          </a:p>
          <a:p>
            <a:r>
              <a:rPr lang="pt-BR" sz="1600" b="1" dirty="0"/>
              <a:t>08 m99 NUMERO: JA EXISTE COM PROCEDIMENTO PRINCIPAL DIFERENTE        </a:t>
            </a:r>
            <a:endParaRPr lang="pt-BR" sz="1600" dirty="0"/>
          </a:p>
          <a:p>
            <a:r>
              <a:rPr lang="pt-BR" sz="1600" b="1" dirty="0"/>
              <a:t>09 m09 NUMERO: JA EXISTE COM DATA INICIO VALIDADE DIFERENTE          </a:t>
            </a:r>
            <a:endParaRPr lang="pt-BR" sz="1600" dirty="0"/>
          </a:p>
          <a:p>
            <a:r>
              <a:rPr lang="pt-BR" sz="1600" b="1" dirty="0"/>
              <a:t>10 m10 NUMERO: JA EXISTE COM DATA FIM DE VALIDADE DIFERENTE          </a:t>
            </a:r>
            <a:endParaRPr lang="pt-BR" sz="1600" dirty="0"/>
          </a:p>
          <a:p>
            <a:r>
              <a:rPr lang="pt-BR" sz="1600" b="1" dirty="0"/>
              <a:t>11 m11 NUMERO: JA EXISTE COM TIPO DE ATENDIMENTO DIFERENTE           </a:t>
            </a:r>
            <a:endParaRPr lang="pt-BR" sz="1600" dirty="0"/>
          </a:p>
          <a:p>
            <a:r>
              <a:rPr lang="pt-BR" sz="1600" b="1" dirty="0"/>
              <a:t>17 m11 NUMERO: FORA DA FAIXA ESTIPULADA PELA SECRETARIA              </a:t>
            </a:r>
            <a:endParaRPr lang="pt-BR" sz="1600" dirty="0"/>
          </a:p>
          <a:p>
            <a:r>
              <a:rPr lang="pt-BR" sz="1600" b="1" dirty="0"/>
              <a:t>83 m11 DATA DE INICIO: NUMERO DA APAC FORA DE VALIDADE               </a:t>
            </a:r>
            <a:endParaRPr lang="pt-BR" sz="1600" dirty="0"/>
          </a:p>
          <a:p>
            <a:r>
              <a:rPr lang="pt-BR" sz="1600" b="1" dirty="0"/>
              <a:t>82 m99 COBRANCA ANTERIOR NAO ENCONTRADA                              </a:t>
            </a:r>
            <a:endParaRPr lang="pt-BR" sz="1600" dirty="0"/>
          </a:p>
          <a:p>
            <a:r>
              <a:rPr lang="pt-BR" sz="1600" b="1" dirty="0"/>
              <a:t>12 m12 COBRANCA ANTERIOR NAO FOI PERMANENCIA E MESMO PROCEDIMENTO    </a:t>
            </a:r>
            <a:endParaRPr lang="pt-BR" sz="1600" dirty="0"/>
          </a:p>
          <a:p>
            <a:r>
              <a:rPr lang="pt-BR" sz="1600" b="1" dirty="0"/>
              <a:t>13 m13 NUMERO: APAC JA FOI PROCESSADA                                </a:t>
            </a:r>
            <a:endParaRPr lang="pt-BR" sz="1600" dirty="0"/>
          </a:p>
          <a:p>
            <a:r>
              <a:rPr lang="pt-BR" sz="1600" b="1" dirty="0"/>
              <a:t>14 m14 NUMERO: DIGITO VERIFICADOR NAO CONFERE                        </a:t>
            </a:r>
            <a:endParaRPr lang="pt-BR" sz="1600" dirty="0"/>
          </a:p>
          <a:p>
            <a:r>
              <a:rPr lang="pt-BR" sz="1600" b="1" dirty="0"/>
              <a:t>15 m15 ANO/MES ATENDIMENTO FORA DA VALIDADE                          </a:t>
            </a:r>
            <a:endParaRPr lang="pt-BR" sz="1600" dirty="0"/>
          </a:p>
          <a:p>
            <a:r>
              <a:rPr lang="pt-BR" sz="1600" b="1" dirty="0"/>
              <a:t>18 m18 DATA INICIO: INVALIDA                                         </a:t>
            </a:r>
            <a:endParaRPr lang="pt-BR" sz="1600" dirty="0"/>
          </a:p>
          <a:p>
            <a:r>
              <a:rPr lang="pt-BR" sz="1600" b="1" dirty="0"/>
              <a:t>20 m20 DATA INICIO: DATA MAIOR QUE A DE FIM          </a:t>
            </a:r>
            <a:r>
              <a:rPr lang="pt-BR" b="1" dirty="0"/>
              <a:t>                </a:t>
            </a:r>
            <a:endParaRPr lang="pt-BR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motivos de rejeição da produção</a:t>
            </a:r>
          </a:p>
        </p:txBody>
      </p:sp>
    </p:spTree>
    <p:extLst>
      <p:ext uri="{BB962C8B-B14F-4D97-AF65-F5344CB8AC3E}">
        <p14:creationId xmlns:p14="http://schemas.microsoft.com/office/powerpoint/2010/main" val="10548833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39552" y="1412776"/>
            <a:ext cx="7992888" cy="5016758"/>
          </a:xfrm>
          <a:prstGeom prst="rect">
            <a:avLst/>
          </a:prstGeom>
          <a:ln>
            <a:solidFill>
              <a:srgbClr val="0091C4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21 m21 DATA INICIO: MAIOR QUE A COMPETENCIA DE PROCESSAMENTO         </a:t>
            </a:r>
            <a:endParaRPr lang="pt-BR" sz="1600" dirty="0"/>
          </a:p>
          <a:p>
            <a:r>
              <a:rPr lang="pt-BR" sz="1600" b="1" dirty="0"/>
              <a:t>22 m22 DATA FIM: INVALIDA                                            </a:t>
            </a:r>
            <a:endParaRPr lang="pt-BR" sz="1600" dirty="0"/>
          </a:p>
          <a:p>
            <a:r>
              <a:rPr lang="pt-BR" sz="1600" b="1" dirty="0"/>
              <a:t>24 m24 DATA FIM: EXCEDE LIMITE DE 3 MESES                            </a:t>
            </a:r>
            <a:endParaRPr lang="pt-BR" sz="1600" dirty="0"/>
          </a:p>
          <a:p>
            <a:r>
              <a:rPr lang="pt-BR" sz="1600" b="1" dirty="0"/>
              <a:t>19 m22 DATA FIM: DATA MENOR QUE A COMPETENCIA                        </a:t>
            </a:r>
            <a:endParaRPr lang="pt-BR" sz="1600" dirty="0"/>
          </a:p>
          <a:p>
            <a:r>
              <a:rPr lang="pt-BR" sz="1600" b="1" dirty="0"/>
              <a:t>23 m99 CONTINUIDADE : INICIO DE VALIDADE MAIOR OU IGUAL A COMPETENCIA</a:t>
            </a:r>
            <a:endParaRPr lang="pt-BR" sz="1600" dirty="0"/>
          </a:p>
          <a:p>
            <a:r>
              <a:rPr lang="pt-BR" sz="1600" b="1" dirty="0"/>
              <a:t>25 m21 APAC INICIAL COM INICIO DE VALIDADE DIFERENTE DA COMPETENCIA  </a:t>
            </a:r>
            <a:endParaRPr lang="pt-BR" sz="1600" dirty="0"/>
          </a:p>
          <a:p>
            <a:r>
              <a:rPr lang="pt-BR" sz="1600" b="1" dirty="0"/>
              <a:t>26 m26 TIPO ATENDIMENTO INVALIDO                                     </a:t>
            </a:r>
            <a:endParaRPr lang="pt-BR" sz="1600" dirty="0"/>
          </a:p>
          <a:p>
            <a:r>
              <a:rPr lang="pt-BR" sz="1600" b="1" dirty="0"/>
              <a:t>27 m27 TIPO DA APAC INVALIDO                                         </a:t>
            </a:r>
            <a:endParaRPr lang="pt-BR" sz="1600" dirty="0"/>
          </a:p>
          <a:p>
            <a:r>
              <a:rPr lang="pt-BR" sz="1600" b="1" dirty="0"/>
              <a:t>28 m28 CPF PACIENTE : DIGITO ERRADO                                  </a:t>
            </a:r>
            <a:endParaRPr lang="pt-BR" sz="1600" dirty="0"/>
          </a:p>
          <a:p>
            <a:r>
              <a:rPr lang="pt-BR" sz="1600" b="1" dirty="0"/>
              <a:t>29 m29 CPF PACIENTE : COBRANCA PARA PACIENTE FALECIDO                </a:t>
            </a:r>
            <a:endParaRPr lang="pt-BR" sz="1600" dirty="0"/>
          </a:p>
          <a:p>
            <a:r>
              <a:rPr lang="pt-BR" sz="1600" b="1" dirty="0"/>
              <a:t>30 m30 NOME PACIENTE NAO PODE ESTAR VAZIO                            </a:t>
            </a:r>
            <a:endParaRPr lang="pt-BR" sz="1600" dirty="0"/>
          </a:p>
          <a:p>
            <a:r>
              <a:rPr lang="pt-BR" sz="1600" b="1" dirty="0"/>
              <a:t>31 m31 ESTADO/NACIONALIDADE DE NASCIMENTO DO PACIENTE INVALIDA       </a:t>
            </a:r>
            <a:endParaRPr lang="pt-BR" sz="1600" dirty="0"/>
          </a:p>
          <a:p>
            <a:r>
              <a:rPr lang="pt-BR" sz="1600" b="1" dirty="0"/>
              <a:t>32 m32 NOME MAE PACIENTE NAO PODE ESTAR VAZIO                        </a:t>
            </a:r>
            <a:endParaRPr lang="pt-BR" sz="1600" dirty="0"/>
          </a:p>
          <a:p>
            <a:r>
              <a:rPr lang="pt-BR" sz="1600" b="1" dirty="0"/>
              <a:t>33 m33 LOGRADOURO NAO PODE ESTAR VAZIO                               </a:t>
            </a:r>
            <a:endParaRPr lang="pt-BR" sz="1600" dirty="0"/>
          </a:p>
          <a:p>
            <a:r>
              <a:rPr lang="pt-BR" sz="1600" b="1" dirty="0"/>
              <a:t>34 m34 MUNICIPIO DE RESIDENCIA DO PACIENTE INVALIDO                  </a:t>
            </a:r>
            <a:endParaRPr lang="pt-BR" sz="1600" dirty="0"/>
          </a:p>
          <a:p>
            <a:r>
              <a:rPr lang="pt-BR" sz="1600" b="1" dirty="0"/>
              <a:t>36 m36 DATA DE INSCRICAO PARA TRANSPLANTE INVALIDA                   </a:t>
            </a:r>
            <a:endParaRPr lang="pt-BR" sz="1600" dirty="0"/>
          </a:p>
          <a:p>
            <a:r>
              <a:rPr lang="pt-BR" sz="1600" b="1" dirty="0"/>
              <a:t>37 m37 CEP NAO PODE ESTAR VAZIO                                      </a:t>
            </a:r>
            <a:endParaRPr lang="pt-BR" sz="1600" dirty="0"/>
          </a:p>
          <a:p>
            <a:r>
              <a:rPr lang="pt-BR" sz="1600" b="1" dirty="0"/>
              <a:t>38 m37 CEP DEVE SER NUMERICO                                         </a:t>
            </a:r>
            <a:endParaRPr lang="pt-BR" sz="1600" dirty="0"/>
          </a:p>
          <a:p>
            <a:r>
              <a:rPr lang="pt-BR" sz="1600" b="1" dirty="0"/>
              <a:t>39 m39 DATA DE NASCIMENTO DO PACIENTE INVALIDA                       </a:t>
            </a:r>
            <a:endParaRPr lang="pt-BR" sz="1600" dirty="0"/>
          </a:p>
          <a:p>
            <a:r>
              <a:rPr lang="pt-BR" sz="1600" b="1" dirty="0"/>
              <a:t>80 m39 DATA DE NASCIMENTO POSTERIOR AO INICIO VALIDADE </a:t>
            </a:r>
            <a:endParaRPr lang="pt-BR" sz="1600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9552" y="332656"/>
            <a:ext cx="806489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 I A – motivos de rejeição da produção</a:t>
            </a:r>
          </a:p>
        </p:txBody>
      </p:sp>
    </p:spTree>
    <p:extLst>
      <p:ext uri="{BB962C8B-B14F-4D97-AF65-F5344CB8AC3E}">
        <p14:creationId xmlns:p14="http://schemas.microsoft.com/office/powerpoint/2010/main" val="22364756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>
            <a:spLocks noChangeArrowheads="1"/>
          </p:cNvSpPr>
          <p:nvPr/>
        </p:nvSpPr>
        <p:spPr bwMode="auto">
          <a:xfrm>
            <a:off x="323850" y="6194425"/>
            <a:ext cx="86042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Tx/>
              <a:buNone/>
            </a:pPr>
            <a:r>
              <a:rPr lang="pt-BR" b="0" dirty="0">
                <a:solidFill>
                  <a:srgbClr val="FF0000"/>
                </a:solidFill>
                <a:latin typeface="Arial Unicode MS" pitchFamily="34" charset="-128"/>
              </a:rPr>
              <a:t>http://sia.datasus.gov.br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60425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5674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81000" y="1600200"/>
            <a:ext cx="8151440" cy="42780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</a:pPr>
            <a:r>
              <a:rPr lang="pt-BR" sz="2000" dirty="0">
                <a:solidFill>
                  <a:schemeClr val="accent2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A Autorização de Internação Hospitalar/AIH é o instrumento de registro padrão do SIH/SUS</a:t>
            </a:r>
          </a:p>
          <a:p>
            <a:pPr algn="just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</a:pPr>
            <a:r>
              <a:rPr lang="pt-BR" sz="2000" dirty="0">
                <a:solidFill>
                  <a:schemeClr val="tx1"/>
                </a:solidFill>
              </a:rPr>
              <a:t> Com a descentralização dos serviços de saúde para os estados, Distrito Federal e municípios foram adequados os instrumentos e conceitos do SIH/SUS necessários ao processamento pelos gestores locais.</a:t>
            </a:r>
          </a:p>
          <a:p>
            <a:pPr algn="just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</a:pPr>
            <a:r>
              <a:rPr lang="pt-BR" sz="2000" dirty="0">
                <a:solidFill>
                  <a:schemeClr val="tx1"/>
                </a:solidFill>
              </a:rPr>
              <a:t> Modalidade de Atendimento : Hospitalar,  Hospital dia e  Internação Domiciliar </a:t>
            </a:r>
          </a:p>
          <a:p>
            <a:pPr algn="just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</a:pPr>
            <a:r>
              <a:rPr lang="pt-BR" sz="2000" dirty="0">
                <a:solidFill>
                  <a:schemeClr val="tx1"/>
                </a:solidFill>
              </a:rPr>
              <a:t> Incremento: (é um percentual acrescido ao valor do procedimento, vinculado a um incentivo decorrente de uma determinada habilitação);</a:t>
            </a: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81000" y="344488"/>
            <a:ext cx="815144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SIHD </a:t>
            </a:r>
          </a:p>
        </p:txBody>
      </p:sp>
    </p:spTree>
    <p:extLst>
      <p:ext uri="{BB962C8B-B14F-4D97-AF65-F5344CB8AC3E}">
        <p14:creationId xmlns:p14="http://schemas.microsoft.com/office/powerpoint/2010/main" val="13743922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81000" y="1484784"/>
            <a:ext cx="8295456" cy="5170646"/>
          </a:xfrm>
          <a:prstGeom prst="rect">
            <a:avLst/>
          </a:prstGeom>
          <a:noFill/>
          <a:ln w="9525">
            <a:solidFill>
              <a:srgbClr val="0091C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just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defRPr sz="2000" b="1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AIH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Valor Total SH : valor da internação = componentes  SH e SP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São 3 as categorias de procedimentos :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PROCEDIMENTO PRINCIPAL:  Gera AIH,  Exige autorização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PROCEDIMENTO ESPECIAL: Não gera AIH,  Exige autorização e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 deve ser lançado no campo procedimentos realizados. Agregam grande valor a AIH : órtese e prótese , UTI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PROCEDIMENTO SECUNDÁRIO Não gera AIH, não exige autorização (SADT)</a:t>
            </a:r>
            <a:endParaRPr lang="pt-BR" dirty="0"/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81000" y="344488"/>
            <a:ext cx="829545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SIHD </a:t>
            </a:r>
          </a:p>
        </p:txBody>
      </p:sp>
    </p:spTree>
    <p:extLst>
      <p:ext uri="{BB962C8B-B14F-4D97-AF65-F5344CB8AC3E}">
        <p14:creationId xmlns:p14="http://schemas.microsoft.com/office/powerpoint/2010/main" val="22956822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81000" y="1484784"/>
            <a:ext cx="8295456" cy="4708981"/>
          </a:xfrm>
          <a:prstGeom prst="rect">
            <a:avLst/>
          </a:prstGeom>
          <a:noFill/>
          <a:ln w="9525">
            <a:solidFill>
              <a:srgbClr val="0091C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just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defRPr sz="2000" b="1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/>
                </a:solidFill>
              </a:rPr>
              <a:t>AIH 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dirty="0">
                <a:solidFill>
                  <a:schemeClr val="tx1"/>
                </a:solidFill>
              </a:rPr>
              <a:t>Relatórios de advertência x de erros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dirty="0">
                <a:solidFill>
                  <a:schemeClr val="tx1"/>
                </a:solidFill>
              </a:rPr>
              <a:t>A validade da AIH é de no máximo 03 competências anteriores à competência de apresentação, contada a partir da data da alta do paciente. AIH apresentada a partir do quarto mês da alta será rejeitada em definitivo. AIH apresentada e rejeitada dentro dos 04 meses de validade pode ser reapresentada até o 6º mês a contar do mês de alta do paciente.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dirty="0">
                <a:solidFill>
                  <a:schemeClr val="tx1"/>
                </a:solidFill>
              </a:rPr>
              <a:t>Será aprovada?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81000" y="344488"/>
            <a:ext cx="829545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SIHD – SISAIH01 = captação</a:t>
            </a:r>
          </a:p>
        </p:txBody>
      </p:sp>
    </p:spTree>
    <p:extLst>
      <p:ext uri="{BB962C8B-B14F-4D97-AF65-F5344CB8AC3E}">
        <p14:creationId xmlns:p14="http://schemas.microsoft.com/office/powerpoint/2010/main" val="27602423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762000"/>
            <a:ext cx="9144000" cy="1600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b"/>
          <a:lstStyle/>
          <a:p>
            <a:pPr algn="ctr">
              <a:buFontTx/>
              <a:buNone/>
            </a:pPr>
            <a:r>
              <a:rPr lang="pt-BR" sz="1600">
                <a:solidFill>
                  <a:schemeClr val="bg1"/>
                </a:solidFill>
              </a:rPr>
              <a:t>Órgão emissor</a:t>
            </a:r>
          </a:p>
        </p:txBody>
      </p:sp>
      <p:sp>
        <p:nvSpPr>
          <p:cNvPr id="330755" name="Rectangle 3"/>
          <p:cNvSpPr>
            <a:spLocks noChangeArrowheads="1"/>
          </p:cNvSpPr>
          <p:nvPr/>
        </p:nvSpPr>
        <p:spPr bwMode="auto">
          <a:xfrm>
            <a:off x="0" y="2286000"/>
            <a:ext cx="9144000" cy="12954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bIns="0" anchor="b"/>
          <a:lstStyle/>
          <a:p>
            <a:pPr algn="ctr">
              <a:buFontTx/>
              <a:buNone/>
              <a:defRPr/>
            </a:pPr>
            <a:endParaRPr lang="pt-BR" sz="1600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buFontTx/>
              <a:buNone/>
              <a:defRPr/>
            </a:pPr>
            <a:r>
              <a:rPr lang="pt-BR" sz="1600">
                <a:solidFill>
                  <a:schemeClr val="bg1"/>
                </a:solidFill>
              </a:rPr>
              <a:t>Prestador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4343400"/>
            <a:ext cx="9144000" cy="2133600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b"/>
          <a:lstStyle/>
          <a:p>
            <a:pPr algn="ctr"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MIN DA SAÚDE</a:t>
            </a:r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>
            <a:off x="4267200" y="1066800"/>
            <a:ext cx="20574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buFontTx/>
              <a:buNone/>
            </a:pPr>
            <a:r>
              <a:rPr lang="pt-BR" sz="1600"/>
              <a:t>Laudo</a:t>
            </a:r>
          </a:p>
        </p:txBody>
      </p:sp>
      <p:sp>
        <p:nvSpPr>
          <p:cNvPr id="62470" name="AutoShape 6"/>
          <p:cNvSpPr>
            <a:spLocks noChangeArrowheads="1"/>
          </p:cNvSpPr>
          <p:nvPr/>
        </p:nvSpPr>
        <p:spPr bwMode="auto">
          <a:xfrm>
            <a:off x="457200" y="2362200"/>
            <a:ext cx="19050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buFontTx/>
              <a:buNone/>
            </a:pPr>
            <a:r>
              <a:rPr lang="pt-BR" sz="1600"/>
              <a:t>Atendimento</a:t>
            </a:r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457200" y="2971800"/>
            <a:ext cx="19050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sz="1600"/>
              <a:t>Módulo Capta</a:t>
            </a:r>
            <a:r>
              <a:rPr lang="pt-BR" sz="1600"/>
              <a:t>ção </a:t>
            </a:r>
          </a:p>
          <a:p>
            <a:pPr algn="ctr">
              <a:buFontTx/>
              <a:buNone/>
            </a:pPr>
            <a:r>
              <a:rPr lang="pt-BR" sz="1600"/>
              <a:t>(SISAIH01)</a:t>
            </a:r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>
            <a:off x="4267200" y="5257800"/>
            <a:ext cx="22860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sz="1600">
                <a:solidFill>
                  <a:schemeClr val="tx1"/>
                </a:solidFill>
              </a:rPr>
              <a:t>BD Nacional</a:t>
            </a:r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330761" name="AutoShape 9"/>
          <p:cNvSpPr>
            <a:spLocks noChangeArrowheads="1"/>
          </p:cNvSpPr>
          <p:nvPr/>
        </p:nvSpPr>
        <p:spPr bwMode="auto">
          <a:xfrm>
            <a:off x="4267200" y="6019800"/>
            <a:ext cx="2286000" cy="381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pt-BR" sz="16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Disseminação</a:t>
            </a:r>
          </a:p>
        </p:txBody>
      </p:sp>
      <p:sp>
        <p:nvSpPr>
          <p:cNvPr id="62474" name="AutoShape 10"/>
          <p:cNvSpPr>
            <a:spLocks noChangeArrowheads="1"/>
          </p:cNvSpPr>
          <p:nvPr/>
        </p:nvSpPr>
        <p:spPr bwMode="auto">
          <a:xfrm>
            <a:off x="4114800" y="1752600"/>
            <a:ext cx="48006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buFontTx/>
              <a:buNone/>
            </a:pPr>
            <a:r>
              <a:rPr lang="pt-BR" sz="1600"/>
              <a:t>Módulo Autorizador/Órgão emissor autorizador</a:t>
            </a:r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5334000" y="1524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 flipH="1">
            <a:off x="1447800" y="19812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>
            <a:off x="1447800" y="1981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>
            <a:off x="1447800" y="2743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>
            <a:off x="2362200" y="32004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80" name="Line 16"/>
          <p:cNvSpPr>
            <a:spLocks noChangeShapeType="1"/>
          </p:cNvSpPr>
          <p:nvPr/>
        </p:nvSpPr>
        <p:spPr bwMode="auto">
          <a:xfrm flipV="1">
            <a:off x="4419600" y="2209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81" name="Line 17"/>
          <p:cNvSpPr>
            <a:spLocks noChangeShapeType="1"/>
          </p:cNvSpPr>
          <p:nvPr/>
        </p:nvSpPr>
        <p:spPr bwMode="auto">
          <a:xfrm>
            <a:off x="5334000" y="4953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82" name="Line 18"/>
          <p:cNvSpPr>
            <a:spLocks noChangeShapeType="1"/>
          </p:cNvSpPr>
          <p:nvPr/>
        </p:nvSpPr>
        <p:spPr bwMode="auto">
          <a:xfrm>
            <a:off x="5334000" y="5715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83" name="Rectangle 19"/>
          <p:cNvSpPr>
            <a:spLocks noChangeArrowheads="1"/>
          </p:cNvSpPr>
          <p:nvPr/>
        </p:nvSpPr>
        <p:spPr bwMode="auto">
          <a:xfrm>
            <a:off x="0" y="3581400"/>
            <a:ext cx="9144000" cy="76200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b"/>
          <a:lstStyle/>
          <a:p>
            <a:pPr algn="ctr">
              <a:buFontTx/>
              <a:buNone/>
            </a:pPr>
            <a:r>
              <a:rPr lang="pt-BR" sz="1600">
                <a:solidFill>
                  <a:schemeClr val="bg1"/>
                </a:solidFill>
              </a:rPr>
              <a:t>Gestor</a:t>
            </a:r>
          </a:p>
        </p:txBody>
      </p:sp>
      <p:sp>
        <p:nvSpPr>
          <p:cNvPr id="62484" name="AutoShape 20"/>
          <p:cNvSpPr>
            <a:spLocks noChangeArrowheads="1"/>
          </p:cNvSpPr>
          <p:nvPr/>
        </p:nvSpPr>
        <p:spPr bwMode="auto">
          <a:xfrm>
            <a:off x="4267200" y="3733800"/>
            <a:ext cx="22860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buFontTx/>
              <a:buNone/>
            </a:pPr>
            <a:r>
              <a:rPr lang="pt-BR" sz="1600">
                <a:solidFill>
                  <a:schemeClr val="tx1"/>
                </a:solidFill>
              </a:rPr>
              <a:t>Módulo Produção</a:t>
            </a:r>
          </a:p>
        </p:txBody>
      </p:sp>
      <p:sp>
        <p:nvSpPr>
          <p:cNvPr id="62485" name="AutoShape 21"/>
          <p:cNvSpPr>
            <a:spLocks noChangeArrowheads="1"/>
          </p:cNvSpPr>
          <p:nvPr/>
        </p:nvSpPr>
        <p:spPr bwMode="auto">
          <a:xfrm>
            <a:off x="4267200" y="4495800"/>
            <a:ext cx="2286000" cy="4572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buFontTx/>
              <a:buNone/>
            </a:pPr>
            <a:r>
              <a:rPr lang="pt-BR" sz="1600">
                <a:solidFill>
                  <a:schemeClr val="tx1"/>
                </a:solidFill>
              </a:rPr>
              <a:t>Módulo de Recepção</a:t>
            </a:r>
          </a:p>
        </p:txBody>
      </p:sp>
      <p:sp>
        <p:nvSpPr>
          <p:cNvPr id="62486" name="AutoShape 22"/>
          <p:cNvSpPr>
            <a:spLocks noChangeArrowheads="1"/>
          </p:cNvSpPr>
          <p:nvPr/>
        </p:nvSpPr>
        <p:spPr bwMode="auto">
          <a:xfrm>
            <a:off x="7058025" y="3686175"/>
            <a:ext cx="1981200" cy="5334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tIns="10800" rIns="54000" bIns="10800"/>
          <a:lstStyle/>
          <a:p>
            <a:pPr>
              <a:buFontTx/>
              <a:buNone/>
            </a:pPr>
            <a:r>
              <a:rPr lang="pt-BR" sz="1600">
                <a:solidFill>
                  <a:schemeClr val="tx1"/>
                </a:solidFill>
              </a:rPr>
              <a:t>Relatórios </a:t>
            </a:r>
          </a:p>
          <a:p>
            <a:pPr>
              <a:buFontTx/>
              <a:buNone/>
            </a:pPr>
            <a:r>
              <a:rPr lang="pt-BR" sz="1600">
                <a:solidFill>
                  <a:schemeClr val="tx1"/>
                </a:solidFill>
              </a:rPr>
              <a:t>Arquivo financeiro</a:t>
            </a:r>
          </a:p>
        </p:txBody>
      </p:sp>
      <p:sp>
        <p:nvSpPr>
          <p:cNvPr id="62487" name="Line 23"/>
          <p:cNvSpPr>
            <a:spLocks noChangeShapeType="1"/>
          </p:cNvSpPr>
          <p:nvPr/>
        </p:nvSpPr>
        <p:spPr bwMode="auto">
          <a:xfrm>
            <a:off x="53340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88" name="Line 24"/>
          <p:cNvSpPr>
            <a:spLocks noChangeShapeType="1"/>
          </p:cNvSpPr>
          <p:nvPr/>
        </p:nvSpPr>
        <p:spPr bwMode="auto">
          <a:xfrm>
            <a:off x="65532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89" name="Line 25"/>
          <p:cNvSpPr>
            <a:spLocks noChangeShapeType="1"/>
          </p:cNvSpPr>
          <p:nvPr/>
        </p:nvSpPr>
        <p:spPr bwMode="auto">
          <a:xfrm>
            <a:off x="5334000" y="2209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90" name="Rectangle 2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A6A6E2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Fluxo</a:t>
            </a:r>
            <a:r>
              <a:rPr lang="en-US" dirty="0">
                <a:solidFill>
                  <a:schemeClr val="bg1"/>
                </a:solidFill>
              </a:rPr>
              <a:t> dos Dados </a:t>
            </a:r>
          </a:p>
        </p:txBody>
      </p:sp>
      <p:sp>
        <p:nvSpPr>
          <p:cNvPr id="62491" name="Line 27"/>
          <p:cNvSpPr>
            <a:spLocks noChangeShapeType="1"/>
          </p:cNvSpPr>
          <p:nvPr/>
        </p:nvSpPr>
        <p:spPr bwMode="auto">
          <a:xfrm>
            <a:off x="2362200" y="3352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92" name="Line 28"/>
          <p:cNvSpPr>
            <a:spLocks noChangeShapeType="1"/>
          </p:cNvSpPr>
          <p:nvPr/>
        </p:nvSpPr>
        <p:spPr bwMode="auto">
          <a:xfrm>
            <a:off x="1447800" y="3505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93" name="Line 29"/>
          <p:cNvSpPr>
            <a:spLocks noChangeShapeType="1"/>
          </p:cNvSpPr>
          <p:nvPr/>
        </p:nvSpPr>
        <p:spPr bwMode="auto">
          <a:xfrm>
            <a:off x="1447800" y="39624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94" name="AutoShape 30"/>
          <p:cNvSpPr>
            <a:spLocks noChangeArrowheads="1"/>
          </p:cNvSpPr>
          <p:nvPr/>
        </p:nvSpPr>
        <p:spPr bwMode="auto">
          <a:xfrm>
            <a:off x="457200" y="3962400"/>
            <a:ext cx="2362200" cy="381000"/>
          </a:xfrm>
          <a:prstGeom prst="flowChartProcess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buFontTx/>
              <a:buNone/>
            </a:pPr>
            <a:r>
              <a:rPr lang="pt-BR" sz="1600" dirty="0"/>
              <a:t>Cronograma prestador</a:t>
            </a:r>
          </a:p>
        </p:txBody>
      </p:sp>
      <p:sp>
        <p:nvSpPr>
          <p:cNvPr id="62495" name="AutoShape 31"/>
          <p:cNvSpPr>
            <a:spLocks noChangeArrowheads="1"/>
          </p:cNvSpPr>
          <p:nvPr/>
        </p:nvSpPr>
        <p:spPr bwMode="auto">
          <a:xfrm>
            <a:off x="6629400" y="4343400"/>
            <a:ext cx="2362200" cy="453752"/>
          </a:xfrm>
          <a:prstGeom prst="flowChartProcess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buFontTx/>
              <a:buNone/>
            </a:pPr>
            <a:r>
              <a:rPr lang="pt-BR" sz="1600" dirty="0"/>
              <a:t>Cronograma gestor</a:t>
            </a:r>
          </a:p>
          <a:p>
            <a:pPr algn="ctr">
              <a:buFontTx/>
              <a:buNone/>
            </a:pP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35304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13249" y="1283017"/>
            <a:ext cx="711952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lnSpc>
                <a:spcPct val="110000"/>
              </a:lnSpc>
              <a:spcBef>
                <a:spcPct val="50000"/>
              </a:spcBef>
              <a:spcAft>
                <a:spcPts val="2400"/>
              </a:spcAft>
              <a:buClr>
                <a:srgbClr val="FF9933"/>
              </a:buClr>
              <a:buSzPct val="90000"/>
              <a:tabLst>
                <a:tab pos="927100" algn="l"/>
              </a:tabLst>
            </a:pPr>
            <a:r>
              <a:rPr lang="pt-BR" sz="2000" b="1" dirty="0" err="1">
                <a:latin typeface="Arial" charset="0"/>
                <a:cs typeface="Arial" charset="0"/>
              </a:rPr>
              <a:t>Sihd</a:t>
            </a:r>
            <a:r>
              <a:rPr lang="pt-BR" sz="2000" b="1" dirty="0">
                <a:latin typeface="Arial" charset="0"/>
                <a:cs typeface="Arial" charset="0"/>
              </a:rPr>
              <a:t> : integridade banco &gt; dentro teto financeiro &gt; verificação entrega por todos os prestadores &gt; verificação quantidade e motivos das rejeições &gt; </a:t>
            </a:r>
            <a:r>
              <a:rPr lang="pt-BR" sz="2000" b="1" dirty="0" err="1">
                <a:latin typeface="Arial" charset="0"/>
                <a:cs typeface="Arial" charset="0"/>
              </a:rPr>
              <a:t>dnc</a:t>
            </a:r>
            <a:r>
              <a:rPr lang="pt-BR" sz="2000" b="1" dirty="0">
                <a:latin typeface="Arial" charset="0"/>
                <a:cs typeface="Arial" charset="0"/>
              </a:rPr>
              <a:t> + homônimos + exclusão crítica &gt; outras verificações (responsabilidade sanitária)</a:t>
            </a:r>
          </a:p>
        </p:txBody>
      </p:sp>
      <p:sp>
        <p:nvSpPr>
          <p:cNvPr id="3" name="Retângulo 2"/>
          <p:cNvSpPr/>
          <p:nvPr/>
        </p:nvSpPr>
        <p:spPr>
          <a:xfrm>
            <a:off x="813249" y="3068960"/>
            <a:ext cx="7272808" cy="3359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</a:pPr>
            <a:r>
              <a:rPr lang="pt-BR" sz="2000" b="1" dirty="0">
                <a:latin typeface="Arial" charset="0"/>
                <a:cs typeface="Arial" charset="0"/>
              </a:rPr>
              <a:t>Sistema que processa as </a:t>
            </a:r>
            <a:r>
              <a:rPr lang="pt-BR" sz="2000" b="1" dirty="0" err="1">
                <a:latin typeface="Arial" charset="0"/>
                <a:cs typeface="Arial" charset="0"/>
              </a:rPr>
              <a:t>AIHs</a:t>
            </a:r>
            <a:r>
              <a:rPr lang="pt-BR" sz="2000" b="1" dirty="0">
                <a:latin typeface="Arial" charset="0"/>
                <a:cs typeface="Arial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</a:pPr>
            <a:r>
              <a:rPr lang="pt-BR" sz="2000" b="1" dirty="0">
                <a:latin typeface="Arial" charset="0"/>
                <a:cs typeface="Arial" charset="0"/>
              </a:rPr>
              <a:t>Submete as informações ao CNES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</a:pPr>
            <a:r>
              <a:rPr lang="pt-BR" sz="2000" b="1" dirty="0">
                <a:latin typeface="Arial" charset="0"/>
                <a:cs typeface="Arial" charset="0"/>
              </a:rPr>
              <a:t>Critica e valora as informações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</a:pPr>
            <a:r>
              <a:rPr lang="pt-BR" sz="2000" b="1" dirty="0">
                <a:latin typeface="Arial" charset="0"/>
                <a:cs typeface="Arial" charset="0"/>
              </a:rPr>
              <a:t>Contém informações para pagamento e relatórios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</a:pPr>
            <a:r>
              <a:rPr lang="pt-BR" sz="2000" b="1" dirty="0">
                <a:latin typeface="Arial" charset="0"/>
                <a:cs typeface="Arial" charset="0"/>
              </a:rPr>
              <a:t>	principais causas de internação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</a:pPr>
            <a:r>
              <a:rPr lang="pt-BR" sz="2000" b="1" dirty="0">
                <a:latin typeface="Arial" charset="0"/>
                <a:cs typeface="Arial" charset="0"/>
              </a:rPr>
              <a:t>	procedimentos mais frequentes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chemeClr val="folHlink"/>
              </a:buClr>
              <a:buSzPct val="90000"/>
            </a:pPr>
            <a:r>
              <a:rPr lang="pt-BR" sz="2000" b="1" dirty="0">
                <a:latin typeface="Arial" charset="0"/>
                <a:cs typeface="Arial" charset="0"/>
              </a:rPr>
              <a:t>	tempo médio de permanência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81000" y="344488"/>
            <a:ext cx="8223448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SIHD </a:t>
            </a:r>
          </a:p>
        </p:txBody>
      </p:sp>
    </p:spTree>
    <p:extLst>
      <p:ext uri="{BB962C8B-B14F-4D97-AF65-F5344CB8AC3E}">
        <p14:creationId xmlns:p14="http://schemas.microsoft.com/office/powerpoint/2010/main" val="33755585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81000" y="1420812"/>
            <a:ext cx="8305800" cy="308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Arial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Atualiza</a:t>
            </a:r>
            <a:r>
              <a:rPr lang="pt-BR" sz="18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ç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ão competência e versão, importa</a:t>
            </a:r>
            <a:r>
              <a:rPr lang="pt-BR" sz="18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ç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ão tabelas e CNES (</a:t>
            </a:r>
            <a:r>
              <a:rPr lang="pt-BR" sz="1800" dirty="0" err="1">
                <a:solidFill>
                  <a:schemeClr val="tx1"/>
                </a:solidFill>
                <a:cs typeface="Times New Roman" pitchFamily="18" charset="0"/>
              </a:rPr>
              <a:t>txt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,  terceiros,    habilita</a:t>
            </a:r>
            <a:r>
              <a:rPr lang="pt-BR" sz="18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ç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ões, fornecedores e FPO)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Arial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Importa</a:t>
            </a:r>
            <a:r>
              <a:rPr lang="pt-BR" sz="18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ç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ão arquivo SISAIH01 e verifica</a:t>
            </a:r>
            <a:r>
              <a:rPr lang="pt-BR" sz="18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ç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ão protocolo remessa, AIH rejeitadas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Arial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Neste sistema a FPO não limita o teto financeiro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Arial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Criticar e apurar valores (sem relação com teto cadastrado)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Arial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Relatórios para avaliação/controle e auditoria: duplicidades (bloqueio estado), solicita</a:t>
            </a:r>
            <a:r>
              <a:rPr lang="pt-BR" sz="18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ç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ão de libera</a:t>
            </a:r>
            <a:r>
              <a:rPr lang="pt-BR" sz="18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ç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ão, agravos, homônimos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381000" y="344488"/>
            <a:ext cx="830580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SIHD – ROTINA</a:t>
            </a:r>
          </a:p>
        </p:txBody>
      </p:sp>
    </p:spTree>
    <p:extLst>
      <p:ext uri="{BB962C8B-B14F-4D97-AF65-F5344CB8AC3E}">
        <p14:creationId xmlns:p14="http://schemas.microsoft.com/office/powerpoint/2010/main" val="2888745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7544" y="332656"/>
            <a:ext cx="820891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>
              <a:buFontTx/>
              <a:buNone/>
            </a:pPr>
            <a:r>
              <a:rPr lang="pt-BR" sz="3200" b="0" dirty="0">
                <a:solidFill>
                  <a:schemeClr val="bg1"/>
                </a:solidFill>
              </a:rPr>
              <a:t>SISTEMAS DE INFORMAÇÃO EM SAÚDE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467544" y="1412776"/>
            <a:ext cx="8136904" cy="369332"/>
          </a:xfrm>
          <a:prstGeom prst="rect">
            <a:avLst/>
          </a:prstGeom>
          <a:ln>
            <a:solidFill>
              <a:srgbClr val="0082B0"/>
            </a:solidFill>
          </a:ln>
        </p:spPr>
        <p:txBody>
          <a:bodyPr wrap="square">
            <a:spAutoFit/>
          </a:bodyPr>
          <a:lstStyle/>
          <a:p>
            <a:r>
              <a:rPr lang="pt-BR" b="1" dirty="0"/>
              <a:t>CONSIDERAR: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67544" y="1988840"/>
            <a:ext cx="8076728" cy="4154984"/>
          </a:xfrm>
          <a:prstGeom prst="rect">
            <a:avLst/>
          </a:prstGeom>
          <a:ln>
            <a:solidFill>
              <a:srgbClr val="0082B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r>
              <a:rPr lang="pt-BR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RESPONSABILIDADE DE QUEM ?</a:t>
            </a:r>
          </a:p>
          <a:p>
            <a:pPr algn="just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endParaRPr lang="pt-BR" sz="2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buClr>
                <a:srgbClr val="FF9933"/>
              </a:buClr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informa ( profissional )</a:t>
            </a:r>
          </a:p>
          <a:p>
            <a:pPr algn="just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algn="just" eaLnBrk="0" hangingPunct="0">
              <a:buClr>
                <a:srgbClr val="FF9933"/>
              </a:buClr>
              <a:defRPr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codifica ( faturista )</a:t>
            </a:r>
          </a:p>
          <a:p>
            <a:pPr algn="just" eaLnBrk="0" hangingPunct="0">
              <a:buClr>
                <a:srgbClr val="FF9933"/>
              </a:buClr>
              <a:buFont typeface="Wingdings" pitchFamily="2" charset="2"/>
              <a:buNone/>
              <a:defRPr/>
            </a:pPr>
            <a:endParaRPr lang="pt-BR" b="1" dirty="0">
              <a:solidFill>
                <a:schemeClr val="tx1"/>
              </a:solidFill>
            </a:endParaRPr>
          </a:p>
          <a:p>
            <a:pPr algn="just" eaLnBrk="0" hangingPunct="0">
              <a:buClr>
                <a:srgbClr val="FF9933"/>
              </a:buClr>
              <a:defRPr/>
            </a:pPr>
            <a:r>
              <a:rPr lang="pt-BR" b="1" dirty="0">
                <a:solidFill>
                  <a:schemeClr val="tx1"/>
                </a:solidFill>
              </a:rPr>
              <a:t> coleta ( digitador / prestador )</a:t>
            </a:r>
          </a:p>
          <a:p>
            <a:pPr algn="just" eaLnBrk="0" hangingPunct="0">
              <a:buClr>
                <a:srgbClr val="FF9933"/>
              </a:buClr>
              <a:defRPr/>
            </a:pPr>
            <a:endParaRPr lang="pt-BR" b="1" dirty="0">
              <a:solidFill>
                <a:schemeClr val="tx1"/>
              </a:solidFill>
            </a:endParaRPr>
          </a:p>
          <a:p>
            <a:pPr algn="just" eaLnBrk="0" hangingPunct="0">
              <a:buClr>
                <a:srgbClr val="FF9933"/>
              </a:buClr>
              <a:defRPr/>
            </a:pPr>
            <a:r>
              <a:rPr lang="pt-BR" b="1" dirty="0">
                <a:solidFill>
                  <a:schemeClr val="tx1"/>
                </a:solidFill>
              </a:rPr>
              <a:t> processa ( gestor )</a:t>
            </a:r>
          </a:p>
          <a:p>
            <a:pPr algn="just" eaLnBrk="0" hangingPunct="0">
              <a:buClr>
                <a:srgbClr val="FF9933"/>
              </a:buClr>
              <a:defRPr/>
            </a:pPr>
            <a:endParaRPr lang="pt-BR" b="1" dirty="0">
              <a:solidFill>
                <a:schemeClr val="tx1"/>
              </a:solidFill>
            </a:endParaRPr>
          </a:p>
          <a:p>
            <a:pPr algn="just" eaLnBrk="0" hangingPunct="0">
              <a:buClr>
                <a:srgbClr val="FF9933"/>
              </a:buClr>
              <a:defRPr/>
            </a:pPr>
            <a:r>
              <a:rPr lang="pt-BR" b="1" dirty="0">
                <a:solidFill>
                  <a:schemeClr val="tx1"/>
                </a:solidFill>
              </a:rPr>
              <a:t> controla, avalia, audita</a:t>
            </a:r>
          </a:p>
          <a:p>
            <a:pPr algn="just" eaLnBrk="0" hangingPunct="0">
              <a:buClr>
                <a:srgbClr val="FF9933"/>
              </a:buClr>
              <a:defRPr/>
            </a:pPr>
            <a:endParaRPr lang="pt-BR" b="1" dirty="0">
              <a:solidFill>
                <a:schemeClr val="tx1"/>
              </a:solidFill>
            </a:endParaRPr>
          </a:p>
          <a:p>
            <a:pPr algn="just" eaLnBrk="0" hangingPunct="0">
              <a:buClr>
                <a:srgbClr val="FF9933"/>
              </a:buClr>
              <a:defRPr/>
            </a:pPr>
            <a:r>
              <a:rPr lang="pt-BR" b="1" dirty="0">
                <a:solidFill>
                  <a:schemeClr val="tx1"/>
                </a:solidFill>
              </a:rPr>
              <a:t> dissemina ( gestor : municipal, estadual, MS )</a:t>
            </a:r>
          </a:p>
          <a:p>
            <a:pPr algn="just" eaLnBrk="0" hangingPunct="0">
              <a:buClr>
                <a:srgbClr val="FF9933"/>
              </a:buClr>
              <a:defRPr/>
            </a:pPr>
            <a:endParaRPr lang="pt-BR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767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81000" y="1420812"/>
            <a:ext cx="8305800" cy="277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Arial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Criticar, valores e emitir relat</a:t>
            </a:r>
            <a:r>
              <a:rPr lang="pt-BR" sz="18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ó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rios novamente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Arial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Relatórios: total de erros e </a:t>
            </a:r>
            <a:r>
              <a:rPr lang="pt-BR" sz="1800" dirty="0" err="1">
                <a:solidFill>
                  <a:schemeClr val="tx1"/>
                </a:solidFill>
                <a:cs typeface="Times New Roman" pitchFamily="18" charset="0"/>
              </a:rPr>
              <a:t>aih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 rejeitadas, Resumo valores aprovados, AIH bloqueadas, canceladas e liberadas, </a:t>
            </a:r>
            <a:r>
              <a:rPr lang="pt-BR" sz="1800" dirty="0" err="1">
                <a:solidFill>
                  <a:schemeClr val="tx1"/>
                </a:solidFill>
                <a:cs typeface="Times New Roman" pitchFamily="18" charset="0"/>
              </a:rPr>
              <a:t>vl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pt-BR" sz="1800" dirty="0" err="1">
                <a:solidFill>
                  <a:schemeClr val="tx1"/>
                </a:solidFill>
                <a:cs typeface="Times New Roman" pitchFamily="18" charset="0"/>
              </a:rPr>
              <a:t>apresent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 x </a:t>
            </a:r>
            <a:r>
              <a:rPr lang="pt-BR" sz="1800" dirty="0" err="1">
                <a:solidFill>
                  <a:schemeClr val="tx1"/>
                </a:solidFill>
                <a:cs typeface="Times New Roman" pitchFamily="18" charset="0"/>
              </a:rPr>
              <a:t>progr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 x </a:t>
            </a:r>
            <a:r>
              <a:rPr lang="pt-BR" sz="1800" dirty="0" err="1">
                <a:solidFill>
                  <a:schemeClr val="tx1"/>
                </a:solidFill>
                <a:cs typeface="Times New Roman" pitchFamily="18" charset="0"/>
              </a:rPr>
              <a:t>aprov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pt-BR" sz="1800" dirty="0" err="1">
                <a:solidFill>
                  <a:schemeClr val="tx1"/>
                </a:solidFill>
                <a:cs typeface="Times New Roman" pitchFamily="18" charset="0"/>
              </a:rPr>
              <a:t>vl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 brutos de produção por </a:t>
            </a:r>
            <a:r>
              <a:rPr lang="pt-BR" sz="1800" dirty="0" err="1">
                <a:solidFill>
                  <a:schemeClr val="tx1"/>
                </a:solidFill>
                <a:cs typeface="Times New Roman" pitchFamily="18" charset="0"/>
              </a:rPr>
              <a:t>cnes</a:t>
            </a:r>
            <a:endParaRPr lang="pt-BR" sz="1800" dirty="0">
              <a:solidFill>
                <a:schemeClr val="tx1"/>
              </a:solidFill>
              <a:cs typeface="Times New Roman" pitchFamily="18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Arial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Verificar tetos por tipo de financiamento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Arial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Encerrar e transmitir e acompanhar remessas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Arial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Encaminhar relat</a:t>
            </a:r>
            <a:r>
              <a:rPr lang="pt-BR" sz="1800" dirty="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ó</a:t>
            </a:r>
            <a:r>
              <a:rPr lang="pt-BR" sz="1800" dirty="0">
                <a:solidFill>
                  <a:schemeClr val="tx1"/>
                </a:solidFill>
                <a:cs typeface="Times New Roman" pitchFamily="18" charset="0"/>
              </a:rPr>
              <a:t>rios (gestor e prestador)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381000" y="344488"/>
            <a:ext cx="8305800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SIHD – ROTINA</a:t>
            </a:r>
          </a:p>
        </p:txBody>
      </p:sp>
    </p:spTree>
    <p:extLst>
      <p:ext uri="{BB962C8B-B14F-4D97-AF65-F5344CB8AC3E}">
        <p14:creationId xmlns:p14="http://schemas.microsoft.com/office/powerpoint/2010/main" val="23883965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406" y="116633"/>
            <a:ext cx="8588591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98543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885950" y="1538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1876425" y="1271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8082"/>
            <a:ext cx="8820472" cy="52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4800600" y="4953000"/>
            <a:ext cx="4191000" cy="11510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16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pt-BR" sz="1600" dirty="0">
                <a:solidFill>
                  <a:srgbClr val="C00000"/>
                </a:solidFill>
                <a:cs typeface="Times New Roman" pitchFamily="18" charset="0"/>
              </a:rPr>
              <a:t>Relat</a:t>
            </a:r>
            <a:r>
              <a:rPr lang="pt-BR" sz="1600" dirty="0">
                <a:solidFill>
                  <a:srgbClr val="C00000"/>
                </a:solidFill>
                <a:latin typeface="Tahoma" pitchFamily="34" charset="0"/>
                <a:cs typeface="Times New Roman" pitchFamily="18" charset="0"/>
              </a:rPr>
              <a:t>ó</a:t>
            </a:r>
            <a:r>
              <a:rPr lang="pt-BR" sz="1600" dirty="0">
                <a:solidFill>
                  <a:srgbClr val="C00000"/>
                </a:solidFill>
                <a:cs typeface="Times New Roman" pitchFamily="18" charset="0"/>
              </a:rPr>
              <a:t>rios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1600" dirty="0">
                <a:solidFill>
                  <a:srgbClr val="C00000"/>
                </a:solidFill>
                <a:cs typeface="Times New Roman" pitchFamily="18" charset="0"/>
              </a:rPr>
              <a:t>     Cr</a:t>
            </a:r>
            <a:r>
              <a:rPr lang="pt-BR" sz="1600" dirty="0">
                <a:solidFill>
                  <a:srgbClr val="C00000"/>
                </a:solidFill>
                <a:latin typeface="Tahoma" pitchFamily="34" charset="0"/>
                <a:cs typeface="Times New Roman" pitchFamily="18" charset="0"/>
              </a:rPr>
              <a:t>í</a:t>
            </a:r>
            <a:r>
              <a:rPr lang="pt-BR" sz="1600" dirty="0">
                <a:solidFill>
                  <a:srgbClr val="C00000"/>
                </a:solidFill>
                <a:cs typeface="Times New Roman" pitchFamily="18" charset="0"/>
              </a:rPr>
              <a:t>tica </a:t>
            </a:r>
            <a:r>
              <a:rPr lang="pt-BR" sz="1600" dirty="0">
                <a:solidFill>
                  <a:srgbClr val="C00000"/>
                </a:solidFill>
                <a:latin typeface="Tahoma" pitchFamily="34" charset="0"/>
                <a:cs typeface="Times New Roman" pitchFamily="18" charset="0"/>
              </a:rPr>
              <a:t>–</a:t>
            </a:r>
            <a:r>
              <a:rPr lang="pt-BR" sz="1600" dirty="0">
                <a:solidFill>
                  <a:srgbClr val="C00000"/>
                </a:solidFill>
                <a:cs typeface="Times New Roman" pitchFamily="18" charset="0"/>
              </a:rPr>
              <a:t> ERROS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1600" dirty="0">
                <a:solidFill>
                  <a:srgbClr val="C00000"/>
                </a:solidFill>
                <a:cs typeface="Times New Roman" pitchFamily="18" charset="0"/>
              </a:rPr>
              <a:t>           Protocolo de Importa</a:t>
            </a:r>
            <a:r>
              <a:rPr lang="pt-BR" sz="1600" dirty="0">
                <a:solidFill>
                  <a:srgbClr val="C00000"/>
                </a:solidFill>
                <a:latin typeface="Tahoma" pitchFamily="34" charset="0"/>
                <a:cs typeface="Times New Roman" pitchFamily="18" charset="0"/>
              </a:rPr>
              <a:t>ç</a:t>
            </a:r>
            <a:r>
              <a:rPr lang="pt-BR" sz="1600" dirty="0">
                <a:solidFill>
                  <a:srgbClr val="C00000"/>
                </a:solidFill>
                <a:cs typeface="Times New Roman" pitchFamily="18" charset="0"/>
              </a:rPr>
              <a:t>ão de AIH </a:t>
            </a: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381000" y="344488"/>
            <a:ext cx="843947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SIHD</a:t>
            </a:r>
          </a:p>
        </p:txBody>
      </p:sp>
    </p:spTree>
    <p:extLst>
      <p:ext uri="{BB962C8B-B14F-4D97-AF65-F5344CB8AC3E}">
        <p14:creationId xmlns:p14="http://schemas.microsoft.com/office/powerpoint/2010/main" val="40714235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885950" y="1538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1876425" y="1271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1876425" y="1271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6964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388424" cy="523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3779912" y="5229200"/>
            <a:ext cx="4953000" cy="1141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defRPr sz="2400" b="1"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1600" dirty="0">
                <a:solidFill>
                  <a:srgbClr val="FF0000"/>
                </a:solidFill>
                <a:cs typeface="Times New Roman" pitchFamily="18" charset="0"/>
              </a:rPr>
              <a:t> Relat</a:t>
            </a:r>
            <a:r>
              <a:rPr lang="pt-BR" sz="1600" dirty="0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ó</a:t>
            </a:r>
            <a:r>
              <a:rPr lang="pt-BR" sz="1600" dirty="0">
                <a:solidFill>
                  <a:srgbClr val="FF0000"/>
                </a:solidFill>
                <a:cs typeface="Times New Roman" pitchFamily="18" charset="0"/>
              </a:rPr>
              <a:t>rios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1600" dirty="0">
                <a:solidFill>
                  <a:srgbClr val="FF0000"/>
                </a:solidFill>
                <a:cs typeface="Times New Roman" pitchFamily="18" charset="0"/>
              </a:rPr>
              <a:t>     Valores Aprovados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chemeClr val="accent2"/>
              </a:buClr>
              <a:buSzPct val="90000"/>
              <a:buFont typeface="Wingdings" pitchFamily="2" charset="2"/>
              <a:buNone/>
            </a:pPr>
            <a:r>
              <a:rPr lang="pt-BR" sz="1600" dirty="0">
                <a:solidFill>
                  <a:srgbClr val="FF0000"/>
                </a:solidFill>
                <a:cs typeface="Times New Roman" pitchFamily="18" charset="0"/>
              </a:rPr>
              <a:t>           Resumo dos Valores Aprovados por CNES</a:t>
            </a: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381000" y="344488"/>
            <a:ext cx="8330952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SIHD</a:t>
            </a:r>
          </a:p>
        </p:txBody>
      </p:sp>
    </p:spTree>
    <p:extLst>
      <p:ext uri="{BB962C8B-B14F-4D97-AF65-F5344CB8AC3E}">
        <p14:creationId xmlns:p14="http://schemas.microsoft.com/office/powerpoint/2010/main" val="37872809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500063"/>
            <a:ext cx="8220075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09588"/>
            <a:ext cx="8210550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1885950" y="1538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1876425" y="1271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1876425" y="1271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1876425" y="1528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3820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381000" y="344488"/>
            <a:ext cx="8295456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SIHD</a:t>
            </a:r>
          </a:p>
        </p:txBody>
      </p:sp>
    </p:spTree>
    <p:extLst>
      <p:ext uri="{BB962C8B-B14F-4D97-AF65-F5344CB8AC3E}">
        <p14:creationId xmlns:p14="http://schemas.microsoft.com/office/powerpoint/2010/main" val="37546773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1885950" y="1538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876425" y="1271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1876425" y="1271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1876425" y="1528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1857375" y="1533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7169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219200"/>
            <a:ext cx="8256785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381000" y="344488"/>
            <a:ext cx="8223448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SIHD</a:t>
            </a:r>
          </a:p>
        </p:txBody>
      </p:sp>
    </p:spTree>
    <p:extLst>
      <p:ext uri="{BB962C8B-B14F-4D97-AF65-F5344CB8AC3E}">
        <p14:creationId xmlns:p14="http://schemas.microsoft.com/office/powerpoint/2010/main" val="8202895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1325" y="476250"/>
            <a:ext cx="8207375" cy="57708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defRPr/>
            </a:pPr>
            <a:r>
              <a:rPr lang="pt-BR" b="1" dirty="0">
                <a:cs typeface="Times New Roman" pitchFamily="18" charset="0"/>
              </a:rPr>
              <a:t>BLOQUEIO: caracteriza uma desaprovação temporária, o gestor deve informar , enviar um auditor ou autorizador ao hospital e decidir pela liberação ou não da AIH. Esta é uma decisão de competência exclusiva do gestor local.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defRPr/>
            </a:pPr>
            <a:r>
              <a:rPr lang="pt-BR" b="1" dirty="0">
                <a:cs typeface="Times New Roman" pitchFamily="18" charset="0"/>
              </a:rPr>
              <a:t>REJEIÇÃO: submissão a uma crítica do sistema que pode permitir ou não   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Wingdings" pitchFamily="2" charset="2"/>
              <a:buNone/>
              <a:defRPr/>
            </a:pPr>
            <a:r>
              <a:rPr lang="pt-BR" b="1" dirty="0">
                <a:cs typeface="Times New Roman" pitchFamily="18" charset="0"/>
              </a:rPr>
              <a:t>     reapresentação. Pode ser ou não definitiva.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defRPr/>
            </a:pPr>
            <a:r>
              <a:rPr lang="pt-BR" b="1" dirty="0">
                <a:cs typeface="Times New Roman" pitchFamily="18" charset="0"/>
              </a:rPr>
              <a:t>GLOSA: Supressão total ou parcial de uma quantia averbada numa </a:t>
            </a:r>
            <a:r>
              <a:rPr lang="pt-BR" b="1" dirty="0" err="1">
                <a:cs typeface="Times New Roman" pitchFamily="18" charset="0"/>
              </a:rPr>
              <a:t>numa</a:t>
            </a:r>
            <a:r>
              <a:rPr lang="pt-BR" b="1" dirty="0">
                <a:cs typeface="Times New Roman" pitchFamily="18" charset="0"/>
              </a:rPr>
              <a:t> conta.   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Wingdings" pitchFamily="2" charset="2"/>
              <a:buNone/>
              <a:defRPr/>
            </a:pPr>
            <a:r>
              <a:rPr lang="pt-BR" b="1" dirty="0">
                <a:cs typeface="Times New Roman" pitchFamily="18" charset="0"/>
              </a:rPr>
              <a:t>     DENASUS – utiliza o seguinte conceito de glosa: É a rejeição total ou parcial de 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Wingdings" pitchFamily="2" charset="2"/>
              <a:buNone/>
              <a:defRPr/>
            </a:pPr>
            <a:r>
              <a:rPr lang="pt-BR" b="1" dirty="0">
                <a:cs typeface="Times New Roman" pitchFamily="18" charset="0"/>
              </a:rPr>
              <a:t>     recursos financeiros do SUS, utilizados de forma irregular ou cobrados  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Wingdings" pitchFamily="2" charset="2"/>
              <a:buNone/>
              <a:defRPr/>
            </a:pPr>
            <a:r>
              <a:rPr lang="pt-BR" b="1" dirty="0">
                <a:cs typeface="Times New Roman" pitchFamily="18" charset="0"/>
              </a:rPr>
              <a:t>     indevidamente por prestadores de serviços, causando danos aos cofres 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Wingdings" pitchFamily="2" charset="2"/>
              <a:buNone/>
              <a:defRPr/>
            </a:pPr>
            <a:r>
              <a:rPr lang="pt-BR" b="1" dirty="0">
                <a:cs typeface="Times New Roman" pitchFamily="18" charset="0"/>
              </a:rPr>
              <a:t>     públicos.  Gerada pelo sistema ou por ação de autorizador/auditor</a:t>
            </a:r>
          </a:p>
          <a:p>
            <a:pPr algn="just">
              <a:lnSpc>
                <a:spcPct val="110000"/>
              </a:lnSpc>
              <a:spcBef>
                <a:spcPct val="50000"/>
              </a:spcBef>
              <a:buClr>
                <a:srgbClr val="FF9933"/>
              </a:buClr>
              <a:buSzPct val="90000"/>
              <a:buFont typeface="Wingdings" pitchFamily="2" charset="2"/>
              <a:buNone/>
              <a:defRPr/>
            </a:pPr>
            <a:r>
              <a:rPr lang="pt-BR" b="1" dirty="0">
                <a:cs typeface="Times New Roman" pitchFamily="18" charset="0"/>
              </a:rPr>
              <a:t>A padronização do processo de aplicação de glosa (impugnação da despesa) no âmbito do DENASUS, objetiva regular as ações dos técnicos do SNA no sentido da uniformidade na normatização do procedimento. A fundamentação que norteia a glosa está contemplada no universo normativo do SUS e em outras legislações aplicadas ao uso do dinheiro público. </a:t>
            </a:r>
          </a:p>
        </p:txBody>
      </p:sp>
    </p:spTree>
    <p:extLst>
      <p:ext uri="{BB962C8B-B14F-4D97-AF65-F5344CB8AC3E}">
        <p14:creationId xmlns:p14="http://schemas.microsoft.com/office/powerpoint/2010/main" val="24652575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1871663" y="1266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885950" y="1538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1876425" y="1271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1876425" y="1271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1876425" y="1528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73737" name="Rectangle 10"/>
          <p:cNvSpPr>
            <a:spLocks noChangeArrowheads="1"/>
          </p:cNvSpPr>
          <p:nvPr/>
        </p:nvSpPr>
        <p:spPr bwMode="auto">
          <a:xfrm>
            <a:off x="380999" y="344488"/>
            <a:ext cx="8342313" cy="874712"/>
          </a:xfrm>
          <a:prstGeom prst="rect">
            <a:avLst/>
          </a:prstGeom>
          <a:gradFill flip="none" rotWithShape="1">
            <a:gsLst>
              <a:gs pos="0">
                <a:srgbClr val="0082B0">
                  <a:shade val="30000"/>
                  <a:satMod val="115000"/>
                </a:srgbClr>
              </a:gs>
              <a:gs pos="50000">
                <a:srgbClr val="0082B0">
                  <a:shade val="67500"/>
                  <a:satMod val="115000"/>
                </a:srgbClr>
              </a:gs>
              <a:gs pos="100000">
                <a:srgbClr val="0082B0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200">
                <a:solidFill>
                  <a:schemeClr val="bg1"/>
                </a:solidFill>
              </a:rPr>
              <a:t>SIHD – motivos de bloqueio/rejeição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81000" y="1528763"/>
            <a:ext cx="8342313" cy="4560887"/>
          </a:xfrm>
          <a:prstGeom prst="rect">
            <a:avLst/>
          </a:prstGeom>
          <a:noFill/>
          <a:ln>
            <a:solidFill>
              <a:srgbClr val="0091C4"/>
            </a:solidFill>
          </a:ln>
          <a:effectLst/>
        </p:spPr>
        <p:txBody>
          <a:bodyPr lIns="82401" tIns="41201" rIns="82401" bIns="41201" anchor="ctr">
            <a:spAutoFit/>
          </a:bodyPr>
          <a:lstStyle/>
          <a:p>
            <a:pPr marL="342900" indent="-342900" defTabSz="823913">
              <a:spcBef>
                <a:spcPct val="50000"/>
              </a:spcBef>
              <a:spcAft>
                <a:spcPts val="1200"/>
              </a:spcAft>
              <a:buClr>
                <a:srgbClr val="FF9933"/>
              </a:buClr>
              <a:tabLst>
                <a:tab pos="927100" algn="l"/>
              </a:tabLst>
              <a:defRPr/>
            </a:pPr>
            <a:r>
              <a:rPr lang="pt-BR" sz="2000" b="1" dirty="0">
                <a:cs typeface="Times New Roman" pitchFamily="18" charset="0"/>
              </a:rPr>
              <a:t>20 : Erros da importação da </a:t>
            </a:r>
            <a:r>
              <a:rPr lang="pt-BR" sz="2000" b="1" dirty="0" err="1">
                <a:cs typeface="Times New Roman" pitchFamily="18" charset="0"/>
              </a:rPr>
              <a:t>Aih</a:t>
            </a:r>
            <a:r>
              <a:rPr lang="pt-BR" sz="2000" b="1" dirty="0">
                <a:cs typeface="Times New Roman" pitchFamily="18" charset="0"/>
              </a:rPr>
              <a:t> </a:t>
            </a:r>
          </a:p>
          <a:p>
            <a:pPr defTabSz="823913">
              <a:spcBef>
                <a:spcPct val="50000"/>
              </a:spcBef>
              <a:spcAft>
                <a:spcPts val="1200"/>
              </a:spcAft>
              <a:buClr>
                <a:srgbClr val="FF9933"/>
              </a:buClr>
              <a:buFont typeface="Wingdings" pitchFamily="2" charset="2"/>
              <a:buNone/>
              <a:tabLst>
                <a:tab pos="927100" algn="l"/>
              </a:tabLst>
              <a:defRPr/>
            </a:pPr>
            <a:r>
              <a:rPr lang="pt-BR" sz="1800" b="1" dirty="0">
                <a:cs typeface="Times New Roman" pitchFamily="18" charset="0"/>
              </a:rPr>
              <a:t>Tamanho de registro ou </a:t>
            </a:r>
            <a:r>
              <a:rPr lang="pt-BR" sz="1800" b="1" dirty="0" err="1">
                <a:cs typeface="Times New Roman" pitchFamily="18" charset="0"/>
              </a:rPr>
              <a:t>caracter</a:t>
            </a:r>
            <a:r>
              <a:rPr lang="pt-BR" sz="1800" b="1" dirty="0">
                <a:cs typeface="Times New Roman" pitchFamily="18" charset="0"/>
              </a:rPr>
              <a:t> ausente ou inválido</a:t>
            </a:r>
          </a:p>
          <a:p>
            <a:pPr marL="342900" indent="-342900" defTabSz="823913">
              <a:spcBef>
                <a:spcPct val="50000"/>
              </a:spcBef>
              <a:spcAft>
                <a:spcPts val="1200"/>
              </a:spcAft>
              <a:buClr>
                <a:srgbClr val="FF9933"/>
              </a:buClr>
              <a:tabLst>
                <a:tab pos="927100" algn="l"/>
              </a:tabLst>
              <a:defRPr/>
            </a:pPr>
            <a:r>
              <a:rPr lang="pt-BR" sz="2000" b="1" dirty="0">
                <a:cs typeface="Times New Roman" pitchFamily="18" charset="0"/>
              </a:rPr>
              <a:t>24 : Motivo de Bloqueio</a:t>
            </a:r>
          </a:p>
          <a:p>
            <a:pPr defTabSz="823913">
              <a:spcBef>
                <a:spcPct val="50000"/>
              </a:spcBef>
              <a:spcAft>
                <a:spcPts val="1200"/>
              </a:spcAft>
              <a:buClr>
                <a:srgbClr val="FF9933"/>
              </a:buClr>
              <a:buFont typeface="Wingdings" pitchFamily="2" charset="2"/>
              <a:buNone/>
              <a:tabLst>
                <a:tab pos="927100" algn="l"/>
              </a:tabLst>
              <a:defRPr/>
            </a:pPr>
            <a:r>
              <a:rPr lang="pt-BR" sz="1800" b="1" dirty="0">
                <a:cs typeface="Times New Roman" pitchFamily="18" charset="0"/>
              </a:rPr>
              <a:t>Duplicidade, agravo, solicitação liberação, bloqueio processam ant.  </a:t>
            </a:r>
          </a:p>
          <a:p>
            <a:pPr marL="342900" indent="-342900" defTabSz="823913">
              <a:spcBef>
                <a:spcPct val="50000"/>
              </a:spcBef>
              <a:spcAft>
                <a:spcPts val="1200"/>
              </a:spcAft>
              <a:buClr>
                <a:srgbClr val="FF9933"/>
              </a:buClr>
              <a:tabLst>
                <a:tab pos="927100" algn="l"/>
              </a:tabLst>
              <a:defRPr/>
            </a:pPr>
            <a:r>
              <a:rPr lang="pt-BR" sz="2000" b="1" dirty="0">
                <a:cs typeface="Times New Roman" pitchFamily="18" charset="0"/>
              </a:rPr>
              <a:t>27 : Motivos de Rejeição / </a:t>
            </a:r>
            <a:r>
              <a:rPr lang="pt-BR" sz="2000" b="1" dirty="0" err="1">
                <a:cs typeface="Times New Roman" pitchFamily="18" charset="0"/>
              </a:rPr>
              <a:t>Advertencia</a:t>
            </a:r>
            <a:r>
              <a:rPr lang="pt-BR" sz="2000" b="1" dirty="0">
                <a:cs typeface="Times New Roman" pitchFamily="18" charset="0"/>
              </a:rPr>
              <a:t> na Critica </a:t>
            </a:r>
          </a:p>
          <a:p>
            <a:pPr defTabSz="823913">
              <a:spcBef>
                <a:spcPct val="50000"/>
              </a:spcBef>
              <a:spcAft>
                <a:spcPts val="1200"/>
              </a:spcAft>
              <a:buClr>
                <a:srgbClr val="FF9933"/>
              </a:buClr>
              <a:buFont typeface="Wingdings" pitchFamily="2" charset="2"/>
              <a:buNone/>
              <a:tabLst>
                <a:tab pos="927100" algn="l"/>
              </a:tabLst>
              <a:defRPr/>
            </a:pPr>
            <a:r>
              <a:rPr lang="pt-BR" sz="1800" b="1" dirty="0">
                <a:cs typeface="Times New Roman" pitchFamily="18" charset="0"/>
              </a:rPr>
              <a:t>Bloqueio, cancelamento ou aprovação ant</a:t>
            </a:r>
            <a:r>
              <a:rPr lang="pt-BR" sz="2000" b="1" dirty="0">
                <a:cs typeface="Times New Roman" pitchFamily="18" charset="0"/>
              </a:rPr>
              <a:t>.</a:t>
            </a:r>
          </a:p>
          <a:p>
            <a:pPr marL="342900" indent="-342900" defTabSz="823913">
              <a:spcBef>
                <a:spcPct val="50000"/>
              </a:spcBef>
              <a:spcAft>
                <a:spcPts val="1200"/>
              </a:spcAft>
              <a:buClr>
                <a:srgbClr val="FF9933"/>
              </a:buClr>
              <a:tabLst>
                <a:tab pos="927100" algn="l"/>
              </a:tabLst>
              <a:defRPr/>
            </a:pPr>
            <a:r>
              <a:rPr lang="pt-BR" sz="2000" b="1" dirty="0">
                <a:cs typeface="Times New Roman" pitchFamily="18" charset="0"/>
              </a:rPr>
              <a:t>30 : Solicitação de Liberação - Sisaih01</a:t>
            </a:r>
          </a:p>
          <a:p>
            <a:pPr defTabSz="823913">
              <a:spcBef>
                <a:spcPct val="50000"/>
              </a:spcBef>
              <a:spcAft>
                <a:spcPts val="1200"/>
              </a:spcAft>
              <a:buClr>
                <a:srgbClr val="FF9933"/>
              </a:buClr>
              <a:buFont typeface="Wingdings" pitchFamily="2" charset="2"/>
              <a:buNone/>
              <a:tabLst>
                <a:tab pos="927100" algn="l"/>
              </a:tabLst>
              <a:defRPr/>
            </a:pPr>
            <a:r>
              <a:rPr lang="pt-BR" sz="1800" b="1" dirty="0">
                <a:cs typeface="Times New Roman" pitchFamily="18" charset="0"/>
              </a:rPr>
              <a:t>Idade maior ou menor, quantidade, tempo de permanência</a:t>
            </a:r>
          </a:p>
        </p:txBody>
      </p:sp>
    </p:spTree>
    <p:extLst>
      <p:ext uri="{BB962C8B-B14F-4D97-AF65-F5344CB8AC3E}">
        <p14:creationId xmlns:p14="http://schemas.microsoft.com/office/powerpoint/2010/main" val="27039289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5880</Words>
  <Application>Microsoft Office PowerPoint</Application>
  <PresentationFormat>Apresentação na tela (4:3)</PresentationFormat>
  <Paragraphs>847</Paragraphs>
  <Slides>137</Slides>
  <Notes>42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137</vt:i4>
      </vt:variant>
    </vt:vector>
  </HeadingPairs>
  <TitlesOfParts>
    <vt:vector size="13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Fluxo dos Dados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Atual                                Futuro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x129228</dc:creator>
  <cp:lastModifiedBy>Luis Antonio Preto</cp:lastModifiedBy>
  <cp:revision>329</cp:revision>
  <dcterms:created xsi:type="dcterms:W3CDTF">2018-07-30T19:59:55Z</dcterms:created>
  <dcterms:modified xsi:type="dcterms:W3CDTF">2022-11-08T13:00:59Z</dcterms:modified>
</cp:coreProperties>
</file>