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44"/>
  </p:notesMasterIdLst>
  <p:handoutMasterIdLst>
    <p:handoutMasterId r:id="rId45"/>
  </p:handoutMasterIdLst>
  <p:sldIdLst>
    <p:sldId id="257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7" r:id="rId25"/>
    <p:sldId id="288" r:id="rId26"/>
    <p:sldId id="283" r:id="rId27"/>
    <p:sldId id="289" r:id="rId28"/>
    <p:sldId id="290" r:id="rId29"/>
    <p:sldId id="285" r:id="rId30"/>
    <p:sldId id="286" r:id="rId31"/>
    <p:sldId id="291" r:id="rId32"/>
    <p:sldId id="292" r:id="rId33"/>
    <p:sldId id="293" r:id="rId34"/>
    <p:sldId id="294" r:id="rId35"/>
    <p:sldId id="295" r:id="rId36"/>
    <p:sldId id="296" r:id="rId37"/>
    <p:sldId id="322" r:id="rId38"/>
    <p:sldId id="323" r:id="rId39"/>
    <p:sldId id="305" r:id="rId40"/>
    <p:sldId id="324" r:id="rId41"/>
    <p:sldId id="325" r:id="rId42"/>
    <p:sldId id="326" r:id="rId4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88A0"/>
    <a:srgbClr val="FFFFFF"/>
    <a:srgbClr val="CC9900"/>
    <a:srgbClr val="F03F2B"/>
    <a:srgbClr val="2B3922"/>
    <a:srgbClr val="96C881"/>
    <a:srgbClr val="344529"/>
    <a:srgbClr val="5CC6D6"/>
    <a:srgbClr val="F8D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13/01/2021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13/01/2021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pt-BR" noProof="0" smtClean="0"/>
              <a:t>42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9485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13/01/2021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13/01/2021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13/01/2021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BA1C9-96EE-489B-B294-6620CB17D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8D4E3-AD68-4EC1-A699-7B00F90DC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24D9F-EA22-4826-B190-C0B48B11E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764E5-B4E1-4692-B9AB-51DD36B2B3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855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13/01/2021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13/01/2021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13/01/2021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13/01/2021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13/01/2021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13/01/2021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13/01/2021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  <p:sldLayoutId id="214748367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hyperlink" Target="https://www.youtube.com/watch?v=t4XECGahNuI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8.png"/><Relationship Id="rId7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1.png"/><Relationship Id="rId5" Type="http://schemas.openxmlformats.org/officeDocument/2006/relationships/image" Target="../media/image29.png"/><Relationship Id="rId10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5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45.jpeg"/><Relationship Id="rId5" Type="http://schemas.openxmlformats.org/officeDocument/2006/relationships/image" Target="../media/image54.jpe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hyperlink" Target="https://www.youtube.com/watch?v=X0Qjp4URRl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49.png"/><Relationship Id="rId10" Type="http://schemas.openxmlformats.org/officeDocument/2006/relationships/image" Target="../media/image33.png"/><Relationship Id="rId4" Type="http://schemas.openxmlformats.org/officeDocument/2006/relationships/image" Target="../media/image60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70.jpeg"/><Relationship Id="rId3" Type="http://schemas.openxmlformats.org/officeDocument/2006/relationships/image" Target="../media/image62.jpeg"/><Relationship Id="rId7" Type="http://schemas.openxmlformats.org/officeDocument/2006/relationships/image" Target="../media/image55.jpeg"/><Relationship Id="rId12" Type="http://schemas.openxmlformats.org/officeDocument/2006/relationships/image" Target="../media/image6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68.jpeg"/><Relationship Id="rId5" Type="http://schemas.openxmlformats.org/officeDocument/2006/relationships/image" Target="../media/image64.jpeg"/><Relationship Id="rId10" Type="http://schemas.openxmlformats.org/officeDocument/2006/relationships/image" Target="../media/image67.jpeg"/><Relationship Id="rId4" Type="http://schemas.openxmlformats.org/officeDocument/2006/relationships/image" Target="../media/image63.jpeg"/><Relationship Id="rId9" Type="http://schemas.openxmlformats.org/officeDocument/2006/relationships/image" Target="../media/image66.jpeg"/><Relationship Id="rId14" Type="http://schemas.openxmlformats.org/officeDocument/2006/relationships/hyperlink" Target="https://www.youtube.com/watch?v=wjgjYIpo9H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0.png"/><Relationship Id="rId7" Type="http://schemas.openxmlformats.org/officeDocument/2006/relationships/image" Target="../media/image7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31.png"/><Relationship Id="rId5" Type="http://schemas.openxmlformats.org/officeDocument/2006/relationships/image" Target="../media/image47.png"/><Relationship Id="rId10" Type="http://schemas.openxmlformats.org/officeDocument/2006/relationships/image" Target="../media/image29.png"/><Relationship Id="rId4" Type="http://schemas.openxmlformats.org/officeDocument/2006/relationships/image" Target="../media/image51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2.jpeg"/><Relationship Id="rId7" Type="http://schemas.openxmlformats.org/officeDocument/2006/relationships/image" Target="../media/image6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hyperlink" Target="https://www.youtube.com/watch?v=dTKaE76ypO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microsoft.com/office/2007/relationships/hdphoto" Target="../media/hdphoto1.wdp"/><Relationship Id="rId7" Type="http://schemas.openxmlformats.org/officeDocument/2006/relationships/image" Target="../media/image83.png"/><Relationship Id="rId12" Type="http://schemas.openxmlformats.org/officeDocument/2006/relationships/hyperlink" Target="https://www.youtube.com/watch?v=NO_tPjZR6DI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31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3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37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hyperlink" Target="https://www.youtube.com/watch?v=-EM5hS3GtCA" TargetMode="External"/><Relationship Id="rId4" Type="http://schemas.openxmlformats.org/officeDocument/2006/relationships/image" Target="../media/image95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https://www.youtube.com/watch?v=apuE0YQxV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T1X2WQ4hu84" TargetMode="External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424ED5B-710A-4BE0-B030-6AA81C8FE88A}"/>
              </a:ext>
            </a:extLst>
          </p:cNvPr>
          <p:cNvGrpSpPr/>
          <p:nvPr/>
        </p:nvGrpSpPr>
        <p:grpSpPr>
          <a:xfrm>
            <a:off x="1210350" y="1808532"/>
            <a:ext cx="9937244" cy="3240936"/>
            <a:chOff x="1210350" y="2712793"/>
            <a:chExt cx="9937244" cy="324093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439B7AD-E232-45EC-AA32-5C861C68FBB9}"/>
                </a:ext>
              </a:extLst>
            </p:cNvPr>
            <p:cNvSpPr/>
            <p:nvPr/>
          </p:nvSpPr>
          <p:spPr>
            <a:xfrm>
              <a:off x="1210350" y="2712793"/>
              <a:ext cx="9937244" cy="324093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0743205-0E85-4E20-AFCC-5F4BA7C0903E}"/>
                </a:ext>
              </a:extLst>
            </p:cNvPr>
            <p:cNvSpPr/>
            <p:nvPr/>
          </p:nvSpPr>
          <p:spPr>
            <a:xfrm>
              <a:off x="1411707" y="2956898"/>
              <a:ext cx="9513468" cy="2752725"/>
            </a:xfrm>
            <a:prstGeom prst="rect">
              <a:avLst/>
            </a:prstGeom>
            <a:noFill/>
            <a:ln>
              <a:solidFill>
                <a:srgbClr val="FCF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355" y="2153720"/>
            <a:ext cx="7794195" cy="1630907"/>
          </a:xfrm>
        </p:spPr>
        <p:txBody>
          <a:bodyPr rtlCol="0">
            <a:normAutofit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Exame Parasitológico 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954" y="3582332"/>
            <a:ext cx="4775075" cy="559656"/>
          </a:xfrm>
        </p:spPr>
        <p:txBody>
          <a:bodyPr rtlCol="0"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pt-BR" dirty="0"/>
              <a:t>Disciplina: FBC0538 - Diagnóstico Laboratorial de Infecções Fúngicas e Parasitárias</a:t>
            </a: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FCF-USP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4FDE-7ADC-408B-9B7F-7291E079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Exame </a:t>
            </a:r>
            <a:r>
              <a:rPr lang="pt-BR" b="1" dirty="0"/>
              <a:t>MACROSCÓPICO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217F7F-4CBA-4229-82E5-84C26BD8DE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3231" y="2099805"/>
            <a:ext cx="5848905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Consistência das fezes (formadas, pastosas, </a:t>
            </a:r>
            <a:r>
              <a:rPr lang="pt-BR" sz="2000" dirty="0" err="1"/>
              <a:t>cíbalos</a:t>
            </a:r>
            <a:r>
              <a:rPr lang="pt-BR" sz="2000" dirty="0"/>
              <a:t>, </a:t>
            </a:r>
            <a:r>
              <a:rPr lang="pt-BR" sz="2000" dirty="0" err="1"/>
              <a:t>diarréicas</a:t>
            </a:r>
            <a:r>
              <a:rPr lang="pt-BR" sz="2000" dirty="0"/>
              <a:t> ou líquidas)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Aspecto fecal (normal, mucosa, sanguinolenta ou mucos-sanguinolenta)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Exame da superfície da amostra ( </a:t>
            </a:r>
            <a:r>
              <a:rPr lang="pt-BR" sz="2000" dirty="0" err="1"/>
              <a:t>proglotes</a:t>
            </a:r>
            <a:r>
              <a:rPr lang="pt-BR" sz="2000" dirty="0"/>
              <a:t> de </a:t>
            </a:r>
            <a:r>
              <a:rPr lang="pt-BR" sz="2000" i="1" dirty="0" err="1"/>
              <a:t>Taenia</a:t>
            </a:r>
            <a:r>
              <a:rPr lang="pt-BR" sz="2000" dirty="0"/>
              <a:t>, </a:t>
            </a:r>
            <a:r>
              <a:rPr lang="pt-BR" sz="2000" i="1" dirty="0"/>
              <a:t>Ascaris</a:t>
            </a:r>
            <a:r>
              <a:rPr lang="pt-BR" sz="2000" dirty="0"/>
              <a:t> ou </a:t>
            </a:r>
            <a:r>
              <a:rPr lang="pt-BR" sz="2000" i="1" dirty="0" err="1"/>
              <a:t>Enterobius</a:t>
            </a:r>
            <a:r>
              <a:rPr lang="pt-BR" sz="2000" dirty="0"/>
              <a:t> adulto.</a:t>
            </a:r>
          </a:p>
          <a:p>
            <a:endParaRPr lang="pt-BR" sz="2000" dirty="0"/>
          </a:p>
        </p:txBody>
      </p:sp>
      <p:pic>
        <p:nvPicPr>
          <p:cNvPr id="5" name="Picture 7" descr="fotos exame de fezes 015">
            <a:extLst>
              <a:ext uri="{FF2B5EF4-FFF2-40B4-BE49-F238E27FC236}">
                <a16:creationId xmlns:a16="http://schemas.microsoft.com/office/drawing/2014/main" id="{41BC34D0-B372-43CB-8DED-A6DE011C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3576" y="2101932"/>
            <a:ext cx="4227600" cy="31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9995C62-5AF5-468C-863A-FAB6B5A3E6E2}"/>
              </a:ext>
            </a:extLst>
          </p:cNvPr>
          <p:cNvGrpSpPr/>
          <p:nvPr/>
        </p:nvGrpSpPr>
        <p:grpSpPr>
          <a:xfrm>
            <a:off x="535391" y="4632535"/>
            <a:ext cx="626400" cy="640097"/>
            <a:chOff x="-3842109" y="4108383"/>
            <a:chExt cx="626400" cy="640097"/>
          </a:xfrm>
        </p:grpSpPr>
        <p:sp>
          <p:nvSpPr>
            <p:cNvPr id="7" name="Oval 43">
              <a:extLst>
                <a:ext uri="{FF2B5EF4-FFF2-40B4-BE49-F238E27FC236}">
                  <a16:creationId xmlns:a16="http://schemas.microsoft.com/office/drawing/2014/main" id="{4DB09CB4-01B5-462C-89E1-68BF8015A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3842109" y="4122080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>
                <a:latin typeface="Times New Roman" panose="02020603050405020304" pitchFamily="18" charset="0"/>
              </a:endParaRPr>
            </a:p>
          </p:txBody>
        </p:sp>
        <p:sp>
          <p:nvSpPr>
            <p:cNvPr id="8" name="Forma Livre 24">
              <a:extLst>
                <a:ext uri="{FF2B5EF4-FFF2-40B4-BE49-F238E27FC236}">
                  <a16:creationId xmlns:a16="http://schemas.microsoft.com/office/drawing/2014/main" id="{2A724897-6E11-4420-96D3-784B756C3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0055" y="4108383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2C4A461-60A7-407D-B28C-CB84C2D91C11}"/>
              </a:ext>
            </a:extLst>
          </p:cNvPr>
          <p:cNvGrpSpPr/>
          <p:nvPr/>
        </p:nvGrpSpPr>
        <p:grpSpPr>
          <a:xfrm>
            <a:off x="535391" y="3403867"/>
            <a:ext cx="626400" cy="641030"/>
            <a:chOff x="-3126754" y="4122080"/>
            <a:chExt cx="626400" cy="641030"/>
          </a:xfrm>
        </p:grpSpPr>
        <p:sp>
          <p:nvSpPr>
            <p:cNvPr id="10" name="Oval 83">
              <a:extLst>
                <a:ext uri="{FF2B5EF4-FFF2-40B4-BE49-F238E27FC236}">
                  <a16:creationId xmlns:a16="http://schemas.microsoft.com/office/drawing/2014/main" id="{9B730DEC-D5E6-4B8F-961A-8D8450555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-3126754" y="4122080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>
                <a:latin typeface="Times New Roman" panose="02020603050405020304" pitchFamily="18" charset="0"/>
              </a:endParaRPr>
            </a:p>
          </p:txBody>
        </p:sp>
        <p:sp>
          <p:nvSpPr>
            <p:cNvPr id="11" name="Forma Livre 24">
              <a:extLst>
                <a:ext uri="{FF2B5EF4-FFF2-40B4-BE49-F238E27FC236}">
                  <a16:creationId xmlns:a16="http://schemas.microsoft.com/office/drawing/2014/main" id="{BD412F66-74AB-4AD1-8B32-07B9AB40E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-3104700" y="4542448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9FC8AB8-436D-4D8E-A558-4CFB84CA8A9C}"/>
              </a:ext>
            </a:extLst>
          </p:cNvPr>
          <p:cNvGrpSpPr/>
          <p:nvPr/>
        </p:nvGrpSpPr>
        <p:grpSpPr>
          <a:xfrm>
            <a:off x="535391" y="2176132"/>
            <a:ext cx="626400" cy="640097"/>
            <a:chOff x="-2411399" y="4108383"/>
            <a:chExt cx="626400" cy="640097"/>
          </a:xfrm>
        </p:grpSpPr>
        <p:sp>
          <p:nvSpPr>
            <p:cNvPr id="13" name="Oval 85">
              <a:extLst>
                <a:ext uri="{FF2B5EF4-FFF2-40B4-BE49-F238E27FC236}">
                  <a16:creationId xmlns:a16="http://schemas.microsoft.com/office/drawing/2014/main" id="{B32C65FB-6A42-4DCA-9261-1DB0FA47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411399" y="4122080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>
                <a:latin typeface="Times New Roman" panose="02020603050405020304" pitchFamily="18" charset="0"/>
              </a:endParaRPr>
            </a:p>
          </p:txBody>
        </p:sp>
        <p:sp>
          <p:nvSpPr>
            <p:cNvPr id="14" name="Forma Livre 24">
              <a:extLst>
                <a:ext uri="{FF2B5EF4-FFF2-40B4-BE49-F238E27FC236}">
                  <a16:creationId xmlns:a16="http://schemas.microsoft.com/office/drawing/2014/main" id="{55643FF5-08BB-4B68-A2E8-A17F3E10A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9345" y="4108383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33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02785-C725-4AD5-81D9-F329B8D7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Exame </a:t>
            </a:r>
            <a:r>
              <a:rPr lang="pt-BR" b="1" dirty="0"/>
              <a:t>MICROSCÓPICO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3C0C71-AB92-4EAE-B8F9-1CFBEB7E1A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103120"/>
            <a:ext cx="10058400" cy="3849624"/>
          </a:xfrm>
        </p:spPr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dirty="0"/>
              <a:t>Métodos diretos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dirty="0"/>
              <a:t>Técnicas de concentração (gerais e específicos)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dirty="0"/>
              <a:t>Métodos de contagem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dirty="0"/>
              <a:t>Métodos especiais e de coloração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3488A0"/>
                </a:solidFill>
              </a:rPr>
              <a:t>Visam demonstrar a presença de: ovos e larvas de helmintos; cistos ou </a:t>
            </a:r>
            <a:r>
              <a:rPr lang="pt-BR" b="1" dirty="0" err="1">
                <a:solidFill>
                  <a:srgbClr val="3488A0"/>
                </a:solidFill>
              </a:rPr>
              <a:t>trofozoítos</a:t>
            </a:r>
            <a:r>
              <a:rPr lang="pt-BR" b="1" dirty="0">
                <a:solidFill>
                  <a:srgbClr val="3488A0"/>
                </a:solidFill>
              </a:rPr>
              <a:t> de protozoários; oocistos ou esporocistos de </a:t>
            </a:r>
            <a:r>
              <a:rPr lang="pt-BR" b="1" dirty="0" err="1">
                <a:solidFill>
                  <a:srgbClr val="3488A0"/>
                </a:solidFill>
              </a:rPr>
              <a:t>coccídios</a:t>
            </a:r>
            <a:r>
              <a:rPr lang="pt-BR" b="1" dirty="0">
                <a:solidFill>
                  <a:srgbClr val="3488A0"/>
                </a:solidFill>
              </a:rPr>
              <a:t> e esporos de microsporídios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937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A51AD-1100-43C3-8183-8D1D63CB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b="1" dirty="0"/>
              <a:t>I. Métodos Diretos: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D161D6-2019-45F5-951E-DC2FD89820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811045"/>
            <a:ext cx="5679888" cy="414169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rgbClr val="C00000"/>
                </a:solidFill>
              </a:rPr>
              <a:t>Exame direto a fresco 		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rgbClr val="C00000"/>
                </a:solidFill>
              </a:rPr>
              <a:t>Exame direto com </a:t>
            </a:r>
            <a:r>
              <a:rPr lang="pt-BR" sz="2000" dirty="0" err="1">
                <a:solidFill>
                  <a:srgbClr val="C00000"/>
                </a:solidFill>
              </a:rPr>
              <a:t>lugol</a:t>
            </a:r>
            <a:endParaRPr lang="pt-BR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  <a:p>
            <a:pPr marL="0" indent="0">
              <a:buNone/>
            </a:pPr>
            <a:r>
              <a:rPr lang="pt-BR" sz="2000" dirty="0">
                <a:solidFill>
                  <a:srgbClr val="3488A0"/>
                </a:solidFill>
              </a:rPr>
              <a:t>Procedimentos eficazes apenas nas infestações maciças.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3488A0"/>
                </a:solidFill>
              </a:rPr>
              <a:t>É um método bastante econômico, mas requer bastante prática por parte do examinador. Deve ser utilizado juntamente com outras técnicas, leitura com objetivas de 10 e 40X</a:t>
            </a:r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  <p:pic>
        <p:nvPicPr>
          <p:cNvPr id="5" name="Picture 15" descr="Prancha 1-Direto">
            <a:extLst>
              <a:ext uri="{FF2B5EF4-FFF2-40B4-BE49-F238E27FC236}">
                <a16:creationId xmlns:a16="http://schemas.microsoft.com/office/drawing/2014/main" id="{8872E210-F340-4B66-A136-9415D490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188" y="2014194"/>
            <a:ext cx="5097944" cy="32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0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FDBD9-9560-4074-B43F-F3D4A88F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b="1" dirty="0" err="1"/>
              <a:t>II.Técnicas</a:t>
            </a:r>
            <a:r>
              <a:rPr lang="pt-BR" b="1" dirty="0"/>
              <a:t> de Concentração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1DE15-7F3B-442C-9B81-4597810413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103120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solidFill>
                  <a:srgbClr val="C00000"/>
                </a:solidFill>
              </a:rPr>
              <a:t>1. Técnica de Sedimentação (Lutz, 1919; Hoffman, Pons e </a:t>
            </a:r>
            <a:r>
              <a:rPr lang="pt-BR" sz="2000" b="1" dirty="0" err="1">
                <a:solidFill>
                  <a:srgbClr val="C00000"/>
                </a:solidFill>
              </a:rPr>
              <a:t>Janer</a:t>
            </a:r>
            <a:r>
              <a:rPr lang="pt-BR" sz="2000" b="1" dirty="0">
                <a:solidFill>
                  <a:srgbClr val="C00000"/>
                </a:solidFill>
              </a:rPr>
              <a:t>, 1934)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000" u="sng" dirty="0"/>
              <a:t>Princípio</a:t>
            </a:r>
            <a:r>
              <a:rPr lang="pt-BR" sz="2000" dirty="0"/>
              <a:t>: </a:t>
            </a:r>
            <a:r>
              <a:rPr lang="pt-BR" sz="2000" b="1" dirty="0"/>
              <a:t>Sedimentação espontânea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u="sng" dirty="0"/>
              <a:t>Finalidade</a:t>
            </a:r>
            <a:r>
              <a:rPr lang="pt-BR" sz="2000" dirty="0"/>
              <a:t>: Método de escolha para a pesquisa de ovos pesados, como os de </a:t>
            </a:r>
            <a:r>
              <a:rPr lang="pt-BR" sz="2000" b="1" i="1" dirty="0">
                <a:solidFill>
                  <a:srgbClr val="3488A0"/>
                </a:solidFill>
              </a:rPr>
              <a:t>Schistosoma mansoni</a:t>
            </a:r>
            <a:r>
              <a:rPr lang="pt-BR" sz="2000" dirty="0"/>
              <a:t>, sendo muito útil também para a pesquisa de outros ovos e </a:t>
            </a:r>
            <a:r>
              <a:rPr lang="pt-BR" sz="2000" b="1" dirty="0">
                <a:solidFill>
                  <a:srgbClr val="3488A0"/>
                </a:solidFill>
              </a:rPr>
              <a:t>larvas de helmintos e cistos de protozoários</a:t>
            </a:r>
            <a:r>
              <a:rPr lang="pt-BR" sz="20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796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E262FF27-4F87-4E8D-AA31-A360055A08B5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B0F70921-6F6B-443C-9D38-5234B3E1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321" y="4603750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Filtrar em </a:t>
            </a:r>
          </a:p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cálice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D1615A4-2DA3-4BD8-9CD2-EA25B1B7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25" y="4678975"/>
            <a:ext cx="2221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Lâmina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Lugol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lâmínula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CB4A31E-791A-4354-A454-9CA6F3FC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534" y="4285260"/>
            <a:ext cx="645748" cy="301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" name="AutoShape 20">
            <a:extLst>
              <a:ext uri="{FF2B5EF4-FFF2-40B4-BE49-F238E27FC236}">
                <a16:creationId xmlns:a16="http://schemas.microsoft.com/office/drawing/2014/main" id="{FCFB02FD-4E52-469D-AFFB-712021EEE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085" y="3921125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5" name="AutoShape 21">
            <a:extLst>
              <a:ext uri="{FF2B5EF4-FFF2-40B4-BE49-F238E27FC236}">
                <a16:creationId xmlns:a16="http://schemas.microsoft.com/office/drawing/2014/main" id="{123FCAE6-6BFE-4056-AD93-26B93BCE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085" y="3921125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BB95FD06-E50A-47F1-8B87-BAAE4D1A5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64" y="1052513"/>
            <a:ext cx="4103688" cy="63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Hoffman</a:t>
            </a:r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id="{E6951CB4-6B75-44D6-B3EF-6CD40C0BF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285" y="3924300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8" name="AutoShape 24">
            <a:extLst>
              <a:ext uri="{FF2B5EF4-FFF2-40B4-BE49-F238E27FC236}">
                <a16:creationId xmlns:a16="http://schemas.microsoft.com/office/drawing/2014/main" id="{6965ED42-1E3A-4E98-BD41-7B2A5FF5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413" y="3899985"/>
            <a:ext cx="355600" cy="1524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EE26E562-2475-40AB-A1F0-6C5EFA5E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598" y="404495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2-24h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C831D97D-CE26-44E2-9F51-0E901094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753" y="5095397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7030A0"/>
                </a:solidFill>
                <a:latin typeface="Arial" panose="020B0604020202020204" pitchFamily="34" charset="0"/>
              </a:rPr>
              <a:t>Parasitos</a:t>
            </a:r>
          </a:p>
        </p:txBody>
      </p:sp>
      <p:sp>
        <p:nvSpPr>
          <p:cNvPr id="35" name="Text Box 50">
            <a:extLst>
              <a:ext uri="{FF2B5EF4-FFF2-40B4-BE49-F238E27FC236}">
                <a16:creationId xmlns:a16="http://schemas.microsoft.com/office/drawing/2014/main" id="{6E7838D9-B39C-47EA-9B1C-A39DF8AE4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911" y="4646152"/>
            <a:ext cx="1400175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chemeClr val="accent2"/>
                </a:solidFill>
                <a:latin typeface="Arial" panose="020B0604020202020204" pitchFamily="34" charset="0"/>
              </a:rPr>
              <a:t>Microscópio</a:t>
            </a:r>
          </a:p>
          <a:p>
            <a:pPr eaLnBrk="1" hangingPunct="1"/>
            <a:r>
              <a:rPr lang="pt-BR" altLang="pt-BR" sz="1600" b="1">
                <a:solidFill>
                  <a:schemeClr val="accent2"/>
                </a:solidFill>
                <a:latin typeface="Arial" panose="020B0604020202020204" pitchFamily="34" charset="0"/>
              </a:rPr>
              <a:t>100 e 400X</a:t>
            </a:r>
            <a:endParaRPr lang="pt-BR" altLang="pt-BR" sz="16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A4C2282F-53CA-4422-A125-E685B3B718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9" y="3030887"/>
            <a:ext cx="1416540" cy="1416540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EF561270-CB5E-434E-AAAD-67F6284B5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969" y="4283505"/>
            <a:ext cx="2362201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Fezes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+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H</a:t>
            </a:r>
            <a:r>
              <a:rPr kumimoji="1" lang="pt-BR" altLang="pt-BR" sz="1600" baseline="-25000" dirty="0">
                <a:solidFill>
                  <a:srgbClr val="2B3922"/>
                </a:solidFill>
                <a:latin typeface="Arial" panose="020B0604020202020204" pitchFamily="34" charset="0"/>
              </a:rPr>
              <a:t>2</a:t>
            </a: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O</a:t>
            </a:r>
          </a:p>
        </p:txBody>
      </p:sp>
      <p:pic>
        <p:nvPicPr>
          <p:cNvPr id="47" name="Gráfico 46" descr="Voltar DPE">
            <a:extLst>
              <a:ext uri="{FF2B5EF4-FFF2-40B4-BE49-F238E27FC236}">
                <a16:creationId xmlns:a16="http://schemas.microsoft.com/office/drawing/2014/main" id="{8751CFCB-D48D-4CB3-B9F3-ABEF08E8FF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955889">
            <a:off x="6504076" y="4358757"/>
            <a:ext cx="826340" cy="826340"/>
          </a:xfrm>
          <a:prstGeom prst="rect">
            <a:avLst/>
          </a:prstGeo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E93B582A-4CB6-4AA9-98C5-8D7B9BD626F4}"/>
              </a:ext>
            </a:extLst>
          </p:cNvPr>
          <p:cNvGrpSpPr/>
          <p:nvPr/>
        </p:nvGrpSpPr>
        <p:grpSpPr>
          <a:xfrm>
            <a:off x="7489466" y="3358863"/>
            <a:ext cx="1217012" cy="1217012"/>
            <a:chOff x="6443838" y="4742714"/>
            <a:chExt cx="1217012" cy="1217012"/>
          </a:xfrm>
        </p:grpSpPr>
        <p:pic>
          <p:nvPicPr>
            <p:cNvPr id="4110" name="Picture 14" descr="Microscope Slide Icons - Download Free Vector Icons | Noun Project">
              <a:extLst>
                <a:ext uri="{FF2B5EF4-FFF2-40B4-BE49-F238E27FC236}">
                  <a16:creationId xmlns:a16="http://schemas.microsoft.com/office/drawing/2014/main" id="{90883674-DCF5-473A-8ACA-73262BB03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443838" y="4742714"/>
              <a:ext cx="1217012" cy="121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6891A7CA-0F66-4084-B5FE-3F474C2D0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3577" y="5250811"/>
              <a:ext cx="392112" cy="223990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52" name="Imagem 51">
            <a:extLst>
              <a:ext uri="{FF2B5EF4-FFF2-40B4-BE49-F238E27FC236}">
                <a16:creationId xmlns:a16="http://schemas.microsoft.com/office/drawing/2014/main" id="{468DC5E0-707C-454E-BFE5-39791B6746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48" y="2963375"/>
            <a:ext cx="711555" cy="711555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F1BA5341-5394-421B-85F4-C1DBA6542D1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12" y="3162183"/>
            <a:ext cx="1371717" cy="1371717"/>
          </a:xfrm>
          <a:prstGeom prst="rect">
            <a:avLst/>
          </a:prstGeom>
        </p:spPr>
      </p:pic>
      <p:sp>
        <p:nvSpPr>
          <p:cNvPr id="38" name="AutoShape 20">
            <a:extLst>
              <a:ext uri="{FF2B5EF4-FFF2-40B4-BE49-F238E27FC236}">
                <a16:creationId xmlns:a16="http://schemas.microsoft.com/office/drawing/2014/main" id="{0027050F-A652-4985-8049-C154E4412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248" y="3892550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62EA845-8B7C-4426-AC57-09F0559E5BA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30" y="3907121"/>
            <a:ext cx="123173" cy="123173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F2F21FA9-576F-4C86-8EF5-F3CB06E981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47" y="3088812"/>
            <a:ext cx="1172235" cy="1172235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id="{4237ACAE-A321-477E-9C49-6A208A1E49F5}"/>
              </a:ext>
            </a:extLst>
          </p:cNvPr>
          <p:cNvGrpSpPr/>
          <p:nvPr/>
        </p:nvGrpSpPr>
        <p:grpSpPr>
          <a:xfrm>
            <a:off x="4332092" y="3042054"/>
            <a:ext cx="941698" cy="1649812"/>
            <a:chOff x="1522845" y="3907084"/>
            <a:chExt cx="941698" cy="1649812"/>
          </a:xfrm>
        </p:grpSpPr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5A645AB3-2924-4B5C-A465-4DE85C4A5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057" y="3907084"/>
              <a:ext cx="796401" cy="796401"/>
            </a:xfrm>
            <a:prstGeom prst="rect">
              <a:avLst/>
            </a:prstGeom>
          </p:spPr>
        </p:pic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ACE4F47D-A87B-4A1B-BACD-7ED1CBB0A086}"/>
                </a:ext>
              </a:extLst>
            </p:cNvPr>
            <p:cNvGrpSpPr/>
            <p:nvPr/>
          </p:nvGrpSpPr>
          <p:grpSpPr>
            <a:xfrm>
              <a:off x="1522845" y="4258459"/>
              <a:ext cx="941698" cy="1298437"/>
              <a:chOff x="2134467" y="3953458"/>
              <a:chExt cx="1139634" cy="1637787"/>
            </a:xfrm>
          </p:grpSpPr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8C61265-6EF9-4031-9B7E-C30D936B1AAF}"/>
                  </a:ext>
                </a:extLst>
              </p:cNvPr>
              <p:cNvSpPr/>
              <p:nvPr/>
            </p:nvSpPr>
            <p:spPr>
              <a:xfrm>
                <a:off x="2413000" y="4359285"/>
                <a:ext cx="520700" cy="729324"/>
              </a:xfrm>
              <a:prstGeom prst="round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1" name="Imagem 50">
                <a:extLst>
                  <a:ext uri="{FF2B5EF4-FFF2-40B4-BE49-F238E27FC236}">
                    <a16:creationId xmlns:a16="http://schemas.microsoft.com/office/drawing/2014/main" id="{9B29B805-BDA1-48B2-B736-924519A07F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4" t="24950" r="27423" b="-1"/>
              <a:stretch/>
            </p:blipFill>
            <p:spPr>
              <a:xfrm>
                <a:off x="2134467" y="3953458"/>
                <a:ext cx="1139634" cy="1637787"/>
              </a:xfrm>
              <a:prstGeom prst="rect">
                <a:avLst/>
              </a:prstGeom>
            </p:spPr>
          </p:pic>
        </p:grp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D523A34-92EB-4E57-B12D-74EE3A4F121C}"/>
              </a:ext>
            </a:extLst>
          </p:cNvPr>
          <p:cNvGrpSpPr/>
          <p:nvPr/>
        </p:nvGrpSpPr>
        <p:grpSpPr>
          <a:xfrm>
            <a:off x="5862969" y="3473490"/>
            <a:ext cx="941698" cy="1298437"/>
            <a:chOff x="5894562" y="3419019"/>
            <a:chExt cx="941698" cy="1298437"/>
          </a:xfrm>
        </p:grpSpPr>
        <p:grpSp>
          <p:nvGrpSpPr>
            <p:cNvPr id="56" name="Agrupar 55">
              <a:extLst>
                <a:ext uri="{FF2B5EF4-FFF2-40B4-BE49-F238E27FC236}">
                  <a16:creationId xmlns:a16="http://schemas.microsoft.com/office/drawing/2014/main" id="{FF6E1801-1A6B-4E28-8D17-ECDDA121790E}"/>
                </a:ext>
              </a:extLst>
            </p:cNvPr>
            <p:cNvGrpSpPr/>
            <p:nvPr/>
          </p:nvGrpSpPr>
          <p:grpSpPr>
            <a:xfrm>
              <a:off x="5894562" y="3419019"/>
              <a:ext cx="941698" cy="1298437"/>
              <a:chOff x="2134467" y="3953458"/>
              <a:chExt cx="1139634" cy="1637787"/>
            </a:xfrm>
          </p:grpSpPr>
          <p:sp>
            <p:nvSpPr>
              <p:cNvPr id="57" name="Retângulo: Cantos Arredondados 56">
                <a:extLst>
                  <a:ext uri="{FF2B5EF4-FFF2-40B4-BE49-F238E27FC236}">
                    <a16:creationId xmlns:a16="http://schemas.microsoft.com/office/drawing/2014/main" id="{39DEDC31-9085-46DE-9BD9-B47ACDFB5C26}"/>
                  </a:ext>
                </a:extLst>
              </p:cNvPr>
              <p:cNvSpPr/>
              <p:nvPr/>
            </p:nvSpPr>
            <p:spPr>
              <a:xfrm>
                <a:off x="2413000" y="4359285"/>
                <a:ext cx="520700" cy="729324"/>
              </a:xfrm>
              <a:prstGeom prst="round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8" name="Imagem 57">
                <a:extLst>
                  <a:ext uri="{FF2B5EF4-FFF2-40B4-BE49-F238E27FC236}">
                    <a16:creationId xmlns:a16="http://schemas.microsoft.com/office/drawing/2014/main" id="{C85C3475-997A-451A-BD7F-ECB67B9700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4" t="24950" r="27423" b="-1"/>
              <a:stretch/>
            </p:blipFill>
            <p:spPr>
              <a:xfrm>
                <a:off x="2134467" y="3953458"/>
                <a:ext cx="1139634" cy="1637787"/>
              </a:xfrm>
              <a:prstGeom prst="rect">
                <a:avLst/>
              </a:prstGeom>
            </p:spPr>
          </p:pic>
        </p:grpSp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EB7F25FC-8F83-45EE-88D4-24D668A8D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824" y="4042055"/>
              <a:ext cx="238049" cy="238049"/>
            </a:xfrm>
            <a:prstGeom prst="rect">
              <a:avLst/>
            </a:prstGeom>
          </p:spPr>
        </p:pic>
      </p:grpSp>
      <p:pic>
        <p:nvPicPr>
          <p:cNvPr id="36" name="Gráfico 35" descr="Cronômetro">
            <a:extLst>
              <a:ext uri="{FF2B5EF4-FFF2-40B4-BE49-F238E27FC236}">
                <a16:creationId xmlns:a16="http://schemas.microsoft.com/office/drawing/2014/main" id="{5226A643-70FA-42BB-9B70-3098E7624F7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45080" y="4323245"/>
            <a:ext cx="392114" cy="3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otos exame de fezes 009">
            <a:extLst>
              <a:ext uri="{FF2B5EF4-FFF2-40B4-BE49-F238E27FC236}">
                <a16:creationId xmlns:a16="http://schemas.microsoft.com/office/drawing/2014/main" id="{C4F006C7-5A87-493D-A605-3CA87BEC7CA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866" y="1397005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fotos exame de fezes 011">
            <a:extLst>
              <a:ext uri="{FF2B5EF4-FFF2-40B4-BE49-F238E27FC236}">
                <a16:creationId xmlns:a16="http://schemas.microsoft.com/office/drawing/2014/main" id="{7E6DF3D3-62B5-4787-92F5-206ABC9235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4088" y="1397005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9" descr="fotos exame de fezes 014">
            <a:extLst>
              <a:ext uri="{FF2B5EF4-FFF2-40B4-BE49-F238E27FC236}">
                <a16:creationId xmlns:a16="http://schemas.microsoft.com/office/drawing/2014/main" id="{A1C1AB9A-A6FB-47AB-AC16-CADB957F65E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310" y="1397005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1" descr="fotos exame de fezes 022">
            <a:extLst>
              <a:ext uri="{FF2B5EF4-FFF2-40B4-BE49-F238E27FC236}">
                <a16:creationId xmlns:a16="http://schemas.microsoft.com/office/drawing/2014/main" id="{38083A5B-A48A-45E4-9DD5-0B9ED0775E4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8532" y="1397005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5" descr="fotos exame de fezes 026">
            <a:extLst>
              <a:ext uri="{FF2B5EF4-FFF2-40B4-BE49-F238E27FC236}">
                <a16:creationId xmlns:a16="http://schemas.microsoft.com/office/drawing/2014/main" id="{2F2FDE28-12B7-4662-862C-8B362850539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865" y="3480996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6" descr="fotos exame de fezes 031">
            <a:extLst>
              <a:ext uri="{FF2B5EF4-FFF2-40B4-BE49-F238E27FC236}">
                <a16:creationId xmlns:a16="http://schemas.microsoft.com/office/drawing/2014/main" id="{3F4ADF22-6792-478F-A244-EAADD237C7C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4088" y="3480996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7" descr="fotos exame de fezes 096">
            <a:extLst>
              <a:ext uri="{FF2B5EF4-FFF2-40B4-BE49-F238E27FC236}">
                <a16:creationId xmlns:a16="http://schemas.microsoft.com/office/drawing/2014/main" id="{E234BA0E-23B9-4A3F-8344-DF3718EC6510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309" y="3480995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8" descr="fotos exame de fezes 058">
            <a:extLst>
              <a:ext uri="{FF2B5EF4-FFF2-40B4-BE49-F238E27FC236}">
                <a16:creationId xmlns:a16="http://schemas.microsoft.com/office/drawing/2014/main" id="{00595993-D7CB-4F1C-B91D-96B30EF3B3F5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8532" y="3480995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55032B6-6F1E-408D-8DDD-2FA23C22C355}"/>
              </a:ext>
            </a:extLst>
          </p:cNvPr>
          <p:cNvSpPr/>
          <p:nvPr/>
        </p:nvSpPr>
        <p:spPr>
          <a:xfrm>
            <a:off x="410395" y="5648867"/>
            <a:ext cx="5907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10"/>
              </a:rPr>
              <a:t>https://www.youtube.com/watch?v=t4XECGahNuI</a:t>
            </a:r>
            <a:endParaRPr lang="pt-BR" dirty="0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A18186B-3965-4979-B0D2-12708DB8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66" y="409505"/>
            <a:ext cx="4103688" cy="63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Hoffman</a:t>
            </a:r>
          </a:p>
        </p:txBody>
      </p:sp>
    </p:spTree>
    <p:extLst>
      <p:ext uri="{BB962C8B-B14F-4D97-AF65-F5344CB8AC3E}">
        <p14:creationId xmlns:p14="http://schemas.microsoft.com/office/powerpoint/2010/main" val="43259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AE21F1-6D88-4CF2-AF5A-4DDADC73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b="1" dirty="0"/>
              <a:t>II. Técnica de concentração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8433F0-5A75-4A47-9958-9A6666A29D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266" y="2014194"/>
            <a:ext cx="9083039" cy="4020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C00000"/>
                </a:solidFill>
              </a:rPr>
              <a:t>2. Técnica de Faust e colaboradores (1938)</a:t>
            </a:r>
          </a:p>
          <a:p>
            <a:pPr marL="0" indent="0">
              <a:buNone/>
            </a:pPr>
            <a:r>
              <a:rPr lang="pt-BR" sz="2000" dirty="0"/>
              <a:t>	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u="sng" dirty="0"/>
              <a:t>Princípio: </a:t>
            </a:r>
            <a:r>
              <a:rPr lang="pt-BR" sz="2000" dirty="0"/>
              <a:t>Concentração baseado na </a:t>
            </a:r>
            <a:r>
              <a:rPr lang="pt-BR" sz="2000" b="1" dirty="0"/>
              <a:t>centrifugo-flutuação</a:t>
            </a:r>
            <a:r>
              <a:rPr lang="pt-BR" sz="2000" dirty="0"/>
              <a:t> em sulfato de zinco de densidade 1,18 para amostra sem conservante e 1,20 para amostra com conservante.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t-BR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u="sng" dirty="0"/>
              <a:t>Finalidade: </a:t>
            </a:r>
            <a:r>
              <a:rPr lang="pt-BR" sz="2000" dirty="0"/>
              <a:t>Técnica específica para </a:t>
            </a:r>
            <a:r>
              <a:rPr lang="pt-BR" sz="2000" b="1" dirty="0">
                <a:solidFill>
                  <a:srgbClr val="3488A0"/>
                </a:solidFill>
              </a:rPr>
              <a:t>cistos de protozoários e ovos  leves de helmintos </a:t>
            </a:r>
            <a:r>
              <a:rPr lang="pt-BR" sz="2000" dirty="0"/>
              <a:t>(ovos de </a:t>
            </a:r>
            <a:r>
              <a:rPr lang="pt-BR" sz="2000" i="1" dirty="0"/>
              <a:t>Schistosoma mansoni</a:t>
            </a:r>
            <a:r>
              <a:rPr lang="pt-BR" sz="2000" dirty="0"/>
              <a:t>, larvas e ovos inférteis de </a:t>
            </a:r>
            <a:r>
              <a:rPr lang="pt-BR" sz="2000" i="1" dirty="0"/>
              <a:t>Ascaris lumbricoides </a:t>
            </a:r>
            <a:r>
              <a:rPr lang="pt-BR" sz="2000" dirty="0"/>
              <a:t>poderão ser </a:t>
            </a:r>
            <a:r>
              <a:rPr lang="pt-BR" sz="2000" u="sng" dirty="0"/>
              <a:t>eventualmente</a:t>
            </a:r>
            <a:r>
              <a:rPr lang="pt-BR" sz="2000" dirty="0"/>
              <a:t> encontrados).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5685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>
            <a:extLst>
              <a:ext uri="{FF2B5EF4-FFF2-40B4-BE49-F238E27FC236}">
                <a16:creationId xmlns:a16="http://schemas.microsoft.com/office/drawing/2014/main" id="{859427EE-B462-48E7-874C-604ADB5D5B46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390629B0-9688-4620-9CFA-D2426790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073" y="2963639"/>
            <a:ext cx="2362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Fezes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+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H</a:t>
            </a:r>
            <a:r>
              <a:rPr kumimoji="1" lang="pt-BR" altLang="pt-BR" sz="1600" baseline="-25000" dirty="0">
                <a:solidFill>
                  <a:srgbClr val="2B3922"/>
                </a:solidFill>
                <a:latin typeface="Arial" panose="020B0604020202020204" pitchFamily="34" charset="0"/>
              </a:rPr>
              <a:t>2</a:t>
            </a: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993AA34-9FD9-4152-B44D-D0C77DD8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385" y="2930301"/>
            <a:ext cx="236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Filtrar em </a:t>
            </a:r>
          </a:p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tubo de</a:t>
            </a:r>
            <a:b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ensaio</a:t>
            </a:r>
          </a:p>
        </p:txBody>
      </p:sp>
      <p:sp>
        <p:nvSpPr>
          <p:cNvPr id="5" name="AutoShape 22">
            <a:extLst>
              <a:ext uri="{FF2B5EF4-FFF2-40B4-BE49-F238E27FC236}">
                <a16:creationId xmlns:a16="http://schemas.microsoft.com/office/drawing/2014/main" id="{F02DC450-1D24-44CA-AABA-262BFD24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107" y="2316291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AutoShape 24">
            <a:extLst>
              <a:ext uri="{FF2B5EF4-FFF2-40B4-BE49-F238E27FC236}">
                <a16:creationId xmlns:a16="http://schemas.microsoft.com/office/drawing/2014/main" id="{ECE69033-1AFB-42EA-B7EA-575DD586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49" y="2271184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A0212898-4964-4AA6-858C-9C0E4583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61" y="1969559"/>
            <a:ext cx="381000" cy="1524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FF33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AutoShape 32">
            <a:extLst>
              <a:ext uri="{FF2B5EF4-FFF2-40B4-BE49-F238E27FC236}">
                <a16:creationId xmlns:a16="http://schemas.microsoft.com/office/drawing/2014/main" id="{D8404BCA-0995-4C98-97BE-27E24658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919" y="2661316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AD2C61D1-3B9A-4201-9EC7-F80136E6D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0106" y="1986857"/>
            <a:ext cx="23622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1" lang="pt-BR" altLang="pt-BR" sz="1600">
                <a:solidFill>
                  <a:srgbClr val="2B3922"/>
                </a:solidFill>
                <a:latin typeface="Arial" panose="020B0604020202020204" pitchFamily="34" charset="0"/>
              </a:rPr>
              <a:t>Sulfato</a:t>
            </a:r>
            <a:br>
              <a:rPr kumimoji="1" lang="pt-BR" altLang="pt-BR" sz="160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>
                <a:solidFill>
                  <a:srgbClr val="2B3922"/>
                </a:solidFill>
                <a:latin typeface="Arial" panose="020B0604020202020204" pitchFamily="34" charset="0"/>
              </a:rPr>
              <a:t>de zinco</a:t>
            </a:r>
            <a:br>
              <a:rPr kumimoji="1" lang="pt-BR" altLang="pt-BR" sz="1600">
                <a:solidFill>
                  <a:srgbClr val="2B3922"/>
                </a:solidFill>
                <a:latin typeface="Arial" panose="020B0604020202020204" pitchFamily="34" charset="0"/>
              </a:rPr>
            </a:br>
            <a:endParaRPr kumimoji="1" lang="pt-BR" altLang="pt-BR" sz="160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89683B22-6ADA-4B48-8E86-A5D99FE31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173" y="3034273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Lavar 3x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F56BB7AB-49D4-4120-B9E1-E3865051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8829" y="1605877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latin typeface="Arial" panose="020B0604020202020204" pitchFamily="34" charset="0"/>
              </a:rPr>
              <a:t>  </a:t>
            </a:r>
            <a:r>
              <a:rPr kumimoji="1" lang="pt-BR" altLang="pt-BR" sz="1800" b="1" dirty="0">
                <a:latin typeface="Arial" panose="020B0604020202020204" pitchFamily="34" charset="0"/>
              </a:rPr>
              <a:t>Parasitas</a:t>
            </a:r>
          </a:p>
        </p:txBody>
      </p:sp>
      <p:sp>
        <p:nvSpPr>
          <p:cNvPr id="12" name="Line 45">
            <a:extLst>
              <a:ext uri="{FF2B5EF4-FFF2-40B4-BE49-F238E27FC236}">
                <a16:creationId xmlns:a16="http://schemas.microsoft.com/office/drawing/2014/main" id="{F658F3B4-D0F1-41A0-A49B-D4D9A477F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4730" y="1864639"/>
            <a:ext cx="360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Line 46">
            <a:extLst>
              <a:ext uri="{FF2B5EF4-FFF2-40B4-BE49-F238E27FC236}">
                <a16:creationId xmlns:a16="http://schemas.microsoft.com/office/drawing/2014/main" id="{BF83BE89-AFB9-4185-B331-EE72923AB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4730" y="2296439"/>
            <a:ext cx="360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id="{F768F912-5709-4123-8FE8-4E4B28EC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93" y="2590819"/>
            <a:ext cx="991638" cy="2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Detritos</a:t>
            </a:r>
          </a:p>
        </p:txBody>
      </p:sp>
      <p:sp>
        <p:nvSpPr>
          <p:cNvPr id="15" name="Line 48">
            <a:extLst>
              <a:ext uri="{FF2B5EF4-FFF2-40B4-BE49-F238E27FC236}">
                <a16:creationId xmlns:a16="http://schemas.microsoft.com/office/drawing/2014/main" id="{E38B50F6-B71C-4761-873E-7C9A11AB9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4730" y="2728239"/>
            <a:ext cx="360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AutoShape 49">
            <a:extLst>
              <a:ext uri="{FF2B5EF4-FFF2-40B4-BE49-F238E27FC236}">
                <a16:creationId xmlns:a16="http://schemas.microsoft.com/office/drawing/2014/main" id="{5D3750B5-1FC4-41D9-86E1-AE6131C5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035" y="3278719"/>
            <a:ext cx="306387" cy="542925"/>
          </a:xfrm>
          <a:prstGeom prst="downArrow">
            <a:avLst>
              <a:gd name="adj1" fmla="val 50000"/>
              <a:gd name="adj2" fmla="val 44301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03BD04FE-DEE1-476B-858B-9435C1C1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456" y="1869154"/>
            <a:ext cx="23622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Sulfato 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de zinco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(dens.=1,18)</a:t>
            </a:r>
          </a:p>
        </p:txBody>
      </p:sp>
      <p:sp>
        <p:nvSpPr>
          <p:cNvPr id="18" name="AutoShape 53">
            <a:extLst>
              <a:ext uri="{FF2B5EF4-FFF2-40B4-BE49-F238E27FC236}">
                <a16:creationId xmlns:a16="http://schemas.microsoft.com/office/drawing/2014/main" id="{28566948-DFAF-4967-A73B-D30045E99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031" y="3016916"/>
            <a:ext cx="381000" cy="1524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FF33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19" name="Group 74">
            <a:extLst>
              <a:ext uri="{FF2B5EF4-FFF2-40B4-BE49-F238E27FC236}">
                <a16:creationId xmlns:a16="http://schemas.microsoft.com/office/drawing/2014/main" id="{6699F002-1218-447A-A6C8-5B396F3F6395}"/>
              </a:ext>
            </a:extLst>
          </p:cNvPr>
          <p:cNvGrpSpPr>
            <a:grpSpLocks/>
          </p:cNvGrpSpPr>
          <p:nvPr/>
        </p:nvGrpSpPr>
        <p:grpSpPr bwMode="auto">
          <a:xfrm rot="1345372">
            <a:off x="9365980" y="788315"/>
            <a:ext cx="144463" cy="792163"/>
            <a:chOff x="4014" y="527"/>
            <a:chExt cx="91" cy="499"/>
          </a:xfrm>
        </p:grpSpPr>
        <p:sp>
          <p:nvSpPr>
            <p:cNvPr id="20" name="Line 72">
              <a:extLst>
                <a:ext uri="{FF2B5EF4-FFF2-40B4-BE49-F238E27FC236}">
                  <a16:creationId xmlns:a16="http://schemas.microsoft.com/office/drawing/2014/main" id="{0911AFF6-F873-45B7-973F-C27CF7FFA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527"/>
              <a:ext cx="1" cy="40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Oval 73">
              <a:extLst>
                <a:ext uri="{FF2B5EF4-FFF2-40B4-BE49-F238E27FC236}">
                  <a16:creationId xmlns:a16="http://schemas.microsoft.com/office/drawing/2014/main" id="{0187328F-601C-4E83-9499-E9C9BF17A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935"/>
              <a:ext cx="91" cy="9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22" name="Text Box 75">
            <a:extLst>
              <a:ext uri="{FF2B5EF4-FFF2-40B4-BE49-F238E27FC236}">
                <a16:creationId xmlns:a16="http://schemas.microsoft.com/office/drawing/2014/main" id="{F869FBF9-0F64-4CE0-9826-DAF564A6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367" y="956589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Alça de platina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2085696-736E-4623-AD2C-F374C3AED8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15" y="1832678"/>
            <a:ext cx="1175516" cy="117551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C514028-22BF-4042-B39E-0B65B6C43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0"/>
          <a:stretch/>
        </p:blipFill>
        <p:spPr>
          <a:xfrm>
            <a:off x="8916651" y="1730032"/>
            <a:ext cx="572361" cy="117551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C210DF5-48BC-4D8E-9E83-B4A47E7F5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31" y="1749532"/>
            <a:ext cx="360223" cy="36022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74810D1-F150-4347-AFB5-97DD49E28A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2579648"/>
            <a:ext cx="297181" cy="297181"/>
          </a:xfrm>
          <a:prstGeom prst="rect">
            <a:avLst/>
          </a:prstGeom>
        </p:spPr>
      </p:pic>
      <p:sp>
        <p:nvSpPr>
          <p:cNvPr id="29" name="Text Box 11">
            <a:extLst>
              <a:ext uri="{FF2B5EF4-FFF2-40B4-BE49-F238E27FC236}">
                <a16:creationId xmlns:a16="http://schemas.microsoft.com/office/drawing/2014/main" id="{BDA1E281-EB07-4813-BC67-B7C4F3C1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513" y="5141982"/>
            <a:ext cx="2221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latin typeface="Arial" panose="020B0604020202020204" pitchFamily="34" charset="0"/>
              </a:rPr>
              <a:t>Lâmina + </a:t>
            </a:r>
            <a:r>
              <a:rPr kumimoji="1" lang="pt-BR" altLang="pt-BR" sz="1600" dirty="0" err="1">
                <a:latin typeface="Arial" panose="020B0604020202020204" pitchFamily="34" charset="0"/>
              </a:rPr>
              <a:t>Lugol</a:t>
            </a:r>
            <a:endParaRPr kumimoji="1" lang="pt-BR" altLang="pt-BR" sz="1600" dirty="0">
              <a:latin typeface="Arial" panose="020B0604020202020204" pitchFamily="34" charset="0"/>
            </a:endParaRPr>
          </a:p>
          <a:p>
            <a:pPr algn="ctr" eaLnBrk="1" hangingPunct="1"/>
            <a:r>
              <a:rPr kumimoji="1" lang="pt-BR" altLang="pt-BR" sz="1600" dirty="0">
                <a:latin typeface="Arial" panose="020B0604020202020204" pitchFamily="34" charset="0"/>
              </a:rPr>
              <a:t> + </a:t>
            </a:r>
            <a:r>
              <a:rPr kumimoji="1" lang="pt-BR" altLang="pt-BR" sz="1600" dirty="0" err="1">
                <a:latin typeface="Arial" panose="020B0604020202020204" pitchFamily="34" charset="0"/>
              </a:rPr>
              <a:t>lâmínula</a:t>
            </a:r>
            <a:endParaRPr kumimoji="1" lang="pt-BR" altLang="pt-BR" sz="1600" dirty="0">
              <a:latin typeface="Arial" panose="020B0604020202020204" pitchFamily="34" charset="0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3BF42E17-A61D-47C1-8837-9CFF6B24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922" y="4748267"/>
            <a:ext cx="645748" cy="301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" name="AutoShape 24">
            <a:extLst>
              <a:ext uri="{FF2B5EF4-FFF2-40B4-BE49-F238E27FC236}">
                <a16:creationId xmlns:a16="http://schemas.microsoft.com/office/drawing/2014/main" id="{C9E2E35C-B918-4573-A551-1E91D159300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75126" y="4293667"/>
            <a:ext cx="582031" cy="29198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" name="Text Box 50">
            <a:extLst>
              <a:ext uri="{FF2B5EF4-FFF2-40B4-BE49-F238E27FC236}">
                <a16:creationId xmlns:a16="http://schemas.microsoft.com/office/drawing/2014/main" id="{15532C36-E050-425B-9C3B-6AC93E379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473" y="5264610"/>
            <a:ext cx="1400175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chemeClr val="accent2"/>
                </a:solidFill>
                <a:latin typeface="Arial" panose="020B0604020202020204" pitchFamily="34" charset="0"/>
              </a:rPr>
              <a:t>Microscópio</a:t>
            </a:r>
          </a:p>
          <a:p>
            <a:pPr eaLnBrk="1" hangingPunct="1"/>
            <a:r>
              <a:rPr lang="pt-BR" altLang="pt-BR" sz="1600" b="1">
                <a:solidFill>
                  <a:schemeClr val="accent2"/>
                </a:solidFill>
                <a:latin typeface="Arial" panose="020B0604020202020204" pitchFamily="34" charset="0"/>
              </a:rPr>
              <a:t>100 e 400X</a:t>
            </a:r>
            <a:endParaRPr lang="pt-BR" altLang="pt-BR" sz="16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9C549D38-6245-402E-B674-D241762FE583}"/>
              </a:ext>
            </a:extLst>
          </p:cNvPr>
          <p:cNvGrpSpPr/>
          <p:nvPr/>
        </p:nvGrpSpPr>
        <p:grpSpPr>
          <a:xfrm>
            <a:off x="8611854" y="3821870"/>
            <a:ext cx="1217012" cy="1217012"/>
            <a:chOff x="6443838" y="4742714"/>
            <a:chExt cx="1217012" cy="1217012"/>
          </a:xfrm>
        </p:grpSpPr>
        <p:pic>
          <p:nvPicPr>
            <p:cNvPr id="35" name="Picture 14" descr="Microscope Slide Icons - Download Free Vector Icons | Noun Project">
              <a:extLst>
                <a:ext uri="{FF2B5EF4-FFF2-40B4-BE49-F238E27FC236}">
                  <a16:creationId xmlns:a16="http://schemas.microsoft.com/office/drawing/2014/main" id="{9A708278-1953-4510-81A7-78ECE30B0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443838" y="4742714"/>
              <a:ext cx="1217012" cy="121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8C34F555-81AA-4E07-8AD7-C6C28C3E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3576" y="5233288"/>
              <a:ext cx="388435" cy="241513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0" name="Imagem 39">
            <a:extLst>
              <a:ext uri="{FF2B5EF4-FFF2-40B4-BE49-F238E27FC236}">
                <a16:creationId xmlns:a16="http://schemas.microsoft.com/office/drawing/2014/main" id="{B494355D-5887-4998-B071-4861CF4B730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4923" y="3791068"/>
            <a:ext cx="1410042" cy="1410042"/>
          </a:xfrm>
          <a:prstGeom prst="rect">
            <a:avLst/>
          </a:prstGeom>
        </p:spPr>
      </p:pic>
      <p:sp>
        <p:nvSpPr>
          <p:cNvPr id="41" name="Rectangle 26">
            <a:extLst>
              <a:ext uri="{FF2B5EF4-FFF2-40B4-BE49-F238E27FC236}">
                <a16:creationId xmlns:a16="http://schemas.microsoft.com/office/drawing/2014/main" id="{C3CB453C-2F77-4D52-A55B-6FF533A3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056" y="596942"/>
            <a:ext cx="3671888" cy="544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Faust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6A853994-C0AF-4B4D-8217-DA33FB997C9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6" y="1639737"/>
            <a:ext cx="1415294" cy="1415294"/>
          </a:xfrm>
          <a:prstGeom prst="rect">
            <a:avLst/>
          </a:prstGeom>
        </p:spPr>
      </p:pic>
      <p:sp>
        <p:nvSpPr>
          <p:cNvPr id="43" name="AutoShape 20">
            <a:extLst>
              <a:ext uri="{FF2B5EF4-FFF2-40B4-BE49-F238E27FC236}">
                <a16:creationId xmlns:a16="http://schemas.microsoft.com/office/drawing/2014/main" id="{82C3A716-A365-4A0E-93FA-7E22D693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571" y="2351903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D8B53EED-283F-4756-82CA-E148E558C5F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98" y="4368766"/>
            <a:ext cx="123173" cy="123173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966A69EA-D101-4C96-B514-884F45F6DDA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86" y="1832741"/>
            <a:ext cx="1080891" cy="1080891"/>
          </a:xfrm>
          <a:prstGeom prst="rect">
            <a:avLst/>
          </a:prstGeom>
        </p:spPr>
      </p:pic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7EADB29-FD88-40B0-B553-938E4C964E41}"/>
              </a:ext>
            </a:extLst>
          </p:cNvPr>
          <p:cNvGrpSpPr/>
          <p:nvPr/>
        </p:nvGrpSpPr>
        <p:grpSpPr>
          <a:xfrm>
            <a:off x="3913574" y="1627065"/>
            <a:ext cx="598293" cy="1378452"/>
            <a:chOff x="3767531" y="1684880"/>
            <a:chExt cx="598293" cy="1378452"/>
          </a:xfrm>
        </p:grpSpPr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F94F91D0-CE0B-427F-964F-08A622C5E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31" y="1684880"/>
              <a:ext cx="598293" cy="598293"/>
            </a:xfrm>
            <a:prstGeom prst="rect">
              <a:avLst/>
            </a:prstGeom>
          </p:spPr>
        </p:pic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4AAAAE13-51E7-47C5-AF6B-81CD99CD7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99" r="63357"/>
            <a:stretch/>
          </p:blipFill>
          <p:spPr>
            <a:xfrm flipH="1">
              <a:off x="3855236" y="1956154"/>
              <a:ext cx="435584" cy="1107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41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12D67A2A-BA9F-413D-862E-87785581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01" y="534904"/>
            <a:ext cx="3671888" cy="544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Faust</a:t>
            </a:r>
          </a:p>
        </p:txBody>
      </p:sp>
      <p:pic>
        <p:nvPicPr>
          <p:cNvPr id="4" name="Picture 9" descr="fotos exame de fezes 026">
            <a:extLst>
              <a:ext uri="{FF2B5EF4-FFF2-40B4-BE49-F238E27FC236}">
                <a16:creationId xmlns:a16="http://schemas.microsoft.com/office/drawing/2014/main" id="{E8CB1D92-F93C-47D4-BF1A-F2A60236AD5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19" y="1608666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fotos exame de fezes 061">
            <a:extLst>
              <a:ext uri="{FF2B5EF4-FFF2-40B4-BE49-F238E27FC236}">
                <a16:creationId xmlns:a16="http://schemas.microsoft.com/office/drawing/2014/main" id="{C115E835-E2A2-4D29-AE96-35A0F522888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351" y="1608666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 descr="fotos exame de fezes 062">
            <a:extLst>
              <a:ext uri="{FF2B5EF4-FFF2-40B4-BE49-F238E27FC236}">
                <a16:creationId xmlns:a16="http://schemas.microsoft.com/office/drawing/2014/main" id="{67FB5EDE-E912-4DDB-814E-19BE568AF85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683" y="1608666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 descr="fotos exame de fezes 081">
            <a:extLst>
              <a:ext uri="{FF2B5EF4-FFF2-40B4-BE49-F238E27FC236}">
                <a16:creationId xmlns:a16="http://schemas.microsoft.com/office/drawing/2014/main" id="{AED607F4-DE5E-4849-93F9-5B6EED837F2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015" y="1608666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fotos exame de fezes 074">
            <a:extLst>
              <a:ext uri="{FF2B5EF4-FFF2-40B4-BE49-F238E27FC236}">
                <a16:creationId xmlns:a16="http://schemas.microsoft.com/office/drawing/2014/main" id="{E1C9A8E6-2293-4651-B14F-9FBF38AD5DE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756" y="3012440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fotos exame de fezes 061">
            <a:extLst>
              <a:ext uri="{FF2B5EF4-FFF2-40B4-BE49-F238E27FC236}">
                <a16:creationId xmlns:a16="http://schemas.microsoft.com/office/drawing/2014/main" id="{B8F42D45-F9FF-43F7-AB6C-402BF25F06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6026" y="3011259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3" descr="fotos exame de fezes 090">
            <a:extLst>
              <a:ext uri="{FF2B5EF4-FFF2-40B4-BE49-F238E27FC236}">
                <a16:creationId xmlns:a16="http://schemas.microsoft.com/office/drawing/2014/main" id="{DB74905F-4C83-4483-B527-3AC6C4AA484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296" y="3019856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4" descr="fotos exame de fezes 093">
            <a:extLst>
              <a:ext uri="{FF2B5EF4-FFF2-40B4-BE49-F238E27FC236}">
                <a16:creationId xmlns:a16="http://schemas.microsoft.com/office/drawing/2014/main" id="{3335EF98-DA5D-4286-ADE7-2057261F5D3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566" y="3011259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399C8FB-520A-424B-9A15-78DF37390481}"/>
              </a:ext>
            </a:extLst>
          </p:cNvPr>
          <p:cNvSpPr/>
          <p:nvPr/>
        </p:nvSpPr>
        <p:spPr>
          <a:xfrm>
            <a:off x="552001" y="5843601"/>
            <a:ext cx="58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9"/>
              </a:rPr>
              <a:t>https://www.youtube.com/watch?v=X0Qjp4URRlU</a:t>
            </a:r>
            <a:endParaRPr lang="pt-BR" dirty="0"/>
          </a:p>
        </p:txBody>
      </p:sp>
      <p:pic>
        <p:nvPicPr>
          <p:cNvPr id="13" name="Picture 8" descr="fotos exame de fezes 095">
            <a:extLst>
              <a:ext uri="{FF2B5EF4-FFF2-40B4-BE49-F238E27FC236}">
                <a16:creationId xmlns:a16="http://schemas.microsoft.com/office/drawing/2014/main" id="{33611E67-4058-4C10-BACA-CC30E845EDF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9347" y="1608666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 descr="fotos exame de fezes 096">
            <a:extLst>
              <a:ext uri="{FF2B5EF4-FFF2-40B4-BE49-F238E27FC236}">
                <a16:creationId xmlns:a16="http://schemas.microsoft.com/office/drawing/2014/main" id="{C7E5D4C1-79D5-4946-A823-B65B872A4AB0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9836" y="3011259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" descr="fotos exame de fezes 058">
            <a:extLst>
              <a:ext uri="{FF2B5EF4-FFF2-40B4-BE49-F238E27FC236}">
                <a16:creationId xmlns:a16="http://schemas.microsoft.com/office/drawing/2014/main" id="{ADD1DB46-311D-40CA-802F-E0A2FE2E291D}"/>
              </a:ext>
            </a:extLst>
          </p:cNvPr>
          <p:cNvPicPr>
            <a:picLocks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836" y="4506383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7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7B422B2-79C1-4E40-A487-5129BD5B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II. Técnica de concentração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4F909E-B083-416C-AC50-DFC30E5E0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b="1" dirty="0">
                <a:solidFill>
                  <a:srgbClr val="F03F2B"/>
                </a:solidFill>
              </a:rPr>
              <a:t>3. Técnica de Ritchie (1948)</a:t>
            </a:r>
            <a:r>
              <a:rPr lang="pt-BR" sz="2000" dirty="0"/>
              <a:t>	</a:t>
            </a:r>
          </a:p>
          <a:p>
            <a:pPr marL="0" indent="0">
              <a:buNone/>
            </a:pPr>
            <a:r>
              <a:rPr lang="pt-BR" sz="2000" dirty="0"/>
              <a:t>Também conhecido por </a:t>
            </a:r>
            <a:r>
              <a:rPr lang="pt-BR" sz="2000" u="sng" dirty="0"/>
              <a:t>método de concentração em formol-éter </a:t>
            </a:r>
            <a:r>
              <a:rPr lang="pt-BR" sz="2000" dirty="0"/>
              <a:t>ou </a:t>
            </a:r>
            <a:r>
              <a:rPr lang="pt-BR" sz="2000" u="sng" dirty="0"/>
              <a:t>acetato de etila</a:t>
            </a:r>
            <a:r>
              <a:rPr lang="pt-BR" sz="2000" dirty="0"/>
              <a:t>.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t-BR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u="sng" dirty="0"/>
              <a:t>Princípio</a:t>
            </a:r>
            <a:r>
              <a:rPr lang="pt-BR" sz="2000" dirty="0"/>
              <a:t>: </a:t>
            </a:r>
            <a:r>
              <a:rPr lang="pt-BR" sz="2000" b="1" dirty="0"/>
              <a:t>Centrifugo-sedimentação</a:t>
            </a:r>
            <a:r>
              <a:rPr lang="pt-BR" sz="2000" dirty="0"/>
              <a:t>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t-BR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u="sng" dirty="0"/>
              <a:t>Finalidade</a:t>
            </a:r>
            <a:r>
              <a:rPr lang="pt-BR" sz="2000" dirty="0"/>
              <a:t>: É recomendado para </a:t>
            </a:r>
            <a:r>
              <a:rPr lang="pt-BR" sz="2000" b="1" dirty="0">
                <a:solidFill>
                  <a:srgbClr val="3488A0"/>
                </a:solidFill>
              </a:rPr>
              <a:t>cistos de protozoários</a:t>
            </a:r>
            <a:r>
              <a:rPr lang="pt-BR" sz="2000" dirty="0">
                <a:solidFill>
                  <a:srgbClr val="3488A0"/>
                </a:solidFill>
              </a:rPr>
              <a:t>, </a:t>
            </a:r>
            <a:r>
              <a:rPr lang="pt-BR" sz="2000" b="1" dirty="0">
                <a:solidFill>
                  <a:srgbClr val="3488A0"/>
                </a:solidFill>
              </a:rPr>
              <a:t>ovos e larvas de helmintos</a:t>
            </a:r>
            <a:r>
              <a:rPr lang="pt-BR" sz="2000" dirty="0"/>
              <a:t>, incluindo os ovos de </a:t>
            </a:r>
            <a:r>
              <a:rPr lang="pt-BR" sz="2000" b="1" i="1" dirty="0">
                <a:solidFill>
                  <a:srgbClr val="3488A0"/>
                </a:solidFill>
              </a:rPr>
              <a:t>Schistosoma mansoni</a:t>
            </a:r>
            <a:r>
              <a:rPr lang="pt-BR" sz="2000" dirty="0">
                <a:solidFill>
                  <a:srgbClr val="3488A0"/>
                </a:solidFill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82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BC3241-3A04-4946-839E-AF95B8530A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103120"/>
            <a:ext cx="10058400" cy="384962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Escarro ( expectorado ou aspirado )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Fígado e Pulmão;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Sangue, Nódulos linfáticos, Medula Óssea e Baço;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Úlceras Cutâneas, Urina;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Biópsia ou Curetagem nas bordas das lesões;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LCR;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Tecidos ( musculares e Subcutâneo);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Raspados e Material de Biópsia Córnea;</a:t>
            </a:r>
          </a:p>
          <a:p>
            <a:pPr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800" dirty="0">
                <a:solidFill>
                  <a:srgbClr val="2E3722"/>
                </a:solidFill>
              </a:rPr>
              <a:t>Fezes.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910A143-B4BB-42F8-892D-1CD8BD7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Exame Parasitológico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>
            <a:extLst>
              <a:ext uri="{FF2B5EF4-FFF2-40B4-BE49-F238E27FC236}">
                <a16:creationId xmlns:a16="http://schemas.microsoft.com/office/drawing/2014/main" id="{005A0A29-16AB-44EC-9C9E-ECC7A40B53AD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5ADAFD-51AC-411B-BF23-FD61AAC41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9" y="1545909"/>
            <a:ext cx="1705953" cy="170595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8BB8A5F6-ABF9-4F2E-A41E-FE750A86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077" y="3340683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Filtrar em </a:t>
            </a:r>
          </a:p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cálice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917F1B56-2141-4108-A14B-57EF49A8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841" y="2658058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166ED5D-238D-4455-9CD5-7A39627D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725" y="3020438"/>
            <a:ext cx="2362201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Fezes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+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H</a:t>
            </a:r>
            <a:r>
              <a:rPr kumimoji="1" lang="pt-BR" altLang="pt-BR" sz="1600" baseline="-25000" dirty="0">
                <a:solidFill>
                  <a:srgbClr val="2B3922"/>
                </a:solidFill>
                <a:latin typeface="Arial" panose="020B0604020202020204" pitchFamily="34" charset="0"/>
              </a:rPr>
              <a:t>2</a:t>
            </a: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7" name="AutoShape 24">
            <a:extLst>
              <a:ext uri="{FF2B5EF4-FFF2-40B4-BE49-F238E27FC236}">
                <a16:creationId xmlns:a16="http://schemas.microsoft.com/office/drawing/2014/main" id="{5FC22B13-0DEE-43C1-9D1A-4842416F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54" y="2548111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" name="AutoShape 29">
            <a:extLst>
              <a:ext uri="{FF2B5EF4-FFF2-40B4-BE49-F238E27FC236}">
                <a16:creationId xmlns:a16="http://schemas.microsoft.com/office/drawing/2014/main" id="{A90767A1-EB78-4D7A-95AE-15C6EEA77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966" y="2246486"/>
            <a:ext cx="381000" cy="1524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FF33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FA92702-8E74-4EF9-BBB7-9236A043D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8"/>
          <a:stretch/>
        </p:blipFill>
        <p:spPr>
          <a:xfrm>
            <a:off x="5427420" y="2109605"/>
            <a:ext cx="589072" cy="117551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F8FD0F1-F436-4F29-87AD-20E78512D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8"/>
          <a:stretch/>
        </p:blipFill>
        <p:spPr>
          <a:xfrm>
            <a:off x="6805025" y="2109605"/>
            <a:ext cx="589072" cy="1175516"/>
          </a:xfrm>
          <a:prstGeom prst="rect">
            <a:avLst/>
          </a:prstGeom>
        </p:spPr>
      </p:pic>
      <p:sp>
        <p:nvSpPr>
          <p:cNvPr id="21" name="AutoShape 24">
            <a:extLst>
              <a:ext uri="{FF2B5EF4-FFF2-40B4-BE49-F238E27FC236}">
                <a16:creationId xmlns:a16="http://schemas.microsoft.com/office/drawing/2014/main" id="{7DAD9AD7-DCF8-48AD-A1FB-7113234F4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702" y="2548111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7202D2BA-9065-48A6-A94E-DCD58BCAC0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0"/>
          <a:stretch/>
        </p:blipFill>
        <p:spPr>
          <a:xfrm>
            <a:off x="8775274" y="2095317"/>
            <a:ext cx="572361" cy="117551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CA92D37-A182-40F3-A288-6443D21383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42" y="2985122"/>
            <a:ext cx="244520" cy="24452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436902C-6B9C-4F1B-894B-3E685CCE4F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08" y="2367886"/>
            <a:ext cx="297181" cy="297181"/>
          </a:xfrm>
          <a:prstGeom prst="rect">
            <a:avLst/>
          </a:prstGeom>
        </p:spPr>
      </p:pic>
      <p:sp>
        <p:nvSpPr>
          <p:cNvPr id="25" name="Text Box 32">
            <a:extLst>
              <a:ext uri="{FF2B5EF4-FFF2-40B4-BE49-F238E27FC236}">
                <a16:creationId xmlns:a16="http://schemas.microsoft.com/office/drawing/2014/main" id="{BC30EDDE-12CF-448B-9355-AA4EDEE7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773" y="1941787"/>
            <a:ext cx="1524984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pt-BR" altLang="pt-BR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Formol 10 + éter ou</a:t>
            </a:r>
          </a:p>
          <a:p>
            <a:pPr algn="ctr" eaLnBrk="1" hangingPunct="1">
              <a:lnSpc>
                <a:spcPct val="80000"/>
              </a:lnSpc>
            </a:pPr>
            <a:r>
              <a:rPr kumimoji="1" lang="pt-BR" altLang="pt-BR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Acetato de etila</a:t>
            </a:r>
          </a:p>
        </p:txBody>
      </p:sp>
      <p:sp>
        <p:nvSpPr>
          <p:cNvPr id="26" name="AutoShape 33">
            <a:extLst>
              <a:ext uri="{FF2B5EF4-FFF2-40B4-BE49-F238E27FC236}">
                <a16:creationId xmlns:a16="http://schemas.microsoft.com/office/drawing/2014/main" id="{0B88E351-284B-425B-AB9F-8023EB038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629" y="2548111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" name="AutoShape 34">
            <a:extLst>
              <a:ext uri="{FF2B5EF4-FFF2-40B4-BE49-F238E27FC236}">
                <a16:creationId xmlns:a16="http://schemas.microsoft.com/office/drawing/2014/main" id="{50065670-E244-4F94-BF64-4E381035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741" y="2790998"/>
            <a:ext cx="381000" cy="1524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FF33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" name="Text Box 58">
            <a:extLst>
              <a:ext uri="{FF2B5EF4-FFF2-40B4-BE49-F238E27FC236}">
                <a16:creationId xmlns:a16="http://schemas.microsoft.com/office/drawing/2014/main" id="{EDCFAF78-1736-4198-BF6F-986C2CDD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798" y="3378419"/>
            <a:ext cx="236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Transferir para</a:t>
            </a:r>
          </a:p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 tubo de ensaio e centrifugar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227B74DE-AB56-4F72-B455-D9062FF8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877" y="2910658"/>
            <a:ext cx="18235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pt-BR" altLang="pt-BR" sz="1600" dirty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kumimoji="1" lang="pt-BR" altLang="pt-BR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Parasitos</a:t>
            </a:r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B4CC559B-6322-4DF2-8FC4-37FFDF74F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7744" y="2250945"/>
            <a:ext cx="360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Line 41">
            <a:extLst>
              <a:ext uri="{FF2B5EF4-FFF2-40B4-BE49-F238E27FC236}">
                <a16:creationId xmlns:a16="http://schemas.microsoft.com/office/drawing/2014/main" id="{26224F5F-CB28-4065-8E42-986D89BAA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7744" y="2682745"/>
            <a:ext cx="360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1EFA7F01-D38D-4C86-ADD9-E2B6D2B5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874" y="2125722"/>
            <a:ext cx="23622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Acetato de etila</a:t>
            </a:r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83036DCF-02D8-49CE-BABC-C5007F676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7744" y="3114545"/>
            <a:ext cx="360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Text Box 44">
            <a:extLst>
              <a:ext uri="{FF2B5EF4-FFF2-40B4-BE49-F238E27FC236}">
                <a16:creationId xmlns:a16="http://schemas.microsoft.com/office/drawing/2014/main" id="{965E8CB3-0B0B-470F-BB0A-58B23811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938" y="2544437"/>
            <a:ext cx="23622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Formol</a:t>
            </a:r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9EA2CE6B-B535-4DF4-943C-182F0F13B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3457" y="2466845"/>
            <a:ext cx="360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Text Box 46">
            <a:extLst>
              <a:ext uri="{FF2B5EF4-FFF2-40B4-BE49-F238E27FC236}">
                <a16:creationId xmlns:a16="http://schemas.microsoft.com/office/drawing/2014/main" id="{D8F568DE-601B-4852-9B97-C9E4D4DE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52" y="2346155"/>
            <a:ext cx="23622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Detritos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450983B0-DBA5-49BC-91EA-1D5CFD309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75" y="5730794"/>
            <a:ext cx="2221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Lâmina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Lugol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lâmínula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1C019A97-2BD3-43AD-B0AC-D115D5D1612A}"/>
              </a:ext>
            </a:extLst>
          </p:cNvPr>
          <p:cNvGrpSpPr/>
          <p:nvPr/>
        </p:nvGrpSpPr>
        <p:grpSpPr>
          <a:xfrm>
            <a:off x="8738082" y="4472828"/>
            <a:ext cx="1217012" cy="1217012"/>
            <a:chOff x="6443838" y="4742714"/>
            <a:chExt cx="1217012" cy="1217012"/>
          </a:xfrm>
        </p:grpSpPr>
        <p:pic>
          <p:nvPicPr>
            <p:cNvPr id="43" name="Picture 14" descr="Microscope Slide Icons - Download Free Vector Icons | Noun Project">
              <a:extLst>
                <a:ext uri="{FF2B5EF4-FFF2-40B4-BE49-F238E27FC236}">
                  <a16:creationId xmlns:a16="http://schemas.microsoft.com/office/drawing/2014/main" id="{FE619BDA-07B2-45B7-87CE-CBF7CC0BB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443838" y="4742714"/>
              <a:ext cx="1217012" cy="121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18">
              <a:extLst>
                <a:ext uri="{FF2B5EF4-FFF2-40B4-BE49-F238E27FC236}">
                  <a16:creationId xmlns:a16="http://schemas.microsoft.com/office/drawing/2014/main" id="{6DF1A9D2-23AB-48A0-BCED-C32F2DF2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3577" y="5250811"/>
              <a:ext cx="392112" cy="223990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92E44731-18DE-44A0-8FE2-4D432012BBE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08" y="4012392"/>
            <a:ext cx="711555" cy="711555"/>
          </a:xfrm>
          <a:prstGeom prst="rect">
            <a:avLst/>
          </a:prstGeom>
        </p:spPr>
      </p:pic>
      <p:sp>
        <p:nvSpPr>
          <p:cNvPr id="46" name="AutoShape 20">
            <a:extLst>
              <a:ext uri="{FF2B5EF4-FFF2-40B4-BE49-F238E27FC236}">
                <a16:creationId xmlns:a16="http://schemas.microsoft.com/office/drawing/2014/main" id="{73A2479F-1DF5-4FFC-B9AF-59789459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230" y="2650164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7" name="AutoShape 24">
            <a:extLst>
              <a:ext uri="{FF2B5EF4-FFF2-40B4-BE49-F238E27FC236}">
                <a16:creationId xmlns:a16="http://schemas.microsoft.com/office/drawing/2014/main" id="{393A6E45-C087-4B87-B79D-6AE9B62CCB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38764" y="3509803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E1445145-E41C-44F8-9B32-72D6BFD2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0203" y="5414096"/>
            <a:ext cx="645748" cy="301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" name="Text Box 50">
            <a:extLst>
              <a:ext uri="{FF2B5EF4-FFF2-40B4-BE49-F238E27FC236}">
                <a16:creationId xmlns:a16="http://schemas.microsoft.com/office/drawing/2014/main" id="{40A45DFE-8A80-4516-A6B2-D09B01CC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606" y="5610544"/>
            <a:ext cx="1400175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Microscópio</a:t>
            </a:r>
          </a:p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100 e 400X</a:t>
            </a:r>
            <a:endParaRPr lang="pt-BR" altLang="pt-BR" sz="16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040F493D-C359-4023-AB38-5C6FCFDE837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9799" y="4300678"/>
            <a:ext cx="1230176" cy="1230176"/>
          </a:xfrm>
          <a:prstGeom prst="rect">
            <a:avLst/>
          </a:prstGeom>
        </p:spPr>
      </p:pic>
      <p:sp>
        <p:nvSpPr>
          <p:cNvPr id="51" name="AutoShape 24">
            <a:extLst>
              <a:ext uri="{FF2B5EF4-FFF2-40B4-BE49-F238E27FC236}">
                <a16:creationId xmlns:a16="http://schemas.microsoft.com/office/drawing/2014/main" id="{93F503CC-6618-4DFE-A7A1-1FEBED9DF7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920695" y="5088609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E1F6A254-96D3-4657-AF24-4E0D2B0A1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808" y="683881"/>
            <a:ext cx="38877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Ritchie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516164B-68C8-438C-B802-97242CFAAF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08" y="5016837"/>
            <a:ext cx="123173" cy="123173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5BEC9863-E8B4-4C00-A83E-A781E67CAA7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95" y="1913680"/>
            <a:ext cx="1080891" cy="1080891"/>
          </a:xfrm>
          <a:prstGeom prst="rect">
            <a:avLst/>
          </a:prstGeom>
        </p:spPr>
      </p:pic>
      <p:grpSp>
        <p:nvGrpSpPr>
          <p:cNvPr id="67" name="Agrupar 66">
            <a:extLst>
              <a:ext uri="{FF2B5EF4-FFF2-40B4-BE49-F238E27FC236}">
                <a16:creationId xmlns:a16="http://schemas.microsoft.com/office/drawing/2014/main" id="{767CC09F-F702-418D-A31C-E7643237A15D}"/>
              </a:ext>
            </a:extLst>
          </p:cNvPr>
          <p:cNvGrpSpPr/>
          <p:nvPr/>
        </p:nvGrpSpPr>
        <p:grpSpPr>
          <a:xfrm>
            <a:off x="3750265" y="1777581"/>
            <a:ext cx="941698" cy="1649813"/>
            <a:chOff x="1522845" y="3907084"/>
            <a:chExt cx="941698" cy="1649813"/>
          </a:xfrm>
        </p:grpSpPr>
        <p:pic>
          <p:nvPicPr>
            <p:cNvPr id="68" name="Imagem 67">
              <a:extLst>
                <a:ext uri="{FF2B5EF4-FFF2-40B4-BE49-F238E27FC236}">
                  <a16:creationId xmlns:a16="http://schemas.microsoft.com/office/drawing/2014/main" id="{EDE6E4B0-3BCD-45E3-AB20-81B02AF5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057" y="3907084"/>
              <a:ext cx="796401" cy="796401"/>
            </a:xfrm>
            <a:prstGeom prst="rect">
              <a:avLst/>
            </a:prstGeom>
          </p:spPr>
        </p:pic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id="{5591F324-CF69-4433-B8E0-F4E1C5C998B7}"/>
                </a:ext>
              </a:extLst>
            </p:cNvPr>
            <p:cNvGrpSpPr/>
            <p:nvPr/>
          </p:nvGrpSpPr>
          <p:grpSpPr>
            <a:xfrm>
              <a:off x="1522845" y="4258460"/>
              <a:ext cx="941698" cy="1298437"/>
              <a:chOff x="2134467" y="3953459"/>
              <a:chExt cx="1139634" cy="1637787"/>
            </a:xfrm>
          </p:grpSpPr>
          <p:sp>
            <p:nvSpPr>
              <p:cNvPr id="70" name="Retângulo: Cantos Arredondados 69">
                <a:extLst>
                  <a:ext uri="{FF2B5EF4-FFF2-40B4-BE49-F238E27FC236}">
                    <a16:creationId xmlns:a16="http://schemas.microsoft.com/office/drawing/2014/main" id="{DFE5071D-04DE-43F6-935B-C6CD72A4FE4A}"/>
                  </a:ext>
                </a:extLst>
              </p:cNvPr>
              <p:cNvSpPr/>
              <p:nvPr/>
            </p:nvSpPr>
            <p:spPr>
              <a:xfrm>
                <a:off x="2413000" y="4359285"/>
                <a:ext cx="520700" cy="729324"/>
              </a:xfrm>
              <a:prstGeom prst="round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1" name="Imagem 70">
                <a:extLst>
                  <a:ext uri="{FF2B5EF4-FFF2-40B4-BE49-F238E27FC236}">
                    <a16:creationId xmlns:a16="http://schemas.microsoft.com/office/drawing/2014/main" id="{8B1C2D5E-FAEF-4F08-ACCC-A4FFD1E506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4" t="24950" r="27423" b="-1"/>
              <a:stretch/>
            </p:blipFill>
            <p:spPr>
              <a:xfrm>
                <a:off x="2134467" y="3953459"/>
                <a:ext cx="1139634" cy="16377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0071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otos exame de fezes 023">
            <a:extLst>
              <a:ext uri="{FF2B5EF4-FFF2-40B4-BE49-F238E27FC236}">
                <a16:creationId xmlns:a16="http://schemas.microsoft.com/office/drawing/2014/main" id="{79448DED-E6E1-4D63-BCA2-B6A46C82FD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905" y="1322388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0" descr="fotos exame de fezes 061">
            <a:extLst>
              <a:ext uri="{FF2B5EF4-FFF2-40B4-BE49-F238E27FC236}">
                <a16:creationId xmlns:a16="http://schemas.microsoft.com/office/drawing/2014/main" id="{D4DA5D9E-98AE-439D-AE07-2FAAAB012F9D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/>
          <a:stretch/>
        </p:blipFill>
        <p:spPr>
          <a:xfrm>
            <a:off x="2840010" y="1322388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1" descr="fotos exame de fezes 066">
            <a:extLst>
              <a:ext uri="{FF2B5EF4-FFF2-40B4-BE49-F238E27FC236}">
                <a16:creationId xmlns:a16="http://schemas.microsoft.com/office/drawing/2014/main" id="{FECFA326-3027-49F8-88F0-039105085E4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2115" y="1322388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 descr="fotos exame de fezes 067">
            <a:extLst>
              <a:ext uri="{FF2B5EF4-FFF2-40B4-BE49-F238E27FC236}">
                <a16:creationId xmlns:a16="http://schemas.microsoft.com/office/drawing/2014/main" id="{20471C10-AA40-4242-8D5D-2D407DEB899A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/>
          <a:stretch/>
        </p:blipFill>
        <p:spPr>
          <a:xfrm>
            <a:off x="7324220" y="1322388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fotos exame de fezes 072">
            <a:extLst>
              <a:ext uri="{FF2B5EF4-FFF2-40B4-BE49-F238E27FC236}">
                <a16:creationId xmlns:a16="http://schemas.microsoft.com/office/drawing/2014/main" id="{C3D26FE6-1506-4D6F-ADFC-CF73785521D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325" y="1322388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 descr="fotos exame de fezes 074">
            <a:extLst>
              <a:ext uri="{FF2B5EF4-FFF2-40B4-BE49-F238E27FC236}">
                <a16:creationId xmlns:a16="http://schemas.microsoft.com/office/drawing/2014/main" id="{CF2ED004-434A-457E-ABC9-625512D0567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905" y="2799000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3" descr="fotos exame de fezes 061">
            <a:extLst>
              <a:ext uri="{FF2B5EF4-FFF2-40B4-BE49-F238E27FC236}">
                <a16:creationId xmlns:a16="http://schemas.microsoft.com/office/drawing/2014/main" id="{A8546211-E326-410D-97F1-E7811095FC7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0010" y="2799000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6" descr="fotos exame de fezes 004">
            <a:extLst>
              <a:ext uri="{FF2B5EF4-FFF2-40B4-BE49-F238E27FC236}">
                <a16:creationId xmlns:a16="http://schemas.microsoft.com/office/drawing/2014/main" id="{B40B55ED-4109-4234-90F9-6A1647BFAA2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2115" y="2799000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fotos exame de fezes 086">
            <a:extLst>
              <a:ext uri="{FF2B5EF4-FFF2-40B4-BE49-F238E27FC236}">
                <a16:creationId xmlns:a16="http://schemas.microsoft.com/office/drawing/2014/main" id="{CB0A34B0-2662-41D2-9EB8-BA1817A5B52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4220" y="2799000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fotos exame de fezes 005">
            <a:extLst>
              <a:ext uri="{FF2B5EF4-FFF2-40B4-BE49-F238E27FC236}">
                <a16:creationId xmlns:a16="http://schemas.microsoft.com/office/drawing/2014/main" id="{C705A263-0208-4AB0-BD51-B20447931CC7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325" y="2799000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fotos exame de fezes 056">
            <a:extLst>
              <a:ext uri="{FF2B5EF4-FFF2-40B4-BE49-F238E27FC236}">
                <a16:creationId xmlns:a16="http://schemas.microsoft.com/office/drawing/2014/main" id="{59C0A979-63DB-43A6-AE1E-06D4FEE442DF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905" y="4275612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fotos exame de fezes 060">
            <a:extLst>
              <a:ext uri="{FF2B5EF4-FFF2-40B4-BE49-F238E27FC236}">
                <a16:creationId xmlns:a16="http://schemas.microsoft.com/office/drawing/2014/main" id="{CAE701BA-CE73-4995-BA6D-35EFE4C84513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0010" y="4275612"/>
            <a:ext cx="19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47">
            <a:extLst>
              <a:ext uri="{FF2B5EF4-FFF2-40B4-BE49-F238E27FC236}">
                <a16:creationId xmlns:a16="http://schemas.microsoft.com/office/drawing/2014/main" id="{5D487066-EA7E-438C-9456-E0A6B9BD4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05" y="529513"/>
            <a:ext cx="38877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Ritchie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3E75685-4DAC-490F-95BE-4E3485ECCFC1}"/>
              </a:ext>
            </a:extLst>
          </p:cNvPr>
          <p:cNvSpPr txBox="1"/>
          <p:nvPr/>
        </p:nvSpPr>
        <p:spPr>
          <a:xfrm>
            <a:off x="597905" y="5823632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14"/>
              </a:rPr>
              <a:t>https://www.youtube.com/watch?v=wjgjYIpo9Hg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5CC5-3B98-4236-B7E2-82AE1BEC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II. Técnica de concentração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E270F-4C2A-459E-BC7A-4E35FBEF0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b="1" dirty="0">
                <a:solidFill>
                  <a:srgbClr val="F03F2B"/>
                </a:solidFill>
              </a:rPr>
              <a:t>4. Técnica de Willis (1921)</a:t>
            </a:r>
          </a:p>
          <a:p>
            <a:pPr marL="0" indent="0">
              <a:buNone/>
            </a:pPr>
            <a:r>
              <a:rPr lang="pt-BR" sz="2000" dirty="0"/>
              <a:t>	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u="sng" dirty="0"/>
              <a:t>Princípio: </a:t>
            </a:r>
            <a:r>
              <a:rPr lang="pt-BR" sz="2000" dirty="0"/>
              <a:t>O método é baseado sobre uma </a:t>
            </a:r>
            <a:r>
              <a:rPr lang="pt-BR" sz="2000" b="1" dirty="0"/>
              <a:t>dupla propriedade </a:t>
            </a:r>
            <a:r>
              <a:rPr lang="pt-BR" sz="2000" dirty="0"/>
              <a:t>que possuem certos ovos de helmintos: a de </a:t>
            </a:r>
            <a:r>
              <a:rPr lang="pt-BR" sz="2000" b="1" dirty="0"/>
              <a:t>flutuar na superfície</a:t>
            </a:r>
            <a:r>
              <a:rPr lang="pt-BR" sz="2000" dirty="0"/>
              <a:t> de uma solução saturada de cloreto de sódio de densidade 1,20 e a de </a:t>
            </a:r>
            <a:r>
              <a:rPr lang="pt-BR" sz="2000" b="1" dirty="0"/>
              <a:t>aderir no vidro</a:t>
            </a:r>
            <a:r>
              <a:rPr lang="pt-BR" sz="2000" dirty="0"/>
              <a:t>.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t-BR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u="sng" dirty="0"/>
              <a:t>Finalidade: </a:t>
            </a:r>
            <a:r>
              <a:rPr lang="pt-BR" sz="2000" dirty="0"/>
              <a:t>Ideal para a pesquisa de </a:t>
            </a:r>
            <a:r>
              <a:rPr lang="pt-BR" sz="2000" b="1" dirty="0">
                <a:solidFill>
                  <a:srgbClr val="3488A0"/>
                </a:solidFill>
              </a:rPr>
              <a:t>ovos leves</a:t>
            </a:r>
            <a:r>
              <a:rPr lang="pt-BR" sz="2000" dirty="0"/>
              <a:t>, como os de </a:t>
            </a:r>
            <a:r>
              <a:rPr lang="pt-BR" sz="2000" b="1" dirty="0" err="1">
                <a:solidFill>
                  <a:srgbClr val="3488A0"/>
                </a:solidFill>
              </a:rPr>
              <a:t>ancilostomídeos</a:t>
            </a:r>
            <a:r>
              <a:rPr lang="pt-BR" sz="2000" dirty="0">
                <a:solidFill>
                  <a:srgbClr val="3488A0"/>
                </a:solidFill>
              </a:rPr>
              <a:t>, </a:t>
            </a:r>
            <a:r>
              <a:rPr lang="pt-BR" sz="2000" b="1" dirty="0" err="1">
                <a:solidFill>
                  <a:srgbClr val="3488A0"/>
                </a:solidFill>
              </a:rPr>
              <a:t>semi-leves</a:t>
            </a:r>
            <a:r>
              <a:rPr lang="pt-BR" sz="2000" b="1" dirty="0">
                <a:solidFill>
                  <a:srgbClr val="3488A0"/>
                </a:solidFill>
              </a:rPr>
              <a:t> de helmintos e cistos</a:t>
            </a:r>
            <a:r>
              <a:rPr lang="pt-BR" sz="2000" dirty="0"/>
              <a:t>,  </a:t>
            </a:r>
            <a:r>
              <a:rPr lang="pt-BR" sz="2000" u="sng" dirty="0"/>
              <a:t>eventualmente</a:t>
            </a:r>
            <a:r>
              <a:rPr lang="pt-BR" sz="2000" dirty="0"/>
              <a:t> </a:t>
            </a:r>
            <a:r>
              <a:rPr lang="pt-BR" sz="2000" b="1" dirty="0"/>
              <a:t>larvas</a:t>
            </a:r>
            <a:r>
              <a:rPr lang="pt-BR" sz="2000" dirty="0"/>
              <a:t> poderão ser encontradas.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874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5546AC39-51F9-4B05-A898-D46035D46EEB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0B55AD-7B34-412D-B3DB-9B06E6CC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4" y="1774509"/>
            <a:ext cx="1705953" cy="1705953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08B61FFB-F35A-497C-943B-636A0E507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534" y="2797878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A7E0D1F-1C74-4263-ACD4-E899DF480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150" y="3249038"/>
            <a:ext cx="2362201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Fezes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+</a:t>
            </a:r>
            <a:b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H</a:t>
            </a:r>
            <a:r>
              <a:rPr kumimoji="1" lang="pt-BR" altLang="pt-BR" sz="1600" baseline="-25000" dirty="0">
                <a:solidFill>
                  <a:srgbClr val="2B3922"/>
                </a:solidFill>
                <a:latin typeface="Arial" panose="020B0604020202020204" pitchFamily="34" charset="0"/>
              </a:rPr>
              <a:t>2</a:t>
            </a:r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8" name="AutoShape 20">
            <a:extLst>
              <a:ext uri="{FF2B5EF4-FFF2-40B4-BE49-F238E27FC236}">
                <a16:creationId xmlns:a16="http://schemas.microsoft.com/office/drawing/2014/main" id="{FF686260-44C4-43C3-A3C4-663C43A4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655" y="2781106"/>
            <a:ext cx="392113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B513795-5561-4601-B989-16114B1EC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377" y="3318699"/>
            <a:ext cx="236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Filtrar em </a:t>
            </a:r>
          </a:p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tubo de</a:t>
            </a:r>
            <a:b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ensaio</a:t>
            </a:r>
          </a:p>
        </p:txBody>
      </p:sp>
      <p:sp>
        <p:nvSpPr>
          <p:cNvPr id="11" name="AutoShape 24">
            <a:extLst>
              <a:ext uri="{FF2B5EF4-FFF2-40B4-BE49-F238E27FC236}">
                <a16:creationId xmlns:a16="http://schemas.microsoft.com/office/drawing/2014/main" id="{DE40A70E-3E84-43C3-A9AD-18A46752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41" y="2801628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AutoShape 32">
            <a:extLst>
              <a:ext uri="{FF2B5EF4-FFF2-40B4-BE49-F238E27FC236}">
                <a16:creationId xmlns:a16="http://schemas.microsoft.com/office/drawing/2014/main" id="{4D910F11-5E83-43F3-BFE6-536F425C6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109" y="2797878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9D7CB395-4192-41A7-8F29-2A236D37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021" y="3449305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i="1" dirty="0">
                <a:solidFill>
                  <a:srgbClr val="2B3922"/>
                </a:solidFill>
                <a:latin typeface="Arial" panose="020B0604020202020204" pitchFamily="34" charset="0"/>
              </a:rPr>
              <a:t>Lavar 3x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0B318C80-0B08-4DBB-9BDA-54032D4A67B5}"/>
              </a:ext>
            </a:extLst>
          </p:cNvPr>
          <p:cNvGrpSpPr/>
          <p:nvPr/>
        </p:nvGrpSpPr>
        <p:grpSpPr>
          <a:xfrm>
            <a:off x="4500956" y="1913480"/>
            <a:ext cx="598293" cy="1378452"/>
            <a:chOff x="3767531" y="1684880"/>
            <a:chExt cx="598293" cy="1378452"/>
          </a:xfrm>
        </p:grpSpPr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1415749F-F300-40FC-B9F2-17D959C70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31" y="1684880"/>
              <a:ext cx="598293" cy="598293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6D29EB05-EC22-48C9-82C8-6EED4BC96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99" r="63357"/>
            <a:stretch/>
          </p:blipFill>
          <p:spPr>
            <a:xfrm flipH="1">
              <a:off x="3855236" y="1956154"/>
              <a:ext cx="435584" cy="1107178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C4FA180B-5E46-437C-836E-AC6D7CF852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63" y="2247710"/>
            <a:ext cx="1175516" cy="1175516"/>
          </a:xfrm>
          <a:prstGeom prst="rect">
            <a:avLst/>
          </a:prstGeom>
        </p:spPr>
      </p:pic>
      <p:sp>
        <p:nvSpPr>
          <p:cNvPr id="18" name="AutoShape 26">
            <a:extLst>
              <a:ext uri="{FF2B5EF4-FFF2-40B4-BE49-F238E27FC236}">
                <a16:creationId xmlns:a16="http://schemas.microsoft.com/office/drawing/2014/main" id="{7737401E-28A8-4DC7-8797-C85E5B677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323" y="2755756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Text Box 36">
            <a:extLst>
              <a:ext uri="{FF2B5EF4-FFF2-40B4-BE49-F238E27FC236}">
                <a16:creationId xmlns:a16="http://schemas.microsoft.com/office/drawing/2014/main" id="{72BA3116-E88A-46DC-9BAF-79CC4003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275" y="2423538"/>
            <a:ext cx="1066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pt-BR" altLang="pt-BR" sz="1600" b="1" dirty="0">
                <a:solidFill>
                  <a:srgbClr val="C00000"/>
                </a:solidFill>
                <a:latin typeface="Arial" panose="020B0604020202020204" pitchFamily="34" charset="0"/>
              </a:rPr>
              <a:t>Solução </a:t>
            </a:r>
          </a:p>
          <a:p>
            <a:pPr eaLnBrk="1" hangingPunct="1"/>
            <a:r>
              <a:rPr kumimoji="1" lang="pt-BR" altLang="pt-BR" sz="1600" b="1" dirty="0">
                <a:solidFill>
                  <a:srgbClr val="C00000"/>
                </a:solidFill>
                <a:latin typeface="Arial" panose="020B0604020202020204" pitchFamily="34" charset="0"/>
              </a:rPr>
              <a:t>saturada</a:t>
            </a:r>
          </a:p>
          <a:p>
            <a:pPr eaLnBrk="1" hangingPunct="1"/>
            <a:r>
              <a:rPr kumimoji="1" lang="pt-BR" altLang="pt-BR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 </a:t>
            </a:r>
            <a:r>
              <a:rPr kumimoji="1" lang="pt-BR" altLang="pt-BR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NaCl</a:t>
            </a:r>
            <a:endParaRPr kumimoji="1" lang="pt-BR" altLang="pt-BR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BBA9654-52CC-4C3B-B846-4FD1114E3D5E}"/>
              </a:ext>
            </a:extLst>
          </p:cNvPr>
          <p:cNvGrpSpPr/>
          <p:nvPr/>
        </p:nvGrpSpPr>
        <p:grpSpPr>
          <a:xfrm>
            <a:off x="8792075" y="2272966"/>
            <a:ext cx="1223680" cy="1232752"/>
            <a:chOff x="8090047" y="2152001"/>
            <a:chExt cx="1139354" cy="1139354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E760715F-7310-424A-8D25-24BC782B8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047" y="2152001"/>
              <a:ext cx="1139354" cy="1139354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0378D023-EB6B-40D3-8967-C16DDC803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185" y="2997238"/>
              <a:ext cx="270850" cy="27085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299C27DC-152B-478F-BB11-4E0CB82E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64" y="2154365"/>
              <a:ext cx="244520" cy="244520"/>
            </a:xfrm>
            <a:prstGeom prst="rect">
              <a:avLst/>
            </a:prstGeom>
          </p:spPr>
        </p:pic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8A68148B-2590-49CD-A979-73F73168E4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20" y="2142280"/>
            <a:ext cx="1080891" cy="1080891"/>
          </a:xfrm>
          <a:prstGeom prst="rect">
            <a:avLst/>
          </a:prstGeom>
        </p:spPr>
      </p:pic>
      <p:pic>
        <p:nvPicPr>
          <p:cNvPr id="44" name="Picture 14" descr="Microscope Slide Icons - Download Free Vector Icons | Noun Project">
            <a:extLst>
              <a:ext uri="{FF2B5EF4-FFF2-40B4-BE49-F238E27FC236}">
                <a16:creationId xmlns:a16="http://schemas.microsoft.com/office/drawing/2014/main" id="{2FA24556-D314-464C-B162-FDA31520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8658911" y="1380183"/>
            <a:ext cx="1227390" cy="12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1">
            <a:extLst>
              <a:ext uri="{FF2B5EF4-FFF2-40B4-BE49-F238E27FC236}">
                <a16:creationId xmlns:a16="http://schemas.microsoft.com/office/drawing/2014/main" id="{34A941BE-329B-45A4-B0F1-58A73E94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935" y="5269653"/>
            <a:ext cx="2221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Lâmina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Lugol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lâmínula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E3E95DA5-166C-44C1-82C7-1F14C8D10362}"/>
              </a:ext>
            </a:extLst>
          </p:cNvPr>
          <p:cNvGrpSpPr/>
          <p:nvPr/>
        </p:nvGrpSpPr>
        <p:grpSpPr>
          <a:xfrm>
            <a:off x="8730642" y="4011687"/>
            <a:ext cx="1217012" cy="1217012"/>
            <a:chOff x="6443838" y="4742714"/>
            <a:chExt cx="1217012" cy="1217012"/>
          </a:xfrm>
        </p:grpSpPr>
        <p:pic>
          <p:nvPicPr>
            <p:cNvPr id="47" name="Picture 14" descr="Microscope Slide Icons - Download Free Vector Icons | Noun Project">
              <a:extLst>
                <a:ext uri="{FF2B5EF4-FFF2-40B4-BE49-F238E27FC236}">
                  <a16:creationId xmlns:a16="http://schemas.microsoft.com/office/drawing/2014/main" id="{3126C5CC-70F6-48A6-9DD2-122280143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443838" y="4742714"/>
              <a:ext cx="1217012" cy="121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18">
              <a:extLst>
                <a:ext uri="{FF2B5EF4-FFF2-40B4-BE49-F238E27FC236}">
                  <a16:creationId xmlns:a16="http://schemas.microsoft.com/office/drawing/2014/main" id="{DC1068E0-7C73-4CD0-AFC5-FBED09608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3577" y="5250811"/>
              <a:ext cx="392112" cy="223990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49" name="Rectangle 14">
            <a:extLst>
              <a:ext uri="{FF2B5EF4-FFF2-40B4-BE49-F238E27FC236}">
                <a16:creationId xmlns:a16="http://schemas.microsoft.com/office/drawing/2014/main" id="{F1F753FC-58FE-4FF4-854B-38C2C73D8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393" y="4960331"/>
            <a:ext cx="645748" cy="301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0" name="Text Box 50">
            <a:extLst>
              <a:ext uri="{FF2B5EF4-FFF2-40B4-BE49-F238E27FC236}">
                <a16:creationId xmlns:a16="http://schemas.microsoft.com/office/drawing/2014/main" id="{BFD3D317-D771-4ED3-BAA3-277E83E73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16" y="5494381"/>
            <a:ext cx="1400175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Microscópio</a:t>
            </a:r>
          </a:p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100 e 400X</a:t>
            </a:r>
            <a:endParaRPr lang="pt-BR" altLang="pt-BR" sz="16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082CC6A9-6E37-439D-86C1-250D953D050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1541" y="4212220"/>
            <a:ext cx="1184158" cy="1184158"/>
          </a:xfrm>
          <a:prstGeom prst="rect">
            <a:avLst/>
          </a:prstGeom>
        </p:spPr>
      </p:pic>
      <p:sp>
        <p:nvSpPr>
          <p:cNvPr id="52" name="AutoShape 32">
            <a:extLst>
              <a:ext uri="{FF2B5EF4-FFF2-40B4-BE49-F238E27FC236}">
                <a16:creationId xmlns:a16="http://schemas.microsoft.com/office/drawing/2014/main" id="{7E8BFE67-C7A9-4016-B6E5-C0E74B7D75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13930" y="3849069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" name="AutoShape 32">
            <a:extLst>
              <a:ext uri="{FF2B5EF4-FFF2-40B4-BE49-F238E27FC236}">
                <a16:creationId xmlns:a16="http://schemas.microsoft.com/office/drawing/2014/main" id="{18C56234-D71E-42D0-BBAC-368DA6C7979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94734" y="4883853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1A87CFCD-E41A-422D-956C-B5AD94B6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683" y="680453"/>
            <a:ext cx="38877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Willis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C71F052A-5282-4009-B811-3A1166B0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0601" y="2309080"/>
            <a:ext cx="1518208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1" lang="pt-BR" altLang="pt-BR" sz="1600" b="1" dirty="0">
                <a:solidFill>
                  <a:srgbClr val="F03F2B"/>
                </a:solidFill>
                <a:latin typeface="Arial" panose="020B0604020202020204" pitchFamily="34" charset="0"/>
              </a:rPr>
              <a:t>Parasitos (ovos leves)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2CD85FB3-4474-4A8B-8F0F-21579287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5599" y="3246513"/>
            <a:ext cx="1015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Detritos</a:t>
            </a:r>
          </a:p>
        </p:txBody>
      </p:sp>
      <p:sp>
        <p:nvSpPr>
          <p:cNvPr id="35" name="Text Box 50">
            <a:extLst>
              <a:ext uri="{FF2B5EF4-FFF2-40B4-BE49-F238E27FC236}">
                <a16:creationId xmlns:a16="http://schemas.microsoft.com/office/drawing/2014/main" id="{D6F88AF8-B538-4BA3-9C77-00CC2AB4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867" y="2787003"/>
            <a:ext cx="15658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pt-BR" altLang="pt-BR" sz="1400" dirty="0">
                <a:solidFill>
                  <a:srgbClr val="2B3922"/>
                </a:solidFill>
                <a:latin typeface="Arial" panose="020B0604020202020204" pitchFamily="34" charset="0"/>
              </a:rPr>
              <a:t>Solução saturada</a:t>
            </a:r>
            <a:br>
              <a:rPr kumimoji="1" lang="pt-BR" altLang="pt-BR" sz="1400" dirty="0">
                <a:solidFill>
                  <a:srgbClr val="2B3922"/>
                </a:solidFill>
                <a:latin typeface="Arial" panose="020B0604020202020204" pitchFamily="34" charset="0"/>
              </a:rPr>
            </a:br>
            <a:r>
              <a:rPr kumimoji="1" lang="pt-BR" altLang="pt-BR" sz="1400" dirty="0">
                <a:solidFill>
                  <a:srgbClr val="2B3922"/>
                </a:solidFill>
                <a:latin typeface="Arial" panose="020B0604020202020204" pitchFamily="34" charset="0"/>
              </a:rPr>
              <a:t>de </a:t>
            </a:r>
            <a:r>
              <a:rPr kumimoji="1" lang="pt-BR" altLang="pt-BR" sz="1400" dirty="0" err="1">
                <a:solidFill>
                  <a:srgbClr val="2B3922"/>
                </a:solidFill>
                <a:latin typeface="Arial" panose="020B0604020202020204" pitchFamily="34" charset="0"/>
              </a:rPr>
              <a:t>NaCl</a:t>
            </a:r>
            <a:endParaRPr kumimoji="1" lang="pt-BR" altLang="pt-BR" sz="1400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AD6C13C8-22D2-4F79-B870-62048D0C6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8827" y="2431632"/>
            <a:ext cx="360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B6A4F50-C51D-470D-B17A-50F357AFB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3660" y="2938933"/>
            <a:ext cx="360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CD9D2A21-29A0-4D0C-90F9-92B73F429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8827" y="3404289"/>
            <a:ext cx="360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90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otos exame de fezes 026">
            <a:extLst>
              <a:ext uri="{FF2B5EF4-FFF2-40B4-BE49-F238E27FC236}">
                <a16:creationId xmlns:a16="http://schemas.microsoft.com/office/drawing/2014/main" id="{01EC7B32-22D4-480D-B854-48D143D43AD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32" y="1339515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0" descr="fotos exame de fezes 061">
            <a:extLst>
              <a:ext uri="{FF2B5EF4-FFF2-40B4-BE49-F238E27FC236}">
                <a16:creationId xmlns:a16="http://schemas.microsoft.com/office/drawing/2014/main" id="{658E3F43-85BE-47AB-BE2C-4FBA76115D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4191" y="1339515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3" descr="fotos exame de fezes 067">
            <a:extLst>
              <a:ext uri="{FF2B5EF4-FFF2-40B4-BE49-F238E27FC236}">
                <a16:creationId xmlns:a16="http://schemas.microsoft.com/office/drawing/2014/main" id="{322B6B1E-4BC8-4873-946E-0FA63040138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2150" y="1339515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4" descr="fotos exame de fezes 075">
            <a:extLst>
              <a:ext uri="{FF2B5EF4-FFF2-40B4-BE49-F238E27FC236}">
                <a16:creationId xmlns:a16="http://schemas.microsoft.com/office/drawing/2014/main" id="{20D0EF14-C92B-4D15-AC06-463A39C97FE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0108" y="1339515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3" descr="fotos exame de fezes 067">
            <a:extLst>
              <a:ext uri="{FF2B5EF4-FFF2-40B4-BE49-F238E27FC236}">
                <a16:creationId xmlns:a16="http://schemas.microsoft.com/office/drawing/2014/main" id="{1F10278D-841D-4A9B-A9FF-1E84374390F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30" y="3589420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fotos exame de fezes 089">
            <a:extLst>
              <a:ext uri="{FF2B5EF4-FFF2-40B4-BE49-F238E27FC236}">
                <a16:creationId xmlns:a16="http://schemas.microsoft.com/office/drawing/2014/main" id="{E7F66197-02AA-42E5-BA5F-0AF23AB6820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4189" y="3589420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5" descr="fotos exame de fezes 056">
            <a:extLst>
              <a:ext uri="{FF2B5EF4-FFF2-40B4-BE49-F238E27FC236}">
                <a16:creationId xmlns:a16="http://schemas.microsoft.com/office/drawing/2014/main" id="{38C08357-00A3-40ED-B3B3-A2284F070F5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2148" y="3589420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6" descr="fotos exame de fezes 058">
            <a:extLst>
              <a:ext uri="{FF2B5EF4-FFF2-40B4-BE49-F238E27FC236}">
                <a16:creationId xmlns:a16="http://schemas.microsoft.com/office/drawing/2014/main" id="{B785BFD6-5F4A-417A-B607-2984B77D07F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0108" y="3589420"/>
            <a:ext cx="270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47">
            <a:extLst>
              <a:ext uri="{FF2B5EF4-FFF2-40B4-BE49-F238E27FC236}">
                <a16:creationId xmlns:a16="http://schemas.microsoft.com/office/drawing/2014/main" id="{D4243E2E-241C-4730-AF41-0B0ED728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30" y="628899"/>
            <a:ext cx="38877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Willis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27C6E0-18FF-4594-8B04-862B30BCDCC7}"/>
              </a:ext>
            </a:extLst>
          </p:cNvPr>
          <p:cNvSpPr txBox="1"/>
          <p:nvPr/>
        </p:nvSpPr>
        <p:spPr>
          <a:xfrm>
            <a:off x="683643" y="5838494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https://www.youtube.com/watch?v=dTKaE76ypOA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19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5CC5-3B98-4236-B7E2-82AE1BEC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II. Técnica de concentração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E270F-4C2A-459E-BC7A-4E35FBEF0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pt-BR" altLang="pt-BR" sz="2000" b="1" dirty="0">
                <a:solidFill>
                  <a:srgbClr val="F03F2B"/>
                </a:solidFill>
                <a:cs typeface="Arial" panose="020B0604020202020204" pitchFamily="34" charset="0"/>
              </a:rPr>
              <a:t>5. Técnica de </a:t>
            </a:r>
            <a:r>
              <a:rPr lang="pt-BR" altLang="pt-BR" sz="2000" b="1" dirty="0" err="1">
                <a:solidFill>
                  <a:srgbClr val="F03F2B"/>
                </a:solidFill>
                <a:cs typeface="Arial" panose="020B0604020202020204" pitchFamily="34" charset="0"/>
              </a:rPr>
              <a:t>Baermann</a:t>
            </a:r>
            <a:r>
              <a:rPr lang="pt-BR" altLang="pt-BR" sz="2000" b="1" dirty="0">
                <a:solidFill>
                  <a:srgbClr val="F03F2B"/>
                </a:solidFill>
                <a:cs typeface="Arial" panose="020B0604020202020204" pitchFamily="34" charset="0"/>
              </a:rPr>
              <a:t> (1917), Moraes (1948)</a:t>
            </a:r>
            <a:endParaRPr lang="pt-BR" altLang="pt-BR" sz="2000" dirty="0">
              <a:solidFill>
                <a:srgbClr val="F03F2B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		</a:t>
            </a:r>
          </a:p>
          <a:p>
            <a:pPr algn="just"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000" u="sng" dirty="0">
                <a:solidFill>
                  <a:srgbClr val="2B3922"/>
                </a:solidFill>
                <a:cs typeface="Arial" panose="020B0604020202020204" pitchFamily="34" charset="0"/>
              </a:rPr>
              <a:t>Princípio: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2B3922"/>
                </a:solidFill>
                <a:cs typeface="Arial" panose="020B0604020202020204" pitchFamily="34" charset="0"/>
              </a:rPr>
              <a:t>termotropismo</a:t>
            </a: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 e </a:t>
            </a:r>
            <a:r>
              <a:rPr lang="pt-BR" altLang="pt-BR" sz="2000" b="1" dirty="0" err="1">
                <a:solidFill>
                  <a:srgbClr val="2B3922"/>
                </a:solidFill>
                <a:cs typeface="Arial" panose="020B0604020202020204" pitchFamily="34" charset="0"/>
              </a:rPr>
              <a:t>hidrotropismo</a:t>
            </a: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 positivos.	</a:t>
            </a:r>
            <a:endParaRPr lang="pt-BR" altLang="pt-BR" sz="2000" dirty="0">
              <a:solidFill>
                <a:srgbClr val="2B3922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t-BR" altLang="pt-BR" sz="2000" b="1" dirty="0">
              <a:solidFill>
                <a:srgbClr val="2B392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000" u="sng" dirty="0">
                <a:solidFill>
                  <a:srgbClr val="2B3922"/>
                </a:solidFill>
                <a:cs typeface="Arial" panose="020B0604020202020204" pitchFamily="34" charset="0"/>
              </a:rPr>
              <a:t>Finalidade: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 Utilizada originalmente para isolar </a:t>
            </a:r>
            <a:r>
              <a:rPr lang="pt-BR" altLang="pt-BR" sz="2000" b="1" dirty="0">
                <a:solidFill>
                  <a:srgbClr val="3488A0"/>
                </a:solidFill>
                <a:cs typeface="Arial" panose="020B0604020202020204" pitchFamily="34" charset="0"/>
              </a:rPr>
              <a:t>larvas de </a:t>
            </a:r>
            <a:r>
              <a:rPr lang="pt-BR" altLang="pt-BR" sz="2000" b="1" dirty="0" err="1">
                <a:solidFill>
                  <a:srgbClr val="3488A0"/>
                </a:solidFill>
                <a:cs typeface="Arial" panose="020B0604020202020204" pitchFamily="34" charset="0"/>
              </a:rPr>
              <a:t>nematóides</a:t>
            </a:r>
            <a:r>
              <a:rPr lang="pt-BR" altLang="pt-BR" sz="2000" dirty="0">
                <a:solidFill>
                  <a:srgbClr val="3488A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do solo. Adaptada para a extração de larvas das fezes, principalmente as de </a:t>
            </a:r>
            <a:r>
              <a:rPr lang="pt-BR" altLang="pt-BR" sz="2000" i="1" dirty="0" err="1">
                <a:solidFill>
                  <a:srgbClr val="2B3922"/>
                </a:solidFill>
                <a:cs typeface="Arial" panose="020B0604020202020204" pitchFamily="34" charset="0"/>
              </a:rPr>
              <a:t>Strongyloides</a:t>
            </a:r>
            <a:r>
              <a:rPr lang="pt-BR" altLang="pt-BR" sz="2000" i="1" dirty="0">
                <a:solidFill>
                  <a:srgbClr val="2B3922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i="1" dirty="0" err="1">
                <a:solidFill>
                  <a:srgbClr val="2B3922"/>
                </a:solidFill>
                <a:cs typeface="Arial" panose="020B0604020202020204" pitchFamily="34" charset="0"/>
              </a:rPr>
              <a:t>stercoralis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80000"/>
              </a:lnSpc>
              <a:buNone/>
            </a:pP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    Recomenda-se a utilização de fezes recém-emitidas. </a:t>
            </a:r>
          </a:p>
          <a:p>
            <a:endParaRPr lang="pt-BR" dirty="0"/>
          </a:p>
        </p:txBody>
      </p:sp>
      <p:pic>
        <p:nvPicPr>
          <p:cNvPr id="5" name="Gráfico 4" descr="Aviso">
            <a:extLst>
              <a:ext uri="{FF2B5EF4-FFF2-40B4-BE49-F238E27FC236}">
                <a16:creationId xmlns:a16="http://schemas.microsoft.com/office/drawing/2014/main" id="{32CCB9C4-BD26-4F6E-B76B-AE48B68DA7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4714127"/>
            <a:ext cx="294314" cy="2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8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093A1E5E-D2EA-4028-9C7C-2CD85D2B73F1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F25152D-F6D5-4223-9098-75084B1E6105}"/>
              </a:ext>
            </a:extLst>
          </p:cNvPr>
          <p:cNvGrpSpPr/>
          <p:nvPr/>
        </p:nvGrpSpPr>
        <p:grpSpPr>
          <a:xfrm>
            <a:off x="753385" y="2274611"/>
            <a:ext cx="1826347" cy="1826347"/>
            <a:chOff x="831127" y="2274611"/>
            <a:chExt cx="1826347" cy="1826347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D3388943-EC9D-49EE-A414-A3E47AFB0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6" b="99023" l="9961" r="89844">
                          <a14:foregroundMark x1="28711" y1="28125" x2="28711" y2="28125"/>
                          <a14:foregroundMark x1="72266" y1="6445" x2="72266" y2="6445"/>
                          <a14:foregroundMark x1="77344" y1="4688" x2="77344" y2="4688"/>
                          <a14:foregroundMark x1="75000" y1="781" x2="75000" y2="781"/>
                          <a14:foregroundMark x1="83008" y1="88867" x2="83008" y2="88867"/>
                          <a14:foregroundMark x1="89844" y1="96484" x2="89844" y2="96484"/>
                          <a14:foregroundMark x1="82031" y1="98242" x2="82031" y2="98242"/>
                          <a14:foregroundMark x1="55664" y1="99023" x2="55664" y2="99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1127" y="2274611"/>
              <a:ext cx="1826347" cy="1826347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9C22D6F-E42A-4166-910D-C864FAF1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300" y="2341286"/>
              <a:ext cx="621893" cy="621893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496E5F2-CAB9-44ED-8531-C14108E13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9636" y="2896504"/>
              <a:ext cx="714070" cy="714070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9E8DAD7-9CBF-461D-B994-E9604F36637D}"/>
              </a:ext>
            </a:extLst>
          </p:cNvPr>
          <p:cNvGrpSpPr/>
          <p:nvPr/>
        </p:nvGrpSpPr>
        <p:grpSpPr>
          <a:xfrm>
            <a:off x="4923197" y="2274611"/>
            <a:ext cx="1826347" cy="1826347"/>
            <a:chOff x="4269653" y="2341286"/>
            <a:chExt cx="1826347" cy="182634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DCE9CA6-2B2B-413F-8341-BFD6AC252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6" b="99023" l="9961" r="89844">
                          <a14:foregroundMark x1="28711" y1="28125" x2="28711" y2="28125"/>
                          <a14:foregroundMark x1="72266" y1="6445" x2="72266" y2="6445"/>
                          <a14:foregroundMark x1="77344" y1="4688" x2="77344" y2="4688"/>
                          <a14:foregroundMark x1="75000" y1="781" x2="75000" y2="781"/>
                          <a14:foregroundMark x1="83008" y1="88867" x2="83008" y2="88867"/>
                          <a14:foregroundMark x1="89844" y1="96484" x2="89844" y2="96484"/>
                          <a14:foregroundMark x1="82031" y1="98242" x2="82031" y2="98242"/>
                          <a14:foregroundMark x1="55664" y1="99023" x2="55664" y2="99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69653" y="2341286"/>
              <a:ext cx="1826347" cy="1826347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CD258AC-0FE1-423D-B27A-FCC4022B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826" y="2407961"/>
              <a:ext cx="621893" cy="62189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578B26C-536E-489E-9F67-03AEF192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08162" y="2963179"/>
              <a:ext cx="714070" cy="714070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E78F5762-4877-447B-B157-4755F0BB84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44" y="3689248"/>
            <a:ext cx="543219" cy="54321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816ACE1-636A-4C3C-8EF4-D2962F9114C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06" y="4722851"/>
            <a:ext cx="904589" cy="90458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F4D106B-6DC8-4A1F-9DE0-0C83DFBF16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57" y="4922302"/>
            <a:ext cx="505686" cy="50568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198C23C-4BFE-41BA-A2B9-418B18327D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967"/>
          <a:stretch/>
        </p:blipFill>
        <p:spPr>
          <a:xfrm>
            <a:off x="5815790" y="4104655"/>
            <a:ext cx="796419" cy="654525"/>
          </a:xfrm>
          <a:prstGeom prst="rect">
            <a:avLst/>
          </a:prstGeom>
        </p:spPr>
      </p:pic>
      <p:sp>
        <p:nvSpPr>
          <p:cNvPr id="21" name="AutoShape 20">
            <a:extLst>
              <a:ext uri="{FF2B5EF4-FFF2-40B4-BE49-F238E27FC236}">
                <a16:creationId xmlns:a16="http://schemas.microsoft.com/office/drawing/2014/main" id="{10C223C1-8F6E-4668-960E-52AA65AB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268" y="3960857"/>
            <a:ext cx="1468621" cy="186183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22" name="Line 65">
            <a:extLst>
              <a:ext uri="{FF2B5EF4-FFF2-40B4-BE49-F238E27FC236}">
                <a16:creationId xmlns:a16="http://schemas.microsoft.com/office/drawing/2014/main" id="{4511D2CB-0714-4D5D-89F3-F6C8F90E1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5621" y="2412585"/>
            <a:ext cx="360362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Text Box 66">
            <a:extLst>
              <a:ext uri="{FF2B5EF4-FFF2-40B4-BE49-F238E27FC236}">
                <a16:creationId xmlns:a16="http://schemas.microsoft.com/office/drawing/2014/main" id="{7B961B6B-06C2-45EA-BCF9-4120BCC0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96" y="2218910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Nível da água (40-45</a:t>
            </a:r>
            <a:r>
              <a:rPr lang="en-US" altLang="pt-BR" sz="1600" dirty="0">
                <a:solidFill>
                  <a:srgbClr val="2B3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</a:p>
        </p:txBody>
      </p:sp>
      <p:sp>
        <p:nvSpPr>
          <p:cNvPr id="24" name="Text Box 67">
            <a:extLst>
              <a:ext uri="{FF2B5EF4-FFF2-40B4-BE49-F238E27FC236}">
                <a16:creationId xmlns:a16="http://schemas.microsoft.com/office/drawing/2014/main" id="{AC297553-E089-4A98-A1D0-2B9E40CF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664" y="2452687"/>
            <a:ext cx="1866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Peneira com fezes</a:t>
            </a:r>
          </a:p>
          <a:p>
            <a:pPr eaLnBrk="1" hangingPunct="1"/>
            <a:endParaRPr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68">
            <a:extLst>
              <a:ext uri="{FF2B5EF4-FFF2-40B4-BE49-F238E27FC236}">
                <a16:creationId xmlns:a16="http://schemas.microsoft.com/office/drawing/2014/main" id="{B888D66E-CB97-42C1-B3F9-69F82239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325" y="3368675"/>
            <a:ext cx="1493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Pinça de </a:t>
            </a:r>
            <a:r>
              <a:rPr lang="pt-BR" altLang="pt-BR" sz="1600" i="1" dirty="0" err="1">
                <a:solidFill>
                  <a:srgbClr val="2B3922"/>
                </a:solidFill>
                <a:latin typeface="Arial" panose="020B0604020202020204" pitchFamily="34" charset="0"/>
              </a:rPr>
              <a:t>Mohr</a:t>
            </a:r>
            <a:endParaRPr lang="pt-BR" altLang="pt-BR" sz="1600" i="1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69">
            <a:extLst>
              <a:ext uri="{FF2B5EF4-FFF2-40B4-BE49-F238E27FC236}">
                <a16:creationId xmlns:a16="http://schemas.microsoft.com/office/drawing/2014/main" id="{AD979D53-5A35-45B6-B6BA-8BA358ADB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5382" y="2427993"/>
            <a:ext cx="360361" cy="19414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Line 110">
            <a:extLst>
              <a:ext uri="{FF2B5EF4-FFF2-40B4-BE49-F238E27FC236}">
                <a16:creationId xmlns:a16="http://schemas.microsoft.com/office/drawing/2014/main" id="{0D107669-BB2C-48D1-9B15-2A7B2CD5D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913" y="3538537"/>
            <a:ext cx="360362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Text Box 111">
            <a:extLst>
              <a:ext uri="{FF2B5EF4-FFF2-40B4-BE49-F238E27FC236}">
                <a16:creationId xmlns:a16="http://schemas.microsoft.com/office/drawing/2014/main" id="{8D44164E-334D-49DB-A1A5-99FC64AC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032125"/>
            <a:ext cx="178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Tubo de borracha</a:t>
            </a:r>
            <a:endParaRPr lang="pt-BR" altLang="pt-BR" sz="1600" i="1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112">
            <a:extLst>
              <a:ext uri="{FF2B5EF4-FFF2-40B4-BE49-F238E27FC236}">
                <a16:creationId xmlns:a16="http://schemas.microsoft.com/office/drawing/2014/main" id="{BB0D5CE4-92F2-4B28-9D12-8C1586206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1" y="3201987"/>
            <a:ext cx="360362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6CBA6BA-617B-49B4-A674-9F13F59DC0E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1308" y="3297488"/>
            <a:ext cx="508381" cy="508381"/>
          </a:xfrm>
          <a:prstGeom prst="rect">
            <a:avLst/>
          </a:prstGeom>
        </p:spPr>
      </p:pic>
      <p:sp>
        <p:nvSpPr>
          <p:cNvPr id="32" name="Text Box 50">
            <a:extLst>
              <a:ext uri="{FF2B5EF4-FFF2-40B4-BE49-F238E27FC236}">
                <a16:creationId xmlns:a16="http://schemas.microsoft.com/office/drawing/2014/main" id="{8AF6086B-634C-4B10-B762-64D327D72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279" y="5206488"/>
            <a:ext cx="1400175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Microscópio</a:t>
            </a:r>
          </a:p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100 e 400X</a:t>
            </a:r>
            <a:endParaRPr lang="pt-BR" altLang="pt-BR" sz="16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1B5C3423-E888-4DBD-A48E-E9351500333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15" y="3924327"/>
            <a:ext cx="1184158" cy="1184158"/>
          </a:xfrm>
          <a:prstGeom prst="rect">
            <a:avLst/>
          </a:prstGeom>
        </p:spPr>
      </p:pic>
      <p:sp>
        <p:nvSpPr>
          <p:cNvPr id="34" name="AutoShape 20">
            <a:extLst>
              <a:ext uri="{FF2B5EF4-FFF2-40B4-BE49-F238E27FC236}">
                <a16:creationId xmlns:a16="http://schemas.microsoft.com/office/drawing/2014/main" id="{EEBF98BA-CDF7-499B-8074-5B63CF53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434" y="5020305"/>
            <a:ext cx="585156" cy="186183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36" name="Text Box 93">
            <a:extLst>
              <a:ext uri="{FF2B5EF4-FFF2-40B4-BE49-F238E27FC236}">
                <a16:creationId xmlns:a16="http://schemas.microsoft.com/office/drawing/2014/main" id="{D66DF041-4F92-470A-8E02-12E87A62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980" y="3610574"/>
            <a:ext cx="1028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Vidro de relógio</a:t>
            </a:r>
            <a:endParaRPr lang="pt-BR" altLang="pt-BR" sz="1600" i="1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96">
            <a:extLst>
              <a:ext uri="{FF2B5EF4-FFF2-40B4-BE49-F238E27FC236}">
                <a16:creationId xmlns:a16="http://schemas.microsoft.com/office/drawing/2014/main" id="{7012CC2F-1213-47BF-9798-C6897401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907" y="4110616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1 hora</a:t>
            </a:r>
            <a:endParaRPr lang="pt-BR" altLang="pt-BR" sz="1600" i="1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 Box 108">
            <a:extLst>
              <a:ext uri="{FF2B5EF4-FFF2-40B4-BE49-F238E27FC236}">
                <a16:creationId xmlns:a16="http://schemas.microsoft.com/office/drawing/2014/main" id="{D9553C6C-3422-4659-809D-25E0F244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199" y="5616080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rgbClr val="C00000"/>
                </a:solidFill>
                <a:latin typeface="Arial" panose="020B0604020202020204" pitchFamily="34" charset="0"/>
              </a:rPr>
              <a:t>Larvas de </a:t>
            </a:r>
            <a:br>
              <a:rPr lang="pt-BR" altLang="pt-BR" sz="18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pt-BR" altLang="pt-BR" sz="1800" dirty="0">
                <a:solidFill>
                  <a:srgbClr val="C00000"/>
                </a:solidFill>
                <a:latin typeface="Arial" panose="020B0604020202020204" pitchFamily="34" charset="0"/>
              </a:rPr>
              <a:t>Parasitos</a:t>
            </a:r>
          </a:p>
        </p:txBody>
      </p:sp>
      <p:sp>
        <p:nvSpPr>
          <p:cNvPr id="39" name="Line 110">
            <a:extLst>
              <a:ext uri="{FF2B5EF4-FFF2-40B4-BE49-F238E27FC236}">
                <a16:creationId xmlns:a16="http://schemas.microsoft.com/office/drawing/2014/main" id="{69A293ED-2F14-4164-8CC0-B09C6D9D8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7513" y="3890962"/>
            <a:ext cx="360362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Rectangle 97">
            <a:extLst>
              <a:ext uri="{FF2B5EF4-FFF2-40B4-BE49-F238E27FC236}">
                <a16:creationId xmlns:a16="http://schemas.microsoft.com/office/drawing/2014/main" id="{57629A9E-6C31-4CBA-A7BD-E5597B5C2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628" y="1019525"/>
            <a:ext cx="4464050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</a:t>
            </a:r>
            <a:r>
              <a:rPr lang="pt-BR" altLang="pt-BR" sz="32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Baermann</a:t>
            </a:r>
            <a:endParaRPr lang="pt-BR" altLang="pt-BR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C84F260D-454B-4021-8E4E-C4131BEE9CE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97768" y="3281554"/>
            <a:ext cx="508381" cy="508381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54463D0-1E05-4273-92D8-255AC75F76D8}"/>
              </a:ext>
            </a:extLst>
          </p:cNvPr>
          <p:cNvSpPr txBox="1"/>
          <p:nvPr/>
        </p:nvSpPr>
        <p:spPr>
          <a:xfrm>
            <a:off x="580316" y="5775106"/>
            <a:ext cx="3790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https://www.youtube.com/watch?v=NO_tPjZR6DI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4332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5CC5-3B98-4236-B7E2-82AE1BEC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II. Técnica de concentração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E270F-4C2A-459E-BC7A-4E35FBEF0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pt-BR" altLang="pt-BR" sz="2000" b="1" dirty="0">
                <a:solidFill>
                  <a:srgbClr val="F03F2B"/>
                </a:solidFill>
                <a:cs typeface="Arial" panose="020B0604020202020204" pitchFamily="34" charset="0"/>
              </a:rPr>
              <a:t>	6. Técnica de Rugai, Matos e </a:t>
            </a:r>
            <a:r>
              <a:rPr lang="pt-BR" altLang="pt-BR" sz="2000" b="1" dirty="0" err="1">
                <a:solidFill>
                  <a:srgbClr val="F03F2B"/>
                </a:solidFill>
                <a:cs typeface="Arial" panose="020B0604020202020204" pitchFamily="34" charset="0"/>
              </a:rPr>
              <a:t>Brisola</a:t>
            </a:r>
            <a:r>
              <a:rPr lang="pt-BR" altLang="pt-BR" sz="2000" b="1" dirty="0">
                <a:solidFill>
                  <a:srgbClr val="F03F2B"/>
                </a:solidFill>
                <a:cs typeface="Arial" panose="020B0604020202020204" pitchFamily="34" charset="0"/>
              </a:rPr>
              <a:t> (1954)</a:t>
            </a:r>
          </a:p>
          <a:p>
            <a:pPr algn="just">
              <a:lnSpc>
                <a:spcPct val="90000"/>
              </a:lnSpc>
              <a:buNone/>
            </a:pP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000" u="sng" dirty="0">
                <a:solidFill>
                  <a:srgbClr val="2B3922"/>
                </a:solidFill>
                <a:cs typeface="Arial" panose="020B0604020202020204" pitchFamily="34" charset="0"/>
              </a:rPr>
              <a:t>Princípio: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2B3922"/>
                </a:solidFill>
                <a:cs typeface="Arial" panose="020B0604020202020204" pitchFamily="34" charset="0"/>
              </a:rPr>
              <a:t>termotropismo</a:t>
            </a: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 e </a:t>
            </a:r>
            <a:r>
              <a:rPr lang="pt-BR" altLang="pt-BR" sz="2000" b="1" dirty="0" err="1">
                <a:solidFill>
                  <a:srgbClr val="2B3922"/>
                </a:solidFill>
                <a:cs typeface="Arial" panose="020B0604020202020204" pitchFamily="34" charset="0"/>
              </a:rPr>
              <a:t>hidrotropismo</a:t>
            </a: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 positivo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s. Modificação do método de </a:t>
            </a:r>
            <a:r>
              <a:rPr lang="pt-BR" altLang="pt-BR" sz="2000" dirty="0" err="1">
                <a:solidFill>
                  <a:srgbClr val="2B3922"/>
                </a:solidFill>
                <a:cs typeface="Arial" panose="020B0604020202020204" pitchFamily="34" charset="0"/>
              </a:rPr>
              <a:t>Baermann</a:t>
            </a:r>
            <a:endParaRPr lang="pt-BR" altLang="pt-BR" sz="2000" dirty="0">
              <a:solidFill>
                <a:srgbClr val="2B3922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pt-BR" altLang="pt-BR" sz="2000" dirty="0">
              <a:solidFill>
                <a:srgbClr val="2B392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2000" u="sng" dirty="0">
                <a:solidFill>
                  <a:srgbClr val="2B3922"/>
                </a:solidFill>
                <a:cs typeface="Arial" panose="020B0604020202020204" pitchFamily="34" charset="0"/>
              </a:rPr>
              <a:t>Finalidade: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 detecção de </a:t>
            </a:r>
            <a:r>
              <a:rPr lang="pt-BR" altLang="pt-BR" sz="2000" b="1" dirty="0">
                <a:solidFill>
                  <a:srgbClr val="3488A0"/>
                </a:solidFill>
                <a:cs typeface="Arial" panose="020B0604020202020204" pitchFamily="34" charset="0"/>
              </a:rPr>
              <a:t>larvas de </a:t>
            </a:r>
            <a:r>
              <a:rPr lang="pt-BR" altLang="pt-BR" sz="2000" b="1" dirty="0" err="1">
                <a:solidFill>
                  <a:srgbClr val="3488A0"/>
                </a:solidFill>
                <a:cs typeface="Arial" panose="020B0604020202020204" pitchFamily="34" charset="0"/>
              </a:rPr>
              <a:t>nematóides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, principalmente </a:t>
            </a:r>
            <a:r>
              <a:rPr lang="pt-BR" altLang="pt-BR" sz="2000" i="1" dirty="0" err="1">
                <a:solidFill>
                  <a:srgbClr val="2B3922"/>
                </a:solidFill>
                <a:cs typeface="Arial" panose="020B0604020202020204" pitchFamily="34" charset="0"/>
              </a:rPr>
              <a:t>Strongyloides</a:t>
            </a:r>
            <a:r>
              <a:rPr lang="pt-BR" altLang="pt-BR" sz="2000" i="1" dirty="0">
                <a:solidFill>
                  <a:srgbClr val="2B3922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i="1" dirty="0" err="1">
                <a:solidFill>
                  <a:srgbClr val="2B3922"/>
                </a:solidFill>
                <a:cs typeface="Arial" panose="020B0604020202020204" pitchFamily="34" charset="0"/>
              </a:rPr>
              <a:t>stercoralis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. É uma técnica </a:t>
            </a:r>
            <a:r>
              <a:rPr lang="pt-BR" altLang="pt-BR" sz="2000" b="1" dirty="0">
                <a:solidFill>
                  <a:srgbClr val="2B3922"/>
                </a:solidFill>
                <a:cs typeface="Arial" panose="020B0604020202020204" pitchFamily="34" charset="0"/>
              </a:rPr>
              <a:t>econômica, higiênica e simples</a:t>
            </a:r>
            <a:r>
              <a:rPr lang="pt-BR" altLang="pt-BR" sz="2000" dirty="0">
                <a:solidFill>
                  <a:srgbClr val="2B3922"/>
                </a:solidFill>
                <a:cs typeface="Arial" panose="020B0604020202020204" pitchFamily="34" charset="0"/>
              </a:rPr>
              <a:t>. Oferece vantagens e tem sido largamente utilizada.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493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extLst>
              <a:ext uri="{FF2B5EF4-FFF2-40B4-BE49-F238E27FC236}">
                <a16:creationId xmlns:a16="http://schemas.microsoft.com/office/drawing/2014/main" id="{733A987B-EF1F-419F-9C7F-119DC8A89934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2CCB24B-8A72-4BFC-9FA2-4A945CB6DC80}"/>
              </a:ext>
            </a:extLst>
          </p:cNvPr>
          <p:cNvSpPr/>
          <p:nvPr/>
        </p:nvSpPr>
        <p:spPr>
          <a:xfrm>
            <a:off x="3242623" y="4009117"/>
            <a:ext cx="589337" cy="6269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97">
            <a:extLst>
              <a:ext uri="{FF2B5EF4-FFF2-40B4-BE49-F238E27FC236}">
                <a16:creationId xmlns:a16="http://schemas.microsoft.com/office/drawing/2014/main" id="{B6AF7736-D510-4BBF-868E-7F809C258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516" y="744547"/>
            <a:ext cx="4464050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Rugai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DA7993A-F822-4F94-9165-CAC4F8B7AD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9" y="4070202"/>
            <a:ext cx="537524" cy="53752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FB683C3-2661-4000-8F04-CEFA27B08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29553" r="17942"/>
          <a:stretch/>
        </p:blipFill>
        <p:spPr>
          <a:xfrm>
            <a:off x="699973" y="3820962"/>
            <a:ext cx="889232" cy="97100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F8C753E-9C28-4436-A0C6-F64D5144C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t="24950" r="27423" b="-1"/>
          <a:stretch/>
        </p:blipFill>
        <p:spPr>
          <a:xfrm>
            <a:off x="2893626" y="3420610"/>
            <a:ext cx="1308297" cy="180391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CFD2EC1-4293-4114-BB37-18DD9E0D11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0533" y="3743968"/>
            <a:ext cx="455721" cy="45572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FE248E0-692F-4B27-A8FD-E39811F04B5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2"/>
          <a:stretch/>
        </p:blipFill>
        <p:spPr>
          <a:xfrm rot="5060758">
            <a:off x="3462819" y="3357843"/>
            <a:ext cx="216163" cy="1411496"/>
          </a:xfrm>
          <a:prstGeom prst="rect">
            <a:avLst/>
          </a:prstGeom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4CACA04-6B31-489C-A055-6502A8E32EE3}"/>
              </a:ext>
            </a:extLst>
          </p:cNvPr>
          <p:cNvSpPr/>
          <p:nvPr/>
        </p:nvSpPr>
        <p:spPr>
          <a:xfrm>
            <a:off x="5691656" y="4009117"/>
            <a:ext cx="590057" cy="626900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7AF828C-907A-4998-A89E-391EA5A88F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t="24950" r="27423" b="-1"/>
          <a:stretch/>
        </p:blipFill>
        <p:spPr>
          <a:xfrm>
            <a:off x="5353613" y="3419276"/>
            <a:ext cx="1308297" cy="180391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EB55C3B-9521-4BF1-BC7E-0C569BFBED1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2"/>
          <a:stretch/>
        </p:blipFill>
        <p:spPr>
          <a:xfrm rot="5060758">
            <a:off x="5857735" y="2000686"/>
            <a:ext cx="216163" cy="141149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BF19981-7B92-4951-80A7-B985913F05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41" y="4297399"/>
            <a:ext cx="325352" cy="325352"/>
          </a:xfrm>
          <a:prstGeom prst="rect">
            <a:avLst/>
          </a:prstGeom>
        </p:spPr>
      </p:pic>
      <p:sp>
        <p:nvSpPr>
          <p:cNvPr id="25" name="Text Box 11">
            <a:extLst>
              <a:ext uri="{FF2B5EF4-FFF2-40B4-BE49-F238E27FC236}">
                <a16:creationId xmlns:a16="http://schemas.microsoft.com/office/drawing/2014/main" id="{79F416BE-882F-4D90-B549-B241B840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108" y="4791967"/>
            <a:ext cx="2221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Lâmina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Lugol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kumimoji="1" lang="pt-BR" altLang="pt-BR" sz="1600" dirty="0">
                <a:solidFill>
                  <a:srgbClr val="2B3922"/>
                </a:solidFill>
                <a:latin typeface="Arial" panose="020B0604020202020204" pitchFamily="34" charset="0"/>
              </a:rPr>
              <a:t> + </a:t>
            </a:r>
            <a:r>
              <a:rPr kumimoji="1" lang="pt-BR" altLang="pt-BR" sz="1600" dirty="0" err="1">
                <a:solidFill>
                  <a:srgbClr val="2B3922"/>
                </a:solidFill>
                <a:latin typeface="Arial" panose="020B0604020202020204" pitchFamily="34" charset="0"/>
              </a:rPr>
              <a:t>lâmínula</a:t>
            </a:r>
            <a:endParaRPr kumimoji="1" lang="pt-BR" altLang="pt-BR" sz="1600" dirty="0">
              <a:solidFill>
                <a:srgbClr val="2B3922"/>
              </a:solidFill>
              <a:latin typeface="Arial" panose="020B0604020202020204" pitchFamily="34" charset="0"/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007B01A-A4D2-45C7-AB12-BE0F8303F738}"/>
              </a:ext>
            </a:extLst>
          </p:cNvPr>
          <p:cNvGrpSpPr/>
          <p:nvPr/>
        </p:nvGrpSpPr>
        <p:grpSpPr>
          <a:xfrm>
            <a:off x="7909815" y="3534001"/>
            <a:ext cx="1217012" cy="1217012"/>
            <a:chOff x="6443838" y="4742714"/>
            <a:chExt cx="1217012" cy="1217012"/>
          </a:xfrm>
        </p:grpSpPr>
        <p:pic>
          <p:nvPicPr>
            <p:cNvPr id="27" name="Picture 14" descr="Microscope Slide Icons - Download Free Vector Icons | Noun Project">
              <a:extLst>
                <a:ext uri="{FF2B5EF4-FFF2-40B4-BE49-F238E27FC236}">
                  <a16:creationId xmlns:a16="http://schemas.microsoft.com/office/drawing/2014/main" id="{4DA7DBB8-DC58-4DB3-BC6F-303002749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443838" y="4742714"/>
              <a:ext cx="1217012" cy="121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222BC223-6F92-4861-B8F1-372EFF053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3577" y="5250811"/>
              <a:ext cx="392112" cy="223990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29" name="Rectangle 14">
            <a:extLst>
              <a:ext uri="{FF2B5EF4-FFF2-40B4-BE49-F238E27FC236}">
                <a16:creationId xmlns:a16="http://schemas.microsoft.com/office/drawing/2014/main" id="{D9550FC8-F2B6-400B-A5F8-E0B46EC0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7566" y="4482645"/>
            <a:ext cx="645748" cy="301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EE539FD2-FF2F-45C7-B73F-6F8689167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583" y="4791967"/>
            <a:ext cx="1400175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Microscópio</a:t>
            </a:r>
          </a:p>
          <a:p>
            <a:pPr eaLnBrk="1" hangingPunct="1"/>
            <a:r>
              <a:rPr lang="pt-BR" altLang="pt-B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100 e 400X</a:t>
            </a:r>
            <a:endParaRPr lang="pt-BR" altLang="pt-BR" sz="16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377CE739-E7BF-45E1-BE29-1BD387C5812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21" y="3550428"/>
            <a:ext cx="1184158" cy="1184158"/>
          </a:xfrm>
          <a:prstGeom prst="rect">
            <a:avLst/>
          </a:prstGeom>
        </p:spPr>
      </p:pic>
      <p:sp>
        <p:nvSpPr>
          <p:cNvPr id="32" name="AutoShape 32">
            <a:extLst>
              <a:ext uri="{FF2B5EF4-FFF2-40B4-BE49-F238E27FC236}">
                <a16:creationId xmlns:a16="http://schemas.microsoft.com/office/drawing/2014/main" id="{E96575DE-183A-48C5-8689-344329EC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522" y="4009117"/>
            <a:ext cx="777039" cy="190572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" name="AutoShape 32">
            <a:extLst>
              <a:ext uri="{FF2B5EF4-FFF2-40B4-BE49-F238E27FC236}">
                <a16:creationId xmlns:a16="http://schemas.microsoft.com/office/drawing/2014/main" id="{C14021A8-98F9-4D0C-B66C-7D2A32D6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093" y="4017510"/>
            <a:ext cx="777039" cy="190572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B125F140-55DE-4911-AFA5-5FFAB113AC9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2"/>
          <a:stretch/>
        </p:blipFill>
        <p:spPr>
          <a:xfrm rot="5060758">
            <a:off x="947920" y="3089919"/>
            <a:ext cx="557329" cy="1411496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44990DB6-9BCD-42CB-8900-E696D3D67E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29553" r="17942"/>
          <a:stretch/>
        </p:blipFill>
        <p:spPr>
          <a:xfrm rot="10800000">
            <a:off x="3080555" y="3050451"/>
            <a:ext cx="889232" cy="971005"/>
          </a:xfrm>
          <a:prstGeom prst="rect">
            <a:avLst/>
          </a:prstGeom>
        </p:spPr>
      </p:pic>
      <p:sp>
        <p:nvSpPr>
          <p:cNvPr id="37" name="AutoShape 32">
            <a:extLst>
              <a:ext uri="{FF2B5EF4-FFF2-40B4-BE49-F238E27FC236}">
                <a16:creationId xmlns:a16="http://schemas.microsoft.com/office/drawing/2014/main" id="{0C0B0A7D-3CC5-45EF-810D-ECFDF2C88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435" y="4050106"/>
            <a:ext cx="777039" cy="190572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" name="AutoShape 32">
            <a:extLst>
              <a:ext uri="{FF2B5EF4-FFF2-40B4-BE49-F238E27FC236}">
                <a16:creationId xmlns:a16="http://schemas.microsoft.com/office/drawing/2014/main" id="{AFD82576-2C24-488B-963C-503893BBB09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46000" y="3044186"/>
            <a:ext cx="392112" cy="1524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BE3F9D08-9296-47E0-910E-0119872D7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29553" r="17942"/>
          <a:stretch/>
        </p:blipFill>
        <p:spPr>
          <a:xfrm rot="10800000">
            <a:off x="5497440" y="1861099"/>
            <a:ext cx="889232" cy="971005"/>
          </a:xfrm>
          <a:prstGeom prst="rect">
            <a:avLst/>
          </a:prstGeom>
        </p:spPr>
      </p:pic>
      <p:sp>
        <p:nvSpPr>
          <p:cNvPr id="40" name="AutoShape 32">
            <a:extLst>
              <a:ext uri="{FF2B5EF4-FFF2-40B4-BE49-F238E27FC236}">
                <a16:creationId xmlns:a16="http://schemas.microsoft.com/office/drawing/2014/main" id="{D8969A83-631E-4425-A525-67CB6FB25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558" y="4017510"/>
            <a:ext cx="777039" cy="190572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DB426ABF-909A-4504-A935-FD23B773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070" y="5115643"/>
            <a:ext cx="236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E3722"/>
                </a:solidFill>
                <a:latin typeface="Arial" panose="020B0604020202020204" pitchFamily="34" charset="0"/>
              </a:rPr>
              <a:t>Cálice com</a:t>
            </a:r>
          </a:p>
          <a:p>
            <a:pPr algn="ctr" eaLnBrk="1" hangingPunct="1"/>
            <a:r>
              <a:rPr kumimoji="1" lang="pt-BR" altLang="pt-BR" sz="1600" dirty="0">
                <a:solidFill>
                  <a:srgbClr val="2E3722"/>
                </a:solidFill>
                <a:latin typeface="Arial" panose="020B0604020202020204" pitchFamily="34" charset="0"/>
              </a:rPr>
              <a:t>H</a:t>
            </a:r>
            <a:r>
              <a:rPr kumimoji="1" lang="pt-BR" altLang="pt-BR" sz="1600" baseline="-25000" dirty="0">
                <a:solidFill>
                  <a:srgbClr val="2E3722"/>
                </a:solidFill>
                <a:latin typeface="Arial" panose="020B0604020202020204" pitchFamily="34" charset="0"/>
              </a:rPr>
              <a:t>2</a:t>
            </a:r>
            <a:r>
              <a:rPr kumimoji="1" lang="pt-BR" altLang="pt-BR" sz="1600" dirty="0">
                <a:solidFill>
                  <a:srgbClr val="2E3722"/>
                </a:solidFill>
                <a:latin typeface="Arial" panose="020B0604020202020204" pitchFamily="34" charset="0"/>
              </a:rPr>
              <a:t>O aquecida</a:t>
            </a:r>
            <a:br>
              <a:rPr kumimoji="1" lang="pt-BR" altLang="pt-BR" sz="1600" dirty="0">
                <a:solidFill>
                  <a:srgbClr val="2E3722"/>
                </a:solidFill>
                <a:latin typeface="Arial" panose="020B0604020202020204" pitchFamily="34" charset="0"/>
              </a:rPr>
            </a:br>
            <a:r>
              <a:rPr kumimoji="1" lang="pt-BR" altLang="pt-BR" sz="1600" dirty="0">
                <a:solidFill>
                  <a:srgbClr val="2E3722"/>
                </a:solidFill>
                <a:latin typeface="Arial" panose="020B0604020202020204" pitchFamily="34" charset="0"/>
              </a:rPr>
              <a:t>(40-45</a:t>
            </a:r>
            <a:r>
              <a:rPr kumimoji="1" lang="en-US" altLang="pt-BR" sz="1600" dirty="0">
                <a:solidFill>
                  <a:srgbClr val="2E3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°)</a:t>
            </a:r>
            <a:endParaRPr kumimoji="1" lang="pt-BR" altLang="pt-BR" sz="1600" dirty="0">
              <a:solidFill>
                <a:srgbClr val="2E3722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ECB96306-00C5-4A9D-944B-B3517324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554" y="2569426"/>
            <a:ext cx="93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pt-BR" altLang="pt-BR" sz="1600" dirty="0">
                <a:solidFill>
                  <a:srgbClr val="2E3722"/>
                </a:solidFill>
                <a:latin typeface="Arial" panose="020B0604020202020204" pitchFamily="34" charset="0"/>
              </a:rPr>
              <a:t>90 min</a:t>
            </a:r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E2B893EF-7566-45E8-8FE1-0E5C781B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286" y="5110476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rgbClr val="C00000"/>
                </a:solidFill>
                <a:latin typeface="Arial" panose="020B0604020202020204" pitchFamily="34" charset="0"/>
              </a:rPr>
              <a:t>Larvas de </a:t>
            </a:r>
            <a:br>
              <a:rPr lang="pt-BR" altLang="pt-BR" sz="18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pt-BR" altLang="pt-BR" sz="1800" dirty="0">
                <a:solidFill>
                  <a:srgbClr val="C00000"/>
                </a:solidFill>
                <a:latin typeface="Arial" panose="020B0604020202020204" pitchFamily="34" charset="0"/>
              </a:rPr>
              <a:t>Parasitos</a:t>
            </a:r>
          </a:p>
        </p:txBody>
      </p:sp>
      <p:sp>
        <p:nvSpPr>
          <p:cNvPr id="46" name="Text Box 37">
            <a:extLst>
              <a:ext uri="{FF2B5EF4-FFF2-40B4-BE49-F238E27FC236}">
                <a16:creationId xmlns:a16="http://schemas.microsoft.com/office/drawing/2014/main" id="{00A7B10B-F65A-4E89-9A48-C11DC354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7" y="2868812"/>
            <a:ext cx="23622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kumimoji="1" lang="pt-BR" altLang="pt-BR" sz="1600" dirty="0" err="1">
                <a:solidFill>
                  <a:srgbClr val="2E3722"/>
                </a:solidFill>
                <a:latin typeface="Arial" panose="020B0604020202020204" pitchFamily="34" charset="0"/>
              </a:rPr>
              <a:t>Gase</a:t>
            </a:r>
            <a:endParaRPr kumimoji="1" lang="pt-BR" altLang="pt-BR" sz="1600" dirty="0">
              <a:solidFill>
                <a:srgbClr val="2E3722"/>
              </a:solidFill>
              <a:latin typeface="Arial" panose="020B0604020202020204" pitchFamily="34" charset="0"/>
            </a:endParaRPr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09A848F0-0C2E-4ACA-927C-269CF4582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4707" y="3199126"/>
            <a:ext cx="0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49" name="Gráfico 48" descr="Cronômetro">
            <a:extLst>
              <a:ext uri="{FF2B5EF4-FFF2-40B4-BE49-F238E27FC236}">
                <a16:creationId xmlns:a16="http://schemas.microsoft.com/office/drawing/2014/main" id="{1A48233A-7F75-4F2F-9CCF-12847B8A45B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51717" y="2309549"/>
            <a:ext cx="392114" cy="3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otos exame de fezes 035">
            <a:extLst>
              <a:ext uri="{FF2B5EF4-FFF2-40B4-BE49-F238E27FC236}">
                <a16:creationId xmlns:a16="http://schemas.microsoft.com/office/drawing/2014/main" id="{A99187AB-72CC-498A-BDE5-393DC99FF1D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32" y="1447800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2" descr="fotos exame de fezes 046">
            <a:extLst>
              <a:ext uri="{FF2B5EF4-FFF2-40B4-BE49-F238E27FC236}">
                <a16:creationId xmlns:a16="http://schemas.microsoft.com/office/drawing/2014/main" id="{B542A7AD-F1D0-4955-885D-AF3F9C90BA6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821" y="1447800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3" descr="fotos exame de fezes 047">
            <a:extLst>
              <a:ext uri="{FF2B5EF4-FFF2-40B4-BE49-F238E27FC236}">
                <a16:creationId xmlns:a16="http://schemas.microsoft.com/office/drawing/2014/main" id="{DCE2EB5F-AEAC-4DAD-BF6F-73614D44D50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5410" y="1447800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4" descr="fotos exame de fezes 048">
            <a:extLst>
              <a:ext uri="{FF2B5EF4-FFF2-40B4-BE49-F238E27FC236}">
                <a16:creationId xmlns:a16="http://schemas.microsoft.com/office/drawing/2014/main" id="{5B471E9E-CDBA-44CF-95BD-1A22E664FA3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00" y="1447800"/>
            <a:ext cx="27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fotos exame de fezes 053">
            <a:extLst>
              <a:ext uri="{FF2B5EF4-FFF2-40B4-BE49-F238E27FC236}">
                <a16:creationId xmlns:a16="http://schemas.microsoft.com/office/drawing/2014/main" id="{97967E64-29DF-45E0-BD6A-C0598040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32" y="3640199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fotos exame de fezes 054">
            <a:extLst>
              <a:ext uri="{FF2B5EF4-FFF2-40B4-BE49-F238E27FC236}">
                <a16:creationId xmlns:a16="http://schemas.microsoft.com/office/drawing/2014/main" id="{1D693A00-6CFE-43A8-B544-3FF0D1F5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821" y="3640199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 descr="fotos exame de fezes 055">
            <a:extLst>
              <a:ext uri="{FF2B5EF4-FFF2-40B4-BE49-F238E27FC236}">
                <a16:creationId xmlns:a16="http://schemas.microsoft.com/office/drawing/2014/main" id="{E7C99081-1002-47D5-AF90-9482B5BC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5410" y="3640199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2" descr="fotos exame de fezes 058">
            <a:extLst>
              <a:ext uri="{FF2B5EF4-FFF2-40B4-BE49-F238E27FC236}">
                <a16:creationId xmlns:a16="http://schemas.microsoft.com/office/drawing/2014/main" id="{4884964D-76C9-4B86-820E-FE8FA726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00" y="3640199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47">
            <a:extLst>
              <a:ext uri="{FF2B5EF4-FFF2-40B4-BE49-F238E27FC236}">
                <a16:creationId xmlns:a16="http://schemas.microsoft.com/office/drawing/2014/main" id="{81887B4D-8D4D-4350-AB8D-6D55AEE6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32" y="568737"/>
            <a:ext cx="38877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Técnica de Rugai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168E76-D376-4CD3-94CE-02F067EE6568}"/>
              </a:ext>
            </a:extLst>
          </p:cNvPr>
          <p:cNvSpPr txBox="1"/>
          <p:nvPr/>
        </p:nvSpPr>
        <p:spPr>
          <a:xfrm>
            <a:off x="476609" y="5919931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https://www.youtube.com/watch?v=-EM5hS3GtCA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5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B40A9-923B-40C9-910D-7CED0779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Coleta e Preservação de amostras fecais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BFA127-BF1C-4F2D-8BE9-7DBB305DAC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103120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3488A0"/>
                </a:solidFill>
              </a:rPr>
              <a:t>Tipos de amostras:	</a:t>
            </a:r>
            <a:r>
              <a:rPr lang="pt-BR" dirty="0"/>
              <a:t>			</a:t>
            </a:r>
            <a:br>
              <a:rPr lang="pt-BR" dirty="0"/>
            </a:br>
            <a:endParaRPr lang="pt-BR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dirty="0"/>
              <a:t>Fezes emitidas </a:t>
            </a:r>
            <a:r>
              <a:rPr lang="pt-BR" sz="2400" dirty="0">
                <a:solidFill>
                  <a:srgbClr val="F03F2B"/>
                </a:solidFill>
              </a:rPr>
              <a:t>espontaneamente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dirty="0"/>
              <a:t>Fezes emitidas através do </a:t>
            </a:r>
            <a:r>
              <a:rPr lang="pt-BR" sz="2400" dirty="0">
                <a:solidFill>
                  <a:srgbClr val="F03F2B"/>
                </a:solidFill>
              </a:rPr>
              <a:t>uso de laxantes</a:t>
            </a:r>
            <a:r>
              <a:rPr lang="pt-BR" sz="2400" dirty="0"/>
              <a:t>: fosfato de sódio e sulfato de sódio tamponado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425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arasitas 023">
            <a:extLst>
              <a:ext uri="{FF2B5EF4-FFF2-40B4-BE49-F238E27FC236}">
                <a16:creationId xmlns:a16="http://schemas.microsoft.com/office/drawing/2014/main" id="{785E777A-2DE8-42E4-B6E4-5ED8CCC6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189" y="1572470"/>
            <a:ext cx="5569592" cy="37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0" descr="parasitas 037">
            <a:extLst>
              <a:ext uri="{FF2B5EF4-FFF2-40B4-BE49-F238E27FC236}">
                <a16:creationId xmlns:a16="http://schemas.microsoft.com/office/drawing/2014/main" id="{3BB6C36C-1E1A-49DF-9271-48AF6F4F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72470"/>
            <a:ext cx="5569590" cy="37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138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5CC5-3B98-4236-B7E2-82AE1BEC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III. Métodos de Contagem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E270F-4C2A-459E-BC7A-4E35FBEF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885963" cy="3849624"/>
          </a:xfrm>
        </p:spPr>
        <p:txBody>
          <a:bodyPr/>
          <a:lstStyle/>
          <a:p>
            <a:pPr algn="just">
              <a:buNone/>
            </a:pPr>
            <a:r>
              <a:rPr lang="pt-BR" alt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1. Método de </a:t>
            </a:r>
            <a:r>
              <a:rPr lang="pt-BR" altLang="pt-BR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Stoll</a:t>
            </a:r>
            <a:endParaRPr lang="pt-BR" altLang="pt-BR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altLang="pt-BR" sz="2000" dirty="0">
                <a:cs typeface="Arial" panose="020B0604020202020204" pitchFamily="34" charset="0"/>
              </a:rPr>
              <a:t>		</a:t>
            </a:r>
          </a:p>
          <a:p>
            <a:pPr algn="just">
              <a:buNone/>
            </a:pPr>
            <a:r>
              <a:rPr lang="pt-BR" altLang="pt-BR" sz="2000" dirty="0">
                <a:cs typeface="Arial" panose="020B0604020202020204" pitchFamily="34" charset="0"/>
              </a:rPr>
              <a:t>		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É utilizado principalmente para avaliar </a:t>
            </a:r>
            <a:r>
              <a:rPr lang="pt-BR" altLang="pt-BR" sz="2000" b="1" dirty="0">
                <a:solidFill>
                  <a:srgbClr val="2E3722"/>
                </a:solidFill>
                <a:cs typeface="Arial" panose="020B0604020202020204" pitchFamily="34" charset="0"/>
              </a:rPr>
              <a:t>quantitativamente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as infecções causadas por </a:t>
            </a:r>
            <a:r>
              <a:rPr lang="pt-BR" altLang="pt-BR" sz="2000" b="1" dirty="0" err="1">
                <a:solidFill>
                  <a:srgbClr val="2E3722"/>
                </a:solidFill>
                <a:cs typeface="Arial" panose="020B0604020202020204" pitchFamily="34" charset="0"/>
              </a:rPr>
              <a:t>ancilostomídeos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 O número de ovos de </a:t>
            </a:r>
            <a:r>
              <a:rPr lang="pt-BR" altLang="pt-BR" sz="2000" b="1" dirty="0">
                <a:solidFill>
                  <a:srgbClr val="2E3722"/>
                </a:solidFill>
                <a:cs typeface="Arial" panose="020B0604020202020204" pitchFamily="34" charset="0"/>
              </a:rPr>
              <a:t>outros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helmintos </a:t>
            </a:r>
            <a:r>
              <a:rPr lang="pt-BR" altLang="pt-BR" sz="2000" b="1" dirty="0">
                <a:solidFill>
                  <a:srgbClr val="2E3722"/>
                </a:solidFill>
                <a:cs typeface="Arial" panose="020B0604020202020204" pitchFamily="34" charset="0"/>
              </a:rPr>
              <a:t>também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pode ser avaliado por essa técnica e a quantidade de vermes albergada pelos pacientes calculada, levando-se em conta a consistência das fezes através de constantes previamente estabelecidas.</a:t>
            </a:r>
            <a:endParaRPr lang="pt-BR" altLang="pt-BR" sz="2000" dirty="0">
              <a:solidFill>
                <a:srgbClr val="2E372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4" descr="mso48227">
            <a:extLst>
              <a:ext uri="{FF2B5EF4-FFF2-40B4-BE49-F238E27FC236}">
                <a16:creationId xmlns:a16="http://schemas.microsoft.com/office/drawing/2014/main" id="{DA125223-AADD-42E7-AE87-2AB34BA0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8118" r="8914" b="11162"/>
          <a:stretch>
            <a:fillRect/>
          </a:stretch>
        </p:blipFill>
        <p:spPr bwMode="auto">
          <a:xfrm>
            <a:off x="8530788" y="2275332"/>
            <a:ext cx="2527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20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5CC5-3B98-4236-B7E2-82AE1BEC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III. Métodos de Contagem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E270F-4C2A-459E-BC7A-4E35FBEF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alt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	2. Método de Kato, 1960; Katz, Chaves e Pellegrino, 1972.</a:t>
            </a:r>
            <a:endParaRPr lang="pt-BR" altLang="pt-BR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	</a:t>
            </a:r>
          </a:p>
          <a:p>
            <a:pPr algn="just"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	Esta técnica é uma adaptação do método de Kato-</a:t>
            </a:r>
            <a:r>
              <a:rPr lang="pt-BR" altLang="pt-BR" sz="2000" dirty="0" err="1">
                <a:solidFill>
                  <a:srgbClr val="2E3722"/>
                </a:solidFill>
                <a:cs typeface="Arial" panose="020B0604020202020204" pitchFamily="34" charset="0"/>
              </a:rPr>
              <a:t>Miúra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para torná-lo quantitativo. É simples e de </a:t>
            </a:r>
            <a:r>
              <a:rPr lang="pt-BR" altLang="pt-BR" sz="2000" b="1" dirty="0">
                <a:solidFill>
                  <a:srgbClr val="3488A0"/>
                </a:solidFill>
                <a:cs typeface="Arial" panose="020B0604020202020204" pitchFamily="34" charset="0"/>
              </a:rPr>
              <a:t>fácil execução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, sendo o método de escolha para a pesquisa de </a:t>
            </a:r>
            <a:r>
              <a:rPr lang="pt-BR" altLang="pt-BR" sz="2000" dirty="0">
                <a:solidFill>
                  <a:srgbClr val="0070C0"/>
                </a:solidFill>
                <a:cs typeface="Arial" panose="020B0604020202020204" pitchFamily="34" charset="0"/>
              </a:rPr>
              <a:t>helmintos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, sobretudo </a:t>
            </a:r>
            <a:r>
              <a:rPr lang="pt-BR" altLang="pt-BR" sz="2000" b="1" i="1" dirty="0">
                <a:solidFill>
                  <a:srgbClr val="3488A0"/>
                </a:solidFill>
                <a:cs typeface="Arial" panose="020B0604020202020204" pitchFamily="34" charset="0"/>
              </a:rPr>
              <a:t>Schistosoma mansoni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 Entretanto </a:t>
            </a:r>
            <a:r>
              <a:rPr lang="pt-BR" altLang="pt-BR" sz="2000" dirty="0">
                <a:solidFill>
                  <a:srgbClr val="FF0000"/>
                </a:solidFill>
                <a:cs typeface="Arial" panose="020B0604020202020204" pitchFamily="34" charset="0"/>
              </a:rPr>
              <a:t>não é recomendado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para contagem de </a:t>
            </a:r>
            <a:r>
              <a:rPr lang="pt-BR" altLang="pt-BR" sz="2000" dirty="0">
                <a:solidFill>
                  <a:srgbClr val="FF0000"/>
                </a:solidFill>
                <a:cs typeface="Arial" panose="020B0604020202020204" pitchFamily="34" charset="0"/>
              </a:rPr>
              <a:t>ovos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de </a:t>
            </a:r>
            <a:r>
              <a:rPr lang="pt-BR" altLang="pt-BR" sz="2000" dirty="0" err="1">
                <a:solidFill>
                  <a:srgbClr val="FF0000"/>
                </a:solidFill>
                <a:cs typeface="Arial" panose="020B0604020202020204" pitchFamily="34" charset="0"/>
              </a:rPr>
              <a:t>ancilostomídeos</a:t>
            </a:r>
            <a:r>
              <a:rPr lang="pt-BR" altLang="pt-BR" sz="2000" dirty="0">
                <a:solidFill>
                  <a:srgbClr val="FF0000"/>
                </a:solidFill>
                <a:cs typeface="Arial" panose="020B0604020202020204" pitchFamily="34" charset="0"/>
              </a:rPr>
              <a:t> e </a:t>
            </a:r>
            <a:r>
              <a:rPr lang="pt-BR" altLang="pt-BR" sz="2000" i="1" dirty="0" err="1">
                <a:solidFill>
                  <a:srgbClr val="FF0000"/>
                </a:solidFill>
                <a:cs typeface="Arial" panose="020B0604020202020204" pitchFamily="34" charset="0"/>
              </a:rPr>
              <a:t>Hymenolepis</a:t>
            </a:r>
            <a:r>
              <a:rPr lang="pt-BR" altLang="pt-BR" sz="20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i="1" dirty="0">
                <a:solidFill>
                  <a:srgbClr val="2E3722"/>
                </a:solidFill>
                <a:cs typeface="Arial" panose="020B0604020202020204" pitchFamily="34" charset="0"/>
              </a:rPr>
              <a:t>nana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(após uma hora de preparo). </a:t>
            </a:r>
            <a:r>
              <a:rPr lang="pt-BR" altLang="pt-BR" sz="2000" dirty="0">
                <a:solidFill>
                  <a:srgbClr val="FF0000"/>
                </a:solidFill>
                <a:cs typeface="Arial" panose="020B0604020202020204" pitchFamily="34" charset="0"/>
              </a:rPr>
              <a:t>Não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é adequado para visualização de </a:t>
            </a:r>
            <a:r>
              <a:rPr lang="pt-BR" altLang="pt-BR" sz="2000" dirty="0">
                <a:solidFill>
                  <a:srgbClr val="FF0000"/>
                </a:solidFill>
                <a:cs typeface="Arial" panose="020B0604020202020204" pitchFamily="34" charset="0"/>
              </a:rPr>
              <a:t>protozoários e larvas de helmintos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</a:t>
            </a:r>
            <a:endParaRPr lang="pt-BR" altLang="pt-BR" sz="2000" dirty="0">
              <a:solidFill>
                <a:srgbClr val="2E372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2E37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22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85C15FA-E420-47F1-AAC4-C9CC2ADA8742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315E36-D578-4267-8BDC-D5E43AA2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040" y="852706"/>
            <a:ext cx="486092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Método de Kato-Katz</a:t>
            </a:r>
          </a:p>
        </p:txBody>
      </p:sp>
      <p:pic>
        <p:nvPicPr>
          <p:cNvPr id="5" name="Picture 6" descr="figura 1">
            <a:extLst>
              <a:ext uri="{FF2B5EF4-FFF2-40B4-BE49-F238E27FC236}">
                <a16:creationId xmlns:a16="http://schemas.microsoft.com/office/drawing/2014/main" id="{75C90183-3C44-4179-8581-7534F662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1" y="1941251"/>
            <a:ext cx="239640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0E91EC80-B763-47C8-B4A1-9E1FDEBB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134" y="2001837"/>
            <a:ext cx="5134739" cy="178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Espátula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Cartão retangular (com um orifício de 6 mm)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Lâmina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Tela de náilon </a:t>
            </a:r>
          </a:p>
          <a:p>
            <a:pPr eaLnBrk="1" hangingPunct="1">
              <a:lnSpc>
                <a:spcPct val="125000"/>
              </a:lnSpc>
              <a:buClr>
                <a:srgbClr val="FFFF00"/>
              </a:buClr>
            </a:pPr>
            <a:endParaRPr lang="pt-BR" altLang="pt-B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8" descr="figura 2">
            <a:extLst>
              <a:ext uri="{FF2B5EF4-FFF2-40B4-BE49-F238E27FC236}">
                <a16:creationId xmlns:a16="http://schemas.microsoft.com/office/drawing/2014/main" id="{2DB1B597-23E7-442D-8715-D10AC555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1" y="4190562"/>
            <a:ext cx="244502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45D9A971-54ED-4D91-BD58-C93FD69C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134" y="4688941"/>
            <a:ext cx="4788555" cy="7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Papel celofane semipermeável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Solução Verde de </a:t>
            </a:r>
            <a:r>
              <a:rPr lang="pt-BR" altLang="pt-BR" sz="1800" dirty="0" err="1">
                <a:solidFill>
                  <a:srgbClr val="2E3722"/>
                </a:solidFill>
                <a:latin typeface="Arial" panose="020B0604020202020204" pitchFamily="34" charset="0"/>
              </a:rPr>
              <a:t>Malaquita</a:t>
            </a: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em glicerina</a:t>
            </a:r>
          </a:p>
        </p:txBody>
      </p:sp>
      <p:pic>
        <p:nvPicPr>
          <p:cNvPr id="2" name="Picture 2" descr="Fiocruz lança o Helm Test para diagnóstico da esquistossomose - MATERIAL DE  ENDEMIAS">
            <a:extLst>
              <a:ext uri="{FF2B5EF4-FFF2-40B4-BE49-F238E27FC236}">
                <a16:creationId xmlns:a16="http://schemas.microsoft.com/office/drawing/2014/main" id="{1A425FAA-214E-45E6-8D7D-6B2E46BE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04" y="2713711"/>
            <a:ext cx="2794082" cy="21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00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85B33B4A-73E9-4DA3-B954-9CF2CE46A852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AC8B3B5-06D4-4E15-89CB-17946333B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914" y="1135654"/>
            <a:ext cx="4852610" cy="109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Comprimir a tela de náilon sobre as fezes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Raspar com uma espátula 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t-BR" altLang="pt-BR" sz="1800" dirty="0">
              <a:solidFill>
                <a:srgbClr val="2E372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5" descr="figura 3">
            <a:extLst>
              <a:ext uri="{FF2B5EF4-FFF2-40B4-BE49-F238E27FC236}">
                <a16:creationId xmlns:a16="http://schemas.microsoft.com/office/drawing/2014/main" id="{D2C4F5B2-448C-4001-8D2F-78F803D3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" y="661485"/>
            <a:ext cx="24392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igura 4">
            <a:extLst>
              <a:ext uri="{FF2B5EF4-FFF2-40B4-BE49-F238E27FC236}">
                <a16:creationId xmlns:a16="http://schemas.microsoft.com/office/drawing/2014/main" id="{B8BB256F-1FB2-4448-932C-C448C9CC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" y="2563672"/>
            <a:ext cx="244502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DD507DFC-F2E9-4A4B-B97F-D0E61083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914" y="2665634"/>
            <a:ext cx="6731651" cy="144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Transferir as fezes filtrada para um cartão retangular contendo um orifício que deve estar sobre uma lâmina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Preencher completamente o orifício</a:t>
            </a:r>
          </a:p>
          <a:p>
            <a:pPr marL="342900" indent="-342900" eaLnBrk="1" hangingPunct="1">
              <a:lnSpc>
                <a:spcPct val="125000"/>
              </a:lnSpc>
              <a:buClr>
                <a:srgbClr val="FFFF00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Retirar o cartão cuidadosamente </a:t>
            </a:r>
          </a:p>
        </p:txBody>
      </p:sp>
      <p:pic>
        <p:nvPicPr>
          <p:cNvPr id="8" name="Picture 8" descr="figura 5">
            <a:extLst>
              <a:ext uri="{FF2B5EF4-FFF2-40B4-BE49-F238E27FC236}">
                <a16:creationId xmlns:a16="http://schemas.microsoft.com/office/drawing/2014/main" id="{BD0A83B7-D0A7-4CD9-B72D-B12E443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6" y="4465859"/>
            <a:ext cx="246150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C19E8C56-ACE5-4471-B5AC-322408C3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914" y="4635510"/>
            <a:ext cx="4679486" cy="109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Clr>
                <a:srgbClr val="FFFF00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 dirty="0" err="1">
                <a:solidFill>
                  <a:srgbClr val="2E3722"/>
                </a:solidFill>
                <a:latin typeface="Arial" panose="020B0604020202020204" pitchFamily="34" charset="0"/>
              </a:rPr>
              <a:t>Cubrir</a:t>
            </a: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o material fecal com a lamínula</a:t>
            </a:r>
            <a:b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</a:b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 de papel celofane embebido na solução</a:t>
            </a:r>
            <a:b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</a:b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 de Verde </a:t>
            </a:r>
            <a:r>
              <a:rPr lang="pt-BR" altLang="pt-BR" sz="1800" dirty="0" err="1">
                <a:solidFill>
                  <a:srgbClr val="2E3722"/>
                </a:solidFill>
                <a:latin typeface="Arial" panose="020B0604020202020204" pitchFamily="34" charset="0"/>
              </a:rPr>
              <a:t>Malaquita</a:t>
            </a:r>
            <a:r>
              <a:rPr lang="pt-BR" altLang="pt-BR" sz="1800" dirty="0">
                <a:solidFill>
                  <a:srgbClr val="2E372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7728BA2-E0D3-4534-BCD5-DB077F19B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914" y="5779383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No. de ovos x 24 = No. ovos/g de fezes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FA3964F-3CA9-4C52-B01C-AB8150A6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566738"/>
            <a:ext cx="267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u="sng">
                <a:solidFill>
                  <a:srgbClr val="2E3722"/>
                </a:solidFill>
                <a:latin typeface="Arial" panose="020B0604020202020204" pitchFamily="34" charset="0"/>
              </a:rPr>
              <a:t>PROCEDIMENTO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13F26B-D536-4D32-80B9-559D632935BE}"/>
              </a:ext>
            </a:extLst>
          </p:cNvPr>
          <p:cNvSpPr txBox="1"/>
          <p:nvPr/>
        </p:nvSpPr>
        <p:spPr>
          <a:xfrm>
            <a:off x="9046953" y="5648247"/>
            <a:ext cx="261164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https://www.youtube.com/watch?v=apuE0YQxVnk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43353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31E30841-B849-4918-97BA-644A8705E2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799" y="1897856"/>
            <a:ext cx="5011885" cy="421039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altLang="pt-BR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pt-BR" alt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	1. </a:t>
            </a:r>
            <a:r>
              <a:rPr lang="pt-BR" altLang="pt-BR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Swab</a:t>
            </a:r>
            <a:r>
              <a:rPr lang="pt-BR" alt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 Anal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Método baseado na biologia do </a:t>
            </a:r>
            <a:r>
              <a:rPr lang="pt-BR" altLang="pt-BR" sz="2000" b="1" i="1" dirty="0" err="1">
                <a:solidFill>
                  <a:srgbClr val="2E3722"/>
                </a:solidFill>
                <a:cs typeface="Arial" panose="020B0604020202020204" pitchFamily="34" charset="0"/>
              </a:rPr>
              <a:t>Enterobius</a:t>
            </a:r>
            <a:r>
              <a:rPr lang="pt-BR" altLang="pt-BR" sz="2000" b="1" i="1" dirty="0">
                <a:solidFill>
                  <a:srgbClr val="2E3722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i="1" dirty="0" err="1">
                <a:solidFill>
                  <a:srgbClr val="2E3722"/>
                </a:solidFill>
                <a:cs typeface="Arial" panose="020B0604020202020204" pitchFamily="34" charset="0"/>
              </a:rPr>
              <a:t>vermicularis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 As fêmeas migram para a região anal e perianal, onde fazem sua desova; os ovos permanecem aderidos à mucosa nessa região. Assim, são facilmente coletados com fita adesiva. </a:t>
            </a:r>
            <a:r>
              <a:rPr lang="pt-BR" altLang="pt-BR" sz="2000" u="sng" dirty="0">
                <a:solidFill>
                  <a:srgbClr val="2E3722"/>
                </a:solidFill>
                <a:cs typeface="Arial" panose="020B0604020202020204" pitchFamily="34" charset="0"/>
              </a:rPr>
              <a:t>Eventualmente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pode ser utilizado para coletar ovos de </a:t>
            </a:r>
            <a:r>
              <a:rPr lang="pt-BR" altLang="pt-BR" sz="2000" i="1" dirty="0" err="1">
                <a:solidFill>
                  <a:srgbClr val="2E3722"/>
                </a:solidFill>
                <a:cs typeface="Arial" panose="020B0604020202020204" pitchFamily="34" charset="0"/>
              </a:rPr>
              <a:t>Taenia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</a:t>
            </a:r>
            <a:endParaRPr lang="pt-BR" altLang="pt-BR" sz="2000" dirty="0">
              <a:solidFill>
                <a:srgbClr val="2E3722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endParaRPr lang="pt-BR" altLang="pt-BR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000" dirty="0">
              <a:solidFill>
                <a:schemeClr val="bg1"/>
              </a:solidFill>
            </a:endParaRPr>
          </a:p>
        </p:txBody>
      </p:sp>
      <p:pic>
        <p:nvPicPr>
          <p:cNvPr id="45060" name="Picture 9">
            <a:extLst>
              <a:ext uri="{FF2B5EF4-FFF2-40B4-BE49-F238E27FC236}">
                <a16:creationId xmlns:a16="http://schemas.microsoft.com/office/drawing/2014/main" id="{40214772-8B07-4C21-861B-CCC657ED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35" y="1809410"/>
            <a:ext cx="2233613" cy="204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11">
            <a:extLst>
              <a:ext uri="{FF2B5EF4-FFF2-40B4-BE49-F238E27FC236}">
                <a16:creationId xmlns:a16="http://schemas.microsoft.com/office/drawing/2014/main" id="{16A28D15-D051-4BAC-A3C1-8BA8CBF5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798" y="1809410"/>
            <a:ext cx="2693290" cy="204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12">
            <a:extLst>
              <a:ext uri="{FF2B5EF4-FFF2-40B4-BE49-F238E27FC236}">
                <a16:creationId xmlns:a16="http://schemas.microsoft.com/office/drawing/2014/main" id="{69E6B22A-2B97-4598-9A01-B4515410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41" y="4169119"/>
            <a:ext cx="2661813" cy="1939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A262D5A-20A3-4BBE-8E18-5A28AB6F87C1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b="1" dirty="0"/>
              <a:t>IV. Métodos Especiais de Coloração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6F0FC9-6FCF-4CB0-B0D6-19AC2C2C6FDF}"/>
              </a:ext>
            </a:extLst>
          </p:cNvPr>
          <p:cNvSpPr txBox="1"/>
          <p:nvPr/>
        </p:nvSpPr>
        <p:spPr>
          <a:xfrm>
            <a:off x="607851" y="5892240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https://www.youtube.com/watch?v=T1X2WQ4hu84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42192CE4-065C-453B-A2C3-23647B24A2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799" y="1927429"/>
            <a:ext cx="5375945" cy="41148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pt-BR" alt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	2. Tamisação das fezes</a:t>
            </a:r>
            <a:endParaRPr lang="pt-BR" altLang="pt-BR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	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Método para pesquisa de </a:t>
            </a:r>
            <a:r>
              <a:rPr lang="pt-BR" altLang="pt-BR" sz="2000" b="1" dirty="0" err="1">
                <a:solidFill>
                  <a:srgbClr val="3488A0"/>
                </a:solidFill>
                <a:cs typeface="Arial" panose="020B0604020202020204" pitchFamily="34" charset="0"/>
              </a:rPr>
              <a:t>proglotes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de </a:t>
            </a:r>
            <a:r>
              <a:rPr lang="pt-BR" altLang="pt-BR" sz="2000" b="1" i="1" dirty="0" err="1">
                <a:solidFill>
                  <a:srgbClr val="3488A0"/>
                </a:solidFill>
                <a:cs typeface="Arial" panose="020B0604020202020204" pitchFamily="34" charset="0"/>
              </a:rPr>
              <a:t>Taenia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, por meio de lavagem e </a:t>
            </a:r>
            <a:r>
              <a:rPr lang="pt-BR" altLang="pt-BR" sz="2000" dirty="0" err="1">
                <a:solidFill>
                  <a:srgbClr val="2E3722"/>
                </a:solidFill>
                <a:cs typeface="Arial" panose="020B0604020202020204" pitchFamily="34" charset="0"/>
              </a:rPr>
              <a:t>peneiragem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das fezes </a:t>
            </a:r>
            <a:r>
              <a:rPr lang="pt-BR" altLang="pt-BR" sz="2000" u="sng" dirty="0">
                <a:solidFill>
                  <a:srgbClr val="2E3722"/>
                </a:solidFill>
                <a:cs typeface="Arial" panose="020B0604020202020204" pitchFamily="34" charset="0"/>
              </a:rPr>
              <a:t>coletadas durante 24 horas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 Este processo oferece vantagem por permitir o diagnóstico diferencial entre </a:t>
            </a:r>
            <a:r>
              <a:rPr lang="pt-BR" altLang="pt-BR" sz="2000" b="1" i="1" dirty="0">
                <a:solidFill>
                  <a:srgbClr val="3488A0"/>
                </a:solidFill>
                <a:cs typeface="Arial" panose="020B0604020202020204" pitchFamily="34" charset="0"/>
              </a:rPr>
              <a:t>T. </a:t>
            </a:r>
            <a:r>
              <a:rPr lang="pt-BR" altLang="pt-BR" sz="2000" b="1" i="1" dirty="0" err="1">
                <a:solidFill>
                  <a:srgbClr val="3488A0"/>
                </a:solidFill>
                <a:cs typeface="Arial" panose="020B0604020202020204" pitchFamily="34" charset="0"/>
              </a:rPr>
              <a:t>solium</a:t>
            </a:r>
            <a:r>
              <a:rPr lang="pt-BR" altLang="pt-BR" sz="2000" b="1" dirty="0">
                <a:solidFill>
                  <a:srgbClr val="3488A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e </a:t>
            </a:r>
            <a:r>
              <a:rPr lang="pt-BR" altLang="pt-BR" sz="2000" b="1" i="1" dirty="0">
                <a:solidFill>
                  <a:srgbClr val="3488A0"/>
                </a:solidFill>
                <a:cs typeface="Arial" panose="020B0604020202020204" pitchFamily="34" charset="0"/>
              </a:rPr>
              <a:t>T. </a:t>
            </a:r>
            <a:r>
              <a:rPr lang="pt-BR" altLang="pt-BR" sz="2000" b="1" i="1" dirty="0" err="1">
                <a:solidFill>
                  <a:srgbClr val="3488A0"/>
                </a:solidFill>
                <a:cs typeface="Arial" panose="020B0604020202020204" pitchFamily="34" charset="0"/>
              </a:rPr>
              <a:t>saginata</a:t>
            </a:r>
            <a:r>
              <a:rPr lang="pt-BR" altLang="pt-BR" sz="2000" b="1" dirty="0">
                <a:solidFill>
                  <a:srgbClr val="3488A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após clarificação e observação das </a:t>
            </a:r>
            <a:r>
              <a:rPr lang="pt-BR" altLang="pt-BR" sz="2000" dirty="0" err="1">
                <a:solidFill>
                  <a:srgbClr val="2E3722"/>
                </a:solidFill>
                <a:cs typeface="Arial" panose="020B0604020202020204" pitchFamily="34" charset="0"/>
              </a:rPr>
              <a:t>proglotes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</a:t>
            </a:r>
            <a:endParaRPr lang="pt-BR" altLang="pt-BR" sz="2000" dirty="0">
              <a:solidFill>
                <a:srgbClr val="2E3722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6" descr="Macro-Tamisação">
            <a:extLst>
              <a:ext uri="{FF2B5EF4-FFF2-40B4-BE49-F238E27FC236}">
                <a16:creationId xmlns:a16="http://schemas.microsoft.com/office/drawing/2014/main" id="{6EC358A2-EB9D-442D-9558-651D64D02F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7518" y="2784491"/>
            <a:ext cx="3810000" cy="2659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A824C9C-289D-42C1-8E70-5ED54CAC2CA6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b="1" dirty="0"/>
              <a:t>IV. Métodos Especiais de Coloração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5" descr="Taenias-proglotes 2">
            <a:extLst>
              <a:ext uri="{FF2B5EF4-FFF2-40B4-BE49-F238E27FC236}">
                <a16:creationId xmlns:a16="http://schemas.microsoft.com/office/drawing/2014/main" id="{966406C0-4EB5-4207-836A-93D8D74631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9765" y="1022784"/>
            <a:ext cx="6332470" cy="4812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C5156CB6-D750-4086-877E-7FCA353899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1" y="2014195"/>
            <a:ext cx="6240010" cy="4201212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pt-BR" altLang="pt-BR" sz="2000" b="1" dirty="0">
                <a:solidFill>
                  <a:srgbClr val="2E3722"/>
                </a:solidFill>
                <a:cs typeface="Arial" panose="020B0604020202020204" pitchFamily="34" charset="0"/>
              </a:rPr>
              <a:t>	3. Hematoxilina Férrica</a:t>
            </a:r>
            <a:endParaRPr lang="pt-BR" altLang="pt-BR" sz="2000" b="1" dirty="0">
              <a:solidFill>
                <a:srgbClr val="2E3722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	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Método de coloração para </a:t>
            </a:r>
            <a:r>
              <a:rPr lang="pt-BR" altLang="pt-BR" sz="2000" b="1" dirty="0">
                <a:solidFill>
                  <a:srgbClr val="2E3722"/>
                </a:solidFill>
                <a:cs typeface="Arial" panose="020B0604020202020204" pitchFamily="34" charset="0"/>
              </a:rPr>
              <a:t>protozoários intestinais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, os quais </a:t>
            </a:r>
            <a:r>
              <a:rPr lang="pt-BR" altLang="pt-BR" sz="2000" dirty="0">
                <a:solidFill>
                  <a:srgbClr val="3488A0"/>
                </a:solidFill>
                <a:cs typeface="Arial" panose="020B0604020202020204" pitchFamily="34" charset="0"/>
              </a:rPr>
              <a:t>tomam a cor azulada 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ou </a:t>
            </a:r>
            <a:r>
              <a:rPr lang="pt-BR" altLang="pt-BR" sz="2000" dirty="0">
                <a:solidFill>
                  <a:srgbClr val="3488A0"/>
                </a:solidFill>
                <a:cs typeface="Arial" panose="020B0604020202020204" pitchFamily="34" charset="0"/>
              </a:rPr>
              <a:t>cinzenta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com estruturas nucleares em preto. Os corpos </a:t>
            </a:r>
            <a:r>
              <a:rPr lang="pt-BR" altLang="pt-BR" sz="2000" dirty="0" err="1">
                <a:solidFill>
                  <a:srgbClr val="2E3722"/>
                </a:solidFill>
                <a:cs typeface="Arial" panose="020B0604020202020204" pitchFamily="34" charset="0"/>
              </a:rPr>
              <a:t>cromatóides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dos </a:t>
            </a:r>
            <a:r>
              <a:rPr lang="pt-BR" altLang="pt-BR" sz="2000" b="1" dirty="0">
                <a:solidFill>
                  <a:srgbClr val="3488A0"/>
                </a:solidFill>
                <a:cs typeface="Arial" panose="020B0604020202020204" pitchFamily="34" charset="0"/>
              </a:rPr>
              <a:t>cistos das amebas 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e inclusões, tais como bactérias ou então hemácias no citoplasma dos </a:t>
            </a:r>
            <a:r>
              <a:rPr lang="pt-BR" altLang="pt-BR" sz="2000" b="1" dirty="0" err="1">
                <a:solidFill>
                  <a:srgbClr val="3488A0"/>
                </a:solidFill>
                <a:cs typeface="Arial" panose="020B0604020202020204" pitchFamily="34" charset="0"/>
              </a:rPr>
              <a:t>trofozoítos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, coram-se de </a:t>
            </a:r>
            <a:r>
              <a:rPr lang="pt-BR" altLang="pt-BR" sz="2000" b="1" dirty="0">
                <a:solidFill>
                  <a:srgbClr val="2E3722"/>
                </a:solidFill>
                <a:cs typeface="Arial" panose="020B0604020202020204" pitchFamily="34" charset="0"/>
              </a:rPr>
              <a:t>preto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Tx/>
              <a:buNone/>
            </a:pPr>
            <a:b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</a:br>
            <a:r>
              <a:rPr lang="en-US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»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É uma técnica complicada por apresentar várias etapas para sua execução</a:t>
            </a:r>
            <a:endParaRPr lang="pt-BR" altLang="pt-BR" sz="2000" dirty="0">
              <a:solidFill>
                <a:srgbClr val="2E3722"/>
              </a:solidFill>
              <a:cs typeface="Times New Roman" panose="02020603050405020304" pitchFamily="18" charset="0"/>
            </a:endParaRPr>
          </a:p>
        </p:txBody>
      </p:sp>
      <p:pic>
        <p:nvPicPr>
          <p:cNvPr id="48132" name="Picture 12" descr="G lamblia">
            <a:extLst>
              <a:ext uri="{FF2B5EF4-FFF2-40B4-BE49-F238E27FC236}">
                <a16:creationId xmlns:a16="http://schemas.microsoft.com/office/drawing/2014/main" id="{7FB0BD20-0C93-45C4-A4E9-B632891A68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7034" y="2174147"/>
            <a:ext cx="37306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5CF57A8-B53A-41A5-9CD2-FDAEDE012515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b="1" dirty="0"/>
              <a:t>IV. Métodos Especiais de Coloração</a:t>
            </a: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19136BA6-5163-41D0-A963-55A3B30237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59342"/>
            <a:ext cx="5922628" cy="4319149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pt-BR" alt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	4. Coloração pelo </a:t>
            </a:r>
            <a:r>
              <a:rPr lang="pt-BR" altLang="pt-BR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Tricrômico</a:t>
            </a:r>
            <a:endParaRPr lang="pt-BR" altLang="pt-BR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	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Método de coloração para </a:t>
            </a:r>
            <a:r>
              <a:rPr lang="pt-BR" altLang="pt-BR" sz="2000" u="sng" dirty="0">
                <a:solidFill>
                  <a:srgbClr val="2E3722"/>
                </a:solidFill>
                <a:cs typeface="Arial" panose="020B0604020202020204" pitchFamily="34" charset="0"/>
              </a:rPr>
              <a:t>protozoários intestinais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, </a:t>
            </a:r>
            <a:r>
              <a:rPr lang="pt-BR" altLang="pt-BR" sz="2000" dirty="0">
                <a:solidFill>
                  <a:srgbClr val="2E3722"/>
                </a:solidFill>
              </a:rPr>
              <a:t>os quais tomam a </a:t>
            </a:r>
            <a:r>
              <a:rPr lang="pt-BR" altLang="pt-BR" sz="2000" b="1" dirty="0">
                <a:solidFill>
                  <a:srgbClr val="3488A0"/>
                </a:solidFill>
              </a:rPr>
              <a:t>cor </a:t>
            </a:r>
            <a:r>
              <a:rPr lang="pt-BR" altLang="pt-BR" sz="2000" b="1" dirty="0" err="1">
                <a:solidFill>
                  <a:srgbClr val="3488A0"/>
                </a:solidFill>
              </a:rPr>
              <a:t>verde-azulada</a:t>
            </a:r>
            <a:r>
              <a:rPr lang="pt-BR" altLang="pt-BR" sz="2000" dirty="0">
                <a:solidFill>
                  <a:srgbClr val="2E3722"/>
                </a:solidFill>
              </a:rPr>
              <a:t>. A cromatina nuclear, corpos </a:t>
            </a:r>
            <a:r>
              <a:rPr lang="pt-BR" altLang="pt-BR" sz="2000" dirty="0" err="1">
                <a:solidFill>
                  <a:srgbClr val="2E3722"/>
                </a:solidFill>
              </a:rPr>
              <a:t>cromatóides</a:t>
            </a:r>
            <a:r>
              <a:rPr lang="pt-BR" altLang="pt-BR" sz="2000" dirty="0">
                <a:solidFill>
                  <a:srgbClr val="2E3722"/>
                </a:solidFill>
              </a:rPr>
              <a:t>, hemácias e bactérias coram-se de </a:t>
            </a:r>
            <a:r>
              <a:rPr lang="pt-BR" altLang="pt-BR" sz="2000" dirty="0">
                <a:solidFill>
                  <a:srgbClr val="C00000"/>
                </a:solidFill>
              </a:rPr>
              <a:t>vermelho</a:t>
            </a:r>
            <a:r>
              <a:rPr lang="pt-BR" altLang="pt-BR" sz="2000" dirty="0">
                <a:solidFill>
                  <a:srgbClr val="2E3722"/>
                </a:solidFill>
              </a:rPr>
              <a:t> ou </a:t>
            </a:r>
            <a:r>
              <a:rPr lang="pt-BR" altLang="pt-BR" sz="2000" dirty="0">
                <a:solidFill>
                  <a:srgbClr val="C00000"/>
                </a:solidFill>
              </a:rPr>
              <a:t>púrpura escuro</a:t>
            </a:r>
            <a:r>
              <a:rPr lang="pt-BR" altLang="pt-BR" sz="2000" dirty="0">
                <a:solidFill>
                  <a:srgbClr val="2E3722"/>
                </a:solidFill>
              </a:rPr>
              <a:t>. O material de fundo, usualmente cora-se em verde, contrastando com o protozoário</a:t>
            </a:r>
            <a:r>
              <a:rPr lang="pt-BR" altLang="pt-BR" sz="2000" i="1" dirty="0">
                <a:solidFill>
                  <a:srgbClr val="2E3722"/>
                </a:solidFill>
              </a:rPr>
              <a:t>. </a:t>
            </a:r>
            <a:endParaRPr lang="pt-BR" altLang="pt-BR" sz="2000" dirty="0">
              <a:solidFill>
                <a:srgbClr val="2E3722"/>
              </a:solidFill>
              <a:cs typeface="Arial" panose="020B0604020202020204" pitchFamily="34" charset="0"/>
            </a:endParaRPr>
          </a:p>
        </p:txBody>
      </p:sp>
      <p:pic>
        <p:nvPicPr>
          <p:cNvPr id="49156" name="Picture 5" descr="Ehisto_troph_tric">
            <a:extLst>
              <a:ext uri="{FF2B5EF4-FFF2-40B4-BE49-F238E27FC236}">
                <a16:creationId xmlns:a16="http://schemas.microsoft.com/office/drawing/2014/main" id="{8CF5CDEE-AC72-4001-A5D6-594BD9D216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2796" y="2031480"/>
            <a:ext cx="3316448" cy="3845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3FD7BD9-BBD2-4053-B561-E3887F9006A4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b="1" dirty="0"/>
              <a:t>IV. Métodos Especiais de Coloração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B40A9-923B-40C9-910D-7CED0779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Coleta e Preservação de amostras fecais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BFA127-BF1C-4F2D-8BE9-7DBB305DAC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103120"/>
            <a:ext cx="10058400" cy="3849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3488A0"/>
                </a:solidFill>
              </a:rPr>
              <a:t>Fatores considerados na coleta das fezes: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sz="2400" dirty="0"/>
              <a:t>Tipo de recipiente utilizado para coleta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	Idade da amostra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	Volume de material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	Utilização de medicamentos interferentes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4675DB74-1BCB-404D-88A5-A515EFB51276}"/>
              </a:ext>
            </a:extLst>
          </p:cNvPr>
          <p:cNvGrpSpPr/>
          <p:nvPr/>
        </p:nvGrpSpPr>
        <p:grpSpPr>
          <a:xfrm>
            <a:off x="1275026" y="2696219"/>
            <a:ext cx="715560" cy="712800"/>
            <a:chOff x="6254131" y="3429000"/>
            <a:chExt cx="715560" cy="712800"/>
          </a:xfrm>
        </p:grpSpPr>
        <p:sp>
          <p:nvSpPr>
            <p:cNvPr id="6" name="Forma Livre 175">
              <a:extLst>
                <a:ext uri="{FF2B5EF4-FFF2-40B4-BE49-F238E27FC236}">
                  <a16:creationId xmlns:a16="http://schemas.microsoft.com/office/drawing/2014/main" id="{A93B87AB-9190-4E27-AD9A-122E1960E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05242" y="3480010"/>
              <a:ext cx="613337" cy="610780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6 h 193"/>
                <a:gd name="T4" fmla="*/ 96 w 193"/>
                <a:gd name="T5" fmla="*/ 0 h 193"/>
                <a:gd name="T6" fmla="*/ 193 w 193"/>
                <a:gd name="T7" fmla="*/ 96 h 193"/>
                <a:gd name="T8" fmla="*/ 96 w 193"/>
                <a:gd name="T9" fmla="*/ 193 h 193"/>
                <a:gd name="T10" fmla="*/ 96 w 193"/>
                <a:gd name="T11" fmla="*/ 8 h 193"/>
                <a:gd name="T12" fmla="*/ 8 w 193"/>
                <a:gd name="T13" fmla="*/ 96 h 193"/>
                <a:gd name="T14" fmla="*/ 96 w 193"/>
                <a:gd name="T15" fmla="*/ 185 h 193"/>
                <a:gd name="T16" fmla="*/ 185 w 193"/>
                <a:gd name="T17" fmla="*/ 96 h 193"/>
                <a:gd name="T18" fmla="*/ 96 w 193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3" y="43"/>
                    <a:pt x="193" y="96"/>
                  </a:cubicBezTo>
                  <a:cubicBezTo>
                    <a:pt x="193" y="150"/>
                    <a:pt x="149" y="193"/>
                    <a:pt x="96" y="193"/>
                  </a:cubicBezTo>
                  <a:close/>
                  <a:moveTo>
                    <a:pt x="96" y="8"/>
                  </a:moveTo>
                  <a:cubicBezTo>
                    <a:pt x="48" y="8"/>
                    <a:pt x="8" y="48"/>
                    <a:pt x="8" y="96"/>
                  </a:cubicBezTo>
                  <a:cubicBezTo>
                    <a:pt x="8" y="145"/>
                    <a:pt x="48" y="185"/>
                    <a:pt x="96" y="185"/>
                  </a:cubicBezTo>
                  <a:cubicBezTo>
                    <a:pt x="145" y="185"/>
                    <a:pt x="185" y="145"/>
                    <a:pt x="185" y="96"/>
                  </a:cubicBezTo>
                  <a:cubicBezTo>
                    <a:pt x="185" y="48"/>
                    <a:pt x="145" y="8"/>
                    <a:pt x="9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  <p:sp>
          <p:nvSpPr>
            <p:cNvPr id="7" name="Forma Livre 176">
              <a:extLst>
                <a:ext uri="{FF2B5EF4-FFF2-40B4-BE49-F238E27FC236}">
                  <a16:creationId xmlns:a16="http://schemas.microsoft.com/office/drawing/2014/main" id="{99CCCE39-F604-48C7-80BF-80643645F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131" y="3429000"/>
              <a:ext cx="715560" cy="712800"/>
            </a:xfrm>
            <a:custGeom>
              <a:avLst/>
              <a:gdLst>
                <a:gd name="T0" fmla="*/ 112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2 w 225"/>
                <a:gd name="T9" fmla="*/ 0 h 225"/>
                <a:gd name="T10" fmla="*/ 112 w 225"/>
                <a:gd name="T11" fmla="*/ 40 h 225"/>
                <a:gd name="T12" fmla="*/ 61 w 225"/>
                <a:gd name="T13" fmla="*/ 61 h 225"/>
                <a:gd name="T14" fmla="*/ 40 w 225"/>
                <a:gd name="T15" fmla="*/ 112 h 225"/>
                <a:gd name="T16" fmla="*/ 61 w 225"/>
                <a:gd name="T17" fmla="*/ 164 h 225"/>
                <a:gd name="T18" fmla="*/ 112 w 225"/>
                <a:gd name="T19" fmla="*/ 185 h 225"/>
                <a:gd name="T20" fmla="*/ 163 w 225"/>
                <a:gd name="T21" fmla="*/ 164 h 225"/>
                <a:gd name="T22" fmla="*/ 185 w 225"/>
                <a:gd name="T23" fmla="*/ 112 h 225"/>
                <a:gd name="T24" fmla="*/ 163 w 225"/>
                <a:gd name="T25" fmla="*/ 61 h 225"/>
                <a:gd name="T26" fmla="*/ 192 w 225"/>
                <a:gd name="T27" fmla="*/ 33 h 225"/>
                <a:gd name="T28" fmla="*/ 225 w 225"/>
                <a:gd name="T29" fmla="*/ 112 h 225"/>
                <a:gd name="T30" fmla="*/ 192 w 225"/>
                <a:gd name="T31" fmla="*/ 192 h 225"/>
                <a:gd name="T32" fmla="*/ 112 w 225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112" y="225"/>
                  </a:moveTo>
                  <a:cubicBezTo>
                    <a:pt x="82" y="225"/>
                    <a:pt x="54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4" y="12"/>
                    <a:pt x="82" y="0"/>
                    <a:pt x="112" y="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40"/>
                    <a:pt x="75" y="48"/>
                    <a:pt x="61" y="61"/>
                  </a:cubicBezTo>
                  <a:cubicBezTo>
                    <a:pt x="47" y="75"/>
                    <a:pt x="40" y="93"/>
                    <a:pt x="40" y="112"/>
                  </a:cubicBezTo>
                  <a:cubicBezTo>
                    <a:pt x="40" y="132"/>
                    <a:pt x="47" y="150"/>
                    <a:pt x="61" y="164"/>
                  </a:cubicBezTo>
                  <a:cubicBezTo>
                    <a:pt x="75" y="177"/>
                    <a:pt x="93" y="185"/>
                    <a:pt x="112" y="185"/>
                  </a:cubicBezTo>
                  <a:cubicBezTo>
                    <a:pt x="132" y="185"/>
                    <a:pt x="150" y="177"/>
                    <a:pt x="163" y="164"/>
                  </a:cubicBezTo>
                  <a:cubicBezTo>
                    <a:pt x="177" y="150"/>
                    <a:pt x="185" y="132"/>
                    <a:pt x="185" y="112"/>
                  </a:cubicBezTo>
                  <a:cubicBezTo>
                    <a:pt x="185" y="93"/>
                    <a:pt x="177" y="75"/>
                    <a:pt x="163" y="61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213" y="54"/>
                    <a:pt x="225" y="82"/>
                    <a:pt x="225" y="112"/>
                  </a:cubicBezTo>
                  <a:cubicBezTo>
                    <a:pt x="225" y="142"/>
                    <a:pt x="213" y="171"/>
                    <a:pt x="192" y="192"/>
                  </a:cubicBezTo>
                  <a:cubicBezTo>
                    <a:pt x="170" y="213"/>
                    <a:pt x="142" y="225"/>
                    <a:pt x="112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966B4E7-AA87-45DF-8883-468D5A618E6B}"/>
              </a:ext>
            </a:extLst>
          </p:cNvPr>
          <p:cNvGrpSpPr/>
          <p:nvPr/>
        </p:nvGrpSpPr>
        <p:grpSpPr>
          <a:xfrm>
            <a:off x="1275026" y="3570978"/>
            <a:ext cx="714215" cy="712800"/>
            <a:chOff x="7007352" y="3429000"/>
            <a:chExt cx="714215" cy="712800"/>
          </a:xfrm>
        </p:grpSpPr>
        <p:sp>
          <p:nvSpPr>
            <p:cNvPr id="8" name="Forma Livre 177">
              <a:extLst>
                <a:ext uri="{FF2B5EF4-FFF2-40B4-BE49-F238E27FC236}">
                  <a16:creationId xmlns:a16="http://schemas.microsoft.com/office/drawing/2014/main" id="{C9AF0C4C-5BA2-42C8-888E-391DA307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8463" y="3480010"/>
              <a:ext cx="613337" cy="610780"/>
            </a:xfrm>
            <a:custGeom>
              <a:avLst/>
              <a:gdLst>
                <a:gd name="T0" fmla="*/ 97 w 193"/>
                <a:gd name="T1" fmla="*/ 193 h 193"/>
                <a:gd name="T2" fmla="*/ 0 w 193"/>
                <a:gd name="T3" fmla="*/ 96 h 193"/>
                <a:gd name="T4" fmla="*/ 97 w 193"/>
                <a:gd name="T5" fmla="*/ 0 h 193"/>
                <a:gd name="T6" fmla="*/ 193 w 193"/>
                <a:gd name="T7" fmla="*/ 96 h 193"/>
                <a:gd name="T8" fmla="*/ 97 w 193"/>
                <a:gd name="T9" fmla="*/ 193 h 193"/>
                <a:gd name="T10" fmla="*/ 97 w 193"/>
                <a:gd name="T11" fmla="*/ 8 h 193"/>
                <a:gd name="T12" fmla="*/ 8 w 193"/>
                <a:gd name="T13" fmla="*/ 96 h 193"/>
                <a:gd name="T14" fmla="*/ 97 w 193"/>
                <a:gd name="T15" fmla="*/ 185 h 193"/>
                <a:gd name="T16" fmla="*/ 185 w 193"/>
                <a:gd name="T17" fmla="*/ 96 h 193"/>
                <a:gd name="T18" fmla="*/ 97 w 193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cubicBezTo>
                    <a:pt x="44" y="193"/>
                    <a:pt x="0" y="150"/>
                    <a:pt x="0" y="96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50"/>
                    <a:pt x="150" y="193"/>
                    <a:pt x="97" y="193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6"/>
                  </a:cubicBezTo>
                  <a:cubicBezTo>
                    <a:pt x="8" y="145"/>
                    <a:pt x="48" y="185"/>
                    <a:pt x="97" y="185"/>
                  </a:cubicBezTo>
                  <a:cubicBezTo>
                    <a:pt x="146" y="185"/>
                    <a:pt x="185" y="145"/>
                    <a:pt x="185" y="96"/>
                  </a:cubicBezTo>
                  <a:cubicBezTo>
                    <a:pt x="185" y="48"/>
                    <a:pt x="146" y="8"/>
                    <a:pt x="9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  <p:sp>
          <p:nvSpPr>
            <p:cNvPr id="9" name="Forma Livre 178">
              <a:extLst>
                <a:ext uri="{FF2B5EF4-FFF2-40B4-BE49-F238E27FC236}">
                  <a16:creationId xmlns:a16="http://schemas.microsoft.com/office/drawing/2014/main" id="{FD37E5DD-DE15-40C2-9BBF-650650B27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7352" y="3429000"/>
              <a:ext cx="714215" cy="7128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4D1F42A-65CC-402B-9FB2-5B72ABF99F87}"/>
              </a:ext>
            </a:extLst>
          </p:cNvPr>
          <p:cNvGrpSpPr/>
          <p:nvPr/>
        </p:nvGrpSpPr>
        <p:grpSpPr>
          <a:xfrm>
            <a:off x="1275026" y="4445736"/>
            <a:ext cx="664449" cy="712800"/>
            <a:chOff x="7763262" y="3429000"/>
            <a:chExt cx="664449" cy="712800"/>
          </a:xfrm>
        </p:grpSpPr>
        <p:sp>
          <p:nvSpPr>
            <p:cNvPr id="10" name="Forma Livre 179">
              <a:extLst>
                <a:ext uri="{FF2B5EF4-FFF2-40B4-BE49-F238E27FC236}">
                  <a16:creationId xmlns:a16="http://schemas.microsoft.com/office/drawing/2014/main" id="{5C7E90D5-B9CA-46F0-998F-203458FB1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4374" y="3480010"/>
              <a:ext cx="613337" cy="610780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6 h 193"/>
                <a:gd name="T4" fmla="*/ 96 w 193"/>
                <a:gd name="T5" fmla="*/ 0 h 193"/>
                <a:gd name="T6" fmla="*/ 193 w 193"/>
                <a:gd name="T7" fmla="*/ 96 h 193"/>
                <a:gd name="T8" fmla="*/ 96 w 193"/>
                <a:gd name="T9" fmla="*/ 193 h 193"/>
                <a:gd name="T10" fmla="*/ 96 w 193"/>
                <a:gd name="T11" fmla="*/ 8 h 193"/>
                <a:gd name="T12" fmla="*/ 8 w 193"/>
                <a:gd name="T13" fmla="*/ 96 h 193"/>
                <a:gd name="T14" fmla="*/ 96 w 193"/>
                <a:gd name="T15" fmla="*/ 185 h 193"/>
                <a:gd name="T16" fmla="*/ 185 w 193"/>
                <a:gd name="T17" fmla="*/ 96 h 193"/>
                <a:gd name="T18" fmla="*/ 96 w 193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50"/>
                    <a:pt x="150" y="193"/>
                    <a:pt x="96" y="193"/>
                  </a:cubicBezTo>
                  <a:close/>
                  <a:moveTo>
                    <a:pt x="96" y="8"/>
                  </a:moveTo>
                  <a:cubicBezTo>
                    <a:pt x="48" y="8"/>
                    <a:pt x="8" y="48"/>
                    <a:pt x="8" y="96"/>
                  </a:cubicBezTo>
                  <a:cubicBezTo>
                    <a:pt x="8" y="145"/>
                    <a:pt x="48" y="185"/>
                    <a:pt x="96" y="185"/>
                  </a:cubicBezTo>
                  <a:cubicBezTo>
                    <a:pt x="145" y="185"/>
                    <a:pt x="185" y="145"/>
                    <a:pt x="185" y="96"/>
                  </a:cubicBezTo>
                  <a:cubicBezTo>
                    <a:pt x="185" y="48"/>
                    <a:pt x="145" y="8"/>
                    <a:pt x="96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  <p:sp>
          <p:nvSpPr>
            <p:cNvPr id="11" name="Forma Livre 180">
              <a:extLst>
                <a:ext uri="{FF2B5EF4-FFF2-40B4-BE49-F238E27FC236}">
                  <a16:creationId xmlns:a16="http://schemas.microsoft.com/office/drawing/2014/main" id="{98B19103-BB16-4B8E-9E05-4B7BF278B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3262" y="3429000"/>
              <a:ext cx="610647" cy="712800"/>
            </a:xfrm>
            <a:custGeom>
              <a:avLst/>
              <a:gdLst>
                <a:gd name="T0" fmla="*/ 112 w 192"/>
                <a:gd name="T1" fmla="*/ 225 h 225"/>
                <a:gd name="T2" fmla="*/ 33 w 192"/>
                <a:gd name="T3" fmla="*/ 192 h 225"/>
                <a:gd name="T4" fmla="*/ 0 w 192"/>
                <a:gd name="T5" fmla="*/ 112 h 225"/>
                <a:gd name="T6" fmla="*/ 33 w 192"/>
                <a:gd name="T7" fmla="*/ 33 h 225"/>
                <a:gd name="T8" fmla="*/ 112 w 192"/>
                <a:gd name="T9" fmla="*/ 0 h 225"/>
                <a:gd name="T10" fmla="*/ 112 w 192"/>
                <a:gd name="T11" fmla="*/ 40 h 225"/>
                <a:gd name="T12" fmla="*/ 61 w 192"/>
                <a:gd name="T13" fmla="*/ 61 h 225"/>
                <a:gd name="T14" fmla="*/ 40 w 192"/>
                <a:gd name="T15" fmla="*/ 112 h 225"/>
                <a:gd name="T16" fmla="*/ 61 w 192"/>
                <a:gd name="T17" fmla="*/ 164 h 225"/>
                <a:gd name="T18" fmla="*/ 112 w 192"/>
                <a:gd name="T19" fmla="*/ 185 h 225"/>
                <a:gd name="T20" fmla="*/ 164 w 192"/>
                <a:gd name="T21" fmla="*/ 164 h 225"/>
                <a:gd name="T22" fmla="*/ 192 w 192"/>
                <a:gd name="T23" fmla="*/ 192 h 225"/>
                <a:gd name="T24" fmla="*/ 112 w 192"/>
                <a:gd name="T2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25">
                  <a:moveTo>
                    <a:pt x="112" y="225"/>
                  </a:moveTo>
                  <a:cubicBezTo>
                    <a:pt x="82" y="225"/>
                    <a:pt x="54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4" y="12"/>
                    <a:pt x="82" y="0"/>
                    <a:pt x="112" y="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40"/>
                    <a:pt x="75" y="48"/>
                    <a:pt x="61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1" y="164"/>
                  </a:cubicBezTo>
                  <a:cubicBezTo>
                    <a:pt x="75" y="177"/>
                    <a:pt x="93" y="185"/>
                    <a:pt x="112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71" y="213"/>
                    <a:pt x="142" y="225"/>
                    <a:pt x="112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1E44BBD-CF8C-462E-94CD-01BFCC18C6F3}"/>
              </a:ext>
            </a:extLst>
          </p:cNvPr>
          <p:cNvGrpSpPr/>
          <p:nvPr/>
        </p:nvGrpSpPr>
        <p:grpSpPr>
          <a:xfrm>
            <a:off x="1275026" y="5320495"/>
            <a:ext cx="661758" cy="712800"/>
            <a:chOff x="8519173" y="3429000"/>
            <a:chExt cx="661758" cy="712800"/>
          </a:xfrm>
        </p:grpSpPr>
        <p:sp>
          <p:nvSpPr>
            <p:cNvPr id="12" name="Forma Livre 181">
              <a:extLst>
                <a:ext uri="{FF2B5EF4-FFF2-40B4-BE49-F238E27FC236}">
                  <a16:creationId xmlns:a16="http://schemas.microsoft.com/office/drawing/2014/main" id="{B7B31D7E-897A-4F0F-B1A5-938A579D8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0284" y="3480010"/>
              <a:ext cx="610647" cy="610780"/>
            </a:xfrm>
            <a:custGeom>
              <a:avLst/>
              <a:gdLst>
                <a:gd name="T0" fmla="*/ 96 w 192"/>
                <a:gd name="T1" fmla="*/ 193 h 193"/>
                <a:gd name="T2" fmla="*/ 0 w 192"/>
                <a:gd name="T3" fmla="*/ 96 h 193"/>
                <a:gd name="T4" fmla="*/ 96 w 192"/>
                <a:gd name="T5" fmla="*/ 0 h 193"/>
                <a:gd name="T6" fmla="*/ 192 w 192"/>
                <a:gd name="T7" fmla="*/ 96 h 193"/>
                <a:gd name="T8" fmla="*/ 96 w 192"/>
                <a:gd name="T9" fmla="*/ 193 h 193"/>
                <a:gd name="T10" fmla="*/ 96 w 192"/>
                <a:gd name="T11" fmla="*/ 8 h 193"/>
                <a:gd name="T12" fmla="*/ 8 w 192"/>
                <a:gd name="T13" fmla="*/ 96 h 193"/>
                <a:gd name="T14" fmla="*/ 96 w 192"/>
                <a:gd name="T15" fmla="*/ 185 h 193"/>
                <a:gd name="T16" fmla="*/ 184 w 192"/>
                <a:gd name="T17" fmla="*/ 96 h 193"/>
                <a:gd name="T18" fmla="*/ 96 w 192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50"/>
                    <a:pt x="149" y="193"/>
                    <a:pt x="96" y="193"/>
                  </a:cubicBezTo>
                  <a:close/>
                  <a:moveTo>
                    <a:pt x="96" y="8"/>
                  </a:moveTo>
                  <a:cubicBezTo>
                    <a:pt x="47" y="8"/>
                    <a:pt x="8" y="48"/>
                    <a:pt x="8" y="96"/>
                  </a:cubicBezTo>
                  <a:cubicBezTo>
                    <a:pt x="8" y="145"/>
                    <a:pt x="47" y="185"/>
                    <a:pt x="96" y="185"/>
                  </a:cubicBezTo>
                  <a:cubicBezTo>
                    <a:pt x="145" y="185"/>
                    <a:pt x="184" y="145"/>
                    <a:pt x="184" y="96"/>
                  </a:cubicBezTo>
                  <a:cubicBezTo>
                    <a:pt x="184" y="48"/>
                    <a:pt x="145" y="8"/>
                    <a:pt x="9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Forma Livre 182">
              <a:extLst>
                <a:ext uri="{FF2B5EF4-FFF2-40B4-BE49-F238E27FC236}">
                  <a16:creationId xmlns:a16="http://schemas.microsoft.com/office/drawing/2014/main" id="{7CCF871A-558C-4FE8-8900-0A567B2C3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19173" y="3429000"/>
              <a:ext cx="356435" cy="712800"/>
            </a:xfrm>
            <a:custGeom>
              <a:avLst/>
              <a:gdLst>
                <a:gd name="T0" fmla="*/ 112 w 112"/>
                <a:gd name="T1" fmla="*/ 225 h 225"/>
                <a:gd name="T2" fmla="*/ 32 w 112"/>
                <a:gd name="T3" fmla="*/ 192 h 225"/>
                <a:gd name="T4" fmla="*/ 0 w 112"/>
                <a:gd name="T5" fmla="*/ 112 h 225"/>
                <a:gd name="T6" fmla="*/ 32 w 112"/>
                <a:gd name="T7" fmla="*/ 33 h 225"/>
                <a:gd name="T8" fmla="*/ 112 w 112"/>
                <a:gd name="T9" fmla="*/ 0 h 225"/>
                <a:gd name="T10" fmla="*/ 112 w 112"/>
                <a:gd name="T11" fmla="*/ 40 h 225"/>
                <a:gd name="T12" fmla="*/ 61 w 112"/>
                <a:gd name="T13" fmla="*/ 61 h 225"/>
                <a:gd name="T14" fmla="*/ 40 w 112"/>
                <a:gd name="T15" fmla="*/ 112 h 225"/>
                <a:gd name="T16" fmla="*/ 61 w 112"/>
                <a:gd name="T17" fmla="*/ 164 h 225"/>
                <a:gd name="T18" fmla="*/ 112 w 112"/>
                <a:gd name="T19" fmla="*/ 185 h 225"/>
                <a:gd name="T20" fmla="*/ 112 w 112"/>
                <a:gd name="T2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25">
                  <a:moveTo>
                    <a:pt x="112" y="225"/>
                  </a:moveTo>
                  <a:cubicBezTo>
                    <a:pt x="82" y="225"/>
                    <a:pt x="54" y="213"/>
                    <a:pt x="32" y="192"/>
                  </a:cubicBezTo>
                  <a:cubicBezTo>
                    <a:pt x="11" y="171"/>
                    <a:pt x="0" y="142"/>
                    <a:pt x="0" y="112"/>
                  </a:cubicBezTo>
                  <a:cubicBezTo>
                    <a:pt x="0" y="82"/>
                    <a:pt x="11" y="54"/>
                    <a:pt x="32" y="33"/>
                  </a:cubicBezTo>
                  <a:cubicBezTo>
                    <a:pt x="54" y="12"/>
                    <a:pt x="82" y="0"/>
                    <a:pt x="112" y="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40"/>
                    <a:pt x="74" y="48"/>
                    <a:pt x="61" y="61"/>
                  </a:cubicBezTo>
                  <a:cubicBezTo>
                    <a:pt x="47" y="75"/>
                    <a:pt x="40" y="93"/>
                    <a:pt x="40" y="112"/>
                  </a:cubicBezTo>
                  <a:cubicBezTo>
                    <a:pt x="40" y="132"/>
                    <a:pt x="47" y="150"/>
                    <a:pt x="61" y="164"/>
                  </a:cubicBezTo>
                  <a:cubicBezTo>
                    <a:pt x="74" y="177"/>
                    <a:pt x="93" y="185"/>
                    <a:pt x="112" y="185"/>
                  </a:cubicBezTo>
                  <a:lnTo>
                    <a:pt x="112" y="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1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964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74B58854-E2AD-41F0-81C0-A6AF0ED5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4431" y="2100606"/>
            <a:ext cx="4806134" cy="41148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pt-BR" alt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	5. Método de </a:t>
            </a:r>
            <a:r>
              <a:rPr lang="pt-BR" altLang="pt-BR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Kinyoun</a:t>
            </a:r>
            <a:endParaRPr lang="pt-BR" altLang="pt-BR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		Método de coloração utilizado para o diagnóstico de parasitos protozoários intestinais oportunistas, como </a:t>
            </a:r>
            <a:r>
              <a:rPr lang="pt-BR" altLang="pt-BR" sz="2000" b="1" i="1" dirty="0" err="1">
                <a:solidFill>
                  <a:srgbClr val="3488A0"/>
                </a:solidFill>
                <a:cs typeface="Arial" panose="020B0604020202020204" pitchFamily="34" charset="0"/>
              </a:rPr>
              <a:t>Cryptosporidium</a:t>
            </a:r>
            <a:r>
              <a:rPr lang="pt-BR" altLang="pt-BR" sz="2000" b="1" dirty="0">
                <a:solidFill>
                  <a:srgbClr val="3488A0"/>
                </a:solidFill>
                <a:cs typeface="Arial" panose="020B0604020202020204" pitchFamily="34" charset="0"/>
              </a:rPr>
              <a:t> e </a:t>
            </a:r>
            <a:r>
              <a:rPr lang="pt-BR" altLang="pt-BR" sz="2000" b="1" i="1" dirty="0" err="1">
                <a:solidFill>
                  <a:srgbClr val="3488A0"/>
                </a:solidFill>
                <a:cs typeface="Arial" panose="020B0604020202020204" pitchFamily="34" charset="0"/>
              </a:rPr>
              <a:t>Isospora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. Cora estruturas álcool-ácido resistentes com fucsina contrastadas com verde-</a:t>
            </a:r>
            <a:r>
              <a:rPr lang="pt-BR" altLang="pt-BR" sz="2000" dirty="0" err="1">
                <a:solidFill>
                  <a:srgbClr val="2E3722"/>
                </a:solidFill>
                <a:cs typeface="Arial" panose="020B0604020202020204" pitchFamily="34" charset="0"/>
              </a:rPr>
              <a:t>malaquita</a:t>
            </a:r>
            <a:r>
              <a:rPr lang="pt-BR" altLang="pt-BR" sz="2000" dirty="0">
                <a:solidFill>
                  <a:srgbClr val="2E3722"/>
                </a:solidFill>
                <a:cs typeface="Arial" panose="020B0604020202020204" pitchFamily="34" charset="0"/>
              </a:rPr>
              <a:t> ou azul de metileno.</a:t>
            </a:r>
            <a:endParaRPr lang="pt-BR" altLang="pt-BR" sz="2000" dirty="0">
              <a:solidFill>
                <a:srgbClr val="2E3722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pt-BR" altLang="pt-BR" sz="2200" dirty="0">
              <a:solidFill>
                <a:schemeClr val="bg1"/>
              </a:solidFill>
            </a:endParaRPr>
          </a:p>
        </p:txBody>
      </p:sp>
      <p:pic>
        <p:nvPicPr>
          <p:cNvPr id="50180" name="Picture 5" descr="mso50AB8">
            <a:extLst>
              <a:ext uri="{FF2B5EF4-FFF2-40B4-BE49-F238E27FC236}">
                <a16:creationId xmlns:a16="http://schemas.microsoft.com/office/drawing/2014/main" id="{383F4A84-7FAC-435B-8CC0-FD90FF2D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5824" r="3052" b="1164"/>
          <a:stretch>
            <a:fillRect/>
          </a:stretch>
        </p:blipFill>
        <p:spPr bwMode="auto">
          <a:xfrm>
            <a:off x="5449494" y="2372529"/>
            <a:ext cx="618807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1C361C0-7B4F-4D47-B0C2-7C2E2A393412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b="1" dirty="0"/>
              <a:t>IV. Métodos Especiais de Coloração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A9D601-E399-44F4-B51B-A58F9F2DDFAE}"/>
              </a:ext>
            </a:extLst>
          </p:cNvPr>
          <p:cNvSpPr/>
          <p:nvPr/>
        </p:nvSpPr>
        <p:spPr>
          <a:xfrm>
            <a:off x="533400" y="520700"/>
            <a:ext cx="11125200" cy="5816600"/>
          </a:xfrm>
          <a:prstGeom prst="rect">
            <a:avLst/>
          </a:prstGeom>
          <a:solidFill>
            <a:srgbClr val="96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155135-FBD6-45A7-A576-C70F8F42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69" y="534375"/>
            <a:ext cx="10469461" cy="578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n-ea"/>
                <a:cs typeface="Arial" pitchFamily="34" charset="0"/>
              </a:rPr>
              <a:t>Parasitos Intestinais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(diagnosticados por exames de fezes)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 </a:t>
            </a: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Protozoários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Giardia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lamblia          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Cisto ou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trofozoíto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Entamoeba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histolytica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Cisto ou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trofozoíto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Entamoeba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coli*        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Cisto ou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trofozoíto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Iodamoeba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butschilli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Cisto ou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trofozoíto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Endolimax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nana*       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Cisto ou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trofozoíto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Chilomastix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mesnili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               Cisto ou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trofozoíto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Blastocystis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hominis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               Oocisto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Cryptosporidium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parvum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Oocisto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Isospora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belli             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Oocisto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Platelmintos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Taenia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Hymenolepis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nana     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Hymenolepis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diminuta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Schistosoma mansoni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Nematelmintos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Ascaris lumbricoides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 (fértil ou infértil)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Enterobius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vermicularis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Trichuris </a:t>
            </a:r>
            <a:r>
              <a:rPr kumimoji="0" 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trichiura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Ancylostoma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duodenale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 ou larva**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Necator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americanus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Ovo ou larva**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Strongyloides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stercoralis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2E372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Larva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E3722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amebas comensais (não patogênicas para o homem)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somente em fezes mantidas no laboratório por mais de 24 horas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A42E71C-75FB-4B69-A66C-3A8BCF3B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0696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13FF3E5-A424-45A9-AB7E-E782073E7400}"/>
              </a:ext>
            </a:extLst>
          </p:cNvPr>
          <p:cNvSpPr/>
          <p:nvPr/>
        </p:nvSpPr>
        <p:spPr>
          <a:xfrm>
            <a:off x="0" y="-9144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120008" y="2910163"/>
            <a:ext cx="6120680" cy="1037673"/>
          </a:xfrm>
        </p:spPr>
        <p:txBody>
          <a:bodyPr>
            <a:noAutofit/>
          </a:bodyPr>
          <a:lstStyle/>
          <a:p>
            <a:pPr algn="ctr"/>
            <a:r>
              <a:rPr lang="pt-BR" sz="7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26EB89-93E3-4F8F-AD5F-E01F68791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688" y="3850314"/>
            <a:ext cx="2883739" cy="28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B87BE-2A68-4AE8-AF1A-4442CFB8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Coleta e Preservação de amostras fecais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5A6851-AC29-48DA-A321-AA74586C32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821113"/>
            <a:ext cx="4677052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3488A0"/>
                </a:solidFill>
              </a:rPr>
              <a:t>Informações básicas:</a:t>
            </a:r>
          </a:p>
          <a:p>
            <a:pPr marL="0" indent="0">
              <a:buNone/>
            </a:pPr>
            <a:endParaRPr lang="pt-BR" sz="2400" b="1" dirty="0">
              <a:solidFill>
                <a:srgbClr val="3488A0"/>
              </a:solidFill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dirty="0"/>
              <a:t>Nome do paciente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dirty="0"/>
              <a:t>Número de identificação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dirty="0"/>
              <a:t>Idade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dirty="0"/>
              <a:t>Data e horário da coleta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dirty="0"/>
              <a:t>Nome do médico (opcional)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B155CD1-9622-4098-B603-CD965E075C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2401" y="2405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9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BFC07-2FDA-43C9-BDB0-F949836A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Coleta e Preservação de amostras fecais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79546B-A803-49DC-92EF-14D701019F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014194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3488A0"/>
                </a:solidFill>
              </a:rPr>
              <a:t>Coleta de fezes </a:t>
            </a:r>
            <a:r>
              <a:rPr lang="pt-BR" sz="2400" b="1" dirty="0">
                <a:solidFill>
                  <a:srgbClr val="F03F2B"/>
                </a:solidFill>
              </a:rPr>
              <a:t>sem</a:t>
            </a:r>
            <a:r>
              <a:rPr lang="pt-BR" sz="2400" b="1" dirty="0">
                <a:solidFill>
                  <a:srgbClr val="3488A0"/>
                </a:solidFill>
              </a:rPr>
              <a:t> conservantes: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sz="2000" dirty="0"/>
              <a:t>	As fezes devem ser recolhidas em recipientes limpos isentos de 	contaminação com urina ou com outros elementos do meio externo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	Coletar 3 amostras com 2 dias ou mais de intervalo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	Não ingerir os seguintes medicamentos antes da coleta: antibióticos, 	</a:t>
            </a:r>
            <a:r>
              <a:rPr lang="pt-BR" sz="2000" dirty="0" err="1"/>
              <a:t>antidiarréicos</a:t>
            </a:r>
            <a:r>
              <a:rPr lang="pt-BR" sz="2000" dirty="0"/>
              <a:t>, hidróxido de magnésio, bário e óleo mineral</a:t>
            </a:r>
          </a:p>
          <a:p>
            <a:endParaRPr lang="pt-BR" dirty="0"/>
          </a:p>
        </p:txBody>
      </p:sp>
      <p:pic>
        <p:nvPicPr>
          <p:cNvPr id="6" name="Gráfico 5" descr="Cronômetro">
            <a:extLst>
              <a:ext uri="{FF2B5EF4-FFF2-40B4-BE49-F238E27FC236}">
                <a16:creationId xmlns:a16="http://schemas.microsoft.com/office/drawing/2014/main" id="{6B33898C-BECC-41D4-A3D3-4B32DFBFCF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822" y="2598934"/>
            <a:ext cx="914400" cy="914400"/>
          </a:xfrm>
          <a:prstGeom prst="rect">
            <a:avLst/>
          </a:prstGeom>
        </p:spPr>
      </p:pic>
      <p:pic>
        <p:nvPicPr>
          <p:cNvPr id="8" name="Gráfico 7" descr="Banheiro">
            <a:extLst>
              <a:ext uri="{FF2B5EF4-FFF2-40B4-BE49-F238E27FC236}">
                <a16:creationId xmlns:a16="http://schemas.microsoft.com/office/drawing/2014/main" id="{A78DDDAC-5EED-430A-8CD8-AF132258AA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822" y="3708965"/>
            <a:ext cx="914400" cy="914400"/>
          </a:xfrm>
          <a:prstGeom prst="rect">
            <a:avLst/>
          </a:prstGeom>
        </p:spPr>
      </p:pic>
      <p:pic>
        <p:nvPicPr>
          <p:cNvPr id="10" name="Gráfico 9" descr="Medicamento">
            <a:extLst>
              <a:ext uri="{FF2B5EF4-FFF2-40B4-BE49-F238E27FC236}">
                <a16:creationId xmlns:a16="http://schemas.microsoft.com/office/drawing/2014/main" id="{15A6C400-358C-46B2-894F-9E4ECD718E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7822" y="48189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8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4E7B9-DDC7-4202-994A-659CAE0D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Coleta e Preservação de amostras fecais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429986-16DD-4803-8F05-969EE58CF9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908699"/>
            <a:ext cx="5316245" cy="4044045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3488A0"/>
                </a:solidFill>
              </a:rPr>
              <a:t>Estabilidade das Amostras </a:t>
            </a:r>
            <a:r>
              <a:rPr lang="pt-BR" sz="2400" dirty="0">
                <a:solidFill>
                  <a:srgbClr val="3488A0"/>
                </a:solidFill>
              </a:rPr>
              <a:t>após a evacuação</a:t>
            </a:r>
            <a:endParaRPr lang="pt-BR" sz="2400" b="1" dirty="0">
              <a:solidFill>
                <a:srgbClr val="3488A0"/>
              </a:solidFill>
            </a:endParaRPr>
          </a:p>
          <a:p>
            <a:endParaRPr lang="pt-BR" sz="24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u="sng" dirty="0"/>
              <a:t>Líquidas</a:t>
            </a:r>
            <a:r>
              <a:rPr lang="pt-BR" sz="2400" dirty="0"/>
              <a:t>: Até </a:t>
            </a:r>
            <a:r>
              <a:rPr lang="pt-BR" sz="2400" dirty="0">
                <a:solidFill>
                  <a:srgbClr val="F03F2B"/>
                </a:solidFill>
              </a:rPr>
              <a:t>30 minutos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u="sng" dirty="0"/>
              <a:t>Pastosas</a:t>
            </a:r>
            <a:r>
              <a:rPr lang="pt-BR" sz="2400" dirty="0"/>
              <a:t>: Até </a:t>
            </a:r>
            <a:r>
              <a:rPr lang="pt-BR" sz="2400" dirty="0">
                <a:solidFill>
                  <a:srgbClr val="F03F2B"/>
                </a:solidFill>
              </a:rPr>
              <a:t>1 hora</a:t>
            </a:r>
            <a:endParaRPr lang="pt-BR" sz="24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400" u="sng" dirty="0"/>
              <a:t>Sólidas</a:t>
            </a:r>
            <a:r>
              <a:rPr lang="pt-BR" sz="2400" dirty="0"/>
              <a:t>: Até </a:t>
            </a:r>
            <a:r>
              <a:rPr lang="pt-BR" sz="2400" dirty="0">
                <a:solidFill>
                  <a:srgbClr val="F03F2B"/>
                </a:solidFill>
              </a:rPr>
              <a:t>24 horas</a:t>
            </a:r>
          </a:p>
          <a:p>
            <a:endParaRPr lang="pt-BR" dirty="0"/>
          </a:p>
        </p:txBody>
      </p:sp>
      <p:pic>
        <p:nvPicPr>
          <p:cNvPr id="6" name="Picture 7" descr="Consistencia">
            <a:extLst>
              <a:ext uri="{FF2B5EF4-FFF2-40B4-BE49-F238E27FC236}">
                <a16:creationId xmlns:a16="http://schemas.microsoft.com/office/drawing/2014/main" id="{A0461D23-18BA-4DE2-9D7F-AA039B68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4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9122" y="1878877"/>
            <a:ext cx="3810000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64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F8CC3-FACF-4D15-9C1F-4756A92F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Coleta e Preservação de amostras fecais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515887-4B22-4302-BF6B-EB1129B01C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103120"/>
            <a:ext cx="5369511" cy="384962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3488A0"/>
                </a:solidFill>
              </a:rPr>
              <a:t>Preservação das amostras:</a:t>
            </a:r>
          </a:p>
          <a:p>
            <a:pPr marL="0" indent="0">
              <a:buNone/>
            </a:pPr>
            <a:endParaRPr lang="pt-BR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b="1" dirty="0"/>
              <a:t>Refrigeração (3-5°C) </a:t>
            </a:r>
            <a:r>
              <a:rPr lang="pt-BR" sz="2000" dirty="0"/>
              <a:t>-  Preservação de ovos e cistos por vários dias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t-BR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t-BR" sz="2000" dirty="0">
                <a:solidFill>
                  <a:srgbClr val="FF0000"/>
                </a:solidFill>
              </a:rPr>
              <a:t>Larvas de </a:t>
            </a:r>
            <a:r>
              <a:rPr lang="pt-BR" sz="2000" i="1" dirty="0">
                <a:solidFill>
                  <a:srgbClr val="FF0000"/>
                </a:solidFill>
              </a:rPr>
              <a:t>S. </a:t>
            </a:r>
            <a:r>
              <a:rPr lang="pt-BR" sz="2000" i="1" dirty="0" err="1">
                <a:solidFill>
                  <a:srgbClr val="FF0000"/>
                </a:solidFill>
              </a:rPr>
              <a:t>stercoralis</a:t>
            </a:r>
            <a:r>
              <a:rPr lang="pt-BR" sz="2000" i="1" dirty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e de </a:t>
            </a:r>
            <a:r>
              <a:rPr lang="pt-BR" sz="2000" dirty="0" err="1">
                <a:solidFill>
                  <a:srgbClr val="FF0000"/>
                </a:solidFill>
              </a:rPr>
              <a:t>ancilostomídeos</a:t>
            </a:r>
            <a:r>
              <a:rPr lang="pt-BR" sz="2000" dirty="0">
                <a:solidFill>
                  <a:srgbClr val="FF0000"/>
                </a:solidFill>
              </a:rPr>
              <a:t> podem sofrer alterações morfológicas, assim como </a:t>
            </a:r>
            <a:r>
              <a:rPr lang="pt-BR" sz="2000" dirty="0" err="1">
                <a:solidFill>
                  <a:srgbClr val="FF0000"/>
                </a:solidFill>
              </a:rPr>
              <a:t>trofozoítos</a:t>
            </a:r>
            <a:r>
              <a:rPr lang="pt-BR" sz="2000" dirty="0">
                <a:solidFill>
                  <a:srgbClr val="FF0000"/>
                </a:solidFill>
              </a:rPr>
              <a:t> de protozoários</a:t>
            </a:r>
          </a:p>
          <a:p>
            <a:endParaRPr lang="pt-BR" dirty="0"/>
          </a:p>
        </p:txBody>
      </p:sp>
      <p:pic>
        <p:nvPicPr>
          <p:cNvPr id="1026" name="Picture 2" descr="Unidade de Hemoterapia do hospital universitário recebe três novos ...">
            <a:extLst>
              <a:ext uri="{FF2B5EF4-FFF2-40B4-BE49-F238E27FC236}">
                <a16:creationId xmlns:a16="http://schemas.microsoft.com/office/drawing/2014/main" id="{9FA216EB-BCD6-4D9C-95DD-61B08EE3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21" y="2201663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5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1E302-FAEE-4084-8675-20F7FB5B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pt-BR" dirty="0"/>
              <a:t>Coleta e Preservação de amostras fecais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F62D0C-3EE9-44BE-AC2A-2FD26E9F07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103120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rgbClr val="3488A0"/>
                </a:solidFill>
              </a:rPr>
              <a:t>Preservação das amostras:</a:t>
            </a:r>
          </a:p>
          <a:p>
            <a:r>
              <a:rPr lang="pt-BR" sz="2000" dirty="0"/>
              <a:t>Conservantes/Fixadores (1:3)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b="1" dirty="0"/>
              <a:t>Formaldeído 5 ou 10%</a:t>
            </a:r>
          </a:p>
          <a:p>
            <a:pPr marL="0" indent="0">
              <a:buNone/>
            </a:pPr>
            <a:r>
              <a:rPr lang="pt-BR" sz="2000" dirty="0"/>
              <a:t>	MIF (mertiolato-iodo-formaldeído)</a:t>
            </a:r>
          </a:p>
          <a:p>
            <a:pPr marL="0" indent="0">
              <a:buNone/>
            </a:pPr>
            <a:r>
              <a:rPr lang="pt-BR" sz="2000" dirty="0"/>
              <a:t>	SAF (acetato de sódio-ácido acético-formaldeído)</a:t>
            </a:r>
          </a:p>
          <a:p>
            <a:pPr marL="0" indent="0">
              <a:buNone/>
            </a:pPr>
            <a:r>
              <a:rPr lang="pt-BR" sz="2000" dirty="0"/>
              <a:t>	APV (álcool </a:t>
            </a:r>
            <a:r>
              <a:rPr lang="pt-BR" sz="2000" dirty="0" err="1"/>
              <a:t>polivinílico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err="1"/>
              <a:t>Schaudinn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err="1"/>
              <a:t>Bicromato</a:t>
            </a:r>
            <a:r>
              <a:rPr lang="pt-BR" sz="2000" dirty="0"/>
              <a:t> de potássio </a:t>
            </a:r>
            <a:r>
              <a:rPr lang="pt-BR" sz="2000" dirty="0">
                <a:sym typeface="Wingdings" panose="05000000000000000000" pitchFamily="2" charset="2"/>
              </a:rPr>
              <a:t></a:t>
            </a:r>
            <a:r>
              <a:rPr lang="pt-BR" sz="2000" dirty="0"/>
              <a:t> para oocistos de </a:t>
            </a:r>
            <a:r>
              <a:rPr lang="pt-BR" sz="2000" dirty="0" err="1"/>
              <a:t>coccídios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165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>
    <a:spDef>
      <a:spPr>
        <a:solidFill>
          <a:srgbClr val="344529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{8B8D84FB-A788-4F6D-9FCB-BA203C9D826B}tf78438558</Template>
  <TotalTime>0</TotalTime>
  <Words>1923</Words>
  <Application>Microsoft Office PowerPoint</Application>
  <PresentationFormat>Widescreen</PresentationFormat>
  <Paragraphs>283</Paragraphs>
  <Slides>42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Garamond</vt:lpstr>
      <vt:lpstr>Times New Roman</vt:lpstr>
      <vt:lpstr>SavonVTI</vt:lpstr>
      <vt:lpstr>Exame Parasitológico </vt:lpstr>
      <vt:lpstr>Exame Parasitológico</vt:lpstr>
      <vt:lpstr>Coleta e Preservação de amostras fecais</vt:lpstr>
      <vt:lpstr>Coleta e Preservação de amostras fecais</vt:lpstr>
      <vt:lpstr>Coleta e Preservação de amostras fecais</vt:lpstr>
      <vt:lpstr>Coleta e Preservação de amostras fecais</vt:lpstr>
      <vt:lpstr>Coleta e Preservação de amostras fecais</vt:lpstr>
      <vt:lpstr>Coleta e Preservação de amostras fecais</vt:lpstr>
      <vt:lpstr>Coleta e Preservação de amostras fecais</vt:lpstr>
      <vt:lpstr>Exame MACROSCÓPICO</vt:lpstr>
      <vt:lpstr>Exame MICROSCÓPICO</vt:lpstr>
      <vt:lpstr>I. Métodos Diretos:</vt:lpstr>
      <vt:lpstr>II.Técnicas de Concentração</vt:lpstr>
      <vt:lpstr>Apresentação do PowerPoint</vt:lpstr>
      <vt:lpstr>Apresentação do PowerPoint</vt:lpstr>
      <vt:lpstr>II. Técnica de concentração</vt:lpstr>
      <vt:lpstr>Apresentação do PowerPoint</vt:lpstr>
      <vt:lpstr>Apresentação do PowerPoint</vt:lpstr>
      <vt:lpstr>II. Técnica de concentração</vt:lpstr>
      <vt:lpstr>Apresentação do PowerPoint</vt:lpstr>
      <vt:lpstr>Apresentação do PowerPoint</vt:lpstr>
      <vt:lpstr>II. Técnica de concentração</vt:lpstr>
      <vt:lpstr>Apresentação do PowerPoint</vt:lpstr>
      <vt:lpstr>Apresentação do PowerPoint</vt:lpstr>
      <vt:lpstr>II. Técnica de concentração</vt:lpstr>
      <vt:lpstr>Apresentação do PowerPoint</vt:lpstr>
      <vt:lpstr>II. Técnica de concentração</vt:lpstr>
      <vt:lpstr>Apresentação do PowerPoint</vt:lpstr>
      <vt:lpstr>Apresentação do PowerPoint</vt:lpstr>
      <vt:lpstr>Apresentação do PowerPoint</vt:lpstr>
      <vt:lpstr>III. Métodos de Contagem</vt:lpstr>
      <vt:lpstr>III. Métodos de Contagem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2020-05-07T16:02:52Z</dcterms:created>
  <dcterms:modified xsi:type="dcterms:W3CDTF">2021-01-13T15:41:25Z</dcterms:modified>
</cp:coreProperties>
</file>