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  <p:sldId id="261" r:id="rId3"/>
    <p:sldId id="298" r:id="rId4"/>
    <p:sldId id="299" r:id="rId5"/>
    <p:sldId id="300" r:id="rId6"/>
    <p:sldId id="303" r:id="rId7"/>
    <p:sldId id="301" r:id="rId8"/>
    <p:sldId id="302" r:id="rId9"/>
    <p:sldId id="262" r:id="rId10"/>
    <p:sldId id="290" r:id="rId11"/>
    <p:sldId id="304" r:id="rId12"/>
    <p:sldId id="305" r:id="rId13"/>
    <p:sldId id="263" r:id="rId14"/>
    <p:sldId id="306" r:id="rId15"/>
    <p:sldId id="264" r:id="rId16"/>
    <p:sldId id="307" r:id="rId17"/>
    <p:sldId id="308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99FFCC"/>
    <a:srgbClr val="006600"/>
    <a:srgbClr val="66FFFF"/>
    <a:srgbClr val="FF99CC"/>
    <a:srgbClr val="00FFCC"/>
    <a:srgbClr val="FFCCFF"/>
    <a:srgbClr val="DDDDDD"/>
    <a:srgbClr val="0033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75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24/09/2020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24/09/2020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24/09/2020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24/09/2020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F6589-9362-4294-8072-328A12ADE786}" type="datetimeFigureOut">
              <a:rPr lang="pt-BR" smtClean="0"/>
              <a:pPr/>
              <a:t>24/09/2020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FD54489-5A22-4BC0-8333-7250CACCCF19}"/>
              </a:ext>
            </a:extLst>
          </p:cNvPr>
          <p:cNvSpPr txBox="1"/>
          <p:nvPr/>
        </p:nvSpPr>
        <p:spPr>
          <a:xfrm>
            <a:off x="933512" y="1345509"/>
            <a:ext cx="7176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RAD1304 - Administração Financeira II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F3AFBAC-B9FA-4F7E-96FE-C2C57DFF95E1}"/>
              </a:ext>
            </a:extLst>
          </p:cNvPr>
          <p:cNvSpPr txBox="1"/>
          <p:nvPr/>
        </p:nvSpPr>
        <p:spPr>
          <a:xfrm>
            <a:off x="1693408" y="2650169"/>
            <a:ext cx="604694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Grau de Alavancagem Operacional e Financeira</a:t>
            </a:r>
          </a:p>
          <a:p>
            <a:pPr algn="ctr"/>
            <a:endParaRPr lang="pt-BR" sz="2400" dirty="0">
              <a:solidFill>
                <a:srgbClr val="002060"/>
              </a:solidFill>
            </a:endParaRPr>
          </a:p>
          <a:p>
            <a:pPr algn="ctr"/>
            <a:endParaRPr lang="pt-BR" sz="5400" dirty="0">
              <a:solidFill>
                <a:srgbClr val="002060"/>
              </a:solidFill>
            </a:endParaRPr>
          </a:p>
          <a:p>
            <a:pPr algn="ctr"/>
            <a:r>
              <a:rPr lang="pt-BR" dirty="0"/>
              <a:t>Prof. Dr. Tabajara Pimenta Junior</a:t>
            </a:r>
          </a:p>
          <a:p>
            <a:pPr algn="ctr"/>
            <a:r>
              <a:rPr lang="pt-BR" dirty="0"/>
              <a:t>FEA-RP/USP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878139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Alavancagem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4</a:t>
            </a:r>
          </a:p>
        </p:txBody>
      </p:sp>
      <p:grpSp>
        <p:nvGrpSpPr>
          <p:cNvPr id="8" name="Grupo 7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9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3" name="Retângulo 12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CaixaDeTexto 13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10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aphicFrame>
        <p:nvGraphicFramePr>
          <p:cNvPr id="18" name="Tabela 17"/>
          <p:cNvGraphicFramePr>
            <a:graphicFrameLocks noGrp="1"/>
          </p:cNvGraphicFramePr>
          <p:nvPr/>
        </p:nvGraphicFramePr>
        <p:xfrm>
          <a:off x="1854676" y="2276904"/>
          <a:ext cx="5230606" cy="3482295"/>
        </p:xfrm>
        <a:graphic>
          <a:graphicData uri="http://schemas.openxmlformats.org/drawingml/2006/table">
            <a:tbl>
              <a:tblPr/>
              <a:tblGrid>
                <a:gridCol w="3805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DRE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1600" b="0" i="0" u="none" strike="noStrike" dirty="0">
                        <a:solidFill>
                          <a:srgbClr val="00FFCC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Receita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R$ 200.000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Custos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90.000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Depreciação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10.000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Lucro</a:t>
                      </a:r>
                      <a:r>
                        <a:rPr lang="pt-BR" sz="1800" b="0" i="0" u="none" strike="noStrike" baseline="0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 Bruto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R$ 100.000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Despesas Operacionais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44.000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FFCCFF"/>
                          </a:solidFill>
                          <a:latin typeface="Calibri"/>
                        </a:rPr>
                        <a:t>Juros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FFCCFF"/>
                          </a:solidFill>
                          <a:latin typeface="Calibri"/>
                        </a:rPr>
                        <a:t>R$   16.000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Lucro Operacional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R$   40.000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Rec./Desp.</a:t>
                      </a:r>
                      <a:r>
                        <a:rPr lang="pt-BR" sz="18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pt-BR" sz="1800" b="0" i="0" u="none" strike="noStrike" baseline="0" dirty="0" err="1">
                          <a:solidFill>
                            <a:schemeClr val="tx1"/>
                          </a:solidFill>
                          <a:latin typeface="Calibri"/>
                        </a:rPr>
                        <a:t>Não-Operacionais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          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LAIR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R$   40.000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IR (40%)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16.000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Lucro Líquido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R$   24.000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9" name="CaixaDeTexto 18"/>
          <p:cNvSpPr txBox="1"/>
          <p:nvPr/>
        </p:nvSpPr>
        <p:spPr>
          <a:xfrm>
            <a:off x="2903814" y="1491427"/>
            <a:ext cx="3336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rgbClr val="00FFCC"/>
                </a:solidFill>
                <a:latin typeface="Bookman Old Style" pitchFamily="18" charset="0"/>
              </a:rPr>
              <a:t>DRE no Brasil</a:t>
            </a:r>
            <a:endParaRPr lang="pt-BR" sz="2800" b="1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Alavancagem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4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6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0" name="Retângulo 9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7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8" name="Retângulo 7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CaixaDeTexto 8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1854676" y="2276904"/>
          <a:ext cx="5230606" cy="3482295"/>
        </p:xfrm>
        <a:graphic>
          <a:graphicData uri="http://schemas.openxmlformats.org/drawingml/2006/table">
            <a:tbl>
              <a:tblPr/>
              <a:tblGrid>
                <a:gridCol w="3805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DRE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1600" b="0" i="0" u="none" strike="noStrike" dirty="0">
                        <a:solidFill>
                          <a:srgbClr val="00FFCC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Receita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R$ 200.000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Custos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90.000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Depreciação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10.000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Lucro</a:t>
                      </a:r>
                      <a:r>
                        <a:rPr lang="pt-BR" sz="1800" b="0" i="0" u="none" strike="noStrike" baseline="0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 Bruto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R$ 100.000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Despesas Operacionais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44.000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Lucro Operacional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R$   56.000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FFCCFF"/>
                          </a:solidFill>
                          <a:latin typeface="Calibri"/>
                        </a:rPr>
                        <a:t>Juros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FFCCFF"/>
                          </a:solidFill>
                          <a:latin typeface="Calibri"/>
                        </a:rPr>
                        <a:t>R$   16.000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Rec./Desp.</a:t>
                      </a:r>
                      <a:r>
                        <a:rPr lang="pt-BR" sz="18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pt-BR" sz="1800" b="0" i="0" u="none" strike="noStrike" baseline="0" dirty="0" err="1">
                          <a:solidFill>
                            <a:schemeClr val="tx1"/>
                          </a:solidFill>
                          <a:latin typeface="Calibri"/>
                        </a:rPr>
                        <a:t>Não-Operacionais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          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LAIR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R$   40.000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IR (40%)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16.000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Lucro Líquido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R$   24.000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3" name="CaixaDeTexto 12"/>
          <p:cNvSpPr txBox="1"/>
          <p:nvPr/>
        </p:nvSpPr>
        <p:spPr>
          <a:xfrm>
            <a:off x="2903814" y="1491427"/>
            <a:ext cx="3336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rgbClr val="00FFCC"/>
                </a:solidFill>
                <a:latin typeface="Bookman Old Style" pitchFamily="18" charset="0"/>
              </a:rPr>
              <a:t>DRE nos EUA</a:t>
            </a:r>
            <a:endParaRPr lang="pt-BR" sz="2800" b="1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Alavancagem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4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6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0" name="Retângulo 9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7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8" name="Retângulo 7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CaixaDeTexto 8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1854676" y="2251026"/>
          <a:ext cx="5230606" cy="3482295"/>
        </p:xfrm>
        <a:graphic>
          <a:graphicData uri="http://schemas.openxmlformats.org/drawingml/2006/table">
            <a:tbl>
              <a:tblPr/>
              <a:tblGrid>
                <a:gridCol w="3805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DRE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1600" b="0" i="0" u="none" strike="noStrike" dirty="0">
                        <a:solidFill>
                          <a:srgbClr val="00FFCC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Receita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R$ 200.000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Custos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90.000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Depreciação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10.000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Lucro</a:t>
                      </a:r>
                      <a:r>
                        <a:rPr lang="pt-BR" sz="1800" b="0" i="0" u="none" strike="noStrike" baseline="0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 Bruto</a:t>
                      </a:r>
                      <a:endParaRPr lang="pt-BR" sz="18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R$ 100.000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Despesas Operacionais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44.000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EBIT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R$   56.000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IR sobre as operações (40%)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</a:t>
                      </a:r>
                      <a:r>
                        <a:rPr lang="pt-BR" sz="18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   22.400</a:t>
                      </a:r>
                      <a:endParaRPr lang="pt-BR" sz="18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NOPAT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R$   33.600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FFCCFF"/>
                          </a:solidFill>
                          <a:latin typeface="Calibri"/>
                        </a:rPr>
                        <a:t>Juros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FFCCFF"/>
                          </a:solidFill>
                          <a:latin typeface="Calibri"/>
                        </a:rPr>
                        <a:t>R$   16.000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Benefício tributário sobre os juros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R$     6.400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Lucro Líquido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R$   24.000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3" name="CaixaDeTexto 12"/>
          <p:cNvSpPr txBox="1"/>
          <p:nvPr/>
        </p:nvSpPr>
        <p:spPr>
          <a:xfrm>
            <a:off x="2060070" y="1517305"/>
            <a:ext cx="5023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solidFill>
                  <a:srgbClr val="00FFCC"/>
                </a:solidFill>
                <a:latin typeface="Bookman Old Style" pitchFamily="18" charset="0"/>
              </a:rPr>
              <a:t>DRE Gerencial (</a:t>
            </a:r>
            <a:r>
              <a:rPr lang="pt-BR" sz="2400" dirty="0" err="1">
                <a:solidFill>
                  <a:srgbClr val="00FFCC"/>
                </a:solidFill>
                <a:latin typeface="Bookman Old Style" pitchFamily="18" charset="0"/>
              </a:rPr>
              <a:t>valuation</a:t>
            </a:r>
            <a:r>
              <a:rPr lang="pt-BR" sz="2400" dirty="0">
                <a:solidFill>
                  <a:srgbClr val="00FFCC"/>
                </a:solidFill>
                <a:latin typeface="Bookman Old Style" pitchFamily="18" charset="0"/>
              </a:rPr>
              <a:t>)</a:t>
            </a:r>
            <a:endParaRPr lang="pt-BR" sz="2400" b="1" dirty="0">
              <a:latin typeface="Bookman Old Style" pitchFamily="18" charset="0"/>
            </a:endParaRPr>
          </a:p>
        </p:txBody>
      </p:sp>
      <p:grpSp>
        <p:nvGrpSpPr>
          <p:cNvPr id="19" name="Grupo 18"/>
          <p:cNvGrpSpPr/>
          <p:nvPr/>
        </p:nvGrpSpPr>
        <p:grpSpPr>
          <a:xfrm>
            <a:off x="7113363" y="4831580"/>
            <a:ext cx="1540581" cy="646331"/>
            <a:chOff x="7113363" y="4469288"/>
            <a:chExt cx="1540581" cy="646331"/>
          </a:xfrm>
        </p:grpSpPr>
        <p:sp>
          <p:nvSpPr>
            <p:cNvPr id="14" name="Retângulo 13"/>
            <p:cNvSpPr/>
            <p:nvPr/>
          </p:nvSpPr>
          <p:spPr>
            <a:xfrm>
              <a:off x="7113363" y="4469288"/>
              <a:ext cx="44916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rgbClr val="FFCCFF"/>
                  </a:solidFill>
                </a:rPr>
                <a:t>(  )</a:t>
              </a:r>
            </a:p>
            <a:p>
              <a:r>
                <a:rPr lang="pt-BR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(+)</a:t>
              </a:r>
              <a:endParaRPr lang="pt-BR" dirty="0"/>
            </a:p>
          </p:txBody>
        </p:sp>
        <p:cxnSp>
          <p:nvCxnSpPr>
            <p:cNvPr id="16" name="Conector reto 15"/>
            <p:cNvCxnSpPr/>
            <p:nvPr/>
          </p:nvCxnSpPr>
          <p:spPr>
            <a:xfrm>
              <a:off x="7263442" y="4666891"/>
              <a:ext cx="103517" cy="0"/>
            </a:xfrm>
            <a:prstGeom prst="line">
              <a:avLst/>
            </a:prstGeom>
            <a:ln w="28575">
              <a:solidFill>
                <a:srgbClr val="FF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have direita 16"/>
            <p:cNvSpPr/>
            <p:nvPr/>
          </p:nvSpPr>
          <p:spPr>
            <a:xfrm>
              <a:off x="7539487" y="4528868"/>
              <a:ext cx="163901" cy="526211"/>
            </a:xfrm>
            <a:prstGeom prst="righ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Retângulo 17"/>
            <p:cNvSpPr/>
            <p:nvPr/>
          </p:nvSpPr>
          <p:spPr>
            <a:xfrm>
              <a:off x="7738309" y="4624559"/>
              <a:ext cx="91563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"/>
              <a:r>
                <a:rPr lang="pt-BR" sz="1600" dirty="0"/>
                <a:t>R$ 9.600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Alavancagem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4</a:t>
            </a:r>
          </a:p>
        </p:txBody>
      </p:sp>
      <p:grpSp>
        <p:nvGrpSpPr>
          <p:cNvPr id="38" name="Grupo 37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37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32" name="Retângulo 31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3" name="CaixaDeTexto 32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9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30" name="Retângulo 29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1" name="CaixaDeTexto 30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aphicFrame>
        <p:nvGraphicFramePr>
          <p:cNvPr id="15" name="Tabela 14"/>
          <p:cNvGraphicFramePr>
            <a:graphicFrameLocks noGrp="1"/>
          </p:cNvGraphicFramePr>
          <p:nvPr/>
        </p:nvGraphicFramePr>
        <p:xfrm>
          <a:off x="345058" y="1940474"/>
          <a:ext cx="8462512" cy="2811735"/>
        </p:xfrm>
        <a:graphic>
          <a:graphicData uri="http://schemas.openxmlformats.org/drawingml/2006/table">
            <a:tbl>
              <a:tblPr/>
              <a:tblGrid>
                <a:gridCol w="1785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3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66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30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29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90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75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 fontAlgn="ctr"/>
                      <a:endParaRPr lang="pt-BR" sz="1400" b="1" i="0" u="none" strike="noStrike" dirty="0">
                        <a:solidFill>
                          <a:srgbClr val="66FFFF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Brasil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600" b="1" i="0" u="none" strike="noStrike" dirty="0">
                        <a:solidFill>
                          <a:srgbClr val="00FFCC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dirty="0">
                        <a:solidFill>
                          <a:srgbClr val="66FFFF"/>
                        </a:solidFill>
                        <a:latin typeface="+mn-lt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FFC000"/>
                          </a:solidFill>
                          <a:latin typeface="+mn-lt"/>
                        </a:rPr>
                        <a:t>EUA</a:t>
                      </a:r>
                      <a:endParaRPr lang="pt-BR" sz="1400" b="1" i="0" u="none" strike="noStrike" dirty="0">
                        <a:solidFill>
                          <a:srgbClr val="FFC000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 dirty="0">
                        <a:solidFill>
                          <a:srgbClr val="FFC000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>
                        <a:solidFill>
                          <a:srgbClr val="00FFCC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Gerencial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Receita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R$ 200.000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00FFCC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Receita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R$ 200.000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00FFCC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Receita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R$ 200.000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Custos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90.000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Custos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R$ 100.000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Custos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90.000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Depreciação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10.000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Depreciação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90.000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Depreciação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10.000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Lucro</a:t>
                      </a:r>
                      <a:r>
                        <a:rPr lang="pt-BR" sz="1400" b="0" i="0" u="none" strike="noStrike" baseline="0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 Bruto</a:t>
                      </a:r>
                      <a:endParaRPr lang="pt-BR" sz="14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R$ 100.000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Lucro</a:t>
                      </a:r>
                      <a:r>
                        <a:rPr lang="pt-BR" sz="1400" b="0" i="0" u="none" strike="noStrike" baseline="0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 Bruto</a:t>
                      </a:r>
                      <a:endParaRPr lang="pt-BR" sz="14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R$ 100.000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Lucro</a:t>
                      </a:r>
                      <a:r>
                        <a:rPr lang="pt-BR" sz="1400" b="0" i="0" u="none" strike="noStrike" baseline="0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 Bruto</a:t>
                      </a:r>
                      <a:endParaRPr lang="pt-BR" sz="14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R$ 100.000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Despesas </a:t>
                      </a:r>
                      <a:r>
                        <a:rPr lang="pt-BR" sz="14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Oper</a:t>
                      </a:r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44.000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Despesas </a:t>
                      </a:r>
                      <a:r>
                        <a:rPr lang="pt-BR" sz="14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Oper</a:t>
                      </a:r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44.000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Despesas </a:t>
                      </a:r>
                      <a:r>
                        <a:rPr lang="pt-BR" sz="14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Oper</a:t>
                      </a:r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44.000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FFCCFF"/>
                          </a:solidFill>
                          <a:latin typeface="Calibri"/>
                        </a:rPr>
                        <a:t>Juros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FFCCFF"/>
                          </a:solidFill>
                          <a:latin typeface="Calibri"/>
                        </a:rPr>
                        <a:t>R$   16.000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FFCC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Lucro Operacional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R$   56.000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EBIT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R$   56.000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Lucro Operacional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R$   40.000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FFCCFF"/>
                          </a:solidFill>
                          <a:latin typeface="Calibri"/>
                        </a:rPr>
                        <a:t>Juros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FFCCFF"/>
                          </a:solidFill>
                          <a:latin typeface="Calibri"/>
                        </a:rPr>
                        <a:t>R$   16.000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FFCC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IR sobre as </a:t>
                      </a:r>
                      <a:r>
                        <a:rPr lang="pt-BR" sz="14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Oper</a:t>
                      </a:r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. 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</a:t>
                      </a:r>
                      <a:r>
                        <a:rPr lang="pt-BR" sz="14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   22.400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Rec./Desp.</a:t>
                      </a:r>
                      <a:r>
                        <a:rPr lang="pt-BR" sz="14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pt-BR" sz="1400" b="0" i="0" u="none" strike="noStrike" baseline="0" dirty="0" err="1">
                          <a:solidFill>
                            <a:schemeClr val="tx1"/>
                          </a:solidFill>
                          <a:latin typeface="Calibri"/>
                        </a:rPr>
                        <a:t>Não-Oper</a:t>
                      </a:r>
                      <a:r>
                        <a:rPr lang="pt-BR" sz="14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.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          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Rec./Desp.</a:t>
                      </a:r>
                      <a:r>
                        <a:rPr lang="pt-BR" sz="14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pt-BR" sz="1400" b="0" i="0" u="none" strike="noStrike" baseline="0" dirty="0" err="1">
                          <a:solidFill>
                            <a:schemeClr val="tx1"/>
                          </a:solidFill>
                          <a:latin typeface="Calibri"/>
                        </a:rPr>
                        <a:t>Não-Oper</a:t>
                      </a:r>
                      <a:r>
                        <a:rPr lang="pt-BR" sz="14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.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          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1" i="0" u="none" strike="noStrike" dirty="0">
                          <a:solidFill>
                            <a:schemeClr val="bg2"/>
                          </a:solidFill>
                          <a:latin typeface="Calibri"/>
                        </a:rPr>
                        <a:t>NOPAT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chemeClr val="bg2"/>
                          </a:solidFill>
                          <a:latin typeface="Calibri"/>
                        </a:rPr>
                        <a:t>R$   33.600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LAIR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R$   40.000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LAIR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R$   40.000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FFCCFF"/>
                          </a:solidFill>
                          <a:latin typeface="Calibri"/>
                        </a:rPr>
                        <a:t>Juros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FFCCFF"/>
                          </a:solidFill>
                          <a:latin typeface="Calibri"/>
                        </a:rPr>
                        <a:t>R$   16.000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IR (40%)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16.000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IR (40%)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16.000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Benefício tributário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R$     6.400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Lucro Líquido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R$   24.000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66FF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Lucro Líquido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R$   24.000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400" b="0" i="0" u="none" strike="noStrike" dirty="0">
                        <a:solidFill>
                          <a:srgbClr val="66FF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Lucro Líquido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R$   24.000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9" name="Retângulo 18"/>
          <p:cNvSpPr/>
          <p:nvPr/>
        </p:nvSpPr>
        <p:spPr>
          <a:xfrm>
            <a:off x="2243381" y="1294764"/>
            <a:ext cx="46054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>
              <a:defRPr/>
            </a:pPr>
            <a:r>
              <a:rPr lang="pt-BR" sz="2000" b="1" dirty="0">
                <a:solidFill>
                  <a:srgbClr val="66FFFF"/>
                </a:solidFill>
              </a:rPr>
              <a:t>Demonstrações de Resultado do Exercício</a:t>
            </a:r>
            <a:endParaRPr lang="pt-BR" sz="2000" dirty="0">
              <a:solidFill>
                <a:srgbClr val="00FFCC"/>
              </a:solidFill>
            </a:endParaRPr>
          </a:p>
        </p:txBody>
      </p:sp>
      <p:sp>
        <p:nvSpPr>
          <p:cNvPr id="11266" name="AutoShape 2" descr="Resultado de imagem para dÃºvi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268" name="AutoShape 4" descr="data:image/jpeg;base64,/9j/4AAQSkZJRgABAQAAAQABAAD/2wCEAAkGBw8PDw0NEA0NDQ0NDQ0NDg4NDw8PEA8NFREWFhURFRYYHSggGBolGxgXITEjJSktLi4uGR8zODMsNygtLisBCgoKDg0OGxAQGy8hHyU3MDcrNzM3LSstLTUrMCstNzEvKy8tLSstLy0wKystLS0tLS0tLS03LS0tLS0tLS0tLf/AABEIAOEA4QMBIgACEQEDEQH/xAAcAAEAAgMBAQEAAAAAAAAAAAAAAQYEBQcDAgj/xABGEAACAgEBBAYGBgYGCwAAAAAAAQIDBBEFEiExBgcTQVFhIjJxgaGxFFJykZPBI0JigrLRQ0RTVHTCFRYkMzVjc6Lh8PH/xAAZAQEAAwEBAAAAAAAAAAAAAAAAAQQFAwL/xAAmEQEAAgICAgEDBQEAAAAAAAAAAQIDEQQSITEiE0GBBUJSYaEj/9oADAMBAAIRAxEAPwDuIAAAEASAAIJAAAgkAQSQAAAAAAAAAAAAAAAAAAAAAAASAAAAAgASCCQAAA5z02e1Z5KqrhdDGnJQo+jy4TfjOS0afk9Eviaynbm0tl3xqyJSthopSqsmrFKtvnCfFp8H/Is3T3pDlYu5DHg4RlHWeS4b0YvXhBarRP2+RWcLontDOmr8iUq4zUW7b5KVjh+zBcvfoU777fHe13Hrp8ta/wBdUxr42QhbF6wshGcX4xa1R6HliURqrrqj6lcIwj9lLRHsW4UggkEiBqSUzrF2zfs1YmfVJyrjesfIx5P0LqpRclp9WacXo148dTza2o2mte06hcgYOPteidGPkqxKnK7Hspvgm7dNxPwbbS9r0M5HraEgACASAIBJAAAAAAAJAAEEgAAAIJAAAADnGJsPacNo785ShVkXysuspmpVSr57sovySjxRG2NkZ2dmW/SHZi4EHY42ScXVCqC4Pd3ub56vxOkaFb6wIxeDNTulTW7alOUa3Y2t71d1Nc3ocLYoisu9cszaFT6t8i2ObZRXZK3E3LXJ6NQ0T9CxJ+q34eb8DptlijFyk1GMU5Sk3olFcW2yn9G87DwNlTzFKUqoSm7LHWoWW2b+7GO7q+PFRS1KV0t6x7MrEycX6JDHV6jBSWRvzUN9OScdxLjFNcHw17zzS8Y6eZer0nJfxC25nWjhRbVNWRkwTa7WKhXCWnfHfabXnoYNnW/ix9bCy17JY7+Uzkn+k+7s47q7te77hKyizmnXLxS0+RxnkXdo49HUsjrmoS/R4GRKXd2llda+9bxQemHTLJ2pKHaqFVNTcq6K9WlJrTelJ8ZPTh3ew08sOHNXw08+fwZjWKOukW2vFrTX3dx4vlvaNS6UxUrO4hYdtdLrJbMw9mU6whixhbZa+Ep3xm5xjFd0Yya497S8OP6D2Jmdvi4uQ+d+PTc/bOCl+Z+Uc2Xo7vJy4exeJ+mOh22sa7Fxa6pJKGPVCCf60YwSTi+/ly5nfBk/lPv0r58f8Y9e1jBBJbVAAAAQAJBBIAAAAAAAAAAAAAAAAAxtoYNWRW6boKyuTi3F66Np6rl5oyQBzjraxYY2yqq6K41VfTqZOMFotd2TTfvSOSdH9iTz7ZrflCmtrtJr1pTf6q1O9dZezvpOysyCWsq4LIhpz3qpKfyTXvOc9XlCjiKWnGyy2bfj6TXySM/lz08w0eHHeNSw8jq+x939HO6E/rqW8/enwZU9s7DysPWUoq6lf0sE+H2lzj8vM6dtjpDjYj3LZydjSkq4RcpNPk/BfeaKXSDNyZL6Ps9xr3lrO3nKGvHnolw9pUpe/wC7zC7fHT7eJc5jlRfiviHkptRinKT4JJc35LmzqPSPY1EIK6rZtOVa7EpR7OOu5o9Xw9xhbN6QYmPorNnWYUu9xqTj9+ifwOkXr7iHP6VonUypGd0by68dZltbjByW9B+vCt8pNdyLt0CtbxpR7qrmoadycVLh79SyZUq8rGk4vfqvqlo2mtYyTXJ8TG6p+j8ns+OVJyblkz0hu84wShva6+MWREWzx1iPMFuvHntP3dE2TfbGutWSc5bvHXn7NfE21diktUaqo+q7nCWvd3rxRr1rqNMa1tzttgRGWqTXJ8USSgAAAAAAAAAAEEkEgAAAAAAAAAAB82QUoyjJJxknFp8mnwaOaU7Lrwp2YlW8qqbJKtSerUH6SWvfzOmMo/SGG7mW/tKuX/al+RQ58fCJ/tf/AE+f+kx/TBnjVykpyrhKcVopOKbS8EzU7K2/2+bn4PZbiw+y3Z667+8tXqtOHkbpHlXjwjOdkYRjOzTfklxlpy1ZnRManf4atonca/KM6911W2qO8665zUfrOMW0jX9FtpyzcLHybIRjO2Mt6KT3dVJrVa9z0Nsz5rgopRilGK4JJaJCJjrrXlMxPbe/DzuilHRJJLhouRetg1Qhi40YRjCCphpGKSS1Wr+OpR7+Rd9gvXFx/wDpRXwLfAn5yofqMfCrLuoUvJ+Jq7o6Np80zcGrynvTenHVpLzNaGSzcB61x8tV8TIPOivdjGPgviehAAAAAAAAAAAACCQAIJAAAAAAAAAFO6Ww0yIS+vUvhJ/zLhJ6cSuberhdKD4+gnFNefP8ivycU5MfWPaxxssY8kWn0r6E5JJt8Ek2/YjNezpfqyT8nwNdtW6OLW7b/wBHXqo7zTkm3yS011Mm+DJT3DZpyMd/UtZh7fVlqqeJnVRk92F12PZCuT7uLXDXzNwV/wD1v2frFds3xSTdVui14c2uCLhjbKlJKUpKKaTSXFtfJHqMVrzqkFs9KRu0tXdyLnsOahiUb/otQ00lwfN9xgVYsIerFa/WfF/eZGPhTslva6Q5avj9yNDjcWcU9pll8rlRliKxHhmzyXPhFPR/ez1xsfd9J+t8j0oojBcOfi+Z6lxSAAAAAAAAAAAAAEAACQAAAAAgkAQNSTC2jfupQXOfP7IEX2Ob3Y8tfv8AMwNrUKHZ6d+9q/F8DZ4MOG948F7DF28vRrf7TXwJGtqND1j4UbtmXtycewcb46JPemtYqD8m5G+qNR02y8arFSy+2+i22RrksfTtHNenHTXu9F6+455p1SXvFG7w4VRDenCEmoxlOMZS57qbSb08j9L1x0jFa66RitfHRcziOYtkTjY6q8rfcZdm5PTSWno73H2HWuimb2+Di2v1uyjGX24rRlThZItMxrS3zKTERP2bKRstmP0P3n+RrZGw2X6kvtP5Ivyos0AEAAAAAAAAAAAAAAgAACQAAAAgEkADSZs9b5fs6RX3G8NDlR0vs82n96RMDb4fqR9/zMXba/Rp+E18memDZp6PjxQ2utaZeTi/iiBpqiidb2VFQwaJfrzutfluqMV/Ey91Gg6c9E1tGqM63u5dEZdk29Izi+Lrl4a9z7meM1ZtSYh0wWit4mXGJVyh6UXqv/eZ1bql2j2mNdQ+dVm8l5Nf/DlkK7YWvHlXNWqfZuprScZ66aaHXur7o79GhK98JWrRpcpefsXd4lLi1t32u8q1emlukZ+yvVl9r8jAkZ+yvVn9pfI0ZZrOABCQAAAAAAAAAAAABAAAkEEgAAAAAEGu2nR6UbF9mX5GxInBSTT5MDT33KuErJPdjXFzk/BJatlfj0puvUN6EKa56OUeMpbvdq//AAZHTTfVVeOoycLp/pLEnuqmGjcW+ScnotPaV0zebybUtFatLhcat6zay3Uvl4GXAruwbJuThrrWlq9e592hYqy9gzfVp21pSz4vpX67a/O6O4t1yypVJZCjGDsjwcoJ+q/lrz0NlokkktEloku5eB6aHxJHWIcpnbykZ+yvVn9pfIwZIz9lr0JecvyQlDNABCQAAAAAAAAAAAABAAAkAAAAAAAAEACJRTWjSafNPiafP6NY9urinTLxr9XXzjyNySeL463jVo290yWpO6zpxjp/szaODOFtdt30VwSdmM7IRhNN69po+Hdo3w7im/6bzP75l/j2/wAzvvTeOuzNo/4S7+E4P0WwY5Odh481vQtyIKceK1rXGS4eSZNKRSOtfSL3m89p9vB7Yy3/AFzK/Ht/mfL2pk/3rJ/Ht/mdss6s9lN69hbHyjfbp8yj9Z/R3B2fDEhjVShbdO2UpSsnN9nBJacXw4yX3Hp5VHZ9mXk3VY9d+RO26ca4J3WaavvfHglzfkj9C9HNmPExKMZzds64fpLG23Ox8ZS48dNW/cc16mNh79l20Jx4Va49Ov8AaSSc5L2R0X7zOuAAAAAAAAAAAAAAAAAQAAJBBIAAgCQAAAAAAAaTpt/w3aH+Ev8A4Gch6qcftNq0PTVVV32vy0hur4yR1frCuUNlZ7ffQ4L2zaivmUDqSxtcrMu/s8eFa/fnr/kA7CcS64svtNo10rj2GNXFJfXnJya9um6dtOHVxWf0kevpQ+nt+PoY64e79GvvA6z0S2SsLCxsbRb0K07H43S9Kb+9s3AAAAAAAAAAAAAAAAAAEAAASQSABAAkAAAQSABBIFI64Mjd2XKGv++yKIe5S33/AAms6kcfTHzbtPXyIVr2QrT+cz5678jSnBp+vdbZ7oQS/wA5uuqbG3NlUy042232e303FfCIFqz8hVU3XP1aqrLH7Ixb/I431PUO3aVl8uLrxrrJP/mWSivzkdF6yczsdlZj10dkI0L22SUX8GyqdR+L6OffpznTSn7E5P8AiQHUgAAAAAAAAAAAAAAAAABAAAAEgQSAAAIYEkNmFk03P1Z/HQ1GVg5T5OT94Hl0l6f4Gz7OwtnZbeknKrHipygmtVvNtJPTu11KztHrjx1H/Z8PIsm1/WHXVFP91ybNVtPq3utttvndbKds5Tk+zXN93uXD3GC+rWa52X/hxK1pzb8LNYwxHlXelPS3K2lZXZeqYqpTjXCqMlGKk03rq22+CO09X20KVsrZ6dkItY6Uk3+um9746nNX1dNf0mR+FEsOy9jzx6YUKNk1XvaSlHRvWTfd7ScUZIn5IyzjmPg9uunasXh4tNc4y7TJ3pJPXhCD0+LRSOh/T7J2ZGVMaaLqJ2O2cZ70LN5pLhNPwS5plm290almKtS7avs3NrdhrrvaePsNSurp/wBpkfhRIyRl7bqnHOLrqy24/XFguKdmLmwn3xhGmcfam5r5Fv6OdKMPaMJWY9uu40p12Lcsg3y1i/muHA5NHq1m+Vl/4UTddGug+Rh2ythZa1ODhKDhomtU0+HevzZ6pOXfy9PN4xa+M+XWE14klZxcDKWmrkvezb41Fy9afx1O7gzwREkAAAAAAAAAAAIAAAkgkCCQABBIAEEgAAAI0G6vBEgCN1eCGhIAAAAAAAAAAAAAAAAAAACAAAJAAAAAAAAAAAAAAAAAAAAAAAAAAAAAAAAAAAA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1272" name="Picture 8" descr="Resultado de imagem para dÃºvi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6133" y="5210355"/>
            <a:ext cx="803874" cy="803874"/>
          </a:xfrm>
          <a:prstGeom prst="rect">
            <a:avLst/>
          </a:prstGeom>
          <a:noFill/>
        </p:spPr>
      </p:pic>
      <p:sp>
        <p:nvSpPr>
          <p:cNvPr id="26" name="Retângulo 25"/>
          <p:cNvSpPr/>
          <p:nvPr/>
        </p:nvSpPr>
        <p:spPr>
          <a:xfrm>
            <a:off x="3042752" y="5191035"/>
            <a:ext cx="37601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>
              <a:defRPr/>
            </a:pPr>
            <a:r>
              <a:rPr lang="pt-BR" sz="2000" b="1" dirty="0"/>
              <a:t>Diferentes “lucros operacionais”!</a:t>
            </a:r>
          </a:p>
          <a:p>
            <a:pPr algn="ctr" fontAlgn="b">
              <a:defRPr/>
            </a:pPr>
            <a:r>
              <a:rPr lang="pt-BR" sz="2000" b="1" dirty="0"/>
              <a:t>Qual o correto?</a:t>
            </a:r>
            <a:endParaRPr lang="pt-BR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Alavancagem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4</a:t>
            </a:r>
          </a:p>
        </p:txBody>
      </p:sp>
      <p:graphicFrame>
        <p:nvGraphicFramePr>
          <p:cNvPr id="18" name="Tabela 17"/>
          <p:cNvGraphicFramePr>
            <a:graphicFrameLocks noGrp="1"/>
          </p:cNvGraphicFramePr>
          <p:nvPr/>
        </p:nvGraphicFramePr>
        <p:xfrm>
          <a:off x="807794" y="1254064"/>
          <a:ext cx="6628202" cy="1404000"/>
        </p:xfrm>
        <a:graphic>
          <a:graphicData uri="http://schemas.openxmlformats.org/drawingml/2006/table">
            <a:tbl>
              <a:tblPr/>
              <a:tblGrid>
                <a:gridCol w="2149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8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17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02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200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Balanço Patrimonial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Ativos Circulantes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R$ 100.000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Dívidas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80.000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Ativos </a:t>
                      </a:r>
                      <a:r>
                        <a:rPr lang="pt-BR" sz="16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Não-Circulantes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R$ 100.000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PL (10.000 ações)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R$ 120.000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Ativo Total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R$ 200.000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Passivo + PL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R$ 200.000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0" name="Grupo 19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1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5" name="Retângulo 24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6" name="CaixaDeTexto 25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2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3" name="Retângulo 22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4" name="CaixaDeTexto 23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aphicFrame>
        <p:nvGraphicFramePr>
          <p:cNvPr id="27" name="Tabela 26"/>
          <p:cNvGraphicFramePr>
            <a:graphicFrameLocks noGrp="1"/>
          </p:cNvGraphicFramePr>
          <p:nvPr/>
        </p:nvGraphicFramePr>
        <p:xfrm>
          <a:off x="877003" y="2992909"/>
          <a:ext cx="6282904" cy="3062830"/>
        </p:xfrm>
        <a:graphic>
          <a:graphicData uri="http://schemas.openxmlformats.org/drawingml/2006/table">
            <a:tbl>
              <a:tblPr/>
              <a:tblGrid>
                <a:gridCol w="2958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8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8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82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6283">
                <a:tc>
                  <a:txBody>
                    <a:bodyPr/>
                    <a:lstStyle/>
                    <a:p>
                      <a:pPr algn="l" fontAlgn="ctr"/>
                      <a:endParaRPr lang="pt-BR" sz="1600" b="0" i="0" u="none" strike="noStrike" dirty="0">
                        <a:solidFill>
                          <a:srgbClr val="00FFCC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Brasil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EUA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Gerencial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28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Lucro Operacional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R$ 40.000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R$ 56.000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R$ 33.600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28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Ativo Total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R$ 200.000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R$ 200.000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R$ 200.000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28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ROA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20,0% </a:t>
                      </a:r>
                      <a:r>
                        <a:rPr lang="pt-BR" sz="1600" b="0" i="0" u="none" strike="noStrike" dirty="0" err="1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a.a.</a:t>
                      </a:r>
                      <a:endParaRPr lang="pt-BR" sz="16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28,0% </a:t>
                      </a:r>
                      <a:r>
                        <a:rPr lang="pt-BR" sz="1600" b="0" i="0" u="none" strike="noStrike" dirty="0" err="1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a.a.</a:t>
                      </a:r>
                      <a:endParaRPr lang="pt-BR" sz="16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16,8% </a:t>
                      </a:r>
                      <a:r>
                        <a:rPr lang="pt-BR" sz="1600" b="0" i="0" u="none" strike="noStrike" dirty="0" err="1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a.a.</a:t>
                      </a:r>
                      <a:endParaRPr lang="pt-BR" sz="16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28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Capital de Terceiros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R$ 80.000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R$ 80.000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R$ 80.000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28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Juros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R$ 9.600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R$ 9.600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R$ 9.600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28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FFCCFF"/>
                          </a:solidFill>
                          <a:latin typeface="Calibri"/>
                        </a:rPr>
                        <a:t>Custo</a:t>
                      </a:r>
                      <a:r>
                        <a:rPr lang="pt-BR" sz="1600" b="0" i="0" u="none" strike="noStrike" baseline="0" dirty="0">
                          <a:solidFill>
                            <a:srgbClr val="FFCCFF"/>
                          </a:solidFill>
                          <a:latin typeface="Calibri"/>
                        </a:rPr>
                        <a:t> do Capital de Terceiros</a:t>
                      </a:r>
                      <a:endParaRPr lang="pt-BR" sz="1600" b="0" i="0" u="none" strike="noStrike" dirty="0">
                        <a:solidFill>
                          <a:srgbClr val="FFCCFF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FFCCFF"/>
                          </a:solidFill>
                          <a:latin typeface="Calibri"/>
                        </a:rPr>
                        <a:t>12,0% </a:t>
                      </a:r>
                      <a:r>
                        <a:rPr lang="pt-BR" sz="1600" b="0" i="0" u="none" strike="noStrike" dirty="0" err="1">
                          <a:solidFill>
                            <a:srgbClr val="FFCCFF"/>
                          </a:solidFill>
                          <a:latin typeface="Calibri"/>
                        </a:rPr>
                        <a:t>a.a.</a:t>
                      </a:r>
                      <a:endParaRPr lang="pt-BR" sz="1600" b="0" i="0" u="none" strike="noStrike" dirty="0">
                        <a:solidFill>
                          <a:srgbClr val="FFCCFF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FFCCFF"/>
                          </a:solidFill>
                          <a:latin typeface="+mn-lt"/>
                        </a:rPr>
                        <a:t>12,0% </a:t>
                      </a:r>
                      <a:r>
                        <a:rPr lang="pt-BR" sz="1600" b="0" i="0" u="none" strike="noStrike" dirty="0" err="1">
                          <a:solidFill>
                            <a:srgbClr val="FFCCFF"/>
                          </a:solidFill>
                          <a:latin typeface="+mn-lt"/>
                        </a:rPr>
                        <a:t>a.a.</a:t>
                      </a:r>
                      <a:endParaRPr lang="pt-BR" sz="1600" b="0" i="0" u="none" strike="noStrike" dirty="0">
                        <a:solidFill>
                          <a:srgbClr val="FFCCFF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rgbClr val="FFCCFF"/>
                          </a:solidFill>
                          <a:latin typeface="+mn-lt"/>
                        </a:rPr>
                        <a:t>12,0% </a:t>
                      </a:r>
                      <a:r>
                        <a:rPr lang="pt-BR" sz="1600" b="0" i="0" u="none" strike="noStrike" dirty="0" err="1">
                          <a:solidFill>
                            <a:srgbClr val="FFCCFF"/>
                          </a:solidFill>
                          <a:latin typeface="+mn-lt"/>
                        </a:rPr>
                        <a:t>a.a.</a:t>
                      </a:r>
                      <a:endParaRPr lang="pt-BR" sz="1600" b="0" i="0" u="none" strike="noStrike" dirty="0">
                        <a:solidFill>
                          <a:srgbClr val="FFCCFF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28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Lucro Líquido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R$ 24.000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R$ 24.000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R$ 24.000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28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Capital Próprio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R$ 120.000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R$ 120.000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R$ 120.000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28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ROE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20% </a:t>
                      </a:r>
                      <a:r>
                        <a:rPr lang="pt-BR" sz="1600" b="0" i="0" u="none" strike="noStrike" dirty="0" err="1">
                          <a:solidFill>
                            <a:srgbClr val="66FFFF"/>
                          </a:solidFill>
                          <a:latin typeface="Calibri"/>
                        </a:rPr>
                        <a:t>a.a.</a:t>
                      </a:r>
                      <a:endParaRPr lang="pt-BR" sz="1600" b="0" i="0" u="none" strike="noStrike" dirty="0">
                        <a:solidFill>
                          <a:srgbClr val="66FFFF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+mn-lt"/>
                        </a:rPr>
                        <a:t>20% </a:t>
                      </a:r>
                      <a:r>
                        <a:rPr lang="pt-BR" sz="1600" b="0" i="0" u="none" strike="noStrike" dirty="0" err="1">
                          <a:solidFill>
                            <a:srgbClr val="66FFFF"/>
                          </a:solidFill>
                          <a:latin typeface="+mn-lt"/>
                        </a:rPr>
                        <a:t>a.a.</a:t>
                      </a:r>
                      <a:endParaRPr lang="pt-BR" sz="1600" b="0" i="0" u="none" strike="noStrike" dirty="0">
                        <a:solidFill>
                          <a:srgbClr val="66FFFF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+mn-lt"/>
                        </a:rPr>
                        <a:t>20% </a:t>
                      </a:r>
                      <a:r>
                        <a:rPr lang="pt-BR" sz="1600" b="0" i="0" u="none" strike="noStrike" dirty="0" err="1">
                          <a:solidFill>
                            <a:srgbClr val="66FFFF"/>
                          </a:solidFill>
                          <a:latin typeface="+mn-lt"/>
                        </a:rPr>
                        <a:t>a.a.</a:t>
                      </a:r>
                      <a:endParaRPr lang="pt-BR" sz="1600" b="0" i="0" u="none" strike="noStrike" dirty="0">
                        <a:solidFill>
                          <a:srgbClr val="66FFFF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8" name="Texto Explicativo 1 27"/>
          <p:cNvSpPr/>
          <p:nvPr/>
        </p:nvSpPr>
        <p:spPr>
          <a:xfrm>
            <a:off x="7781028" y="2415396"/>
            <a:ext cx="1095555" cy="250166"/>
          </a:xfrm>
          <a:prstGeom prst="borderCallout1">
            <a:avLst>
              <a:gd name="adj1" fmla="val -36422"/>
              <a:gd name="adj2" fmla="val 47223"/>
              <a:gd name="adj3" fmla="val -197844"/>
              <a:gd name="adj4" fmla="val -35227"/>
            </a:avLst>
          </a:prstGeom>
          <a:solidFill>
            <a:srgbClr val="FFCC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bg2"/>
                </a:solidFill>
              </a:rPr>
              <a:t>20 % </a:t>
            </a:r>
            <a:r>
              <a:rPr lang="pt-BR" sz="1600" b="1" dirty="0" err="1">
                <a:solidFill>
                  <a:schemeClr val="bg2"/>
                </a:solidFill>
              </a:rPr>
              <a:t>a.a.</a:t>
            </a:r>
            <a:endParaRPr lang="pt-BR" sz="1600" b="1" dirty="0">
              <a:solidFill>
                <a:schemeClr val="bg2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7665497" y="2804384"/>
            <a:ext cx="13609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>
              <a:defRPr/>
            </a:pPr>
            <a:r>
              <a:rPr lang="pt-BR" sz="1400" b="1" dirty="0">
                <a:solidFill>
                  <a:srgbClr val="FFCCFF"/>
                </a:solidFill>
              </a:rPr>
              <a:t>GOV:   8,0% </a:t>
            </a:r>
            <a:r>
              <a:rPr lang="pt-BR" sz="1400" b="1" dirty="0" err="1">
                <a:solidFill>
                  <a:srgbClr val="FFCCFF"/>
                </a:solidFill>
              </a:rPr>
              <a:t>a.a.</a:t>
            </a:r>
            <a:endParaRPr lang="pt-BR" sz="1400" b="1" dirty="0">
              <a:solidFill>
                <a:srgbClr val="FFCCFF"/>
              </a:solidFill>
            </a:endParaRPr>
          </a:p>
          <a:p>
            <a:pPr fontAlgn="b">
              <a:defRPr/>
            </a:pPr>
            <a:r>
              <a:rPr lang="pt-BR" sz="1400" b="1" dirty="0">
                <a:solidFill>
                  <a:srgbClr val="FFCCFF"/>
                </a:solidFill>
              </a:rPr>
              <a:t>EMP:12,0% </a:t>
            </a:r>
            <a:r>
              <a:rPr lang="pt-BR" sz="1400" b="1" dirty="0" err="1">
                <a:solidFill>
                  <a:srgbClr val="FFCCFF"/>
                </a:solidFill>
              </a:rPr>
              <a:t>a.a.</a:t>
            </a:r>
            <a:endParaRPr lang="pt-BR" sz="1400" b="1" dirty="0">
              <a:solidFill>
                <a:srgbClr val="FFCCFF"/>
              </a:solidFill>
            </a:endParaRPr>
          </a:p>
        </p:txBody>
      </p:sp>
      <p:cxnSp>
        <p:nvCxnSpPr>
          <p:cNvPr id="31" name="Conector reto 30"/>
          <p:cNvCxnSpPr/>
          <p:nvPr/>
        </p:nvCxnSpPr>
        <p:spPr>
          <a:xfrm flipH="1">
            <a:off x="7151298" y="3390181"/>
            <a:ext cx="1147313" cy="15009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tângulo 83"/>
          <p:cNvSpPr/>
          <p:nvPr/>
        </p:nvSpPr>
        <p:spPr>
          <a:xfrm>
            <a:off x="2596551" y="1457864"/>
            <a:ext cx="4226943" cy="992038"/>
          </a:xfrm>
          <a:prstGeom prst="rect">
            <a:avLst/>
          </a:prstGeom>
          <a:solidFill>
            <a:srgbClr val="006600"/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Alavancagem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4</a:t>
            </a:r>
          </a:p>
        </p:txBody>
      </p:sp>
      <p:grpSp>
        <p:nvGrpSpPr>
          <p:cNvPr id="29" name="Grupo 28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30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34" name="Retângulo 33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5" name="CaixaDeTexto 34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31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32" name="Retângulo 31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3" name="CaixaDeTexto 32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pSp>
        <p:nvGrpSpPr>
          <p:cNvPr id="20" name="Grupo 19"/>
          <p:cNvGrpSpPr/>
          <p:nvPr/>
        </p:nvGrpSpPr>
        <p:grpSpPr>
          <a:xfrm>
            <a:off x="2787799" y="1605313"/>
            <a:ext cx="3568403" cy="705762"/>
            <a:chOff x="1840118" y="1613940"/>
            <a:chExt cx="3568403" cy="705762"/>
          </a:xfrm>
        </p:grpSpPr>
        <p:sp>
          <p:nvSpPr>
            <p:cNvPr id="37" name="CaixaDeTexto 36"/>
            <p:cNvSpPr txBox="1"/>
            <p:nvPr/>
          </p:nvSpPr>
          <p:spPr>
            <a:xfrm>
              <a:off x="1840118" y="1742265"/>
              <a:ext cx="30683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>
                  <a:latin typeface="Arial" pitchFamily="34" charset="0"/>
                  <a:cs typeface="Arial" pitchFamily="34" charset="0"/>
                </a:rPr>
                <a:t>ROE = ROA + (ROA – CT) x</a:t>
              </a:r>
            </a:p>
          </p:txBody>
        </p:sp>
        <p:sp>
          <p:nvSpPr>
            <p:cNvPr id="15" name="Retângulo 14"/>
            <p:cNvSpPr/>
            <p:nvPr/>
          </p:nvSpPr>
          <p:spPr>
            <a:xfrm>
              <a:off x="4903254" y="1950370"/>
              <a:ext cx="50526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latin typeface="Arial" pitchFamily="34" charset="0"/>
                  <a:cs typeface="Arial" pitchFamily="34" charset="0"/>
                </a:rPr>
                <a:t>CP</a:t>
              </a:r>
              <a:endParaRPr lang="pt-BR" dirty="0"/>
            </a:p>
          </p:txBody>
        </p:sp>
        <p:cxnSp>
          <p:nvCxnSpPr>
            <p:cNvPr id="17" name="Conector reto 16"/>
            <p:cNvCxnSpPr/>
            <p:nvPr/>
          </p:nvCxnSpPr>
          <p:spPr>
            <a:xfrm>
              <a:off x="4951565" y="1949572"/>
              <a:ext cx="38818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tângulo 17"/>
            <p:cNvSpPr/>
            <p:nvPr/>
          </p:nvSpPr>
          <p:spPr>
            <a:xfrm>
              <a:off x="4903748" y="1613940"/>
              <a:ext cx="4924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latin typeface="Arial" pitchFamily="34" charset="0"/>
                  <a:cs typeface="Arial" pitchFamily="34" charset="0"/>
                </a:rPr>
                <a:t>CT</a:t>
              </a:r>
              <a:endParaRPr lang="pt-BR" dirty="0"/>
            </a:p>
          </p:txBody>
        </p:sp>
      </p:grpSp>
      <p:grpSp>
        <p:nvGrpSpPr>
          <p:cNvPr id="58" name="Grupo 57"/>
          <p:cNvGrpSpPr/>
          <p:nvPr/>
        </p:nvGrpSpPr>
        <p:grpSpPr>
          <a:xfrm>
            <a:off x="523348" y="2999897"/>
            <a:ext cx="7207623" cy="705762"/>
            <a:chOff x="764876" y="2999897"/>
            <a:chExt cx="7207623" cy="705762"/>
          </a:xfrm>
        </p:grpSpPr>
        <p:sp>
          <p:nvSpPr>
            <p:cNvPr id="22" name="CaixaDeTexto 21"/>
            <p:cNvSpPr txBox="1"/>
            <p:nvPr/>
          </p:nvSpPr>
          <p:spPr>
            <a:xfrm>
              <a:off x="2156630" y="3128222"/>
              <a:ext cx="32190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>
                  <a:solidFill>
                    <a:srgbClr val="00FFCC"/>
                  </a:solidFill>
                  <a:latin typeface="Arial" pitchFamily="34" charset="0"/>
                  <a:cs typeface="Arial" pitchFamily="34" charset="0"/>
                </a:rPr>
                <a:t>ROE</a:t>
              </a:r>
              <a:r>
                <a:rPr lang="pt-BR" dirty="0">
                  <a:latin typeface="Arial" pitchFamily="34" charset="0"/>
                  <a:cs typeface="Arial" pitchFamily="34" charset="0"/>
                </a:rPr>
                <a:t> = 20% + (20% – 12%) x</a:t>
              </a:r>
            </a:p>
          </p:txBody>
        </p:sp>
        <p:sp>
          <p:nvSpPr>
            <p:cNvPr id="23" name="Retângulo 22"/>
            <p:cNvSpPr/>
            <p:nvPr/>
          </p:nvSpPr>
          <p:spPr>
            <a:xfrm>
              <a:off x="5245644" y="3336327"/>
              <a:ext cx="114646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latin typeface="Arial" pitchFamily="34" charset="0"/>
                  <a:cs typeface="Arial" pitchFamily="34" charset="0"/>
                </a:rPr>
                <a:t>$120.000</a:t>
              </a:r>
              <a:endParaRPr lang="pt-BR" dirty="0"/>
            </a:p>
          </p:txBody>
        </p:sp>
        <p:cxnSp>
          <p:nvCxnSpPr>
            <p:cNvPr id="27" name="Conector reto 26"/>
            <p:cNvCxnSpPr/>
            <p:nvPr/>
          </p:nvCxnSpPr>
          <p:spPr>
            <a:xfrm flipV="1">
              <a:off x="5268077" y="3329776"/>
              <a:ext cx="1142784" cy="575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tângulo 27"/>
            <p:cNvSpPr/>
            <p:nvPr/>
          </p:nvSpPr>
          <p:spPr>
            <a:xfrm>
              <a:off x="5323772" y="2999897"/>
              <a:ext cx="10182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latin typeface="Arial" pitchFamily="34" charset="0"/>
                  <a:cs typeface="Arial" pitchFamily="34" charset="0"/>
                </a:rPr>
                <a:t>$80.000</a:t>
              </a:r>
              <a:endParaRPr lang="pt-BR" dirty="0"/>
            </a:p>
          </p:txBody>
        </p:sp>
        <p:sp>
          <p:nvSpPr>
            <p:cNvPr id="40" name="Retângulo 39"/>
            <p:cNvSpPr/>
            <p:nvPr/>
          </p:nvSpPr>
          <p:spPr>
            <a:xfrm>
              <a:off x="6422075" y="3149423"/>
              <a:ext cx="155042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latin typeface="Arial" pitchFamily="34" charset="0"/>
                  <a:cs typeface="Arial" pitchFamily="34" charset="0"/>
                </a:rPr>
                <a:t>= </a:t>
              </a:r>
              <a:r>
                <a:rPr lang="pt-BR" dirty="0">
                  <a:solidFill>
                    <a:srgbClr val="00FFCC"/>
                  </a:solidFill>
                  <a:latin typeface="Arial" pitchFamily="34" charset="0"/>
                  <a:cs typeface="Arial" pitchFamily="34" charset="0"/>
                </a:rPr>
                <a:t>25,3% </a:t>
              </a:r>
              <a:r>
                <a:rPr lang="pt-BR" dirty="0" err="1">
                  <a:solidFill>
                    <a:srgbClr val="00FFCC"/>
                  </a:solidFill>
                  <a:latin typeface="Arial" pitchFamily="34" charset="0"/>
                  <a:cs typeface="Arial" pitchFamily="34" charset="0"/>
                </a:rPr>
                <a:t>a.a.</a:t>
              </a:r>
              <a:r>
                <a:rPr lang="pt-BR" dirty="0">
                  <a:latin typeface="Arial" pitchFamily="34" charset="0"/>
                  <a:cs typeface="Arial" pitchFamily="34" charset="0"/>
                </a:rPr>
                <a:t> </a:t>
              </a:r>
              <a:endParaRPr lang="pt-BR" dirty="0"/>
            </a:p>
          </p:txBody>
        </p:sp>
        <p:sp>
          <p:nvSpPr>
            <p:cNvPr id="55" name="Retângulo 54"/>
            <p:cNvSpPr/>
            <p:nvPr/>
          </p:nvSpPr>
          <p:spPr>
            <a:xfrm>
              <a:off x="764876" y="3123564"/>
              <a:ext cx="109908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pt-BR" dirty="0">
                  <a:solidFill>
                    <a:srgbClr val="00FFCC"/>
                  </a:solidFill>
                  <a:latin typeface="Arial" pitchFamily="34" charset="0"/>
                  <a:cs typeface="Arial" pitchFamily="34" charset="0"/>
                </a:rPr>
                <a:t>Brasil</a:t>
              </a:r>
              <a:r>
                <a:rPr lang="pt-BR" dirty="0">
                  <a:latin typeface="Arial" pitchFamily="34" charset="0"/>
                  <a:cs typeface="Arial" pitchFamily="34" charset="0"/>
                </a:rPr>
                <a:t> </a:t>
              </a:r>
              <a:endParaRPr lang="pt-BR" dirty="0"/>
            </a:p>
          </p:txBody>
        </p:sp>
      </p:grpSp>
      <p:grpSp>
        <p:nvGrpSpPr>
          <p:cNvPr id="59" name="Grupo 58"/>
          <p:cNvGrpSpPr/>
          <p:nvPr/>
        </p:nvGrpSpPr>
        <p:grpSpPr>
          <a:xfrm>
            <a:off x="523348" y="3872603"/>
            <a:ext cx="7207623" cy="705762"/>
            <a:chOff x="764876" y="3842410"/>
            <a:chExt cx="7207623" cy="705762"/>
          </a:xfrm>
        </p:grpSpPr>
        <p:sp>
          <p:nvSpPr>
            <p:cNvPr id="41" name="CaixaDeTexto 40"/>
            <p:cNvSpPr txBox="1"/>
            <p:nvPr/>
          </p:nvSpPr>
          <p:spPr>
            <a:xfrm>
              <a:off x="2156630" y="3970735"/>
              <a:ext cx="32190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ROE</a:t>
              </a:r>
              <a:r>
                <a:rPr lang="pt-BR" dirty="0">
                  <a:latin typeface="Arial" pitchFamily="34" charset="0"/>
                  <a:cs typeface="Arial" pitchFamily="34" charset="0"/>
                </a:rPr>
                <a:t> = 28% + (28% – 12%) x</a:t>
              </a:r>
            </a:p>
          </p:txBody>
        </p:sp>
        <p:sp>
          <p:nvSpPr>
            <p:cNvPr id="42" name="Retângulo 41"/>
            <p:cNvSpPr/>
            <p:nvPr/>
          </p:nvSpPr>
          <p:spPr>
            <a:xfrm>
              <a:off x="5245644" y="4178840"/>
              <a:ext cx="114646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latin typeface="Arial" pitchFamily="34" charset="0"/>
                  <a:cs typeface="Arial" pitchFamily="34" charset="0"/>
                </a:rPr>
                <a:t>$120.000</a:t>
              </a:r>
              <a:endParaRPr lang="pt-BR" dirty="0"/>
            </a:p>
          </p:txBody>
        </p:sp>
        <p:cxnSp>
          <p:nvCxnSpPr>
            <p:cNvPr id="43" name="Conector reto 42"/>
            <p:cNvCxnSpPr/>
            <p:nvPr/>
          </p:nvCxnSpPr>
          <p:spPr>
            <a:xfrm flipV="1">
              <a:off x="5268077" y="4172289"/>
              <a:ext cx="1142784" cy="575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tângulo 43"/>
            <p:cNvSpPr/>
            <p:nvPr/>
          </p:nvSpPr>
          <p:spPr>
            <a:xfrm>
              <a:off x="5323772" y="3842410"/>
              <a:ext cx="10182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latin typeface="Arial" pitchFamily="34" charset="0"/>
                  <a:cs typeface="Arial" pitchFamily="34" charset="0"/>
                </a:rPr>
                <a:t>$80.000</a:t>
              </a:r>
              <a:endParaRPr lang="pt-BR" dirty="0"/>
            </a:p>
          </p:txBody>
        </p:sp>
        <p:sp>
          <p:nvSpPr>
            <p:cNvPr id="45" name="Retângulo 44"/>
            <p:cNvSpPr/>
            <p:nvPr/>
          </p:nvSpPr>
          <p:spPr>
            <a:xfrm>
              <a:off x="6422075" y="3991936"/>
              <a:ext cx="155042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latin typeface="Arial" pitchFamily="34" charset="0"/>
                  <a:cs typeface="Arial" pitchFamily="34" charset="0"/>
                </a:rPr>
                <a:t>= </a:t>
              </a:r>
              <a:r>
                <a:rPr lang="pt-BR" dirty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38,7% </a:t>
              </a:r>
              <a:r>
                <a:rPr lang="pt-BR" dirty="0" err="1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a.a.</a:t>
              </a:r>
              <a:r>
                <a:rPr lang="pt-BR" dirty="0">
                  <a:latin typeface="Arial" pitchFamily="34" charset="0"/>
                  <a:cs typeface="Arial" pitchFamily="34" charset="0"/>
                </a:rPr>
                <a:t> </a:t>
              </a:r>
              <a:endParaRPr lang="pt-BR" dirty="0"/>
            </a:p>
          </p:txBody>
        </p:sp>
        <p:sp>
          <p:nvSpPr>
            <p:cNvPr id="56" name="Retângulo 55"/>
            <p:cNvSpPr/>
            <p:nvPr/>
          </p:nvSpPr>
          <p:spPr>
            <a:xfrm>
              <a:off x="764876" y="3987643"/>
              <a:ext cx="109908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pt-BR" dirty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EUA</a:t>
              </a:r>
              <a:r>
                <a:rPr lang="pt-BR" dirty="0">
                  <a:latin typeface="Arial" pitchFamily="34" charset="0"/>
                  <a:cs typeface="Arial" pitchFamily="34" charset="0"/>
                </a:rPr>
                <a:t> </a:t>
              </a:r>
              <a:endParaRPr lang="pt-BR" dirty="0"/>
            </a:p>
          </p:txBody>
        </p:sp>
      </p:grpSp>
      <p:grpSp>
        <p:nvGrpSpPr>
          <p:cNvPr id="60" name="Grupo 59"/>
          <p:cNvGrpSpPr/>
          <p:nvPr/>
        </p:nvGrpSpPr>
        <p:grpSpPr>
          <a:xfrm>
            <a:off x="313438" y="4745308"/>
            <a:ext cx="7798558" cy="705762"/>
            <a:chOff x="554966" y="4745308"/>
            <a:chExt cx="7798558" cy="705762"/>
          </a:xfrm>
        </p:grpSpPr>
        <p:sp>
          <p:nvSpPr>
            <p:cNvPr id="46" name="CaixaDeTexto 45"/>
            <p:cNvSpPr txBox="1"/>
            <p:nvPr/>
          </p:nvSpPr>
          <p:spPr>
            <a:xfrm>
              <a:off x="2156630" y="4873633"/>
              <a:ext cx="35483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>
                  <a:solidFill>
                    <a:srgbClr val="66FFFF"/>
                  </a:solidFill>
                  <a:latin typeface="Arial" pitchFamily="34" charset="0"/>
                  <a:cs typeface="Arial" pitchFamily="34" charset="0"/>
                </a:rPr>
                <a:t>ROE</a:t>
              </a:r>
              <a:r>
                <a:rPr lang="pt-BR" dirty="0">
                  <a:latin typeface="Arial" pitchFamily="34" charset="0"/>
                  <a:cs typeface="Arial" pitchFamily="34" charset="0"/>
                </a:rPr>
                <a:t> = 16,8% + (16,8% – 12%) x</a:t>
              </a:r>
            </a:p>
          </p:txBody>
        </p:sp>
        <p:sp>
          <p:nvSpPr>
            <p:cNvPr id="47" name="Retângulo 46"/>
            <p:cNvSpPr/>
            <p:nvPr/>
          </p:nvSpPr>
          <p:spPr>
            <a:xfrm>
              <a:off x="5626669" y="5081738"/>
              <a:ext cx="114646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latin typeface="Arial" pitchFamily="34" charset="0"/>
                  <a:cs typeface="Arial" pitchFamily="34" charset="0"/>
                </a:rPr>
                <a:t>$120.000</a:t>
              </a:r>
              <a:endParaRPr lang="pt-BR" dirty="0"/>
            </a:p>
          </p:txBody>
        </p:sp>
        <p:cxnSp>
          <p:nvCxnSpPr>
            <p:cNvPr id="48" name="Conector reto 47"/>
            <p:cNvCxnSpPr/>
            <p:nvPr/>
          </p:nvCxnSpPr>
          <p:spPr>
            <a:xfrm flipV="1">
              <a:off x="5649102" y="5075187"/>
              <a:ext cx="1142784" cy="575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tângulo 48"/>
            <p:cNvSpPr/>
            <p:nvPr/>
          </p:nvSpPr>
          <p:spPr>
            <a:xfrm>
              <a:off x="5704797" y="4745308"/>
              <a:ext cx="10182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latin typeface="Arial" pitchFamily="34" charset="0"/>
                  <a:cs typeface="Arial" pitchFamily="34" charset="0"/>
                </a:rPr>
                <a:t>$80.000</a:t>
              </a:r>
              <a:endParaRPr lang="pt-BR" dirty="0"/>
            </a:p>
          </p:txBody>
        </p:sp>
        <p:sp>
          <p:nvSpPr>
            <p:cNvPr id="50" name="Retângulo 49"/>
            <p:cNvSpPr/>
            <p:nvPr/>
          </p:nvSpPr>
          <p:spPr>
            <a:xfrm>
              <a:off x="6803100" y="4894834"/>
              <a:ext cx="155042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latin typeface="Arial" pitchFamily="34" charset="0"/>
                  <a:cs typeface="Arial" pitchFamily="34" charset="0"/>
                </a:rPr>
                <a:t>= </a:t>
              </a:r>
              <a:r>
                <a:rPr lang="pt-BR" dirty="0">
                  <a:solidFill>
                    <a:srgbClr val="66FFFF"/>
                  </a:solidFill>
                  <a:latin typeface="Arial" pitchFamily="34" charset="0"/>
                  <a:cs typeface="Arial" pitchFamily="34" charset="0"/>
                </a:rPr>
                <a:t>20,0% </a:t>
              </a:r>
              <a:r>
                <a:rPr lang="pt-BR" dirty="0" err="1">
                  <a:solidFill>
                    <a:srgbClr val="66FFFF"/>
                  </a:solidFill>
                  <a:latin typeface="Arial" pitchFamily="34" charset="0"/>
                  <a:cs typeface="Arial" pitchFamily="34" charset="0"/>
                </a:rPr>
                <a:t>a.a.</a:t>
              </a:r>
              <a:r>
                <a:rPr lang="pt-BR" dirty="0">
                  <a:latin typeface="Arial" pitchFamily="34" charset="0"/>
                  <a:cs typeface="Arial" pitchFamily="34" charset="0"/>
                </a:rPr>
                <a:t> </a:t>
              </a:r>
              <a:endParaRPr lang="pt-BR" dirty="0"/>
            </a:p>
          </p:txBody>
        </p:sp>
        <p:sp>
          <p:nvSpPr>
            <p:cNvPr id="57" name="Retângulo 56"/>
            <p:cNvSpPr/>
            <p:nvPr/>
          </p:nvSpPr>
          <p:spPr>
            <a:xfrm>
              <a:off x="554966" y="4877599"/>
              <a:ext cx="130899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pt-BR" dirty="0">
                  <a:solidFill>
                    <a:srgbClr val="66FFFF"/>
                  </a:solidFill>
                  <a:latin typeface="Arial" pitchFamily="34" charset="0"/>
                  <a:cs typeface="Arial" pitchFamily="34" charset="0"/>
                </a:rPr>
                <a:t>Gerencial </a:t>
              </a:r>
              <a:endParaRPr lang="pt-BR" dirty="0">
                <a:solidFill>
                  <a:srgbClr val="66FFFF"/>
                </a:solidFill>
              </a:endParaRPr>
            </a:p>
          </p:txBody>
        </p:sp>
      </p:grpSp>
      <p:sp>
        <p:nvSpPr>
          <p:cNvPr id="10242" name="AutoShape 2" descr="Resultado de imagem para er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44" name="AutoShape 4" descr="data:image/png;base64,iVBORw0KGgoAAAANSUhEUgAAAOEAAADhCAMAAAAJbSJIAAAAllBMVEX////sKCjtAAD+uLjrJSXrIiL9mprqHR3/+/vtBQXrICD9mJj/9PTrGxvvAAD9lZXrExP/4uL/29vsCwv/7+/2Skr9qan7c3P2OjrrERH/6ur/5eX+vr73UlL/1NT6fX31HR3+ysr7cXH4aWn2S0v7wsL4XFz/1tb5Z2f8rq71Q0P1MjL7jY35hob8oKD2QED2V1f6gYEwa2PaAAAM40lEQVR4nO1de3+qPAz2UkSYIFpveAPnZd7m5vf/cq8ed2YKDbaloOf99fl3w/LQNEmTNK1UDAwMDAwMDAwMDAwMDAwMDAwMDAwMDAwMDP6HaP7Fs19EOyaL+lu0/O4fqvEV1UP/exm91ReTZ7+YBjTnp2gf12jo2a5lEVK9ghDLcm0vpLVwH53m/+6MttbHL98JbKuKw7IDx/86rlvPfll5TAbflHpZ5ABNj9LvwT8lspPTKgxcIXZ/4Qbh6vSPkGzWN0EgNnmJqQyCTf31F+X4SKjc7DEzSclx/GwKmei++x5R5ncF8fz37rNpoJhvanYuejfYte3Hs6lw0d3U1MWThVvbvN48joeOLn5/ODrDF1uPp8DLfuWLH3NxY4Ibrg4OebBeveD0bFIA868w432JHVyM/2i1jdqnwW63G5za0XY1upj5wM56LPyaP5vYD5pnHzV/F3clGEWD9aSXeqw3WQ+iUZDh+Fj++SXM4+IQYHNH/dnbPM0Nojd/m/kUm8vgsCiJRQY+fe7bXejFkaBD3VpHMUKS+J8Fv/8jTPrcCbTCOJL7+osoDrniGvSf6q2uY56JcJ3VTn471Nr1uQbH9dYFvLkgGjWOaHnhVlUHfmxDjtEhtYbWt5bAkKZfx6ZRHnekG1GO40eH2t5ZCpwl6NaWnZy/2llynL+gr+WN5dAbpT42cWY63MnuzEkJvz3KNjoFoENSX9qz6pp+vG6llqNL8gqHJLopT8RyzvrCSa2zk/p9t9TtRtdNvoCn2ftYHJLTWCrFSYqgM9TtQTaHTopiaba/RxIEib8rYJhd0h+0SEnqpjlKKBnbKkYLdK2EunZH5ew1+olxg++iItat74TJtWcFjcRgmBjViQocLEosxqAE76aRcNVq7UKHa/vscLRwH3WRIOgPCh7wlKRY8J54nAj4Fk6wUhmwFIlXbBBu5pZNMEXRLVTbtEN2DZYT8DvVmFHDAlf+nP2aTrFK5o42q1H9wqKMzQOzCIMizQSLiLFQ5FDUOJ/MOOVY3x/MGC8jKCgA98HIKCFl5t5bbBLALyY5tWf8bb/c7FCX+bzWvogxBoytd8qwE8zwjLahBQzfiqGceEvs/ybrhbr4thZrdA+4hVtiEutfI2dmgAMyQGvpUKr8gQeXZ50l9tOMJvfOimOg6LAyioShW38ijKoh3FuAOegjFNesnOrek75Dde0he5hm/2eilSg2flwXr4/sc4dQjOx3hSEy0IWOE7YImqvfV1Cg2PgdwlvxKbKqoKZXmS/hFFJ+VAYQvIz/JjnCG/iGGMUdXCp6J3ECrRFijFp9Jv4nuTNuM961h6xFxiT7OkNvEZxCvuPb7CcCnFKz+MZuH7C1yLj+tkZ12oPS4W65/xOl8jQSa7FRSz6MuPUbuD919AUXG/DtKXeF9ziZNmGKaYKXYbiv34XDBNpiNs0R0GE235vpchiKUuQRRD4ko/LISJlSAgvn8cgdHkOxtZhcgz/j8C36BxzH0RWVWgLhdzfIPx24dQYCGrXNJWhhu1y4El1NBqMHDS0azFvwcvoCFPkESQ0bZw0mkcR6dM0OhJ/IF/pv9XTm9g/FbEHliyhx8GTrFxgm1JMRgnKRVU5XT6bDfihmqRuukrkssIxs8gAodnTNSGHMmIossajzXzeDIkKwlpUuZ+ySFjGFQuqiG98/kKWoQvCyFQYyFeooHYCalE6z/xejyF+L/DX4iGBlCibxwScXQjOAmvRRhhKjyNOofC36kGClyfg1+XOmH3JfrI4YjfQsIlr0IcGEVOWPK56AohGResxoJNcifw1mmYlf7MAraaiVhrbCF9FcYupGTcnc0AN7KA32AroQYvkCEYp5CF48RKgaFDgx6IDv5QmmCx5rVEUt+hefYLPt54251YE1DB/YivtDDzSqqhb9iyl8qbwW8Qg+FxUOjGAa9UYRc7aF33UClo53VGAFARwIQsQfy3LD5Z3tFEAmCgmqiMMFvyWjtnA3XMHZTmGj9t15aMEoplQIFFmLwYZ/OkNcRK9ow8hsvhzNB5gKyTWNUOSfkJEjyOg/J59XA3fUsg4SQlEDQcaVpPkOK8DtZixbqiNMUZZgZRzfHw7yJUuBsVBI3CMaNQEpLXoDTOvnNBcgnK8SnUQ0Kgt5gpUKiODa+Ype3u9q2VKpLhEQVGkRvWJ2V1g5Q4ob8EtKpvUhRSWC0BGx8u0uVneGtlrx6gOKagQrw/vqUZKtO/ZgRSsWImVSVCQIdxckV20NzMko6yzEDa9KOdsJQB2fq7ydYaicy6pj57w95Z1P47UYVob8o/queln6izFshDx+F4TqP1kIQ9V1iGyXrpCu2PgLbeuw0r9bC9U6KyRk8UNRscwY1KBZ+U5fznLbw0yCyhT12UPgO6hFJpGoWl5BBZv8nGEM6JeuFJ7PWIO/FFXUzUqbX5pzbyFAUI2ivr1FO9f+UIigCsWWBXR8vjMRMAkiHi79wcM1+EtRdi3CgGmQLyQMD3LJnql6oEUZipLzkOe1EoBpC8mACDKD/F5ZkrMIw0c5ExdNEIaQc2qQ/GDwGYjlFzMBcw1OziwwUFpSphVPn8lXbKQBHJHcxW0go0ws8cey8oMaKIJ2PblrFZjck7DEZ+cH5So2OOjozD2tVVJ1j/KDMhUbPDBJzbz9eWCFt2jZ8eMEaE6KZ6CQ81d7g8JEEgs9IZIfVCvzU3+nLMDiFaHvJZYfVCnz+wt4jk1DielAsnhFtMoih0aFJT458zJXwAJugS2ieBmJOkVY4qPj+BPIcz8uGZIpI1E1GrBgiLiKrCDgsbzgQU2uXBmJokaF+x0th/RgGtj9zvxX2WI88TI/iG8opDq61bVgowgnS+zli/FEy/wgOkALE1fLUVJoL7J8JJVaNQV1A/1IHQW0FbYmlxzQvYpaMZ40RabtgRYhZYMiVYq98E6xVg2jiOm0OvzelqbzzvBsHhZhbvL7eAukz/gUSYwIC4jC5w2z3cE0U0DOGnV5XphYfpCvUR3++SrmDJa+1gog/oq1h+GdXRMtI+FqVOQEGWyQoxSjRl4Bpsf4sa0WJ/wiXEbCccOR09RMEycthy1uaELPDTkG3E5NokQKO70WKd+xgQeBiauxexusBcSOlQwTeVCpHH2SYshPdEHDlTfYzQI6u2hF5ztDUbbakKEYIrs+poeL0MkBYTBdMbDzt3AWpassIEVkBitHWJuaOwTFgplEdK//S1GhGA9oVIxgh1FIeqeQPQCA74R/BFWF4J0iJqLsUXXVAiYUzFFZvAHOkF7+zVIsBKrXLpqSoI2fmRZAug7IAjBn8kmMxaQaLqV71WzQYk+pi/ncE+Yb6zuLfwfTAAdvfNfs5ImcdDqojVtBGS2kodmU0edFNRRDwbZSq4ke35HClkn9KRfdqYG1l3beYyR8jCmUU5L7SJUMOkxPYUIL6n/J9jOzSmyT3mM7NhTRy+wGtrenlx140zows0AK7O85ZntfBnriQI+xZE8S+QX2aN2xGznMvdKMxK7FKaJ5+C/e2XLfUHtfOA7OLEFPcxuzJL7csikmCLp47xE96MRstKJwQU2IKIkLN1LT5G68WHWzTEYOCnFmWDSSbdJnxdnF3izZAL6US3WSfcvsQ1GC0zkkW/iX1Lp4kzg/YfnF+Kj15H1unpaGOyKYJSgSpwiVek4Gir3yejMzPSBv4rPXLamdffJINNYvshC09kmKbqjXGx6kbmHz9qVe/NxKzWKVarns6YbuLBVB91Yl32zdTK7FyzT6Rz1i1Dz66cukZuVf9shpHRDEOpziXcz55dK0KETyhpTqdfM9yutzTEeUk8Uqr4U/A97lgITu83Cc7jn8nng94JR3waNFRwr3O17R2o0op6mEG5fgi2LopKzGn28eumd5vdo9u9w7d/WbWjkM+XUGnr9vyJS2Thp75M7y2pOW4B31tGa/CWvg99tilQQf7b4f8HueuAW5vFIYb7DuF5bnONvBR9aibH0Mto6DXXpMnM1r3M69i/FL492ABl/DwbQzZom2xp3pYPh1+St+YbmtqT2pBozfUxcyMlNhByGNq6PZZjuMomi43cxG1ZiGmddyVy3nvfSbOTOwGGXdPX7jSSzXta9wH9+sftHHoxe4sJrBwEWu51ZC4JZ9B4oAWm2K9U6QhUfbJW8kBNE6+vyDaVIggX98TX5XNE8HiutGEbj0cCp/nySF6QZxTkSmz/M3T/RBhdE9HpxMO4DQs51D+7kuqDiai+hApWaSeLQaLV5cPFk0F+0RDYVYEi+ko/a/Re8Hk+nnyKeBbWE8iWUH1B99Tku7yrgAtOaDaBbXHBp4F2fGuuHi2ngBdWrxLBrMX9cyyKA3Xw/a5+Fy833FZjk8t3fr+Su5nQYGBgYGBgYGBgYGBgYGBgYGBgYGBgYGBgYGj/EfQlq83jS4Kdk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pSp>
        <p:nvGrpSpPr>
          <p:cNvPr id="68" name="Grupo 67"/>
          <p:cNvGrpSpPr/>
          <p:nvPr/>
        </p:nvGrpSpPr>
        <p:grpSpPr>
          <a:xfrm>
            <a:off x="7019060" y="3010613"/>
            <a:ext cx="485954" cy="664234"/>
            <a:chOff x="7700514" y="2889849"/>
            <a:chExt cx="485954" cy="664234"/>
          </a:xfrm>
        </p:grpSpPr>
        <p:cxnSp>
          <p:nvCxnSpPr>
            <p:cNvPr id="64" name="Conector reto 63"/>
            <p:cNvCxnSpPr/>
            <p:nvPr/>
          </p:nvCxnSpPr>
          <p:spPr>
            <a:xfrm>
              <a:off x="7703389" y="2898475"/>
              <a:ext cx="483079" cy="655608"/>
            </a:xfrm>
            <a:prstGeom prst="line">
              <a:avLst/>
            </a:prstGeom>
            <a:ln w="28575">
              <a:solidFill>
                <a:srgbClr val="FF99CC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ector reto 64"/>
            <p:cNvCxnSpPr/>
            <p:nvPr/>
          </p:nvCxnSpPr>
          <p:spPr>
            <a:xfrm flipV="1">
              <a:off x="7700514" y="2889849"/>
              <a:ext cx="460078" cy="635480"/>
            </a:xfrm>
            <a:prstGeom prst="line">
              <a:avLst/>
            </a:prstGeom>
            <a:ln w="28575">
              <a:solidFill>
                <a:srgbClr val="FF99CC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upo 68"/>
          <p:cNvGrpSpPr/>
          <p:nvPr/>
        </p:nvGrpSpPr>
        <p:grpSpPr>
          <a:xfrm>
            <a:off x="6998932" y="3896258"/>
            <a:ext cx="485954" cy="664234"/>
            <a:chOff x="7700514" y="2889849"/>
            <a:chExt cx="485954" cy="664234"/>
          </a:xfrm>
        </p:grpSpPr>
        <p:cxnSp>
          <p:nvCxnSpPr>
            <p:cNvPr id="70" name="Conector reto 69"/>
            <p:cNvCxnSpPr/>
            <p:nvPr/>
          </p:nvCxnSpPr>
          <p:spPr>
            <a:xfrm>
              <a:off x="7703389" y="2898475"/>
              <a:ext cx="483079" cy="655608"/>
            </a:xfrm>
            <a:prstGeom prst="line">
              <a:avLst/>
            </a:prstGeom>
            <a:ln w="28575">
              <a:solidFill>
                <a:srgbClr val="FF99CC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ector reto 70"/>
            <p:cNvCxnSpPr/>
            <p:nvPr/>
          </p:nvCxnSpPr>
          <p:spPr>
            <a:xfrm flipV="1">
              <a:off x="7700514" y="2889849"/>
              <a:ext cx="460078" cy="635480"/>
            </a:xfrm>
            <a:prstGeom prst="line">
              <a:avLst/>
            </a:prstGeom>
            <a:ln w="28575">
              <a:solidFill>
                <a:srgbClr val="FF99CC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48" name="AutoShape 8" descr="Resultado de imagem para ok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pSp>
        <p:nvGrpSpPr>
          <p:cNvPr id="83" name="Grupo 82"/>
          <p:cNvGrpSpPr/>
          <p:nvPr/>
        </p:nvGrpSpPr>
        <p:grpSpPr>
          <a:xfrm>
            <a:off x="8091578" y="4675517"/>
            <a:ext cx="483079" cy="424132"/>
            <a:chOff x="8031193" y="2665562"/>
            <a:chExt cx="595222" cy="510396"/>
          </a:xfrm>
        </p:grpSpPr>
        <p:cxnSp>
          <p:nvCxnSpPr>
            <p:cNvPr id="80" name="Conector reto 79"/>
            <p:cNvCxnSpPr/>
            <p:nvPr/>
          </p:nvCxnSpPr>
          <p:spPr>
            <a:xfrm>
              <a:off x="8031193" y="3010619"/>
              <a:ext cx="129396" cy="120770"/>
            </a:xfrm>
            <a:prstGeom prst="line">
              <a:avLst/>
            </a:prstGeom>
            <a:ln w="57150">
              <a:solidFill>
                <a:srgbClr val="66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ector reto 80"/>
            <p:cNvCxnSpPr/>
            <p:nvPr/>
          </p:nvCxnSpPr>
          <p:spPr>
            <a:xfrm flipV="1">
              <a:off x="8162027" y="2665562"/>
              <a:ext cx="464388" cy="510396"/>
            </a:xfrm>
            <a:prstGeom prst="line">
              <a:avLst/>
            </a:prstGeom>
            <a:ln w="57150">
              <a:solidFill>
                <a:srgbClr val="66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eta para baixo 77"/>
          <p:cNvSpPr/>
          <p:nvPr/>
        </p:nvSpPr>
        <p:spPr>
          <a:xfrm>
            <a:off x="5555412" y="1742541"/>
            <a:ext cx="2061713" cy="3312543"/>
          </a:xfrm>
          <a:prstGeom prst="down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auto">
          <a:xfrm>
            <a:off x="948906" y="1793209"/>
            <a:ext cx="1059610" cy="24251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2008516" y="1793209"/>
            <a:ext cx="1059610" cy="808372"/>
          </a:xfrm>
          <a:prstGeom prst="rect">
            <a:avLst/>
          </a:prstGeom>
          <a:solidFill>
            <a:srgbClr val="99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1356448" y="1372902"/>
            <a:ext cx="1304135" cy="448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600" b="1" dirty="0">
                <a:latin typeface="Arial Narrow" pitchFamily="34" charset="0"/>
              </a:rPr>
              <a:t>Empresa</a:t>
            </a:r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auto">
          <a:xfrm>
            <a:off x="2008516" y="2298441"/>
            <a:ext cx="1059610" cy="808372"/>
          </a:xfrm>
          <a:prstGeom prst="rect">
            <a:avLst/>
          </a:prstGeom>
          <a:solidFill>
            <a:srgbClr val="99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9" name="Text Box 26"/>
          <p:cNvSpPr txBox="1">
            <a:spLocks noChangeArrowheads="1"/>
          </p:cNvSpPr>
          <p:nvPr/>
        </p:nvSpPr>
        <p:spPr bwMode="auto">
          <a:xfrm>
            <a:off x="2094777" y="2376097"/>
            <a:ext cx="846827" cy="307777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400" b="1" dirty="0">
                <a:solidFill>
                  <a:sysClr val="windowText" lastClr="000000"/>
                </a:solidFill>
              </a:rPr>
              <a:t>$ 80.000</a:t>
            </a:r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948906" y="2702627"/>
            <a:ext cx="1059610" cy="408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400" b="1" dirty="0">
                <a:solidFill>
                  <a:sysClr val="windowText" lastClr="000000"/>
                </a:solidFill>
              </a:rPr>
              <a:t>ATIVOS</a:t>
            </a:r>
          </a:p>
        </p:txBody>
      </p:sp>
      <p:pic>
        <p:nvPicPr>
          <p:cNvPr id="12" name="Picture 2" descr="Resultado de imagem para pessoas icon"/>
          <p:cNvPicPr>
            <a:picLocks noChangeAspect="1" noChangeArrowheads="1"/>
          </p:cNvPicPr>
          <p:nvPr/>
        </p:nvPicPr>
        <p:blipFill>
          <a:blip r:embed="rId2" cstate="print"/>
          <a:srcRect l="22624" t="14973" r="22030" b="23720"/>
          <a:stretch>
            <a:fillRect/>
          </a:stretch>
        </p:blipFill>
        <p:spPr bwMode="auto">
          <a:xfrm>
            <a:off x="3562710" y="3222832"/>
            <a:ext cx="577970" cy="693564"/>
          </a:xfrm>
          <a:prstGeom prst="rect">
            <a:avLst/>
          </a:prstGeom>
          <a:noFill/>
        </p:spPr>
      </p:pic>
      <p:sp>
        <p:nvSpPr>
          <p:cNvPr id="14" name="Retângulo 13"/>
          <p:cNvSpPr/>
          <p:nvPr/>
        </p:nvSpPr>
        <p:spPr>
          <a:xfrm>
            <a:off x="3216607" y="3908575"/>
            <a:ext cx="12960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600" b="1" dirty="0"/>
              <a:t>Proprietários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Alavancagem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4</a:t>
            </a:r>
          </a:p>
        </p:txBody>
      </p:sp>
      <p:grpSp>
        <p:nvGrpSpPr>
          <p:cNvPr id="19" name="Grupo 18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20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24" name="Retângulo 23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5" name="CaixaDeTexto 24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21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22" name="Retângulo 21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" name="CaixaDeTexto 22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52" name="AutoShape 2" descr="Resultado de imagem para er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3" name="AutoShape 4" descr="data:image/png;base64,iVBORw0KGgoAAAANSUhEUgAAAOEAAADhCAMAAAAJbSJIAAAAllBMVEX////sKCjtAAD+uLjrJSXrIiL9mprqHR3/+/vtBQXrICD9mJj/9PTrGxvvAAD9lZXrExP/4uL/29vsCwv/7+/2Skr9qan7c3P2OjrrERH/6ur/5eX+vr73UlL/1NT6fX31HR3+ysr7cXH4aWn2S0v7wsL4XFz/1tb5Z2f8rq71Q0P1MjL7jY35hob8oKD2QED2V1f6gYEwa2PaAAAM40lEQVR4nO1de3+qPAz2UkSYIFpveAPnZd7m5vf/cq8ed2YKDbaloOf99fl3w/LQNEmTNK1UDAwMDAwMDAwMDAwMDAwMDAwMDAwMDAwMDP6HaP7Fs19EOyaL+lu0/O4fqvEV1UP/exm91ReTZ7+YBjTnp2gf12jo2a5lEVK9ghDLcm0vpLVwH53m/+6MttbHL98JbKuKw7IDx/86rlvPfll5TAbflHpZ5ABNj9LvwT8lspPTKgxcIXZ/4Qbh6vSPkGzWN0EgNnmJqQyCTf31F+X4SKjc7DEzSclx/GwKmei++x5R5ncF8fz37rNpoJhvanYuejfYte3Hs6lw0d3U1MWThVvbvN48joeOLn5/ODrDF1uPp8DLfuWLH3NxY4Ibrg4OebBeveD0bFIA868w432JHVyM/2i1jdqnwW63G5za0XY1upj5wM56LPyaP5vYD5pnHzV/F3clGEWD9aSXeqw3WQ+iUZDh+Fj++SXM4+IQYHNH/dnbPM0Nojd/m/kUm8vgsCiJRQY+fe7bXejFkaBD3VpHMUKS+J8Fv/8jTPrcCbTCOJL7+osoDrniGvSf6q2uY56JcJ3VTn471Nr1uQbH9dYFvLkgGjWOaHnhVlUHfmxDjtEhtYbWt5bAkKZfx6ZRHnekG1GO40eH2t5ZCpwl6NaWnZy/2llynL+gr+WN5dAbpT42cWY63MnuzEkJvz3KNjoFoENSX9qz6pp+vG6llqNL8gqHJLopT8RyzvrCSa2zk/p9t9TtRtdNvoCn2ftYHJLTWCrFSYqgM9TtQTaHTopiaba/RxIEib8rYJhd0h+0SEnqpjlKKBnbKkYLdK2EunZH5ew1+olxg++iItat74TJtWcFjcRgmBjViQocLEosxqAE76aRcNVq7UKHa/vscLRwH3WRIOgPCh7wlKRY8J54nAj4Fk6wUhmwFIlXbBBu5pZNMEXRLVTbtEN2DZYT8DvVmFHDAlf+nP2aTrFK5o42q1H9wqKMzQOzCIMizQSLiLFQ5FDUOJ/MOOVY3x/MGC8jKCgA98HIKCFl5t5bbBLALyY5tWf8bb/c7FCX+bzWvogxBoytd8qwE8zwjLahBQzfiqGceEvs/ybrhbr4thZrdA+4hVtiEutfI2dmgAMyQGvpUKr8gQeXZ50l9tOMJvfOimOg6LAyioShW38ijKoh3FuAOegjFNesnOrek75Dde0he5hm/2eilSg2flwXr4/sc4dQjOx3hSEy0IWOE7YImqvfV1Cg2PgdwlvxKbKqoKZXmS/hFFJ+VAYQvIz/JjnCG/iGGMUdXCp6J3ECrRFijFp9Jv4nuTNuM961h6xFxiT7OkNvEZxCvuPb7CcCnFKz+MZuH7C1yLj+tkZ12oPS4W65/xOl8jQSa7FRSz6MuPUbuD919AUXG/DtKXeF9ziZNmGKaYKXYbiv34XDBNpiNs0R0GE235vpchiKUuQRRD4ko/LISJlSAgvn8cgdHkOxtZhcgz/j8C36BxzH0RWVWgLhdzfIPx24dQYCGrXNJWhhu1y4El1NBqMHDS0azFvwcvoCFPkESQ0bZw0mkcR6dM0OhJ/IF/pv9XTm9g/FbEHliyhx8GTrFxgm1JMRgnKRVU5XT6bDfihmqRuukrkssIxs8gAodnTNSGHMmIossajzXzeDIkKwlpUuZ+ySFjGFQuqiG98/kKWoQvCyFQYyFeooHYCalE6z/xejyF+L/DX4iGBlCibxwScXQjOAmvRRhhKjyNOofC36kGClyfg1+XOmH3JfrI4YjfQsIlr0IcGEVOWPK56AohGResxoJNcifw1mmYlf7MAraaiVhrbCF9FcYupGTcnc0AN7KA32AroQYvkCEYp5CF48RKgaFDgx6IDv5QmmCx5rVEUt+hefYLPt54251YE1DB/YivtDDzSqqhb9iyl8qbwW8Qg+FxUOjGAa9UYRc7aF33UClo53VGAFARwIQsQfy3LD5Z3tFEAmCgmqiMMFvyWjtnA3XMHZTmGj9t15aMEoplQIFFmLwYZ/OkNcRK9ow8hsvhzNB5gKyTWNUOSfkJEjyOg/J59XA3fUsg4SQlEDQcaVpPkOK8DtZixbqiNMUZZgZRzfHw7yJUuBsVBI3CMaNQEpLXoDTOvnNBcgnK8SnUQ0Kgt5gpUKiODa+Ype3u9q2VKpLhEQVGkRvWJ2V1g5Q4ob8EtKpvUhRSWC0BGx8u0uVneGtlrx6gOKagQrw/vqUZKtO/ZgRSsWImVSVCQIdxckV20NzMko6yzEDa9KOdsJQB2fq7ydYaicy6pj57w95Z1P47UYVob8o/queln6izFshDx+F4TqP1kIQ9V1iGyXrpCu2PgLbeuw0r9bC9U6KyRk8UNRscwY1KBZ+U5fznLbw0yCyhT12UPgO6hFJpGoWl5BBZv8nGEM6JeuFJ7PWIO/FFXUzUqbX5pzbyFAUI2ivr1FO9f+UIigCsWWBXR8vjMRMAkiHi79wcM1+EtRdi3CgGmQLyQMD3LJnql6oEUZipLzkOe1EoBpC8mACDKD/F5ZkrMIw0c5ExdNEIaQc2qQ/GDwGYjlFzMBcw1OziwwUFpSphVPn8lXbKQBHJHcxW0go0ws8cey8oMaKIJ2PblrFZjck7DEZ+cH5So2OOjozD2tVVJ1j/KDMhUbPDBJzbz9eWCFt2jZ8eMEaE6KZ6CQ81d7g8JEEgs9IZIfVCvzU3+nLMDiFaHvJZYfVCnz+wt4jk1DielAsnhFtMoih0aFJT458zJXwAJugS2ieBmJOkVY4qPj+BPIcz8uGZIpI1E1GrBgiLiKrCDgsbzgQU2uXBmJokaF+x0th/RgGtj9zvxX2WI88TI/iG8opDq61bVgowgnS+zli/FEy/wgOkALE1fLUVJoL7J8JJVaNQV1A/1IHQW0FbYmlxzQvYpaMZ40RabtgRYhZYMiVYq98E6xVg2jiOm0OvzelqbzzvBsHhZhbvL7eAukz/gUSYwIC4jC5w2z3cE0U0DOGnV5XphYfpCvUR3++SrmDJa+1gog/oq1h+GdXRMtI+FqVOQEGWyQoxSjRl4Bpsf4sa0WJ/wiXEbCccOR09RMEycthy1uaELPDTkG3E5NokQKO70WKd+xgQeBiauxexusBcSOlQwTeVCpHH2SYshPdEHDlTfYzQI6u2hF5ztDUbbakKEYIrs+poeL0MkBYTBdMbDzt3AWpassIEVkBitHWJuaOwTFgplEdK//S1GhGA9oVIxgh1FIeqeQPQCA74R/BFWF4J0iJqLsUXXVAiYUzFFZvAHOkF7+zVIsBKrXLpqSoI2fmRZAug7IAjBn8kmMxaQaLqV71WzQYk+pi/ncE+Yb6zuLfwfTAAdvfNfs5ImcdDqojVtBGS2kodmU0edFNRRDwbZSq4ke35HClkn9KRfdqYG1l3beYyR8jCmUU5L7SJUMOkxPYUIL6n/J9jOzSmyT3mM7NhTRy+wGtrenlx140zows0AK7O85ZntfBnriQI+xZE8S+QX2aN2xGznMvdKMxK7FKaJ5+C/e2XLfUHtfOA7OLEFPcxuzJL7csikmCLp47xE96MRstKJwQU2IKIkLN1LT5G68WHWzTEYOCnFmWDSSbdJnxdnF3izZAL6US3WSfcvsQ1GC0zkkW/iX1Lp4kzg/YfnF+Kj15H1unpaGOyKYJSgSpwiVek4Gir3yejMzPSBv4rPXLamdffJINNYvshC09kmKbqjXGx6kbmHz9qVe/NxKzWKVarns6YbuLBVB91Yl32zdTK7FyzT6Rz1i1Dz66cukZuVf9shpHRDEOpziXcz55dK0KETyhpTqdfM9yutzTEeUk8Uqr4U/A97lgITu83Cc7jn8nng94JR3waNFRwr3O17R2o0op6mEG5fgi2LopKzGn28eumd5vdo9u9w7d/WbWjkM+XUGnr9vyJS2Thp75M7y2pOW4B31tGa/CWvg99tilQQf7b4f8HueuAW5vFIYb7DuF5bnONvBR9aibH0Mto6DXXpMnM1r3M69i/FL492ABl/DwbQzZom2xp3pYPh1+St+YbmtqT2pBozfUxcyMlNhByGNq6PZZjuMomi43cxG1ZiGmddyVy3nvfSbOTOwGGXdPX7jSSzXta9wH9+sftHHoxe4sJrBwEWu51ZC4JZ9B4oAWm2K9U6QhUfbJW8kBNE6+vyDaVIggX98TX5XNE8HiutGEbj0cCp/nySF6QZxTkSmz/M3T/RBhdE9HpxMO4DQs51D+7kuqDiai+hApWaSeLQaLV5cPFk0F+0RDYVYEi+ko/a/Re8Hk+nnyKeBbWE8iWUH1B99Tku7yrgAtOaDaBbXHBp4F2fGuuHi2ngBdWrxLBrMX9cyyKA3Xw/a5+Fy833FZjk8t3fr+Su5nQYGBgYGBgYGBgYGBgYGBgYGBgYGBgYGBgYGj/EfQlq83jS4Kdk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0" name="AutoShape 8" descr="Resultado de imagem para ok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6082" name="AutoShape 2" descr="Resultado de imagem para people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6084" name="AutoShape 4" descr="Resultado de imagem para people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6086" name="AutoShape 6" descr="Resultado de imagem para people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6088" name="AutoShape 8" descr="data:image/png;base64,iVBORw0KGgoAAAANSUhEUgAAAMgAAADICAMAAACahl6sAAAAgVBMVEX///8AAAD5+fkQEBDg4OCTk5MKCgr7+/vW1tbv7+/m5uYeHh4bGxsGBgYVFRWLi4uFhYUkJCQxMTG3t7dNTU1sbGypqalfX185OTmamppERETs7OzLy8u1tbVYWFh0dHTAwMDR0dErKys9PT2kpKRSUlJ8fHxwcHBFRUVlZWWGhoYWPdRYAAAI00lEQVR4nO2c6ZaqMAyAZQeHAUXFDQU3Rub9H/AWGMWlTQot6j2n38+RgYQ2aZKmDAYKhUKhUCgUCoVCoVAoFAqFQqFQKP5jnCScL3xD04yv1WxpvlucjujxydbuGKfuu4Vqj/ljaBQOm3cL1o7h/JumRskie7dw/Oi/NkuNkvn63QJysttDahCCybtF5GIJDkfN6N1C4jgzXA3CVn+3oAj6lEsPTZt+tibcemja6pM1cbbcehDn9W5pAfIWenyyxW9a6aFp2bsFZmBSgxIA/0NXRn5Dv/CZZhK31kPTkncLTUH/6qBI9G6pKSw76KFp747qzcnRCpeTm5yv04CQoP7mpl5GbmrFifciJbzl6eqegvnGqf/axUJKsr+7unl0/VuUvsB2dtuHlCkYVW+wvcuqqR3X5vDw5/2y3wjGPFFkCY4kJeyoh2YQgc1HNUq+jj3qEdJTjbSrqZfERBH6L6u+yi7rM0OWbDBoEy3eU5A7j+k/Gf34NJPxOO2bzI6gsyJjcuuC9aPVhx4+62kRc3JwMYQmpvwIecheJ4r2ce8tZP4k7F9lj4m+YD8rJF5AQBHy7x7ws+SKC1RSiOGfMUprBxKAYChTjwySJBNxWsTLkvtDlbCTRD0csOS2676ul5QRMG1FvCJxch1BSVxEEITS/66gCyTG+qwVRIoiPqaIvCGZwJKQqcVa83kIBtiLmMpSBDFlEnPTYkleyqkVwZdIclwOUpXeADEGB3vyCCQrW8pRBPS99WPaVebuKd0vc1uoZitHkV9EkpFIFF+lVmvkEl+OInNcEmzQIHIw1qqRk8YDYVbFQiBB1KoIB16nNFn1L3gV0TR7IJKPlMtQil0jJ8NChXRFYhTbwdZDgpz8Hd0TPIq4rdJpodVvOf4XfcxMxNqJre/Qi+SMCDPHvUCWNB1ZCdhkg4GFXhRLUQSJH7QqhECnOQPD4QlwMimK4IZ85HmrdLZ4CESQU+H6QZ9z6l5H2aDBNeHbkaIIHn/YOs8EpFFWTPGEX1JqhQYQlTF2K6QUZGbhi6mkLTodn8OnrlFKwjOzZIXxHB7p2+u2uJdzhqMCI6vxboQ/yuJ6s08Qd+fh4y0piudZeas0DwsuKRI6XH67kKUIj4hZl6Uk5Lu3vMIWR0g4JU6hbSzv61zl70DOKlLickjl4jnxI2WlnaMiNpOmB9fj5q2HZOzwRc07iYrwbD67ba2kTPs4KnsLVLoWOBztACT809s4rrJ+yDMgckL4CzzvOmm1c2WXES1W19Bqxy4RHc2u6vWXv3Za7alxZDFyB4QnBK6cy5C3+exc3XWHXie/fwgL0wOPU+EK468ujeY6mXRFMLu8TAG+yXVZrD3Ei0iq+t4BV9yvT1zz9Ds12+fw+zH66Hr0IN86bqqzCR7O3iZKYPgj29L/JGSXfOzb4ixayb1rwnYAzyUv7L2Hbcj3bw6JuRb3tfU1c6Sj3nq2WD7msc8CLEovHvcITEaI9iW1VeAeelr6+3QdMPGnz3sdLlWToNeTZbRNH0ppwGEGgz4tuaB1UPn9npCLn1dum7KdtGH7Bap8FNe+lZdOUfBokyB8vg7IX2g1qiHNY/fZ00i3EfvpJYOx8nMG7lArSUGPJ0kZxU3/IYebgHsMxmPGpzN2W8d9aWIyly77zt6PyF6Jkd3d1mUmJUYvC/s6h0KP5rynh+1mE/JmpRvOILVX0luy3RkcQRnzeh44S64CxPjyrp0QOX15iCUu70MLTkmD+aZ+mm5xt/pH8cW9uiM41QlmcobFDOFa0D7N/kRy6QemWfj51ZhN6wzalT+biI2LnqVgXcSeXk/bD60OOz2r5TXf0Dcz8FHGadk19HKtKWgXUZpdXhM2amy+zzfytXgiL15cgO/Hnx8v79LJcuy0NMJi1KwsepaDI2tPLf4YLBmBtm2fw+uDh8dt2zN7VPx53ERs67gAi09+EXN0C5k56Hi+GrMjBtRtA5TBIk+aONGFJ+v3CdlqMMF9MHueXR+ETOduEItuwpJhCM7uPbDs6znkBIPRmm/oxRjPNteJMwGHZcGyFhOaKXZe394MOeq1ohysiyubgDLRd3sTKLiYVkO+RpZ4iRys+sU5FjSFU4oeO8D91KrDYaN0jHyNT5T8SQ+oQPi1qwxIiqNtg51Wo6JDNc6n2QVs90flhE0EV71u+HUzI7DR/5ieAntrUTnCo86NZYJsq/kFlPxW94qwXfaY3MnhSJb6ok54gZLfhG9AbGIfukgPvzBBAk/9M5+FlEWZt+rxVyFfs9fgmxqFx7SAcutV5EibFKrCELtn56auxtyMLbdeRfreJVHaKXte3MwtZs057XziXi7lfhiza9LATcRef8DEqihDXabrbHJM1mJXECN7+XpOpdwz3rF+zK6KsIRNuLrnXkK5fcoKuprMhHEBx+mnl2F47Nr4Nd5yGBek3RoV++GXbe4WNiKZ2GliuQBdk00ETM8zykbu9g2XvZEwexaaLSG6IURiZ6dkw/5ERhM20hPYudiXA2QTMZvbm/oevQgUtm+37BWP9SWCplxHD1GO+BHEl5IxFrygCVHo6UgmdipaOhbD99zkiB7VSHZdD4X0xIxuzPZdirihVEDNj/K+1dmO5+3YaPTY0qVn4XZ/l2CZnxOgVBwewnT/nMbMzR8zW+bFNPJLjUyOk3uvZF8rYowP29SKd5wHkT0z0T9sahFFXHfYrUXlo4xdpJVZ5Osa0hFpkhf5Ao10zri8TNCD5q9E5BBf14OrvSDyra3PSRA1sSZgkS+ZSUeo6fQzikEVYucWsCay1xEJdp2685duHDIICglnEbG+lJ75juYt2k8w1pPfbfTiofker4pw4/bR/jtM4t/ZX2jcF8Z4MS3y5SbpsTG+Ye1m8fI3Lbbnxf7LENHL9sfRYbot0pF13GTu8L1fxdfXQ3eXZJs4Pi6tMByN8jz9+fmZzYo/ZrOfNM3zfBSG1nJ5jDeTLNmZw/Unf8xfoVAoFAqFQqFQKBQKhUKhUCgUCoVCoVAoFDL5B0vQlNjsAHtE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46090" name="Picture 10" descr="Resultado de imagem para people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11251" y="1981939"/>
            <a:ext cx="692270" cy="692270"/>
          </a:xfrm>
          <a:prstGeom prst="rect">
            <a:avLst/>
          </a:prstGeom>
          <a:noFill/>
        </p:spPr>
      </p:pic>
      <p:sp>
        <p:nvSpPr>
          <p:cNvPr id="70" name="Retângulo 69"/>
          <p:cNvSpPr/>
          <p:nvPr/>
        </p:nvSpPr>
        <p:spPr>
          <a:xfrm>
            <a:off x="3372172" y="1645595"/>
            <a:ext cx="9446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600" b="1" dirty="0"/>
              <a:t>Credores</a:t>
            </a:r>
          </a:p>
        </p:txBody>
      </p:sp>
      <p:sp>
        <p:nvSpPr>
          <p:cNvPr id="72" name="Text Box 26"/>
          <p:cNvSpPr txBox="1">
            <a:spLocks noChangeArrowheads="1"/>
          </p:cNvSpPr>
          <p:nvPr/>
        </p:nvSpPr>
        <p:spPr bwMode="auto">
          <a:xfrm>
            <a:off x="2035833" y="1879181"/>
            <a:ext cx="1017917" cy="523220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400" b="1" dirty="0">
                <a:solidFill>
                  <a:sysClr val="windowText" lastClr="000000"/>
                </a:solidFill>
              </a:rPr>
              <a:t>Capital de Terceiros</a:t>
            </a:r>
          </a:p>
        </p:txBody>
      </p:sp>
      <p:sp>
        <p:nvSpPr>
          <p:cNvPr id="73" name="Retângulo 72"/>
          <p:cNvSpPr/>
          <p:nvPr/>
        </p:nvSpPr>
        <p:spPr>
          <a:xfrm>
            <a:off x="2009954" y="2769088"/>
            <a:ext cx="1061049" cy="1449237"/>
          </a:xfrm>
          <a:prstGeom prst="rect">
            <a:avLst/>
          </a:prstGeom>
          <a:solidFill>
            <a:srgbClr val="99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ext Box 26"/>
          <p:cNvSpPr txBox="1">
            <a:spLocks noChangeArrowheads="1"/>
          </p:cNvSpPr>
          <p:nvPr/>
        </p:nvSpPr>
        <p:spPr bwMode="auto">
          <a:xfrm>
            <a:off x="2108956" y="3081126"/>
            <a:ext cx="8671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400" b="1" dirty="0">
                <a:solidFill>
                  <a:sysClr val="windowText" lastClr="000000"/>
                </a:solidFill>
              </a:rPr>
              <a:t>Capital Próprio</a:t>
            </a:r>
          </a:p>
        </p:txBody>
      </p:sp>
      <p:sp>
        <p:nvSpPr>
          <p:cNvPr id="71" name="Text Box 26"/>
          <p:cNvSpPr txBox="1">
            <a:spLocks noChangeArrowheads="1"/>
          </p:cNvSpPr>
          <p:nvPr/>
        </p:nvSpPr>
        <p:spPr bwMode="auto">
          <a:xfrm>
            <a:off x="2061713" y="3675790"/>
            <a:ext cx="928771" cy="307777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400" b="1" dirty="0">
                <a:solidFill>
                  <a:sysClr val="windowText" lastClr="000000"/>
                </a:solidFill>
              </a:rPr>
              <a:t>$ 120.000</a:t>
            </a:r>
          </a:p>
        </p:txBody>
      </p:sp>
      <p:sp>
        <p:nvSpPr>
          <p:cNvPr id="74" name="Retângulo 73"/>
          <p:cNvSpPr/>
          <p:nvPr/>
        </p:nvSpPr>
        <p:spPr>
          <a:xfrm>
            <a:off x="4321747" y="1984894"/>
            <a:ext cx="40050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Symbol"/>
              <a:buChar char="®"/>
            </a:pPr>
            <a:r>
              <a:rPr lang="pt-BR" dirty="0">
                <a:cs typeface="Arial" pitchFamily="34" charset="0"/>
              </a:rPr>
              <a:t>   A empresa os remunera em 12% </a:t>
            </a:r>
            <a:r>
              <a:rPr lang="pt-BR" dirty="0" err="1">
                <a:cs typeface="Arial" pitchFamily="34" charset="0"/>
              </a:rPr>
              <a:t>a.a.</a:t>
            </a:r>
            <a:endParaRPr lang="pt-BR" dirty="0">
              <a:cs typeface="Arial" pitchFamily="34" charset="0"/>
            </a:endParaRPr>
          </a:p>
        </p:txBody>
      </p:sp>
      <p:sp>
        <p:nvSpPr>
          <p:cNvPr id="75" name="Retângulo 74"/>
          <p:cNvSpPr/>
          <p:nvPr/>
        </p:nvSpPr>
        <p:spPr>
          <a:xfrm>
            <a:off x="6141386" y="2398954"/>
            <a:ext cx="8803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cs typeface="Arial" pitchFamily="34" charset="0"/>
              </a:rPr>
              <a:t>$ 9.600</a:t>
            </a:r>
            <a:endParaRPr lang="pt-BR" dirty="0"/>
          </a:p>
        </p:txBody>
      </p:sp>
      <p:sp>
        <p:nvSpPr>
          <p:cNvPr id="76" name="Retângulo 75"/>
          <p:cNvSpPr/>
          <p:nvPr/>
        </p:nvSpPr>
        <p:spPr>
          <a:xfrm>
            <a:off x="4336125" y="3172474"/>
            <a:ext cx="40050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Symbol"/>
              <a:buChar char="®"/>
            </a:pPr>
            <a:r>
              <a:rPr lang="pt-BR" dirty="0">
                <a:cs typeface="Arial" pitchFamily="34" charset="0"/>
              </a:rPr>
              <a:t>   A empresa os remunera em 20% </a:t>
            </a:r>
            <a:r>
              <a:rPr lang="pt-BR" dirty="0" err="1">
                <a:cs typeface="Arial" pitchFamily="34" charset="0"/>
              </a:rPr>
              <a:t>a.a.</a:t>
            </a:r>
            <a:endParaRPr lang="pt-BR" dirty="0">
              <a:cs typeface="Arial" pitchFamily="34" charset="0"/>
            </a:endParaRPr>
          </a:p>
        </p:txBody>
      </p:sp>
      <p:sp>
        <p:nvSpPr>
          <p:cNvPr id="77" name="Retângulo 76"/>
          <p:cNvSpPr/>
          <p:nvPr/>
        </p:nvSpPr>
        <p:spPr>
          <a:xfrm>
            <a:off x="6086756" y="3586534"/>
            <a:ext cx="9973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cs typeface="Arial" pitchFamily="34" charset="0"/>
              </a:rPr>
              <a:t>$ 24.000</a:t>
            </a:r>
            <a:endParaRPr lang="pt-BR" dirty="0"/>
          </a:p>
        </p:txBody>
      </p:sp>
      <p:sp>
        <p:nvSpPr>
          <p:cNvPr id="79" name="Retângulo 78"/>
          <p:cNvSpPr/>
          <p:nvPr/>
        </p:nvSpPr>
        <p:spPr>
          <a:xfrm>
            <a:off x="5698585" y="5113399"/>
            <a:ext cx="1791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FFC000"/>
                </a:solidFill>
                <a:cs typeface="Arial" pitchFamily="34" charset="0"/>
              </a:rPr>
              <a:t>Total de $ 33.600</a:t>
            </a:r>
            <a:endParaRPr lang="pt-BR" dirty="0">
              <a:solidFill>
                <a:srgbClr val="FFC000"/>
              </a:solidFill>
            </a:endParaRPr>
          </a:p>
        </p:txBody>
      </p:sp>
      <p:sp>
        <p:nvSpPr>
          <p:cNvPr id="80" name="Seta para baixo 79"/>
          <p:cNvSpPr/>
          <p:nvPr/>
        </p:nvSpPr>
        <p:spPr>
          <a:xfrm>
            <a:off x="1207704" y="4347722"/>
            <a:ext cx="491705" cy="250166"/>
          </a:xfrm>
          <a:prstGeom prst="downArrow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1" name="Retângulo 80"/>
          <p:cNvSpPr/>
          <p:nvPr/>
        </p:nvSpPr>
        <p:spPr>
          <a:xfrm>
            <a:off x="302535" y="4638945"/>
            <a:ext cx="232217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pt-BR" sz="1600" b="1" dirty="0"/>
              <a:t>Resultado das Operações</a:t>
            </a:r>
          </a:p>
          <a:p>
            <a:pPr algn="r" eaLnBrk="0" hangingPunct="0">
              <a:spcBef>
                <a:spcPct val="50000"/>
              </a:spcBef>
            </a:pPr>
            <a:r>
              <a:rPr lang="pt-BR" sz="1600" b="1" dirty="0"/>
              <a:t>DRE   Brasil   $ 40.000</a:t>
            </a:r>
          </a:p>
          <a:p>
            <a:pPr algn="r" eaLnBrk="0" hangingPunct="0">
              <a:spcBef>
                <a:spcPct val="50000"/>
              </a:spcBef>
            </a:pPr>
            <a:r>
              <a:rPr lang="pt-BR" sz="1600" b="1" dirty="0"/>
              <a:t>DRE   EUA   $56.000</a:t>
            </a:r>
          </a:p>
          <a:p>
            <a:pPr algn="r" eaLnBrk="0" hangingPunct="0">
              <a:spcBef>
                <a:spcPct val="50000"/>
              </a:spcBef>
            </a:pPr>
            <a:r>
              <a:rPr lang="pt-BR" sz="1600" b="1" dirty="0">
                <a:solidFill>
                  <a:srgbClr val="FFC000"/>
                </a:solidFill>
              </a:rPr>
              <a:t>DRE Gerencial   $33.600</a:t>
            </a:r>
          </a:p>
        </p:txBody>
      </p:sp>
      <p:grpSp>
        <p:nvGrpSpPr>
          <p:cNvPr id="82" name="Grupo 81"/>
          <p:cNvGrpSpPr/>
          <p:nvPr/>
        </p:nvGrpSpPr>
        <p:grpSpPr>
          <a:xfrm>
            <a:off x="2662720" y="4994702"/>
            <a:ext cx="227129" cy="301919"/>
            <a:chOff x="7700514" y="2889849"/>
            <a:chExt cx="485954" cy="664234"/>
          </a:xfrm>
        </p:grpSpPr>
        <p:cxnSp>
          <p:nvCxnSpPr>
            <p:cNvPr id="83" name="Conector reto 82"/>
            <p:cNvCxnSpPr/>
            <p:nvPr/>
          </p:nvCxnSpPr>
          <p:spPr>
            <a:xfrm>
              <a:off x="7703389" y="2898475"/>
              <a:ext cx="483079" cy="655608"/>
            </a:xfrm>
            <a:prstGeom prst="line">
              <a:avLst/>
            </a:prstGeom>
            <a:ln w="28575">
              <a:solidFill>
                <a:srgbClr val="FF99CC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ector reto 83"/>
            <p:cNvCxnSpPr/>
            <p:nvPr/>
          </p:nvCxnSpPr>
          <p:spPr>
            <a:xfrm flipV="1">
              <a:off x="7700514" y="2889849"/>
              <a:ext cx="460078" cy="635480"/>
            </a:xfrm>
            <a:prstGeom prst="line">
              <a:avLst/>
            </a:prstGeom>
            <a:ln w="28575">
              <a:solidFill>
                <a:srgbClr val="FF99CC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upo 84"/>
          <p:cNvGrpSpPr/>
          <p:nvPr/>
        </p:nvGrpSpPr>
        <p:grpSpPr>
          <a:xfrm>
            <a:off x="2677096" y="5414521"/>
            <a:ext cx="227129" cy="301919"/>
            <a:chOff x="7700514" y="2889849"/>
            <a:chExt cx="485954" cy="664234"/>
          </a:xfrm>
        </p:grpSpPr>
        <p:cxnSp>
          <p:nvCxnSpPr>
            <p:cNvPr id="86" name="Conector reto 85"/>
            <p:cNvCxnSpPr/>
            <p:nvPr/>
          </p:nvCxnSpPr>
          <p:spPr>
            <a:xfrm>
              <a:off x="7703389" y="2898475"/>
              <a:ext cx="483079" cy="655608"/>
            </a:xfrm>
            <a:prstGeom prst="line">
              <a:avLst/>
            </a:prstGeom>
            <a:ln w="28575">
              <a:solidFill>
                <a:srgbClr val="FF99CC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ector reto 86"/>
            <p:cNvCxnSpPr/>
            <p:nvPr/>
          </p:nvCxnSpPr>
          <p:spPr>
            <a:xfrm flipV="1">
              <a:off x="7700514" y="2889849"/>
              <a:ext cx="460078" cy="635480"/>
            </a:xfrm>
            <a:prstGeom prst="line">
              <a:avLst/>
            </a:prstGeom>
            <a:ln w="28575">
              <a:solidFill>
                <a:srgbClr val="FF99CC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9" name="Conector reto 88"/>
          <p:cNvCxnSpPr/>
          <p:nvPr/>
        </p:nvCxnSpPr>
        <p:spPr>
          <a:xfrm flipV="1">
            <a:off x="2812211" y="5400136"/>
            <a:ext cx="2812212" cy="5089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59">
            <a:extLst>
              <a:ext uri="{FF2B5EF4-FFF2-40B4-BE49-F238E27FC236}">
                <a16:creationId xmlns:a16="http://schemas.microsoft.com/office/drawing/2014/main" id="{7A14D276-425D-4EBC-823A-D316A4726737}"/>
              </a:ext>
            </a:extLst>
          </p:cNvPr>
          <p:cNvGrpSpPr/>
          <p:nvPr/>
        </p:nvGrpSpPr>
        <p:grpSpPr>
          <a:xfrm>
            <a:off x="767971" y="2449783"/>
            <a:ext cx="7798558" cy="705762"/>
            <a:chOff x="554966" y="4745308"/>
            <a:chExt cx="7798558" cy="705762"/>
          </a:xfrm>
        </p:grpSpPr>
        <p:sp>
          <p:nvSpPr>
            <p:cNvPr id="3" name="CaixaDeTexto 2">
              <a:extLst>
                <a:ext uri="{FF2B5EF4-FFF2-40B4-BE49-F238E27FC236}">
                  <a16:creationId xmlns:a16="http://schemas.microsoft.com/office/drawing/2014/main" id="{FD7B1E3A-E837-46F5-AEB5-E636889C19B2}"/>
                </a:ext>
              </a:extLst>
            </p:cNvPr>
            <p:cNvSpPr txBox="1"/>
            <p:nvPr/>
          </p:nvSpPr>
          <p:spPr>
            <a:xfrm>
              <a:off x="2156630" y="4873633"/>
              <a:ext cx="35483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>
                  <a:solidFill>
                    <a:srgbClr val="66FFFF"/>
                  </a:solidFill>
                  <a:latin typeface="Arial" pitchFamily="34" charset="0"/>
                  <a:cs typeface="Arial" pitchFamily="34" charset="0"/>
                </a:rPr>
                <a:t>ROE</a:t>
              </a:r>
              <a:r>
                <a:rPr lang="pt-BR" dirty="0">
                  <a:latin typeface="Arial" pitchFamily="34" charset="0"/>
                  <a:cs typeface="Arial" pitchFamily="34" charset="0"/>
                </a:rPr>
                <a:t> = 16,8% + (16,8% – 12%) x</a:t>
              </a:r>
            </a:p>
          </p:txBody>
        </p:sp>
        <p:sp>
          <p:nvSpPr>
            <p:cNvPr id="4" name="Retângulo 3">
              <a:extLst>
                <a:ext uri="{FF2B5EF4-FFF2-40B4-BE49-F238E27FC236}">
                  <a16:creationId xmlns:a16="http://schemas.microsoft.com/office/drawing/2014/main" id="{6A0280AD-2EAE-459E-B09C-FCA04F4F200F}"/>
                </a:ext>
              </a:extLst>
            </p:cNvPr>
            <p:cNvSpPr/>
            <p:nvPr/>
          </p:nvSpPr>
          <p:spPr>
            <a:xfrm>
              <a:off x="5626669" y="5081738"/>
              <a:ext cx="114646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latin typeface="Arial" pitchFamily="34" charset="0"/>
                  <a:cs typeface="Arial" pitchFamily="34" charset="0"/>
                </a:rPr>
                <a:t>$120.000</a:t>
              </a:r>
              <a:endParaRPr lang="pt-BR" dirty="0"/>
            </a:p>
          </p:txBody>
        </p:sp>
        <p:cxnSp>
          <p:nvCxnSpPr>
            <p:cNvPr id="5" name="Conector reto 4">
              <a:extLst>
                <a:ext uri="{FF2B5EF4-FFF2-40B4-BE49-F238E27FC236}">
                  <a16:creationId xmlns:a16="http://schemas.microsoft.com/office/drawing/2014/main" id="{0CF36098-0E46-434A-8F4E-A0EBBBBDC557}"/>
                </a:ext>
              </a:extLst>
            </p:cNvPr>
            <p:cNvCxnSpPr/>
            <p:nvPr/>
          </p:nvCxnSpPr>
          <p:spPr>
            <a:xfrm flipV="1">
              <a:off x="5649102" y="5075187"/>
              <a:ext cx="1142784" cy="575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id="{350DEBBF-7DDD-46AB-8FAF-40A3A92FF30E}"/>
                </a:ext>
              </a:extLst>
            </p:cNvPr>
            <p:cNvSpPr/>
            <p:nvPr/>
          </p:nvSpPr>
          <p:spPr>
            <a:xfrm>
              <a:off x="5704797" y="4745308"/>
              <a:ext cx="10182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latin typeface="Arial" pitchFamily="34" charset="0"/>
                  <a:cs typeface="Arial" pitchFamily="34" charset="0"/>
                </a:rPr>
                <a:t>$80.000</a:t>
              </a:r>
              <a:endParaRPr lang="pt-BR" dirty="0"/>
            </a:p>
          </p:txBody>
        </p:sp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8831CCD1-34F7-4418-9B5E-C845FA6D39F3}"/>
                </a:ext>
              </a:extLst>
            </p:cNvPr>
            <p:cNvSpPr/>
            <p:nvPr/>
          </p:nvSpPr>
          <p:spPr>
            <a:xfrm>
              <a:off x="6803100" y="4894834"/>
              <a:ext cx="155042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latin typeface="Arial" pitchFamily="34" charset="0"/>
                  <a:cs typeface="Arial" pitchFamily="34" charset="0"/>
                </a:rPr>
                <a:t>= </a:t>
              </a:r>
              <a:r>
                <a:rPr lang="pt-BR" dirty="0">
                  <a:solidFill>
                    <a:srgbClr val="66FFFF"/>
                  </a:solidFill>
                  <a:latin typeface="Arial" pitchFamily="34" charset="0"/>
                  <a:cs typeface="Arial" pitchFamily="34" charset="0"/>
                </a:rPr>
                <a:t>20,0% </a:t>
              </a:r>
              <a:r>
                <a:rPr lang="pt-BR" dirty="0" err="1">
                  <a:solidFill>
                    <a:srgbClr val="66FFFF"/>
                  </a:solidFill>
                  <a:latin typeface="Arial" pitchFamily="34" charset="0"/>
                  <a:cs typeface="Arial" pitchFamily="34" charset="0"/>
                </a:rPr>
                <a:t>a.a.</a:t>
              </a:r>
              <a:r>
                <a:rPr lang="pt-BR" dirty="0">
                  <a:latin typeface="Arial" pitchFamily="34" charset="0"/>
                  <a:cs typeface="Arial" pitchFamily="34" charset="0"/>
                </a:rPr>
                <a:t> </a:t>
              </a:r>
              <a:endParaRPr lang="pt-BR" dirty="0"/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F7EE0CE6-DB14-4171-9ADB-F0C726C51801}"/>
                </a:ext>
              </a:extLst>
            </p:cNvPr>
            <p:cNvSpPr/>
            <p:nvPr/>
          </p:nvSpPr>
          <p:spPr>
            <a:xfrm>
              <a:off x="554966" y="4877599"/>
              <a:ext cx="130899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pt-BR" dirty="0">
                  <a:solidFill>
                    <a:srgbClr val="66FFFF"/>
                  </a:solidFill>
                  <a:latin typeface="Arial" pitchFamily="34" charset="0"/>
                  <a:cs typeface="Arial" pitchFamily="34" charset="0"/>
                </a:rPr>
                <a:t>Gerencial </a:t>
              </a:r>
              <a:endParaRPr lang="pt-BR" dirty="0">
                <a:solidFill>
                  <a:srgbClr val="66FFFF"/>
                </a:solidFill>
              </a:endParaRPr>
            </a:p>
          </p:txBody>
        </p:sp>
      </p:grpSp>
      <p:sp>
        <p:nvSpPr>
          <p:cNvPr id="10" name="Retângulo 9">
            <a:extLst>
              <a:ext uri="{FF2B5EF4-FFF2-40B4-BE49-F238E27FC236}">
                <a16:creationId xmlns:a16="http://schemas.microsoft.com/office/drawing/2014/main" id="{CD1EA78B-7EB1-4F39-BF44-28A354A9C548}"/>
              </a:ext>
            </a:extLst>
          </p:cNvPr>
          <p:cNvSpPr/>
          <p:nvPr/>
        </p:nvSpPr>
        <p:spPr>
          <a:xfrm>
            <a:off x="2255626" y="1561464"/>
            <a:ext cx="48232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>
              <a:defRPr/>
            </a:pPr>
            <a:r>
              <a:rPr lang="pt-BR" sz="2000" b="1" dirty="0">
                <a:solidFill>
                  <a:srgbClr val="66FFFF"/>
                </a:solidFill>
              </a:rPr>
              <a:t>E o GAF – Grau de Alavancagem Financeira?</a:t>
            </a:r>
            <a:endParaRPr lang="pt-BR" sz="2000" dirty="0">
              <a:solidFill>
                <a:srgbClr val="00FFCC"/>
              </a:solidFill>
            </a:endParaRPr>
          </a:p>
        </p:txBody>
      </p:sp>
      <p:grpSp>
        <p:nvGrpSpPr>
          <p:cNvPr id="19" name="Agrupar 18">
            <a:extLst>
              <a:ext uri="{FF2B5EF4-FFF2-40B4-BE49-F238E27FC236}">
                <a16:creationId xmlns:a16="http://schemas.microsoft.com/office/drawing/2014/main" id="{1F2EE4DE-C9A0-4F84-B80B-54606A1D0A98}"/>
              </a:ext>
            </a:extLst>
          </p:cNvPr>
          <p:cNvGrpSpPr/>
          <p:nvPr/>
        </p:nvGrpSpPr>
        <p:grpSpPr>
          <a:xfrm>
            <a:off x="1012675" y="3787962"/>
            <a:ext cx="2351597" cy="1276710"/>
            <a:chOff x="2527150" y="4845237"/>
            <a:chExt cx="2351597" cy="1276710"/>
          </a:xfrm>
        </p:grpSpPr>
        <p:sp>
          <p:nvSpPr>
            <p:cNvPr id="12" name="Elipse 11">
              <a:extLst>
                <a:ext uri="{FF2B5EF4-FFF2-40B4-BE49-F238E27FC236}">
                  <a16:creationId xmlns:a16="http://schemas.microsoft.com/office/drawing/2014/main" id="{A2BFFB83-9604-4572-9FD0-2D168EE0EBDB}"/>
                </a:ext>
              </a:extLst>
            </p:cNvPr>
            <p:cNvSpPr/>
            <p:nvPr/>
          </p:nvSpPr>
          <p:spPr>
            <a:xfrm>
              <a:off x="2527150" y="4845237"/>
              <a:ext cx="2351597" cy="127671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Grupo 99">
              <a:extLst>
                <a:ext uri="{FF2B5EF4-FFF2-40B4-BE49-F238E27FC236}">
                  <a16:creationId xmlns:a16="http://schemas.microsoft.com/office/drawing/2014/main" id="{F4D812D3-C25E-4172-A455-E0A0AB4BC02C}"/>
                </a:ext>
              </a:extLst>
            </p:cNvPr>
            <p:cNvGrpSpPr/>
            <p:nvPr/>
          </p:nvGrpSpPr>
          <p:grpSpPr>
            <a:xfrm>
              <a:off x="2834319" y="5114260"/>
              <a:ext cx="1547496" cy="727287"/>
              <a:chOff x="2459685" y="4958992"/>
              <a:chExt cx="1547496" cy="727287"/>
            </a:xfrm>
          </p:grpSpPr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24206E0E-14CC-474B-8A69-0C0D5B195BBA}"/>
                  </a:ext>
                </a:extLst>
              </p:cNvPr>
              <p:cNvSpPr/>
              <p:nvPr/>
            </p:nvSpPr>
            <p:spPr>
              <a:xfrm>
                <a:off x="2459685" y="5136380"/>
                <a:ext cx="79060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 fontAlgn="b"/>
                <a:r>
                  <a:rPr lang="pt-BR" dirty="0"/>
                  <a:t>GAF</a:t>
                </a:r>
                <a:r>
                  <a:rPr lang="pt-BR" dirty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rPr>
                  <a:t>  </a:t>
                </a:r>
                <a:r>
                  <a:rPr lang="pt-BR" dirty="0"/>
                  <a:t>=</a:t>
                </a:r>
              </a:p>
            </p:txBody>
          </p:sp>
          <p:cxnSp>
            <p:nvCxnSpPr>
              <p:cNvPr id="15" name="Conector reto 14">
                <a:extLst>
                  <a:ext uri="{FF2B5EF4-FFF2-40B4-BE49-F238E27FC236}">
                    <a16:creationId xmlns:a16="http://schemas.microsoft.com/office/drawing/2014/main" id="{7A6280D9-09A1-44DA-A46C-81A1744FFD2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221401" y="5328324"/>
                <a:ext cx="785780" cy="1"/>
              </a:xfrm>
              <a:prstGeom prst="line">
                <a:avLst/>
              </a:prstGeom>
              <a:ln w="19050">
                <a:solidFill>
                  <a:schemeClr val="tx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Retângulo 15">
                <a:extLst>
                  <a:ext uri="{FF2B5EF4-FFF2-40B4-BE49-F238E27FC236}">
                    <a16:creationId xmlns:a16="http://schemas.microsoft.com/office/drawing/2014/main" id="{20031B25-9A5F-4F45-AA08-FF812F09AA83}"/>
                  </a:ext>
                </a:extLst>
              </p:cNvPr>
              <p:cNvSpPr/>
              <p:nvPr/>
            </p:nvSpPr>
            <p:spPr>
              <a:xfrm>
                <a:off x="3328315" y="4958992"/>
                <a:ext cx="5719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ROE</a:t>
                </a:r>
                <a:endParaRPr lang="pt-BR" dirty="0">
                  <a:solidFill>
                    <a:schemeClr val="tx1">
                      <a:lumMod val="85000"/>
                    </a:schemeClr>
                  </a:solidFill>
                </a:endParaRPr>
              </a:p>
            </p:txBody>
          </p:sp>
          <p:sp>
            <p:nvSpPr>
              <p:cNvPr id="17" name="Retângulo 16">
                <a:extLst>
                  <a:ext uri="{FF2B5EF4-FFF2-40B4-BE49-F238E27FC236}">
                    <a16:creationId xmlns:a16="http://schemas.microsoft.com/office/drawing/2014/main" id="{C7875E8C-10AE-4BB6-9D53-8E08AE99A6E4}"/>
                  </a:ext>
                </a:extLst>
              </p:cNvPr>
              <p:cNvSpPr/>
              <p:nvPr/>
            </p:nvSpPr>
            <p:spPr>
              <a:xfrm>
                <a:off x="3336790" y="5316947"/>
                <a:ext cx="5902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ROA</a:t>
                </a:r>
                <a:endParaRPr lang="pt-BR" dirty="0">
                  <a:solidFill>
                    <a:schemeClr val="tx1">
                      <a:lumMod val="85000"/>
                    </a:schemeClr>
                  </a:solidFill>
                </a:endParaRPr>
              </a:p>
            </p:txBody>
          </p:sp>
        </p:grpSp>
      </p:grpSp>
      <p:grpSp>
        <p:nvGrpSpPr>
          <p:cNvPr id="22" name="Grupo 99">
            <a:extLst>
              <a:ext uri="{FF2B5EF4-FFF2-40B4-BE49-F238E27FC236}">
                <a16:creationId xmlns:a16="http://schemas.microsoft.com/office/drawing/2014/main" id="{ECEE6951-A98C-4125-87A2-BA2A0A0966C5}"/>
              </a:ext>
            </a:extLst>
          </p:cNvPr>
          <p:cNvGrpSpPr/>
          <p:nvPr/>
        </p:nvGrpSpPr>
        <p:grpSpPr>
          <a:xfrm>
            <a:off x="4368480" y="4034551"/>
            <a:ext cx="1547496" cy="727287"/>
            <a:chOff x="2459685" y="4958992"/>
            <a:chExt cx="1547496" cy="727287"/>
          </a:xfrm>
        </p:grpSpPr>
        <p:sp>
          <p:nvSpPr>
            <p:cNvPr id="23" name="Retângulo 22">
              <a:extLst>
                <a:ext uri="{FF2B5EF4-FFF2-40B4-BE49-F238E27FC236}">
                  <a16:creationId xmlns:a16="http://schemas.microsoft.com/office/drawing/2014/main" id="{24AFFE31-4937-4D24-9B3E-B516AA6AD036}"/>
                </a:ext>
              </a:extLst>
            </p:cNvPr>
            <p:cNvSpPr/>
            <p:nvPr/>
          </p:nvSpPr>
          <p:spPr>
            <a:xfrm>
              <a:off x="2459685" y="5136380"/>
              <a:ext cx="79060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"/>
              <a:r>
                <a:rPr lang="pt-BR" dirty="0"/>
                <a:t>GAF</a:t>
              </a:r>
              <a:r>
                <a:rPr lang="pt-BR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  </a:t>
              </a:r>
              <a:r>
                <a:rPr lang="pt-BR" dirty="0"/>
                <a:t>=</a:t>
              </a:r>
            </a:p>
          </p:txBody>
        </p:sp>
        <p:cxnSp>
          <p:nvCxnSpPr>
            <p:cNvPr id="24" name="Conector reto 23">
              <a:extLst>
                <a:ext uri="{FF2B5EF4-FFF2-40B4-BE49-F238E27FC236}">
                  <a16:creationId xmlns:a16="http://schemas.microsoft.com/office/drawing/2014/main" id="{2CBC1E49-1035-4FC6-B9EE-EF3EFC55096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21401" y="5328324"/>
              <a:ext cx="785780" cy="1"/>
            </a:xfrm>
            <a:prstGeom prst="line">
              <a:avLst/>
            </a:prstGeom>
            <a:ln w="19050">
              <a:solidFill>
                <a:schemeClr val="tx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tângulo 24">
              <a:extLst>
                <a:ext uri="{FF2B5EF4-FFF2-40B4-BE49-F238E27FC236}">
                  <a16:creationId xmlns:a16="http://schemas.microsoft.com/office/drawing/2014/main" id="{F672622F-DE7D-41C8-ADEB-A920FFB577FA}"/>
                </a:ext>
              </a:extLst>
            </p:cNvPr>
            <p:cNvSpPr/>
            <p:nvPr/>
          </p:nvSpPr>
          <p:spPr>
            <a:xfrm>
              <a:off x="3328315" y="4958992"/>
              <a:ext cx="57195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tx1">
                      <a:lumMod val="85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ROE</a:t>
              </a:r>
              <a:endParaRPr lang="pt-BR" dirty="0">
                <a:solidFill>
                  <a:schemeClr val="tx1">
                    <a:lumMod val="85000"/>
                  </a:schemeClr>
                </a:solidFill>
              </a:endParaRPr>
            </a:p>
          </p:txBody>
        </p:sp>
        <p:sp>
          <p:nvSpPr>
            <p:cNvPr id="26" name="Retângulo 25">
              <a:extLst>
                <a:ext uri="{FF2B5EF4-FFF2-40B4-BE49-F238E27FC236}">
                  <a16:creationId xmlns:a16="http://schemas.microsoft.com/office/drawing/2014/main" id="{17C67ECE-C28A-487C-9BCA-DD5172562460}"/>
                </a:ext>
              </a:extLst>
            </p:cNvPr>
            <p:cNvSpPr/>
            <p:nvPr/>
          </p:nvSpPr>
          <p:spPr>
            <a:xfrm>
              <a:off x="3336790" y="5316947"/>
              <a:ext cx="5902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tx1">
                      <a:lumMod val="85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ROA</a:t>
              </a:r>
              <a:endParaRPr lang="pt-BR" dirty="0">
                <a:solidFill>
                  <a:schemeClr val="tx1">
                    <a:lumMod val="85000"/>
                  </a:schemeClr>
                </a:solidFill>
              </a:endParaRPr>
            </a:p>
          </p:txBody>
        </p:sp>
      </p:grpSp>
      <p:sp>
        <p:nvSpPr>
          <p:cNvPr id="28" name="Retângulo 27">
            <a:extLst>
              <a:ext uri="{FF2B5EF4-FFF2-40B4-BE49-F238E27FC236}">
                <a16:creationId xmlns:a16="http://schemas.microsoft.com/office/drawing/2014/main" id="{7E8A03D3-E4EE-4B24-9126-DB0216A214AE}"/>
              </a:ext>
            </a:extLst>
          </p:cNvPr>
          <p:cNvSpPr/>
          <p:nvPr/>
        </p:nvSpPr>
        <p:spPr>
          <a:xfrm>
            <a:off x="5891160" y="4211939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pt-BR" dirty="0"/>
              <a:t>=</a:t>
            </a:r>
          </a:p>
        </p:txBody>
      </p:sp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id="{D812E195-054B-4D99-B750-70FD5053340E}"/>
              </a:ext>
            </a:extLst>
          </p:cNvPr>
          <p:cNvCxnSpPr>
            <a:cxnSpLocks/>
          </p:cNvCxnSpPr>
          <p:nvPr/>
        </p:nvCxnSpPr>
        <p:spPr>
          <a:xfrm flipV="1">
            <a:off x="6162357" y="4403883"/>
            <a:ext cx="785780" cy="1"/>
          </a:xfrm>
          <a:prstGeom prst="line">
            <a:avLst/>
          </a:prstGeom>
          <a:ln w="1905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tângulo 29">
            <a:extLst>
              <a:ext uri="{FF2B5EF4-FFF2-40B4-BE49-F238E27FC236}">
                <a16:creationId xmlns:a16="http://schemas.microsoft.com/office/drawing/2014/main" id="{D1FE78AA-2870-44AB-B8C7-A48D3160D35D}"/>
              </a:ext>
            </a:extLst>
          </p:cNvPr>
          <p:cNvSpPr/>
          <p:nvPr/>
        </p:nvSpPr>
        <p:spPr>
          <a:xfrm>
            <a:off x="6269271" y="4034551"/>
            <a:ext cx="758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tx1">
                    <a:lumMod val="85000"/>
                  </a:schemeClr>
                </a:solidFill>
                <a:latin typeface="Calibri" pitchFamily="34" charset="0"/>
                <a:cs typeface="Times New Roman" pitchFamily="18" charset="0"/>
              </a:rPr>
              <a:t>20,0%</a:t>
            </a:r>
            <a:endParaRPr lang="pt-BR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875E496D-FAFA-4A7D-97D4-0C6F0F130286}"/>
              </a:ext>
            </a:extLst>
          </p:cNvPr>
          <p:cNvSpPr/>
          <p:nvPr/>
        </p:nvSpPr>
        <p:spPr>
          <a:xfrm>
            <a:off x="6277746" y="4392506"/>
            <a:ext cx="758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tx1">
                    <a:lumMod val="85000"/>
                  </a:schemeClr>
                </a:solidFill>
                <a:latin typeface="Calibri" pitchFamily="34" charset="0"/>
                <a:cs typeface="Times New Roman" pitchFamily="18" charset="0"/>
              </a:rPr>
              <a:t>16,8%</a:t>
            </a:r>
            <a:endParaRPr lang="pt-BR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BAD61DEF-FA14-4C18-98EA-CAC75777A870}"/>
              </a:ext>
            </a:extLst>
          </p:cNvPr>
          <p:cNvSpPr/>
          <p:nvPr/>
        </p:nvSpPr>
        <p:spPr>
          <a:xfrm>
            <a:off x="6936029" y="4207070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pt-BR" dirty="0"/>
              <a:t>= 1,19</a:t>
            </a:r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D8A18B60-03D2-46BA-966B-BBB6040F9F0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35" name="Grupo 18">
            <a:extLst>
              <a:ext uri="{FF2B5EF4-FFF2-40B4-BE49-F238E27FC236}">
                <a16:creationId xmlns:a16="http://schemas.microsoft.com/office/drawing/2014/main" id="{037457AF-9DFC-4695-8AEA-38B57D9A68A4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36" name="Grupo 36">
              <a:extLst>
                <a:ext uri="{FF2B5EF4-FFF2-40B4-BE49-F238E27FC236}">
                  <a16:creationId xmlns:a16="http://schemas.microsoft.com/office/drawing/2014/main" id="{5F53DF41-097E-41AA-A325-1B92DD81E9EF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40" name="Retângulo 39">
                <a:extLst>
                  <a:ext uri="{FF2B5EF4-FFF2-40B4-BE49-F238E27FC236}">
                    <a16:creationId xmlns:a16="http://schemas.microsoft.com/office/drawing/2014/main" id="{8D3E6989-4E8A-47FC-B93F-EF4F8A1B8A68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1" name="CaixaDeTexto 40">
                <a:extLst>
                  <a:ext uri="{FF2B5EF4-FFF2-40B4-BE49-F238E27FC236}">
                    <a16:creationId xmlns:a16="http://schemas.microsoft.com/office/drawing/2014/main" id="{7ED40AD5-8B97-40C5-8BAB-C7E76BBCD09F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37" name="Grupo 113">
              <a:extLst>
                <a:ext uri="{FF2B5EF4-FFF2-40B4-BE49-F238E27FC236}">
                  <a16:creationId xmlns:a16="http://schemas.microsoft.com/office/drawing/2014/main" id="{FF1D8E49-2116-464A-90C9-D40866576886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38" name="Retângulo 37">
                <a:extLst>
                  <a:ext uri="{FF2B5EF4-FFF2-40B4-BE49-F238E27FC236}">
                    <a16:creationId xmlns:a16="http://schemas.microsoft.com/office/drawing/2014/main" id="{4AF068C0-BE51-4694-99D3-F2C080DBDA05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9" name="CaixaDeTexto 38">
                <a:extLst>
                  <a:ext uri="{FF2B5EF4-FFF2-40B4-BE49-F238E27FC236}">
                    <a16:creationId xmlns:a16="http://schemas.microsoft.com/office/drawing/2014/main" id="{669D6072-20BC-4A39-BF23-8AE74A5F5389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581FF59E-96F7-4100-BEE1-3C5BDB952476}"/>
              </a:ext>
            </a:extLst>
          </p:cNvPr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Alavancagem</a:t>
            </a:r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0AEB7DBE-4C21-4F0C-951D-B278282B7719}"/>
              </a:ext>
            </a:extLst>
          </p:cNvPr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248664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Alavancagem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4</a:t>
            </a:r>
          </a:p>
        </p:txBody>
      </p:sp>
      <p:graphicFrame>
        <p:nvGraphicFramePr>
          <p:cNvPr id="43" name="Tabela 42"/>
          <p:cNvGraphicFramePr>
            <a:graphicFrameLocks noGrp="1"/>
          </p:cNvGraphicFramePr>
          <p:nvPr/>
        </p:nvGraphicFramePr>
        <p:xfrm>
          <a:off x="1377112" y="1642253"/>
          <a:ext cx="6628202" cy="1404000"/>
        </p:xfrm>
        <a:graphic>
          <a:graphicData uri="http://schemas.openxmlformats.org/drawingml/2006/table">
            <a:tbl>
              <a:tblPr/>
              <a:tblGrid>
                <a:gridCol w="2149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8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17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02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200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Balanço Patrimonial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Ativos Circulantes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R$ 100.000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Dívidas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80.000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Ativos </a:t>
                      </a:r>
                      <a:r>
                        <a:rPr lang="pt-BR" sz="16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Não-Circulantes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R$ 100.000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PL (10.000 ações)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R$ 120.000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Ativo Total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R$ 200.000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Passivo + PL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R$ 200.000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4" name="Tabela 43"/>
          <p:cNvGraphicFramePr>
            <a:graphicFrameLocks noGrp="1"/>
          </p:cNvGraphicFramePr>
          <p:nvPr/>
        </p:nvGraphicFramePr>
        <p:xfrm>
          <a:off x="2702823" y="3348488"/>
          <a:ext cx="3853254" cy="2640285"/>
        </p:xfrm>
        <a:graphic>
          <a:graphicData uri="http://schemas.openxmlformats.org/drawingml/2006/table">
            <a:tbl>
              <a:tblPr/>
              <a:tblGrid>
                <a:gridCol w="2803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0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DRE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1600" b="0" i="0" u="none" strike="noStrike" dirty="0">
                        <a:solidFill>
                          <a:srgbClr val="00FFCC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Receita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R$ 200.000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Custos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R$ 100.000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Lucro</a:t>
                      </a:r>
                      <a:r>
                        <a:rPr lang="pt-BR" sz="1600" b="0" i="0" u="none" strike="noStrike" baseline="0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 Bruto</a:t>
                      </a:r>
                      <a:endParaRPr lang="pt-BR" sz="16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R$ 100.000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Despesas Operacionais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60.000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Lucro Operacional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R$   40.000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Rec./Desp.</a:t>
                      </a:r>
                      <a:r>
                        <a:rPr lang="pt-BR" sz="16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pt-BR" sz="1600" b="0" i="0" u="none" strike="noStrike" baseline="0" dirty="0" err="1">
                          <a:solidFill>
                            <a:schemeClr val="tx1"/>
                          </a:solidFill>
                          <a:latin typeface="Calibri"/>
                        </a:rPr>
                        <a:t>Não-Operacionais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          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LAIR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R$   40.000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IR (40%)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16.000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Lucro Líquido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R$   24.000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46" name="Grupo 45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47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51" name="Retângulo 50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2" name="CaixaDeTexto 51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48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49" name="Retângulo 48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50" name="CaixaDeTexto 49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Alavancagem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4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807794" y="1254064"/>
          <a:ext cx="6628202" cy="1404000"/>
        </p:xfrm>
        <a:graphic>
          <a:graphicData uri="http://schemas.openxmlformats.org/drawingml/2006/table">
            <a:tbl>
              <a:tblPr/>
              <a:tblGrid>
                <a:gridCol w="2149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8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17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02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200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Balanço Patrimonial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Ativos Circulantes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R$ 100.000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Dívidas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80.000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Ativos </a:t>
                      </a:r>
                      <a:r>
                        <a:rPr lang="pt-BR" sz="1600" b="0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Não-Circulantes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R$ 100.000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PL (10.000 ações)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R$ 120.000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Ativo Total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R$ 200.000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Passivo + PL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R$ 200.000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4643766" y="3326112"/>
          <a:ext cx="3853254" cy="2386920"/>
        </p:xfrm>
        <a:graphic>
          <a:graphicData uri="http://schemas.openxmlformats.org/drawingml/2006/table">
            <a:tbl>
              <a:tblPr/>
              <a:tblGrid>
                <a:gridCol w="2803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0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DRE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1600" b="0" i="0" u="none" strike="noStrike" dirty="0">
                        <a:solidFill>
                          <a:srgbClr val="00FFCC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Receita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R$ 200.000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Custos e despesas fixos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60.000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Custos</a:t>
                      </a:r>
                      <a:r>
                        <a:rPr lang="pt-BR" sz="16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 e despesas v</a:t>
                      </a: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ariáveis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100.000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Lucro Operacional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R$   40.000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Rec./Desp.</a:t>
                      </a:r>
                      <a:r>
                        <a:rPr lang="pt-BR" sz="16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pt-BR" sz="1600" b="0" i="0" u="none" strike="noStrike" baseline="0" dirty="0" err="1">
                          <a:solidFill>
                            <a:schemeClr val="tx1"/>
                          </a:solidFill>
                          <a:latin typeface="Calibri"/>
                        </a:rPr>
                        <a:t>Não-Operacionais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          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LAIR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R$   40.000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IR (40%)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16.000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Lucro Líquido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R$   24.000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8" name="Grupo 7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9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3" name="Retângulo 12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CaixaDeTexto 13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10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aphicFrame>
        <p:nvGraphicFramePr>
          <p:cNvPr id="16" name="Tabela 15"/>
          <p:cNvGraphicFramePr>
            <a:graphicFrameLocks noGrp="1"/>
          </p:cNvGraphicFramePr>
          <p:nvPr/>
        </p:nvGraphicFramePr>
        <p:xfrm>
          <a:off x="523337" y="2992909"/>
          <a:ext cx="3853254" cy="3147015"/>
        </p:xfrm>
        <a:graphic>
          <a:graphicData uri="http://schemas.openxmlformats.org/drawingml/2006/table">
            <a:tbl>
              <a:tblPr/>
              <a:tblGrid>
                <a:gridCol w="2803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0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DRE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1600" b="0" i="0" u="none" strike="noStrike" dirty="0">
                        <a:solidFill>
                          <a:srgbClr val="00FFCC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Receita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R$ 200.000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Custos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90.000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Depreciação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10.000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Lucro</a:t>
                      </a:r>
                      <a:r>
                        <a:rPr lang="pt-BR" sz="1600" b="0" i="0" u="none" strike="noStrike" baseline="0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 Bruto</a:t>
                      </a:r>
                      <a:endParaRPr lang="pt-BR" sz="1600" b="0" i="0" u="none" strike="noStrike" dirty="0"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R$ 100.000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Despesas Operacionais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44.000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FFCCFF"/>
                          </a:solidFill>
                          <a:latin typeface="Calibri"/>
                        </a:rPr>
                        <a:t>Juros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FFCCFF"/>
                          </a:solidFill>
                          <a:latin typeface="Calibri"/>
                        </a:rPr>
                        <a:t>R$   16.000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Lucro Operacional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R$   40.000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Rec./Desp.</a:t>
                      </a:r>
                      <a:r>
                        <a:rPr lang="pt-BR" sz="16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pt-BR" sz="1600" b="0" i="0" u="none" strike="noStrike" baseline="0" dirty="0" err="1">
                          <a:solidFill>
                            <a:schemeClr val="tx1"/>
                          </a:solidFill>
                          <a:latin typeface="Calibri"/>
                        </a:rPr>
                        <a:t>Não-Operacionais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          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LAIR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R$   40.000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IR (40%)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16.000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Lucro Líquido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R$   24.000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7" name="Texto Explicativo 1 16"/>
          <p:cNvSpPr/>
          <p:nvPr/>
        </p:nvSpPr>
        <p:spPr>
          <a:xfrm>
            <a:off x="7789653" y="1664898"/>
            <a:ext cx="931653" cy="250166"/>
          </a:xfrm>
          <a:prstGeom prst="borderCallout1">
            <a:avLst>
              <a:gd name="adj1" fmla="val 53233"/>
              <a:gd name="adj2" fmla="val -2777"/>
              <a:gd name="adj3" fmla="val 81466"/>
              <a:gd name="adj4" fmla="val -48518"/>
            </a:avLst>
          </a:prstGeom>
          <a:solidFill>
            <a:srgbClr val="FFCC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solidFill>
                  <a:schemeClr val="bg2"/>
                </a:solidFill>
              </a:rPr>
              <a:t>20 % </a:t>
            </a:r>
            <a:r>
              <a:rPr lang="pt-BR" sz="1400" b="1" dirty="0" err="1">
                <a:solidFill>
                  <a:schemeClr val="bg2"/>
                </a:solidFill>
              </a:rPr>
              <a:t>a.a.</a:t>
            </a:r>
            <a:endParaRPr lang="pt-BR" sz="14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Alavancagem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4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444249" y="1342055"/>
          <a:ext cx="6087495" cy="2386920"/>
        </p:xfrm>
        <a:graphic>
          <a:graphicData uri="http://schemas.openxmlformats.org/drawingml/2006/table">
            <a:tbl>
              <a:tblPr/>
              <a:tblGrid>
                <a:gridCol w="28662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3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3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3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DRE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66FFFF"/>
                          </a:solidFill>
                          <a:latin typeface="Calibri"/>
                          <a:sym typeface="Symbol"/>
                        </a:rPr>
                        <a:t> -10%</a:t>
                      </a:r>
                      <a:endParaRPr lang="pt-BR" sz="1600" b="1" i="0" u="none" strike="noStrike" dirty="0">
                        <a:solidFill>
                          <a:srgbClr val="66FFFF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0" i="0" u="none" strike="noStrike" dirty="0">
                        <a:solidFill>
                          <a:srgbClr val="00FFCC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66FFFF"/>
                          </a:solidFill>
                          <a:latin typeface="Calibri"/>
                          <a:sym typeface="Symbol"/>
                        </a:rPr>
                        <a:t> +10%</a:t>
                      </a:r>
                      <a:endParaRPr lang="pt-BR" sz="1600" b="1" i="0" u="none" strike="noStrike" dirty="0">
                        <a:solidFill>
                          <a:srgbClr val="66FFFF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Receita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R$ 180.000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R$ 200.000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R$220.000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Custos  e despesas fixos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60.000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60.000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60.000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Custos e despesas variáveis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90.000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100.000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110.000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Lucro Operacional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R$   30.000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R$   40.000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R$   50.000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Rec./Desp.</a:t>
                      </a:r>
                      <a:r>
                        <a:rPr lang="pt-BR" sz="16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pt-BR" sz="1600" b="0" i="0" u="none" strike="noStrike" baseline="0" dirty="0" err="1">
                          <a:solidFill>
                            <a:schemeClr val="tx1"/>
                          </a:solidFill>
                          <a:latin typeface="Calibri"/>
                        </a:rPr>
                        <a:t>Não-Operacionais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          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          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          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LAIR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R$   30.000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R$   40.000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R$   50.000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IR (40%)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12.000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16.000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20.000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Lucro Líquido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R$   18.000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R$   24.000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R$   30.000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8" name="Grupo 7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9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3" name="Retângulo 12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4" name="CaixaDeTexto 13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10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aphicFrame>
        <p:nvGraphicFramePr>
          <p:cNvPr id="17" name="Tabela 16"/>
          <p:cNvGraphicFramePr>
            <a:graphicFrameLocks noGrp="1"/>
          </p:cNvGraphicFramePr>
          <p:nvPr/>
        </p:nvGraphicFramePr>
        <p:xfrm>
          <a:off x="444251" y="4062564"/>
          <a:ext cx="6087495" cy="1373460"/>
        </p:xfrm>
        <a:graphic>
          <a:graphicData uri="http://schemas.openxmlformats.org/drawingml/2006/table">
            <a:tbl>
              <a:tblPr/>
              <a:tblGrid>
                <a:gridCol w="28662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3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3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3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DRE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66FFFF"/>
                          </a:solidFill>
                          <a:latin typeface="Calibri"/>
                          <a:sym typeface="Symbol"/>
                        </a:rPr>
                        <a:t> -10%</a:t>
                      </a:r>
                      <a:endParaRPr lang="pt-BR" sz="1600" b="1" i="0" u="none" strike="noStrike" dirty="0">
                        <a:solidFill>
                          <a:srgbClr val="66FFFF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0" i="0" u="none" strike="noStrike" dirty="0">
                        <a:solidFill>
                          <a:srgbClr val="00FFCC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66FFFF"/>
                          </a:solidFill>
                          <a:latin typeface="Calibri"/>
                          <a:sym typeface="Symbol"/>
                        </a:rPr>
                        <a:t> +10%</a:t>
                      </a:r>
                      <a:endParaRPr lang="pt-BR" sz="1600" b="1" i="0" u="none" strike="noStrike" dirty="0">
                        <a:solidFill>
                          <a:srgbClr val="66FFFF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Receita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R$ 180.000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R$ 200.000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+mn-lt"/>
                        </a:rPr>
                        <a:t>R$220.000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Custos  e despesas fixos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60.000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60.000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60.000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Custos e despesas variáveis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90.000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100.000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110.000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Lucro Operacional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R$   30.000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R$   40.000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FFFF00"/>
                          </a:solidFill>
                          <a:latin typeface="Calibri"/>
                        </a:rPr>
                        <a:t>R$   50.000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" name="Seta em curva para cima 17"/>
          <p:cNvSpPr/>
          <p:nvPr/>
        </p:nvSpPr>
        <p:spPr>
          <a:xfrm>
            <a:off x="5262165" y="5667555"/>
            <a:ext cx="1155939" cy="534837"/>
          </a:xfrm>
          <a:prstGeom prst="curvedUpArrow">
            <a:avLst/>
          </a:prstGeom>
          <a:solidFill>
            <a:srgbClr val="00B050"/>
          </a:solidFill>
          <a:ln>
            <a:solidFill>
              <a:srgbClr val="99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9" name="Seta em curva para cima 18"/>
          <p:cNvSpPr/>
          <p:nvPr/>
        </p:nvSpPr>
        <p:spPr>
          <a:xfrm flipH="1">
            <a:off x="3922195" y="5673306"/>
            <a:ext cx="1155939" cy="534837"/>
          </a:xfrm>
          <a:prstGeom prst="curvedUpArrow">
            <a:avLst/>
          </a:prstGeom>
          <a:solidFill>
            <a:srgbClr val="FF99CC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5453230" y="5530334"/>
            <a:ext cx="7393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pt-BR" sz="1400" b="1" dirty="0">
                <a:solidFill>
                  <a:srgbClr val="99FFCC"/>
                </a:solidFill>
                <a:sym typeface="Symbol"/>
              </a:rPr>
              <a:t> +25%</a:t>
            </a:r>
            <a:endParaRPr lang="pt-BR" sz="1400" b="1" dirty="0">
              <a:solidFill>
                <a:srgbClr val="99FFCC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4182652" y="5596470"/>
            <a:ext cx="7040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pt-BR" sz="1400" b="1" dirty="0">
                <a:solidFill>
                  <a:srgbClr val="FFCCFF"/>
                </a:solidFill>
                <a:sym typeface="Symbol"/>
              </a:rPr>
              <a:t> -25%</a:t>
            </a:r>
            <a:endParaRPr lang="pt-BR" sz="1400" b="1" dirty="0">
              <a:solidFill>
                <a:srgbClr val="FFCCFF"/>
              </a:solidFill>
            </a:endParaRPr>
          </a:p>
        </p:txBody>
      </p:sp>
      <p:sp>
        <p:nvSpPr>
          <p:cNvPr id="22" name="Seta em curva para cima 21"/>
          <p:cNvSpPr/>
          <p:nvPr/>
        </p:nvSpPr>
        <p:spPr>
          <a:xfrm rot="20524826" flipV="1">
            <a:off x="5136866" y="3907909"/>
            <a:ext cx="941204" cy="339305"/>
          </a:xfrm>
          <a:prstGeom prst="curvedUpArrow">
            <a:avLst/>
          </a:prstGeom>
          <a:solidFill>
            <a:srgbClr val="00B050"/>
          </a:solidFill>
          <a:ln>
            <a:solidFill>
              <a:srgbClr val="99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3" name="Seta em curva para cima 22"/>
          <p:cNvSpPr/>
          <p:nvPr/>
        </p:nvSpPr>
        <p:spPr>
          <a:xfrm rot="1075174" flipH="1" flipV="1">
            <a:off x="3943546" y="3896408"/>
            <a:ext cx="941204" cy="339305"/>
          </a:xfrm>
          <a:prstGeom prst="curvedUpArrow">
            <a:avLst/>
          </a:prstGeom>
          <a:solidFill>
            <a:srgbClr val="FF99CC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grpSp>
        <p:nvGrpSpPr>
          <p:cNvPr id="46" name="Grupo 45"/>
          <p:cNvGrpSpPr/>
          <p:nvPr/>
        </p:nvGrpSpPr>
        <p:grpSpPr>
          <a:xfrm>
            <a:off x="6749512" y="2818718"/>
            <a:ext cx="2121328" cy="922282"/>
            <a:chOff x="6830018" y="2525434"/>
            <a:chExt cx="2121328" cy="922282"/>
          </a:xfrm>
        </p:grpSpPr>
        <p:sp>
          <p:nvSpPr>
            <p:cNvPr id="24" name="Retângulo 23"/>
            <p:cNvSpPr/>
            <p:nvPr/>
          </p:nvSpPr>
          <p:spPr>
            <a:xfrm>
              <a:off x="6830018" y="2899250"/>
              <a:ext cx="71615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"/>
              <a:r>
                <a:rPr lang="pt-BR" sz="1600" dirty="0"/>
                <a:t>GAO =</a:t>
              </a:r>
            </a:p>
          </p:txBody>
        </p:sp>
        <p:sp>
          <p:nvSpPr>
            <p:cNvPr id="25" name="Retângulo 24"/>
            <p:cNvSpPr/>
            <p:nvPr/>
          </p:nvSpPr>
          <p:spPr>
            <a:xfrm>
              <a:off x="7446800" y="2525434"/>
              <a:ext cx="149880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"/>
              <a:r>
                <a:rPr lang="pt-BR" sz="1600" dirty="0">
                  <a:sym typeface="Symbol"/>
                </a:rPr>
                <a:t>% Lucro Operacional</a:t>
              </a:r>
              <a:endParaRPr lang="pt-BR" sz="1600" dirty="0"/>
            </a:p>
          </p:txBody>
        </p:sp>
        <p:sp>
          <p:nvSpPr>
            <p:cNvPr id="26" name="Retângulo 25"/>
            <p:cNvSpPr/>
            <p:nvPr/>
          </p:nvSpPr>
          <p:spPr>
            <a:xfrm>
              <a:off x="7452544" y="3109162"/>
              <a:ext cx="149880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"/>
              <a:r>
                <a:rPr lang="pt-BR" sz="1600" dirty="0">
                  <a:sym typeface="Symbol"/>
                </a:rPr>
                <a:t>% Receitas</a:t>
              </a:r>
              <a:endParaRPr lang="pt-BR" sz="1600" dirty="0"/>
            </a:p>
          </p:txBody>
        </p:sp>
        <p:cxnSp>
          <p:nvCxnSpPr>
            <p:cNvPr id="35" name="Conector reto 34"/>
            <p:cNvCxnSpPr/>
            <p:nvPr/>
          </p:nvCxnSpPr>
          <p:spPr>
            <a:xfrm>
              <a:off x="7556740" y="3096854"/>
              <a:ext cx="138022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upo 46"/>
          <p:cNvGrpSpPr/>
          <p:nvPr/>
        </p:nvGrpSpPr>
        <p:grpSpPr>
          <a:xfrm>
            <a:off x="6746634" y="3954529"/>
            <a:ext cx="2127085" cy="706610"/>
            <a:chOff x="6853021" y="3876895"/>
            <a:chExt cx="2127085" cy="706610"/>
          </a:xfrm>
        </p:grpSpPr>
        <p:sp>
          <p:nvSpPr>
            <p:cNvPr id="37" name="Retângulo 36"/>
            <p:cNvSpPr/>
            <p:nvPr/>
          </p:nvSpPr>
          <p:spPr>
            <a:xfrm>
              <a:off x="6853021" y="4043687"/>
              <a:ext cx="71615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"/>
              <a:r>
                <a:rPr lang="pt-BR" sz="1600" dirty="0"/>
                <a:t>GAO =</a:t>
              </a:r>
            </a:p>
          </p:txBody>
        </p:sp>
        <p:sp>
          <p:nvSpPr>
            <p:cNvPr id="38" name="Retângulo 37"/>
            <p:cNvSpPr/>
            <p:nvPr/>
          </p:nvSpPr>
          <p:spPr>
            <a:xfrm>
              <a:off x="7469803" y="3876895"/>
              <a:ext cx="149880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"/>
              <a:r>
                <a:rPr lang="pt-BR" sz="1600" dirty="0">
                  <a:sym typeface="Symbol"/>
                </a:rPr>
                <a:t>25%</a:t>
              </a:r>
              <a:endParaRPr lang="pt-BR" sz="1600" dirty="0"/>
            </a:p>
          </p:txBody>
        </p:sp>
        <p:cxnSp>
          <p:nvCxnSpPr>
            <p:cNvPr id="40" name="Conector reto 39"/>
            <p:cNvCxnSpPr/>
            <p:nvPr/>
          </p:nvCxnSpPr>
          <p:spPr>
            <a:xfrm>
              <a:off x="7579743" y="4241291"/>
              <a:ext cx="138022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tângulo 40"/>
            <p:cNvSpPr/>
            <p:nvPr/>
          </p:nvSpPr>
          <p:spPr>
            <a:xfrm>
              <a:off x="7481304" y="4244951"/>
              <a:ext cx="149880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"/>
              <a:r>
                <a:rPr lang="pt-BR" sz="1600" dirty="0">
                  <a:sym typeface="Symbol"/>
                </a:rPr>
                <a:t>10%</a:t>
              </a:r>
              <a:endParaRPr lang="pt-BR" sz="1600" dirty="0"/>
            </a:p>
          </p:txBody>
        </p:sp>
      </p:grpSp>
      <p:grpSp>
        <p:nvGrpSpPr>
          <p:cNvPr id="48" name="Grupo 47"/>
          <p:cNvGrpSpPr/>
          <p:nvPr/>
        </p:nvGrpSpPr>
        <p:grpSpPr>
          <a:xfrm>
            <a:off x="6852639" y="1472194"/>
            <a:ext cx="2104846" cy="1055327"/>
            <a:chOff x="6858000" y="1127154"/>
            <a:chExt cx="2104846" cy="1055327"/>
          </a:xfrm>
        </p:grpSpPr>
        <p:sp>
          <p:nvSpPr>
            <p:cNvPr id="45" name="Elipse 44"/>
            <p:cNvSpPr/>
            <p:nvPr/>
          </p:nvSpPr>
          <p:spPr>
            <a:xfrm>
              <a:off x="7073660" y="1127154"/>
              <a:ext cx="1708031" cy="1055327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 dirty="0"/>
            </a:p>
          </p:txBody>
        </p:sp>
        <p:sp>
          <p:nvSpPr>
            <p:cNvPr id="44" name="Retângulo 43"/>
            <p:cNvSpPr/>
            <p:nvPr/>
          </p:nvSpPr>
          <p:spPr>
            <a:xfrm>
              <a:off x="6858000" y="1248758"/>
              <a:ext cx="2104846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"/>
              <a:r>
                <a:rPr lang="pt-BR" sz="1600" dirty="0"/>
                <a:t>GAO - Grau de Alavancagem Operacional</a:t>
              </a:r>
            </a:p>
          </p:txBody>
        </p:sp>
      </p:grpSp>
      <p:grpSp>
        <p:nvGrpSpPr>
          <p:cNvPr id="39" name="Grupo 38"/>
          <p:cNvGrpSpPr/>
          <p:nvPr/>
        </p:nvGrpSpPr>
        <p:grpSpPr>
          <a:xfrm>
            <a:off x="7210636" y="4951533"/>
            <a:ext cx="1613140" cy="715992"/>
            <a:chOff x="5942552" y="4899774"/>
            <a:chExt cx="1613140" cy="715992"/>
          </a:xfrm>
        </p:grpSpPr>
        <p:sp>
          <p:nvSpPr>
            <p:cNvPr id="49" name="Elipse 48"/>
            <p:cNvSpPr/>
            <p:nvPr/>
          </p:nvSpPr>
          <p:spPr>
            <a:xfrm>
              <a:off x="5942552" y="4899774"/>
              <a:ext cx="1613140" cy="715992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0" name="Retângulo 49"/>
            <p:cNvSpPr/>
            <p:nvPr/>
          </p:nvSpPr>
          <p:spPr>
            <a:xfrm>
              <a:off x="6207132" y="5075943"/>
              <a:ext cx="11262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"/>
              <a:r>
                <a:rPr lang="pt-BR" dirty="0"/>
                <a:t>GAO = 2,5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Alavancagem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4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8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2" name="Retângulo 11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3" name="CaixaDeTexto 12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9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10" name="Retângulo 9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40" name="Retângulo 39"/>
          <p:cNvSpPr/>
          <p:nvPr/>
        </p:nvSpPr>
        <p:spPr>
          <a:xfrm>
            <a:off x="336422" y="5216919"/>
            <a:ext cx="42614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 </a:t>
            </a:r>
            <a:r>
              <a:rPr lang="pt-BR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Lucro Operacional = </a:t>
            </a:r>
            <a:r>
              <a:rPr lang="pt-BR" dirty="0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LOP</a:t>
            </a:r>
            <a:r>
              <a:rPr lang="pt-BR" baseline="-30000" dirty="0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pt-BR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pt-BR" dirty="0"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 </a:t>
            </a:r>
            <a:r>
              <a:rPr lang="pt-BR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LOP</a:t>
            </a:r>
            <a:r>
              <a:rPr lang="pt-BR" baseline="-30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endParaRPr lang="pt-BR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9" name="Retângulo 38"/>
          <p:cNvSpPr/>
          <p:nvPr/>
        </p:nvSpPr>
        <p:spPr>
          <a:xfrm>
            <a:off x="2165230" y="3399612"/>
            <a:ext cx="59608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Lucro Operacional = LOP = Q x R</a:t>
            </a:r>
            <a:r>
              <a:rPr lang="pt-BR" baseline="-30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U</a:t>
            </a:r>
            <a:r>
              <a:rPr lang="pt-BR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pt-BR" dirty="0"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 Q x </a:t>
            </a:r>
            <a:r>
              <a:rPr lang="pt-BR" dirty="0" err="1"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CD</a:t>
            </a:r>
            <a:r>
              <a:rPr lang="pt-BR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var</a:t>
            </a:r>
            <a:r>
              <a:rPr lang="pt-BR" baseline="-300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U</a:t>
            </a:r>
            <a:r>
              <a:rPr lang="pt-BR" dirty="0"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  </a:t>
            </a:r>
            <a:r>
              <a:rPr lang="pt-BR" dirty="0" err="1"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CDfix</a:t>
            </a:r>
            <a:endParaRPr lang="pt-BR" dirty="0"/>
          </a:p>
        </p:txBody>
      </p:sp>
      <p:sp>
        <p:nvSpPr>
          <p:cNvPr id="72" name="Texto Explicativo 1 71"/>
          <p:cNvSpPr/>
          <p:nvPr/>
        </p:nvSpPr>
        <p:spPr>
          <a:xfrm>
            <a:off x="3036508" y="2501650"/>
            <a:ext cx="1664899" cy="276045"/>
          </a:xfrm>
          <a:prstGeom prst="borderCallout1">
            <a:avLst>
              <a:gd name="adj1" fmla="val 44676"/>
              <a:gd name="adj2" fmla="val 102717"/>
              <a:gd name="adj3" fmla="val 316089"/>
              <a:gd name="adj4" fmla="val 125082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Quantidade vendida</a:t>
            </a:r>
          </a:p>
        </p:txBody>
      </p:sp>
      <p:sp>
        <p:nvSpPr>
          <p:cNvPr id="73" name="Texto Explicativo 1 72"/>
          <p:cNvSpPr/>
          <p:nvPr/>
        </p:nvSpPr>
        <p:spPr>
          <a:xfrm>
            <a:off x="3916403" y="4387964"/>
            <a:ext cx="1938069" cy="287546"/>
          </a:xfrm>
          <a:prstGeom prst="borderCallout1">
            <a:avLst>
              <a:gd name="adj1" fmla="val -5324"/>
              <a:gd name="adj2" fmla="val 49868"/>
              <a:gd name="adj3" fmla="val -208575"/>
              <a:gd name="adj4" fmla="val 82058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Receita por unidade</a:t>
            </a:r>
          </a:p>
        </p:txBody>
      </p:sp>
      <p:sp>
        <p:nvSpPr>
          <p:cNvPr id="74" name="Texto Explicativo 1 73"/>
          <p:cNvSpPr/>
          <p:nvPr/>
        </p:nvSpPr>
        <p:spPr>
          <a:xfrm>
            <a:off x="5417398" y="2133589"/>
            <a:ext cx="3234906" cy="287546"/>
          </a:xfrm>
          <a:prstGeom prst="borderCallout1">
            <a:avLst>
              <a:gd name="adj1" fmla="val 108677"/>
              <a:gd name="adj2" fmla="val 49868"/>
              <a:gd name="adj3" fmla="val 427428"/>
              <a:gd name="adj4" fmla="val 37179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Custos e despesas variáveis por unidade</a:t>
            </a:r>
          </a:p>
        </p:txBody>
      </p:sp>
      <p:sp>
        <p:nvSpPr>
          <p:cNvPr id="75" name="Texto Explicativo 1 74"/>
          <p:cNvSpPr/>
          <p:nvPr/>
        </p:nvSpPr>
        <p:spPr>
          <a:xfrm>
            <a:off x="6849384" y="4462726"/>
            <a:ext cx="1889185" cy="287546"/>
          </a:xfrm>
          <a:prstGeom prst="borderCallout1">
            <a:avLst>
              <a:gd name="adj1" fmla="val -5324"/>
              <a:gd name="adj2" fmla="val 49868"/>
              <a:gd name="adj3" fmla="val -235575"/>
              <a:gd name="adj4" fmla="val 31644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Custos e despesas fixas</a:t>
            </a:r>
          </a:p>
        </p:txBody>
      </p:sp>
      <p:sp>
        <p:nvSpPr>
          <p:cNvPr id="46" name="Retângulo 45"/>
          <p:cNvSpPr/>
          <p:nvPr/>
        </p:nvSpPr>
        <p:spPr>
          <a:xfrm>
            <a:off x="336422" y="5740254"/>
            <a:ext cx="85056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 </a:t>
            </a:r>
            <a:r>
              <a:rPr lang="pt-BR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Lucro Operacional = </a:t>
            </a:r>
            <a:r>
              <a:rPr lang="pt-BR" dirty="0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(</a:t>
            </a:r>
            <a:r>
              <a:rPr lang="pt-BR" dirty="0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Q</a:t>
            </a:r>
            <a:r>
              <a:rPr lang="pt-BR" baseline="-30000" dirty="0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pt-BR" dirty="0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x R</a:t>
            </a:r>
            <a:r>
              <a:rPr lang="pt-BR" baseline="-30000" dirty="0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U</a:t>
            </a:r>
            <a:r>
              <a:rPr lang="pt-BR" dirty="0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pt-BR" dirty="0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 </a:t>
            </a:r>
            <a:r>
              <a:rPr lang="pt-BR" dirty="0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Q</a:t>
            </a:r>
            <a:r>
              <a:rPr lang="pt-BR" baseline="-30000" dirty="0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pt-BR" dirty="0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x </a:t>
            </a:r>
            <a:r>
              <a:rPr lang="pt-BR" dirty="0" err="1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CD</a:t>
            </a:r>
            <a:r>
              <a:rPr lang="pt-BR" dirty="0" err="1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var</a:t>
            </a:r>
            <a:r>
              <a:rPr lang="pt-BR" baseline="-30000" dirty="0" err="1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U</a:t>
            </a:r>
            <a:r>
              <a:rPr lang="pt-BR" dirty="0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  </a:t>
            </a:r>
            <a:r>
              <a:rPr lang="pt-BR" dirty="0" err="1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CDfix</a:t>
            </a:r>
            <a:r>
              <a:rPr lang="pt-BR" dirty="0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)</a:t>
            </a:r>
            <a:r>
              <a:rPr lang="pt-BR" dirty="0"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  </a:t>
            </a:r>
            <a:r>
              <a:rPr lang="pt-BR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(</a:t>
            </a:r>
            <a:r>
              <a:rPr lang="pt-BR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Q</a:t>
            </a:r>
            <a:r>
              <a:rPr lang="pt-BR" baseline="-30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pt-BR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x R</a:t>
            </a:r>
            <a:r>
              <a:rPr lang="pt-BR" baseline="-30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U</a:t>
            </a:r>
            <a:r>
              <a:rPr lang="pt-BR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pt-BR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 </a:t>
            </a:r>
            <a:r>
              <a:rPr lang="pt-BR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Q</a:t>
            </a:r>
            <a:r>
              <a:rPr lang="pt-BR" baseline="-30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 </a:t>
            </a:r>
            <a:r>
              <a:rPr lang="pt-BR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x </a:t>
            </a:r>
            <a:r>
              <a:rPr lang="pt-BR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CD</a:t>
            </a:r>
            <a:r>
              <a:rPr lang="pt-BR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var</a:t>
            </a:r>
            <a:r>
              <a:rPr lang="pt-BR" baseline="-300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U</a:t>
            </a:r>
            <a:r>
              <a:rPr lang="pt-BR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  </a:t>
            </a:r>
            <a:r>
              <a:rPr lang="pt-BR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CDfix</a:t>
            </a:r>
            <a:r>
              <a:rPr lang="pt-BR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)</a:t>
            </a:r>
            <a:endParaRPr lang="pt-BR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48" name="Grupo 47"/>
          <p:cNvGrpSpPr/>
          <p:nvPr/>
        </p:nvGrpSpPr>
        <p:grpSpPr>
          <a:xfrm>
            <a:off x="158948" y="1352229"/>
            <a:ext cx="3067348" cy="672116"/>
            <a:chOff x="253822" y="1688658"/>
            <a:chExt cx="3067348" cy="672116"/>
          </a:xfrm>
        </p:grpSpPr>
        <p:sp>
          <p:nvSpPr>
            <p:cNvPr id="49" name="Retângulo 48"/>
            <p:cNvSpPr/>
            <p:nvPr/>
          </p:nvSpPr>
          <p:spPr>
            <a:xfrm>
              <a:off x="253822" y="1820934"/>
              <a:ext cx="71615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"/>
              <a:r>
                <a:rPr lang="pt-BR" sz="1600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GAO </a:t>
              </a:r>
              <a:r>
                <a:rPr lang="pt-BR" sz="1600" dirty="0"/>
                <a:t>=</a:t>
              </a:r>
            </a:p>
          </p:txBody>
        </p:sp>
        <p:sp>
          <p:nvSpPr>
            <p:cNvPr id="50" name="Retângulo 49"/>
            <p:cNvSpPr/>
            <p:nvPr/>
          </p:nvSpPr>
          <p:spPr>
            <a:xfrm>
              <a:off x="896483" y="1688658"/>
              <a:ext cx="24074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"/>
              <a:r>
                <a:rPr lang="pt-BR" sz="1600" dirty="0">
                  <a:solidFill>
                    <a:schemeClr val="accent6">
                      <a:lumMod val="40000"/>
                      <a:lumOff val="60000"/>
                    </a:schemeClr>
                  </a:solidFill>
                  <a:sym typeface="Symbol"/>
                </a:rPr>
                <a:t>% Lucro Operacional</a:t>
              </a:r>
              <a:endParaRPr lang="pt-BR" sz="1600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52" name="Retângulo 51"/>
            <p:cNvSpPr/>
            <p:nvPr/>
          </p:nvSpPr>
          <p:spPr>
            <a:xfrm>
              <a:off x="1281786" y="2022220"/>
              <a:ext cx="149880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"/>
              <a:r>
                <a:rPr lang="pt-BR" sz="1600" dirty="0">
                  <a:solidFill>
                    <a:schemeClr val="accent6">
                      <a:lumMod val="40000"/>
                      <a:lumOff val="60000"/>
                    </a:schemeClr>
                  </a:solidFill>
                  <a:sym typeface="Symbol"/>
                </a:rPr>
                <a:t>% Receitas</a:t>
              </a:r>
              <a:endParaRPr lang="pt-BR" sz="1600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  <p:cxnSp>
          <p:nvCxnSpPr>
            <p:cNvPr id="54" name="Conector reto 53"/>
            <p:cNvCxnSpPr/>
            <p:nvPr/>
          </p:nvCxnSpPr>
          <p:spPr>
            <a:xfrm>
              <a:off x="934537" y="2007037"/>
              <a:ext cx="2386633" cy="291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Alavancagem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4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6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0" name="Retângulo 9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7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8" name="Retângulo 7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CaixaDeTexto 8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8" name="Retângulo 17"/>
          <p:cNvSpPr/>
          <p:nvPr/>
        </p:nvSpPr>
        <p:spPr>
          <a:xfrm>
            <a:off x="336421" y="3018183"/>
            <a:ext cx="85056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 </a:t>
            </a:r>
            <a:r>
              <a:rPr lang="pt-BR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Lucro Operacional = </a:t>
            </a:r>
            <a:r>
              <a:rPr lang="pt-BR" dirty="0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Q</a:t>
            </a:r>
            <a:r>
              <a:rPr lang="pt-BR" baseline="-30000" dirty="0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pt-BR" dirty="0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(R</a:t>
            </a:r>
            <a:r>
              <a:rPr lang="pt-BR" baseline="-30000" dirty="0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U</a:t>
            </a:r>
            <a:r>
              <a:rPr lang="pt-BR" dirty="0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pt-BR" dirty="0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 </a:t>
            </a:r>
            <a:r>
              <a:rPr lang="pt-BR" dirty="0" err="1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CD</a:t>
            </a:r>
            <a:r>
              <a:rPr lang="pt-BR" dirty="0" err="1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var</a:t>
            </a:r>
            <a:r>
              <a:rPr lang="pt-BR" baseline="-30000" dirty="0" err="1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U</a:t>
            </a:r>
            <a:r>
              <a:rPr lang="pt-BR" dirty="0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 )  </a:t>
            </a:r>
            <a:r>
              <a:rPr lang="pt-BR" dirty="0" err="1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CDfix</a:t>
            </a:r>
            <a:r>
              <a:rPr lang="pt-BR" dirty="0"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  </a:t>
            </a:r>
            <a:r>
              <a:rPr lang="pt-BR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Q</a:t>
            </a:r>
            <a:r>
              <a:rPr lang="pt-BR" baseline="-30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pt-BR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(R</a:t>
            </a:r>
            <a:r>
              <a:rPr lang="pt-BR" baseline="-30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U</a:t>
            </a:r>
            <a:r>
              <a:rPr lang="pt-BR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pt-BR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 </a:t>
            </a:r>
            <a:r>
              <a:rPr lang="pt-BR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CD</a:t>
            </a:r>
            <a:r>
              <a:rPr lang="pt-BR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var</a:t>
            </a:r>
            <a:r>
              <a:rPr lang="pt-BR" baseline="-300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U</a:t>
            </a:r>
            <a:r>
              <a:rPr lang="pt-BR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 ) + </a:t>
            </a:r>
            <a:r>
              <a:rPr lang="pt-BR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CDfix</a:t>
            </a:r>
            <a:endParaRPr lang="pt-BR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9" name="Conector reto 18"/>
          <p:cNvCxnSpPr/>
          <p:nvPr/>
        </p:nvCxnSpPr>
        <p:spPr>
          <a:xfrm flipV="1">
            <a:off x="4373593" y="3053782"/>
            <a:ext cx="396815" cy="336431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/>
          <p:nvPr/>
        </p:nvCxnSpPr>
        <p:spPr>
          <a:xfrm flipV="1">
            <a:off x="6906883" y="3050907"/>
            <a:ext cx="396815" cy="336431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ângulo 20"/>
          <p:cNvSpPr/>
          <p:nvPr/>
        </p:nvSpPr>
        <p:spPr>
          <a:xfrm>
            <a:off x="336421" y="3614356"/>
            <a:ext cx="85056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 </a:t>
            </a:r>
            <a:r>
              <a:rPr lang="pt-BR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Lucro Operacional = </a:t>
            </a:r>
            <a:r>
              <a:rPr lang="pt-BR" dirty="0"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Q (</a:t>
            </a:r>
            <a:r>
              <a:rPr lang="pt-BR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pt-BR" baseline="-30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U</a:t>
            </a:r>
            <a:r>
              <a:rPr lang="pt-BR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pt-BR" dirty="0"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 </a:t>
            </a:r>
            <a:r>
              <a:rPr lang="pt-BR" dirty="0" err="1"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CD</a:t>
            </a:r>
            <a:r>
              <a:rPr lang="pt-BR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var</a:t>
            </a:r>
            <a:r>
              <a:rPr lang="pt-BR" baseline="-300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U</a:t>
            </a:r>
            <a:r>
              <a:rPr lang="pt-BR" dirty="0"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 )</a:t>
            </a:r>
            <a:endParaRPr lang="pt-BR" dirty="0"/>
          </a:p>
        </p:txBody>
      </p:sp>
      <p:grpSp>
        <p:nvGrpSpPr>
          <p:cNvPr id="22" name="Grupo 21"/>
          <p:cNvGrpSpPr/>
          <p:nvPr/>
        </p:nvGrpSpPr>
        <p:grpSpPr>
          <a:xfrm>
            <a:off x="1242292" y="4181801"/>
            <a:ext cx="6831592" cy="669233"/>
            <a:chOff x="310684" y="4414703"/>
            <a:chExt cx="6831592" cy="669233"/>
          </a:xfrm>
        </p:grpSpPr>
        <p:sp>
          <p:nvSpPr>
            <p:cNvPr id="23" name="Retângulo 22"/>
            <p:cNvSpPr/>
            <p:nvPr/>
          </p:nvSpPr>
          <p:spPr>
            <a:xfrm>
              <a:off x="310684" y="4581480"/>
              <a:ext cx="220970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pt-BR" sz="1600" dirty="0">
                  <a:solidFill>
                    <a:srgbClr val="FFFF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  <a:sym typeface="Symbol"/>
                </a:rPr>
                <a:t>% </a:t>
              </a:r>
              <a:r>
                <a:rPr lang="pt-BR" sz="1600" dirty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Lucro Operacional = </a:t>
              </a:r>
              <a:endParaRPr lang="pt-BR" sz="1600" dirty="0"/>
            </a:p>
          </p:txBody>
        </p:sp>
        <p:cxnSp>
          <p:nvCxnSpPr>
            <p:cNvPr id="24" name="Conector reto 23"/>
            <p:cNvCxnSpPr/>
            <p:nvPr/>
          </p:nvCxnSpPr>
          <p:spPr>
            <a:xfrm>
              <a:off x="2518916" y="4761832"/>
              <a:ext cx="163039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tângulo 24"/>
            <p:cNvSpPr/>
            <p:nvPr/>
          </p:nvSpPr>
          <p:spPr>
            <a:xfrm>
              <a:off x="2668928" y="4417578"/>
              <a:ext cx="130099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1600" dirty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(</a:t>
              </a:r>
              <a:r>
                <a:rPr lang="pt-BR" sz="1600" dirty="0">
                  <a:solidFill>
                    <a:srgbClr val="66FFFF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LOP</a:t>
              </a:r>
              <a:r>
                <a:rPr lang="pt-BR" sz="1600" baseline="-30000" dirty="0">
                  <a:solidFill>
                    <a:srgbClr val="66FFFF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</a:t>
              </a:r>
              <a:r>
                <a:rPr lang="pt-BR" sz="1600" dirty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pt-BR" sz="1600" dirty="0">
                  <a:latin typeface="Calibri" pitchFamily="34" charset="0"/>
                  <a:ea typeface="Calibri" pitchFamily="34" charset="0"/>
                  <a:cs typeface="Times New Roman" pitchFamily="18" charset="0"/>
                  <a:sym typeface="Symbol"/>
                </a:rPr>
                <a:t> </a:t>
              </a:r>
              <a:r>
                <a:rPr lang="pt-BR" sz="16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LOP</a:t>
              </a:r>
              <a:r>
                <a:rPr lang="pt-BR" sz="1600" baseline="-30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</a:t>
              </a:r>
              <a:r>
                <a:rPr lang="pt-BR" sz="1600" dirty="0">
                  <a:latin typeface="Calibri" pitchFamily="34" charset="0"/>
                  <a:ea typeface="Calibri" pitchFamily="34" charset="0"/>
                  <a:cs typeface="Times New Roman" pitchFamily="18" charset="0"/>
                  <a:sym typeface="Symbol"/>
                </a:rPr>
                <a:t>)</a:t>
              </a:r>
              <a:endParaRPr lang="pt-BR" sz="1600" dirty="0"/>
            </a:p>
          </p:txBody>
        </p:sp>
        <p:sp>
          <p:nvSpPr>
            <p:cNvPr id="26" name="Retângulo 25"/>
            <p:cNvSpPr/>
            <p:nvPr/>
          </p:nvSpPr>
          <p:spPr>
            <a:xfrm>
              <a:off x="3025006" y="4745382"/>
              <a:ext cx="57772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16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LOP</a:t>
              </a:r>
              <a:r>
                <a:rPr lang="pt-BR" sz="1600" baseline="-30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</a:t>
              </a:r>
              <a:endParaRPr lang="pt-BR" sz="1600" dirty="0">
                <a:solidFill>
                  <a:schemeClr val="bg2">
                    <a:lumMod val="20000"/>
                    <a:lumOff val="80000"/>
                  </a:schemeClr>
                </a:solidFill>
              </a:endParaRPr>
            </a:p>
          </p:txBody>
        </p:sp>
        <p:cxnSp>
          <p:nvCxnSpPr>
            <p:cNvPr id="27" name="Conector reto 26"/>
            <p:cNvCxnSpPr/>
            <p:nvPr/>
          </p:nvCxnSpPr>
          <p:spPr>
            <a:xfrm flipV="1">
              <a:off x="4422478" y="4753206"/>
              <a:ext cx="2685691" cy="575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tângulo 27"/>
            <p:cNvSpPr/>
            <p:nvPr/>
          </p:nvSpPr>
          <p:spPr>
            <a:xfrm>
              <a:off x="4857148" y="4414703"/>
              <a:ext cx="165481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1600" dirty="0">
                  <a:latin typeface="Calibri" pitchFamily="34" charset="0"/>
                  <a:ea typeface="Calibri" pitchFamily="34" charset="0"/>
                  <a:cs typeface="Times New Roman" pitchFamily="18" charset="0"/>
                  <a:sym typeface="Symbol"/>
                </a:rPr>
                <a:t>Q (</a:t>
              </a:r>
              <a:r>
                <a:rPr lang="pt-BR" sz="1600" dirty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R</a:t>
              </a:r>
              <a:r>
                <a:rPr lang="pt-BR" sz="1600" baseline="-30000" dirty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U</a:t>
              </a:r>
              <a:r>
                <a:rPr lang="pt-BR" sz="1600" dirty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pt-BR" sz="1600" dirty="0">
                  <a:latin typeface="Calibri" pitchFamily="34" charset="0"/>
                  <a:ea typeface="Calibri" pitchFamily="34" charset="0"/>
                  <a:cs typeface="Times New Roman" pitchFamily="18" charset="0"/>
                  <a:sym typeface="Symbol"/>
                </a:rPr>
                <a:t> </a:t>
              </a:r>
              <a:r>
                <a:rPr lang="pt-BR" sz="1600" dirty="0" err="1">
                  <a:latin typeface="Calibri" pitchFamily="34" charset="0"/>
                  <a:ea typeface="Calibri" pitchFamily="34" charset="0"/>
                  <a:cs typeface="Times New Roman" pitchFamily="18" charset="0"/>
                  <a:sym typeface="Symbol"/>
                </a:rPr>
                <a:t>CD</a:t>
              </a:r>
              <a:r>
                <a:rPr lang="pt-BR" sz="1600" dirty="0" err="1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var</a:t>
              </a:r>
              <a:r>
                <a:rPr lang="pt-BR" sz="1600" baseline="-30000" dirty="0" err="1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U</a:t>
              </a:r>
              <a:r>
                <a:rPr lang="pt-BR" sz="1600" dirty="0">
                  <a:latin typeface="Calibri" pitchFamily="34" charset="0"/>
                  <a:ea typeface="Calibri" pitchFamily="34" charset="0"/>
                  <a:cs typeface="Times New Roman" pitchFamily="18" charset="0"/>
                  <a:sym typeface="Symbol"/>
                </a:rPr>
                <a:t> )</a:t>
              </a:r>
              <a:endParaRPr lang="pt-BR" sz="1600" dirty="0"/>
            </a:p>
          </p:txBody>
        </p:sp>
        <p:sp>
          <p:nvSpPr>
            <p:cNvPr id="29" name="Retângulo 28"/>
            <p:cNvSpPr/>
            <p:nvPr/>
          </p:nvSpPr>
          <p:spPr>
            <a:xfrm>
              <a:off x="4445512" y="4742507"/>
              <a:ext cx="269676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16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  <a:sym typeface="Symbol"/>
                </a:rPr>
                <a:t>(</a:t>
              </a:r>
              <a:r>
                <a:rPr lang="pt-BR" sz="16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Q</a:t>
              </a:r>
              <a:r>
                <a:rPr lang="pt-BR" sz="1600" baseline="-30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</a:t>
              </a:r>
              <a:r>
                <a:rPr lang="pt-BR" sz="16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x R</a:t>
              </a:r>
              <a:r>
                <a:rPr lang="pt-BR" sz="1600" baseline="-30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U</a:t>
              </a:r>
              <a:r>
                <a:rPr lang="pt-BR" sz="16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pt-BR" sz="16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  <a:sym typeface="Symbol"/>
                </a:rPr>
                <a:t> </a:t>
              </a:r>
              <a:r>
                <a:rPr lang="pt-BR" sz="16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Q</a:t>
              </a:r>
              <a:r>
                <a:rPr lang="pt-BR" sz="1600" baseline="-30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 </a:t>
              </a:r>
              <a:r>
                <a:rPr lang="pt-BR" sz="16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  <a:sym typeface="Symbol"/>
                </a:rPr>
                <a:t>x </a:t>
              </a:r>
              <a:r>
                <a:rPr lang="pt-BR" sz="1600" dirty="0" err="1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  <a:sym typeface="Symbol"/>
                </a:rPr>
                <a:t>CD</a:t>
              </a:r>
              <a:r>
                <a:rPr lang="pt-BR" sz="1600" dirty="0" err="1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var</a:t>
              </a:r>
              <a:r>
                <a:rPr lang="pt-BR" sz="1600" baseline="-30000" dirty="0" err="1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U</a:t>
              </a:r>
              <a:r>
                <a:rPr lang="pt-BR" sz="16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  <a:sym typeface="Symbol"/>
                </a:rPr>
                <a:t>  </a:t>
              </a:r>
              <a:r>
                <a:rPr lang="pt-BR" sz="1600" dirty="0" err="1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  <a:sym typeface="Symbol"/>
                </a:rPr>
                <a:t>CDfix</a:t>
              </a:r>
              <a:r>
                <a:rPr lang="pt-BR" sz="16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  <a:sym typeface="Symbol"/>
                </a:rPr>
                <a:t>)</a:t>
              </a:r>
              <a:endParaRPr lang="pt-BR" sz="1600" dirty="0">
                <a:solidFill>
                  <a:schemeClr val="bg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30" name="Retângulo 29"/>
            <p:cNvSpPr/>
            <p:nvPr/>
          </p:nvSpPr>
          <p:spPr>
            <a:xfrm>
              <a:off x="4128664" y="4581482"/>
              <a:ext cx="28725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1600" dirty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=</a:t>
              </a:r>
              <a:endParaRPr lang="pt-BR" sz="1600" dirty="0"/>
            </a:p>
          </p:txBody>
        </p:sp>
      </p:grpSp>
      <p:grpSp>
        <p:nvGrpSpPr>
          <p:cNvPr id="31" name="Grupo 30"/>
          <p:cNvGrpSpPr/>
          <p:nvPr/>
        </p:nvGrpSpPr>
        <p:grpSpPr>
          <a:xfrm>
            <a:off x="2001328" y="5244866"/>
            <a:ext cx="5305246" cy="759124"/>
            <a:chOff x="2001328" y="5357004"/>
            <a:chExt cx="5305246" cy="759124"/>
          </a:xfrm>
        </p:grpSpPr>
        <p:sp>
          <p:nvSpPr>
            <p:cNvPr id="32" name="Retângulo 31"/>
            <p:cNvSpPr/>
            <p:nvPr/>
          </p:nvSpPr>
          <p:spPr>
            <a:xfrm>
              <a:off x="2001328" y="5357004"/>
              <a:ext cx="5305246" cy="759124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33" name="Grupo 68"/>
            <p:cNvGrpSpPr/>
            <p:nvPr/>
          </p:nvGrpSpPr>
          <p:grpSpPr>
            <a:xfrm>
              <a:off x="2126846" y="5403865"/>
              <a:ext cx="4890308" cy="666358"/>
              <a:chOff x="1990698" y="5403865"/>
              <a:chExt cx="4890308" cy="666358"/>
            </a:xfrm>
          </p:grpSpPr>
          <p:cxnSp>
            <p:nvCxnSpPr>
              <p:cNvPr id="34" name="Conector reto 33"/>
              <p:cNvCxnSpPr/>
              <p:nvPr/>
            </p:nvCxnSpPr>
            <p:spPr>
              <a:xfrm flipV="1">
                <a:off x="4195315" y="5742368"/>
                <a:ext cx="2685691" cy="5751"/>
              </a:xfrm>
              <a:prstGeom prst="line">
                <a:avLst/>
              </a:prstGeom>
              <a:ln w="19050">
                <a:solidFill>
                  <a:schemeClr val="tx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tângulo 34"/>
              <p:cNvSpPr/>
              <p:nvPr/>
            </p:nvSpPr>
            <p:spPr>
              <a:xfrm>
                <a:off x="4629985" y="5403865"/>
                <a:ext cx="165481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600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  <a:sym typeface="Symbol"/>
                  </a:rPr>
                  <a:t>Q (</a:t>
                </a:r>
                <a:r>
                  <a:rPr lang="pt-BR" sz="1600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R</a:t>
                </a:r>
                <a:r>
                  <a:rPr lang="pt-BR" sz="1600" baseline="-30000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U</a:t>
                </a:r>
                <a:r>
                  <a:rPr lang="pt-BR" sz="1600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lang="pt-BR" sz="1600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  <a:sym typeface="Symbol"/>
                  </a:rPr>
                  <a:t> </a:t>
                </a:r>
                <a:r>
                  <a:rPr lang="pt-BR" sz="1600" dirty="0" err="1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  <a:sym typeface="Symbol"/>
                  </a:rPr>
                  <a:t>CD</a:t>
                </a:r>
                <a:r>
                  <a:rPr lang="pt-BR" sz="1600" dirty="0" err="1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var</a:t>
                </a:r>
                <a:r>
                  <a:rPr lang="pt-BR" sz="1600" baseline="-30000" dirty="0" err="1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U</a:t>
                </a:r>
                <a:r>
                  <a:rPr lang="pt-BR" sz="1600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  <a:sym typeface="Symbol"/>
                  </a:rPr>
                  <a:t> )</a:t>
                </a:r>
                <a:endParaRPr lang="pt-BR" sz="1600" dirty="0">
                  <a:solidFill>
                    <a:schemeClr val="tx1">
                      <a:lumMod val="85000"/>
                    </a:schemeClr>
                  </a:solidFill>
                </a:endParaRPr>
              </a:p>
            </p:txBody>
          </p:sp>
          <p:sp>
            <p:nvSpPr>
              <p:cNvPr id="36" name="Retângulo 35"/>
              <p:cNvSpPr/>
              <p:nvPr/>
            </p:nvSpPr>
            <p:spPr>
              <a:xfrm>
                <a:off x="4390869" y="5731669"/>
                <a:ext cx="225273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600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Q</a:t>
                </a:r>
                <a:r>
                  <a:rPr lang="pt-BR" sz="1600" baseline="-30000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1</a:t>
                </a:r>
                <a:r>
                  <a:rPr lang="pt-BR" sz="1600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 (R</a:t>
                </a:r>
                <a:r>
                  <a:rPr lang="pt-BR" sz="1600" baseline="-30000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U</a:t>
                </a:r>
                <a:r>
                  <a:rPr lang="pt-BR" sz="1600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lang="pt-BR" sz="1600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  <a:sym typeface="Symbol"/>
                  </a:rPr>
                  <a:t> </a:t>
                </a:r>
                <a:r>
                  <a:rPr lang="pt-BR" sz="1600" dirty="0" err="1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  <a:sym typeface="Symbol"/>
                  </a:rPr>
                  <a:t>CD</a:t>
                </a:r>
                <a:r>
                  <a:rPr lang="pt-BR" sz="1600" dirty="0" err="1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var</a:t>
                </a:r>
                <a:r>
                  <a:rPr lang="pt-BR" sz="1600" baseline="-30000" dirty="0" err="1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U</a:t>
                </a:r>
                <a:r>
                  <a:rPr lang="pt-BR" sz="1600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  <a:sym typeface="Symbol"/>
                  </a:rPr>
                  <a:t>)  </a:t>
                </a:r>
                <a:r>
                  <a:rPr lang="pt-BR" sz="1600" dirty="0" err="1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  <a:sym typeface="Symbol"/>
                  </a:rPr>
                  <a:t>CDfix</a:t>
                </a:r>
                <a:endParaRPr lang="pt-BR" sz="1600" dirty="0">
                  <a:solidFill>
                    <a:schemeClr val="tx1">
                      <a:lumMod val="85000"/>
                    </a:schemeClr>
                  </a:solidFill>
                </a:endParaRPr>
              </a:p>
            </p:txBody>
          </p:sp>
          <p:sp>
            <p:nvSpPr>
              <p:cNvPr id="37" name="Retângulo 36"/>
              <p:cNvSpPr/>
              <p:nvPr/>
            </p:nvSpPr>
            <p:spPr>
              <a:xfrm>
                <a:off x="3901501" y="5570644"/>
                <a:ext cx="28725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600" dirty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=</a:t>
                </a:r>
                <a:endParaRPr lang="pt-BR" sz="1600" dirty="0"/>
              </a:p>
            </p:txBody>
          </p:sp>
          <p:sp>
            <p:nvSpPr>
              <p:cNvPr id="38" name="Retângulo 37"/>
              <p:cNvSpPr/>
              <p:nvPr/>
            </p:nvSpPr>
            <p:spPr>
              <a:xfrm>
                <a:off x="1990698" y="5564838"/>
                <a:ext cx="206062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600" dirty="0">
                    <a:solidFill>
                      <a:srgbClr val="FFFF00"/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  <a:sym typeface="Symbol"/>
                  </a:rPr>
                  <a:t>%</a:t>
                </a:r>
                <a:r>
                  <a:rPr lang="pt-BR" sz="1600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  <a:sym typeface="Symbol"/>
                  </a:rPr>
                  <a:t> </a:t>
                </a:r>
                <a:r>
                  <a:rPr lang="pt-BR" sz="1600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Lucro Operacional </a:t>
                </a:r>
                <a:endParaRPr lang="pt-BR" sz="1600" dirty="0">
                  <a:solidFill>
                    <a:schemeClr val="tx1">
                      <a:lumMod val="85000"/>
                    </a:schemeClr>
                  </a:solidFill>
                </a:endParaRPr>
              </a:p>
            </p:txBody>
          </p:sp>
        </p:grpSp>
      </p:grpSp>
      <p:sp>
        <p:nvSpPr>
          <p:cNvPr id="44" name="Retângulo 43"/>
          <p:cNvSpPr/>
          <p:nvPr/>
        </p:nvSpPr>
        <p:spPr>
          <a:xfrm>
            <a:off x="336422" y="2427719"/>
            <a:ext cx="85056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 </a:t>
            </a:r>
            <a:r>
              <a:rPr lang="pt-BR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Lucro Operacional = </a:t>
            </a:r>
            <a:r>
              <a:rPr lang="pt-BR" dirty="0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(</a:t>
            </a:r>
            <a:r>
              <a:rPr lang="pt-BR" dirty="0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Q</a:t>
            </a:r>
            <a:r>
              <a:rPr lang="pt-BR" baseline="-30000" dirty="0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pt-BR" dirty="0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x R</a:t>
            </a:r>
            <a:r>
              <a:rPr lang="pt-BR" baseline="-30000" dirty="0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U</a:t>
            </a:r>
            <a:r>
              <a:rPr lang="pt-BR" dirty="0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pt-BR" dirty="0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 </a:t>
            </a:r>
            <a:r>
              <a:rPr lang="pt-BR" dirty="0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Q</a:t>
            </a:r>
            <a:r>
              <a:rPr lang="pt-BR" baseline="-30000" dirty="0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pt-BR" dirty="0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x </a:t>
            </a:r>
            <a:r>
              <a:rPr lang="pt-BR" dirty="0" err="1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CD</a:t>
            </a:r>
            <a:r>
              <a:rPr lang="pt-BR" dirty="0" err="1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var</a:t>
            </a:r>
            <a:r>
              <a:rPr lang="pt-BR" baseline="-30000" dirty="0" err="1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U</a:t>
            </a:r>
            <a:r>
              <a:rPr lang="pt-BR" dirty="0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  </a:t>
            </a:r>
            <a:r>
              <a:rPr lang="pt-BR" dirty="0" err="1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CDfix</a:t>
            </a:r>
            <a:r>
              <a:rPr lang="pt-BR" dirty="0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)</a:t>
            </a:r>
            <a:r>
              <a:rPr lang="pt-BR" dirty="0"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  </a:t>
            </a:r>
            <a:r>
              <a:rPr lang="pt-BR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(</a:t>
            </a:r>
            <a:r>
              <a:rPr lang="pt-BR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Q</a:t>
            </a:r>
            <a:r>
              <a:rPr lang="pt-BR" baseline="-30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pt-BR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x R</a:t>
            </a:r>
            <a:r>
              <a:rPr lang="pt-BR" baseline="-30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U</a:t>
            </a:r>
            <a:r>
              <a:rPr lang="pt-BR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pt-BR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 </a:t>
            </a:r>
            <a:r>
              <a:rPr lang="pt-BR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Q</a:t>
            </a:r>
            <a:r>
              <a:rPr lang="pt-BR" baseline="-30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 </a:t>
            </a:r>
            <a:r>
              <a:rPr lang="pt-BR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x </a:t>
            </a:r>
            <a:r>
              <a:rPr lang="pt-BR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CD</a:t>
            </a:r>
            <a:r>
              <a:rPr lang="pt-BR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var</a:t>
            </a:r>
            <a:r>
              <a:rPr lang="pt-BR" baseline="-30000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U</a:t>
            </a:r>
            <a:r>
              <a:rPr lang="pt-BR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  </a:t>
            </a:r>
            <a:r>
              <a:rPr lang="pt-BR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CDfix</a:t>
            </a:r>
            <a:r>
              <a:rPr lang="pt-BR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)</a:t>
            </a:r>
            <a:endParaRPr lang="pt-BR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53" name="Grupo 52"/>
          <p:cNvGrpSpPr/>
          <p:nvPr/>
        </p:nvGrpSpPr>
        <p:grpSpPr>
          <a:xfrm>
            <a:off x="55436" y="1257343"/>
            <a:ext cx="3067348" cy="672116"/>
            <a:chOff x="253822" y="1688658"/>
            <a:chExt cx="3067348" cy="672116"/>
          </a:xfrm>
        </p:grpSpPr>
        <p:sp>
          <p:nvSpPr>
            <p:cNvPr id="13" name="Retângulo 12"/>
            <p:cNvSpPr/>
            <p:nvPr/>
          </p:nvSpPr>
          <p:spPr>
            <a:xfrm>
              <a:off x="253822" y="1820934"/>
              <a:ext cx="71615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"/>
              <a:r>
                <a:rPr lang="pt-BR" sz="1600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GAO </a:t>
              </a:r>
              <a:r>
                <a:rPr lang="pt-BR" sz="1600" dirty="0"/>
                <a:t>=</a:t>
              </a:r>
            </a:p>
          </p:txBody>
        </p:sp>
        <p:sp>
          <p:nvSpPr>
            <p:cNvPr id="14" name="Retângulo 13"/>
            <p:cNvSpPr/>
            <p:nvPr/>
          </p:nvSpPr>
          <p:spPr>
            <a:xfrm>
              <a:off x="896483" y="1688658"/>
              <a:ext cx="24074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"/>
              <a:r>
                <a:rPr lang="pt-BR" sz="1600" dirty="0">
                  <a:solidFill>
                    <a:schemeClr val="accent6">
                      <a:lumMod val="40000"/>
                      <a:lumOff val="60000"/>
                    </a:schemeClr>
                  </a:solidFill>
                  <a:sym typeface="Symbol"/>
                </a:rPr>
                <a:t>% Lucro Operacional</a:t>
              </a:r>
              <a:endParaRPr lang="pt-BR" sz="1600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5" name="Retângulo 14"/>
            <p:cNvSpPr/>
            <p:nvPr/>
          </p:nvSpPr>
          <p:spPr>
            <a:xfrm>
              <a:off x="1281786" y="2022220"/>
              <a:ext cx="149880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"/>
              <a:r>
                <a:rPr lang="pt-BR" sz="1600" dirty="0">
                  <a:solidFill>
                    <a:schemeClr val="accent6">
                      <a:lumMod val="40000"/>
                      <a:lumOff val="60000"/>
                    </a:schemeClr>
                  </a:solidFill>
                  <a:sym typeface="Symbol"/>
                </a:rPr>
                <a:t>% Receitas</a:t>
              </a:r>
              <a:endParaRPr lang="pt-BR" sz="1600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  <p:cxnSp>
          <p:nvCxnSpPr>
            <p:cNvPr id="48" name="Conector reto 47"/>
            <p:cNvCxnSpPr/>
            <p:nvPr/>
          </p:nvCxnSpPr>
          <p:spPr>
            <a:xfrm>
              <a:off x="934537" y="2007037"/>
              <a:ext cx="2386633" cy="291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Chave esquerda 53"/>
          <p:cNvSpPr/>
          <p:nvPr/>
        </p:nvSpPr>
        <p:spPr>
          <a:xfrm rot="5400000">
            <a:off x="3752491" y="1144431"/>
            <a:ext cx="284672" cy="2363638"/>
          </a:xfrm>
          <a:prstGeom prst="leftBrace">
            <a:avLst/>
          </a:prstGeom>
          <a:ln w="190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5" name="Chave esquerda 54"/>
          <p:cNvSpPr/>
          <p:nvPr/>
        </p:nvSpPr>
        <p:spPr>
          <a:xfrm rot="5400000">
            <a:off x="6803366" y="1144431"/>
            <a:ext cx="284672" cy="2363638"/>
          </a:xfrm>
          <a:prstGeom prst="leftBrace">
            <a:avLst/>
          </a:prstGeom>
          <a:ln w="190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6" name="Retângulo 55"/>
          <p:cNvSpPr/>
          <p:nvPr/>
        </p:nvSpPr>
        <p:spPr>
          <a:xfrm>
            <a:off x="3611600" y="1864102"/>
            <a:ext cx="5777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LOP</a:t>
            </a:r>
            <a:r>
              <a:rPr lang="pt-BR" sz="1600" baseline="-30000" dirty="0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lang="pt-BR" sz="1600" dirty="0"/>
          </a:p>
        </p:txBody>
      </p:sp>
      <p:sp>
        <p:nvSpPr>
          <p:cNvPr id="57" name="Retângulo 56"/>
          <p:cNvSpPr/>
          <p:nvPr/>
        </p:nvSpPr>
        <p:spPr>
          <a:xfrm>
            <a:off x="6679728" y="1878479"/>
            <a:ext cx="57772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LOP</a:t>
            </a:r>
            <a:r>
              <a:rPr lang="pt-BR" sz="1600" baseline="-30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endParaRPr lang="pt-BR" sz="16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Alavancagem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4</a:t>
            </a:r>
          </a:p>
        </p:txBody>
      </p:sp>
      <p:grpSp>
        <p:nvGrpSpPr>
          <p:cNvPr id="31" name="Grupo 30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32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36" name="Retângulo 35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7" name="CaixaDeTexto 36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33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34" name="Retângulo 33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5" name="CaixaDeTexto 34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43" name="Retângulo 42"/>
          <p:cNvSpPr/>
          <p:nvPr/>
        </p:nvSpPr>
        <p:spPr>
          <a:xfrm>
            <a:off x="1565690" y="3327733"/>
            <a:ext cx="6012620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pt-BR" dirty="0"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 </a:t>
            </a:r>
            <a:r>
              <a:rPr lang="pt-BR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Receita = </a:t>
            </a:r>
            <a:r>
              <a:rPr lang="pt-BR" dirty="0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Receita</a:t>
            </a:r>
            <a:r>
              <a:rPr lang="pt-BR" baseline="-30000" dirty="0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pt-BR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pt-BR" dirty="0"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 </a:t>
            </a:r>
            <a:r>
              <a:rPr lang="pt-BR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Receita</a:t>
            </a:r>
            <a:r>
              <a:rPr lang="pt-BR" baseline="-30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pt-BR" baseline="-30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pt-BR" dirty="0"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= </a:t>
            </a:r>
            <a:r>
              <a:rPr lang="pt-BR" dirty="0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(</a:t>
            </a:r>
            <a:r>
              <a:rPr lang="pt-BR" dirty="0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Q</a:t>
            </a:r>
            <a:r>
              <a:rPr lang="pt-BR" baseline="-30000" dirty="0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pt-BR" dirty="0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x P) </a:t>
            </a:r>
            <a:r>
              <a:rPr lang="pt-BR" dirty="0"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</a:t>
            </a:r>
            <a:r>
              <a:rPr lang="pt-BR" dirty="0">
                <a:solidFill>
                  <a:srgbClr val="66FFFF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 </a:t>
            </a:r>
            <a:r>
              <a:rPr lang="pt-BR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(</a:t>
            </a:r>
            <a:r>
              <a:rPr lang="pt-BR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Q</a:t>
            </a:r>
            <a:r>
              <a:rPr lang="pt-BR" baseline="-300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pt-BR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x P) =</a:t>
            </a:r>
            <a:r>
              <a:rPr lang="pt-BR" dirty="0"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 Q x P</a:t>
            </a:r>
            <a:r>
              <a:rPr lang="pt-BR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pt-BR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3" name="Retângulo 62"/>
          <p:cNvSpPr/>
          <p:nvPr/>
        </p:nvSpPr>
        <p:spPr>
          <a:xfrm>
            <a:off x="2803585" y="2355817"/>
            <a:ext cx="59608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Receita = Q x P</a:t>
            </a:r>
            <a:endParaRPr lang="pt-BR" dirty="0"/>
          </a:p>
        </p:txBody>
      </p:sp>
      <p:sp>
        <p:nvSpPr>
          <p:cNvPr id="64" name="Texto Explicativo 1 63"/>
          <p:cNvSpPr/>
          <p:nvPr/>
        </p:nvSpPr>
        <p:spPr>
          <a:xfrm>
            <a:off x="3830127" y="1624632"/>
            <a:ext cx="1716657" cy="327814"/>
          </a:xfrm>
          <a:prstGeom prst="borderCallout1">
            <a:avLst>
              <a:gd name="adj1" fmla="val 44676"/>
              <a:gd name="adj2" fmla="val 102717"/>
              <a:gd name="adj3" fmla="val 220274"/>
              <a:gd name="adj4" fmla="val 126602"/>
            </a:avLst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Quantidade vendida</a:t>
            </a:r>
          </a:p>
        </p:txBody>
      </p:sp>
      <p:sp>
        <p:nvSpPr>
          <p:cNvPr id="66" name="Texto Explicativo 1 65"/>
          <p:cNvSpPr/>
          <p:nvPr/>
        </p:nvSpPr>
        <p:spPr>
          <a:xfrm>
            <a:off x="7073671" y="1624632"/>
            <a:ext cx="715982" cy="287546"/>
          </a:xfrm>
          <a:prstGeom prst="borderCallout1">
            <a:avLst>
              <a:gd name="adj1" fmla="val 63677"/>
              <a:gd name="adj2" fmla="val -7964"/>
              <a:gd name="adj3" fmla="val 241427"/>
              <a:gd name="adj4" fmla="val -80392"/>
            </a:avLst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/>
              <a:t>Preço</a:t>
            </a:r>
          </a:p>
        </p:txBody>
      </p:sp>
      <p:grpSp>
        <p:nvGrpSpPr>
          <p:cNvPr id="58" name="Grupo 57"/>
          <p:cNvGrpSpPr/>
          <p:nvPr/>
        </p:nvGrpSpPr>
        <p:grpSpPr>
          <a:xfrm>
            <a:off x="1536330" y="4026533"/>
            <a:ext cx="5717675" cy="702887"/>
            <a:chOff x="1872744" y="4026533"/>
            <a:chExt cx="5717675" cy="702887"/>
          </a:xfrm>
        </p:grpSpPr>
        <p:sp>
          <p:nvSpPr>
            <p:cNvPr id="49" name="Retângulo 48"/>
            <p:cNvSpPr/>
            <p:nvPr/>
          </p:nvSpPr>
          <p:spPr>
            <a:xfrm>
              <a:off x="1872744" y="4193310"/>
              <a:ext cx="14521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pt-BR" dirty="0">
                  <a:solidFill>
                    <a:srgbClr val="FFFF0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  <a:sym typeface="Symbol"/>
                </a:rPr>
                <a:t>% </a:t>
              </a:r>
              <a:r>
                <a:rPr lang="pt-BR" dirty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Receita = </a:t>
              </a:r>
              <a:endParaRPr lang="pt-BR" dirty="0"/>
            </a:p>
          </p:txBody>
        </p:sp>
        <p:cxnSp>
          <p:nvCxnSpPr>
            <p:cNvPr id="50" name="Conector reto 49"/>
            <p:cNvCxnSpPr/>
            <p:nvPr/>
          </p:nvCxnSpPr>
          <p:spPr>
            <a:xfrm flipV="1">
              <a:off x="3323461" y="4408098"/>
              <a:ext cx="1861014" cy="6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tângulo 50"/>
            <p:cNvSpPr/>
            <p:nvPr/>
          </p:nvSpPr>
          <p:spPr>
            <a:xfrm>
              <a:off x="3206067" y="4029408"/>
              <a:ext cx="208973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(</a:t>
              </a:r>
              <a:r>
                <a:rPr lang="pt-BR" dirty="0">
                  <a:solidFill>
                    <a:srgbClr val="66FFFF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Receita</a:t>
              </a:r>
              <a:r>
                <a:rPr lang="pt-BR" baseline="-30000" dirty="0">
                  <a:solidFill>
                    <a:srgbClr val="66FFFF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</a:t>
              </a:r>
              <a:r>
                <a:rPr lang="pt-BR" dirty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pt-BR" dirty="0">
                  <a:latin typeface="Calibri" pitchFamily="34" charset="0"/>
                  <a:ea typeface="Calibri" pitchFamily="34" charset="0"/>
                  <a:cs typeface="Times New Roman" pitchFamily="18" charset="0"/>
                  <a:sym typeface="Symbol"/>
                </a:rPr>
                <a:t> </a:t>
              </a:r>
              <a:r>
                <a:rPr lang="pt-BR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Receita</a:t>
              </a:r>
              <a:r>
                <a:rPr lang="pt-BR" baseline="-30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</a:t>
              </a:r>
              <a:r>
                <a:rPr lang="pt-BR" dirty="0">
                  <a:latin typeface="Calibri" pitchFamily="34" charset="0"/>
                  <a:ea typeface="Calibri" pitchFamily="34" charset="0"/>
                  <a:cs typeface="Times New Roman" pitchFamily="18" charset="0"/>
                  <a:sym typeface="Symbol"/>
                </a:rPr>
                <a:t>)</a:t>
              </a:r>
              <a:endParaRPr lang="pt-BR" dirty="0"/>
            </a:p>
          </p:txBody>
        </p:sp>
        <p:sp>
          <p:nvSpPr>
            <p:cNvPr id="52" name="Retângulo 51"/>
            <p:cNvSpPr/>
            <p:nvPr/>
          </p:nvSpPr>
          <p:spPr>
            <a:xfrm>
              <a:off x="3691535" y="4357212"/>
              <a:ext cx="95045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Receita</a:t>
              </a:r>
              <a:r>
                <a:rPr lang="pt-BR" baseline="-30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</a:t>
              </a:r>
              <a:endParaRPr lang="pt-BR" dirty="0">
                <a:solidFill>
                  <a:schemeClr val="bg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4" name="Retângulo 53"/>
            <p:cNvSpPr/>
            <p:nvPr/>
          </p:nvSpPr>
          <p:spPr>
            <a:xfrm>
              <a:off x="5627189" y="4026533"/>
              <a:ext cx="8579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latin typeface="Calibri" pitchFamily="34" charset="0"/>
                  <a:ea typeface="Calibri" pitchFamily="34" charset="0"/>
                  <a:cs typeface="Times New Roman" pitchFamily="18" charset="0"/>
                  <a:sym typeface="Symbol"/>
                </a:rPr>
                <a:t>Q  x P</a:t>
              </a:r>
              <a:endParaRPr lang="pt-BR" dirty="0"/>
            </a:p>
          </p:txBody>
        </p:sp>
        <p:sp>
          <p:nvSpPr>
            <p:cNvPr id="55" name="Retângulo 54"/>
            <p:cNvSpPr/>
            <p:nvPr/>
          </p:nvSpPr>
          <p:spPr>
            <a:xfrm>
              <a:off x="5698609" y="4354337"/>
              <a:ext cx="74251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Q</a:t>
              </a:r>
              <a:r>
                <a:rPr lang="pt-BR" baseline="-30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</a:t>
              </a:r>
              <a:r>
                <a:rPr lang="pt-BR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x P</a:t>
              </a:r>
              <a:endParaRPr lang="pt-BR" dirty="0">
                <a:solidFill>
                  <a:schemeClr val="bg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6" name="Retângulo 55"/>
            <p:cNvSpPr/>
            <p:nvPr/>
          </p:nvSpPr>
          <p:spPr>
            <a:xfrm>
              <a:off x="5217867" y="4193312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=</a:t>
              </a:r>
              <a:endParaRPr lang="pt-BR" dirty="0"/>
            </a:p>
          </p:txBody>
        </p:sp>
        <p:cxnSp>
          <p:nvCxnSpPr>
            <p:cNvPr id="71" name="Conector reto 70"/>
            <p:cNvCxnSpPr/>
            <p:nvPr/>
          </p:nvCxnSpPr>
          <p:spPr>
            <a:xfrm>
              <a:off x="5503052" y="4388038"/>
              <a:ext cx="1150231" cy="282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Retângulo 72"/>
            <p:cNvSpPr/>
            <p:nvPr/>
          </p:nvSpPr>
          <p:spPr>
            <a:xfrm>
              <a:off x="6664229" y="4199062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=</a:t>
              </a:r>
              <a:endParaRPr lang="pt-BR" dirty="0"/>
            </a:p>
          </p:txBody>
        </p:sp>
        <p:sp>
          <p:nvSpPr>
            <p:cNvPr id="74" name="Retângulo 73"/>
            <p:cNvSpPr/>
            <p:nvPr/>
          </p:nvSpPr>
          <p:spPr>
            <a:xfrm>
              <a:off x="7056298" y="4032284"/>
              <a:ext cx="53412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latin typeface="Calibri" pitchFamily="34" charset="0"/>
                  <a:ea typeface="Calibri" pitchFamily="34" charset="0"/>
                  <a:cs typeface="Times New Roman" pitchFamily="18" charset="0"/>
                  <a:sym typeface="Symbol"/>
                </a:rPr>
                <a:t>Q </a:t>
              </a:r>
              <a:endParaRPr lang="pt-BR" dirty="0"/>
            </a:p>
          </p:txBody>
        </p:sp>
        <p:sp>
          <p:nvSpPr>
            <p:cNvPr id="75" name="Retângulo 74"/>
            <p:cNvSpPr/>
            <p:nvPr/>
          </p:nvSpPr>
          <p:spPr>
            <a:xfrm>
              <a:off x="7127718" y="4360088"/>
              <a:ext cx="41870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Q</a:t>
              </a:r>
              <a:r>
                <a:rPr lang="pt-BR" baseline="-30000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</a:t>
              </a:r>
              <a:endParaRPr lang="pt-BR" dirty="0">
                <a:solidFill>
                  <a:schemeClr val="bg2">
                    <a:lumMod val="20000"/>
                    <a:lumOff val="80000"/>
                  </a:schemeClr>
                </a:solidFill>
              </a:endParaRPr>
            </a:p>
          </p:txBody>
        </p:sp>
        <p:cxnSp>
          <p:nvCxnSpPr>
            <p:cNvPr id="76" name="Conector reto 75"/>
            <p:cNvCxnSpPr/>
            <p:nvPr/>
          </p:nvCxnSpPr>
          <p:spPr>
            <a:xfrm flipV="1">
              <a:off x="6983917" y="4390863"/>
              <a:ext cx="583764" cy="292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upo 66"/>
          <p:cNvGrpSpPr/>
          <p:nvPr/>
        </p:nvGrpSpPr>
        <p:grpSpPr>
          <a:xfrm>
            <a:off x="3049437" y="5106850"/>
            <a:ext cx="3045126" cy="759124"/>
            <a:chOff x="3049437" y="5106850"/>
            <a:chExt cx="3045126" cy="759124"/>
          </a:xfrm>
        </p:grpSpPr>
        <p:sp>
          <p:nvSpPr>
            <p:cNvPr id="27" name="Retângulo 26"/>
            <p:cNvSpPr/>
            <p:nvPr/>
          </p:nvSpPr>
          <p:spPr>
            <a:xfrm>
              <a:off x="3049437" y="5106850"/>
              <a:ext cx="3045126" cy="759124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65" name="Grupo 64"/>
            <p:cNvGrpSpPr/>
            <p:nvPr/>
          </p:nvGrpSpPr>
          <p:grpSpPr>
            <a:xfrm>
              <a:off x="3425088" y="5153711"/>
              <a:ext cx="2031122" cy="688510"/>
              <a:chOff x="3425088" y="5153711"/>
              <a:chExt cx="2031122" cy="688510"/>
            </a:xfrm>
          </p:grpSpPr>
          <p:sp>
            <p:nvSpPr>
              <p:cNvPr id="59" name="Retângulo 58"/>
              <p:cNvSpPr/>
              <p:nvPr/>
            </p:nvSpPr>
            <p:spPr>
              <a:xfrm>
                <a:off x="4908491" y="5153711"/>
                <a:ext cx="4812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  <a:sym typeface="Symbol"/>
                  </a:rPr>
                  <a:t>Q</a:t>
                </a:r>
                <a:endParaRPr lang="pt-BR" dirty="0">
                  <a:solidFill>
                    <a:schemeClr val="tx1">
                      <a:lumMod val="85000"/>
                    </a:schemeClr>
                  </a:solidFill>
                </a:endParaRPr>
              </a:p>
            </p:txBody>
          </p:sp>
          <p:sp>
            <p:nvSpPr>
              <p:cNvPr id="60" name="Retângulo 59"/>
              <p:cNvSpPr/>
              <p:nvPr/>
            </p:nvSpPr>
            <p:spPr>
              <a:xfrm>
                <a:off x="4979924" y="5472889"/>
                <a:ext cx="4187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Q</a:t>
                </a:r>
                <a:r>
                  <a:rPr lang="pt-BR" baseline="-30000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1</a:t>
                </a:r>
                <a:endParaRPr lang="pt-BR" dirty="0">
                  <a:solidFill>
                    <a:schemeClr val="tx1">
                      <a:lumMod val="85000"/>
                    </a:schemeClr>
                  </a:solidFill>
                </a:endParaRPr>
              </a:p>
            </p:txBody>
          </p:sp>
          <p:sp>
            <p:nvSpPr>
              <p:cNvPr id="61" name="Retângulo 60"/>
              <p:cNvSpPr/>
              <p:nvPr/>
            </p:nvSpPr>
            <p:spPr>
              <a:xfrm>
                <a:off x="4533673" y="5320490"/>
                <a:ext cx="3000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dirty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=</a:t>
                </a:r>
                <a:endParaRPr lang="pt-BR" dirty="0"/>
              </a:p>
            </p:txBody>
          </p:sp>
          <p:sp>
            <p:nvSpPr>
              <p:cNvPr id="62" name="Retângulo 61"/>
              <p:cNvSpPr/>
              <p:nvPr/>
            </p:nvSpPr>
            <p:spPr>
              <a:xfrm>
                <a:off x="3425088" y="5314684"/>
                <a:ext cx="12309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dirty="0">
                    <a:solidFill>
                      <a:srgbClr val="FFFF00"/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  <a:sym typeface="Symbol"/>
                  </a:rPr>
                  <a:t>%</a:t>
                </a:r>
                <a:r>
                  <a:rPr lang="pt-BR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  <a:sym typeface="Symbol"/>
                  </a:rPr>
                  <a:t> </a:t>
                </a:r>
                <a:r>
                  <a:rPr lang="pt-BR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Receita</a:t>
                </a:r>
                <a:endParaRPr lang="pt-BR" dirty="0">
                  <a:solidFill>
                    <a:schemeClr val="tx1">
                      <a:lumMod val="85000"/>
                    </a:schemeClr>
                  </a:solidFill>
                </a:endParaRPr>
              </a:p>
            </p:txBody>
          </p:sp>
          <p:cxnSp>
            <p:nvCxnSpPr>
              <p:cNvPr id="87" name="Conector reto 86"/>
              <p:cNvCxnSpPr/>
              <p:nvPr/>
            </p:nvCxnSpPr>
            <p:spPr>
              <a:xfrm flipV="1">
                <a:off x="4843734" y="5520916"/>
                <a:ext cx="612476" cy="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4" name="Grupo 43"/>
          <p:cNvGrpSpPr/>
          <p:nvPr/>
        </p:nvGrpSpPr>
        <p:grpSpPr>
          <a:xfrm>
            <a:off x="115821" y="1464377"/>
            <a:ext cx="3067348" cy="672116"/>
            <a:chOff x="253822" y="1688658"/>
            <a:chExt cx="3067348" cy="672116"/>
          </a:xfrm>
        </p:grpSpPr>
        <p:sp>
          <p:nvSpPr>
            <p:cNvPr id="45" name="Retângulo 44"/>
            <p:cNvSpPr/>
            <p:nvPr/>
          </p:nvSpPr>
          <p:spPr>
            <a:xfrm>
              <a:off x="253822" y="1820934"/>
              <a:ext cx="71615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"/>
              <a:r>
                <a:rPr lang="pt-BR" sz="1600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GAO </a:t>
              </a:r>
              <a:r>
                <a:rPr lang="pt-BR" sz="1600" dirty="0"/>
                <a:t>=</a:t>
              </a:r>
            </a:p>
          </p:txBody>
        </p:sp>
        <p:sp>
          <p:nvSpPr>
            <p:cNvPr id="46" name="Retângulo 45"/>
            <p:cNvSpPr/>
            <p:nvPr/>
          </p:nvSpPr>
          <p:spPr>
            <a:xfrm>
              <a:off x="896483" y="1688658"/>
              <a:ext cx="24074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"/>
              <a:r>
                <a:rPr lang="pt-BR" sz="1600" dirty="0">
                  <a:solidFill>
                    <a:schemeClr val="accent6">
                      <a:lumMod val="40000"/>
                      <a:lumOff val="60000"/>
                    </a:schemeClr>
                  </a:solidFill>
                  <a:sym typeface="Symbol"/>
                </a:rPr>
                <a:t>% Lucro Operacional</a:t>
              </a:r>
              <a:endParaRPr lang="pt-BR" sz="1600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47" name="Retângulo 46"/>
            <p:cNvSpPr/>
            <p:nvPr/>
          </p:nvSpPr>
          <p:spPr>
            <a:xfrm>
              <a:off x="1281786" y="2022220"/>
              <a:ext cx="149880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"/>
              <a:r>
                <a:rPr lang="pt-BR" sz="1600" dirty="0">
                  <a:solidFill>
                    <a:schemeClr val="accent6">
                      <a:lumMod val="40000"/>
                      <a:lumOff val="60000"/>
                    </a:schemeClr>
                  </a:solidFill>
                  <a:sym typeface="Symbol"/>
                </a:rPr>
                <a:t>% Receitas</a:t>
              </a:r>
              <a:endParaRPr lang="pt-BR" sz="1600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  <p:cxnSp>
          <p:nvCxnSpPr>
            <p:cNvPr id="48" name="Conector reto 47"/>
            <p:cNvCxnSpPr/>
            <p:nvPr/>
          </p:nvCxnSpPr>
          <p:spPr>
            <a:xfrm>
              <a:off x="934537" y="2007037"/>
              <a:ext cx="2386633" cy="291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Alavancagem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4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6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0" name="Retângulo 9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7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8" name="Retângulo 7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CaixaDeTexto 8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pSp>
        <p:nvGrpSpPr>
          <p:cNvPr id="12" name="Grupo 11"/>
          <p:cNvGrpSpPr/>
          <p:nvPr/>
        </p:nvGrpSpPr>
        <p:grpSpPr>
          <a:xfrm>
            <a:off x="745529" y="1835306"/>
            <a:ext cx="2121328" cy="922282"/>
            <a:chOff x="6830018" y="2525434"/>
            <a:chExt cx="2121328" cy="922282"/>
          </a:xfrm>
        </p:grpSpPr>
        <p:sp>
          <p:nvSpPr>
            <p:cNvPr id="13" name="Retângulo 12"/>
            <p:cNvSpPr/>
            <p:nvPr/>
          </p:nvSpPr>
          <p:spPr>
            <a:xfrm>
              <a:off x="6830018" y="2899250"/>
              <a:ext cx="71615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"/>
              <a:r>
                <a:rPr lang="pt-BR" sz="1600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GAO </a:t>
              </a:r>
              <a:r>
                <a:rPr lang="pt-BR" sz="1600" dirty="0"/>
                <a:t>=</a:t>
              </a:r>
            </a:p>
          </p:txBody>
        </p:sp>
        <p:sp>
          <p:nvSpPr>
            <p:cNvPr id="14" name="Retângulo 13"/>
            <p:cNvSpPr/>
            <p:nvPr/>
          </p:nvSpPr>
          <p:spPr>
            <a:xfrm>
              <a:off x="7446800" y="2525434"/>
              <a:ext cx="149880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"/>
              <a:r>
                <a:rPr lang="pt-BR" sz="1600" dirty="0">
                  <a:solidFill>
                    <a:schemeClr val="accent6">
                      <a:lumMod val="40000"/>
                      <a:lumOff val="60000"/>
                    </a:schemeClr>
                  </a:solidFill>
                  <a:sym typeface="Symbol"/>
                </a:rPr>
                <a:t>% Lucro Operacional</a:t>
              </a:r>
              <a:endParaRPr lang="pt-BR" sz="1600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5" name="Retângulo 14"/>
            <p:cNvSpPr/>
            <p:nvPr/>
          </p:nvSpPr>
          <p:spPr>
            <a:xfrm>
              <a:off x="7452544" y="3109162"/>
              <a:ext cx="149880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"/>
              <a:r>
                <a:rPr lang="pt-BR" sz="1600" dirty="0">
                  <a:solidFill>
                    <a:schemeClr val="accent6">
                      <a:lumMod val="40000"/>
                      <a:lumOff val="60000"/>
                    </a:schemeClr>
                  </a:solidFill>
                  <a:sym typeface="Symbol"/>
                </a:rPr>
                <a:t>% Receitas</a:t>
              </a:r>
              <a:endParaRPr lang="pt-BR" sz="1600" dirty="0">
                <a:solidFill>
                  <a:schemeClr val="accent6">
                    <a:lumMod val="40000"/>
                    <a:lumOff val="60000"/>
                  </a:schemeClr>
                </a:solidFill>
              </a:endParaRPr>
            </a:p>
          </p:txBody>
        </p:sp>
        <p:cxnSp>
          <p:nvCxnSpPr>
            <p:cNvPr id="16" name="Conector reto 15"/>
            <p:cNvCxnSpPr/>
            <p:nvPr/>
          </p:nvCxnSpPr>
          <p:spPr>
            <a:xfrm>
              <a:off x="7556740" y="3096854"/>
              <a:ext cx="138022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tângulo 27"/>
          <p:cNvSpPr/>
          <p:nvPr/>
        </p:nvSpPr>
        <p:spPr>
          <a:xfrm>
            <a:off x="2843294" y="2226490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=</a:t>
            </a:r>
            <a:endParaRPr lang="pt-BR" sz="1600" dirty="0"/>
          </a:p>
        </p:txBody>
      </p:sp>
      <p:grpSp>
        <p:nvGrpSpPr>
          <p:cNvPr id="34" name="Grupo 33"/>
          <p:cNvGrpSpPr/>
          <p:nvPr/>
        </p:nvGrpSpPr>
        <p:grpSpPr>
          <a:xfrm>
            <a:off x="4352026" y="2587922"/>
            <a:ext cx="3045126" cy="759124"/>
            <a:chOff x="2432649" y="5357004"/>
            <a:chExt cx="3045126" cy="759124"/>
          </a:xfrm>
        </p:grpSpPr>
        <p:sp>
          <p:nvSpPr>
            <p:cNvPr id="35" name="Retângulo 34"/>
            <p:cNvSpPr/>
            <p:nvPr/>
          </p:nvSpPr>
          <p:spPr>
            <a:xfrm>
              <a:off x="2432649" y="5357004"/>
              <a:ext cx="3045126" cy="759124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36" name="Grupo 88"/>
            <p:cNvGrpSpPr/>
            <p:nvPr/>
          </p:nvGrpSpPr>
          <p:grpSpPr>
            <a:xfrm>
              <a:off x="2911812" y="5403865"/>
              <a:ext cx="1893106" cy="657732"/>
              <a:chOff x="2911812" y="5403865"/>
              <a:chExt cx="1893106" cy="657732"/>
            </a:xfrm>
          </p:grpSpPr>
          <p:sp>
            <p:nvSpPr>
              <p:cNvPr id="37" name="Retângulo 36"/>
              <p:cNvSpPr/>
              <p:nvPr/>
            </p:nvSpPr>
            <p:spPr>
              <a:xfrm>
                <a:off x="4291703" y="5403865"/>
                <a:ext cx="44755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600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  <a:sym typeface="Symbol"/>
                  </a:rPr>
                  <a:t>Q</a:t>
                </a:r>
                <a:endParaRPr lang="pt-BR" sz="1600" dirty="0">
                  <a:solidFill>
                    <a:schemeClr val="tx1">
                      <a:lumMod val="85000"/>
                    </a:schemeClr>
                  </a:solidFill>
                </a:endParaRPr>
              </a:p>
            </p:txBody>
          </p:sp>
          <p:sp>
            <p:nvSpPr>
              <p:cNvPr id="38" name="Retângulo 37"/>
              <p:cNvSpPr/>
              <p:nvPr/>
            </p:nvSpPr>
            <p:spPr>
              <a:xfrm>
                <a:off x="4363136" y="5723043"/>
                <a:ext cx="39145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600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Q</a:t>
                </a:r>
                <a:r>
                  <a:rPr lang="pt-BR" sz="1600" baseline="-30000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1</a:t>
                </a:r>
                <a:endParaRPr lang="pt-BR" sz="1600" dirty="0">
                  <a:solidFill>
                    <a:schemeClr val="tx1">
                      <a:lumMod val="85000"/>
                    </a:schemeClr>
                  </a:solidFill>
                </a:endParaRPr>
              </a:p>
            </p:txBody>
          </p:sp>
          <p:sp>
            <p:nvSpPr>
              <p:cNvPr id="39" name="Retângulo 38"/>
              <p:cNvSpPr/>
              <p:nvPr/>
            </p:nvSpPr>
            <p:spPr>
              <a:xfrm>
                <a:off x="3916885" y="5570644"/>
                <a:ext cx="28725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600" dirty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=</a:t>
                </a:r>
                <a:endParaRPr lang="pt-BR" sz="1600" dirty="0"/>
              </a:p>
            </p:txBody>
          </p:sp>
          <p:sp>
            <p:nvSpPr>
              <p:cNvPr id="40" name="Retângulo 39"/>
              <p:cNvSpPr/>
              <p:nvPr/>
            </p:nvSpPr>
            <p:spPr>
              <a:xfrm>
                <a:off x="2911812" y="5564838"/>
                <a:ext cx="111472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600" dirty="0">
                    <a:solidFill>
                      <a:srgbClr val="FFFF00"/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  <a:sym typeface="Symbol"/>
                  </a:rPr>
                  <a:t>%</a:t>
                </a:r>
                <a:r>
                  <a:rPr lang="pt-BR" sz="1600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  <a:sym typeface="Symbol"/>
                  </a:rPr>
                  <a:t> </a:t>
                </a:r>
                <a:r>
                  <a:rPr lang="pt-BR" sz="1600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Receita</a:t>
                </a:r>
                <a:endParaRPr lang="pt-BR" sz="1600" dirty="0">
                  <a:solidFill>
                    <a:schemeClr val="tx1">
                      <a:lumMod val="85000"/>
                    </a:schemeClr>
                  </a:solidFill>
                </a:endParaRPr>
              </a:p>
            </p:txBody>
          </p:sp>
          <p:cxnSp>
            <p:nvCxnSpPr>
              <p:cNvPr id="41" name="Conector reto 40"/>
              <p:cNvCxnSpPr/>
              <p:nvPr/>
            </p:nvCxnSpPr>
            <p:spPr>
              <a:xfrm flipV="1">
                <a:off x="4192442" y="5745192"/>
                <a:ext cx="612476" cy="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3" name="Grupo 42"/>
          <p:cNvGrpSpPr/>
          <p:nvPr/>
        </p:nvGrpSpPr>
        <p:grpSpPr>
          <a:xfrm>
            <a:off x="3278037" y="1440608"/>
            <a:ext cx="5305246" cy="759124"/>
            <a:chOff x="2001328" y="5357004"/>
            <a:chExt cx="5305246" cy="759124"/>
          </a:xfrm>
        </p:grpSpPr>
        <p:sp>
          <p:nvSpPr>
            <p:cNvPr id="44" name="Retângulo 43"/>
            <p:cNvSpPr/>
            <p:nvPr/>
          </p:nvSpPr>
          <p:spPr>
            <a:xfrm>
              <a:off x="2001328" y="5357004"/>
              <a:ext cx="5305246" cy="759124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tx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45" name="Grupo 68"/>
            <p:cNvGrpSpPr/>
            <p:nvPr/>
          </p:nvGrpSpPr>
          <p:grpSpPr>
            <a:xfrm>
              <a:off x="2126846" y="5403865"/>
              <a:ext cx="4890308" cy="666358"/>
              <a:chOff x="1990698" y="5403865"/>
              <a:chExt cx="4890308" cy="666358"/>
            </a:xfrm>
          </p:grpSpPr>
          <p:cxnSp>
            <p:nvCxnSpPr>
              <p:cNvPr id="46" name="Conector reto 45"/>
              <p:cNvCxnSpPr/>
              <p:nvPr/>
            </p:nvCxnSpPr>
            <p:spPr>
              <a:xfrm flipV="1">
                <a:off x="4195315" y="5742368"/>
                <a:ext cx="2685691" cy="5751"/>
              </a:xfrm>
              <a:prstGeom prst="line">
                <a:avLst/>
              </a:prstGeom>
              <a:ln w="19050">
                <a:solidFill>
                  <a:schemeClr val="tx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Retângulo 46"/>
              <p:cNvSpPr/>
              <p:nvPr/>
            </p:nvSpPr>
            <p:spPr>
              <a:xfrm>
                <a:off x="4629985" y="5403865"/>
                <a:ext cx="165481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600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  <a:sym typeface="Symbol"/>
                  </a:rPr>
                  <a:t>Q (</a:t>
                </a:r>
                <a:r>
                  <a:rPr lang="pt-BR" sz="1600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R</a:t>
                </a:r>
                <a:r>
                  <a:rPr lang="pt-BR" sz="1600" baseline="-30000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U</a:t>
                </a:r>
                <a:r>
                  <a:rPr lang="pt-BR" sz="1600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lang="pt-BR" sz="1600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  <a:sym typeface="Symbol"/>
                  </a:rPr>
                  <a:t> </a:t>
                </a:r>
                <a:r>
                  <a:rPr lang="pt-BR" sz="1600" dirty="0" err="1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  <a:sym typeface="Symbol"/>
                  </a:rPr>
                  <a:t>CD</a:t>
                </a:r>
                <a:r>
                  <a:rPr lang="pt-BR" sz="1600" dirty="0" err="1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var</a:t>
                </a:r>
                <a:r>
                  <a:rPr lang="pt-BR" sz="1600" baseline="-30000" dirty="0" err="1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U</a:t>
                </a:r>
                <a:r>
                  <a:rPr lang="pt-BR" sz="1600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  <a:sym typeface="Symbol"/>
                  </a:rPr>
                  <a:t> )</a:t>
                </a:r>
                <a:endParaRPr lang="pt-BR" sz="1600" dirty="0">
                  <a:solidFill>
                    <a:schemeClr val="tx1">
                      <a:lumMod val="85000"/>
                    </a:schemeClr>
                  </a:solidFill>
                </a:endParaRPr>
              </a:p>
            </p:txBody>
          </p:sp>
          <p:sp>
            <p:nvSpPr>
              <p:cNvPr id="48" name="Retângulo 47"/>
              <p:cNvSpPr/>
              <p:nvPr/>
            </p:nvSpPr>
            <p:spPr>
              <a:xfrm>
                <a:off x="4390869" y="5731669"/>
                <a:ext cx="225273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600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Q</a:t>
                </a:r>
                <a:r>
                  <a:rPr lang="pt-BR" sz="1600" baseline="-30000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1</a:t>
                </a:r>
                <a:r>
                  <a:rPr lang="pt-BR" sz="1600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 (R</a:t>
                </a:r>
                <a:r>
                  <a:rPr lang="pt-BR" sz="1600" baseline="-30000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U</a:t>
                </a:r>
                <a:r>
                  <a:rPr lang="pt-BR" sz="1600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lang="pt-BR" sz="1600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  <a:sym typeface="Symbol"/>
                  </a:rPr>
                  <a:t> </a:t>
                </a:r>
                <a:r>
                  <a:rPr lang="pt-BR" sz="1600" dirty="0" err="1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  <a:sym typeface="Symbol"/>
                  </a:rPr>
                  <a:t>CD</a:t>
                </a:r>
                <a:r>
                  <a:rPr lang="pt-BR" sz="1600" dirty="0" err="1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var</a:t>
                </a:r>
                <a:r>
                  <a:rPr lang="pt-BR" sz="1600" baseline="-30000" dirty="0" err="1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U</a:t>
                </a:r>
                <a:r>
                  <a:rPr lang="pt-BR" sz="1600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  <a:sym typeface="Symbol"/>
                  </a:rPr>
                  <a:t>)  </a:t>
                </a:r>
                <a:r>
                  <a:rPr lang="pt-BR" sz="1600" dirty="0" err="1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  <a:sym typeface="Symbol"/>
                  </a:rPr>
                  <a:t>CDfix</a:t>
                </a:r>
                <a:endParaRPr lang="pt-BR" sz="1600" dirty="0">
                  <a:solidFill>
                    <a:schemeClr val="tx1">
                      <a:lumMod val="85000"/>
                    </a:schemeClr>
                  </a:solidFill>
                </a:endParaRPr>
              </a:p>
            </p:txBody>
          </p:sp>
          <p:sp>
            <p:nvSpPr>
              <p:cNvPr id="49" name="Retângulo 48"/>
              <p:cNvSpPr/>
              <p:nvPr/>
            </p:nvSpPr>
            <p:spPr>
              <a:xfrm>
                <a:off x="3901501" y="5570644"/>
                <a:ext cx="28725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600" dirty="0"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=</a:t>
                </a:r>
                <a:endParaRPr lang="pt-BR" sz="1600" dirty="0"/>
              </a:p>
            </p:txBody>
          </p:sp>
          <p:sp>
            <p:nvSpPr>
              <p:cNvPr id="50" name="Retângulo 49"/>
              <p:cNvSpPr/>
              <p:nvPr/>
            </p:nvSpPr>
            <p:spPr>
              <a:xfrm>
                <a:off x="1990698" y="5564838"/>
                <a:ext cx="206062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1600" dirty="0">
                    <a:solidFill>
                      <a:srgbClr val="FFFF00"/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  <a:sym typeface="Symbol"/>
                  </a:rPr>
                  <a:t>%</a:t>
                </a:r>
                <a:r>
                  <a:rPr lang="pt-BR" sz="1600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  <a:sym typeface="Symbol"/>
                  </a:rPr>
                  <a:t> </a:t>
                </a:r>
                <a:r>
                  <a:rPr lang="pt-BR" sz="1600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Lucro Operacional </a:t>
                </a:r>
                <a:endParaRPr lang="pt-BR" sz="1600" dirty="0">
                  <a:solidFill>
                    <a:schemeClr val="tx1">
                      <a:lumMod val="85000"/>
                    </a:schemeClr>
                  </a:solidFill>
                </a:endParaRPr>
              </a:p>
            </p:txBody>
          </p:sp>
        </p:grpSp>
      </p:grpSp>
      <p:cxnSp>
        <p:nvCxnSpPr>
          <p:cNvPr id="51" name="Conector reto 50"/>
          <p:cNvCxnSpPr/>
          <p:nvPr/>
        </p:nvCxnSpPr>
        <p:spPr>
          <a:xfrm flipV="1">
            <a:off x="3085350" y="2389517"/>
            <a:ext cx="5558318" cy="582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tângulo 57"/>
          <p:cNvSpPr/>
          <p:nvPr/>
        </p:nvSpPr>
        <p:spPr>
          <a:xfrm>
            <a:off x="5505981" y="3914393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=</a:t>
            </a:r>
            <a:endParaRPr lang="pt-BR" sz="1600" dirty="0"/>
          </a:p>
        </p:txBody>
      </p:sp>
      <p:sp>
        <p:nvSpPr>
          <p:cNvPr id="54" name="Retângulo 53"/>
          <p:cNvSpPr/>
          <p:nvPr/>
        </p:nvSpPr>
        <p:spPr>
          <a:xfrm>
            <a:off x="1118916" y="3914305"/>
            <a:ext cx="7626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pt-BR" sz="1600" dirty="0"/>
              <a:t>GAO</a:t>
            </a:r>
            <a:r>
              <a:rPr lang="pt-BR" sz="1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 </a:t>
            </a:r>
            <a:r>
              <a:rPr lang="pt-BR" sz="1600" dirty="0"/>
              <a:t>=</a:t>
            </a:r>
          </a:p>
        </p:txBody>
      </p:sp>
      <p:grpSp>
        <p:nvGrpSpPr>
          <p:cNvPr id="77" name="Grupo 76"/>
          <p:cNvGrpSpPr/>
          <p:nvPr/>
        </p:nvGrpSpPr>
        <p:grpSpPr>
          <a:xfrm>
            <a:off x="4901303" y="3744761"/>
            <a:ext cx="612476" cy="674996"/>
            <a:chOff x="6100317" y="4874767"/>
            <a:chExt cx="612476" cy="674996"/>
          </a:xfrm>
        </p:grpSpPr>
        <p:sp>
          <p:nvSpPr>
            <p:cNvPr id="62" name="Retângulo 61"/>
            <p:cNvSpPr/>
            <p:nvPr/>
          </p:nvSpPr>
          <p:spPr>
            <a:xfrm>
              <a:off x="6208205" y="5211209"/>
              <a:ext cx="44755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1600" dirty="0">
                  <a:solidFill>
                    <a:schemeClr val="tx1">
                      <a:lumMod val="85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  <a:sym typeface="Symbol"/>
                </a:rPr>
                <a:t>Q</a:t>
              </a:r>
              <a:endParaRPr lang="pt-BR" sz="1600" dirty="0">
                <a:solidFill>
                  <a:schemeClr val="tx1">
                    <a:lumMod val="85000"/>
                  </a:schemeClr>
                </a:solidFill>
              </a:endParaRPr>
            </a:p>
          </p:txBody>
        </p:sp>
        <p:sp>
          <p:nvSpPr>
            <p:cNvPr id="63" name="Retângulo 62"/>
            <p:cNvSpPr/>
            <p:nvPr/>
          </p:nvSpPr>
          <p:spPr>
            <a:xfrm>
              <a:off x="6227930" y="4874767"/>
              <a:ext cx="39145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1600" dirty="0">
                  <a:solidFill>
                    <a:schemeClr val="tx1">
                      <a:lumMod val="85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Q</a:t>
              </a:r>
              <a:r>
                <a:rPr lang="pt-BR" sz="1600" baseline="-30000" dirty="0">
                  <a:solidFill>
                    <a:schemeClr val="tx1">
                      <a:lumMod val="85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</a:t>
              </a:r>
              <a:endParaRPr lang="pt-BR" sz="1600" dirty="0">
                <a:solidFill>
                  <a:schemeClr val="tx1">
                    <a:lumMod val="85000"/>
                  </a:schemeClr>
                </a:solidFill>
              </a:endParaRPr>
            </a:p>
          </p:txBody>
        </p:sp>
        <p:cxnSp>
          <p:nvCxnSpPr>
            <p:cNvPr id="66" name="Conector reto 65"/>
            <p:cNvCxnSpPr/>
            <p:nvPr/>
          </p:nvCxnSpPr>
          <p:spPr>
            <a:xfrm flipV="1">
              <a:off x="6100317" y="5224729"/>
              <a:ext cx="612476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upo 75"/>
          <p:cNvGrpSpPr/>
          <p:nvPr/>
        </p:nvGrpSpPr>
        <p:grpSpPr>
          <a:xfrm>
            <a:off x="1904622" y="3761994"/>
            <a:ext cx="2685691" cy="666358"/>
            <a:chOff x="5596670" y="3736088"/>
            <a:chExt cx="2685691" cy="666358"/>
          </a:xfrm>
        </p:grpSpPr>
        <p:cxnSp>
          <p:nvCxnSpPr>
            <p:cNvPr id="70" name="Conector reto 69"/>
            <p:cNvCxnSpPr/>
            <p:nvPr/>
          </p:nvCxnSpPr>
          <p:spPr>
            <a:xfrm flipV="1">
              <a:off x="5596670" y="4074591"/>
              <a:ext cx="2685691" cy="5751"/>
            </a:xfrm>
            <a:prstGeom prst="line">
              <a:avLst/>
            </a:prstGeom>
            <a:ln w="19050">
              <a:solidFill>
                <a:schemeClr val="tx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Retângulo 70"/>
            <p:cNvSpPr/>
            <p:nvPr/>
          </p:nvSpPr>
          <p:spPr>
            <a:xfrm>
              <a:off x="6031340" y="3736088"/>
              <a:ext cx="165481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1600" dirty="0">
                  <a:solidFill>
                    <a:schemeClr val="tx1">
                      <a:lumMod val="85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  <a:sym typeface="Symbol"/>
                </a:rPr>
                <a:t>Q (</a:t>
              </a:r>
              <a:r>
                <a:rPr lang="pt-BR" sz="1600" dirty="0">
                  <a:solidFill>
                    <a:schemeClr val="tx1">
                      <a:lumMod val="85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R</a:t>
              </a:r>
              <a:r>
                <a:rPr lang="pt-BR" sz="1600" baseline="-30000" dirty="0">
                  <a:solidFill>
                    <a:schemeClr val="tx1">
                      <a:lumMod val="85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U</a:t>
              </a:r>
              <a:r>
                <a:rPr lang="pt-BR" sz="1600" dirty="0">
                  <a:solidFill>
                    <a:schemeClr val="tx1">
                      <a:lumMod val="85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pt-BR" sz="1600" dirty="0">
                  <a:solidFill>
                    <a:schemeClr val="tx1">
                      <a:lumMod val="85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  <a:sym typeface="Symbol"/>
                </a:rPr>
                <a:t> </a:t>
              </a:r>
              <a:r>
                <a:rPr lang="pt-BR" sz="1600" dirty="0" err="1">
                  <a:solidFill>
                    <a:schemeClr val="tx1">
                      <a:lumMod val="85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  <a:sym typeface="Symbol"/>
                </a:rPr>
                <a:t>CD</a:t>
              </a:r>
              <a:r>
                <a:rPr lang="pt-BR" sz="1600" dirty="0" err="1">
                  <a:solidFill>
                    <a:schemeClr val="tx1">
                      <a:lumMod val="85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var</a:t>
              </a:r>
              <a:r>
                <a:rPr lang="pt-BR" sz="1600" baseline="-30000" dirty="0" err="1">
                  <a:solidFill>
                    <a:schemeClr val="tx1">
                      <a:lumMod val="85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U</a:t>
              </a:r>
              <a:r>
                <a:rPr lang="pt-BR" sz="1600" dirty="0">
                  <a:solidFill>
                    <a:schemeClr val="tx1">
                      <a:lumMod val="85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  <a:sym typeface="Symbol"/>
                </a:rPr>
                <a:t> )</a:t>
              </a:r>
              <a:endParaRPr lang="pt-BR" sz="1600" dirty="0">
                <a:solidFill>
                  <a:schemeClr val="tx1">
                    <a:lumMod val="85000"/>
                  </a:schemeClr>
                </a:solidFill>
              </a:endParaRPr>
            </a:p>
          </p:txBody>
        </p:sp>
        <p:sp>
          <p:nvSpPr>
            <p:cNvPr id="72" name="Retângulo 71"/>
            <p:cNvSpPr/>
            <p:nvPr/>
          </p:nvSpPr>
          <p:spPr>
            <a:xfrm>
              <a:off x="5792224" y="4063892"/>
              <a:ext cx="225273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1600" dirty="0">
                  <a:solidFill>
                    <a:schemeClr val="tx1">
                      <a:lumMod val="85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Q</a:t>
              </a:r>
              <a:r>
                <a:rPr lang="pt-BR" sz="1600" baseline="-30000" dirty="0">
                  <a:solidFill>
                    <a:schemeClr val="tx1">
                      <a:lumMod val="85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</a:t>
              </a:r>
              <a:r>
                <a:rPr lang="pt-BR" sz="1600" dirty="0">
                  <a:solidFill>
                    <a:schemeClr val="tx1">
                      <a:lumMod val="85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(R</a:t>
              </a:r>
              <a:r>
                <a:rPr lang="pt-BR" sz="1600" baseline="-30000" dirty="0">
                  <a:solidFill>
                    <a:schemeClr val="tx1">
                      <a:lumMod val="85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U</a:t>
              </a:r>
              <a:r>
                <a:rPr lang="pt-BR" sz="1600" dirty="0">
                  <a:solidFill>
                    <a:schemeClr val="tx1">
                      <a:lumMod val="85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pt-BR" sz="1600" dirty="0">
                  <a:solidFill>
                    <a:schemeClr val="tx1">
                      <a:lumMod val="85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  <a:sym typeface="Symbol"/>
                </a:rPr>
                <a:t> </a:t>
              </a:r>
              <a:r>
                <a:rPr lang="pt-BR" sz="1600" dirty="0" err="1">
                  <a:solidFill>
                    <a:schemeClr val="tx1">
                      <a:lumMod val="85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  <a:sym typeface="Symbol"/>
                </a:rPr>
                <a:t>CD</a:t>
              </a:r>
              <a:r>
                <a:rPr lang="pt-BR" sz="1600" dirty="0" err="1">
                  <a:solidFill>
                    <a:schemeClr val="tx1">
                      <a:lumMod val="85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var</a:t>
              </a:r>
              <a:r>
                <a:rPr lang="pt-BR" sz="1600" baseline="-30000" dirty="0" err="1">
                  <a:solidFill>
                    <a:schemeClr val="tx1">
                      <a:lumMod val="85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U</a:t>
              </a:r>
              <a:r>
                <a:rPr lang="pt-BR" sz="1600" dirty="0">
                  <a:solidFill>
                    <a:schemeClr val="tx1">
                      <a:lumMod val="85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  <a:sym typeface="Symbol"/>
                </a:rPr>
                <a:t>)  </a:t>
              </a:r>
              <a:r>
                <a:rPr lang="pt-BR" sz="1600" dirty="0" err="1">
                  <a:solidFill>
                    <a:schemeClr val="tx1">
                      <a:lumMod val="85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  <a:sym typeface="Symbol"/>
                </a:rPr>
                <a:t>CDfix</a:t>
              </a:r>
              <a:endParaRPr lang="pt-BR" sz="1600" dirty="0">
                <a:solidFill>
                  <a:schemeClr val="tx1">
                    <a:lumMod val="85000"/>
                  </a:schemeClr>
                </a:solidFill>
              </a:endParaRPr>
            </a:p>
          </p:txBody>
        </p:sp>
      </p:grpSp>
      <p:sp>
        <p:nvSpPr>
          <p:cNvPr id="78" name="Retângulo 77"/>
          <p:cNvSpPr/>
          <p:nvPr/>
        </p:nvSpPr>
        <p:spPr>
          <a:xfrm>
            <a:off x="4597389" y="3902920"/>
            <a:ext cx="2728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latin typeface="Calibri" pitchFamily="34" charset="0"/>
                <a:cs typeface="Times New Roman" pitchFamily="18" charset="0"/>
              </a:rPr>
              <a:t>x</a:t>
            </a:r>
            <a:endParaRPr lang="pt-BR" sz="1600" dirty="0"/>
          </a:p>
        </p:txBody>
      </p:sp>
      <p:grpSp>
        <p:nvGrpSpPr>
          <p:cNvPr id="80" name="Grupo 79"/>
          <p:cNvGrpSpPr/>
          <p:nvPr/>
        </p:nvGrpSpPr>
        <p:grpSpPr>
          <a:xfrm>
            <a:off x="5794948" y="3753368"/>
            <a:ext cx="2685691" cy="666358"/>
            <a:chOff x="5596670" y="3736088"/>
            <a:chExt cx="2685691" cy="666358"/>
          </a:xfrm>
        </p:grpSpPr>
        <p:cxnSp>
          <p:nvCxnSpPr>
            <p:cNvPr id="81" name="Conector reto 80"/>
            <p:cNvCxnSpPr/>
            <p:nvPr/>
          </p:nvCxnSpPr>
          <p:spPr>
            <a:xfrm flipV="1">
              <a:off x="5596670" y="4074591"/>
              <a:ext cx="2685691" cy="5751"/>
            </a:xfrm>
            <a:prstGeom prst="line">
              <a:avLst/>
            </a:prstGeom>
            <a:ln w="19050">
              <a:solidFill>
                <a:schemeClr val="tx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etângulo 81"/>
            <p:cNvSpPr/>
            <p:nvPr/>
          </p:nvSpPr>
          <p:spPr>
            <a:xfrm>
              <a:off x="6031340" y="3736088"/>
              <a:ext cx="165481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1600" dirty="0">
                  <a:solidFill>
                    <a:schemeClr val="tx1">
                      <a:lumMod val="85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Q</a:t>
              </a:r>
              <a:r>
                <a:rPr lang="pt-BR" sz="1600" baseline="-30000" dirty="0">
                  <a:solidFill>
                    <a:schemeClr val="tx1">
                      <a:lumMod val="85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</a:t>
              </a:r>
              <a:r>
                <a:rPr lang="pt-BR" sz="1600" dirty="0">
                  <a:solidFill>
                    <a:schemeClr val="tx1">
                      <a:lumMod val="85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  <a:sym typeface="Symbol"/>
                </a:rPr>
                <a:t> (</a:t>
              </a:r>
              <a:r>
                <a:rPr lang="pt-BR" sz="1600" dirty="0">
                  <a:solidFill>
                    <a:schemeClr val="tx1">
                      <a:lumMod val="85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R</a:t>
              </a:r>
              <a:r>
                <a:rPr lang="pt-BR" sz="1600" baseline="-30000" dirty="0">
                  <a:solidFill>
                    <a:schemeClr val="tx1">
                      <a:lumMod val="85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U</a:t>
              </a:r>
              <a:r>
                <a:rPr lang="pt-BR" sz="1600" dirty="0">
                  <a:solidFill>
                    <a:schemeClr val="tx1">
                      <a:lumMod val="85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pt-BR" sz="1600" dirty="0">
                  <a:solidFill>
                    <a:schemeClr val="tx1">
                      <a:lumMod val="85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  <a:sym typeface="Symbol"/>
                </a:rPr>
                <a:t> </a:t>
              </a:r>
              <a:r>
                <a:rPr lang="pt-BR" sz="1600" dirty="0" err="1">
                  <a:solidFill>
                    <a:schemeClr val="tx1">
                      <a:lumMod val="85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  <a:sym typeface="Symbol"/>
                </a:rPr>
                <a:t>CD</a:t>
              </a:r>
              <a:r>
                <a:rPr lang="pt-BR" sz="1600" dirty="0" err="1">
                  <a:solidFill>
                    <a:schemeClr val="tx1">
                      <a:lumMod val="85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var</a:t>
              </a:r>
              <a:r>
                <a:rPr lang="pt-BR" sz="1600" baseline="-30000" dirty="0" err="1">
                  <a:solidFill>
                    <a:schemeClr val="tx1">
                      <a:lumMod val="85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U</a:t>
              </a:r>
              <a:r>
                <a:rPr lang="pt-BR" sz="1600" dirty="0">
                  <a:solidFill>
                    <a:schemeClr val="tx1">
                      <a:lumMod val="85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  <a:sym typeface="Symbol"/>
                </a:rPr>
                <a:t> )</a:t>
              </a:r>
              <a:endParaRPr lang="pt-BR" sz="1600" dirty="0">
                <a:solidFill>
                  <a:schemeClr val="tx1">
                    <a:lumMod val="85000"/>
                  </a:schemeClr>
                </a:solidFill>
              </a:endParaRPr>
            </a:p>
          </p:txBody>
        </p:sp>
        <p:sp>
          <p:nvSpPr>
            <p:cNvPr id="83" name="Retângulo 82"/>
            <p:cNvSpPr/>
            <p:nvPr/>
          </p:nvSpPr>
          <p:spPr>
            <a:xfrm>
              <a:off x="5792224" y="4063892"/>
              <a:ext cx="225273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1600" dirty="0">
                  <a:solidFill>
                    <a:schemeClr val="tx1">
                      <a:lumMod val="85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Q</a:t>
              </a:r>
              <a:r>
                <a:rPr lang="pt-BR" sz="1600" baseline="-30000" dirty="0">
                  <a:solidFill>
                    <a:schemeClr val="tx1">
                      <a:lumMod val="85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</a:t>
              </a:r>
              <a:r>
                <a:rPr lang="pt-BR" sz="1600" dirty="0">
                  <a:solidFill>
                    <a:schemeClr val="tx1">
                      <a:lumMod val="85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(R</a:t>
              </a:r>
              <a:r>
                <a:rPr lang="pt-BR" sz="1600" baseline="-30000" dirty="0">
                  <a:solidFill>
                    <a:schemeClr val="tx1">
                      <a:lumMod val="85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U</a:t>
              </a:r>
              <a:r>
                <a:rPr lang="pt-BR" sz="1600" dirty="0">
                  <a:solidFill>
                    <a:schemeClr val="tx1">
                      <a:lumMod val="85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pt-BR" sz="1600" dirty="0">
                  <a:solidFill>
                    <a:schemeClr val="tx1">
                      <a:lumMod val="85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  <a:sym typeface="Symbol"/>
                </a:rPr>
                <a:t> </a:t>
              </a:r>
              <a:r>
                <a:rPr lang="pt-BR" sz="1600" dirty="0" err="1">
                  <a:solidFill>
                    <a:schemeClr val="tx1">
                      <a:lumMod val="85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  <a:sym typeface="Symbol"/>
                </a:rPr>
                <a:t>CD</a:t>
              </a:r>
              <a:r>
                <a:rPr lang="pt-BR" sz="1600" dirty="0" err="1">
                  <a:solidFill>
                    <a:schemeClr val="tx1">
                      <a:lumMod val="85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var</a:t>
              </a:r>
              <a:r>
                <a:rPr lang="pt-BR" sz="1600" baseline="-30000" dirty="0" err="1">
                  <a:solidFill>
                    <a:schemeClr val="tx1">
                      <a:lumMod val="85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U</a:t>
              </a:r>
              <a:r>
                <a:rPr lang="pt-BR" sz="1600" dirty="0">
                  <a:solidFill>
                    <a:schemeClr val="tx1">
                      <a:lumMod val="85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  <a:sym typeface="Symbol"/>
                </a:rPr>
                <a:t>)  </a:t>
              </a:r>
              <a:r>
                <a:rPr lang="pt-BR" sz="1600" dirty="0" err="1">
                  <a:solidFill>
                    <a:schemeClr val="tx1">
                      <a:lumMod val="85000"/>
                    </a:schemeClr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  <a:sym typeface="Symbol"/>
                </a:rPr>
                <a:t>CDfix</a:t>
              </a:r>
              <a:endParaRPr lang="pt-BR" sz="1600" dirty="0">
                <a:solidFill>
                  <a:schemeClr val="tx1">
                    <a:lumMod val="85000"/>
                  </a:schemeClr>
                </a:solidFill>
              </a:endParaRPr>
            </a:p>
          </p:txBody>
        </p:sp>
      </p:grpSp>
      <p:cxnSp>
        <p:nvCxnSpPr>
          <p:cNvPr id="84" name="Conector reto 83"/>
          <p:cNvCxnSpPr/>
          <p:nvPr/>
        </p:nvCxnSpPr>
        <p:spPr>
          <a:xfrm flipV="1">
            <a:off x="5078083" y="4060185"/>
            <a:ext cx="396815" cy="336431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to 84"/>
          <p:cNvCxnSpPr/>
          <p:nvPr/>
        </p:nvCxnSpPr>
        <p:spPr>
          <a:xfrm flipV="1">
            <a:off x="2366513" y="3772638"/>
            <a:ext cx="396815" cy="336431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Colchete esquerdo 86"/>
          <p:cNvSpPr/>
          <p:nvPr/>
        </p:nvSpPr>
        <p:spPr>
          <a:xfrm rot="5400000">
            <a:off x="6491375" y="3627407"/>
            <a:ext cx="112145" cy="241540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8" name="Colchete esquerdo 87"/>
          <p:cNvSpPr/>
          <p:nvPr/>
        </p:nvSpPr>
        <p:spPr>
          <a:xfrm rot="5400000">
            <a:off x="6827804" y="3124202"/>
            <a:ext cx="126525" cy="1038046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9" name="Colchete esquerdo 88"/>
          <p:cNvSpPr/>
          <p:nvPr/>
        </p:nvSpPr>
        <p:spPr>
          <a:xfrm rot="16200000" flipV="1">
            <a:off x="6315971" y="4323273"/>
            <a:ext cx="112145" cy="241540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0" name="Colchete esquerdo 89"/>
          <p:cNvSpPr/>
          <p:nvPr/>
        </p:nvSpPr>
        <p:spPr>
          <a:xfrm rot="16200000" flipV="1">
            <a:off x="6617894" y="3983970"/>
            <a:ext cx="126525" cy="1038046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65" name="Grupo 64"/>
          <p:cNvGrpSpPr/>
          <p:nvPr/>
        </p:nvGrpSpPr>
        <p:grpSpPr>
          <a:xfrm>
            <a:off x="2458528" y="4822166"/>
            <a:ext cx="4356340" cy="1276710"/>
            <a:chOff x="2458528" y="4822166"/>
            <a:chExt cx="4356340" cy="1276710"/>
          </a:xfrm>
        </p:grpSpPr>
        <p:sp>
          <p:nvSpPr>
            <p:cNvPr id="103" name="Elipse 102"/>
            <p:cNvSpPr/>
            <p:nvPr/>
          </p:nvSpPr>
          <p:spPr>
            <a:xfrm>
              <a:off x="2458528" y="4822166"/>
              <a:ext cx="4356340" cy="127671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00" name="Grupo 99"/>
            <p:cNvGrpSpPr/>
            <p:nvPr/>
          </p:nvGrpSpPr>
          <p:grpSpPr>
            <a:xfrm>
              <a:off x="2790396" y="5139338"/>
              <a:ext cx="3491330" cy="697136"/>
              <a:chOff x="2415762" y="4984070"/>
              <a:chExt cx="3491330" cy="697136"/>
            </a:xfrm>
          </p:grpSpPr>
          <p:sp>
            <p:nvSpPr>
              <p:cNvPr id="91" name="Retângulo 90"/>
              <p:cNvSpPr/>
              <p:nvPr/>
            </p:nvSpPr>
            <p:spPr>
              <a:xfrm>
                <a:off x="2415762" y="5136380"/>
                <a:ext cx="8345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 fontAlgn="b"/>
                <a:r>
                  <a:rPr lang="pt-BR" dirty="0"/>
                  <a:t>GAO</a:t>
                </a:r>
                <a:r>
                  <a:rPr lang="pt-BR" dirty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rPr>
                  <a:t>  </a:t>
                </a:r>
                <a:r>
                  <a:rPr lang="pt-BR" dirty="0"/>
                  <a:t>=</a:t>
                </a:r>
              </a:p>
            </p:txBody>
          </p:sp>
          <p:cxnSp>
            <p:nvCxnSpPr>
              <p:cNvPr id="93" name="Conector reto 92"/>
              <p:cNvCxnSpPr/>
              <p:nvPr/>
            </p:nvCxnSpPr>
            <p:spPr>
              <a:xfrm flipV="1">
                <a:off x="3221401" y="5322573"/>
                <a:ext cx="2685691" cy="5751"/>
              </a:xfrm>
              <a:prstGeom prst="line">
                <a:avLst/>
              </a:prstGeom>
              <a:ln w="19050">
                <a:solidFill>
                  <a:schemeClr val="tx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4" name="Retângulo 93"/>
              <p:cNvSpPr/>
              <p:nvPr/>
            </p:nvSpPr>
            <p:spPr>
              <a:xfrm>
                <a:off x="3656071" y="4984070"/>
                <a:ext cx="166199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Receita </a:t>
                </a:r>
                <a:r>
                  <a:rPr lang="pt-BR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  <a:sym typeface="Symbol"/>
                  </a:rPr>
                  <a:t> </a:t>
                </a:r>
                <a:r>
                  <a:rPr lang="pt-BR" dirty="0" err="1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  <a:sym typeface="Symbol"/>
                  </a:rPr>
                  <a:t>CD</a:t>
                </a:r>
                <a:r>
                  <a:rPr lang="pt-BR" dirty="0" err="1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var</a:t>
                </a:r>
                <a:endParaRPr lang="pt-BR" dirty="0">
                  <a:solidFill>
                    <a:schemeClr val="tx1">
                      <a:lumMod val="85000"/>
                    </a:schemeClr>
                  </a:solidFill>
                </a:endParaRPr>
              </a:p>
            </p:txBody>
          </p:sp>
          <p:sp>
            <p:nvSpPr>
              <p:cNvPr id="95" name="Retângulo 94"/>
              <p:cNvSpPr/>
              <p:nvPr/>
            </p:nvSpPr>
            <p:spPr>
              <a:xfrm>
                <a:off x="3416955" y="5311874"/>
                <a:ext cx="238334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Receita </a:t>
                </a:r>
                <a:r>
                  <a:rPr lang="pt-BR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  <a:sym typeface="Symbol"/>
                  </a:rPr>
                  <a:t> </a:t>
                </a:r>
                <a:r>
                  <a:rPr lang="pt-BR" dirty="0" err="1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  <a:sym typeface="Symbol"/>
                  </a:rPr>
                  <a:t>CD</a:t>
                </a:r>
                <a:r>
                  <a:rPr lang="pt-BR" dirty="0" err="1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var</a:t>
                </a:r>
                <a:r>
                  <a:rPr lang="pt-BR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  <a:sym typeface="Symbol"/>
                  </a:rPr>
                  <a:t>  </a:t>
                </a:r>
                <a:r>
                  <a:rPr lang="pt-BR" dirty="0" err="1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  <a:sym typeface="Symbol"/>
                  </a:rPr>
                  <a:t>CDfix</a:t>
                </a:r>
                <a:endParaRPr lang="pt-BR" dirty="0">
                  <a:solidFill>
                    <a:schemeClr val="tx1">
                      <a:lumMod val="85000"/>
                    </a:schemeClr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Alavancagem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4</a:t>
            </a:r>
          </a:p>
        </p:txBody>
      </p:sp>
      <p:grpSp>
        <p:nvGrpSpPr>
          <p:cNvPr id="34" name="Grupo 33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35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39" name="Retângulo 38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0" name="CaixaDeTexto 39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36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37" name="Retângulo 36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38" name="CaixaDeTexto 37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718755" y="3170843"/>
          <a:ext cx="3853254" cy="2386920"/>
        </p:xfrm>
        <a:graphic>
          <a:graphicData uri="http://schemas.openxmlformats.org/drawingml/2006/table">
            <a:tbl>
              <a:tblPr/>
              <a:tblGrid>
                <a:gridCol w="2803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0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DRE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1600" b="0" i="0" u="none" strike="noStrike" dirty="0">
                        <a:solidFill>
                          <a:srgbClr val="00FFCC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Receita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FFCC"/>
                          </a:solidFill>
                          <a:latin typeface="Calibri"/>
                        </a:rPr>
                        <a:t>R$ 200.000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Custos e despesas fixos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60.000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Custos</a:t>
                      </a:r>
                      <a:r>
                        <a:rPr lang="pt-BR" sz="16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 e despesas v</a:t>
                      </a: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ariáveis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100.000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Lucro Operacional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R$   40.000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Rec./Desp.</a:t>
                      </a:r>
                      <a:r>
                        <a:rPr lang="pt-BR" sz="1600" b="0" i="0" u="none" strike="noStrike" baseline="0" dirty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pt-BR" sz="1600" b="0" i="0" u="none" strike="noStrike" baseline="0" dirty="0" err="1">
                          <a:solidFill>
                            <a:schemeClr val="tx1"/>
                          </a:solidFill>
                          <a:latin typeface="Calibri"/>
                        </a:rPr>
                        <a:t>Não-Operacionais</a:t>
                      </a:r>
                      <a:endParaRPr lang="pt-BR" sz="1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          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LAIR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latin typeface="Calibri"/>
                        </a:rPr>
                        <a:t>R$   40.000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IR (40%)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R$   16.000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Lucro Líquido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66FFFF"/>
                          </a:solidFill>
                          <a:latin typeface="Calibri"/>
                        </a:rPr>
                        <a:t>R$   24.000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7" name="Retângulo 26"/>
          <p:cNvSpPr/>
          <p:nvPr/>
        </p:nvSpPr>
        <p:spPr>
          <a:xfrm>
            <a:off x="4990144" y="3192554"/>
            <a:ext cx="7626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pt-BR" sz="1600" dirty="0"/>
              <a:t>GAO</a:t>
            </a:r>
            <a:r>
              <a:rPr lang="pt-BR" sz="1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 </a:t>
            </a:r>
            <a:r>
              <a:rPr lang="pt-BR" sz="1600" dirty="0"/>
              <a:t>=</a:t>
            </a:r>
          </a:p>
        </p:txBody>
      </p:sp>
      <p:cxnSp>
        <p:nvCxnSpPr>
          <p:cNvPr id="28" name="Conector reto 27"/>
          <p:cNvCxnSpPr/>
          <p:nvPr/>
        </p:nvCxnSpPr>
        <p:spPr>
          <a:xfrm flipV="1">
            <a:off x="5723904" y="3378747"/>
            <a:ext cx="2685691" cy="5751"/>
          </a:xfrm>
          <a:prstGeom prst="line">
            <a:avLst/>
          </a:prstGeom>
          <a:ln w="1905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ângulo 28"/>
          <p:cNvSpPr/>
          <p:nvPr/>
        </p:nvSpPr>
        <p:spPr>
          <a:xfrm>
            <a:off x="6158574" y="3040244"/>
            <a:ext cx="19511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solidFill>
                  <a:schemeClr val="tx1">
                    <a:lumMod val="8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$200.000 </a:t>
            </a:r>
            <a:r>
              <a:rPr lang="pt-BR" sz="1600" dirty="0">
                <a:solidFill>
                  <a:schemeClr val="tx1">
                    <a:lumMod val="8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 $100.000</a:t>
            </a:r>
            <a:endParaRPr lang="pt-BR" sz="16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5686556" y="3368048"/>
            <a:ext cx="28328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solidFill>
                  <a:schemeClr val="tx1">
                    <a:lumMod val="8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$200.000 </a:t>
            </a:r>
            <a:r>
              <a:rPr lang="pt-BR" sz="1600" dirty="0">
                <a:solidFill>
                  <a:schemeClr val="tx1">
                    <a:lumMod val="8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 $100.000  $60.000</a:t>
            </a:r>
            <a:endParaRPr lang="pt-BR" sz="16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4995898" y="4017812"/>
            <a:ext cx="7626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"/>
            <a:r>
              <a:rPr lang="pt-BR" sz="1600" dirty="0"/>
              <a:t>GAO</a:t>
            </a:r>
            <a:r>
              <a:rPr lang="pt-BR" sz="1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 </a:t>
            </a:r>
            <a:r>
              <a:rPr lang="pt-BR" sz="1600" dirty="0"/>
              <a:t>=</a:t>
            </a:r>
          </a:p>
        </p:txBody>
      </p:sp>
      <p:cxnSp>
        <p:nvCxnSpPr>
          <p:cNvPr id="33" name="Conector reto 32"/>
          <p:cNvCxnSpPr/>
          <p:nvPr/>
        </p:nvCxnSpPr>
        <p:spPr>
          <a:xfrm flipV="1">
            <a:off x="5729658" y="4209691"/>
            <a:ext cx="1473399" cy="66"/>
          </a:xfrm>
          <a:prstGeom prst="line">
            <a:avLst/>
          </a:prstGeom>
          <a:ln w="1905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tângulo 40"/>
          <p:cNvSpPr/>
          <p:nvPr/>
        </p:nvSpPr>
        <p:spPr>
          <a:xfrm>
            <a:off x="5928319" y="3865502"/>
            <a:ext cx="9653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solidFill>
                  <a:schemeClr val="tx1">
                    <a:lumMod val="8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$100.000</a:t>
            </a:r>
            <a:endParaRPr lang="pt-BR" sz="16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5980417" y="4193306"/>
            <a:ext cx="86113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>
                <a:solidFill>
                  <a:schemeClr val="tx1">
                    <a:lumMod val="85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  <a:sym typeface="Symbol"/>
              </a:rPr>
              <a:t>$40.000</a:t>
            </a:r>
            <a:endParaRPr lang="pt-BR" sz="1600" dirty="0">
              <a:solidFill>
                <a:schemeClr val="tx1">
                  <a:lumMod val="85000"/>
                </a:schemeClr>
              </a:solidFill>
            </a:endParaRPr>
          </a:p>
        </p:txBody>
      </p:sp>
      <p:grpSp>
        <p:nvGrpSpPr>
          <p:cNvPr id="56" name="Grupo 55"/>
          <p:cNvGrpSpPr/>
          <p:nvPr/>
        </p:nvGrpSpPr>
        <p:grpSpPr>
          <a:xfrm>
            <a:off x="5942552" y="4899774"/>
            <a:ext cx="1613140" cy="715992"/>
            <a:chOff x="5942552" y="4899774"/>
            <a:chExt cx="1613140" cy="715992"/>
          </a:xfrm>
        </p:grpSpPr>
        <p:sp>
          <p:nvSpPr>
            <p:cNvPr id="46" name="Elipse 45"/>
            <p:cNvSpPr/>
            <p:nvPr/>
          </p:nvSpPr>
          <p:spPr>
            <a:xfrm>
              <a:off x="5942552" y="4899774"/>
              <a:ext cx="1613140" cy="715992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7" name="Retângulo 46"/>
            <p:cNvSpPr/>
            <p:nvPr/>
          </p:nvSpPr>
          <p:spPr>
            <a:xfrm>
              <a:off x="6207132" y="5075943"/>
              <a:ext cx="112627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 fontAlgn="b"/>
              <a:r>
                <a:rPr lang="pt-BR" dirty="0"/>
                <a:t>GAO = 2,5</a:t>
              </a:r>
            </a:p>
          </p:txBody>
        </p:sp>
      </p:grpSp>
      <p:grpSp>
        <p:nvGrpSpPr>
          <p:cNvPr id="49" name="Grupo 48"/>
          <p:cNvGrpSpPr/>
          <p:nvPr/>
        </p:nvGrpSpPr>
        <p:grpSpPr>
          <a:xfrm>
            <a:off x="508957" y="1397479"/>
            <a:ext cx="4356340" cy="1276710"/>
            <a:chOff x="2458528" y="4822166"/>
            <a:chExt cx="4356340" cy="1276710"/>
          </a:xfrm>
        </p:grpSpPr>
        <p:sp>
          <p:nvSpPr>
            <p:cNvPr id="50" name="Elipse 49"/>
            <p:cNvSpPr/>
            <p:nvPr/>
          </p:nvSpPr>
          <p:spPr>
            <a:xfrm>
              <a:off x="2458528" y="4822166"/>
              <a:ext cx="4356340" cy="127671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51" name="Grupo 99"/>
            <p:cNvGrpSpPr/>
            <p:nvPr/>
          </p:nvGrpSpPr>
          <p:grpSpPr>
            <a:xfrm>
              <a:off x="2790396" y="5139338"/>
              <a:ext cx="3491330" cy="697136"/>
              <a:chOff x="2415762" y="4984070"/>
              <a:chExt cx="3491330" cy="697136"/>
            </a:xfrm>
          </p:grpSpPr>
          <p:sp>
            <p:nvSpPr>
              <p:cNvPr id="52" name="Retângulo 51"/>
              <p:cNvSpPr/>
              <p:nvPr/>
            </p:nvSpPr>
            <p:spPr>
              <a:xfrm>
                <a:off x="2415762" y="5136380"/>
                <a:ext cx="8345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 fontAlgn="b"/>
                <a:r>
                  <a:rPr lang="pt-BR" dirty="0"/>
                  <a:t>GAO</a:t>
                </a:r>
                <a:r>
                  <a:rPr lang="pt-BR" dirty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rPr>
                  <a:t>  </a:t>
                </a:r>
                <a:r>
                  <a:rPr lang="pt-BR" dirty="0"/>
                  <a:t>=</a:t>
                </a:r>
              </a:p>
            </p:txBody>
          </p:sp>
          <p:cxnSp>
            <p:nvCxnSpPr>
              <p:cNvPr id="53" name="Conector reto 52"/>
              <p:cNvCxnSpPr/>
              <p:nvPr/>
            </p:nvCxnSpPr>
            <p:spPr>
              <a:xfrm flipV="1">
                <a:off x="3221401" y="5322573"/>
                <a:ext cx="2685691" cy="5751"/>
              </a:xfrm>
              <a:prstGeom prst="line">
                <a:avLst/>
              </a:prstGeom>
              <a:ln w="19050">
                <a:solidFill>
                  <a:schemeClr val="tx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Retângulo 53"/>
              <p:cNvSpPr/>
              <p:nvPr/>
            </p:nvSpPr>
            <p:spPr>
              <a:xfrm>
                <a:off x="3656071" y="4984070"/>
                <a:ext cx="166199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Receita </a:t>
                </a:r>
                <a:r>
                  <a:rPr lang="pt-BR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  <a:sym typeface="Symbol"/>
                  </a:rPr>
                  <a:t> </a:t>
                </a:r>
                <a:r>
                  <a:rPr lang="pt-BR" dirty="0" err="1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  <a:sym typeface="Symbol"/>
                  </a:rPr>
                  <a:t>CD</a:t>
                </a:r>
                <a:r>
                  <a:rPr lang="pt-BR" dirty="0" err="1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var</a:t>
                </a:r>
                <a:endParaRPr lang="pt-BR" dirty="0">
                  <a:solidFill>
                    <a:schemeClr val="tx1">
                      <a:lumMod val="85000"/>
                    </a:schemeClr>
                  </a:solidFill>
                </a:endParaRPr>
              </a:p>
            </p:txBody>
          </p:sp>
          <p:sp>
            <p:nvSpPr>
              <p:cNvPr id="55" name="Retângulo 54"/>
              <p:cNvSpPr/>
              <p:nvPr/>
            </p:nvSpPr>
            <p:spPr>
              <a:xfrm>
                <a:off x="3416955" y="5311874"/>
                <a:ext cx="238334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Receita </a:t>
                </a:r>
                <a:r>
                  <a:rPr lang="pt-BR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  <a:sym typeface="Symbol"/>
                  </a:rPr>
                  <a:t> </a:t>
                </a:r>
                <a:r>
                  <a:rPr lang="pt-BR" dirty="0" err="1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  <a:sym typeface="Symbol"/>
                  </a:rPr>
                  <a:t>CD</a:t>
                </a:r>
                <a:r>
                  <a:rPr lang="pt-BR" dirty="0" err="1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var</a:t>
                </a:r>
                <a:r>
                  <a:rPr lang="pt-BR" dirty="0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  <a:sym typeface="Symbol"/>
                  </a:rPr>
                  <a:t>  </a:t>
                </a:r>
                <a:r>
                  <a:rPr lang="pt-BR" dirty="0" err="1">
                    <a:solidFill>
                      <a:schemeClr val="tx1">
                        <a:lumMod val="85000"/>
                      </a:schemeClr>
                    </a:solidFill>
                    <a:latin typeface="Calibri" pitchFamily="34" charset="0"/>
                    <a:ea typeface="Calibri" pitchFamily="34" charset="0"/>
                    <a:cs typeface="Times New Roman" pitchFamily="18" charset="0"/>
                    <a:sym typeface="Symbol"/>
                  </a:rPr>
                  <a:t>CDfix</a:t>
                </a:r>
                <a:endParaRPr lang="pt-BR" dirty="0">
                  <a:solidFill>
                    <a:schemeClr val="tx1">
                      <a:lumMod val="85000"/>
                    </a:schemeClr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2936</TotalTime>
  <Words>1940</Words>
  <Application>Microsoft Office PowerPoint</Application>
  <PresentationFormat>Apresentação na tela (4:3)</PresentationFormat>
  <Paragraphs>575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4" baseType="lpstr">
      <vt:lpstr>Arial</vt:lpstr>
      <vt:lpstr>Arial Narrow</vt:lpstr>
      <vt:lpstr>Bookman Old Style</vt:lpstr>
      <vt:lpstr>Broadway</vt:lpstr>
      <vt:lpstr>Calibri</vt:lpstr>
      <vt:lpstr>Symbol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Tabajara Pimenta Junior</dc:creator>
  <cp:lastModifiedBy>Tabajara Pimenta Junior</cp:lastModifiedBy>
  <cp:revision>223</cp:revision>
  <dcterms:created xsi:type="dcterms:W3CDTF">2015-07-10T23:11:11Z</dcterms:created>
  <dcterms:modified xsi:type="dcterms:W3CDTF">2020-09-24T18:57:48Z</dcterms:modified>
</cp:coreProperties>
</file>