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5CD0-1D59-48F9-8E8E-A2BA6D1B5020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9450-9B3F-4631-9FF0-F465F205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75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5CD0-1D59-48F9-8E8E-A2BA6D1B5020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9450-9B3F-4631-9FF0-F465F205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35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5CD0-1D59-48F9-8E8E-A2BA6D1B5020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9450-9B3F-4631-9FF0-F465F205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11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5CD0-1D59-48F9-8E8E-A2BA6D1B5020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9450-9B3F-4631-9FF0-F465F205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86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5CD0-1D59-48F9-8E8E-A2BA6D1B5020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9450-9B3F-4631-9FF0-F465F205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66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5CD0-1D59-48F9-8E8E-A2BA6D1B5020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9450-9B3F-4631-9FF0-F465F205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44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5CD0-1D59-48F9-8E8E-A2BA6D1B5020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9450-9B3F-4631-9FF0-F465F205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5CD0-1D59-48F9-8E8E-A2BA6D1B5020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9450-9B3F-4631-9FF0-F465F205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32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5CD0-1D59-48F9-8E8E-A2BA6D1B5020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9450-9B3F-4631-9FF0-F465F205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10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5CD0-1D59-48F9-8E8E-A2BA6D1B5020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9450-9B3F-4631-9FF0-F465F205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19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5CD0-1D59-48F9-8E8E-A2BA6D1B5020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9450-9B3F-4631-9FF0-F465F205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68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55CD0-1D59-48F9-8E8E-A2BA6D1B5020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39450-9B3F-4631-9FF0-F465F205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42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1"/>
          <p:cNvSpPr txBox="1">
            <a:spLocks noChangeArrowheads="1"/>
          </p:cNvSpPr>
          <p:nvPr/>
        </p:nvSpPr>
        <p:spPr bwMode="auto">
          <a:xfrm>
            <a:off x="1919288" y="84138"/>
            <a:ext cx="8424862" cy="701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Aula Introdução ao Sistema Imunológico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4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Pontos chave dessa aula: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4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Funções do sistema imunológico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200" b="1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Diferenças entre imunidade inata e adaptativa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200" b="1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Leucócitos da imunidade inata e leucócitos da imunidade adaptativa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200" b="1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Diferenças no reconhecimento mediado por receptores expressos nos leucócitos da imunidade inata e adaptativa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200" b="1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Conceito de imunidade adaptativa humoral e adaptativa celular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200" b="1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Propriedades da resposta imune adaptativa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4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6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2"/>
          <p:cNvSpPr txBox="1">
            <a:spLocks noChangeArrowheads="1"/>
          </p:cNvSpPr>
          <p:nvPr/>
        </p:nvSpPr>
        <p:spPr bwMode="auto">
          <a:xfrm>
            <a:off x="1992313" y="952501"/>
            <a:ext cx="8252580" cy="4728987"/>
          </a:xfrm>
          <a:prstGeom prst="rect">
            <a:avLst/>
          </a:prstGeom>
          <a:noFill/>
          <a:ln w="2857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pt-BR" sz="2300" b="1">
                <a:solidFill>
                  <a:srgbClr val="9900CC"/>
                </a:solidFill>
                <a:latin typeface="Verdana" panose="020B0604030504040204" pitchFamily="34" charset="0"/>
              </a:rPr>
              <a:t>Conceitos importantes desta aula: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pt-BR" sz="2300" b="1">
                <a:solidFill>
                  <a:srgbClr val="000066"/>
                </a:solidFill>
                <a:latin typeface="Verdana" panose="020B0604030504040204" pitchFamily="34" charset="0"/>
              </a:rPr>
              <a:t>- Funções do Sistema Imunológico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pt-BR" sz="2300" b="1">
                <a:solidFill>
                  <a:srgbClr val="000066"/>
                </a:solidFill>
                <a:latin typeface="Verdana" panose="020B0604030504040204" pitchFamily="34" charset="0"/>
              </a:rPr>
              <a:t>- Imunidade Inata e Imunidade Adaptativa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pt-BR" sz="2300" b="1">
                <a:solidFill>
                  <a:srgbClr val="000066"/>
                </a:solidFill>
                <a:latin typeface="Verdana" panose="020B0604030504040204" pitchFamily="34" charset="0"/>
              </a:rPr>
              <a:t>- Constituintes Imunidade Inata: Fagócitos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pt-BR" sz="2300" b="1">
                <a:solidFill>
                  <a:srgbClr val="000066"/>
                </a:solidFill>
                <a:latin typeface="Verdana" panose="020B0604030504040204" pitchFamily="34" charset="0"/>
              </a:rPr>
              <a:t>- Constituintes Imunidade Adaptativa: Linfócitos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pt-BR" sz="2300" b="1">
                <a:solidFill>
                  <a:srgbClr val="000066"/>
                </a:solidFill>
                <a:latin typeface="Verdana" panose="020B0604030504040204" pitchFamily="34" charset="0"/>
              </a:rPr>
              <a:t>- Populações de Linfócitos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pt-BR" sz="2300" b="1">
                <a:solidFill>
                  <a:srgbClr val="000066"/>
                </a:solidFill>
                <a:latin typeface="Verdana" panose="020B0604030504040204" pitchFamily="34" charset="0"/>
              </a:rPr>
              <a:t>- Fases da Resposta Imune Adaptativa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pt-BR" sz="2300" b="1">
                <a:solidFill>
                  <a:srgbClr val="000066"/>
                </a:solidFill>
                <a:latin typeface="Verdana" panose="020B0604030504040204" pitchFamily="34" charset="0"/>
              </a:rPr>
              <a:t>- Propriedades da Resposta Imune Adaptativa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pt-BR" sz="2300" b="1">
                <a:solidFill>
                  <a:srgbClr val="000066"/>
                </a:solidFill>
                <a:latin typeface="Verdana" panose="020B0604030504040204" pitchFamily="34" charset="0"/>
              </a:rPr>
              <a:t>- Antígeno</a:t>
            </a:r>
            <a:endParaRPr lang="pt-BR" altLang="pt-BR" sz="2300" b="1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/>
          <p:cNvSpPr txBox="1">
            <a:spLocks noChangeArrowheads="1"/>
          </p:cNvSpPr>
          <p:nvPr/>
        </p:nvSpPr>
        <p:spPr bwMode="auto">
          <a:xfrm>
            <a:off x="1919288" y="84139"/>
            <a:ext cx="8424862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Aula Imunidade Inata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Pontos chave dessa aula: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200" b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Constituintes da imunidade inata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2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200" b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Reconhecimento por leucócitos da imunidade inata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2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200" b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Ações biológicas da imunidade inata: fagocitose, secreção de mediadores, </a:t>
            </a:r>
            <a:r>
              <a:rPr lang="pt-BR" altLang="pt-BR" sz="22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inflamação</a:t>
            </a:r>
            <a:endParaRPr lang="pt-BR" altLang="pt-BR" sz="22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2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200" b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Indução da resposta inflamatória aguda 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2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200" b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Respostas mediadas por leucócitos da imunidade inata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2"/>
          <p:cNvSpPr txBox="1">
            <a:spLocks noChangeArrowheads="1"/>
          </p:cNvSpPr>
          <p:nvPr/>
        </p:nvSpPr>
        <p:spPr bwMode="auto">
          <a:xfrm>
            <a:off x="1577976" y="260351"/>
            <a:ext cx="8982075" cy="5484813"/>
          </a:xfrm>
          <a:prstGeom prst="rect">
            <a:avLst/>
          </a:prstGeom>
          <a:noFill/>
          <a:ln w="2857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339966"/>
                </a:solidFill>
                <a:latin typeface="Verdana" panose="020B0604030504040204" pitchFamily="34" charset="0"/>
              </a:rPr>
              <a:t>Conceitos importantes desta aula: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pt-BR" altLang="pt-BR" sz="2400" b="1">
              <a:solidFill>
                <a:srgbClr val="9900CC"/>
              </a:solidFill>
              <a:latin typeface="Verdana" panose="020B060403050404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pt-BR" altLang="pt-BR" sz="2000" b="1">
                <a:solidFill>
                  <a:srgbClr val="1C1C1C"/>
                </a:solidFill>
                <a:latin typeface="Verdana" panose="020B0604030504040204" pitchFamily="34" charset="0"/>
              </a:rPr>
              <a:t>- Conceito e funções da imunidade inata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000" b="1">
                <a:solidFill>
                  <a:srgbClr val="1C1C1C"/>
                </a:solidFill>
                <a:latin typeface="Verdana" panose="020B0604030504040204" pitchFamily="34" charset="0"/>
              </a:rPr>
              <a:t>- Receptores de reconhecimento de padrões (PRR): TLR, NLR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000" b="1">
                <a:solidFill>
                  <a:srgbClr val="1C1C1C"/>
                </a:solidFill>
                <a:latin typeface="Verdana" panose="020B0604030504040204" pitchFamily="34" charset="0"/>
              </a:rPr>
              <a:t>- PAMP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000" b="1">
                <a:solidFill>
                  <a:srgbClr val="1C1C1C"/>
                </a:solidFill>
                <a:latin typeface="Verdana" panose="020B0604030504040204" pitchFamily="34" charset="0"/>
              </a:rPr>
              <a:t>- Ativação dos fagócitos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000" b="1">
                <a:solidFill>
                  <a:srgbClr val="1C1C1C"/>
                </a:solidFill>
                <a:latin typeface="Verdana" panose="020B0604030504040204" pitchFamily="34" charset="0"/>
              </a:rPr>
              <a:t>- Inflamação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latin typeface="Verdana" panose="020B0604030504040204" pitchFamily="34" charset="0"/>
              </a:rPr>
              <a:t>- Inflamação aguda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1C1C1C"/>
                </a:solidFill>
                <a:latin typeface="Verdana" panose="020B0604030504040204" pitchFamily="34" charset="0"/>
              </a:rPr>
              <a:t>- Inflamação local e sistêmica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1C1C1C"/>
                </a:solidFill>
                <a:latin typeface="Verdana" panose="020B0604030504040204" pitchFamily="34" charset="0"/>
              </a:rPr>
              <a:t>- Funções efetoras dos neutrófilos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pt-BR" sz="2000" b="1">
                <a:solidFill>
                  <a:srgbClr val="1C1C1C"/>
                </a:solidFill>
                <a:latin typeface="Verdana" panose="020B0604030504040204" pitchFamily="34" charset="0"/>
              </a:rPr>
              <a:t>- Funções efetoras dos macrófagos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endParaRPr lang="pt-BR" altLang="pt-BR" sz="2000" b="1">
              <a:solidFill>
                <a:srgbClr val="1C1C1C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217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Vania</dc:creator>
  <cp:lastModifiedBy>Vania</cp:lastModifiedBy>
  <cp:revision>1</cp:revision>
  <dcterms:created xsi:type="dcterms:W3CDTF">2020-02-19T13:03:40Z</dcterms:created>
  <dcterms:modified xsi:type="dcterms:W3CDTF">2020-02-19T13:04:53Z</dcterms:modified>
</cp:coreProperties>
</file>