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5" r:id="rId4"/>
    <p:sldId id="276" r:id="rId5"/>
    <p:sldId id="277" r:id="rId6"/>
    <p:sldId id="303" r:id="rId7"/>
    <p:sldId id="302" r:id="rId8"/>
    <p:sldId id="278" r:id="rId9"/>
    <p:sldId id="279" r:id="rId10"/>
    <p:sldId id="281" r:id="rId11"/>
    <p:sldId id="282" r:id="rId12"/>
    <p:sldId id="283" r:id="rId13"/>
    <p:sldId id="299" r:id="rId14"/>
    <p:sldId id="286" r:id="rId15"/>
    <p:sldId id="287" r:id="rId16"/>
    <p:sldId id="288" r:id="rId17"/>
    <p:sldId id="289" r:id="rId18"/>
    <p:sldId id="304" r:id="rId19"/>
    <p:sldId id="290" r:id="rId20"/>
    <p:sldId id="291" r:id="rId21"/>
    <p:sldId id="293" r:id="rId22"/>
    <p:sldId id="294" r:id="rId23"/>
    <p:sldId id="305" r:id="rId24"/>
    <p:sldId id="295" r:id="rId25"/>
    <p:sldId id="296" r:id="rId26"/>
    <p:sldId id="297" r:id="rId27"/>
    <p:sldId id="298" r:id="rId28"/>
    <p:sldId id="300" r:id="rId29"/>
    <p:sldId id="301" r:id="rId30"/>
    <p:sldId id="306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27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44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2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9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81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82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8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72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7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00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74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1137-DCA7-43A3-8354-3C981218FAE1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0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556086" y="408427"/>
            <a:ext cx="10635914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ACH4106- BIOLOGIA DO CORPO HUMANO</a:t>
            </a: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03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TRANSMISSÃO NERVOSA E POTENCIAL DE AÇÃO</a:t>
            </a:r>
            <a:endParaRPr lang="pt-BR" altLang="en-US" sz="4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elidamarnunes@gmail.com</a:t>
            </a: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03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Setembro de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2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1337"/>
            <a:ext cx="11827175" cy="318733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No sistema nervoso, verifica-se que os neurônios dispõem-se diferenciadamente de modo a dar origem a duas regiões com coloração distinta entre si e que podem ser notadas macroscopicamente: a substância </a:t>
            </a:r>
            <a:r>
              <a:rPr lang="pt-BR" sz="2400" dirty="0" smtClean="0"/>
              <a:t>cinzenta (corpos celulares), </a:t>
            </a:r>
            <a:r>
              <a:rPr lang="pt-BR" sz="2400" dirty="0"/>
              <a:t>e a substância </a:t>
            </a:r>
            <a:r>
              <a:rPr lang="pt-BR" sz="2400" dirty="0" smtClean="0"/>
              <a:t>branca (os axônios);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Os </a:t>
            </a:r>
            <a:r>
              <a:rPr lang="pt-BR" sz="2400" dirty="0"/>
              <a:t>nervos são conjuntos de fibras nervosas organizadas em feixes, unidos por tecidos conjuntivo </a:t>
            </a:r>
            <a:r>
              <a:rPr lang="pt-BR" sz="2400" dirty="0" smtClean="0"/>
              <a:t>denso;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F0000"/>
                </a:solidFill>
              </a:rPr>
              <a:t>- Como ocorre a passagem dos impulsos nervosos ao cérebro?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Os impulsos nervosos passam pelo sistema nervoso central e periférico. Essas células nervosas se localizam principalmente nos nervos que passam pela coluna vertebral e seguem para todo o corpo</a:t>
            </a:r>
            <a:endParaRPr lang="pt-BR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44040" y="103868"/>
            <a:ext cx="8593183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694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208371"/>
            <a:ext cx="11769634" cy="928097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+mn-lt"/>
              </a:rPr>
              <a:t>TRANSMISSÃO NERVOSA –SINAPSE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4320" y="1358537"/>
            <a:ext cx="11769634" cy="523820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Canais iônicos controlados por voltagem. Transferem um sinal elétrico ou corrente de uma célula para outra por junções comunicantes. Rápida condução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Sinal elétrico da célula pré-sináptica é convertido em sinal químico Utilizam neurotransmissores. Ligação de neurotransmissor com o seu receptor na célula pós-sináptica inicia uma resposta elétrica;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A: principais tipos de sinalização. B: a célula emissora inicia o processo liberando moléculas sinalizadoras, que poderá se ligar a receptores específicos em células-alvo. A ativação dos receptores desencadeia cascatas de reações intracelulares que levam às respostas da célula;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POTENCIAL ELÉTRICO/AÇÃO OU DE CARGA ELÉTRICA é quando toda a membrana celular tem propriedades elétricas. Passagem de carga elétrica pela membrana são utilizados para transmissão de sinais, ativados para funções celulares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2540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183" y="1325563"/>
            <a:ext cx="11767457" cy="5463449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A transmissão do impulso nervoso é um </a:t>
            </a:r>
            <a:r>
              <a:rPr lang="pt-BR" sz="2400" b="1" dirty="0"/>
              <a:t>fenômeno eletroquímico que ocorre nas células nervosas</a:t>
            </a:r>
            <a:r>
              <a:rPr lang="pt-BR" sz="2400" dirty="0"/>
              <a:t> e faz o sistema nervoso </a:t>
            </a:r>
            <a:r>
              <a:rPr lang="pt-BR" sz="2400" dirty="0" smtClean="0"/>
              <a:t>funcionar;</a:t>
            </a:r>
          </a:p>
          <a:p>
            <a:pPr algn="just"/>
            <a:r>
              <a:rPr lang="pt-BR" sz="2400" dirty="0" smtClean="0"/>
              <a:t>É </a:t>
            </a:r>
            <a:r>
              <a:rPr lang="pt-BR" sz="2400" dirty="0"/>
              <a:t>o resultado das mudanças das cargas elétricas na membrana dos neurônios, células especializadas no processamento de </a:t>
            </a:r>
            <a:r>
              <a:rPr lang="pt-BR" sz="2400" dirty="0" smtClean="0"/>
              <a:t>informações;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 fontAlgn="base"/>
            <a:r>
              <a:rPr lang="pt-BR" sz="2400" b="1" dirty="0" smtClean="0">
                <a:solidFill>
                  <a:srgbClr val="FF0000"/>
                </a:solidFill>
              </a:rPr>
              <a:t>Como Ocorre a Propagação dos Impulsos Nervosos?</a:t>
            </a:r>
          </a:p>
          <a:p>
            <a:pPr algn="just" fontAlgn="base"/>
            <a:r>
              <a:rPr lang="pt-BR" sz="2400" dirty="0" smtClean="0"/>
              <a:t>O impulso nervoso é um fenômeno eletroquímico, portanto envolve aspectos químicos e elétricos;</a:t>
            </a:r>
          </a:p>
          <a:p>
            <a:pPr algn="just" fontAlgn="base"/>
            <a:r>
              <a:rPr lang="pt-BR" sz="2400" dirty="0" smtClean="0"/>
              <a:t>O </a:t>
            </a:r>
            <a:r>
              <a:rPr lang="pt-BR" sz="2400" b="1" dirty="0" smtClean="0"/>
              <a:t>aspecto elétrico</a:t>
            </a:r>
            <a:r>
              <a:rPr lang="pt-BR" sz="2400" dirty="0" smtClean="0"/>
              <a:t> é a </a:t>
            </a:r>
            <a:r>
              <a:rPr lang="pt-BR" sz="2400" b="1" dirty="0" smtClean="0"/>
              <a:t>propagação de um sinal dentro de um neurônio</a:t>
            </a:r>
            <a:r>
              <a:rPr lang="pt-BR" sz="2400" dirty="0" smtClean="0"/>
              <a:t>. Geralmente se inicia no corpo celular e é transmitido na direção dos axônios;</a:t>
            </a:r>
          </a:p>
          <a:p>
            <a:pPr algn="just" fontAlgn="base"/>
            <a:r>
              <a:rPr lang="pt-BR" sz="2400" dirty="0" smtClean="0"/>
              <a:t>O</a:t>
            </a:r>
            <a:r>
              <a:rPr lang="pt-BR" sz="2400" b="1" dirty="0" smtClean="0"/>
              <a:t> fenômeno químico consiste nas sinapses</a:t>
            </a:r>
            <a:r>
              <a:rPr lang="pt-BR" sz="2400" dirty="0" smtClean="0"/>
              <a:t>, que são a transmissão do impulso de uma célula a outra, através de substâncias chamadas neurotransmissores.</a:t>
            </a:r>
          </a:p>
          <a:p>
            <a:pPr algn="just"/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2806" y="103868"/>
            <a:ext cx="9285514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2087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" y="1094105"/>
            <a:ext cx="1197864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Consiste na</a:t>
            </a:r>
            <a:r>
              <a:rPr lang="pt-BR" sz="2400" dirty="0"/>
              <a:t> </a:t>
            </a:r>
            <a:r>
              <a:rPr lang="pt-BR" sz="2400" b="1" dirty="0"/>
              <a:t>transmissão</a:t>
            </a:r>
            <a:r>
              <a:rPr lang="pt-BR" sz="2400" dirty="0"/>
              <a:t> </a:t>
            </a:r>
            <a:r>
              <a:rPr lang="pt-BR" sz="2400" dirty="0" smtClean="0"/>
              <a:t>da alteração </a:t>
            </a:r>
            <a:r>
              <a:rPr lang="pt-BR" sz="2400" dirty="0"/>
              <a:t>elétrica ao longo da membrana do neurônio, a partir do ponto em que ele foi </a:t>
            </a:r>
            <a:r>
              <a:rPr lang="pt-BR" sz="2400" dirty="0" smtClean="0"/>
              <a:t>estimulado;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direção normal do impulso no organismo é do corpo celular para o </a:t>
            </a:r>
            <a:r>
              <a:rPr lang="pt-BR" sz="2400" dirty="0" smtClean="0"/>
              <a:t>axônio;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- Como </a:t>
            </a:r>
            <a:r>
              <a:rPr lang="pt-BR" sz="2400" b="1" dirty="0">
                <a:solidFill>
                  <a:srgbClr val="FF0000"/>
                </a:solidFill>
              </a:rPr>
              <a:t>acontece a transmissão nervosa?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No neurônio</a:t>
            </a:r>
            <a:r>
              <a:rPr lang="pt-BR" sz="2400" dirty="0"/>
              <a:t>, os estímulos se propagam sempre no mesmo </a:t>
            </a:r>
            <a:r>
              <a:rPr lang="pt-BR" sz="2400" dirty="0" smtClean="0"/>
              <a:t>sentido, recebidos </a:t>
            </a:r>
            <a:r>
              <a:rPr lang="pt-BR" sz="2400" dirty="0"/>
              <a:t>pelos dendritos, seguem pelo corpo celular, percorrem o axônio e, da extremidade deste, são passados à célula seguinte (dendrito – corpo celular – axônio</a:t>
            </a:r>
            <a:r>
              <a:rPr lang="pt-BR" sz="2400" dirty="0" smtClean="0"/>
              <a:t>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Quando </a:t>
            </a:r>
            <a:r>
              <a:rPr lang="pt-BR" sz="2400" dirty="0"/>
              <a:t>um neurônio recebe um </a:t>
            </a:r>
            <a:r>
              <a:rPr lang="pt-BR" sz="2400" dirty="0" smtClean="0"/>
              <a:t>estímulo forte </a:t>
            </a:r>
            <a:r>
              <a:rPr lang="pt-BR" sz="2400" dirty="0"/>
              <a:t>o suficiente, </a:t>
            </a:r>
            <a:r>
              <a:rPr lang="pt-BR" sz="2400" dirty="0" smtClean="0"/>
              <a:t>ocorre </a:t>
            </a:r>
            <a:r>
              <a:rPr lang="pt-BR" sz="2400" dirty="0"/>
              <a:t>a produção de um impulso </a:t>
            </a:r>
            <a:r>
              <a:rPr lang="pt-BR" sz="2400" dirty="0" smtClean="0"/>
              <a:t>nervoso, ou transmissão da informação. </a:t>
            </a:r>
            <a:r>
              <a:rPr lang="pt-BR" sz="2400" dirty="0"/>
              <a:t> </a:t>
            </a:r>
            <a:endParaRPr lang="pt-BR" sz="24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2806" y="103868"/>
            <a:ext cx="9285514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920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102" y="1524232"/>
            <a:ext cx="4552406" cy="602785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 </a:t>
            </a:r>
            <a:r>
              <a:rPr lang="pt-BR" sz="2400" b="1" u="sng" dirty="0">
                <a:solidFill>
                  <a:srgbClr val="0070C0"/>
                </a:solidFill>
              </a:rPr>
              <a:t>TRANSMISSÃO DE INFORMAÇÃO 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503" y="1825625"/>
            <a:ext cx="11939451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Quando </a:t>
            </a:r>
            <a:r>
              <a:rPr lang="pt-BR" sz="2400" dirty="0"/>
              <a:t>um neurônio recebe um estímulo, se este é forte o suficiente, leva a produção de um </a:t>
            </a:r>
            <a:r>
              <a:rPr lang="pt-BR" sz="2400" b="1" dirty="0"/>
              <a:t>impulso nervoso</a:t>
            </a:r>
            <a:r>
              <a:rPr lang="pt-BR" sz="2400" dirty="0"/>
              <a:t>. O impulso nervoso corresponde a uma corrente elétrica que caminha rapidamente no axônio até os botões </a:t>
            </a:r>
            <a:r>
              <a:rPr lang="pt-BR" sz="2400" dirty="0" smtClean="0"/>
              <a:t>sinápticos;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/>
              <a:t>impulso nervoso para começar precisa encontrar a membrana numa condição denominada </a:t>
            </a:r>
            <a:r>
              <a:rPr lang="pt-BR" sz="2400" b="1" dirty="0"/>
              <a:t>potencial de repouso</a:t>
            </a:r>
            <a:r>
              <a:rPr lang="pt-BR" sz="2400" dirty="0"/>
              <a:t>; uma vez iniciado, se auto </a:t>
            </a:r>
            <a:r>
              <a:rPr lang="pt-BR" sz="2400" dirty="0" smtClean="0"/>
              <a:t>propagará,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No neurônio não estimulado ou em repouso, a superfície interna da membrana plasmática tem uma carga negativa comparada com o fluido tecidual adjacente (fig.4.4). A membrana plasmática esta assim </a:t>
            </a:r>
            <a:r>
              <a:rPr lang="pt-BR" sz="2400" b="1" dirty="0"/>
              <a:t>polarizada</a:t>
            </a:r>
            <a:r>
              <a:rPr lang="pt-BR" sz="2400" dirty="0"/>
              <a:t>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85503" y="365374"/>
            <a:ext cx="9285514" cy="797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504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536" y="784775"/>
            <a:ext cx="5225143" cy="3283873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107536" y="273686"/>
            <a:ext cx="5954485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5052" y="4022583"/>
            <a:ext cx="119394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 Segmento de um axônio em repouso. Sódio (Na+) é bombeado para fora da célula, enquanto que o potássio (K+) é bombeado para dentro. Este processo ocorre </a:t>
            </a:r>
            <a:r>
              <a:rPr lang="pt-BR" sz="2400" dirty="0" smtClean="0"/>
              <a:t>contra </a:t>
            </a:r>
            <a:r>
              <a:rPr lang="pt-BR" sz="2400" dirty="0"/>
              <a:t>o gradiente de concentração, pois há mais Na+ no meio extra celular do que K+, que predomina no interior da célula. Este é o papel da proteína transportadora de Na+ e K+, chamada bomba de Na+/K+. Devido à distribuição diferencial dos íons, a parte interna do axônio é carregada negativamente, comparada com o fluido externo. A presença de outras moléculas carregadas negativamente e outros íons contribuem para esta polaridade. </a:t>
            </a:r>
          </a:p>
        </p:txBody>
      </p:sp>
    </p:spTree>
    <p:extLst>
      <p:ext uri="{BB962C8B-B14F-4D97-AF65-F5344CB8AC3E}">
        <p14:creationId xmlns:p14="http://schemas.microsoft.com/office/powerpoint/2010/main" val="89643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80346"/>
            <a:ext cx="12059194" cy="617404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 Quando </a:t>
            </a:r>
            <a:r>
              <a:rPr lang="pt-BR" dirty="0"/>
              <a:t>cargas elétricas estão separadas desta maneira, há uma </a:t>
            </a:r>
            <a:r>
              <a:rPr lang="pt-BR" b="1" dirty="0"/>
              <a:t>diferença de energia potencial elétrica </a:t>
            </a:r>
            <a:r>
              <a:rPr lang="pt-BR" dirty="0"/>
              <a:t>através da </a:t>
            </a:r>
            <a:r>
              <a:rPr lang="pt-BR" dirty="0" smtClean="0"/>
              <a:t>membrana;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Se </a:t>
            </a:r>
            <a:r>
              <a:rPr lang="pt-BR" dirty="0"/>
              <a:t>fosse permitido as cargas juntarem-se, teriam um </a:t>
            </a:r>
            <a:r>
              <a:rPr lang="pt-BR" u="sng" dirty="0"/>
              <a:t>potencial </a:t>
            </a:r>
            <a:r>
              <a:rPr lang="pt-BR" dirty="0"/>
              <a:t>de trabalho. O trabalho que poderia ser realizado pode ser expresso em </a:t>
            </a:r>
            <a:r>
              <a:rPr lang="pt-BR" dirty="0" err="1" smtClean="0"/>
              <a:t>milivolts</a:t>
            </a:r>
            <a:r>
              <a:rPr lang="pt-BR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No </a:t>
            </a:r>
            <a:r>
              <a:rPr lang="pt-BR" dirty="0"/>
              <a:t>neurônio em repouso, a diferença de potencial através da membrana plasmática é chamada de </a:t>
            </a:r>
            <a:r>
              <a:rPr lang="pt-BR" b="1" dirty="0"/>
              <a:t>potencial de membrana </a:t>
            </a:r>
            <a:r>
              <a:rPr lang="pt-BR" dirty="0"/>
              <a:t>ou </a:t>
            </a:r>
            <a:r>
              <a:rPr lang="pt-BR" b="1" dirty="0"/>
              <a:t>potencial de repouso</a:t>
            </a:r>
            <a:r>
              <a:rPr lang="pt-BR" dirty="0"/>
              <a:t>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02578" y="4054"/>
            <a:ext cx="5458097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846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183" y="963476"/>
            <a:ext cx="11795760" cy="4758055"/>
          </a:xfrm>
        </p:spPr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Quando </a:t>
            </a:r>
            <a:r>
              <a:rPr lang="pt-BR" sz="2400" dirty="0"/>
              <a:t>os neurônios estão em repouso, sua membrana está negativamente carregada em relação a sua parte </a:t>
            </a:r>
            <a:r>
              <a:rPr lang="pt-BR" sz="2400" dirty="0" smtClean="0"/>
              <a:t>externa;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Existe </a:t>
            </a:r>
            <a:r>
              <a:rPr lang="pt-BR" sz="2400" dirty="0"/>
              <a:t>uma diferença de potencial elétrico (cerca de 70 </a:t>
            </a:r>
            <a:r>
              <a:rPr lang="pt-BR" sz="2400" dirty="0" err="1"/>
              <a:t>milivolts</a:t>
            </a:r>
            <a:r>
              <a:rPr lang="pt-BR" sz="2400" dirty="0"/>
              <a:t>) chamada de potencial de </a:t>
            </a:r>
            <a:r>
              <a:rPr lang="pt-BR" sz="2400" dirty="0" smtClean="0"/>
              <a:t>repouso;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Acontece a </a:t>
            </a:r>
            <a:r>
              <a:rPr lang="pt-BR" sz="2400" b="1" dirty="0"/>
              <a:t>inversão das cargas elétricas no interior da membrana de forma rápida e brusca</a:t>
            </a:r>
            <a:r>
              <a:rPr lang="pt-BR" sz="2400" dirty="0"/>
              <a:t>, que se torna positiva em relação à sua superfície </a:t>
            </a:r>
            <a:r>
              <a:rPr lang="pt-BR" sz="2400" dirty="0" smtClean="0"/>
              <a:t>externa;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Essas mudanças das cargas elétricas produzem uma diferença no potencial elétrico entre a parte interna e externa da membrana, a que se dá o nome de </a:t>
            </a:r>
            <a:r>
              <a:rPr lang="pt-BR" sz="2400" b="1" dirty="0"/>
              <a:t>potencial de </a:t>
            </a:r>
            <a:r>
              <a:rPr lang="pt-BR" sz="2400" b="1" dirty="0" smtClean="0"/>
              <a:t>ação;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98520" y="166007"/>
            <a:ext cx="6045925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188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753" y="1564368"/>
            <a:ext cx="11743509" cy="4718866"/>
          </a:xfrm>
        </p:spPr>
        <p:txBody>
          <a:bodyPr>
            <a:normAutofit fontScale="92500" lnSpcReduction="20000"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Essa </a:t>
            </a:r>
            <a:r>
              <a:rPr lang="pt-BR" dirty="0"/>
              <a:t>alteração elétrica ocorre em uma pequena área e vai se espalhando ao longo da célula;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Esse evento é chamado de </a:t>
            </a:r>
            <a:r>
              <a:rPr lang="pt-BR" b="1" dirty="0"/>
              <a:t>despolarização</a:t>
            </a:r>
            <a:r>
              <a:rPr lang="pt-BR" dirty="0"/>
              <a:t> e dura alguns segundos retornando em seguida à situação de repouso, é a </a:t>
            </a:r>
            <a:r>
              <a:rPr lang="pt-BR" b="1" dirty="0" err="1" smtClean="0"/>
              <a:t>repolarização</a:t>
            </a:r>
            <a:r>
              <a:rPr lang="pt-BR" dirty="0" smtClean="0"/>
              <a:t>;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endParaRPr lang="pt-BR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A membrana plasmática alcança seu potencial de repouso pela atividade eficiente da </a:t>
            </a:r>
            <a:r>
              <a:rPr lang="pt-BR" b="1" dirty="0"/>
              <a:t>bomba de sódio/ potássio/ </a:t>
            </a:r>
            <a:r>
              <a:rPr lang="pt-BR" b="1" dirty="0" err="1"/>
              <a:t>ATPase</a:t>
            </a:r>
            <a:r>
              <a:rPr lang="pt-BR" dirty="0"/>
              <a:t>, que transporta sódio e potássio para o interior e exterior do </a:t>
            </a:r>
            <a:r>
              <a:rPr lang="pt-BR" dirty="0" smtClean="0"/>
              <a:t>neurônio;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A proteína transportadora de Na+ e K+ é na realidade uma enzima, </a:t>
            </a:r>
            <a:r>
              <a:rPr lang="pt-BR" dirty="0" err="1"/>
              <a:t>ATPase</a:t>
            </a:r>
            <a:r>
              <a:rPr lang="pt-BR" dirty="0"/>
              <a:t>, que hidrolisa a molécula de </a:t>
            </a:r>
            <a:r>
              <a:rPr lang="pt-BR" dirty="0" err="1"/>
              <a:t>ATP,"gerando</a:t>
            </a:r>
            <a:r>
              <a:rPr lang="pt-BR" dirty="0"/>
              <a:t>" a energia necessária para o transporte destes íons através da membrana.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150326" y="260622"/>
            <a:ext cx="6045925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850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1337"/>
            <a:ext cx="11965577" cy="56845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Três </a:t>
            </a:r>
            <a:r>
              <a:rPr lang="pt-BR" dirty="0"/>
              <a:t>íons Na+ são bombeados fora da célula para cada dois íons K+ bombeados para dentro. Ambos os íons Na+ e K+ podem se difundir de volta através da membrana, a favor de seu gradiente de concentração.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Todavia</a:t>
            </a:r>
            <a:r>
              <a:rPr lang="pt-BR" dirty="0"/>
              <a:t>, a membrana é mais permeável ao K+ do que ao Na+. Assim, grande amostra de K+ pode sair, e somente pequena amostra de Na+ volta para dentro. Como resultado, mais cargas positivas são mantidas fora da membrana que dentro.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Proteínas negativamente carregadas e outras moléculas grandes contribuem para as cargas negativas relativas ao lado interno da membrana plasmática, pois não se difunde para fora da </a:t>
            </a:r>
            <a:r>
              <a:rPr lang="pt-BR" dirty="0" smtClean="0"/>
              <a:t>célula;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Num certo ponto, a carga positiva externa torna-se tão alta que não é mais possível a saída de K+. Neste ponto o neurônio alcançou seu </a:t>
            </a:r>
            <a:r>
              <a:rPr lang="pt-BR" b="1" dirty="0"/>
              <a:t>potencial de repouso</a:t>
            </a:r>
            <a:r>
              <a:rPr lang="pt-BR" dirty="0"/>
              <a:t>, cerca de -70 </a:t>
            </a:r>
            <a:r>
              <a:rPr lang="pt-BR" dirty="0" err="1"/>
              <a:t>milivolts</a:t>
            </a:r>
            <a:endParaRPr lang="pt-BR" dirty="0"/>
          </a:p>
          <a:p>
            <a:pPr algn="just"/>
            <a:endParaRPr lang="pt-BR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397431" y="0"/>
            <a:ext cx="5170714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850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33650" y="170499"/>
            <a:ext cx="54058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ROTEIRO-CONTEÚDO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65318" y="1811827"/>
            <a:ext cx="6003025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2800" b="1" dirty="0" smtClean="0"/>
              <a:t>Transmissão Nervosa – Sinapses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Potencial de Ação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Artigo </a:t>
            </a:r>
            <a:r>
              <a:rPr lang="pt-BR" sz="2800" b="1" dirty="0" smtClean="0"/>
              <a:t>Científico</a:t>
            </a:r>
            <a:endParaRPr lang="pt-BR" sz="2800" b="1" dirty="0" smtClean="0"/>
          </a:p>
          <a:p>
            <a:pPr marL="514350" indent="-514350">
              <a:buAutoNum type="arabicPeriod"/>
            </a:pPr>
            <a:r>
              <a:rPr lang="pt-BR" sz="2800" b="1" dirty="0" smtClean="0"/>
              <a:t>Referências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0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7955752" y="1580606"/>
            <a:ext cx="4236248" cy="5185954"/>
            <a:chOff x="4314092" y="333900"/>
            <a:chExt cx="4766714" cy="6311221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4092" y="333900"/>
              <a:ext cx="4672930" cy="1655305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4092" y="1969474"/>
              <a:ext cx="4672930" cy="1569942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4770" y="3545029"/>
              <a:ext cx="4626036" cy="1600984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4770" y="5145022"/>
              <a:ext cx="4532252" cy="1500099"/>
            </a:xfrm>
            <a:prstGeom prst="rect">
              <a:avLst/>
            </a:prstGeom>
          </p:spPr>
        </p:pic>
      </p:grp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87733" y="190369"/>
            <a:ext cx="6189617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089361"/>
            <a:ext cx="7863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70C0"/>
                </a:solidFill>
              </a:rPr>
              <a:t>Como ocorre o potencial de ação na transmissão da informação?</a:t>
            </a:r>
          </a:p>
          <a:p>
            <a:pPr algn="just"/>
            <a:endParaRPr lang="pt-BR" sz="2400" b="1" dirty="0" smtClean="0">
              <a:solidFill>
                <a:srgbClr val="0070C0"/>
              </a:solidFill>
            </a:endParaRPr>
          </a:p>
          <a:p>
            <a:pPr marL="457200" indent="-457200" algn="just">
              <a:buAutoNum type="alphaLcParenR"/>
            </a:pPr>
            <a:r>
              <a:rPr lang="pt-BR" sz="2400" dirty="0" smtClean="0"/>
              <a:t>O </a:t>
            </a:r>
            <a:r>
              <a:rPr lang="pt-BR" sz="2400" dirty="0">
                <a:solidFill>
                  <a:srgbClr val="0070C0"/>
                </a:solidFill>
              </a:rPr>
              <a:t>dendrito</a:t>
            </a:r>
            <a:r>
              <a:rPr lang="pt-BR" sz="2400" dirty="0"/>
              <a:t> é </a:t>
            </a:r>
            <a:r>
              <a:rPr lang="pt-BR" sz="2400" dirty="0">
                <a:solidFill>
                  <a:srgbClr val="0070C0"/>
                </a:solidFill>
              </a:rPr>
              <a:t>estimulado</a:t>
            </a:r>
            <a:r>
              <a:rPr lang="pt-BR" sz="2400" dirty="0"/>
              <a:t> suficientemente para </a:t>
            </a:r>
            <a:r>
              <a:rPr lang="pt-BR" sz="2400" dirty="0">
                <a:solidFill>
                  <a:srgbClr val="0070C0"/>
                </a:solidFill>
              </a:rPr>
              <a:t>despolarizar</a:t>
            </a:r>
            <a:r>
              <a:rPr lang="pt-BR" sz="2400" dirty="0"/>
              <a:t> a membrana ao nível de </a:t>
            </a:r>
            <a:r>
              <a:rPr lang="pt-BR" sz="2400" dirty="0" smtClean="0"/>
              <a:t>disparo (o </a:t>
            </a:r>
            <a:r>
              <a:rPr lang="pt-BR" sz="2400" dirty="0"/>
              <a:t>axônio em (a) é mostrado no estado de repouso; 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marL="457200" indent="-457200" algn="just">
              <a:buAutoNum type="alphaLcParenR"/>
            </a:pPr>
            <a:r>
              <a:rPr lang="pt-BR" sz="2400" dirty="0" smtClean="0"/>
              <a:t>b</a:t>
            </a:r>
            <a:r>
              <a:rPr lang="pt-BR" sz="2400" dirty="0"/>
              <a:t>) e c) o </a:t>
            </a:r>
            <a:r>
              <a:rPr lang="pt-BR" sz="2400" dirty="0">
                <a:solidFill>
                  <a:srgbClr val="0070C0"/>
                </a:solidFill>
              </a:rPr>
              <a:t>impulso</a:t>
            </a:r>
            <a:r>
              <a:rPr lang="pt-BR" sz="2400" dirty="0"/>
              <a:t> é transmitido como uma </a:t>
            </a:r>
            <a:r>
              <a:rPr lang="pt-BR" sz="2400" dirty="0">
                <a:solidFill>
                  <a:srgbClr val="0070C0"/>
                </a:solidFill>
              </a:rPr>
              <a:t>onda </a:t>
            </a:r>
            <a:r>
              <a:rPr lang="pt-BR" sz="2400" dirty="0"/>
              <a:t>que caminha ao longo do </a:t>
            </a:r>
            <a:r>
              <a:rPr lang="pt-BR" sz="2400" dirty="0" smtClean="0">
                <a:solidFill>
                  <a:srgbClr val="0070C0"/>
                </a:solidFill>
              </a:rPr>
              <a:t>axônio</a:t>
            </a:r>
            <a:r>
              <a:rPr lang="pt-BR" sz="2400" dirty="0" smtClean="0"/>
              <a:t>, na </a:t>
            </a:r>
            <a:r>
              <a:rPr lang="pt-BR" sz="2400" dirty="0"/>
              <a:t>região de despolarização, os </a:t>
            </a:r>
            <a:r>
              <a:rPr lang="pt-BR" sz="2400" dirty="0">
                <a:solidFill>
                  <a:srgbClr val="0070C0"/>
                </a:solidFill>
              </a:rPr>
              <a:t>íons Na+ </a:t>
            </a:r>
            <a:r>
              <a:rPr lang="pt-BR" sz="2400" dirty="0"/>
              <a:t>movem-se para </a:t>
            </a:r>
            <a:r>
              <a:rPr lang="pt-BR" sz="2400" dirty="0">
                <a:solidFill>
                  <a:srgbClr val="0070C0"/>
                </a:solidFill>
              </a:rPr>
              <a:t>dentro</a:t>
            </a:r>
            <a:r>
              <a:rPr lang="pt-BR" sz="2400" dirty="0"/>
              <a:t> da </a:t>
            </a:r>
            <a:r>
              <a:rPr lang="pt-BR" sz="2400" dirty="0" smtClean="0"/>
              <a:t>célula</a:t>
            </a:r>
            <a:r>
              <a:rPr lang="pt-BR" sz="2400" dirty="0"/>
              <a:t> </a:t>
            </a:r>
            <a:r>
              <a:rPr lang="pt-BR" sz="2400" dirty="0" smtClean="0"/>
              <a:t>e assim </a:t>
            </a:r>
            <a:r>
              <a:rPr lang="pt-BR" sz="2400" dirty="0"/>
              <a:t>que o impulso </a:t>
            </a:r>
            <a:r>
              <a:rPr lang="pt-BR" sz="2400" dirty="0">
                <a:solidFill>
                  <a:srgbClr val="0070C0"/>
                </a:solidFill>
              </a:rPr>
              <a:t>caminhar</a:t>
            </a:r>
            <a:r>
              <a:rPr lang="pt-BR" sz="2400" dirty="0"/>
              <a:t>, a </a:t>
            </a:r>
            <a:r>
              <a:rPr lang="pt-BR" sz="2400" dirty="0">
                <a:solidFill>
                  <a:srgbClr val="0070C0"/>
                </a:solidFill>
              </a:rPr>
              <a:t>polaridade </a:t>
            </a:r>
            <a:r>
              <a:rPr lang="pt-BR" sz="2400" dirty="0"/>
              <a:t>é rapidamente </a:t>
            </a:r>
            <a:r>
              <a:rPr lang="pt-BR" sz="2400" dirty="0">
                <a:solidFill>
                  <a:srgbClr val="0070C0"/>
                </a:solidFill>
              </a:rPr>
              <a:t>restabelecida</a:t>
            </a:r>
            <a:r>
              <a:rPr lang="pt-B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5289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6" y="924287"/>
            <a:ext cx="11871960" cy="5345883"/>
          </a:xfrm>
        </p:spPr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b="1" dirty="0" smtClean="0">
                <a:solidFill>
                  <a:srgbClr val="0070C0"/>
                </a:solidFill>
              </a:rPr>
              <a:t>Como se da a transmissão da Informação?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b="1" dirty="0" smtClean="0">
              <a:solidFill>
                <a:srgbClr val="0070C0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70C0"/>
                </a:solidFill>
              </a:rPr>
              <a:t>Cargas </a:t>
            </a:r>
            <a:r>
              <a:rPr lang="pt-BR" sz="2400" dirty="0" smtClean="0"/>
              <a:t>elétricas </a:t>
            </a:r>
            <a:r>
              <a:rPr lang="pt-BR" sz="2400" dirty="0"/>
              <a:t>deslocam-se nos neurônios </a:t>
            </a:r>
            <a:r>
              <a:rPr lang="pt-BR" sz="2400" dirty="0" smtClean="0"/>
              <a:t>(</a:t>
            </a:r>
            <a:r>
              <a:rPr lang="pt-BR" sz="2400" dirty="0" smtClean="0">
                <a:solidFill>
                  <a:srgbClr val="0070C0"/>
                </a:solidFill>
              </a:rPr>
              <a:t>íons, sódio </a:t>
            </a:r>
            <a:r>
              <a:rPr lang="pt-BR" sz="2400" dirty="0">
                <a:solidFill>
                  <a:srgbClr val="0070C0"/>
                </a:solidFill>
              </a:rPr>
              <a:t>(Na+) e potássio (K</a:t>
            </a:r>
            <a:r>
              <a:rPr lang="pt-BR" sz="2400" dirty="0" smtClean="0">
                <a:solidFill>
                  <a:srgbClr val="0070C0"/>
                </a:solidFill>
              </a:rPr>
              <a:t>+)</a:t>
            </a:r>
            <a:r>
              <a:rPr lang="pt-BR" sz="2400" dirty="0" smtClean="0"/>
              <a:t>), que </a:t>
            </a:r>
            <a:r>
              <a:rPr lang="pt-BR" sz="2400" dirty="0" smtClean="0">
                <a:solidFill>
                  <a:srgbClr val="0070C0"/>
                </a:solidFill>
              </a:rPr>
              <a:t>atravessam</a:t>
            </a:r>
            <a:r>
              <a:rPr lang="pt-BR" sz="2400" dirty="0" smtClean="0"/>
              <a:t> </a:t>
            </a:r>
            <a:r>
              <a:rPr lang="pt-BR" sz="2400" dirty="0"/>
              <a:t>a membrana </a:t>
            </a:r>
            <a:r>
              <a:rPr lang="pt-BR" sz="2400" dirty="0">
                <a:solidFill>
                  <a:srgbClr val="0070C0"/>
                </a:solidFill>
              </a:rPr>
              <a:t>plasmática do neurônio </a:t>
            </a:r>
            <a:r>
              <a:rPr lang="pt-BR" sz="2400" dirty="0"/>
              <a:t>através de canais proteicos e bombas de </a:t>
            </a:r>
            <a:r>
              <a:rPr lang="pt-BR" sz="2400" dirty="0" smtClean="0"/>
              <a:t>íons (encaixadas </a:t>
            </a:r>
            <a:r>
              <a:rPr lang="pt-BR" sz="2400" dirty="0"/>
              <a:t>na </a:t>
            </a:r>
            <a:r>
              <a:rPr lang="pt-BR" sz="2400" dirty="0">
                <a:solidFill>
                  <a:srgbClr val="0070C0"/>
                </a:solidFill>
              </a:rPr>
              <a:t>bicamada</a:t>
            </a:r>
            <a:r>
              <a:rPr lang="pt-BR" sz="2400" dirty="0"/>
              <a:t> </a:t>
            </a:r>
            <a:r>
              <a:rPr lang="pt-BR" sz="2400" dirty="0" err="1"/>
              <a:t>fosfolipídica</a:t>
            </a:r>
            <a:r>
              <a:rPr lang="pt-BR" sz="2400" dirty="0"/>
              <a:t> da </a:t>
            </a:r>
            <a:r>
              <a:rPr lang="pt-BR" sz="2400" dirty="0" smtClean="0">
                <a:solidFill>
                  <a:srgbClr val="0070C0"/>
                </a:solidFill>
              </a:rPr>
              <a:t>membrana</a:t>
            </a:r>
            <a:r>
              <a:rPr lang="pt-BR" sz="2400" dirty="0" smtClean="0"/>
              <a:t>);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endParaRPr lang="pt-BR" sz="2400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</a:t>
            </a:r>
            <a:r>
              <a:rPr lang="pt-BR" sz="2400" dirty="0"/>
              <a:t> </a:t>
            </a:r>
            <a:r>
              <a:rPr lang="pt-BR" sz="2400" dirty="0">
                <a:solidFill>
                  <a:srgbClr val="0070C0"/>
                </a:solidFill>
              </a:rPr>
              <a:t>bomba de sódio-potássio</a:t>
            </a:r>
            <a:r>
              <a:rPr lang="pt-BR" sz="2400" dirty="0"/>
              <a:t> </a:t>
            </a:r>
            <a:r>
              <a:rPr lang="pt-BR" sz="2400" dirty="0" smtClean="0"/>
              <a:t>movimenta </a:t>
            </a:r>
            <a:r>
              <a:rPr lang="pt-BR" sz="2400" dirty="0"/>
              <a:t>os </a:t>
            </a:r>
            <a:r>
              <a:rPr lang="pt-BR" sz="2400" dirty="0">
                <a:solidFill>
                  <a:srgbClr val="0070C0"/>
                </a:solidFill>
              </a:rPr>
              <a:t>íons contra </a:t>
            </a:r>
            <a:r>
              <a:rPr lang="pt-BR" sz="2400" dirty="0" smtClean="0"/>
              <a:t>seu </a:t>
            </a:r>
            <a:r>
              <a:rPr lang="pt-BR" sz="2400" dirty="0">
                <a:solidFill>
                  <a:srgbClr val="0070C0"/>
                </a:solidFill>
              </a:rPr>
              <a:t>gradiente</a:t>
            </a:r>
            <a:r>
              <a:rPr lang="pt-BR" sz="2400" dirty="0"/>
              <a:t> de </a:t>
            </a:r>
            <a:r>
              <a:rPr lang="pt-BR" sz="2400" dirty="0" smtClean="0"/>
              <a:t>concentração (tirando o </a:t>
            </a:r>
            <a:r>
              <a:rPr lang="pt-BR" sz="2400" dirty="0"/>
              <a:t>sódio e </a:t>
            </a:r>
            <a:r>
              <a:rPr lang="pt-BR" sz="2400" dirty="0" smtClean="0"/>
              <a:t>colocando potássio p/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dentro da célula), tudo com </a:t>
            </a:r>
            <a:r>
              <a:rPr lang="pt-BR" sz="2400" dirty="0" smtClean="0">
                <a:solidFill>
                  <a:srgbClr val="0070C0"/>
                </a:solidFill>
              </a:rPr>
              <a:t>gasto </a:t>
            </a:r>
            <a:r>
              <a:rPr lang="pt-BR" sz="2400" dirty="0">
                <a:solidFill>
                  <a:srgbClr val="0070C0"/>
                </a:solidFill>
              </a:rPr>
              <a:t>de </a:t>
            </a:r>
            <a:r>
              <a:rPr lang="pt-BR" sz="2400" dirty="0" smtClean="0">
                <a:solidFill>
                  <a:srgbClr val="0070C0"/>
                </a:solidFill>
              </a:rPr>
              <a:t>energia</a:t>
            </a:r>
            <a:r>
              <a:rPr lang="pt-BR" sz="2400" dirty="0" smtClean="0"/>
              <a:t>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Os </a:t>
            </a:r>
            <a:r>
              <a:rPr lang="pt-BR" sz="2400" dirty="0">
                <a:solidFill>
                  <a:srgbClr val="0070C0"/>
                </a:solidFill>
              </a:rPr>
              <a:t>canais </a:t>
            </a:r>
            <a:r>
              <a:rPr lang="pt-BR" sz="2400" dirty="0" smtClean="0">
                <a:solidFill>
                  <a:srgbClr val="0070C0"/>
                </a:solidFill>
              </a:rPr>
              <a:t>proteicos/</a:t>
            </a:r>
            <a:r>
              <a:rPr lang="pt-BR" sz="2400" dirty="0" smtClean="0"/>
              <a:t>poros </a:t>
            </a:r>
            <a:r>
              <a:rPr lang="pt-BR" sz="2400" dirty="0"/>
              <a:t>na </a:t>
            </a:r>
            <a:r>
              <a:rPr lang="pt-BR" sz="2400" dirty="0" smtClean="0"/>
              <a:t>membrana,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estão </a:t>
            </a:r>
            <a:r>
              <a:rPr lang="pt-BR" sz="2400" dirty="0"/>
              <a:t>envolvidos por proteínas que </a:t>
            </a:r>
            <a:r>
              <a:rPr lang="pt-BR" sz="2400" dirty="0" smtClean="0"/>
              <a:t>permitem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a difusão (sem gasto </a:t>
            </a:r>
            <a:r>
              <a:rPr lang="pt-BR" sz="2400" dirty="0"/>
              <a:t>de </a:t>
            </a:r>
            <a:r>
              <a:rPr lang="pt-BR" sz="2400" dirty="0" smtClean="0"/>
              <a:t>energia), são 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geralmente </a:t>
            </a:r>
            <a:r>
              <a:rPr lang="pt-BR" sz="2400" dirty="0"/>
              <a:t>específicos para </a:t>
            </a:r>
            <a:r>
              <a:rPr lang="pt-BR" sz="2400" dirty="0" smtClean="0"/>
              <a:t>tipos </a:t>
            </a:r>
            <a:r>
              <a:rPr lang="pt-BR" sz="2400" dirty="0"/>
              <a:t>de íons.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02577" y="270511"/>
            <a:ext cx="6646817" cy="797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Coordenação Nerv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41" y="3740920"/>
            <a:ext cx="6096325" cy="30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10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371" y="857163"/>
            <a:ext cx="11720732" cy="384952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b="1" dirty="0" smtClean="0">
                <a:solidFill>
                  <a:srgbClr val="0070C0"/>
                </a:solidFill>
              </a:rPr>
              <a:t>Despolarização produzida pelo estimulo excitatório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Potencial </a:t>
            </a:r>
            <a:r>
              <a:rPr lang="pt-BR" sz="2400" dirty="0" smtClean="0">
                <a:solidFill>
                  <a:srgbClr val="0070C0"/>
                </a:solidFill>
              </a:rPr>
              <a:t>local</a:t>
            </a:r>
            <a:r>
              <a:rPr lang="pt-BR" sz="2400" dirty="0" smtClean="0"/>
              <a:t> é a </a:t>
            </a:r>
            <a:r>
              <a:rPr lang="pt-BR" sz="2400" dirty="0" smtClean="0">
                <a:solidFill>
                  <a:srgbClr val="0070C0"/>
                </a:solidFill>
              </a:rPr>
              <a:t>mudança </a:t>
            </a:r>
            <a:r>
              <a:rPr lang="pt-BR" sz="2400" dirty="0" smtClean="0"/>
              <a:t>do potencial de repouso onde </a:t>
            </a:r>
            <a:r>
              <a:rPr lang="pt-BR" sz="2400" dirty="0" smtClean="0">
                <a:solidFill>
                  <a:srgbClr val="0070C0"/>
                </a:solidFill>
              </a:rPr>
              <a:t>qualquer </a:t>
            </a:r>
            <a:r>
              <a:rPr lang="pt-BR" sz="2400" dirty="0">
                <a:solidFill>
                  <a:srgbClr val="0070C0"/>
                </a:solidFill>
              </a:rPr>
              <a:t>estímulo </a:t>
            </a:r>
            <a:r>
              <a:rPr lang="pt-BR" sz="2400" dirty="0"/>
              <a:t>(químico, elétrico ou mecânico) </a:t>
            </a:r>
            <a:r>
              <a:rPr lang="pt-BR" sz="2400" dirty="0" smtClean="0"/>
              <a:t>permite que o </a:t>
            </a:r>
            <a:r>
              <a:rPr lang="pt-BR" sz="2400" dirty="0"/>
              <a:t>neurônio </a:t>
            </a:r>
            <a:r>
              <a:rPr lang="pt-BR" sz="2400" dirty="0" smtClean="0"/>
              <a:t>fique mais </a:t>
            </a:r>
            <a:r>
              <a:rPr lang="pt-BR" sz="2400" dirty="0">
                <a:solidFill>
                  <a:srgbClr val="0070C0"/>
                </a:solidFill>
              </a:rPr>
              <a:t>permeável ao sódio ou potássio,</a:t>
            </a:r>
            <a:r>
              <a:rPr lang="pt-BR" sz="2400" dirty="0"/>
              <a:t> </a:t>
            </a:r>
            <a:r>
              <a:rPr lang="pt-BR" sz="2400" dirty="0" smtClean="0"/>
              <a:t>mudando seu potencial </a:t>
            </a:r>
            <a:r>
              <a:rPr lang="pt-BR" sz="2400" dirty="0"/>
              <a:t>de </a:t>
            </a:r>
            <a:r>
              <a:rPr lang="pt-BR" sz="2400" dirty="0">
                <a:solidFill>
                  <a:srgbClr val="0070C0"/>
                </a:solidFill>
              </a:rPr>
              <a:t>repouso</a:t>
            </a:r>
            <a:r>
              <a:rPr lang="pt-BR" sz="2400" dirty="0"/>
              <a:t> (-</a:t>
            </a:r>
            <a:r>
              <a:rPr lang="pt-BR" sz="2400" dirty="0" smtClean="0"/>
              <a:t>70mV);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>
                <a:solidFill>
                  <a:srgbClr val="0070C0"/>
                </a:solidFill>
              </a:rPr>
              <a:t>Estímulos</a:t>
            </a:r>
            <a:r>
              <a:rPr lang="pt-BR" sz="2400" dirty="0"/>
              <a:t> excitatórios </a:t>
            </a:r>
            <a:r>
              <a:rPr lang="pt-BR" sz="2400" dirty="0">
                <a:solidFill>
                  <a:srgbClr val="0070C0"/>
                </a:solidFill>
              </a:rPr>
              <a:t>abrem canais de </a:t>
            </a:r>
            <a:r>
              <a:rPr lang="pt-BR" sz="2400" dirty="0" smtClean="0">
                <a:solidFill>
                  <a:srgbClr val="0070C0"/>
                </a:solidFill>
              </a:rPr>
              <a:t>sódio/potássio</a:t>
            </a:r>
            <a:r>
              <a:rPr lang="pt-BR" sz="2400" dirty="0"/>
              <a:t>, formados por proteínas que estão embebidas na membrana, permitindo a entrada do íon Na+ na célula. Esta </a:t>
            </a:r>
            <a:r>
              <a:rPr lang="pt-BR" sz="2400" dirty="0">
                <a:solidFill>
                  <a:srgbClr val="0070C0"/>
                </a:solidFill>
              </a:rPr>
              <a:t>passagem</a:t>
            </a:r>
            <a:r>
              <a:rPr lang="pt-BR" sz="2400" dirty="0"/>
              <a:t> de Na+ para dentro da célula produz um potencial de membrana menos negativo o que é conhecido como </a:t>
            </a:r>
            <a:r>
              <a:rPr lang="pt-BR" sz="2400" dirty="0">
                <a:solidFill>
                  <a:srgbClr val="0070C0"/>
                </a:solidFill>
              </a:rPr>
              <a:t>despolarização</a:t>
            </a:r>
            <a:r>
              <a:rPr lang="pt-BR" sz="2400" dirty="0"/>
              <a:t>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187840" y="59694"/>
            <a:ext cx="5236028" cy="797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324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68" y="1433740"/>
            <a:ext cx="11223171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Esta despolarização causa um fluxo de corrente elétrica. Se a despolarização da membrana for de 15mV (o que significa uma alteração do potencial de repouso para -55mV), a despolarização será apenas </a:t>
            </a:r>
            <a:r>
              <a:rPr lang="pt-BR" sz="2400" dirty="0" smtClean="0"/>
              <a:t>local;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Quando </a:t>
            </a:r>
            <a:r>
              <a:rPr lang="pt-BR" sz="2400" dirty="0"/>
              <a:t>a despolarização ultrapassa -55mV, a membrana alcança um ponto crítico chamado </a:t>
            </a:r>
            <a:r>
              <a:rPr lang="pt-BR" sz="2400" b="1" dirty="0"/>
              <a:t>"nível de disparo"</a:t>
            </a:r>
            <a:r>
              <a:rPr lang="pt-BR" sz="2400" dirty="0"/>
              <a:t>, o que resulta uma </a:t>
            </a:r>
            <a:r>
              <a:rPr lang="pt-BR" sz="2400" b="1" dirty="0"/>
              <a:t>onda de despolarização</a:t>
            </a:r>
            <a:r>
              <a:rPr lang="pt-BR" sz="2400" dirty="0"/>
              <a:t>, que se espalha ao longo do axônio.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187840" y="59694"/>
            <a:ext cx="5236028" cy="797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4819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725091" y="195307"/>
            <a:ext cx="5131525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6573" y="1453430"/>
            <a:ext cx="63746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• O </a:t>
            </a:r>
            <a:r>
              <a:rPr lang="pt-BR" sz="2400" dirty="0">
                <a:solidFill>
                  <a:srgbClr val="0070C0"/>
                </a:solidFill>
              </a:rPr>
              <a:t>gradiente eletroquímico </a:t>
            </a:r>
            <a:r>
              <a:rPr lang="pt-BR" sz="2400" dirty="0"/>
              <a:t>estabelecido é chamado de </a:t>
            </a:r>
            <a:r>
              <a:rPr lang="pt-BR" sz="2400" dirty="0">
                <a:solidFill>
                  <a:srgbClr val="0070C0"/>
                </a:solidFill>
              </a:rPr>
              <a:t>impulso nervoso </a:t>
            </a:r>
            <a:r>
              <a:rPr lang="pt-BR" sz="2400" dirty="0"/>
              <a:t>ou </a:t>
            </a:r>
            <a:r>
              <a:rPr lang="pt-BR" sz="2400" dirty="0">
                <a:solidFill>
                  <a:srgbClr val="0070C0"/>
                </a:solidFill>
              </a:rPr>
              <a:t>potencial</a:t>
            </a:r>
            <a:r>
              <a:rPr lang="pt-BR" sz="2400" dirty="0"/>
              <a:t> de </a:t>
            </a:r>
            <a:r>
              <a:rPr lang="pt-BR" sz="2400" dirty="0" smtClean="0"/>
              <a:t>ação;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Quando </a:t>
            </a:r>
            <a:r>
              <a:rPr lang="pt-BR" sz="2400" dirty="0"/>
              <a:t>o nível de disparo é alcançado, um potencial de ação explosivo </a:t>
            </a:r>
            <a:r>
              <a:rPr lang="pt-BR" sz="2400" dirty="0" smtClean="0"/>
              <a:t>ocorre a </a:t>
            </a:r>
            <a:r>
              <a:rPr lang="pt-BR" sz="2400" dirty="0"/>
              <a:t>membrana do neurônio </a:t>
            </a:r>
            <a:r>
              <a:rPr lang="pt-BR" sz="2400" dirty="0" smtClean="0"/>
              <a:t>rapidamente </a:t>
            </a:r>
            <a:r>
              <a:rPr lang="pt-BR" sz="2400" dirty="0"/>
              <a:t>alcança o </a:t>
            </a:r>
            <a:r>
              <a:rPr lang="pt-BR" sz="2400" dirty="0">
                <a:solidFill>
                  <a:srgbClr val="0070C0"/>
                </a:solidFill>
              </a:rPr>
              <a:t>potencial "zero"</a:t>
            </a:r>
            <a:r>
              <a:rPr lang="pt-BR" sz="2400" dirty="0"/>
              <a:t> e sobe para </a:t>
            </a:r>
            <a:r>
              <a:rPr lang="pt-BR" sz="2400" dirty="0">
                <a:solidFill>
                  <a:srgbClr val="0070C0"/>
                </a:solidFill>
              </a:rPr>
              <a:t>+</a:t>
            </a:r>
            <a:r>
              <a:rPr lang="pt-BR" sz="2400" dirty="0" smtClean="0">
                <a:solidFill>
                  <a:srgbClr val="0070C0"/>
                </a:solidFill>
              </a:rPr>
              <a:t>35mV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Ocorre </a:t>
            </a:r>
            <a:r>
              <a:rPr lang="pt-BR" sz="2400" dirty="0"/>
              <a:t>uma </a:t>
            </a:r>
            <a:r>
              <a:rPr lang="pt-BR" sz="2400" dirty="0">
                <a:solidFill>
                  <a:srgbClr val="0070C0"/>
                </a:solidFill>
              </a:rPr>
              <a:t>"inversão </a:t>
            </a:r>
            <a:r>
              <a:rPr lang="pt-BR" sz="2400" dirty="0" smtClean="0">
                <a:solidFill>
                  <a:srgbClr val="0070C0"/>
                </a:solidFill>
              </a:rPr>
              <a:t>momentânea </a:t>
            </a:r>
            <a:r>
              <a:rPr lang="pt-BR" sz="2400" dirty="0">
                <a:solidFill>
                  <a:srgbClr val="0070C0"/>
                </a:solidFill>
              </a:rPr>
              <a:t>da polaridade"</a:t>
            </a:r>
            <a:r>
              <a:rPr lang="pt-BR" sz="2400" dirty="0"/>
              <a:t>, ou seja, o lado </a:t>
            </a:r>
            <a:r>
              <a:rPr lang="pt-BR" sz="2400" dirty="0">
                <a:solidFill>
                  <a:srgbClr val="0070C0"/>
                </a:solidFill>
              </a:rPr>
              <a:t>interno da membrana </a:t>
            </a:r>
            <a:r>
              <a:rPr lang="pt-BR" sz="2400" dirty="0"/>
              <a:t>tem uma </a:t>
            </a:r>
            <a:r>
              <a:rPr lang="pt-BR" sz="2400" dirty="0">
                <a:solidFill>
                  <a:srgbClr val="0070C0"/>
                </a:solidFill>
              </a:rPr>
              <a:t>carga positiva</a:t>
            </a:r>
            <a:r>
              <a:rPr lang="pt-BR" sz="2400" dirty="0"/>
              <a:t>, comparada a membrana </a:t>
            </a:r>
            <a:r>
              <a:rPr lang="pt-BR" sz="2400" dirty="0" smtClean="0"/>
              <a:t>adjacente e esse </a:t>
            </a:r>
            <a:r>
              <a:rPr lang="pt-BR" sz="2400" dirty="0"/>
              <a:t>aumento rápido no potencial de ação é chamado de </a:t>
            </a:r>
            <a:r>
              <a:rPr lang="pt-BR" sz="2400" dirty="0" err="1">
                <a:solidFill>
                  <a:srgbClr val="0070C0"/>
                </a:solidFill>
              </a:rPr>
              <a:t>spike</a:t>
            </a:r>
            <a:r>
              <a:rPr lang="pt-BR" sz="2400" dirty="0"/>
              <a:t>. 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7184571" y="1453430"/>
            <a:ext cx="4702629" cy="5404570"/>
            <a:chOff x="7184571" y="1453430"/>
            <a:chExt cx="4702629" cy="540457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7348" y="1453430"/>
              <a:ext cx="4666789" cy="540457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7184571" y="5277394"/>
              <a:ext cx="4702629" cy="1580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Retângulo 8"/>
          <p:cNvSpPr/>
          <p:nvPr/>
        </p:nvSpPr>
        <p:spPr>
          <a:xfrm>
            <a:off x="7621005" y="5632158"/>
            <a:ext cx="428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Quando </a:t>
            </a:r>
            <a:r>
              <a:rPr lang="pt-BR" b="1" dirty="0"/>
              <a:t>o axônio </a:t>
            </a:r>
            <a:r>
              <a:rPr lang="pt-BR" b="1" dirty="0">
                <a:solidFill>
                  <a:srgbClr val="0070C0"/>
                </a:solidFill>
              </a:rPr>
              <a:t>despolariza</a:t>
            </a:r>
            <a:r>
              <a:rPr lang="pt-BR" b="1" dirty="0"/>
              <a:t> para -55mV, </a:t>
            </a:r>
            <a:r>
              <a:rPr lang="pt-BR" b="1" dirty="0" smtClean="0"/>
              <a:t>é </a:t>
            </a:r>
            <a:r>
              <a:rPr lang="pt-BR" b="1" dirty="0" smtClean="0">
                <a:solidFill>
                  <a:srgbClr val="0070C0"/>
                </a:solidFill>
              </a:rPr>
              <a:t>gerado</a:t>
            </a:r>
            <a:r>
              <a:rPr lang="pt-BR" b="1" dirty="0" smtClean="0"/>
              <a:t> um </a:t>
            </a:r>
            <a:r>
              <a:rPr lang="pt-BR" b="1" dirty="0"/>
              <a:t>potencial de </a:t>
            </a:r>
            <a:r>
              <a:rPr lang="pt-BR" b="1" dirty="0" smtClean="0">
                <a:solidFill>
                  <a:srgbClr val="0070C0"/>
                </a:solidFill>
              </a:rPr>
              <a:t>ação</a:t>
            </a:r>
            <a:r>
              <a:rPr lang="pt-BR" b="1" dirty="0" smtClean="0"/>
              <a:t>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6714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007" y="966652"/>
            <a:ext cx="11612880" cy="564315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t-BR" sz="2400" b="1" dirty="0" smtClean="0">
                <a:solidFill>
                  <a:srgbClr val="0070C0"/>
                </a:solidFill>
              </a:rPr>
              <a:t>Resumindo, potencial </a:t>
            </a:r>
            <a:r>
              <a:rPr lang="pt-BR" sz="2400" b="1" dirty="0">
                <a:solidFill>
                  <a:srgbClr val="0070C0"/>
                </a:solidFill>
              </a:rPr>
              <a:t>de ação é: 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b="1" dirty="0">
              <a:solidFill>
                <a:srgbClr val="0070C0"/>
              </a:solidFill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pt-BR" sz="2400" dirty="0" smtClean="0"/>
              <a:t>Uma </a:t>
            </a:r>
            <a:r>
              <a:rPr lang="pt-BR" sz="2400" dirty="0">
                <a:solidFill>
                  <a:srgbClr val="0070C0"/>
                </a:solidFill>
              </a:rPr>
              <a:t>corrente elétrica </a:t>
            </a:r>
            <a:r>
              <a:rPr lang="pt-BR" sz="2400" dirty="0"/>
              <a:t>forte suficiente para causar uma </a:t>
            </a:r>
            <a:r>
              <a:rPr lang="pt-BR" sz="2400" dirty="0">
                <a:solidFill>
                  <a:srgbClr val="0070C0"/>
                </a:solidFill>
              </a:rPr>
              <a:t>mudança no potencial </a:t>
            </a:r>
            <a:r>
              <a:rPr lang="pt-BR" sz="2400" dirty="0"/>
              <a:t>de </a:t>
            </a:r>
            <a:r>
              <a:rPr lang="pt-BR" sz="2400" dirty="0" smtClean="0"/>
              <a:t>repouso e </a:t>
            </a:r>
            <a:r>
              <a:rPr lang="pt-BR" sz="2400" dirty="0" smtClean="0">
                <a:solidFill>
                  <a:srgbClr val="0070C0"/>
                </a:solidFill>
              </a:rPr>
              <a:t>produzir</a:t>
            </a:r>
            <a:r>
              <a:rPr lang="pt-BR" sz="2400" dirty="0" smtClean="0"/>
              <a:t> </a:t>
            </a:r>
            <a:r>
              <a:rPr lang="pt-BR" sz="2400" dirty="0"/>
              <a:t>impulso </a:t>
            </a:r>
            <a:r>
              <a:rPr lang="pt-BR" sz="2400" dirty="0" smtClean="0"/>
              <a:t>nervoso;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pt-BR" sz="24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2</a:t>
            </a:r>
            <a:r>
              <a:rPr lang="pt-BR" sz="2400" dirty="0"/>
              <a:t>) </a:t>
            </a:r>
            <a:r>
              <a:rPr lang="pt-BR" sz="2400" dirty="0" smtClean="0"/>
              <a:t>É </a:t>
            </a:r>
            <a:r>
              <a:rPr lang="pt-BR" sz="2400" dirty="0" smtClean="0">
                <a:solidFill>
                  <a:srgbClr val="0070C0"/>
                </a:solidFill>
              </a:rPr>
              <a:t>constante</a:t>
            </a:r>
            <a:r>
              <a:rPr lang="pt-BR" sz="2400" dirty="0" smtClean="0"/>
              <a:t> a velocidade e amplitude do </a:t>
            </a:r>
            <a:r>
              <a:rPr lang="pt-BR" sz="2400" dirty="0">
                <a:solidFill>
                  <a:srgbClr val="0070C0"/>
                </a:solidFill>
              </a:rPr>
              <a:t>impulso</a:t>
            </a:r>
            <a:r>
              <a:rPr lang="pt-BR" sz="2400" dirty="0"/>
              <a:t> nervoso </a:t>
            </a:r>
            <a:r>
              <a:rPr lang="pt-BR" sz="2400" dirty="0" smtClean="0"/>
              <a:t>movida ao </a:t>
            </a:r>
            <a:r>
              <a:rPr lang="pt-BR" sz="2400" dirty="0"/>
              <a:t>longo do </a:t>
            </a:r>
            <a:r>
              <a:rPr lang="pt-BR" sz="2400" dirty="0" smtClean="0">
                <a:solidFill>
                  <a:srgbClr val="0070C0"/>
                </a:solidFill>
              </a:rPr>
              <a:t>axônio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/>
              <a:t>3) </a:t>
            </a:r>
            <a:r>
              <a:rPr lang="pt-BR" sz="2400" dirty="0" smtClean="0"/>
              <a:t>Quando a </a:t>
            </a:r>
            <a:r>
              <a:rPr lang="pt-BR" sz="2400" dirty="0" smtClean="0">
                <a:solidFill>
                  <a:srgbClr val="0070C0"/>
                </a:solidFill>
              </a:rPr>
              <a:t>onda</a:t>
            </a:r>
            <a:r>
              <a:rPr lang="pt-BR" sz="2400" dirty="0" smtClean="0"/>
              <a:t> </a:t>
            </a:r>
            <a:r>
              <a:rPr lang="pt-BR" sz="2400" dirty="0"/>
              <a:t>de </a:t>
            </a:r>
            <a:r>
              <a:rPr lang="pt-BR" sz="2400" dirty="0">
                <a:solidFill>
                  <a:srgbClr val="0070C0"/>
                </a:solidFill>
              </a:rPr>
              <a:t>despolarização</a:t>
            </a:r>
            <a:r>
              <a:rPr lang="pt-BR" sz="2400" dirty="0"/>
              <a:t> se desloca ao </a:t>
            </a:r>
            <a:r>
              <a:rPr lang="pt-BR" sz="2400" dirty="0">
                <a:solidFill>
                  <a:srgbClr val="0070C0"/>
                </a:solidFill>
              </a:rPr>
              <a:t>longo do axônio</a:t>
            </a:r>
            <a:r>
              <a:rPr lang="pt-BR" sz="2400" dirty="0"/>
              <a:t>, o estado de </a:t>
            </a:r>
            <a:r>
              <a:rPr lang="pt-BR" sz="2400" dirty="0">
                <a:solidFill>
                  <a:srgbClr val="0070C0"/>
                </a:solidFill>
              </a:rPr>
              <a:t>polarização</a:t>
            </a:r>
            <a:r>
              <a:rPr lang="pt-BR" sz="2400" dirty="0"/>
              <a:t> de repouso é rapidamente </a:t>
            </a:r>
            <a:r>
              <a:rPr lang="pt-BR" sz="2400" dirty="0" smtClean="0">
                <a:solidFill>
                  <a:srgbClr val="0070C0"/>
                </a:solidFill>
              </a:rPr>
              <a:t>restabelecido</a:t>
            </a:r>
            <a:r>
              <a:rPr lang="pt-BR" sz="2400" dirty="0" smtClean="0"/>
              <a:t> (</a:t>
            </a:r>
            <a:r>
              <a:rPr lang="pt-BR" sz="2400" dirty="0" smtClean="0">
                <a:solidFill>
                  <a:srgbClr val="0070C0"/>
                </a:solidFill>
              </a:rPr>
              <a:t>membrana </a:t>
            </a:r>
            <a:r>
              <a:rPr lang="pt-BR" sz="2400" dirty="0">
                <a:solidFill>
                  <a:srgbClr val="0070C0"/>
                </a:solidFill>
              </a:rPr>
              <a:t>é </a:t>
            </a:r>
            <a:r>
              <a:rPr lang="pt-BR" sz="2400" dirty="0" err="1" smtClean="0">
                <a:solidFill>
                  <a:srgbClr val="0070C0"/>
                </a:solidFill>
              </a:rPr>
              <a:t>repolarizada</a:t>
            </a:r>
            <a:r>
              <a:rPr lang="pt-BR" sz="2400" dirty="0" smtClean="0"/>
              <a:t>) e os canais </a:t>
            </a:r>
            <a:r>
              <a:rPr lang="pt-BR" sz="2400" dirty="0"/>
              <a:t>de Na+ se </a:t>
            </a:r>
            <a:r>
              <a:rPr lang="pt-BR" sz="2400" dirty="0">
                <a:solidFill>
                  <a:srgbClr val="0070C0"/>
                </a:solidFill>
              </a:rPr>
              <a:t>fecham</a:t>
            </a:r>
            <a:r>
              <a:rPr lang="pt-BR" sz="2400" dirty="0"/>
              <a:t> e </a:t>
            </a:r>
            <a:r>
              <a:rPr lang="pt-BR" sz="2400" dirty="0">
                <a:solidFill>
                  <a:srgbClr val="0070C0"/>
                </a:solidFill>
              </a:rPr>
              <a:t>não há </a:t>
            </a:r>
            <a:r>
              <a:rPr lang="pt-BR" sz="2400" dirty="0"/>
              <a:t>mais </a:t>
            </a:r>
            <a:r>
              <a:rPr lang="pt-BR" sz="2400" dirty="0">
                <a:solidFill>
                  <a:srgbClr val="0070C0"/>
                </a:solidFill>
              </a:rPr>
              <a:t>entrada de Na+ </a:t>
            </a:r>
            <a:r>
              <a:rPr lang="pt-BR" sz="2400" dirty="0"/>
              <a:t>na célula </a:t>
            </a:r>
            <a:r>
              <a:rPr lang="pt-BR" sz="2400" dirty="0">
                <a:solidFill>
                  <a:srgbClr val="0070C0"/>
                </a:solidFill>
              </a:rPr>
              <a:t>até a </a:t>
            </a:r>
            <a:r>
              <a:rPr lang="pt-BR" sz="2400" dirty="0" err="1">
                <a:solidFill>
                  <a:srgbClr val="0070C0"/>
                </a:solidFill>
              </a:rPr>
              <a:t>repolarização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da membrana - período </a:t>
            </a:r>
            <a:r>
              <a:rPr lang="pt-BR" sz="2400" dirty="0">
                <a:solidFill>
                  <a:srgbClr val="0070C0"/>
                </a:solidFill>
              </a:rPr>
              <a:t>refratário</a:t>
            </a:r>
            <a:r>
              <a:rPr lang="pt-BR" sz="2400" dirty="0" smtClean="0"/>
              <a:t>. 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320143" y="169183"/>
            <a:ext cx="5836920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1669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4" y="1410787"/>
            <a:ext cx="11767457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0070C0"/>
                </a:solidFill>
              </a:rPr>
              <a:t>Resumindo, potencial de ação é: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4</a:t>
            </a:r>
            <a:r>
              <a:rPr lang="pt-BR" sz="2400" dirty="0"/>
              <a:t>) </a:t>
            </a:r>
            <a:r>
              <a:rPr lang="pt-BR" sz="2400" dirty="0" smtClean="0"/>
              <a:t>Ocorre a </a:t>
            </a:r>
            <a:r>
              <a:rPr lang="pt-BR" sz="2400" dirty="0" smtClean="0">
                <a:solidFill>
                  <a:srgbClr val="0070C0"/>
                </a:solidFill>
              </a:rPr>
              <a:t>abertura dos canais de potássio </a:t>
            </a:r>
            <a:r>
              <a:rPr lang="pt-BR" sz="2400" dirty="0" smtClean="0"/>
              <a:t>(que saem) e o </a:t>
            </a:r>
            <a:r>
              <a:rPr lang="pt-BR" sz="2400" dirty="0" smtClean="0">
                <a:solidFill>
                  <a:srgbClr val="0070C0"/>
                </a:solidFill>
              </a:rPr>
              <a:t>fechamento dos canais de sódio</a:t>
            </a:r>
            <a:r>
              <a:rPr lang="pt-BR" sz="2400" dirty="0" smtClean="0"/>
              <a:t>, simultaneamente e essa redução de íons </a:t>
            </a:r>
            <a:r>
              <a:rPr lang="pt-BR" sz="2400" dirty="0"/>
              <a:t>positivos dentro da </a:t>
            </a:r>
            <a:r>
              <a:rPr lang="pt-BR" sz="2400" dirty="0" smtClean="0"/>
              <a:t>célula, </a:t>
            </a:r>
            <a:r>
              <a:rPr lang="pt-BR" sz="2400" dirty="0" smtClean="0">
                <a:solidFill>
                  <a:srgbClr val="0070C0"/>
                </a:solidFill>
              </a:rPr>
              <a:t>resulta </a:t>
            </a:r>
            <a:r>
              <a:rPr lang="pt-BR" sz="2400" dirty="0">
                <a:solidFill>
                  <a:srgbClr val="0070C0"/>
                </a:solidFill>
              </a:rPr>
              <a:t>em sua </a:t>
            </a:r>
            <a:r>
              <a:rPr lang="pt-BR" sz="2400" dirty="0" err="1" smtClean="0">
                <a:solidFill>
                  <a:srgbClr val="0070C0"/>
                </a:solidFill>
              </a:rPr>
              <a:t>repolarização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5) </a:t>
            </a:r>
            <a:r>
              <a:rPr lang="pt-BR" sz="2400" dirty="0" smtClean="0"/>
              <a:t>O </a:t>
            </a:r>
            <a:r>
              <a:rPr lang="pt-BR" sz="2400" dirty="0">
                <a:solidFill>
                  <a:srgbClr val="0070C0"/>
                </a:solidFill>
              </a:rPr>
              <a:t>potencial de repouso </a:t>
            </a:r>
            <a:r>
              <a:rPr lang="pt-BR" sz="2400" dirty="0"/>
              <a:t>só </a:t>
            </a:r>
            <a:r>
              <a:rPr lang="pt-BR" sz="2400" dirty="0" smtClean="0"/>
              <a:t>é </a:t>
            </a:r>
            <a:r>
              <a:rPr lang="pt-BR" sz="2400" dirty="0">
                <a:solidFill>
                  <a:srgbClr val="0070C0"/>
                </a:solidFill>
              </a:rPr>
              <a:t>alcançado</a:t>
            </a:r>
            <a:r>
              <a:rPr lang="pt-BR" sz="2400" dirty="0"/>
              <a:t> com o auxílio da </a:t>
            </a:r>
            <a:r>
              <a:rPr lang="pt-BR" sz="2400" dirty="0">
                <a:solidFill>
                  <a:srgbClr val="0070C0"/>
                </a:solidFill>
              </a:rPr>
              <a:t>bomba de sódio e potássio</a:t>
            </a:r>
            <a:r>
              <a:rPr lang="pt-BR" sz="2400" dirty="0"/>
              <a:t>, que transporta ativamente o excesso de sódio para </a:t>
            </a:r>
            <a:r>
              <a:rPr lang="pt-BR" sz="2400" dirty="0">
                <a:solidFill>
                  <a:srgbClr val="0070C0"/>
                </a:solidFill>
              </a:rPr>
              <a:t>fora do </a:t>
            </a:r>
            <a:r>
              <a:rPr lang="pt-BR" sz="2400" dirty="0" smtClean="0">
                <a:solidFill>
                  <a:srgbClr val="0070C0"/>
                </a:solidFill>
              </a:rPr>
              <a:t>neurônio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6</a:t>
            </a:r>
            <a:r>
              <a:rPr lang="pt-BR" sz="2400" dirty="0"/>
              <a:t>) Esta transmissão ao longo dos axônios ocorre nos neurônios que </a:t>
            </a:r>
            <a:r>
              <a:rPr lang="pt-BR" sz="2400" dirty="0">
                <a:solidFill>
                  <a:srgbClr val="0070C0"/>
                </a:solidFill>
              </a:rPr>
              <a:t>não possuem </a:t>
            </a:r>
            <a:r>
              <a:rPr lang="pt-BR" sz="2400" dirty="0"/>
              <a:t>bainha de </a:t>
            </a:r>
            <a:r>
              <a:rPr lang="pt-BR" sz="2400" dirty="0" smtClean="0">
                <a:solidFill>
                  <a:srgbClr val="0070C0"/>
                </a:solidFill>
              </a:rPr>
              <a:t>mielina</a:t>
            </a:r>
            <a:r>
              <a:rPr lang="pt-BR" sz="2400" dirty="0" smtClean="0"/>
              <a:t>, e nos neurônios </a:t>
            </a:r>
            <a:r>
              <a:rPr lang="pt-BR" sz="2400" dirty="0"/>
              <a:t>mielinizados </a:t>
            </a:r>
            <a:r>
              <a:rPr lang="pt-BR" sz="2400" dirty="0" smtClean="0"/>
              <a:t>é diferente.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83428" y="26126"/>
            <a:ext cx="5066211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824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65" y="3579105"/>
            <a:ext cx="7003223" cy="308137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55382" y="6379872"/>
            <a:ext cx="942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Condução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de um potencial de ação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saltatório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, que "salta" de um nódulo de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Ranvier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 para o próximo. 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894909" y="113699"/>
            <a:ext cx="5144588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9280" y="911168"/>
            <a:ext cx="117152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70C0"/>
                </a:solidFill>
              </a:rPr>
              <a:t>Resumindo, potencial de ação é: 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algn="just"/>
            <a:endParaRPr lang="pt-BR" sz="1200" b="1" dirty="0">
              <a:solidFill>
                <a:srgbClr val="0070C0"/>
              </a:solidFill>
            </a:endParaRPr>
          </a:p>
          <a:p>
            <a:pPr algn="just"/>
            <a:r>
              <a:rPr lang="pt-BR" sz="2400" dirty="0" smtClean="0"/>
              <a:t>• A </a:t>
            </a:r>
            <a:r>
              <a:rPr lang="pt-BR" sz="2400" dirty="0" smtClean="0">
                <a:solidFill>
                  <a:srgbClr val="0070C0"/>
                </a:solidFill>
              </a:rPr>
              <a:t>transmissão</a:t>
            </a:r>
            <a:r>
              <a:rPr lang="pt-BR" sz="2400" dirty="0" smtClean="0"/>
              <a:t> da informação/potencial de </a:t>
            </a:r>
            <a:r>
              <a:rPr lang="pt-BR" sz="2400" dirty="0" smtClean="0">
                <a:solidFill>
                  <a:srgbClr val="0070C0"/>
                </a:solidFill>
              </a:rPr>
              <a:t>ação ao </a:t>
            </a:r>
            <a:r>
              <a:rPr lang="pt-BR" sz="2400" dirty="0">
                <a:solidFill>
                  <a:srgbClr val="0070C0"/>
                </a:solidFill>
              </a:rPr>
              <a:t>longo dos axônios </a:t>
            </a:r>
            <a:r>
              <a:rPr lang="pt-BR" sz="2400" dirty="0" smtClean="0"/>
              <a:t>nos </a:t>
            </a:r>
            <a:r>
              <a:rPr lang="pt-BR" sz="2400" dirty="0"/>
              <a:t>neurônios </a:t>
            </a:r>
            <a:r>
              <a:rPr lang="pt-BR" sz="2400" dirty="0" smtClean="0"/>
              <a:t>mielinizados ocorre </a:t>
            </a:r>
            <a:r>
              <a:rPr lang="pt-BR" sz="2400" dirty="0"/>
              <a:t>nos </a:t>
            </a:r>
            <a:r>
              <a:rPr lang="pt-BR" sz="2400" dirty="0">
                <a:solidFill>
                  <a:srgbClr val="0070C0"/>
                </a:solidFill>
              </a:rPr>
              <a:t>nódulos de </a:t>
            </a:r>
            <a:r>
              <a:rPr lang="pt-BR" sz="2400" dirty="0" err="1">
                <a:solidFill>
                  <a:srgbClr val="0070C0"/>
                </a:solidFill>
              </a:rPr>
              <a:t>Ranvier</a:t>
            </a:r>
            <a:r>
              <a:rPr lang="pt-BR" sz="2400" dirty="0"/>
              <a:t>, pontos em que a membrana plasmática faz contato direto com o fluido </a:t>
            </a:r>
            <a:r>
              <a:rPr lang="pt-BR" sz="2400" dirty="0" smtClean="0"/>
              <a:t>intersticial;</a:t>
            </a:r>
          </a:p>
          <a:p>
            <a:pPr algn="just"/>
            <a:endParaRPr lang="pt-BR" sz="1400" dirty="0"/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Assim</a:t>
            </a:r>
            <a:r>
              <a:rPr lang="pt-BR" sz="2400" dirty="0"/>
              <a:t>, o potencial de ação "salta" de um nódulo de </a:t>
            </a:r>
            <a:r>
              <a:rPr lang="pt-BR" sz="2400" dirty="0" err="1"/>
              <a:t>Ranvier</a:t>
            </a:r>
            <a:r>
              <a:rPr lang="pt-BR" sz="2400" dirty="0"/>
              <a:t> para o seguinte - </a:t>
            </a:r>
            <a:r>
              <a:rPr lang="pt-BR" sz="2400" dirty="0">
                <a:solidFill>
                  <a:srgbClr val="0070C0"/>
                </a:solidFill>
              </a:rPr>
              <a:t>condução </a:t>
            </a:r>
            <a:r>
              <a:rPr lang="pt-BR" sz="2400" dirty="0" err="1">
                <a:solidFill>
                  <a:srgbClr val="0070C0"/>
                </a:solidFill>
              </a:rPr>
              <a:t>saltatória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(é uma condução mais rápida e com menos gasto de energia).</a:t>
            </a:r>
          </a:p>
        </p:txBody>
      </p:sp>
    </p:spTree>
    <p:extLst>
      <p:ext uri="{BB962C8B-B14F-4D97-AF65-F5344CB8AC3E}">
        <p14:creationId xmlns:p14="http://schemas.microsoft.com/office/powerpoint/2010/main" val="3520066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194" y="1316173"/>
            <a:ext cx="11721737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b="1" dirty="0" smtClean="0">
                <a:solidFill>
                  <a:srgbClr val="0070C0"/>
                </a:solidFill>
              </a:rPr>
              <a:t>Qual </a:t>
            </a:r>
            <a:r>
              <a:rPr lang="pt-BR" sz="2400" b="1" dirty="0">
                <a:solidFill>
                  <a:srgbClr val="0070C0"/>
                </a:solidFill>
              </a:rPr>
              <a:t>a velocidade dos impulsos nervosos</a:t>
            </a:r>
            <a:r>
              <a:rPr lang="pt-BR" sz="2400" b="1" dirty="0" smtClean="0">
                <a:solidFill>
                  <a:srgbClr val="0070C0"/>
                </a:solidFill>
              </a:rPr>
              <a:t>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70C0"/>
                </a:solidFill>
              </a:rPr>
              <a:t>Impulso</a:t>
            </a:r>
            <a:r>
              <a:rPr lang="pt-BR" sz="2400" dirty="0" smtClean="0"/>
              <a:t> </a:t>
            </a:r>
            <a:r>
              <a:rPr lang="pt-BR" sz="2400" dirty="0"/>
              <a:t>nervoso </a:t>
            </a:r>
            <a:r>
              <a:rPr lang="pt-BR" sz="2400" dirty="0" smtClean="0"/>
              <a:t>é uma </a:t>
            </a:r>
            <a:r>
              <a:rPr lang="pt-BR" sz="2400" dirty="0">
                <a:solidFill>
                  <a:srgbClr val="0070C0"/>
                </a:solidFill>
              </a:rPr>
              <a:t>corrente elétrica </a:t>
            </a:r>
            <a:r>
              <a:rPr lang="pt-BR" sz="2400" dirty="0"/>
              <a:t>que passa pela </a:t>
            </a:r>
            <a:r>
              <a:rPr lang="pt-BR" sz="2400" dirty="0">
                <a:solidFill>
                  <a:srgbClr val="0070C0"/>
                </a:solidFill>
              </a:rPr>
              <a:t>membrana </a:t>
            </a:r>
            <a:r>
              <a:rPr lang="pt-BR" sz="2400" dirty="0"/>
              <a:t>dos neurônios e </a:t>
            </a:r>
            <a:r>
              <a:rPr lang="pt-BR" sz="2400" dirty="0">
                <a:solidFill>
                  <a:srgbClr val="0070C0"/>
                </a:solidFill>
              </a:rPr>
              <a:t>propaga-se</a:t>
            </a:r>
            <a:r>
              <a:rPr lang="pt-BR" sz="2400" dirty="0"/>
              <a:t> ao longo dessas </a:t>
            </a:r>
            <a:r>
              <a:rPr lang="pt-BR" sz="2400" dirty="0" smtClean="0"/>
              <a:t>células, sendo esses</a:t>
            </a:r>
            <a:r>
              <a:rPr lang="pt-BR" sz="2400" dirty="0"/>
              <a:t> impulsos que </a:t>
            </a:r>
            <a:r>
              <a:rPr lang="pt-BR" sz="2400" dirty="0">
                <a:solidFill>
                  <a:srgbClr val="0070C0"/>
                </a:solidFill>
              </a:rPr>
              <a:t>garantem que um sinal </a:t>
            </a:r>
            <a:r>
              <a:rPr lang="pt-BR" sz="2400" dirty="0"/>
              <a:t>seja percebido e que uma </a:t>
            </a:r>
            <a:r>
              <a:rPr lang="pt-BR" sz="2400" dirty="0">
                <a:solidFill>
                  <a:srgbClr val="0070C0"/>
                </a:solidFill>
              </a:rPr>
              <a:t>resposta</a:t>
            </a:r>
            <a:r>
              <a:rPr lang="pt-BR" sz="2400" dirty="0"/>
              <a:t> seja </a:t>
            </a:r>
            <a:r>
              <a:rPr lang="pt-BR" sz="2400" dirty="0" smtClean="0">
                <a:solidFill>
                  <a:srgbClr val="0070C0"/>
                </a:solidFill>
              </a:rPr>
              <a:t>transmitida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Em </a:t>
            </a:r>
            <a:r>
              <a:rPr lang="pt-BR" sz="2400" dirty="0"/>
              <a:t>fibras </a:t>
            </a:r>
            <a:r>
              <a:rPr lang="pt-BR" sz="2400" dirty="0">
                <a:solidFill>
                  <a:srgbClr val="0070C0"/>
                </a:solidFill>
              </a:rPr>
              <a:t>nervosas mielinizadas</a:t>
            </a:r>
            <a:r>
              <a:rPr lang="pt-BR" sz="2400" dirty="0"/>
              <a:t>, o impulso nervoso, em vez de se </a:t>
            </a:r>
            <a:r>
              <a:rPr lang="pt-BR" sz="2400" dirty="0">
                <a:solidFill>
                  <a:srgbClr val="0070C0"/>
                </a:solidFill>
              </a:rPr>
              <a:t>propagar</a:t>
            </a:r>
            <a:r>
              <a:rPr lang="pt-BR" sz="2400" dirty="0"/>
              <a:t> continuamente pela membrana do neurônio, </a:t>
            </a:r>
            <a:r>
              <a:rPr lang="pt-BR" sz="2400" dirty="0">
                <a:solidFill>
                  <a:srgbClr val="0070C0"/>
                </a:solidFill>
              </a:rPr>
              <a:t>pula</a:t>
            </a:r>
            <a:r>
              <a:rPr lang="pt-BR" sz="2400" dirty="0"/>
              <a:t> diretamente de um </a:t>
            </a:r>
            <a:r>
              <a:rPr lang="pt-BR" sz="2400" dirty="0">
                <a:solidFill>
                  <a:srgbClr val="0070C0"/>
                </a:solidFill>
              </a:rPr>
              <a:t>nódulo de </a:t>
            </a:r>
            <a:r>
              <a:rPr lang="pt-BR" sz="2400" dirty="0" err="1">
                <a:solidFill>
                  <a:srgbClr val="0070C0"/>
                </a:solidFill>
              </a:rPr>
              <a:t>Ranvier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para outro. Nesses neurônios </a:t>
            </a:r>
            <a:r>
              <a:rPr lang="pt-BR" sz="2400" dirty="0" smtClean="0"/>
              <a:t>mielinizados, </a:t>
            </a:r>
            <a:r>
              <a:rPr lang="pt-BR" sz="2400" dirty="0"/>
              <a:t>a velocidade de propagação do impulso pode atingir velocidades de até 200 m/s (</a:t>
            </a:r>
            <a:r>
              <a:rPr lang="pt-BR" sz="2400" dirty="0">
                <a:solidFill>
                  <a:srgbClr val="0070C0"/>
                </a:solidFill>
              </a:rPr>
              <a:t>720 </a:t>
            </a:r>
            <a:r>
              <a:rPr lang="pt-BR" sz="2400" dirty="0" smtClean="0">
                <a:solidFill>
                  <a:srgbClr val="0070C0"/>
                </a:solidFill>
              </a:rPr>
              <a:t>km/h</a:t>
            </a:r>
            <a:r>
              <a:rPr lang="pt-BR" sz="2400" dirty="0" smtClean="0"/>
              <a:t>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2840" y="169183"/>
            <a:ext cx="5327468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127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t-B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ARTIGO </a:t>
            </a:r>
            <a:r>
              <a:rPr lang="pt-B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CIENTÍFICO - </a:t>
            </a:r>
            <a:r>
              <a:rPr lang="pt-B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DISCUTIR POSSIVEIS TRABALHOS PESQUISA...</a:t>
            </a:r>
            <a:endParaRPr lang="pt-B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1895"/>
          </a:xfrm>
        </p:spPr>
        <p:txBody>
          <a:bodyPr/>
          <a:lstStyle/>
          <a:p>
            <a:r>
              <a:rPr lang="pt-BR" dirty="0"/>
              <a:t>Susan A. </a:t>
            </a:r>
            <a:r>
              <a:rPr lang="pt-BR" dirty="0" err="1" smtClean="0"/>
              <a:t>Greenfield</a:t>
            </a:r>
            <a:r>
              <a:rPr lang="pt-BR" dirty="0" smtClean="0"/>
              <a:t>. </a:t>
            </a:r>
            <a:r>
              <a:rPr lang="en-US" dirty="0" smtClean="0"/>
              <a:t>Biotechnology</a:t>
            </a:r>
            <a:r>
              <a:rPr lang="en-US" dirty="0"/>
              <a:t>, the brain and the </a:t>
            </a:r>
            <a:r>
              <a:rPr lang="en-US" dirty="0" smtClean="0"/>
              <a:t>future. </a:t>
            </a:r>
            <a:r>
              <a:rPr lang="pt-BR" dirty="0"/>
              <a:t>TRENDS in </a:t>
            </a:r>
            <a:r>
              <a:rPr lang="pt-BR" dirty="0" err="1"/>
              <a:t>Biotechnology</a:t>
            </a:r>
            <a:r>
              <a:rPr lang="pt-BR" dirty="0"/>
              <a:t> Vol.23 No.1 </a:t>
            </a:r>
            <a:r>
              <a:rPr lang="pt-BR" dirty="0" err="1"/>
              <a:t>January</a:t>
            </a:r>
            <a:r>
              <a:rPr lang="pt-BR" dirty="0"/>
              <a:t> </a:t>
            </a:r>
            <a:r>
              <a:rPr lang="pt-BR" dirty="0" smtClean="0"/>
              <a:t>2005.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9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6555" y="0"/>
            <a:ext cx="8384177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6" y="901337"/>
            <a:ext cx="11863252" cy="4065725"/>
          </a:xfrm>
        </p:spPr>
        <p:txBody>
          <a:bodyPr>
            <a:normAutofit lnSpcReduction="10000"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Ocorrem </a:t>
            </a:r>
            <a:r>
              <a:rPr lang="pt-BR" sz="2400" dirty="0"/>
              <a:t>entre a </a:t>
            </a:r>
            <a:r>
              <a:rPr lang="pt-BR" sz="2400" dirty="0">
                <a:solidFill>
                  <a:srgbClr val="0070C0"/>
                </a:solidFill>
              </a:rPr>
              <a:t>terminação do axônio </a:t>
            </a:r>
            <a:r>
              <a:rPr lang="pt-BR" sz="2400" dirty="0"/>
              <a:t>de uma célula e os </a:t>
            </a:r>
            <a:r>
              <a:rPr lang="pt-BR" sz="2400" dirty="0">
                <a:solidFill>
                  <a:srgbClr val="0070C0"/>
                </a:solidFill>
              </a:rPr>
              <a:t>dendritos </a:t>
            </a:r>
            <a:r>
              <a:rPr lang="pt-BR" sz="2400" dirty="0"/>
              <a:t>da célula </a:t>
            </a:r>
            <a:r>
              <a:rPr lang="pt-BR" sz="2400" dirty="0" smtClean="0">
                <a:solidFill>
                  <a:srgbClr val="0070C0"/>
                </a:solidFill>
              </a:rPr>
              <a:t>vizinha</a:t>
            </a:r>
            <a:r>
              <a:rPr lang="pt-BR" sz="2400" dirty="0" smtClean="0"/>
              <a:t>, onde </a:t>
            </a:r>
            <a:r>
              <a:rPr lang="pt-BR" sz="2400" dirty="0" smtClean="0">
                <a:solidFill>
                  <a:srgbClr val="0070C0"/>
                </a:solidFill>
              </a:rPr>
              <a:t>neurotransmissores</a:t>
            </a:r>
            <a:r>
              <a:rPr lang="pt-BR" sz="2400" dirty="0" smtClean="0"/>
              <a:t> (</a:t>
            </a:r>
            <a:r>
              <a:rPr lang="pt-BR" sz="2400" dirty="0" smtClean="0">
                <a:solidFill>
                  <a:srgbClr val="0070C0"/>
                </a:solidFill>
              </a:rPr>
              <a:t>mediadores </a:t>
            </a:r>
            <a:r>
              <a:rPr lang="pt-BR" sz="2400" dirty="0" smtClean="0"/>
              <a:t>químicos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 smtClean="0"/>
              <a:t>carregados em vesículas) </a:t>
            </a:r>
            <a:r>
              <a:rPr lang="pt-BR" sz="2400" dirty="0" smtClean="0">
                <a:solidFill>
                  <a:srgbClr val="0070C0"/>
                </a:solidFill>
              </a:rPr>
              <a:t>induzem</a:t>
            </a:r>
            <a:r>
              <a:rPr lang="pt-BR" sz="2400" dirty="0" smtClean="0"/>
              <a:t> sinais químicos e </a:t>
            </a:r>
            <a:r>
              <a:rPr lang="pt-BR" sz="2400" dirty="0" smtClean="0">
                <a:solidFill>
                  <a:srgbClr val="0070C0"/>
                </a:solidFill>
              </a:rPr>
              <a:t>estimulam</a:t>
            </a:r>
            <a:r>
              <a:rPr lang="pt-BR" sz="2400" dirty="0" smtClean="0"/>
              <a:t> o </a:t>
            </a:r>
            <a:r>
              <a:rPr lang="pt-BR" sz="2400" dirty="0" smtClean="0">
                <a:solidFill>
                  <a:srgbClr val="0070C0"/>
                </a:solidFill>
              </a:rPr>
              <a:t>neurônio</a:t>
            </a:r>
            <a:r>
              <a:rPr lang="pt-BR" sz="2400" dirty="0" smtClean="0"/>
              <a:t> vizinho;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Ocorre </a:t>
            </a:r>
            <a:r>
              <a:rPr lang="pt-BR" sz="2400" dirty="0" smtClean="0">
                <a:solidFill>
                  <a:srgbClr val="0070C0"/>
                </a:solidFill>
              </a:rPr>
              <a:t>potencial de ação/continuidade </a:t>
            </a:r>
            <a:r>
              <a:rPr lang="pt-BR" sz="2400" dirty="0" smtClean="0"/>
              <a:t>do impulso nervoso propagado na rede neuronal; onde o </a:t>
            </a:r>
            <a:r>
              <a:rPr lang="pt-BR" sz="2400" dirty="0" smtClean="0">
                <a:solidFill>
                  <a:srgbClr val="0070C0"/>
                </a:solidFill>
              </a:rPr>
              <a:t>sentido da propagação </a:t>
            </a:r>
            <a:r>
              <a:rPr lang="pt-BR" sz="2400" dirty="0" smtClean="0"/>
              <a:t>é o mesmo (</a:t>
            </a:r>
            <a:r>
              <a:rPr lang="pt-BR" sz="2400" dirty="0" smtClean="0">
                <a:solidFill>
                  <a:srgbClr val="0070C0"/>
                </a:solidFill>
              </a:rPr>
              <a:t>dendrito – corpo celular – axônio</a:t>
            </a:r>
            <a:r>
              <a:rPr lang="pt-BR" sz="2400" dirty="0" smtClean="0"/>
              <a:t>), percorrendo </a:t>
            </a:r>
            <a:r>
              <a:rPr lang="pt-BR" sz="2400" dirty="0" smtClean="0">
                <a:solidFill>
                  <a:srgbClr val="0070C0"/>
                </a:solidFill>
              </a:rPr>
              <a:t>axônio</a:t>
            </a:r>
            <a:r>
              <a:rPr lang="pt-BR" sz="2400" dirty="0" smtClean="0"/>
              <a:t>, passando para a célula seguinte/vizinha;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 smtClean="0">
                <a:solidFill>
                  <a:srgbClr val="0070C0"/>
                </a:solidFill>
              </a:rPr>
              <a:t>impulso</a:t>
            </a:r>
            <a:r>
              <a:rPr lang="pt-BR" sz="2400" dirty="0" smtClean="0"/>
              <a:t> nervoso </a:t>
            </a:r>
            <a:r>
              <a:rPr lang="pt-BR" sz="2400" dirty="0" smtClean="0">
                <a:solidFill>
                  <a:srgbClr val="0070C0"/>
                </a:solidFill>
              </a:rPr>
              <a:t>propagado</a:t>
            </a:r>
            <a:r>
              <a:rPr lang="pt-BR" sz="2400" dirty="0" smtClean="0"/>
              <a:t> através do </a:t>
            </a:r>
            <a:r>
              <a:rPr lang="pt-BR" sz="2400" dirty="0" smtClean="0">
                <a:solidFill>
                  <a:srgbClr val="0070C0"/>
                </a:solidFill>
              </a:rPr>
              <a:t>neurônio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é de origem </a:t>
            </a:r>
            <a:r>
              <a:rPr lang="pt-BR" sz="2400" dirty="0" smtClean="0">
                <a:solidFill>
                  <a:srgbClr val="0070C0"/>
                </a:solidFill>
              </a:rPr>
              <a:t>elétrica </a:t>
            </a:r>
            <a:r>
              <a:rPr lang="pt-BR" sz="2400" dirty="0" smtClean="0"/>
              <a:t>e resulta de alterações nas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cargas elétricas das </a:t>
            </a:r>
            <a:r>
              <a:rPr lang="pt-BR" sz="2400" dirty="0" smtClean="0">
                <a:solidFill>
                  <a:srgbClr val="0070C0"/>
                </a:solidFill>
              </a:rPr>
              <a:t>superfícies externa e interna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da </a:t>
            </a:r>
            <a:r>
              <a:rPr lang="pt-BR" sz="2400" dirty="0" smtClean="0">
                <a:solidFill>
                  <a:srgbClr val="0070C0"/>
                </a:solidFill>
              </a:rPr>
              <a:t>membrana </a:t>
            </a:r>
            <a:r>
              <a:rPr lang="pt-BR" sz="2400" dirty="0" smtClean="0"/>
              <a:t>celular.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pic>
        <p:nvPicPr>
          <p:cNvPr id="1026" name="Picture 2" descr="Sala BioQuímica: O que é o impulso nervos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69" y="3021779"/>
            <a:ext cx="4783183" cy="368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7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753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Referencias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7753" y="1690688"/>
            <a:ext cx="11310257" cy="17144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Susan A. </a:t>
            </a:r>
            <a:r>
              <a:rPr lang="pt-BR" sz="2400" dirty="0" err="1" smtClean="0"/>
              <a:t>Greenfield</a:t>
            </a:r>
            <a:r>
              <a:rPr lang="pt-BR" sz="2400" dirty="0" smtClean="0"/>
              <a:t>. </a:t>
            </a:r>
            <a:r>
              <a:rPr lang="en-US" sz="2400" dirty="0"/>
              <a:t>Biotechnology, the brain and the </a:t>
            </a:r>
            <a:r>
              <a:rPr lang="en-US" sz="2400" dirty="0" smtClean="0"/>
              <a:t>future. </a:t>
            </a:r>
            <a:r>
              <a:rPr lang="pt-BR" sz="2400" dirty="0"/>
              <a:t>TRENDS in </a:t>
            </a:r>
            <a:r>
              <a:rPr lang="pt-BR" sz="2400" dirty="0" err="1"/>
              <a:t>Biotechnology</a:t>
            </a:r>
            <a:r>
              <a:rPr lang="pt-BR" sz="2400" dirty="0"/>
              <a:t> Vol.23 No.1 </a:t>
            </a:r>
            <a:r>
              <a:rPr lang="pt-BR" sz="2400" dirty="0" err="1"/>
              <a:t>January</a:t>
            </a:r>
            <a:r>
              <a:rPr lang="pt-BR" sz="2400" dirty="0"/>
              <a:t> </a:t>
            </a:r>
            <a:r>
              <a:rPr lang="pt-BR" sz="2400" dirty="0" smtClean="0"/>
              <a:t>2005.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err="1" smtClean="0"/>
              <a:t>Guyton</a:t>
            </a:r>
            <a:r>
              <a:rPr lang="pt-BR" sz="2400" dirty="0" smtClean="0"/>
              <a:t>. Tratado de Fisiologia Medica. </a:t>
            </a:r>
            <a:r>
              <a:rPr lang="pt-BR" sz="2400" dirty="0" err="1" smtClean="0"/>
              <a:t>Elsevier</a:t>
            </a:r>
            <a:r>
              <a:rPr lang="pt-BR" sz="2400" dirty="0" smtClean="0"/>
              <a:t>, 12. Ed. 2011.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Douglas </a:t>
            </a:r>
            <a:r>
              <a:rPr lang="pt-BR" sz="2400" dirty="0" err="1"/>
              <a:t>Wilkin</a:t>
            </a:r>
            <a:r>
              <a:rPr lang="pt-BR" sz="2400" dirty="0"/>
              <a:t>, </a:t>
            </a:r>
            <a:r>
              <a:rPr lang="pt-BR" sz="2400" dirty="0" smtClean="0"/>
              <a:t>Jean </a:t>
            </a:r>
            <a:r>
              <a:rPr lang="pt-BR" sz="2400" dirty="0" err="1" smtClean="0"/>
              <a:t>Brainard</a:t>
            </a:r>
            <a:r>
              <a:rPr lang="pt-BR" sz="2400" dirty="0" smtClean="0"/>
              <a:t>. </a:t>
            </a:r>
            <a:r>
              <a:rPr lang="pt-BR" sz="2400" dirty="0" err="1" smtClean="0"/>
              <a:t>Human</a:t>
            </a:r>
            <a:r>
              <a:rPr lang="pt-BR" sz="2400" dirty="0" smtClean="0"/>
              <a:t> </a:t>
            </a:r>
            <a:r>
              <a:rPr lang="pt-BR" sz="2400" dirty="0" err="1" smtClean="0"/>
              <a:t>Biology</a:t>
            </a:r>
            <a:r>
              <a:rPr lang="pt-BR" sz="2400" dirty="0" smtClean="0"/>
              <a:t>. </a:t>
            </a:r>
            <a:r>
              <a:rPr lang="pt-BR" sz="2400" dirty="0" err="1" smtClean="0"/>
              <a:t>Flexbook</a:t>
            </a:r>
            <a:r>
              <a:rPr lang="pt-BR" sz="2400" dirty="0" smtClean="0"/>
              <a:t>, 2015, www.ck12.org.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0647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6" y="901337"/>
            <a:ext cx="11937274" cy="419317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/>
              <a:t>O S.N. é formado por milhares de células nervosas, funcionando como uma rede de comunicações/ integração e regulação das funções dos diversos órgãos e sistemas corporais, enviando sinais químicos e elétricos, trabalhando em associação com o sistema endócrino;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24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>
                <a:solidFill>
                  <a:srgbClr val="0070C0"/>
                </a:solidFill>
              </a:rPr>
              <a:t>membrana</a:t>
            </a:r>
            <a:r>
              <a:rPr lang="pt-BR" sz="2400" dirty="0"/>
              <a:t> de um neurônio em </a:t>
            </a:r>
            <a:r>
              <a:rPr lang="pt-BR" sz="2400" dirty="0">
                <a:solidFill>
                  <a:srgbClr val="0070C0"/>
                </a:solidFill>
              </a:rPr>
              <a:t>repouso </a:t>
            </a:r>
            <a:r>
              <a:rPr lang="pt-BR" sz="2400" dirty="0"/>
              <a:t>apresenta-se com </a:t>
            </a:r>
            <a:r>
              <a:rPr lang="pt-BR" sz="2400" dirty="0">
                <a:solidFill>
                  <a:srgbClr val="0070C0"/>
                </a:solidFill>
              </a:rPr>
              <a:t>carga elétrica positiva </a:t>
            </a:r>
            <a:r>
              <a:rPr lang="pt-BR" sz="2400" dirty="0"/>
              <a:t>do lado externo (voltado para fora da célula) e negativa do lado interno (em contato com o citoplasma da célula</a:t>
            </a:r>
            <a:r>
              <a:rPr lang="pt-BR" sz="2400" dirty="0" smtClean="0"/>
              <a:t>), nesta condição, a </a:t>
            </a:r>
            <a:r>
              <a:rPr lang="pt-BR" sz="2400" dirty="0" smtClean="0">
                <a:solidFill>
                  <a:srgbClr val="0070C0"/>
                </a:solidFill>
              </a:rPr>
              <a:t>membrana</a:t>
            </a:r>
            <a:r>
              <a:rPr lang="pt-BR" sz="2400" dirty="0" smtClean="0"/>
              <a:t> esta </a:t>
            </a:r>
            <a:r>
              <a:rPr lang="pt-BR" sz="2400" dirty="0" smtClean="0">
                <a:solidFill>
                  <a:srgbClr val="0070C0"/>
                </a:solidFill>
              </a:rPr>
              <a:t>polarizada</a:t>
            </a:r>
            <a:r>
              <a:rPr lang="pt-BR" sz="2400" dirty="0" smtClean="0"/>
              <a:t>, uma diferença </a:t>
            </a:r>
            <a:r>
              <a:rPr lang="pt-BR" sz="2400" dirty="0"/>
              <a:t>de cargas elétricas </a:t>
            </a:r>
            <a:r>
              <a:rPr lang="pt-BR" sz="2400" dirty="0" smtClean="0"/>
              <a:t>mantida pela </a:t>
            </a:r>
            <a:r>
              <a:rPr lang="pt-BR" sz="2400" dirty="0">
                <a:solidFill>
                  <a:srgbClr val="0070C0"/>
                </a:solidFill>
              </a:rPr>
              <a:t>bomba de sódio e </a:t>
            </a:r>
            <a:r>
              <a:rPr lang="pt-BR" sz="2400" dirty="0" smtClean="0">
                <a:solidFill>
                  <a:srgbClr val="0070C0"/>
                </a:solidFill>
              </a:rPr>
              <a:t>potássio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 smtClean="0"/>
              <a:t>Quando as </a:t>
            </a:r>
            <a:r>
              <a:rPr lang="pt-BR" sz="2400" dirty="0" smtClean="0">
                <a:solidFill>
                  <a:srgbClr val="0070C0"/>
                </a:solidFill>
              </a:rPr>
              <a:t>cargas elétricas </a:t>
            </a:r>
            <a:r>
              <a:rPr lang="pt-BR" sz="2400" dirty="0" smtClean="0"/>
              <a:t>estão </a:t>
            </a:r>
            <a:r>
              <a:rPr lang="pt-BR" sz="2400" dirty="0" smtClean="0">
                <a:solidFill>
                  <a:srgbClr val="0070C0"/>
                </a:solidFill>
              </a:rPr>
              <a:t>separadas</a:t>
            </a:r>
            <a:r>
              <a:rPr lang="pt-BR" sz="2400" dirty="0"/>
              <a:t>, </a:t>
            </a:r>
            <a:r>
              <a:rPr lang="pt-BR" sz="2400" dirty="0" smtClean="0"/>
              <a:t>ocorre uma </a:t>
            </a:r>
            <a:r>
              <a:rPr lang="pt-BR" sz="2400" dirty="0">
                <a:solidFill>
                  <a:srgbClr val="0070C0"/>
                </a:solidFill>
              </a:rPr>
              <a:t>energia</a:t>
            </a:r>
            <a:r>
              <a:rPr lang="pt-BR" sz="2400" dirty="0"/>
              <a:t> elétrica </a:t>
            </a:r>
            <a:r>
              <a:rPr lang="pt-BR" sz="2400" dirty="0">
                <a:solidFill>
                  <a:srgbClr val="0070C0"/>
                </a:solidFill>
              </a:rPr>
              <a:t>potencial</a:t>
            </a:r>
            <a:r>
              <a:rPr lang="pt-BR" sz="2400" dirty="0"/>
              <a:t> através da </a:t>
            </a:r>
            <a:r>
              <a:rPr lang="pt-BR" sz="2400" dirty="0" smtClean="0"/>
              <a:t>membrana, denominado </a:t>
            </a:r>
            <a:r>
              <a:rPr lang="pt-BR" sz="2400" dirty="0" smtClean="0">
                <a:solidFill>
                  <a:srgbClr val="0070C0"/>
                </a:solidFill>
              </a:rPr>
              <a:t>potencial </a:t>
            </a:r>
            <a:r>
              <a:rPr lang="pt-BR" sz="2400" dirty="0">
                <a:solidFill>
                  <a:srgbClr val="0070C0"/>
                </a:solidFill>
              </a:rPr>
              <a:t>de </a:t>
            </a:r>
            <a:r>
              <a:rPr lang="pt-BR" sz="2400" dirty="0" smtClean="0">
                <a:solidFill>
                  <a:srgbClr val="0070C0"/>
                </a:solidFill>
              </a:rPr>
              <a:t>repouso</a:t>
            </a:r>
            <a:r>
              <a:rPr lang="pt-BR" sz="2400" dirty="0" smtClean="0"/>
              <a:t>, que é a </a:t>
            </a:r>
            <a:r>
              <a:rPr lang="pt-BR" sz="2400" dirty="0" smtClean="0">
                <a:solidFill>
                  <a:srgbClr val="0070C0"/>
                </a:solidFill>
              </a:rPr>
              <a:t>diferença</a:t>
            </a:r>
            <a:r>
              <a:rPr lang="pt-BR" sz="2400" dirty="0" smtClean="0"/>
              <a:t> </a:t>
            </a:r>
            <a:r>
              <a:rPr lang="pt-BR" sz="2400" dirty="0"/>
              <a:t>entre as </a:t>
            </a:r>
            <a:r>
              <a:rPr lang="pt-BR" sz="2400" dirty="0">
                <a:solidFill>
                  <a:srgbClr val="0070C0"/>
                </a:solidFill>
              </a:rPr>
              <a:t>cargas </a:t>
            </a:r>
            <a:r>
              <a:rPr lang="pt-BR" sz="2400" dirty="0"/>
              <a:t>elétricas através da </a:t>
            </a:r>
            <a:r>
              <a:rPr lang="pt-BR" sz="2400" dirty="0" smtClean="0"/>
              <a:t>membrana;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91343" y="103867"/>
            <a:ext cx="8580120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86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6" y="940526"/>
            <a:ext cx="11639006" cy="399723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O </a:t>
            </a:r>
            <a:r>
              <a:rPr lang="pt-BR" sz="2400" dirty="0">
                <a:solidFill>
                  <a:srgbClr val="0070C0"/>
                </a:solidFill>
              </a:rPr>
              <a:t>estímulo</a:t>
            </a:r>
            <a:r>
              <a:rPr lang="pt-BR" sz="2400" dirty="0"/>
              <a:t> que gera o impulso nervoso deve ser </a:t>
            </a:r>
            <a:r>
              <a:rPr lang="pt-BR" sz="2400" dirty="0">
                <a:solidFill>
                  <a:srgbClr val="0070C0"/>
                </a:solidFill>
              </a:rPr>
              <a:t>forte </a:t>
            </a:r>
            <a:r>
              <a:rPr lang="pt-BR" sz="2400" dirty="0"/>
              <a:t>o suficiente, </a:t>
            </a:r>
            <a:r>
              <a:rPr lang="pt-BR" sz="2400" dirty="0" smtClean="0"/>
              <a:t>mas variando </a:t>
            </a:r>
            <a:r>
              <a:rPr lang="pt-BR" sz="2400" dirty="0"/>
              <a:t>entre os diferentes tipos de neurônios, para </a:t>
            </a:r>
            <a:r>
              <a:rPr lang="pt-BR" sz="2400" dirty="0">
                <a:solidFill>
                  <a:srgbClr val="0070C0"/>
                </a:solidFill>
              </a:rPr>
              <a:t>induzir a despolarização que transforma </a:t>
            </a:r>
            <a:r>
              <a:rPr lang="pt-BR" sz="2400" dirty="0"/>
              <a:t>o potencial de </a:t>
            </a:r>
            <a:r>
              <a:rPr lang="pt-BR" sz="2400" dirty="0">
                <a:solidFill>
                  <a:srgbClr val="0070C0"/>
                </a:solidFill>
              </a:rPr>
              <a:t>repouso</a:t>
            </a:r>
            <a:r>
              <a:rPr lang="pt-BR" sz="2400" dirty="0"/>
              <a:t> em </a:t>
            </a:r>
            <a:r>
              <a:rPr lang="pt-BR" sz="2400" dirty="0">
                <a:solidFill>
                  <a:srgbClr val="0070C0"/>
                </a:solidFill>
              </a:rPr>
              <a:t>potencial de </a:t>
            </a:r>
            <a:r>
              <a:rPr lang="pt-BR" sz="2400" dirty="0" smtClean="0">
                <a:solidFill>
                  <a:srgbClr val="0070C0"/>
                </a:solidFill>
              </a:rPr>
              <a:t>ação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Existe um estímulo limiar e abaixo </a:t>
            </a:r>
            <a:r>
              <a:rPr lang="pt-BR" sz="2400" dirty="0"/>
              <a:t>desse </a:t>
            </a:r>
            <a:r>
              <a:rPr lang="pt-BR" sz="2400" dirty="0" smtClean="0"/>
              <a:t>valor, </a:t>
            </a:r>
            <a:r>
              <a:rPr lang="pt-BR" sz="2400" dirty="0"/>
              <a:t>o estímulo só provoca alterações locais na </a:t>
            </a:r>
            <a:r>
              <a:rPr lang="pt-BR" sz="2400" dirty="0">
                <a:solidFill>
                  <a:srgbClr val="0070C0"/>
                </a:solidFill>
              </a:rPr>
              <a:t>membrana</a:t>
            </a:r>
            <a:r>
              <a:rPr lang="pt-BR" sz="2400" dirty="0"/>
              <a:t>, que logo cessam e não desencadeiam o </a:t>
            </a:r>
            <a:r>
              <a:rPr lang="pt-BR" sz="2400" dirty="0">
                <a:solidFill>
                  <a:srgbClr val="0070C0"/>
                </a:solidFill>
              </a:rPr>
              <a:t>impulso </a:t>
            </a:r>
            <a:r>
              <a:rPr lang="pt-BR" sz="2400" dirty="0" smtClean="0">
                <a:solidFill>
                  <a:srgbClr val="0070C0"/>
                </a:solidFill>
              </a:rPr>
              <a:t>nervoso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Qualquer estímulo acima do limiar gera o mesmo potencial de </a:t>
            </a:r>
            <a:r>
              <a:rPr lang="pt-BR" sz="2400" dirty="0" smtClean="0"/>
              <a:t>ação, não </a:t>
            </a:r>
            <a:r>
              <a:rPr lang="pt-BR" sz="2400" dirty="0"/>
              <a:t>existe </a:t>
            </a:r>
            <a:r>
              <a:rPr lang="pt-BR" sz="2400" dirty="0">
                <a:solidFill>
                  <a:srgbClr val="0070C0"/>
                </a:solidFill>
              </a:rPr>
              <a:t>variação de intensidade </a:t>
            </a:r>
            <a:r>
              <a:rPr lang="pt-BR" sz="2400" dirty="0"/>
              <a:t>de um impulso nervoso em função do aumento do estímulo; o </a:t>
            </a:r>
            <a:r>
              <a:rPr lang="pt-BR" sz="2400" dirty="0">
                <a:solidFill>
                  <a:srgbClr val="0070C0"/>
                </a:solidFill>
              </a:rPr>
              <a:t>neurônio </a:t>
            </a:r>
            <a:r>
              <a:rPr lang="pt-BR" sz="2400" dirty="0" smtClean="0"/>
              <a:t>obedece </a:t>
            </a:r>
            <a:r>
              <a:rPr lang="pt-BR" sz="2400" dirty="0"/>
              <a:t>à regra do “</a:t>
            </a:r>
            <a:r>
              <a:rPr lang="pt-BR" sz="2400" dirty="0">
                <a:solidFill>
                  <a:srgbClr val="0070C0"/>
                </a:solidFill>
              </a:rPr>
              <a:t>tudo ou nada</a:t>
            </a:r>
            <a:r>
              <a:rPr lang="pt-BR" sz="2400" dirty="0" smtClean="0">
                <a:solidFill>
                  <a:srgbClr val="0070C0"/>
                </a:solidFill>
              </a:rPr>
              <a:t>”.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95400" y="143056"/>
            <a:ext cx="8723811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670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25625"/>
            <a:ext cx="11730446" cy="435133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Ao ter um </a:t>
            </a:r>
            <a:r>
              <a:rPr lang="pt-BR" dirty="0">
                <a:solidFill>
                  <a:srgbClr val="0070C0"/>
                </a:solidFill>
              </a:rPr>
              <a:t>estímulo</a:t>
            </a:r>
            <a:r>
              <a:rPr lang="pt-BR" dirty="0"/>
              <a:t> químico, mecânico ou elétrico, ocorrem </a:t>
            </a:r>
            <a:r>
              <a:rPr lang="pt-BR" dirty="0">
                <a:solidFill>
                  <a:srgbClr val="0070C0"/>
                </a:solidFill>
              </a:rPr>
              <a:t>alterações</a:t>
            </a:r>
            <a:r>
              <a:rPr lang="pt-BR" dirty="0"/>
              <a:t> na permeabilidade da membrana neuronal, permitindo grande entrada de sódio e pequena saída de potássio dela, ocorrendo inversão de cargas ao redor da membrana que fica </a:t>
            </a:r>
            <a:r>
              <a:rPr lang="pt-BR" dirty="0">
                <a:solidFill>
                  <a:srgbClr val="0070C0"/>
                </a:solidFill>
              </a:rPr>
              <a:t>despolarizada</a:t>
            </a:r>
            <a:r>
              <a:rPr lang="pt-BR" dirty="0"/>
              <a:t>, gerando potencial de </a:t>
            </a:r>
            <a:r>
              <a:rPr lang="pt-BR" dirty="0">
                <a:solidFill>
                  <a:srgbClr val="0070C0"/>
                </a:solidFill>
              </a:rPr>
              <a:t>ação/impulso nervoso</a:t>
            </a:r>
            <a:r>
              <a:rPr lang="pt-BR" dirty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Assim que passa o impulso, a membrana sofre </a:t>
            </a:r>
            <a:r>
              <a:rPr lang="pt-BR" dirty="0" err="1"/>
              <a:t>repolarização</a:t>
            </a:r>
            <a:r>
              <a:rPr lang="pt-BR" dirty="0"/>
              <a:t>, recuperando seu estado de repouso, parando a transmissão do impulso.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95400" y="143056"/>
            <a:ext cx="8723811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336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880" y="940524"/>
            <a:ext cx="11795760" cy="532964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A </a:t>
            </a:r>
            <a:r>
              <a:rPr lang="pt-BR" dirty="0">
                <a:solidFill>
                  <a:srgbClr val="0070C0"/>
                </a:solidFill>
              </a:rPr>
              <a:t>intensidade</a:t>
            </a:r>
            <a:r>
              <a:rPr lang="pt-BR" dirty="0"/>
              <a:t> das sensações </a:t>
            </a:r>
            <a:r>
              <a:rPr lang="pt-BR" dirty="0" smtClean="0">
                <a:solidFill>
                  <a:srgbClr val="0070C0"/>
                </a:solidFill>
              </a:rPr>
              <a:t>depende</a:t>
            </a:r>
            <a:r>
              <a:rPr lang="pt-BR" dirty="0" smtClean="0"/>
              <a:t> </a:t>
            </a:r>
            <a:r>
              <a:rPr lang="pt-BR" dirty="0"/>
              <a:t>do </a:t>
            </a:r>
            <a:r>
              <a:rPr lang="pt-BR" dirty="0">
                <a:solidFill>
                  <a:srgbClr val="0070C0"/>
                </a:solidFill>
              </a:rPr>
              <a:t>número</a:t>
            </a:r>
            <a:r>
              <a:rPr lang="pt-BR" dirty="0"/>
              <a:t> de neurônios </a:t>
            </a:r>
            <a:r>
              <a:rPr lang="pt-BR" dirty="0">
                <a:solidFill>
                  <a:srgbClr val="0070C0"/>
                </a:solidFill>
              </a:rPr>
              <a:t>despolarizados</a:t>
            </a:r>
            <a:r>
              <a:rPr lang="pt-BR" dirty="0"/>
              <a:t> e da </a:t>
            </a:r>
            <a:r>
              <a:rPr lang="pt-BR" dirty="0">
                <a:solidFill>
                  <a:srgbClr val="0070C0"/>
                </a:solidFill>
              </a:rPr>
              <a:t>frequência </a:t>
            </a:r>
            <a:r>
              <a:rPr lang="pt-BR" dirty="0"/>
              <a:t>de </a:t>
            </a:r>
            <a:r>
              <a:rPr lang="pt-BR" dirty="0" smtClean="0"/>
              <a:t>impulsos (queimadura, dependendo da área, poderá estimular mais ou menos receptores e mais neurônios serão despolarizados);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A transmissão </a:t>
            </a:r>
            <a:r>
              <a:rPr lang="pt-BR" dirty="0"/>
              <a:t>do </a:t>
            </a:r>
            <a:r>
              <a:rPr lang="pt-BR" dirty="0">
                <a:solidFill>
                  <a:srgbClr val="0070C0"/>
                </a:solidFill>
              </a:rPr>
              <a:t>impulso nervoso </a:t>
            </a:r>
            <a:r>
              <a:rPr lang="pt-BR" dirty="0"/>
              <a:t>de um neurônio a </a:t>
            </a:r>
            <a:r>
              <a:rPr lang="pt-BR" dirty="0" smtClean="0"/>
              <a:t>outro, é </a:t>
            </a:r>
            <a:r>
              <a:rPr lang="pt-BR" dirty="0"/>
              <a:t>realizada por meio de uma região de ligação </a:t>
            </a:r>
            <a:r>
              <a:rPr lang="pt-BR" dirty="0" smtClean="0"/>
              <a:t>especializada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rgbClr val="0070C0"/>
                </a:solidFill>
              </a:rPr>
              <a:t>sinapse</a:t>
            </a:r>
            <a:r>
              <a:rPr lang="pt-BR" dirty="0" smtClean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O tipo mais comum </a:t>
            </a:r>
            <a:r>
              <a:rPr lang="pt-BR" dirty="0" smtClean="0"/>
              <a:t>de </a:t>
            </a:r>
            <a:r>
              <a:rPr lang="pt-BR" dirty="0"/>
              <a:t>sinapse é a química, </a:t>
            </a:r>
            <a:endParaRPr lang="pt-BR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/>
              <a:t>em </a:t>
            </a:r>
            <a:r>
              <a:rPr lang="pt-BR" dirty="0"/>
              <a:t>que as membranas de duas células ficam </a:t>
            </a:r>
            <a:endParaRPr lang="pt-BR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/>
              <a:t>separadas </a:t>
            </a:r>
            <a:r>
              <a:rPr lang="pt-BR" dirty="0"/>
              <a:t>por um espaço chamado fenda </a:t>
            </a:r>
            <a:endParaRPr lang="pt-BR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/>
              <a:t>sináptica.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95400" y="143056"/>
            <a:ext cx="8723811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Sinapse - O que é, onde, como e por que acontec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95" y="3526971"/>
            <a:ext cx="4867945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4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37" y="1476103"/>
            <a:ext cx="11760103" cy="326571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 comunicação pelo S.N. ocorre por </a:t>
            </a:r>
            <a:r>
              <a:rPr lang="pt-BR" sz="2400" dirty="0" smtClean="0">
                <a:solidFill>
                  <a:srgbClr val="0070C0"/>
                </a:solidFill>
              </a:rPr>
              <a:t>sinais químicos ou elétricos;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Na </a:t>
            </a:r>
            <a:r>
              <a:rPr lang="pt-BR" sz="2400" dirty="0"/>
              <a:t>porção terminal do axônio, o impulso nervoso proporciona a liberação das </a:t>
            </a:r>
            <a:r>
              <a:rPr lang="pt-BR" sz="2400" dirty="0">
                <a:solidFill>
                  <a:srgbClr val="0070C0"/>
                </a:solidFill>
              </a:rPr>
              <a:t>vesículas </a:t>
            </a:r>
            <a:r>
              <a:rPr lang="pt-BR" sz="2400" dirty="0"/>
              <a:t>que contêm </a:t>
            </a:r>
            <a:r>
              <a:rPr lang="pt-BR" sz="2400" dirty="0">
                <a:solidFill>
                  <a:srgbClr val="0070C0"/>
                </a:solidFill>
              </a:rPr>
              <a:t>mediadores </a:t>
            </a:r>
            <a:r>
              <a:rPr lang="pt-BR" sz="2400" dirty="0" smtClean="0">
                <a:solidFill>
                  <a:srgbClr val="0070C0"/>
                </a:solidFill>
              </a:rPr>
              <a:t>químicos/</a:t>
            </a:r>
            <a:r>
              <a:rPr lang="pt-BR" sz="2400" dirty="0" err="1" smtClean="0">
                <a:solidFill>
                  <a:srgbClr val="0070C0"/>
                </a:solidFill>
              </a:rPr>
              <a:t>neuro-transmissores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 smtClean="0"/>
              <a:t>(acetilcolina </a:t>
            </a:r>
            <a:r>
              <a:rPr lang="pt-BR" sz="2400" dirty="0"/>
              <a:t>e </a:t>
            </a:r>
            <a:r>
              <a:rPr lang="pt-BR" sz="2400" dirty="0" smtClean="0"/>
              <a:t>adrenalina), que caem na </a:t>
            </a:r>
            <a:r>
              <a:rPr lang="pt-BR" sz="2400" dirty="0" smtClean="0">
                <a:solidFill>
                  <a:srgbClr val="0070C0"/>
                </a:solidFill>
              </a:rPr>
              <a:t>fenda sináptica </a:t>
            </a:r>
            <a:r>
              <a:rPr lang="pt-BR" sz="2400" dirty="0" smtClean="0"/>
              <a:t>dando origem </a:t>
            </a:r>
            <a:r>
              <a:rPr lang="pt-BR" sz="2400" dirty="0"/>
              <a:t>ao impulsos nervosos na célula </a:t>
            </a:r>
            <a:r>
              <a:rPr lang="pt-BR" sz="2400" dirty="0" smtClean="0"/>
              <a:t>seguinte;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Quando na fenda sináptica, os neurotransmissores são </a:t>
            </a:r>
            <a:r>
              <a:rPr lang="pt-BR" sz="2400" dirty="0"/>
              <a:t>degradados por enzimas específicas, </a:t>
            </a:r>
            <a:r>
              <a:rPr lang="pt-BR" sz="2400" dirty="0">
                <a:solidFill>
                  <a:srgbClr val="0070C0"/>
                </a:solidFill>
              </a:rPr>
              <a:t>cessando</a:t>
            </a:r>
            <a:r>
              <a:rPr lang="pt-BR" sz="2400" dirty="0"/>
              <a:t> seus </a:t>
            </a:r>
            <a:r>
              <a:rPr lang="pt-BR" sz="2400" dirty="0" smtClean="0">
                <a:solidFill>
                  <a:srgbClr val="0070C0"/>
                </a:solidFill>
              </a:rPr>
              <a:t>efeitos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09584" y="0"/>
            <a:ext cx="8723811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4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6" y="4669804"/>
            <a:ext cx="11832771" cy="199225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Liberação </a:t>
            </a:r>
            <a:r>
              <a:rPr lang="pt-BR" sz="2400" dirty="0"/>
              <a:t>de neurotransmissores das vesículas do terminal </a:t>
            </a:r>
            <a:r>
              <a:rPr lang="pt-BR" sz="2400" dirty="0" smtClean="0"/>
              <a:t>pré-sináptico, onde o </a:t>
            </a:r>
            <a:r>
              <a:rPr lang="pt-BR" sz="2400" dirty="0"/>
              <a:t>neurotransmissor se difunde através da fenda, </a:t>
            </a:r>
            <a:r>
              <a:rPr lang="pt-BR" sz="2400" dirty="0" smtClean="0"/>
              <a:t>e combina-se </a:t>
            </a:r>
            <a:r>
              <a:rPr lang="pt-BR" sz="2400" dirty="0"/>
              <a:t>com </a:t>
            </a:r>
            <a:r>
              <a:rPr lang="pt-BR" sz="2400" dirty="0" smtClean="0"/>
              <a:t>receptor, podendo desencadear o </a:t>
            </a:r>
            <a:r>
              <a:rPr lang="pt-BR" sz="2400" dirty="0"/>
              <a:t>impulso nervoso no neurônio pós-sináptico. Acredita-se que da combinação receptor / neurotransmissor resulte em abertura de canais de Na+ , permitindo sua entrada no axônio.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405743" y="0"/>
            <a:ext cx="8464833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3500741" y="1033314"/>
            <a:ext cx="5096899" cy="3504513"/>
            <a:chOff x="3108959" y="761803"/>
            <a:chExt cx="5824026" cy="5696157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8959" y="761803"/>
              <a:ext cx="5824025" cy="2862155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8959" y="3600512"/>
              <a:ext cx="5824026" cy="2857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3574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2218</Words>
  <Application>Microsoft Office PowerPoint</Application>
  <PresentationFormat>Widescreen</PresentationFormat>
  <Paragraphs>208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Microsoft YaHei</vt:lpstr>
      <vt:lpstr>Arial</vt:lpstr>
      <vt:lpstr>Calibri</vt:lpstr>
      <vt:lpstr>Calibri Light</vt:lpstr>
      <vt:lpstr>Times New Roman</vt:lpstr>
      <vt:lpstr>Tema do Office</vt:lpstr>
      <vt:lpstr>Apresentação do PowerPoint</vt:lpstr>
      <vt:lpstr>ROTEIRO-CONTEÚDO</vt:lpstr>
      <vt:lpstr>TRANSMISSÃO NERVOSA-SINAPSES</vt:lpstr>
      <vt:lpstr>TRANSMISSÃO NERVOSA-SINAPSES</vt:lpstr>
      <vt:lpstr>TRANSMISSÃO NERVOSA-SINAPSES</vt:lpstr>
      <vt:lpstr>TRANSMISSÃO NERVOSA-SINAPSES</vt:lpstr>
      <vt:lpstr>TRANSMISSÃO NERVOSA-SINAPSES</vt:lpstr>
      <vt:lpstr>TRANSMISSÃO NERVOSA-SINAPSES</vt:lpstr>
      <vt:lpstr>TRANSMISSÃO NERVOSA-SINAPSES</vt:lpstr>
      <vt:lpstr>TRANSMISSÃO NERVOSA-SINAPSES</vt:lpstr>
      <vt:lpstr>TRANSMISSÃO NERVOSA –SINAPSE</vt:lpstr>
      <vt:lpstr>TRANSMISSÃO NERVOSA-SINAPSES</vt:lpstr>
      <vt:lpstr>TRANSMISSÃO NERVOSA-SINAPSES</vt:lpstr>
      <vt:lpstr> TRANSMISSÃO DE INFORMAÇÃO </vt:lpstr>
      <vt:lpstr>POTENCIAL DE AÇÃO</vt:lpstr>
      <vt:lpstr>POTENCIAL DE AÇÃO</vt:lpstr>
      <vt:lpstr>POTENCIAL DE AÇÃO</vt:lpstr>
      <vt:lpstr>POTENCIAL DE AÇÃO</vt:lpstr>
      <vt:lpstr>POTENCIAL DE AÇÃO</vt:lpstr>
      <vt:lpstr>POTENCIAL DE AÇÃO</vt:lpstr>
      <vt:lpstr>Apresentação do PowerPoint</vt:lpstr>
      <vt:lpstr>Apresentação do PowerPoint</vt:lpstr>
      <vt:lpstr>Apresentação do PowerPoint</vt:lpstr>
      <vt:lpstr>POTENCIAL DE AÇÃO</vt:lpstr>
      <vt:lpstr>POTENCIAL DE AÇÃO</vt:lpstr>
      <vt:lpstr>POTENCIAL DE AÇÃO</vt:lpstr>
      <vt:lpstr>POTENCIAL DE AÇÃO</vt:lpstr>
      <vt:lpstr>POTENCIAL DE AÇÃO</vt:lpstr>
      <vt:lpstr>ARTIGO CIENTÍFICO - DISCUTIR POSSIVEIS TRABALHOS PESQUISA...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Disciplina ACH55... – FISIOLOGIA HUMANA I  Aula 03  Transmissão Nervosa e Potencial de Ação</dc:title>
  <dc:creator>Elida</dc:creator>
  <cp:lastModifiedBy>Elida</cp:lastModifiedBy>
  <cp:revision>138</cp:revision>
  <dcterms:created xsi:type="dcterms:W3CDTF">2020-08-31T20:50:46Z</dcterms:created>
  <dcterms:modified xsi:type="dcterms:W3CDTF">2020-09-03T21:57:15Z</dcterms:modified>
</cp:coreProperties>
</file>