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7" r:id="rId5"/>
    <p:sldId id="260" r:id="rId6"/>
    <p:sldId id="261" r:id="rId7"/>
    <p:sldId id="284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8" r:id="rId23"/>
    <p:sldId id="279" r:id="rId24"/>
    <p:sldId id="277" r:id="rId25"/>
    <p:sldId id="280" r:id="rId26"/>
    <p:sldId id="282" r:id="rId27"/>
    <p:sldId id="281" r:id="rId28"/>
    <p:sldId id="283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B79DB-4028-4E3A-9852-09BE0FA879F9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6B4E-BEA5-4284-B2DD-250FCCB2EB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46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D564F-E55E-4681-870B-EB4261CD53F0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AF221-FE20-4401-973D-F01694079D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7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B582-2AA8-44C7-B81A-614A50439D98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A926-FE89-4077-9641-17A7535BA1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13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3432-8CBB-45A5-87C3-13CBFDD6D97E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A0D3-B7D6-41AC-ABF1-200DCB139E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51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9CD33-A23B-40DD-8A94-45D54F7C8261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7212-717D-40EA-9A75-B25A87CB14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31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6FC8-67ED-4EAA-A606-16EA9E4D92FE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6808-B81C-4CB4-A79B-444642E080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89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8A88-8946-4909-92C3-B187741B66C3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81511-AD5B-43CC-8644-0B48D20E10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79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46674-CA76-42BF-8783-CF66D59270D5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96090-284F-4352-BA7C-D4838C6AE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78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1A37-165E-4844-AB15-3E67343A106D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B3907-E525-48A3-8BF5-4F3DB24A3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3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8455-BB71-4CF0-AC78-19B45A70CBF3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DE50-8A9B-459A-BF05-5AD75C4A83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95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DB00B-012B-452A-B67D-C3C5A5201CF4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D5AC-9EBC-4889-A099-E39D1E271A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07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B52730-7543-4C6D-8E49-F2F2C53EB940}" type="datetimeFigureOut">
              <a:rPr lang="pt-BR"/>
              <a:pPr>
                <a:defRPr/>
              </a:pPr>
              <a:t>03/06/2018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C2EA4E-547D-4B8A-9D0B-491BABFA3C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Cap</a:t>
            </a:r>
            <a:r>
              <a:rPr lang="pt-BR" altLang="pt-BR" dirty="0" smtClean="0"/>
              <a:t> 28 – O oligopólio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Parte 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9ª edição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Líder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781550"/>
          </a:xfrm>
        </p:spPr>
        <p:txBody>
          <a:bodyPr/>
          <a:lstStyle/>
          <a:p>
            <a:pPr eaLnBrk="1" hangingPunct="1"/>
            <a:r>
              <a:rPr lang="pt-BR" altLang="pt-BR" smtClean="0"/>
              <a:t>Qual a quantidade que a líder escolhe produzir de forma a maximizar seu lucro?</a:t>
            </a:r>
          </a:p>
          <a:p>
            <a:pPr eaLnBrk="1" hangingPunct="1"/>
            <a:r>
              <a:rPr lang="pt-BR" altLang="pt-BR" smtClean="0"/>
              <a:t>Resposta: Depende de como ela acha que a seguidora vai se comportar... A líder sabe que a seguidora irá considerar a quantidade produzida por ela na hora de decidir sua própria produção... Assim, para definir sua produção, a líder vai ter que considerar o problema de maximização de lucro da seguidora...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Problema da Seguidora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eaLnBrk="1" hangingPunct="1"/>
            <a:r>
              <a:rPr lang="pt-BR" altLang="pt-BR" smtClean="0"/>
              <a:t>Escolher y</a:t>
            </a:r>
            <a:r>
              <a:rPr lang="pt-BR" altLang="pt-BR" baseline="-25000" smtClean="0"/>
              <a:t>2</a:t>
            </a:r>
            <a:r>
              <a:rPr lang="pt-BR" altLang="pt-BR" smtClean="0"/>
              <a:t> que maximiza seu lucro:</a:t>
            </a:r>
          </a:p>
          <a:p>
            <a:pPr eaLnBrk="1" hangingPunct="1"/>
            <a:r>
              <a:rPr lang="pt-BR" altLang="pt-BR" smtClean="0"/>
              <a:t>Max RT – CT = Max {p(y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)y</a:t>
            </a:r>
            <a:r>
              <a:rPr lang="pt-BR" altLang="pt-BR" baseline="-25000" smtClean="0"/>
              <a:t>2</a:t>
            </a:r>
            <a:r>
              <a:rPr lang="pt-BR" altLang="pt-BR" smtClean="0"/>
              <a:t>} – C</a:t>
            </a:r>
            <a:r>
              <a:rPr lang="pt-BR" altLang="pt-BR" baseline="-25000" smtClean="0"/>
              <a:t>2</a:t>
            </a:r>
            <a:r>
              <a:rPr lang="pt-BR" altLang="pt-BR" smtClean="0"/>
              <a:t>(y</a:t>
            </a:r>
            <a:r>
              <a:rPr lang="pt-BR" altLang="pt-BR" baseline="-25000" smtClean="0"/>
              <a:t>2</a:t>
            </a:r>
            <a:r>
              <a:rPr lang="pt-BR" altLang="pt-BR" smtClean="0"/>
              <a:t>)</a:t>
            </a:r>
          </a:p>
          <a:p>
            <a:pPr eaLnBrk="1" hangingPunct="1"/>
            <a:r>
              <a:rPr lang="pt-BR" altLang="pt-BR" smtClean="0"/>
              <a:t>Do ponto de vista da seguidora, a produção da líder é pré-determinada.</a:t>
            </a:r>
          </a:p>
          <a:p>
            <a:pPr eaLnBrk="1" hangingPunct="1"/>
            <a:r>
              <a:rPr lang="pt-BR" altLang="pt-BR" smtClean="0"/>
              <a:t>CPO: 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Resposta: y</a:t>
            </a:r>
            <a:r>
              <a:rPr lang="pt-BR" altLang="pt-BR" baseline="-25000" smtClean="0"/>
              <a:t>2</a:t>
            </a:r>
            <a:r>
              <a:rPr lang="pt-BR" altLang="pt-BR" smtClean="0"/>
              <a:t> = f(y</a:t>
            </a:r>
            <a:r>
              <a:rPr lang="pt-BR" altLang="pt-BR" baseline="-25000" smtClean="0"/>
              <a:t>1</a:t>
            </a:r>
            <a:r>
              <a:rPr lang="pt-BR" altLang="pt-BR" smtClean="0"/>
              <a:t>)</a:t>
            </a:r>
          </a:p>
        </p:txBody>
      </p:sp>
      <p:graphicFrame>
        <p:nvGraphicFramePr>
          <p:cNvPr id="12292" name="Objeto 3"/>
          <p:cNvGraphicFramePr>
            <a:graphicFrameLocks noChangeAspect="1"/>
          </p:cNvGraphicFramePr>
          <p:nvPr/>
        </p:nvGraphicFramePr>
        <p:xfrm>
          <a:off x="1766888" y="3905250"/>
          <a:ext cx="50990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ção" r:id="rId3" imgW="2184400" imgH="431800" progId="Equation.3">
                  <p:embed/>
                </p:oleObj>
              </mc:Choice>
              <mc:Fallback>
                <p:oleObj name="Equação" r:id="rId3" imgW="2184400" imgH="4318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3905250"/>
                        <a:ext cx="509905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CaixaDeTexto 4"/>
          <p:cNvSpPr txBox="1">
            <a:spLocks noChangeArrowheads="1"/>
          </p:cNvSpPr>
          <p:nvPr/>
        </p:nvSpPr>
        <p:spPr bwMode="auto">
          <a:xfrm>
            <a:off x="1692275" y="5622925"/>
            <a:ext cx="7200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Função de reação: mostra como a seguidora irá reagir frente as escolhas de produção da líder</a:t>
            </a:r>
          </a:p>
        </p:txBody>
      </p:sp>
      <p:cxnSp>
        <p:nvCxnSpPr>
          <p:cNvPr id="7" name="Conector reto 6"/>
          <p:cNvCxnSpPr/>
          <p:nvPr/>
        </p:nvCxnSpPr>
        <p:spPr>
          <a:xfrm flipH="1">
            <a:off x="755650" y="5356225"/>
            <a:ext cx="2016125" cy="665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755650" y="6037263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Exemplo: função de demanda linear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25962"/>
          </a:xfrm>
        </p:spPr>
        <p:txBody>
          <a:bodyPr/>
          <a:lstStyle/>
          <a:p>
            <a:pPr eaLnBrk="1" hangingPunct="1"/>
            <a:r>
              <a:rPr lang="pt-BR" altLang="pt-BR" smtClean="0"/>
              <a:t>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 = a – b 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); custos totais = 0</a:t>
            </a:r>
          </a:p>
          <a:p>
            <a:pPr eaLnBrk="1" hangingPunct="1"/>
            <a:r>
              <a:rPr lang="pt-BR" altLang="pt-BR" smtClean="0"/>
              <a:t>p(Y) = a – b(Y)</a:t>
            </a:r>
          </a:p>
        </p:txBody>
      </p:sp>
      <p:graphicFrame>
        <p:nvGraphicFramePr>
          <p:cNvPr id="13316" name="Objeto 3"/>
          <p:cNvGraphicFramePr>
            <a:graphicFrameLocks noChangeAspect="1"/>
          </p:cNvGraphicFramePr>
          <p:nvPr/>
        </p:nvGraphicFramePr>
        <p:xfrm>
          <a:off x="611188" y="2757488"/>
          <a:ext cx="5068887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ção" r:id="rId3" imgW="1955520" imgH="1117440" progId="Equation.3">
                  <p:embed/>
                </p:oleObj>
              </mc:Choice>
              <mc:Fallback>
                <p:oleObj name="Equação" r:id="rId3" imgW="1955520" imgH="11174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57488"/>
                        <a:ext cx="5068887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CaixaDeTexto 6"/>
          <p:cNvSpPr txBox="1">
            <a:spLocks noChangeArrowheads="1"/>
          </p:cNvSpPr>
          <p:nvPr/>
        </p:nvSpPr>
        <p:spPr bwMode="auto">
          <a:xfrm>
            <a:off x="3348038" y="5157788"/>
            <a:ext cx="55451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Curva de reação: para cada possível escolha de y</a:t>
            </a:r>
            <a:r>
              <a:rPr lang="pt-BR" altLang="pt-BR" sz="2400" baseline="-25000"/>
              <a:t>1</a:t>
            </a:r>
            <a:r>
              <a:rPr lang="pt-BR" altLang="pt-BR" sz="2400"/>
              <a:t>, a função de reação mostra a quantidade que a firma 2 deveria produzir para maximizar seu lucro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48038" y="5172075"/>
            <a:ext cx="5545137" cy="1570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1835150" y="6164263"/>
            <a:ext cx="12969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1835150" y="5661025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Solução gráfica - seguidora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66881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0" name="Objeto 2"/>
          <p:cNvGraphicFramePr>
            <a:graphicFrameLocks noChangeAspect="1"/>
          </p:cNvGraphicFramePr>
          <p:nvPr/>
        </p:nvGraphicFramePr>
        <p:xfrm>
          <a:off x="4756150" y="1287463"/>
          <a:ext cx="3722688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ção" r:id="rId4" imgW="1688760" imgH="482400" progId="Equation.3">
                  <p:embed/>
                </p:oleObj>
              </mc:Choice>
              <mc:Fallback>
                <p:oleObj name="Equação" r:id="rId4" imgW="1688760" imgH="4824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1287463"/>
                        <a:ext cx="3722688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de seta reta 4"/>
          <p:cNvCxnSpPr/>
          <p:nvPr/>
        </p:nvCxnSpPr>
        <p:spPr>
          <a:xfrm flipV="1">
            <a:off x="5076825" y="2349500"/>
            <a:ext cx="863600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067175" y="2708275"/>
            <a:ext cx="1081088" cy="504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Líder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Líder sabe que suas decisões influenciam a da seguidora. Temos então que colocar essa “informação” dentro do problema da líder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Problema da Líder: escolher y</a:t>
            </a:r>
            <a:r>
              <a:rPr lang="pt-BR" baseline="-25000" dirty="0" smtClean="0"/>
              <a:t>1</a:t>
            </a:r>
            <a:r>
              <a:rPr lang="pt-BR" dirty="0" smtClean="0"/>
              <a:t> que maximize seu lucro, dada a </a:t>
            </a:r>
            <a:r>
              <a:rPr lang="pt-BR" dirty="0" err="1" smtClean="0"/>
              <a:t>fç</a:t>
            </a:r>
            <a:r>
              <a:rPr lang="pt-BR" dirty="0" smtClean="0"/>
              <a:t> de reação da seguidora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Max RT</a:t>
            </a:r>
            <a:r>
              <a:rPr lang="pt-BR" baseline="-25000" dirty="0" smtClean="0"/>
              <a:t>1</a:t>
            </a:r>
            <a:r>
              <a:rPr lang="pt-BR" dirty="0" smtClean="0"/>
              <a:t> – CT</a:t>
            </a:r>
            <a:r>
              <a:rPr lang="pt-BR" baseline="-25000" dirty="0" smtClean="0"/>
              <a:t>1</a:t>
            </a:r>
            <a:r>
              <a:rPr lang="pt-BR" dirty="0" smtClean="0"/>
              <a:t> = Max {p(y</a:t>
            </a:r>
            <a:r>
              <a:rPr lang="pt-BR" baseline="-25000" dirty="0" smtClean="0"/>
              <a:t>1</a:t>
            </a:r>
            <a:r>
              <a:rPr lang="pt-BR" dirty="0" smtClean="0"/>
              <a:t>+y</a:t>
            </a:r>
            <a:r>
              <a:rPr lang="pt-BR" baseline="-25000" dirty="0" smtClean="0"/>
              <a:t>2</a:t>
            </a:r>
            <a:r>
              <a:rPr lang="pt-BR" dirty="0" smtClean="0"/>
              <a:t>)y</a:t>
            </a:r>
            <a:r>
              <a:rPr lang="pt-BR" baseline="-25000" dirty="0" smtClean="0"/>
              <a:t>1</a:t>
            </a:r>
            <a:r>
              <a:rPr lang="pt-BR" dirty="0" smtClean="0"/>
              <a:t>} – C</a:t>
            </a:r>
            <a:r>
              <a:rPr lang="pt-BR" baseline="-25000" dirty="0" smtClean="0"/>
              <a:t>1</a:t>
            </a:r>
            <a:r>
              <a:rPr lang="pt-BR" dirty="0" smtClean="0"/>
              <a:t>(y</a:t>
            </a:r>
            <a:r>
              <a:rPr lang="pt-BR" baseline="-25000" dirty="0" smtClean="0"/>
              <a:t>1</a:t>
            </a:r>
            <a:r>
              <a:rPr lang="pt-BR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Sujeito a y</a:t>
            </a:r>
            <a:r>
              <a:rPr lang="pt-BR" baseline="-25000" dirty="0" smtClean="0"/>
              <a:t>2</a:t>
            </a:r>
            <a:r>
              <a:rPr lang="pt-BR" dirty="0" smtClean="0"/>
              <a:t> = f(y</a:t>
            </a:r>
            <a:r>
              <a:rPr lang="pt-BR" baseline="-25000" dirty="0" smtClean="0"/>
              <a:t>1</a:t>
            </a:r>
            <a:r>
              <a:rPr lang="pt-B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Demanda Linear - Líder</a:t>
            </a:r>
          </a:p>
        </p:txBody>
      </p:sp>
      <p:graphicFrame>
        <p:nvGraphicFramePr>
          <p:cNvPr id="16387" name="Objeto 3"/>
          <p:cNvGraphicFramePr>
            <a:graphicFrameLocks noChangeAspect="1"/>
          </p:cNvGraphicFramePr>
          <p:nvPr/>
        </p:nvGraphicFramePr>
        <p:xfrm>
          <a:off x="611188" y="1668463"/>
          <a:ext cx="5545137" cy="500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ção" r:id="rId3" imgW="2171520" imgH="1930320" progId="Equation.3">
                  <p:embed/>
                </p:oleObj>
              </mc:Choice>
              <mc:Fallback>
                <p:oleObj name="Equação" r:id="rId3" imgW="2171520" imgH="193032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68463"/>
                        <a:ext cx="5545137" cy="500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Demanda Linear – Líder (continuação)</a:t>
            </a:r>
          </a:p>
        </p:txBody>
      </p:sp>
      <p:graphicFrame>
        <p:nvGraphicFramePr>
          <p:cNvPr id="17411" name="Objeto 3"/>
          <p:cNvGraphicFramePr>
            <a:graphicFrameLocks noChangeAspect="1"/>
          </p:cNvGraphicFramePr>
          <p:nvPr/>
        </p:nvGraphicFramePr>
        <p:xfrm>
          <a:off x="1236663" y="1820863"/>
          <a:ext cx="4410075" cy="31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ção" r:id="rId3" imgW="1701720" imgH="1231560" progId="Equation.3">
                  <p:embed/>
                </p:oleObj>
              </mc:Choice>
              <mc:Fallback>
                <p:oleObj name="Equação" r:id="rId3" imgW="1701720" imgH="12315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1820863"/>
                        <a:ext cx="4410075" cy="319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Produção da seguidora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Substitui a produção da líder na função de reação da seguidora e obtém a quantidade produzida pela seguidora.</a:t>
            </a:r>
          </a:p>
          <a:p>
            <a:pPr eaLnBrk="1" hangingPunct="1"/>
            <a:endParaRPr lang="pt-BR" altLang="pt-BR" smtClean="0"/>
          </a:p>
        </p:txBody>
      </p:sp>
      <p:graphicFrame>
        <p:nvGraphicFramePr>
          <p:cNvPr id="18436" name="Objeto 3"/>
          <p:cNvGraphicFramePr>
            <a:graphicFrameLocks noChangeAspect="1"/>
          </p:cNvGraphicFramePr>
          <p:nvPr/>
        </p:nvGraphicFramePr>
        <p:xfrm>
          <a:off x="676275" y="3533775"/>
          <a:ext cx="714216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ção" r:id="rId3" imgW="2755900" imgH="431800" progId="Equation.3">
                  <p:embed/>
                </p:oleObj>
              </mc:Choice>
              <mc:Fallback>
                <p:oleObj name="Equação" r:id="rId3" imgW="2755900" imgH="4318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533775"/>
                        <a:ext cx="714216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Quantidade total e preço</a:t>
            </a:r>
          </a:p>
        </p:txBody>
      </p:sp>
      <p:graphicFrame>
        <p:nvGraphicFramePr>
          <p:cNvPr id="19459" name="Objeto 4"/>
          <p:cNvGraphicFramePr>
            <a:graphicFrameLocks noChangeAspect="1"/>
          </p:cNvGraphicFramePr>
          <p:nvPr/>
        </p:nvGraphicFramePr>
        <p:xfrm>
          <a:off x="539750" y="1628775"/>
          <a:ext cx="503555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ção" r:id="rId3" imgW="1943100" imgH="431800" progId="Equation.3">
                  <p:embed/>
                </p:oleObj>
              </mc:Choice>
              <mc:Fallback>
                <p:oleObj name="Equação" r:id="rId3" imgW="1943100" imgH="4318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628775"/>
                        <a:ext cx="503555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CaixaDeTexto 5"/>
          <p:cNvSpPr txBox="1">
            <a:spLocks noChangeArrowheads="1"/>
          </p:cNvSpPr>
          <p:nvPr/>
        </p:nvSpPr>
        <p:spPr bwMode="auto">
          <a:xfrm>
            <a:off x="611188" y="3213100"/>
            <a:ext cx="70564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/>
              <a:t>Para encontrarmos o preço de equilíbrio, basta substituir o Y acima na demanda inversa.</a:t>
            </a:r>
          </a:p>
        </p:txBody>
      </p:sp>
      <p:graphicFrame>
        <p:nvGraphicFramePr>
          <p:cNvPr id="19461" name="Objeto 6"/>
          <p:cNvGraphicFramePr>
            <a:graphicFrameLocks noChangeAspect="1"/>
          </p:cNvGraphicFramePr>
          <p:nvPr/>
        </p:nvGraphicFramePr>
        <p:xfrm>
          <a:off x="611188" y="4652963"/>
          <a:ext cx="493712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ção" r:id="rId5" imgW="1905000" imgH="431800" progId="Equation.3">
                  <p:embed/>
                </p:oleObj>
              </mc:Choice>
              <mc:Fallback>
                <p:oleObj name="Equação" r:id="rId5" imgW="1905000" imgH="4318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652963"/>
                        <a:ext cx="4937125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Solução gráfica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7273925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435600" y="5013325"/>
            <a:ext cx="865188" cy="792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4716016" y="237996"/>
            <a:ext cx="4248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Empresa 2 é seguidora, isso significa que escolherá um ponto sobre sua curva de reação. </a:t>
            </a:r>
          </a:p>
          <a:p>
            <a:r>
              <a:rPr lang="pt-BR" sz="2400" dirty="0" smtClean="0"/>
              <a:t>Empresa 1 sabe disso e escolherá o ponto da função de reação que toque sua </a:t>
            </a:r>
            <a:r>
              <a:rPr lang="pt-BR" sz="2400" dirty="0" err="1" smtClean="0"/>
              <a:t>isolucro</a:t>
            </a:r>
            <a:r>
              <a:rPr lang="pt-BR" sz="2400" dirty="0" smtClean="0"/>
              <a:t> mais baixa possível, que será seu ponto de lucro máximo.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Sumário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Introdução</a:t>
            </a:r>
          </a:p>
          <a:p>
            <a:pPr eaLnBrk="1" hangingPunct="1"/>
            <a:r>
              <a:rPr lang="pt-BR" altLang="pt-BR" smtClean="0"/>
              <a:t>Diferentes estratégias</a:t>
            </a:r>
          </a:p>
          <a:p>
            <a:pPr lvl="1" eaLnBrk="1" hangingPunct="1"/>
            <a:r>
              <a:rPr lang="pt-BR" altLang="pt-BR" smtClean="0"/>
              <a:t>Liderança Quantidade</a:t>
            </a:r>
          </a:p>
          <a:p>
            <a:pPr lvl="1" eaLnBrk="1" hangingPunct="1"/>
            <a:r>
              <a:rPr lang="pt-BR" altLang="pt-BR" smtClean="0"/>
              <a:t>Liderança Preço</a:t>
            </a:r>
          </a:p>
          <a:p>
            <a:pPr lvl="1" eaLnBrk="1" hangingPunct="1"/>
            <a:r>
              <a:rPr lang="pt-BR" altLang="pt-BR" smtClean="0"/>
              <a:t>Simultâneo Quantidade</a:t>
            </a:r>
          </a:p>
          <a:p>
            <a:pPr lvl="1" eaLnBrk="1" hangingPunct="1"/>
            <a:r>
              <a:rPr lang="pt-BR" altLang="pt-BR" smtClean="0"/>
              <a:t>Simultâneo Preço</a:t>
            </a:r>
          </a:p>
          <a:p>
            <a:pPr lvl="1" eaLnBrk="1" hangingPunct="1"/>
            <a:r>
              <a:rPr lang="pt-BR" altLang="pt-BR" smtClean="0"/>
              <a:t>Conluio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Liderança-Preço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Liderança-Preço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Líder fixa o preço, mas para tomar essa decisão deverá considerar o problema da seguidora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Seguidora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No equilíbrio, a seguidora terá que estabelecer o mesmo preço da líder – consequência da hipótese que as duas vendem o mesmo bem (se as empresas escolhessem preços diferentes, teríamos os consumidores comprando de apenas uma das empresas e, então, não teríamos um equilíbrio com duas empresas)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Problema da Seguidora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Sendo assim, dado o preço escolhido pela líder, a seguidora decide quanto produzir... Ou seja, ela se comporta como uma competidora perfeita!</a:t>
            </a:r>
          </a:p>
          <a:p>
            <a:pPr eaLnBrk="1" hangingPunct="1"/>
            <a:r>
              <a:rPr lang="pt-BR" altLang="pt-BR" dirty="0" smtClean="0"/>
              <a:t>A firma seguidora toma o preço como fora de seu controle porque a líder já estabeleceu o preço...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Seguidora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Escolher y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 que maximiza seu lucro:</a:t>
            </a:r>
          </a:p>
          <a:p>
            <a:pPr eaLnBrk="1" hangingPunct="1"/>
            <a:r>
              <a:rPr lang="pt-BR" altLang="pt-BR" dirty="0" smtClean="0"/>
              <a:t>Max RT – CT = Max {py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} – C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(y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)</a:t>
            </a:r>
          </a:p>
          <a:p>
            <a:pPr eaLnBrk="1" hangingPunct="1"/>
            <a:r>
              <a:rPr lang="pt-BR" altLang="pt-BR" dirty="0" smtClean="0"/>
              <a:t>Do ponto de vista da seguidora, o preço é tomado como dado</a:t>
            </a:r>
          </a:p>
          <a:p>
            <a:pPr eaLnBrk="1" hangingPunct="1"/>
            <a:r>
              <a:rPr lang="pt-BR" altLang="pt-BR" dirty="0" smtClean="0"/>
              <a:t>CPO: 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Resposta: p=CMg2 determina a curva de oferta da seguidora = S(p)</a:t>
            </a:r>
          </a:p>
        </p:txBody>
      </p:sp>
      <p:graphicFrame>
        <p:nvGraphicFramePr>
          <p:cNvPr id="25604" name="Objeto 3"/>
          <p:cNvGraphicFramePr>
            <a:graphicFrameLocks noChangeAspect="1"/>
          </p:cNvGraphicFramePr>
          <p:nvPr/>
        </p:nvGraphicFramePr>
        <p:xfrm>
          <a:off x="3544888" y="4156075"/>
          <a:ext cx="1541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ção" r:id="rId3" imgW="660113" imgH="215806" progId="Equation.3">
                  <p:embed/>
                </p:oleObj>
              </mc:Choice>
              <mc:Fallback>
                <p:oleObj name="Equação" r:id="rId3" imgW="660113" imgH="215806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4156075"/>
                        <a:ext cx="15414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Líder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Ela sabe que ao fixar um preço p, seguidora ofertará S(p) de forma que a produção que a líder venderá será:</a:t>
            </a:r>
          </a:p>
          <a:p>
            <a:pPr eaLnBrk="1" hangingPunct="1">
              <a:buFont typeface="Arial" charset="0"/>
              <a:buNone/>
            </a:pPr>
            <a:r>
              <a:rPr lang="pt-BR" altLang="pt-BR" smtClean="0"/>
              <a:t>D(p) – S(p) = R(p) </a:t>
            </a:r>
            <a:r>
              <a:rPr lang="pt-BR" altLang="pt-BR" smtClean="0">
                <a:sym typeface="Wingdings" pitchFamily="2" charset="2"/>
              </a:rPr>
              <a:t> curva de demanda residual  curva de demanda relevante para a líder</a:t>
            </a:r>
          </a:p>
          <a:p>
            <a:pPr eaLnBrk="1" hangingPunct="1"/>
            <a:r>
              <a:rPr lang="pt-BR" altLang="pt-BR" smtClean="0">
                <a:sym typeface="Wingdings" pitchFamily="2" charset="2"/>
              </a:rPr>
              <a:t>Esta curva mostra quanto que a líder conseguirá vender a cada preço dado...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Exemplo: função de demanda linear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25962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D(p) = a – b (p); c</a:t>
            </a:r>
            <a:r>
              <a:rPr lang="pt-BR" altLang="pt-BR" baseline="-25000" dirty="0" smtClean="0"/>
              <a:t>1</a:t>
            </a:r>
            <a:r>
              <a:rPr lang="pt-BR" altLang="pt-BR" dirty="0" smtClean="0"/>
              <a:t>(y</a:t>
            </a:r>
            <a:r>
              <a:rPr lang="pt-BR" altLang="pt-BR" baseline="-25000" dirty="0" smtClean="0"/>
              <a:t>1</a:t>
            </a:r>
            <a:r>
              <a:rPr lang="pt-BR" altLang="pt-BR" dirty="0" smtClean="0"/>
              <a:t>) = cy</a:t>
            </a:r>
            <a:r>
              <a:rPr lang="pt-BR" altLang="pt-BR" baseline="-25000" dirty="0" smtClean="0"/>
              <a:t>1</a:t>
            </a:r>
            <a:r>
              <a:rPr lang="pt-BR" altLang="pt-BR" dirty="0" smtClean="0"/>
              <a:t>; c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=(y</a:t>
            </a:r>
            <a:r>
              <a:rPr lang="pt-BR" altLang="pt-BR" baseline="-25000" dirty="0" smtClean="0"/>
              <a:t>2</a:t>
            </a:r>
            <a:r>
              <a:rPr lang="pt-BR" altLang="pt-BR" baseline="30000" dirty="0" smtClean="0"/>
              <a:t>2</a:t>
            </a:r>
            <a:r>
              <a:rPr lang="pt-BR" altLang="pt-BR" dirty="0" smtClean="0"/>
              <a:t>/2)</a:t>
            </a:r>
          </a:p>
          <a:p>
            <a:pPr eaLnBrk="1" hangingPunct="1">
              <a:buFont typeface="Arial" charset="0"/>
              <a:buNone/>
            </a:pPr>
            <a:r>
              <a:rPr lang="pt-BR" altLang="pt-BR" dirty="0" smtClean="0"/>
              <a:t>Seguidora  </a:t>
            </a:r>
            <a:r>
              <a:rPr lang="pt-BR" altLang="pt-BR" dirty="0" smtClean="0">
                <a:sym typeface="Wingdings" pitchFamily="2" charset="2"/>
              </a:rPr>
              <a:t> faz p = CMg</a:t>
            </a:r>
            <a:r>
              <a:rPr lang="pt-BR" altLang="pt-BR" baseline="-25000" dirty="0" smtClean="0">
                <a:sym typeface="Wingdings" pitchFamily="2" charset="2"/>
              </a:rPr>
              <a:t>2</a:t>
            </a:r>
          </a:p>
          <a:p>
            <a:pPr eaLnBrk="1" hangingPunct="1"/>
            <a:r>
              <a:rPr lang="pt-BR" altLang="pt-BR" dirty="0" smtClean="0"/>
              <a:t>CMg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 = y</a:t>
            </a:r>
            <a:r>
              <a:rPr lang="pt-BR" altLang="pt-BR" baseline="-25000" dirty="0" smtClean="0"/>
              <a:t>2 </a:t>
            </a:r>
            <a:r>
              <a:rPr lang="pt-BR" altLang="pt-BR" dirty="0" smtClean="0">
                <a:sym typeface="Symbol" pitchFamily="18" charset="2"/>
              </a:rPr>
              <a:t></a:t>
            </a:r>
            <a:r>
              <a:rPr lang="pt-BR" altLang="pt-BR" dirty="0" smtClean="0">
                <a:sym typeface="Wingdings" pitchFamily="2" charset="2"/>
              </a:rPr>
              <a:t> p =</a:t>
            </a:r>
            <a:r>
              <a:rPr lang="pt-BR" altLang="pt-BR" dirty="0" smtClean="0"/>
              <a:t> y</a:t>
            </a:r>
            <a:r>
              <a:rPr lang="pt-BR" altLang="pt-BR" baseline="-25000" dirty="0" smtClean="0"/>
              <a:t>2</a:t>
            </a:r>
            <a:r>
              <a:rPr lang="pt-BR" altLang="pt-BR" dirty="0" smtClean="0">
                <a:sym typeface="Wingdings" pitchFamily="2" charset="2"/>
              </a:rPr>
              <a:t> inversa e </a:t>
            </a:r>
            <a:r>
              <a:rPr lang="pt-BR" altLang="pt-BR" dirty="0" smtClean="0"/>
              <a:t>y</a:t>
            </a:r>
            <a:r>
              <a:rPr lang="pt-BR" altLang="pt-BR" baseline="-25000" dirty="0" smtClean="0"/>
              <a:t>2</a:t>
            </a:r>
            <a:r>
              <a:rPr lang="pt-BR" altLang="pt-BR" dirty="0" smtClean="0">
                <a:sym typeface="Wingdings" pitchFamily="2" charset="2"/>
              </a:rPr>
              <a:t>=p  direta</a:t>
            </a:r>
          </a:p>
          <a:p>
            <a:pPr eaLnBrk="1" hangingPunct="1">
              <a:buFont typeface="Arial" charset="0"/>
              <a:buNone/>
            </a:pPr>
            <a:r>
              <a:rPr lang="pt-BR" altLang="pt-BR" dirty="0" smtClean="0">
                <a:sym typeface="Wingdings" pitchFamily="2" charset="2"/>
              </a:rPr>
              <a:t>Líder</a:t>
            </a:r>
          </a:p>
          <a:p>
            <a:pPr eaLnBrk="1" hangingPunct="1"/>
            <a:r>
              <a:rPr lang="pt-BR" altLang="pt-BR" dirty="0" smtClean="0">
                <a:sym typeface="Wingdings" pitchFamily="2" charset="2"/>
              </a:rPr>
              <a:t>R(p) = a – </a:t>
            </a:r>
            <a:r>
              <a:rPr lang="pt-BR" altLang="pt-BR" dirty="0" err="1" smtClean="0">
                <a:sym typeface="Wingdings" pitchFamily="2" charset="2"/>
              </a:rPr>
              <a:t>bp</a:t>
            </a:r>
            <a:r>
              <a:rPr lang="pt-BR" altLang="pt-BR" dirty="0" smtClean="0">
                <a:sym typeface="Wingdings" pitchFamily="2" charset="2"/>
              </a:rPr>
              <a:t> – p = a – (b+1)p   demanda residual  </a:t>
            </a:r>
            <a:endParaRPr lang="pt-BR" altLang="pt-BR" dirty="0" smtClean="0"/>
          </a:p>
        </p:txBody>
      </p:sp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611188" y="4616450"/>
          <a:ext cx="3875087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ção" r:id="rId3" imgW="1586811" imgH="634725" progId="Equation.3">
                  <p:embed/>
                </p:oleObj>
              </mc:Choice>
              <mc:Fallback>
                <p:oleObj name="Equação" r:id="rId3" imgW="1586811" imgH="6347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616450"/>
                        <a:ext cx="3875087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Conector de seta reta 3"/>
          <p:cNvCxnSpPr/>
          <p:nvPr/>
        </p:nvCxnSpPr>
        <p:spPr>
          <a:xfrm flipV="1">
            <a:off x="3779912" y="1124744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3563888" y="8367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LÍDER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5724128" y="112474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436096" y="8274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SEGUIDORA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Exemplo: função de demanda linear</a:t>
            </a:r>
          </a:p>
        </p:txBody>
      </p:sp>
      <p:sp>
        <p:nvSpPr>
          <p:cNvPr id="2867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 da Líder: encontrar y1 que maximiza o lucro olhando para a demanda residual</a:t>
            </a:r>
          </a:p>
        </p:txBody>
      </p:sp>
      <p:graphicFrame>
        <p:nvGraphicFramePr>
          <p:cNvPr id="28676" name="Objeto 3"/>
          <p:cNvGraphicFramePr>
            <a:graphicFrameLocks noChangeAspect="1"/>
          </p:cNvGraphicFramePr>
          <p:nvPr/>
        </p:nvGraphicFramePr>
        <p:xfrm>
          <a:off x="611188" y="2852738"/>
          <a:ext cx="5002212" cy="335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ção" r:id="rId3" imgW="1930400" imgH="1295400" progId="Equation.3">
                  <p:embed/>
                </p:oleObj>
              </mc:Choice>
              <mc:Fallback>
                <p:oleObj name="Equação" r:id="rId3" imgW="1930400" imgH="12954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852738"/>
                        <a:ext cx="5002212" cy="335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/>
          <p:cNvCxnSpPr/>
          <p:nvPr/>
        </p:nvCxnSpPr>
        <p:spPr>
          <a:xfrm flipH="1">
            <a:off x="3348038" y="5229225"/>
            <a:ext cx="2303462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06437"/>
          </a:xfrm>
        </p:spPr>
        <p:txBody>
          <a:bodyPr/>
          <a:lstStyle/>
          <a:p>
            <a:r>
              <a:rPr lang="pt-BR" altLang="pt-BR" smtClean="0"/>
              <a:t>Resolução gráfica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073150"/>
            <a:ext cx="7559675" cy="559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pt-BR" altLang="pt-BR" smtClean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Mercados formados por n empresas (&gt; 1 &amp; finito) com algum poder de mercado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Concorrência monopolística </a:t>
            </a:r>
            <a:r>
              <a:rPr lang="pt-BR" dirty="0" smtClean="0">
                <a:sym typeface="Wingdings" panose="05000000000000000000" pitchFamily="2" charset="2"/>
              </a:rPr>
              <a:t> foco na diferenciação do </a:t>
            </a:r>
            <a:r>
              <a:rPr lang="pt-BR" dirty="0" smtClean="0">
                <a:sym typeface="Wingdings" panose="05000000000000000000" pitchFamily="2" charset="2"/>
              </a:rPr>
              <a:t>produto e entrada</a:t>
            </a:r>
            <a:endParaRPr lang="pt-BR" dirty="0" smtClean="0">
              <a:sym typeface="Wingdings" panose="05000000000000000000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ym typeface="Wingdings" panose="05000000000000000000" pitchFamily="2" charset="2"/>
              </a:rPr>
              <a:t>Modelos desse capítulo: focar nas interações estratégicas que surgem num setor com um pequeno numero de empresas que ofertam um mesmo bem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Hipóteses simplificadoras: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2 empresas (duopólio)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um único produto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r>
              <a:rPr lang="pt-BR" altLang="pt-BR" i="1" smtClean="0"/>
              <a:t>Há vários modelos relevantes, uma vez que há várias formas diferentes de uma empresa se comportar num ambiente oligopolista. Não é razoável esperar um modelo muito abrangente, sendo que vários padrões de comportamentos diferentes podem ser observados no mundo real. O que queremos é um guia de alguns padrões de comportamento possíveis e uma indicação de quais fatores podem ser mais importantes na hora de decidir entre os vários modelos aplicáveis.</a:t>
            </a:r>
            <a:r>
              <a:rPr lang="pt-BR" altLang="pt-BR" smtClean="0"/>
              <a:t> </a:t>
            </a:r>
          </a:p>
          <a:p>
            <a:r>
              <a:rPr lang="pt-BR" altLang="pt-BR" smtClean="0"/>
              <a:t>Pag. 517, Varian 9ª edição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Escolha de uma estratégia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2 empresas A e B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4 </a:t>
            </a:r>
            <a:r>
              <a:rPr lang="pt-BR" dirty="0" err="1" smtClean="0"/>
              <a:t>vrs</a:t>
            </a:r>
            <a:r>
              <a:rPr lang="pt-BR" dirty="0" smtClean="0"/>
              <a:t>. de interesse: </a:t>
            </a:r>
            <a:r>
              <a:rPr lang="pt-BR" dirty="0" err="1" smtClean="0"/>
              <a:t>q</a:t>
            </a:r>
            <a:r>
              <a:rPr lang="pt-BR" baseline="-25000" dirty="0" err="1" smtClean="0"/>
              <a:t>A</a:t>
            </a:r>
            <a:r>
              <a:rPr lang="pt-BR" dirty="0" smtClean="0"/>
              <a:t>, </a:t>
            </a:r>
            <a:r>
              <a:rPr lang="pt-BR" dirty="0" err="1" smtClean="0"/>
              <a:t>q</a:t>
            </a:r>
            <a:r>
              <a:rPr lang="pt-BR" baseline="-25000" dirty="0" err="1" smtClean="0"/>
              <a:t>B</a:t>
            </a:r>
            <a:r>
              <a:rPr lang="pt-BR" dirty="0" smtClean="0"/>
              <a:t>,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A</a:t>
            </a:r>
            <a:r>
              <a:rPr lang="pt-BR" dirty="0" smtClean="0"/>
              <a:t>,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B</a:t>
            </a:r>
            <a:endParaRPr lang="pt-BR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Quando uma empresa decide quanto produzir, ela pode ou não conhecer as escolhas feitas pela outra empresa: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Liderança-quantidade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Liderança-preço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Simultâneo-quantidade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Simultâneo-preço</a:t>
            </a:r>
          </a:p>
        </p:txBody>
      </p:sp>
      <p:sp>
        <p:nvSpPr>
          <p:cNvPr id="4" name="Chave direita 3"/>
          <p:cNvSpPr/>
          <p:nvPr/>
        </p:nvSpPr>
        <p:spPr>
          <a:xfrm>
            <a:off x="4787900" y="3933825"/>
            <a:ext cx="720725" cy="86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149" name="CaixaDeTexto 4"/>
          <p:cNvSpPr txBox="1">
            <a:spLocks noChangeArrowheads="1"/>
          </p:cNvSpPr>
          <p:nvPr/>
        </p:nvSpPr>
        <p:spPr bwMode="auto">
          <a:xfrm>
            <a:off x="5651500" y="3716338"/>
            <a:ext cx="33131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600"/>
              <a:t>Uma empresa decide antes da outra </a:t>
            </a:r>
            <a:r>
              <a:rPr lang="pt-BR" altLang="pt-BR" sz="2600">
                <a:sym typeface="Wingdings" pitchFamily="2" charset="2"/>
              </a:rPr>
              <a:t> </a:t>
            </a:r>
            <a:r>
              <a:rPr lang="pt-BR" altLang="pt-BR" sz="2600" b="1">
                <a:sym typeface="Wingdings" pitchFamily="2" charset="2"/>
              </a:rPr>
              <a:t>Jogo Sequencial</a:t>
            </a:r>
            <a:endParaRPr lang="pt-BR" altLang="pt-BR" sz="2600" b="1"/>
          </a:p>
        </p:txBody>
      </p:sp>
      <p:sp>
        <p:nvSpPr>
          <p:cNvPr id="6" name="Chave direita 5"/>
          <p:cNvSpPr/>
          <p:nvPr/>
        </p:nvSpPr>
        <p:spPr>
          <a:xfrm>
            <a:off x="4859338" y="5229225"/>
            <a:ext cx="720725" cy="86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151" name="CaixaDeTexto 6"/>
          <p:cNvSpPr txBox="1">
            <a:spLocks noChangeArrowheads="1"/>
          </p:cNvSpPr>
          <p:nvPr/>
        </p:nvSpPr>
        <p:spPr bwMode="auto">
          <a:xfrm>
            <a:off x="5724525" y="5108575"/>
            <a:ext cx="30956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600"/>
              <a:t>Empresas decidem ao mesmo tempo </a:t>
            </a:r>
            <a:r>
              <a:rPr lang="pt-BR" altLang="pt-BR" sz="2600">
                <a:sym typeface="Wingdings" pitchFamily="2" charset="2"/>
              </a:rPr>
              <a:t> </a:t>
            </a:r>
            <a:r>
              <a:rPr lang="pt-BR" altLang="pt-BR" sz="2600" b="1">
                <a:sym typeface="Wingdings" pitchFamily="2" charset="2"/>
              </a:rPr>
              <a:t>Jogo Simultâneo</a:t>
            </a:r>
            <a:endParaRPr lang="pt-BR" altLang="pt-BR" sz="2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t-BR" altLang="pt-BR" smtClean="0"/>
              <a:t>Escolha de uma estratégia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pt-BR" dirty="0" smtClean="0"/>
              <a:t>Conluio / cartel </a:t>
            </a:r>
            <a:r>
              <a:rPr lang="pt-BR" dirty="0" smtClean="0">
                <a:sym typeface="Wingdings" panose="05000000000000000000" pitchFamily="2" charset="2"/>
              </a:rPr>
              <a:t> jogo cooperativo – empresas fazem acordo para decidir p e q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pt-BR" dirty="0" smtClean="0">
              <a:sym typeface="Wingdings" panose="05000000000000000000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ym typeface="Wingdings" panose="05000000000000000000" pitchFamily="2" charset="2"/>
              </a:rPr>
              <a:t>O objetivo desta aula é discutir cada uma dessas possibilidades.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ym typeface="Wingdings" panose="05000000000000000000" pitchFamily="2" charset="2"/>
              </a:rPr>
              <a:t>Também vamos explorar ao final, modelos com diferenciação de produto.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Jogos sequenciais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Modelo de Liderança-Quantidade - Stackelberg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Stackelberg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Indústria onde haja uma empresa dominante ou uma líder natural</a:t>
            </a:r>
          </a:p>
          <a:p>
            <a:pPr eaLnBrk="1" hangingPunct="1"/>
            <a:r>
              <a:rPr lang="pt-BR" altLang="pt-BR" smtClean="0"/>
              <a:t>Líder – empresa 1 – y</a:t>
            </a:r>
            <a:r>
              <a:rPr lang="pt-BR" altLang="pt-BR" baseline="-25000" smtClean="0"/>
              <a:t>1</a:t>
            </a:r>
          </a:p>
          <a:p>
            <a:pPr eaLnBrk="1" hangingPunct="1"/>
            <a:r>
              <a:rPr lang="pt-BR" altLang="pt-BR" smtClean="0"/>
              <a:t>Seguidora – empresa 2 – y</a:t>
            </a:r>
            <a:r>
              <a:rPr lang="pt-BR" altLang="pt-BR" baseline="-25000" smtClean="0"/>
              <a:t>2</a:t>
            </a:r>
          </a:p>
          <a:p>
            <a:pPr eaLnBrk="1" hangingPunct="1"/>
            <a:r>
              <a:rPr lang="pt-BR" altLang="pt-BR" smtClean="0"/>
              <a:t>p(y) = 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  </a:t>
            </a:r>
            <a:r>
              <a:rPr lang="pt-BR" altLang="pt-BR" smtClean="0">
                <a:sym typeface="Wingdings" pitchFamily="2" charset="2"/>
              </a:rPr>
              <a:t> demanda inversa  a produção das duas empresas determinam o preço de mercado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</TotalTime>
  <Words>995</Words>
  <Application>Microsoft Office PowerPoint</Application>
  <PresentationFormat>Apresentação na tela (4:3)</PresentationFormat>
  <Paragraphs>104</Paragraphs>
  <Slides>28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Wingdings</vt:lpstr>
      <vt:lpstr>Tema do Office</vt:lpstr>
      <vt:lpstr>Equação</vt:lpstr>
      <vt:lpstr>Cap 28 – O oligopólio</vt:lpstr>
      <vt:lpstr>Sumário</vt:lpstr>
      <vt:lpstr>Introdução</vt:lpstr>
      <vt:lpstr>Apresentação do PowerPoint</vt:lpstr>
      <vt:lpstr>Escolha de uma estratégia</vt:lpstr>
      <vt:lpstr>Escolha de uma estratégia</vt:lpstr>
      <vt:lpstr>Jogos sequenciais</vt:lpstr>
      <vt:lpstr>Modelo de Liderança-Quantidade - Stackelberg</vt:lpstr>
      <vt:lpstr>Stackelberg</vt:lpstr>
      <vt:lpstr>Problema da Líder</vt:lpstr>
      <vt:lpstr>Problema da Seguidora</vt:lpstr>
      <vt:lpstr>Exemplo: função de demanda linear</vt:lpstr>
      <vt:lpstr>Solução gráfica - seguidora</vt:lpstr>
      <vt:lpstr>Problema da Líder</vt:lpstr>
      <vt:lpstr>Demanda Linear - Líder</vt:lpstr>
      <vt:lpstr>Demanda Linear – Líder (continuação)</vt:lpstr>
      <vt:lpstr>Produção da seguidora</vt:lpstr>
      <vt:lpstr>Quantidade total e preço</vt:lpstr>
      <vt:lpstr>Solução gráfica</vt:lpstr>
      <vt:lpstr>Liderança-Preço</vt:lpstr>
      <vt:lpstr>Liderança-Preço</vt:lpstr>
      <vt:lpstr>Problema da Seguidora</vt:lpstr>
      <vt:lpstr>Problema da Seguidora</vt:lpstr>
      <vt:lpstr>Problema da Seguidora</vt:lpstr>
      <vt:lpstr>Problema da Líder</vt:lpstr>
      <vt:lpstr>Exemplo: função de demanda linear</vt:lpstr>
      <vt:lpstr>Exemplo: função de demanda linear</vt:lpstr>
      <vt:lpstr>Resolução gráfica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 27 – O oligopólio</dc:title>
  <dc:creator>Elaine</dc:creator>
  <cp:lastModifiedBy>User</cp:lastModifiedBy>
  <cp:revision>68</cp:revision>
  <dcterms:created xsi:type="dcterms:W3CDTF">2014-11-05T23:03:07Z</dcterms:created>
  <dcterms:modified xsi:type="dcterms:W3CDTF">2018-06-04T14:20:11Z</dcterms:modified>
</cp:coreProperties>
</file>