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85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1970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413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8543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240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9840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58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531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79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95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037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95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50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7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032D-2D63-44C9-83E1-7DB8CFC8A264}" type="datetimeFigureOut">
              <a:rPr lang="pt-BR" smtClean="0"/>
              <a:t>09/06/2016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750B14A-DB48-4E9D-A723-0D2FEF0D11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32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Música, neurociência e desenvolvimento humano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Giulia Salgado 8931862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16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Quando imaginamos uma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1069" y="1493950"/>
            <a:ext cx="4288665" cy="458487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Cantar “brilha </a:t>
            </a:r>
            <a:r>
              <a:rPr lang="pt-BR" dirty="0" err="1" smtClean="0"/>
              <a:t>brilha</a:t>
            </a:r>
            <a:r>
              <a:rPr lang="pt-BR" dirty="0" smtClean="0"/>
              <a:t> estrelinha” em </a:t>
            </a:r>
            <a:r>
              <a:rPr lang="pt-BR" dirty="0"/>
              <a:t>sua cabeça estimula o córtex auditivo, mesmo </a:t>
            </a:r>
            <a:r>
              <a:rPr lang="pt-BR" dirty="0" smtClean="0"/>
              <a:t>se não estiver realmente ouvindo </a:t>
            </a:r>
            <a:r>
              <a:rPr lang="pt-BR" dirty="0"/>
              <a:t>a melodia. A </a:t>
            </a:r>
            <a:r>
              <a:rPr lang="pt-BR" dirty="0" smtClean="0"/>
              <a:t>atividade </a:t>
            </a:r>
            <a:r>
              <a:rPr lang="pt-BR" dirty="0"/>
              <a:t>ocorre em áreas pequenas, discretas (1</a:t>
            </a:r>
            <a:r>
              <a:rPr lang="pt-BR" dirty="0" smtClean="0"/>
              <a:t>). </a:t>
            </a:r>
            <a:r>
              <a:rPr lang="pt-BR" dirty="0"/>
              <a:t>O giro frontal inferior (2) tende a ser associada com as memórias </a:t>
            </a:r>
            <a:r>
              <a:rPr lang="pt-BR" dirty="0" err="1" smtClean="0"/>
              <a:t>recuperadas.Os</a:t>
            </a:r>
            <a:r>
              <a:rPr lang="pt-BR" dirty="0" smtClean="0"/>
              <a:t> </a:t>
            </a:r>
            <a:r>
              <a:rPr lang="pt-BR" dirty="0"/>
              <a:t>cientistas acreditam que o córtex frontal dorsolateral (3) é responsável por manter a canção na memória de trabalho enquanto ele está sendo imaginado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488" y="1905000"/>
            <a:ext cx="3063005" cy="306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08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Quando tocamos uma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28800" y="1519707"/>
            <a:ext cx="4224270" cy="51901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É usado </a:t>
            </a:r>
            <a:r>
              <a:rPr lang="pt-BR" dirty="0"/>
              <a:t>sistemas complexos de feedback que recebem informações, tais como campo e melodia, através do córtex auditivo (</a:t>
            </a:r>
            <a:r>
              <a:rPr lang="pt-BR" dirty="0" smtClean="0"/>
              <a:t>1). </a:t>
            </a:r>
            <a:r>
              <a:rPr lang="pt-BR" dirty="0"/>
              <a:t>O córtex visual (2) é ativado pela </a:t>
            </a:r>
            <a:r>
              <a:rPr lang="pt-BR" dirty="0" smtClean="0"/>
              <a:t>leitura, ou </a:t>
            </a:r>
            <a:r>
              <a:rPr lang="pt-BR" dirty="0"/>
              <a:t>até mesmo imaginar </a:t>
            </a:r>
            <a:r>
              <a:rPr lang="pt-BR" dirty="0" smtClean="0"/>
              <a:t>uma partitura; </a:t>
            </a:r>
            <a:r>
              <a:rPr lang="pt-BR" dirty="0"/>
              <a:t>o lobo parietal (3) está envolvido num certo número de processos, incluindo a computação da posição do dedo; o córtex motor (4) ajuda os movimentos do corpo de </a:t>
            </a:r>
            <a:r>
              <a:rPr lang="pt-BR" dirty="0" smtClean="0"/>
              <a:t>controle; </a:t>
            </a:r>
            <a:r>
              <a:rPr lang="pt-BR" dirty="0"/>
              <a:t>o córtex sensitivo (5) é estimulada com cada toque do instrumento; área </a:t>
            </a:r>
            <a:r>
              <a:rPr lang="pt-BR" dirty="0" err="1"/>
              <a:t>pré</a:t>
            </a:r>
            <a:r>
              <a:rPr lang="pt-BR" dirty="0"/>
              <a:t>-motora (6) </a:t>
            </a:r>
            <a:r>
              <a:rPr lang="pt-BR" dirty="0" smtClean="0"/>
              <a:t>ajuda </a:t>
            </a:r>
            <a:r>
              <a:rPr lang="pt-BR" dirty="0"/>
              <a:t>a realizar movimentos na ordem e hora correta; O lobo frontal (7) </a:t>
            </a:r>
            <a:r>
              <a:rPr lang="pt-BR" dirty="0" smtClean="0"/>
              <a:t>coordena </a:t>
            </a:r>
            <a:r>
              <a:rPr lang="pt-BR" dirty="0"/>
              <a:t>a </a:t>
            </a:r>
            <a:r>
              <a:rPr lang="pt-BR" dirty="0" smtClean="0"/>
              <a:t>atividade </a:t>
            </a:r>
            <a:r>
              <a:rPr lang="pt-BR" dirty="0"/>
              <a:t>global; e </a:t>
            </a:r>
            <a:r>
              <a:rPr lang="pt-BR" dirty="0" smtClean="0"/>
              <a:t>o </a:t>
            </a:r>
            <a:r>
              <a:rPr lang="pt-BR" dirty="0"/>
              <a:t>cerebelo (8) ajuda a criar, </a:t>
            </a:r>
            <a:r>
              <a:rPr lang="pt-BR" dirty="0" smtClean="0"/>
              <a:t>movimentos.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649" y="1784798"/>
            <a:ext cx="3637208" cy="363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609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Reagir emocionalmente a uma música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71224" y="1300766"/>
            <a:ext cx="4829576" cy="519018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Quando </a:t>
            </a:r>
            <a:r>
              <a:rPr lang="pt-BR" dirty="0" smtClean="0"/>
              <a:t>percebemos os </a:t>
            </a:r>
            <a:r>
              <a:rPr lang="pt-BR" dirty="0"/>
              <a:t>"arrepios" a partir de uma peça de música, as estruturas de "recompensa" no cérebro interior (seção transversal), tais como a área </a:t>
            </a:r>
            <a:r>
              <a:rPr lang="pt-BR" dirty="0" err="1"/>
              <a:t>tegmental</a:t>
            </a:r>
            <a:r>
              <a:rPr lang="pt-BR" dirty="0"/>
              <a:t> ventral (1), são estimulados. Estas são as mesmas áreas que são ativadas quando uma pessoa com fome </a:t>
            </a:r>
            <a:r>
              <a:rPr lang="pt-BR" dirty="0" smtClean="0"/>
              <a:t>come </a:t>
            </a:r>
            <a:r>
              <a:rPr lang="pt-BR" dirty="0"/>
              <a:t>ou quando um viciado em </a:t>
            </a:r>
            <a:r>
              <a:rPr lang="pt-BR" dirty="0" smtClean="0"/>
              <a:t>drogas faz seu uso. </a:t>
            </a:r>
            <a:r>
              <a:rPr lang="pt-BR" dirty="0"/>
              <a:t>Se </a:t>
            </a:r>
            <a:r>
              <a:rPr lang="pt-BR" dirty="0" smtClean="0"/>
              <a:t>ouvimos uma </a:t>
            </a:r>
            <a:r>
              <a:rPr lang="pt-BR" dirty="0"/>
              <a:t>música que </a:t>
            </a:r>
            <a:r>
              <a:rPr lang="pt-BR" dirty="0" smtClean="0"/>
              <a:t>não achamos agradável, a </a:t>
            </a:r>
            <a:r>
              <a:rPr lang="pt-BR" dirty="0"/>
              <a:t>atividade na amígdala (2) é inibida. Esta é a parte do cérebro que é tipicamente associada com emoção negativa, como o medo.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524" y="1504279"/>
            <a:ext cx="4007880" cy="400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0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ANDRADE, P.E. Uma abordagem evolucionária e </a:t>
            </a:r>
            <a:r>
              <a:rPr lang="pt-BR" dirty="0" err="1"/>
              <a:t>neurocientífica</a:t>
            </a:r>
            <a:r>
              <a:rPr lang="pt-BR" dirty="0"/>
              <a:t> da música. Neurociências. 1 (1): 21-33, 2004</a:t>
            </a:r>
            <a:r>
              <a:rPr lang="pt-BR" dirty="0" smtClean="0"/>
              <a:t>.</a:t>
            </a:r>
          </a:p>
          <a:p>
            <a:r>
              <a:rPr lang="pt-BR" dirty="0" smtClean="0"/>
              <a:t> </a:t>
            </a:r>
            <a:r>
              <a:rPr lang="pt-BR" dirty="0"/>
              <a:t>LEVITIN, </a:t>
            </a:r>
            <a:r>
              <a:rPr lang="pt-BR" dirty="0" err="1"/>
              <a:t>Dj</a:t>
            </a:r>
            <a:r>
              <a:rPr lang="pt-BR" dirty="0"/>
              <a:t>. A Música no seu cérebro: a ciência de uma obsessão humana. Rio de Janeiro: Civilização Brasileira, 2010. </a:t>
            </a:r>
            <a:endParaRPr lang="pt-BR" dirty="0" smtClean="0"/>
          </a:p>
          <a:p>
            <a:r>
              <a:rPr lang="pt-BR" dirty="0" smtClean="0"/>
              <a:t>MUSZKAT</a:t>
            </a:r>
            <a:r>
              <a:rPr lang="pt-BR" dirty="0"/>
              <a:t>, M; Correia, CMF; Campos, SM. Música e Neurociências. In: Revista de Neurociências. 2000; 8 (2): 70-75. </a:t>
            </a:r>
            <a:endParaRPr lang="pt-BR" dirty="0" smtClean="0"/>
          </a:p>
          <a:p>
            <a:r>
              <a:rPr lang="pt-BR" dirty="0" smtClean="0"/>
              <a:t>SLOBODA</a:t>
            </a:r>
            <a:r>
              <a:rPr lang="pt-BR" dirty="0"/>
              <a:t>, J. A mente musical: a psicologia cognitiva da música. Tradução Beatriz </a:t>
            </a:r>
            <a:r>
              <a:rPr lang="pt-BR" dirty="0" err="1"/>
              <a:t>Ilari</a:t>
            </a:r>
            <a:r>
              <a:rPr lang="pt-BR" dirty="0"/>
              <a:t> e Rodolfo </a:t>
            </a:r>
            <a:r>
              <a:rPr lang="pt-BR" dirty="0" err="1"/>
              <a:t>Ilari</a:t>
            </a:r>
            <a:r>
              <a:rPr lang="pt-BR" dirty="0"/>
              <a:t>. Londrina: EDUEL, 2008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Canadian</a:t>
            </a:r>
            <a:r>
              <a:rPr lang="pt-BR" dirty="0" smtClean="0"/>
              <a:t> </a:t>
            </a:r>
            <a:r>
              <a:rPr lang="pt-BR" dirty="0" err="1" smtClean="0"/>
              <a:t>Geographic</a:t>
            </a:r>
            <a:r>
              <a:rPr lang="pt-BR" dirty="0" smtClean="0"/>
              <a:t>. </a:t>
            </a:r>
            <a:r>
              <a:rPr lang="pt-BR" dirty="0"/>
              <a:t>Disponível em: </a:t>
            </a:r>
            <a:r>
              <a:rPr lang="pt-BR" dirty="0" smtClean="0"/>
              <a:t>&lt;http</a:t>
            </a:r>
            <a:r>
              <a:rPr lang="pt-BR" dirty="0"/>
              <a:t>://</a:t>
            </a:r>
            <a:r>
              <a:rPr lang="pt-BR" dirty="0" smtClean="0"/>
              <a:t>www.canadiangeographic.ca/magazine/jf06/alacarte.asp&gt; Acesso em 1 de junho de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36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Expansão do conhecimento de base neurológica</a:t>
            </a:r>
          </a:p>
          <a:p>
            <a:pPr algn="just"/>
            <a:r>
              <a:rPr lang="pt-BR" dirty="0" smtClean="0"/>
              <a:t>Revelar em tempo real como o cérebro processa, da sentido e emoção aos sons organizados </a:t>
            </a:r>
          </a:p>
          <a:p>
            <a:pPr algn="just"/>
            <a:r>
              <a:rPr lang="pt-BR" dirty="0" smtClean="0"/>
              <a:t>Ampla </a:t>
            </a:r>
            <a:r>
              <a:rPr lang="pt-BR" dirty="0"/>
              <a:t>gama de áreas cerebrais relacionadas </a:t>
            </a:r>
            <a:r>
              <a:rPr lang="pt-BR" dirty="0" smtClean="0"/>
              <a:t>à: </a:t>
            </a:r>
            <a:r>
              <a:rPr lang="pt-BR" dirty="0"/>
              <a:t>percepção de alturas, timbres, ritmos, à </a:t>
            </a:r>
            <a:r>
              <a:rPr lang="pt-BR" dirty="0" smtClean="0"/>
              <a:t>métrica</a:t>
            </a:r>
            <a:r>
              <a:rPr lang="pt-BR" dirty="0"/>
              <a:t>, </a:t>
            </a:r>
            <a:r>
              <a:rPr lang="pt-BR" dirty="0" smtClean="0"/>
              <a:t>harmônica, sistema </a:t>
            </a:r>
            <a:r>
              <a:rPr lang="pt-BR" dirty="0"/>
              <a:t>de prazer e recompensa que acompanham nossas reações psíquicas e corporais à </a:t>
            </a:r>
            <a:r>
              <a:rPr lang="pt-BR" dirty="0" smtClean="0"/>
              <a:t>música</a:t>
            </a:r>
          </a:p>
          <a:p>
            <a:pPr algn="just"/>
            <a:r>
              <a:rPr lang="pt-BR" dirty="0" smtClean="0"/>
              <a:t>Subjetividade</a:t>
            </a:r>
            <a:r>
              <a:rPr lang="pt-BR" dirty="0"/>
              <a:t>, o envolvimento lúdico e a transitividade que </a:t>
            </a:r>
            <a:r>
              <a:rPr lang="pt-BR" dirty="0" smtClean="0"/>
              <a:t>caracterizam </a:t>
            </a:r>
            <a:r>
              <a:rPr lang="pt-BR" dirty="0"/>
              <a:t>a </a:t>
            </a:r>
            <a:r>
              <a:rPr lang="pt-BR" dirty="0" smtClean="0"/>
              <a:t>arte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155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Processamento musical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21786" y="1905000"/>
            <a:ext cx="8915400" cy="377762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Amplas áreas cerebrais: filogeneticamente mais novas, como sistemas mais antigos</a:t>
            </a:r>
          </a:p>
          <a:p>
            <a:r>
              <a:rPr lang="pt-BR" dirty="0"/>
              <a:t>As vibrações </a:t>
            </a:r>
            <a:r>
              <a:rPr lang="pt-BR" dirty="0" smtClean="0"/>
              <a:t>sonoras provocam </a:t>
            </a:r>
            <a:r>
              <a:rPr lang="pt-BR" dirty="0"/>
              <a:t>distintos </a:t>
            </a:r>
            <a:r>
              <a:rPr lang="pt-BR" dirty="0" smtClean="0"/>
              <a:t>movimentos </a:t>
            </a:r>
            <a:r>
              <a:rPr lang="pt-BR" dirty="0"/>
              <a:t>nas células ciliares (receptoras) localizadas no ouvido interno e são transmitidas para centros do tronco </a:t>
            </a:r>
            <a:r>
              <a:rPr lang="pt-BR" dirty="0" smtClean="0"/>
              <a:t>cerebral</a:t>
            </a:r>
          </a:p>
          <a:p>
            <a:r>
              <a:rPr lang="pt-BR" dirty="0" smtClean="0"/>
              <a:t>Frequência do som está relacionada com a localização das células ciliadas do ouvido interno</a:t>
            </a:r>
          </a:p>
          <a:p>
            <a:r>
              <a:rPr lang="pt-BR" dirty="0" smtClean="0"/>
              <a:t>A intensidade do som está relacionada ao número de fibras que entram em ação</a:t>
            </a:r>
          </a:p>
          <a:p>
            <a:r>
              <a:rPr lang="pt-BR" dirty="0"/>
              <a:t>O primeiro estágio, a senso-percepção musical, se dá nas áreas de projeção localizadas no lobo temporal no chamado córtex auditivo ou área auditiva primária responsável pela decodificação da altura, timbre, contorno e </a:t>
            </a:r>
            <a:r>
              <a:rPr lang="pt-BR" dirty="0" smtClean="0"/>
              <a:t>ritmo </a:t>
            </a:r>
          </a:p>
        </p:txBody>
      </p:sp>
    </p:spTree>
    <p:extLst>
      <p:ext uri="{BB962C8B-B14F-4D97-AF65-F5344CB8AC3E}">
        <p14:creationId xmlns:p14="http://schemas.microsoft.com/office/powerpoint/2010/main" val="36338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Córtex auditivo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674253" y="1584101"/>
            <a:ext cx="3734873" cy="4533364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 </a:t>
            </a:r>
            <a:r>
              <a:rPr lang="pt-BR" dirty="0" smtClean="0"/>
              <a:t>Ele está </a:t>
            </a:r>
            <a:r>
              <a:rPr lang="pt-BR" dirty="0"/>
              <a:t>organizado em termos de frequências de som, com algumas células </a:t>
            </a:r>
            <a:r>
              <a:rPr lang="pt-BR" dirty="0" smtClean="0"/>
              <a:t>respondem </a:t>
            </a:r>
            <a:r>
              <a:rPr lang="pt-BR" dirty="0"/>
              <a:t>a baixas frequências e outros </a:t>
            </a:r>
            <a:r>
              <a:rPr lang="pt-BR" dirty="0" smtClean="0"/>
              <a:t>alta frequência. No núcleo encontram-se </a:t>
            </a:r>
            <a:r>
              <a:rPr lang="pt-BR" dirty="0"/>
              <a:t>elementos musicais </a:t>
            </a:r>
            <a:r>
              <a:rPr lang="pt-BR" dirty="0" smtClean="0"/>
              <a:t>básicos, como </a:t>
            </a:r>
            <a:r>
              <a:rPr lang="pt-BR" dirty="0"/>
              <a:t>tom e </a:t>
            </a:r>
            <a:r>
              <a:rPr lang="pt-BR" dirty="0" smtClean="0"/>
              <a:t>volume. Em regiões </a:t>
            </a:r>
            <a:r>
              <a:rPr lang="pt-BR" dirty="0"/>
              <a:t>circundantes </a:t>
            </a:r>
            <a:r>
              <a:rPr lang="pt-BR" dirty="0" smtClean="0"/>
              <a:t>encontram-se elementos </a:t>
            </a:r>
            <a:r>
              <a:rPr lang="pt-BR" dirty="0"/>
              <a:t>mais complexos</a:t>
            </a:r>
            <a:r>
              <a:rPr lang="pt-BR" dirty="0" smtClean="0"/>
              <a:t>, </a:t>
            </a:r>
            <a:r>
              <a:rPr lang="pt-BR" dirty="0"/>
              <a:t>como timbre, melodia e ritmo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265" y="1736990"/>
            <a:ext cx="3040889" cy="304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Processamento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córtex conecta-se </a:t>
            </a:r>
            <a:r>
              <a:rPr lang="pt-BR" dirty="0"/>
              <a:t>com o restante do </a:t>
            </a:r>
            <a:r>
              <a:rPr lang="pt-BR" dirty="0" smtClean="0"/>
              <a:t>cérebro como: </a:t>
            </a:r>
          </a:p>
          <a:p>
            <a:pPr lvl="1"/>
            <a:r>
              <a:rPr lang="pt-BR" dirty="0" smtClean="0"/>
              <a:t>o hipocampo, </a:t>
            </a:r>
            <a:r>
              <a:rPr lang="pt-BR" dirty="0"/>
              <a:t>que reconhece a familiaridade dos elementos temáticos e rítmicos, bem como com as áreas de regulação motora e </a:t>
            </a:r>
            <a:r>
              <a:rPr lang="pt-BR" dirty="0" smtClean="0"/>
              <a:t>emocional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cerebelo e a </a:t>
            </a:r>
            <a:r>
              <a:rPr lang="pt-BR" dirty="0" smtClean="0"/>
              <a:t>amígdala, que </a:t>
            </a:r>
            <a:r>
              <a:rPr lang="pt-BR" dirty="0"/>
              <a:t>atribuem um valor emocional à </a:t>
            </a:r>
            <a:r>
              <a:rPr lang="pt-BR" dirty="0" smtClean="0"/>
              <a:t>experiência sonora</a:t>
            </a:r>
          </a:p>
          <a:p>
            <a:pPr lvl="1" algn="just"/>
            <a:r>
              <a:rPr lang="pt-BR" dirty="0" smtClean="0"/>
              <a:t> </a:t>
            </a:r>
            <a:r>
              <a:rPr lang="pt-BR" dirty="0"/>
              <a:t>e um pequeno núcleo de substância cinzenta (núcleo </a:t>
            </a:r>
            <a:r>
              <a:rPr lang="pt-BR" dirty="0" err="1"/>
              <a:t>acumbens</a:t>
            </a:r>
            <a:r>
              <a:rPr lang="pt-BR" dirty="0"/>
              <a:t>) relacionado ao sentido de prazer e </a:t>
            </a:r>
            <a:r>
              <a:rPr lang="pt-BR" dirty="0" smtClean="0"/>
              <a:t>recompensa</a:t>
            </a:r>
          </a:p>
          <a:p>
            <a:pPr algn="just"/>
            <a:r>
              <a:rPr lang="pt-BR" dirty="0" smtClean="0"/>
              <a:t>As áreas </a:t>
            </a:r>
            <a:r>
              <a:rPr lang="pt-BR" dirty="0"/>
              <a:t>temporais do </a:t>
            </a:r>
            <a:r>
              <a:rPr lang="pt-BR" dirty="0" smtClean="0"/>
              <a:t>cérebro recebem </a:t>
            </a:r>
            <a:r>
              <a:rPr lang="pt-BR" dirty="0"/>
              <a:t>e processam os sons, algumas áreas específicas do lobo frontal são responsáveis pela decodificação da estrutura e ordem temporal, isto é, do comportamento musical mais planejado</a:t>
            </a:r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63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236" y="1415603"/>
            <a:ext cx="5436613" cy="4085317"/>
          </a:xfrm>
        </p:spPr>
      </p:pic>
    </p:spTree>
    <p:extLst>
      <p:ext uri="{BB962C8B-B14F-4D97-AF65-F5344CB8AC3E}">
        <p14:creationId xmlns:p14="http://schemas.microsoft.com/office/powerpoint/2010/main" val="35854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Processamento musical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Lado direito do cérebro: Altura das notas, contorno melódico, conteúdo emocional da musica e timbres</a:t>
            </a:r>
          </a:p>
          <a:p>
            <a:pPr algn="just"/>
            <a:r>
              <a:rPr lang="pt-BR" dirty="0" smtClean="0"/>
              <a:t>Lado esquerdo do cérebro: ritmo, duração, métrica</a:t>
            </a:r>
            <a:r>
              <a:rPr lang="pt-BR" dirty="0"/>
              <a:t> </a:t>
            </a:r>
            <a:r>
              <a:rPr lang="pt-BR" dirty="0" smtClean="0"/>
              <a:t>e tonalidades</a:t>
            </a:r>
          </a:p>
          <a:p>
            <a:pPr algn="just"/>
            <a:r>
              <a:rPr lang="pt-BR" dirty="0" smtClean="0"/>
              <a:t>Efeitos da música </a:t>
            </a:r>
            <a:r>
              <a:rPr lang="pt-BR" dirty="0"/>
              <a:t>no cérebro: </a:t>
            </a:r>
            <a:r>
              <a:rPr lang="pt-BR" dirty="0" smtClean="0"/>
              <a:t>modica a frequência </a:t>
            </a:r>
            <a:r>
              <a:rPr lang="pt-BR" dirty="0"/>
              <a:t>cardíaca, </a:t>
            </a:r>
            <a:r>
              <a:rPr lang="pt-BR" dirty="0" smtClean="0"/>
              <a:t>os </a:t>
            </a:r>
            <a:r>
              <a:rPr lang="pt-BR" dirty="0"/>
              <a:t>ritmos respiratórios, </a:t>
            </a:r>
            <a:r>
              <a:rPr lang="pt-BR" dirty="0" smtClean="0"/>
              <a:t>os </a:t>
            </a:r>
            <a:r>
              <a:rPr lang="pt-BR" dirty="0"/>
              <a:t>ritmos elétricos </a:t>
            </a:r>
            <a:r>
              <a:rPr lang="pt-BR" dirty="0" smtClean="0"/>
              <a:t>cerebrais, </a:t>
            </a:r>
            <a:r>
              <a:rPr lang="pt-BR" dirty="0"/>
              <a:t>a produção de vários neurotransmissores ligados à recompensa e ao prazer e ao sistema de </a:t>
            </a:r>
            <a:r>
              <a:rPr lang="pt-BR" dirty="0" err="1"/>
              <a:t>neuromodulação</a:t>
            </a:r>
            <a:r>
              <a:rPr lang="pt-BR" dirty="0"/>
              <a:t> da dor</a:t>
            </a:r>
          </a:p>
        </p:txBody>
      </p:sp>
    </p:spTree>
    <p:extLst>
      <p:ext uri="{BB962C8B-B14F-4D97-AF65-F5344CB8AC3E}">
        <p14:creationId xmlns:p14="http://schemas.microsoft.com/office/powerpoint/2010/main" val="28909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Música e plasticidade cerebral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Experiência musical modifica a estrutura do cérebro</a:t>
            </a:r>
          </a:p>
          <a:p>
            <a:pPr algn="just"/>
            <a:r>
              <a:rPr lang="pt-BR" dirty="0" smtClean="0"/>
              <a:t>O treino musical aumenta o tamanho e a conectividade de várias áreas cerebrais como:</a:t>
            </a:r>
          </a:p>
          <a:p>
            <a:pPr lvl="1" algn="just"/>
            <a:r>
              <a:rPr lang="pt-BR" dirty="0"/>
              <a:t>O corpo </a:t>
            </a:r>
            <a:r>
              <a:rPr lang="pt-BR" dirty="0" smtClean="0"/>
              <a:t>caloso que </a:t>
            </a:r>
            <a:r>
              <a:rPr lang="pt-BR" dirty="0"/>
              <a:t>une um lado a outro do </a:t>
            </a:r>
            <a:r>
              <a:rPr lang="pt-BR" dirty="0" smtClean="0"/>
              <a:t>cérebro</a:t>
            </a:r>
          </a:p>
          <a:p>
            <a:pPr lvl="1" algn="just"/>
            <a:r>
              <a:rPr lang="pt-BR" dirty="0"/>
              <a:t>o cerebelo e o córtex motor que estão </a:t>
            </a:r>
            <a:r>
              <a:rPr lang="pt-BR" dirty="0" smtClean="0"/>
              <a:t>envolvidos </a:t>
            </a:r>
            <a:r>
              <a:rPr lang="pt-BR" dirty="0"/>
              <a:t>com a execução de </a:t>
            </a:r>
            <a:r>
              <a:rPr lang="pt-BR" dirty="0" smtClean="0"/>
              <a:t>instrumentos</a:t>
            </a:r>
          </a:p>
          <a:p>
            <a:r>
              <a:rPr lang="pt-BR" dirty="0"/>
              <a:t>Vários circuitos neuronais são ativados pela </a:t>
            </a:r>
            <a:r>
              <a:rPr lang="pt-BR" dirty="0" smtClean="0"/>
              <a:t>música</a:t>
            </a:r>
          </a:p>
          <a:p>
            <a:r>
              <a:rPr lang="pt-BR" dirty="0" smtClean="0"/>
              <a:t>As crianças expressão seus sentimentos mais pela música do que pela palavra, assim a música pode ser uma ferramenta para o desenvolvimento cognitivo e emocional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901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Estimulando o cérebro musical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Fins terapêuticos, cérebro emocional e executivo</a:t>
            </a:r>
          </a:p>
          <a:p>
            <a:pPr algn="just"/>
            <a:r>
              <a:rPr lang="pt-BR" dirty="0" smtClean="0"/>
              <a:t>Depressão e ansiedade</a:t>
            </a:r>
          </a:p>
          <a:p>
            <a:pPr algn="just"/>
            <a:r>
              <a:rPr lang="pt-BR" dirty="0" smtClean="0"/>
              <a:t>Déficit de atenção, dislexia, Parkinson, Alzheimer</a:t>
            </a:r>
          </a:p>
          <a:p>
            <a:pPr algn="just"/>
            <a:r>
              <a:rPr lang="pt-BR" dirty="0" smtClean="0"/>
              <a:t>A </a:t>
            </a:r>
            <a:r>
              <a:rPr lang="pt-BR" dirty="0"/>
              <a:t>exposição precoce à </a:t>
            </a:r>
            <a:r>
              <a:rPr lang="pt-BR" dirty="0" smtClean="0"/>
              <a:t>música, </a:t>
            </a:r>
            <a:r>
              <a:rPr lang="pt-BR" dirty="0"/>
              <a:t>além de facilitar a emergência de talentos ocultos, contribui para a construção de um cérebro biologicamente mais conectado, fluido, emocionalmente competente e criativo. </a:t>
            </a:r>
          </a:p>
        </p:txBody>
      </p:sp>
    </p:spTree>
    <p:extLst>
      <p:ext uri="{BB962C8B-B14F-4D97-AF65-F5344CB8AC3E}">
        <p14:creationId xmlns:p14="http://schemas.microsoft.com/office/powerpoint/2010/main" val="18722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</TotalTime>
  <Words>988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Cacho</vt:lpstr>
      <vt:lpstr>Música, neurociência e desenvolvimento humano</vt:lpstr>
      <vt:lpstr>Apresentação do PowerPoint</vt:lpstr>
      <vt:lpstr>Processamento musical </vt:lpstr>
      <vt:lpstr>Córtex auditivo</vt:lpstr>
      <vt:lpstr>Processamento musical</vt:lpstr>
      <vt:lpstr>Apresentação do PowerPoint</vt:lpstr>
      <vt:lpstr>Processamento musical </vt:lpstr>
      <vt:lpstr>Música e plasticidade cerebral</vt:lpstr>
      <vt:lpstr>Estimulando o cérebro musical</vt:lpstr>
      <vt:lpstr>Quando imaginamos uma música</vt:lpstr>
      <vt:lpstr>Quando tocamos uma música</vt:lpstr>
      <vt:lpstr>Reagir emocionalmente a uma música</vt:lpstr>
      <vt:lpstr>Fontes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Música, neurociência e desenvolvimento humano</dc:title>
  <dc:creator>Gustavo</dc:creator>
  <cp:lastModifiedBy>Gustavo</cp:lastModifiedBy>
  <cp:revision>12</cp:revision>
  <dcterms:created xsi:type="dcterms:W3CDTF">2016-06-09T13:06:43Z</dcterms:created>
  <dcterms:modified xsi:type="dcterms:W3CDTF">2016-06-09T14:48:50Z</dcterms:modified>
</cp:coreProperties>
</file>