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7" r:id="rId3"/>
    <p:sldId id="258" r:id="rId4"/>
    <p:sldId id="259" r:id="rId5"/>
    <p:sldId id="289" r:id="rId6"/>
    <p:sldId id="273" r:id="rId7"/>
    <p:sldId id="287" r:id="rId8"/>
    <p:sldId id="277" r:id="rId9"/>
    <p:sldId id="288" r:id="rId10"/>
    <p:sldId id="279" r:id="rId11"/>
    <p:sldId id="281" r:id="rId12"/>
    <p:sldId id="282" r:id="rId13"/>
    <p:sldId id="291" r:id="rId14"/>
    <p:sldId id="284" r:id="rId15"/>
    <p:sldId id="285" r:id="rId16"/>
    <p:sldId id="290" r:id="rId17"/>
    <p:sldId id="280" r:id="rId18"/>
    <p:sldId id="274" r:id="rId19"/>
    <p:sldId id="28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3"/>
    <p:restoredTop sz="94631"/>
  </p:normalViewPr>
  <p:slideViewPr>
    <p:cSldViewPr snapToGrid="0" snapToObjects="1">
      <p:cViewPr varScale="1">
        <p:scale>
          <a:sx n="97" d="100"/>
          <a:sy n="97" d="100"/>
        </p:scale>
        <p:origin x="488"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2B9137-40EA-A743-AFA8-42EB8D7D7308}"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B65FD8EA-7280-2244-BAD0-CD085CB7FB5F}">
      <dgm:prSet phldrT="[Text]" custT="1"/>
      <dgm:spPr/>
      <dgm:t>
        <a:bodyPr/>
        <a:lstStyle/>
        <a:p>
          <a:r>
            <a:rPr lang="pt-BR" sz="3000" noProof="0" dirty="0" smtClean="0"/>
            <a:t>Karl Marx</a:t>
          </a:r>
          <a:endParaRPr lang="pt-BR" sz="3000" noProof="0" dirty="0"/>
        </a:p>
      </dgm:t>
    </dgm:pt>
    <dgm:pt modelId="{9D17324B-BFF8-2147-B07E-9F4BE360F63E}" type="parTrans" cxnId="{F18B8F3B-50CF-4945-9170-EFA644C93077}">
      <dgm:prSet/>
      <dgm:spPr/>
      <dgm:t>
        <a:bodyPr/>
        <a:lstStyle/>
        <a:p>
          <a:endParaRPr lang="pt-BR" noProof="0"/>
        </a:p>
      </dgm:t>
    </dgm:pt>
    <dgm:pt modelId="{C92D92CE-D755-5048-9EBF-D23BF8FCAC59}" type="sibTrans" cxnId="{F18B8F3B-50CF-4945-9170-EFA644C93077}">
      <dgm:prSet/>
      <dgm:spPr/>
      <dgm:t>
        <a:bodyPr/>
        <a:lstStyle/>
        <a:p>
          <a:r>
            <a:rPr lang="pt-BR" noProof="0" dirty="0" smtClean="0"/>
            <a:t>Século XIX</a:t>
          </a:r>
          <a:endParaRPr lang="pt-BR" noProof="0" dirty="0"/>
        </a:p>
      </dgm:t>
    </dgm:pt>
    <dgm:pt modelId="{796C5920-4223-5B44-AFAA-3E2891EC8DB1}">
      <dgm:prSet phldrT="[Text]" custT="1"/>
      <dgm:spPr/>
      <dgm:t>
        <a:bodyPr/>
        <a:lstStyle/>
        <a:p>
          <a:r>
            <a:rPr lang="pt-BR" sz="2600" noProof="0" dirty="0" smtClean="0"/>
            <a:t>Vladimir Lenin</a:t>
          </a:r>
          <a:endParaRPr lang="pt-BR" sz="2600" noProof="0" dirty="0"/>
        </a:p>
      </dgm:t>
    </dgm:pt>
    <dgm:pt modelId="{29C4401D-DF65-0445-AAB5-00C9DD7ED14C}" type="parTrans" cxnId="{F4CA1DBC-DF9B-E54D-B502-3B726E12435E}">
      <dgm:prSet/>
      <dgm:spPr/>
      <dgm:t>
        <a:bodyPr/>
        <a:lstStyle/>
        <a:p>
          <a:endParaRPr lang="pt-BR" noProof="0"/>
        </a:p>
      </dgm:t>
    </dgm:pt>
    <dgm:pt modelId="{5E4EC698-39D2-D04D-8202-0B5CF39281E2}" type="sibTrans" cxnId="{F4CA1DBC-DF9B-E54D-B502-3B726E12435E}">
      <dgm:prSet/>
      <dgm:spPr/>
      <dgm:t>
        <a:bodyPr/>
        <a:lstStyle/>
        <a:p>
          <a:r>
            <a:rPr lang="pt-BR" noProof="0" dirty="0" smtClean="0"/>
            <a:t>1917 </a:t>
          </a:r>
          <a:endParaRPr lang="pt-BR" noProof="0" dirty="0"/>
        </a:p>
      </dgm:t>
    </dgm:pt>
    <dgm:pt modelId="{84D97DCD-2D7A-254A-AB7C-F0F170E9A831}">
      <dgm:prSet/>
      <dgm:spPr/>
      <dgm:t>
        <a:bodyPr/>
        <a:lstStyle/>
        <a:p>
          <a:r>
            <a:rPr lang="pt-BR" smtClean="0"/>
            <a:t>Antonio Gramsci</a:t>
          </a:r>
          <a:endParaRPr lang="pt-BR"/>
        </a:p>
      </dgm:t>
    </dgm:pt>
    <dgm:pt modelId="{EBAC0324-99C1-2C46-83C9-026755B5EFFC}" type="parTrans" cxnId="{3311EBC5-5A17-584A-AD6D-D3B3CD01DC29}">
      <dgm:prSet/>
      <dgm:spPr/>
      <dgm:t>
        <a:bodyPr/>
        <a:lstStyle/>
        <a:p>
          <a:endParaRPr lang="pt-BR"/>
        </a:p>
      </dgm:t>
    </dgm:pt>
    <dgm:pt modelId="{F1EE7A95-00DA-3349-B7C9-554739306ED8}" type="sibTrans" cxnId="{3311EBC5-5A17-584A-AD6D-D3B3CD01DC29}">
      <dgm:prSet/>
      <dgm:spPr/>
      <dgm:t>
        <a:bodyPr/>
        <a:lstStyle/>
        <a:p>
          <a:r>
            <a:rPr lang="pt-BR" dirty="0" smtClean="0"/>
            <a:t>1936</a:t>
          </a:r>
          <a:endParaRPr lang="pt-BR" dirty="0"/>
        </a:p>
      </dgm:t>
    </dgm:pt>
    <dgm:pt modelId="{322F5DA6-C762-4843-B35B-96A2E49EE1AC}" type="pres">
      <dgm:prSet presAssocID="{4D2B9137-40EA-A743-AFA8-42EB8D7D7308}" presName="hierChild1" presStyleCnt="0">
        <dgm:presLayoutVars>
          <dgm:orgChart val="1"/>
          <dgm:chPref val="1"/>
          <dgm:dir/>
          <dgm:animOne val="branch"/>
          <dgm:animLvl val="lvl"/>
          <dgm:resizeHandles/>
        </dgm:presLayoutVars>
      </dgm:prSet>
      <dgm:spPr/>
      <dgm:t>
        <a:bodyPr/>
        <a:lstStyle/>
        <a:p>
          <a:endParaRPr lang="en-US"/>
        </a:p>
      </dgm:t>
    </dgm:pt>
    <dgm:pt modelId="{C24A3D2B-354A-1841-87D6-7A7D6C0A269B}" type="pres">
      <dgm:prSet presAssocID="{B65FD8EA-7280-2244-BAD0-CD085CB7FB5F}" presName="hierRoot1" presStyleCnt="0">
        <dgm:presLayoutVars>
          <dgm:hierBranch val="init"/>
        </dgm:presLayoutVars>
      </dgm:prSet>
      <dgm:spPr/>
    </dgm:pt>
    <dgm:pt modelId="{1AC6861C-1288-4F45-9974-8931123725D6}" type="pres">
      <dgm:prSet presAssocID="{B65FD8EA-7280-2244-BAD0-CD085CB7FB5F}" presName="rootComposite1" presStyleCnt="0"/>
      <dgm:spPr/>
    </dgm:pt>
    <dgm:pt modelId="{EA9D08EB-99C1-4B41-AF06-877168BC8333}" type="pres">
      <dgm:prSet presAssocID="{B65FD8EA-7280-2244-BAD0-CD085CB7FB5F}" presName="rootText1" presStyleLbl="node0" presStyleIdx="0" presStyleCnt="1" custScaleX="109681">
        <dgm:presLayoutVars>
          <dgm:chMax/>
          <dgm:chPref val="3"/>
        </dgm:presLayoutVars>
      </dgm:prSet>
      <dgm:spPr/>
      <dgm:t>
        <a:bodyPr/>
        <a:lstStyle/>
        <a:p>
          <a:endParaRPr lang="en-US"/>
        </a:p>
      </dgm:t>
    </dgm:pt>
    <dgm:pt modelId="{F94C6DF6-9EC4-AC44-B640-5783ABB6FC8B}" type="pres">
      <dgm:prSet presAssocID="{B65FD8EA-7280-2244-BAD0-CD085CB7FB5F}" presName="titleText1" presStyleLbl="fgAcc0" presStyleIdx="0" presStyleCnt="1">
        <dgm:presLayoutVars>
          <dgm:chMax val="0"/>
          <dgm:chPref val="0"/>
        </dgm:presLayoutVars>
      </dgm:prSet>
      <dgm:spPr/>
      <dgm:t>
        <a:bodyPr/>
        <a:lstStyle/>
        <a:p>
          <a:endParaRPr lang="en-US"/>
        </a:p>
      </dgm:t>
    </dgm:pt>
    <dgm:pt modelId="{5A12E94C-A475-A946-ACF6-8F5E24623705}" type="pres">
      <dgm:prSet presAssocID="{B65FD8EA-7280-2244-BAD0-CD085CB7FB5F}" presName="rootConnector1" presStyleLbl="node1" presStyleIdx="0" presStyleCnt="2"/>
      <dgm:spPr/>
      <dgm:t>
        <a:bodyPr/>
        <a:lstStyle/>
        <a:p>
          <a:endParaRPr lang="en-US"/>
        </a:p>
      </dgm:t>
    </dgm:pt>
    <dgm:pt modelId="{B89C7733-2D95-B545-8C8B-7D7891712C20}" type="pres">
      <dgm:prSet presAssocID="{B65FD8EA-7280-2244-BAD0-CD085CB7FB5F}" presName="hierChild2" presStyleCnt="0"/>
      <dgm:spPr/>
    </dgm:pt>
    <dgm:pt modelId="{6F87ED5A-6875-314E-B0B6-0D9DA0ED88DA}" type="pres">
      <dgm:prSet presAssocID="{29C4401D-DF65-0445-AAB5-00C9DD7ED14C}" presName="Name37" presStyleLbl="parChTrans1D2" presStyleIdx="0" presStyleCnt="2"/>
      <dgm:spPr/>
      <dgm:t>
        <a:bodyPr/>
        <a:lstStyle/>
        <a:p>
          <a:endParaRPr lang="en-US"/>
        </a:p>
      </dgm:t>
    </dgm:pt>
    <dgm:pt modelId="{7FF33D64-162E-4440-9FC6-AB5ADF128401}" type="pres">
      <dgm:prSet presAssocID="{796C5920-4223-5B44-AFAA-3E2891EC8DB1}" presName="hierRoot2" presStyleCnt="0">
        <dgm:presLayoutVars>
          <dgm:hierBranch val="init"/>
        </dgm:presLayoutVars>
      </dgm:prSet>
      <dgm:spPr/>
    </dgm:pt>
    <dgm:pt modelId="{ED6DB62D-C242-0149-98DC-E4AF92364EE0}" type="pres">
      <dgm:prSet presAssocID="{796C5920-4223-5B44-AFAA-3E2891EC8DB1}" presName="rootComposite" presStyleCnt="0"/>
      <dgm:spPr/>
    </dgm:pt>
    <dgm:pt modelId="{083D87B3-E773-8F4B-88A7-B6C812A7B001}" type="pres">
      <dgm:prSet presAssocID="{796C5920-4223-5B44-AFAA-3E2891EC8DB1}" presName="rootText" presStyleLbl="node1" presStyleIdx="0" presStyleCnt="2" custScaleX="115769">
        <dgm:presLayoutVars>
          <dgm:chMax/>
          <dgm:chPref val="3"/>
        </dgm:presLayoutVars>
      </dgm:prSet>
      <dgm:spPr/>
      <dgm:t>
        <a:bodyPr/>
        <a:lstStyle/>
        <a:p>
          <a:endParaRPr lang="en-US"/>
        </a:p>
      </dgm:t>
    </dgm:pt>
    <dgm:pt modelId="{66CBA237-9CA2-F94B-BE12-78FC5EC89004}" type="pres">
      <dgm:prSet presAssocID="{796C5920-4223-5B44-AFAA-3E2891EC8DB1}" presName="titleText2" presStyleLbl="fgAcc1" presStyleIdx="0" presStyleCnt="2" custLinFactNeighborX="-874" custLinFactNeighborY="27121">
        <dgm:presLayoutVars>
          <dgm:chMax val="0"/>
          <dgm:chPref val="0"/>
        </dgm:presLayoutVars>
      </dgm:prSet>
      <dgm:spPr/>
      <dgm:t>
        <a:bodyPr/>
        <a:lstStyle/>
        <a:p>
          <a:endParaRPr lang="en-US"/>
        </a:p>
      </dgm:t>
    </dgm:pt>
    <dgm:pt modelId="{A99085DC-2FC7-8F4A-9FE5-4EF033E1C037}" type="pres">
      <dgm:prSet presAssocID="{796C5920-4223-5B44-AFAA-3E2891EC8DB1}" presName="rootConnector" presStyleLbl="node2" presStyleIdx="0" presStyleCnt="0"/>
      <dgm:spPr/>
      <dgm:t>
        <a:bodyPr/>
        <a:lstStyle/>
        <a:p>
          <a:endParaRPr lang="en-US"/>
        </a:p>
      </dgm:t>
    </dgm:pt>
    <dgm:pt modelId="{CA5D564C-EE73-D44B-947A-BF31D76C700E}" type="pres">
      <dgm:prSet presAssocID="{796C5920-4223-5B44-AFAA-3E2891EC8DB1}" presName="hierChild4" presStyleCnt="0"/>
      <dgm:spPr/>
    </dgm:pt>
    <dgm:pt modelId="{BD40836E-669D-9A45-871F-3C912583DD47}" type="pres">
      <dgm:prSet presAssocID="{796C5920-4223-5B44-AFAA-3E2891EC8DB1}" presName="hierChild5" presStyleCnt="0"/>
      <dgm:spPr/>
    </dgm:pt>
    <dgm:pt modelId="{A5F13860-A44F-EA42-809D-B1251108E866}" type="pres">
      <dgm:prSet presAssocID="{EBAC0324-99C1-2C46-83C9-026755B5EFFC}" presName="Name37" presStyleLbl="parChTrans1D2" presStyleIdx="1" presStyleCnt="2"/>
      <dgm:spPr/>
    </dgm:pt>
    <dgm:pt modelId="{0C64E6E5-A7EA-BC45-BE99-0BCA61AE92BA}" type="pres">
      <dgm:prSet presAssocID="{84D97DCD-2D7A-254A-AB7C-F0F170E9A831}" presName="hierRoot2" presStyleCnt="0">
        <dgm:presLayoutVars>
          <dgm:hierBranch val="init"/>
        </dgm:presLayoutVars>
      </dgm:prSet>
      <dgm:spPr/>
    </dgm:pt>
    <dgm:pt modelId="{D59F9B32-548C-3C41-BE97-BFE559C61B5A}" type="pres">
      <dgm:prSet presAssocID="{84D97DCD-2D7A-254A-AB7C-F0F170E9A831}" presName="rootComposite" presStyleCnt="0"/>
      <dgm:spPr/>
    </dgm:pt>
    <dgm:pt modelId="{E19EA75D-8530-414F-8186-2792D42891B4}" type="pres">
      <dgm:prSet presAssocID="{84D97DCD-2D7A-254A-AB7C-F0F170E9A831}" presName="rootText" presStyleLbl="node1" presStyleIdx="1" presStyleCnt="2">
        <dgm:presLayoutVars>
          <dgm:chMax/>
          <dgm:chPref val="3"/>
        </dgm:presLayoutVars>
      </dgm:prSet>
      <dgm:spPr/>
      <dgm:t>
        <a:bodyPr/>
        <a:lstStyle/>
        <a:p>
          <a:endParaRPr lang="pt-BR"/>
        </a:p>
      </dgm:t>
    </dgm:pt>
    <dgm:pt modelId="{232BA888-F0EC-9840-9A2E-76BA8DDD5B50}" type="pres">
      <dgm:prSet presAssocID="{84D97DCD-2D7A-254A-AB7C-F0F170E9A831}" presName="titleText2" presStyleLbl="fgAcc1" presStyleIdx="1" presStyleCnt="2">
        <dgm:presLayoutVars>
          <dgm:chMax val="0"/>
          <dgm:chPref val="0"/>
        </dgm:presLayoutVars>
      </dgm:prSet>
      <dgm:spPr/>
    </dgm:pt>
    <dgm:pt modelId="{452D0064-E52D-CA4D-8ECC-679B0F8CDEC9}" type="pres">
      <dgm:prSet presAssocID="{84D97DCD-2D7A-254A-AB7C-F0F170E9A831}" presName="rootConnector" presStyleLbl="node2" presStyleIdx="0" presStyleCnt="0"/>
      <dgm:spPr/>
    </dgm:pt>
    <dgm:pt modelId="{15583180-C862-0346-B2E2-EB187614C0E6}" type="pres">
      <dgm:prSet presAssocID="{84D97DCD-2D7A-254A-AB7C-F0F170E9A831}" presName="hierChild4" presStyleCnt="0"/>
      <dgm:spPr/>
    </dgm:pt>
    <dgm:pt modelId="{1427D8C7-4571-ED40-8FF9-2C851D398ACA}" type="pres">
      <dgm:prSet presAssocID="{84D97DCD-2D7A-254A-AB7C-F0F170E9A831}" presName="hierChild5" presStyleCnt="0"/>
      <dgm:spPr/>
    </dgm:pt>
    <dgm:pt modelId="{32AC669E-CA37-4846-A1B4-68BB4BCD6012}" type="pres">
      <dgm:prSet presAssocID="{B65FD8EA-7280-2244-BAD0-CD085CB7FB5F}" presName="hierChild3" presStyleCnt="0"/>
      <dgm:spPr/>
    </dgm:pt>
  </dgm:ptLst>
  <dgm:cxnLst>
    <dgm:cxn modelId="{85614877-66AD-4C45-B3B7-F8C31FCFA3F9}" type="presOf" srcId="{F1EE7A95-00DA-3349-B7C9-554739306ED8}" destId="{232BA888-F0EC-9840-9A2E-76BA8DDD5B50}" srcOrd="0" destOrd="0" presId="urn:microsoft.com/office/officeart/2008/layout/NameandTitleOrganizationalChart"/>
    <dgm:cxn modelId="{F4CA1DBC-DF9B-E54D-B502-3B726E12435E}" srcId="{B65FD8EA-7280-2244-BAD0-CD085CB7FB5F}" destId="{796C5920-4223-5B44-AFAA-3E2891EC8DB1}" srcOrd="0" destOrd="0" parTransId="{29C4401D-DF65-0445-AAB5-00C9DD7ED14C}" sibTransId="{5E4EC698-39D2-D04D-8202-0B5CF39281E2}"/>
    <dgm:cxn modelId="{F18B8F3B-50CF-4945-9170-EFA644C93077}" srcId="{4D2B9137-40EA-A743-AFA8-42EB8D7D7308}" destId="{B65FD8EA-7280-2244-BAD0-CD085CB7FB5F}" srcOrd="0" destOrd="0" parTransId="{9D17324B-BFF8-2147-B07E-9F4BE360F63E}" sibTransId="{C92D92CE-D755-5048-9EBF-D23BF8FCAC59}"/>
    <dgm:cxn modelId="{4D8E7BD5-A3F6-9749-87CA-5F1DD9E83515}" type="presOf" srcId="{29C4401D-DF65-0445-AAB5-00C9DD7ED14C}" destId="{6F87ED5A-6875-314E-B0B6-0D9DA0ED88DA}" srcOrd="0" destOrd="0" presId="urn:microsoft.com/office/officeart/2008/layout/NameandTitleOrganizationalChart"/>
    <dgm:cxn modelId="{3B30DB71-BD7C-B14F-8AAF-344AAE4919A3}" type="presOf" srcId="{5E4EC698-39D2-D04D-8202-0B5CF39281E2}" destId="{66CBA237-9CA2-F94B-BE12-78FC5EC89004}" srcOrd="0" destOrd="0" presId="urn:microsoft.com/office/officeart/2008/layout/NameandTitleOrganizationalChart"/>
    <dgm:cxn modelId="{3311EBC5-5A17-584A-AD6D-D3B3CD01DC29}" srcId="{B65FD8EA-7280-2244-BAD0-CD085CB7FB5F}" destId="{84D97DCD-2D7A-254A-AB7C-F0F170E9A831}" srcOrd="1" destOrd="0" parTransId="{EBAC0324-99C1-2C46-83C9-026755B5EFFC}" sibTransId="{F1EE7A95-00DA-3349-B7C9-554739306ED8}"/>
    <dgm:cxn modelId="{CF436C57-3A60-D64B-B7B4-DD33CFC65329}" type="presOf" srcId="{796C5920-4223-5B44-AFAA-3E2891EC8DB1}" destId="{A99085DC-2FC7-8F4A-9FE5-4EF033E1C037}" srcOrd="1" destOrd="0" presId="urn:microsoft.com/office/officeart/2008/layout/NameandTitleOrganizationalChart"/>
    <dgm:cxn modelId="{B7D65571-F104-F845-BD20-9C23D6276410}" type="presOf" srcId="{B65FD8EA-7280-2244-BAD0-CD085CB7FB5F}" destId="{EA9D08EB-99C1-4B41-AF06-877168BC8333}" srcOrd="0" destOrd="0" presId="urn:microsoft.com/office/officeart/2008/layout/NameandTitleOrganizationalChart"/>
    <dgm:cxn modelId="{D4F1246B-0EE0-F34D-8A63-874C7A1BC75D}" type="presOf" srcId="{84D97DCD-2D7A-254A-AB7C-F0F170E9A831}" destId="{E19EA75D-8530-414F-8186-2792D42891B4}" srcOrd="0" destOrd="0" presId="urn:microsoft.com/office/officeart/2008/layout/NameandTitleOrganizationalChart"/>
    <dgm:cxn modelId="{0960A3B6-4750-544E-AB56-FA202B51FF53}" type="presOf" srcId="{4D2B9137-40EA-A743-AFA8-42EB8D7D7308}" destId="{322F5DA6-C762-4843-B35B-96A2E49EE1AC}" srcOrd="0" destOrd="0" presId="urn:microsoft.com/office/officeart/2008/layout/NameandTitleOrganizationalChart"/>
    <dgm:cxn modelId="{B70F363E-D3FD-EA46-9FFE-1E83A115E24C}" type="presOf" srcId="{C92D92CE-D755-5048-9EBF-D23BF8FCAC59}" destId="{F94C6DF6-9EC4-AC44-B640-5783ABB6FC8B}" srcOrd="0" destOrd="0" presId="urn:microsoft.com/office/officeart/2008/layout/NameandTitleOrganizationalChart"/>
    <dgm:cxn modelId="{2C0A24FC-97BA-8143-9574-B24D0B69190D}" type="presOf" srcId="{796C5920-4223-5B44-AFAA-3E2891EC8DB1}" destId="{083D87B3-E773-8F4B-88A7-B6C812A7B001}" srcOrd="0" destOrd="0" presId="urn:microsoft.com/office/officeart/2008/layout/NameandTitleOrganizationalChart"/>
    <dgm:cxn modelId="{1EF1B0F6-B329-6044-BE78-268E984F1A7E}" type="presOf" srcId="{B65FD8EA-7280-2244-BAD0-CD085CB7FB5F}" destId="{5A12E94C-A475-A946-ACF6-8F5E24623705}" srcOrd="1" destOrd="0" presId="urn:microsoft.com/office/officeart/2008/layout/NameandTitleOrganizationalChart"/>
    <dgm:cxn modelId="{4E9A0CE8-36F7-544E-B137-A042F1B4F784}" type="presOf" srcId="{84D97DCD-2D7A-254A-AB7C-F0F170E9A831}" destId="{452D0064-E52D-CA4D-8ECC-679B0F8CDEC9}" srcOrd="1" destOrd="0" presId="urn:microsoft.com/office/officeart/2008/layout/NameandTitleOrganizationalChart"/>
    <dgm:cxn modelId="{27162F2C-8C8C-1743-B27D-D6DC74DB32CA}" type="presOf" srcId="{EBAC0324-99C1-2C46-83C9-026755B5EFFC}" destId="{A5F13860-A44F-EA42-809D-B1251108E866}" srcOrd="0" destOrd="0" presId="urn:microsoft.com/office/officeart/2008/layout/NameandTitleOrganizationalChart"/>
    <dgm:cxn modelId="{356D576F-690C-8348-A004-7663D0404B7C}" type="presParOf" srcId="{322F5DA6-C762-4843-B35B-96A2E49EE1AC}" destId="{C24A3D2B-354A-1841-87D6-7A7D6C0A269B}" srcOrd="0" destOrd="0" presId="urn:microsoft.com/office/officeart/2008/layout/NameandTitleOrganizationalChart"/>
    <dgm:cxn modelId="{179EDE24-E7CD-C244-9228-7AF9AEF8D26E}" type="presParOf" srcId="{C24A3D2B-354A-1841-87D6-7A7D6C0A269B}" destId="{1AC6861C-1288-4F45-9974-8931123725D6}" srcOrd="0" destOrd="0" presId="urn:microsoft.com/office/officeart/2008/layout/NameandTitleOrganizationalChart"/>
    <dgm:cxn modelId="{5059890C-CB98-004E-AEF0-22BB0ACF24A0}" type="presParOf" srcId="{1AC6861C-1288-4F45-9974-8931123725D6}" destId="{EA9D08EB-99C1-4B41-AF06-877168BC8333}" srcOrd="0" destOrd="0" presId="urn:microsoft.com/office/officeart/2008/layout/NameandTitleOrganizationalChart"/>
    <dgm:cxn modelId="{99A73D3D-D455-3946-B980-A5C2EFFE2A66}" type="presParOf" srcId="{1AC6861C-1288-4F45-9974-8931123725D6}" destId="{F94C6DF6-9EC4-AC44-B640-5783ABB6FC8B}" srcOrd="1" destOrd="0" presId="urn:microsoft.com/office/officeart/2008/layout/NameandTitleOrganizationalChart"/>
    <dgm:cxn modelId="{24FAC148-DF69-2046-B913-186A310E5BA0}" type="presParOf" srcId="{1AC6861C-1288-4F45-9974-8931123725D6}" destId="{5A12E94C-A475-A946-ACF6-8F5E24623705}" srcOrd="2" destOrd="0" presId="urn:microsoft.com/office/officeart/2008/layout/NameandTitleOrganizationalChart"/>
    <dgm:cxn modelId="{92146FFC-92CF-9B46-92F1-9567CAD7D199}" type="presParOf" srcId="{C24A3D2B-354A-1841-87D6-7A7D6C0A269B}" destId="{B89C7733-2D95-B545-8C8B-7D7891712C20}" srcOrd="1" destOrd="0" presId="urn:microsoft.com/office/officeart/2008/layout/NameandTitleOrganizationalChart"/>
    <dgm:cxn modelId="{D427FB2E-5CF7-6741-848F-72BFF7AD1610}" type="presParOf" srcId="{B89C7733-2D95-B545-8C8B-7D7891712C20}" destId="{6F87ED5A-6875-314E-B0B6-0D9DA0ED88DA}" srcOrd="0" destOrd="0" presId="urn:microsoft.com/office/officeart/2008/layout/NameandTitleOrganizationalChart"/>
    <dgm:cxn modelId="{64B55939-9FE1-4E40-B8D4-30F9F29667CE}" type="presParOf" srcId="{B89C7733-2D95-B545-8C8B-7D7891712C20}" destId="{7FF33D64-162E-4440-9FC6-AB5ADF128401}" srcOrd="1" destOrd="0" presId="urn:microsoft.com/office/officeart/2008/layout/NameandTitleOrganizationalChart"/>
    <dgm:cxn modelId="{01E66D5A-E85F-2649-B1E7-70F18FD7F865}" type="presParOf" srcId="{7FF33D64-162E-4440-9FC6-AB5ADF128401}" destId="{ED6DB62D-C242-0149-98DC-E4AF92364EE0}" srcOrd="0" destOrd="0" presId="urn:microsoft.com/office/officeart/2008/layout/NameandTitleOrganizationalChart"/>
    <dgm:cxn modelId="{66EB8346-E3F0-AC4C-9B97-3A526B651BF8}" type="presParOf" srcId="{ED6DB62D-C242-0149-98DC-E4AF92364EE0}" destId="{083D87B3-E773-8F4B-88A7-B6C812A7B001}" srcOrd="0" destOrd="0" presId="urn:microsoft.com/office/officeart/2008/layout/NameandTitleOrganizationalChart"/>
    <dgm:cxn modelId="{4B2D4284-A571-4146-AEA8-D3AB63EC6F87}" type="presParOf" srcId="{ED6DB62D-C242-0149-98DC-E4AF92364EE0}" destId="{66CBA237-9CA2-F94B-BE12-78FC5EC89004}" srcOrd="1" destOrd="0" presId="urn:microsoft.com/office/officeart/2008/layout/NameandTitleOrganizationalChart"/>
    <dgm:cxn modelId="{405F87BF-F718-4649-A5DE-374B9463C014}" type="presParOf" srcId="{ED6DB62D-C242-0149-98DC-E4AF92364EE0}" destId="{A99085DC-2FC7-8F4A-9FE5-4EF033E1C037}" srcOrd="2" destOrd="0" presId="urn:microsoft.com/office/officeart/2008/layout/NameandTitleOrganizationalChart"/>
    <dgm:cxn modelId="{69ACC46D-5703-264D-A675-E3ED27918568}" type="presParOf" srcId="{7FF33D64-162E-4440-9FC6-AB5ADF128401}" destId="{CA5D564C-EE73-D44B-947A-BF31D76C700E}" srcOrd="1" destOrd="0" presId="urn:microsoft.com/office/officeart/2008/layout/NameandTitleOrganizationalChart"/>
    <dgm:cxn modelId="{4BF85144-180A-1140-8602-E3565A6F9B6A}" type="presParOf" srcId="{7FF33D64-162E-4440-9FC6-AB5ADF128401}" destId="{BD40836E-669D-9A45-871F-3C912583DD47}" srcOrd="2" destOrd="0" presId="urn:microsoft.com/office/officeart/2008/layout/NameandTitleOrganizationalChart"/>
    <dgm:cxn modelId="{DD8FE11C-0543-D148-BD8D-4F568E518F8E}" type="presParOf" srcId="{B89C7733-2D95-B545-8C8B-7D7891712C20}" destId="{A5F13860-A44F-EA42-809D-B1251108E866}" srcOrd="2" destOrd="0" presId="urn:microsoft.com/office/officeart/2008/layout/NameandTitleOrganizationalChart"/>
    <dgm:cxn modelId="{33E9602B-C62B-6A42-BEC7-CCAFBF9DF432}" type="presParOf" srcId="{B89C7733-2D95-B545-8C8B-7D7891712C20}" destId="{0C64E6E5-A7EA-BC45-BE99-0BCA61AE92BA}" srcOrd="3" destOrd="0" presId="urn:microsoft.com/office/officeart/2008/layout/NameandTitleOrganizationalChart"/>
    <dgm:cxn modelId="{DFA8DB86-3642-A44D-9FF9-6790194CB91D}" type="presParOf" srcId="{0C64E6E5-A7EA-BC45-BE99-0BCA61AE92BA}" destId="{D59F9B32-548C-3C41-BE97-BFE559C61B5A}" srcOrd="0" destOrd="0" presId="urn:microsoft.com/office/officeart/2008/layout/NameandTitleOrganizationalChart"/>
    <dgm:cxn modelId="{98E7C5BA-388C-2B4B-AD41-5B18E08F399E}" type="presParOf" srcId="{D59F9B32-548C-3C41-BE97-BFE559C61B5A}" destId="{E19EA75D-8530-414F-8186-2792D42891B4}" srcOrd="0" destOrd="0" presId="urn:microsoft.com/office/officeart/2008/layout/NameandTitleOrganizationalChart"/>
    <dgm:cxn modelId="{44F5A9F9-98C1-5542-A7B2-2D759C0AFE67}" type="presParOf" srcId="{D59F9B32-548C-3C41-BE97-BFE559C61B5A}" destId="{232BA888-F0EC-9840-9A2E-76BA8DDD5B50}" srcOrd="1" destOrd="0" presId="urn:microsoft.com/office/officeart/2008/layout/NameandTitleOrganizationalChart"/>
    <dgm:cxn modelId="{E38521B5-3428-3D4A-962C-68A7EAA4BDE2}" type="presParOf" srcId="{D59F9B32-548C-3C41-BE97-BFE559C61B5A}" destId="{452D0064-E52D-CA4D-8ECC-679B0F8CDEC9}" srcOrd="2" destOrd="0" presId="urn:microsoft.com/office/officeart/2008/layout/NameandTitleOrganizationalChart"/>
    <dgm:cxn modelId="{58BEAC16-5A24-804A-8825-3405DB716478}" type="presParOf" srcId="{0C64E6E5-A7EA-BC45-BE99-0BCA61AE92BA}" destId="{15583180-C862-0346-B2E2-EB187614C0E6}" srcOrd="1" destOrd="0" presId="urn:microsoft.com/office/officeart/2008/layout/NameandTitleOrganizationalChart"/>
    <dgm:cxn modelId="{C742A893-5A49-774D-89D3-1E9F69A0B5C3}" type="presParOf" srcId="{0C64E6E5-A7EA-BC45-BE99-0BCA61AE92BA}" destId="{1427D8C7-4571-ED40-8FF9-2C851D398ACA}" srcOrd="2" destOrd="0" presId="urn:microsoft.com/office/officeart/2008/layout/NameandTitleOrganizationalChart"/>
    <dgm:cxn modelId="{2F607C3F-74A1-9141-AED9-5D0EF3F92D3E}" type="presParOf" srcId="{C24A3D2B-354A-1841-87D6-7A7D6C0A269B}" destId="{32AC669E-CA37-4846-A1B4-68BB4BCD6012}"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0B051A-40B9-6446-B2D9-10AE756CB907}"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02EED916-0F7C-DA46-A3CB-5C3ED56F2F32}">
      <dgm:prSet phldrT="[Text]" custT="1"/>
      <dgm:spPr/>
      <dgm:t>
        <a:bodyPr/>
        <a:lstStyle/>
        <a:p>
          <a:r>
            <a:rPr lang="en-US" sz="2800" dirty="0" smtClean="0"/>
            <a:t>Immanuel Wallerstein </a:t>
          </a:r>
        </a:p>
      </dgm:t>
    </dgm:pt>
    <dgm:pt modelId="{DD490525-A3BD-A948-9764-C6F0B37DAE5E}" type="parTrans" cxnId="{00779CE7-79EF-0E40-BC7B-5F1C4161A246}">
      <dgm:prSet/>
      <dgm:spPr/>
      <dgm:t>
        <a:bodyPr/>
        <a:lstStyle/>
        <a:p>
          <a:endParaRPr lang="en-US"/>
        </a:p>
      </dgm:t>
    </dgm:pt>
    <dgm:pt modelId="{3E1DC383-DAC6-B14D-8FF0-C3B9F3E72528}" type="sibTrans" cxnId="{00779CE7-79EF-0E40-BC7B-5F1C4161A246}">
      <dgm:prSet custT="1"/>
      <dgm:spPr/>
      <dgm:t>
        <a:bodyPr/>
        <a:lstStyle/>
        <a:p>
          <a:pPr algn="ctr"/>
          <a:r>
            <a:rPr lang="en-US" sz="2400" dirty="0" smtClean="0"/>
            <a:t>1974-1989</a:t>
          </a:r>
          <a:endParaRPr lang="en-US" sz="2400" dirty="0"/>
        </a:p>
      </dgm:t>
    </dgm:pt>
    <dgm:pt modelId="{91D9876C-21E9-724D-92BB-1954D4221DF2}">
      <dgm:prSet phldrT="[Text]" custT="1"/>
      <dgm:spPr/>
      <dgm:t>
        <a:bodyPr/>
        <a:lstStyle/>
        <a:p>
          <a:r>
            <a:rPr lang="pt-BR" sz="2800" noProof="0" dirty="0" smtClean="0"/>
            <a:t>Robert</a:t>
          </a:r>
          <a:r>
            <a:rPr lang="pt-BR" sz="2800" baseline="0" noProof="0" dirty="0" smtClean="0"/>
            <a:t> Cox</a:t>
          </a:r>
          <a:endParaRPr lang="pt-BR" sz="2800" noProof="0" dirty="0" smtClean="0"/>
        </a:p>
      </dgm:t>
    </dgm:pt>
    <dgm:pt modelId="{453D45BF-D69E-9340-9557-C31793D2C3FB}" type="sibTrans" cxnId="{60945EC4-8E68-7942-A814-E8DA4E383FDC}">
      <dgm:prSet custT="1"/>
      <dgm:spPr/>
      <dgm:t>
        <a:bodyPr/>
        <a:lstStyle/>
        <a:p>
          <a:r>
            <a:rPr lang="en-US" sz="2400" dirty="0" smtClean="0"/>
            <a:t>1981</a:t>
          </a:r>
          <a:endParaRPr lang="en-US" sz="2400" dirty="0"/>
        </a:p>
      </dgm:t>
    </dgm:pt>
    <dgm:pt modelId="{04A734E9-4B3A-AC49-AD67-EC9018F11228}" type="parTrans" cxnId="{60945EC4-8E68-7942-A814-E8DA4E383FDC}">
      <dgm:prSet/>
      <dgm:spPr/>
      <dgm:t>
        <a:bodyPr/>
        <a:lstStyle/>
        <a:p>
          <a:endParaRPr lang="en-US"/>
        </a:p>
      </dgm:t>
    </dgm:pt>
    <dgm:pt modelId="{8039DED4-0698-E34C-BEB3-3908ECEA1DCD}" type="pres">
      <dgm:prSet presAssocID="{7D0B051A-40B9-6446-B2D9-10AE756CB907}" presName="hierChild1" presStyleCnt="0">
        <dgm:presLayoutVars>
          <dgm:orgChart val="1"/>
          <dgm:chPref val="1"/>
          <dgm:dir/>
          <dgm:animOne val="branch"/>
          <dgm:animLvl val="lvl"/>
          <dgm:resizeHandles/>
        </dgm:presLayoutVars>
      </dgm:prSet>
      <dgm:spPr/>
      <dgm:t>
        <a:bodyPr/>
        <a:lstStyle/>
        <a:p>
          <a:endParaRPr lang="en-US"/>
        </a:p>
      </dgm:t>
    </dgm:pt>
    <dgm:pt modelId="{8478BDBF-A136-C147-A1EB-C3C616B60EB5}" type="pres">
      <dgm:prSet presAssocID="{02EED916-0F7C-DA46-A3CB-5C3ED56F2F32}" presName="hierRoot1" presStyleCnt="0">
        <dgm:presLayoutVars>
          <dgm:hierBranch val="init"/>
        </dgm:presLayoutVars>
      </dgm:prSet>
      <dgm:spPr/>
    </dgm:pt>
    <dgm:pt modelId="{92399782-E2E3-1843-8B59-CA2CD325CBFC}" type="pres">
      <dgm:prSet presAssocID="{02EED916-0F7C-DA46-A3CB-5C3ED56F2F32}" presName="rootComposite1" presStyleCnt="0"/>
      <dgm:spPr/>
    </dgm:pt>
    <dgm:pt modelId="{F2BF413C-D604-1244-83B4-A1DE08ED5925}" type="pres">
      <dgm:prSet presAssocID="{02EED916-0F7C-DA46-A3CB-5C3ED56F2F32}" presName="rootText1" presStyleLbl="node0" presStyleIdx="0" presStyleCnt="1" custScaleX="169455" custScaleY="81398" custLinFactNeighborX="-5000" custLinFactNeighborY="-43887">
        <dgm:presLayoutVars>
          <dgm:chMax/>
          <dgm:chPref val="3"/>
        </dgm:presLayoutVars>
      </dgm:prSet>
      <dgm:spPr/>
      <dgm:t>
        <a:bodyPr/>
        <a:lstStyle/>
        <a:p>
          <a:endParaRPr lang="en-US"/>
        </a:p>
      </dgm:t>
    </dgm:pt>
    <dgm:pt modelId="{536F01F4-C83A-4B42-9630-C5AE781FF344}" type="pres">
      <dgm:prSet presAssocID="{02EED916-0F7C-DA46-A3CB-5C3ED56F2F32}" presName="titleText1" presStyleLbl="fgAcc0" presStyleIdx="0" presStyleCnt="1" custScaleX="75316" custScaleY="104799" custLinFactNeighborX="42708" custLinFactNeighborY="-12051">
        <dgm:presLayoutVars>
          <dgm:chMax val="0"/>
          <dgm:chPref val="0"/>
        </dgm:presLayoutVars>
      </dgm:prSet>
      <dgm:spPr/>
      <dgm:t>
        <a:bodyPr/>
        <a:lstStyle/>
        <a:p>
          <a:endParaRPr lang="en-US"/>
        </a:p>
      </dgm:t>
    </dgm:pt>
    <dgm:pt modelId="{18464E02-4939-E14E-9E5D-580C2D964D25}" type="pres">
      <dgm:prSet presAssocID="{02EED916-0F7C-DA46-A3CB-5C3ED56F2F32}" presName="rootConnector1" presStyleLbl="node1" presStyleIdx="0" presStyleCnt="1"/>
      <dgm:spPr/>
      <dgm:t>
        <a:bodyPr/>
        <a:lstStyle/>
        <a:p>
          <a:endParaRPr lang="en-US"/>
        </a:p>
      </dgm:t>
    </dgm:pt>
    <dgm:pt modelId="{ABB97714-D8D4-154D-B405-18B683FD12A4}" type="pres">
      <dgm:prSet presAssocID="{02EED916-0F7C-DA46-A3CB-5C3ED56F2F32}" presName="hierChild2" presStyleCnt="0"/>
      <dgm:spPr/>
    </dgm:pt>
    <dgm:pt modelId="{E6208A86-BDF4-694A-A8C5-D5E1256E08BD}" type="pres">
      <dgm:prSet presAssocID="{04A734E9-4B3A-AC49-AD67-EC9018F11228}" presName="Name37" presStyleLbl="parChTrans1D2" presStyleIdx="0" presStyleCnt="1"/>
      <dgm:spPr/>
      <dgm:t>
        <a:bodyPr/>
        <a:lstStyle/>
        <a:p>
          <a:endParaRPr lang="en-US"/>
        </a:p>
      </dgm:t>
    </dgm:pt>
    <dgm:pt modelId="{8023C44B-E01A-6147-8363-D3526AD99175}" type="pres">
      <dgm:prSet presAssocID="{91D9876C-21E9-724D-92BB-1954D4221DF2}" presName="hierRoot2" presStyleCnt="0">
        <dgm:presLayoutVars>
          <dgm:hierBranch val="init"/>
        </dgm:presLayoutVars>
      </dgm:prSet>
      <dgm:spPr/>
    </dgm:pt>
    <dgm:pt modelId="{BE46B787-0EFA-8943-AEBD-3C49828BD537}" type="pres">
      <dgm:prSet presAssocID="{91D9876C-21E9-724D-92BB-1954D4221DF2}" presName="rootComposite" presStyleCnt="0"/>
      <dgm:spPr/>
    </dgm:pt>
    <dgm:pt modelId="{C8E4777E-DAD6-4643-B012-6B94800F0E57}" type="pres">
      <dgm:prSet presAssocID="{91D9876C-21E9-724D-92BB-1954D4221DF2}" presName="rootText" presStyleLbl="node1" presStyleIdx="0" presStyleCnt="1" custScaleX="108795" custScaleY="103815" custLinFactNeighborX="-11864" custLinFactNeighborY="-14571">
        <dgm:presLayoutVars>
          <dgm:chMax/>
          <dgm:chPref val="3"/>
        </dgm:presLayoutVars>
      </dgm:prSet>
      <dgm:spPr/>
      <dgm:t>
        <a:bodyPr/>
        <a:lstStyle/>
        <a:p>
          <a:endParaRPr lang="en-US"/>
        </a:p>
      </dgm:t>
    </dgm:pt>
    <dgm:pt modelId="{0052D1B4-9F15-A54F-87D0-30D02413F1B5}" type="pres">
      <dgm:prSet presAssocID="{91D9876C-21E9-724D-92BB-1954D4221DF2}" presName="titleText2" presStyleLbl="fgAcc1" presStyleIdx="0" presStyleCnt="1" custScaleX="58504" custLinFactNeighborX="16921" custLinFactNeighborY="-33720">
        <dgm:presLayoutVars>
          <dgm:chMax val="0"/>
          <dgm:chPref val="0"/>
        </dgm:presLayoutVars>
      </dgm:prSet>
      <dgm:spPr/>
      <dgm:t>
        <a:bodyPr/>
        <a:lstStyle/>
        <a:p>
          <a:endParaRPr lang="en-US"/>
        </a:p>
      </dgm:t>
    </dgm:pt>
    <dgm:pt modelId="{E5D85D02-3467-6544-914B-C1040CB53183}" type="pres">
      <dgm:prSet presAssocID="{91D9876C-21E9-724D-92BB-1954D4221DF2}" presName="rootConnector" presStyleLbl="node2" presStyleIdx="0" presStyleCnt="0"/>
      <dgm:spPr/>
      <dgm:t>
        <a:bodyPr/>
        <a:lstStyle/>
        <a:p>
          <a:endParaRPr lang="en-US"/>
        </a:p>
      </dgm:t>
    </dgm:pt>
    <dgm:pt modelId="{DA0EED44-00F7-354C-9CD5-899C22CFA8F7}" type="pres">
      <dgm:prSet presAssocID="{91D9876C-21E9-724D-92BB-1954D4221DF2}" presName="hierChild4" presStyleCnt="0"/>
      <dgm:spPr/>
    </dgm:pt>
    <dgm:pt modelId="{EE9308C3-FD7C-4646-A216-C8781FE2266D}" type="pres">
      <dgm:prSet presAssocID="{91D9876C-21E9-724D-92BB-1954D4221DF2}" presName="hierChild5" presStyleCnt="0"/>
      <dgm:spPr/>
    </dgm:pt>
    <dgm:pt modelId="{F239AB08-7562-BA48-987D-A8D17A7234C5}" type="pres">
      <dgm:prSet presAssocID="{02EED916-0F7C-DA46-A3CB-5C3ED56F2F32}" presName="hierChild3" presStyleCnt="0"/>
      <dgm:spPr/>
    </dgm:pt>
  </dgm:ptLst>
  <dgm:cxnLst>
    <dgm:cxn modelId="{869AF9DB-EF3B-D34D-9AC2-22B3550C96E0}" type="presOf" srcId="{02EED916-0F7C-DA46-A3CB-5C3ED56F2F32}" destId="{F2BF413C-D604-1244-83B4-A1DE08ED5925}" srcOrd="0" destOrd="0" presId="urn:microsoft.com/office/officeart/2008/layout/NameandTitleOrganizationalChart"/>
    <dgm:cxn modelId="{BC183C84-E2D5-1746-B441-C9DD257F4148}" type="presOf" srcId="{7D0B051A-40B9-6446-B2D9-10AE756CB907}" destId="{8039DED4-0698-E34C-BEB3-3908ECEA1DCD}" srcOrd="0" destOrd="0" presId="urn:microsoft.com/office/officeart/2008/layout/NameandTitleOrganizationalChart"/>
    <dgm:cxn modelId="{60945EC4-8E68-7942-A814-E8DA4E383FDC}" srcId="{02EED916-0F7C-DA46-A3CB-5C3ED56F2F32}" destId="{91D9876C-21E9-724D-92BB-1954D4221DF2}" srcOrd="0" destOrd="0" parTransId="{04A734E9-4B3A-AC49-AD67-EC9018F11228}" sibTransId="{453D45BF-D69E-9340-9557-C31793D2C3FB}"/>
    <dgm:cxn modelId="{AED01F12-518C-1943-B2D3-8BB62EEB8B61}" type="presOf" srcId="{91D9876C-21E9-724D-92BB-1954D4221DF2}" destId="{C8E4777E-DAD6-4643-B012-6B94800F0E57}" srcOrd="0" destOrd="0" presId="urn:microsoft.com/office/officeart/2008/layout/NameandTitleOrganizationalChart"/>
    <dgm:cxn modelId="{00779CE7-79EF-0E40-BC7B-5F1C4161A246}" srcId="{7D0B051A-40B9-6446-B2D9-10AE756CB907}" destId="{02EED916-0F7C-DA46-A3CB-5C3ED56F2F32}" srcOrd="0" destOrd="0" parTransId="{DD490525-A3BD-A948-9764-C6F0B37DAE5E}" sibTransId="{3E1DC383-DAC6-B14D-8FF0-C3B9F3E72528}"/>
    <dgm:cxn modelId="{37E81542-CB31-1649-A055-52E762480D11}" type="presOf" srcId="{91D9876C-21E9-724D-92BB-1954D4221DF2}" destId="{E5D85D02-3467-6544-914B-C1040CB53183}" srcOrd="1" destOrd="0" presId="urn:microsoft.com/office/officeart/2008/layout/NameandTitleOrganizationalChart"/>
    <dgm:cxn modelId="{A6A72D84-6450-2E49-A3BA-5EE6566D5E48}" type="presOf" srcId="{453D45BF-D69E-9340-9557-C31793D2C3FB}" destId="{0052D1B4-9F15-A54F-87D0-30D02413F1B5}" srcOrd="0" destOrd="0" presId="urn:microsoft.com/office/officeart/2008/layout/NameandTitleOrganizationalChart"/>
    <dgm:cxn modelId="{D19E098C-9E34-284F-A085-BEED27B1AEB9}" type="presOf" srcId="{02EED916-0F7C-DA46-A3CB-5C3ED56F2F32}" destId="{18464E02-4939-E14E-9E5D-580C2D964D25}" srcOrd="1" destOrd="0" presId="urn:microsoft.com/office/officeart/2008/layout/NameandTitleOrganizationalChart"/>
    <dgm:cxn modelId="{751733C5-5897-F548-A8DE-A94FD3785CBB}" type="presOf" srcId="{04A734E9-4B3A-AC49-AD67-EC9018F11228}" destId="{E6208A86-BDF4-694A-A8C5-D5E1256E08BD}" srcOrd="0" destOrd="0" presId="urn:microsoft.com/office/officeart/2008/layout/NameandTitleOrganizationalChart"/>
    <dgm:cxn modelId="{3F0C4A5D-6775-9445-9033-2F97FF9F0220}" type="presOf" srcId="{3E1DC383-DAC6-B14D-8FF0-C3B9F3E72528}" destId="{536F01F4-C83A-4B42-9630-C5AE781FF344}" srcOrd="0" destOrd="0" presId="urn:microsoft.com/office/officeart/2008/layout/NameandTitleOrganizationalChart"/>
    <dgm:cxn modelId="{774B3E3E-2BC7-5641-AA63-0B4F53A38DC5}" type="presParOf" srcId="{8039DED4-0698-E34C-BEB3-3908ECEA1DCD}" destId="{8478BDBF-A136-C147-A1EB-C3C616B60EB5}" srcOrd="0" destOrd="0" presId="urn:microsoft.com/office/officeart/2008/layout/NameandTitleOrganizationalChart"/>
    <dgm:cxn modelId="{69A759D9-70C2-EE45-A3DF-BB2746EC646F}" type="presParOf" srcId="{8478BDBF-A136-C147-A1EB-C3C616B60EB5}" destId="{92399782-E2E3-1843-8B59-CA2CD325CBFC}" srcOrd="0" destOrd="0" presId="urn:microsoft.com/office/officeart/2008/layout/NameandTitleOrganizationalChart"/>
    <dgm:cxn modelId="{E0298181-879A-7648-A742-A72DBCAAAA58}" type="presParOf" srcId="{92399782-E2E3-1843-8B59-CA2CD325CBFC}" destId="{F2BF413C-D604-1244-83B4-A1DE08ED5925}" srcOrd="0" destOrd="0" presId="urn:microsoft.com/office/officeart/2008/layout/NameandTitleOrganizationalChart"/>
    <dgm:cxn modelId="{0E778BBE-F75D-CA42-A8C3-521CD54905E6}" type="presParOf" srcId="{92399782-E2E3-1843-8B59-CA2CD325CBFC}" destId="{536F01F4-C83A-4B42-9630-C5AE781FF344}" srcOrd="1" destOrd="0" presId="urn:microsoft.com/office/officeart/2008/layout/NameandTitleOrganizationalChart"/>
    <dgm:cxn modelId="{D6B174DF-7C86-5E4D-A3A3-357279A53532}" type="presParOf" srcId="{92399782-E2E3-1843-8B59-CA2CD325CBFC}" destId="{18464E02-4939-E14E-9E5D-580C2D964D25}" srcOrd="2" destOrd="0" presId="urn:microsoft.com/office/officeart/2008/layout/NameandTitleOrganizationalChart"/>
    <dgm:cxn modelId="{9AC20A54-8217-6C4B-A10A-1539E375BD50}" type="presParOf" srcId="{8478BDBF-A136-C147-A1EB-C3C616B60EB5}" destId="{ABB97714-D8D4-154D-B405-18B683FD12A4}" srcOrd="1" destOrd="0" presId="urn:microsoft.com/office/officeart/2008/layout/NameandTitleOrganizationalChart"/>
    <dgm:cxn modelId="{62E92B4D-A6B7-BB41-B294-AA4B075572C5}" type="presParOf" srcId="{ABB97714-D8D4-154D-B405-18B683FD12A4}" destId="{E6208A86-BDF4-694A-A8C5-D5E1256E08BD}" srcOrd="0" destOrd="0" presId="urn:microsoft.com/office/officeart/2008/layout/NameandTitleOrganizationalChart"/>
    <dgm:cxn modelId="{6226C464-2014-BF4D-BF5B-3BD52DD8AE10}" type="presParOf" srcId="{ABB97714-D8D4-154D-B405-18B683FD12A4}" destId="{8023C44B-E01A-6147-8363-D3526AD99175}" srcOrd="1" destOrd="0" presId="urn:microsoft.com/office/officeart/2008/layout/NameandTitleOrganizationalChart"/>
    <dgm:cxn modelId="{1AC88F03-B272-BC4A-B628-D42A4D172DC3}" type="presParOf" srcId="{8023C44B-E01A-6147-8363-D3526AD99175}" destId="{BE46B787-0EFA-8943-AEBD-3C49828BD537}" srcOrd="0" destOrd="0" presId="urn:microsoft.com/office/officeart/2008/layout/NameandTitleOrganizationalChart"/>
    <dgm:cxn modelId="{97CA60AA-ABDA-4346-8A72-EDE95B52E9F7}" type="presParOf" srcId="{BE46B787-0EFA-8943-AEBD-3C49828BD537}" destId="{C8E4777E-DAD6-4643-B012-6B94800F0E57}" srcOrd="0" destOrd="0" presId="urn:microsoft.com/office/officeart/2008/layout/NameandTitleOrganizationalChart"/>
    <dgm:cxn modelId="{139AE08B-48B2-BC44-B18B-BDBB17D227C3}" type="presParOf" srcId="{BE46B787-0EFA-8943-AEBD-3C49828BD537}" destId="{0052D1B4-9F15-A54F-87D0-30D02413F1B5}" srcOrd="1" destOrd="0" presId="urn:microsoft.com/office/officeart/2008/layout/NameandTitleOrganizationalChart"/>
    <dgm:cxn modelId="{9E29E952-061F-E64B-8713-7EB1F30C9258}" type="presParOf" srcId="{BE46B787-0EFA-8943-AEBD-3C49828BD537}" destId="{E5D85D02-3467-6544-914B-C1040CB53183}" srcOrd="2" destOrd="0" presId="urn:microsoft.com/office/officeart/2008/layout/NameandTitleOrganizationalChart"/>
    <dgm:cxn modelId="{3ABAF10A-0D9E-1A46-9652-5B8D67DD18AE}" type="presParOf" srcId="{8023C44B-E01A-6147-8363-D3526AD99175}" destId="{DA0EED44-00F7-354C-9CD5-899C22CFA8F7}" srcOrd="1" destOrd="0" presId="urn:microsoft.com/office/officeart/2008/layout/NameandTitleOrganizationalChart"/>
    <dgm:cxn modelId="{9EFEF880-22B0-1946-AF91-546DE828BE29}" type="presParOf" srcId="{8023C44B-E01A-6147-8363-D3526AD99175}" destId="{EE9308C3-FD7C-4646-A216-C8781FE2266D}" srcOrd="2" destOrd="0" presId="urn:microsoft.com/office/officeart/2008/layout/NameandTitleOrganizationalChart"/>
    <dgm:cxn modelId="{64C91458-122D-F84A-84E8-4A28C0802E24}" type="presParOf" srcId="{8478BDBF-A136-C147-A1EB-C3C616B60EB5}" destId="{F239AB08-7562-BA48-987D-A8D17A7234C5}" srcOrd="2" destOrd="0" presId="urn:microsoft.com/office/officeart/2008/layout/NameandTitleOrganizational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ECD2F8-AC2C-A447-8FBF-41588524F2CD}" type="doc">
      <dgm:prSet loTypeId="urn:microsoft.com/office/officeart/2005/8/layout/hProcess3" loCatId="" qsTypeId="urn:microsoft.com/office/officeart/2005/8/quickstyle/simple2" qsCatId="simple" csTypeId="urn:microsoft.com/office/officeart/2005/8/colors/colorful3" csCatId="colorful" phldr="1"/>
      <dgm:spPr/>
    </dgm:pt>
    <dgm:pt modelId="{4CF43710-9DFC-6849-8842-5EAE7A901B73}">
      <dgm:prSet phldrT="[Text]"/>
      <dgm:spPr/>
      <dgm:t>
        <a:bodyPr/>
        <a:lstStyle/>
        <a:p>
          <a:r>
            <a:rPr lang="pt-BR" noProof="0" dirty="0" smtClean="0"/>
            <a:t>Neo-marxismo</a:t>
          </a:r>
          <a:endParaRPr lang="pt-BR" noProof="0" dirty="0"/>
        </a:p>
      </dgm:t>
    </dgm:pt>
    <dgm:pt modelId="{690CB52C-BBFC-514A-AEFF-E3298B39A328}" type="parTrans" cxnId="{E859B3BB-CB37-6B40-A341-5AFA41B0CC53}">
      <dgm:prSet/>
      <dgm:spPr/>
      <dgm:t>
        <a:bodyPr/>
        <a:lstStyle/>
        <a:p>
          <a:endParaRPr lang="en-US"/>
        </a:p>
      </dgm:t>
    </dgm:pt>
    <dgm:pt modelId="{FF176000-C847-D341-A68B-1A749E61E00A}" type="sibTrans" cxnId="{E859B3BB-CB37-6B40-A341-5AFA41B0CC53}">
      <dgm:prSet/>
      <dgm:spPr/>
      <dgm:t>
        <a:bodyPr/>
        <a:lstStyle/>
        <a:p>
          <a:endParaRPr lang="en-US"/>
        </a:p>
      </dgm:t>
    </dgm:pt>
    <dgm:pt modelId="{55B90D33-2F86-CD41-AC58-3C4B061228B7}" type="pres">
      <dgm:prSet presAssocID="{2FECD2F8-AC2C-A447-8FBF-41588524F2CD}" presName="Name0" presStyleCnt="0">
        <dgm:presLayoutVars>
          <dgm:dir/>
          <dgm:animLvl val="lvl"/>
          <dgm:resizeHandles val="exact"/>
        </dgm:presLayoutVars>
      </dgm:prSet>
      <dgm:spPr/>
    </dgm:pt>
    <dgm:pt modelId="{88723B4C-1071-434E-9857-0F272403C7E0}" type="pres">
      <dgm:prSet presAssocID="{2FECD2F8-AC2C-A447-8FBF-41588524F2CD}" presName="dummy" presStyleCnt="0"/>
      <dgm:spPr/>
    </dgm:pt>
    <dgm:pt modelId="{BA943DD2-8F0A-2348-B300-B1B2A5378B5D}" type="pres">
      <dgm:prSet presAssocID="{2FECD2F8-AC2C-A447-8FBF-41588524F2CD}" presName="linH" presStyleCnt="0"/>
      <dgm:spPr/>
    </dgm:pt>
    <dgm:pt modelId="{635909D8-4A8E-E147-A1A4-8B10F5C00279}" type="pres">
      <dgm:prSet presAssocID="{2FECD2F8-AC2C-A447-8FBF-41588524F2CD}" presName="padding1" presStyleCnt="0"/>
      <dgm:spPr/>
    </dgm:pt>
    <dgm:pt modelId="{94F722C5-A81F-C74C-B7EC-0B3B58D80C2A}" type="pres">
      <dgm:prSet presAssocID="{4CF43710-9DFC-6849-8842-5EAE7A901B73}" presName="linV" presStyleCnt="0"/>
      <dgm:spPr/>
    </dgm:pt>
    <dgm:pt modelId="{701B49A6-29E8-5645-9BBF-EA1862E07F1C}" type="pres">
      <dgm:prSet presAssocID="{4CF43710-9DFC-6849-8842-5EAE7A901B73}" presName="spVertical1" presStyleCnt="0"/>
      <dgm:spPr/>
    </dgm:pt>
    <dgm:pt modelId="{CAB09F6B-82BF-2B45-BFD6-03909D7084A2}" type="pres">
      <dgm:prSet presAssocID="{4CF43710-9DFC-6849-8842-5EAE7A901B73}" presName="parTx" presStyleLbl="revTx" presStyleIdx="0" presStyleCnt="1">
        <dgm:presLayoutVars>
          <dgm:chMax val="0"/>
          <dgm:chPref val="0"/>
          <dgm:bulletEnabled val="1"/>
        </dgm:presLayoutVars>
      </dgm:prSet>
      <dgm:spPr/>
      <dgm:t>
        <a:bodyPr/>
        <a:lstStyle/>
        <a:p>
          <a:endParaRPr lang="en-US"/>
        </a:p>
      </dgm:t>
    </dgm:pt>
    <dgm:pt modelId="{23782804-9722-804D-9432-B806DB254EC2}" type="pres">
      <dgm:prSet presAssocID="{4CF43710-9DFC-6849-8842-5EAE7A901B73}" presName="spVertical2" presStyleCnt="0"/>
      <dgm:spPr/>
    </dgm:pt>
    <dgm:pt modelId="{4F6CF1AA-33F4-8340-8C12-087C58A354C2}" type="pres">
      <dgm:prSet presAssocID="{4CF43710-9DFC-6849-8842-5EAE7A901B73}" presName="spVertical3" presStyleCnt="0"/>
      <dgm:spPr/>
    </dgm:pt>
    <dgm:pt modelId="{DE137250-B85D-1342-9F41-2F4A59C439B6}" type="pres">
      <dgm:prSet presAssocID="{2FECD2F8-AC2C-A447-8FBF-41588524F2CD}" presName="padding2" presStyleCnt="0"/>
      <dgm:spPr/>
    </dgm:pt>
    <dgm:pt modelId="{C34C9B0F-CEA4-5B48-B9BF-08D0DF56773B}" type="pres">
      <dgm:prSet presAssocID="{2FECD2F8-AC2C-A447-8FBF-41588524F2CD}" presName="negArrow" presStyleCnt="0"/>
      <dgm:spPr/>
    </dgm:pt>
    <dgm:pt modelId="{6BD1B363-0C3D-1C42-BE55-900F11AC263E}" type="pres">
      <dgm:prSet presAssocID="{2FECD2F8-AC2C-A447-8FBF-41588524F2CD}" presName="backgroundArrow" presStyleLbl="node1" presStyleIdx="0" presStyleCnt="1" custScaleX="63303" custLinFactNeighborX="-1912" custLinFactNeighborY="-24668"/>
      <dgm:spPr/>
    </dgm:pt>
  </dgm:ptLst>
  <dgm:cxnLst>
    <dgm:cxn modelId="{E859B3BB-CB37-6B40-A341-5AFA41B0CC53}" srcId="{2FECD2F8-AC2C-A447-8FBF-41588524F2CD}" destId="{4CF43710-9DFC-6849-8842-5EAE7A901B73}" srcOrd="0" destOrd="0" parTransId="{690CB52C-BBFC-514A-AEFF-E3298B39A328}" sibTransId="{FF176000-C847-D341-A68B-1A749E61E00A}"/>
    <dgm:cxn modelId="{4D0649E6-2B65-B24C-98F5-F0C470B7016B}" type="presOf" srcId="{4CF43710-9DFC-6849-8842-5EAE7A901B73}" destId="{CAB09F6B-82BF-2B45-BFD6-03909D7084A2}" srcOrd="0" destOrd="0" presId="urn:microsoft.com/office/officeart/2005/8/layout/hProcess3"/>
    <dgm:cxn modelId="{7E5305B4-698A-C043-8C85-517165E16BE4}" type="presOf" srcId="{2FECD2F8-AC2C-A447-8FBF-41588524F2CD}" destId="{55B90D33-2F86-CD41-AC58-3C4B061228B7}" srcOrd="0" destOrd="0" presId="urn:microsoft.com/office/officeart/2005/8/layout/hProcess3"/>
    <dgm:cxn modelId="{98C366A8-42E4-6149-BB5A-C9B364B4A6E5}" type="presParOf" srcId="{55B90D33-2F86-CD41-AC58-3C4B061228B7}" destId="{88723B4C-1071-434E-9857-0F272403C7E0}" srcOrd="0" destOrd="0" presId="urn:microsoft.com/office/officeart/2005/8/layout/hProcess3"/>
    <dgm:cxn modelId="{B19414A6-760B-7449-98E6-9DF4700DC9B0}" type="presParOf" srcId="{55B90D33-2F86-CD41-AC58-3C4B061228B7}" destId="{BA943DD2-8F0A-2348-B300-B1B2A5378B5D}" srcOrd="1" destOrd="0" presId="urn:microsoft.com/office/officeart/2005/8/layout/hProcess3"/>
    <dgm:cxn modelId="{0D1E196A-9AA8-AE4B-AE6D-A0F89FC48219}" type="presParOf" srcId="{BA943DD2-8F0A-2348-B300-B1B2A5378B5D}" destId="{635909D8-4A8E-E147-A1A4-8B10F5C00279}" srcOrd="0" destOrd="0" presId="urn:microsoft.com/office/officeart/2005/8/layout/hProcess3"/>
    <dgm:cxn modelId="{9D8A24EE-E468-EA4F-8BC4-9440082B9076}" type="presParOf" srcId="{BA943DD2-8F0A-2348-B300-B1B2A5378B5D}" destId="{94F722C5-A81F-C74C-B7EC-0B3B58D80C2A}" srcOrd="1" destOrd="0" presId="urn:microsoft.com/office/officeart/2005/8/layout/hProcess3"/>
    <dgm:cxn modelId="{23BF3112-6BFE-9D44-9139-8143FA0B602C}" type="presParOf" srcId="{94F722C5-A81F-C74C-B7EC-0B3B58D80C2A}" destId="{701B49A6-29E8-5645-9BBF-EA1862E07F1C}" srcOrd="0" destOrd="0" presId="urn:microsoft.com/office/officeart/2005/8/layout/hProcess3"/>
    <dgm:cxn modelId="{3FD08C4C-543F-8F4F-85EF-8D5AC55EB6FA}" type="presParOf" srcId="{94F722C5-A81F-C74C-B7EC-0B3B58D80C2A}" destId="{CAB09F6B-82BF-2B45-BFD6-03909D7084A2}" srcOrd="1" destOrd="0" presId="urn:microsoft.com/office/officeart/2005/8/layout/hProcess3"/>
    <dgm:cxn modelId="{3A022F26-53EE-164E-822F-AA620A193F22}" type="presParOf" srcId="{94F722C5-A81F-C74C-B7EC-0B3B58D80C2A}" destId="{23782804-9722-804D-9432-B806DB254EC2}" srcOrd="2" destOrd="0" presId="urn:microsoft.com/office/officeart/2005/8/layout/hProcess3"/>
    <dgm:cxn modelId="{E40E03F1-130A-FB47-8210-90CB4199824A}" type="presParOf" srcId="{94F722C5-A81F-C74C-B7EC-0B3B58D80C2A}" destId="{4F6CF1AA-33F4-8340-8C12-087C58A354C2}" srcOrd="3" destOrd="0" presId="urn:microsoft.com/office/officeart/2005/8/layout/hProcess3"/>
    <dgm:cxn modelId="{DF3757B2-DBDE-2944-B934-E965D5E10791}" type="presParOf" srcId="{BA943DD2-8F0A-2348-B300-B1B2A5378B5D}" destId="{DE137250-B85D-1342-9F41-2F4A59C439B6}" srcOrd="2" destOrd="0" presId="urn:microsoft.com/office/officeart/2005/8/layout/hProcess3"/>
    <dgm:cxn modelId="{0E2EC7B4-9A29-F64F-942F-00DA04425B36}" type="presParOf" srcId="{BA943DD2-8F0A-2348-B300-B1B2A5378B5D}" destId="{C34C9B0F-CEA4-5B48-B9BF-08D0DF56773B}" srcOrd="3" destOrd="0" presId="urn:microsoft.com/office/officeart/2005/8/layout/hProcess3"/>
    <dgm:cxn modelId="{FA3CCA11-8F94-5049-8C74-1E12C110D4E0}" type="presParOf" srcId="{BA943DD2-8F0A-2348-B300-B1B2A5378B5D}" destId="{6BD1B363-0C3D-1C42-BE55-900F11AC263E}" srcOrd="4" destOrd="0" presId="urn:microsoft.com/office/officeart/2005/8/layout/hProcess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CE3466-5739-4B45-BAC7-8D00C708A42F}" type="doc">
      <dgm:prSet loTypeId="urn:microsoft.com/office/officeart/2005/8/layout/hProcess3" loCatId="" qsTypeId="urn:microsoft.com/office/officeart/2005/8/quickstyle/simple2" qsCatId="simple" csTypeId="urn:microsoft.com/office/officeart/2005/8/colors/colorful3" csCatId="colorful" phldr="1"/>
      <dgm:spPr/>
    </dgm:pt>
    <dgm:pt modelId="{B76E95EA-3070-4145-B7A4-98183CD1922D}">
      <dgm:prSet phldrT="[Text]"/>
      <dgm:spPr/>
      <dgm:t>
        <a:bodyPr/>
        <a:lstStyle/>
        <a:p>
          <a:r>
            <a:rPr lang="pt-BR" noProof="0" dirty="0" smtClean="0"/>
            <a:t>Marxismo Clássico</a:t>
          </a:r>
          <a:endParaRPr lang="pt-BR" noProof="0" dirty="0"/>
        </a:p>
      </dgm:t>
    </dgm:pt>
    <dgm:pt modelId="{0B2A62FC-032F-B646-899A-F5F4C2F3C55D}" type="parTrans" cxnId="{F86F9058-2899-C24B-8272-9AFBE9AEAE3E}">
      <dgm:prSet/>
      <dgm:spPr/>
      <dgm:t>
        <a:bodyPr/>
        <a:lstStyle/>
        <a:p>
          <a:endParaRPr lang="en-US"/>
        </a:p>
      </dgm:t>
    </dgm:pt>
    <dgm:pt modelId="{4F84479F-AB6A-F94D-BAC2-8D8DA5CAEF6A}" type="sibTrans" cxnId="{F86F9058-2899-C24B-8272-9AFBE9AEAE3E}">
      <dgm:prSet/>
      <dgm:spPr/>
      <dgm:t>
        <a:bodyPr/>
        <a:lstStyle/>
        <a:p>
          <a:endParaRPr lang="en-US"/>
        </a:p>
      </dgm:t>
    </dgm:pt>
    <dgm:pt modelId="{D8CB7EB3-FCD9-C74C-A7E2-FDF625FD67CF}" type="pres">
      <dgm:prSet presAssocID="{4CCE3466-5739-4B45-BAC7-8D00C708A42F}" presName="Name0" presStyleCnt="0">
        <dgm:presLayoutVars>
          <dgm:dir/>
          <dgm:animLvl val="lvl"/>
          <dgm:resizeHandles val="exact"/>
        </dgm:presLayoutVars>
      </dgm:prSet>
      <dgm:spPr/>
    </dgm:pt>
    <dgm:pt modelId="{363F8E86-AACB-7F46-9191-7779CB01D3E1}" type="pres">
      <dgm:prSet presAssocID="{4CCE3466-5739-4B45-BAC7-8D00C708A42F}" presName="dummy" presStyleCnt="0"/>
      <dgm:spPr/>
    </dgm:pt>
    <dgm:pt modelId="{31385FCD-2A5D-E948-9092-4A51EA5D6D07}" type="pres">
      <dgm:prSet presAssocID="{4CCE3466-5739-4B45-BAC7-8D00C708A42F}" presName="linH" presStyleCnt="0"/>
      <dgm:spPr/>
    </dgm:pt>
    <dgm:pt modelId="{40E8387A-8198-B74D-956A-8F72E07D9DBF}" type="pres">
      <dgm:prSet presAssocID="{4CCE3466-5739-4B45-BAC7-8D00C708A42F}" presName="padding1" presStyleCnt="0"/>
      <dgm:spPr/>
    </dgm:pt>
    <dgm:pt modelId="{11765C84-9238-4C4E-89DA-203682ACCE1F}" type="pres">
      <dgm:prSet presAssocID="{B76E95EA-3070-4145-B7A4-98183CD1922D}" presName="linV" presStyleCnt="0"/>
      <dgm:spPr/>
    </dgm:pt>
    <dgm:pt modelId="{7F07A71C-DE30-0543-AF97-986C669D756A}" type="pres">
      <dgm:prSet presAssocID="{B76E95EA-3070-4145-B7A4-98183CD1922D}" presName="spVertical1" presStyleCnt="0"/>
      <dgm:spPr/>
    </dgm:pt>
    <dgm:pt modelId="{C6364337-1160-D545-9D78-DE2F2561AA0A}" type="pres">
      <dgm:prSet presAssocID="{B76E95EA-3070-4145-B7A4-98183CD1922D}" presName="parTx" presStyleLbl="revTx" presStyleIdx="0" presStyleCnt="1">
        <dgm:presLayoutVars>
          <dgm:chMax val="0"/>
          <dgm:chPref val="0"/>
          <dgm:bulletEnabled val="1"/>
        </dgm:presLayoutVars>
      </dgm:prSet>
      <dgm:spPr/>
      <dgm:t>
        <a:bodyPr/>
        <a:lstStyle/>
        <a:p>
          <a:endParaRPr lang="en-US"/>
        </a:p>
      </dgm:t>
    </dgm:pt>
    <dgm:pt modelId="{F5CA56E1-3F38-1440-A4F2-79887497C3F6}" type="pres">
      <dgm:prSet presAssocID="{B76E95EA-3070-4145-B7A4-98183CD1922D}" presName="spVertical2" presStyleCnt="0"/>
      <dgm:spPr/>
    </dgm:pt>
    <dgm:pt modelId="{F499875A-58D4-8C44-9950-CF0958BC9A27}" type="pres">
      <dgm:prSet presAssocID="{B76E95EA-3070-4145-B7A4-98183CD1922D}" presName="spVertical3" presStyleCnt="0"/>
      <dgm:spPr/>
    </dgm:pt>
    <dgm:pt modelId="{26EDFD8C-E33E-8D46-9755-8AF8CF32CF0B}" type="pres">
      <dgm:prSet presAssocID="{4CCE3466-5739-4B45-BAC7-8D00C708A42F}" presName="padding2" presStyleCnt="0"/>
      <dgm:spPr/>
    </dgm:pt>
    <dgm:pt modelId="{886E31DF-B2F7-BC44-A71D-9F50B0013452}" type="pres">
      <dgm:prSet presAssocID="{4CCE3466-5739-4B45-BAC7-8D00C708A42F}" presName="negArrow" presStyleCnt="0"/>
      <dgm:spPr/>
    </dgm:pt>
    <dgm:pt modelId="{206248D7-63B9-6E41-8B81-7873F95BEC12}" type="pres">
      <dgm:prSet presAssocID="{4CCE3466-5739-4B45-BAC7-8D00C708A42F}" presName="backgroundArrow" presStyleLbl="node1" presStyleIdx="0" presStyleCnt="1" custLinFactNeighborX="-33523" custLinFactNeighborY="-88816"/>
      <dgm:spPr/>
    </dgm:pt>
  </dgm:ptLst>
  <dgm:cxnLst>
    <dgm:cxn modelId="{35D16386-CC89-5B49-AA5F-CD2F34B1F1F0}" type="presOf" srcId="{4CCE3466-5739-4B45-BAC7-8D00C708A42F}" destId="{D8CB7EB3-FCD9-C74C-A7E2-FDF625FD67CF}" srcOrd="0" destOrd="0" presId="urn:microsoft.com/office/officeart/2005/8/layout/hProcess3"/>
    <dgm:cxn modelId="{29F7386E-0495-D348-9021-A5834BFE909C}" type="presOf" srcId="{B76E95EA-3070-4145-B7A4-98183CD1922D}" destId="{C6364337-1160-D545-9D78-DE2F2561AA0A}" srcOrd="0" destOrd="0" presId="urn:microsoft.com/office/officeart/2005/8/layout/hProcess3"/>
    <dgm:cxn modelId="{F86F9058-2899-C24B-8272-9AFBE9AEAE3E}" srcId="{4CCE3466-5739-4B45-BAC7-8D00C708A42F}" destId="{B76E95EA-3070-4145-B7A4-98183CD1922D}" srcOrd="0" destOrd="0" parTransId="{0B2A62FC-032F-B646-899A-F5F4C2F3C55D}" sibTransId="{4F84479F-AB6A-F94D-BAC2-8D8DA5CAEF6A}"/>
    <dgm:cxn modelId="{2D35C3CE-EDA5-7743-81F9-F23209042C8E}" type="presParOf" srcId="{D8CB7EB3-FCD9-C74C-A7E2-FDF625FD67CF}" destId="{363F8E86-AACB-7F46-9191-7779CB01D3E1}" srcOrd="0" destOrd="0" presId="urn:microsoft.com/office/officeart/2005/8/layout/hProcess3"/>
    <dgm:cxn modelId="{E319E797-12E9-2F4B-86FD-A912F215A174}" type="presParOf" srcId="{D8CB7EB3-FCD9-C74C-A7E2-FDF625FD67CF}" destId="{31385FCD-2A5D-E948-9092-4A51EA5D6D07}" srcOrd="1" destOrd="0" presId="urn:microsoft.com/office/officeart/2005/8/layout/hProcess3"/>
    <dgm:cxn modelId="{5F019AD2-9FB8-EE42-A81F-4A43A400AB6F}" type="presParOf" srcId="{31385FCD-2A5D-E948-9092-4A51EA5D6D07}" destId="{40E8387A-8198-B74D-956A-8F72E07D9DBF}" srcOrd="0" destOrd="0" presId="urn:microsoft.com/office/officeart/2005/8/layout/hProcess3"/>
    <dgm:cxn modelId="{FFD1147B-10EB-BE49-86D2-87652610BD5F}" type="presParOf" srcId="{31385FCD-2A5D-E948-9092-4A51EA5D6D07}" destId="{11765C84-9238-4C4E-89DA-203682ACCE1F}" srcOrd="1" destOrd="0" presId="urn:microsoft.com/office/officeart/2005/8/layout/hProcess3"/>
    <dgm:cxn modelId="{7F8EDF9D-BFFD-2448-B25F-D8A96271C554}" type="presParOf" srcId="{11765C84-9238-4C4E-89DA-203682ACCE1F}" destId="{7F07A71C-DE30-0543-AF97-986C669D756A}" srcOrd="0" destOrd="0" presId="urn:microsoft.com/office/officeart/2005/8/layout/hProcess3"/>
    <dgm:cxn modelId="{DE0418CD-49EC-0246-82F5-CCCA2AEA3D32}" type="presParOf" srcId="{11765C84-9238-4C4E-89DA-203682ACCE1F}" destId="{C6364337-1160-D545-9D78-DE2F2561AA0A}" srcOrd="1" destOrd="0" presId="urn:microsoft.com/office/officeart/2005/8/layout/hProcess3"/>
    <dgm:cxn modelId="{7171C4DE-B96A-8348-B9D6-8CC7FA44FD57}" type="presParOf" srcId="{11765C84-9238-4C4E-89DA-203682ACCE1F}" destId="{F5CA56E1-3F38-1440-A4F2-79887497C3F6}" srcOrd="2" destOrd="0" presId="urn:microsoft.com/office/officeart/2005/8/layout/hProcess3"/>
    <dgm:cxn modelId="{172893BD-FE1A-5744-A1AF-E2C4BFDE12C1}" type="presParOf" srcId="{11765C84-9238-4C4E-89DA-203682ACCE1F}" destId="{F499875A-58D4-8C44-9950-CF0958BC9A27}" srcOrd="3" destOrd="0" presId="urn:microsoft.com/office/officeart/2005/8/layout/hProcess3"/>
    <dgm:cxn modelId="{C8313B64-F58B-3940-B270-09EBBE96E08C}" type="presParOf" srcId="{31385FCD-2A5D-E948-9092-4A51EA5D6D07}" destId="{26EDFD8C-E33E-8D46-9755-8AF8CF32CF0B}" srcOrd="2" destOrd="0" presId="urn:microsoft.com/office/officeart/2005/8/layout/hProcess3"/>
    <dgm:cxn modelId="{AC2A1701-794C-5447-A743-34427993596F}" type="presParOf" srcId="{31385FCD-2A5D-E948-9092-4A51EA5D6D07}" destId="{886E31DF-B2F7-BC44-A71D-9F50B0013452}" srcOrd="3" destOrd="0" presId="urn:microsoft.com/office/officeart/2005/8/layout/hProcess3"/>
    <dgm:cxn modelId="{D44F8E53-ED19-BE4C-B03A-677CC0462E78}" type="presParOf" srcId="{31385FCD-2A5D-E948-9092-4A51EA5D6D07}" destId="{206248D7-63B9-6E41-8B81-7873F95BEC12}" srcOrd="4" destOrd="0" presId="urn:microsoft.com/office/officeart/2005/8/layout/hProcess3"/>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F13860-A44F-EA42-809D-B1251108E866}">
      <dsp:nvSpPr>
        <dsp:cNvPr id="0" name=""/>
        <dsp:cNvSpPr/>
      </dsp:nvSpPr>
      <dsp:spPr>
        <a:xfrm>
          <a:off x="4524698" y="950476"/>
          <a:ext cx="1257878" cy="548506"/>
        </a:xfrm>
        <a:custGeom>
          <a:avLst/>
          <a:gdLst/>
          <a:ahLst/>
          <a:cxnLst/>
          <a:rect l="0" t="0" r="0" b="0"/>
          <a:pathLst>
            <a:path>
              <a:moveTo>
                <a:pt x="0" y="0"/>
              </a:moveTo>
              <a:lnTo>
                <a:pt x="0" y="326993"/>
              </a:lnTo>
              <a:lnTo>
                <a:pt x="1257878" y="326993"/>
              </a:lnTo>
              <a:lnTo>
                <a:pt x="1257878" y="548506"/>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87ED5A-6875-314E-B0B6-0D9DA0ED88DA}">
      <dsp:nvSpPr>
        <dsp:cNvPr id="0" name=""/>
        <dsp:cNvSpPr/>
      </dsp:nvSpPr>
      <dsp:spPr>
        <a:xfrm>
          <a:off x="3322634" y="950476"/>
          <a:ext cx="1202064" cy="548506"/>
        </a:xfrm>
        <a:custGeom>
          <a:avLst/>
          <a:gdLst/>
          <a:ahLst/>
          <a:cxnLst/>
          <a:rect l="0" t="0" r="0" b="0"/>
          <a:pathLst>
            <a:path>
              <a:moveTo>
                <a:pt x="1202064" y="0"/>
              </a:moveTo>
              <a:lnTo>
                <a:pt x="1202064" y="326993"/>
              </a:lnTo>
              <a:lnTo>
                <a:pt x="0" y="326993"/>
              </a:lnTo>
              <a:lnTo>
                <a:pt x="0" y="548506"/>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9D08EB-99C1-4B41-AF06-877168BC8333}">
      <dsp:nvSpPr>
        <dsp:cNvPr id="0" name=""/>
        <dsp:cNvSpPr/>
      </dsp:nvSpPr>
      <dsp:spPr>
        <a:xfrm>
          <a:off x="3519163" y="1138"/>
          <a:ext cx="2011069" cy="94933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33962" numCol="1" spcCol="1270" anchor="ctr" anchorCtr="0">
          <a:noAutofit/>
        </a:bodyPr>
        <a:lstStyle/>
        <a:p>
          <a:pPr lvl="0" algn="ctr" defTabSz="1333500">
            <a:lnSpc>
              <a:spcPct val="90000"/>
            </a:lnSpc>
            <a:spcBef>
              <a:spcPct val="0"/>
            </a:spcBef>
            <a:spcAft>
              <a:spcPct val="35000"/>
            </a:spcAft>
          </a:pPr>
          <a:r>
            <a:rPr lang="pt-BR" sz="3000" kern="1200" noProof="0" dirty="0" smtClean="0"/>
            <a:t>Karl Marx</a:t>
          </a:r>
          <a:endParaRPr lang="pt-BR" sz="3000" kern="1200" noProof="0" dirty="0"/>
        </a:p>
      </dsp:txBody>
      <dsp:txXfrm>
        <a:off x="3519163" y="1138"/>
        <a:ext cx="2011069" cy="949337"/>
      </dsp:txXfrm>
    </dsp:sp>
    <dsp:sp modelId="{F94C6DF6-9EC4-AC44-B640-5783ABB6FC8B}">
      <dsp:nvSpPr>
        <dsp:cNvPr id="0" name=""/>
        <dsp:cNvSpPr/>
      </dsp:nvSpPr>
      <dsp:spPr>
        <a:xfrm>
          <a:off x="3974629" y="739512"/>
          <a:ext cx="1650206" cy="31644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12700" rIns="50800" bIns="12700" numCol="1" spcCol="1270" anchor="ctr" anchorCtr="0">
          <a:noAutofit/>
        </a:bodyPr>
        <a:lstStyle/>
        <a:p>
          <a:pPr lvl="0" algn="r" defTabSz="889000">
            <a:lnSpc>
              <a:spcPct val="90000"/>
            </a:lnSpc>
            <a:spcBef>
              <a:spcPct val="0"/>
            </a:spcBef>
            <a:spcAft>
              <a:spcPct val="35000"/>
            </a:spcAft>
          </a:pPr>
          <a:r>
            <a:rPr lang="pt-BR" sz="2000" kern="1200" noProof="0" dirty="0" smtClean="0"/>
            <a:t>Século XIX</a:t>
          </a:r>
          <a:endParaRPr lang="pt-BR" sz="2000" kern="1200" noProof="0" dirty="0"/>
        </a:p>
      </dsp:txBody>
      <dsp:txXfrm>
        <a:off x="3974629" y="739512"/>
        <a:ext cx="1650206" cy="316445"/>
      </dsp:txXfrm>
    </dsp:sp>
    <dsp:sp modelId="{083D87B3-E773-8F4B-88A7-B6C812A7B001}">
      <dsp:nvSpPr>
        <dsp:cNvPr id="0" name=""/>
        <dsp:cNvSpPr/>
      </dsp:nvSpPr>
      <dsp:spPr>
        <a:xfrm>
          <a:off x="2261285" y="1498982"/>
          <a:ext cx="2122696" cy="94933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33962" numCol="1" spcCol="1270" anchor="ctr" anchorCtr="0">
          <a:noAutofit/>
        </a:bodyPr>
        <a:lstStyle/>
        <a:p>
          <a:pPr lvl="0" algn="ctr" defTabSz="1155700">
            <a:lnSpc>
              <a:spcPct val="90000"/>
            </a:lnSpc>
            <a:spcBef>
              <a:spcPct val="0"/>
            </a:spcBef>
            <a:spcAft>
              <a:spcPct val="35000"/>
            </a:spcAft>
          </a:pPr>
          <a:r>
            <a:rPr lang="pt-BR" sz="2600" kern="1200" noProof="0" dirty="0" smtClean="0"/>
            <a:t>Vladimir Lenin</a:t>
          </a:r>
          <a:endParaRPr lang="pt-BR" sz="2600" kern="1200" noProof="0" dirty="0"/>
        </a:p>
      </dsp:txBody>
      <dsp:txXfrm>
        <a:off x="2261285" y="1498982"/>
        <a:ext cx="2122696" cy="949337"/>
      </dsp:txXfrm>
    </dsp:sp>
    <dsp:sp modelId="{66CBA237-9CA2-F94B-BE12-78FC5EC89004}">
      <dsp:nvSpPr>
        <dsp:cNvPr id="0" name=""/>
        <dsp:cNvSpPr/>
      </dsp:nvSpPr>
      <dsp:spPr>
        <a:xfrm>
          <a:off x="2758142" y="2238494"/>
          <a:ext cx="1650206" cy="31644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12700" rIns="50800" bIns="12700" numCol="1" spcCol="1270" anchor="ctr" anchorCtr="0">
          <a:noAutofit/>
        </a:bodyPr>
        <a:lstStyle/>
        <a:p>
          <a:pPr lvl="0" algn="r" defTabSz="889000">
            <a:lnSpc>
              <a:spcPct val="90000"/>
            </a:lnSpc>
            <a:spcBef>
              <a:spcPct val="0"/>
            </a:spcBef>
            <a:spcAft>
              <a:spcPct val="35000"/>
            </a:spcAft>
          </a:pPr>
          <a:r>
            <a:rPr lang="pt-BR" sz="2000" kern="1200" noProof="0" dirty="0" smtClean="0"/>
            <a:t>1917 </a:t>
          </a:r>
          <a:endParaRPr lang="pt-BR" sz="2000" kern="1200" noProof="0" dirty="0"/>
        </a:p>
      </dsp:txBody>
      <dsp:txXfrm>
        <a:off x="2758142" y="2238494"/>
        <a:ext cx="1650206" cy="316445"/>
      </dsp:txXfrm>
    </dsp:sp>
    <dsp:sp modelId="{E19EA75D-8530-414F-8186-2792D42891B4}">
      <dsp:nvSpPr>
        <dsp:cNvPr id="0" name=""/>
        <dsp:cNvSpPr/>
      </dsp:nvSpPr>
      <dsp:spPr>
        <a:xfrm>
          <a:off x="4865795" y="1498982"/>
          <a:ext cx="1833562" cy="94933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33962" numCol="1" spcCol="1270" anchor="ctr" anchorCtr="0">
          <a:noAutofit/>
        </a:bodyPr>
        <a:lstStyle/>
        <a:p>
          <a:pPr lvl="0" algn="ctr" defTabSz="1244600">
            <a:lnSpc>
              <a:spcPct val="90000"/>
            </a:lnSpc>
            <a:spcBef>
              <a:spcPct val="0"/>
            </a:spcBef>
            <a:spcAft>
              <a:spcPct val="35000"/>
            </a:spcAft>
          </a:pPr>
          <a:r>
            <a:rPr lang="pt-BR" sz="2800" kern="1200" smtClean="0"/>
            <a:t>Antonio Gramsci</a:t>
          </a:r>
          <a:endParaRPr lang="pt-BR" sz="2800" kern="1200"/>
        </a:p>
      </dsp:txBody>
      <dsp:txXfrm>
        <a:off x="4865795" y="1498982"/>
        <a:ext cx="1833562" cy="949337"/>
      </dsp:txXfrm>
    </dsp:sp>
    <dsp:sp modelId="{232BA888-F0EC-9840-9A2E-76BA8DDD5B50}">
      <dsp:nvSpPr>
        <dsp:cNvPr id="0" name=""/>
        <dsp:cNvSpPr/>
      </dsp:nvSpPr>
      <dsp:spPr>
        <a:xfrm>
          <a:off x="5232508" y="2237355"/>
          <a:ext cx="1650206" cy="31644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0800" tIns="12700" rIns="50800" bIns="12700" numCol="1" spcCol="1270" anchor="ctr" anchorCtr="0">
          <a:noAutofit/>
        </a:bodyPr>
        <a:lstStyle/>
        <a:p>
          <a:pPr lvl="0" algn="r" defTabSz="889000">
            <a:lnSpc>
              <a:spcPct val="90000"/>
            </a:lnSpc>
            <a:spcBef>
              <a:spcPct val="0"/>
            </a:spcBef>
            <a:spcAft>
              <a:spcPct val="35000"/>
            </a:spcAft>
          </a:pPr>
          <a:r>
            <a:rPr lang="pt-BR" sz="2000" kern="1200" dirty="0" smtClean="0"/>
            <a:t>1936</a:t>
          </a:r>
          <a:endParaRPr lang="pt-BR" sz="2000" kern="1200" dirty="0"/>
        </a:p>
      </dsp:txBody>
      <dsp:txXfrm>
        <a:off x="5232508" y="2237355"/>
        <a:ext cx="1650206" cy="3164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208A86-BDF4-694A-A8C5-D5E1256E08BD}">
      <dsp:nvSpPr>
        <dsp:cNvPr id="0" name=""/>
        <dsp:cNvSpPr/>
      </dsp:nvSpPr>
      <dsp:spPr>
        <a:xfrm>
          <a:off x="4245123" y="1161156"/>
          <a:ext cx="189116" cy="760824"/>
        </a:xfrm>
        <a:custGeom>
          <a:avLst/>
          <a:gdLst/>
          <a:ahLst/>
          <a:cxnLst/>
          <a:rect l="0" t="0" r="0" b="0"/>
          <a:pathLst>
            <a:path>
              <a:moveTo>
                <a:pt x="189116" y="0"/>
              </a:moveTo>
              <a:lnTo>
                <a:pt x="189116" y="427970"/>
              </a:lnTo>
              <a:lnTo>
                <a:pt x="0" y="427970"/>
              </a:lnTo>
              <a:lnTo>
                <a:pt x="0" y="760824"/>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BF413C-D604-1244-83B4-A1DE08ED5925}">
      <dsp:nvSpPr>
        <dsp:cNvPr id="0" name=""/>
        <dsp:cNvSpPr/>
      </dsp:nvSpPr>
      <dsp:spPr>
        <a:xfrm>
          <a:off x="2099832" y="0"/>
          <a:ext cx="4668814" cy="1161156"/>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201297" numCol="1" spcCol="1270" anchor="ctr" anchorCtr="0">
          <a:noAutofit/>
        </a:bodyPr>
        <a:lstStyle/>
        <a:p>
          <a:pPr lvl="0" algn="ctr" defTabSz="1244600">
            <a:lnSpc>
              <a:spcPct val="90000"/>
            </a:lnSpc>
            <a:spcBef>
              <a:spcPct val="0"/>
            </a:spcBef>
            <a:spcAft>
              <a:spcPct val="35000"/>
            </a:spcAft>
          </a:pPr>
          <a:r>
            <a:rPr lang="en-US" sz="2800" kern="1200" dirty="0" smtClean="0"/>
            <a:t>Immanuel Wallerstein </a:t>
          </a:r>
        </a:p>
      </dsp:txBody>
      <dsp:txXfrm>
        <a:off x="2099832" y="0"/>
        <a:ext cx="4668814" cy="1161156"/>
      </dsp:txXfrm>
    </dsp:sp>
    <dsp:sp modelId="{536F01F4-C83A-4B42-9630-C5AE781FF344}">
      <dsp:nvSpPr>
        <dsp:cNvPr id="0" name=""/>
        <dsp:cNvSpPr/>
      </dsp:nvSpPr>
      <dsp:spPr>
        <a:xfrm>
          <a:off x="5110502" y="908502"/>
          <a:ext cx="1867592" cy="4983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15240" rIns="60960" bIns="15240" numCol="1" spcCol="1270" anchor="ctr" anchorCtr="0">
          <a:noAutofit/>
        </a:bodyPr>
        <a:lstStyle/>
        <a:p>
          <a:pPr lvl="0" algn="ctr" defTabSz="1066800">
            <a:lnSpc>
              <a:spcPct val="90000"/>
            </a:lnSpc>
            <a:spcBef>
              <a:spcPct val="0"/>
            </a:spcBef>
            <a:spcAft>
              <a:spcPct val="35000"/>
            </a:spcAft>
          </a:pPr>
          <a:r>
            <a:rPr lang="en-US" sz="2400" kern="1200" dirty="0" smtClean="0"/>
            <a:t>1974-1989</a:t>
          </a:r>
          <a:endParaRPr lang="en-US" sz="2400" kern="1200" dirty="0"/>
        </a:p>
      </dsp:txBody>
      <dsp:txXfrm>
        <a:off x="5110502" y="908502"/>
        <a:ext cx="1867592" cy="498325"/>
      </dsp:txXfrm>
    </dsp:sp>
    <dsp:sp modelId="{C8E4777E-DAD6-4643-B012-6B94800F0E57}">
      <dsp:nvSpPr>
        <dsp:cNvPr id="0" name=""/>
        <dsp:cNvSpPr/>
      </dsp:nvSpPr>
      <dsp:spPr>
        <a:xfrm>
          <a:off x="2746366" y="1921981"/>
          <a:ext cx="2997513" cy="1480939"/>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201297" numCol="1" spcCol="1270" anchor="ctr" anchorCtr="0">
          <a:noAutofit/>
        </a:bodyPr>
        <a:lstStyle/>
        <a:p>
          <a:pPr lvl="0" algn="ctr" defTabSz="1244600">
            <a:lnSpc>
              <a:spcPct val="90000"/>
            </a:lnSpc>
            <a:spcBef>
              <a:spcPct val="0"/>
            </a:spcBef>
            <a:spcAft>
              <a:spcPct val="35000"/>
            </a:spcAft>
          </a:pPr>
          <a:r>
            <a:rPr lang="pt-BR" sz="2800" kern="1200" noProof="0" dirty="0" smtClean="0"/>
            <a:t>Robert</a:t>
          </a:r>
          <a:r>
            <a:rPr lang="pt-BR" sz="2800" kern="1200" baseline="0" noProof="0" dirty="0" smtClean="0"/>
            <a:t> Cox</a:t>
          </a:r>
          <a:endParaRPr lang="pt-BR" sz="2800" kern="1200" noProof="0" dirty="0" smtClean="0"/>
        </a:p>
      </dsp:txBody>
      <dsp:txXfrm>
        <a:off x="2746366" y="1921981"/>
        <a:ext cx="2997513" cy="1480939"/>
      </dsp:txXfrm>
    </dsp:sp>
    <dsp:sp modelId="{0052D1B4-9F15-A54F-87D0-30D02413F1B5}">
      <dsp:nvSpPr>
        <dsp:cNvPr id="0" name=""/>
        <dsp:cNvSpPr/>
      </dsp:nvSpPr>
      <dsp:spPr>
        <a:xfrm>
          <a:off x="4679510" y="3106223"/>
          <a:ext cx="1450709" cy="47550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15240" rIns="60960" bIns="15240" numCol="1" spcCol="1270" anchor="ctr" anchorCtr="0">
          <a:noAutofit/>
        </a:bodyPr>
        <a:lstStyle/>
        <a:p>
          <a:pPr lvl="0" algn="r" defTabSz="1066800">
            <a:lnSpc>
              <a:spcPct val="90000"/>
            </a:lnSpc>
            <a:spcBef>
              <a:spcPct val="0"/>
            </a:spcBef>
            <a:spcAft>
              <a:spcPct val="35000"/>
            </a:spcAft>
          </a:pPr>
          <a:r>
            <a:rPr lang="en-US" sz="2400" kern="1200" dirty="0" smtClean="0"/>
            <a:t>1981</a:t>
          </a:r>
          <a:endParaRPr lang="en-US" sz="2400" kern="1200" dirty="0"/>
        </a:p>
      </dsp:txBody>
      <dsp:txXfrm>
        <a:off x="4679510" y="3106223"/>
        <a:ext cx="1450709" cy="4755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1B363-0C3D-1C42-BE55-900F11AC263E}">
      <dsp:nvSpPr>
        <dsp:cNvPr id="0" name=""/>
        <dsp:cNvSpPr/>
      </dsp:nvSpPr>
      <dsp:spPr>
        <a:xfrm>
          <a:off x="0" y="0"/>
          <a:ext cx="2189720" cy="1152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AB09F6B-82BF-2B45-BFD6-03909D7084A2}">
      <dsp:nvSpPr>
        <dsp:cNvPr id="0" name=""/>
        <dsp:cNvSpPr/>
      </dsp:nvSpPr>
      <dsp:spPr>
        <a:xfrm>
          <a:off x="176631" y="304059"/>
          <a:ext cx="1794116" cy="57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62560" rIns="0" bIns="162560" numCol="1" spcCol="1270" anchor="ctr" anchorCtr="0">
          <a:noAutofit/>
        </a:bodyPr>
        <a:lstStyle/>
        <a:p>
          <a:pPr lvl="0" algn="ctr" defTabSz="711200">
            <a:lnSpc>
              <a:spcPct val="90000"/>
            </a:lnSpc>
            <a:spcBef>
              <a:spcPct val="0"/>
            </a:spcBef>
            <a:spcAft>
              <a:spcPct val="35000"/>
            </a:spcAft>
          </a:pPr>
          <a:r>
            <a:rPr lang="pt-BR" sz="1600" kern="1200" noProof="0" dirty="0" smtClean="0"/>
            <a:t>Neo-marxismo</a:t>
          </a:r>
          <a:endParaRPr lang="pt-BR" sz="1600" kern="1200" noProof="0" dirty="0"/>
        </a:p>
      </dsp:txBody>
      <dsp:txXfrm>
        <a:off x="176631" y="304059"/>
        <a:ext cx="1794116" cy="576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6248D7-63B9-6E41-8B81-7873F95BEC12}">
      <dsp:nvSpPr>
        <dsp:cNvPr id="0" name=""/>
        <dsp:cNvSpPr/>
      </dsp:nvSpPr>
      <dsp:spPr>
        <a:xfrm>
          <a:off x="0" y="0"/>
          <a:ext cx="3125914" cy="936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6364337-1160-D545-9D78-DE2F2561AA0A}">
      <dsp:nvSpPr>
        <dsp:cNvPr id="0" name=""/>
        <dsp:cNvSpPr/>
      </dsp:nvSpPr>
      <dsp:spPr>
        <a:xfrm>
          <a:off x="250180" y="260802"/>
          <a:ext cx="2628331" cy="46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pt-BR" sz="1300" kern="1200" noProof="0" dirty="0" smtClean="0"/>
            <a:t>Marxismo Clássico</a:t>
          </a:r>
          <a:endParaRPr lang="pt-BR" sz="1300" kern="1200" noProof="0" dirty="0"/>
        </a:p>
      </dsp:txBody>
      <dsp:txXfrm>
        <a:off x="250180" y="260802"/>
        <a:ext cx="2628331" cy="468000"/>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6/19/20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x-none"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6/19/20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t>‹n.º›</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6/19/20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x-none"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6/19/20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6/19/20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x-none"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6/19/20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6/19/20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x-none"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6/19/20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6/19/20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6/19/20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6/19/20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x-none"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6/19/20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x-none"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6/19/20</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diagramQuickStyle" Target="../diagrams/quickStyle2.xml"/><Relationship Id="rId20" Type="http://schemas.openxmlformats.org/officeDocument/2006/relationships/diagramColors" Target="../diagrams/colors4.xml"/><Relationship Id="rId21" Type="http://schemas.microsoft.com/office/2007/relationships/diagramDrawing" Target="../diagrams/drawing4.xml"/><Relationship Id="rId10" Type="http://schemas.openxmlformats.org/officeDocument/2006/relationships/diagramColors" Target="../diagrams/colors2.xml"/><Relationship Id="rId11" Type="http://schemas.microsoft.com/office/2007/relationships/diagramDrawing" Target="../diagrams/drawing2.xml"/><Relationship Id="rId12" Type="http://schemas.openxmlformats.org/officeDocument/2006/relationships/diagramData" Target="../diagrams/data3.xml"/><Relationship Id="rId13" Type="http://schemas.openxmlformats.org/officeDocument/2006/relationships/diagramLayout" Target="../diagrams/layout3.xml"/><Relationship Id="rId14" Type="http://schemas.openxmlformats.org/officeDocument/2006/relationships/diagramQuickStyle" Target="../diagrams/quickStyle3.xml"/><Relationship Id="rId15" Type="http://schemas.openxmlformats.org/officeDocument/2006/relationships/diagramColors" Target="../diagrams/colors3.xml"/><Relationship Id="rId16" Type="http://schemas.microsoft.com/office/2007/relationships/diagramDrawing" Target="../diagrams/drawing3.xml"/><Relationship Id="rId17" Type="http://schemas.openxmlformats.org/officeDocument/2006/relationships/diagramData" Target="../diagrams/data4.xml"/><Relationship Id="rId18" Type="http://schemas.openxmlformats.org/officeDocument/2006/relationships/diagramLayout" Target="../diagrams/layout4.xml"/><Relationship Id="rId19" Type="http://schemas.openxmlformats.org/officeDocument/2006/relationships/diagramQuickStyle" Target="../diagrams/quickStyle4.xml"/><Relationship Id="rId1" Type="http://schemas.openxmlformats.org/officeDocument/2006/relationships/slideLayout" Target="../slideLayouts/slideLayout2.xml"/><Relationship Id="rId2" Type="http://schemas.openxmlformats.org/officeDocument/2006/relationships/diagramData" Target="../diagrams/data1.xml"/><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124965366"/>
              </p:ext>
            </p:extLst>
          </p:nvPr>
        </p:nvGraphicFramePr>
        <p:xfrm>
          <a:off x="0" y="41873"/>
          <a:ext cx="9144000" cy="2554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val="306640348"/>
              </p:ext>
            </p:extLst>
          </p:nvPr>
        </p:nvGraphicFramePr>
        <p:xfrm>
          <a:off x="0" y="3084441"/>
          <a:ext cx="9144000" cy="37424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Diagram 7"/>
          <p:cNvGraphicFramePr/>
          <p:nvPr>
            <p:extLst>
              <p:ext uri="{D42A27DB-BD31-4B8C-83A1-F6EECF244321}">
                <p14:modId xmlns:p14="http://schemas.microsoft.com/office/powerpoint/2010/main" val="3636706450"/>
              </p:ext>
            </p:extLst>
          </p:nvPr>
        </p:nvGraphicFramePr>
        <p:xfrm>
          <a:off x="223280" y="3084441"/>
          <a:ext cx="2189720" cy="118411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9" name="Diagram 8"/>
          <p:cNvGraphicFramePr/>
          <p:nvPr>
            <p:extLst>
              <p:ext uri="{D42A27DB-BD31-4B8C-83A1-F6EECF244321}">
                <p14:modId xmlns:p14="http://schemas.microsoft.com/office/powerpoint/2010/main" val="2091113679"/>
              </p:ext>
            </p:extLst>
          </p:nvPr>
        </p:nvGraphicFramePr>
        <p:xfrm>
          <a:off x="181416" y="112979"/>
          <a:ext cx="3125914" cy="989605"/>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136182130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64495"/>
          </a:xfrm>
        </p:spPr>
        <p:txBody>
          <a:bodyPr/>
          <a:lstStyle/>
          <a:p>
            <a:r>
              <a:rPr lang="en-US" sz="3600" dirty="0" smtClean="0">
                <a:latin typeface="Cambria"/>
                <a:cs typeface="Cambria"/>
              </a:rPr>
              <a:t>Neo-marxismo – Wallerstein (I)</a:t>
            </a:r>
            <a:endParaRPr lang="en-US" sz="3600" dirty="0">
              <a:latin typeface="Cambria"/>
              <a:cs typeface="Cambria"/>
            </a:endParaRPr>
          </a:p>
        </p:txBody>
      </p:sp>
      <p:sp>
        <p:nvSpPr>
          <p:cNvPr id="3" name="Content Placeholder 2"/>
          <p:cNvSpPr>
            <a:spLocks noGrp="1"/>
          </p:cNvSpPr>
          <p:nvPr>
            <p:ph idx="1"/>
          </p:nvPr>
        </p:nvSpPr>
        <p:spPr>
          <a:xfrm>
            <a:off x="549275" y="1025066"/>
            <a:ext cx="8042276" cy="5665880"/>
          </a:xfrm>
        </p:spPr>
        <p:txBody>
          <a:bodyPr>
            <a:normAutofit lnSpcReduction="10000"/>
          </a:bodyPr>
          <a:lstStyle/>
          <a:p>
            <a:pPr algn="just"/>
            <a:r>
              <a:rPr lang="pt-BR" dirty="0">
                <a:solidFill>
                  <a:srgbClr val="000000"/>
                </a:solidFill>
                <a:latin typeface="Cambria"/>
                <a:cs typeface="Cambria"/>
              </a:rPr>
              <a:t>A tese fundamental de Wallerstein é a</a:t>
            </a:r>
            <a:r>
              <a:rPr lang="pt-BR" dirty="0" smtClean="0">
                <a:solidFill>
                  <a:srgbClr val="000000"/>
                </a:solidFill>
                <a:latin typeface="Cambria"/>
                <a:cs typeface="Cambria"/>
              </a:rPr>
              <a:t> </a:t>
            </a:r>
            <a:r>
              <a:rPr lang="pt-BR" u="sng" dirty="0" smtClean="0">
                <a:solidFill>
                  <a:srgbClr val="000000"/>
                </a:solidFill>
                <a:latin typeface="Cambria"/>
                <a:cs typeface="Cambria"/>
              </a:rPr>
              <a:t>Economia-Mundo (</a:t>
            </a:r>
            <a:r>
              <a:rPr lang="pt-BR" i="1" u="sng" dirty="0" smtClean="0">
                <a:solidFill>
                  <a:srgbClr val="000000"/>
                </a:solidFill>
                <a:latin typeface="Cambria"/>
                <a:cs typeface="Cambria"/>
              </a:rPr>
              <a:t>World Systems</a:t>
            </a:r>
            <a:r>
              <a:rPr lang="pt-BR" u="sng" dirty="0" smtClean="0">
                <a:solidFill>
                  <a:srgbClr val="000000"/>
                </a:solidFill>
                <a:latin typeface="Cambria"/>
                <a:cs typeface="Cambria"/>
              </a:rPr>
              <a:t>)</a:t>
            </a:r>
            <a:r>
              <a:rPr lang="pt-BR" dirty="0" smtClean="0">
                <a:solidFill>
                  <a:srgbClr val="000000"/>
                </a:solidFill>
                <a:latin typeface="Cambria"/>
                <a:cs typeface="Cambria"/>
              </a:rPr>
              <a:t>. Obra clássica: “</a:t>
            </a:r>
            <a:r>
              <a:rPr lang="pt-BR" i="1" dirty="0" smtClean="0">
                <a:solidFill>
                  <a:srgbClr val="000000"/>
                </a:solidFill>
                <a:latin typeface="Cambria"/>
                <a:cs typeface="Cambria"/>
              </a:rPr>
              <a:t>The </a:t>
            </a:r>
            <a:r>
              <a:rPr lang="pt-BR" i="1" dirty="0" err="1" smtClean="0">
                <a:solidFill>
                  <a:srgbClr val="000000"/>
                </a:solidFill>
                <a:latin typeface="Cambria"/>
                <a:cs typeface="Cambria"/>
              </a:rPr>
              <a:t>Modern</a:t>
            </a:r>
            <a:r>
              <a:rPr lang="pt-BR" i="1" dirty="0" smtClean="0">
                <a:solidFill>
                  <a:srgbClr val="000000"/>
                </a:solidFill>
                <a:latin typeface="Cambria"/>
                <a:cs typeface="Cambria"/>
              </a:rPr>
              <a:t> World System, Vol. I, II and III</a:t>
            </a:r>
            <a:r>
              <a:rPr lang="pt-BR" dirty="0" smtClean="0">
                <a:solidFill>
                  <a:srgbClr val="000000"/>
                </a:solidFill>
                <a:latin typeface="Cambria"/>
                <a:cs typeface="Cambria"/>
              </a:rPr>
              <a:t>” (1974-1979-1989).</a:t>
            </a:r>
          </a:p>
          <a:p>
            <a:pPr algn="just"/>
            <a:r>
              <a:rPr lang="pt-BR" dirty="0" smtClean="0">
                <a:solidFill>
                  <a:srgbClr val="000000"/>
                </a:solidFill>
                <a:latin typeface="Cambria"/>
                <a:cs typeface="Cambria"/>
              </a:rPr>
              <a:t>A Economia-mundo </a:t>
            </a:r>
            <a:r>
              <a:rPr lang="pt-BR" dirty="0">
                <a:solidFill>
                  <a:srgbClr val="000000"/>
                </a:solidFill>
                <a:latin typeface="Cambria"/>
                <a:cs typeface="Cambria"/>
              </a:rPr>
              <a:t>somente pode ser </a:t>
            </a:r>
            <a:r>
              <a:rPr lang="pt-BR" dirty="0" smtClean="0">
                <a:solidFill>
                  <a:srgbClr val="000000"/>
                </a:solidFill>
                <a:latin typeface="Cambria"/>
                <a:cs typeface="Cambria"/>
              </a:rPr>
              <a:t>entendida </a:t>
            </a:r>
            <a:r>
              <a:rPr lang="pt-BR" dirty="0">
                <a:solidFill>
                  <a:srgbClr val="000000"/>
                </a:solidFill>
                <a:latin typeface="Cambria"/>
                <a:cs typeface="Cambria"/>
              </a:rPr>
              <a:t>por meio </a:t>
            </a:r>
            <a:r>
              <a:rPr lang="pt-BR" dirty="0" smtClean="0">
                <a:solidFill>
                  <a:srgbClr val="000000"/>
                </a:solidFill>
                <a:latin typeface="Cambria"/>
                <a:cs typeface="Cambria"/>
              </a:rPr>
              <a:t>da </a:t>
            </a:r>
            <a:r>
              <a:rPr lang="pt-BR" i="1" dirty="0">
                <a:solidFill>
                  <a:srgbClr val="000000"/>
                </a:solidFill>
                <a:latin typeface="Cambria"/>
                <a:cs typeface="Cambria"/>
              </a:rPr>
              <a:t>divisão internacional do trabalho </a:t>
            </a:r>
            <a:r>
              <a:rPr lang="pt-BR" dirty="0">
                <a:solidFill>
                  <a:srgbClr val="000000"/>
                </a:solidFill>
                <a:latin typeface="Cambria"/>
                <a:cs typeface="Cambria"/>
              </a:rPr>
              <a:t>produzida pela estrutura capitalista mundial</a:t>
            </a:r>
            <a:r>
              <a:rPr lang="pt-BR" dirty="0" smtClean="0">
                <a:solidFill>
                  <a:srgbClr val="000000"/>
                </a:solidFill>
                <a:latin typeface="Cambria"/>
                <a:cs typeface="Cambria"/>
              </a:rPr>
              <a:t>.</a:t>
            </a:r>
          </a:p>
          <a:p>
            <a:pPr algn="just"/>
            <a:r>
              <a:rPr lang="pt-BR" dirty="0">
                <a:solidFill>
                  <a:srgbClr val="000000"/>
                </a:solidFill>
                <a:latin typeface="Cambria"/>
                <a:cs typeface="Cambria"/>
              </a:rPr>
              <a:t>O </a:t>
            </a:r>
            <a:r>
              <a:rPr lang="pt-BR" dirty="0">
                <a:solidFill>
                  <a:srgbClr val="FF0000"/>
                </a:solidFill>
                <a:latin typeface="Cambria"/>
                <a:cs typeface="Cambria"/>
              </a:rPr>
              <a:t>conceito de </a:t>
            </a:r>
            <a:r>
              <a:rPr lang="pt-BR" dirty="0" smtClean="0">
                <a:solidFill>
                  <a:srgbClr val="FF0000"/>
                </a:solidFill>
                <a:latin typeface="Cambria"/>
                <a:cs typeface="Cambria"/>
              </a:rPr>
              <a:t>economia-mundo </a:t>
            </a:r>
            <a:r>
              <a:rPr lang="pt-BR" dirty="0">
                <a:solidFill>
                  <a:srgbClr val="000000"/>
                </a:solidFill>
                <a:latin typeface="Cambria"/>
                <a:cs typeface="Cambria"/>
              </a:rPr>
              <a:t>assume que existe uma </a:t>
            </a:r>
            <a:r>
              <a:rPr lang="pt-BR" dirty="0" smtClean="0">
                <a:solidFill>
                  <a:srgbClr val="000000"/>
                </a:solidFill>
                <a:latin typeface="Cambria"/>
                <a:cs typeface="Cambria"/>
              </a:rPr>
              <a:t>economia-mundo </a:t>
            </a:r>
            <a:r>
              <a:rPr lang="pt-BR" dirty="0">
                <a:solidFill>
                  <a:srgbClr val="000000"/>
                </a:solidFill>
                <a:latin typeface="Cambria"/>
                <a:cs typeface="Cambria"/>
              </a:rPr>
              <a:t>onde quer que (e se apenas se) haja uma extensa e completa divisão do trabalho com um processo de produção </a:t>
            </a:r>
            <a:r>
              <a:rPr lang="pt-BR" dirty="0" smtClean="0">
                <a:solidFill>
                  <a:srgbClr val="000000"/>
                </a:solidFill>
                <a:latin typeface="Cambria"/>
                <a:cs typeface="Cambria"/>
              </a:rPr>
              <a:t>integrada de nível global. </a:t>
            </a:r>
          </a:p>
          <a:p>
            <a:pPr algn="just"/>
            <a:r>
              <a:rPr lang="pt-BR" dirty="0" smtClean="0">
                <a:solidFill>
                  <a:srgbClr val="000000"/>
                </a:solidFill>
                <a:latin typeface="Cambria"/>
                <a:cs typeface="Cambria"/>
              </a:rPr>
              <a:t>A economia-mundo </a:t>
            </a:r>
            <a:r>
              <a:rPr lang="pt-BR" dirty="0">
                <a:solidFill>
                  <a:srgbClr val="000000"/>
                </a:solidFill>
                <a:latin typeface="Cambria"/>
                <a:cs typeface="Cambria"/>
              </a:rPr>
              <a:t>capitalista tem fronteiras mais amplas do que qualquer unidade política. Não há entidade política alguma que tenha autoridade máxima em todas as áreas (centro, periferia e semiperiferia</a:t>
            </a:r>
            <a:r>
              <a:rPr lang="pt-BR" dirty="0" smtClean="0">
                <a:solidFill>
                  <a:srgbClr val="000000"/>
                </a:solidFill>
                <a:latin typeface="Cambria"/>
                <a:cs typeface="Cambria"/>
              </a:rPr>
              <a:t>).  </a:t>
            </a:r>
            <a:endParaRPr lang="en-US" dirty="0">
              <a:solidFill>
                <a:srgbClr val="000000"/>
              </a:solidFill>
              <a:latin typeface="Cambria"/>
              <a:cs typeface="Cambria"/>
            </a:endParaRPr>
          </a:p>
        </p:txBody>
      </p:sp>
    </p:spTree>
    <p:extLst>
      <p:ext uri="{BB962C8B-B14F-4D97-AF65-F5344CB8AC3E}">
        <p14:creationId xmlns:p14="http://schemas.microsoft.com/office/powerpoint/2010/main" val="1242611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64495"/>
          </a:xfrm>
        </p:spPr>
        <p:txBody>
          <a:bodyPr/>
          <a:lstStyle/>
          <a:p>
            <a:r>
              <a:rPr lang="en-US" sz="3600" dirty="0" smtClean="0">
                <a:latin typeface="Cambria"/>
                <a:cs typeface="Cambria"/>
              </a:rPr>
              <a:t>Neo-marxismo – Wallerstein (II)</a:t>
            </a:r>
            <a:endParaRPr lang="en-US" sz="3600" dirty="0">
              <a:latin typeface="Cambria"/>
              <a:cs typeface="Cambria"/>
            </a:endParaRPr>
          </a:p>
        </p:txBody>
      </p:sp>
      <p:sp>
        <p:nvSpPr>
          <p:cNvPr id="3" name="Content Placeholder 2"/>
          <p:cNvSpPr>
            <a:spLocks noGrp="1"/>
          </p:cNvSpPr>
          <p:nvPr>
            <p:ph idx="1"/>
          </p:nvPr>
        </p:nvSpPr>
        <p:spPr>
          <a:xfrm>
            <a:off x="549275" y="1025066"/>
            <a:ext cx="8042276" cy="5595542"/>
          </a:xfrm>
        </p:spPr>
        <p:txBody>
          <a:bodyPr>
            <a:normAutofit/>
          </a:bodyPr>
          <a:lstStyle/>
          <a:p>
            <a:pPr algn="just"/>
            <a:r>
              <a:rPr lang="pt-BR" u="sng" dirty="0">
                <a:solidFill>
                  <a:srgbClr val="000000"/>
                </a:solidFill>
                <a:latin typeface="Cambria"/>
                <a:cs typeface="Cambria"/>
              </a:rPr>
              <a:t>Os Padrões da </a:t>
            </a:r>
            <a:r>
              <a:rPr lang="pt-BR" u="sng" dirty="0" smtClean="0">
                <a:solidFill>
                  <a:srgbClr val="000000"/>
                </a:solidFill>
                <a:latin typeface="Cambria"/>
                <a:cs typeface="Cambria"/>
              </a:rPr>
              <a:t>Economia-Mundo </a:t>
            </a:r>
            <a:r>
              <a:rPr lang="pt-BR" u="sng" dirty="0">
                <a:solidFill>
                  <a:srgbClr val="000000"/>
                </a:solidFill>
                <a:latin typeface="Cambria"/>
                <a:cs typeface="Cambria"/>
              </a:rPr>
              <a:t>Capitalista</a:t>
            </a:r>
            <a:r>
              <a:rPr lang="pt-BR" dirty="0">
                <a:solidFill>
                  <a:srgbClr val="000000"/>
                </a:solidFill>
                <a:latin typeface="Cambria"/>
                <a:cs typeface="Cambria"/>
              </a:rPr>
              <a:t>: a economia mundo tem um modo de produção capitalista, ou seja, é dominada por aqueles que detêm o primado da acumulação constante (proprietários), retirando do caminho aqueles que desejam operar em outros termos.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A </a:t>
            </a:r>
            <a:r>
              <a:rPr lang="pt-BR" dirty="0">
                <a:solidFill>
                  <a:srgbClr val="000000"/>
                </a:solidFill>
                <a:latin typeface="Cambria"/>
                <a:cs typeface="Cambria"/>
              </a:rPr>
              <a:t>economia mundo capitalista opera por meio da relação social </a:t>
            </a:r>
            <a:r>
              <a:rPr lang="pt-BR" dirty="0">
                <a:solidFill>
                  <a:srgbClr val="FF0000"/>
                </a:solidFill>
                <a:latin typeface="Cambria"/>
                <a:cs typeface="Cambria"/>
              </a:rPr>
              <a:t>capital/trabalho</a:t>
            </a:r>
            <a:r>
              <a:rPr lang="pt-BR" dirty="0">
                <a:solidFill>
                  <a:srgbClr val="000000"/>
                </a:solidFill>
                <a:latin typeface="Cambria"/>
                <a:cs typeface="Cambria"/>
              </a:rPr>
              <a:t> na qual o superávit gerado pelos produtores diretos é apropriado pelos proprietários tanto na produção quanto no mercado imediato.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Em </a:t>
            </a:r>
            <a:r>
              <a:rPr lang="pt-BR" dirty="0">
                <a:solidFill>
                  <a:srgbClr val="000000"/>
                </a:solidFill>
                <a:latin typeface="Cambria"/>
                <a:cs typeface="Cambria"/>
              </a:rPr>
              <a:t>ambos os casos isso ocorre em virtude do fato dos proprietários possuírem os meios de produção e, consequentemente, terem seus direitos legalmente </a:t>
            </a:r>
            <a:r>
              <a:rPr lang="pt-BR" dirty="0" smtClean="0">
                <a:solidFill>
                  <a:srgbClr val="000000"/>
                </a:solidFill>
                <a:latin typeface="Cambria"/>
                <a:cs typeface="Cambria"/>
              </a:rPr>
              <a:t>garantidos. </a:t>
            </a:r>
            <a:endParaRPr lang="en-US" dirty="0">
              <a:solidFill>
                <a:srgbClr val="000000"/>
              </a:solidFill>
              <a:latin typeface="Cambria"/>
              <a:cs typeface="Cambria"/>
            </a:endParaRPr>
          </a:p>
        </p:txBody>
      </p:sp>
    </p:spTree>
    <p:extLst>
      <p:ext uri="{BB962C8B-B14F-4D97-AF65-F5344CB8AC3E}">
        <p14:creationId xmlns:p14="http://schemas.microsoft.com/office/powerpoint/2010/main" val="73208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64495"/>
          </a:xfrm>
        </p:spPr>
        <p:txBody>
          <a:bodyPr/>
          <a:lstStyle/>
          <a:p>
            <a:r>
              <a:rPr lang="en-US" sz="3600" dirty="0" smtClean="0">
                <a:latin typeface="Cambria"/>
                <a:cs typeface="Cambria"/>
              </a:rPr>
              <a:t>Neo-marxismo – Wallerstein (III)</a:t>
            </a:r>
            <a:endParaRPr lang="en-US" sz="3600" dirty="0">
              <a:latin typeface="Cambria"/>
              <a:cs typeface="Cambria"/>
            </a:endParaRPr>
          </a:p>
        </p:txBody>
      </p:sp>
      <p:sp>
        <p:nvSpPr>
          <p:cNvPr id="3" name="Content Placeholder 2"/>
          <p:cNvSpPr>
            <a:spLocks noGrp="1"/>
          </p:cNvSpPr>
          <p:nvPr>
            <p:ph idx="1"/>
          </p:nvPr>
        </p:nvSpPr>
        <p:spPr>
          <a:xfrm>
            <a:off x="549275" y="1025066"/>
            <a:ext cx="8042276" cy="5461921"/>
          </a:xfrm>
        </p:spPr>
        <p:txBody>
          <a:bodyPr>
            <a:normAutofit fontScale="92500" lnSpcReduction="20000"/>
          </a:bodyPr>
          <a:lstStyle/>
          <a:p>
            <a:pPr algn="just"/>
            <a:r>
              <a:rPr lang="pt-BR" u="sng" dirty="0" smtClean="0">
                <a:solidFill>
                  <a:srgbClr val="000000"/>
                </a:solidFill>
                <a:latin typeface="Cambria"/>
                <a:cs typeface="Cambria"/>
              </a:rPr>
              <a:t>Acumulação de recursos no centro</a:t>
            </a:r>
            <a:r>
              <a:rPr lang="pt-BR" dirty="0" smtClean="0">
                <a:solidFill>
                  <a:srgbClr val="000000"/>
                </a:solidFill>
                <a:latin typeface="Cambria"/>
                <a:cs typeface="Cambria"/>
              </a:rPr>
              <a:t>: </a:t>
            </a:r>
            <a:r>
              <a:rPr lang="pt-BR" dirty="0">
                <a:solidFill>
                  <a:srgbClr val="000000"/>
                </a:solidFill>
                <a:latin typeface="Cambria"/>
                <a:cs typeface="Cambria"/>
              </a:rPr>
              <a:t>a</a:t>
            </a:r>
            <a:r>
              <a:rPr lang="pt-BR" dirty="0" smtClean="0">
                <a:solidFill>
                  <a:srgbClr val="000000"/>
                </a:solidFill>
                <a:latin typeface="Cambria"/>
                <a:cs typeface="Cambria"/>
              </a:rPr>
              <a:t> </a:t>
            </a:r>
            <a:r>
              <a:rPr lang="pt-BR" dirty="0">
                <a:solidFill>
                  <a:srgbClr val="000000"/>
                </a:solidFill>
                <a:latin typeface="Cambria"/>
                <a:cs typeface="Cambria"/>
              </a:rPr>
              <a:t>estrutura da economia mundo permite a troca desigual de bens e serviços de tal forma que boa parte do superávit extraído nas zonas periféricas é transferido para o centro</a:t>
            </a:r>
            <a:r>
              <a:rPr lang="pt-BR" dirty="0" smtClean="0">
                <a:solidFill>
                  <a:srgbClr val="000000"/>
                </a:solidFill>
                <a:latin typeface="Cambria"/>
                <a:cs typeface="Cambria"/>
              </a:rPr>
              <a:t>.</a:t>
            </a:r>
          </a:p>
          <a:p>
            <a:pPr algn="just"/>
            <a:r>
              <a:rPr lang="pt-BR" dirty="0">
                <a:solidFill>
                  <a:srgbClr val="000000"/>
                </a:solidFill>
                <a:latin typeface="Cambria"/>
                <a:cs typeface="Cambria"/>
              </a:rPr>
              <a:t>A periferia sempre produziu matéria-prima para a expansão econômica do centro. A </a:t>
            </a:r>
            <a:r>
              <a:rPr lang="pt-BR" dirty="0" smtClean="0">
                <a:solidFill>
                  <a:srgbClr val="000000"/>
                </a:solidFill>
                <a:latin typeface="Cambria"/>
                <a:cs typeface="Cambria"/>
              </a:rPr>
              <a:t>semiperiferia </a:t>
            </a:r>
            <a:r>
              <a:rPr lang="pt-BR" dirty="0">
                <a:solidFill>
                  <a:srgbClr val="000000"/>
                </a:solidFill>
                <a:latin typeface="Cambria"/>
                <a:cs typeface="Cambria"/>
              </a:rPr>
              <a:t>sempre envolveu um mix de </a:t>
            </a:r>
            <a:r>
              <a:rPr lang="pt-BR" dirty="0">
                <a:solidFill>
                  <a:srgbClr val="FF0000"/>
                </a:solidFill>
                <a:latin typeface="Cambria"/>
                <a:cs typeface="Cambria"/>
              </a:rPr>
              <a:t>produção tipo-centro </a:t>
            </a:r>
            <a:r>
              <a:rPr lang="pt-BR" dirty="0">
                <a:solidFill>
                  <a:srgbClr val="000000"/>
                </a:solidFill>
                <a:latin typeface="Cambria"/>
                <a:cs typeface="Cambria"/>
              </a:rPr>
              <a:t>e </a:t>
            </a:r>
            <a:r>
              <a:rPr lang="pt-BR" dirty="0">
                <a:solidFill>
                  <a:srgbClr val="FF0000"/>
                </a:solidFill>
                <a:latin typeface="Cambria"/>
                <a:cs typeface="Cambria"/>
              </a:rPr>
              <a:t>tipo-periferia</a:t>
            </a:r>
            <a:r>
              <a:rPr lang="pt-BR" dirty="0">
                <a:solidFill>
                  <a:srgbClr val="000000"/>
                </a:solidFill>
                <a:latin typeface="Cambria"/>
                <a:cs typeface="Cambria"/>
              </a:rPr>
              <a:t> e sempre se tornou receptora de investimentos do centro quando os custos de produção lá se elevavam. </a:t>
            </a:r>
            <a:endParaRPr lang="pt-BR" dirty="0" smtClean="0">
              <a:solidFill>
                <a:srgbClr val="000000"/>
              </a:solidFill>
              <a:latin typeface="Cambria"/>
              <a:cs typeface="Cambria"/>
            </a:endParaRPr>
          </a:p>
          <a:p>
            <a:pPr algn="just"/>
            <a:r>
              <a:rPr lang="pt-BR" dirty="0">
                <a:solidFill>
                  <a:srgbClr val="000000"/>
                </a:solidFill>
                <a:latin typeface="Cambria"/>
                <a:cs typeface="Cambria"/>
              </a:rPr>
              <a:t>A troca dos produtos que contém valor desigual de trabalho social </a:t>
            </a:r>
            <a:r>
              <a:rPr lang="pt-BR" dirty="0" smtClean="0">
                <a:solidFill>
                  <a:srgbClr val="000000"/>
                </a:solidFill>
                <a:latin typeface="Cambria"/>
                <a:cs typeface="Cambria"/>
              </a:rPr>
              <a:t>aplicado. Há </a:t>
            </a:r>
            <a:r>
              <a:rPr lang="pt-BR" dirty="0">
                <a:solidFill>
                  <a:srgbClr val="000000"/>
                </a:solidFill>
                <a:latin typeface="Cambria"/>
                <a:cs typeface="Cambria"/>
              </a:rPr>
              <a:t>uma tendência a concentração geográfica de produção tipo-centro e produção tipo-periferia</a:t>
            </a:r>
            <a:r>
              <a:rPr lang="pt-BR" dirty="0" smtClean="0">
                <a:solidFill>
                  <a:srgbClr val="000000"/>
                </a:solidFill>
                <a:latin typeface="Cambria"/>
                <a:cs typeface="Cambria"/>
              </a:rPr>
              <a:t>.</a:t>
            </a:r>
          </a:p>
          <a:p>
            <a:pPr algn="just"/>
            <a:r>
              <a:rPr lang="pt-BR" dirty="0" smtClean="0">
                <a:solidFill>
                  <a:srgbClr val="FF0000"/>
                </a:solidFill>
                <a:latin typeface="Cambria"/>
                <a:cs typeface="Cambria"/>
              </a:rPr>
              <a:t>Tipos de Estados</a:t>
            </a:r>
            <a:r>
              <a:rPr lang="pt-BR" dirty="0" smtClean="0">
                <a:solidFill>
                  <a:srgbClr val="000000"/>
                </a:solidFill>
                <a:latin typeface="Cambria"/>
                <a:cs typeface="Cambria"/>
              </a:rPr>
              <a:t>: o </a:t>
            </a:r>
            <a:r>
              <a:rPr lang="pt-BR" dirty="0">
                <a:solidFill>
                  <a:srgbClr val="000000"/>
                </a:solidFill>
                <a:latin typeface="Cambria"/>
                <a:cs typeface="Cambria"/>
              </a:rPr>
              <a:t>autor chama alguns Estados de Estados centrais e outros de Estados periféricos. Há ainda outro grupo de Estados que desempenha funções intermediárias (tipo-centro e tipo-periferia) que o autor chama de Estados </a:t>
            </a:r>
            <a:r>
              <a:rPr lang="pt-BR" dirty="0" smtClean="0">
                <a:solidFill>
                  <a:srgbClr val="000000"/>
                </a:solidFill>
                <a:latin typeface="Cambria"/>
                <a:cs typeface="Cambria"/>
              </a:rPr>
              <a:t>semiperiféricos.</a:t>
            </a:r>
            <a:r>
              <a:rPr lang="en-US" dirty="0" smtClean="0">
                <a:solidFill>
                  <a:srgbClr val="000000"/>
                </a:solidFill>
                <a:latin typeface="Cambria"/>
                <a:cs typeface="Cambria"/>
              </a:rPr>
              <a:t> </a:t>
            </a:r>
            <a:r>
              <a:rPr lang="pt-BR" dirty="0" smtClean="0">
                <a:solidFill>
                  <a:srgbClr val="000000"/>
                </a:solidFill>
                <a:latin typeface="Cambria"/>
                <a:cs typeface="Cambria"/>
              </a:rPr>
              <a:t>  </a:t>
            </a:r>
          </a:p>
          <a:p>
            <a:pPr algn="just"/>
            <a:endParaRPr lang="en-US" dirty="0">
              <a:solidFill>
                <a:srgbClr val="000000"/>
              </a:solidFill>
            </a:endParaRPr>
          </a:p>
        </p:txBody>
      </p:sp>
    </p:spTree>
    <p:extLst>
      <p:ext uri="{BB962C8B-B14F-4D97-AF65-F5344CB8AC3E}">
        <p14:creationId xmlns:p14="http://schemas.microsoft.com/office/powerpoint/2010/main" val="3202343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Feliciano\Desktop\core-periphery map.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9731" y="1855177"/>
            <a:ext cx="7978747" cy="37719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549275" y="107576"/>
            <a:ext cx="8042276" cy="646089"/>
          </a:xfrm>
        </p:spPr>
        <p:txBody>
          <a:bodyPr/>
          <a:lstStyle/>
          <a:p>
            <a:r>
              <a:rPr lang="en-US" sz="3600" dirty="0" smtClean="0">
                <a:latin typeface="Cambria"/>
                <a:cs typeface="Cambria"/>
              </a:rPr>
              <a:t>Neo-marxismo – </a:t>
            </a:r>
            <a:r>
              <a:rPr lang="en-US" sz="3600" dirty="0" err="1" smtClean="0">
                <a:latin typeface="Cambria"/>
                <a:cs typeface="Cambria"/>
              </a:rPr>
              <a:t>Wallerstein</a:t>
            </a:r>
            <a:r>
              <a:rPr lang="en-US" sz="3600" dirty="0" smtClean="0">
                <a:latin typeface="Cambria"/>
                <a:cs typeface="Cambria"/>
              </a:rPr>
              <a:t> (IV)</a:t>
            </a:r>
            <a:endParaRPr lang="en-US" sz="3600" dirty="0">
              <a:latin typeface="Cambria"/>
              <a:cs typeface="Cambria"/>
            </a:endParaRPr>
          </a:p>
        </p:txBody>
      </p:sp>
    </p:spTree>
    <p:extLst>
      <p:ext uri="{BB962C8B-B14F-4D97-AF65-F5344CB8AC3E}">
        <p14:creationId xmlns:p14="http://schemas.microsoft.com/office/powerpoint/2010/main" val="1109770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64495"/>
          </a:xfrm>
        </p:spPr>
        <p:txBody>
          <a:bodyPr/>
          <a:lstStyle/>
          <a:p>
            <a:r>
              <a:rPr lang="en-US" sz="3600" dirty="0" smtClean="0">
                <a:latin typeface="Cambria"/>
                <a:cs typeface="Cambria"/>
              </a:rPr>
              <a:t>Neo-marxismo – </a:t>
            </a:r>
            <a:r>
              <a:rPr lang="en-US" sz="3600" dirty="0" err="1" smtClean="0">
                <a:latin typeface="Cambria"/>
                <a:cs typeface="Cambria"/>
              </a:rPr>
              <a:t>Wallerstein</a:t>
            </a:r>
            <a:r>
              <a:rPr lang="en-US" sz="3600" dirty="0" smtClean="0">
                <a:latin typeface="Cambria"/>
                <a:cs typeface="Cambria"/>
              </a:rPr>
              <a:t> (V)</a:t>
            </a:r>
            <a:endParaRPr lang="en-US" sz="3600" dirty="0">
              <a:latin typeface="Cambria"/>
              <a:cs typeface="Cambria"/>
            </a:endParaRPr>
          </a:p>
        </p:txBody>
      </p:sp>
      <p:sp>
        <p:nvSpPr>
          <p:cNvPr id="3" name="Content Placeholder 2"/>
          <p:cNvSpPr>
            <a:spLocks noGrp="1"/>
          </p:cNvSpPr>
          <p:nvPr>
            <p:ph idx="1"/>
          </p:nvPr>
        </p:nvSpPr>
        <p:spPr>
          <a:xfrm>
            <a:off x="549275" y="1025066"/>
            <a:ext cx="8042276" cy="5706713"/>
          </a:xfrm>
        </p:spPr>
        <p:txBody>
          <a:bodyPr>
            <a:normAutofit fontScale="85000" lnSpcReduction="20000"/>
          </a:bodyPr>
          <a:lstStyle/>
          <a:p>
            <a:pPr algn="just"/>
            <a:r>
              <a:rPr lang="pt-BR" u="sng" dirty="0" smtClean="0">
                <a:solidFill>
                  <a:srgbClr val="000000"/>
                </a:solidFill>
                <a:latin typeface="Cambria"/>
                <a:cs typeface="Cambria"/>
              </a:rPr>
              <a:t>Crises de acumulação cíclicas</a:t>
            </a:r>
            <a:r>
              <a:rPr lang="pt-BR" dirty="0" smtClean="0">
                <a:solidFill>
                  <a:srgbClr val="000000"/>
                </a:solidFill>
                <a:latin typeface="Cambria"/>
                <a:cs typeface="Cambria"/>
              </a:rPr>
              <a:t>: </a:t>
            </a:r>
            <a:r>
              <a:rPr lang="pt-BR" dirty="0">
                <a:solidFill>
                  <a:srgbClr val="000000"/>
                </a:solidFill>
                <a:latin typeface="Cambria"/>
                <a:cs typeface="Cambria"/>
              </a:rPr>
              <a:t>p</a:t>
            </a:r>
            <a:r>
              <a:rPr lang="pt-BR" dirty="0" smtClean="0">
                <a:solidFill>
                  <a:srgbClr val="000000"/>
                </a:solidFill>
                <a:latin typeface="Cambria"/>
                <a:cs typeface="Cambria"/>
              </a:rPr>
              <a:t>or </a:t>
            </a:r>
            <a:r>
              <a:rPr lang="pt-BR" dirty="0">
                <a:solidFill>
                  <a:srgbClr val="000000"/>
                </a:solidFill>
                <a:latin typeface="Cambria"/>
                <a:cs typeface="Cambria"/>
              </a:rPr>
              <a:t>conta dos imperativos da acumulação operados por cada indivíduo empreendedor, cada um tentando maximizar ao máximo os lucros, há uma tendência constante de expansão dos volumes absolutos de produção na economia </a:t>
            </a:r>
            <a:r>
              <a:rPr lang="pt-BR" dirty="0" smtClean="0">
                <a:solidFill>
                  <a:srgbClr val="000000"/>
                </a:solidFill>
                <a:latin typeface="Cambria"/>
                <a:cs typeface="Cambria"/>
              </a:rPr>
              <a:t>mundial. O </a:t>
            </a:r>
            <a:r>
              <a:rPr lang="pt-BR" dirty="0">
                <a:solidFill>
                  <a:srgbClr val="000000"/>
                </a:solidFill>
                <a:latin typeface="Cambria"/>
                <a:cs typeface="Cambria"/>
              </a:rPr>
              <a:t>lucro somente pode ser </a:t>
            </a:r>
            <a:r>
              <a:rPr lang="pt-BR" dirty="0" smtClean="0">
                <a:solidFill>
                  <a:srgbClr val="000000"/>
                </a:solidFill>
                <a:latin typeface="Cambria"/>
                <a:cs typeface="Cambria"/>
              </a:rPr>
              <a:t>realizado</a:t>
            </a:r>
            <a:r>
              <a:rPr lang="pt-BR" dirty="0">
                <a:solidFill>
                  <a:srgbClr val="000000"/>
                </a:solidFill>
                <a:latin typeface="Cambria"/>
                <a:cs typeface="Cambria"/>
              </a:rPr>
              <a:t> </a:t>
            </a:r>
            <a:r>
              <a:rPr lang="pt-BR" dirty="0" smtClean="0">
                <a:solidFill>
                  <a:srgbClr val="000000"/>
                </a:solidFill>
                <a:latin typeface="Cambria"/>
                <a:cs typeface="Cambria"/>
              </a:rPr>
              <a:t>se </a:t>
            </a:r>
            <a:r>
              <a:rPr lang="pt-BR" dirty="0">
                <a:solidFill>
                  <a:srgbClr val="000000"/>
                </a:solidFill>
                <a:latin typeface="Cambria"/>
                <a:cs typeface="Cambria"/>
              </a:rPr>
              <a:t>houver uma demanda efetiva pela produção mundial.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A </a:t>
            </a:r>
            <a:r>
              <a:rPr lang="pt-BR" dirty="0">
                <a:solidFill>
                  <a:srgbClr val="000000"/>
                </a:solidFill>
                <a:latin typeface="Cambria"/>
                <a:cs typeface="Cambria"/>
              </a:rPr>
              <a:t>demanda mundial efetiva, entretanto, é a função da soma dos acordos políticos em diversos Estados, a qual determina a distribuição real do superávit global.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Esses </a:t>
            </a:r>
            <a:r>
              <a:rPr lang="pt-BR" dirty="0">
                <a:solidFill>
                  <a:srgbClr val="000000"/>
                </a:solidFill>
                <a:latin typeface="Cambria"/>
                <a:cs typeface="Cambria"/>
              </a:rPr>
              <a:t>acordos são estáveis apenas por períodos intermediários (entre uma estagnação e outra). Consequentemente, a oferta mundial expande a uma taxa constante e firme, enquanto a demanda se mantém fixa nesses períodos</a:t>
            </a:r>
            <a:r>
              <a:rPr lang="pt-BR" dirty="0" smtClean="0">
                <a:solidFill>
                  <a:srgbClr val="000000"/>
                </a:solidFill>
                <a:latin typeface="Cambria"/>
                <a:cs typeface="Cambria"/>
              </a:rPr>
              <a:t>.</a:t>
            </a:r>
          </a:p>
          <a:p>
            <a:pPr algn="just"/>
            <a:r>
              <a:rPr lang="pt-BR" dirty="0">
                <a:solidFill>
                  <a:srgbClr val="000000"/>
                </a:solidFill>
                <a:latin typeface="Cambria"/>
                <a:cs typeface="Cambria"/>
              </a:rPr>
              <a:t>Tal sistema </a:t>
            </a:r>
            <a:r>
              <a:rPr lang="pt-BR" dirty="0" smtClean="0">
                <a:solidFill>
                  <a:srgbClr val="000000"/>
                </a:solidFill>
                <a:latin typeface="Cambria"/>
                <a:cs typeface="Cambria"/>
              </a:rPr>
              <a:t>resulta, </a:t>
            </a:r>
            <a:r>
              <a:rPr lang="pt-BR" dirty="0">
                <a:solidFill>
                  <a:srgbClr val="000000"/>
                </a:solidFill>
                <a:latin typeface="Cambria"/>
                <a:cs typeface="Cambria"/>
              </a:rPr>
              <a:t>e historicamente tem resultado, em recorrentes gargalos de acumulação, os quais são traduzidos em períodos de estagnação econômica. Esses ciclos de expansão e estagnação têm ocorrido historicamente em períodos de 40-55 anos (ciclo de Kondratieff</a:t>
            </a:r>
            <a:r>
              <a:rPr lang="pt-BR" dirty="0" smtClean="0">
                <a:solidFill>
                  <a:srgbClr val="000000"/>
                </a:solidFill>
                <a:latin typeface="Cambria"/>
                <a:cs typeface="Cambria"/>
              </a:rPr>
              <a:t>).</a:t>
            </a:r>
          </a:p>
        </p:txBody>
      </p:sp>
    </p:spTree>
    <p:extLst>
      <p:ext uri="{BB962C8B-B14F-4D97-AF65-F5344CB8AC3E}">
        <p14:creationId xmlns:p14="http://schemas.microsoft.com/office/powerpoint/2010/main" val="1119753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46089"/>
          </a:xfrm>
        </p:spPr>
        <p:txBody>
          <a:bodyPr/>
          <a:lstStyle/>
          <a:p>
            <a:r>
              <a:rPr lang="en-US" sz="3600" dirty="0" smtClean="0">
                <a:latin typeface="Cambria"/>
                <a:cs typeface="Cambria"/>
              </a:rPr>
              <a:t>Neo-marxismo – Wallerstein (VI)</a:t>
            </a:r>
            <a:endParaRPr lang="en-US" sz="3600" dirty="0">
              <a:latin typeface="Cambria"/>
              <a:cs typeface="Cambria"/>
            </a:endParaRPr>
          </a:p>
        </p:txBody>
      </p:sp>
      <p:sp>
        <p:nvSpPr>
          <p:cNvPr id="3" name="Content Placeholder 2"/>
          <p:cNvSpPr>
            <a:spLocks noGrp="1"/>
          </p:cNvSpPr>
          <p:nvPr>
            <p:ph idx="1"/>
          </p:nvPr>
        </p:nvSpPr>
        <p:spPr>
          <a:xfrm>
            <a:off x="549275" y="872072"/>
            <a:ext cx="8042276" cy="5859708"/>
          </a:xfrm>
        </p:spPr>
        <p:txBody>
          <a:bodyPr>
            <a:normAutofit fontScale="85000" lnSpcReduction="20000"/>
          </a:bodyPr>
          <a:lstStyle/>
          <a:p>
            <a:pPr algn="just"/>
            <a:r>
              <a:rPr lang="pt-BR" dirty="0">
                <a:solidFill>
                  <a:srgbClr val="000000"/>
                </a:solidFill>
                <a:latin typeface="Cambria"/>
                <a:cs typeface="Cambria"/>
              </a:rPr>
              <a:t>Cada período de estagnação cria pressões para reestruturar a rede de produção e as relações sociais que lhe dão base a fim de superar os gargalos de </a:t>
            </a:r>
            <a:r>
              <a:rPr lang="pt-BR" dirty="0" smtClean="0">
                <a:solidFill>
                  <a:srgbClr val="000000"/>
                </a:solidFill>
                <a:latin typeface="Cambria"/>
                <a:cs typeface="Cambria"/>
              </a:rPr>
              <a:t>acumulação</a:t>
            </a:r>
            <a:r>
              <a:rPr lang="pt-BR" dirty="0">
                <a:solidFill>
                  <a:srgbClr val="000000"/>
                </a:solidFill>
                <a:latin typeface="Cambria"/>
                <a:cs typeface="Cambria"/>
              </a:rPr>
              <a:t>:</a:t>
            </a:r>
            <a:endParaRPr lang="pt-BR" dirty="0" smtClean="0">
              <a:solidFill>
                <a:srgbClr val="000000"/>
              </a:solidFill>
              <a:latin typeface="Cambria"/>
              <a:cs typeface="Cambria"/>
            </a:endParaRPr>
          </a:p>
          <a:p>
            <a:pPr marL="457200" indent="-457200" algn="just">
              <a:buFont typeface="+mj-lt"/>
              <a:buAutoNum type="arabicPeriod"/>
            </a:pPr>
            <a:r>
              <a:rPr lang="pt-BR" dirty="0" smtClean="0">
                <a:solidFill>
                  <a:srgbClr val="000000"/>
                </a:solidFill>
                <a:latin typeface="Cambria"/>
                <a:cs typeface="Cambria"/>
              </a:rPr>
              <a:t>a </a:t>
            </a:r>
            <a:r>
              <a:rPr lang="pt-BR" dirty="0">
                <a:solidFill>
                  <a:srgbClr val="000000"/>
                </a:solidFill>
                <a:latin typeface="Cambria"/>
                <a:cs typeface="Cambria"/>
              </a:rPr>
              <a:t>redução dos custos da produção dos produtos de tipo-centro por meio da mecanização e/ou realocação dessas atividades em zonas de custos mais </a:t>
            </a:r>
            <a:r>
              <a:rPr lang="pt-BR" dirty="0" smtClean="0">
                <a:solidFill>
                  <a:srgbClr val="000000"/>
                </a:solidFill>
                <a:latin typeface="Cambria"/>
                <a:cs typeface="Cambria"/>
              </a:rPr>
              <a:t>baixos.</a:t>
            </a:r>
            <a:endParaRPr lang="en-US" dirty="0">
              <a:solidFill>
                <a:srgbClr val="000000"/>
              </a:solidFill>
              <a:latin typeface="Cambria"/>
              <a:cs typeface="Cambria"/>
            </a:endParaRPr>
          </a:p>
          <a:p>
            <a:pPr marL="457200" lvl="0" indent="-457200" algn="just">
              <a:buFont typeface="+mj-lt"/>
              <a:buAutoNum type="arabicPeriod"/>
            </a:pPr>
            <a:r>
              <a:rPr lang="pt-BR" dirty="0">
                <a:solidFill>
                  <a:srgbClr val="000000"/>
                </a:solidFill>
                <a:latin typeface="Cambria"/>
                <a:cs typeface="Cambria"/>
              </a:rPr>
              <a:t>a criação de novas atividades de tipo-centro (inovação) que prometem altos lucros e assim encorajam novas localidades de </a:t>
            </a:r>
            <a:r>
              <a:rPr lang="pt-BR" dirty="0" smtClean="0">
                <a:solidFill>
                  <a:srgbClr val="000000"/>
                </a:solidFill>
                <a:latin typeface="Cambria"/>
                <a:cs typeface="Cambria"/>
              </a:rPr>
              <a:t>investimentos.</a:t>
            </a:r>
            <a:endParaRPr lang="en-US" dirty="0">
              <a:solidFill>
                <a:srgbClr val="000000"/>
              </a:solidFill>
              <a:latin typeface="Cambria"/>
              <a:cs typeface="Cambria"/>
            </a:endParaRPr>
          </a:p>
          <a:p>
            <a:pPr marL="457200" lvl="0" indent="-457200" algn="just">
              <a:buFont typeface="+mj-lt"/>
              <a:buAutoNum type="arabicPeriod"/>
            </a:pPr>
            <a:r>
              <a:rPr lang="pt-BR" dirty="0">
                <a:solidFill>
                  <a:srgbClr val="000000"/>
                </a:solidFill>
                <a:latin typeface="Cambria"/>
                <a:cs typeface="Cambria"/>
              </a:rPr>
              <a:t>uma intensificação da luta de classes tanto dentro dos Estados centrais como entre grupos localizados em outros Estados de modo a possibilitar ao final do processo alguma redistribuição política do superávit mundial para os trabalhadores nas zonas centrais e para a burguesia nas zonas periféricas e sem-periféricas, aumentando assim a demanda mundial </a:t>
            </a:r>
            <a:r>
              <a:rPr lang="pt-BR" dirty="0" smtClean="0">
                <a:solidFill>
                  <a:srgbClr val="000000"/>
                </a:solidFill>
                <a:latin typeface="Cambria"/>
                <a:cs typeface="Cambria"/>
              </a:rPr>
              <a:t>efetiva.</a:t>
            </a:r>
            <a:endParaRPr lang="en-US" dirty="0">
              <a:solidFill>
                <a:srgbClr val="000000"/>
              </a:solidFill>
              <a:latin typeface="Cambria"/>
              <a:cs typeface="Cambria"/>
            </a:endParaRPr>
          </a:p>
          <a:p>
            <a:pPr marL="457200" indent="-457200" algn="just">
              <a:buFont typeface="+mj-lt"/>
              <a:buAutoNum type="arabicPeriod"/>
            </a:pPr>
            <a:r>
              <a:rPr lang="pt-BR" dirty="0">
                <a:solidFill>
                  <a:srgbClr val="000000"/>
                </a:solidFill>
                <a:latin typeface="Cambria"/>
                <a:cs typeface="Cambria"/>
              </a:rPr>
              <a:t>a expansão das fronteiras da economia mundial, criando assim novas áreas de produção em que podem envolver-se na produção mundial os trabalhadores mal pagos e abaixo dos custos de </a:t>
            </a:r>
            <a:r>
              <a:rPr lang="pt-BR" dirty="0" smtClean="0">
                <a:solidFill>
                  <a:srgbClr val="000000"/>
                </a:solidFill>
                <a:latin typeface="Cambria"/>
                <a:cs typeface="Cambria"/>
              </a:rPr>
              <a:t>produção.</a:t>
            </a:r>
            <a:r>
              <a:rPr lang="en-US" dirty="0" smtClean="0">
                <a:solidFill>
                  <a:srgbClr val="000000"/>
                </a:solidFill>
                <a:latin typeface="Cambria"/>
                <a:cs typeface="Cambria"/>
              </a:rPr>
              <a:t> </a:t>
            </a:r>
            <a:endParaRPr lang="pt-BR" dirty="0" smtClean="0">
              <a:solidFill>
                <a:srgbClr val="000000"/>
              </a:solidFill>
              <a:latin typeface="Cambria"/>
              <a:cs typeface="Cambria"/>
            </a:endParaRPr>
          </a:p>
        </p:txBody>
      </p:sp>
    </p:spTree>
    <p:extLst>
      <p:ext uri="{BB962C8B-B14F-4D97-AF65-F5344CB8AC3E}">
        <p14:creationId xmlns:p14="http://schemas.microsoft.com/office/powerpoint/2010/main" val="1405060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46089"/>
          </a:xfrm>
        </p:spPr>
        <p:txBody>
          <a:bodyPr/>
          <a:lstStyle/>
          <a:p>
            <a:r>
              <a:rPr lang="en-US" sz="3600" dirty="0" smtClean="0">
                <a:latin typeface="Cambria"/>
                <a:cs typeface="Cambria"/>
              </a:rPr>
              <a:t>Neo-marxismo – Wallerstein (VII)</a:t>
            </a:r>
            <a:endParaRPr lang="en-US" sz="3600" dirty="0">
              <a:latin typeface="Cambria"/>
              <a:cs typeface="Cambria"/>
            </a:endParaRPr>
          </a:p>
        </p:txBody>
      </p:sp>
      <p:pic>
        <p:nvPicPr>
          <p:cNvPr id="1026" name="Picture 2" descr="C:\Users\Feliciano\Desktop\Core-periphery.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46173" y="873940"/>
            <a:ext cx="6797310" cy="5308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224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64495"/>
          </a:xfrm>
        </p:spPr>
        <p:txBody>
          <a:bodyPr/>
          <a:lstStyle/>
          <a:p>
            <a:r>
              <a:rPr lang="en-US" sz="3600" dirty="0" smtClean="0">
                <a:latin typeface="Cambria"/>
                <a:cs typeface="Cambria"/>
              </a:rPr>
              <a:t>Neo-marxismo – </a:t>
            </a:r>
            <a:r>
              <a:rPr lang="en-US" sz="3600" dirty="0" err="1" smtClean="0">
                <a:latin typeface="Cambria"/>
                <a:cs typeface="Cambria"/>
              </a:rPr>
              <a:t>Wallerstein</a:t>
            </a:r>
            <a:r>
              <a:rPr lang="en-US" sz="3600" dirty="0" smtClean="0">
                <a:latin typeface="Cambria"/>
                <a:cs typeface="Cambria"/>
              </a:rPr>
              <a:t> (VIII)</a:t>
            </a:r>
            <a:endParaRPr lang="en-US" sz="3600" dirty="0">
              <a:latin typeface="Cambria"/>
              <a:cs typeface="Cambria"/>
            </a:endParaRPr>
          </a:p>
        </p:txBody>
      </p:sp>
      <p:sp>
        <p:nvSpPr>
          <p:cNvPr id="3" name="Content Placeholder 2"/>
          <p:cNvSpPr>
            <a:spLocks noGrp="1"/>
          </p:cNvSpPr>
          <p:nvPr>
            <p:ph idx="1"/>
          </p:nvPr>
        </p:nvSpPr>
        <p:spPr>
          <a:xfrm>
            <a:off x="549275" y="1025066"/>
            <a:ext cx="8042276" cy="5461921"/>
          </a:xfrm>
        </p:spPr>
        <p:txBody>
          <a:bodyPr>
            <a:normAutofit fontScale="77500" lnSpcReduction="20000"/>
          </a:bodyPr>
          <a:lstStyle/>
          <a:p>
            <a:pPr algn="just"/>
            <a:r>
              <a:rPr lang="pt-BR" u="sng" dirty="0" smtClean="0">
                <a:solidFill>
                  <a:srgbClr val="FF0000"/>
                </a:solidFill>
                <a:latin typeface="Cambria"/>
                <a:cs typeface="Cambria"/>
              </a:rPr>
              <a:t>Autonomia estatal</a:t>
            </a:r>
            <a:r>
              <a:rPr lang="pt-BR" dirty="0" smtClean="0">
                <a:solidFill>
                  <a:srgbClr val="000000"/>
                </a:solidFill>
                <a:latin typeface="Cambria"/>
                <a:cs typeface="Cambria"/>
              </a:rPr>
              <a:t>: a </a:t>
            </a:r>
            <a:r>
              <a:rPr lang="pt-BR" dirty="0">
                <a:solidFill>
                  <a:srgbClr val="000000"/>
                </a:solidFill>
                <a:latin typeface="Cambria"/>
                <a:cs typeface="Cambria"/>
              </a:rPr>
              <a:t>superestrutura política da economia mundo capitalista é um sistema interestatal dentro do qual e por meio do qual as estruturas políticas chamadas de “Estados soberanos” são legitimadas e coibidas.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O </a:t>
            </a:r>
            <a:r>
              <a:rPr lang="pt-BR" dirty="0">
                <a:solidFill>
                  <a:srgbClr val="000000"/>
                </a:solidFill>
                <a:latin typeface="Cambria"/>
                <a:cs typeface="Cambria"/>
              </a:rPr>
              <a:t>termo soberania na realidade implica em uma autonomia formal combinada com limitações, a qual é implementada tanto via regras explícitas e implícitas do sistema interestatal como pelo poder dos outros Estados no sistema interestatal. Nenhum Estado do sistema interestatal é totalmente autônomo, porém alguns têm mais autonomia do que </a:t>
            </a:r>
            <a:r>
              <a:rPr lang="pt-BR" dirty="0" smtClean="0">
                <a:solidFill>
                  <a:srgbClr val="000000"/>
                </a:solidFill>
                <a:latin typeface="Cambria"/>
                <a:cs typeface="Cambria"/>
              </a:rPr>
              <a:t>outros.</a:t>
            </a:r>
          </a:p>
          <a:p>
            <a:pPr algn="just"/>
            <a:r>
              <a:rPr lang="pt-BR" dirty="0">
                <a:solidFill>
                  <a:srgbClr val="000000"/>
                </a:solidFill>
                <a:latin typeface="Cambria"/>
                <a:cs typeface="Cambria"/>
              </a:rPr>
              <a:t>Os Estados centrais desenvolvem aparatos estatais relativamente fortes que procuram assegurar os interesses da classe burguesa </a:t>
            </a:r>
            <a:r>
              <a:rPr lang="pt-BR" dirty="0" smtClean="0">
                <a:solidFill>
                  <a:srgbClr val="000000"/>
                </a:solidFill>
                <a:latin typeface="Cambria"/>
                <a:cs typeface="Cambria"/>
              </a:rPr>
              <a:t>nacional. </a:t>
            </a:r>
          </a:p>
          <a:p>
            <a:pPr algn="just"/>
            <a:r>
              <a:rPr lang="pt-BR" dirty="0" smtClean="0">
                <a:solidFill>
                  <a:srgbClr val="000000"/>
                </a:solidFill>
                <a:latin typeface="Cambria"/>
                <a:cs typeface="Cambria"/>
              </a:rPr>
              <a:t>O papel de cada Estado no sistema internacional é marcado pelo tipo de produção capitalista nacional.</a:t>
            </a:r>
          </a:p>
          <a:p>
            <a:pPr algn="just"/>
            <a:r>
              <a:rPr lang="pt-BR" dirty="0" smtClean="0">
                <a:solidFill>
                  <a:srgbClr val="000000"/>
                </a:solidFill>
                <a:latin typeface="Cambria"/>
                <a:cs typeface="Cambria"/>
              </a:rPr>
              <a:t>Isso ocorre menos </a:t>
            </a:r>
            <a:r>
              <a:rPr lang="pt-BR" dirty="0">
                <a:solidFill>
                  <a:srgbClr val="000000"/>
                </a:solidFill>
                <a:latin typeface="Cambria"/>
                <a:cs typeface="Cambria"/>
              </a:rPr>
              <a:t>por proteção </a:t>
            </a:r>
            <a:r>
              <a:rPr lang="pt-BR" dirty="0" smtClean="0">
                <a:solidFill>
                  <a:srgbClr val="000000"/>
                </a:solidFill>
                <a:latin typeface="Cambria"/>
                <a:cs typeface="Cambria"/>
              </a:rPr>
              <a:t>à classe do </a:t>
            </a:r>
            <a:r>
              <a:rPr lang="pt-BR" dirty="0">
                <a:solidFill>
                  <a:srgbClr val="000000"/>
                </a:solidFill>
                <a:latin typeface="Cambria"/>
                <a:cs typeface="Cambria"/>
              </a:rPr>
              <a:t>que pela prevenção de que outros Estados ergam barreiras à lucratividade dessas atividades. Em geral, os Estados procuram formatar o mercado mundial de modo a assegurar os interesses de alguns burgueses e não de </a:t>
            </a:r>
            <a:r>
              <a:rPr lang="pt-BR" dirty="0" smtClean="0">
                <a:solidFill>
                  <a:srgbClr val="000000"/>
                </a:solidFill>
                <a:latin typeface="Cambria"/>
                <a:cs typeface="Cambria"/>
              </a:rPr>
              <a:t>outros.</a:t>
            </a:r>
            <a:endParaRPr lang="en-US" dirty="0">
              <a:solidFill>
                <a:srgbClr val="000000"/>
              </a:solidFill>
              <a:latin typeface="Cambria"/>
              <a:cs typeface="Cambria"/>
            </a:endParaRPr>
          </a:p>
          <a:p>
            <a:pPr marL="0" indent="0" algn="just">
              <a:buNone/>
            </a:pPr>
            <a:endParaRPr lang="en-US" dirty="0">
              <a:solidFill>
                <a:srgbClr val="000000"/>
              </a:solidFill>
            </a:endParaRPr>
          </a:p>
        </p:txBody>
      </p:sp>
    </p:spTree>
    <p:extLst>
      <p:ext uri="{BB962C8B-B14F-4D97-AF65-F5344CB8AC3E}">
        <p14:creationId xmlns:p14="http://schemas.microsoft.com/office/powerpoint/2010/main" val="1833734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64495"/>
          </a:xfrm>
        </p:spPr>
        <p:txBody>
          <a:bodyPr/>
          <a:lstStyle/>
          <a:p>
            <a:r>
              <a:rPr lang="en-US" sz="3600" dirty="0" smtClean="0">
                <a:latin typeface="Cambria"/>
                <a:cs typeface="Cambria"/>
              </a:rPr>
              <a:t>Neo-marxismo – Wallerstein (X)</a:t>
            </a:r>
            <a:endParaRPr lang="en-US" sz="3600" dirty="0">
              <a:latin typeface="Cambria"/>
              <a:cs typeface="Cambria"/>
            </a:endParaRPr>
          </a:p>
        </p:txBody>
      </p:sp>
      <p:sp>
        <p:nvSpPr>
          <p:cNvPr id="3" name="Content Placeholder 2"/>
          <p:cNvSpPr>
            <a:spLocks noGrp="1"/>
          </p:cNvSpPr>
          <p:nvPr>
            <p:ph idx="1"/>
          </p:nvPr>
        </p:nvSpPr>
        <p:spPr>
          <a:xfrm>
            <a:off x="549275" y="1025066"/>
            <a:ext cx="8042276" cy="5461921"/>
          </a:xfrm>
        </p:spPr>
        <p:txBody>
          <a:bodyPr>
            <a:normAutofit fontScale="77500" lnSpcReduction="20000"/>
          </a:bodyPr>
          <a:lstStyle/>
          <a:p>
            <a:pPr algn="just"/>
            <a:r>
              <a:rPr lang="pt-BR" dirty="0" smtClean="0">
                <a:solidFill>
                  <a:srgbClr val="000000"/>
                </a:solidFill>
                <a:latin typeface="Cambria"/>
                <a:cs typeface="Cambria"/>
              </a:rPr>
              <a:t>Wallerstein questiona a ideia de mercados livres. Para o autor os mercados acabam sendo mais ou menos controlados por estruturas de firmas quasi-monopolísticas. </a:t>
            </a:r>
          </a:p>
          <a:p>
            <a:pPr algn="just"/>
            <a:r>
              <a:rPr lang="pt-BR" dirty="0" smtClean="0">
                <a:solidFill>
                  <a:srgbClr val="000000"/>
                </a:solidFill>
                <a:latin typeface="Cambria"/>
                <a:cs typeface="Cambria"/>
              </a:rPr>
              <a:t>Em um mundo ideal de mercado livre os compradores conseguiriam barganhar sempre o menor preço possível, diminuindo sobremaneira a taxa de retorno das firmas. Não existe livre-mercado. Existe sim uma economia-mundo monopolista.</a:t>
            </a:r>
          </a:p>
          <a:p>
            <a:pPr algn="just"/>
            <a:r>
              <a:rPr lang="pt-BR" dirty="0" smtClean="0">
                <a:solidFill>
                  <a:srgbClr val="000000"/>
                </a:solidFill>
                <a:latin typeface="Cambria"/>
                <a:cs typeface="Cambria"/>
              </a:rPr>
              <a:t>Como consequências as firmas agem politicamente e economicamente para construir monopólios. </a:t>
            </a:r>
          </a:p>
          <a:p>
            <a:pPr algn="just"/>
            <a:r>
              <a:rPr lang="pt-BR" dirty="0" smtClean="0">
                <a:solidFill>
                  <a:srgbClr val="000000"/>
                </a:solidFill>
                <a:latin typeface="Cambria"/>
                <a:cs typeface="Cambria"/>
              </a:rPr>
              <a:t>A taxa de lucro está diretamente ligada à construção dos monopólios.</a:t>
            </a:r>
          </a:p>
          <a:p>
            <a:pPr algn="just"/>
            <a:r>
              <a:rPr lang="pt-BR" dirty="0" smtClean="0">
                <a:solidFill>
                  <a:srgbClr val="000000"/>
                </a:solidFill>
                <a:latin typeface="Cambria"/>
                <a:cs typeface="Cambria"/>
              </a:rPr>
              <a:t>Os monopólios precisam da patronagem dos Estados mais centrais. </a:t>
            </a:r>
          </a:p>
          <a:p>
            <a:pPr algn="just"/>
            <a:r>
              <a:rPr lang="pt-BR" dirty="0" smtClean="0">
                <a:solidFill>
                  <a:srgbClr val="000000"/>
                </a:solidFill>
                <a:latin typeface="Cambria"/>
                <a:cs typeface="Cambria"/>
              </a:rPr>
              <a:t>Os monopólios geram perdedores que lutam politicamente para destruir o setor monopolizado. </a:t>
            </a:r>
          </a:p>
          <a:p>
            <a:pPr algn="just"/>
            <a:r>
              <a:rPr lang="pt-BR" dirty="0" smtClean="0">
                <a:solidFill>
                  <a:srgbClr val="000000"/>
                </a:solidFill>
                <a:latin typeface="Cambria"/>
                <a:cs typeface="Cambria"/>
              </a:rPr>
              <a:t>A </a:t>
            </a:r>
            <a:r>
              <a:rPr lang="pt-BR" dirty="0">
                <a:solidFill>
                  <a:srgbClr val="000000"/>
                </a:solidFill>
                <a:latin typeface="Cambria"/>
                <a:cs typeface="Cambria"/>
              </a:rPr>
              <a:t>função básica do Estado é a continuação do modo capitalista de </a:t>
            </a:r>
            <a:r>
              <a:rPr lang="pt-BR" dirty="0" smtClean="0">
                <a:solidFill>
                  <a:srgbClr val="000000"/>
                </a:solidFill>
                <a:latin typeface="Cambria"/>
                <a:cs typeface="Cambria"/>
              </a:rPr>
              <a:t>produção por meio do favorecimento doméstico ou internacional de monopólios em competição. </a:t>
            </a:r>
          </a:p>
        </p:txBody>
      </p:sp>
    </p:spTree>
    <p:extLst>
      <p:ext uri="{BB962C8B-B14F-4D97-AF65-F5344CB8AC3E}">
        <p14:creationId xmlns:p14="http://schemas.microsoft.com/office/powerpoint/2010/main" val="2329452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64495"/>
          </a:xfrm>
        </p:spPr>
        <p:txBody>
          <a:bodyPr/>
          <a:lstStyle/>
          <a:p>
            <a:r>
              <a:rPr lang="en-US" sz="3600" dirty="0" smtClean="0">
                <a:latin typeface="Cambria"/>
                <a:cs typeface="Cambria"/>
              </a:rPr>
              <a:t>Neo-marxismo – </a:t>
            </a:r>
            <a:r>
              <a:rPr lang="en-US" sz="3600" smtClean="0">
                <a:latin typeface="Cambria"/>
                <a:cs typeface="Cambria"/>
              </a:rPr>
              <a:t>Wallerstein (XI</a:t>
            </a:r>
            <a:r>
              <a:rPr lang="en-US" sz="3600" dirty="0" smtClean="0">
                <a:latin typeface="Cambria"/>
                <a:cs typeface="Cambria"/>
              </a:rPr>
              <a:t>)</a:t>
            </a:r>
            <a:endParaRPr lang="en-US" sz="3600" dirty="0">
              <a:latin typeface="Cambria"/>
              <a:cs typeface="Cambria"/>
            </a:endParaRPr>
          </a:p>
        </p:txBody>
      </p:sp>
      <p:sp>
        <p:nvSpPr>
          <p:cNvPr id="3" name="Content Placeholder 2"/>
          <p:cNvSpPr>
            <a:spLocks noGrp="1"/>
          </p:cNvSpPr>
          <p:nvPr>
            <p:ph idx="1"/>
          </p:nvPr>
        </p:nvSpPr>
        <p:spPr>
          <a:xfrm>
            <a:off x="549275" y="1025066"/>
            <a:ext cx="8042276" cy="5461921"/>
          </a:xfrm>
        </p:spPr>
        <p:txBody>
          <a:bodyPr>
            <a:normAutofit fontScale="92500" lnSpcReduction="10000"/>
          </a:bodyPr>
          <a:lstStyle/>
          <a:p>
            <a:pPr algn="just"/>
            <a:r>
              <a:rPr lang="pt-BR" u="sng" dirty="0" smtClean="0">
                <a:solidFill>
                  <a:srgbClr val="FF0000"/>
                </a:solidFill>
                <a:latin typeface="Cambria"/>
                <a:cs typeface="Cambria"/>
              </a:rPr>
              <a:t>Transição das posições dos Estados no sistema internacional</a:t>
            </a:r>
            <a:r>
              <a:rPr lang="pt-BR" dirty="0" smtClean="0">
                <a:solidFill>
                  <a:srgbClr val="000000"/>
                </a:solidFill>
                <a:latin typeface="Cambria"/>
                <a:cs typeface="Cambria"/>
              </a:rPr>
              <a:t>: </a:t>
            </a:r>
            <a:r>
              <a:rPr lang="pt-BR" dirty="0">
                <a:solidFill>
                  <a:srgbClr val="000000"/>
                </a:solidFill>
                <a:latin typeface="Cambria"/>
                <a:cs typeface="Cambria"/>
              </a:rPr>
              <a:t>e</a:t>
            </a:r>
            <a:r>
              <a:rPr lang="pt-BR" dirty="0" smtClean="0">
                <a:solidFill>
                  <a:srgbClr val="000000"/>
                </a:solidFill>
                <a:latin typeface="Cambria"/>
                <a:cs typeface="Cambria"/>
              </a:rPr>
              <a:t>nquanto </a:t>
            </a:r>
            <a:r>
              <a:rPr lang="pt-BR" dirty="0">
                <a:solidFill>
                  <a:srgbClr val="000000"/>
                </a:solidFill>
                <a:latin typeface="Cambria"/>
                <a:cs typeface="Cambria"/>
              </a:rPr>
              <a:t>o padrão da hierarquia espacial da produção dentro da economia mundo capitalista é constante, a posição de qualquer Estado no sistema não é constante, uma vez que ocorre realocações parciais das atividades de tipo-centro e tipo-periferia</a:t>
            </a:r>
            <a:r>
              <a:rPr lang="pt-BR" dirty="0" smtClean="0">
                <a:solidFill>
                  <a:srgbClr val="000000"/>
                </a:solidFill>
                <a:latin typeface="Cambria"/>
                <a:cs typeface="Cambria"/>
              </a:rPr>
              <a:t>.</a:t>
            </a:r>
          </a:p>
          <a:p>
            <a:pPr algn="just"/>
            <a:r>
              <a:rPr lang="pt-BR" dirty="0" smtClean="0">
                <a:solidFill>
                  <a:srgbClr val="000000"/>
                </a:solidFill>
                <a:latin typeface="Cambria"/>
                <a:cs typeface="Cambria"/>
              </a:rPr>
              <a:t>Como os quasi-monopólios sempre chegam à exaustão, o que é um centro hoje será periferia amanhã. </a:t>
            </a:r>
          </a:p>
          <a:p>
            <a:pPr algn="just"/>
            <a:r>
              <a:rPr lang="pt-BR" dirty="0">
                <a:solidFill>
                  <a:srgbClr val="000000"/>
                </a:solidFill>
                <a:latin typeface="Cambria"/>
                <a:cs typeface="Cambria"/>
              </a:rPr>
              <a:t>Para Wallerstein a distribuição de poder não pode ser explicada sem referência à ordem econômica.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Como o </a:t>
            </a:r>
            <a:r>
              <a:rPr lang="pt-BR" dirty="0">
                <a:solidFill>
                  <a:srgbClr val="000000"/>
                </a:solidFill>
                <a:latin typeface="Cambria"/>
                <a:cs typeface="Cambria"/>
              </a:rPr>
              <a:t>que </a:t>
            </a:r>
            <a:r>
              <a:rPr lang="pt-BR" dirty="0" smtClean="0">
                <a:solidFill>
                  <a:srgbClr val="000000"/>
                </a:solidFill>
                <a:latin typeface="Cambria"/>
                <a:cs typeface="Cambria"/>
              </a:rPr>
              <a:t>marca </a:t>
            </a:r>
            <a:r>
              <a:rPr lang="pt-BR" dirty="0">
                <a:solidFill>
                  <a:srgbClr val="000000"/>
                </a:solidFill>
                <a:latin typeface="Cambria"/>
                <a:cs typeface="Cambria"/>
              </a:rPr>
              <a:t>a produção tipo-centro ou tipo-periferia é o </a:t>
            </a:r>
            <a:r>
              <a:rPr lang="pt-BR" dirty="0">
                <a:solidFill>
                  <a:srgbClr val="FF0000"/>
                </a:solidFill>
                <a:latin typeface="Cambria"/>
                <a:cs typeface="Cambria"/>
              </a:rPr>
              <a:t>grau de incorporação valor-trabalho </a:t>
            </a:r>
            <a:r>
              <a:rPr lang="pt-BR" dirty="0">
                <a:solidFill>
                  <a:srgbClr val="000000"/>
                </a:solidFill>
                <a:latin typeface="Cambria"/>
                <a:cs typeface="Cambria"/>
              </a:rPr>
              <a:t>(mecanizado e altamente lucrativo) e isso se altera com o tempo por conta dos ciclos de produção, alterando assim o posicionamento dos Estados no </a:t>
            </a:r>
            <a:r>
              <a:rPr lang="pt-BR" dirty="0" smtClean="0">
                <a:solidFill>
                  <a:srgbClr val="000000"/>
                </a:solidFill>
                <a:latin typeface="Cambria"/>
                <a:cs typeface="Cambria"/>
              </a:rPr>
              <a:t>sistema.</a:t>
            </a:r>
            <a:r>
              <a:rPr lang="en-US" dirty="0" smtClean="0">
                <a:solidFill>
                  <a:srgbClr val="000000"/>
                </a:solidFill>
                <a:latin typeface="Cambria"/>
                <a:cs typeface="Cambria"/>
              </a:rPr>
              <a:t> </a:t>
            </a:r>
            <a:r>
              <a:rPr lang="pt-BR" dirty="0" smtClean="0">
                <a:solidFill>
                  <a:srgbClr val="000000"/>
                </a:solidFill>
                <a:latin typeface="Cambria"/>
                <a:cs typeface="Cambria"/>
              </a:rPr>
              <a:t> </a:t>
            </a:r>
            <a:endParaRPr lang="en-US" dirty="0">
              <a:solidFill>
                <a:srgbClr val="000000"/>
              </a:solidFill>
              <a:latin typeface="Cambria"/>
              <a:cs typeface="Cambria"/>
            </a:endParaRPr>
          </a:p>
        </p:txBody>
      </p:sp>
    </p:spTree>
    <p:extLst>
      <p:ext uri="{BB962C8B-B14F-4D97-AF65-F5344CB8AC3E}">
        <p14:creationId xmlns:p14="http://schemas.microsoft.com/office/powerpoint/2010/main" val="1510408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86891"/>
          </a:xfrm>
        </p:spPr>
        <p:txBody>
          <a:bodyPr/>
          <a:lstStyle/>
          <a:p>
            <a:r>
              <a:rPr lang="pt-BR" sz="4000" dirty="0" smtClean="0">
                <a:latin typeface="Cambria"/>
                <a:cs typeface="Cambria"/>
              </a:rPr>
              <a:t>Neo-marxismo em RI (I)</a:t>
            </a:r>
            <a:endParaRPr lang="pt-BR" sz="4000" dirty="0">
              <a:latin typeface="Cambria"/>
              <a:cs typeface="Cambria"/>
            </a:endParaRPr>
          </a:p>
        </p:txBody>
      </p:sp>
      <p:sp>
        <p:nvSpPr>
          <p:cNvPr id="3" name="Content Placeholder 2"/>
          <p:cNvSpPr>
            <a:spLocks noGrp="1"/>
          </p:cNvSpPr>
          <p:nvPr>
            <p:ph idx="1"/>
          </p:nvPr>
        </p:nvSpPr>
        <p:spPr>
          <a:xfrm>
            <a:off x="549275" y="1101564"/>
            <a:ext cx="8042276" cy="5431322"/>
          </a:xfrm>
        </p:spPr>
        <p:txBody>
          <a:bodyPr>
            <a:normAutofit fontScale="92500" lnSpcReduction="20000"/>
          </a:bodyPr>
          <a:lstStyle/>
          <a:p>
            <a:pPr marL="0" indent="0" algn="just">
              <a:buNone/>
            </a:pPr>
            <a:r>
              <a:rPr lang="pt-BR" dirty="0">
                <a:solidFill>
                  <a:srgbClr val="000000"/>
                </a:solidFill>
                <a:latin typeface="Cambria"/>
                <a:cs typeface="Cambria"/>
              </a:rPr>
              <a:t>N</a:t>
            </a:r>
            <a:r>
              <a:rPr lang="pt-BR" dirty="0" smtClean="0">
                <a:solidFill>
                  <a:srgbClr val="000000"/>
                </a:solidFill>
                <a:latin typeface="Cambria"/>
                <a:cs typeface="Cambria"/>
              </a:rPr>
              <a:t>oções básicas sobre o neo-marxismo nas RI:</a:t>
            </a:r>
          </a:p>
          <a:p>
            <a:pPr marL="457200" indent="-457200" algn="just">
              <a:buFont typeface="+mj-lt"/>
              <a:buAutoNum type="alphaLcParenR"/>
            </a:pPr>
            <a:r>
              <a:rPr lang="pt-BR" u="sng" dirty="0" smtClean="0">
                <a:solidFill>
                  <a:srgbClr val="000000"/>
                </a:solidFill>
                <a:latin typeface="Cambria"/>
                <a:cs typeface="Cambria"/>
              </a:rPr>
              <a:t>Níveis de análise</a:t>
            </a:r>
            <a:r>
              <a:rPr lang="pt-BR" dirty="0" smtClean="0">
                <a:solidFill>
                  <a:srgbClr val="000000"/>
                </a:solidFill>
                <a:latin typeface="Cambria"/>
                <a:cs typeface="Cambria"/>
              </a:rPr>
              <a:t>: assim como os neorrealistas, os marxistas têm como ponto de partida o sistema internacional. O comportamento dos atores é explicado por um sistema que promove oportunidades e constrangimentos.</a:t>
            </a:r>
          </a:p>
          <a:p>
            <a:pPr marL="457200" indent="-457200" algn="just">
              <a:buFont typeface="+mj-lt"/>
              <a:buAutoNum type="alphaLcParenR"/>
            </a:pPr>
            <a:r>
              <a:rPr lang="pt-BR" u="sng" dirty="0" smtClean="0">
                <a:solidFill>
                  <a:srgbClr val="000000"/>
                </a:solidFill>
                <a:latin typeface="Cambria"/>
                <a:cs typeface="Cambria"/>
              </a:rPr>
              <a:t>História</a:t>
            </a:r>
            <a:r>
              <a:rPr lang="pt-BR" dirty="0" smtClean="0">
                <a:solidFill>
                  <a:srgbClr val="000000"/>
                </a:solidFill>
                <a:latin typeface="Cambria"/>
                <a:cs typeface="Cambria"/>
              </a:rPr>
              <a:t>: os marxistas dão importância à análise histórica a fim de compreender o sistema internacional. O fator histórico chave na explicação e definidor do sistema como um todo é o capitalismo.</a:t>
            </a:r>
          </a:p>
          <a:p>
            <a:pPr marL="457200" indent="-457200" algn="just">
              <a:buFont typeface="+mj-lt"/>
              <a:buAutoNum type="alphaLcParenR"/>
            </a:pPr>
            <a:r>
              <a:rPr lang="pt-BR" u="sng" dirty="0">
                <a:solidFill>
                  <a:srgbClr val="000000"/>
                </a:solidFill>
                <a:latin typeface="Cambria"/>
                <a:cs typeface="Cambria"/>
              </a:rPr>
              <a:t>Fatores econômicos</a:t>
            </a:r>
            <a:r>
              <a:rPr lang="pt-BR" dirty="0">
                <a:solidFill>
                  <a:srgbClr val="000000"/>
                </a:solidFill>
                <a:latin typeface="Cambria"/>
                <a:cs typeface="Cambria"/>
              </a:rPr>
              <a:t>: os marxistas acreditam que os fatores econômicos são fundamentais na explicação do sistema internacional. </a:t>
            </a:r>
          </a:p>
          <a:p>
            <a:pPr marL="457200" indent="-457200" algn="just">
              <a:buFont typeface="+mj-lt"/>
              <a:buAutoNum type="alphaLcParenR"/>
            </a:pPr>
            <a:r>
              <a:rPr lang="pt-BR" u="sng" dirty="0" smtClean="0">
                <a:solidFill>
                  <a:srgbClr val="000000"/>
                </a:solidFill>
                <a:latin typeface="Cambria"/>
                <a:cs typeface="Cambria"/>
              </a:rPr>
              <a:t>Dominação</a:t>
            </a:r>
            <a:r>
              <a:rPr lang="pt-BR" dirty="0" smtClean="0">
                <a:solidFill>
                  <a:srgbClr val="000000"/>
                </a:solidFill>
                <a:latin typeface="Cambria"/>
                <a:cs typeface="Cambria"/>
              </a:rPr>
              <a:t>: os marxistas assumem que existem mecanismos de dominação que impossibilitam o desenvolvimento dos países do Terceiro Mundo, causando dependência.</a:t>
            </a:r>
          </a:p>
          <a:p>
            <a:pPr algn="just"/>
            <a:endParaRPr lang="en-US" dirty="0"/>
          </a:p>
          <a:p>
            <a:endParaRPr lang="en-US" dirty="0"/>
          </a:p>
        </p:txBody>
      </p:sp>
    </p:spTree>
    <p:extLst>
      <p:ext uri="{BB962C8B-B14F-4D97-AF65-F5344CB8AC3E}">
        <p14:creationId xmlns:p14="http://schemas.microsoft.com/office/powerpoint/2010/main" val="2643930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1213556"/>
            <a:ext cx="8042276" cy="5348111"/>
          </a:xfrm>
        </p:spPr>
        <p:txBody>
          <a:bodyPr>
            <a:normAutofit fontScale="92500"/>
          </a:bodyPr>
          <a:lstStyle/>
          <a:p>
            <a:pPr marL="0" indent="0" algn="just">
              <a:buNone/>
            </a:pPr>
            <a:r>
              <a:rPr lang="pt-BR" dirty="0">
                <a:solidFill>
                  <a:srgbClr val="000000"/>
                </a:solidFill>
                <a:latin typeface="Cambria"/>
                <a:cs typeface="Cambria"/>
              </a:rPr>
              <a:t>Noções básicas sobre o neo-marxismo nas RI</a:t>
            </a:r>
            <a:r>
              <a:rPr lang="pt-BR" dirty="0" smtClean="0">
                <a:solidFill>
                  <a:srgbClr val="000000"/>
                </a:solidFill>
                <a:latin typeface="Cambria"/>
                <a:cs typeface="Cambria"/>
              </a:rPr>
              <a:t>:</a:t>
            </a:r>
            <a:endParaRPr lang="pt-BR" dirty="0" smtClean="0">
              <a:solidFill>
                <a:schemeClr val="tx1"/>
              </a:solidFill>
              <a:latin typeface="Cambria"/>
              <a:cs typeface="Cambria"/>
            </a:endParaRPr>
          </a:p>
          <a:p>
            <a:pPr marL="457200" indent="-457200" algn="just">
              <a:buFont typeface="+mj-lt"/>
              <a:buAutoNum type="alphaLcParenR"/>
            </a:pPr>
            <a:r>
              <a:rPr lang="pt-BR" dirty="0" smtClean="0">
                <a:solidFill>
                  <a:schemeClr val="tx1"/>
                </a:solidFill>
                <a:latin typeface="Cambria"/>
                <a:cs typeface="Cambria"/>
              </a:rPr>
              <a:t>Os </a:t>
            </a:r>
            <a:r>
              <a:rPr lang="pt-BR" dirty="0">
                <a:solidFill>
                  <a:schemeClr val="tx1"/>
                </a:solidFill>
                <a:latin typeface="Cambria"/>
                <a:cs typeface="Cambria"/>
              </a:rPr>
              <a:t>marxistas tendem a focar a explicação no modo de produção capitalista e os realistas na distribuição do poder. </a:t>
            </a:r>
            <a:endParaRPr lang="pt-BR" dirty="0" smtClean="0">
              <a:solidFill>
                <a:schemeClr val="tx1"/>
              </a:solidFill>
              <a:latin typeface="Cambria"/>
              <a:cs typeface="Cambria"/>
            </a:endParaRPr>
          </a:p>
          <a:p>
            <a:pPr marL="457200" indent="-457200" algn="just">
              <a:buFont typeface="+mj-lt"/>
              <a:buAutoNum type="alphaLcParenR"/>
            </a:pPr>
            <a:r>
              <a:rPr lang="pt-BR" dirty="0" smtClean="0">
                <a:solidFill>
                  <a:schemeClr val="tx1"/>
                </a:solidFill>
                <a:latin typeface="Cambria"/>
                <a:cs typeface="Cambria"/>
              </a:rPr>
              <a:t>Os </a:t>
            </a:r>
            <a:r>
              <a:rPr lang="pt-BR" dirty="0">
                <a:solidFill>
                  <a:schemeClr val="tx1"/>
                </a:solidFill>
                <a:latin typeface="Cambria"/>
                <a:cs typeface="Cambria"/>
              </a:rPr>
              <a:t>marxistas são mais propensos a considerar a ligação entre os planos nacional e internacional do que os realistas. </a:t>
            </a:r>
            <a:endParaRPr lang="pt-BR" dirty="0" smtClean="0">
              <a:solidFill>
                <a:schemeClr val="tx1"/>
              </a:solidFill>
              <a:latin typeface="Cambria"/>
              <a:cs typeface="Cambria"/>
            </a:endParaRPr>
          </a:p>
          <a:p>
            <a:pPr marL="457200" indent="-457200" algn="just">
              <a:buFont typeface="+mj-lt"/>
              <a:buAutoNum type="alphaLcParenR"/>
            </a:pPr>
            <a:r>
              <a:rPr lang="pt-BR" dirty="0" smtClean="0">
                <a:solidFill>
                  <a:schemeClr val="tx1"/>
                </a:solidFill>
                <a:latin typeface="Cambria"/>
                <a:cs typeface="Cambria"/>
              </a:rPr>
              <a:t>Para </a:t>
            </a:r>
            <a:r>
              <a:rPr lang="pt-BR" dirty="0">
                <a:solidFill>
                  <a:schemeClr val="tx1"/>
                </a:solidFill>
                <a:latin typeface="Cambria"/>
                <a:cs typeface="Cambria"/>
              </a:rPr>
              <a:t>os marxistas a divisão entre </a:t>
            </a:r>
            <a:r>
              <a:rPr lang="pt-BR" i="1" dirty="0">
                <a:solidFill>
                  <a:schemeClr val="tx1"/>
                </a:solidFill>
                <a:latin typeface="Cambria"/>
                <a:cs typeface="Cambria"/>
              </a:rPr>
              <a:t>high politics </a:t>
            </a:r>
            <a:r>
              <a:rPr lang="pt-BR" dirty="0">
                <a:solidFill>
                  <a:schemeClr val="tx1"/>
                </a:solidFill>
                <a:latin typeface="Cambria"/>
                <a:cs typeface="Cambria"/>
              </a:rPr>
              <a:t>e </a:t>
            </a:r>
            <a:r>
              <a:rPr lang="pt-BR" i="1" dirty="0" smtClean="0">
                <a:solidFill>
                  <a:schemeClr val="tx1"/>
                </a:solidFill>
                <a:latin typeface="Cambria"/>
                <a:cs typeface="Cambria"/>
              </a:rPr>
              <a:t>low</a:t>
            </a:r>
            <a:r>
              <a:rPr lang="pt-BR" i="1" dirty="0">
                <a:solidFill>
                  <a:schemeClr val="tx1"/>
                </a:solidFill>
                <a:latin typeface="Cambria"/>
                <a:cs typeface="Cambria"/>
              </a:rPr>
              <a:t>-</a:t>
            </a:r>
            <a:r>
              <a:rPr lang="pt-BR" i="1" dirty="0" smtClean="0">
                <a:solidFill>
                  <a:schemeClr val="tx1"/>
                </a:solidFill>
                <a:latin typeface="Cambria"/>
                <a:cs typeface="Cambria"/>
              </a:rPr>
              <a:t>politics </a:t>
            </a:r>
            <a:r>
              <a:rPr lang="pt-BR" dirty="0">
                <a:solidFill>
                  <a:schemeClr val="tx1"/>
                </a:solidFill>
                <a:latin typeface="Cambria"/>
                <a:cs typeface="Cambria"/>
              </a:rPr>
              <a:t>não </a:t>
            </a:r>
            <a:r>
              <a:rPr lang="pt-BR" dirty="0" smtClean="0">
                <a:solidFill>
                  <a:schemeClr val="tx1"/>
                </a:solidFill>
                <a:latin typeface="Cambria"/>
                <a:cs typeface="Cambria"/>
              </a:rPr>
              <a:t>existe dada a ênfase nos </a:t>
            </a:r>
            <a:r>
              <a:rPr lang="pt-BR" dirty="0">
                <a:solidFill>
                  <a:schemeClr val="tx1"/>
                </a:solidFill>
                <a:latin typeface="Cambria"/>
                <a:cs typeface="Cambria"/>
              </a:rPr>
              <a:t>fatores econômicos, tidos pelos realistas como </a:t>
            </a:r>
            <a:r>
              <a:rPr lang="pt-BR" i="1" dirty="0">
                <a:solidFill>
                  <a:schemeClr val="tx1"/>
                </a:solidFill>
                <a:latin typeface="Cambria"/>
                <a:cs typeface="Cambria"/>
              </a:rPr>
              <a:t>low-</a:t>
            </a:r>
            <a:r>
              <a:rPr lang="pt-BR" i="1" dirty="0" smtClean="0">
                <a:solidFill>
                  <a:schemeClr val="tx1"/>
                </a:solidFill>
                <a:latin typeface="Cambria"/>
                <a:cs typeface="Cambria"/>
              </a:rPr>
              <a:t>politics</a:t>
            </a:r>
            <a:r>
              <a:rPr lang="pt-BR" dirty="0" smtClean="0">
                <a:solidFill>
                  <a:schemeClr val="tx1"/>
                </a:solidFill>
                <a:latin typeface="Cambria"/>
                <a:cs typeface="Cambria"/>
              </a:rPr>
              <a:t>.</a:t>
            </a:r>
          </a:p>
          <a:p>
            <a:pPr marL="457200" indent="-457200" algn="just">
              <a:buFont typeface="+mj-lt"/>
              <a:buAutoNum type="alphaLcParenR"/>
            </a:pPr>
            <a:r>
              <a:rPr lang="pt-BR" dirty="0" smtClean="0">
                <a:solidFill>
                  <a:schemeClr val="tx1"/>
                </a:solidFill>
                <a:latin typeface="Cambria"/>
                <a:cs typeface="Cambria"/>
              </a:rPr>
              <a:t>Os marxistas dão pouca autonomia à ação estatal, visto como instrumento de ação da classe burguesa, ao passo que a ação do Estado nacional autônomo é o centro da análise realista.   </a:t>
            </a:r>
          </a:p>
          <a:p>
            <a:pPr algn="just"/>
            <a:endParaRPr lang="en-US" dirty="0"/>
          </a:p>
        </p:txBody>
      </p:sp>
      <p:sp>
        <p:nvSpPr>
          <p:cNvPr id="4" name="Title 1"/>
          <p:cNvSpPr>
            <a:spLocks noGrp="1"/>
          </p:cNvSpPr>
          <p:nvPr>
            <p:ph type="title"/>
          </p:nvPr>
        </p:nvSpPr>
        <p:spPr>
          <a:xfrm>
            <a:off x="549275" y="107576"/>
            <a:ext cx="8042276" cy="886891"/>
          </a:xfrm>
        </p:spPr>
        <p:txBody>
          <a:bodyPr/>
          <a:lstStyle/>
          <a:p>
            <a:r>
              <a:rPr lang="pt-BR" sz="4000" dirty="0" smtClean="0">
                <a:latin typeface="Cambria"/>
                <a:cs typeface="Cambria"/>
              </a:rPr>
              <a:t>Neo-marxismo em RI (I)</a:t>
            </a:r>
            <a:endParaRPr lang="pt-BR" sz="4000" dirty="0">
              <a:latin typeface="Cambria"/>
              <a:cs typeface="Cambria"/>
            </a:endParaRPr>
          </a:p>
        </p:txBody>
      </p:sp>
    </p:spTree>
    <p:extLst>
      <p:ext uri="{BB962C8B-B14F-4D97-AF65-F5344CB8AC3E}">
        <p14:creationId xmlns:p14="http://schemas.microsoft.com/office/powerpoint/2010/main" val="3073614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82646"/>
          </a:xfrm>
        </p:spPr>
        <p:txBody>
          <a:bodyPr/>
          <a:lstStyle/>
          <a:p>
            <a:r>
              <a:rPr lang="pt-BR" sz="3600" dirty="0" smtClean="0">
                <a:latin typeface="Cambria"/>
                <a:cs typeface="Cambria"/>
              </a:rPr>
              <a:t>Karl Marx e as RI (I)</a:t>
            </a:r>
            <a:endParaRPr lang="pt-BR" sz="3600" dirty="0">
              <a:latin typeface="Cambria"/>
              <a:cs typeface="Cambria"/>
            </a:endParaRPr>
          </a:p>
        </p:txBody>
      </p:sp>
      <p:sp>
        <p:nvSpPr>
          <p:cNvPr id="3" name="Content Placeholder 2"/>
          <p:cNvSpPr>
            <a:spLocks noGrp="1"/>
          </p:cNvSpPr>
          <p:nvPr>
            <p:ph idx="1"/>
          </p:nvPr>
        </p:nvSpPr>
        <p:spPr>
          <a:xfrm>
            <a:off x="549275" y="903111"/>
            <a:ext cx="8042276" cy="5813777"/>
          </a:xfrm>
        </p:spPr>
        <p:txBody>
          <a:bodyPr>
            <a:normAutofit lnSpcReduction="10000"/>
          </a:bodyPr>
          <a:lstStyle/>
          <a:p>
            <a:pPr algn="just"/>
            <a:r>
              <a:rPr lang="pt-BR" dirty="0">
                <a:solidFill>
                  <a:srgbClr val="000000"/>
                </a:solidFill>
                <a:latin typeface="Cambria"/>
                <a:cs typeface="Cambria"/>
              </a:rPr>
              <a:t>Em “</a:t>
            </a:r>
            <a:r>
              <a:rPr lang="pt-BR" dirty="0">
                <a:solidFill>
                  <a:srgbClr val="FF0000"/>
                </a:solidFill>
                <a:latin typeface="Cambria"/>
                <a:cs typeface="Cambria"/>
              </a:rPr>
              <a:t>O </a:t>
            </a:r>
            <a:r>
              <a:rPr lang="pt-BR" dirty="0" smtClean="0">
                <a:solidFill>
                  <a:srgbClr val="FF0000"/>
                </a:solidFill>
                <a:latin typeface="Cambria"/>
                <a:cs typeface="Cambria"/>
              </a:rPr>
              <a:t>Manifesto Comunista</a:t>
            </a:r>
            <a:r>
              <a:rPr lang="pt-BR" dirty="0" smtClean="0">
                <a:solidFill>
                  <a:srgbClr val="000000"/>
                </a:solidFill>
                <a:latin typeface="Cambria"/>
                <a:cs typeface="Cambria"/>
              </a:rPr>
              <a:t>” (1848) </a:t>
            </a:r>
            <a:r>
              <a:rPr lang="pt-BR" dirty="0">
                <a:solidFill>
                  <a:srgbClr val="000000"/>
                </a:solidFill>
                <a:latin typeface="Cambria"/>
                <a:cs typeface="Cambria"/>
              </a:rPr>
              <a:t>Marx e Engels analisam o alcance global do modo de produção capitalista </a:t>
            </a:r>
            <a:r>
              <a:rPr lang="pt-BR" dirty="0" smtClean="0">
                <a:solidFill>
                  <a:srgbClr val="000000"/>
                </a:solidFill>
                <a:latin typeface="Cambria"/>
                <a:cs typeface="Cambria"/>
              </a:rPr>
              <a:t>mostrando a </a:t>
            </a:r>
            <a:r>
              <a:rPr lang="pt-BR" dirty="0">
                <a:solidFill>
                  <a:srgbClr val="000000"/>
                </a:solidFill>
                <a:latin typeface="Cambria"/>
                <a:cs typeface="Cambria"/>
              </a:rPr>
              <a:t>classe burguesa </a:t>
            </a:r>
            <a:r>
              <a:rPr lang="pt-BR" dirty="0" smtClean="0">
                <a:solidFill>
                  <a:srgbClr val="000000"/>
                </a:solidFill>
                <a:latin typeface="Cambria"/>
                <a:cs typeface="Cambria"/>
              </a:rPr>
              <a:t>como uma </a:t>
            </a:r>
            <a:r>
              <a:rPr lang="pt-BR" dirty="0">
                <a:solidFill>
                  <a:srgbClr val="000000"/>
                </a:solidFill>
                <a:latin typeface="Cambria"/>
                <a:cs typeface="Cambria"/>
              </a:rPr>
              <a:t>uma classe </a:t>
            </a:r>
            <a:r>
              <a:rPr lang="pt-BR" dirty="0" smtClean="0">
                <a:solidFill>
                  <a:srgbClr val="000000"/>
                </a:solidFill>
                <a:latin typeface="Cambria"/>
                <a:cs typeface="Cambria"/>
              </a:rPr>
              <a:t>nacional de alcance internacional</a:t>
            </a:r>
            <a:r>
              <a:rPr lang="pt-BR" dirty="0">
                <a:solidFill>
                  <a:srgbClr val="000000"/>
                </a:solidFill>
                <a:latin typeface="Cambria"/>
                <a:cs typeface="Cambria"/>
              </a:rPr>
              <a:t>.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O </a:t>
            </a:r>
            <a:r>
              <a:rPr lang="pt-BR" dirty="0">
                <a:solidFill>
                  <a:srgbClr val="000000"/>
                </a:solidFill>
                <a:latin typeface="Cambria"/>
                <a:cs typeface="Cambria"/>
              </a:rPr>
              <a:t>proletariado moderno também </a:t>
            </a:r>
            <a:r>
              <a:rPr lang="pt-BR" dirty="0" smtClean="0">
                <a:solidFill>
                  <a:srgbClr val="000000"/>
                </a:solidFill>
                <a:latin typeface="Cambria"/>
                <a:cs typeface="Cambria"/>
              </a:rPr>
              <a:t>é uma </a:t>
            </a:r>
            <a:r>
              <a:rPr lang="pt-BR" dirty="0">
                <a:solidFill>
                  <a:srgbClr val="000000"/>
                </a:solidFill>
                <a:latin typeface="Cambria"/>
                <a:cs typeface="Cambria"/>
              </a:rPr>
              <a:t>classe sem pátria, </a:t>
            </a:r>
            <a:r>
              <a:rPr lang="pt-BR" dirty="0" smtClean="0">
                <a:solidFill>
                  <a:srgbClr val="000000"/>
                </a:solidFill>
                <a:latin typeface="Cambria"/>
                <a:cs typeface="Cambria"/>
              </a:rPr>
              <a:t>mas que opera </a:t>
            </a:r>
            <a:r>
              <a:rPr lang="pt-BR" dirty="0">
                <a:solidFill>
                  <a:srgbClr val="000000"/>
                </a:solidFill>
                <a:latin typeface="Cambria"/>
                <a:cs typeface="Cambria"/>
              </a:rPr>
              <a:t>no âmbito nacional, daí o</a:t>
            </a:r>
            <a:r>
              <a:rPr lang="pt-BR" dirty="0" smtClean="0">
                <a:solidFill>
                  <a:srgbClr val="000000"/>
                </a:solidFill>
                <a:latin typeface="Cambria"/>
                <a:cs typeface="Cambria"/>
              </a:rPr>
              <a:t> chamado </a:t>
            </a:r>
            <a:r>
              <a:rPr lang="pt-BR" dirty="0">
                <a:solidFill>
                  <a:srgbClr val="000000"/>
                </a:solidFill>
                <a:latin typeface="Cambria"/>
                <a:cs typeface="Cambria"/>
              </a:rPr>
              <a:t>à internacionalização das ações proletárias. </a:t>
            </a:r>
          </a:p>
          <a:p>
            <a:pPr algn="just"/>
            <a:r>
              <a:rPr lang="pt-BR" dirty="0" smtClean="0">
                <a:solidFill>
                  <a:srgbClr val="000000"/>
                </a:solidFill>
                <a:latin typeface="Cambria"/>
                <a:cs typeface="Cambria"/>
              </a:rPr>
              <a:t>Os </a:t>
            </a:r>
            <a:r>
              <a:rPr lang="pt-BR" dirty="0">
                <a:solidFill>
                  <a:srgbClr val="000000"/>
                </a:solidFill>
                <a:latin typeface="Cambria"/>
                <a:cs typeface="Cambria"/>
              </a:rPr>
              <a:t>conflitos, contradições e </a:t>
            </a:r>
            <a:r>
              <a:rPr lang="pt-BR" dirty="0" smtClean="0">
                <a:solidFill>
                  <a:srgbClr val="000000"/>
                </a:solidFill>
                <a:latin typeface="Cambria"/>
                <a:cs typeface="Cambria"/>
              </a:rPr>
              <a:t>mudanças no sistema internacional devem ser vistos como inerentes ao desenvolvimento capitalista, ficando a relação entre os Estados à mercê dessas forças sociais e econômicas.</a:t>
            </a:r>
          </a:p>
          <a:p>
            <a:pPr algn="just"/>
            <a:r>
              <a:rPr lang="pt-BR" dirty="0" smtClean="0">
                <a:solidFill>
                  <a:srgbClr val="000000"/>
                </a:solidFill>
                <a:latin typeface="Cambria"/>
                <a:cs typeface="Cambria"/>
              </a:rPr>
              <a:t>Os conflitos internacionais ocorrem não por conta da anarquia, mas por conta do conflito entre classes em nível global, mas um conflito entre classes burguesas nacionais e um proletário internacionalizado pela revolução.</a:t>
            </a:r>
          </a:p>
          <a:p>
            <a:endParaRPr lang="en-US" dirty="0"/>
          </a:p>
        </p:txBody>
      </p:sp>
    </p:spTree>
    <p:extLst>
      <p:ext uri="{BB962C8B-B14F-4D97-AF65-F5344CB8AC3E}">
        <p14:creationId xmlns:p14="http://schemas.microsoft.com/office/powerpoint/2010/main" val="4047567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82646"/>
          </a:xfrm>
        </p:spPr>
        <p:txBody>
          <a:bodyPr/>
          <a:lstStyle/>
          <a:p>
            <a:r>
              <a:rPr lang="pt-BR" sz="3600" dirty="0" smtClean="0">
                <a:latin typeface="Cambria"/>
                <a:cs typeface="Cambria"/>
              </a:rPr>
              <a:t>Karl Marx e as RI (II)</a:t>
            </a:r>
            <a:endParaRPr lang="pt-BR" sz="3600" dirty="0">
              <a:latin typeface="Cambria"/>
              <a:cs typeface="Cambria"/>
            </a:endParaRPr>
          </a:p>
        </p:txBody>
      </p:sp>
      <p:sp>
        <p:nvSpPr>
          <p:cNvPr id="3" name="Content Placeholder 2"/>
          <p:cNvSpPr>
            <a:spLocks noGrp="1"/>
          </p:cNvSpPr>
          <p:nvPr>
            <p:ph idx="1"/>
          </p:nvPr>
        </p:nvSpPr>
        <p:spPr>
          <a:xfrm>
            <a:off x="549275" y="903111"/>
            <a:ext cx="8042276" cy="5813777"/>
          </a:xfrm>
        </p:spPr>
        <p:txBody>
          <a:bodyPr>
            <a:normAutofit/>
          </a:bodyPr>
          <a:lstStyle/>
          <a:p>
            <a:pPr algn="just"/>
            <a:r>
              <a:rPr lang="pt-BR" dirty="0" smtClean="0">
                <a:solidFill>
                  <a:srgbClr val="FF0000"/>
                </a:solidFill>
                <a:latin typeface="Cambria"/>
                <a:cs typeface="Cambria"/>
              </a:rPr>
              <a:t>Falta de uma teoria marxiana do Estado</a:t>
            </a:r>
            <a:r>
              <a:rPr lang="pt-BR" dirty="0" smtClean="0">
                <a:solidFill>
                  <a:srgbClr val="000000"/>
                </a:solidFill>
                <a:latin typeface="Cambria"/>
                <a:cs typeface="Cambria"/>
              </a:rPr>
              <a:t>: para </a:t>
            </a:r>
            <a:r>
              <a:rPr lang="pt-BR" dirty="0">
                <a:solidFill>
                  <a:srgbClr val="000000"/>
                </a:solidFill>
                <a:latin typeface="Cambria"/>
                <a:cs typeface="Cambria"/>
              </a:rPr>
              <a:t>Marx a função primordial do Estado, no plano internacional, seria assegurar a estabilidade da ordem capitalista, ou seja, garantir a exploração da classe operária</a:t>
            </a:r>
            <a:r>
              <a:rPr lang="pt-BR" dirty="0" smtClean="0">
                <a:solidFill>
                  <a:srgbClr val="000000"/>
                </a:solidFill>
                <a:latin typeface="Cambria"/>
                <a:cs typeface="Cambria"/>
              </a:rPr>
              <a:t>.</a:t>
            </a:r>
          </a:p>
          <a:p>
            <a:pPr algn="just"/>
            <a:r>
              <a:rPr lang="pt-BR" dirty="0" smtClean="0">
                <a:solidFill>
                  <a:srgbClr val="FF0000"/>
                </a:solidFill>
                <a:latin typeface="Cambria"/>
                <a:cs typeface="Cambria"/>
              </a:rPr>
              <a:t>Falta de uma teoria marxiana do nacionalismo</a:t>
            </a:r>
            <a:r>
              <a:rPr lang="pt-BR" dirty="0" smtClean="0">
                <a:solidFill>
                  <a:srgbClr val="000000"/>
                </a:solidFill>
                <a:latin typeface="Cambria"/>
                <a:cs typeface="Cambria"/>
              </a:rPr>
              <a:t>: para Marx a diferença entre as sociedades seriam explicadas por diferenças nos sistemas capitalistas nacionais.    </a:t>
            </a:r>
            <a:endParaRPr lang="pt-BR" dirty="0">
              <a:solidFill>
                <a:srgbClr val="000000"/>
              </a:solidFill>
              <a:latin typeface="Cambria"/>
              <a:cs typeface="Cambria"/>
            </a:endParaRPr>
          </a:p>
          <a:p>
            <a:pPr algn="just"/>
            <a:r>
              <a:rPr lang="pt-BR" dirty="0" smtClean="0">
                <a:solidFill>
                  <a:srgbClr val="FF0000"/>
                </a:solidFill>
                <a:latin typeface="Cambria"/>
                <a:cs typeface="Cambria"/>
              </a:rPr>
              <a:t>Falta de uma teoria marxiana da geopolítica</a:t>
            </a:r>
            <a:r>
              <a:rPr lang="pt-BR" dirty="0">
                <a:solidFill>
                  <a:srgbClr val="000000"/>
                </a:solidFill>
                <a:latin typeface="Cambria"/>
                <a:cs typeface="Cambria"/>
              </a:rPr>
              <a:t>: Marx e Engels nunca sistematizaram a questão da relação espacial entre comunidade políticas independentes em escala universal. O marxismo tradicional não foi construído para pensar o </a:t>
            </a:r>
            <a:r>
              <a:rPr lang="pt-BR" dirty="0" smtClean="0">
                <a:solidFill>
                  <a:srgbClr val="000000"/>
                </a:solidFill>
                <a:latin typeface="Cambria"/>
                <a:cs typeface="Cambria"/>
              </a:rPr>
              <a:t>Estado, a </a:t>
            </a:r>
            <a:r>
              <a:rPr lang="pt-BR" dirty="0">
                <a:solidFill>
                  <a:srgbClr val="000000"/>
                </a:solidFill>
                <a:latin typeface="Cambria"/>
                <a:cs typeface="Cambria"/>
              </a:rPr>
              <a:t>nação </a:t>
            </a:r>
            <a:r>
              <a:rPr lang="pt-BR" dirty="0" smtClean="0">
                <a:solidFill>
                  <a:srgbClr val="000000"/>
                </a:solidFill>
                <a:latin typeface="Cambria"/>
                <a:cs typeface="Cambria"/>
              </a:rPr>
              <a:t>e o </a:t>
            </a:r>
            <a:r>
              <a:rPr lang="pt-BR" dirty="0">
                <a:solidFill>
                  <a:srgbClr val="000000"/>
                </a:solidFill>
                <a:latin typeface="Cambria"/>
                <a:cs typeface="Cambria"/>
              </a:rPr>
              <a:t>sistema de Estados soberanos</a:t>
            </a:r>
            <a:r>
              <a:rPr lang="pt-BR" dirty="0" smtClean="0">
                <a:solidFill>
                  <a:srgbClr val="000000"/>
                </a:solidFill>
                <a:latin typeface="Cambria"/>
                <a:cs typeface="Cambria"/>
              </a:rPr>
              <a:t>.</a:t>
            </a:r>
          </a:p>
          <a:p>
            <a:endParaRPr lang="en-US" dirty="0"/>
          </a:p>
        </p:txBody>
      </p:sp>
    </p:spTree>
    <p:extLst>
      <p:ext uri="{BB962C8B-B14F-4D97-AF65-F5344CB8AC3E}">
        <p14:creationId xmlns:p14="http://schemas.microsoft.com/office/powerpoint/2010/main" val="2335575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54424"/>
          </a:xfrm>
        </p:spPr>
        <p:txBody>
          <a:bodyPr/>
          <a:lstStyle/>
          <a:p>
            <a:r>
              <a:rPr lang="pt-BR" sz="3600" dirty="0" smtClean="0">
                <a:latin typeface="Cambria"/>
                <a:cs typeface="Cambria"/>
              </a:rPr>
              <a:t>O Marxismo Clássico – Lênin (I)</a:t>
            </a:r>
            <a:endParaRPr lang="pt-BR" sz="3600" dirty="0">
              <a:latin typeface="Cambria"/>
              <a:cs typeface="Cambria"/>
            </a:endParaRPr>
          </a:p>
        </p:txBody>
      </p:sp>
      <p:sp>
        <p:nvSpPr>
          <p:cNvPr id="3" name="Content Placeholder 2"/>
          <p:cNvSpPr>
            <a:spLocks noGrp="1"/>
          </p:cNvSpPr>
          <p:nvPr>
            <p:ph idx="1"/>
          </p:nvPr>
        </p:nvSpPr>
        <p:spPr>
          <a:xfrm>
            <a:off x="549275" y="874889"/>
            <a:ext cx="8042276" cy="5842000"/>
          </a:xfrm>
        </p:spPr>
        <p:txBody>
          <a:bodyPr>
            <a:normAutofit fontScale="85000" lnSpcReduction="20000"/>
          </a:bodyPr>
          <a:lstStyle/>
          <a:p>
            <a:pPr algn="just"/>
            <a:r>
              <a:rPr lang="pt-BR" dirty="0" smtClean="0">
                <a:solidFill>
                  <a:srgbClr val="000000"/>
                </a:solidFill>
                <a:latin typeface="Cambria"/>
                <a:cs typeface="Cambria"/>
              </a:rPr>
              <a:t>A </a:t>
            </a:r>
            <a:r>
              <a:rPr lang="pt-BR" dirty="0">
                <a:solidFill>
                  <a:srgbClr val="000000"/>
                </a:solidFill>
                <a:latin typeface="Cambria"/>
                <a:cs typeface="Cambria"/>
              </a:rPr>
              <a:t>obra de </a:t>
            </a:r>
            <a:r>
              <a:rPr lang="pt-BR" dirty="0" smtClean="0">
                <a:solidFill>
                  <a:srgbClr val="000000"/>
                </a:solidFill>
                <a:latin typeface="Cambria"/>
                <a:cs typeface="Cambria"/>
              </a:rPr>
              <a:t>Lênin: “</a:t>
            </a:r>
            <a:r>
              <a:rPr lang="pt-BR" dirty="0" smtClean="0">
                <a:solidFill>
                  <a:srgbClr val="FF0000"/>
                </a:solidFill>
                <a:latin typeface="Cambria"/>
                <a:cs typeface="Cambria"/>
              </a:rPr>
              <a:t>Imperialismo</a:t>
            </a:r>
            <a:r>
              <a:rPr lang="pt-BR" dirty="0">
                <a:solidFill>
                  <a:srgbClr val="FF0000"/>
                </a:solidFill>
                <a:latin typeface="Cambria"/>
                <a:cs typeface="Cambria"/>
              </a:rPr>
              <a:t>: fase superior do </a:t>
            </a:r>
            <a:r>
              <a:rPr lang="pt-BR" dirty="0" smtClean="0">
                <a:solidFill>
                  <a:srgbClr val="FF0000"/>
                </a:solidFill>
                <a:latin typeface="Cambria"/>
                <a:cs typeface="Cambria"/>
              </a:rPr>
              <a:t>capitalismo</a:t>
            </a:r>
            <a:r>
              <a:rPr lang="pt-BR" dirty="0" smtClean="0">
                <a:solidFill>
                  <a:srgbClr val="000000"/>
                </a:solidFill>
                <a:latin typeface="Cambria"/>
                <a:cs typeface="Cambria"/>
              </a:rPr>
              <a:t>” </a:t>
            </a:r>
            <a:r>
              <a:rPr lang="pt-BR" dirty="0">
                <a:solidFill>
                  <a:srgbClr val="000000"/>
                </a:solidFill>
                <a:latin typeface="Cambria"/>
                <a:cs typeface="Cambria"/>
              </a:rPr>
              <a:t>(1917</a:t>
            </a:r>
            <a:r>
              <a:rPr lang="pt-BR" dirty="0" smtClean="0">
                <a:solidFill>
                  <a:srgbClr val="000000"/>
                </a:solidFill>
                <a:latin typeface="Cambria"/>
                <a:cs typeface="Cambria"/>
              </a:rPr>
              <a:t>) </a:t>
            </a:r>
            <a:endParaRPr lang="pt-BR" dirty="0">
              <a:solidFill>
                <a:srgbClr val="000000"/>
              </a:solidFill>
              <a:latin typeface="Cambria"/>
              <a:cs typeface="Cambria"/>
            </a:endParaRPr>
          </a:p>
          <a:p>
            <a:pPr algn="just"/>
            <a:r>
              <a:rPr lang="pt-BR" dirty="0">
                <a:solidFill>
                  <a:srgbClr val="000000"/>
                </a:solidFill>
                <a:latin typeface="Cambria"/>
                <a:cs typeface="Cambria"/>
              </a:rPr>
              <a:t>P</a:t>
            </a:r>
            <a:r>
              <a:rPr lang="pt-BR" dirty="0" smtClean="0">
                <a:solidFill>
                  <a:srgbClr val="000000"/>
                </a:solidFill>
                <a:latin typeface="Cambria"/>
                <a:cs typeface="Cambria"/>
              </a:rPr>
              <a:t>rimeira </a:t>
            </a:r>
            <a:r>
              <a:rPr lang="pt-BR" dirty="0">
                <a:solidFill>
                  <a:srgbClr val="000000"/>
                </a:solidFill>
                <a:latin typeface="Cambria"/>
                <a:cs typeface="Cambria"/>
              </a:rPr>
              <a:t>tentativa de dar conta da ação dos Estados capitalistas em âmbito </a:t>
            </a:r>
            <a:r>
              <a:rPr lang="pt-BR" dirty="0" smtClean="0">
                <a:solidFill>
                  <a:srgbClr val="000000"/>
                </a:solidFill>
                <a:latin typeface="Cambria"/>
                <a:cs typeface="Cambria"/>
              </a:rPr>
              <a:t>global dentro da abordagem marxista.</a:t>
            </a:r>
            <a:endParaRPr lang="pt-BR" dirty="0">
              <a:solidFill>
                <a:srgbClr val="000000"/>
              </a:solidFill>
              <a:latin typeface="Cambria"/>
              <a:cs typeface="Cambria"/>
            </a:endParaRPr>
          </a:p>
          <a:p>
            <a:pPr algn="just"/>
            <a:r>
              <a:rPr lang="pt-BR" dirty="0">
                <a:solidFill>
                  <a:srgbClr val="000000"/>
                </a:solidFill>
                <a:latin typeface="Cambria"/>
                <a:cs typeface="Cambria"/>
              </a:rPr>
              <a:t>O marxismo dos anos 1910-1920 representa uma tentativa de teorizar o sistema internacional a partir do conceito de “</a:t>
            </a:r>
            <a:r>
              <a:rPr lang="pt-BR" dirty="0">
                <a:solidFill>
                  <a:srgbClr val="FF0000"/>
                </a:solidFill>
                <a:latin typeface="Cambria"/>
                <a:cs typeface="Cambria"/>
              </a:rPr>
              <a:t>imperialismo</a:t>
            </a:r>
            <a:r>
              <a:rPr lang="pt-BR" dirty="0">
                <a:solidFill>
                  <a:srgbClr val="000000"/>
                </a:solidFill>
                <a:latin typeface="Cambria"/>
                <a:cs typeface="Cambria"/>
              </a:rPr>
              <a:t>” (Halliday, 2007)</a:t>
            </a:r>
            <a:r>
              <a:rPr lang="pt-BR" dirty="0" smtClean="0">
                <a:solidFill>
                  <a:srgbClr val="000000"/>
                </a:solidFill>
                <a:latin typeface="Cambria"/>
                <a:cs typeface="Cambria"/>
              </a:rPr>
              <a:t>.</a:t>
            </a:r>
            <a:endParaRPr lang="pt-BR" dirty="0" smtClean="0">
              <a:solidFill>
                <a:schemeClr val="tx1"/>
              </a:solidFill>
              <a:latin typeface="Cambria"/>
              <a:cs typeface="Cambria"/>
            </a:endParaRPr>
          </a:p>
          <a:p>
            <a:pPr algn="just"/>
            <a:r>
              <a:rPr lang="pt-BR" dirty="0" smtClean="0">
                <a:solidFill>
                  <a:schemeClr val="tx1"/>
                </a:solidFill>
                <a:latin typeface="Cambria"/>
                <a:cs typeface="Cambria"/>
              </a:rPr>
              <a:t>Enquanto para Marx a geopolítica não tinha importância, para Lênin as contradições entre os países capitalistas no seu processo de expansão imperialista são determinantes para o início do processo revolucionário que levaria à queda do próprio capitalismo.</a:t>
            </a:r>
          </a:p>
          <a:p>
            <a:pPr algn="just"/>
            <a:r>
              <a:rPr lang="pt-BR" dirty="0" smtClean="0">
                <a:solidFill>
                  <a:schemeClr val="tx1"/>
                </a:solidFill>
                <a:latin typeface="Cambria"/>
                <a:cs typeface="Cambria"/>
              </a:rPr>
              <a:t>A mais importante inovação introduzida por Lênin na análise marxista das RI foi a consideração dos </a:t>
            </a:r>
            <a:r>
              <a:rPr lang="pt-BR" dirty="0" smtClean="0">
                <a:solidFill>
                  <a:srgbClr val="FF0000"/>
                </a:solidFill>
                <a:latin typeface="Cambria"/>
                <a:cs typeface="Cambria"/>
              </a:rPr>
              <a:t>Estados nacionais como atores do sistema internacional</a:t>
            </a:r>
            <a:r>
              <a:rPr lang="pt-BR" dirty="0">
                <a:solidFill>
                  <a:schemeClr val="tx1"/>
                </a:solidFill>
                <a:latin typeface="Cambria"/>
                <a:cs typeface="Cambria"/>
              </a:rPr>
              <a:t> </a:t>
            </a:r>
            <a:r>
              <a:rPr lang="pt-BR" dirty="0" smtClean="0">
                <a:solidFill>
                  <a:schemeClr val="tx1"/>
                </a:solidFill>
                <a:latin typeface="Cambria"/>
                <a:cs typeface="Cambria"/>
              </a:rPr>
              <a:t>pari passu às classes sociais. </a:t>
            </a:r>
          </a:p>
          <a:p>
            <a:pPr algn="just"/>
            <a:r>
              <a:rPr lang="pt-BR" dirty="0" smtClean="0">
                <a:solidFill>
                  <a:schemeClr val="tx1"/>
                </a:solidFill>
                <a:latin typeface="Cambria"/>
                <a:cs typeface="Cambria"/>
              </a:rPr>
              <a:t>A novidade está em que a luta de classes no plano internacional, agora protagonizada pelo Estado-nação, assume uma importância determinante para o processo revolucionário, superior ao conflito entre classes no âmbito nacional previsto por Marx.</a:t>
            </a:r>
          </a:p>
        </p:txBody>
      </p:sp>
    </p:spTree>
    <p:extLst>
      <p:ext uri="{BB962C8B-B14F-4D97-AF65-F5344CB8AC3E}">
        <p14:creationId xmlns:p14="http://schemas.microsoft.com/office/powerpoint/2010/main" val="2112833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33896"/>
          </a:xfrm>
        </p:spPr>
        <p:txBody>
          <a:bodyPr/>
          <a:lstStyle/>
          <a:p>
            <a:r>
              <a:rPr lang="pt-BR" sz="3600" dirty="0">
                <a:latin typeface="Cambria"/>
                <a:cs typeface="Cambria"/>
              </a:rPr>
              <a:t>O Marxismo Clássico – </a:t>
            </a:r>
            <a:r>
              <a:rPr lang="pt-BR" sz="3600" dirty="0" smtClean="0">
                <a:latin typeface="Cambria"/>
                <a:cs typeface="Cambria"/>
              </a:rPr>
              <a:t>Lênin (II)</a:t>
            </a:r>
            <a:endParaRPr lang="en-US" sz="3600" dirty="0">
              <a:latin typeface="Cambria"/>
              <a:cs typeface="Cambria"/>
            </a:endParaRPr>
          </a:p>
        </p:txBody>
      </p:sp>
      <p:sp>
        <p:nvSpPr>
          <p:cNvPr id="3" name="Content Placeholder 2"/>
          <p:cNvSpPr>
            <a:spLocks noGrp="1"/>
          </p:cNvSpPr>
          <p:nvPr>
            <p:ph idx="1"/>
          </p:nvPr>
        </p:nvSpPr>
        <p:spPr>
          <a:xfrm>
            <a:off x="549275" y="1055664"/>
            <a:ext cx="8042276" cy="5523119"/>
          </a:xfrm>
        </p:spPr>
        <p:txBody>
          <a:bodyPr>
            <a:normAutofit fontScale="92500"/>
          </a:bodyPr>
          <a:lstStyle/>
          <a:p>
            <a:pPr marL="0" indent="0" algn="just">
              <a:buNone/>
            </a:pPr>
            <a:r>
              <a:rPr lang="pt-BR" dirty="0">
                <a:solidFill>
                  <a:schemeClr val="tx1"/>
                </a:solidFill>
                <a:latin typeface="Cambria"/>
                <a:cs typeface="Cambria"/>
              </a:rPr>
              <a:t>Definição de imperialismo para Lênin</a:t>
            </a:r>
            <a:r>
              <a:rPr lang="pt-BR" dirty="0" smtClean="0">
                <a:solidFill>
                  <a:schemeClr val="tx1"/>
                </a:solidFill>
                <a:latin typeface="Cambria"/>
                <a:cs typeface="Cambria"/>
              </a:rPr>
              <a:t>:</a:t>
            </a:r>
            <a:endParaRPr lang="en-US" dirty="0">
              <a:solidFill>
                <a:schemeClr val="tx1"/>
              </a:solidFill>
              <a:latin typeface="Cambria"/>
              <a:cs typeface="Cambria"/>
            </a:endParaRPr>
          </a:p>
          <a:p>
            <a:pPr marL="457200" lvl="0" indent="-457200" algn="just">
              <a:buFont typeface="+mj-lt"/>
              <a:buAutoNum type="arabicPeriod"/>
            </a:pPr>
            <a:r>
              <a:rPr lang="pt-BR" dirty="0">
                <a:solidFill>
                  <a:schemeClr val="tx1"/>
                </a:solidFill>
                <a:latin typeface="Cambria"/>
                <a:cs typeface="Cambria"/>
              </a:rPr>
              <a:t>A concentração da produção e capital é levado a tal estágio que se criam monopólios que acabam exercendo papel decisivo na atividade econômica e política.</a:t>
            </a:r>
            <a:endParaRPr lang="en-US" dirty="0">
              <a:solidFill>
                <a:schemeClr val="tx1"/>
              </a:solidFill>
              <a:latin typeface="Cambria"/>
              <a:cs typeface="Cambria"/>
            </a:endParaRPr>
          </a:p>
          <a:p>
            <a:pPr marL="457200" lvl="0" indent="-457200" algn="just">
              <a:buFont typeface="+mj-lt"/>
              <a:buAutoNum type="arabicPeriod"/>
            </a:pPr>
            <a:r>
              <a:rPr lang="pt-BR" dirty="0">
                <a:solidFill>
                  <a:schemeClr val="tx1"/>
                </a:solidFill>
                <a:latin typeface="Cambria"/>
                <a:cs typeface="Cambria"/>
              </a:rPr>
              <a:t>A fusão de um capitalismo financeiro com o capital industrial abre espaço para a criação da “oligarquia financeira”. </a:t>
            </a:r>
            <a:endParaRPr lang="en-US" dirty="0">
              <a:solidFill>
                <a:schemeClr val="tx1"/>
              </a:solidFill>
              <a:latin typeface="Cambria"/>
              <a:cs typeface="Cambria"/>
            </a:endParaRPr>
          </a:p>
          <a:p>
            <a:pPr marL="457200" lvl="0" indent="-457200" algn="just">
              <a:buFont typeface="+mj-lt"/>
              <a:buAutoNum type="arabicPeriod"/>
            </a:pPr>
            <a:r>
              <a:rPr lang="pt-BR" dirty="0">
                <a:solidFill>
                  <a:schemeClr val="tx1"/>
                </a:solidFill>
                <a:latin typeface="Cambria"/>
                <a:cs typeface="Cambria"/>
              </a:rPr>
              <a:t>A exportação de capital se torna uma forma distinta e mais poderosa que exportação de commodities.</a:t>
            </a:r>
            <a:endParaRPr lang="en-US" dirty="0">
              <a:solidFill>
                <a:schemeClr val="tx1"/>
              </a:solidFill>
              <a:latin typeface="Cambria"/>
              <a:cs typeface="Cambria"/>
            </a:endParaRPr>
          </a:p>
          <a:p>
            <a:pPr marL="457200" lvl="0" indent="-457200" algn="just">
              <a:buFont typeface="+mj-lt"/>
              <a:buAutoNum type="arabicPeriod"/>
            </a:pPr>
            <a:r>
              <a:rPr lang="pt-BR" dirty="0">
                <a:solidFill>
                  <a:schemeClr val="tx1"/>
                </a:solidFill>
                <a:latin typeface="Cambria"/>
                <a:cs typeface="Cambria"/>
              </a:rPr>
              <a:t>Ocorre a formação de diversos monopólios que dividem a produção capitalista global.</a:t>
            </a:r>
            <a:endParaRPr lang="en-US" dirty="0">
              <a:solidFill>
                <a:schemeClr val="tx1"/>
              </a:solidFill>
              <a:latin typeface="Cambria"/>
              <a:cs typeface="Cambria"/>
            </a:endParaRPr>
          </a:p>
          <a:p>
            <a:pPr marL="457200" lvl="0" indent="-457200" algn="just">
              <a:buFont typeface="+mj-lt"/>
              <a:buAutoNum type="arabicPeriod"/>
            </a:pPr>
            <a:r>
              <a:rPr lang="pt-BR" dirty="0">
                <a:solidFill>
                  <a:schemeClr val="tx1"/>
                </a:solidFill>
                <a:latin typeface="Cambria"/>
                <a:cs typeface="Cambria"/>
              </a:rPr>
              <a:t>A divisão territorial do mundo entre os monopólios se concretiza.  </a:t>
            </a:r>
            <a:endParaRPr lang="en-US" dirty="0">
              <a:solidFill>
                <a:schemeClr val="tx1"/>
              </a:solidFill>
              <a:latin typeface="Cambria"/>
              <a:cs typeface="Cambria"/>
            </a:endParaRPr>
          </a:p>
          <a:p>
            <a:pPr marL="0" indent="0" algn="just">
              <a:buNone/>
            </a:pPr>
            <a:endParaRPr lang="pt-BR" dirty="0" smtClean="0">
              <a:solidFill>
                <a:srgbClr val="000000"/>
              </a:solidFill>
              <a:latin typeface="Cambria"/>
              <a:cs typeface="Cambria"/>
            </a:endParaRPr>
          </a:p>
        </p:txBody>
      </p:sp>
    </p:spTree>
    <p:extLst>
      <p:ext uri="{BB962C8B-B14F-4D97-AF65-F5344CB8AC3E}">
        <p14:creationId xmlns:p14="http://schemas.microsoft.com/office/powerpoint/2010/main" val="4182446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33896"/>
          </a:xfrm>
        </p:spPr>
        <p:txBody>
          <a:bodyPr/>
          <a:lstStyle/>
          <a:p>
            <a:r>
              <a:rPr lang="pt-BR" sz="3600" dirty="0">
                <a:latin typeface="Cambria"/>
                <a:cs typeface="Cambria"/>
              </a:rPr>
              <a:t>O Marxismo Clássico – </a:t>
            </a:r>
            <a:r>
              <a:rPr lang="pt-BR" sz="3600" dirty="0" smtClean="0">
                <a:latin typeface="Cambria"/>
                <a:cs typeface="Cambria"/>
              </a:rPr>
              <a:t>Lênin (III)</a:t>
            </a:r>
            <a:endParaRPr lang="en-US" sz="3600" dirty="0">
              <a:latin typeface="Cambria"/>
              <a:cs typeface="Cambria"/>
            </a:endParaRPr>
          </a:p>
        </p:txBody>
      </p:sp>
      <p:sp>
        <p:nvSpPr>
          <p:cNvPr id="3" name="Content Placeholder 2"/>
          <p:cNvSpPr>
            <a:spLocks noGrp="1"/>
          </p:cNvSpPr>
          <p:nvPr>
            <p:ph idx="1"/>
          </p:nvPr>
        </p:nvSpPr>
        <p:spPr>
          <a:xfrm>
            <a:off x="549275" y="1055664"/>
            <a:ext cx="8042276" cy="5523119"/>
          </a:xfrm>
        </p:spPr>
        <p:txBody>
          <a:bodyPr>
            <a:normAutofit lnSpcReduction="10000"/>
          </a:bodyPr>
          <a:lstStyle/>
          <a:p>
            <a:pPr algn="just"/>
            <a:r>
              <a:rPr lang="pt-BR" dirty="0" smtClean="0">
                <a:solidFill>
                  <a:srgbClr val="000000"/>
                </a:solidFill>
                <a:latin typeface="Cambria"/>
                <a:cs typeface="Cambria"/>
              </a:rPr>
              <a:t>Para Lênin a luta de classes assume uma nova forma por intermédio do conflito entre Estados nacionais, classificados como “</a:t>
            </a:r>
            <a:r>
              <a:rPr lang="pt-BR" dirty="0" smtClean="0">
                <a:solidFill>
                  <a:srgbClr val="FF0000"/>
                </a:solidFill>
                <a:latin typeface="Cambria"/>
                <a:cs typeface="Cambria"/>
              </a:rPr>
              <a:t>opressores</a:t>
            </a:r>
            <a:r>
              <a:rPr lang="pt-BR" dirty="0" smtClean="0">
                <a:solidFill>
                  <a:srgbClr val="000000"/>
                </a:solidFill>
                <a:latin typeface="Cambria"/>
                <a:cs typeface="Cambria"/>
              </a:rPr>
              <a:t>” e “</a:t>
            </a:r>
            <a:r>
              <a:rPr lang="pt-BR" dirty="0" smtClean="0">
                <a:solidFill>
                  <a:srgbClr val="FF0000"/>
                </a:solidFill>
                <a:latin typeface="Cambria"/>
                <a:cs typeface="Cambria"/>
              </a:rPr>
              <a:t>oprimidos</a:t>
            </a:r>
            <a:r>
              <a:rPr lang="pt-BR" dirty="0" smtClean="0">
                <a:solidFill>
                  <a:srgbClr val="000000"/>
                </a:solidFill>
                <a:latin typeface="Cambria"/>
                <a:cs typeface="Cambria"/>
              </a:rPr>
              <a:t>”. </a:t>
            </a:r>
          </a:p>
          <a:p>
            <a:pPr algn="just"/>
            <a:r>
              <a:rPr lang="pt-BR" dirty="0" smtClean="0">
                <a:solidFill>
                  <a:srgbClr val="000000"/>
                </a:solidFill>
                <a:latin typeface="Cambria"/>
                <a:cs typeface="Cambria"/>
              </a:rPr>
              <a:t>Os </a:t>
            </a:r>
            <a:r>
              <a:rPr lang="pt-BR" dirty="0">
                <a:solidFill>
                  <a:srgbClr val="000000"/>
                </a:solidFill>
                <a:latin typeface="Cambria"/>
                <a:cs typeface="Cambria"/>
              </a:rPr>
              <a:t>Estados acabam assumindo a “consciência de classe”, principalmente os “oprimidos” na luta anti-imperialista</a:t>
            </a:r>
            <a:r>
              <a:rPr lang="pt-BR" dirty="0" smtClean="0">
                <a:solidFill>
                  <a:srgbClr val="000000"/>
                </a:solidFill>
                <a:latin typeface="Cambria"/>
                <a:cs typeface="Cambria"/>
              </a:rPr>
              <a:t>.</a:t>
            </a:r>
          </a:p>
          <a:p>
            <a:pPr algn="just"/>
            <a:r>
              <a:rPr lang="pt-BR" dirty="0" smtClean="0">
                <a:solidFill>
                  <a:srgbClr val="000000"/>
                </a:solidFill>
                <a:latin typeface="Cambria"/>
                <a:cs typeface="Cambria"/>
              </a:rPr>
              <a:t>Para que a política internacional de um Estado fosse coerente com seu caráter de classe, é preciso concebê-la como instrumento de dominação e de projeção externa daquela classe.</a:t>
            </a:r>
          </a:p>
          <a:p>
            <a:pPr algn="just"/>
            <a:r>
              <a:rPr lang="pt-BR" dirty="0" smtClean="0">
                <a:solidFill>
                  <a:srgbClr val="000000"/>
                </a:solidFill>
                <a:latin typeface="Cambria"/>
                <a:cs typeface="Cambria"/>
              </a:rPr>
              <a:t>O papel do Estado no plano internacional é transformar a competição nacional entre classes em uma competição político-militar entre Estados dentro do contexto da luta intra-imperial.</a:t>
            </a:r>
          </a:p>
        </p:txBody>
      </p:sp>
    </p:spTree>
    <p:extLst>
      <p:ext uri="{BB962C8B-B14F-4D97-AF65-F5344CB8AC3E}">
        <p14:creationId xmlns:p14="http://schemas.microsoft.com/office/powerpoint/2010/main" val="384343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33896"/>
          </a:xfrm>
        </p:spPr>
        <p:txBody>
          <a:bodyPr/>
          <a:lstStyle/>
          <a:p>
            <a:r>
              <a:rPr lang="pt-BR" sz="3600" dirty="0">
                <a:latin typeface="Cambria"/>
                <a:cs typeface="Cambria"/>
              </a:rPr>
              <a:t>O Marxismo Clássico – </a:t>
            </a:r>
            <a:r>
              <a:rPr lang="pt-BR" sz="3600" dirty="0" smtClean="0">
                <a:latin typeface="Cambria"/>
                <a:cs typeface="Cambria"/>
              </a:rPr>
              <a:t>Lênin (IV)</a:t>
            </a:r>
            <a:endParaRPr lang="en-US" sz="3600" dirty="0">
              <a:latin typeface="Cambria"/>
              <a:cs typeface="Cambria"/>
            </a:endParaRPr>
          </a:p>
        </p:txBody>
      </p:sp>
      <p:sp>
        <p:nvSpPr>
          <p:cNvPr id="3" name="Content Placeholder 2"/>
          <p:cNvSpPr>
            <a:spLocks noGrp="1"/>
          </p:cNvSpPr>
          <p:nvPr>
            <p:ph idx="1"/>
          </p:nvPr>
        </p:nvSpPr>
        <p:spPr>
          <a:xfrm>
            <a:off x="549275" y="1055664"/>
            <a:ext cx="8042276" cy="5523119"/>
          </a:xfrm>
        </p:spPr>
        <p:txBody>
          <a:bodyPr>
            <a:normAutofit fontScale="92500" lnSpcReduction="20000"/>
          </a:bodyPr>
          <a:lstStyle/>
          <a:p>
            <a:pPr algn="just"/>
            <a:r>
              <a:rPr lang="pt-BR" dirty="0">
                <a:solidFill>
                  <a:srgbClr val="000000"/>
                </a:solidFill>
                <a:latin typeface="Cambria"/>
                <a:cs typeface="Cambria"/>
              </a:rPr>
              <a:t>Para Lênin a internacionalização do capitalismo por meio da expansão colonial das potências imperialistas levaria o capitalismo à decadência. </a:t>
            </a:r>
          </a:p>
          <a:p>
            <a:pPr algn="just"/>
            <a:r>
              <a:rPr lang="pt-BR" dirty="0">
                <a:solidFill>
                  <a:srgbClr val="000000"/>
                </a:solidFill>
                <a:latin typeface="Cambria"/>
                <a:cs typeface="Cambria"/>
              </a:rPr>
              <a:t>Para Lênin o sistema imperial usa o poder militar como ajudante (</a:t>
            </a:r>
            <a:r>
              <a:rPr lang="pt-BR" i="1" dirty="0">
                <a:solidFill>
                  <a:srgbClr val="000000"/>
                </a:solidFill>
                <a:latin typeface="Cambria"/>
                <a:cs typeface="Cambria"/>
              </a:rPr>
              <a:t>bailiff</a:t>
            </a:r>
            <a:r>
              <a:rPr lang="pt-BR" dirty="0">
                <a:solidFill>
                  <a:srgbClr val="000000"/>
                </a:solidFill>
                <a:latin typeface="Cambria"/>
                <a:cs typeface="Cambria"/>
              </a:rPr>
              <a:t>). O</a:t>
            </a:r>
            <a:r>
              <a:rPr lang="pt-BR" dirty="0" smtClean="0">
                <a:solidFill>
                  <a:srgbClr val="000000"/>
                </a:solidFill>
                <a:latin typeface="Cambria"/>
                <a:cs typeface="Cambria"/>
              </a:rPr>
              <a:t> imperialismo usa a guerra não apenas para </a:t>
            </a:r>
            <a:r>
              <a:rPr lang="pt-BR" dirty="0">
                <a:solidFill>
                  <a:srgbClr val="000000"/>
                </a:solidFill>
                <a:latin typeface="Cambria"/>
                <a:cs typeface="Cambria"/>
              </a:rPr>
              <a:t>conquistar, controlar as colônias ou conter o socialismo, mas sobretudo para competir com outras potências imperiais. </a:t>
            </a:r>
            <a:endParaRPr lang="pt-BR" dirty="0" smtClean="0">
              <a:solidFill>
                <a:srgbClr val="000000"/>
              </a:solidFill>
              <a:latin typeface="Cambria"/>
              <a:cs typeface="Cambria"/>
            </a:endParaRPr>
          </a:p>
          <a:p>
            <a:pPr algn="just"/>
            <a:r>
              <a:rPr lang="pt-BR" dirty="0" smtClean="0">
                <a:solidFill>
                  <a:srgbClr val="000000"/>
                </a:solidFill>
                <a:latin typeface="Cambria"/>
                <a:cs typeface="Cambria"/>
              </a:rPr>
              <a:t>Os </a:t>
            </a:r>
            <a:r>
              <a:rPr lang="pt-BR" dirty="0">
                <a:solidFill>
                  <a:srgbClr val="000000"/>
                </a:solidFill>
                <a:latin typeface="Cambria"/>
                <a:cs typeface="Cambria"/>
              </a:rPr>
              <a:t>p</a:t>
            </a:r>
            <a:r>
              <a:rPr lang="pt-BR" dirty="0" smtClean="0">
                <a:solidFill>
                  <a:srgbClr val="000000"/>
                </a:solidFill>
                <a:latin typeface="Cambria"/>
                <a:cs typeface="Cambria"/>
              </a:rPr>
              <a:t>eríodos </a:t>
            </a:r>
            <a:r>
              <a:rPr lang="pt-BR" dirty="0">
                <a:solidFill>
                  <a:srgbClr val="000000"/>
                </a:solidFill>
                <a:latin typeface="Cambria"/>
                <a:cs typeface="Cambria"/>
              </a:rPr>
              <a:t>de paz são nada mais que acordos entre períodos de </a:t>
            </a:r>
            <a:r>
              <a:rPr lang="pt-BR" dirty="0" smtClean="0">
                <a:solidFill>
                  <a:srgbClr val="000000"/>
                </a:solidFill>
                <a:latin typeface="Cambria"/>
                <a:cs typeface="Cambria"/>
              </a:rPr>
              <a:t>guerras</a:t>
            </a:r>
            <a:r>
              <a:rPr lang="pt-BR" dirty="0">
                <a:solidFill>
                  <a:srgbClr val="000000"/>
                </a:solidFill>
                <a:latin typeface="Cambria"/>
                <a:cs typeface="Cambria"/>
              </a:rPr>
              <a:t> </a:t>
            </a:r>
            <a:r>
              <a:rPr lang="pt-BR" dirty="0" smtClean="0">
                <a:solidFill>
                  <a:srgbClr val="000000"/>
                </a:solidFill>
                <a:latin typeface="Cambria"/>
                <a:cs typeface="Cambria"/>
              </a:rPr>
              <a:t>imperiais.</a:t>
            </a:r>
            <a:endParaRPr lang="en-US" dirty="0">
              <a:solidFill>
                <a:srgbClr val="000000"/>
              </a:solidFill>
              <a:latin typeface="Cambria"/>
              <a:cs typeface="Cambria"/>
            </a:endParaRPr>
          </a:p>
          <a:p>
            <a:pPr algn="just"/>
            <a:r>
              <a:rPr lang="pt-BR" dirty="0">
                <a:solidFill>
                  <a:srgbClr val="000000"/>
                </a:solidFill>
                <a:latin typeface="Cambria"/>
                <a:cs typeface="Cambria"/>
              </a:rPr>
              <a:t>O conceito de imperialismo procura dar às diferenças e conflitos entre os Estados o caráter próprio da luta de </a:t>
            </a:r>
            <a:r>
              <a:rPr lang="pt-BR" dirty="0" smtClean="0">
                <a:solidFill>
                  <a:srgbClr val="000000"/>
                </a:solidFill>
                <a:latin typeface="Cambria"/>
                <a:cs typeface="Cambria"/>
              </a:rPr>
              <a:t>classes.</a:t>
            </a:r>
          </a:p>
          <a:p>
            <a:pPr algn="just"/>
            <a:r>
              <a:rPr lang="pt-BR" dirty="0" smtClean="0">
                <a:solidFill>
                  <a:srgbClr val="000000"/>
                </a:solidFill>
                <a:latin typeface="Cambria"/>
                <a:cs typeface="Cambria"/>
              </a:rPr>
              <a:t>Há </a:t>
            </a:r>
            <a:r>
              <a:rPr lang="pt-BR" dirty="0">
                <a:solidFill>
                  <a:srgbClr val="000000"/>
                </a:solidFill>
                <a:latin typeface="Cambria"/>
                <a:cs typeface="Cambria"/>
              </a:rPr>
              <a:t>dois tipos de lutas de classe para Lênin: as verticais (luta de classe nacionais, conforme previsto por Marx) e as horizontais (entre Estados). Ambas se cruzavam na “fase superior” do capitalismo – o imperialismo. </a:t>
            </a:r>
          </a:p>
          <a:p>
            <a:pPr marL="0" indent="0" algn="just">
              <a:buNone/>
            </a:pPr>
            <a:endParaRPr lang="pt-BR" dirty="0" smtClean="0">
              <a:solidFill>
                <a:srgbClr val="000000"/>
              </a:solidFill>
              <a:latin typeface="Cambria"/>
              <a:cs typeface="Cambria"/>
            </a:endParaRPr>
          </a:p>
        </p:txBody>
      </p:sp>
    </p:spTree>
    <p:extLst>
      <p:ext uri="{BB962C8B-B14F-4D97-AF65-F5344CB8AC3E}">
        <p14:creationId xmlns:p14="http://schemas.microsoft.com/office/powerpoint/2010/main" val="3525982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682</TotalTime>
  <Words>2231</Words>
  <Application>Microsoft Macintosh PowerPoint</Application>
  <PresentationFormat>Apresentação na tela (4:3)</PresentationFormat>
  <Paragraphs>104</Paragraphs>
  <Slides>19</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19</vt:i4>
      </vt:variant>
    </vt:vector>
  </HeadingPairs>
  <TitlesOfParts>
    <vt:vector size="23" baseType="lpstr">
      <vt:lpstr>Cambria</vt:lpstr>
      <vt:lpstr>News Gothic MT</vt:lpstr>
      <vt:lpstr>Wingdings 2</vt:lpstr>
      <vt:lpstr>Breeze</vt:lpstr>
      <vt:lpstr>Apresentação do PowerPoint</vt:lpstr>
      <vt:lpstr>Neo-marxismo em RI (I)</vt:lpstr>
      <vt:lpstr>Neo-marxismo em RI (I)</vt:lpstr>
      <vt:lpstr>Karl Marx e as RI (I)</vt:lpstr>
      <vt:lpstr>Karl Marx e as RI (II)</vt:lpstr>
      <vt:lpstr>O Marxismo Clássico – Lênin (I)</vt:lpstr>
      <vt:lpstr>O Marxismo Clássico – Lênin (II)</vt:lpstr>
      <vt:lpstr>O Marxismo Clássico – Lênin (III)</vt:lpstr>
      <vt:lpstr>O Marxismo Clássico – Lênin (IV)</vt:lpstr>
      <vt:lpstr>Neo-marxismo – Wallerstein (I)</vt:lpstr>
      <vt:lpstr>Neo-marxismo – Wallerstein (II)</vt:lpstr>
      <vt:lpstr>Neo-marxismo – Wallerstein (III)</vt:lpstr>
      <vt:lpstr>Neo-marxismo – Wallerstein (IV)</vt:lpstr>
      <vt:lpstr>Neo-marxismo – Wallerstein (V)</vt:lpstr>
      <vt:lpstr>Neo-marxismo – Wallerstein (VI)</vt:lpstr>
      <vt:lpstr>Neo-marxismo – Wallerstein (VII)</vt:lpstr>
      <vt:lpstr>Neo-marxismo – Wallerstein (VIII)</vt:lpstr>
      <vt:lpstr>Neo-marxismo – Wallerstein (X)</vt:lpstr>
      <vt:lpstr>Neo-marxismo – Wallerstein (XI)</vt:lpstr>
    </vt:vector>
  </TitlesOfParts>
  <Company>ESPM</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Realismo defensivo Kenneth Waltz</dc:title>
  <dc:creator>Feliciano Guimaraes</dc:creator>
  <cp:lastModifiedBy>Usuário do Microsoft Office</cp:lastModifiedBy>
  <cp:revision>151</cp:revision>
  <dcterms:created xsi:type="dcterms:W3CDTF">2014-02-19T17:44:12Z</dcterms:created>
  <dcterms:modified xsi:type="dcterms:W3CDTF">2020-06-19T18:04:15Z</dcterms:modified>
</cp:coreProperties>
</file>