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4CEBA98-B212-404C-BC7C-666348A4F6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F61BA6E-3504-4D12-B0A4-374067131D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AA633D7-893B-482C-B522-8A9E2970E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CDEDDEA-7A05-489B-A184-19B088037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29F13ACB-995A-4150-A324-358D26AEF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33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3BC30D9-9AB3-4C43-8034-D5ACBCB97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0CD6C1EF-8F7E-473C-B975-BD55EB026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FB51803-7896-4FD7-9C57-16E6CCAC7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224C98F-E3A5-40DA-8235-24BD9F7A1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FDD6F604-580D-4CCC-9F16-220AFF79B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1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40A28D4-59EA-4E92-AE21-A5404DBE23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FAA66343-BEB5-4C48-806C-6E06D766D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69C8095-9AB4-44B3-BC26-F44889DDF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E2303CD-A713-4448-8673-B87F3B40E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04A45B5C-A9CA-4F39-B742-5C3E2050F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83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61077D1-5552-4A0E-BF5C-5C706DA1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87ED2D4-52E9-4155-9F40-3A8F6A8D7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514B950-7D78-469B-914F-B67C39DA0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82A153C-0FAB-4667-BF71-A67A7F0CD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A373105-DC8A-4967-B6DC-18C6E013D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33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0F77534-F383-4136-A13C-6330577F9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69EA38EB-1439-4F02-9AE7-A1FC7D224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59E3D42-AD02-4A2B-9E61-72E04A212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4BB56591-B386-4418-977E-B985C5FFD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D75597E-2AFD-49DB-A351-D1FF74B42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5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5793898-2FB4-48E9-96A6-2C3571536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C4B94C2-7EAC-47D4-9BCC-FDB4363753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78FB4E09-ABFE-4B4B-BCCA-5EBDD377B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EF4D7E06-2CFD-4DB3-BE60-33D5F24CF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10F294C2-AE9D-43DA-960F-A50D8CD91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A2AC72B6-353C-43C1-8F66-EBDFD95A2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37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BF3F377-AC5D-4C85-A0CE-5EABAC2E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E1C840FB-CD6B-4958-B9CB-B77C10FE7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F00D3C3D-F85F-45BA-873D-EA29C6F74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4F5F71EC-980F-4054-97A2-CC0BD57C50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FF9C35BC-7DF5-4F10-B3A3-0318612D56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8054AADB-7DFE-47F7-93B0-10732C45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87565235-A608-4F39-A537-E35132162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746890AC-530B-4F74-BA9C-08B0BF352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0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B300E5A-86EC-4366-B462-5DF4FA1B9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D13C165C-90DE-463C-818B-BD886EBF6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BA531FD4-1943-43F7-B48C-8E43E1D33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8ECA246E-C81D-46C0-B38D-DF4AE2D8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37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93174749-47E5-475F-8365-582D15E15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55320A06-59B2-4F82-A260-40AB8AEE9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9D0A89C8-8056-456F-B004-AD03FB206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22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605616A-8FBF-409A-BB9E-57F28FA90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8E50BB7-0B05-4344-B4BD-E4C1931CA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38399D6A-794A-40FD-B094-6EC32CA5A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39C8FA88-7435-4F23-920F-D2DFA1CFD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E770B49A-377B-4460-AFF3-3831E0DB7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8BE64673-C735-4940-B1E9-6511BCDB6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8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A1120F6-1DE4-4ADF-96C5-2C1AFC29F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D6E823B7-6375-45AF-9F51-88CAED781B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F9C56E6C-7522-4961-B020-96F8C4962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B3812241-4D73-41F9-B4FE-777F1EB8B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E3898D1D-FF40-4AFA-B05D-2E07FD0C4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6C69E46A-E790-4E15-8F0C-9EA4F63C4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2E385762-26A3-42E3-9B9B-B788DF53C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FC6C3110-5BF6-48F5-B579-B49A10392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276BF3D-0FA3-4CED-A193-37420CAA09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15285-9584-4C9D-B794-9D5A8337217F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F5A1AEB-FC2A-4321-9B5B-55524244EB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534455F-A085-47F1-BF39-DF3D2A4877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20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3648C39-84EB-4DD2-9F28-7BA332C30D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Custeio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ABC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85405EE-E561-4506-8733-756147C95A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Professor Doutor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Bruno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Figlioli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048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85DF0C-CE4D-4358-BAB3-E610AB7BD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363"/>
            <a:ext cx="10515600" cy="1325563"/>
          </a:xfrm>
        </p:spPr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Atividade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0E700F2-473B-485B-9D07-03E1C3128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0655"/>
            <a:ext cx="10515600" cy="94688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Empresa fez um amplo estudo e identificou que os direcionadores de custos que melhor representam o consumo das atividades são os seguintes: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xmlns="" id="{D534D09D-95BC-4F10-8299-976A43297E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656930"/>
              </p:ext>
            </p:extLst>
          </p:nvPr>
        </p:nvGraphicFramePr>
        <p:xfrm>
          <a:off x="2031999" y="2196887"/>
          <a:ext cx="8127999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xmlns="" val="347382351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278200838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1176243150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Levantamento das atividades relevantes de cada departamento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1984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Departamentos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Direcionadores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2202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Compras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Comprar materiais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Desenvolver Fornecedores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 de pedidos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 de fornecedores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6770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Almoxarifado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Receber materiais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Movimentar materiais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 de recebimentos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 de requisições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8814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Adm. Produção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Programar produção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Controlar produção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 de produtos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 de lotes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4019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Corte e Costura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Cortar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Costurar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 de corte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 de costura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5227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Acabamento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Acabar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Despachar produtos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 de acabamento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 de despacho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5165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0084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85DF0C-CE4D-4358-BAB3-E610AB7BD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363"/>
            <a:ext cx="10515600" cy="1325563"/>
          </a:xfrm>
        </p:spPr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Atividade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0E700F2-473B-485B-9D07-03E1C3128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0655"/>
            <a:ext cx="10515600" cy="946883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Informações relevantes: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xmlns="" id="{BBE72D9A-61A9-415C-B939-D262C8D6C3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887862"/>
              </p:ext>
            </p:extLst>
          </p:nvPr>
        </p:nvGraphicFramePr>
        <p:xfrm>
          <a:off x="1689650" y="2107538"/>
          <a:ext cx="8812699" cy="3122295"/>
        </p:xfrm>
        <a:graphic>
          <a:graphicData uri="http://schemas.openxmlformats.org/drawingml/2006/table">
            <a:tbl>
              <a:tblPr/>
              <a:tblGrid>
                <a:gridCol w="3318019">
                  <a:extLst>
                    <a:ext uri="{9D8B030D-6E8A-4147-A177-3AD203B41FA5}">
                      <a16:colId xmlns:a16="http://schemas.microsoft.com/office/drawing/2014/main" xmlns="" val="1531531462"/>
                    </a:ext>
                  </a:extLst>
                </a:gridCol>
                <a:gridCol w="1373670">
                  <a:extLst>
                    <a:ext uri="{9D8B030D-6E8A-4147-A177-3AD203B41FA5}">
                      <a16:colId xmlns:a16="http://schemas.microsoft.com/office/drawing/2014/main" xmlns="" val="3766464174"/>
                    </a:ext>
                  </a:extLst>
                </a:gridCol>
                <a:gridCol w="1373670">
                  <a:extLst>
                    <a:ext uri="{9D8B030D-6E8A-4147-A177-3AD203B41FA5}">
                      <a16:colId xmlns:a16="http://schemas.microsoft.com/office/drawing/2014/main" xmlns="" val="2278404914"/>
                    </a:ext>
                  </a:extLst>
                </a:gridCol>
                <a:gridCol w="1373670">
                  <a:extLst>
                    <a:ext uri="{9D8B030D-6E8A-4147-A177-3AD203B41FA5}">
                      <a16:colId xmlns:a16="http://schemas.microsoft.com/office/drawing/2014/main" xmlns="" val="3641234816"/>
                    </a:ext>
                  </a:extLst>
                </a:gridCol>
                <a:gridCol w="1373670">
                  <a:extLst>
                    <a:ext uri="{9D8B030D-6E8A-4147-A177-3AD203B41FA5}">
                      <a16:colId xmlns:a16="http://schemas.microsoft.com/office/drawing/2014/main" xmlns="" val="91920202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Camisetas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Vestidos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Calças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81973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nº de pedidos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750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986248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nº de fornecedores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11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368496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nº de recebimentos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750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933772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nº de requisições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1.500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800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2.700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165575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nº de produtos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990180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nº de lotes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10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20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70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656732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utilizadas para cortar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2.160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882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2.600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5.642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317457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utilizadas para costurar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3.240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2.058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7.800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13.098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52260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utilizadas para acabar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2.700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2.520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3.900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9.120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45906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utilizadas para despachar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25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25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26247341"/>
                  </a:ext>
                </a:extLst>
              </a:tr>
            </a:tbl>
          </a:graphicData>
        </a:graphic>
      </p:graphicFrame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xmlns="" id="{6D51AE35-1249-4D09-81E5-FA9D5F31D0EC}"/>
              </a:ext>
            </a:extLst>
          </p:cNvPr>
          <p:cNvSpPr txBox="1">
            <a:spLocks/>
          </p:cNvSpPr>
          <p:nvPr/>
        </p:nvSpPr>
        <p:spPr>
          <a:xfrm>
            <a:off x="838199" y="5498003"/>
            <a:ext cx="10515600" cy="94688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Quantidade de camisetas produzidas: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18.000 unidades</a:t>
            </a:r>
          </a:p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Quantidade de vestidos produzidos: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4.200 unidades</a:t>
            </a:r>
          </a:p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Quantidade de calças produzidas: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13.000 unidades</a:t>
            </a:r>
          </a:p>
          <a:p>
            <a:pPr marL="0" indent="0" algn="just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603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85DF0C-CE4D-4358-BAB3-E610AB7BD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451" y="398172"/>
            <a:ext cx="10515600" cy="1325563"/>
          </a:xfrm>
        </p:spPr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Apropriação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xmlns="" id="{EFD5BE95-F10A-4135-AC5C-FECEF51A12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973881"/>
              </p:ext>
            </p:extLst>
          </p:nvPr>
        </p:nvGraphicFramePr>
        <p:xfrm>
          <a:off x="1466572" y="1833355"/>
          <a:ext cx="8777357" cy="4086225"/>
        </p:xfrm>
        <a:graphic>
          <a:graphicData uri="http://schemas.openxmlformats.org/drawingml/2006/table">
            <a:tbl>
              <a:tblPr/>
              <a:tblGrid>
                <a:gridCol w="3914951">
                  <a:extLst>
                    <a:ext uri="{9D8B030D-6E8A-4147-A177-3AD203B41FA5}">
                      <a16:colId xmlns:a16="http://schemas.microsoft.com/office/drawing/2014/main" xmlns="" val="3644775235"/>
                    </a:ext>
                  </a:extLst>
                </a:gridCol>
                <a:gridCol w="1620802">
                  <a:extLst>
                    <a:ext uri="{9D8B030D-6E8A-4147-A177-3AD203B41FA5}">
                      <a16:colId xmlns:a16="http://schemas.microsoft.com/office/drawing/2014/main" xmlns="" val="2989985486"/>
                    </a:ext>
                  </a:extLst>
                </a:gridCol>
                <a:gridCol w="1620802">
                  <a:extLst>
                    <a:ext uri="{9D8B030D-6E8A-4147-A177-3AD203B41FA5}">
                      <a16:colId xmlns:a16="http://schemas.microsoft.com/office/drawing/2014/main" xmlns="" val="2869379550"/>
                    </a:ext>
                  </a:extLst>
                </a:gridCol>
                <a:gridCol w="1620802">
                  <a:extLst>
                    <a:ext uri="{9D8B030D-6E8A-4147-A177-3AD203B41FA5}">
                      <a16:colId xmlns:a16="http://schemas.microsoft.com/office/drawing/2014/main" xmlns="" val="1236345309"/>
                    </a:ext>
                  </a:extLst>
                </a:gridCol>
              </a:tblGrid>
              <a:tr h="964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Qtd. Produzida (unidades)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18.000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4.200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13.000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026486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Atividade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Camisetas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Vestidos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Calças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266386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Comprar materiais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0,18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2,03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0,33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4656867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Desenvolver fornecedores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0,12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1,56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0,25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095944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Receber materiais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0,14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1,57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0,25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079547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Movimentar materiais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0,13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2,12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0,36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8239636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Programar produção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0,30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1,27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0,41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9849009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Controlar produção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0,11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1,88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0,30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7362606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Cortar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0,62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1,08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1,03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2705897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Costurar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0,39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1,07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1,31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8026509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Acabar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0,23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0,92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0,46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3287349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Despachar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0,45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3,83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0,62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384875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Custo unitário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2,66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17,33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5,33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8020180"/>
                  </a:ext>
                </a:extLst>
              </a:tr>
            </a:tbl>
          </a:graphicData>
        </a:graphic>
      </p:graphicFrame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0A4CA352-6A02-4FBF-8158-F285C8A33660}"/>
              </a:ext>
            </a:extLst>
          </p:cNvPr>
          <p:cNvSpPr/>
          <p:nvPr/>
        </p:nvSpPr>
        <p:spPr>
          <a:xfrm>
            <a:off x="5327374" y="2372139"/>
            <a:ext cx="1736035" cy="4903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xmlns="" id="{F492313F-5881-45D8-AA88-8337013C6B25}"/>
              </a:ext>
            </a:extLst>
          </p:cNvPr>
          <p:cNvCxnSpPr/>
          <p:nvPr/>
        </p:nvCxnSpPr>
        <p:spPr>
          <a:xfrm flipV="1">
            <a:off x="6215270" y="938420"/>
            <a:ext cx="1020417" cy="143371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CA3F954E-BD24-4F3C-B833-E24827E8FE55}"/>
              </a:ext>
            </a:extLst>
          </p:cNvPr>
          <p:cNvSpPr txBox="1"/>
          <p:nvPr/>
        </p:nvSpPr>
        <p:spPr>
          <a:xfrm>
            <a:off x="7222437" y="654579"/>
            <a:ext cx="3326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16.000 x  (150/750)</a:t>
            </a:r>
            <a:r>
              <a:rPr lang="pt-B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18.000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C2702DBC-8BF8-4A92-87C1-C5EF20E830F5}"/>
              </a:ext>
            </a:extLst>
          </p:cNvPr>
          <p:cNvSpPr txBox="1"/>
          <p:nvPr/>
        </p:nvSpPr>
        <p:spPr>
          <a:xfrm>
            <a:off x="569843" y="920621"/>
            <a:ext cx="1105231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O custeio baseado em atividades, conhecido como ABC (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Activity-Based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Costing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), é uma metodologia de custeio que procura reduzir as distorções provocadas pelo rateio arbitrário dos custos indiretos.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Neste tipo de custeio, os custos indiretos são distribuídos de acordo com 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as atividades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realizadas nos departamentos. Como ocorre uma distribuição ainda mais direta aos produtos, isso diminui a arbitrariedade dos critérios de seleção. Este método é muito eficiente para alocação de mão-de-obra, por exemplo.</a:t>
            </a:r>
          </a:p>
        </p:txBody>
      </p:sp>
    </p:spTree>
    <p:extLst>
      <p:ext uri="{BB962C8B-B14F-4D97-AF65-F5344CB8AC3E}">
        <p14:creationId xmlns:p14="http://schemas.microsoft.com/office/powerpoint/2010/main" val="4216226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85DF0C-CE4D-4358-BAB3-E610AB7BD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Atividade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0E700F2-473B-485B-9D07-03E1C3128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Uma atividade é uma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ação que utiliza recursos humanos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materiais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tecnológicos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financeiros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para se produzirem bens ou serviços. 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É composta por um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conjunto de tarefas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necessárias ao seu desempenho.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As atividades são necessárias para a concretização de um processo, que é uma cadeia de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atividades correlatas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inter-relacionadas.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93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85DF0C-CE4D-4358-BAB3-E610AB7BD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363"/>
            <a:ext cx="10515600" cy="1325563"/>
          </a:xfrm>
        </p:spPr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Atividade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0E700F2-473B-485B-9D07-03E1C3128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0655"/>
            <a:ext cx="10515600" cy="2269297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Como vimos, departamentos são unidades administrativas de atividades homogêneas, ou seja, semelhantes e correlatas.</a:t>
            </a:r>
          </a:p>
          <a:p>
            <a:r>
              <a:rPr lang="pt-BR" b="1" u="sng" dirty="0">
                <a:latin typeface="Arial" panose="020B0604020202020204" pitchFamily="34" charset="0"/>
                <a:cs typeface="Arial" panose="020B0604020202020204" pitchFamily="34" charset="0"/>
              </a:rPr>
              <a:t>1º passo: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identificar as atividades relevantes de cada departamento (que serão utilizadas para a apropriação dos custos).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xmlns="" id="{D534D09D-95BC-4F10-8299-976A43297E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214273"/>
              </p:ext>
            </p:extLst>
          </p:nvPr>
        </p:nvGraphicFramePr>
        <p:xfrm>
          <a:off x="2853635" y="3127955"/>
          <a:ext cx="812800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347382351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278200838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Levantamento das atividades relevantes de cada departamento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1984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Departamentos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2202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Compras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Comprar materiais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Desenvolver Fornecedores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6770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Almoxarifado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Receber materiais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Movimentar materiais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8814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Adm. Produção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Programar produção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Controlar produção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4019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Corte e Costura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Cortar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Costurar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5227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Acabamento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Acabar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Despachar produtos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5165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558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85DF0C-CE4D-4358-BAB3-E610AB7BD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363"/>
            <a:ext cx="10515600" cy="1325563"/>
          </a:xfrm>
        </p:spPr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Apropriação dos custos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0E700F2-473B-485B-9D07-03E1C3128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0655"/>
            <a:ext cx="10515600" cy="3278823"/>
          </a:xfrm>
        </p:spPr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2º passo: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identificar e apropriar os custos às atividades. Essa apropriação pode ser feita de três formas diferentes. Lembre-se: ela deve ser feita da forma mais criteriosa e menos subjetiva possível, portanto, deve-se seguir esta ordem de prioridade: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Alocação direta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Rastreamento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Rateio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259B62CF-412D-411A-B545-4D7359589EB7}"/>
              </a:ext>
            </a:extLst>
          </p:cNvPr>
          <p:cNvSpPr/>
          <p:nvPr/>
        </p:nvSpPr>
        <p:spPr>
          <a:xfrm>
            <a:off x="662609" y="4448957"/>
            <a:ext cx="3405808" cy="14577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Alocação direta: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feita quando existe uma identificação clara e objetiva dos custos em relação às atividades. É feita quando é possível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identificar o custo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com a atividade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sem arbitrariedade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9679A5AC-5AB4-42AE-AF17-7F8A3AF28A80}"/>
              </a:ext>
            </a:extLst>
          </p:cNvPr>
          <p:cNvSpPr txBox="1"/>
          <p:nvPr/>
        </p:nvSpPr>
        <p:spPr>
          <a:xfrm>
            <a:off x="662609" y="5999460"/>
            <a:ext cx="3405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Exemplo: existe um funcionário no almoxarifado responsável por receber os materiais.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91C9FFFC-0E7F-4655-A4C9-BB2FB0F0B2FC}"/>
              </a:ext>
            </a:extLst>
          </p:cNvPr>
          <p:cNvSpPr/>
          <p:nvPr/>
        </p:nvSpPr>
        <p:spPr>
          <a:xfrm>
            <a:off x="4393096" y="4448957"/>
            <a:ext cx="3405808" cy="1457739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Rastreamento: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feita quando existe a possibilidade de identificar um direcionador de custos que se relacione bem com a atividade (relação forte de causa e efeito).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38D3E543-E7EE-49ED-A9B1-8D25D1819166}"/>
              </a:ext>
            </a:extLst>
          </p:cNvPr>
          <p:cNvSpPr txBox="1"/>
          <p:nvPr/>
        </p:nvSpPr>
        <p:spPr>
          <a:xfrm>
            <a:off x="4393096" y="5999460"/>
            <a:ext cx="3405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Exemplo: nº de funcionários, horas trabalhadas, etc.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0625E579-A133-4C6A-B679-CF0B4453AFE8}"/>
              </a:ext>
            </a:extLst>
          </p:cNvPr>
          <p:cNvSpPr/>
          <p:nvPr/>
        </p:nvSpPr>
        <p:spPr>
          <a:xfrm>
            <a:off x="8123583" y="4448957"/>
            <a:ext cx="3405808" cy="14577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Rateio: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feita quando não é possível utilizar nenhum outro. Este é absurdamente arbitrário e deve ser evitado para fins gerenciais.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62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  <p:bldP spid="10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85DF0C-CE4D-4358-BAB3-E610AB7BD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2154"/>
            <a:ext cx="10515600" cy="1325563"/>
          </a:xfrm>
        </p:spPr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Direcionador de custos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xmlns="" id="{AE51777C-E9A8-456F-B9C3-2F0A09A43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É o fator que determina o custo de uma atividade. Como as atividades exigem recursos para serem realizadas, deduz-se que o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direcionador é a verdadeira causa dos seus custos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direcionador de custos deve representar, de forma fidedigna, como as atividades consomem os recursos.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Após o rateio ser feito para as atividades, estes precisam ser repassados aos produtos.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forma geral, existem dois tipos de direcionadores diferentes:</a:t>
            </a:r>
          </a:p>
          <a:p>
            <a:pPr lvl="1"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Primeiro estágio</a:t>
            </a:r>
          </a:p>
          <a:p>
            <a:pPr lvl="1"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Segundo estágio</a:t>
            </a:r>
          </a:p>
          <a:p>
            <a:pPr lvl="1"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879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A73D48FF-807F-4E07-B1DD-B1AE2E78B21A}"/>
              </a:ext>
            </a:extLst>
          </p:cNvPr>
          <p:cNvSpPr/>
          <p:nvPr/>
        </p:nvSpPr>
        <p:spPr>
          <a:xfrm>
            <a:off x="6453808" y="274522"/>
            <a:ext cx="4446102" cy="1024193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Segundo Estágio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519CE8DC-E6F2-4C38-848E-4B4DC3D31A27}"/>
              </a:ext>
            </a:extLst>
          </p:cNvPr>
          <p:cNvSpPr/>
          <p:nvPr/>
        </p:nvSpPr>
        <p:spPr>
          <a:xfrm>
            <a:off x="1239079" y="274522"/>
            <a:ext cx="4446101" cy="1024193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Primeiro Estágio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2661E3F0-BB3E-498F-B233-D0D74BF6A9C9}"/>
              </a:ext>
            </a:extLst>
          </p:cNvPr>
          <p:cNvSpPr txBox="1"/>
          <p:nvPr/>
        </p:nvSpPr>
        <p:spPr>
          <a:xfrm>
            <a:off x="1239075" y="2198347"/>
            <a:ext cx="44461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Direcionadores de custos de recursos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54EA3540-C885-4D3A-8E96-1E521E044A69}"/>
              </a:ext>
            </a:extLst>
          </p:cNvPr>
          <p:cNvSpPr txBox="1"/>
          <p:nvPr/>
        </p:nvSpPr>
        <p:spPr>
          <a:xfrm>
            <a:off x="6453807" y="2154702"/>
            <a:ext cx="44461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Direcionadores de custos de atividades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BEBC1C50-4E1C-44C9-B5D6-E248FDA7F0B3}"/>
              </a:ext>
            </a:extLst>
          </p:cNvPr>
          <p:cNvSpPr txBox="1"/>
          <p:nvPr/>
        </p:nvSpPr>
        <p:spPr>
          <a:xfrm>
            <a:off x="1239075" y="3637429"/>
            <a:ext cx="44461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Como as </a:t>
            </a:r>
            <a:r>
              <a:rPr 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atividades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consomem os recursos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F551AC2C-CB23-4188-846A-E577E9373B09}"/>
              </a:ext>
            </a:extLst>
          </p:cNvPr>
          <p:cNvSpPr txBox="1"/>
          <p:nvPr/>
        </p:nvSpPr>
        <p:spPr>
          <a:xfrm>
            <a:off x="1239076" y="4944912"/>
            <a:ext cx="44461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Custeia as </a:t>
            </a:r>
            <a:r>
              <a:rPr lang="pt-BR" sz="36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atividades</a:t>
            </a:r>
            <a:endParaRPr lang="en-US" sz="36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xmlns="" id="{856FD07C-750E-4BAB-B211-DB7AC484E431}"/>
              </a:ext>
            </a:extLst>
          </p:cNvPr>
          <p:cNvSpPr txBox="1"/>
          <p:nvPr/>
        </p:nvSpPr>
        <p:spPr>
          <a:xfrm>
            <a:off x="6453808" y="3637429"/>
            <a:ext cx="44461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Como os </a:t>
            </a:r>
            <a:r>
              <a:rPr 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produtos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consomem as atividades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xmlns="" id="{6248CE30-57F6-49F6-9951-921CDA9283B4}"/>
              </a:ext>
            </a:extLst>
          </p:cNvPr>
          <p:cNvSpPr txBox="1"/>
          <p:nvPr/>
        </p:nvSpPr>
        <p:spPr>
          <a:xfrm>
            <a:off x="6453808" y="4944911"/>
            <a:ext cx="44461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Custeia os </a:t>
            </a:r>
            <a:r>
              <a:rPr lang="pt-BR" sz="3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produtos</a:t>
            </a:r>
            <a:endParaRPr lang="en-US" sz="36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xmlns="" id="{AE7C6E07-3F17-427D-9A2A-8A36A9EEAFA2}"/>
              </a:ext>
            </a:extLst>
          </p:cNvPr>
          <p:cNvCxnSpPr>
            <a:stCxn id="8" idx="2"/>
            <a:endCxn id="10" idx="0"/>
          </p:cNvCxnSpPr>
          <p:nvPr/>
        </p:nvCxnSpPr>
        <p:spPr>
          <a:xfrm flipH="1">
            <a:off x="3462126" y="1298715"/>
            <a:ext cx="4" cy="899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xmlns="" id="{C6F64AC7-F91D-418A-ADA3-77770ED65D61}"/>
              </a:ext>
            </a:extLst>
          </p:cNvPr>
          <p:cNvCxnSpPr>
            <a:cxnSpLocks/>
            <a:stCxn id="10" idx="2"/>
            <a:endCxn id="14" idx="0"/>
          </p:cNvCxnSpPr>
          <p:nvPr/>
        </p:nvCxnSpPr>
        <p:spPr>
          <a:xfrm>
            <a:off x="3462126" y="3029344"/>
            <a:ext cx="0" cy="608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xmlns="" id="{946D03D6-8F94-40D5-9D49-18AA850AB498}"/>
              </a:ext>
            </a:extLst>
          </p:cNvPr>
          <p:cNvCxnSpPr>
            <a:cxnSpLocks/>
            <a:stCxn id="14" idx="2"/>
            <a:endCxn id="16" idx="0"/>
          </p:cNvCxnSpPr>
          <p:nvPr/>
        </p:nvCxnSpPr>
        <p:spPr>
          <a:xfrm>
            <a:off x="3462126" y="4468426"/>
            <a:ext cx="1" cy="476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de Seta Reta 28">
            <a:extLst>
              <a:ext uri="{FF2B5EF4-FFF2-40B4-BE49-F238E27FC236}">
                <a16:creationId xmlns:a16="http://schemas.microsoft.com/office/drawing/2014/main" xmlns="" id="{E21ACC66-A128-4BC9-B8AB-D33C818C592D}"/>
              </a:ext>
            </a:extLst>
          </p:cNvPr>
          <p:cNvCxnSpPr>
            <a:cxnSpLocks/>
            <a:stCxn id="9" idx="2"/>
            <a:endCxn id="12" idx="0"/>
          </p:cNvCxnSpPr>
          <p:nvPr/>
        </p:nvCxnSpPr>
        <p:spPr>
          <a:xfrm flipH="1">
            <a:off x="8676858" y="1298715"/>
            <a:ext cx="1" cy="8559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ector de Seta Reta 31">
            <a:extLst>
              <a:ext uri="{FF2B5EF4-FFF2-40B4-BE49-F238E27FC236}">
                <a16:creationId xmlns:a16="http://schemas.microsoft.com/office/drawing/2014/main" xmlns="" id="{307BB10D-0D95-48A7-A7CD-51749C96C37A}"/>
              </a:ext>
            </a:extLst>
          </p:cNvPr>
          <p:cNvCxnSpPr>
            <a:cxnSpLocks/>
            <a:stCxn id="12" idx="2"/>
            <a:endCxn id="18" idx="0"/>
          </p:cNvCxnSpPr>
          <p:nvPr/>
        </p:nvCxnSpPr>
        <p:spPr>
          <a:xfrm>
            <a:off x="8676858" y="2985699"/>
            <a:ext cx="1" cy="651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de Seta Reta 34">
            <a:extLst>
              <a:ext uri="{FF2B5EF4-FFF2-40B4-BE49-F238E27FC236}">
                <a16:creationId xmlns:a16="http://schemas.microsoft.com/office/drawing/2014/main" xmlns="" id="{4BDF06A6-CB90-4D01-B074-E185EA673900}"/>
              </a:ext>
            </a:extLst>
          </p:cNvPr>
          <p:cNvCxnSpPr>
            <a:cxnSpLocks/>
            <a:stCxn id="18" idx="2"/>
            <a:endCxn id="20" idx="0"/>
          </p:cNvCxnSpPr>
          <p:nvPr/>
        </p:nvCxnSpPr>
        <p:spPr>
          <a:xfrm>
            <a:off x="8676859" y="4468426"/>
            <a:ext cx="0" cy="476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CaixaDeTexto 43">
            <a:extLst>
              <a:ext uri="{FF2B5EF4-FFF2-40B4-BE49-F238E27FC236}">
                <a16:creationId xmlns:a16="http://schemas.microsoft.com/office/drawing/2014/main" xmlns="" id="{9A7998FD-B68D-455E-8CCD-82E3F50ABC47}"/>
              </a:ext>
            </a:extLst>
          </p:cNvPr>
          <p:cNvSpPr txBox="1"/>
          <p:nvPr/>
        </p:nvSpPr>
        <p:spPr>
          <a:xfrm>
            <a:off x="1239074" y="6129673"/>
            <a:ext cx="4446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Exemplo: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como a atividade de comprar materiais consome os materiais de escritório?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xmlns="" id="{6417E26F-864D-452B-844B-EA04994E153D}"/>
              </a:ext>
            </a:extLst>
          </p:cNvPr>
          <p:cNvSpPr txBox="1"/>
          <p:nvPr/>
        </p:nvSpPr>
        <p:spPr>
          <a:xfrm>
            <a:off x="6506825" y="6145240"/>
            <a:ext cx="4446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Exemplo: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como os produtos consomem a atividade de comprar materiais?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74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A8D125F2-3901-45E2-806A-CBEE1861CCEA}"/>
              </a:ext>
            </a:extLst>
          </p:cNvPr>
          <p:cNvSpPr txBox="1"/>
          <p:nvPr/>
        </p:nvSpPr>
        <p:spPr>
          <a:xfrm>
            <a:off x="1060173" y="3525631"/>
            <a:ext cx="1033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CIP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A2C6C280-18A3-46C3-A628-B754E75C919B}"/>
              </a:ext>
            </a:extLst>
          </p:cNvPr>
          <p:cNvSpPr txBox="1"/>
          <p:nvPr/>
        </p:nvSpPr>
        <p:spPr>
          <a:xfrm>
            <a:off x="4850293" y="2160652"/>
            <a:ext cx="2133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Atividade 1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3A317018-CD10-4B3A-BFE3-7B29B92269AD}"/>
              </a:ext>
            </a:extLst>
          </p:cNvPr>
          <p:cNvSpPr txBox="1"/>
          <p:nvPr/>
        </p:nvSpPr>
        <p:spPr>
          <a:xfrm>
            <a:off x="4850293" y="2874039"/>
            <a:ext cx="2133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Atividade 2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66B0B305-3A21-477A-9FC5-B454E0582D64}"/>
              </a:ext>
            </a:extLst>
          </p:cNvPr>
          <p:cNvSpPr txBox="1"/>
          <p:nvPr/>
        </p:nvSpPr>
        <p:spPr>
          <a:xfrm>
            <a:off x="4850293" y="3587426"/>
            <a:ext cx="2133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Atividade 3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056F8FE4-B6C1-4225-AFA7-1C67BC56E229}"/>
              </a:ext>
            </a:extLst>
          </p:cNvPr>
          <p:cNvSpPr txBox="1"/>
          <p:nvPr/>
        </p:nvSpPr>
        <p:spPr>
          <a:xfrm>
            <a:off x="4850293" y="4300813"/>
            <a:ext cx="2133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Atividade 4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B39F4DA9-8DA9-4F1A-BC21-5CC2B0758C0E}"/>
              </a:ext>
            </a:extLst>
          </p:cNvPr>
          <p:cNvSpPr txBox="1"/>
          <p:nvPr/>
        </p:nvSpPr>
        <p:spPr>
          <a:xfrm>
            <a:off x="4850293" y="5014200"/>
            <a:ext cx="2133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Atividade 5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DB9D901A-BAC6-4979-807F-6F2E374A3281}"/>
              </a:ext>
            </a:extLst>
          </p:cNvPr>
          <p:cNvSpPr txBox="1"/>
          <p:nvPr/>
        </p:nvSpPr>
        <p:spPr>
          <a:xfrm>
            <a:off x="9309651" y="1408471"/>
            <a:ext cx="1848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Produto 1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D0BD5424-8EA6-4051-A827-7C1DEFBE1309}"/>
              </a:ext>
            </a:extLst>
          </p:cNvPr>
          <p:cNvSpPr txBox="1"/>
          <p:nvPr/>
        </p:nvSpPr>
        <p:spPr>
          <a:xfrm>
            <a:off x="9309651" y="1931691"/>
            <a:ext cx="1848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Produto 2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28BE693D-50CC-4C68-975D-8806FE6946D1}"/>
              </a:ext>
            </a:extLst>
          </p:cNvPr>
          <p:cNvSpPr txBox="1"/>
          <p:nvPr/>
        </p:nvSpPr>
        <p:spPr>
          <a:xfrm>
            <a:off x="9309651" y="2435514"/>
            <a:ext cx="1848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Produto 3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0DE314B9-05F1-467E-80AB-9BBBC73D819C}"/>
              </a:ext>
            </a:extLst>
          </p:cNvPr>
          <p:cNvSpPr txBox="1"/>
          <p:nvPr/>
        </p:nvSpPr>
        <p:spPr>
          <a:xfrm>
            <a:off x="9309651" y="2958734"/>
            <a:ext cx="1848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Produto 4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xmlns="" id="{30627D46-114E-40DA-8A83-7A03E86F8FB4}"/>
              </a:ext>
            </a:extLst>
          </p:cNvPr>
          <p:cNvSpPr txBox="1"/>
          <p:nvPr/>
        </p:nvSpPr>
        <p:spPr>
          <a:xfrm>
            <a:off x="9309651" y="3481954"/>
            <a:ext cx="1848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Produto 5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xmlns="" id="{335207B8-7935-45D7-B41F-9621BA4E66A5}"/>
              </a:ext>
            </a:extLst>
          </p:cNvPr>
          <p:cNvSpPr txBox="1"/>
          <p:nvPr/>
        </p:nvSpPr>
        <p:spPr>
          <a:xfrm>
            <a:off x="9309651" y="3985777"/>
            <a:ext cx="1848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Produto 6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xmlns="" id="{3323493C-C1A5-433C-994A-8B782277E519}"/>
              </a:ext>
            </a:extLst>
          </p:cNvPr>
          <p:cNvSpPr txBox="1"/>
          <p:nvPr/>
        </p:nvSpPr>
        <p:spPr>
          <a:xfrm>
            <a:off x="9309651" y="4508997"/>
            <a:ext cx="1848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Produto 7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xmlns="" id="{6D624EBE-10DE-4706-B348-434087F7C106}"/>
              </a:ext>
            </a:extLst>
          </p:cNvPr>
          <p:cNvSpPr txBox="1"/>
          <p:nvPr/>
        </p:nvSpPr>
        <p:spPr>
          <a:xfrm>
            <a:off x="9309651" y="5032217"/>
            <a:ext cx="1848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Produto 8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xmlns="" id="{C8AF0987-FC52-4B93-88E7-A309ECF60B3B}"/>
              </a:ext>
            </a:extLst>
          </p:cNvPr>
          <p:cNvSpPr txBox="1"/>
          <p:nvPr/>
        </p:nvSpPr>
        <p:spPr>
          <a:xfrm>
            <a:off x="9309651" y="5555437"/>
            <a:ext cx="1848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Produto 9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Conector de Seta Reta 44">
            <a:extLst>
              <a:ext uri="{FF2B5EF4-FFF2-40B4-BE49-F238E27FC236}">
                <a16:creationId xmlns:a16="http://schemas.microsoft.com/office/drawing/2014/main" xmlns="" id="{ECA154DC-2479-41FD-8475-47B4B48B4648}"/>
              </a:ext>
            </a:extLst>
          </p:cNvPr>
          <p:cNvCxnSpPr>
            <a:stCxn id="2" idx="3"/>
            <a:endCxn id="3" idx="1"/>
          </p:cNvCxnSpPr>
          <p:nvPr/>
        </p:nvCxnSpPr>
        <p:spPr>
          <a:xfrm flipV="1">
            <a:off x="2093842" y="2422262"/>
            <a:ext cx="2756451" cy="1457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e Seta Reta 46">
            <a:extLst>
              <a:ext uri="{FF2B5EF4-FFF2-40B4-BE49-F238E27FC236}">
                <a16:creationId xmlns:a16="http://schemas.microsoft.com/office/drawing/2014/main" xmlns="" id="{FACCED91-B395-4CB1-B5B8-F079F94CE005}"/>
              </a:ext>
            </a:extLst>
          </p:cNvPr>
          <p:cNvCxnSpPr>
            <a:stCxn id="2" idx="3"/>
            <a:endCxn id="4" idx="1"/>
          </p:cNvCxnSpPr>
          <p:nvPr/>
        </p:nvCxnSpPr>
        <p:spPr>
          <a:xfrm flipV="1">
            <a:off x="2093842" y="3135649"/>
            <a:ext cx="2756451" cy="743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de Seta Reta 48">
            <a:extLst>
              <a:ext uri="{FF2B5EF4-FFF2-40B4-BE49-F238E27FC236}">
                <a16:creationId xmlns:a16="http://schemas.microsoft.com/office/drawing/2014/main" xmlns="" id="{7DF47893-B7AF-47B5-824C-92F6352B2809}"/>
              </a:ext>
            </a:extLst>
          </p:cNvPr>
          <p:cNvCxnSpPr>
            <a:stCxn id="2" idx="3"/>
            <a:endCxn id="5" idx="1"/>
          </p:cNvCxnSpPr>
          <p:nvPr/>
        </p:nvCxnSpPr>
        <p:spPr>
          <a:xfrm flipV="1">
            <a:off x="2093842" y="3849036"/>
            <a:ext cx="2756451" cy="30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de Seta Reta 50">
            <a:extLst>
              <a:ext uri="{FF2B5EF4-FFF2-40B4-BE49-F238E27FC236}">
                <a16:creationId xmlns:a16="http://schemas.microsoft.com/office/drawing/2014/main" xmlns="" id="{8D5E7CBD-27B2-46A6-9A31-A6E9A34CDCB8}"/>
              </a:ext>
            </a:extLst>
          </p:cNvPr>
          <p:cNvCxnSpPr>
            <a:stCxn id="2" idx="3"/>
            <a:endCxn id="6" idx="1"/>
          </p:cNvCxnSpPr>
          <p:nvPr/>
        </p:nvCxnSpPr>
        <p:spPr>
          <a:xfrm>
            <a:off x="2093842" y="3879574"/>
            <a:ext cx="2756451" cy="682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de Seta Reta 52">
            <a:extLst>
              <a:ext uri="{FF2B5EF4-FFF2-40B4-BE49-F238E27FC236}">
                <a16:creationId xmlns:a16="http://schemas.microsoft.com/office/drawing/2014/main" xmlns="" id="{BECA5F3A-D2CB-4068-AF80-73B353D28746}"/>
              </a:ext>
            </a:extLst>
          </p:cNvPr>
          <p:cNvCxnSpPr>
            <a:stCxn id="2" idx="3"/>
            <a:endCxn id="7" idx="1"/>
          </p:cNvCxnSpPr>
          <p:nvPr/>
        </p:nvCxnSpPr>
        <p:spPr>
          <a:xfrm>
            <a:off x="2093842" y="3879574"/>
            <a:ext cx="2756451" cy="1396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de Seta Reta 54">
            <a:extLst>
              <a:ext uri="{FF2B5EF4-FFF2-40B4-BE49-F238E27FC236}">
                <a16:creationId xmlns:a16="http://schemas.microsoft.com/office/drawing/2014/main" xmlns="" id="{A3922C12-491A-42DC-8406-5638ABD3C83A}"/>
              </a:ext>
            </a:extLst>
          </p:cNvPr>
          <p:cNvCxnSpPr>
            <a:stCxn id="3" idx="3"/>
            <a:endCxn id="11" idx="1"/>
          </p:cNvCxnSpPr>
          <p:nvPr/>
        </p:nvCxnSpPr>
        <p:spPr>
          <a:xfrm flipV="1">
            <a:off x="6983894" y="1670081"/>
            <a:ext cx="2325757" cy="75218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de Seta Reta 56">
            <a:extLst>
              <a:ext uri="{FF2B5EF4-FFF2-40B4-BE49-F238E27FC236}">
                <a16:creationId xmlns:a16="http://schemas.microsoft.com/office/drawing/2014/main" xmlns="" id="{9EAD25A1-34F4-4201-B351-59552B18021B}"/>
              </a:ext>
            </a:extLst>
          </p:cNvPr>
          <p:cNvCxnSpPr>
            <a:stCxn id="3" idx="3"/>
            <a:endCxn id="43" idx="1"/>
          </p:cNvCxnSpPr>
          <p:nvPr/>
        </p:nvCxnSpPr>
        <p:spPr>
          <a:xfrm>
            <a:off x="6983894" y="2422262"/>
            <a:ext cx="2325757" cy="339478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>
            <a:extLst>
              <a:ext uri="{FF2B5EF4-FFF2-40B4-BE49-F238E27FC236}">
                <a16:creationId xmlns:a16="http://schemas.microsoft.com/office/drawing/2014/main" xmlns="" id="{BFC048B9-C95D-47F2-A718-520D80D7519A}"/>
              </a:ext>
            </a:extLst>
          </p:cNvPr>
          <p:cNvCxnSpPr>
            <a:stCxn id="3" idx="3"/>
            <a:endCxn id="39" idx="1"/>
          </p:cNvCxnSpPr>
          <p:nvPr/>
        </p:nvCxnSpPr>
        <p:spPr>
          <a:xfrm>
            <a:off x="6983894" y="2422262"/>
            <a:ext cx="2325757" cy="234834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de Seta Reta 60">
            <a:extLst>
              <a:ext uri="{FF2B5EF4-FFF2-40B4-BE49-F238E27FC236}">
                <a16:creationId xmlns:a16="http://schemas.microsoft.com/office/drawing/2014/main" xmlns="" id="{CF1A664D-BD37-4A5D-88F1-CE76AEA6BB88}"/>
              </a:ext>
            </a:extLst>
          </p:cNvPr>
          <p:cNvCxnSpPr>
            <a:stCxn id="4" idx="3"/>
            <a:endCxn id="13" idx="1"/>
          </p:cNvCxnSpPr>
          <p:nvPr/>
        </p:nvCxnSpPr>
        <p:spPr>
          <a:xfrm flipV="1">
            <a:off x="6983894" y="2193301"/>
            <a:ext cx="2325757" cy="94234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de Seta Reta 62">
            <a:extLst>
              <a:ext uri="{FF2B5EF4-FFF2-40B4-BE49-F238E27FC236}">
                <a16:creationId xmlns:a16="http://schemas.microsoft.com/office/drawing/2014/main" xmlns="" id="{35488DF4-B99D-4188-AC8D-191DB2C138ED}"/>
              </a:ext>
            </a:extLst>
          </p:cNvPr>
          <p:cNvCxnSpPr>
            <a:stCxn id="4" idx="3"/>
            <a:endCxn id="15" idx="1"/>
          </p:cNvCxnSpPr>
          <p:nvPr/>
        </p:nvCxnSpPr>
        <p:spPr>
          <a:xfrm flipV="1">
            <a:off x="6983894" y="2697124"/>
            <a:ext cx="2325757" cy="43852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de Seta Reta 64">
            <a:extLst>
              <a:ext uri="{FF2B5EF4-FFF2-40B4-BE49-F238E27FC236}">
                <a16:creationId xmlns:a16="http://schemas.microsoft.com/office/drawing/2014/main" xmlns="" id="{606BE568-D9E2-4064-8333-B97100AF3083}"/>
              </a:ext>
            </a:extLst>
          </p:cNvPr>
          <p:cNvCxnSpPr>
            <a:stCxn id="4" idx="3"/>
            <a:endCxn id="17" idx="1"/>
          </p:cNvCxnSpPr>
          <p:nvPr/>
        </p:nvCxnSpPr>
        <p:spPr>
          <a:xfrm>
            <a:off x="6983894" y="3135649"/>
            <a:ext cx="2325757" cy="8469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de Seta Reta 66">
            <a:extLst>
              <a:ext uri="{FF2B5EF4-FFF2-40B4-BE49-F238E27FC236}">
                <a16:creationId xmlns:a16="http://schemas.microsoft.com/office/drawing/2014/main" xmlns="" id="{B567FBBD-76AD-49AF-8717-29A1BF682B2A}"/>
              </a:ext>
            </a:extLst>
          </p:cNvPr>
          <p:cNvCxnSpPr>
            <a:stCxn id="5" idx="3"/>
            <a:endCxn id="43" idx="1"/>
          </p:cNvCxnSpPr>
          <p:nvPr/>
        </p:nvCxnSpPr>
        <p:spPr>
          <a:xfrm>
            <a:off x="6983894" y="3849036"/>
            <a:ext cx="2325757" cy="1968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de Seta Reta 68">
            <a:extLst>
              <a:ext uri="{FF2B5EF4-FFF2-40B4-BE49-F238E27FC236}">
                <a16:creationId xmlns:a16="http://schemas.microsoft.com/office/drawing/2014/main" xmlns="" id="{82E63932-9098-49B0-90C0-4224C5933997}"/>
              </a:ext>
            </a:extLst>
          </p:cNvPr>
          <p:cNvCxnSpPr>
            <a:stCxn id="5" idx="3"/>
            <a:endCxn id="37" idx="1"/>
          </p:cNvCxnSpPr>
          <p:nvPr/>
        </p:nvCxnSpPr>
        <p:spPr>
          <a:xfrm>
            <a:off x="6983894" y="3849036"/>
            <a:ext cx="2325757" cy="3983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de Seta Reta 70">
            <a:extLst>
              <a:ext uri="{FF2B5EF4-FFF2-40B4-BE49-F238E27FC236}">
                <a16:creationId xmlns:a16="http://schemas.microsoft.com/office/drawing/2014/main" xmlns="" id="{0BF71366-B195-4901-B01E-31EBB940AF2D}"/>
              </a:ext>
            </a:extLst>
          </p:cNvPr>
          <p:cNvCxnSpPr>
            <a:stCxn id="5" idx="3"/>
            <a:endCxn id="15" idx="1"/>
          </p:cNvCxnSpPr>
          <p:nvPr/>
        </p:nvCxnSpPr>
        <p:spPr>
          <a:xfrm flipV="1">
            <a:off x="6983894" y="2697124"/>
            <a:ext cx="2325757" cy="1151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de Seta Reta 72">
            <a:extLst>
              <a:ext uri="{FF2B5EF4-FFF2-40B4-BE49-F238E27FC236}">
                <a16:creationId xmlns:a16="http://schemas.microsoft.com/office/drawing/2014/main" xmlns="" id="{9958B9B4-7D28-4F5E-AE4F-9D455F7E6176}"/>
              </a:ext>
            </a:extLst>
          </p:cNvPr>
          <p:cNvCxnSpPr>
            <a:stCxn id="6" idx="3"/>
            <a:endCxn id="31" idx="1"/>
          </p:cNvCxnSpPr>
          <p:nvPr/>
        </p:nvCxnSpPr>
        <p:spPr>
          <a:xfrm flipV="1">
            <a:off x="6983894" y="3743564"/>
            <a:ext cx="2325757" cy="818859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de Seta Reta 74">
            <a:extLst>
              <a:ext uri="{FF2B5EF4-FFF2-40B4-BE49-F238E27FC236}">
                <a16:creationId xmlns:a16="http://schemas.microsoft.com/office/drawing/2014/main" xmlns="" id="{BB7813A0-2463-4449-A9D4-C088A149948F}"/>
              </a:ext>
            </a:extLst>
          </p:cNvPr>
          <p:cNvCxnSpPr>
            <a:stCxn id="6" idx="3"/>
            <a:endCxn id="41" idx="1"/>
          </p:cNvCxnSpPr>
          <p:nvPr/>
        </p:nvCxnSpPr>
        <p:spPr>
          <a:xfrm>
            <a:off x="6983894" y="4562423"/>
            <a:ext cx="2325757" cy="731404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de Seta Reta 76">
            <a:extLst>
              <a:ext uri="{FF2B5EF4-FFF2-40B4-BE49-F238E27FC236}">
                <a16:creationId xmlns:a16="http://schemas.microsoft.com/office/drawing/2014/main" xmlns="" id="{9192D6A8-1F68-49A7-A97D-E2CAD3C5C3ED}"/>
              </a:ext>
            </a:extLst>
          </p:cNvPr>
          <p:cNvCxnSpPr>
            <a:stCxn id="6" idx="3"/>
            <a:endCxn id="11" idx="1"/>
          </p:cNvCxnSpPr>
          <p:nvPr/>
        </p:nvCxnSpPr>
        <p:spPr>
          <a:xfrm flipV="1">
            <a:off x="6983894" y="1670081"/>
            <a:ext cx="2325757" cy="2892342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de Seta Reta 78">
            <a:extLst>
              <a:ext uri="{FF2B5EF4-FFF2-40B4-BE49-F238E27FC236}">
                <a16:creationId xmlns:a16="http://schemas.microsoft.com/office/drawing/2014/main" xmlns="" id="{5FE18CC0-70E2-44EE-AB5E-B10D6CCEFD2D}"/>
              </a:ext>
            </a:extLst>
          </p:cNvPr>
          <p:cNvCxnSpPr>
            <a:stCxn id="7" idx="3"/>
            <a:endCxn id="39" idx="1"/>
          </p:cNvCxnSpPr>
          <p:nvPr/>
        </p:nvCxnSpPr>
        <p:spPr>
          <a:xfrm flipV="1">
            <a:off x="6983894" y="4770607"/>
            <a:ext cx="2325757" cy="505203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de Seta Reta 80">
            <a:extLst>
              <a:ext uri="{FF2B5EF4-FFF2-40B4-BE49-F238E27FC236}">
                <a16:creationId xmlns:a16="http://schemas.microsoft.com/office/drawing/2014/main" xmlns="" id="{3EC328F2-405C-4E08-BFC8-A7BD81535216}"/>
              </a:ext>
            </a:extLst>
          </p:cNvPr>
          <p:cNvCxnSpPr>
            <a:stCxn id="7" idx="3"/>
            <a:endCxn id="41" idx="1"/>
          </p:cNvCxnSpPr>
          <p:nvPr/>
        </p:nvCxnSpPr>
        <p:spPr>
          <a:xfrm>
            <a:off x="6983894" y="5275810"/>
            <a:ext cx="2325757" cy="1801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de Seta Reta 82">
            <a:extLst>
              <a:ext uri="{FF2B5EF4-FFF2-40B4-BE49-F238E27FC236}">
                <a16:creationId xmlns:a16="http://schemas.microsoft.com/office/drawing/2014/main" xmlns="" id="{82D0D509-3A42-4897-8BDC-F106CF552FB0}"/>
              </a:ext>
            </a:extLst>
          </p:cNvPr>
          <p:cNvCxnSpPr>
            <a:stCxn id="7" idx="3"/>
            <a:endCxn id="31" idx="1"/>
          </p:cNvCxnSpPr>
          <p:nvPr/>
        </p:nvCxnSpPr>
        <p:spPr>
          <a:xfrm flipV="1">
            <a:off x="6983894" y="3743564"/>
            <a:ext cx="2325757" cy="1532246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have Esquerda 84">
            <a:extLst>
              <a:ext uri="{FF2B5EF4-FFF2-40B4-BE49-F238E27FC236}">
                <a16:creationId xmlns:a16="http://schemas.microsoft.com/office/drawing/2014/main" xmlns="" id="{A9CC25E7-3E2F-4DE0-96E2-88BCB2A0048F}"/>
              </a:ext>
            </a:extLst>
          </p:cNvPr>
          <p:cNvSpPr/>
          <p:nvPr/>
        </p:nvSpPr>
        <p:spPr>
          <a:xfrm rot="5400000">
            <a:off x="3428650" y="56160"/>
            <a:ext cx="86837" cy="2756453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CaixaDeTexto 86">
            <a:extLst>
              <a:ext uri="{FF2B5EF4-FFF2-40B4-BE49-F238E27FC236}">
                <a16:creationId xmlns:a16="http://schemas.microsoft.com/office/drawing/2014/main" xmlns="" id="{AD4ABFCA-FBF8-4D7F-A37C-F9342E41EBBF}"/>
              </a:ext>
            </a:extLst>
          </p:cNvPr>
          <p:cNvSpPr txBox="1"/>
          <p:nvPr/>
        </p:nvSpPr>
        <p:spPr>
          <a:xfrm>
            <a:off x="2405266" y="765167"/>
            <a:ext cx="2133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1º estágio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Chave Esquerda 88">
            <a:extLst>
              <a:ext uri="{FF2B5EF4-FFF2-40B4-BE49-F238E27FC236}">
                <a16:creationId xmlns:a16="http://schemas.microsoft.com/office/drawing/2014/main" xmlns="" id="{AF2EE25B-9C88-4252-B44C-4E1D80C08064}"/>
              </a:ext>
            </a:extLst>
          </p:cNvPr>
          <p:cNvSpPr/>
          <p:nvPr/>
        </p:nvSpPr>
        <p:spPr>
          <a:xfrm rot="5400000">
            <a:off x="8101852" y="127789"/>
            <a:ext cx="116335" cy="2445029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CaixaDeTexto 90">
            <a:extLst>
              <a:ext uri="{FF2B5EF4-FFF2-40B4-BE49-F238E27FC236}">
                <a16:creationId xmlns:a16="http://schemas.microsoft.com/office/drawing/2014/main" xmlns="" id="{DE45BC8F-AA64-438A-AB4C-6677B7A6F937}"/>
              </a:ext>
            </a:extLst>
          </p:cNvPr>
          <p:cNvSpPr txBox="1"/>
          <p:nvPr/>
        </p:nvSpPr>
        <p:spPr>
          <a:xfrm>
            <a:off x="7176050" y="722243"/>
            <a:ext cx="2133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2º estágio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180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85DF0C-CE4D-4358-BAB3-E610AB7BD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363"/>
            <a:ext cx="10515600" cy="1325563"/>
          </a:xfrm>
        </p:spPr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Atividade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0E700F2-473B-485B-9D07-03E1C3128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0655"/>
            <a:ext cx="10515600" cy="946883"/>
          </a:xfrm>
        </p:spPr>
        <p:txBody>
          <a:bodyPr/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Partindo do exemplo que vimos anteriormente, vamos considerar estes custos para as atividades: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xmlns="" id="{D534D09D-95BC-4F10-8299-976A43297E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958043"/>
              </p:ext>
            </p:extLst>
          </p:nvPr>
        </p:nvGraphicFramePr>
        <p:xfrm>
          <a:off x="2031999" y="2196887"/>
          <a:ext cx="8127999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xmlns="" val="347382351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278200838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1176243150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Levantamento das atividades relevantes de cada departamento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1984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Departamentos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Custos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2202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Compras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Comprar materiais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Desenvolver Fornecedores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16.000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12.000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6770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Almoxarifado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Receber materiais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Movimentar materiais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12.350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8814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Adm. Produção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Programar produção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Controlar produção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16.000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13.850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4019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Corte e Costura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Cortar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Costurar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29.000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28.600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5227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Acabamento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Acabar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Despachar produtos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14.000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32.200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5165963"/>
                  </a:ext>
                </a:extLst>
              </a:tr>
            </a:tbl>
          </a:graphicData>
        </a:graphic>
      </p:graphicFrame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xmlns="" id="{177F285F-F781-4773-BB1E-E8E835A5D176}"/>
              </a:ext>
            </a:extLst>
          </p:cNvPr>
          <p:cNvSpPr txBox="1">
            <a:spLocks/>
          </p:cNvSpPr>
          <p:nvPr/>
        </p:nvSpPr>
        <p:spPr>
          <a:xfrm>
            <a:off x="838199" y="5697345"/>
            <a:ext cx="10515600" cy="946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Importante: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método de rateio para as atividades (primeiro estágio) é muito semelhante ao que vimos até agora.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8225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</TotalTime>
  <Words>1045</Words>
  <Application>Microsoft Office PowerPoint</Application>
  <PresentationFormat>Personalizar</PresentationFormat>
  <Paragraphs>250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Custeio ABC</vt:lpstr>
      <vt:lpstr>Apresentação do PowerPoint</vt:lpstr>
      <vt:lpstr>Atividade</vt:lpstr>
      <vt:lpstr>Atividade</vt:lpstr>
      <vt:lpstr>Apropriação dos custos</vt:lpstr>
      <vt:lpstr>Direcionador de custos</vt:lpstr>
      <vt:lpstr>Apresentação do PowerPoint</vt:lpstr>
      <vt:lpstr>Apresentação do PowerPoint</vt:lpstr>
      <vt:lpstr>Atividade</vt:lpstr>
      <vt:lpstr>Atividade</vt:lpstr>
      <vt:lpstr>Atividade</vt:lpstr>
      <vt:lpstr>Apropriação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Matheus Pinheiro</dc:creator>
  <cp:lastModifiedBy>Usuário do Windows</cp:lastModifiedBy>
  <cp:revision>55</cp:revision>
  <dcterms:created xsi:type="dcterms:W3CDTF">2020-08-18T17:48:50Z</dcterms:created>
  <dcterms:modified xsi:type="dcterms:W3CDTF">2020-10-05T16:03:41Z</dcterms:modified>
</cp:coreProperties>
</file>