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3"/>
  </p:notesMasterIdLst>
  <p:sldIdLst>
    <p:sldId id="256" r:id="rId2"/>
    <p:sldId id="259" r:id="rId3"/>
    <p:sldId id="260" r:id="rId4"/>
    <p:sldId id="272" r:id="rId5"/>
    <p:sldId id="261" r:id="rId6"/>
    <p:sldId id="276" r:id="rId7"/>
    <p:sldId id="273" r:id="rId8"/>
    <p:sldId id="277" r:id="rId9"/>
    <p:sldId id="279" r:id="rId10"/>
    <p:sldId id="278" r:id="rId11"/>
    <p:sldId id="280" r:id="rId12"/>
    <p:sldId id="262" r:id="rId13"/>
    <p:sldId id="274" r:id="rId14"/>
    <p:sldId id="281" r:id="rId15"/>
    <p:sldId id="282" r:id="rId16"/>
    <p:sldId id="283" r:id="rId17"/>
    <p:sldId id="263" r:id="rId18"/>
    <p:sldId id="275" r:id="rId19"/>
    <p:sldId id="284" r:id="rId20"/>
    <p:sldId id="285" r:id="rId21"/>
    <p:sldId id="264" r:id="rId22"/>
    <p:sldId id="286" r:id="rId23"/>
    <p:sldId id="287" r:id="rId24"/>
    <p:sldId id="288" r:id="rId25"/>
    <p:sldId id="289" r:id="rId26"/>
    <p:sldId id="290" r:id="rId27"/>
    <p:sldId id="291" r:id="rId28"/>
    <p:sldId id="265" r:id="rId29"/>
    <p:sldId id="292" r:id="rId30"/>
    <p:sldId id="293" r:id="rId31"/>
    <p:sldId id="266" r:id="rId32"/>
    <p:sldId id="294" r:id="rId33"/>
    <p:sldId id="295" r:id="rId34"/>
    <p:sldId id="267" r:id="rId35"/>
    <p:sldId id="297" r:id="rId36"/>
    <p:sldId id="299" r:id="rId37"/>
    <p:sldId id="298" r:id="rId38"/>
    <p:sldId id="268" r:id="rId39"/>
    <p:sldId id="300" r:id="rId40"/>
    <p:sldId id="308" r:id="rId41"/>
    <p:sldId id="301" r:id="rId42"/>
    <p:sldId id="309" r:id="rId43"/>
    <p:sldId id="310" r:id="rId44"/>
    <p:sldId id="269" r:id="rId45"/>
    <p:sldId id="302" r:id="rId46"/>
    <p:sldId id="311" r:id="rId47"/>
    <p:sldId id="303" r:id="rId48"/>
    <p:sldId id="270" r:id="rId49"/>
    <p:sldId id="305" r:id="rId50"/>
    <p:sldId id="271" r:id="rId51"/>
    <p:sldId id="307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o zanforlin" initials="sz" lastIdx="1" clrIdx="0">
    <p:extLst>
      <p:ext uri="{19B8F6BF-5375-455C-9EA6-DF929625EA0E}">
        <p15:presenceInfo xmlns:p15="http://schemas.microsoft.com/office/powerpoint/2012/main" userId="27afce00c421e8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78" d="100"/>
          <a:sy n="78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82EE-7859-43C3-BD1F-7B4F0DAB0F46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5DB85-51F6-4F8B-9C9B-239CB5AE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0426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5598A-3BAC-4446-A6F4-A5830ABD4FE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4F7E95-2AEA-4C90-8528-C659D04F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548680"/>
            <a:ext cx="6947127" cy="3488266"/>
          </a:xfrm>
        </p:spPr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13 – </a:t>
            </a:r>
            <a:r>
              <a:rPr lang="en-US" dirty="0" err="1"/>
              <a:t>Transporte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 err="1"/>
              <a:t>Carga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Amanda </a:t>
            </a:r>
            <a:r>
              <a:rPr lang="en-US" sz="2000" dirty="0" err="1"/>
              <a:t>Andreossi</a:t>
            </a:r>
            <a:r>
              <a:rPr lang="en-US" sz="2000" dirty="0"/>
              <a:t> 	Henrique Watanabe</a:t>
            </a:r>
          </a:p>
          <a:p>
            <a:r>
              <a:rPr lang="en-US" sz="2000" dirty="0"/>
              <a:t>Ana Beatriz </a:t>
            </a:r>
            <a:r>
              <a:rPr lang="en-US" sz="2000" dirty="0" err="1"/>
              <a:t>Zanforlin</a:t>
            </a:r>
            <a:r>
              <a:rPr lang="en-US" sz="2000" dirty="0"/>
              <a:t> 		        Luiza Ferreira</a:t>
            </a:r>
          </a:p>
          <a:p>
            <a:r>
              <a:rPr lang="en-US" sz="2000" dirty="0"/>
              <a:t>Ana </a:t>
            </a:r>
            <a:r>
              <a:rPr lang="en-US" sz="2000" dirty="0" err="1"/>
              <a:t>Flávia</a:t>
            </a:r>
            <a:r>
              <a:rPr lang="en-US" sz="2000" dirty="0"/>
              <a:t> </a:t>
            </a:r>
            <a:r>
              <a:rPr lang="en-US" sz="2000" dirty="0" err="1"/>
              <a:t>Voltarelli</a:t>
            </a:r>
            <a:r>
              <a:rPr lang="en-US" sz="2000" dirty="0"/>
              <a:t> 	       Matheus Ferreira</a:t>
            </a:r>
          </a:p>
          <a:p>
            <a:r>
              <a:rPr lang="en-US" sz="2000" dirty="0"/>
              <a:t>Henrique </a:t>
            </a:r>
            <a:r>
              <a:rPr lang="en-US" sz="2000" dirty="0" err="1"/>
              <a:t>Cadioli</a:t>
            </a:r>
            <a:r>
              <a:rPr lang="en-US" sz="2000" dirty="0"/>
              <a:t> 		      Peterson Claro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7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Navios de contêineres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134" y="2060848"/>
            <a:ext cx="7704666" cy="395492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Solução foi a </a:t>
            </a:r>
            <a:r>
              <a:rPr lang="pt-BR" sz="2000" b="1" dirty="0"/>
              <a:t>padronização da unidade de carga</a:t>
            </a:r>
            <a:r>
              <a:rPr lang="pt-BR" sz="2000" dirty="0"/>
              <a:t>, com o surgimento dos </a:t>
            </a:r>
            <a:r>
              <a:rPr lang="pt-BR" sz="2000" b="1" dirty="0"/>
              <a:t>contêineres</a:t>
            </a:r>
            <a:r>
              <a:rPr lang="pt-BR" sz="2000" dirty="0"/>
              <a:t> – permitiu investimentos em sistemas automatizados de transporte, elevando produtividade</a:t>
            </a:r>
          </a:p>
          <a:p>
            <a:r>
              <a:rPr lang="pt-BR" sz="2000" dirty="0"/>
              <a:t>3 principais componentes:</a:t>
            </a:r>
          </a:p>
          <a:p>
            <a:pPr lvl="1"/>
            <a:r>
              <a:rPr lang="pt-BR" sz="1800" dirty="0"/>
              <a:t>Criação de unidade padronizada de carga</a:t>
            </a:r>
          </a:p>
          <a:p>
            <a:pPr lvl="1"/>
            <a:r>
              <a:rPr lang="pt-BR" sz="1800" dirty="0"/>
              <a:t>Integração do sistema de transporte</a:t>
            </a:r>
          </a:p>
          <a:p>
            <a:pPr lvl="1"/>
            <a:r>
              <a:rPr lang="pt-BR" sz="1800" dirty="0"/>
              <a:t>Criação de unidades de alta velocidade para manuseio de carga</a:t>
            </a:r>
            <a:endParaRPr lang="pt-BR" sz="2000" dirty="0"/>
          </a:p>
          <a:p>
            <a:r>
              <a:rPr lang="pt-BR" sz="2000" dirty="0"/>
              <a:t>Primeiros casos de sucesso:</a:t>
            </a:r>
          </a:p>
          <a:p>
            <a:pPr lvl="1"/>
            <a:r>
              <a:rPr lang="pt-BR" sz="1800" dirty="0"/>
              <a:t>1956: rota Nova Jérsei-Houston – significativa melhora no preço/</a:t>
            </a:r>
            <a:r>
              <a:rPr lang="pt-BR" sz="1800" dirty="0" err="1"/>
              <a:t>ton</a:t>
            </a:r>
            <a:endParaRPr lang="pt-BR" sz="1800" dirty="0"/>
          </a:p>
          <a:p>
            <a:pPr lvl="1"/>
            <a:r>
              <a:rPr lang="pt-BR" sz="1800" dirty="0"/>
              <a:t>1957: rota Newark-Miami – significativa melhora no tempo de entrega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5916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Navios de contêineres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7704666" cy="419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Aumento da </a:t>
            </a:r>
            <a:r>
              <a:rPr lang="pt-BR" sz="2000" b="1" dirty="0"/>
              <a:t>produtividade dos terminais</a:t>
            </a:r>
          </a:p>
          <a:p>
            <a:pPr marL="742950" lvl="2"/>
            <a:r>
              <a:rPr lang="pt-BR" dirty="0"/>
              <a:t>Por berços de carga geral:  de 100 a 150 mil </a:t>
            </a:r>
            <a:r>
              <a:rPr lang="pt-BR" dirty="0" err="1"/>
              <a:t>ton</a:t>
            </a:r>
            <a:r>
              <a:rPr lang="pt-BR" dirty="0"/>
              <a:t>/ano</a:t>
            </a:r>
          </a:p>
          <a:p>
            <a:pPr marL="742950" lvl="2"/>
            <a:r>
              <a:rPr lang="pt-BR" dirty="0"/>
              <a:t>Um dos berços de terminais de contêineres: de 1 a 2 milhões </a:t>
            </a:r>
            <a:r>
              <a:rPr lang="pt-BR" dirty="0" err="1"/>
              <a:t>ton</a:t>
            </a:r>
            <a:r>
              <a:rPr lang="pt-BR" dirty="0"/>
              <a:t>/ano</a:t>
            </a:r>
          </a:p>
          <a:p>
            <a:r>
              <a:rPr lang="pt-BR" sz="2000" dirty="0"/>
              <a:t>Aumento da </a:t>
            </a:r>
            <a:r>
              <a:rPr lang="pt-BR" sz="2000" b="1" dirty="0"/>
              <a:t>compatibilidade entre intermodais</a:t>
            </a:r>
          </a:p>
          <a:p>
            <a:r>
              <a:rPr lang="pt-BR" sz="2000" dirty="0"/>
              <a:t>Redução do </a:t>
            </a:r>
            <a:r>
              <a:rPr lang="pt-BR" sz="2000" b="1" dirty="0"/>
              <a:t>tempo em porto</a:t>
            </a:r>
          </a:p>
          <a:p>
            <a:pPr lvl="1"/>
            <a:r>
              <a:rPr lang="pt-BR" sz="1800" dirty="0"/>
              <a:t>De 40% para 17%, de acordo com estudo publicado em 1985</a:t>
            </a:r>
          </a:p>
          <a:p>
            <a:r>
              <a:rPr lang="pt-BR" sz="2000" dirty="0"/>
              <a:t>Outras consequências:</a:t>
            </a:r>
          </a:p>
          <a:p>
            <a:r>
              <a:rPr lang="pt-BR" sz="1800" dirty="0"/>
              <a:t>Introdução da </a:t>
            </a:r>
            <a:r>
              <a:rPr lang="pt-BR" sz="1800" b="1" dirty="0"/>
              <a:t>logística </a:t>
            </a:r>
            <a:r>
              <a:rPr lang="pt-BR" sz="1800" dirty="0"/>
              <a:t>como parte do negócio</a:t>
            </a:r>
          </a:p>
          <a:p>
            <a:r>
              <a:rPr lang="pt-BR" sz="1800" dirty="0"/>
              <a:t>Introdução de novo modelo de </a:t>
            </a:r>
            <a:r>
              <a:rPr lang="pt-BR" sz="1800" b="1" dirty="0"/>
              <a:t>precificação</a:t>
            </a:r>
          </a:p>
          <a:p>
            <a:r>
              <a:rPr lang="pt-BR" sz="1800" b="1" dirty="0"/>
              <a:t>Consolidação das companhias em conglomerados</a:t>
            </a:r>
          </a:p>
        </p:txBody>
      </p:sp>
    </p:spTree>
    <p:extLst>
      <p:ext uri="{BB962C8B-B14F-4D97-AF65-F5344CB8AC3E}">
        <p14:creationId xmlns:p14="http://schemas.microsoft.com/office/powerpoint/2010/main" val="85720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73616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</a:t>
            </a:r>
            <a:br>
              <a:rPr lang="pt-BR" dirty="0"/>
            </a:br>
            <a:r>
              <a:rPr lang="pt-BR" dirty="0"/>
              <a:t>Carga geral e demanda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3" y="2438401"/>
            <a:ext cx="7499625" cy="1593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4653" y="4753136"/>
            <a:ext cx="7704666" cy="7786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1800" b="1" dirty="0"/>
              <a:t>Grande variedade </a:t>
            </a:r>
            <a:r>
              <a:rPr lang="pt-BR" sz="1800" dirty="0"/>
              <a:t>de cargas transportadas</a:t>
            </a:r>
          </a:p>
          <a:p>
            <a:r>
              <a:rPr lang="pt-BR" sz="1800" b="1" dirty="0"/>
              <a:t>Perfis diferentes </a:t>
            </a:r>
            <a:r>
              <a:rPr lang="pt-BR" sz="1800" dirty="0"/>
              <a:t>de acordo com valor agregado e urgência na entrega</a:t>
            </a:r>
          </a:p>
        </p:txBody>
      </p:sp>
    </p:spTree>
    <p:extLst>
      <p:ext uri="{BB962C8B-B14F-4D97-AF65-F5344CB8AC3E}">
        <p14:creationId xmlns:p14="http://schemas.microsoft.com/office/powerpoint/2010/main" val="138085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Rotas principais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2" y="1988840"/>
            <a:ext cx="5797848" cy="294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085184"/>
            <a:ext cx="7704666" cy="15973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1800" dirty="0"/>
              <a:t>Comércio no Pacífico</a:t>
            </a:r>
          </a:p>
          <a:p>
            <a:r>
              <a:rPr lang="pt-BR" sz="1800" dirty="0" err="1"/>
              <a:t>Comécio</a:t>
            </a:r>
            <a:r>
              <a:rPr lang="pt-BR" sz="1800" dirty="0"/>
              <a:t> entre Europa e Oriente</a:t>
            </a:r>
          </a:p>
          <a:p>
            <a:r>
              <a:rPr lang="pt-BR" sz="1800" dirty="0"/>
              <a:t>Comércio no Atlântico</a:t>
            </a:r>
          </a:p>
          <a:p>
            <a:r>
              <a:rPr lang="pt-BR" sz="1800" dirty="0"/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102329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</a:t>
            </a:r>
            <a:br>
              <a:rPr lang="pt-BR" dirty="0"/>
            </a:br>
            <a:r>
              <a:rPr lang="pt-BR" dirty="0"/>
              <a:t>Companhias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7" y="2585202"/>
            <a:ext cx="7880497" cy="1131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217" y="3933056"/>
            <a:ext cx="7704666" cy="174201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1800" dirty="0"/>
              <a:t>Oferecem o serviço regular marítimo</a:t>
            </a:r>
          </a:p>
          <a:p>
            <a:r>
              <a:rPr lang="pt-BR" sz="1800" dirty="0"/>
              <a:t>Decidem quais navios servem quais portos e em quais datas</a:t>
            </a:r>
          </a:p>
          <a:p>
            <a:r>
              <a:rPr lang="pt-BR" sz="1800" dirty="0"/>
              <a:t>Em 2006, </a:t>
            </a:r>
            <a:r>
              <a:rPr lang="pt-BR" sz="1800" i="1" dirty="0" err="1"/>
              <a:t>market</a:t>
            </a:r>
            <a:r>
              <a:rPr lang="pt-BR" sz="1800" i="1" dirty="0"/>
              <a:t> </a:t>
            </a:r>
            <a:r>
              <a:rPr lang="pt-BR" sz="1800" i="1" dirty="0" err="1"/>
              <a:t>share</a:t>
            </a:r>
            <a:r>
              <a:rPr lang="pt-BR" sz="1800" i="1" dirty="0"/>
              <a:t> </a:t>
            </a:r>
            <a:r>
              <a:rPr lang="pt-BR" sz="1800" dirty="0"/>
              <a:t>da maior companhia (</a:t>
            </a:r>
            <a:r>
              <a:rPr lang="pt-BR" sz="1800" dirty="0" err="1"/>
              <a:t>Maersk</a:t>
            </a:r>
            <a:r>
              <a:rPr lang="pt-BR" sz="1800" dirty="0"/>
              <a:t>) era de 16%, mas empresas menores com participação de 4-5% já ofereciam mais de 30 serviços diferentes</a:t>
            </a:r>
          </a:p>
        </p:txBody>
      </p:sp>
    </p:spTree>
    <p:extLst>
      <p:ext uri="{BB962C8B-B14F-4D97-AF65-F5344CB8AC3E}">
        <p14:creationId xmlns:p14="http://schemas.microsoft.com/office/powerpoint/2010/main" val="327877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– </a:t>
            </a:r>
            <a:br>
              <a:rPr lang="pt-BR" dirty="0"/>
            </a:br>
            <a:r>
              <a:rPr lang="pt-BR" dirty="0"/>
              <a:t>Frotas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22" y="2348880"/>
            <a:ext cx="7056087" cy="2046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628" y="4611220"/>
            <a:ext cx="7704666" cy="160967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1800" b="1" dirty="0"/>
              <a:t>Companhias que oferecem serviço regular marítimo podem optar por ter a própria frota ou por contratá-la de operadores</a:t>
            </a:r>
          </a:p>
          <a:p>
            <a:r>
              <a:rPr lang="pt-BR" sz="1800" dirty="0"/>
              <a:t>Até 1990, maioria das companhias optava pela primeira opção, mas gradualmente a frota começou a ser passada para terceiros – em 2007, 50% dos navios eram de propriedade de operadores</a:t>
            </a:r>
          </a:p>
        </p:txBody>
      </p:sp>
    </p:spTree>
    <p:extLst>
      <p:ext uri="{BB962C8B-B14F-4D97-AF65-F5344CB8AC3E}">
        <p14:creationId xmlns:p14="http://schemas.microsoft.com/office/powerpoint/2010/main" val="80830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124733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Crescimento e tipos de carga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4" y="2060848"/>
            <a:ext cx="7704666" cy="42073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Entre 1975 e 2007, transporte por contêineres cresceu muito mais rápido do que outras partes do negócio de navegação</a:t>
            </a:r>
          </a:p>
          <a:p>
            <a:pPr marL="742950" lvl="2"/>
            <a:r>
              <a:rPr lang="pt-BR" dirty="0"/>
              <a:t>Crescimento médio anual entre 1990-2007 foi de 10,4%</a:t>
            </a:r>
          </a:p>
          <a:p>
            <a:r>
              <a:rPr lang="pt-BR" sz="2000" dirty="0"/>
              <a:t>Operação complexa com grande variedade dos tipos de carga transportada</a:t>
            </a:r>
          </a:p>
          <a:p>
            <a:pPr lvl="1"/>
            <a:r>
              <a:rPr lang="pt-BR" sz="1800" dirty="0"/>
              <a:t>Produtos manufaturados e </a:t>
            </a:r>
            <a:r>
              <a:rPr lang="pt-BR" sz="1800" dirty="0" err="1"/>
              <a:t>semi</a:t>
            </a:r>
            <a:r>
              <a:rPr lang="pt-BR" sz="1800" dirty="0"/>
              <a:t>, bens de consumo, maquinário, tecidos, químicos e veículos – produtos de alto valor agregado, que também podem ser transportados por aviões</a:t>
            </a:r>
          </a:p>
          <a:p>
            <a:pPr lvl="1"/>
            <a:r>
              <a:rPr lang="pt-BR" sz="1800" dirty="0"/>
              <a:t>Produtos florestais e carga refrigerada – companhias competem com serviços mais especializados</a:t>
            </a:r>
          </a:p>
          <a:p>
            <a:pPr lvl="1"/>
            <a:r>
              <a:rPr lang="pt-BR" sz="1800" dirty="0"/>
              <a:t>Produtos de aço, materiais de construção, commodities – produtos de baixo valor agregado, também podem ser transportados por </a:t>
            </a:r>
            <a:r>
              <a:rPr lang="pt-BR" sz="1800" dirty="0" err="1"/>
              <a:t>graneleiros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6824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Preço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4" y="2013145"/>
            <a:ext cx="7704666" cy="430271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Depende principalmente do tipo de carga transportada</a:t>
            </a:r>
          </a:p>
          <a:p>
            <a:pPr lvl="1"/>
            <a:r>
              <a:rPr lang="pt-BR" sz="1800" dirty="0"/>
              <a:t>Diferentes elasticidades de preço</a:t>
            </a:r>
          </a:p>
          <a:p>
            <a:pPr lvl="1"/>
            <a:r>
              <a:rPr lang="pt-BR" sz="1800" dirty="0"/>
              <a:t>Diferentes níveis de serviço exigidos</a:t>
            </a:r>
          </a:p>
          <a:p>
            <a:r>
              <a:rPr lang="pt-BR" sz="2000" dirty="0"/>
              <a:t>Carga de alto valor agregado</a:t>
            </a:r>
          </a:p>
          <a:p>
            <a:pPr lvl="1"/>
            <a:r>
              <a:rPr lang="pt-BR" sz="1800" dirty="0"/>
              <a:t>Clientes dispostos a pagar valores de frete maiores</a:t>
            </a:r>
          </a:p>
          <a:p>
            <a:pPr lvl="1"/>
            <a:r>
              <a:rPr lang="pt-BR" sz="1800" dirty="0"/>
              <a:t>Velocidade, confiabilidade e pontualidade são mais importantes do que custo por tonelada</a:t>
            </a:r>
          </a:p>
          <a:p>
            <a:r>
              <a:rPr lang="pt-BR" sz="2000" dirty="0"/>
              <a:t>Carga de baixo valor agregado</a:t>
            </a:r>
          </a:p>
          <a:p>
            <a:pPr lvl="1"/>
            <a:r>
              <a:rPr lang="pt-BR" sz="1800" dirty="0"/>
              <a:t>Clientes menos dispostos a pagar valores altos, já que custo com transporte é parte significativa do total</a:t>
            </a:r>
          </a:p>
          <a:p>
            <a:pPr lvl="1"/>
            <a:r>
              <a:rPr lang="pt-BR" sz="1800" dirty="0"/>
              <a:t>Competição mais acirrada, maiores descontos</a:t>
            </a:r>
          </a:p>
        </p:txBody>
      </p:sp>
    </p:spTree>
    <p:extLst>
      <p:ext uri="{BB962C8B-B14F-4D97-AF65-F5344CB8AC3E}">
        <p14:creationId xmlns:p14="http://schemas.microsoft.com/office/powerpoint/2010/main" val="183387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4466" y="2060848"/>
            <a:ext cx="3600000" cy="3873831"/>
            <a:chOff x="2987824" y="2060848"/>
            <a:chExt cx="3600000" cy="3873831"/>
          </a:xfrm>
        </p:grpSpPr>
        <p:sp>
          <p:nvSpPr>
            <p:cNvPr id="5" name="Rectangle 4"/>
            <p:cNvSpPr txBox="1"/>
            <p:nvPr>
              <p:custDataLst>
                <p:tags r:id="rId1"/>
              </p:custDataLst>
            </p:nvPr>
          </p:nvSpPr>
          <p:spPr>
            <a:xfrm>
              <a:off x="2987824" y="206084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Introdução</a:t>
              </a:r>
            </a:p>
          </p:txBody>
        </p:sp>
        <p:sp>
          <p:nvSpPr>
            <p:cNvPr id="6" name="Rectangle 4"/>
            <p:cNvSpPr txBox="1"/>
            <p:nvPr>
              <p:custDataLst>
                <p:tags r:id="rId2"/>
              </p:custDataLst>
            </p:nvPr>
          </p:nvSpPr>
          <p:spPr>
            <a:xfrm>
              <a:off x="2987824" y="271281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Introdução aos princípios econômicos da operação</a:t>
              </a:r>
            </a:p>
          </p:txBody>
        </p:sp>
        <p:sp>
          <p:nvSpPr>
            <p:cNvPr id="7" name="Rectangle 4"/>
            <p:cNvSpPr txBox="1"/>
            <p:nvPr>
              <p:custDataLst>
                <p:tags r:id="rId3"/>
              </p:custDataLst>
            </p:nvPr>
          </p:nvSpPr>
          <p:spPr>
            <a:xfrm>
              <a:off x="2987824" y="3038803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Carga geral e demanda</a:t>
              </a:r>
            </a:p>
          </p:txBody>
        </p:sp>
        <p:sp>
          <p:nvSpPr>
            <p:cNvPr id="8" name="Rectangle 4"/>
            <p:cNvSpPr txBox="1"/>
            <p:nvPr>
              <p:custDataLst>
                <p:tags r:id="rId4"/>
              </p:custDataLst>
            </p:nvPr>
          </p:nvSpPr>
          <p:spPr>
            <a:xfrm>
              <a:off x="2987824" y="336478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Rotas</a:t>
              </a:r>
            </a:p>
          </p:txBody>
        </p:sp>
        <p:sp>
          <p:nvSpPr>
            <p:cNvPr id="9" name="Rectangle 4"/>
            <p:cNvSpPr txBox="1"/>
            <p:nvPr>
              <p:custDataLst>
                <p:tags r:id="rId5"/>
              </p:custDataLst>
            </p:nvPr>
          </p:nvSpPr>
          <p:spPr>
            <a:xfrm>
              <a:off x="2987824" y="3690773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Companhias</a:t>
              </a:r>
            </a:p>
          </p:txBody>
        </p:sp>
        <p:sp>
          <p:nvSpPr>
            <p:cNvPr id="10" name="Rectangle 4"/>
            <p:cNvSpPr txBox="1"/>
            <p:nvPr>
              <p:custDataLst>
                <p:tags r:id="rId6"/>
              </p:custDataLst>
            </p:nvPr>
          </p:nvSpPr>
          <p:spPr>
            <a:xfrm>
              <a:off x="2987824" y="401675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Frotas</a:t>
              </a:r>
            </a:p>
          </p:txBody>
        </p:sp>
        <p:sp>
          <p:nvSpPr>
            <p:cNvPr id="11" name="Rectangle 4"/>
            <p:cNvSpPr txBox="1"/>
            <p:nvPr>
              <p:custDataLst>
                <p:tags r:id="rId7"/>
              </p:custDataLst>
            </p:nvPr>
          </p:nvSpPr>
          <p:spPr>
            <a:xfrm>
              <a:off x="2987824" y="2386833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Origens do serviço marítimo regular</a:t>
              </a:r>
            </a:p>
          </p:txBody>
        </p:sp>
        <p:sp>
          <p:nvSpPr>
            <p:cNvPr id="12" name="Rectangle 4"/>
            <p:cNvSpPr txBox="1"/>
            <p:nvPr>
              <p:custDataLst>
                <p:tags r:id="rId8"/>
              </p:custDataLst>
            </p:nvPr>
          </p:nvSpPr>
          <p:spPr>
            <a:xfrm>
              <a:off x="2987824" y="5646679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Sumário</a:t>
              </a:r>
            </a:p>
          </p:txBody>
        </p:sp>
        <p:sp>
          <p:nvSpPr>
            <p:cNvPr id="13" name="Rectangle 4"/>
            <p:cNvSpPr txBox="1"/>
            <p:nvPr>
              <p:custDataLst>
                <p:tags r:id="rId9"/>
              </p:custDataLst>
            </p:nvPr>
          </p:nvSpPr>
          <p:spPr>
            <a:xfrm>
              <a:off x="2987824" y="466872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Precificação</a:t>
              </a:r>
            </a:p>
          </p:txBody>
        </p:sp>
        <p:sp>
          <p:nvSpPr>
            <p:cNvPr id="14" name="Rectangle 4"/>
            <p:cNvSpPr txBox="1"/>
            <p:nvPr>
              <p:custDataLst>
                <p:tags r:id="rId10"/>
              </p:custDataLst>
            </p:nvPr>
          </p:nvSpPr>
          <p:spPr>
            <a:xfrm>
              <a:off x="2987824" y="4342743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Princípios econômicos do serviço</a:t>
              </a:r>
            </a:p>
          </p:txBody>
        </p:sp>
        <p:sp>
          <p:nvSpPr>
            <p:cNvPr id="15" name="Rectangle 4"/>
            <p:cNvSpPr txBox="1"/>
            <p:nvPr>
              <p:custDataLst>
                <p:tags r:id="rId11"/>
              </p:custDataLst>
            </p:nvPr>
          </p:nvSpPr>
          <p:spPr>
            <a:xfrm>
              <a:off x="2987824" y="5320698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Portos e terminais de contêineres </a:t>
              </a:r>
            </a:p>
          </p:txBody>
        </p:sp>
        <p:sp>
          <p:nvSpPr>
            <p:cNvPr id="17" name="Rectangle 4"/>
            <p:cNvSpPr txBox="1"/>
            <p:nvPr>
              <p:custDataLst>
                <p:tags r:id="rId12"/>
              </p:custDataLst>
            </p:nvPr>
          </p:nvSpPr>
          <p:spPr>
            <a:xfrm>
              <a:off x="2987824" y="4994713"/>
              <a:ext cx="3600000" cy="28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285750" lvl="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cap="none">
                  <a:effectLst/>
                </a:defRPr>
              </a:lvl1pPr>
              <a:lvl2pPr marL="742950" lvl="1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cap="none">
                  <a:effectLst/>
                </a:defRPr>
              </a:lvl2pPr>
              <a:lvl3pPr marL="1200150" lvl="2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cap="none">
                  <a:effectLst/>
                </a:defRPr>
              </a:lvl3pPr>
              <a:lvl4pPr marL="1543050" lvl="3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cap="none">
                  <a:effectLst/>
                </a:defRPr>
              </a:lvl4pPr>
              <a:lvl5pPr marL="2000250" lvl="4" indent="-1714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5pPr>
              <a:lvl6pPr marL="25146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6pPr>
              <a:lvl7pPr marL="29718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7pPr>
              <a:lvl8pPr marL="3429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8pPr>
              <a:lvl9pPr marL="3886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cap="none">
                  <a:effectLst/>
                </a:defRPr>
              </a:lvl9pPr>
            </a:lstStyle>
            <a:p>
              <a:pPr marL="0" indent="0" algn="ctr">
                <a:buNone/>
              </a:pPr>
              <a:r>
                <a:rPr lang="pt-BR" sz="1200" b="1" dirty="0"/>
                <a:t>Conferências e acordos de cooperação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7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Nível de serviço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016" y="2438401"/>
            <a:ext cx="3600000" cy="352404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Pontualidade </a:t>
            </a:r>
          </a:p>
          <a:p>
            <a:r>
              <a:rPr lang="pt-BR" sz="2000" dirty="0"/>
              <a:t>Tempo total em trânsito</a:t>
            </a:r>
          </a:p>
          <a:p>
            <a:r>
              <a:rPr lang="pt-BR" sz="2000" dirty="0"/>
              <a:t>Custo total</a:t>
            </a:r>
          </a:p>
          <a:p>
            <a:r>
              <a:rPr lang="pt-BR" sz="2000" dirty="0"/>
              <a:t>Monitoramento da carga</a:t>
            </a:r>
          </a:p>
          <a:p>
            <a:r>
              <a:rPr lang="pt-BR" sz="2000" dirty="0"/>
              <a:t>Frequência de viagens</a:t>
            </a:r>
          </a:p>
          <a:p>
            <a:r>
              <a:rPr lang="pt-BR" sz="2000" dirty="0"/>
              <a:t>Confiabilidade</a:t>
            </a:r>
          </a:p>
          <a:p>
            <a:r>
              <a:rPr lang="pt-BR" sz="2000" dirty="0"/>
              <a:t>Disponibilidade de espaço</a:t>
            </a:r>
          </a:p>
          <a:p>
            <a:endParaRPr lang="pt-B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276872"/>
            <a:ext cx="3600000" cy="34163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>
              <a:buNone/>
            </a:pPr>
            <a:r>
              <a:rPr lang="pt-BR" sz="2000" dirty="0"/>
              <a:t>Dadas dificuldades para manter nível de serviço desejado em todos os critérios:</a:t>
            </a:r>
          </a:p>
          <a:p>
            <a:r>
              <a:rPr lang="pt-BR" sz="2000" dirty="0"/>
              <a:t>Investir em navios potentes</a:t>
            </a:r>
          </a:p>
          <a:p>
            <a:r>
              <a:rPr lang="pt-BR" sz="2000" dirty="0"/>
              <a:t>Estabelecer prazos que incluem margem para imprevistos</a:t>
            </a:r>
          </a:p>
          <a:p>
            <a:r>
              <a:rPr lang="pt-BR" sz="2000" dirty="0"/>
              <a:t>“Pular” portos</a:t>
            </a:r>
          </a:p>
          <a:p>
            <a:r>
              <a:rPr lang="pt-BR" sz="2000" dirty="0"/>
              <a:t>Fretar navio extra</a:t>
            </a:r>
          </a:p>
        </p:txBody>
      </p:sp>
      <p:sp>
        <p:nvSpPr>
          <p:cNvPr id="6" name="DirArrow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3273320" y="3776725"/>
            <a:ext cx="3090672" cy="34340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46283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65712" y="2455169"/>
            <a:ext cx="24144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/>
              <a:t>Leste - Oeste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74295" y="3501008"/>
            <a:ext cx="19972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/>
              <a:t>Norte - Sul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720828" y="4552919"/>
            <a:ext cx="25042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 err="1"/>
              <a:t>Intra-regional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1560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Leste - Oeste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82133" y="2276872"/>
            <a:ext cx="255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Rota </a:t>
            </a:r>
            <a:r>
              <a:rPr lang="pt-BR" sz="2400" dirty="0" err="1"/>
              <a:t>Transpacífica</a:t>
            </a:r>
            <a:r>
              <a:rPr lang="pt-BR" sz="2400" dirty="0"/>
              <a:t> </a:t>
            </a: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2493943"/>
            <a:ext cx="3002915" cy="31407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82133" y="3140968"/>
            <a:ext cx="1861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Costa Oeste EUA </a:t>
            </a:r>
          </a:p>
          <a:p>
            <a:r>
              <a:rPr lang="pt-BR" dirty="0"/>
              <a:t>Costa Leste EUA</a:t>
            </a:r>
          </a:p>
          <a:p>
            <a:r>
              <a:rPr lang="pt-BR" dirty="0"/>
              <a:t>Golfo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78428" y="3417967"/>
            <a:ext cx="131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Leste Japão</a:t>
            </a:r>
          </a:p>
        </p:txBody>
      </p:sp>
      <p:cxnSp>
        <p:nvCxnSpPr>
          <p:cNvPr id="6" name="Conector de seta reta 5"/>
          <p:cNvCxnSpPr>
            <a:stCxn id="8" idx="3"/>
            <a:endCxn id="9" idx="1"/>
          </p:cNvCxnSpPr>
          <p:nvPr/>
        </p:nvCxnSpPr>
        <p:spPr>
          <a:xfrm>
            <a:off x="2844118" y="3602633"/>
            <a:ext cx="434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55047" y="5877272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16 500 milhas, 21.5 nós, 27 dias</a:t>
            </a:r>
          </a:p>
          <a:p>
            <a:r>
              <a:rPr lang="pt-BR" dirty="0"/>
              <a:t>5 navios para frequência semanal</a:t>
            </a:r>
          </a:p>
        </p:txBody>
      </p:sp>
    </p:spTree>
    <p:extLst>
      <p:ext uri="{BB962C8B-B14F-4D97-AF65-F5344CB8AC3E}">
        <p14:creationId xmlns:p14="http://schemas.microsoft.com/office/powerpoint/2010/main" val="425143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Leste - Oeste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82133" y="2276872"/>
            <a:ext cx="285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Rota Atlântico Norte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82133" y="3140968"/>
            <a:ext cx="154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Polo industrial</a:t>
            </a:r>
          </a:p>
          <a:p>
            <a:r>
              <a:rPr lang="pt-BR" dirty="0"/>
              <a:t>EUA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78428" y="3142709"/>
            <a:ext cx="154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Polo industrial</a:t>
            </a:r>
          </a:p>
          <a:p>
            <a:r>
              <a:rPr lang="pt-BR" dirty="0"/>
              <a:t>Europa</a:t>
            </a:r>
          </a:p>
        </p:txBody>
      </p:sp>
      <p:cxnSp>
        <p:nvCxnSpPr>
          <p:cNvPr id="6" name="Conector de seta reta 5"/>
          <p:cNvCxnSpPr>
            <a:stCxn id="8" idx="3"/>
            <a:endCxn id="9" idx="1"/>
          </p:cNvCxnSpPr>
          <p:nvPr/>
        </p:nvCxnSpPr>
        <p:spPr>
          <a:xfrm>
            <a:off x="2522426" y="3464134"/>
            <a:ext cx="756002" cy="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55047" y="5877272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8000 milhas, 19 nós, 18 dias</a:t>
            </a:r>
          </a:p>
          <a:p>
            <a:r>
              <a:rPr lang="pt-BR" dirty="0"/>
              <a:t>4 navios para frequência semanal</a:t>
            </a:r>
          </a:p>
        </p:txBody>
      </p: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329" y="2262768"/>
            <a:ext cx="3002400" cy="33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0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Leste - Oeste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82133" y="2276872"/>
            <a:ext cx="3255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Rota Europa Ocidental –</a:t>
            </a:r>
          </a:p>
          <a:p>
            <a:r>
              <a:rPr lang="pt-BR" sz="2400" dirty="0"/>
              <a:t>Extremo Oriente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82133" y="37890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Norte da Europa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94173" y="3373004"/>
            <a:ext cx="176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Malásia, Hong Kong, Taiwan, Coréia, China, etc.</a:t>
            </a:r>
          </a:p>
        </p:txBody>
      </p:sp>
      <p:cxnSp>
        <p:nvCxnSpPr>
          <p:cNvPr id="6" name="Conector de seta reta 5"/>
          <p:cNvCxnSpPr>
            <a:stCxn id="8" idx="3"/>
            <a:endCxn id="9" idx="1"/>
          </p:cNvCxnSpPr>
          <p:nvPr/>
        </p:nvCxnSpPr>
        <p:spPr>
          <a:xfrm flipV="1">
            <a:off x="2736139" y="3973169"/>
            <a:ext cx="558034" cy="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811" y="2239935"/>
            <a:ext cx="3139200" cy="34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Norte - Sul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82133" y="3140968"/>
            <a:ext cx="1959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Centros industriais</a:t>
            </a:r>
          </a:p>
          <a:p>
            <a:r>
              <a:rPr lang="pt-BR" dirty="0"/>
              <a:t>Europa</a:t>
            </a:r>
          </a:p>
          <a:p>
            <a:r>
              <a:rPr lang="pt-BR" dirty="0"/>
              <a:t>América do Norte</a:t>
            </a:r>
          </a:p>
          <a:p>
            <a:r>
              <a:rPr lang="pt-BR" dirty="0"/>
              <a:t>Extremo Oriente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78428" y="3284984"/>
            <a:ext cx="1630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América Latina</a:t>
            </a:r>
          </a:p>
          <a:p>
            <a:r>
              <a:rPr lang="pt-BR" dirty="0"/>
              <a:t>África</a:t>
            </a:r>
          </a:p>
          <a:p>
            <a:r>
              <a:rPr lang="pt-BR" dirty="0" err="1"/>
              <a:t>Australásia</a:t>
            </a:r>
            <a:endParaRPr lang="pt-BR" dirty="0"/>
          </a:p>
        </p:txBody>
      </p:sp>
      <p:cxnSp>
        <p:nvCxnSpPr>
          <p:cNvPr id="6" name="Conector de seta reta 5"/>
          <p:cNvCxnSpPr>
            <a:stCxn id="8" idx="3"/>
            <a:endCxn id="9" idx="1"/>
          </p:cNvCxnSpPr>
          <p:nvPr/>
        </p:nvCxnSpPr>
        <p:spPr>
          <a:xfrm>
            <a:off x="2941324" y="3741133"/>
            <a:ext cx="337104" cy="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92080" y="5867980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desbalanceamento de carga</a:t>
            </a:r>
          </a:p>
        </p:txBody>
      </p: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151929" y="2642314"/>
            <a:ext cx="31392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</a:t>
            </a:r>
            <a:r>
              <a:rPr lang="pt-BR" dirty="0" err="1"/>
              <a:t>Intra-regionais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95736" y="3212976"/>
            <a:ext cx="5671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Escoamento da carga de grandes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Navios pequenos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Viagens curtas: 3-4 dias</a:t>
            </a:r>
          </a:p>
        </p:txBody>
      </p:sp>
    </p:spTree>
    <p:extLst>
      <p:ext uri="{BB962C8B-B14F-4D97-AF65-F5344CB8AC3E}">
        <p14:creationId xmlns:p14="http://schemas.microsoft.com/office/powerpoint/2010/main" val="337364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05531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Companhias de transporte marítimo regular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852936"/>
            <a:ext cx="2952328" cy="26642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64088" y="3284984"/>
            <a:ext cx="319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Início da ‘</a:t>
            </a:r>
            <a:r>
              <a:rPr lang="pt-BR" dirty="0" err="1"/>
              <a:t>conteinerização</a:t>
            </a:r>
            <a:r>
              <a:rPr lang="pt-BR" dirty="0"/>
              <a:t>’ -&gt; necessidade de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Últimas tendências: concentração do </a:t>
            </a:r>
            <a:r>
              <a:rPr lang="pt-BR" dirty="0" err="1"/>
              <a:t>market</a:t>
            </a:r>
            <a:r>
              <a:rPr lang="pt-BR" dirty="0"/>
              <a:t> </a:t>
            </a:r>
            <a:r>
              <a:rPr lang="pt-BR" dirty="0" err="1"/>
              <a:t>share</a:t>
            </a:r>
            <a:r>
              <a:rPr lang="pt-BR" dirty="0"/>
              <a:t> nas três maiores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Pressão por escala: alianças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1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27707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do mercado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3228" y="2132856"/>
            <a:ext cx="45624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138851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Frotas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2132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Navios-contêiner </a:t>
            </a:r>
          </a:p>
        </p:txBody>
      </p:sp>
      <p:pic>
        <p:nvPicPr>
          <p:cNvPr id="1026" name="Picture 2" descr="http://1.bp.blogspot.com/-jpSOHkG9LAo/Tc2wem5zcYI/AAAAAAAAE2w/EF31jW6UIqg/s500/emma-ma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162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59632" y="3993177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Navios MPP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Alta velocidade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Boa capacidade de contêineres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Pode carregar granel</a:t>
            </a:r>
          </a:p>
        </p:txBody>
      </p:sp>
      <p:pic>
        <p:nvPicPr>
          <p:cNvPr id="1028" name="Picture 4" descr="http://worldmaritimenews.com/wp-content/uploads/2013/11/Onego-Shipping-Christens-Seventh-Multi-Purpose-Vess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5" y="5279909"/>
            <a:ext cx="147194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93072" y="2136682"/>
            <a:ext cx="441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Tweendeckers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Dois decks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Capacidade de contêineres limitada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05550" y="5397763"/>
            <a:ext cx="4215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Liners</a:t>
            </a:r>
            <a:r>
              <a:rPr lang="pt-BR" dirty="0"/>
              <a:t> de carga geral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Múltiplos decks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Equipamentos de carga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Pequena capacidade e </a:t>
            </a:r>
            <a:r>
              <a:rPr lang="pt-BR" dirty="0" err="1"/>
              <a:t>conteineres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81789" y="4364382"/>
            <a:ext cx="10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RoRos</a:t>
            </a:r>
            <a:endParaRPr lang="pt-BR" dirty="0"/>
          </a:p>
        </p:txBody>
      </p:sp>
      <p:pic>
        <p:nvPicPr>
          <p:cNvPr id="1030" name="Picture 6" descr="http://www.maritimejournal.com/__data/assets/image/0023/460085/Ferries_Ro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42" y="4077192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193072" y="3408431"/>
            <a:ext cx="320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Transportadores de barcaças</a:t>
            </a:r>
          </a:p>
        </p:txBody>
      </p:sp>
    </p:spTree>
    <p:extLst>
      <p:ext uri="{BB962C8B-B14F-4D97-AF65-F5344CB8AC3E}">
        <p14:creationId xmlns:p14="http://schemas.microsoft.com/office/powerpoint/2010/main" val="3178621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Frota de contêineres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97275" y="2204864"/>
            <a:ext cx="427438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0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24146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24" y="7640"/>
            <a:ext cx="7704667" cy="1981200"/>
          </a:xfrm>
        </p:spPr>
        <p:txBody>
          <a:bodyPr/>
          <a:lstStyle/>
          <a:p>
            <a:r>
              <a:rPr lang="pt-BR" dirty="0"/>
              <a:t>Análise econômica de um serviço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27809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Exemplo: </a:t>
            </a:r>
          </a:p>
          <a:p>
            <a:r>
              <a:rPr lang="pt-BR" dirty="0"/>
              <a:t>Rota </a:t>
            </a:r>
            <a:r>
              <a:rPr lang="pt-BR" dirty="0" err="1"/>
              <a:t>Transpacífica</a:t>
            </a:r>
            <a:endParaRPr lang="pt-BR" dirty="0"/>
          </a:p>
          <a:p>
            <a:r>
              <a:rPr lang="pt-BR" dirty="0"/>
              <a:t>6 opções de navios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23805"/>
          <a:stretch/>
        </p:blipFill>
        <p:spPr>
          <a:xfrm>
            <a:off x="3923928" y="1844824"/>
            <a:ext cx="4730156" cy="46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5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24" y="7640"/>
            <a:ext cx="7704667" cy="1981200"/>
          </a:xfrm>
        </p:spPr>
        <p:txBody>
          <a:bodyPr/>
          <a:lstStyle/>
          <a:p>
            <a:r>
              <a:rPr lang="pt-BR" dirty="0"/>
              <a:t>Análise econômica de um serviço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44482" y="1737042"/>
            <a:ext cx="4967878" cy="47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24" y="-315416"/>
            <a:ext cx="7704667" cy="1981200"/>
          </a:xfrm>
        </p:spPr>
        <p:txBody>
          <a:bodyPr/>
          <a:lstStyle/>
          <a:p>
            <a:r>
              <a:rPr lang="pt-BR" dirty="0"/>
              <a:t>Análise econômica de um serviço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77534"/>
          <a:stretch/>
        </p:blipFill>
        <p:spPr>
          <a:xfrm>
            <a:off x="1526687" y="2852936"/>
            <a:ext cx="6866540" cy="1999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-2348" b="94129"/>
          <a:stretch/>
        </p:blipFill>
        <p:spPr>
          <a:xfrm>
            <a:off x="1528027" y="2121365"/>
            <a:ext cx="6865200" cy="7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2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1619193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667" cy="1981200"/>
          </a:xfrm>
        </p:spPr>
        <p:txBody>
          <a:bodyPr/>
          <a:lstStyle/>
          <a:p>
            <a:r>
              <a:rPr lang="pt-BR" dirty="0"/>
              <a:t>Aspectos práticos da precificação regular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85093"/>
            <a:ext cx="719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Cargo liner era – Transportadores definiam taxas e aumentos em conselho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780928"/>
            <a:ext cx="470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Conteinerização acabou com o sistema anterior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133" y="3276763"/>
            <a:ext cx="7704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Precificação: Estabilidade e Discriminação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Estabilidade: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Demanda fixa e regular se adequa a preço fixo;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Muitos clientes para negociar com todos;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Mudança de preço apenas por razões válidas: aumento no custos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Discriminação: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Commodities que aceitam fretes mais caros são sobretaxadas;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Fretes mais baratos para commodities de baixo valor para atrair cargas maiores;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Cabe negociação com grandes clientes.</a:t>
            </a:r>
          </a:p>
        </p:txBody>
      </p:sp>
    </p:spTree>
    <p:extLst>
      <p:ext uri="{BB962C8B-B14F-4D97-AF65-F5344CB8AC3E}">
        <p14:creationId xmlns:p14="http://schemas.microsoft.com/office/powerpoint/2010/main" val="91741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134" y="2438401"/>
            <a:ext cx="7704666" cy="306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b="1" dirty="0"/>
              <a:t>Carga geral equivale a 60% do valor transportado pelo mar</a:t>
            </a:r>
          </a:p>
          <a:p>
            <a:r>
              <a:rPr lang="pt-BR" sz="2000" dirty="0"/>
              <a:t>Atualmente, maioria dessa carga é transportada através de </a:t>
            </a:r>
            <a:r>
              <a:rPr lang="pt-BR" sz="2000" b="1" dirty="0"/>
              <a:t>serviço marítimo regular</a:t>
            </a:r>
            <a:r>
              <a:rPr lang="pt-BR" sz="2000" dirty="0"/>
              <a:t>, por meio de </a:t>
            </a:r>
            <a:r>
              <a:rPr lang="pt-BR" sz="2000" b="1" dirty="0"/>
              <a:t>contêineres</a:t>
            </a:r>
          </a:p>
          <a:p>
            <a:pPr lvl="1"/>
            <a:r>
              <a:rPr lang="pt-BR" sz="1800" dirty="0"/>
              <a:t>Rapidez</a:t>
            </a:r>
          </a:p>
          <a:p>
            <a:pPr lvl="1"/>
            <a:r>
              <a:rPr lang="pt-BR" sz="1800" dirty="0"/>
              <a:t>Frequência</a:t>
            </a:r>
          </a:p>
          <a:p>
            <a:pPr lvl="1"/>
            <a:r>
              <a:rPr lang="pt-BR" sz="1800" dirty="0"/>
              <a:t>Confiabilidade</a:t>
            </a:r>
          </a:p>
          <a:p>
            <a:pPr lvl="1"/>
            <a:r>
              <a:rPr lang="pt-BR" sz="1800" dirty="0"/>
              <a:t>Previsibilidade de preço cobrado – Tarifas fixas que podem variar com inflação, mas que não estão sujeitas à flutuação do mercado de fretes </a:t>
            </a:r>
          </a:p>
        </p:txBody>
      </p:sp>
    </p:spTree>
    <p:extLst>
      <p:ext uri="{BB962C8B-B14F-4D97-AF65-F5344CB8AC3E}">
        <p14:creationId xmlns:p14="http://schemas.microsoft.com/office/powerpoint/2010/main" val="200545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303893"/>
            <a:ext cx="7704667" cy="1981200"/>
          </a:xfrm>
        </p:spPr>
        <p:txBody>
          <a:bodyPr/>
          <a:lstStyle/>
          <a:p>
            <a:r>
              <a:rPr lang="pt-BR" dirty="0"/>
              <a:t>Aspectos práticos da precificação regular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Anteriormente: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5732" y="2143889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Tarifa tabelada da commodity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651" y="2420888"/>
            <a:ext cx="158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Taxa frete      =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1263" y="2285093"/>
            <a:ext cx="153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Volume transportado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0799" y="241916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230051"/>
            <a:ext cx="698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Conteinerização passou a cobrar por contêiner. Diferença entre preços gerou resistência.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0826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Taxas adicionais: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 de frete: custo de transporte;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Frete adicional marítimo: gastos inesperados (combustível, congestionamento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 de movimentação do terminal: taxa do porto por conteiner em moeda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Serviços adicionais: estoque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Adicional de carga: Conteineres diferenciados (open-top e heavy-lift) são sobretaxados por dificuldade no transporte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precificação regular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30796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Duas companhias:</a:t>
            </a:r>
          </a:p>
          <a:p>
            <a:r>
              <a:rPr lang="pt-BR" dirty="0"/>
              <a:t>Custo fixo: $40.000/dia</a:t>
            </a:r>
          </a:p>
          <a:p>
            <a:r>
              <a:rPr lang="pt-BR" dirty="0"/>
              <a:t>Custo variável: $400/conteiner</a:t>
            </a:r>
          </a:p>
          <a:p>
            <a:r>
              <a:rPr lang="pt-BR" dirty="0"/>
              <a:t>Capacidade: 4000 TEUs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5" t="7980" r="10625" b="6579"/>
          <a:stretch/>
        </p:blipFill>
        <p:spPr>
          <a:xfrm>
            <a:off x="3979281" y="2192288"/>
            <a:ext cx="4896544" cy="4392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594048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Caso 1: </a:t>
            </a:r>
            <a:r>
              <a:rPr lang="pt-BR" dirty="0"/>
              <a:t>Precificação de custo marginal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Preço 1: perda de $850/TEU;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Preço 2: lucro de $1100/TEU;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Lucro nos picos devem compensar recessões para ser vantajoso.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412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precificação regular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5" t="6579" r="11413" b="10782"/>
          <a:stretch/>
        </p:blipFill>
        <p:spPr>
          <a:xfrm>
            <a:off x="3995936" y="2132856"/>
            <a:ext cx="4824536" cy="4248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438401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Caso 2</a:t>
            </a:r>
            <a:r>
              <a:rPr lang="pt-BR" dirty="0"/>
              <a:t>: Precificação fixa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Preço 1: perda de $100/TEU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Preço 2: lucro de $100/TEU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Menores perdas e menores ganhos. Clientes dispõem de preço fixo.</a:t>
            </a:r>
          </a:p>
        </p:txBody>
      </p:sp>
    </p:spTree>
    <p:extLst>
      <p:ext uri="{BB962C8B-B14F-4D97-AF65-F5344CB8AC3E}">
        <p14:creationId xmlns:p14="http://schemas.microsoft.com/office/powerpoint/2010/main" val="1959755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precificação regular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49463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Caso 3: </a:t>
            </a:r>
            <a:r>
              <a:rPr lang="pt-BR" dirty="0"/>
              <a:t>Discriminação de preços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Preços diferentes para diferentes commodities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Baixo valor – transporte barato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Alto valor – taxas maiores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Clientes grandes têm preços especiais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Aproveita o melhor dos dois modelos anteriores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5" y="4293096"/>
            <a:ext cx="7499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Caso 4: Contratos de serviço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Discriminação de preços ficou difícil após conteinerização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Acordos entre clientes e transportadores permitem trabalhar com preço fixo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Direcionado para grandes clientes, a maioria dos clientes permanecem contratando informalmente</a:t>
            </a:r>
          </a:p>
        </p:txBody>
      </p:sp>
    </p:spTree>
    <p:extLst>
      <p:ext uri="{BB962C8B-B14F-4D97-AF65-F5344CB8AC3E}">
        <p14:creationId xmlns:p14="http://schemas.microsoft.com/office/powerpoint/2010/main" val="224389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4062612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Conferências Marítimas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132" y="2636912"/>
            <a:ext cx="733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Companhias fora do acordo de precificação (cartel) oferecem preço menor e prejudicam companhias de dentro do acordo, encerrando-o.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678" y="1907540"/>
            <a:ext cx="764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“As companhias não podem arruinar umas as outras” – John Swire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789040"/>
            <a:ext cx="7200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Primeira conferência</a:t>
            </a:r>
            <a:r>
              <a:rPr lang="pt-BR" dirty="0"/>
              <a:t>: Reino Unido e Calcutá - Agosto de 1875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Taxas similares;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Limite de viagens;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Sem negociações com carregadores;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Sair na data prevista, não importa a carga.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Desconto de 10% para comerciantes que usassem apenas navios incorporados no acordo nos últimos seis meses.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Utilização de navios maiores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185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Conferências Marítimas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7165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2002 – 150 conferências mundiais em até 40 linhas separadas</a:t>
            </a:r>
          </a:p>
          <a:p>
            <a:endParaRPr lang="pt-BR" dirty="0"/>
          </a:p>
          <a:p>
            <a:r>
              <a:rPr lang="pt-BR" dirty="0"/>
              <a:t>Reguladores passaram combater conferências com legislação anti-truste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Nova abordagem: </a:t>
            </a:r>
            <a:r>
              <a:rPr lang="pt-BR" dirty="0"/>
              <a:t>reduzir custo unitário com consórcio, alianças e fusões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0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Alianças Globais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13285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Programação de serviços:  tipo e tamanho do navio usado em cada rota, itineráriose rotação entre portos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Serviços de suporte: fretamento, gestão de conteineres alimentação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Restrições: áreas de terceiros em rotas específicas e restrição de capacidade quando em escassez ou excesso de carga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4293096"/>
            <a:ext cx="460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Princípios para regulamentar concorrência: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Liberdade para negociar com carregadores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Sigilo sobre negociações e taxas cobradas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Acordar preços entre 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7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4180375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Taxas de porto e precificação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133" y="2405451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Transportadores pagam aos portos que pertencem ao seu itinerário de serviço regular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Competição de preços entre portos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Trade-off entre custo do porto e receita obtida por atender aquela área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133" y="4221088"/>
            <a:ext cx="7406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Níveis de serviço: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Centros de carga: garantia de serviço regular de carga e descarga a preço fixo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Portos de alimentação: Pouca carga para assumir regularidade. Podem oferecer serviço para centros de carga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7068" y="3698113"/>
            <a:ext cx="590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15% dos portos são responsáveis por 98% dos transportes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249485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5" name="Rectangle 4"/>
          <p:cNvSpPr txBox="1"/>
          <p:nvPr>
            <p:custDataLst>
              <p:tags r:id="rId1"/>
            </p:custDataLst>
          </p:nvPr>
        </p:nvSpPr>
        <p:spPr>
          <a:xfrm>
            <a:off x="3034466" y="206084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</a:t>
            </a:r>
          </a:p>
        </p:txBody>
      </p:sp>
      <p:sp>
        <p:nvSpPr>
          <p:cNvPr id="6" name="Rectangle 4"/>
          <p:cNvSpPr txBox="1"/>
          <p:nvPr>
            <p:custDataLst>
              <p:tags r:id="rId2"/>
            </p:custDataLst>
          </p:nvPr>
        </p:nvSpPr>
        <p:spPr>
          <a:xfrm>
            <a:off x="3034466" y="271281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Introdução aos princípios econômicos da operação</a:t>
            </a:r>
          </a:p>
        </p:txBody>
      </p:sp>
      <p:sp>
        <p:nvSpPr>
          <p:cNvPr id="7" name="Rectangle 4"/>
          <p:cNvSpPr txBox="1"/>
          <p:nvPr>
            <p:custDataLst>
              <p:tags r:id="rId3"/>
            </p:custDataLst>
          </p:nvPr>
        </p:nvSpPr>
        <p:spPr>
          <a:xfrm>
            <a:off x="3034466" y="303880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Carga geral e demanda</a:t>
            </a:r>
          </a:p>
        </p:txBody>
      </p:sp>
      <p:sp>
        <p:nvSpPr>
          <p:cNvPr id="8" name="Rectangle 4"/>
          <p:cNvSpPr txBox="1"/>
          <p:nvPr>
            <p:custDataLst>
              <p:tags r:id="rId4"/>
            </p:custDataLst>
          </p:nvPr>
        </p:nvSpPr>
        <p:spPr>
          <a:xfrm>
            <a:off x="3034466" y="336478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Rotas</a:t>
            </a:r>
          </a:p>
        </p:txBody>
      </p:sp>
      <p:sp>
        <p:nvSpPr>
          <p:cNvPr id="9" name="Rectangle 4"/>
          <p:cNvSpPr txBox="1"/>
          <p:nvPr>
            <p:custDataLst>
              <p:tags r:id="rId5"/>
            </p:custDataLst>
          </p:nvPr>
        </p:nvSpPr>
        <p:spPr>
          <a:xfrm>
            <a:off x="3034466" y="369077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Companhias</a:t>
            </a:r>
          </a:p>
        </p:txBody>
      </p:sp>
      <p:sp>
        <p:nvSpPr>
          <p:cNvPr id="10" name="Rectangle 4"/>
          <p:cNvSpPr txBox="1"/>
          <p:nvPr>
            <p:custDataLst>
              <p:tags r:id="rId6"/>
            </p:custDataLst>
          </p:nvPr>
        </p:nvSpPr>
        <p:spPr>
          <a:xfrm>
            <a:off x="3034466" y="401675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Frotas</a:t>
            </a:r>
          </a:p>
        </p:txBody>
      </p:sp>
      <p:sp>
        <p:nvSpPr>
          <p:cNvPr id="11" name="Rectangle 4"/>
          <p:cNvSpPr txBox="1"/>
          <p:nvPr>
            <p:custDataLst>
              <p:tags r:id="rId7"/>
            </p:custDataLst>
          </p:nvPr>
        </p:nvSpPr>
        <p:spPr>
          <a:xfrm>
            <a:off x="3034466" y="238683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Origens do serviço marítimo regular</a:t>
            </a:r>
          </a:p>
        </p:txBody>
      </p:sp>
      <p:sp>
        <p:nvSpPr>
          <p:cNvPr id="12" name="Rectangle 4"/>
          <p:cNvSpPr txBox="1"/>
          <p:nvPr>
            <p:custDataLst>
              <p:tags r:id="rId8"/>
            </p:custDataLst>
          </p:nvPr>
        </p:nvSpPr>
        <p:spPr>
          <a:xfrm>
            <a:off x="3034466" y="5646679"/>
            <a:ext cx="3600000" cy="28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Sumário</a:t>
            </a:r>
          </a:p>
        </p:txBody>
      </p:sp>
      <p:sp>
        <p:nvSpPr>
          <p:cNvPr id="13" name="Rectangle 4"/>
          <p:cNvSpPr txBox="1"/>
          <p:nvPr>
            <p:custDataLst>
              <p:tags r:id="rId9"/>
            </p:custDataLst>
          </p:nvPr>
        </p:nvSpPr>
        <p:spPr>
          <a:xfrm>
            <a:off x="3034466" y="466872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Precificação</a:t>
            </a:r>
          </a:p>
        </p:txBody>
      </p:sp>
      <p:sp>
        <p:nvSpPr>
          <p:cNvPr id="14" name="Rectangle 4"/>
          <p:cNvSpPr txBox="1"/>
          <p:nvPr>
            <p:custDataLst>
              <p:tags r:id="rId10"/>
            </p:custDataLst>
          </p:nvPr>
        </p:nvSpPr>
        <p:spPr>
          <a:xfrm>
            <a:off x="3034466" y="434274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Princípios econômicos do serviço</a:t>
            </a:r>
          </a:p>
        </p:txBody>
      </p:sp>
      <p:sp>
        <p:nvSpPr>
          <p:cNvPr id="15" name="Rectangle 4"/>
          <p:cNvSpPr txBox="1"/>
          <p:nvPr>
            <p:custDataLst>
              <p:tags r:id="rId11"/>
            </p:custDataLst>
          </p:nvPr>
        </p:nvSpPr>
        <p:spPr>
          <a:xfrm>
            <a:off x="3034466" y="5320698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Portos e terminais de contêineres </a:t>
            </a:r>
          </a:p>
        </p:txBody>
      </p:sp>
      <p:sp>
        <p:nvSpPr>
          <p:cNvPr id="17" name="Rectangle 4"/>
          <p:cNvSpPr txBox="1"/>
          <p:nvPr>
            <p:custDataLst>
              <p:tags r:id="rId12"/>
            </p:custDataLst>
          </p:nvPr>
        </p:nvSpPr>
        <p:spPr>
          <a:xfrm>
            <a:off x="3034466" y="4994713"/>
            <a:ext cx="3600000" cy="28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ctr">
              <a:buNone/>
            </a:pPr>
            <a:r>
              <a:rPr lang="pt-BR" sz="1200" b="1" dirty="0"/>
              <a:t>Conferências e acordos de cooperação</a:t>
            </a:r>
          </a:p>
        </p:txBody>
      </p:sp>
    </p:spTree>
    <p:extLst>
      <p:ext uri="{BB962C8B-B14F-4D97-AF65-F5344CB8AC3E}">
        <p14:creationId xmlns:p14="http://schemas.microsoft.com/office/powerpoint/2010/main" val="3996362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133" y="2060848"/>
            <a:ext cx="7622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Linha regulares de carga geral apresentam vantagem em relação à granel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Necessidade de serviço regular torna capacidade inflexível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Difícil negociação com tantos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Mercado livre é muito volátil, mas fixação de preço é difícil de aplicar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Rotas marítimas principais no eixo leste-oeste com matriz norte-sul para países em desenvolvimento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Procura depende da economia de produção internacional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Transportadoras definem seue preços na estabilidade e discriminação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Contratos de serviço permitiram discriminação de mercadorias 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Conteinerização mecanizou o transporte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215" y="5301208"/>
            <a:ext cx="829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“Abriu-se o mundo para a produção de qualquer forma de trabalho” – Adam Smith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serviço </a:t>
            </a:r>
            <a:br>
              <a:rPr lang="pt-BR" dirty="0"/>
            </a:br>
            <a:r>
              <a:rPr lang="pt-BR" dirty="0"/>
              <a:t>marítimo regular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134" y="2438401"/>
            <a:ext cx="7704666" cy="269304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Frota de navios de mesmo dono, ou gerenciada pela mesma companhia, que oferece um serviço fixo, em intervalos regulares, entre portos pré-determinados. Realiza transporte de qualquer tipo de carga na área servida por esses portos.</a:t>
            </a:r>
          </a:p>
          <a:p>
            <a:pPr marL="0" indent="0" algn="just">
              <a:buNone/>
            </a:pPr>
            <a:r>
              <a:rPr lang="pt-BR" sz="2000" dirty="0"/>
              <a:t>Distingue-se do serviço do tipo </a:t>
            </a:r>
            <a:r>
              <a:rPr lang="pt-BR" sz="2000" i="1" dirty="0" err="1"/>
              <a:t>tramp</a:t>
            </a:r>
            <a:r>
              <a:rPr lang="pt-BR" sz="2000" dirty="0"/>
              <a:t> por ter um </a:t>
            </a:r>
            <a:r>
              <a:rPr lang="pt-BR" sz="2000" b="1" dirty="0"/>
              <a:t>itinerário fixo</a:t>
            </a:r>
            <a:r>
              <a:rPr lang="pt-BR" sz="2000" dirty="0"/>
              <a:t>, oferecer um </a:t>
            </a:r>
            <a:r>
              <a:rPr lang="pt-BR" sz="2000" b="1" dirty="0"/>
              <a:t>serviço regular </a:t>
            </a:r>
            <a:r>
              <a:rPr lang="pt-BR" sz="2000" dirty="0"/>
              <a:t>e obrigatoriamente aceitar carga de qualquer contratante, </a:t>
            </a:r>
            <a:r>
              <a:rPr lang="pt-BR" sz="2000" b="1" dirty="0"/>
              <a:t>partindo na data fixada, tendo sua capacidade atingida ou não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5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Origens do serviço marítimo regular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134" y="2576900"/>
            <a:ext cx="7910346" cy="2828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É uma </a:t>
            </a:r>
            <a:r>
              <a:rPr lang="pt-BR" sz="2000" b="1" dirty="0"/>
              <a:t>adição relativamente recente </a:t>
            </a:r>
            <a:r>
              <a:rPr lang="pt-BR" sz="2000" dirty="0"/>
              <a:t>no mercado de transportes</a:t>
            </a:r>
          </a:p>
          <a:p>
            <a:r>
              <a:rPr lang="pt-BR" sz="2000" b="1" dirty="0"/>
              <a:t>A partir de 1870</a:t>
            </a:r>
            <a:r>
              <a:rPr lang="pt-BR" sz="2000" dirty="0"/>
              <a:t>, com avanços tecnológicos dos navios a vapor, companhias passaram a oferecer serviços agendados</a:t>
            </a:r>
          </a:p>
          <a:p>
            <a:pPr lvl="1"/>
            <a:r>
              <a:rPr lang="pt-BR" sz="1800" dirty="0"/>
              <a:t>Melhor organização das próprias companhias, com operações no Oriente</a:t>
            </a:r>
          </a:p>
          <a:p>
            <a:pPr lvl="1"/>
            <a:r>
              <a:rPr lang="pt-BR" sz="1800" dirty="0"/>
              <a:t>Melhores serviços bancários</a:t>
            </a:r>
          </a:p>
          <a:p>
            <a:pPr lvl="1"/>
            <a:r>
              <a:rPr lang="pt-BR" sz="1800" dirty="0"/>
              <a:t>Extensão do telégrafo até o Oriente</a:t>
            </a:r>
            <a:endParaRPr lang="pt-BR" sz="2000" dirty="0"/>
          </a:p>
          <a:p>
            <a:r>
              <a:rPr lang="pt-BR" sz="2000" b="1" dirty="0"/>
              <a:t>Duas grandes eras: navios de carga geral e navios de contêineres</a:t>
            </a:r>
          </a:p>
        </p:txBody>
      </p:sp>
    </p:spTree>
    <p:extLst>
      <p:ext uri="{BB962C8B-B14F-4D97-AF65-F5344CB8AC3E}">
        <p14:creationId xmlns:p14="http://schemas.microsoft.com/office/powerpoint/2010/main" val="86652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Era dos navios de carga geral – </a:t>
            </a:r>
            <a:br>
              <a:rPr lang="pt-BR" dirty="0"/>
            </a:br>
            <a:r>
              <a:rPr lang="pt-BR" i="1" dirty="0"/>
              <a:t>“The cargo </a:t>
            </a:r>
            <a:r>
              <a:rPr lang="pt-BR" i="1" dirty="0" err="1"/>
              <a:t>liner</a:t>
            </a:r>
            <a:r>
              <a:rPr lang="pt-BR" i="1" dirty="0"/>
              <a:t> era”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214736"/>
            <a:ext cx="7704666" cy="375795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Até 1960, frotas de </a:t>
            </a:r>
            <a:r>
              <a:rPr lang="pt-BR" sz="2000" b="1" dirty="0"/>
              <a:t>navios versáteis com múltiplos decks </a:t>
            </a:r>
            <a:r>
              <a:rPr lang="pt-BR" sz="2000" dirty="0"/>
              <a:t>eram utilizadas para transporte de carga geral</a:t>
            </a:r>
          </a:p>
          <a:p>
            <a:pPr lvl="1"/>
            <a:r>
              <a:rPr lang="pt-BR" sz="1800" dirty="0"/>
              <a:t>Produtos manufaturados, a granel e passageiros</a:t>
            </a:r>
          </a:p>
          <a:p>
            <a:r>
              <a:rPr lang="pt-BR" sz="2000" b="1" dirty="0"/>
              <a:t>Rotas entre Europa e suas colônias </a:t>
            </a:r>
            <a:r>
              <a:rPr lang="pt-BR" sz="2000" dirty="0"/>
              <a:t>na Ásia, África e América do Sul</a:t>
            </a:r>
          </a:p>
          <a:p>
            <a:pPr marL="742950" lvl="2"/>
            <a:r>
              <a:rPr lang="pt-BR" dirty="0"/>
              <a:t>Fluxo de saída composto por produtos manufaturados e fluxo interno composto por produtos a granel</a:t>
            </a:r>
          </a:p>
          <a:p>
            <a:r>
              <a:rPr lang="pt-BR" sz="2000" b="1" dirty="0"/>
              <a:t>Objetivo principal das companhias era encher os navios</a:t>
            </a:r>
          </a:p>
          <a:p>
            <a:r>
              <a:rPr lang="pt-BR" sz="2000" b="1" dirty="0"/>
              <a:t>Frotas para serviços regulares e irregulares </a:t>
            </a:r>
            <a:r>
              <a:rPr lang="pt-BR" sz="2000" dirty="0"/>
              <a:t>(do tipo </a:t>
            </a:r>
            <a:r>
              <a:rPr lang="pt-BR" sz="2000" i="1" dirty="0" err="1"/>
              <a:t>tramp</a:t>
            </a:r>
            <a:r>
              <a:rPr lang="pt-BR" sz="2000" dirty="0"/>
              <a:t>) eram altamente </a:t>
            </a:r>
            <a:r>
              <a:rPr lang="pt-BR" sz="2000" b="1" dirty="0"/>
              <a:t>intercambiáveis</a:t>
            </a:r>
            <a:r>
              <a:rPr lang="pt-BR" sz="2000" dirty="0"/>
              <a:t>, graças a semelhanças de tamanho e velocidade</a:t>
            </a:r>
          </a:p>
        </p:txBody>
      </p:sp>
    </p:spTree>
    <p:extLst>
      <p:ext uri="{BB962C8B-B14F-4D97-AF65-F5344CB8AC3E}">
        <p14:creationId xmlns:p14="http://schemas.microsoft.com/office/powerpoint/2010/main" val="197504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Era dos navios de carga geral – </a:t>
            </a:r>
            <a:br>
              <a:rPr lang="pt-BR" dirty="0"/>
            </a:br>
            <a:r>
              <a:rPr lang="pt-BR" i="1" dirty="0"/>
              <a:t>“The cargo </a:t>
            </a:r>
            <a:r>
              <a:rPr lang="pt-BR" i="1" dirty="0" err="1"/>
              <a:t>liner</a:t>
            </a:r>
            <a:r>
              <a:rPr lang="pt-BR" i="1" dirty="0"/>
              <a:t> era”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420888"/>
            <a:ext cx="8064896" cy="32778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cap="none">
                <a:effectLst/>
              </a:defRPr>
            </a:lvl1pPr>
            <a:lvl2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lvl="3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lvl="4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pt-BR" sz="2000" dirty="0"/>
              <a:t>Intensificação do comércio no século </a:t>
            </a:r>
            <a:r>
              <a:rPr lang="pt-BR" sz="2000" dirty="0" err="1"/>
              <a:t>XX</a:t>
            </a:r>
            <a:r>
              <a:rPr lang="pt-BR" sz="2000" dirty="0"/>
              <a:t> – </a:t>
            </a:r>
            <a:r>
              <a:rPr lang="pt-BR" sz="2000" b="1" dirty="0"/>
              <a:t>navios mais complexos e caros</a:t>
            </a:r>
            <a:r>
              <a:rPr lang="pt-BR" sz="2000" dirty="0"/>
              <a:t>, adaptados a diferentes tipos de carga, </a:t>
            </a:r>
            <a:r>
              <a:rPr lang="pt-BR" sz="2000" b="1" dirty="0"/>
              <a:t>com desempenho ruim e muito tempo em porto</a:t>
            </a:r>
          </a:p>
          <a:p>
            <a:r>
              <a:rPr lang="pt-BR" sz="2000" dirty="0"/>
              <a:t>Operação resultava em </a:t>
            </a:r>
            <a:r>
              <a:rPr lang="pt-BR" sz="2000" b="1" dirty="0"/>
              <a:t>elevados custos com mão de obra</a:t>
            </a:r>
            <a:r>
              <a:rPr lang="pt-BR" sz="2000" dirty="0"/>
              <a:t>, que se tornou mais cara a partir de 1950</a:t>
            </a:r>
          </a:p>
          <a:p>
            <a:r>
              <a:rPr lang="pt-BR" sz="2000" b="1" dirty="0"/>
              <a:t>Colônias se tornaram independentes </a:t>
            </a:r>
            <a:r>
              <a:rPr lang="pt-BR" sz="2000" dirty="0"/>
              <a:t>e companhias perderam privilégios</a:t>
            </a:r>
          </a:p>
          <a:p>
            <a:r>
              <a:rPr lang="pt-BR" sz="2000" dirty="0"/>
              <a:t>Fluxo principal passou a ser entre </a:t>
            </a:r>
            <a:r>
              <a:rPr lang="pt-BR" sz="2000" b="1" dirty="0"/>
              <a:t>Europa, América do Norte e Japão</a:t>
            </a:r>
            <a:r>
              <a:rPr lang="pt-BR" sz="2000" dirty="0"/>
              <a:t>, que valorizavam </a:t>
            </a:r>
            <a:r>
              <a:rPr lang="pt-BR" sz="2000" b="1" dirty="0"/>
              <a:t>rapidez, confiabilidade e segurança</a:t>
            </a:r>
          </a:p>
        </p:txBody>
      </p:sp>
    </p:spTree>
    <p:extLst>
      <p:ext uri="{BB962C8B-B14F-4D97-AF65-F5344CB8AC3E}">
        <p14:creationId xmlns:p14="http://schemas.microsoft.com/office/powerpoint/2010/main" val="1506113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Luiza Ferreira\Downloads\Lulu Acadêmico\Logística e Transportes - Capítulo 13_v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1148</TotalTime>
  <Words>2315</Words>
  <Application>Microsoft Office PowerPoint</Application>
  <PresentationFormat>On-screen Show (4:3)</PresentationFormat>
  <Paragraphs>431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Corbel</vt:lpstr>
      <vt:lpstr>Wingdings</vt:lpstr>
      <vt:lpstr>Parallax</vt:lpstr>
      <vt:lpstr>Capítulo 13 – Transporte de  Carga Geral</vt:lpstr>
      <vt:lpstr>Agenda</vt:lpstr>
      <vt:lpstr>Agenda</vt:lpstr>
      <vt:lpstr>Introdução</vt:lpstr>
      <vt:lpstr>Agenda</vt:lpstr>
      <vt:lpstr>O que é um serviço  marítimo regular</vt:lpstr>
      <vt:lpstr>Origens do serviço marítimo regular</vt:lpstr>
      <vt:lpstr>Era dos navios de carga geral –  “The cargo liner era”</vt:lpstr>
      <vt:lpstr>Era dos navios de carga geral –  “The cargo liner era”</vt:lpstr>
      <vt:lpstr>Navios de contêineres</vt:lpstr>
      <vt:lpstr>Navios de contêineres</vt:lpstr>
      <vt:lpstr>Agenda</vt:lpstr>
      <vt:lpstr>Introdução –  Carga geral e demanda</vt:lpstr>
      <vt:lpstr>Introdução – Rotas principais</vt:lpstr>
      <vt:lpstr>Introdução –  Companhias</vt:lpstr>
      <vt:lpstr>Introdução –  Frotas</vt:lpstr>
      <vt:lpstr>Agenda</vt:lpstr>
      <vt:lpstr>Crescimento e tipos de carga</vt:lpstr>
      <vt:lpstr>Preço</vt:lpstr>
      <vt:lpstr>Nível de serviço</vt:lpstr>
      <vt:lpstr>Agenda</vt:lpstr>
      <vt:lpstr>Rotas</vt:lpstr>
      <vt:lpstr>Rotas Leste - Oeste</vt:lpstr>
      <vt:lpstr>Rotas Leste - Oeste</vt:lpstr>
      <vt:lpstr>Rotas Leste - Oeste</vt:lpstr>
      <vt:lpstr>Rotas Norte - Sul</vt:lpstr>
      <vt:lpstr>Rotas Intra-regionais</vt:lpstr>
      <vt:lpstr>Agenda</vt:lpstr>
      <vt:lpstr>Companhias de transporte marítimo regular</vt:lpstr>
      <vt:lpstr>Modelo do mercado</vt:lpstr>
      <vt:lpstr>Agenda</vt:lpstr>
      <vt:lpstr>Frotas</vt:lpstr>
      <vt:lpstr>Frota de contêineres</vt:lpstr>
      <vt:lpstr>Agenda</vt:lpstr>
      <vt:lpstr>Análise econômica de um serviço</vt:lpstr>
      <vt:lpstr>Análise econômica de um serviço</vt:lpstr>
      <vt:lpstr>Análise econômica de um serviço</vt:lpstr>
      <vt:lpstr>Agenda</vt:lpstr>
      <vt:lpstr>Aspectos práticos da precificação regular</vt:lpstr>
      <vt:lpstr>Aspectos práticos da precificação regular</vt:lpstr>
      <vt:lpstr>Princípios da precificação regular</vt:lpstr>
      <vt:lpstr>Princípios da precificação regular</vt:lpstr>
      <vt:lpstr>Princípios da precificação regular</vt:lpstr>
      <vt:lpstr>Agenda</vt:lpstr>
      <vt:lpstr>Conferências Marítimas</vt:lpstr>
      <vt:lpstr>Conferências Marítimas</vt:lpstr>
      <vt:lpstr>Alianças Globais</vt:lpstr>
      <vt:lpstr>Agenda</vt:lpstr>
      <vt:lpstr>Taxas de porto e precificação</vt:lpstr>
      <vt:lpstr>Agenda</vt:lpstr>
      <vt:lpstr>Sumário</vt:lpstr>
    </vt:vector>
  </TitlesOfParts>
  <Company>McK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Luiza Ferreira</dc:creator>
  <cp:lastModifiedBy>Peterson</cp:lastModifiedBy>
  <cp:revision>106</cp:revision>
  <dcterms:created xsi:type="dcterms:W3CDTF">2017-05-10T22:44:36Z</dcterms:created>
  <dcterms:modified xsi:type="dcterms:W3CDTF">2017-05-17T11:19:37Z</dcterms:modified>
</cp:coreProperties>
</file>