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9" r:id="rId3"/>
    <p:sldId id="319" r:id="rId4"/>
    <p:sldId id="305" r:id="rId5"/>
    <p:sldId id="272" r:id="rId6"/>
    <p:sldId id="277" r:id="rId7"/>
    <p:sldId id="294" r:id="rId8"/>
    <p:sldId id="270" r:id="rId9"/>
    <p:sldId id="292" r:id="rId10"/>
    <p:sldId id="291" r:id="rId11"/>
    <p:sldId id="278" r:id="rId12"/>
    <p:sldId id="279" r:id="rId13"/>
    <p:sldId id="315" r:id="rId14"/>
    <p:sldId id="324" r:id="rId15"/>
    <p:sldId id="325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6633"/>
    <a:srgbClr val="CC9900"/>
    <a:srgbClr val="009900"/>
    <a:srgbClr val="00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6433" autoAdjust="0"/>
  </p:normalViewPr>
  <p:slideViewPr>
    <p:cSldViewPr snapToGrid="0">
      <p:cViewPr varScale="1">
        <p:scale>
          <a:sx n="87" d="100"/>
          <a:sy n="87" d="100"/>
        </p:scale>
        <p:origin x="648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2DEBD-9640-4A1E-800C-D78FE3F107CF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0E5C2-D2AE-461B-9D02-EB877D8080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2604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1DEAD-7ECA-4869-A147-B15D5D5DE5C6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2959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0E5C2-D2AE-461B-9D02-EB877D8080FB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0905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A86E8B-EB91-42EA-8B66-78E7E9FAF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1641098-49CF-44E5-8A54-BCC0D366BD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DA18C5-98E1-4DD4-AEBE-EB41AF00E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0102-414E-4841-958D-42FFB1BB4441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46888C-3A3B-48BA-9E6D-F410278CE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07D3CB-2940-46CB-A65C-814033989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8444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A5A2D1-C024-4816-838C-9CE36ED88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BD2390C-C2F0-4395-985F-BF38E5C8D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84EEC1E-96AF-49FD-9932-8A07CA455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0102-414E-4841-958D-42FFB1BB4441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17747A-E945-43A5-892F-A58E61A03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D78A89-9EF6-4017-BEEB-681580DA9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8865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93C2EF7-D4B8-4FD5-948A-F4B8852F27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A34110F-439F-454B-96C3-2828C941B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E4922D-8AA5-48FF-ABDD-77021861A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0102-414E-4841-958D-42FFB1BB4441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D5C071-BFF8-4E9B-9214-E7664342C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5DDFD3-7642-49DD-BE6A-08E927220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6979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C1E61-D6A0-496B-A2E3-32083E537E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40025-E010-49D1-930A-AE3BA3C8ECF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3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C1E61-D6A0-496B-A2E3-32083E537E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40025-E010-49D1-930A-AE3BA3C8ECF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132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C1E61-D6A0-496B-A2E3-32083E537E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40025-E010-49D1-930A-AE3BA3C8ECF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68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C1E61-D6A0-496B-A2E3-32083E537E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40025-E010-49D1-930A-AE3BA3C8ECF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162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C1E61-D6A0-496B-A2E3-32083E537E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40025-E010-49D1-930A-AE3BA3C8ECF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913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C1E61-D6A0-496B-A2E3-32083E537E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40025-E010-49D1-930A-AE3BA3C8ECF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647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C1E61-D6A0-496B-A2E3-32083E537E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40025-E010-49D1-930A-AE3BA3C8ECF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695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C1E61-D6A0-496B-A2E3-32083E537E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40025-E010-49D1-930A-AE3BA3C8ECF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203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F8DACB-4AA0-4F5A-BBEE-4558B4441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C3BB9B-9BAE-42E0-9A7A-A82A884F1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59E1EB-0520-4B8B-B3F4-537C02B15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0102-414E-4841-958D-42FFB1BB4441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4FE3A7F-7151-4088-BC18-919EAC82F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02F8AA2-41EC-4A0F-9841-7A33865F9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45491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C1E61-D6A0-496B-A2E3-32083E537E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40025-E010-49D1-930A-AE3BA3C8ECF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405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C1E61-D6A0-496B-A2E3-32083E537E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40025-E010-49D1-930A-AE3BA3C8ECF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861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C1E61-D6A0-496B-A2E3-32083E537E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40025-E010-49D1-930A-AE3BA3C8ECF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81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D85ECA-CB5D-4357-B3C1-75F62744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1ACCCCD-FD0B-4C15-83BD-B9F4BD0A5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1360962-BD68-47C8-A9BC-0C30BA9A0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0102-414E-4841-958D-42FFB1BB4441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4DEEE4-1F20-489A-BF22-894CF25E1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13778B-9015-47AF-B40F-4549F9B8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4347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6F3812-B97E-4AEF-9A41-510C92886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41970E-ACA7-45C4-BB66-1A7FED2E24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54A6707-51DE-46CE-9E90-D3BD6AA9A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93EA0E1-5758-4DD5-8A36-B8A647812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0102-414E-4841-958D-42FFB1BB4441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9E946D7-B2B6-4A44-92E2-7D25F3F9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57712DC-0618-4A5E-BA24-B82DF215F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3667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9B097-F30C-47AD-9846-E802FDFBB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7C15EDA-DBE1-442A-9C45-CA6811DBD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13D69E7-E9EB-4DF1-814F-F859B3AF1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3AEC47C-9EFF-4132-8949-045984655E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62E34E3-6A6A-44F2-9542-D0F1513A21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8B035A6-CB76-41BA-BBC1-18ACE0CCB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0102-414E-4841-958D-42FFB1BB4441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D3E6208-3ACD-4146-B8C9-49C4438D6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5D573F9-8847-4249-A49C-A4F769761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136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4DEDF-E871-4E2D-9896-178C90362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52C03F7-5731-4C95-9221-82C87CE24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0102-414E-4841-958D-42FFB1BB4441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02953EE-4655-48CE-B518-DE0F39065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30E0455-57D5-4CC3-B385-C92809920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4479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4D91DEC-7921-44DC-99B5-C9F1843E0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0102-414E-4841-958D-42FFB1BB4441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F583682-5F53-42DF-8F8A-CDC6A0E34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D17AC51-B627-4F8B-8690-0454C2A0A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343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47399D-9A03-4788-8EB9-DAFF86B72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DA8CCE-D027-46CA-8AAD-055782BF1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FC5CBE2-51DF-4DE3-808E-4C20CEBAC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BDC4BD8-377A-4E5A-9339-AB2893AC8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0102-414E-4841-958D-42FFB1BB4441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F259108-44D7-46CE-939F-90CBA5725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F6D2178-BCA1-48CB-94F4-B3A51BFE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3738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28C9CC-D128-4C35-A3B6-A8DBB4C14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4A4D41C-933C-45D5-BC70-B321B06368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B4575AB-7006-43C0-B894-AB8FAB46B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D0A6F2D-F214-4028-B3BC-9A0CF5396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0102-414E-4841-958D-42FFB1BB4441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54DC484-DCB1-4945-ACF1-28451A4CE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371F978-500D-4760-8CD3-7B7C8AE54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0185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ED9345D-6D5D-4623-94C4-29C07A388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BE851F6-ACDA-480D-99A0-EA854E3E2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56EEB17-15EC-490F-8764-618241356F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30102-414E-4841-958D-42FFB1BB4441}" type="datetimeFigureOut">
              <a:rPr lang="pt-BR" smtClean="0"/>
              <a:t>26/10/2023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EE076B-2613-4933-B182-EC1EB12D0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BDF6E5C-E671-4864-B098-D4901046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2545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C1E61-D6A0-496B-A2E3-32083E537E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40025-E010-49D1-930A-AE3BA3C8ECF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311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jpeg"/><Relationship Id="rId5" Type="http://schemas.openxmlformats.org/officeDocument/2006/relationships/image" Target="../media/image8.jpeg"/><Relationship Id="rId10" Type="http://schemas.microsoft.com/office/2007/relationships/hdphoto" Target="../media/hdphoto4.wdp"/><Relationship Id="rId4" Type="http://schemas.openxmlformats.org/officeDocument/2006/relationships/image" Target="../media/image7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microsoft.com/office/2007/relationships/hdphoto" Target="../media/hdphoto6.wdp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63AF411-958C-451E-AFBC-21FBB87865D9}"/>
              </a:ext>
            </a:extLst>
          </p:cNvPr>
          <p:cNvSpPr/>
          <p:nvPr/>
        </p:nvSpPr>
        <p:spPr>
          <a:xfrm>
            <a:off x="651253" y="681009"/>
            <a:ext cx="100414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0000FF"/>
                </a:solidFill>
              </a:rPr>
              <a:t>Aulas Práticas - LFN 0424 Fitopatologia - 2</a:t>
            </a:r>
            <a:r>
              <a:rPr lang="pt-BR" sz="3200" b="1" baseline="30000" dirty="0">
                <a:solidFill>
                  <a:srgbClr val="0000FF"/>
                </a:solidFill>
              </a:rPr>
              <a:t>o</a:t>
            </a:r>
            <a:r>
              <a:rPr lang="pt-BR" sz="3200" b="1" dirty="0">
                <a:solidFill>
                  <a:srgbClr val="0000FF"/>
                </a:solidFill>
              </a:rPr>
              <a:t> Semestre 2023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C353017-F5ED-4F02-9A93-7D538831EFAF}"/>
              </a:ext>
            </a:extLst>
          </p:cNvPr>
          <p:cNvSpPr txBox="1"/>
          <p:nvPr/>
        </p:nvSpPr>
        <p:spPr>
          <a:xfrm>
            <a:off x="1047735" y="2440010"/>
            <a:ext cx="1027296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pt-BR" sz="2800" b="1" i="1" dirty="0">
                <a:solidFill>
                  <a:srgbClr val="FF0000"/>
                </a:solidFill>
                <a:latin typeface="Arial" panose="020B0604020202020204" pitchFamily="34" charset="0"/>
              </a:rPr>
              <a:t>Roteiro da aula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2800" dirty="0">
                <a:latin typeface="Arial" panose="020B0604020202020204" pitchFamily="34" charset="0"/>
              </a:rPr>
              <a:t>Classificação de </a:t>
            </a:r>
            <a:r>
              <a:rPr lang="pt-BR" sz="2800" dirty="0" err="1">
                <a:latin typeface="Arial" panose="020B0604020202020204" pitchFamily="34" charset="0"/>
              </a:rPr>
              <a:t>McNew</a:t>
            </a:r>
            <a:endParaRPr lang="pt-BR" sz="2800" dirty="0">
              <a:latin typeface="Arial" panose="020B0604020202020204" pitchFamily="34" charset="0"/>
            </a:endParaRP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2800" dirty="0">
                <a:latin typeface="Arial" panose="020B0604020202020204" pitchFamily="34" charset="0"/>
              </a:rPr>
              <a:t>Carvões</a:t>
            </a:r>
          </a:p>
          <a:p>
            <a:pPr marL="914400" lvl="1" indent="-4572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pt-BR" sz="2000" dirty="0">
                <a:latin typeface="Arial" panose="020B0604020202020204" pitchFamily="34" charset="0"/>
              </a:rPr>
              <a:t>Sintomas e ciclo da doença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2800" dirty="0">
                <a:latin typeface="Arial" panose="020B0604020202020204" pitchFamily="34" charset="0"/>
              </a:rPr>
              <a:t>Viroses</a:t>
            </a:r>
          </a:p>
          <a:p>
            <a:pPr marL="914400" lvl="1" indent="-4572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pt-BR" sz="2000" dirty="0">
                <a:latin typeface="Arial" panose="020B0604020202020204" pitchFamily="34" charset="0"/>
              </a:rPr>
              <a:t>Sintomas, ciclo da doença e nomenclatura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2800" dirty="0">
                <a:latin typeface="Arial" panose="020B0604020202020204" pitchFamily="34" charset="0"/>
              </a:rPr>
              <a:t>Diagnose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715" y="755529"/>
            <a:ext cx="938532" cy="793185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8177285" y="1340304"/>
            <a:ext cx="1285103" cy="1285103"/>
            <a:chOff x="8330516" y="1509934"/>
            <a:chExt cx="1285103" cy="1285103"/>
          </a:xfrm>
        </p:grpSpPr>
        <p:sp>
          <p:nvSpPr>
            <p:cNvPr id="8" name="Elipse 7"/>
            <p:cNvSpPr/>
            <p:nvPr/>
          </p:nvSpPr>
          <p:spPr>
            <a:xfrm>
              <a:off x="8330516" y="1509934"/>
              <a:ext cx="1285103" cy="12851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8419070" y="1721708"/>
              <a:ext cx="1107996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pt-BR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AULA</a:t>
              </a:r>
            </a:p>
            <a:p>
              <a:pPr algn="ctr">
                <a:lnSpc>
                  <a:spcPts val="3600"/>
                </a:lnSpc>
              </a:pPr>
              <a:r>
                <a:rPr lang="pt-BR" sz="4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9</a:t>
              </a:r>
            </a:p>
          </p:txBody>
        </p:sp>
      </p:grpSp>
      <p:pic>
        <p:nvPicPr>
          <p:cNvPr id="11" name="Imagem 10">
            <a:extLst>
              <a:ext uri="{FF2B5EF4-FFF2-40B4-BE49-F238E27FC236}">
                <a16:creationId xmlns:a16="http://schemas.microsoft.com/office/drawing/2014/main" id="{FF7C60D6-A42B-5D66-8BC8-9DB72458AB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0" t="20021" r="13125" b="8765"/>
          <a:stretch/>
        </p:blipFill>
        <p:spPr>
          <a:xfrm>
            <a:off x="9334847" y="2559373"/>
            <a:ext cx="2363198" cy="354309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F124F11-72F5-8099-C911-DB5DB796F0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89" b="100000" l="8799" r="94114">
                        <a14:backgroundMark x1="29308" y1="39159" x2="29308" y2="39159"/>
                        <a14:backgroundMark x1="25121" y1="38511" x2="25121" y2="38511"/>
                        <a14:backgroundMark x1="19296" y1="39563" x2="19296" y2="39563"/>
                        <a14:backgroundMark x1="31129" y1="38026" x2="31129" y2="38026"/>
                        <a14:backgroundMark x1="36833" y1="41019" x2="36833" y2="41019"/>
                        <a14:backgroundMark x1="37561" y1="41748" x2="37561" y2="41748"/>
                        <a14:backgroundMark x1="36165" y1="40291" x2="36165" y2="40291"/>
                        <a14:backgroundMark x1="35983" y1="39563" x2="35983" y2="39563"/>
                        <a14:backgroundMark x1="40109" y1="36408" x2="40109" y2="36408"/>
                        <a14:backgroundMark x1="38896" y1="36408" x2="38896" y2="36408"/>
                        <a14:backgroundMark x1="45510" y1="52832" x2="45510" y2="52832"/>
                        <a14:backgroundMark x1="46056" y1="52508" x2="46056" y2="52508"/>
                        <a14:backgroundMark x1="45934" y1="70469" x2="45934" y2="70469"/>
                        <a14:backgroundMark x1="46602" y1="84951" x2="46602" y2="84951"/>
                        <a14:backgroundMark x1="63653" y1="38835" x2="63653" y2="38835"/>
                        <a14:backgroundMark x1="65413" y1="30744" x2="65413" y2="30744"/>
                        <a14:backgroundMark x1="66566" y1="29207" x2="66566" y2="29207"/>
                        <a14:backgroundMark x1="67476" y1="28317" x2="67476" y2="28317"/>
                        <a14:backgroundMark x1="66566" y1="30744" x2="66566" y2="30744"/>
                        <a14:backgroundMark x1="64442" y1="30987" x2="64442" y2="30987"/>
                        <a14:backgroundMark x1="60376" y1="22654" x2="60376" y2="22654"/>
                        <a14:backgroundMark x1="69782" y1="61974" x2="69782" y2="61974"/>
                        <a14:backgroundMark x1="74150" y1="52508" x2="74150" y2="52508"/>
                        <a14:backgroundMark x1="69600" y1="14725" x2="69600" y2="14725"/>
                        <a14:backgroundMark x1="52306" y1="86893" x2="52306" y2="86893"/>
                        <a14:backgroundMark x1="45813" y1="84547" x2="45813" y2="84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59" t="3568" r="4714"/>
          <a:stretch/>
        </p:blipFill>
        <p:spPr>
          <a:xfrm>
            <a:off x="6685876" y="2924370"/>
            <a:ext cx="2133960" cy="22415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420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1991544" y="980728"/>
            <a:ext cx="4536504" cy="16004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altLang="en-US" b="1" dirty="0"/>
              <a:t>Classificação e nomenclatura de vírus</a:t>
            </a:r>
          </a:p>
          <a:p>
            <a:r>
              <a:rPr lang="pt-BR" altLang="en-US" sz="1600" dirty="0"/>
              <a:t>(Comitê Internacional de Taxonomia de vírus)</a:t>
            </a:r>
          </a:p>
          <a:p>
            <a:r>
              <a:rPr lang="pt-BR" altLang="en-US" sz="1600" b="1" dirty="0"/>
              <a:t>Família, gênero e espécie</a:t>
            </a:r>
          </a:p>
          <a:p>
            <a:endParaRPr lang="pt-BR" altLang="en-US" sz="1600" b="1" dirty="0"/>
          </a:p>
          <a:p>
            <a:r>
              <a:rPr lang="pt-BR" altLang="en-US" sz="1600" b="1" dirty="0"/>
              <a:t> Nome da planta em que foi descrito pela primeira vez  + tipo de sintoma em inglês</a:t>
            </a:r>
          </a:p>
        </p:txBody>
      </p:sp>
      <p:cxnSp>
        <p:nvCxnSpPr>
          <p:cNvPr id="5" name="Conector de seta reta 4"/>
          <p:cNvCxnSpPr/>
          <p:nvPr/>
        </p:nvCxnSpPr>
        <p:spPr>
          <a:xfrm>
            <a:off x="4187788" y="1796337"/>
            <a:ext cx="0" cy="3145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1991544" y="2799011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altLang="en-US" sz="1600" b="1" dirty="0"/>
              <a:t>Exemplo:</a:t>
            </a:r>
          </a:p>
          <a:p>
            <a:r>
              <a:rPr lang="pt-BR" altLang="en-US" sz="1600" b="1" dirty="0"/>
              <a:t>Espécie – </a:t>
            </a:r>
            <a:r>
              <a:rPr lang="pt-BR" altLang="en-US" sz="1600" b="1" i="1" dirty="0"/>
              <a:t>Tobacco mosaic virus</a:t>
            </a:r>
          </a:p>
          <a:p>
            <a:r>
              <a:rPr lang="pt-BR" altLang="en-US" sz="1600" b="1" dirty="0"/>
              <a:t>Gênero – </a:t>
            </a:r>
            <a:r>
              <a:rPr lang="pt-BR" altLang="en-US" sz="1600" b="1" i="1" dirty="0"/>
              <a:t>Tobamovirus</a:t>
            </a:r>
          </a:p>
          <a:p>
            <a:r>
              <a:rPr lang="pt-BR" altLang="en-US" sz="1600" b="1" dirty="0"/>
              <a:t>Família –</a:t>
            </a:r>
            <a:r>
              <a:rPr lang="pt-BR" altLang="en-US" sz="1600" b="1" i="1" dirty="0"/>
              <a:t> </a:t>
            </a:r>
            <a:r>
              <a:rPr lang="pt-BR" altLang="en-US" sz="1600" b="1" i="1" dirty="0" err="1"/>
              <a:t>Virgoviridae</a:t>
            </a:r>
            <a:endParaRPr lang="pt-BR" altLang="en-US" sz="1600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95193" y="1856140"/>
            <a:ext cx="5486479" cy="365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Morfologia de particulas - Alongada rigi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080" y="4005065"/>
            <a:ext cx="3708412" cy="266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ED060546-D1B0-61FB-C7E8-9380B794C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733" y="303996"/>
            <a:ext cx="10786533" cy="4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Doenças do Grupo VI</a:t>
            </a:r>
          </a:p>
        </p:txBody>
      </p:sp>
    </p:spTree>
    <p:extLst>
      <p:ext uri="{BB962C8B-B14F-4D97-AF65-F5344CB8AC3E}">
        <p14:creationId xmlns:p14="http://schemas.microsoft.com/office/powerpoint/2010/main" val="348072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1991544" y="980728"/>
            <a:ext cx="4536504" cy="16004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altLang="en-US" b="1" dirty="0"/>
              <a:t>Classificação e nomenclatura de vírus</a:t>
            </a:r>
          </a:p>
          <a:p>
            <a:r>
              <a:rPr lang="pt-BR" altLang="en-US" sz="1600" dirty="0"/>
              <a:t>(Comitê Internacional de Taxonomia de vírus)</a:t>
            </a:r>
          </a:p>
          <a:p>
            <a:r>
              <a:rPr lang="pt-BR" altLang="en-US" sz="1600" b="1" dirty="0"/>
              <a:t>Família, gênero e espécie</a:t>
            </a:r>
          </a:p>
          <a:p>
            <a:endParaRPr lang="pt-BR" altLang="en-US" sz="1600" b="1" dirty="0"/>
          </a:p>
          <a:p>
            <a:r>
              <a:rPr lang="pt-BR" altLang="en-US" sz="1600" b="1" dirty="0"/>
              <a:t> Nome da planta em que foi descrito pela primeira vez  + tipo de sintoma em inglês</a:t>
            </a:r>
          </a:p>
        </p:txBody>
      </p:sp>
      <p:cxnSp>
        <p:nvCxnSpPr>
          <p:cNvPr id="5" name="Conector de seta reta 4"/>
          <p:cNvCxnSpPr/>
          <p:nvPr/>
        </p:nvCxnSpPr>
        <p:spPr>
          <a:xfrm>
            <a:off x="4187788" y="1796337"/>
            <a:ext cx="0" cy="3145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1991544" y="2708920"/>
            <a:ext cx="52565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en-US" sz="1600" b="1" dirty="0"/>
              <a:t>Exemplo:</a:t>
            </a:r>
          </a:p>
          <a:p>
            <a:r>
              <a:rPr lang="pt-BR" altLang="en-US" sz="1600" b="1" dirty="0"/>
              <a:t>Espécie – </a:t>
            </a:r>
            <a:r>
              <a:rPr lang="pt-BR" altLang="en-US" sz="1600" b="1" i="1" dirty="0"/>
              <a:t>Citrus </a:t>
            </a:r>
            <a:r>
              <a:rPr lang="pt-BR" altLang="en-US" sz="1600" b="1" i="1" dirty="0" err="1"/>
              <a:t>leprosis</a:t>
            </a:r>
            <a:r>
              <a:rPr lang="pt-BR" altLang="en-US" sz="1600" b="1" i="1" dirty="0"/>
              <a:t> virus</a:t>
            </a:r>
          </a:p>
          <a:p>
            <a:r>
              <a:rPr lang="pt-BR" altLang="en-US" sz="1600" b="1" dirty="0"/>
              <a:t>Gênero – </a:t>
            </a:r>
            <a:r>
              <a:rPr lang="pt-BR" altLang="en-US" sz="1600" b="1" dirty="0" err="1"/>
              <a:t>Cilevirus</a:t>
            </a:r>
            <a:endParaRPr lang="pt-BR" altLang="en-US" sz="1600" b="1" dirty="0"/>
          </a:p>
          <a:p>
            <a:r>
              <a:rPr lang="pt-BR" altLang="en-US" sz="1600" b="1" dirty="0"/>
              <a:t>Família</a:t>
            </a:r>
            <a:r>
              <a:rPr lang="pt-BR" altLang="en-US" sz="1600" b="1" i="1" dirty="0"/>
              <a:t> </a:t>
            </a:r>
            <a:r>
              <a:rPr lang="pt-BR" altLang="en-US" sz="1600" b="1" dirty="0"/>
              <a:t>– </a:t>
            </a:r>
            <a:r>
              <a:rPr lang="pt-BR" altLang="en-US" sz="1600" b="1" i="1" dirty="0" err="1"/>
              <a:t>Kitaviridae</a:t>
            </a:r>
            <a:r>
              <a:rPr lang="pt-BR" altLang="en-US" sz="1600" b="1" i="1" dirty="0"/>
              <a:t> </a:t>
            </a:r>
            <a:r>
              <a:rPr lang="pt-BR" altLang="en-US" sz="1600" b="1" dirty="0"/>
              <a:t>(vírus transmitidos por ácaros)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2116510" y="3876230"/>
            <a:ext cx="2592288" cy="2891748"/>
            <a:chOff x="592510" y="3876230"/>
            <a:chExt cx="2592288" cy="289174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5" t="7713" r="25903"/>
            <a:stretch/>
          </p:blipFill>
          <p:spPr bwMode="auto">
            <a:xfrm>
              <a:off x="592510" y="3876230"/>
              <a:ext cx="2592288" cy="2891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CaixaDeTexto 3"/>
            <p:cNvSpPr txBox="1"/>
            <p:nvPr/>
          </p:nvSpPr>
          <p:spPr>
            <a:xfrm>
              <a:off x="865548" y="6359336"/>
              <a:ext cx="1749133" cy="33855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pt-BR" sz="1600" dirty="0"/>
                <a:t>Prof. E. W. </a:t>
              </a:r>
              <a:r>
                <a:rPr lang="pt-BR" sz="1600" dirty="0" err="1"/>
                <a:t>Kitajima</a:t>
              </a:r>
              <a:endParaRPr lang="en-GB" sz="1600" dirty="0"/>
            </a:p>
          </p:txBody>
        </p:sp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83288" y="2001416"/>
            <a:ext cx="4827984" cy="321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74333" y="4202388"/>
            <a:ext cx="2192091" cy="154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7A2EE0E7-1233-02E4-A060-09CB19C00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783" y="274652"/>
            <a:ext cx="10786533" cy="4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Doenças do Grupo VI - Viroses</a:t>
            </a:r>
          </a:p>
        </p:txBody>
      </p:sp>
    </p:spTree>
    <p:extLst>
      <p:ext uri="{BB962C8B-B14F-4D97-AF65-F5344CB8AC3E}">
        <p14:creationId xmlns:p14="http://schemas.microsoft.com/office/powerpoint/2010/main" val="8396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o 33"/>
          <p:cNvGrpSpPr/>
          <p:nvPr/>
        </p:nvGrpSpPr>
        <p:grpSpPr>
          <a:xfrm>
            <a:off x="595572" y="393107"/>
            <a:ext cx="11000856" cy="6150772"/>
            <a:chOff x="595572" y="393107"/>
            <a:chExt cx="11000856" cy="6150772"/>
          </a:xfrm>
        </p:grpSpPr>
        <p:grpSp>
          <p:nvGrpSpPr>
            <p:cNvPr id="32" name="Grupo 31"/>
            <p:cNvGrpSpPr/>
            <p:nvPr/>
          </p:nvGrpSpPr>
          <p:grpSpPr>
            <a:xfrm>
              <a:off x="919967" y="393107"/>
              <a:ext cx="10352067" cy="3636407"/>
              <a:chOff x="1010385" y="393107"/>
              <a:chExt cx="10352067" cy="3636407"/>
            </a:xfrm>
          </p:grpSpPr>
          <p:pic>
            <p:nvPicPr>
              <p:cNvPr id="5" name="Imagem 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39"/>
              <a:stretch>
                <a:fillRect/>
              </a:stretch>
            </p:blipFill>
            <p:spPr bwMode="auto">
              <a:xfrm>
                <a:off x="1010385" y="393107"/>
                <a:ext cx="5334000" cy="326707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CaixaDeTexto 1"/>
              <p:cNvSpPr txBox="1">
                <a:spLocks noChangeArrowheads="1"/>
              </p:cNvSpPr>
              <p:nvPr/>
            </p:nvSpPr>
            <p:spPr bwMode="auto">
              <a:xfrm>
                <a:off x="1365042" y="2913600"/>
                <a:ext cx="2566728" cy="73866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r>
                  <a:rPr lang="pt-BR" altLang="pt-BR" sz="10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AGRÔNOMO: ESALQ 1958</a:t>
                </a:r>
              </a:p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r>
                  <a:rPr lang="pt-BR" altLang="pt-BR" sz="10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1959 - 1973: IAC	15 anos</a:t>
                </a:r>
              </a:p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r>
                  <a:rPr lang="pt-BR" altLang="pt-BR" sz="10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1973 - 1995: UnB	22 anos</a:t>
                </a:r>
              </a:p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r>
                  <a:rPr lang="pt-BR" altLang="pt-BR" sz="10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1995 - HOJE: ESALQ	28 anos</a:t>
                </a:r>
              </a:p>
            </p:txBody>
          </p:sp>
          <p:sp>
            <p:nvSpPr>
              <p:cNvPr id="2" name="CaixaDeTexto 1"/>
              <p:cNvSpPr txBox="1"/>
              <p:nvPr/>
            </p:nvSpPr>
            <p:spPr>
              <a:xfrm rot="19246974">
                <a:off x="5564962" y="2863238"/>
                <a:ext cx="184730" cy="3003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>
                  <a:lnSpc>
                    <a:spcPts val="1600"/>
                  </a:lnSpc>
                </a:pPr>
                <a:endParaRPr lang="pt-BR" sz="1600" b="1" dirty="0">
                  <a:solidFill>
                    <a:srgbClr val="FFFF00"/>
                  </a:solidFill>
                </a:endParaRPr>
              </a:p>
            </p:txBody>
          </p:sp>
          <p:pic>
            <p:nvPicPr>
              <p:cNvPr id="3" name="Imagem 2"/>
              <p:cNvPicPr>
                <a:picLocks noChangeAspect="1"/>
              </p:cNvPicPr>
              <p:nvPr/>
            </p:nvPicPr>
            <p:blipFill rotWithShape="1">
              <a:blip r:embed="rId3"/>
              <a:srcRect b="3333"/>
              <a:stretch/>
            </p:blipFill>
            <p:spPr>
              <a:xfrm>
                <a:off x="6454659" y="396819"/>
                <a:ext cx="4859449" cy="326449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grpSp>
            <p:nvGrpSpPr>
              <p:cNvPr id="23" name="Grupo 22"/>
              <p:cNvGrpSpPr/>
              <p:nvPr/>
            </p:nvGrpSpPr>
            <p:grpSpPr>
              <a:xfrm>
                <a:off x="10272996" y="462166"/>
                <a:ext cx="999414" cy="407759"/>
                <a:chOff x="5425824" y="3636218"/>
                <a:chExt cx="1342444" cy="547715"/>
              </a:xfrm>
            </p:grpSpPr>
            <p:sp>
              <p:nvSpPr>
                <p:cNvPr id="22" name="Retângulo 21"/>
                <p:cNvSpPr/>
                <p:nvPr/>
              </p:nvSpPr>
              <p:spPr>
                <a:xfrm>
                  <a:off x="5425824" y="3636218"/>
                  <a:ext cx="1342444" cy="547715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pic>
              <p:nvPicPr>
                <p:cNvPr id="21" name="Imagem 20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477100" y="3708113"/>
                  <a:ext cx="1237801" cy="433090"/>
                </a:xfrm>
                <a:prstGeom prst="rect">
                  <a:avLst/>
                </a:prstGeom>
              </p:spPr>
            </p:pic>
          </p:grpSp>
          <p:sp>
            <p:nvSpPr>
              <p:cNvPr id="4" name="Retângulo 3"/>
              <p:cNvSpPr/>
              <p:nvPr/>
            </p:nvSpPr>
            <p:spPr>
              <a:xfrm>
                <a:off x="6422219" y="3691206"/>
                <a:ext cx="4940233" cy="2729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pt-BR" sz="1400" dirty="0">
                    <a:solidFill>
                      <a:srgbClr val="1E1E1E"/>
                    </a:solidFill>
                    <a:latin typeface="Lato"/>
                  </a:rPr>
                  <a:t> </a:t>
                </a:r>
                <a:endParaRPr lang="pt-BR" sz="1400" b="1" dirty="0"/>
              </a:p>
            </p:txBody>
          </p:sp>
          <p:sp>
            <p:nvSpPr>
              <p:cNvPr id="26" name="Retângulo 25"/>
              <p:cNvSpPr/>
              <p:nvPr/>
            </p:nvSpPr>
            <p:spPr>
              <a:xfrm>
                <a:off x="1918790" y="3660182"/>
                <a:ext cx="351718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400" dirty="0">
                    <a:solidFill>
                      <a:srgbClr val="1E1E1E"/>
                    </a:solidFill>
                    <a:latin typeface="Lato"/>
                  </a:rPr>
                  <a:t> </a:t>
                </a:r>
                <a:r>
                  <a:rPr lang="pt-BR" dirty="0">
                    <a:solidFill>
                      <a:srgbClr val="1E1E1E"/>
                    </a:solidFill>
                    <a:latin typeface="Impact" panose="020B0806030902050204" pitchFamily="34" charset="0"/>
                  </a:rPr>
                  <a:t>Professor Elliot Watanabe </a:t>
                </a:r>
                <a:r>
                  <a:rPr lang="pt-BR" dirty="0" err="1">
                    <a:solidFill>
                      <a:srgbClr val="1E1E1E"/>
                    </a:solidFill>
                    <a:latin typeface="Impact" panose="020B0806030902050204" pitchFamily="34" charset="0"/>
                  </a:rPr>
                  <a:t>Kitajima</a:t>
                </a:r>
                <a:endParaRPr lang="pt-BR" dirty="0">
                  <a:latin typeface="Impact" panose="020B0806030902050204" pitchFamily="34" charset="0"/>
                </a:endParaRPr>
              </a:p>
            </p:txBody>
          </p:sp>
        </p:grpSp>
        <p:grpSp>
          <p:nvGrpSpPr>
            <p:cNvPr id="27" name="Grupo 26"/>
            <p:cNvGrpSpPr/>
            <p:nvPr/>
          </p:nvGrpSpPr>
          <p:grpSpPr>
            <a:xfrm>
              <a:off x="595572" y="4251413"/>
              <a:ext cx="2844048" cy="2159155"/>
              <a:chOff x="313252" y="4564855"/>
              <a:chExt cx="2844048" cy="2159155"/>
            </a:xfrm>
          </p:grpSpPr>
          <p:pic>
            <p:nvPicPr>
              <p:cNvPr id="11" name="Imagem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7694" y="4564855"/>
                <a:ext cx="2755165" cy="1574380"/>
              </a:xfrm>
              <a:prstGeom prst="rect">
                <a:avLst/>
              </a:prstGeom>
            </p:spPr>
          </p:pic>
          <p:sp>
            <p:nvSpPr>
              <p:cNvPr id="12" name="Retângulo 11"/>
              <p:cNvSpPr/>
              <p:nvPr/>
            </p:nvSpPr>
            <p:spPr>
              <a:xfrm>
                <a:off x="313252" y="6139235"/>
                <a:ext cx="284404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b="1" dirty="0">
                    <a:latin typeface="arial" panose="020B0604020202020204" pitchFamily="34" charset="0"/>
                  </a:rPr>
                  <a:t>International Committee on</a:t>
                </a:r>
              </a:p>
              <a:p>
                <a:pPr algn="ctr"/>
                <a:r>
                  <a:rPr lang="en-US" sz="1600" b="1" dirty="0">
                    <a:latin typeface="arial" panose="020B0604020202020204" pitchFamily="34" charset="0"/>
                  </a:rPr>
                  <a:t>Taxonomy of Viruses</a:t>
                </a:r>
                <a:endParaRPr lang="pt-BR" sz="1600" dirty="0"/>
              </a:p>
            </p:txBody>
          </p:sp>
        </p:grpSp>
        <p:grpSp>
          <p:nvGrpSpPr>
            <p:cNvPr id="28" name="Grupo 27"/>
            <p:cNvGrpSpPr/>
            <p:nvPr/>
          </p:nvGrpSpPr>
          <p:grpSpPr>
            <a:xfrm>
              <a:off x="3687633" y="4495721"/>
              <a:ext cx="4387271" cy="1670538"/>
              <a:chOff x="3405313" y="4516776"/>
              <a:chExt cx="4387271" cy="1670538"/>
            </a:xfrm>
          </p:grpSpPr>
          <p:pic>
            <p:nvPicPr>
              <p:cNvPr id="13" name="Imagem 1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05313" y="4516776"/>
                <a:ext cx="4387271" cy="1670538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sp>
            <p:nvSpPr>
              <p:cNvPr id="14" name="CaixaDeTexto 13"/>
              <p:cNvSpPr txBox="1"/>
              <p:nvPr/>
            </p:nvSpPr>
            <p:spPr>
              <a:xfrm>
                <a:off x="6979243" y="4857638"/>
                <a:ext cx="7296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600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2018</a:t>
                </a:r>
              </a:p>
            </p:txBody>
          </p:sp>
          <p:cxnSp>
            <p:nvCxnSpPr>
              <p:cNvPr id="17" name="Conector reto 16"/>
              <p:cNvCxnSpPr/>
              <p:nvPr/>
            </p:nvCxnSpPr>
            <p:spPr>
              <a:xfrm>
                <a:off x="6083995" y="5026915"/>
                <a:ext cx="89524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0" name="Imagem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86017" y="3827686"/>
              <a:ext cx="3210411" cy="271619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53968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7F7DDF3-9D75-7333-5356-0552160C3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788" y="1639834"/>
            <a:ext cx="3548543" cy="475889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02F5CA3-F913-469E-C9C2-B9CD234B96DE}"/>
              </a:ext>
            </a:extLst>
          </p:cNvPr>
          <p:cNvSpPr txBox="1"/>
          <p:nvPr/>
        </p:nvSpPr>
        <p:spPr>
          <a:xfrm>
            <a:off x="5996089" y="1143000"/>
            <a:ext cx="520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Cap. 23 Cana-de-açúcar 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761377C3-AE93-A8CB-614E-B0570B477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733" y="303996"/>
            <a:ext cx="10786533" cy="4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Doenças do Grupo VI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918CA53-EF50-7C59-C269-D20D3F8B9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025" y="3149848"/>
            <a:ext cx="1496200" cy="153387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3902CCE-CE08-2014-0EF8-2302F5906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505" y="1143000"/>
            <a:ext cx="3296495" cy="502666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9544CA4-7A25-A0EB-E88D-3D81887C13BC}"/>
              </a:ext>
            </a:extLst>
          </p:cNvPr>
          <p:cNvSpPr txBox="1"/>
          <p:nvPr/>
        </p:nvSpPr>
        <p:spPr>
          <a:xfrm>
            <a:off x="4788896" y="2371725"/>
            <a:ext cx="1659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Teliósporos</a:t>
            </a:r>
            <a:r>
              <a:rPr lang="pt-BR" dirty="0"/>
              <a:t> de </a:t>
            </a:r>
            <a:r>
              <a:rPr lang="pt-BR" i="1" dirty="0"/>
              <a:t>S. </a:t>
            </a:r>
            <a:r>
              <a:rPr lang="pt-BR" i="1" dirty="0" err="1"/>
              <a:t>scitamineum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427652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7F7DDF3-9D75-7333-5356-0552160C3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788" y="1512332"/>
            <a:ext cx="3548543" cy="475889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02F5CA3-F913-469E-C9C2-B9CD234B96DE}"/>
              </a:ext>
            </a:extLst>
          </p:cNvPr>
          <p:cNvSpPr txBox="1"/>
          <p:nvPr/>
        </p:nvSpPr>
        <p:spPr>
          <a:xfrm>
            <a:off x="5996089" y="1032830"/>
            <a:ext cx="520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Cap. 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</a:t>
            </a:r>
            <a:r>
              <a:rPr kumimoji="0" lang="pt-B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Maracuja</a:t>
            </a:r>
            <a:r>
              <a:rPr lang="pt-BR" dirty="0" err="1" smtClean="0">
                <a:solidFill>
                  <a:prstClr val="black"/>
                </a:solidFill>
                <a:latin typeface="Calibri" panose="020F0502020204030204"/>
              </a:rPr>
              <a:t>zeiro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761377C3-AE93-A8CB-614E-B0570B477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733" y="303996"/>
            <a:ext cx="10786533" cy="4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Doenças do Grupo VI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7F7DDF3-9D75-7333-5356-0552160C3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703" y="1512332"/>
            <a:ext cx="3548543" cy="475889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C02F5CA3-F913-469E-C9C2-B9CD234B96DE}"/>
              </a:ext>
            </a:extLst>
          </p:cNvPr>
          <p:cNvSpPr txBox="1"/>
          <p:nvPr/>
        </p:nvSpPr>
        <p:spPr>
          <a:xfrm>
            <a:off x="829733" y="1032830"/>
            <a:ext cx="520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Cap. </a:t>
            </a:r>
            <a:r>
              <a:rPr lang="pt-BR" dirty="0" smtClean="0">
                <a:solidFill>
                  <a:prstClr val="black"/>
                </a:solidFill>
                <a:latin typeface="Calibri" panose="020F0502020204030204"/>
              </a:rPr>
              <a:t>51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Mamoeiro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10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940984" y="404814"/>
            <a:ext cx="8159749" cy="7699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200" b="1" dirty="0"/>
              <a:t> CLASSIFICAÇÃO DE DOENÇAS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200" b="1" dirty="0"/>
              <a:t>Doenças do Grupo </a:t>
            </a:r>
            <a:r>
              <a:rPr lang="pt-BR" altLang="en-US" sz="2200" b="1" dirty="0" smtClean="0"/>
              <a:t>VI </a:t>
            </a:r>
            <a:r>
              <a:rPr lang="pt-BR" altLang="en-US" sz="2200" b="1" dirty="0"/>
              <a:t>– </a:t>
            </a:r>
            <a:r>
              <a:rPr lang="pt-BR" altLang="en-US" sz="2200" b="1" dirty="0" smtClean="0"/>
              <a:t>Carvões e viroses</a:t>
            </a:r>
            <a:endParaRPr lang="pt-BR" altLang="en-US" sz="2200" b="1" dirty="0"/>
          </a:p>
        </p:txBody>
      </p:sp>
      <p:sp>
        <p:nvSpPr>
          <p:cNvPr id="4099" name="CaixaDeTexto 1"/>
          <p:cNvSpPr txBox="1">
            <a:spLocks noChangeArrowheads="1"/>
          </p:cNvSpPr>
          <p:nvPr/>
        </p:nvSpPr>
        <p:spPr bwMode="auto">
          <a:xfrm>
            <a:off x="1325790" y="5957169"/>
            <a:ext cx="9390135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altLang="en-US" sz="1800" b="1" dirty="0">
                <a:solidFill>
                  <a:srgbClr val="0000FF"/>
                </a:solidFill>
                <a:ea typeface="ＭＳ Ｐゴシック" pitchFamily="34" charset="-128"/>
              </a:rPr>
              <a:t>O material da aula está disponível no STOA e no Canal USP do </a:t>
            </a:r>
            <a:r>
              <a:rPr lang="pt-BR" altLang="en-US" sz="1800" b="1" dirty="0" err="1">
                <a:solidFill>
                  <a:srgbClr val="0000FF"/>
                </a:solidFill>
                <a:ea typeface="ＭＳ Ｐゴシック" pitchFamily="34" charset="-128"/>
              </a:rPr>
              <a:t>youtube</a:t>
            </a:r>
            <a:endParaRPr lang="pt-BR" altLang="en-US" sz="1800" b="1" dirty="0">
              <a:solidFill>
                <a:srgbClr val="0000FF"/>
              </a:solidFill>
              <a:ea typeface="ＭＳ Ｐゴシック" pitchFamily="34" charset="-128"/>
            </a:endParaRPr>
          </a:p>
          <a:p>
            <a:pPr algn="ctr">
              <a:buNone/>
            </a:pPr>
            <a:r>
              <a:rPr lang="pt-BR" altLang="pt-BR" sz="1800" b="1" dirty="0">
                <a:solidFill>
                  <a:srgbClr val="000000"/>
                </a:solidFill>
              </a:rPr>
              <a:t>https://www.livrosabertos.sibi.usp.br/portaldelivrosUSP/search?query=fitopatologia</a:t>
            </a:r>
          </a:p>
          <a:p>
            <a:pPr algn="ctr" eaLnBrk="1" hangingPunct="1">
              <a:buFontTx/>
              <a:buNone/>
            </a:pPr>
            <a:endParaRPr lang="en-GB" altLang="en-US" sz="1800" b="1" dirty="0">
              <a:solidFill>
                <a:srgbClr val="0000FF"/>
              </a:solidFill>
              <a:ea typeface="ＭＳ Ｐゴシック" pitchFamily="34" charset="-128"/>
            </a:endParaRPr>
          </a:p>
        </p:txBody>
      </p:sp>
      <p:pic>
        <p:nvPicPr>
          <p:cNvPr id="4100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376" y="1338682"/>
            <a:ext cx="3543924" cy="45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2065932" y="5197457"/>
            <a:ext cx="143706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b="1" dirty="0"/>
              <a:t>2018</a:t>
            </a:r>
          </a:p>
          <a:p>
            <a:pPr algn="ctr" eaLnBrk="1" hangingPunct="1">
              <a:defRPr/>
            </a:pPr>
            <a:r>
              <a:rPr lang="pt-BR" b="1" dirty="0"/>
              <a:t>Caps. 30 e 32</a:t>
            </a:r>
            <a:endParaRPr lang="en-US" b="1" dirty="0"/>
          </a:p>
        </p:txBody>
      </p:sp>
      <p:pic>
        <p:nvPicPr>
          <p:cNvPr id="2" name="Imagem 2">
            <a:extLst>
              <a:ext uri="{FF2B5EF4-FFF2-40B4-BE49-F238E27FC236}">
                <a16:creationId xmlns:a16="http://schemas.microsoft.com/office/drawing/2014/main" id="{2D7DCE32-2373-5887-24DC-5B5EADF14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1390650"/>
            <a:ext cx="3421062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15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961244" y="290182"/>
            <a:ext cx="9141019" cy="6258067"/>
            <a:chOff x="961244" y="290182"/>
            <a:chExt cx="9141019" cy="6258067"/>
          </a:xfrm>
        </p:grpSpPr>
        <p:sp>
          <p:nvSpPr>
            <p:cNvPr id="4" name="Retângulo de cantos arredondados 3"/>
            <p:cNvSpPr/>
            <p:nvPr/>
          </p:nvSpPr>
          <p:spPr>
            <a:xfrm>
              <a:off x="3092006" y="290182"/>
              <a:ext cx="4807392" cy="76017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/>
          </p:nvSpPr>
          <p:spPr>
            <a:xfrm>
              <a:off x="3092006" y="5825708"/>
              <a:ext cx="4663922" cy="7054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2709846" y="1161865"/>
              <a:ext cx="1884362" cy="307975"/>
            </a:xfrm>
            <a:prstGeom prst="rect">
              <a:avLst/>
            </a:prstGeom>
            <a:solidFill>
              <a:srgbClr val="00B05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3142247" y="1447222"/>
              <a:ext cx="4984057" cy="4801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en-US" sz="1800" b="1" dirty="0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 Utilização de reservas nutricionais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pt-BR" altLang="en-US" sz="1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pt-BR" altLang="en-US" sz="1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en-US" sz="1800" b="1" dirty="0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 Formação de tecidos jovens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Char char="•"/>
              </a:pPr>
              <a:endParaRPr lang="pt-BR" altLang="en-US" sz="1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Char char="•"/>
              </a:pPr>
              <a:endParaRPr lang="pt-BR" altLang="en-US" sz="1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en-US" sz="1800" b="1" dirty="0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 Absorção de água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Char char="•"/>
              </a:pPr>
              <a:endParaRPr lang="pt-BR" altLang="en-US" sz="1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Char char="•"/>
              </a:pPr>
              <a:endParaRPr lang="pt-BR" altLang="en-US" sz="1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en-US" sz="1800" b="1" dirty="0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4. Transporte de água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Char char="•"/>
              </a:pPr>
              <a:endParaRPr lang="pt-BR" altLang="en-US" sz="1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pt-BR" altLang="en-US" sz="1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en-US" sz="1800" b="1" dirty="0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5. Fotossíntese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pt-BR" altLang="en-US" sz="1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Char char="•"/>
              </a:pPr>
              <a:endParaRPr lang="pt-BR" altLang="en-US" sz="1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Char char="•"/>
              </a:pPr>
              <a:endParaRPr lang="pt-BR" altLang="en-US" sz="1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en-US" sz="1800" b="1" dirty="0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6. Utilização dos </a:t>
              </a:r>
              <a:r>
                <a:rPr lang="pt-BR" altLang="en-US" sz="1800" b="1" dirty="0" err="1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fotossintetizados</a:t>
              </a:r>
              <a:endParaRPr lang="pt-BR" altLang="en-US" sz="1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115481" y="1800280"/>
              <a:ext cx="4730782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en-US" sz="1600" dirty="0">
                  <a:solidFill>
                    <a:srgbClr val="C00000"/>
                  </a:solidFill>
                  <a:latin typeface="Impact" panose="020B080603090205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Grupo I</a:t>
              </a:r>
              <a:r>
                <a:rPr lang="pt-BR" altLang="en-US" sz="1600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t-BR" altLang="en-US" sz="16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– Podridões de órgãos de reserva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3115481" y="3413180"/>
              <a:ext cx="417614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en-US" sz="1600" dirty="0">
                  <a:solidFill>
                    <a:srgbClr val="C00000"/>
                  </a:solidFill>
                  <a:latin typeface="Impact" panose="020B080603090205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Grupo III </a:t>
              </a:r>
              <a:r>
                <a:rPr lang="pt-BR" altLang="en-US" sz="16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– Podridões de raízes e colo</a:t>
              </a: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115481" y="4268843"/>
              <a:ext cx="341632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en-US" sz="1600" dirty="0">
                  <a:solidFill>
                    <a:srgbClr val="C00000"/>
                  </a:solidFill>
                  <a:latin typeface="Impact" panose="020B080603090205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Grupo IV </a:t>
              </a:r>
              <a:r>
                <a:rPr lang="pt-BR" altLang="en-US" sz="16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– Murchas vasculares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3131931" y="5104109"/>
              <a:ext cx="4982454" cy="11387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en-US" sz="1600" dirty="0">
                  <a:solidFill>
                    <a:srgbClr val="C00000"/>
                  </a:solidFill>
                  <a:latin typeface="Impact" panose="020B080603090205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Grupo V </a:t>
              </a:r>
              <a:r>
                <a:rPr lang="pt-BR" altLang="en-US" sz="16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– Manchas, antracnoses, ferrugens,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en-US" sz="16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    oídios e míldios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pt-BR" altLang="en-US" sz="18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pt-BR" altLang="en-US" sz="18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3144349" y="6160326"/>
              <a:ext cx="407355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en-US" sz="1600" dirty="0">
                  <a:solidFill>
                    <a:srgbClr val="C00000"/>
                  </a:solidFill>
                  <a:latin typeface="Impact" panose="020B080603090205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Grupo VI </a:t>
              </a:r>
              <a:r>
                <a:rPr lang="pt-BR" altLang="en-US" sz="16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– Viroses, galhas e carvões</a:t>
              </a: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V="1">
              <a:off x="2205948" y="1979613"/>
              <a:ext cx="0" cy="405765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3483482" y="325665"/>
              <a:ext cx="4144083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en-US" sz="2000" dirty="0">
                  <a:solidFill>
                    <a:srgbClr val="0000FF"/>
                  </a:solidFill>
                  <a:latin typeface="Impact" panose="020B0806030902050204" pitchFamily="34" charset="0"/>
                </a:rPr>
                <a:t>Processos fisiológicos do hospedeiro</a:t>
              </a: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3613325" y="633306"/>
              <a:ext cx="3884397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en-US" sz="2000" dirty="0">
                  <a:solidFill>
                    <a:srgbClr val="C00000"/>
                  </a:solidFill>
                  <a:latin typeface="Impact" panose="020B0806030902050204" pitchFamily="34" charset="0"/>
                </a:rPr>
                <a:t>Doenças correspondentes - </a:t>
              </a:r>
              <a:r>
                <a:rPr lang="pt-BR" altLang="en-US" sz="2000" dirty="0" err="1">
                  <a:solidFill>
                    <a:srgbClr val="C00000"/>
                  </a:solidFill>
                  <a:latin typeface="Impact" panose="020B0806030902050204" pitchFamily="34" charset="0"/>
                </a:rPr>
                <a:t>McNew</a:t>
              </a:r>
              <a:endParaRPr lang="pt-BR" altLang="en-US" sz="2000" dirty="0">
                <a:solidFill>
                  <a:srgbClr val="C00000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1837041" y="1681876"/>
              <a:ext cx="0" cy="41116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Line 21"/>
            <p:cNvSpPr>
              <a:spLocks noChangeShapeType="1"/>
            </p:cNvSpPr>
            <p:nvPr/>
          </p:nvSpPr>
          <p:spPr bwMode="auto">
            <a:xfrm>
              <a:off x="2863093" y="1469839"/>
              <a:ext cx="0" cy="4323661"/>
            </a:xfrm>
            <a:prstGeom prst="line">
              <a:avLst/>
            </a:prstGeom>
            <a:noFill/>
            <a:ln w="57150">
              <a:solidFill>
                <a:srgbClr val="0099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CaixaDeTexto 22"/>
            <p:cNvSpPr txBox="1">
              <a:spLocks noChangeArrowheads="1"/>
            </p:cNvSpPr>
            <p:nvPr/>
          </p:nvSpPr>
          <p:spPr bwMode="auto">
            <a:xfrm>
              <a:off x="961244" y="1390385"/>
              <a:ext cx="1631950" cy="307975"/>
            </a:xfrm>
            <a:prstGeom prst="rect">
              <a:avLst/>
            </a:prstGeom>
            <a:solidFill>
              <a:schemeClr val="tx1"/>
            </a:solidFill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PARASITISMO</a:t>
              </a:r>
            </a:p>
          </p:txBody>
        </p:sp>
        <p:sp>
          <p:nvSpPr>
            <p:cNvPr id="20" name="CaixaDeTexto 24"/>
            <p:cNvSpPr txBox="1">
              <a:spLocks noChangeArrowheads="1"/>
            </p:cNvSpPr>
            <p:nvPr/>
          </p:nvSpPr>
          <p:spPr bwMode="auto">
            <a:xfrm>
              <a:off x="1081894" y="6029325"/>
              <a:ext cx="1885950" cy="3079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AGRESSIVIDADE</a:t>
              </a:r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1064193" y="6029325"/>
              <a:ext cx="1885950" cy="307975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2" name="CaixaDeTexto 26"/>
            <p:cNvSpPr txBox="1">
              <a:spLocks noChangeArrowheads="1"/>
            </p:cNvSpPr>
            <p:nvPr/>
          </p:nvSpPr>
          <p:spPr bwMode="auto">
            <a:xfrm>
              <a:off x="2700321" y="1161865"/>
              <a:ext cx="192246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ESPECIFICIDADE</a:t>
              </a:r>
            </a:p>
          </p:txBody>
        </p:sp>
        <p:grpSp>
          <p:nvGrpSpPr>
            <p:cNvPr id="40" name="Grupo 39"/>
            <p:cNvGrpSpPr/>
            <p:nvPr/>
          </p:nvGrpSpPr>
          <p:grpSpPr>
            <a:xfrm rot="685876">
              <a:off x="7982997" y="5203599"/>
              <a:ext cx="1244552" cy="1344650"/>
              <a:chOff x="7266340" y="4626467"/>
              <a:chExt cx="1244552" cy="1344650"/>
            </a:xfrm>
          </p:grpSpPr>
          <p:sp>
            <p:nvSpPr>
              <p:cNvPr id="27" name="CaixaDeTexto 26"/>
              <p:cNvSpPr txBox="1"/>
              <p:nvPr/>
            </p:nvSpPr>
            <p:spPr>
              <a:xfrm rot="19343414">
                <a:off x="8326161" y="4626467"/>
                <a:ext cx="18473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endParaRPr lang="pt-BR" sz="2800" dirty="0">
                  <a:solidFill>
                    <a:srgbClr val="0000FF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35" name="Seta para baixo 34"/>
              <p:cNvSpPr/>
              <p:nvPr/>
            </p:nvSpPr>
            <p:spPr>
              <a:xfrm rot="4714124">
                <a:off x="7210916" y="5328174"/>
                <a:ext cx="698367" cy="587520"/>
              </a:xfrm>
              <a:prstGeom prst="down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</p:grpSp>
        <p:sp>
          <p:nvSpPr>
            <p:cNvPr id="3" name="CaixaDeTexto 2"/>
            <p:cNvSpPr txBox="1"/>
            <p:nvPr/>
          </p:nvSpPr>
          <p:spPr>
            <a:xfrm>
              <a:off x="8571075" y="5855278"/>
              <a:ext cx="15311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Carvões e </a:t>
              </a:r>
            </a:p>
            <a:p>
              <a:pPr algn="ctr"/>
              <a:r>
                <a:rPr lang="pt-BR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Viroses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3115481" y="2597205"/>
              <a:ext cx="498245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en-US" sz="1600" dirty="0">
                  <a:solidFill>
                    <a:srgbClr val="C00000"/>
                  </a:solidFill>
                  <a:latin typeface="Impact" panose="020B080603090205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Grupo II </a:t>
              </a:r>
              <a:r>
                <a:rPr lang="pt-BR" altLang="en-US" sz="16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– Danos em plântulas </a:t>
              </a:r>
              <a:r>
                <a:rPr lang="pt-BR" altLang="en-US" sz="1600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</a:t>
              </a:r>
              <a:r>
                <a:rPr lang="pt-BR" altLang="en-US" sz="1600" i="1" dirty="0" err="1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damping</a:t>
              </a:r>
              <a:r>
                <a:rPr lang="pt-BR" altLang="en-US" sz="1600" i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-off</a:t>
              </a:r>
              <a:r>
                <a:rPr lang="pt-BR" altLang="en-US" sz="1600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)</a:t>
              </a:r>
            </a:p>
          </p:txBody>
        </p:sp>
      </p:grpSp>
      <p:pic>
        <p:nvPicPr>
          <p:cNvPr id="19" name="Imagem 18">
            <a:extLst>
              <a:ext uri="{FF2B5EF4-FFF2-40B4-BE49-F238E27FC236}">
                <a16:creationId xmlns:a16="http://schemas.microsoft.com/office/drawing/2014/main" id="{EE87BEF0-3AD4-E59B-617C-9EF9507C621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5" b="97632" l="9994" r="89885">
                        <a14:foregroundMark x1="49485" y1="89840" x2="49485" y2="89840"/>
                        <a14:foregroundMark x1="47486" y1="90298" x2="47486" y2="90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987" y="1200127"/>
            <a:ext cx="1073839" cy="81305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0B58B197-D0DD-8B72-BD6C-10F5008436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00"/>
          <a:stretch/>
        </p:blipFill>
        <p:spPr>
          <a:xfrm>
            <a:off x="9114524" y="2114238"/>
            <a:ext cx="1068741" cy="1132001"/>
          </a:xfrm>
          <a:prstGeom prst="rect">
            <a:avLst/>
          </a:prstGeom>
          <a:ln w="19050">
            <a:solidFill>
              <a:schemeClr val="dk1"/>
            </a:solidFill>
          </a:ln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409B35F9-C8C4-4190-C53A-D68F1CDF5B1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281" y="3220340"/>
            <a:ext cx="819416" cy="726741"/>
          </a:xfrm>
          <a:prstGeom prst="rect">
            <a:avLst/>
          </a:prstGeom>
          <a:ln w="19050">
            <a:solidFill>
              <a:schemeClr val="dk1"/>
            </a:solidFill>
          </a:ln>
        </p:spPr>
      </p:pic>
      <p:sp>
        <p:nvSpPr>
          <p:cNvPr id="43" name="Seta para baixo 34">
            <a:extLst>
              <a:ext uri="{FF2B5EF4-FFF2-40B4-BE49-F238E27FC236}">
                <a16:creationId xmlns:a16="http://schemas.microsoft.com/office/drawing/2014/main" id="{F8A358A2-A6C8-2E48-4C13-9BAFFE0F55DE}"/>
              </a:ext>
            </a:extLst>
          </p:cNvPr>
          <p:cNvSpPr/>
          <p:nvPr/>
        </p:nvSpPr>
        <p:spPr>
          <a:xfrm rot="16200000">
            <a:off x="8303250" y="2254147"/>
            <a:ext cx="698367" cy="68995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44" name="Seta para baixo 34">
            <a:extLst>
              <a:ext uri="{FF2B5EF4-FFF2-40B4-BE49-F238E27FC236}">
                <a16:creationId xmlns:a16="http://schemas.microsoft.com/office/drawing/2014/main" id="{A4F423AD-7889-353A-FBC9-811B7A97D9EA}"/>
              </a:ext>
            </a:extLst>
          </p:cNvPr>
          <p:cNvSpPr/>
          <p:nvPr/>
        </p:nvSpPr>
        <p:spPr>
          <a:xfrm rot="16200000">
            <a:off x="7287418" y="3221771"/>
            <a:ext cx="698367" cy="68995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45" name="Seta para baixo 34">
            <a:extLst>
              <a:ext uri="{FF2B5EF4-FFF2-40B4-BE49-F238E27FC236}">
                <a16:creationId xmlns:a16="http://schemas.microsoft.com/office/drawing/2014/main" id="{504EFFA7-F210-1A14-ACBA-3A6D58CBFA2B}"/>
              </a:ext>
            </a:extLst>
          </p:cNvPr>
          <p:cNvSpPr/>
          <p:nvPr/>
        </p:nvSpPr>
        <p:spPr>
          <a:xfrm rot="16200000">
            <a:off x="8041522" y="1293160"/>
            <a:ext cx="698367" cy="68995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46" name="Seta para baixo 34">
            <a:extLst>
              <a:ext uri="{FF2B5EF4-FFF2-40B4-BE49-F238E27FC236}">
                <a16:creationId xmlns:a16="http://schemas.microsoft.com/office/drawing/2014/main" id="{FE35CE2A-8664-7FF2-E827-A5B912743D97}"/>
              </a:ext>
            </a:extLst>
          </p:cNvPr>
          <p:cNvSpPr/>
          <p:nvPr/>
        </p:nvSpPr>
        <p:spPr>
          <a:xfrm rot="16200000">
            <a:off x="6554361" y="3944510"/>
            <a:ext cx="698367" cy="68995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47" name="Seta para baixo 34">
            <a:extLst>
              <a:ext uri="{FF2B5EF4-FFF2-40B4-BE49-F238E27FC236}">
                <a16:creationId xmlns:a16="http://schemas.microsoft.com/office/drawing/2014/main" id="{1EBF8E70-8778-7BF1-3DB7-2771FFCB7D20}"/>
              </a:ext>
            </a:extLst>
          </p:cNvPr>
          <p:cNvSpPr/>
          <p:nvPr/>
        </p:nvSpPr>
        <p:spPr>
          <a:xfrm rot="16200000">
            <a:off x="8249288" y="4957878"/>
            <a:ext cx="698367" cy="68995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19050">
                <a:solidFill>
                  <a:schemeClr val="tx1"/>
                </a:solidFill>
              </a:ln>
            </a:endParaRPr>
          </a:p>
        </p:txBody>
      </p:sp>
      <p:pic>
        <p:nvPicPr>
          <p:cNvPr id="48" name="Imagem 47">
            <a:extLst>
              <a:ext uri="{FF2B5EF4-FFF2-40B4-BE49-F238E27FC236}">
                <a16:creationId xmlns:a16="http://schemas.microsoft.com/office/drawing/2014/main" id="{48265466-2502-EDEA-90D3-0A4089E2D7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0408" y="4030139"/>
            <a:ext cx="856137" cy="7887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0" name="Imagem 49">
            <a:extLst>
              <a:ext uri="{FF2B5EF4-FFF2-40B4-BE49-F238E27FC236}">
                <a16:creationId xmlns:a16="http://schemas.microsoft.com/office/drawing/2014/main" id="{E9EC08AD-F837-32F2-1978-BF500E9F0A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3" b="72456" l="0" r="100000">
                        <a14:foregroundMark x1="32465" y1="56704" x2="32465" y2="56704"/>
                        <a14:foregroundMark x1="43549" y1="53069" x2="43549" y2="53069"/>
                        <a14:foregroundMark x1="66505" y1="59774" x2="66505" y2="59774"/>
                        <a14:foregroundMark x1="88552" y1="46284" x2="88552" y2="46284"/>
                        <a14:foregroundMark x1="61478" y1="47496" x2="61478" y2="47496"/>
                        <a14:foregroundMark x1="17747" y1="50565" x2="17747" y2="50565"/>
                        <a14:foregroundMark x1="11811" y1="56139" x2="11811" y2="56139"/>
                        <a14:foregroundMark x1="5391" y1="58562" x2="8116" y2="60420"/>
                        <a14:foregroundMark x1="48577" y1="53635" x2="48577" y2="53635"/>
                        <a14:foregroundMark x1="69291" y1="57916" x2="69291" y2="57916"/>
                        <a14:foregroundMark x1="80739" y1="53069" x2="80739" y2="53069"/>
                        <a14:foregroundMark x1="51363" y1="59774" x2="51363" y2="59774"/>
                        <a14:foregroundMark x1="32465" y1="46284" x2="32465" y2="46284"/>
                        <a14:foregroundMark x1="21926" y1="47496" x2="21926" y2="47496"/>
                        <a14:foregroundMark x1="10902" y1="46931" x2="10902" y2="46931"/>
                        <a14:foregroundMark x1="4422" y1="46931" x2="4422" y2="46931"/>
                        <a14:foregroundMark x1="28831" y1="44426" x2="28831" y2="44426"/>
                        <a14:foregroundMark x1="73410" y1="63489" x2="73410" y2="63489"/>
                        <a14:foregroundMark x1="50878" y1="42649" x2="50878" y2="42649"/>
                        <a14:foregroundMark x1="44458" y1="44426" x2="44458" y2="44426"/>
                        <a14:foregroundMark x1="70624" y1="41357" x2="70624" y2="41357"/>
                        <a14:foregroundMark x1="77105" y1="43861" x2="77105" y2="43861"/>
                        <a14:foregroundMark x1="91339" y1="40792" x2="91339" y2="40792"/>
                        <a14:foregroundMark x1="15021" y1="25444" x2="15021" y2="25444"/>
                        <a14:foregroundMark x1="48789" y1="22907" x2="48789" y2="22907"/>
                        <a14:foregroundMark x1="52643" y1="27313" x2="52643" y2="27313"/>
                        <a14:foregroundMark x1="28414" y1="27313" x2="28414" y2="27313"/>
                        <a14:foregroundMark x1="38216" y1="27313" x2="38216" y2="27313"/>
                        <a14:foregroundMark x1="65749" y1="29369" x2="65749" y2="29369"/>
                        <a14:foregroundMark x1="67511" y1="25991" x2="67511" y2="25991"/>
                        <a14:foregroundMark x1="77093" y1="25551" x2="77093" y2="25551"/>
                        <a14:foregroundMark x1="84361" y1="25257" x2="84361" y2="25257"/>
                        <a14:foregroundMark x1="89868" y1="24229" x2="89868" y2="24229"/>
                        <a14:backgroundMark x1="11811" y1="7027" x2="11811" y2="7027"/>
                        <a14:backgroundMark x1="10573" y1="34068" x2="10573" y2="34068"/>
                        <a14:backgroundMark x1="15529" y1="32012" x2="15529" y2="32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85" b="23865"/>
          <a:stretch/>
        </p:blipFill>
        <p:spPr>
          <a:xfrm rot="5400000" flipV="1">
            <a:off x="8714036" y="5050863"/>
            <a:ext cx="948964" cy="2963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C86347F4-463F-28BA-89FE-FB146074C59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7" b="89992" l="909" r="99939">
                        <a14:foregroundMark x1="3816" y1="29298" x2="3816" y2="29298"/>
                        <a14:foregroundMark x1="88492" y1="76190" x2="88492" y2="76190"/>
                        <a14:foregroundMark x1="91581" y1="80065" x2="91581" y2="80065"/>
                        <a14:foregroundMark x1="87038" y1="75222" x2="87038" y2="75222"/>
                        <a14:foregroundMark x1="83828" y1="72881" x2="83828" y2="72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6362" y="4843356"/>
            <a:ext cx="706403" cy="78810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B1B67CF3-2857-04DA-AD33-7D1432763B1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04830" y="4895291"/>
            <a:ext cx="948963" cy="7137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5D042808-03B7-B57C-F418-4396FB53918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13681" r="11317" b="9835"/>
          <a:stretch/>
        </p:blipFill>
        <p:spPr>
          <a:xfrm flipH="1">
            <a:off x="11250846" y="4894510"/>
            <a:ext cx="713707" cy="778985"/>
          </a:xfrm>
          <a:prstGeom prst="rect">
            <a:avLst/>
          </a:prstGeom>
          <a:ln w="19050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77532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1" b="6521"/>
          <a:stretch/>
        </p:blipFill>
        <p:spPr bwMode="auto">
          <a:xfrm>
            <a:off x="2621158" y="844145"/>
            <a:ext cx="3146936" cy="2803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1" descr="corn sm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8938" y="4130710"/>
            <a:ext cx="3285992" cy="22586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51" name="Line 13"/>
          <p:cNvSpPr>
            <a:spLocks noChangeShapeType="1"/>
          </p:cNvSpPr>
          <p:nvPr/>
        </p:nvSpPr>
        <p:spPr bwMode="auto">
          <a:xfrm flipH="1" flipV="1">
            <a:off x="3497609" y="6154415"/>
            <a:ext cx="674325" cy="356833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pt-BR"/>
          </a:p>
        </p:txBody>
      </p:sp>
      <p:sp>
        <p:nvSpPr>
          <p:cNvPr id="10252" name="Text Box 14"/>
          <p:cNvSpPr txBox="1">
            <a:spLocks noChangeArrowheads="1"/>
          </p:cNvSpPr>
          <p:nvPr/>
        </p:nvSpPr>
        <p:spPr bwMode="auto">
          <a:xfrm>
            <a:off x="2366425" y="6482808"/>
            <a:ext cx="365640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altLang="en-US" sz="1600" b="1" dirty="0"/>
              <a:t>Grãos modificados pelo patógeno</a:t>
            </a:r>
          </a:p>
        </p:txBody>
      </p:sp>
      <p:sp>
        <p:nvSpPr>
          <p:cNvPr id="10253" name="Text Box 15"/>
          <p:cNvSpPr txBox="1">
            <a:spLocks noChangeArrowheads="1"/>
          </p:cNvSpPr>
          <p:nvPr/>
        </p:nvSpPr>
        <p:spPr bwMode="auto">
          <a:xfrm>
            <a:off x="6034287" y="4741996"/>
            <a:ext cx="4648771" cy="16004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altLang="en-US" b="1" dirty="0"/>
              <a:t> </a:t>
            </a:r>
            <a:r>
              <a:rPr lang="pt-BR" altLang="en-US" sz="1600" b="1" dirty="0" err="1"/>
              <a:t>Basidiomicetos</a:t>
            </a:r>
            <a:r>
              <a:rPr lang="pt-BR" altLang="en-US" sz="1600" b="1" dirty="0"/>
              <a:t>,</a:t>
            </a:r>
            <a:r>
              <a:rPr lang="pt-BR" altLang="en-US" sz="1600" b="1" i="1" dirty="0"/>
              <a:t> </a:t>
            </a:r>
            <a:r>
              <a:rPr lang="pt-BR" altLang="en-US" sz="1600" b="1" i="1" dirty="0" err="1"/>
              <a:t>Ustilaginales</a:t>
            </a:r>
            <a:endParaRPr lang="pt-BR" altLang="en-US" sz="1600" b="1" i="1" dirty="0"/>
          </a:p>
          <a:p>
            <a:pPr>
              <a:buFont typeface="Arial" pitchFamily="34" charset="0"/>
              <a:buChar char="•"/>
            </a:pPr>
            <a:r>
              <a:rPr lang="en-US" altLang="en-US" sz="1600" b="1" dirty="0"/>
              <a:t> </a:t>
            </a:r>
            <a:r>
              <a:rPr lang="en-US" altLang="en-US" sz="1600" b="1" dirty="0" err="1"/>
              <a:t>Biotróficos</a:t>
            </a:r>
            <a:r>
              <a:rPr lang="en-US" altLang="en-US" sz="1600" b="1" dirty="0"/>
              <a:t>, </a:t>
            </a:r>
            <a:r>
              <a:rPr lang="en-US" altLang="en-US" sz="1600" b="1" dirty="0" err="1"/>
              <a:t>evoluídos</a:t>
            </a:r>
            <a:r>
              <a:rPr lang="en-US" altLang="en-US" sz="1600" b="1" dirty="0"/>
              <a:t> e </a:t>
            </a:r>
            <a:r>
              <a:rPr lang="en-US" altLang="en-US" sz="1600" b="1" dirty="0" err="1"/>
              <a:t>específicos</a:t>
            </a:r>
            <a:endParaRPr lang="en-US" altLang="en-US" sz="1600" b="1" dirty="0"/>
          </a:p>
          <a:p>
            <a:pPr>
              <a:buFont typeface="Arial" pitchFamily="34" charset="0"/>
              <a:buChar char="•"/>
            </a:pPr>
            <a:r>
              <a:rPr lang="en-US" altLang="en-US" sz="1600" b="1" dirty="0"/>
              <a:t> Massa </a:t>
            </a:r>
            <a:r>
              <a:rPr lang="en-US" altLang="en-US" sz="1600" b="1" dirty="0" err="1"/>
              <a:t>pulverulenta</a:t>
            </a:r>
            <a:r>
              <a:rPr lang="en-US" altLang="en-US" sz="1600" b="1" dirty="0"/>
              <a:t> </a:t>
            </a:r>
            <a:r>
              <a:rPr lang="en-US" altLang="en-US" sz="1600" b="1" dirty="0" err="1"/>
              <a:t>escura</a:t>
            </a:r>
            <a:r>
              <a:rPr lang="en-US" altLang="en-US" sz="1600" b="1" dirty="0"/>
              <a:t>: </a:t>
            </a:r>
            <a:r>
              <a:rPr lang="en-US" altLang="en-US" sz="1600" b="1" dirty="0" err="1"/>
              <a:t>teliósporos</a:t>
            </a:r>
            <a:endParaRPr lang="en-US" altLang="en-US" sz="1600" b="1" dirty="0"/>
          </a:p>
          <a:p>
            <a:pPr>
              <a:buFont typeface="Arial" pitchFamily="34" charset="0"/>
              <a:buChar char="•"/>
            </a:pPr>
            <a:r>
              <a:rPr lang="en-US" altLang="en-US" sz="1600" b="1" dirty="0"/>
              <a:t> </a:t>
            </a:r>
            <a:r>
              <a:rPr lang="en-US" altLang="en-US" sz="1600" b="1" dirty="0" err="1"/>
              <a:t>Hiperplasia</a:t>
            </a:r>
            <a:r>
              <a:rPr lang="en-US" altLang="en-US" sz="1600" b="1" dirty="0"/>
              <a:t> e </a:t>
            </a:r>
            <a:r>
              <a:rPr lang="en-US" altLang="en-US" sz="1600" b="1" dirty="0" err="1"/>
              <a:t>hipertrofia</a:t>
            </a:r>
            <a:endParaRPr lang="en-US" altLang="en-US" sz="1600" b="1" dirty="0"/>
          </a:p>
          <a:p>
            <a:pPr>
              <a:buFont typeface="Arial" pitchFamily="34" charset="0"/>
              <a:buChar char="•"/>
            </a:pPr>
            <a:r>
              <a:rPr lang="en-US" altLang="en-US" sz="1600" b="1" dirty="0"/>
              <a:t> </a:t>
            </a:r>
            <a:r>
              <a:rPr lang="en-US" altLang="en-US" sz="1600" b="1" dirty="0" err="1"/>
              <a:t>Infecção</a:t>
            </a:r>
            <a:r>
              <a:rPr lang="en-US" altLang="en-US" sz="1600" b="1" dirty="0"/>
              <a:t>: </a:t>
            </a:r>
            <a:r>
              <a:rPr lang="en-US" altLang="en-US" sz="1600" b="1" dirty="0" err="1" smtClean="0"/>
              <a:t>embrião</a:t>
            </a:r>
            <a:r>
              <a:rPr lang="en-US" altLang="en-US" sz="1600" b="1" dirty="0" smtClean="0"/>
              <a:t>, </a:t>
            </a:r>
            <a:r>
              <a:rPr lang="en-US" altLang="en-US" sz="1600" b="1" dirty="0" err="1" smtClean="0"/>
              <a:t>grãos</a:t>
            </a:r>
            <a:r>
              <a:rPr lang="en-US" altLang="en-US" sz="1600" b="1" dirty="0" smtClean="0"/>
              <a:t> e</a:t>
            </a:r>
            <a:r>
              <a:rPr lang="en-US" altLang="en-US" sz="1600" b="1" dirty="0" smtClean="0"/>
              <a:t> </a:t>
            </a:r>
            <a:r>
              <a:rPr lang="en-US" altLang="en-US" sz="1600" b="1" dirty="0" err="1"/>
              <a:t>meristema</a:t>
            </a:r>
            <a:endParaRPr lang="en-US" altLang="en-US" sz="1600" b="1" dirty="0"/>
          </a:p>
          <a:p>
            <a:pPr>
              <a:buFont typeface="Arial" pitchFamily="34" charset="0"/>
              <a:buChar char="•"/>
            </a:pPr>
            <a:r>
              <a:rPr lang="en-US" altLang="en-US" sz="1600" b="1" dirty="0"/>
              <a:t> </a:t>
            </a:r>
            <a:r>
              <a:rPr lang="en-US" altLang="en-US" sz="1600" b="1" dirty="0" err="1"/>
              <a:t>Sobrevivência</a:t>
            </a:r>
            <a:r>
              <a:rPr lang="en-US" altLang="en-US" sz="1600" b="1" dirty="0"/>
              <a:t>: </a:t>
            </a:r>
            <a:r>
              <a:rPr lang="en-US" altLang="en-US" sz="1600" b="1" dirty="0" err="1"/>
              <a:t>teliósporo</a:t>
            </a:r>
            <a:endParaRPr lang="pt-BR" altLang="en-US" sz="1600" b="1" dirty="0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V="1">
            <a:off x="4319996" y="5532550"/>
            <a:ext cx="58105" cy="978698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pt-BR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75"/>
          <a:stretch/>
        </p:blipFill>
        <p:spPr bwMode="auto">
          <a:xfrm>
            <a:off x="6034287" y="845423"/>
            <a:ext cx="4648771" cy="3519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545548" y="3670237"/>
            <a:ext cx="3626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Nuvem de esporos do agente causal do carvão durante colheita de trigo</a:t>
            </a:r>
            <a:endParaRPr lang="en-GB" sz="16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943536" y="4904403"/>
            <a:ext cx="1544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Carvão do milho</a:t>
            </a:r>
          </a:p>
          <a:p>
            <a:r>
              <a:rPr lang="pt-BR" sz="1600" i="1" dirty="0" err="1"/>
              <a:t>Ustilago</a:t>
            </a:r>
            <a:r>
              <a:rPr lang="pt-BR" sz="1600" i="1" dirty="0"/>
              <a:t> </a:t>
            </a:r>
            <a:r>
              <a:rPr lang="pt-BR" sz="1600" i="1" dirty="0" err="1"/>
              <a:t>maydis</a:t>
            </a:r>
            <a:endParaRPr lang="en-GB" sz="1600" i="1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1025096" y="1661209"/>
            <a:ext cx="1462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/>
              <a:t>Carvão do trigo</a:t>
            </a:r>
          </a:p>
          <a:p>
            <a:pPr algn="ctr"/>
            <a:r>
              <a:rPr lang="pt-BR" sz="1600" i="1" dirty="0" err="1"/>
              <a:t>Ustilago</a:t>
            </a:r>
            <a:r>
              <a:rPr lang="pt-BR" sz="1600" i="1" dirty="0"/>
              <a:t> tritici</a:t>
            </a:r>
            <a:endParaRPr lang="pt-BR" sz="1600" dirty="0"/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56D3D5F7-B085-0F30-1052-B831FA596538}"/>
              </a:ext>
            </a:extLst>
          </p:cNvPr>
          <p:cNvCxnSpPr/>
          <p:nvPr/>
        </p:nvCxnSpPr>
        <p:spPr>
          <a:xfrm>
            <a:off x="4008177" y="6511248"/>
            <a:ext cx="59367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 Box 2">
            <a:extLst>
              <a:ext uri="{FF2B5EF4-FFF2-40B4-BE49-F238E27FC236}">
                <a16:creationId xmlns:a16="http://schemas.microsoft.com/office/drawing/2014/main" id="{955BF980-1C3A-B8FC-5B90-9714FBABC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733" y="303996"/>
            <a:ext cx="10786533" cy="4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Doenças do Grupo VI - Carvões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AULAS\PG\CANA MBA\carvão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448" y="718567"/>
            <a:ext cx="3794373" cy="582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AULAS\PG\CANA MBA\carvão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820" y="1563688"/>
            <a:ext cx="3365500" cy="529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831064" y="1004192"/>
            <a:ext cx="1349216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altLang="en-US" sz="1600" b="1" dirty="0"/>
              <a:t>“Chicote”</a:t>
            </a:r>
          </a:p>
          <a:p>
            <a:r>
              <a:rPr lang="pt-BR" altLang="en-US" sz="1600" b="1" dirty="0"/>
              <a:t>(Carvão cana)</a:t>
            </a:r>
          </a:p>
        </p:txBody>
      </p:sp>
      <p:pic>
        <p:nvPicPr>
          <p:cNvPr id="6" name="Picture 10" descr="137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43876" y="1221189"/>
            <a:ext cx="2282825" cy="34435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7188287" y="1034872"/>
            <a:ext cx="958490" cy="372634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pt-BR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663952" y="692696"/>
            <a:ext cx="211506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altLang="en-US" sz="1600" b="1" dirty="0"/>
              <a:t>Meristema modificado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19D2B84E-2647-DCA6-AC7C-CD3163EAF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733" y="303996"/>
            <a:ext cx="10786533" cy="4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Doenças do Grupo VI - Carvões</a:t>
            </a:r>
          </a:p>
        </p:txBody>
      </p:sp>
    </p:spTree>
    <p:extLst>
      <p:ext uri="{BB962C8B-B14F-4D97-AF65-F5344CB8AC3E}">
        <p14:creationId xmlns:p14="http://schemas.microsoft.com/office/powerpoint/2010/main" val="185598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677764" y="120558"/>
            <a:ext cx="11136132" cy="6621242"/>
            <a:chOff x="677764" y="120558"/>
            <a:chExt cx="11136132" cy="6621242"/>
          </a:xfrm>
        </p:grpSpPr>
        <p:sp>
          <p:nvSpPr>
            <p:cNvPr id="3" name="Retângulo 2"/>
            <p:cNvSpPr/>
            <p:nvPr/>
          </p:nvSpPr>
          <p:spPr>
            <a:xfrm>
              <a:off x="1383122" y="6458461"/>
              <a:ext cx="10430774" cy="271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/>
            <a:srcRect t="8408" b="2823"/>
            <a:stretch/>
          </p:blipFill>
          <p:spPr>
            <a:xfrm>
              <a:off x="2824373" y="120558"/>
              <a:ext cx="8669547" cy="6087763"/>
            </a:xfrm>
            <a:prstGeom prst="rect">
              <a:avLst/>
            </a:prstGeom>
          </p:spPr>
        </p:pic>
        <p:sp>
          <p:nvSpPr>
            <p:cNvPr id="13" name="Retângulo 12"/>
            <p:cNvSpPr/>
            <p:nvPr/>
          </p:nvSpPr>
          <p:spPr>
            <a:xfrm>
              <a:off x="9729723" y="5316920"/>
              <a:ext cx="1351005" cy="400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9411684" y="5378756"/>
              <a:ext cx="1987082" cy="8197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todos os grãos de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uma planta infectada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estão cheios de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teliósporos</a:t>
              </a:r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8592901" y="5737155"/>
              <a:ext cx="766119" cy="471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8072442" y="5931322"/>
              <a:ext cx="1378198" cy="810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basídias</a:t>
              </a: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são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produzidas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nas flores de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plantas sadias</a:t>
              </a:r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7414891" y="3523986"/>
              <a:ext cx="1178010" cy="3889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6287272" y="3523986"/>
              <a:ext cx="1743747" cy="640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micélio dicariótico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infecta ovário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 semente</a:t>
              </a:r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6146264" y="5898287"/>
              <a:ext cx="1268627" cy="444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5100058" y="3912968"/>
              <a:ext cx="1145060" cy="3954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4993922" y="3959055"/>
              <a:ext cx="1668598" cy="46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micélio sobrevive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 embrião</a:t>
              </a:r>
            </a:p>
          </p:txBody>
        </p:sp>
        <p:sp>
          <p:nvSpPr>
            <p:cNvPr id="22" name="Retângulo 21"/>
            <p:cNvSpPr/>
            <p:nvPr/>
          </p:nvSpPr>
          <p:spPr>
            <a:xfrm>
              <a:off x="4605788" y="3032634"/>
              <a:ext cx="1066800" cy="3922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4380230" y="2863062"/>
              <a:ext cx="1706301" cy="640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micélio invade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plântula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intracelularmente</a:t>
              </a:r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5233380" y="1581660"/>
              <a:ext cx="1011738" cy="52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4907067" y="1558259"/>
              <a:ext cx="1707006" cy="640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micélio segue o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meristema apical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intercelularmente</a:t>
              </a:r>
              <a:endPara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tângulo 25"/>
            <p:cNvSpPr/>
            <p:nvPr/>
          </p:nvSpPr>
          <p:spPr>
            <a:xfrm>
              <a:off x="7513745" y="1701854"/>
              <a:ext cx="1611149" cy="341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7291268" y="1710273"/>
              <a:ext cx="2158796" cy="46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micélio invade os grãos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intercelularmente</a:t>
              </a:r>
              <a:endPara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tângulo 27"/>
            <p:cNvSpPr/>
            <p:nvPr/>
          </p:nvSpPr>
          <p:spPr>
            <a:xfrm>
              <a:off x="8975960" y="2298351"/>
              <a:ext cx="1157417" cy="288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CaixaDeTexto 26"/>
            <p:cNvSpPr txBox="1"/>
            <p:nvPr/>
          </p:nvSpPr>
          <p:spPr>
            <a:xfrm>
              <a:off x="8203678" y="2260155"/>
              <a:ext cx="2039661" cy="46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micélio transforma-se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 teliósporos</a:t>
              </a:r>
            </a:p>
          </p:txBody>
        </p:sp>
        <p:sp>
          <p:nvSpPr>
            <p:cNvPr id="29" name="Retângulo 28"/>
            <p:cNvSpPr/>
            <p:nvPr/>
          </p:nvSpPr>
          <p:spPr>
            <a:xfrm>
              <a:off x="9525625" y="2727363"/>
              <a:ext cx="978455" cy="501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CaixaDeTexto 30"/>
            <p:cNvSpPr txBox="1"/>
            <p:nvPr/>
          </p:nvSpPr>
          <p:spPr>
            <a:xfrm>
              <a:off x="6287272" y="3100679"/>
              <a:ext cx="6687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n+n</a:t>
              </a:r>
              <a:endPara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CaixaDeTexto 31"/>
            <p:cNvSpPr txBox="1"/>
            <p:nvPr/>
          </p:nvSpPr>
          <p:spPr>
            <a:xfrm>
              <a:off x="8450934" y="4543654"/>
              <a:ext cx="5052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2n</a:t>
              </a:r>
            </a:p>
          </p:txBody>
        </p:sp>
        <p:cxnSp>
          <p:nvCxnSpPr>
            <p:cNvPr id="5" name="Conector reto 4"/>
            <p:cNvCxnSpPr/>
            <p:nvPr/>
          </p:nvCxnSpPr>
          <p:spPr>
            <a:xfrm flipV="1">
              <a:off x="8975960" y="4819134"/>
              <a:ext cx="0" cy="420130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aixaDeTexto 32"/>
            <p:cNvSpPr txBox="1"/>
            <p:nvPr/>
          </p:nvSpPr>
          <p:spPr>
            <a:xfrm>
              <a:off x="10939075" y="2909228"/>
              <a:ext cx="6687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n+n</a:t>
              </a:r>
              <a:endPara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8105645" y="3449062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1367" y="2975793"/>
              <a:ext cx="1936487" cy="35974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6" name="Retângulo de cantos arredondados 5"/>
            <p:cNvSpPr/>
            <p:nvPr/>
          </p:nvSpPr>
          <p:spPr>
            <a:xfrm rot="20604789">
              <a:off x="677764" y="399697"/>
              <a:ext cx="2010033" cy="2269858"/>
            </a:xfrm>
            <a:prstGeom prst="round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CaixaDeTexto 6"/>
            <p:cNvSpPr txBox="1"/>
            <p:nvPr/>
          </p:nvSpPr>
          <p:spPr>
            <a:xfrm rot="20604789">
              <a:off x="805745" y="644580"/>
              <a:ext cx="1754071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ciclo do</a:t>
              </a:r>
            </a:p>
            <a:p>
              <a:pPr marL="0" marR="0" lvl="0" indent="0" algn="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CARVÃO de</a:t>
              </a:r>
            </a:p>
            <a:p>
              <a:pPr marL="0" marR="0" lvl="0" indent="0" algn="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cereais</a:t>
              </a:r>
            </a:p>
          </p:txBody>
        </p:sp>
        <p:sp>
          <p:nvSpPr>
            <p:cNvPr id="8" name="CaixaDeTexto 7"/>
            <p:cNvSpPr txBox="1"/>
            <p:nvPr/>
          </p:nvSpPr>
          <p:spPr>
            <a:xfrm rot="20604789">
              <a:off x="924623" y="1925270"/>
              <a:ext cx="18678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Ustilago</a:t>
              </a:r>
              <a:r>
                <a:rPr kumimoji="0" lang="pt-BR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spp.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178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6" descr="ZYMV3"/>
          <p:cNvPicPr>
            <a:picLocks noChangeAspect="1" noChangeArrowheads="1"/>
          </p:cNvPicPr>
          <p:nvPr/>
        </p:nvPicPr>
        <p:blipFill>
          <a:blip r:embed="rId3" cstate="print">
            <a:lum bright="-12000" contrast="22000"/>
          </a:blip>
          <a:srcRect/>
          <a:stretch>
            <a:fillRect/>
          </a:stretch>
        </p:blipFill>
        <p:spPr bwMode="auto">
          <a:xfrm>
            <a:off x="5435558" y="1117129"/>
            <a:ext cx="2710418" cy="2020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12" descr="vir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63725" y="3300228"/>
            <a:ext cx="1953138" cy="14644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200" name="Text Box 13"/>
          <p:cNvSpPr txBox="1">
            <a:spLocks noChangeArrowheads="1"/>
          </p:cNvSpPr>
          <p:nvPr/>
        </p:nvSpPr>
        <p:spPr bwMode="auto">
          <a:xfrm>
            <a:off x="1487449" y="5064486"/>
            <a:ext cx="6220314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altLang="en-US" sz="1600" b="1" dirty="0"/>
              <a:t>  Vírus diversos </a:t>
            </a:r>
          </a:p>
          <a:p>
            <a:pPr>
              <a:buFont typeface="Arial" pitchFamily="34" charset="0"/>
              <a:buChar char="•"/>
            </a:pPr>
            <a:r>
              <a:rPr lang="pt-BR" altLang="en-US" sz="1600" b="1" dirty="0"/>
              <a:t> </a:t>
            </a:r>
            <a:r>
              <a:rPr lang="pt-BR" altLang="en-US" sz="1600" b="1" dirty="0" err="1"/>
              <a:t>Biotróficos</a:t>
            </a:r>
            <a:r>
              <a:rPr lang="pt-BR" altLang="en-US" sz="1600" b="1" dirty="0"/>
              <a:t> com alta especificidade</a:t>
            </a:r>
          </a:p>
          <a:p>
            <a:pPr>
              <a:buFont typeface="Arial" pitchFamily="34" charset="0"/>
              <a:buChar char="•"/>
            </a:pPr>
            <a:r>
              <a:rPr lang="pt-BR" altLang="en-US" sz="1600" b="1" dirty="0"/>
              <a:t> Sintomas plásticos (frequentes), sintomas necróticos (raros) </a:t>
            </a:r>
          </a:p>
          <a:p>
            <a:pPr>
              <a:buFont typeface="Arial" pitchFamily="34" charset="0"/>
              <a:buChar char="•"/>
            </a:pPr>
            <a:r>
              <a:rPr lang="pt-BR" altLang="en-US" sz="1600" b="1" dirty="0"/>
              <a:t> Vetores (insetos, ácaros, nematoides, etc.)</a:t>
            </a:r>
          </a:p>
          <a:p>
            <a:pPr>
              <a:buFont typeface="Arial" pitchFamily="34" charset="0"/>
              <a:buChar char="•"/>
            </a:pPr>
            <a:r>
              <a:rPr lang="pt-BR" altLang="en-US" sz="1600" b="1" dirty="0"/>
              <a:t> Sobrevivência: plantas hospedeiras</a:t>
            </a:r>
            <a:endParaRPr lang="pt-BR" altLang="en-US" b="1" dirty="0"/>
          </a:p>
        </p:txBody>
      </p:sp>
      <p:pic>
        <p:nvPicPr>
          <p:cNvPr id="8201" name="Picture 14" descr="Vetor-Macrosiphum sp"/>
          <p:cNvPicPr>
            <a:picLocks noChangeAspect="1" noChangeArrowheads="1"/>
          </p:cNvPicPr>
          <p:nvPr/>
        </p:nvPicPr>
        <p:blipFill rotWithShape="1">
          <a:blip r:embed="rId5" cstate="print"/>
          <a:srcRect l="7286" t="2970" r="7286" b="-2970"/>
          <a:stretch/>
        </p:blipFill>
        <p:spPr bwMode="auto">
          <a:xfrm>
            <a:off x="8419481" y="1117129"/>
            <a:ext cx="2441626" cy="2020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6" descr="CE525200FG00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47319" y="4956164"/>
            <a:ext cx="1785950" cy="1500174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207" name="Picture 15" descr="http://www.harrismoran.com/products/squash/diseaseguide/photos/zym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2598" y="2890493"/>
            <a:ext cx="2079204" cy="1840877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459" y="1432420"/>
            <a:ext cx="2232248" cy="318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ECE7EB8-A96B-6465-29B5-CECD5A6DCC4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33176" t="48055" r="28879"/>
          <a:stretch/>
        </p:blipFill>
        <p:spPr>
          <a:xfrm>
            <a:off x="1013696" y="1432420"/>
            <a:ext cx="1692785" cy="318214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0F90CD6-B16E-383C-D109-F6DD6B9037F1}"/>
              </a:ext>
            </a:extLst>
          </p:cNvPr>
          <p:cNvSpPr txBox="1"/>
          <p:nvPr/>
        </p:nvSpPr>
        <p:spPr>
          <a:xfrm>
            <a:off x="1524900" y="111712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sadia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FC40BF1-81E1-34EF-0069-B3CAC59F55D2}"/>
              </a:ext>
            </a:extLst>
          </p:cNvPr>
          <p:cNvSpPr txBox="1"/>
          <p:nvPr/>
        </p:nvSpPr>
        <p:spPr>
          <a:xfrm>
            <a:off x="3544433" y="1084837"/>
            <a:ext cx="1053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infectada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42AA778C-6566-3508-0E1E-2A6F42BC4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733" y="303996"/>
            <a:ext cx="10786533" cy="4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Doenças do Grupo VI - Viroses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ixaDeTexto 24"/>
          <p:cNvSpPr txBox="1"/>
          <p:nvPr/>
        </p:nvSpPr>
        <p:spPr>
          <a:xfrm>
            <a:off x="2493447" y="285981"/>
            <a:ext cx="2603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solidFill>
                  <a:srgbClr val="FF0000"/>
                </a:solidFill>
                <a:latin typeface="Impact" panose="020B0806030902050204" pitchFamily="34" charset="0"/>
              </a:rPr>
              <a:t>Vírus de plantas:</a:t>
            </a:r>
          </a:p>
          <a:p>
            <a:pPr algn="ctr"/>
            <a:r>
              <a:rPr lang="pt-BR" sz="2400" dirty="0">
                <a:solidFill>
                  <a:srgbClr val="FF0000"/>
                </a:solidFill>
                <a:latin typeface="Impact" panose="020B0806030902050204" pitchFamily="34" charset="0"/>
              </a:rPr>
              <a:t>infecção sistêmica</a:t>
            </a: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3248B312-6F49-D3A7-E83C-3BA5CDF3133E}"/>
              </a:ext>
            </a:extLst>
          </p:cNvPr>
          <p:cNvGrpSpPr/>
          <p:nvPr/>
        </p:nvGrpSpPr>
        <p:grpSpPr>
          <a:xfrm>
            <a:off x="6485008" y="414278"/>
            <a:ext cx="5136483" cy="6234545"/>
            <a:chOff x="6485008" y="414278"/>
            <a:chExt cx="5136483" cy="6234545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85008" y="414278"/>
              <a:ext cx="4922839" cy="6234545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7" name="Retângulo 6"/>
            <p:cNvSpPr/>
            <p:nvPr/>
          </p:nvSpPr>
          <p:spPr>
            <a:xfrm>
              <a:off x="7391326" y="583555"/>
              <a:ext cx="256374" cy="169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00FF"/>
                </a:solidFill>
              </a:endParaRPr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10696178" y="603087"/>
              <a:ext cx="549559" cy="169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00FF"/>
                </a:solidFill>
              </a:endParaRPr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7331917" y="487103"/>
              <a:ext cx="587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solidFill>
                    <a:srgbClr val="0000FF"/>
                  </a:solidFill>
                </a:rPr>
                <a:t>1 dia</a:t>
              </a: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10669444" y="487103"/>
              <a:ext cx="667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solidFill>
                    <a:srgbClr val="0000FF"/>
                  </a:solidFill>
                </a:rPr>
                <a:t>3 dias</a:t>
              </a:r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7816560" y="1999716"/>
              <a:ext cx="378070" cy="1623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00FF"/>
                </a:solidFill>
              </a:endParaRPr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9174772" y="1999716"/>
              <a:ext cx="378070" cy="1623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00FF"/>
                </a:solidFill>
              </a:endParaRPr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10737943" y="1978352"/>
              <a:ext cx="553533" cy="1623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00FF"/>
                </a:solidFill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7765136" y="1889939"/>
              <a:ext cx="667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solidFill>
                    <a:srgbClr val="0000FF"/>
                  </a:solidFill>
                </a:rPr>
                <a:t>3 dias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9166226" y="1889939"/>
              <a:ext cx="667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solidFill>
                    <a:srgbClr val="0000FF"/>
                  </a:solidFill>
                </a:rPr>
                <a:t>4 dias</a:t>
              </a:r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10768592" y="1889939"/>
              <a:ext cx="667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solidFill>
                    <a:srgbClr val="0000FF"/>
                  </a:solidFill>
                </a:rPr>
                <a:t>5 dias</a:t>
              </a:r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7836713" y="4349809"/>
              <a:ext cx="446584" cy="2050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00FF"/>
                </a:solidFill>
              </a:endParaRPr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9354232" y="4349811"/>
              <a:ext cx="405985" cy="2050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0000FF"/>
                </a:solidFill>
              </a:endParaRPr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10848105" y="4361907"/>
              <a:ext cx="446584" cy="2050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0000FF"/>
                </a:solidFill>
              </a:endParaRPr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7720726" y="4314446"/>
              <a:ext cx="7713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solidFill>
                    <a:srgbClr val="0000FF"/>
                  </a:solidFill>
                </a:rPr>
                <a:t>10 dias</a:t>
              </a: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9275518" y="4314446"/>
              <a:ext cx="7713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solidFill>
                    <a:srgbClr val="0000FF"/>
                  </a:solidFill>
                </a:rPr>
                <a:t>18 dias</a:t>
              </a:r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10799642" y="4314446"/>
              <a:ext cx="7713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solidFill>
                    <a:srgbClr val="0000FF"/>
                  </a:solidFill>
                </a:rPr>
                <a:t>25 dias</a:t>
              </a:r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6485008" y="414278"/>
              <a:ext cx="5136483" cy="623454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CaixaDeTexto 38"/>
            <p:cNvSpPr txBox="1"/>
            <p:nvPr/>
          </p:nvSpPr>
          <p:spPr>
            <a:xfrm>
              <a:off x="10935323" y="6215518"/>
              <a:ext cx="6559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pt-BR" sz="1400" b="1" dirty="0" err="1">
                  <a:solidFill>
                    <a:srgbClr val="C00000"/>
                  </a:solidFill>
                </a:rPr>
                <a:t>Agrios</a:t>
              </a:r>
              <a:endParaRPr lang="pt-BR" sz="1400" b="1" dirty="0">
                <a:solidFill>
                  <a:srgbClr val="C00000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pt-BR" sz="1200" b="1" dirty="0">
                  <a:solidFill>
                    <a:srgbClr val="C00000"/>
                  </a:solidFill>
                </a:rPr>
                <a:t>2005</a:t>
              </a:r>
            </a:p>
          </p:txBody>
        </p:sp>
        <p:sp>
          <p:nvSpPr>
            <p:cNvPr id="41" name="Elipse 40"/>
            <p:cNvSpPr/>
            <p:nvPr/>
          </p:nvSpPr>
          <p:spPr>
            <a:xfrm>
              <a:off x="6808921" y="1201279"/>
              <a:ext cx="264118" cy="26411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8" name="Conector reto 27"/>
            <p:cNvCxnSpPr/>
            <p:nvPr/>
          </p:nvCxnSpPr>
          <p:spPr>
            <a:xfrm>
              <a:off x="8194630" y="3569884"/>
              <a:ext cx="391815" cy="156082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/>
            <p:cNvCxnSpPr/>
            <p:nvPr/>
          </p:nvCxnSpPr>
          <p:spPr>
            <a:xfrm flipV="1">
              <a:off x="11151731" y="2546647"/>
              <a:ext cx="0" cy="1179319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to 62"/>
            <p:cNvCxnSpPr/>
            <p:nvPr/>
          </p:nvCxnSpPr>
          <p:spPr>
            <a:xfrm>
              <a:off x="8471168" y="4411309"/>
              <a:ext cx="8861" cy="511658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to 65"/>
            <p:cNvCxnSpPr/>
            <p:nvPr/>
          </p:nvCxnSpPr>
          <p:spPr>
            <a:xfrm>
              <a:off x="9367203" y="5754250"/>
              <a:ext cx="8861" cy="511658"/>
            </a:xfrm>
            <a:prstGeom prst="line">
              <a:avLst/>
            </a:prstGeom>
            <a:ln w="3810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06ACE4F6-8EC5-627F-2F15-3242AD10CD8D}"/>
              </a:ext>
            </a:extLst>
          </p:cNvPr>
          <p:cNvGrpSpPr/>
          <p:nvPr/>
        </p:nvGrpSpPr>
        <p:grpSpPr>
          <a:xfrm>
            <a:off x="570509" y="1196606"/>
            <a:ext cx="5586871" cy="5452217"/>
            <a:chOff x="570509" y="1196606"/>
            <a:chExt cx="5586871" cy="5452217"/>
          </a:xfrm>
        </p:grpSpPr>
        <p:grpSp>
          <p:nvGrpSpPr>
            <p:cNvPr id="26" name="Grupo 25"/>
            <p:cNvGrpSpPr/>
            <p:nvPr/>
          </p:nvGrpSpPr>
          <p:grpSpPr>
            <a:xfrm>
              <a:off x="1472207" y="1333338"/>
              <a:ext cx="4585222" cy="4750305"/>
              <a:chOff x="1418602" y="1076770"/>
              <a:chExt cx="4585222" cy="4750305"/>
            </a:xfrm>
          </p:grpSpPr>
          <p:pic>
            <p:nvPicPr>
              <p:cNvPr id="10" name="Imagem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65174" y="1236025"/>
                <a:ext cx="4438650" cy="4591050"/>
              </a:xfrm>
              <a:prstGeom prst="rect">
                <a:avLst/>
              </a:prstGeom>
            </p:spPr>
          </p:pic>
          <p:sp>
            <p:nvSpPr>
              <p:cNvPr id="11" name="Retângulo 10"/>
              <p:cNvSpPr/>
              <p:nvPr/>
            </p:nvSpPr>
            <p:spPr>
              <a:xfrm>
                <a:off x="1418602" y="1076770"/>
                <a:ext cx="623843" cy="813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8" name="CaixaDeTexto 37"/>
            <p:cNvSpPr txBox="1"/>
            <p:nvPr/>
          </p:nvSpPr>
          <p:spPr>
            <a:xfrm>
              <a:off x="5097045" y="6215518"/>
              <a:ext cx="9509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pt-BR" sz="1400" b="1" dirty="0" err="1">
                  <a:solidFill>
                    <a:srgbClr val="C00000"/>
                  </a:solidFill>
                </a:rPr>
                <a:t>Seo</a:t>
              </a:r>
              <a:r>
                <a:rPr lang="pt-BR" sz="1400" b="1" dirty="0">
                  <a:solidFill>
                    <a:srgbClr val="C00000"/>
                  </a:solidFill>
                </a:rPr>
                <a:t> &amp; Kim</a:t>
              </a:r>
            </a:p>
            <a:p>
              <a:pPr algn="ctr">
                <a:lnSpc>
                  <a:spcPts val="1200"/>
                </a:lnSpc>
              </a:pPr>
              <a:r>
                <a:rPr lang="pt-BR" sz="1200" b="1" dirty="0">
                  <a:solidFill>
                    <a:srgbClr val="C00000"/>
                  </a:solidFill>
                </a:rPr>
                <a:t>2016</a:t>
              </a:r>
            </a:p>
          </p:txBody>
        </p:sp>
        <p:sp>
          <p:nvSpPr>
            <p:cNvPr id="36" name="Retângulo 35"/>
            <p:cNvSpPr/>
            <p:nvPr/>
          </p:nvSpPr>
          <p:spPr>
            <a:xfrm>
              <a:off x="1472207" y="1196606"/>
              <a:ext cx="4685173" cy="545221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/>
          </p:nvSpPr>
          <p:spPr>
            <a:xfrm>
              <a:off x="3048770" y="5794049"/>
              <a:ext cx="1230595" cy="222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CaixaDeTexto 41"/>
            <p:cNvSpPr txBox="1"/>
            <p:nvPr/>
          </p:nvSpPr>
          <p:spPr>
            <a:xfrm>
              <a:off x="3043862" y="5825413"/>
              <a:ext cx="12650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/>
                <a:t>folha fonte</a:t>
              </a:r>
            </a:p>
          </p:txBody>
        </p:sp>
        <p:sp>
          <p:nvSpPr>
            <p:cNvPr id="46" name="Retângulo 45"/>
            <p:cNvSpPr/>
            <p:nvPr/>
          </p:nvSpPr>
          <p:spPr>
            <a:xfrm>
              <a:off x="3048770" y="1492593"/>
              <a:ext cx="991313" cy="3362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CaixaDeTexto 43"/>
            <p:cNvSpPr txBox="1"/>
            <p:nvPr/>
          </p:nvSpPr>
          <p:spPr>
            <a:xfrm>
              <a:off x="3031647" y="1459468"/>
              <a:ext cx="12895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/>
                <a:t>folha dreno</a:t>
              </a:r>
            </a:p>
          </p:txBody>
        </p:sp>
        <p:sp>
          <p:nvSpPr>
            <p:cNvPr id="48" name="Retângulo 47"/>
            <p:cNvSpPr/>
            <p:nvPr/>
          </p:nvSpPr>
          <p:spPr>
            <a:xfrm>
              <a:off x="3544426" y="4007978"/>
              <a:ext cx="776741" cy="341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/>
          </p:nvSpPr>
          <p:spPr>
            <a:xfrm>
              <a:off x="3544426" y="2803021"/>
              <a:ext cx="776741" cy="324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/>
          </p:nvSpPr>
          <p:spPr>
            <a:xfrm>
              <a:off x="4308952" y="3285423"/>
              <a:ext cx="970271" cy="5689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CaixaDeTexto 50"/>
            <p:cNvSpPr txBox="1"/>
            <p:nvPr/>
          </p:nvSpPr>
          <p:spPr>
            <a:xfrm>
              <a:off x="3744026" y="3344181"/>
              <a:ext cx="1608967" cy="489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pt-BR" b="1" dirty="0">
                  <a:solidFill>
                    <a:srgbClr val="FF0000"/>
                  </a:solidFill>
                </a:rPr>
                <a:t>movimento a</a:t>
              </a:r>
            </a:p>
            <a:p>
              <a:pPr algn="ctr">
                <a:lnSpc>
                  <a:spcPts val="1500"/>
                </a:lnSpc>
              </a:pPr>
              <a:r>
                <a:rPr lang="pt-BR" b="1" dirty="0">
                  <a:solidFill>
                    <a:srgbClr val="FF0000"/>
                  </a:solidFill>
                </a:rPr>
                <a:t>longa distância</a:t>
              </a:r>
            </a:p>
          </p:txBody>
        </p:sp>
        <p:sp>
          <p:nvSpPr>
            <p:cNvPr id="53" name="Retângulo 52"/>
            <p:cNvSpPr/>
            <p:nvPr/>
          </p:nvSpPr>
          <p:spPr>
            <a:xfrm>
              <a:off x="4794087" y="3999432"/>
              <a:ext cx="485136" cy="341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/>
            <p:cNvSpPr/>
            <p:nvPr/>
          </p:nvSpPr>
          <p:spPr>
            <a:xfrm>
              <a:off x="4809287" y="2838311"/>
              <a:ext cx="485136" cy="341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CaixaDeTexto 54"/>
            <p:cNvSpPr txBox="1"/>
            <p:nvPr/>
          </p:nvSpPr>
          <p:spPr>
            <a:xfrm>
              <a:off x="4695081" y="4119815"/>
              <a:ext cx="6690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entrada</a:t>
              </a:r>
            </a:p>
          </p:txBody>
        </p:sp>
        <p:sp>
          <p:nvSpPr>
            <p:cNvPr id="56" name="CaixaDeTexto 55"/>
            <p:cNvSpPr txBox="1"/>
            <p:nvPr/>
          </p:nvSpPr>
          <p:spPr>
            <a:xfrm>
              <a:off x="4855637" y="2804579"/>
              <a:ext cx="508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saída</a:t>
              </a:r>
            </a:p>
          </p:txBody>
        </p:sp>
        <p:sp>
          <p:nvSpPr>
            <p:cNvPr id="57" name="CaixaDeTexto 56"/>
            <p:cNvSpPr txBox="1"/>
            <p:nvPr/>
          </p:nvSpPr>
          <p:spPr>
            <a:xfrm rot="16200000">
              <a:off x="5107451" y="3452405"/>
              <a:ext cx="1630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/>
                <a:t>vaso do floema</a:t>
              </a:r>
            </a:p>
          </p:txBody>
        </p:sp>
        <p:sp>
          <p:nvSpPr>
            <p:cNvPr id="58" name="Retângulo 57"/>
            <p:cNvSpPr/>
            <p:nvPr/>
          </p:nvSpPr>
          <p:spPr>
            <a:xfrm>
              <a:off x="2096050" y="4301002"/>
              <a:ext cx="653618" cy="904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CaixaDeTexto 58"/>
            <p:cNvSpPr txBox="1"/>
            <p:nvPr/>
          </p:nvSpPr>
          <p:spPr>
            <a:xfrm>
              <a:off x="1851121" y="4126346"/>
              <a:ext cx="8212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replicação</a:t>
              </a:r>
            </a:p>
          </p:txBody>
        </p:sp>
        <p:sp>
          <p:nvSpPr>
            <p:cNvPr id="61" name="Retângulo 60"/>
            <p:cNvSpPr/>
            <p:nvPr/>
          </p:nvSpPr>
          <p:spPr>
            <a:xfrm>
              <a:off x="2261746" y="5494946"/>
              <a:ext cx="782116" cy="2991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CaixaDeTexto 59"/>
            <p:cNvSpPr txBox="1"/>
            <p:nvPr/>
          </p:nvSpPr>
          <p:spPr>
            <a:xfrm>
              <a:off x="2173061" y="5423613"/>
              <a:ext cx="838691" cy="4856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pt-BR" sz="1200" dirty="0"/>
                <a:t>células:</a:t>
              </a:r>
            </a:p>
            <a:p>
              <a:pPr algn="ctr">
                <a:lnSpc>
                  <a:spcPts val="1000"/>
                </a:lnSpc>
              </a:pPr>
              <a:r>
                <a:rPr lang="pt-BR" sz="1200" dirty="0"/>
                <a:t>epiderme</a:t>
              </a:r>
            </a:p>
            <a:p>
              <a:pPr algn="ctr">
                <a:lnSpc>
                  <a:spcPts val="1000"/>
                </a:lnSpc>
              </a:pPr>
              <a:r>
                <a:rPr lang="pt-BR" sz="1200" dirty="0"/>
                <a:t>e mesofilo</a:t>
              </a:r>
            </a:p>
          </p:txBody>
        </p:sp>
        <p:sp>
          <p:nvSpPr>
            <p:cNvPr id="64" name="Retângulo 63"/>
            <p:cNvSpPr/>
            <p:nvPr/>
          </p:nvSpPr>
          <p:spPr>
            <a:xfrm>
              <a:off x="3117137" y="5380883"/>
              <a:ext cx="815659" cy="1482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Retângulo 64"/>
            <p:cNvSpPr/>
            <p:nvPr/>
          </p:nvSpPr>
          <p:spPr>
            <a:xfrm>
              <a:off x="3932796" y="5350717"/>
              <a:ext cx="1446924" cy="443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7" name="Retângulo 66"/>
            <p:cNvSpPr/>
            <p:nvPr/>
          </p:nvSpPr>
          <p:spPr>
            <a:xfrm>
              <a:off x="5352992" y="5636085"/>
              <a:ext cx="569746" cy="177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4120534" y="5323700"/>
              <a:ext cx="1149097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pt-BR" sz="1200" dirty="0"/>
                <a:t>células</a:t>
              </a:r>
            </a:p>
            <a:p>
              <a:pPr algn="ctr">
                <a:lnSpc>
                  <a:spcPts val="1000"/>
                </a:lnSpc>
              </a:pPr>
              <a:r>
                <a:rPr lang="pt-BR" sz="1200" dirty="0"/>
                <a:t>externas ao</a:t>
              </a:r>
            </a:p>
            <a:p>
              <a:pPr algn="ctr">
                <a:lnSpc>
                  <a:spcPts val="1000"/>
                </a:lnSpc>
              </a:pPr>
              <a:r>
                <a:rPr lang="pt-BR" sz="1200" dirty="0"/>
                <a:t>vaso do floema</a:t>
              </a:r>
            </a:p>
          </p:txBody>
        </p:sp>
        <p:sp>
          <p:nvSpPr>
            <p:cNvPr id="62" name="CaixaDeTexto 61"/>
            <p:cNvSpPr txBox="1"/>
            <p:nvPr/>
          </p:nvSpPr>
          <p:spPr>
            <a:xfrm>
              <a:off x="2934323" y="5342025"/>
              <a:ext cx="1220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</a:rPr>
                <a:t>plasmodesma</a:t>
              </a:r>
            </a:p>
          </p:txBody>
        </p:sp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02440" y="4999881"/>
              <a:ext cx="58757" cy="400281"/>
            </a:xfrm>
            <a:prstGeom prst="rect">
              <a:avLst/>
            </a:prstGeom>
          </p:spPr>
        </p:pic>
        <p:sp>
          <p:nvSpPr>
            <p:cNvPr id="69" name="Retângulo 68"/>
            <p:cNvSpPr/>
            <p:nvPr/>
          </p:nvSpPr>
          <p:spPr>
            <a:xfrm>
              <a:off x="2633679" y="6262743"/>
              <a:ext cx="815659" cy="1482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3060968" y="2673531"/>
              <a:ext cx="1970590" cy="164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" name="Retângulo 70"/>
            <p:cNvSpPr/>
            <p:nvPr/>
          </p:nvSpPr>
          <p:spPr>
            <a:xfrm>
              <a:off x="3076423" y="4309202"/>
              <a:ext cx="1970590" cy="164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31" name="Conector reto 30"/>
            <p:cNvCxnSpPr/>
            <p:nvPr/>
          </p:nvCxnSpPr>
          <p:spPr>
            <a:xfrm flipH="1">
              <a:off x="3113107" y="2755921"/>
              <a:ext cx="1875125" cy="0"/>
            </a:xfrm>
            <a:prstGeom prst="line">
              <a:avLst/>
            </a:prstGeom>
            <a:ln w="38100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to 71"/>
            <p:cNvCxnSpPr/>
            <p:nvPr/>
          </p:nvCxnSpPr>
          <p:spPr>
            <a:xfrm flipH="1">
              <a:off x="3113107" y="4417522"/>
              <a:ext cx="1875125" cy="0"/>
            </a:xfrm>
            <a:prstGeom prst="line">
              <a:avLst/>
            </a:prstGeom>
            <a:ln w="38100">
              <a:solidFill>
                <a:srgbClr val="0000FF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CaixaDeTexto 46"/>
            <p:cNvSpPr txBox="1"/>
            <p:nvPr/>
          </p:nvSpPr>
          <p:spPr>
            <a:xfrm>
              <a:off x="3319414" y="4025063"/>
              <a:ext cx="1231426" cy="409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pt-BR" sz="1400" b="1" dirty="0">
                  <a:solidFill>
                    <a:srgbClr val="0000FF"/>
                  </a:solidFill>
                </a:rPr>
                <a:t>movimento</a:t>
              </a:r>
            </a:p>
            <a:p>
              <a:pPr algn="ctr">
                <a:lnSpc>
                  <a:spcPts val="1200"/>
                </a:lnSpc>
              </a:pPr>
              <a:r>
                <a:rPr lang="pt-BR" sz="1400" b="1" dirty="0">
                  <a:solidFill>
                    <a:srgbClr val="0000FF"/>
                  </a:solidFill>
                </a:rPr>
                <a:t>célula a célula</a:t>
              </a:r>
            </a:p>
          </p:txBody>
        </p:sp>
        <p:sp>
          <p:nvSpPr>
            <p:cNvPr id="50" name="CaixaDeTexto 49"/>
            <p:cNvSpPr txBox="1"/>
            <p:nvPr/>
          </p:nvSpPr>
          <p:spPr>
            <a:xfrm>
              <a:off x="3319414" y="2749499"/>
              <a:ext cx="1231426" cy="409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pt-BR" sz="1400" b="1" dirty="0">
                  <a:solidFill>
                    <a:srgbClr val="0000FF"/>
                  </a:solidFill>
                </a:rPr>
                <a:t>movimento</a:t>
              </a:r>
            </a:p>
            <a:p>
              <a:pPr algn="ctr">
                <a:lnSpc>
                  <a:spcPts val="1200"/>
                </a:lnSpc>
              </a:pPr>
              <a:r>
                <a:rPr lang="pt-BR" sz="1400" b="1" dirty="0">
                  <a:solidFill>
                    <a:srgbClr val="0000FF"/>
                  </a:solidFill>
                </a:rPr>
                <a:t>célula a célula</a:t>
              </a:r>
            </a:p>
          </p:txBody>
        </p:sp>
        <p:sp>
          <p:nvSpPr>
            <p:cNvPr id="32" name="Retângulo 31"/>
            <p:cNvSpPr/>
            <p:nvPr/>
          </p:nvSpPr>
          <p:spPr>
            <a:xfrm>
              <a:off x="1920726" y="4178893"/>
              <a:ext cx="897308" cy="2324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622229" y="2583651"/>
              <a:ext cx="1758495" cy="186193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9" name="CaixaDeTexto 28"/>
            <p:cNvSpPr txBox="1"/>
            <p:nvPr/>
          </p:nvSpPr>
          <p:spPr>
            <a:xfrm>
              <a:off x="607740" y="4126192"/>
              <a:ext cx="933415" cy="3046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/>
                <a:t>E.W. </a:t>
              </a:r>
              <a:r>
                <a:rPr lang="pt-BR" sz="1200" b="1" dirty="0" err="1"/>
                <a:t>Kitajima</a:t>
              </a:r>
              <a:endParaRPr lang="pt-BR" sz="1200" b="1" dirty="0"/>
            </a:p>
          </p:txBody>
        </p:sp>
        <p:sp>
          <p:nvSpPr>
            <p:cNvPr id="70" name="CaixaDeTexto 69"/>
            <p:cNvSpPr txBox="1"/>
            <p:nvPr/>
          </p:nvSpPr>
          <p:spPr>
            <a:xfrm>
              <a:off x="1847330" y="3671282"/>
              <a:ext cx="1220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b="1" dirty="0">
                  <a:solidFill>
                    <a:srgbClr val="FF0000"/>
                  </a:solidFill>
                </a:rPr>
                <a:t>plasmodesma</a:t>
              </a:r>
            </a:p>
          </p:txBody>
        </p:sp>
        <p:cxnSp>
          <p:nvCxnSpPr>
            <p:cNvPr id="27" name="Conector reto 26"/>
            <p:cNvCxnSpPr/>
            <p:nvPr/>
          </p:nvCxnSpPr>
          <p:spPr>
            <a:xfrm flipH="1" flipV="1">
              <a:off x="2004592" y="3567721"/>
              <a:ext cx="367469" cy="194416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348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741" y="296017"/>
            <a:ext cx="9162775" cy="5667768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344635" y="296017"/>
            <a:ext cx="9485832" cy="582277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33" y="505552"/>
            <a:ext cx="1867151" cy="17107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17" y="2321434"/>
            <a:ext cx="1858168" cy="17851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640" y="4220262"/>
            <a:ext cx="1854442" cy="177117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12" name="Grupo 11"/>
          <p:cNvGrpSpPr/>
          <p:nvPr/>
        </p:nvGrpSpPr>
        <p:grpSpPr>
          <a:xfrm>
            <a:off x="6877968" y="2321434"/>
            <a:ext cx="1970835" cy="1546790"/>
            <a:chOff x="7062888" y="3556134"/>
            <a:chExt cx="1970835" cy="1546790"/>
          </a:xfrm>
        </p:grpSpPr>
        <p:sp>
          <p:nvSpPr>
            <p:cNvPr id="11" name="Retângulo de cantos arredondados 10"/>
            <p:cNvSpPr/>
            <p:nvPr/>
          </p:nvSpPr>
          <p:spPr>
            <a:xfrm>
              <a:off x="7062888" y="3556134"/>
              <a:ext cx="1970835" cy="1546790"/>
            </a:xfrm>
            <a:prstGeom prst="roundRect">
              <a:avLst/>
            </a:prstGeom>
            <a:solidFill>
              <a:srgbClr val="FFFF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7123116" y="3719320"/>
              <a:ext cx="1850378" cy="788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pt-BR" b="1" dirty="0"/>
                <a:t>Mosaico dourado</a:t>
              </a:r>
            </a:p>
            <a:p>
              <a:pPr algn="ctr">
                <a:lnSpc>
                  <a:spcPts val="1800"/>
                </a:lnSpc>
              </a:pPr>
              <a:r>
                <a:rPr lang="pt-BR" b="1" dirty="0"/>
                <a:t>do tomateiro</a:t>
              </a:r>
            </a:p>
            <a:p>
              <a:pPr algn="ctr">
                <a:lnSpc>
                  <a:spcPts val="1800"/>
                </a:lnSpc>
              </a:pPr>
              <a:r>
                <a:rPr lang="pt-BR" b="1" dirty="0"/>
                <a:t>(TGMV)</a:t>
              </a:r>
            </a:p>
          </p:txBody>
        </p:sp>
        <p:sp>
          <p:nvSpPr>
            <p:cNvPr id="10" name="Retângulo 9"/>
            <p:cNvSpPr/>
            <p:nvPr/>
          </p:nvSpPr>
          <p:spPr>
            <a:xfrm>
              <a:off x="7303396" y="4508804"/>
              <a:ext cx="1489817" cy="5572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pt-BR" sz="1600" dirty="0"/>
                <a:t>(</a:t>
              </a:r>
              <a:r>
                <a:rPr lang="pt-BR" sz="1600" dirty="0" err="1"/>
                <a:t>geminivirus</a:t>
              </a:r>
              <a:r>
                <a:rPr lang="pt-BR" sz="1600" dirty="0"/>
                <a:t> /</a:t>
              </a:r>
            </a:p>
            <a:p>
              <a:pPr algn="ctr">
                <a:lnSpc>
                  <a:spcPts val="1800"/>
                </a:lnSpc>
              </a:pPr>
              <a:r>
                <a:rPr lang="pt-BR" sz="1600" dirty="0" err="1"/>
                <a:t>begomovirus</a:t>
              </a:r>
              <a:r>
                <a:rPr lang="pt-BR" sz="1600" dirty="0"/>
                <a:t>)</a:t>
              </a:r>
            </a:p>
          </p:txBody>
        </p:sp>
      </p:grpSp>
      <p:sp>
        <p:nvSpPr>
          <p:cNvPr id="14" name="CaixaDeTexto 13"/>
          <p:cNvSpPr txBox="1"/>
          <p:nvPr/>
        </p:nvSpPr>
        <p:spPr>
          <a:xfrm>
            <a:off x="8600577" y="6108799"/>
            <a:ext cx="196829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pt-BR" sz="1400" b="1" dirty="0">
                <a:solidFill>
                  <a:srgbClr val="0000FF"/>
                </a:solidFill>
              </a:rPr>
              <a:t>Favara &amp; Oliveira (2018)</a:t>
            </a:r>
          </a:p>
          <a:p>
            <a:pPr algn="ctr">
              <a:lnSpc>
                <a:spcPts val="1400"/>
              </a:lnSpc>
            </a:pPr>
            <a:r>
              <a:rPr lang="pt-BR" sz="1400" dirty="0">
                <a:solidFill>
                  <a:srgbClr val="0000FF"/>
                </a:solidFill>
              </a:rPr>
              <a:t>Pág. 375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8689" y="4782842"/>
            <a:ext cx="1410163" cy="1968352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334250" y="5136473"/>
            <a:ext cx="1162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(</a:t>
            </a:r>
            <a:r>
              <a:rPr lang="pt-BR" dirty="0" err="1">
                <a:solidFill>
                  <a:srgbClr val="FF0000"/>
                </a:solidFill>
              </a:rPr>
              <a:t>reservoir</a:t>
            </a:r>
            <a:r>
              <a:rPr lang="pt-BR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7861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6061</TotalTime>
  <Words>601</Words>
  <Application>Microsoft Office PowerPoint</Application>
  <PresentationFormat>Widescreen</PresentationFormat>
  <Paragraphs>184</Paragraphs>
  <Slides>14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14</vt:i4>
      </vt:variant>
    </vt:vector>
  </HeadingPairs>
  <TitlesOfParts>
    <vt:vector size="26" baseType="lpstr">
      <vt:lpstr>ＭＳ Ｐゴシック</vt:lpstr>
      <vt:lpstr>Arial</vt:lpstr>
      <vt:lpstr>Arial</vt:lpstr>
      <vt:lpstr>Arial Black</vt:lpstr>
      <vt:lpstr>Calibri</vt:lpstr>
      <vt:lpstr>Calibri Light</vt:lpstr>
      <vt:lpstr>Impact</vt:lpstr>
      <vt:lpstr>Lato</vt:lpstr>
      <vt:lpstr>Verdana</vt:lpstr>
      <vt:lpstr>Wingdings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AulaPratica</cp:lastModifiedBy>
  <cp:revision>576</cp:revision>
  <cp:lastPrinted>2021-10-07T12:09:19Z</cp:lastPrinted>
  <dcterms:created xsi:type="dcterms:W3CDTF">2020-07-14T16:21:28Z</dcterms:created>
  <dcterms:modified xsi:type="dcterms:W3CDTF">2023-10-26T10:56:42Z</dcterms:modified>
</cp:coreProperties>
</file>