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F5CEEF-723B-4872-9702-2DC904DFD1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/>
              <a:t>HISTÓRIA DO PENSAMENTO ECONÔMICO 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FD7283-EAC2-4258-8717-A8C411DD5F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9ª aula - 2023</a:t>
            </a:r>
          </a:p>
        </p:txBody>
      </p:sp>
    </p:spTree>
    <p:extLst>
      <p:ext uri="{BB962C8B-B14F-4D97-AF65-F5344CB8AC3E}">
        <p14:creationId xmlns:p14="http://schemas.microsoft.com/office/powerpoint/2010/main" val="3735930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09F7B3-315B-402A-A092-46A375142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ética de Bentham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6440BE-28C0-4C9F-818A-0ECF395B2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Mede o valor de uma ação pelos seus efeitos.</a:t>
            </a:r>
          </a:p>
          <a:p>
            <a:r>
              <a:rPr lang="pt-BR" dirty="0"/>
              <a:t>Diz-se, portanto, que ela é uma ética </a:t>
            </a:r>
            <a:r>
              <a:rPr lang="pt-BR" i="1" dirty="0"/>
              <a:t>consequencialista</a:t>
            </a:r>
            <a:r>
              <a:rPr lang="pt-BR" dirty="0"/>
              <a:t>, em que se mede o grau em que uma ação é desejada pela sua utilidade na geração de prazer para a coletividade. Daí tornar-se conhecida como </a:t>
            </a:r>
            <a:r>
              <a:rPr lang="pt-BR" i="1" dirty="0"/>
              <a:t>utilitarismo ético</a:t>
            </a:r>
            <a:r>
              <a:rPr lang="pt-BR" dirty="0"/>
              <a:t>. </a:t>
            </a:r>
          </a:p>
          <a:p>
            <a:r>
              <a:rPr lang="pt-BR" dirty="0"/>
              <a:t>Não se deve confundi-lo com a escola da utilidade marginal em economia. É incorreto afirmar que os marginalistas sejam utilitaristas. E nem é correta a crítica dos opositores desta escola econômica de que ela  filia-se necessariamente ao hedonismo.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460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4B6133-C969-43F0-9960-F37CFDEDD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Medida do prazer e da dor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49162A-C511-4151-8898-8C9DD9F9F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sistema ético de Bentham depende, para a sua operação, de uma medida das quantidades de prazer e de dor, a fim de se aferir a desejabilidade ética de certa ação.</a:t>
            </a:r>
          </a:p>
          <a:p>
            <a:r>
              <a:rPr lang="pt-BR" dirty="0"/>
              <a:t>Tal preocupação remete a dois problemas teóricos: como medir a dimensão do prazer e como as circunstâncias gerais afetariam a produção deste prazer.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3878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192813-2472-4A88-BB50-D59D2D143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Medida de sentimentos para a análise moral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2638DF-F4D0-4030-AA25-50203DE23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Estas questões, que no utilitarismo ético eram investigadas na solução do problema do bem e do mal, são novamente levantadas no subjetivismo de Gossen e Jevons. </a:t>
            </a:r>
          </a:p>
          <a:p>
            <a:r>
              <a:rPr lang="pt-BR" dirty="0"/>
              <a:t>Não é sem motivo que esses dois autores são os que aparentam terem sofrido maiores influências do hedonismo de Bentham.</a:t>
            </a:r>
          </a:p>
          <a:p>
            <a:r>
              <a:rPr lang="pt-BR" dirty="0"/>
              <a:t>Embora haja um longo intervalo entre Bentham e Jevons, o hedonismo de Bentham ainda é significativo para Jevons.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1303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F3FE92-880E-47F9-9AB4-E7BC44AB6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Jevons repete Bentham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9EB532-F2AA-4E1F-A3E2-67D38AD15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Jevons analisa as sete dimensões responsáveis pela grandeza do prazer, no capítulo II da </a:t>
            </a:r>
            <a:r>
              <a:rPr lang="pt-BR" i="1" dirty="0"/>
              <a:t>Teoria</a:t>
            </a:r>
            <a:r>
              <a:rPr lang="pt-BR" dirty="0"/>
              <a:t>, intitulado “A Teoria do Prazer e do Sofrimento”. </a:t>
            </a:r>
          </a:p>
          <a:p>
            <a:r>
              <a:rPr lang="pt-BR" dirty="0"/>
              <a:t>Quatro delas são distinguidas pelos indivíduos: </a:t>
            </a:r>
            <a:r>
              <a:rPr lang="pt-BR" dirty="0">
                <a:solidFill>
                  <a:srgbClr val="FF0000"/>
                </a:solidFill>
              </a:rPr>
              <a:t>intensidade</a:t>
            </a:r>
            <a:r>
              <a:rPr lang="pt-BR" dirty="0"/>
              <a:t>, </a:t>
            </a:r>
            <a:r>
              <a:rPr lang="pt-BR" dirty="0">
                <a:solidFill>
                  <a:srgbClr val="FF0000"/>
                </a:solidFill>
              </a:rPr>
              <a:t>duração</a:t>
            </a:r>
            <a:r>
              <a:rPr lang="pt-BR" dirty="0"/>
              <a:t>, </a:t>
            </a:r>
            <a:r>
              <a:rPr lang="pt-BR" dirty="0">
                <a:solidFill>
                  <a:srgbClr val="FF0000"/>
                </a:solidFill>
              </a:rPr>
              <a:t>certeza</a:t>
            </a:r>
            <a:r>
              <a:rPr lang="pt-BR" dirty="0"/>
              <a:t> e </a:t>
            </a:r>
            <a:r>
              <a:rPr lang="pt-BR" dirty="0">
                <a:solidFill>
                  <a:srgbClr val="FF0000"/>
                </a:solidFill>
              </a:rPr>
              <a:t>proximidade</a:t>
            </a:r>
            <a:r>
              <a:rPr lang="pt-BR" dirty="0"/>
              <a:t>. </a:t>
            </a:r>
          </a:p>
          <a:p>
            <a:r>
              <a:rPr lang="pt-BR" dirty="0"/>
              <a:t>Três servem ao investigador para avaliar a satisfação total repercutida de um ato: </a:t>
            </a:r>
            <a:r>
              <a:rPr lang="pt-BR" dirty="0">
                <a:solidFill>
                  <a:srgbClr val="FF0000"/>
                </a:solidFill>
              </a:rPr>
              <a:t>fecundidade</a:t>
            </a:r>
            <a:r>
              <a:rPr lang="pt-BR" dirty="0"/>
              <a:t>, </a:t>
            </a:r>
            <a:r>
              <a:rPr lang="pt-BR" dirty="0">
                <a:solidFill>
                  <a:srgbClr val="FF0000"/>
                </a:solidFill>
              </a:rPr>
              <a:t>pureza</a:t>
            </a:r>
            <a:r>
              <a:rPr lang="pt-BR" dirty="0"/>
              <a:t> e </a:t>
            </a:r>
            <a:r>
              <a:rPr lang="pt-BR" dirty="0">
                <a:solidFill>
                  <a:srgbClr val="FF0000"/>
                </a:solidFill>
              </a:rPr>
              <a:t>amplitude</a:t>
            </a:r>
            <a:r>
              <a:rPr lang="pt-BR" dirty="0"/>
              <a:t>, respectivamente, a chance de um sentimento (prazer ou dor) levar a outro sentimento do mesmo tipo, a chance de não ser seguido por sentimento contrário e o número de pessoas afetadas por ele.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5950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DC8EB2-EE6B-4A74-BD46-F859C79A0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Primeiro grupo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642087-E0BA-4387-996C-DEFA7D705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Dentro do primeiro grupo, o das dimensões que afetam diretamente a ação do indivíduo, para Jevons, e também para Bentham, intensidade e duração são as dimensões mais relevantes na avaliação do prazer.</a:t>
            </a:r>
          </a:p>
          <a:p>
            <a:r>
              <a:rPr lang="pt-BR" sz="2400" dirty="0"/>
              <a:t>Jevons considera que somente as dimensões identificadas nesse grupo são relevantes para a economia, as outras dimensões revestem-se de importância apenas para a investigação ética.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8215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B26B07-4765-4AC2-A988-D1BDEACD4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Psicologia capenga?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190FF0-EDAB-4E25-BF7A-1E9C34D8F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Partindo-se da descrição do mecanismo que condiciona os sentimentos de prazer e dor, Jevons afirmou pretender fundamentar toda a análise econômica. </a:t>
            </a:r>
          </a:p>
          <a:p>
            <a:r>
              <a:rPr lang="pt-BR" sz="2400" dirty="0"/>
              <a:t>Era uma avaliação unânime entre os críticos que a teoria da utilidade, o núcleo da economia de Jevons, repousa numa psicologia obsoleta e não razoável.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7874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7C6A91-BDED-42C2-809F-D3A3508A8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Proposições de caráter psicológico centrais: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FC7F3A-4904-4F21-B9AA-25F61140F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b="1" dirty="0"/>
              <a:t>Lei da utilidade marginal decrescente</a:t>
            </a:r>
            <a:r>
              <a:rPr lang="pt-BR" sz="2400" dirty="0"/>
              <a:t>: qualquer pessoa ao consumir unidades sucessivas de um bem, sem a intervenção do tempo, derivará de cada unidade sucessiva menos “utilidade” do que a derivada na unidade anterior. </a:t>
            </a:r>
          </a:p>
          <a:p>
            <a:r>
              <a:rPr lang="pt-BR" sz="2400" b="1" dirty="0"/>
              <a:t>Lei da desutilidade crescente</a:t>
            </a:r>
            <a:r>
              <a:rPr lang="pt-BR" sz="2400" dirty="0"/>
              <a:t>: diz respeito a um custo psicológico do trabalho, uma espécie de dor. </a:t>
            </a:r>
          </a:p>
        </p:txBody>
      </p:sp>
    </p:spTree>
    <p:extLst>
      <p:ext uri="{BB962C8B-B14F-4D97-AF65-F5344CB8AC3E}">
        <p14:creationId xmlns:p14="http://schemas.microsoft.com/office/powerpoint/2010/main" val="1746836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529360-7C3A-4958-8A27-96430B7CE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se explica com as proposições psicológicas?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D4FFFA-2781-4C83-B019-98B5E473B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Com elas, também pretende-se explicar a oferta de mão de obra pela análise das sensações de prazer e dor. </a:t>
            </a:r>
          </a:p>
          <a:p>
            <a:r>
              <a:rPr lang="pt-BR" dirty="0"/>
              <a:t>O esforço do trabalho é inicialmente desconfortável, depois produz prazer ao indivíduo. Com a continuação do processo, há um ponto no partir é gerada crescentemente uma dor ou desutilidade líquida, quando o prazer começa a perder para a dor. </a:t>
            </a:r>
          </a:p>
          <a:p>
            <a:r>
              <a:rPr lang="pt-BR" dirty="0"/>
              <a:t>O trabalhador maximiza a sua utilidade aplicando-se até o momento em que a desutilidade gerada do último esforço (desutilidade marginal do trabalho) iguala-se à utilidade marginal do salário aferido.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9248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0C257C-9F9D-4558-910F-250D1F5C4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Ausência de uma teoria da produção baseada na desutilidade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A94C22-BF55-487F-9EC8-61E4C616C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Embora a análise da oferta de trabalho contribua para a elucidação de aspectos da produção, Jevons não têm uma teria da produção baseada na desutilidade. </a:t>
            </a:r>
          </a:p>
          <a:p>
            <a:r>
              <a:rPr lang="pt-BR" sz="2400" dirty="0"/>
              <a:t>Ele se limita a igualar a utilidade marginal do produto com a desutilidade marginal da produção na explicação da oferta de trabalho.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2734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C62FF-CAD8-40F2-B702-767614D5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Como os preços são explicados?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52969C-1105-4BB7-A195-6E17053CE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 duas proposições psicológicas anteriores concorrem na explicação do fenômeno do preço. </a:t>
            </a:r>
          </a:p>
          <a:p>
            <a:r>
              <a:rPr lang="pt-BR" dirty="0"/>
              <a:t>Dado um estoque de bens em posse de cada consumidor, o problema da troca simples, entre dois indivíduos e duas mercadorias, tem como solução a equivalência exata entre as proporções em que os bens são trocados, o seu preço relativo, e o inverso da relação, que se estabelece para cada indivíduo, entre a utilidade marginal da quantidade restante do bem inicial e a utilidade marginal do estoque acumulado do novo bem obtido pela troca.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0588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9FF6DE7-6FE8-45B7-BFF6-F20F6BCFD0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A teoria da economia política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7E232251-C14A-4DAD-8978-D780FD8E21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1871</a:t>
            </a:r>
          </a:p>
        </p:txBody>
      </p:sp>
    </p:spTree>
    <p:extLst>
      <p:ext uri="{BB962C8B-B14F-4D97-AF65-F5344CB8AC3E}">
        <p14:creationId xmlns:p14="http://schemas.microsoft.com/office/powerpoint/2010/main" val="3451443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B63257-037D-45A5-B54C-F43429A40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problema do estoque inicial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95B08E-A6DB-4F37-9899-149CCDBF4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Resta ainda explicar como os dois parceiros da troca obtiveram o estoque inicial do respectivo bem. </a:t>
            </a:r>
          </a:p>
          <a:p>
            <a:r>
              <a:rPr lang="pt-BR" dirty="0"/>
              <a:t>Ora, cada um deles permaneceu no trabalho para a sua obtenção até o ponto em que a crescente desutilidade pareceu não mais compensar a utilidade esperada que se pudesse obter da mercadoria produzida quer em seu consumo direto quer pela sua troca.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0885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A0BB54-C07D-436B-94DF-2345D29BB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Críticas de  Walras e  austríacos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104174-194C-474B-B471-DF4DE2AA2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Walras e os economistas austríacos rejeitaram veementemente a ideia de desutilidade ou “custo do sofrimento” como um determinante independente do preço. </a:t>
            </a:r>
          </a:p>
          <a:p>
            <a:r>
              <a:rPr lang="pt-BR" dirty="0"/>
              <a:t>O custo seria, ele mesmo, derivado da demanda. </a:t>
            </a:r>
          </a:p>
          <a:p>
            <a:r>
              <a:rPr lang="pt-BR" dirty="0"/>
              <a:t>Só a utilidade marginal do consumo apareceria então como determinante último dos preços. </a:t>
            </a:r>
          </a:p>
          <a:p>
            <a:r>
              <a:rPr lang="pt-BR" dirty="0"/>
              <a:t>Contudo, Böhm-Bawerk, em 1894, reconheceu o papel da desutilidade.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67637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374B9C-57E5-4C55-BF29-97F50541F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Posição atual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9C930A-D9DD-40DC-A91C-EE8125545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Os expoentes da teoria da utilidade aceitam a desutilidade como um fator, coordenado com a utilidade, determinante dos preços.</a:t>
            </a:r>
          </a:p>
          <a:p>
            <a:r>
              <a:rPr lang="pt-BR" sz="2400" dirty="0"/>
              <a:t>Na verdade, a teoria da desutilidade de Jevons foi apenas uma explicação da oferta de mão de obra, sem pretender ser diretamente um elemento da sua teoria dos preços.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32172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4D59A3-ED6C-4CFD-B72D-3EEF642F2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papel do trabalho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0EFCA03-47DF-49D2-855D-03ABA177A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 lnSpcReduction="10000"/>
          </a:bodyPr>
          <a:lstStyle/>
          <a:p>
            <a:r>
              <a:rPr lang="pt-BR" dirty="0"/>
              <a:t>Jevons reconheceu a insuficiência da noção de utilidade marginal para uma explicação completa dos preços na sua famosa afirmação envolvendo trabalho, quantidade do bem, utilidade marginal e preços. </a:t>
            </a:r>
          </a:p>
          <a:p>
            <a:r>
              <a:rPr lang="pt-BR" dirty="0"/>
              <a:t>Ele enunciou estas relações dizendo: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dirty="0"/>
              <a:t>     </a:t>
            </a:r>
            <a:r>
              <a:rPr lang="pt-BR" dirty="0">
                <a:solidFill>
                  <a:srgbClr val="FF0000"/>
                </a:solidFill>
              </a:rPr>
              <a:t>“Para que não haja erro possível, vou expô-la[s] num quadro a seguir: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dirty="0">
                <a:solidFill>
                  <a:srgbClr val="FF0000"/>
                </a:solidFill>
              </a:rPr>
              <a:t>      O custo de produção determina a oferta;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dirty="0">
                <a:solidFill>
                  <a:srgbClr val="FF0000"/>
                </a:solidFill>
              </a:rPr>
              <a:t>      A oferta determina o grau final de utilidade;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dirty="0">
                <a:solidFill>
                  <a:srgbClr val="FF0000"/>
                </a:solidFill>
              </a:rPr>
              <a:t>      O grau final de utilidade determina o valor.” </a:t>
            </a:r>
          </a:p>
          <a:p>
            <a:pPr marL="0" indent="0">
              <a:buNone/>
            </a:pPr>
            <a:r>
              <a:rPr lang="pt-BR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92097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F0C8C8-79B6-4580-B19E-50E644151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Medida do trabalho em sentimento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C66E43-043E-46F1-AAFB-F2EC2EED1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ideia de custo de produção remete à noção de trabalho. </a:t>
            </a:r>
          </a:p>
          <a:p>
            <a:r>
              <a:rPr lang="pt-BR" dirty="0"/>
              <a:t>Diferentemente dos clássicos, no entanto,  o trabalho nesse contexto não precisa ser pensado em termos de custos reais, como o número de horas trabalhadas; pode ser visto em termos psicológicos como quantidade de dor desprendida no esforço.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66656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BBBDA1-B9A7-4768-9104-376545773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Jevons e a teoria clássica do valor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5EC9C7-9FA1-4EAD-9F78-C9E878E76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Alguns autores consideram que Jevons teria feito concessões à teoria do valor custo de produção dos clássicos e que ele não pode explicar preços baseado na relação entre utilidades marginais, pois esta relação é, ela mesma, resultado do processo de troca que se dá a um preço pré-determinado. </a:t>
            </a:r>
          </a:p>
          <a:p>
            <a:r>
              <a:rPr lang="pt-BR" dirty="0"/>
              <a:t>Entretanto, no início do capítulo 1 da </a:t>
            </a:r>
            <a:r>
              <a:rPr lang="pt-BR" i="1" dirty="0"/>
              <a:t>Teoria</a:t>
            </a:r>
            <a:r>
              <a:rPr lang="pt-BR" dirty="0"/>
              <a:t>, ele diz que </a:t>
            </a:r>
            <a:r>
              <a:rPr lang="pt-BR" dirty="0">
                <a:solidFill>
                  <a:srgbClr val="FF0000"/>
                </a:solidFill>
              </a:rPr>
              <a:t>“o valor depende completamente da utilidade”</a:t>
            </a:r>
            <a:r>
              <a:rPr lang="pt-BR" dirty="0"/>
              <a:t>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09989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4FBE23-5C07-4143-B67E-669CCAF3B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Teoria circular?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B10426-6EDA-4980-9F83-FF3E9388E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Esta aparente contradição leva-nos a pensar que Jevons talvez tenha reconhecido que é impossível uma explicação causal unidirecional do fenômeno dos preços, já que o cálculo do montante ótimo de trabalho requer, de </a:t>
            </a:r>
            <a:r>
              <a:rPr lang="pt-BR" dirty="0" err="1"/>
              <a:t>ante-mão</a:t>
            </a:r>
            <a:r>
              <a:rPr lang="pt-BR" dirty="0"/>
              <a:t>, o conhecimento dos preços do bem produzido, para chegar-se às utilidades marginais que são comparadas com o esforço adicional do trabalho.</a:t>
            </a:r>
          </a:p>
          <a:p>
            <a:r>
              <a:rPr lang="pt-BR" dirty="0"/>
              <a:t>Já esses preços são teoricamente obtidos a partir dos estoques disponíveis do bem que, por sua vez, dependem das horas trabalhadas.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28508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7B226C-3BBE-42A4-8EC1-C3510317E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Determinação simultânea?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D6DB43-7C7B-4034-B222-54EE2960A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trabalhador não escolhe, na prática, o tempo de trabalho e, mesmo se escolhesse, não poderia fazê-lo racionalmente, já que somente a posteriori conheceria as utilidades que estão sendo geradas.</a:t>
            </a:r>
          </a:p>
          <a:p>
            <a:r>
              <a:rPr lang="pt-BR" dirty="0"/>
              <a:t>Assim, os estoques iniciais e os preços de mercado determinam-se reciprocamente, sem uma sequência temporal explicativa claramente definida.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15777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2E74C6-2054-494B-84CD-99C259BFD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determina o volume de estoque?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C2CC29-FED6-4875-8D77-7683F9DC7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Diversas outras dificuldades se assomam na tentativa de fornecer uma explicação subjetiva dos preços: o volume do estoque não depende apenas da quantidade de trabalho medida em dor, mas da disposição dos outros fatores e da função de produção. </a:t>
            </a:r>
          </a:p>
        </p:txBody>
      </p:sp>
    </p:spTree>
    <p:extLst>
      <p:ext uri="{BB962C8B-B14F-4D97-AF65-F5344CB8AC3E}">
        <p14:creationId xmlns:p14="http://schemas.microsoft.com/office/powerpoint/2010/main" val="6377624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E629413F-5C68-40E3-B06D-0FA9D3347E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JEVONS e o hedonismo</a:t>
            </a:r>
          </a:p>
        </p:txBody>
      </p:sp>
    </p:spTree>
    <p:extLst>
      <p:ext uri="{BB962C8B-B14F-4D97-AF65-F5344CB8AC3E}">
        <p14:creationId xmlns:p14="http://schemas.microsoft.com/office/powerpoint/2010/main" val="1690504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31C4A5-24F0-4137-B331-9FD1DF67E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Leituras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215F25-48C7-4E6A-A887-BC2088994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748" y="2015732"/>
            <a:ext cx="4457106" cy="3450613"/>
          </a:xfrm>
        </p:spPr>
        <p:txBody>
          <a:bodyPr/>
          <a:lstStyle/>
          <a:p>
            <a:r>
              <a:rPr lang="pt-BR" dirty="0"/>
              <a:t>Ricardo Feijó, História do Pensamento Econômico, cap. 9, p. 218-225.</a:t>
            </a:r>
          </a:p>
          <a:p>
            <a:r>
              <a:rPr lang="pt-BR" dirty="0"/>
              <a:t>Willian S. Jevons,  A Teoria da Economia Política, capítulos 3 e 4.</a:t>
            </a:r>
          </a:p>
          <a:p>
            <a:endParaRPr lang="pt-BR" dirty="0"/>
          </a:p>
        </p:txBody>
      </p:sp>
      <p:pic>
        <p:nvPicPr>
          <p:cNvPr id="4" name="Imagem 3" descr="Interface gráfica do usuário&#10;&#10;Descrição gerada automaticamente com confiança baixa">
            <a:extLst>
              <a:ext uri="{FF2B5EF4-FFF2-40B4-BE49-F238E27FC236}">
                <a16:creationId xmlns:a16="http://schemas.microsoft.com/office/drawing/2014/main" id="{D50BB22B-D2E1-4EF8-912D-BFB8DE79E3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2015732"/>
            <a:ext cx="2376058" cy="3346560"/>
          </a:xfrm>
          <a:prstGeom prst="rect">
            <a:avLst/>
          </a:prstGeom>
        </p:spPr>
      </p:pic>
      <p:pic>
        <p:nvPicPr>
          <p:cNvPr id="5" name="Imagem 4" descr="Tela de computador com texto preto sobre fundo branco&#10;&#10;Descrição gerada automaticamente com confiança média">
            <a:extLst>
              <a:ext uri="{FF2B5EF4-FFF2-40B4-BE49-F238E27FC236}">
                <a16:creationId xmlns:a16="http://schemas.microsoft.com/office/drawing/2014/main" id="{70764842-8A86-4606-ACDE-DC5F3A46E2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2152" y="2015732"/>
            <a:ext cx="2275697" cy="334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583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946624A-E225-42AB-83E8-B1FA5BF04F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Hedonismo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4334F4DE-0432-4C70-AEC8-6F8A1D0779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JEVONS E A CRÍTICA AO HEDONISMO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6285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A6B3BE-FD47-4FF0-B980-9A2DFE1DE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Utilidade marginal e psicologia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625696-C291-4355-954F-3F92656F4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r>
              <a:rPr lang="pt-BR" dirty="0"/>
              <a:t>O conceito de utilidade marginal em Jevons aproxima-o da investigação psicológica, com a sua apreensão de leis no estudo das sensações e a busca de um substrato ao fenômeno dos preços com base nelas.</a:t>
            </a:r>
          </a:p>
          <a:p>
            <a:r>
              <a:rPr lang="pt-BR" dirty="0"/>
              <a:t>Jevons dá a entender, porém, em algumas passagens, que tais sensações não seriam diretamente observadas e sua atuação seria percebida pelas escolhas individuais. 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“Admito que dificilmente possamos criar o conceito de uma unidade de prazer ou sofrimento, de forma que a expressão numérica de quantidades de sentimento pareça estar fora de questão [... ] Os prazeres, em suma, são, por ora, da maneira que a mente os estima; de forma que não podemos fazer uma escolha ou manifestar o desejo em qualquer sentido, sem indicar desse modo um excesso de prazer em alguma direção.”</a:t>
            </a:r>
          </a:p>
        </p:txBody>
      </p:sp>
    </p:spTree>
    <p:extLst>
      <p:ext uri="{BB962C8B-B14F-4D97-AF65-F5344CB8AC3E}">
        <p14:creationId xmlns:p14="http://schemas.microsoft.com/office/powerpoint/2010/main" val="3327851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6717BE-2054-4473-B866-CDE52FC17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Jevons cita uma passagem do livro de Bain, </a:t>
            </a:r>
            <a:r>
              <a:rPr lang="pt-BR" i="1" dirty="0"/>
              <a:t>As Emoções e a Vontade</a:t>
            </a:r>
            <a:r>
              <a:rPr lang="pt-BR" dirty="0"/>
              <a:t>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D84765-6575-469F-8F5B-9B2FD3258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“É uma simples proposição equivalente afirmar que o maior de dois prazeres, ou o que parece como tal, dirige a ação resultante, pois é essa ação resultante que, sozinha, determina qual é o maior.” </a:t>
            </a:r>
          </a:p>
          <a:p>
            <a:r>
              <a:rPr lang="pt-BR" dirty="0"/>
              <a:t>A ação indica para onde aponta o excesso de prazer. Este argumento lembra a moderna teoria da preferência revelada.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E2DCA03-2A19-44CC-BBBC-18F7F71237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934" y="4214640"/>
            <a:ext cx="8990131" cy="905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432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DE7FD7-1405-498D-A0D5-CF7DA5E9B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Hedonismo e utilidade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F047D2-B5E2-4220-BAFC-7113E9873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 noção de utilidade, desde o começo do século XIX, esteve associada à filosofia hedonista. </a:t>
            </a:r>
          </a:p>
          <a:p>
            <a:r>
              <a:rPr lang="pt-BR" dirty="0"/>
              <a:t>Essa filosofia assevera, grosso modo, que os homens são criaturas movidas pela busca do prazer. </a:t>
            </a:r>
          </a:p>
          <a:p>
            <a:r>
              <a:rPr lang="pt-BR" dirty="0"/>
              <a:t>O princípio da utilidade foi trazido à tona por meio do debate ético ocorrido, naquela época, na Inglaterra. Portanto, ele foi empregado num sentido mais amplo que o estritamente econômico. Bentham, na sua obra de 1789, introduziu o princípio da utilidade como o mote responsável pela coesão de seu sistema ético. </a:t>
            </a:r>
          </a:p>
          <a:p>
            <a:r>
              <a:rPr lang="pt-BR" dirty="0"/>
              <a:t>A partir das considerações de Bentham sobre a ética, Jevons propõe a construção de um sistema de leis mais racional.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3770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4F18B6-EFD2-4C88-AFB3-3C0746D6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hedonismo de </a:t>
            </a:r>
            <a:r>
              <a:rPr lang="pt-BR" dirty="0" err="1"/>
              <a:t>Bentram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52C16E-D5A0-4FFB-8864-B83F9E211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Bentham é adepto do hedonismo. </a:t>
            </a:r>
          </a:p>
          <a:p>
            <a:r>
              <a:rPr lang="pt-BR" dirty="0"/>
              <a:t>Ele não defende a sua vertente egoísta, mas segue o chamado hedonismo </a:t>
            </a:r>
            <a:r>
              <a:rPr lang="pt-BR" i="1" dirty="0"/>
              <a:t>universalista</a:t>
            </a:r>
            <a:r>
              <a:rPr lang="pt-BR" dirty="0"/>
              <a:t>.</a:t>
            </a:r>
          </a:p>
          <a:p>
            <a:r>
              <a:rPr lang="pt-BR" dirty="0"/>
              <a:t>Em síntese, a ética de Bentham consiste em avaliar a conduta humana, com sendo um bem ou um mal, pela observação de suas consequências sobre a felicidade coletiva; portanto, não só sobre a felicidade do próprio indivíduo que age, daí o seu caráter universalista. </a:t>
            </a:r>
          </a:p>
          <a:p>
            <a:r>
              <a:rPr lang="pt-BR" dirty="0"/>
              <a:t>A ação é tida como boa, ou portadora do bem ético, se levar, pelos seus efeitos repercutidos na coletividade, à máxima felicidade ao maior número de pessoas. </a:t>
            </a:r>
          </a:p>
        </p:txBody>
      </p:sp>
    </p:spTree>
    <p:extLst>
      <p:ext uri="{BB962C8B-B14F-4D97-AF65-F5344CB8AC3E}">
        <p14:creationId xmlns:p14="http://schemas.microsoft.com/office/powerpoint/2010/main" val="1428252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41B588-3CAD-47F4-A670-C0E93D4B8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Origens do utilitarismo ético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B20E6A-DFF0-4E55-BA99-A84A01432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Esta tradição de pensamento ético, de fato, é muito antiga e suas sementes já se encontram em autores gregos da Antiguidade. </a:t>
            </a:r>
          </a:p>
          <a:p>
            <a:r>
              <a:rPr lang="pt-BR" dirty="0"/>
              <a:t>Ela é uma das duas vertentes principais associadas ao liberalismo político e filosófico que se desenvolve a partir do século XVIII. </a:t>
            </a:r>
          </a:p>
          <a:p>
            <a:r>
              <a:rPr lang="pt-BR" dirty="0"/>
              <a:t>Difere da outra tradição liberal, a </a:t>
            </a:r>
            <a:r>
              <a:rPr lang="pt-BR" i="1" dirty="0"/>
              <a:t>ética dos direitos naturais </a:t>
            </a:r>
            <a:r>
              <a:rPr lang="pt-BR" dirty="0"/>
              <a:t>ou, como viria a se tornar conhecida naquele século, </a:t>
            </a:r>
            <a:r>
              <a:rPr lang="pt-BR" i="1" dirty="0"/>
              <a:t>ética dos direitos do homem</a:t>
            </a:r>
            <a:r>
              <a:rPr lang="pt-BR" dirty="0"/>
              <a:t>. Esta acredita na existência de preceitos éticos de valor absoluto, como o direito à vida, à propriedade, à liberdade etc., que funcionariam como axiomas de partida num sistema ético dedutivo.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902707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217</TotalTime>
  <Words>2030</Words>
  <Application>Microsoft Office PowerPoint</Application>
  <PresentationFormat>Widescreen</PresentationFormat>
  <Paragraphs>98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2" baseType="lpstr">
      <vt:lpstr>Arial</vt:lpstr>
      <vt:lpstr>Gill Sans MT</vt:lpstr>
      <vt:lpstr>Galeria</vt:lpstr>
      <vt:lpstr>HISTÓRIA DO PENSAMENTO ECONÔMICO </vt:lpstr>
      <vt:lpstr>A teoria da economia política</vt:lpstr>
      <vt:lpstr>Leituras</vt:lpstr>
      <vt:lpstr>Hedonismo</vt:lpstr>
      <vt:lpstr>Utilidade marginal e psicologia</vt:lpstr>
      <vt:lpstr>Jevons cita uma passagem do livro de Bain, As Emoções e a Vontade:</vt:lpstr>
      <vt:lpstr>Hedonismo e utilidade </vt:lpstr>
      <vt:lpstr>O hedonismo de Bentram</vt:lpstr>
      <vt:lpstr>Origens do utilitarismo ético</vt:lpstr>
      <vt:lpstr>A ética de Bentham</vt:lpstr>
      <vt:lpstr>Medida do prazer e da dor</vt:lpstr>
      <vt:lpstr>Medida de sentimentos para a análise moral</vt:lpstr>
      <vt:lpstr>Jevons repete Bentham</vt:lpstr>
      <vt:lpstr>Primeiro grupo</vt:lpstr>
      <vt:lpstr>Psicologia capenga?</vt:lpstr>
      <vt:lpstr>Proposições de caráter psicológico centrais:</vt:lpstr>
      <vt:lpstr>O que se explica com as proposições psicológicas?</vt:lpstr>
      <vt:lpstr>Ausência de uma teoria da produção baseada na desutilidade</vt:lpstr>
      <vt:lpstr>Como os preços são explicados?</vt:lpstr>
      <vt:lpstr>O problema do estoque inicial</vt:lpstr>
      <vt:lpstr>Críticas de  Walras e  austríacos</vt:lpstr>
      <vt:lpstr>Posição atual</vt:lpstr>
      <vt:lpstr>O papel do trabalho</vt:lpstr>
      <vt:lpstr>Medida do trabalho em sentimento</vt:lpstr>
      <vt:lpstr>Jevons e a teoria clássica do valor</vt:lpstr>
      <vt:lpstr>Teoria circular?</vt:lpstr>
      <vt:lpstr>Determinação simultânea?</vt:lpstr>
      <vt:lpstr>O que determina o volume de estoque?</vt:lpstr>
      <vt:lpstr>JEVONS e o hedonismo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HISTÓRIA DO PENSAMENTO ECONÔMICO</dc:title>
  <dc:creator>Ricardo Feijó</dc:creator>
  <cp:lastModifiedBy>Ricardo Feijó</cp:lastModifiedBy>
  <cp:revision>10</cp:revision>
  <dcterms:created xsi:type="dcterms:W3CDTF">2022-04-15T19:13:06Z</dcterms:created>
  <dcterms:modified xsi:type="dcterms:W3CDTF">2023-04-17T16:13:17Z</dcterms:modified>
</cp:coreProperties>
</file>