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32"/>
  </p:notesMasterIdLst>
  <p:handoutMasterIdLst>
    <p:handoutMasterId r:id="rId133"/>
  </p:handoutMasterIdLst>
  <p:sldIdLst>
    <p:sldId id="674" r:id="rId3"/>
    <p:sldId id="489" r:id="rId4"/>
    <p:sldId id="644" r:id="rId5"/>
    <p:sldId id="560" r:id="rId6"/>
    <p:sldId id="626" r:id="rId7"/>
    <p:sldId id="399" r:id="rId8"/>
    <p:sldId id="400" r:id="rId9"/>
    <p:sldId id="290" r:id="rId10"/>
    <p:sldId id="282" r:id="rId11"/>
    <p:sldId id="445" r:id="rId12"/>
    <p:sldId id="260" r:id="rId13"/>
    <p:sldId id="261" r:id="rId14"/>
    <p:sldId id="262" r:id="rId15"/>
    <p:sldId id="402" r:id="rId16"/>
    <p:sldId id="449" r:id="rId17"/>
    <p:sldId id="660" r:id="rId18"/>
    <p:sldId id="493" r:id="rId19"/>
    <p:sldId id="401" r:id="rId20"/>
    <p:sldId id="403" r:id="rId21"/>
    <p:sldId id="492" r:id="rId22"/>
    <p:sldId id="404" r:id="rId23"/>
    <p:sldId id="450" r:id="rId24"/>
    <p:sldId id="515" r:id="rId25"/>
    <p:sldId id="645" r:id="rId26"/>
    <p:sldId id="406" r:id="rId27"/>
    <p:sldId id="507" r:id="rId28"/>
    <p:sldId id="408" r:id="rId29"/>
    <p:sldId id="494" r:id="rId30"/>
    <p:sldId id="410" r:id="rId31"/>
    <p:sldId id="499" r:id="rId32"/>
    <p:sldId id="624" r:id="rId33"/>
    <p:sldId id="555" r:id="rId34"/>
    <p:sldId id="659" r:id="rId35"/>
    <p:sldId id="664" r:id="rId36"/>
    <p:sldId id="495" r:id="rId37"/>
    <p:sldId id="491" r:id="rId38"/>
    <p:sldId id="411" r:id="rId39"/>
    <p:sldId id="405" r:id="rId40"/>
    <p:sldId id="497" r:id="rId41"/>
    <p:sldId id="417" r:id="rId42"/>
    <p:sldId id="681" r:id="rId43"/>
    <p:sldId id="413" r:id="rId44"/>
    <p:sldId id="442" r:id="rId45"/>
    <p:sldId id="446" r:id="rId46"/>
    <p:sldId id="482" r:id="rId47"/>
    <p:sldId id="678" r:id="rId48"/>
    <p:sldId id="635" r:id="rId49"/>
    <p:sldId id="636" r:id="rId50"/>
    <p:sldId id="621" r:id="rId51"/>
    <p:sldId id="325" r:id="rId52"/>
    <p:sldId id="677" r:id="rId53"/>
    <p:sldId id="676" r:id="rId54"/>
    <p:sldId id="319" r:id="rId55"/>
    <p:sldId id="682" r:id="rId56"/>
    <p:sldId id="683" r:id="rId57"/>
    <p:sldId id="684" r:id="rId58"/>
    <p:sldId id="685" r:id="rId59"/>
    <p:sldId id="686" r:id="rId60"/>
    <p:sldId id="687" r:id="rId61"/>
    <p:sldId id="688" r:id="rId62"/>
    <p:sldId id="689" r:id="rId63"/>
    <p:sldId id="456" r:id="rId64"/>
    <p:sldId id="337" r:id="rId65"/>
    <p:sldId id="280" r:id="rId66"/>
    <p:sldId id="317" r:id="rId67"/>
    <p:sldId id="503" r:id="rId68"/>
    <p:sldId id="266" r:id="rId69"/>
    <p:sldId id="268" r:id="rId70"/>
    <p:sldId id="269" r:id="rId71"/>
    <p:sldId id="270" r:id="rId72"/>
    <p:sldId id="271" r:id="rId73"/>
    <p:sldId id="272" r:id="rId74"/>
    <p:sldId id="273" r:id="rId75"/>
    <p:sldId id="274" r:id="rId76"/>
    <p:sldId id="275" r:id="rId77"/>
    <p:sldId id="276" r:id="rId78"/>
    <p:sldId id="331" r:id="rId79"/>
    <p:sldId id="289" r:id="rId80"/>
    <p:sldId id="294" r:id="rId81"/>
    <p:sldId id="338" r:id="rId82"/>
    <p:sldId id="339" r:id="rId83"/>
    <p:sldId id="293" r:id="rId84"/>
    <p:sldId id="340" r:id="rId85"/>
    <p:sldId id="315" r:id="rId86"/>
    <p:sldId id="427" r:id="rId87"/>
    <p:sldId id="596" r:id="rId88"/>
    <p:sldId id="591" r:id="rId89"/>
    <p:sldId id="430" r:id="rId90"/>
    <p:sldId id="342" r:id="rId91"/>
    <p:sldId id="316" r:id="rId92"/>
    <p:sldId id="680" r:id="rId93"/>
    <p:sldId id="665" r:id="rId94"/>
    <p:sldId id="669" r:id="rId95"/>
    <p:sldId id="343" r:id="rId96"/>
    <p:sldId id="344" r:id="rId97"/>
    <p:sldId id="345" r:id="rId98"/>
    <p:sldId id="504" r:id="rId99"/>
    <p:sldId id="533" r:id="rId100"/>
    <p:sldId id="505" r:id="rId101"/>
    <p:sldId id="346" r:id="rId102"/>
    <p:sldId id="347" r:id="rId103"/>
    <p:sldId id="322" r:id="rId104"/>
    <p:sldId id="568" r:id="rId105"/>
    <p:sldId id="486" r:id="rId106"/>
    <p:sldId id="487" r:id="rId107"/>
    <p:sldId id="352" r:id="rId108"/>
    <p:sldId id="561" r:id="rId109"/>
    <p:sldId id="562" r:id="rId110"/>
    <p:sldId id="563" r:id="rId111"/>
    <p:sldId id="564" r:id="rId112"/>
    <p:sldId id="469" r:id="rId113"/>
    <p:sldId id="471" r:id="rId114"/>
    <p:sldId id="472" r:id="rId115"/>
    <p:sldId id="475" r:id="rId116"/>
    <p:sldId id="547" r:id="rId117"/>
    <p:sldId id="690" r:id="rId118"/>
    <p:sldId id="650" r:id="rId119"/>
    <p:sldId id="481" r:id="rId120"/>
    <p:sldId id="480" r:id="rId121"/>
    <p:sldId id="488" r:id="rId122"/>
    <p:sldId id="565" r:id="rId123"/>
    <p:sldId id="566" r:id="rId124"/>
    <p:sldId id="424" r:id="rId125"/>
    <p:sldId id="422" r:id="rId126"/>
    <p:sldId id="654" r:id="rId127"/>
    <p:sldId id="468" r:id="rId128"/>
    <p:sldId id="576" r:id="rId129"/>
    <p:sldId id="351" r:id="rId130"/>
    <p:sldId id="651" r:id="rId131"/>
  </p:sldIdLst>
  <p:sldSz cx="9144000" cy="6858000" type="screen4x3"/>
  <p:notesSz cx="6854825" cy="9750425"/>
  <p:custDataLst>
    <p:custData r:id="rId1"/>
  </p:custDataLst>
  <p:defaultTextStyle>
    <a:defPPr>
      <a:defRPr lang="pt-B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1">
          <p15:clr>
            <a:srgbClr val="A4A3A4"/>
          </p15:clr>
        </p15:guide>
        <p15:guide id="2" pos="215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1DFF83"/>
    <a:srgbClr val="FAFACA"/>
    <a:srgbClr val="737373"/>
    <a:srgbClr val="0033CC"/>
    <a:srgbClr val="FFCCCC"/>
    <a:srgbClr val="FFCCFF"/>
    <a:srgbClr val="FF99FF"/>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6" autoAdjust="0"/>
    <p:restoredTop sz="94674" autoAdjust="0"/>
  </p:normalViewPr>
  <p:slideViewPr>
    <p:cSldViewPr snapToGrid="0">
      <p:cViewPr varScale="1">
        <p:scale>
          <a:sx n="70" d="100"/>
          <a:sy n="70" d="100"/>
        </p:scale>
        <p:origin x="1032" y="48"/>
      </p:cViewPr>
      <p:guideLst>
        <p:guide orient="horz" pos="2160"/>
        <p:guide pos="2880"/>
      </p:guideLst>
    </p:cSldViewPr>
  </p:slideViewPr>
  <p:outlineViewPr>
    <p:cViewPr>
      <p:scale>
        <a:sx n="33" d="100"/>
        <a:sy n="33" d="100"/>
      </p:scale>
      <p:origin x="36" y="0"/>
    </p:cViewPr>
  </p:outlineViewPr>
  <p:notesTextViewPr>
    <p:cViewPr>
      <p:scale>
        <a:sx n="100" d="100"/>
        <a:sy n="100" d="100"/>
      </p:scale>
      <p:origin x="0" y="0"/>
    </p:cViewPr>
  </p:notesTextViewPr>
  <p:sorterViewPr>
    <p:cViewPr varScale="1">
      <p:scale>
        <a:sx n="100" d="100"/>
        <a:sy n="100" d="100"/>
      </p:scale>
      <p:origin x="0" y="-38574"/>
    </p:cViewPr>
  </p:sorterViewPr>
  <p:notesViewPr>
    <p:cSldViewPr snapToGrid="0">
      <p:cViewPr varScale="1">
        <p:scale>
          <a:sx n="66" d="100"/>
          <a:sy n="66" d="100"/>
        </p:scale>
        <p:origin x="-3288" y="-120"/>
      </p:cViewPr>
      <p:guideLst>
        <p:guide orient="horz" pos="3071"/>
        <p:guide pos="215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handoutMaster" Target="handoutMasters/handout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0629" cy="486992"/>
          </a:xfrm>
          <a:prstGeom prst="rect">
            <a:avLst/>
          </a:prstGeom>
        </p:spPr>
        <p:txBody>
          <a:bodyPr vert="horz" lIns="87590" tIns="43795" rIns="87590" bIns="43795" rtlCol="0"/>
          <a:lstStyle>
            <a:lvl1pPr algn="l">
              <a:defRPr sz="1100"/>
            </a:lvl1pPr>
          </a:lstStyle>
          <a:p>
            <a:endParaRPr lang="pt-BR"/>
          </a:p>
        </p:txBody>
      </p:sp>
      <p:sp>
        <p:nvSpPr>
          <p:cNvPr id="3" name="Date Placeholder 2"/>
          <p:cNvSpPr>
            <a:spLocks noGrp="1"/>
          </p:cNvSpPr>
          <p:nvPr>
            <p:ph type="dt" sz="quarter" idx="1"/>
          </p:nvPr>
        </p:nvSpPr>
        <p:spPr>
          <a:xfrm>
            <a:off x="3882664" y="0"/>
            <a:ext cx="2970629" cy="486992"/>
          </a:xfrm>
          <a:prstGeom prst="rect">
            <a:avLst/>
          </a:prstGeom>
        </p:spPr>
        <p:txBody>
          <a:bodyPr vert="horz" lIns="87590" tIns="43795" rIns="87590" bIns="43795" rtlCol="0"/>
          <a:lstStyle>
            <a:lvl1pPr algn="r">
              <a:defRPr sz="1100"/>
            </a:lvl1pPr>
          </a:lstStyle>
          <a:p>
            <a:fld id="{DCBD8DF0-CAC0-417E-8D2A-1348562EB531}" type="datetimeFigureOut">
              <a:rPr lang="pt-BR" smtClean="0"/>
              <a:pPr/>
              <a:t>09/09/2020</a:t>
            </a:fld>
            <a:endParaRPr lang="pt-BR"/>
          </a:p>
        </p:txBody>
      </p:sp>
      <p:sp>
        <p:nvSpPr>
          <p:cNvPr id="4" name="Footer Placeholder 3"/>
          <p:cNvSpPr>
            <a:spLocks noGrp="1"/>
          </p:cNvSpPr>
          <p:nvPr>
            <p:ph type="ftr" sz="quarter" idx="2"/>
          </p:nvPr>
        </p:nvSpPr>
        <p:spPr>
          <a:xfrm>
            <a:off x="0" y="9261921"/>
            <a:ext cx="2970629" cy="486992"/>
          </a:xfrm>
          <a:prstGeom prst="rect">
            <a:avLst/>
          </a:prstGeom>
        </p:spPr>
        <p:txBody>
          <a:bodyPr vert="horz" lIns="87590" tIns="43795" rIns="87590" bIns="43795" rtlCol="0" anchor="b"/>
          <a:lstStyle>
            <a:lvl1pPr algn="l">
              <a:defRPr sz="1100"/>
            </a:lvl1pPr>
          </a:lstStyle>
          <a:p>
            <a:endParaRPr lang="pt-BR"/>
          </a:p>
        </p:txBody>
      </p:sp>
      <p:sp>
        <p:nvSpPr>
          <p:cNvPr id="5" name="Slide Number Placeholder 4"/>
          <p:cNvSpPr>
            <a:spLocks noGrp="1"/>
          </p:cNvSpPr>
          <p:nvPr>
            <p:ph type="sldNum" sz="quarter" idx="3"/>
          </p:nvPr>
        </p:nvSpPr>
        <p:spPr>
          <a:xfrm>
            <a:off x="3882664" y="9261921"/>
            <a:ext cx="2970629" cy="486992"/>
          </a:xfrm>
          <a:prstGeom prst="rect">
            <a:avLst/>
          </a:prstGeom>
        </p:spPr>
        <p:txBody>
          <a:bodyPr vert="horz" lIns="87590" tIns="43795" rIns="87590" bIns="43795" rtlCol="0" anchor="b"/>
          <a:lstStyle>
            <a:lvl1pPr algn="r">
              <a:defRPr sz="1100"/>
            </a:lvl1pPr>
          </a:lstStyle>
          <a:p>
            <a:fld id="{2E4ECF06-0079-4925-9AFC-B531E4F9B93C}" type="slidenum">
              <a:rPr lang="pt-BR" smtClean="0"/>
              <a:pPr/>
              <a:t>‹nº›</a:t>
            </a:fld>
            <a:endParaRPr lang="pt-BR"/>
          </a:p>
        </p:txBody>
      </p:sp>
    </p:spTree>
    <p:extLst>
      <p:ext uri="{BB962C8B-B14F-4D97-AF65-F5344CB8AC3E}">
        <p14:creationId xmlns:p14="http://schemas.microsoft.com/office/powerpoint/2010/main" val="4275454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0629" cy="486992"/>
          </a:xfrm>
          <a:prstGeom prst="rect">
            <a:avLst/>
          </a:prstGeom>
        </p:spPr>
        <p:txBody>
          <a:bodyPr vert="horz" lIns="94878" tIns="47439" rIns="94878" bIns="47439" rtlCol="0"/>
          <a:lstStyle>
            <a:lvl1pPr algn="l" fontAlgn="auto">
              <a:spcBef>
                <a:spcPts val="0"/>
              </a:spcBef>
              <a:spcAft>
                <a:spcPts val="0"/>
              </a:spcAft>
              <a:defRPr sz="1200">
                <a:latin typeface="+mn-lt"/>
              </a:defRPr>
            </a:lvl1pPr>
          </a:lstStyle>
          <a:p>
            <a:pPr>
              <a:defRPr/>
            </a:pPr>
            <a:endParaRPr lang="pt-BR"/>
          </a:p>
        </p:txBody>
      </p:sp>
      <p:sp>
        <p:nvSpPr>
          <p:cNvPr id="3" name="Date Placeholder 2"/>
          <p:cNvSpPr>
            <a:spLocks noGrp="1"/>
          </p:cNvSpPr>
          <p:nvPr>
            <p:ph type="dt" idx="1"/>
          </p:nvPr>
        </p:nvSpPr>
        <p:spPr>
          <a:xfrm>
            <a:off x="3882664" y="0"/>
            <a:ext cx="2970629" cy="486992"/>
          </a:xfrm>
          <a:prstGeom prst="rect">
            <a:avLst/>
          </a:prstGeom>
        </p:spPr>
        <p:txBody>
          <a:bodyPr vert="horz" lIns="94878" tIns="47439" rIns="94878" bIns="47439" rtlCol="0"/>
          <a:lstStyle>
            <a:lvl1pPr algn="r" fontAlgn="auto">
              <a:spcBef>
                <a:spcPts val="0"/>
              </a:spcBef>
              <a:spcAft>
                <a:spcPts val="0"/>
              </a:spcAft>
              <a:defRPr sz="1200">
                <a:latin typeface="+mn-lt"/>
              </a:defRPr>
            </a:lvl1pPr>
          </a:lstStyle>
          <a:p>
            <a:pPr>
              <a:defRPr/>
            </a:pPr>
            <a:fld id="{9EA6C9F6-7378-42A2-A2DB-473AF8B73568}" type="datetimeFigureOut">
              <a:rPr lang="pt-BR"/>
              <a:pPr>
                <a:defRPr/>
              </a:pPr>
              <a:t>09/09/2020</a:t>
            </a:fld>
            <a:endParaRPr lang="pt-BR"/>
          </a:p>
        </p:txBody>
      </p:sp>
      <p:sp>
        <p:nvSpPr>
          <p:cNvPr id="4" name="Slide Image Placeholder 3"/>
          <p:cNvSpPr>
            <a:spLocks noGrp="1" noRot="1" noChangeAspect="1"/>
          </p:cNvSpPr>
          <p:nvPr>
            <p:ph type="sldImg" idx="2"/>
          </p:nvPr>
        </p:nvSpPr>
        <p:spPr>
          <a:xfrm>
            <a:off x="990600" y="731838"/>
            <a:ext cx="4873625" cy="3656012"/>
          </a:xfrm>
          <a:prstGeom prst="rect">
            <a:avLst/>
          </a:prstGeom>
          <a:noFill/>
          <a:ln w="12700">
            <a:solidFill>
              <a:prstClr val="black"/>
            </a:solidFill>
          </a:ln>
        </p:spPr>
        <p:txBody>
          <a:bodyPr vert="horz" lIns="94878" tIns="47439" rIns="94878" bIns="47439" rtlCol="0" anchor="ctr"/>
          <a:lstStyle/>
          <a:p>
            <a:pPr lvl="0"/>
            <a:endParaRPr lang="pt-BR" noProof="0"/>
          </a:p>
        </p:txBody>
      </p:sp>
      <p:sp>
        <p:nvSpPr>
          <p:cNvPr id="5" name="Notes Placeholder 4"/>
          <p:cNvSpPr>
            <a:spLocks noGrp="1"/>
          </p:cNvSpPr>
          <p:nvPr>
            <p:ph type="body" sz="quarter" idx="3"/>
          </p:nvPr>
        </p:nvSpPr>
        <p:spPr>
          <a:xfrm>
            <a:off x="685177" y="4630960"/>
            <a:ext cx="5484473" cy="4387465"/>
          </a:xfrm>
          <a:prstGeom prst="rect">
            <a:avLst/>
          </a:prstGeom>
        </p:spPr>
        <p:txBody>
          <a:bodyPr vert="horz" lIns="94878" tIns="47439" rIns="94878" bIns="4743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pt-BR" noProof="0"/>
          </a:p>
        </p:txBody>
      </p:sp>
      <p:sp>
        <p:nvSpPr>
          <p:cNvPr id="6" name="Footer Placeholder 5"/>
          <p:cNvSpPr>
            <a:spLocks noGrp="1"/>
          </p:cNvSpPr>
          <p:nvPr>
            <p:ph type="ftr" sz="quarter" idx="4"/>
          </p:nvPr>
        </p:nvSpPr>
        <p:spPr>
          <a:xfrm>
            <a:off x="0" y="9261921"/>
            <a:ext cx="2970629" cy="486992"/>
          </a:xfrm>
          <a:prstGeom prst="rect">
            <a:avLst/>
          </a:prstGeom>
        </p:spPr>
        <p:txBody>
          <a:bodyPr vert="horz" lIns="94878" tIns="47439" rIns="94878" bIns="47439" rtlCol="0" anchor="b"/>
          <a:lstStyle>
            <a:lvl1pPr algn="l" fontAlgn="auto">
              <a:spcBef>
                <a:spcPts val="0"/>
              </a:spcBef>
              <a:spcAft>
                <a:spcPts val="0"/>
              </a:spcAft>
              <a:defRPr sz="1200">
                <a:latin typeface="+mn-lt"/>
              </a:defRPr>
            </a:lvl1pPr>
          </a:lstStyle>
          <a:p>
            <a:pPr>
              <a:defRPr/>
            </a:pPr>
            <a:endParaRPr lang="pt-BR"/>
          </a:p>
        </p:txBody>
      </p:sp>
      <p:sp>
        <p:nvSpPr>
          <p:cNvPr id="7" name="Slide Number Placeholder 6"/>
          <p:cNvSpPr>
            <a:spLocks noGrp="1"/>
          </p:cNvSpPr>
          <p:nvPr>
            <p:ph type="sldNum" sz="quarter" idx="5"/>
          </p:nvPr>
        </p:nvSpPr>
        <p:spPr>
          <a:xfrm>
            <a:off x="3882664" y="9261921"/>
            <a:ext cx="2970629" cy="486992"/>
          </a:xfrm>
          <a:prstGeom prst="rect">
            <a:avLst/>
          </a:prstGeom>
        </p:spPr>
        <p:txBody>
          <a:bodyPr vert="horz" lIns="94878" tIns="47439" rIns="94878" bIns="47439" rtlCol="0" anchor="b"/>
          <a:lstStyle>
            <a:lvl1pPr algn="r" fontAlgn="auto">
              <a:spcBef>
                <a:spcPts val="0"/>
              </a:spcBef>
              <a:spcAft>
                <a:spcPts val="0"/>
              </a:spcAft>
              <a:defRPr sz="1200">
                <a:latin typeface="+mn-lt"/>
              </a:defRPr>
            </a:lvl1pPr>
          </a:lstStyle>
          <a:p>
            <a:pPr>
              <a:defRPr/>
            </a:pPr>
            <a:fld id="{ED7C8EE5-FDDE-4B21-8328-B67F85EC726D}" type="slidenum">
              <a:rPr lang="pt-BR"/>
              <a:pPr>
                <a:defRPr/>
              </a:pPr>
              <a:t>‹nº›</a:t>
            </a:fld>
            <a:endParaRPr lang="pt-BR"/>
          </a:p>
        </p:txBody>
      </p:sp>
    </p:spTree>
    <p:extLst>
      <p:ext uri="{BB962C8B-B14F-4D97-AF65-F5344CB8AC3E}">
        <p14:creationId xmlns:p14="http://schemas.microsoft.com/office/powerpoint/2010/main" val="36308458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8" Type="http://schemas.openxmlformats.org/officeDocument/2006/relationships/hyperlink" Target="http://en.wikipedia.org/wiki/Oil_painting" TargetMode="External"/><Relationship Id="rId13" Type="http://schemas.openxmlformats.org/officeDocument/2006/relationships/hyperlink" Target="http://en.wikipedia.org/wiki/Mus%C3%A9e_du_Louvre" TargetMode="External"/><Relationship Id="rId18" Type="http://schemas.openxmlformats.org/officeDocument/2006/relationships/hyperlink" Target="http://en.wikipedia.org/wiki/Mona_Lisa" TargetMode="External"/><Relationship Id="rId3" Type="http://schemas.openxmlformats.org/officeDocument/2006/relationships/hyperlink" Target="http://en.wikipedia.org/wiki/St._John_the_Baptist_(Leonardo)" TargetMode="External"/><Relationship Id="rId21" Type="http://schemas.openxmlformats.org/officeDocument/2006/relationships/hyperlink" Target="http://en.wikipedia.org/wiki/Heaven" TargetMode="External"/><Relationship Id="rId7" Type="http://schemas.openxmlformats.org/officeDocument/2006/relationships/hyperlink" Target="http://en.wikipedia.org/wiki/1516" TargetMode="External"/><Relationship Id="rId12" Type="http://schemas.openxmlformats.org/officeDocument/2006/relationships/hyperlink" Target="http://en.wikipedia.org/wiki/Mannerism" TargetMode="External"/><Relationship Id="rId17" Type="http://schemas.openxmlformats.org/officeDocument/2006/relationships/hyperlink" Target="http://en.wikipedia.org/wiki/Pelt" TargetMode="External"/><Relationship Id="rId25" Type="http://schemas.openxmlformats.org/officeDocument/2006/relationships/hyperlink" Target="http://en.wikipedia.org/w/index.php?title=The_Incarnate_Angel&amp;action=edit&amp;redlink=1" TargetMode="External"/><Relationship Id="rId2" Type="http://schemas.openxmlformats.org/officeDocument/2006/relationships/slide" Target="../slides/slide105.xml"/><Relationship Id="rId16" Type="http://schemas.openxmlformats.org/officeDocument/2006/relationships/hyperlink" Target="http://en.wikipedia.org/wiki/Solitude" TargetMode="External"/><Relationship Id="rId20" Type="http://schemas.openxmlformats.org/officeDocument/2006/relationships/hyperlink" Target="http://en.wikipedia.org/wiki/Christian_cross" TargetMode="External"/><Relationship Id="rId1" Type="http://schemas.openxmlformats.org/officeDocument/2006/relationships/notesMaster" Target="../notesMasters/notesMaster1.xml"/><Relationship Id="rId6" Type="http://schemas.openxmlformats.org/officeDocument/2006/relationships/hyperlink" Target="http://en.wikipedia.org/wiki/1513" TargetMode="External"/><Relationship Id="rId11" Type="http://schemas.openxmlformats.org/officeDocument/2006/relationships/hyperlink" Target="http://en.wikipedia.org/wiki/High_Renaissance" TargetMode="External"/><Relationship Id="rId24" Type="http://schemas.openxmlformats.org/officeDocument/2006/relationships/hyperlink" Target="http://www.lairweb.org.nz/leonardo/john.html" TargetMode="External"/><Relationship Id="rId5" Type="http://schemas.openxmlformats.org/officeDocument/2006/relationships/hyperlink" Target="http://en.wikipedia.org/wiki/Leonardo_da_Vinci" TargetMode="External"/><Relationship Id="rId15" Type="http://schemas.openxmlformats.org/officeDocument/2006/relationships/hyperlink" Target="http://en.wikipedia.org/wiki/John_the_Baptist" TargetMode="External"/><Relationship Id="rId23" Type="http://schemas.openxmlformats.org/officeDocument/2006/relationships/hyperlink" Target="http://en.wikipedia.org/wiki/Hermaphrodite" TargetMode="External"/><Relationship Id="rId10" Type="http://schemas.openxmlformats.org/officeDocument/2006/relationships/hyperlink" Target="http://en.wikipedia.org/wiki/Artist" TargetMode="External"/><Relationship Id="rId19" Type="http://schemas.openxmlformats.org/officeDocument/2006/relationships/hyperlink" Target="http://en.wikipedia.org/wiki/Phragmites" TargetMode="External"/><Relationship Id="rId4" Type="http://schemas.openxmlformats.org/officeDocument/2006/relationships/hyperlink" Target="http://en.wikipedia.org/wiki/Louvre" TargetMode="External"/><Relationship Id="rId9" Type="http://schemas.openxmlformats.org/officeDocument/2006/relationships/hyperlink" Target="http://en.wikipedia.org/wiki/Paris" TargetMode="External"/><Relationship Id="rId14" Type="http://schemas.openxmlformats.org/officeDocument/2006/relationships/hyperlink" Target="http://en.wikipedia.org/wiki/France" TargetMode="External"/><Relationship Id="rId22" Type="http://schemas.openxmlformats.org/officeDocument/2006/relationships/hyperlink" Target="http://en.wikipedia.org/wiki/Androgyny" TargetMode="Externa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pt.wikipedia.org/wiki/Mar_Mediterr%C3%A2neo" TargetMode="External"/><Relationship Id="rId3" Type="http://schemas.openxmlformats.org/officeDocument/2006/relationships/hyperlink" Target="https://www.telegraph.co.uk/news/2018/06/21/italian-art-sleuths-discover-leonardo-da-vincis-earliest-masterpiece/" TargetMode="External"/><Relationship Id="rId7" Type="http://schemas.openxmlformats.org/officeDocument/2006/relationships/hyperlink" Target="https://pt.wikipedia.org/wiki/Maiorca" TargetMode="External"/><Relationship Id="rId12" Type="http://schemas.openxmlformats.org/officeDocument/2006/relationships/hyperlink" Target="https://www.cnn.com/style/article/da-vinci-first-know-piece/index.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pt.wikipedia.org/wiki/Renascimento" TargetMode="External"/><Relationship Id="rId11" Type="http://schemas.openxmlformats.org/officeDocument/2006/relationships/hyperlink" Target="https://pt.wikipedia.org/wiki/Mai%C3%B3lica#cite_note-Larousse-2" TargetMode="External"/><Relationship Id="rId5" Type="http://schemas.openxmlformats.org/officeDocument/2006/relationships/hyperlink" Target="https://pt.wikipedia.org/wiki/It%C3%A1lia" TargetMode="External"/><Relationship Id="rId10" Type="http://schemas.openxmlformats.org/officeDocument/2006/relationships/hyperlink" Target="https://pt.wikipedia.org/wiki/Europa" TargetMode="External"/><Relationship Id="rId4" Type="http://schemas.openxmlformats.org/officeDocument/2006/relationships/hyperlink" Target="https://pt.wikipedia.org/wiki/Faian%C3%A7a" TargetMode="External"/><Relationship Id="rId9" Type="http://schemas.openxmlformats.org/officeDocument/2006/relationships/hyperlink" Target="https://pt.wikipedia.org/wiki/Mai%C3%B3lica#cite_note-Col_Imbert-1"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en.wikipedia.org/wiki/Paris" TargetMode="External"/><Relationship Id="rId3" Type="http://schemas.openxmlformats.org/officeDocument/2006/relationships/hyperlink" Target="http://en.wikipedia.org/wiki/Leonardo_Da_Vinci" TargetMode="External"/><Relationship Id="rId7" Type="http://schemas.openxmlformats.org/officeDocument/2006/relationships/hyperlink" Target="http://en.wikipedia.org/wiki/Louvre" TargetMode="External"/><Relationship Id="rId12" Type="http://schemas.openxmlformats.org/officeDocument/2006/relationships/hyperlink" Target="http://en.wikipedia.org/wiki/London"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en.wikipedia.org/wiki/Oil_painting" TargetMode="External"/><Relationship Id="rId11" Type="http://schemas.openxmlformats.org/officeDocument/2006/relationships/hyperlink" Target="http://en.wikipedia.org/wiki/National_Gallery,_London" TargetMode="External"/><Relationship Id="rId5" Type="http://schemas.openxmlformats.org/officeDocument/2006/relationships/hyperlink" Target="http://en.wikipedia.org/wiki/1486" TargetMode="External"/><Relationship Id="rId10" Type="http://schemas.openxmlformats.org/officeDocument/2006/relationships/hyperlink" Target="http://en.wikipedia.org/wiki/1508" TargetMode="External"/><Relationship Id="rId4" Type="http://schemas.openxmlformats.org/officeDocument/2006/relationships/hyperlink" Target="http://en.wikipedia.org/wiki/1483" TargetMode="External"/><Relationship Id="rId9" Type="http://schemas.openxmlformats.org/officeDocument/2006/relationships/hyperlink" Target="http://en.wikipedia.org/wiki/1495"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en.wikipedia.org/wiki/Paris" TargetMode="External"/><Relationship Id="rId3" Type="http://schemas.openxmlformats.org/officeDocument/2006/relationships/hyperlink" Target="http://en.wikipedia.org/wiki/Leonardo_Da_Vinci" TargetMode="External"/><Relationship Id="rId7" Type="http://schemas.openxmlformats.org/officeDocument/2006/relationships/hyperlink" Target="http://en.wikipedia.org/wiki/Louvre" TargetMode="External"/><Relationship Id="rId12" Type="http://schemas.openxmlformats.org/officeDocument/2006/relationships/hyperlink" Target="http://en.wikipedia.org/wiki/London"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en.wikipedia.org/wiki/Oil_painting" TargetMode="External"/><Relationship Id="rId11" Type="http://schemas.openxmlformats.org/officeDocument/2006/relationships/hyperlink" Target="http://en.wikipedia.org/wiki/National_Gallery,_London" TargetMode="External"/><Relationship Id="rId5" Type="http://schemas.openxmlformats.org/officeDocument/2006/relationships/hyperlink" Target="http://en.wikipedia.org/wiki/1486" TargetMode="External"/><Relationship Id="rId10" Type="http://schemas.openxmlformats.org/officeDocument/2006/relationships/hyperlink" Target="http://en.wikipedia.org/wiki/1508" TargetMode="External"/><Relationship Id="rId4" Type="http://schemas.openxmlformats.org/officeDocument/2006/relationships/hyperlink" Target="http://en.wikipedia.org/wiki/1483" TargetMode="External"/><Relationship Id="rId9" Type="http://schemas.openxmlformats.org/officeDocument/2006/relationships/hyperlink" Target="http://en.wikipedia.org/wiki/1495"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pt.wikipedia.org/wiki/Salvator_Mundi_(Leonardo_da_Vinci)#cite_note-2" TargetMode="External"/><Relationship Id="rId13" Type="http://schemas.openxmlformats.org/officeDocument/2006/relationships/hyperlink" Target="https://pt.wikipedia.org/wiki/Lu%C3%ADs_XII_da_Fran%C3%A7a" TargetMode="External"/><Relationship Id="rId18" Type="http://schemas.openxmlformats.org/officeDocument/2006/relationships/hyperlink" Target="https://pt.wikipedia.org/wiki/Francis_Cook" TargetMode="External"/><Relationship Id="rId26" Type="http://schemas.openxmlformats.org/officeDocument/2006/relationships/hyperlink" Target="https://pt.wikipedia.org/wiki/Salvator_Mundi_(Leonardo_da_Vinci)#cite_note-Christie's_Auction_(Screenshot_thereof)-10" TargetMode="External"/><Relationship Id="rId3" Type="http://schemas.openxmlformats.org/officeDocument/2006/relationships/hyperlink" Target="http://www.artnews.com/2017/11/08/first-look-inside-louvre-abu-dhabi/" TargetMode="External"/><Relationship Id="rId21" Type="http://schemas.openxmlformats.org/officeDocument/2006/relationships/hyperlink" Target="https://pt.wikipedia.org/wiki/Dmitry_Rybolovlev" TargetMode="External"/><Relationship Id="rId7" Type="http://schemas.openxmlformats.org/officeDocument/2006/relationships/hyperlink" Target="https://pt.wikipedia.org/wiki/Salvator_Mundi_(Leonardo_da_Vinci)#cite_note-1" TargetMode="External"/><Relationship Id="rId12" Type="http://schemas.openxmlformats.org/officeDocument/2006/relationships/hyperlink" Target="https://pt.wikipedia.org/wiki/Pinturas_mais_caras_da_hist%C3%B3ria" TargetMode="External"/><Relationship Id="rId17" Type="http://schemas.openxmlformats.org/officeDocument/2006/relationships/hyperlink" Target="https://pt.wikipedia.org/wiki/Carlos_I_da_Inglaterra" TargetMode="External"/><Relationship Id="rId25" Type="http://schemas.openxmlformats.org/officeDocument/2006/relationships/hyperlink" Target="https://pt.wikipedia.org/wiki/Salvator_Mundi_(Leonardo_da_Vinci)#cite_note-9" TargetMode="External"/><Relationship Id="rId2" Type="http://schemas.openxmlformats.org/officeDocument/2006/relationships/slide" Target="../slides/slide33.xml"/><Relationship Id="rId16" Type="http://schemas.openxmlformats.org/officeDocument/2006/relationships/hyperlink" Target="https://pt.wikipedia.org/wiki/Salvator_Mundi_(Leonardo_da_Vinci)#cite_note-5" TargetMode="External"/><Relationship Id="rId20" Type="http://schemas.openxmlformats.org/officeDocument/2006/relationships/hyperlink" Target="https://pt.wikipedia.org/wiki/Salvator_Mundi_(Leonardo_da_Vinci)#cite_note-auto-6" TargetMode="External"/><Relationship Id="rId29" Type="http://schemas.openxmlformats.org/officeDocument/2006/relationships/hyperlink" Target="https://pt.wikipedia.org/wiki/Salvator_Mundi_(Leonardo_da_Vinci)#cite_note-13" TargetMode="External"/><Relationship Id="rId1" Type="http://schemas.openxmlformats.org/officeDocument/2006/relationships/notesMaster" Target="../notesMasters/notesMaster1.xml"/><Relationship Id="rId6" Type="http://schemas.openxmlformats.org/officeDocument/2006/relationships/hyperlink" Target="https://pt.wikipedia.org/wiki/Leonardo_da_Vinci" TargetMode="External"/><Relationship Id="rId11" Type="http://schemas.openxmlformats.org/officeDocument/2006/relationships/hyperlink" Target="https://pt.wikipedia.org/wiki/Nova_York" TargetMode="External"/><Relationship Id="rId24" Type="http://schemas.openxmlformats.org/officeDocument/2006/relationships/hyperlink" Target="https://pt.wikipedia.org/wiki/Salvator_Mundi_(Leonardo_da_Vinci)#cite_note-bengro-8" TargetMode="External"/><Relationship Id="rId5" Type="http://schemas.openxmlformats.org/officeDocument/2006/relationships/hyperlink" Target="https://pt.wikipedia.org/wiki/Salvator_Mundi" TargetMode="External"/><Relationship Id="rId15" Type="http://schemas.openxmlformats.org/officeDocument/2006/relationships/hyperlink" Target="https://pt.wikipedia.org/wiki/Salvator_Mundi_(Leonardo_da_Vinci)#cite_note-Christie's-4" TargetMode="External"/><Relationship Id="rId23" Type="http://schemas.openxmlformats.org/officeDocument/2006/relationships/hyperlink" Target="https://pt.wikipedia.org/wiki/Salvator_Mundi_(Leonardo_da_Vinci)#cite_note-7" TargetMode="External"/><Relationship Id="rId28" Type="http://schemas.openxmlformats.org/officeDocument/2006/relationships/hyperlink" Target="https://pt.wikipedia.org/wiki/Salvator_Mundi_(Leonardo_da_Vinci)#cite_note-12" TargetMode="External"/><Relationship Id="rId10" Type="http://schemas.openxmlformats.org/officeDocument/2006/relationships/hyperlink" Target="https://pt.wikipedia.org/wiki/Christie's" TargetMode="External"/><Relationship Id="rId19" Type="http://schemas.openxmlformats.org/officeDocument/2006/relationships/hyperlink" Target="https://pt.wikipedia.org/wiki/Libras_esterlinas" TargetMode="External"/><Relationship Id="rId31" Type="http://schemas.openxmlformats.org/officeDocument/2006/relationships/hyperlink" Target="https://pt.wikipedia.org/wiki/Salvator_Mundi_(Leonardo_da_Vinci)#cite_note-15" TargetMode="External"/><Relationship Id="rId4" Type="http://schemas.openxmlformats.org/officeDocument/2006/relationships/hyperlink" Target="https://pt.wikipedia.org/wiki/Jesus_Cristo" TargetMode="External"/><Relationship Id="rId9" Type="http://schemas.openxmlformats.org/officeDocument/2006/relationships/hyperlink" Target="https://pt.wikipedia.org/wiki/Salvator_Mundi_(Leonardo_da_Vinci)#cite_note-christies.com-3" TargetMode="External"/><Relationship Id="rId14" Type="http://schemas.openxmlformats.org/officeDocument/2006/relationships/hyperlink" Target="https://pt.wikipedia.org/wiki/Ana,_Duquesa_da_Bretanha" TargetMode="External"/><Relationship Id="rId22" Type="http://schemas.openxmlformats.org/officeDocument/2006/relationships/hyperlink" Target="https://pt.wikipedia.org/w/index.php?title=Yves_Bouvier&amp;action=edit&amp;redlink=1" TargetMode="External"/><Relationship Id="rId27" Type="http://schemas.openxmlformats.org/officeDocument/2006/relationships/hyperlink" Target="https://pt.wikipedia.org/wiki/Salvator_Mundi_(Leonardo_da_Vinci)#cite_note-11" TargetMode="External"/><Relationship Id="rId30" Type="http://schemas.openxmlformats.org/officeDocument/2006/relationships/hyperlink" Target="https://pt.wikipedia.org/wiki/Salvator_Mundi_(Leonardo_da_Vinci)#cite_note-14"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able2know.org/go/?a2kjump=http://news.independent.co.uk/europe/article2204088.ec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findarticles.com/p/articles/mi_m1571"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findarticles.com/p/search?tb=art&amp;qa=Mark+Fondersmith" TargetMode="External"/><Relationship Id="rId4" Type="http://schemas.openxmlformats.org/officeDocument/2006/relationships/hyperlink" Target="http://findarticles.com/p/articles/mi_m1571/is_47_14"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pt.wikipedia.org/wiki/Papa_Greg%C3%B3rio_XIII" TargetMode="External"/><Relationship Id="rId13" Type="http://schemas.openxmlformats.org/officeDocument/2006/relationships/hyperlink" Target="http://en.wikipedia.org/wiki/Calabria" TargetMode="External"/><Relationship Id="rId18" Type="http://schemas.openxmlformats.org/officeDocument/2006/relationships/hyperlink" Target="http://en.wikipedia.org/wiki/Julian_calendar" TargetMode="External"/><Relationship Id="rId26" Type="http://schemas.openxmlformats.org/officeDocument/2006/relationships/hyperlink" Target="http://en.wikipedia.org/wiki/Gregorian_Calendar" TargetMode="External"/><Relationship Id="rId3" Type="http://schemas.openxmlformats.org/officeDocument/2006/relationships/hyperlink" Target="http://pt.wikipedia.org/wiki/15_de_Abril" TargetMode="External"/><Relationship Id="rId21" Type="http://schemas.openxmlformats.org/officeDocument/2006/relationships/hyperlink" Target="http://en.wikipedia.org/wiki/Italy" TargetMode="External"/><Relationship Id="rId34" Type="http://schemas.openxmlformats.org/officeDocument/2006/relationships/hyperlink" Target="http://en.wikipedia.org/wiki/Tropical_year" TargetMode="External"/><Relationship Id="rId7" Type="http://schemas.openxmlformats.org/officeDocument/2006/relationships/hyperlink" Target="http://pt.wikipedia.org/wiki/1452" TargetMode="External"/><Relationship Id="rId12" Type="http://schemas.openxmlformats.org/officeDocument/2006/relationships/hyperlink" Target="http://en.wikipedia.org/wiki/Calendar" TargetMode="External"/><Relationship Id="rId17" Type="http://schemas.openxmlformats.org/officeDocument/2006/relationships/hyperlink" Target="http://en.wikipedia.org/wiki/Inter_gravissimas" TargetMode="External"/><Relationship Id="rId25" Type="http://schemas.openxmlformats.org/officeDocument/2006/relationships/hyperlink" Target="http://en.wikipedia.org/wiki/Chronology" TargetMode="External"/><Relationship Id="rId33" Type="http://schemas.openxmlformats.org/officeDocument/2006/relationships/hyperlink" Target="http://en.wikipedia.org/wiki/Sosigenes_of_Alexandria" TargetMode="External"/><Relationship Id="rId38" Type="http://schemas.openxmlformats.org/officeDocument/2006/relationships/hyperlink" Target="http://en.wikipedia.org/wiki/Leap_day" TargetMode="External"/><Relationship Id="rId2" Type="http://schemas.openxmlformats.org/officeDocument/2006/relationships/slide" Target="../slides/slide5.xml"/><Relationship Id="rId16" Type="http://schemas.openxmlformats.org/officeDocument/2006/relationships/hyperlink" Target="http://en.wikipedia.org/wiki/Papal_bull" TargetMode="External"/><Relationship Id="rId20" Type="http://schemas.openxmlformats.org/officeDocument/2006/relationships/hyperlink" Target="http://en.wikipedia.org/wiki/1576" TargetMode="External"/><Relationship Id="rId29" Type="http://schemas.openxmlformats.org/officeDocument/2006/relationships/hyperlink" Target="http://pt.wikipedia.org/wiki/Bissexto" TargetMode="External"/><Relationship Id="rId1" Type="http://schemas.openxmlformats.org/officeDocument/2006/relationships/notesMaster" Target="../notesMasters/notesMaster1.xml"/><Relationship Id="rId6" Type="http://schemas.openxmlformats.org/officeDocument/2006/relationships/hyperlink" Target="http://pt.wikipedia.org/wiki/Calend%C3%A1rio_Gregoriano" TargetMode="External"/><Relationship Id="rId11" Type="http://schemas.openxmlformats.org/officeDocument/2006/relationships/hyperlink" Target="http://pt.wikipedia.org/wiki/Calend%C3%A1rio_juliano" TargetMode="External"/><Relationship Id="rId24" Type="http://schemas.openxmlformats.org/officeDocument/2006/relationships/hyperlink" Target="http://en.wikipedia.org/wiki/Philosopher" TargetMode="External"/><Relationship Id="rId32" Type="http://schemas.openxmlformats.org/officeDocument/2006/relationships/hyperlink" Target="http://en.wikipedia.org/wiki/Ab_urbe_condita" TargetMode="External"/><Relationship Id="rId37" Type="http://schemas.openxmlformats.org/officeDocument/2006/relationships/hyperlink" Target="http://en.wikipedia.org/wiki/Month" TargetMode="External"/><Relationship Id="rId5" Type="http://schemas.openxmlformats.org/officeDocument/2006/relationships/hyperlink" Target="http://pt.wikipedia.org/wiki/25_de_Abril" TargetMode="External"/><Relationship Id="rId15" Type="http://schemas.openxmlformats.org/officeDocument/2006/relationships/hyperlink" Target="http://en.wikipedia.org/wiki/Pope_Gregory_XIII" TargetMode="External"/><Relationship Id="rId23" Type="http://schemas.openxmlformats.org/officeDocument/2006/relationships/hyperlink" Target="http://en.wikipedia.org/wiki/Astronomer" TargetMode="External"/><Relationship Id="rId28" Type="http://schemas.openxmlformats.org/officeDocument/2006/relationships/hyperlink" Target="http://pt.wikipedia.org/wiki/Ano_secular" TargetMode="External"/><Relationship Id="rId36" Type="http://schemas.openxmlformats.org/officeDocument/2006/relationships/hyperlink" Target="http://en.wikipedia.org/wiki/Day" TargetMode="External"/><Relationship Id="rId10" Type="http://schemas.openxmlformats.org/officeDocument/2006/relationships/hyperlink" Target="http://pt.wikipedia.org/wiki/1582" TargetMode="External"/><Relationship Id="rId19" Type="http://schemas.openxmlformats.org/officeDocument/2006/relationships/hyperlink" Target="http://en.wikipedia.org/wiki/1510" TargetMode="External"/><Relationship Id="rId31" Type="http://schemas.openxmlformats.org/officeDocument/2006/relationships/hyperlink" Target="http://en.wikipedia.org/wiki/Julius_Caesar" TargetMode="External"/><Relationship Id="rId4" Type="http://schemas.openxmlformats.org/officeDocument/2006/relationships/hyperlink" Target="http://pt.wikipedia.org/wiki/Calend%C3%A1rio_Juliano" TargetMode="External"/><Relationship Id="rId9" Type="http://schemas.openxmlformats.org/officeDocument/2006/relationships/hyperlink" Target="http://pt.wikipedia.org/wiki/24_de_Fevereiro" TargetMode="External"/><Relationship Id="rId14" Type="http://schemas.openxmlformats.org/officeDocument/2006/relationships/hyperlink" Target="http://en.wikipedia.org/wiki/Aloysius_Lilius" TargetMode="External"/><Relationship Id="rId22" Type="http://schemas.openxmlformats.org/officeDocument/2006/relationships/hyperlink" Target="http://en.wikipedia.org/wiki/Physician" TargetMode="External"/><Relationship Id="rId27" Type="http://schemas.openxmlformats.org/officeDocument/2006/relationships/hyperlink" Target="http://pt.wikipedia.org/wiki/Ano_solar" TargetMode="External"/><Relationship Id="rId30" Type="http://schemas.openxmlformats.org/officeDocument/2006/relationships/hyperlink" Target="http://en.wikipedia.org/wiki/Roman_calendar" TargetMode="External"/><Relationship Id="rId35" Type="http://schemas.openxmlformats.org/officeDocument/2006/relationships/hyperlink" Target="http://en.wikipedia.org/wiki/Hipparchus"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en.wikipedia.org/wiki/Mus%C3%A9e_du_Louvre" TargetMode="External"/><Relationship Id="rId13" Type="http://schemas.openxmlformats.org/officeDocument/2006/relationships/hyperlink" Target="http://en.wikipedia.org/wiki/Cesare_Bernazzano" TargetMode="External"/><Relationship Id="rId3" Type="http://schemas.openxmlformats.org/officeDocument/2006/relationships/hyperlink" Target="http://en.wikipedia.org/wiki/Leonardo_da_Vinci" TargetMode="External"/><Relationship Id="rId7" Type="http://schemas.openxmlformats.org/officeDocument/2006/relationships/hyperlink" Target="http://en.wikipedia.org/wiki/Bacchus_(Leonardo)" TargetMode="External"/><Relationship Id="rId12" Type="http://schemas.openxmlformats.org/officeDocument/2006/relationships/hyperlink" Target="http://en.wikipedia.org/wiki/Francesco_Melzi" TargetMode="External"/><Relationship Id="rId17" Type="http://schemas.openxmlformats.org/officeDocument/2006/relationships/hyperlink" Target="http://en.wikipedia.org/wiki/Thyrsus" TargetMode="External"/><Relationship Id="rId2" Type="http://schemas.openxmlformats.org/officeDocument/2006/relationships/slide" Target="../slides/slide42.xml"/><Relationship Id="rId16" Type="http://schemas.openxmlformats.org/officeDocument/2006/relationships/hyperlink" Target="http://en.wikipedia.org/wiki/Ch%C3%A2teau_de_Fontainebleau" TargetMode="External"/><Relationship Id="rId1" Type="http://schemas.openxmlformats.org/officeDocument/2006/relationships/notesMaster" Target="../notesMasters/notesMaster1.xml"/><Relationship Id="rId6" Type="http://schemas.openxmlformats.org/officeDocument/2006/relationships/hyperlink" Target="http://en.wikipedia.org/wiki/Paris" TargetMode="External"/><Relationship Id="rId11" Type="http://schemas.openxmlformats.org/officeDocument/2006/relationships/hyperlink" Target="http://en.wikipedia.org/wiki/Cesare_da_Sesto" TargetMode="External"/><Relationship Id="rId5" Type="http://schemas.openxmlformats.org/officeDocument/2006/relationships/hyperlink" Target="http://en.wikipedia.org/wiki/Louvre" TargetMode="External"/><Relationship Id="rId15" Type="http://schemas.openxmlformats.org/officeDocument/2006/relationships/hyperlink" Target="http://en.wikipedia.org/wiki/Cassiano_dal_Pozzo" TargetMode="External"/><Relationship Id="rId10" Type="http://schemas.openxmlformats.org/officeDocument/2006/relationships/hyperlink" Target="http://en.wikipedia.org/w/index.php?title=Sidney_J._Freedberg&amp;action=edit&amp;redlink=1" TargetMode="External"/><Relationship Id="rId4" Type="http://schemas.openxmlformats.org/officeDocument/2006/relationships/hyperlink" Target="http://en.wikipedia.org/wiki/Oil_painting" TargetMode="External"/><Relationship Id="rId9" Type="http://schemas.openxmlformats.org/officeDocument/2006/relationships/hyperlink" Target="http://en.wikipedia.org/wiki/Italian_Renaissance" TargetMode="External"/><Relationship Id="rId14" Type="http://schemas.openxmlformats.org/officeDocument/2006/relationships/hyperlink" Target="http://en.wikipedia.org/wiki/John_the_Baptist"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en.wikipedia.org/wiki/Milan"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en.wikipedia.org/wiki/Mona_Lisa" TargetMode="External"/><Relationship Id="rId4" Type="http://schemas.openxmlformats.org/officeDocument/2006/relationships/hyperlink" Target="http://en.wikipedia.org/wiki/Sala%C3%AC"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en.wikipedia.org/wiki/Palm_(unit)"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en.wikipedia.org/wiki/Cubit" TargetMode="External"/><Relationship Id="rId4" Type="http://schemas.openxmlformats.org/officeDocument/2006/relationships/hyperlink" Target="http://en.wikipedia.org/wiki/Foot_(unit)"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en.wikipedia.org/wiki/Palm_(unit)"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en.wikipedia.org/wiki/Cubit" TargetMode="External"/><Relationship Id="rId4" Type="http://schemas.openxmlformats.org/officeDocument/2006/relationships/hyperlink" Target="http://en.wikipedia.org/wiki/Foot_(unit)"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geoman.com/Vitruvius.html"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thewhimsiad.ca/?p=287"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geoman.com/Vitruvius.html"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thewhimsiad.ca/?p=287"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pt.wikipedia.org/wiki/Ludovico_Sforza" TargetMode="External"/><Relationship Id="rId3" Type="http://schemas.openxmlformats.org/officeDocument/2006/relationships/hyperlink" Target="https://pt.wikipedia.org/wiki/Leonardo_da_Vinci#cite_note-46" TargetMode="External"/><Relationship Id="rId7" Type="http://schemas.openxmlformats.org/officeDocument/2006/relationships/hyperlink" Target="https://pt.wikipedia.org/wiki/Louren%C3%A7o_de_M%C3%A9dici" TargetMode="External"/><Relationship Id="rId12" Type="http://schemas.openxmlformats.org/officeDocument/2006/relationships/hyperlink" Target="https://pt.wikipedia.org/wiki/Leonardo_da_Vinci#cite_note-48"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pt.wikipedia.org/wiki/Cavalo" TargetMode="External"/><Relationship Id="rId11" Type="http://schemas.openxmlformats.org/officeDocument/2006/relationships/hyperlink" Target="https://pt.wikipedia.org/wiki/Leonardo_da_Vinci#cite_note-47" TargetMode="External"/><Relationship Id="rId5" Type="http://schemas.openxmlformats.org/officeDocument/2006/relationships/hyperlink" Target="https://pt.wikipedia.org/wiki/Prata" TargetMode="External"/><Relationship Id="rId10" Type="http://schemas.openxmlformats.org/officeDocument/2006/relationships/hyperlink" Target="https://pt.wikipedia.org/wiki/Ducado_de_Mil%C3%A3o" TargetMode="External"/><Relationship Id="rId4" Type="http://schemas.openxmlformats.org/officeDocument/2006/relationships/hyperlink" Target="https://pt.wikipedia.org/wiki/Lira_(instrumento_musical)" TargetMode="External"/><Relationship Id="rId9" Type="http://schemas.openxmlformats.org/officeDocument/2006/relationships/hyperlink" Target="https://pt.wikipedia.org/wiki/Mouros" TargetMode="Externa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pt.wikipedia.org/wiki/Ludovico_Sforza" TargetMode="External"/><Relationship Id="rId3" Type="http://schemas.openxmlformats.org/officeDocument/2006/relationships/hyperlink" Target="https://pt.wikipedia.org/wiki/Leonardo_da_Vinci#cite_note-46" TargetMode="External"/><Relationship Id="rId7" Type="http://schemas.openxmlformats.org/officeDocument/2006/relationships/hyperlink" Target="https://pt.wikipedia.org/wiki/Louren%C3%A7o_de_M%C3%A9dici" TargetMode="External"/><Relationship Id="rId12" Type="http://schemas.openxmlformats.org/officeDocument/2006/relationships/hyperlink" Target="https://pt.wikipedia.org/wiki/Leonardo_da_Vinci#cite_note-48"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pt.wikipedia.org/wiki/Cavalo" TargetMode="External"/><Relationship Id="rId11" Type="http://schemas.openxmlformats.org/officeDocument/2006/relationships/hyperlink" Target="https://pt.wikipedia.org/wiki/Leonardo_da_Vinci#cite_note-47" TargetMode="External"/><Relationship Id="rId5" Type="http://schemas.openxmlformats.org/officeDocument/2006/relationships/hyperlink" Target="https://pt.wikipedia.org/wiki/Prata" TargetMode="External"/><Relationship Id="rId10" Type="http://schemas.openxmlformats.org/officeDocument/2006/relationships/hyperlink" Target="https://pt.wikipedia.org/wiki/Ducado_de_Mil%C3%A3o" TargetMode="External"/><Relationship Id="rId4" Type="http://schemas.openxmlformats.org/officeDocument/2006/relationships/hyperlink" Target="https://pt.wikipedia.org/wiki/Lira_(instrumento_musical)" TargetMode="External"/><Relationship Id="rId9" Type="http://schemas.openxmlformats.org/officeDocument/2006/relationships/hyperlink" Target="https://pt.wikipedia.org/wiki/Mouros"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orriere.it/"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corrierefiorentino.corriere.it/"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8" Type="http://schemas.openxmlformats.org/officeDocument/2006/relationships/hyperlink" Target="http://pt.wikipedia.org/wiki/Hidr%C3%A1ulica" TargetMode="External"/><Relationship Id="rId13" Type="http://schemas.openxmlformats.org/officeDocument/2006/relationships/hyperlink" Target="http://pt.wikipedia.org/w/index.php?title=Conde_de_Leicester&amp;action=edit&amp;redlink=1" TargetMode="External"/><Relationship Id="rId18" Type="http://schemas.openxmlformats.org/officeDocument/2006/relationships/hyperlink" Target="http://pt.wikipedia.org/wiki/Christie's" TargetMode="External"/><Relationship Id="rId26" Type="http://schemas.openxmlformats.org/officeDocument/2006/relationships/hyperlink" Target="http://pt.wikipedia.org/wiki/Arte" TargetMode="External"/><Relationship Id="rId3" Type="http://schemas.openxmlformats.org/officeDocument/2006/relationships/hyperlink" Target="http://pt.wikipedia.org/wiki/Leonardo_da_Vinci" TargetMode="External"/><Relationship Id="rId21" Type="http://schemas.openxmlformats.org/officeDocument/2006/relationships/hyperlink" Target="http://pt.wikipedia.org/wiki/1994" TargetMode="External"/><Relationship Id="rId7" Type="http://schemas.openxmlformats.org/officeDocument/2006/relationships/hyperlink" Target="http://pt.wikipedia.org/wiki/Meteorologia" TargetMode="External"/><Relationship Id="rId12" Type="http://schemas.openxmlformats.org/officeDocument/2006/relationships/hyperlink" Target="http://pt.wikipedia.org/wiki/Codex_Leicester" TargetMode="External"/><Relationship Id="rId17" Type="http://schemas.openxmlformats.org/officeDocument/2006/relationships/hyperlink" Target="http://pt.wikipedia.org/wiki/Microsoft" TargetMode="External"/><Relationship Id="rId25" Type="http://schemas.openxmlformats.org/officeDocument/2006/relationships/hyperlink" Target="http://pt.wikipedia.org/wiki/Londres" TargetMode="External"/><Relationship Id="rId2" Type="http://schemas.openxmlformats.org/officeDocument/2006/relationships/slide" Target="../slides/slide74.xml"/><Relationship Id="rId16" Type="http://schemas.openxmlformats.org/officeDocument/2006/relationships/hyperlink" Target="http://pt.wikipedia.org/wiki/Bill_Gates" TargetMode="External"/><Relationship Id="rId20" Type="http://schemas.openxmlformats.org/officeDocument/2006/relationships/hyperlink" Target="http://pt.wikipedia.org/wiki/11_de_novembro" TargetMode="External"/><Relationship Id="rId1" Type="http://schemas.openxmlformats.org/officeDocument/2006/relationships/notesMaster" Target="../notesMasters/notesMaster1.xml"/><Relationship Id="rId6" Type="http://schemas.openxmlformats.org/officeDocument/2006/relationships/hyperlink" Target="http://pt.wikipedia.org/wiki/Astronomia" TargetMode="External"/><Relationship Id="rId11" Type="http://schemas.openxmlformats.org/officeDocument/2006/relationships/hyperlink" Target="http://pt.wikipedia.org/wiki/Paleontologia" TargetMode="External"/><Relationship Id="rId24" Type="http://schemas.openxmlformats.org/officeDocument/2006/relationships/hyperlink" Target="http://pt.wikipedia.org/wiki/Museu_Brit%C3%A2nico" TargetMode="External"/><Relationship Id="rId5" Type="http://schemas.openxmlformats.org/officeDocument/2006/relationships/hyperlink" Target="http://pt.wikipedia.org/wiki/1510" TargetMode="External"/><Relationship Id="rId15" Type="http://schemas.openxmlformats.org/officeDocument/2006/relationships/hyperlink" Target="http://pt.wikipedia.org/wiki/1717" TargetMode="External"/><Relationship Id="rId23" Type="http://schemas.openxmlformats.org/officeDocument/2006/relationships/hyperlink" Target="http://pt.wikipedia.org/wiki/Lisboa" TargetMode="External"/><Relationship Id="rId10" Type="http://schemas.openxmlformats.org/officeDocument/2006/relationships/hyperlink" Target="http://pt.wikipedia.org/wiki/Geologia" TargetMode="External"/><Relationship Id="rId19" Type="http://schemas.openxmlformats.org/officeDocument/2006/relationships/hyperlink" Target="http://pt.wikipedia.org/wiki/Nova_Iorque" TargetMode="External"/><Relationship Id="rId4" Type="http://schemas.openxmlformats.org/officeDocument/2006/relationships/hyperlink" Target="http://pt.wikipedia.org/wiki/1508" TargetMode="External"/><Relationship Id="rId9" Type="http://schemas.openxmlformats.org/officeDocument/2006/relationships/hyperlink" Target="http://pt.wikipedia.org/wiki/Cosmologia" TargetMode="External"/><Relationship Id="rId14" Type="http://schemas.openxmlformats.org/officeDocument/2006/relationships/hyperlink" Target="http://pt.wikipedia.org/w/index.php?title=Thomas_Coke&amp;action=edit&amp;redlink=1" TargetMode="External"/><Relationship Id="rId22" Type="http://schemas.openxmlformats.org/officeDocument/2006/relationships/hyperlink" Target="http://pt.wikipedia.org/wiki/Exposi%C3%A7%C3%A3o_Mundial_de_1998" TargetMode="External"/><Relationship Id="rId27" Type="http://schemas.openxmlformats.org/officeDocument/2006/relationships/hyperlink" Target="http://pt.wikipedia.org/wiki/Ci%C3%AAncia"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8" Type="http://schemas.openxmlformats.org/officeDocument/2006/relationships/hyperlink" Target="https://en.wikipedia.org/wiki/Frederick_W._Lanchester#cite_note-rolt-3" TargetMode="External"/><Relationship Id="rId13" Type="http://schemas.openxmlformats.org/officeDocument/2006/relationships/hyperlink" Target="https://en.wikipedia.org/wiki/Lift_(force)" TargetMode="External"/><Relationship Id="rId18" Type="http://schemas.openxmlformats.org/officeDocument/2006/relationships/hyperlink" Target="https://en.wikipedia.org/wiki/Herbert_Henry_Asquith" TargetMode="External"/><Relationship Id="rId3" Type="http://schemas.openxmlformats.org/officeDocument/2006/relationships/hyperlink" Target="https://en.wikipedia.org/wiki/Aeronautics" TargetMode="External"/><Relationship Id="rId7" Type="http://schemas.openxmlformats.org/officeDocument/2006/relationships/hyperlink" Target="https://en.wikipedia.org/wiki/Physical_Society_of_London" TargetMode="External"/><Relationship Id="rId12" Type="http://schemas.openxmlformats.org/officeDocument/2006/relationships/hyperlink" Target="https://en.wikipedia.org/wiki/Frederick_W._Lanchester#cite_note-dryden-41" TargetMode="External"/><Relationship Id="rId17" Type="http://schemas.openxmlformats.org/officeDocument/2006/relationships/hyperlink" Target="https://en.wikipedia.org/wiki/Phugoid" TargetMode="External"/><Relationship Id="rId2" Type="http://schemas.openxmlformats.org/officeDocument/2006/relationships/slide" Target="../slides/slide92.xml"/><Relationship Id="rId16" Type="http://schemas.openxmlformats.org/officeDocument/2006/relationships/hyperlink" Target="https://en.wikipedia.org/wiki/Frederick_W._Lanchester#CITEREFLanchester1908" TargetMode="External"/><Relationship Id="rId20" Type="http://schemas.openxmlformats.org/officeDocument/2006/relationships/hyperlink" Target="https://en.wikipedia.org/wiki/Frederick_W._Lanchester#cite_note-42" TargetMode="External"/><Relationship Id="rId1" Type="http://schemas.openxmlformats.org/officeDocument/2006/relationships/notesMaster" Target="../notesMasters/notesMaster1.xml"/><Relationship Id="rId6" Type="http://schemas.openxmlformats.org/officeDocument/2006/relationships/hyperlink" Target="https://en.wikipedia.org/wiki/Aerofoil" TargetMode="External"/><Relationship Id="rId11" Type="http://schemas.openxmlformats.org/officeDocument/2006/relationships/hyperlink" Target="https://en.wikipedia.org/wiki/Wing" TargetMode="External"/><Relationship Id="rId5" Type="http://schemas.openxmlformats.org/officeDocument/2006/relationships/hyperlink" Target="https://en.wikipedia.org/wiki/Herring_gull" TargetMode="External"/><Relationship Id="rId15" Type="http://schemas.openxmlformats.org/officeDocument/2006/relationships/hyperlink" Target="https://en.wikipedia.org/wiki/Ludwig_Prandtl" TargetMode="External"/><Relationship Id="rId10" Type="http://schemas.openxmlformats.org/officeDocument/2006/relationships/hyperlink" Target="https://en.wikipedia.org/wiki/Vortex" TargetMode="External"/><Relationship Id="rId19" Type="http://schemas.openxmlformats.org/officeDocument/2006/relationships/hyperlink" Target="https://en.wikipedia.org/wiki/Contra-rotating_propellers" TargetMode="External"/><Relationship Id="rId4" Type="http://schemas.openxmlformats.org/officeDocument/2006/relationships/hyperlink" Target="https://en.wikipedia.org/wiki/Atlantic" TargetMode="External"/><Relationship Id="rId9" Type="http://schemas.openxmlformats.org/officeDocument/2006/relationships/hyperlink" Target="https://en.wikipedia.org/wiki/Frederick_W._Lanchester#CITEREFLanchester1906" TargetMode="External"/><Relationship Id="rId14" Type="http://schemas.openxmlformats.org/officeDocument/2006/relationships/hyperlink" Target="https://en.wikipedia.org/wiki/Drag_(physics)"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dirty="0"/>
              <a:t>Stendhal acha que </a:t>
            </a:r>
            <a:r>
              <a:rPr lang="pt-BR" dirty="0" err="1"/>
              <a:t>verrochio</a:t>
            </a:r>
            <a:r>
              <a:rPr lang="pt-BR" dirty="0"/>
              <a:t> tomou como modelo da estátua o Leonardo</a:t>
            </a: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CFEAD6-940B-4998-9700-B99F9B2CC836}" type="slidenum">
              <a:rPr lang="pt-BR" smtClean="0"/>
              <a:pPr fontAlgn="base">
                <a:spcBef>
                  <a:spcPct val="0"/>
                </a:spcBef>
                <a:spcAft>
                  <a:spcPct val="0"/>
                </a:spcAft>
                <a:defRPr/>
              </a:pPr>
              <a:t>2</a:t>
            </a:fld>
            <a:endParaRPr lang="pt-B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11</a:t>
            </a:fld>
            <a:endParaRPr lang="pt-B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101</a:t>
            </a:fld>
            <a:endParaRPr lang="pt-B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102</a:t>
            </a:fld>
            <a:endParaRPr lang="pt-B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103</a:t>
            </a:fld>
            <a:endParaRPr lang="pt-B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104</a:t>
            </a:fld>
            <a:endParaRPr lang="pt-B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875904">
              <a:defRPr/>
            </a:pPr>
            <a:r>
              <a:rPr lang="en-US" sz="1100" dirty="0"/>
              <a:t>As an apprentice, Leonardo painted the angel in Andrea del Verrocchio’s </a:t>
            </a:r>
            <a:r>
              <a:rPr lang="en-US" sz="1100" i="1" dirty="0"/>
              <a:t>Baptism of Christ</a:t>
            </a:r>
            <a:r>
              <a:rPr lang="en-US" sz="1100" dirty="0"/>
              <a:t>. Now, at the end of his career, he paints John. Yet the scene of the last painting, announcing Christ, immediately precedes the one of the first painting, baptizing Christ. Thus, Leonardo closed the circle, and also, if you like, considered the possibility of a new one …</a:t>
            </a:r>
          </a:p>
          <a:p>
            <a:pPr defTabSz="875904">
              <a:defRPr/>
            </a:pPr>
            <a:endParaRPr lang="en-US" sz="1100" dirty="0"/>
          </a:p>
          <a:p>
            <a:r>
              <a:rPr lang="en-US" dirty="0"/>
              <a:t>Wikipedia</a:t>
            </a:r>
          </a:p>
          <a:p>
            <a:r>
              <a:rPr lang="en-US" dirty="0" err="1"/>
              <a:t>Salai</a:t>
            </a:r>
            <a:r>
              <a:rPr lang="en-US" dirty="0"/>
              <a:t> as </a:t>
            </a:r>
            <a:r>
              <a:rPr lang="en-US" i="1" dirty="0">
                <a:hlinkClick r:id="rId3" action="ppaction://hlinkfile" tooltip="St. John the Baptist (Leonardo)"/>
              </a:rPr>
              <a:t>John the Baptist</a:t>
            </a:r>
            <a:r>
              <a:rPr lang="en-US" dirty="0"/>
              <a:t> (c. 1514)—</a:t>
            </a:r>
            <a:r>
              <a:rPr lang="en-US" dirty="0">
                <a:hlinkClick r:id="rId4" action="ppaction://hlinkfile" tooltip="Louvre"/>
              </a:rPr>
              <a:t>Louvre</a:t>
            </a:r>
            <a:endParaRPr lang="en-US" dirty="0"/>
          </a:p>
          <a:p>
            <a:pPr defTabSz="875904">
              <a:defRPr/>
            </a:pPr>
            <a:endParaRPr lang="de-CH" sz="1100" dirty="0"/>
          </a:p>
          <a:p>
            <a:pPr defTabSz="875904">
              <a:defRPr/>
            </a:pPr>
            <a:r>
              <a:rPr lang="en-US" b="1" i="1" dirty="0"/>
              <a:t>St. John the Baptist</a:t>
            </a:r>
            <a:r>
              <a:rPr lang="en-US" dirty="0"/>
              <a:t> </a:t>
            </a:r>
            <a:r>
              <a:rPr lang="en-US" b="1" dirty="0">
                <a:hlinkClick r:id="rId5" action="ppaction://hlinkfile" tooltip="Leonardo da Vinci"/>
              </a:rPr>
              <a:t>Leonardo </a:t>
            </a:r>
            <a:r>
              <a:rPr lang="en-US" b="1" dirty="0" err="1">
                <a:hlinkClick r:id="rId5" action="ppaction://hlinkfile" tooltip="Leonardo da Vinci"/>
              </a:rPr>
              <a:t>da</a:t>
            </a:r>
            <a:r>
              <a:rPr lang="en-US" b="1" dirty="0">
                <a:hlinkClick r:id="rId5" action="ppaction://hlinkfile" tooltip="Leonardo da Vinci"/>
              </a:rPr>
              <a:t> Vinci</a:t>
            </a:r>
            <a:r>
              <a:rPr lang="en-US" dirty="0"/>
              <a:t>, </a:t>
            </a:r>
            <a:r>
              <a:rPr lang="en-US" dirty="0">
                <a:hlinkClick r:id="rId6" action="ppaction://hlinkfile" tooltip="1513"/>
              </a:rPr>
              <a:t>1513</a:t>
            </a:r>
            <a:r>
              <a:rPr lang="en-US" dirty="0"/>
              <a:t>-</a:t>
            </a:r>
            <a:r>
              <a:rPr lang="en-US" dirty="0">
                <a:hlinkClick r:id="rId7" action="ppaction://hlinkfile" tooltip="1516"/>
              </a:rPr>
              <a:t>1516</a:t>
            </a:r>
            <a:r>
              <a:rPr lang="en-US" dirty="0"/>
              <a:t> </a:t>
            </a:r>
            <a:r>
              <a:rPr lang="en-US" dirty="0">
                <a:hlinkClick r:id="rId8" action="ppaction://hlinkfile" tooltip="Oil painting"/>
              </a:rPr>
              <a:t>Oil on walnut wood</a:t>
            </a:r>
            <a:r>
              <a:rPr lang="en-US" dirty="0"/>
              <a:t> 69 × 57 cm, 27.2 × 22.4 in </a:t>
            </a:r>
            <a:r>
              <a:rPr lang="en-US" dirty="0">
                <a:hlinkClick r:id="rId4" action="ppaction://hlinkfile" tooltip="Louvre"/>
              </a:rPr>
              <a:t>Louvre</a:t>
            </a:r>
            <a:r>
              <a:rPr lang="en-US" dirty="0"/>
              <a:t>, </a:t>
            </a:r>
            <a:r>
              <a:rPr lang="en-US" dirty="0">
                <a:hlinkClick r:id="rId9" action="ppaction://hlinkfile" tooltip="Paris"/>
              </a:rPr>
              <a:t>Paris</a:t>
            </a:r>
            <a:endParaRPr lang="en-US" dirty="0"/>
          </a:p>
          <a:p>
            <a:pPr defTabSz="875904">
              <a:defRPr/>
            </a:pPr>
            <a:endParaRPr lang="en-US" sz="1100" dirty="0"/>
          </a:p>
          <a:p>
            <a:r>
              <a:rPr lang="en-US" b="1" i="1" dirty="0"/>
              <a:t>St. John the Baptist</a:t>
            </a:r>
            <a:r>
              <a:rPr lang="en-US" dirty="0"/>
              <a:t> is an </a:t>
            </a:r>
            <a:r>
              <a:rPr lang="en-US" dirty="0">
                <a:hlinkClick r:id="rId8" action="ppaction://hlinkfile" tooltip="Oil painting"/>
              </a:rPr>
              <a:t>oil painting</a:t>
            </a:r>
            <a:r>
              <a:rPr lang="en-US" dirty="0"/>
              <a:t> on walnut wood by the </a:t>
            </a:r>
            <a:r>
              <a:rPr lang="en-US" dirty="0">
                <a:hlinkClick r:id="rId10" action="ppaction://hlinkfile" tooltip="Artist"/>
              </a:rPr>
              <a:t>artist</a:t>
            </a:r>
            <a:r>
              <a:rPr lang="en-US" dirty="0"/>
              <a:t> </a:t>
            </a:r>
            <a:r>
              <a:rPr lang="en-US" dirty="0">
                <a:hlinkClick r:id="rId5" action="ppaction://hlinkfile" tooltip="Leonardo da Vinci"/>
              </a:rPr>
              <a:t>Leonardo </a:t>
            </a:r>
            <a:r>
              <a:rPr lang="en-US" dirty="0" err="1">
                <a:hlinkClick r:id="rId5" action="ppaction://hlinkfile" tooltip="Leonardo da Vinci"/>
              </a:rPr>
              <a:t>da</a:t>
            </a:r>
            <a:r>
              <a:rPr lang="en-US" dirty="0">
                <a:hlinkClick r:id="rId5" action="ppaction://hlinkfile" tooltip="Leonardo da Vinci"/>
              </a:rPr>
              <a:t> Vinci</a:t>
            </a:r>
            <a:r>
              <a:rPr lang="en-US" dirty="0"/>
              <a:t>. Completed from </a:t>
            </a:r>
            <a:r>
              <a:rPr lang="en-US" dirty="0">
                <a:hlinkClick r:id="rId6" action="ppaction://hlinkfile" tooltip="1513"/>
              </a:rPr>
              <a:t>1513</a:t>
            </a:r>
            <a:r>
              <a:rPr lang="en-US" dirty="0"/>
              <a:t> to </a:t>
            </a:r>
            <a:r>
              <a:rPr lang="en-US" dirty="0">
                <a:hlinkClick r:id="rId7" action="ppaction://hlinkfile" tooltip="1516"/>
              </a:rPr>
              <a:t>1516</a:t>
            </a:r>
            <a:r>
              <a:rPr lang="en-US" dirty="0"/>
              <a:t>, when the </a:t>
            </a:r>
            <a:r>
              <a:rPr lang="en-US" dirty="0">
                <a:hlinkClick r:id="rId11" action="ppaction://hlinkfile" tooltip="High Renaissance"/>
              </a:rPr>
              <a:t>High Renaissance</a:t>
            </a:r>
            <a:r>
              <a:rPr lang="en-US" dirty="0"/>
              <a:t> was metamorphosing into </a:t>
            </a:r>
            <a:r>
              <a:rPr lang="en-US" dirty="0">
                <a:hlinkClick r:id="rId12" action="ppaction://hlinkfile" tooltip="Mannerism"/>
              </a:rPr>
              <a:t>Mannerism</a:t>
            </a:r>
            <a:r>
              <a:rPr lang="en-US" dirty="0"/>
              <a:t>, it is believed to be his last painting. The original size of the work was 69x57 cm. It is now housed at the </a:t>
            </a:r>
            <a:r>
              <a:rPr lang="en-US" dirty="0" err="1">
                <a:hlinkClick r:id="rId13" action="ppaction://hlinkfile" tooltip="Musée du Louvre"/>
              </a:rPr>
              <a:t>Musée</a:t>
            </a:r>
            <a:r>
              <a:rPr lang="en-US" dirty="0">
                <a:hlinkClick r:id="rId13" action="ppaction://hlinkfile" tooltip="Musée du Louvre"/>
              </a:rPr>
              <a:t> du Louvre</a:t>
            </a:r>
            <a:r>
              <a:rPr lang="en-US" dirty="0"/>
              <a:t> in </a:t>
            </a:r>
            <a:r>
              <a:rPr lang="en-US" dirty="0">
                <a:hlinkClick r:id="rId9" action="ppaction://hlinkfile" tooltip="Paris"/>
              </a:rPr>
              <a:t>Paris</a:t>
            </a:r>
            <a:r>
              <a:rPr lang="en-US" dirty="0"/>
              <a:t>, </a:t>
            </a:r>
            <a:r>
              <a:rPr lang="en-US" dirty="0">
                <a:hlinkClick r:id="rId14" action="ppaction://hlinkfile" tooltip="France"/>
              </a:rPr>
              <a:t>France</a:t>
            </a:r>
            <a:r>
              <a:rPr lang="en-US" dirty="0"/>
              <a:t>.</a:t>
            </a:r>
          </a:p>
          <a:p>
            <a:r>
              <a:rPr lang="en-US" dirty="0"/>
              <a:t>The piece depicts </a:t>
            </a:r>
            <a:r>
              <a:rPr lang="en-US" dirty="0">
                <a:hlinkClick r:id="rId15" action="ppaction://hlinkfile" tooltip="John the Baptist"/>
              </a:rPr>
              <a:t>St. John the Baptist</a:t>
            </a:r>
            <a:r>
              <a:rPr lang="en-US" dirty="0"/>
              <a:t> in </a:t>
            </a:r>
            <a:r>
              <a:rPr lang="en-US" dirty="0">
                <a:hlinkClick r:id="rId16" action="ppaction://hlinkfile" tooltip="Solitude"/>
              </a:rPr>
              <a:t>isolation</a:t>
            </a:r>
            <a:r>
              <a:rPr lang="en-US" dirty="0"/>
              <a:t>. St. John is dressed in </a:t>
            </a:r>
            <a:r>
              <a:rPr lang="en-US" dirty="0">
                <a:hlinkClick r:id="rId17" action="ppaction://hlinkfile" tooltip="Pelt"/>
              </a:rPr>
              <a:t>pelts</a:t>
            </a:r>
            <a:r>
              <a:rPr lang="en-US" dirty="0"/>
              <a:t>, has long curly hair, and is smiling in an enigmatic manner which is reminiscent of Leonardo's famous </a:t>
            </a:r>
            <a:r>
              <a:rPr lang="en-US" i="1" dirty="0">
                <a:hlinkClick r:id="rId18" action="ppaction://hlinkfile" tooltip="Mona Lisa"/>
              </a:rPr>
              <a:t>Mona Lisa</a:t>
            </a:r>
            <a:r>
              <a:rPr lang="en-US" dirty="0"/>
              <a:t>. He holds a </a:t>
            </a:r>
            <a:r>
              <a:rPr lang="en-US" dirty="0">
                <a:hlinkClick r:id="rId19" action="ppaction://hlinkfile" tooltip="Phragmites"/>
              </a:rPr>
              <a:t>reed</a:t>
            </a:r>
            <a:r>
              <a:rPr lang="en-US" dirty="0"/>
              <a:t> </a:t>
            </a:r>
            <a:r>
              <a:rPr lang="en-US" dirty="0">
                <a:hlinkClick r:id="rId20" action="ppaction://hlinkfile" tooltip="Christian cross"/>
              </a:rPr>
              <a:t>cross</a:t>
            </a:r>
            <a:r>
              <a:rPr lang="en-US" dirty="0"/>
              <a:t> in his left hand while his right hand points up toward </a:t>
            </a:r>
            <a:r>
              <a:rPr lang="en-US" dirty="0">
                <a:hlinkClick r:id="rId21" action="ppaction://hlinkfile" tooltip="Heaven"/>
              </a:rPr>
              <a:t>heaven</a:t>
            </a:r>
            <a:r>
              <a:rPr lang="en-US" dirty="0"/>
              <a:t>. It is believed that the cross and wool skins were added at a later date by another painter.</a:t>
            </a:r>
          </a:p>
          <a:p>
            <a:r>
              <a:rPr lang="en-US" dirty="0"/>
              <a:t>Some have also argued that St. John's appearance is </a:t>
            </a:r>
            <a:r>
              <a:rPr lang="en-US" dirty="0">
                <a:hlinkClick r:id="rId22" action="ppaction://hlinkfile" tooltip="Androgyny"/>
              </a:rPr>
              <a:t>androgynous</a:t>
            </a:r>
            <a:r>
              <a:rPr lang="en-US" dirty="0"/>
              <a:t> or </a:t>
            </a:r>
            <a:r>
              <a:rPr lang="en-US" dirty="0">
                <a:hlinkClick r:id="rId23" action="ppaction://hlinkfile" tooltip="Hermaphrodite"/>
              </a:rPr>
              <a:t>hermaphroditic</a:t>
            </a:r>
            <a:r>
              <a:rPr lang="en-US" dirty="0"/>
              <a:t> </a:t>
            </a:r>
            <a:r>
              <a:rPr lang="en-US" dirty="0">
                <a:hlinkClick r:id="rId24" tooltip="http://www.lairweb.org.nz/leonardo/john.html"/>
              </a:rPr>
              <a:t>[1]</a:t>
            </a:r>
            <a:r>
              <a:rPr lang="en-US" dirty="0"/>
              <a:t>, a theory that is supported by a sketch by Leonardo known as "</a:t>
            </a:r>
            <a:r>
              <a:rPr lang="en-US" sz="1100" dirty="0">
                <a:hlinkClick r:id="rId25" action="ppaction://hlinkfile" tooltip="The Incarnate Angel (page does not exist)"/>
              </a:rPr>
              <a:t>The Angel in the Flesh</a:t>
            </a:r>
            <a:r>
              <a:rPr lang="en-US" dirty="0"/>
              <a:t>".</a:t>
            </a:r>
          </a:p>
          <a:p>
            <a:r>
              <a:rPr lang="en-US" dirty="0"/>
              <a:t>The pointing gesture of St. John toward the heavens suggests the importance of salvation through baptism that John the Baptist represents. The work is often quoted by later painters, especially those in the late Renaissance and Mannerist schools. The inclusion of a gesture similar to John's would increase the importance of a work with a religious conceit.</a:t>
            </a:r>
          </a:p>
          <a:p>
            <a:pPr defTabSz="875904">
              <a:defRPr/>
            </a:pPr>
            <a:endParaRPr lang="de-CH" sz="1100" dirty="0"/>
          </a:p>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105</a:t>
            </a:fld>
            <a:endParaRPr lang="pt-B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106</a:t>
            </a:fld>
            <a:endParaRPr lang="pt-B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107</a:t>
            </a:fld>
            <a:endParaRPr lang="pt-B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108</a:t>
            </a:fld>
            <a:endParaRPr lang="pt-B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109</a:t>
            </a:fld>
            <a:endParaRPr lang="pt-B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110</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pt-BR" dirty="0"/>
          </a:p>
        </p:txBody>
      </p:sp>
      <p:sp>
        <p:nvSpPr>
          <p:cNvPr id="4" name="Slide Number Placeholder 3"/>
          <p:cNvSpPr>
            <a:spLocks noGrp="1"/>
          </p:cNvSpPr>
          <p:nvPr>
            <p:ph type="sldNum" sz="quarter" idx="5"/>
          </p:nvPr>
        </p:nvSpPr>
        <p:spPr/>
        <p:txBody>
          <a:bodyPr/>
          <a:lstStyle/>
          <a:p>
            <a:pPr>
              <a:defRPr/>
            </a:pPr>
            <a:fld id="{F5F23F11-4CA2-46F9-909D-B56216347E85}" type="slidenum">
              <a:rPr lang="pt-BR" smtClean="0"/>
              <a:pPr>
                <a:defRPr/>
              </a:pPr>
              <a:t>12</a:t>
            </a:fld>
            <a:endParaRPr lang="pt-B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111</a:t>
            </a:fld>
            <a:endParaRPr lang="pt-B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err="1"/>
              <a:t>Pathfinder</a:t>
            </a:r>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112</a:t>
            </a:fld>
            <a:endParaRPr lang="pt-B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113</a:t>
            </a:fld>
            <a:endParaRPr lang="pt-B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a:t>Mecanismo é </a:t>
            </a:r>
            <a:r>
              <a:rPr lang="pt-BR" dirty="0" err="1"/>
              <a:t>tranformador</a:t>
            </a:r>
            <a:r>
              <a:rPr lang="pt-BR" dirty="0"/>
              <a:t> de movimento.</a:t>
            </a:r>
          </a:p>
          <a:p>
            <a:r>
              <a:rPr lang="pt-BR" dirty="0"/>
              <a:t>Converte movimento disponível para o movimento desejado</a:t>
            </a:r>
          </a:p>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114</a:t>
            </a:fld>
            <a:endParaRPr lang="pt-B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115</a:t>
            </a:fld>
            <a:endParaRPr lang="pt-B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116</a:t>
            </a:fld>
            <a:endParaRPr lang="pt-BR"/>
          </a:p>
        </p:txBody>
      </p:sp>
    </p:spTree>
    <p:extLst>
      <p:ext uri="{BB962C8B-B14F-4D97-AF65-F5344CB8AC3E}">
        <p14:creationId xmlns:p14="http://schemas.microsoft.com/office/powerpoint/2010/main" val="1560651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117</a:t>
            </a:fld>
            <a:endParaRPr lang="pt-B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118</a:t>
            </a:fld>
            <a:endParaRPr lang="pt-B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119</a:t>
            </a:fld>
            <a:endParaRPr lang="pt-B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a:t>https://en.wikipedia.org/wiki/Life_expectancy#Variation_over_time</a:t>
            </a:r>
          </a:p>
          <a:p>
            <a:endParaRPr lang="pt-BR" dirty="0"/>
          </a:p>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120</a:t>
            </a:fld>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defTabSz="875904" eaLnBrk="1" hangingPunct="1">
              <a:spcBef>
                <a:spcPct val="0"/>
              </a:spcBef>
              <a:defRPr/>
            </a:pPr>
            <a:r>
              <a:rPr lang="pt-BR" sz="1100" dirty="0"/>
              <a:t>Leonardo's Notebooks </a:t>
            </a:r>
            <a:r>
              <a:rPr lang="pt-BR" sz="1100" b="1" dirty="0"/>
              <a:t>UNIVERSITY OF ROCHESTER LIBRARY BULLETIN </a:t>
            </a:r>
            <a:r>
              <a:rPr lang="en-US" sz="1100" dirty="0"/>
              <a:t>Volume XXXXIV · 1994</a:t>
            </a:r>
            <a:endParaRPr lang="pt-BR" sz="1100" b="1" dirty="0"/>
          </a:p>
          <a:p>
            <a:pPr defTabSz="875904" eaLnBrk="1" hangingPunct="1">
              <a:spcBef>
                <a:spcPct val="0"/>
              </a:spcBef>
              <a:defRPr/>
            </a:pPr>
            <a:r>
              <a:rPr lang="pt-BR" sz="1100" dirty="0"/>
              <a:t>BERNARD BARRYTE</a:t>
            </a:r>
            <a:endParaRPr lang="pt-BR" sz="1100" b="1" dirty="0"/>
          </a:p>
          <a:p>
            <a:pPr eaLnBrk="1" hangingPunct="1">
              <a:spcBef>
                <a:spcPct val="0"/>
              </a:spcBef>
            </a:pPr>
            <a:endParaRPr lang="pt-BR" dirty="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70252B-4EB8-40D6-A11E-F52CABDE38D9}" type="slidenum">
              <a:rPr lang="pt-BR" smtClean="0"/>
              <a:pPr fontAlgn="base">
                <a:spcBef>
                  <a:spcPct val="0"/>
                </a:spcBef>
                <a:spcAft>
                  <a:spcPct val="0"/>
                </a:spcAft>
                <a:defRPr/>
              </a:pPr>
              <a:t>13</a:t>
            </a:fld>
            <a:endParaRPr lang="pt-B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121</a:t>
            </a:fld>
            <a:endParaRPr lang="pt-B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122</a:t>
            </a:fld>
            <a:endParaRPr lang="pt-B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p:spPr>
      </p:sp>
      <p:sp>
        <p:nvSpPr>
          <p:cNvPr id="218115" name="Notes Placeholder 2"/>
          <p:cNvSpPr>
            <a:spLocks noGrp="1"/>
          </p:cNvSpPr>
          <p:nvPr>
            <p:ph type="body" idx="1"/>
          </p:nvPr>
        </p:nvSpPr>
        <p:spPr bwMode="auto">
          <a:noFill/>
        </p:spPr>
        <p:txBody>
          <a:bodyPr wrap="square" numCol="1" anchor="t" anchorCtr="0" compatLnSpc="1">
            <a:prstTxWarp prst="textNoShape">
              <a:avLst/>
            </a:prstTxWarp>
          </a:bodyPr>
          <a:lstStyle/>
          <a:p>
            <a:pPr algn="ctr">
              <a:spcBef>
                <a:spcPts val="1149"/>
              </a:spcBef>
            </a:pPr>
            <a:r>
              <a:rPr lang="pt-BR" sz="1100" b="1" dirty="0">
                <a:solidFill>
                  <a:srgbClr val="FF0000"/>
                </a:solidFill>
                <a:cs typeface="Arial" charset="0"/>
              </a:rPr>
              <a:t>ÍDOLO </a:t>
            </a:r>
          </a:p>
          <a:p>
            <a:pPr algn="ctr">
              <a:spcBef>
                <a:spcPts val="3448"/>
              </a:spcBef>
            </a:pPr>
            <a:r>
              <a:rPr lang="pt-BR" sz="1100" b="1" dirty="0">
                <a:cs typeface="Arial" charset="0"/>
              </a:rPr>
              <a:t>meu </a:t>
            </a:r>
          </a:p>
          <a:p>
            <a:endParaRPr lang="pt-BR" dirty="0"/>
          </a:p>
        </p:txBody>
      </p:sp>
      <p:sp>
        <p:nvSpPr>
          <p:cNvPr id="4" name="Slide Number Placeholder 3"/>
          <p:cNvSpPr>
            <a:spLocks noGrp="1"/>
          </p:cNvSpPr>
          <p:nvPr>
            <p:ph type="sldNum" sz="quarter" idx="5"/>
          </p:nvPr>
        </p:nvSpPr>
        <p:spPr/>
        <p:txBody>
          <a:bodyPr/>
          <a:lstStyle/>
          <a:p>
            <a:pPr>
              <a:defRPr/>
            </a:pPr>
            <a:fld id="{4EEB3087-85F2-4963-AB6F-25A3779015DD}" type="slidenum">
              <a:rPr lang="pt-BR" smtClean="0"/>
              <a:pPr>
                <a:defRPr/>
              </a:pPr>
              <a:t>123</a:t>
            </a:fld>
            <a:endParaRPr lang="pt-B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124</a:t>
            </a:fld>
            <a:endParaRPr lang="pt-B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solidFill>
                  <a:prstClr val="black"/>
                </a:solidFill>
              </a:rPr>
              <a:pPr>
                <a:defRPr/>
              </a:pPr>
              <a:t>125</a:t>
            </a:fld>
            <a:endParaRPr lang="pt-BR">
              <a:solidFill>
                <a:prstClr val="black"/>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969CCB4E-9268-46A0-9899-E6B1F415A715}" type="slidenum">
              <a:rPr lang="pt-BR" smtClean="0"/>
              <a:pPr/>
              <a:t>126</a:t>
            </a:fld>
            <a:endParaRPr lang="pt-B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127</a:t>
            </a:fld>
            <a:endParaRPr lang="pt-B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128</a:t>
            </a:fld>
            <a:endParaRPr lang="pt-B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solidFill>
                  <a:prstClr val="black"/>
                </a:solidFill>
              </a:rPr>
              <a:pPr>
                <a:defRPr/>
              </a:pPr>
              <a:t>129</a:t>
            </a:fld>
            <a:endParaRPr lang="pt-BR">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The Baptism of Christ </a:t>
            </a:r>
            <a:r>
              <a:rPr lang="en-US" b="1" i="1" dirty="0"/>
              <a:t>1472-76</a:t>
            </a:r>
            <a:r>
              <a:rPr lang="en-US" b="1" dirty="0"/>
              <a:t> </a:t>
            </a:r>
          </a:p>
          <a:p>
            <a:r>
              <a:rPr lang="en-US" dirty="0"/>
              <a:t>This altarpiece was painted in the workshop of Andrea del Verrocchio for the church of San </a:t>
            </a:r>
            <a:r>
              <a:rPr lang="en-US" dirty="0" err="1"/>
              <a:t>Salvi</a:t>
            </a:r>
            <a:r>
              <a:rPr lang="en-US" dirty="0"/>
              <a:t> in Florence. </a:t>
            </a:r>
          </a:p>
          <a:p>
            <a:r>
              <a:rPr lang="en-US" dirty="0"/>
              <a:t>According to early sources, Leonardo contributed to the work, adding the angel on the left. He also seems to have repainted the body of Christ. The sculptural forms of the draperies and attentive study of the reflection of light in the crystals of the angel’s robe, together with the visionary landscape may also be the work of the young Leonardo. </a:t>
            </a:r>
          </a:p>
          <a:p>
            <a:r>
              <a:rPr lang="en-US" i="1" dirty="0"/>
              <a:t>Medium</a:t>
            </a:r>
            <a:r>
              <a:rPr lang="en-US" dirty="0"/>
              <a:t> Fresco and tempera </a:t>
            </a:r>
          </a:p>
          <a:p>
            <a:r>
              <a:rPr lang="en-US" i="1" dirty="0"/>
              <a:t>Size</a:t>
            </a:r>
            <a:r>
              <a:rPr lang="en-US" dirty="0"/>
              <a:t> 180 x 152 cm </a:t>
            </a:r>
          </a:p>
          <a:p>
            <a:r>
              <a:rPr lang="en-US" i="1" dirty="0"/>
              <a:t>Location</a:t>
            </a:r>
            <a:r>
              <a:rPr lang="en-US" dirty="0"/>
              <a:t> Galleria </a:t>
            </a:r>
            <a:r>
              <a:rPr lang="en-US" dirty="0" err="1"/>
              <a:t>degli</a:t>
            </a:r>
            <a:r>
              <a:rPr lang="en-US" dirty="0"/>
              <a:t> Uffizi </a:t>
            </a:r>
          </a:p>
          <a:p>
            <a:r>
              <a:rPr lang="en-US" dirty="0"/>
              <a:t>http://www.universalleonardo.org/work.php?id=246</a:t>
            </a:r>
          </a:p>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14</a:t>
            </a:fld>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15</a:t>
            </a:fld>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47500" lnSpcReduction="20000"/>
          </a:bodyPr>
          <a:lstStyle/>
          <a:p>
            <a:r>
              <a:rPr lang="pt-BR" dirty="0"/>
              <a:t>1471</a:t>
            </a:r>
          </a:p>
          <a:p>
            <a:r>
              <a:rPr lang="en-US" sz="1200" kern="1200" dirty="0">
                <a:solidFill>
                  <a:schemeClr val="tx1"/>
                </a:solidFill>
                <a:effectLst/>
                <a:latin typeface="+mn-lt"/>
                <a:ea typeface="+mn-ea"/>
                <a:cs typeface="+mn-cs"/>
              </a:rPr>
              <a:t>The signature itself was too small to make out without being magnified and apparently became smudged when the clay was baked.</a:t>
            </a:r>
            <a:endParaRPr lang="pt-B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Art historian Professor Ernesto </a:t>
            </a:r>
            <a:r>
              <a:rPr lang="en-US" sz="1200" kern="1200" dirty="0" err="1">
                <a:solidFill>
                  <a:schemeClr val="tx1"/>
                </a:solidFill>
                <a:effectLst/>
                <a:latin typeface="+mn-lt"/>
                <a:ea typeface="+mn-ea"/>
                <a:cs typeface="+mn-cs"/>
              </a:rPr>
              <a:t>Solari</a:t>
            </a:r>
            <a:r>
              <a:rPr lang="en-US" sz="1200" kern="1200" dirty="0">
                <a:solidFill>
                  <a:schemeClr val="tx1"/>
                </a:solidFill>
                <a:effectLst/>
                <a:latin typeface="+mn-lt"/>
                <a:ea typeface="+mn-ea"/>
                <a:cs typeface="+mn-cs"/>
              </a:rPr>
              <a:t>, who announced the discovery in Rome, said: "The protocol of the time was not to sign </a:t>
            </a:r>
            <a:r>
              <a:rPr lang="en-US" sz="1200" kern="1200" dirty="0" err="1">
                <a:solidFill>
                  <a:schemeClr val="tx1"/>
                </a:solidFill>
                <a:effectLst/>
                <a:latin typeface="+mn-lt"/>
                <a:ea typeface="+mn-ea"/>
                <a:cs typeface="+mn-cs"/>
              </a:rPr>
              <a:t>majolicas</a:t>
            </a:r>
            <a:r>
              <a:rPr lang="en-US" sz="1200" kern="1200" dirty="0">
                <a:solidFill>
                  <a:schemeClr val="tx1"/>
                </a:solidFill>
                <a:effectLst/>
                <a:latin typeface="+mn-lt"/>
                <a:ea typeface="+mn-ea"/>
                <a:cs typeface="+mn-cs"/>
              </a:rPr>
              <a:t> like this Using infrared analysis, experts claim to have found this signature on the angel's jawline </a:t>
            </a:r>
            <a:endParaRPr lang="pt-B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that is why it is so small... Any larger and it would have spoilt the aesthetic of the painting."</a:t>
            </a:r>
            <a:endParaRPr lang="pt-BR"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Solari</a:t>
            </a:r>
            <a:r>
              <a:rPr lang="en-US" sz="1200" kern="1200" dirty="0">
                <a:solidFill>
                  <a:schemeClr val="tx1"/>
                </a:solidFill>
                <a:effectLst/>
                <a:latin typeface="+mn-lt"/>
                <a:ea typeface="+mn-ea"/>
                <a:cs typeface="+mn-cs"/>
              </a:rPr>
              <a:t>, who spent three years </a:t>
            </a:r>
            <a:r>
              <a:rPr lang="en-US" sz="1200" kern="1200" dirty="0" err="1">
                <a:solidFill>
                  <a:schemeClr val="tx1"/>
                </a:solidFill>
                <a:effectLst/>
                <a:latin typeface="+mn-lt"/>
                <a:ea typeface="+mn-ea"/>
                <a:cs typeface="+mn-cs"/>
              </a:rPr>
              <a:t>analysing</a:t>
            </a:r>
            <a:r>
              <a:rPr lang="en-US" sz="1200" kern="1200" dirty="0">
                <a:solidFill>
                  <a:schemeClr val="tx1"/>
                </a:solidFill>
                <a:effectLst/>
                <a:latin typeface="+mn-lt"/>
                <a:ea typeface="+mn-ea"/>
                <a:cs typeface="+mn-cs"/>
              </a:rPr>
              <a:t> the piece, said they also found the initials LDV inscribed on the border.</a:t>
            </a:r>
          </a:p>
          <a:p>
            <a:endParaRPr lang="en-US" sz="1200" kern="1200" dirty="0">
              <a:solidFill>
                <a:schemeClr val="tx1"/>
              </a:solidFill>
              <a:effectLst/>
              <a:latin typeface="+mn-lt"/>
              <a:ea typeface="+mn-ea"/>
              <a:cs typeface="+mn-cs"/>
            </a:endParaRPr>
          </a:p>
          <a:p>
            <a:r>
              <a:rPr lang="pt-BR" dirty="0"/>
              <a:t>https://www.gingkoedizioni.it/another-fake-leonardo-da-vinci-possibly-not/</a:t>
            </a:r>
          </a:p>
          <a:p>
            <a:r>
              <a:rPr lang="en-US" dirty="0"/>
              <a:t>Prof. Ernesto </a:t>
            </a:r>
            <a:r>
              <a:rPr lang="en-US" dirty="0" err="1"/>
              <a:t>Solari</a:t>
            </a:r>
            <a:r>
              <a:rPr lang="en-US" dirty="0"/>
              <a:t> thinks that it a self-portrait of Leonardo and, we have to admit that, its likeliness with the David by Verrocchio are indeed impressive</a:t>
            </a:r>
          </a:p>
          <a:p>
            <a:r>
              <a:rPr lang="en-US" dirty="0" err="1"/>
              <a:t>Solari’s</a:t>
            </a:r>
            <a:r>
              <a:rPr lang="en-US" dirty="0"/>
              <a:t> claim was dismissed out of hand by Leonardo’s expert Martin Kemp, who told to the Guardian newspaper</a:t>
            </a:r>
          </a:p>
          <a:p>
            <a:endParaRPr lang="en-US" dirty="0"/>
          </a:p>
          <a:p>
            <a:r>
              <a:rPr lang="en-US" dirty="0"/>
              <a:t>There are signatures et inscriptions all over it including a sequence of numbers and Leonardo’s signature back to front in his mirror-writing with a coded message translated as: “I, Leonardo da Vinci, born in 1452, represented myself as the Archangel Gabriel in 1471.”</a:t>
            </a:r>
          </a:p>
          <a:p>
            <a:r>
              <a:rPr lang="en-US" dirty="0" err="1"/>
              <a:t>owever</a:t>
            </a:r>
            <a:r>
              <a:rPr lang="en-US" dirty="0"/>
              <a:t> Professor Martin Kemp, from the University of Oxford, is less convinced.</a:t>
            </a:r>
          </a:p>
          <a:p>
            <a:endParaRPr lang="en-US" dirty="0"/>
          </a:p>
          <a:p>
            <a:endParaRPr lang="en-US" dirty="0"/>
          </a:p>
          <a:p>
            <a:r>
              <a:rPr lang="en-US" dirty="0"/>
              <a:t>Handwriting expert Ivana Rosa </a:t>
            </a:r>
            <a:r>
              <a:rPr lang="en-US" dirty="0" err="1"/>
              <a:t>Bonfantino</a:t>
            </a:r>
            <a:r>
              <a:rPr lang="en-US" dirty="0"/>
              <a:t> said the tiny signature, painted into the figure's jawline, matches that of da Vinci. </a:t>
            </a:r>
          </a:p>
          <a:p>
            <a:endParaRPr lang="en-US" dirty="0"/>
          </a:p>
          <a:p>
            <a:endParaRPr lang="en-US" dirty="0"/>
          </a:p>
          <a:p>
            <a:r>
              <a:rPr lang="en-US" dirty="0"/>
              <a:t>https://www.livescience.com/62896-possible-leonardo-da-vinci-portrait.html</a:t>
            </a:r>
          </a:p>
          <a:p>
            <a:r>
              <a:rPr lang="en-US" sz="1200" kern="1200" dirty="0">
                <a:solidFill>
                  <a:schemeClr val="tx1"/>
                </a:solidFill>
                <a:effectLst/>
                <a:latin typeface="+mn-lt"/>
                <a:ea typeface="+mn-ea"/>
                <a:cs typeface="+mn-cs"/>
              </a:rPr>
              <a:t>The small glazed terracotta tile, described as a self-portrait of the artist as the Archangel Gabriel, was unveiled at a press conference in Rome on Thursday.</a:t>
            </a:r>
            <a:endParaRPr lang="pt-B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Professor Ernesto </a:t>
            </a:r>
            <a:r>
              <a:rPr lang="en-US" sz="1200" kern="1200" dirty="0" err="1">
                <a:solidFill>
                  <a:schemeClr val="tx1"/>
                </a:solidFill>
                <a:effectLst/>
                <a:latin typeface="+mn-lt"/>
                <a:ea typeface="+mn-ea"/>
                <a:cs typeface="+mn-cs"/>
              </a:rPr>
              <a:t>Solari</a:t>
            </a:r>
            <a:r>
              <a:rPr lang="en-US" sz="1200" kern="1200" dirty="0">
                <a:solidFill>
                  <a:schemeClr val="tx1"/>
                </a:solidFill>
                <a:effectLst/>
                <a:latin typeface="+mn-lt"/>
                <a:ea typeface="+mn-ea"/>
                <a:cs typeface="+mn-cs"/>
              </a:rPr>
              <a:t> worked with handwriting expert Ivana </a:t>
            </a:r>
            <a:r>
              <a:rPr lang="en-US" sz="1200" kern="1200" dirty="0" err="1">
                <a:solidFill>
                  <a:schemeClr val="tx1"/>
                </a:solidFill>
                <a:effectLst/>
                <a:latin typeface="+mn-lt"/>
                <a:ea typeface="+mn-ea"/>
                <a:cs typeface="+mn-cs"/>
              </a:rPr>
              <a:t>Bonfantino</a:t>
            </a:r>
            <a:r>
              <a:rPr lang="en-US" sz="1200" kern="1200" dirty="0">
                <a:solidFill>
                  <a:schemeClr val="tx1"/>
                </a:solidFill>
                <a:effectLst/>
                <a:latin typeface="+mn-lt"/>
                <a:ea typeface="+mn-ea"/>
                <a:cs typeface="+mn-cs"/>
              </a:rPr>
              <a:t> to analyze the majolica tile. Citing the experts, </a:t>
            </a:r>
            <a:r>
              <a:rPr lang="en-US" sz="1200" u="sng" kern="1200" dirty="0">
                <a:solidFill>
                  <a:schemeClr val="tx1"/>
                </a:solidFill>
                <a:effectLst/>
                <a:latin typeface="+mn-lt"/>
                <a:ea typeface="+mn-ea"/>
                <a:cs typeface="+mn-cs"/>
                <a:hlinkClick r:id="rId3"/>
              </a:rPr>
              <a:t>the Telegraph reports</a:t>
            </a:r>
            <a:r>
              <a:rPr lang="en-US" sz="1200" kern="1200" dirty="0">
                <a:solidFill>
                  <a:schemeClr val="tx1"/>
                </a:solidFill>
                <a:effectLst/>
                <a:latin typeface="+mn-lt"/>
                <a:ea typeface="+mn-ea"/>
                <a:cs typeface="+mn-cs"/>
              </a:rPr>
              <a:t> that infrared analysis revealed a tiny signature on the jawline of the angel’s face. When the detail was magnified, it read “Da Vinci </a:t>
            </a:r>
            <a:r>
              <a:rPr lang="en-US" sz="1200" kern="1200" dirty="0" err="1">
                <a:solidFill>
                  <a:schemeClr val="tx1"/>
                </a:solidFill>
                <a:effectLst/>
                <a:latin typeface="+mn-lt"/>
                <a:ea typeface="+mn-ea"/>
                <a:cs typeface="+mn-cs"/>
              </a:rPr>
              <a:t>Lionardo</a:t>
            </a:r>
            <a:r>
              <a:rPr lang="en-US" sz="1200" kern="1200" dirty="0">
                <a:solidFill>
                  <a:schemeClr val="tx1"/>
                </a:solidFill>
                <a:effectLst/>
                <a:latin typeface="+mn-lt"/>
                <a:ea typeface="+mn-ea"/>
                <a:cs typeface="+mn-cs"/>
              </a:rPr>
              <a:t>” and the date “1471.”</a:t>
            </a:r>
            <a:endParaRPr lang="pt-BR" sz="1200" kern="1200" dirty="0">
              <a:solidFill>
                <a:schemeClr val="tx1"/>
              </a:solidFill>
              <a:effectLst/>
              <a:latin typeface="+mn-lt"/>
              <a:ea typeface="+mn-ea"/>
              <a:cs typeface="+mn-cs"/>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pt-BR" b="1" dirty="0" err="1"/>
              <a:t>Maiólica</a:t>
            </a:r>
            <a:r>
              <a:rPr lang="pt-BR" dirty="0"/>
              <a:t> ou </a:t>
            </a:r>
            <a:r>
              <a:rPr lang="pt-BR" b="1" dirty="0" err="1"/>
              <a:t>majólica</a:t>
            </a:r>
            <a:r>
              <a:rPr lang="pt-BR" dirty="0"/>
              <a:t> é o nome dado à </a:t>
            </a:r>
            <a:r>
              <a:rPr lang="pt-BR" dirty="0">
                <a:hlinkClick r:id="rId4" tooltip="Faiança"/>
              </a:rPr>
              <a:t>faiança</a:t>
            </a:r>
            <a:r>
              <a:rPr lang="pt-BR" dirty="0"/>
              <a:t> </a:t>
            </a:r>
            <a:r>
              <a:rPr lang="pt-BR" dirty="0">
                <a:hlinkClick r:id="rId5" tooltip="Itália"/>
              </a:rPr>
              <a:t>italiana</a:t>
            </a:r>
            <a:r>
              <a:rPr lang="pt-BR" dirty="0"/>
              <a:t> do </a:t>
            </a:r>
            <a:r>
              <a:rPr lang="pt-BR" dirty="0">
                <a:hlinkClick r:id="rId6" tooltip="Renascimento"/>
              </a:rPr>
              <a:t>Renascimento</a:t>
            </a:r>
            <a:r>
              <a:rPr lang="pt-BR" dirty="0"/>
              <a:t>, inspirada a princípio na tradição hispano-mourisca. O termo, provavelmente advindo da ilha de </a:t>
            </a:r>
            <a:r>
              <a:rPr lang="pt-BR" dirty="0">
                <a:hlinkClick r:id="rId7" tooltip="Maiorca"/>
              </a:rPr>
              <a:t>Maiorca</a:t>
            </a:r>
            <a:r>
              <a:rPr lang="pt-BR" dirty="0"/>
              <a:t> no </a:t>
            </a:r>
            <a:r>
              <a:rPr lang="pt-BR" dirty="0">
                <a:hlinkClick r:id="rId8" tooltip="Mar Mediterrâneo"/>
              </a:rPr>
              <a:t>Mar Mediterrâneo</a:t>
            </a:r>
            <a:r>
              <a:rPr lang="pt-BR" baseline="30000" dirty="0">
                <a:hlinkClick r:id="rId9"/>
              </a:rPr>
              <a:t>[1]</a:t>
            </a:r>
            <a:r>
              <a:rPr lang="pt-BR" dirty="0"/>
              <a:t>, também designa as primitivas faianças </a:t>
            </a:r>
            <a:r>
              <a:rPr lang="pt-BR" dirty="0">
                <a:hlinkClick r:id="rId10" tooltip="Europa"/>
              </a:rPr>
              <a:t>européias</a:t>
            </a:r>
            <a:r>
              <a:rPr lang="pt-BR" dirty="0"/>
              <a:t> executadas segundo a tradição italiana.</a:t>
            </a:r>
            <a:r>
              <a:rPr lang="pt-BR" baseline="30000" dirty="0">
                <a:hlinkClick r:id="rId11"/>
              </a:rPr>
              <a:t>[2]</a:t>
            </a:r>
            <a:r>
              <a:rPr lang="pt-BR" dirty="0"/>
              <a:t> </a:t>
            </a:r>
          </a:p>
          <a:p>
            <a:r>
              <a:rPr lang="pt-BR" dirty="0"/>
              <a:t>Cerâmica – azulejo</a:t>
            </a:r>
          </a:p>
          <a:p>
            <a:r>
              <a:rPr lang="en-US" dirty="0"/>
              <a:t>he nearly 8-inch-by-8-inch (20 by 20 centimeters) square tile may contain clues linking it to da Vinci, according to Ernesto </a:t>
            </a:r>
            <a:r>
              <a:rPr lang="en-US" dirty="0" err="1"/>
              <a:t>Solari</a:t>
            </a:r>
            <a:r>
              <a:rPr lang="en-US" dirty="0"/>
              <a:t>, an art historian and da Vinci expert, and Ivana Rosa </a:t>
            </a:r>
            <a:r>
              <a:rPr lang="en-US" dirty="0" err="1"/>
              <a:t>Bonfantino</a:t>
            </a:r>
            <a:r>
              <a:rPr lang="en-US" dirty="0"/>
              <a:t>, a handwriting expert, </a:t>
            </a:r>
            <a:r>
              <a:rPr lang="en-US" dirty="0">
                <a:hlinkClick r:id="rId12"/>
              </a:rPr>
              <a:t>CNN reported</a:t>
            </a:r>
            <a:r>
              <a:rPr lang="en-US" dirty="0"/>
              <a:t>. Both say that a signature and date written on the angel's jawline — which reads "Da Vinci </a:t>
            </a:r>
            <a:r>
              <a:rPr lang="en-US" dirty="0" err="1"/>
              <a:t>Lionardo</a:t>
            </a:r>
            <a:r>
              <a:rPr lang="en-US" dirty="0"/>
              <a:t>" with the date "1471" — closely match da Vinci's handwriting.</a:t>
            </a:r>
            <a:endParaRPr lang="pt-BR" dirty="0"/>
          </a:p>
          <a:p>
            <a:endParaRPr lang="pt-B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piece was given to the descendants of the aristocratic </a:t>
            </a:r>
            <a:r>
              <a:rPr lang="en-US" sz="1200" kern="1200" dirty="0" err="1">
                <a:solidFill>
                  <a:schemeClr val="tx1"/>
                </a:solidFill>
                <a:effectLst/>
                <a:latin typeface="+mn-lt"/>
                <a:ea typeface="+mn-ea"/>
                <a:cs typeface="+mn-cs"/>
              </a:rPr>
              <a:t>Fenice</a:t>
            </a:r>
            <a:r>
              <a:rPr lang="en-US" sz="1200" kern="1200" dirty="0">
                <a:solidFill>
                  <a:schemeClr val="tx1"/>
                </a:solidFill>
                <a:effectLst/>
                <a:latin typeface="+mn-lt"/>
                <a:ea typeface="+mn-ea"/>
                <a:cs typeface="+mn-cs"/>
              </a:rPr>
              <a:t> family of Ravello, Italy, by the Duchess of Amalfi in 1499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Several clues indicated that the tile was not only da Vinci's earliest surviving work, but may have also been painted as a self-portrait of the artist himself. </a:t>
            </a:r>
          </a:p>
          <a:p>
            <a:r>
              <a:rPr lang="en-US" sz="1200" kern="1200" dirty="0">
                <a:solidFill>
                  <a:schemeClr val="tx1"/>
                </a:solidFill>
                <a:effectLst/>
                <a:latin typeface="+mn-lt"/>
                <a:ea typeface="+mn-ea"/>
                <a:cs typeface="+mn-cs"/>
              </a:rPr>
              <a:t>The piece has multiple inscriptions, a sequence of numbers and Leonardo's signature - in a mirrored style - that make up a coded message.</a:t>
            </a:r>
            <a:endParaRPr lang="pt-B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coded message is believed to say: 'I, Leonardo da Vinci, born in 1452, represented myself as the Archangel Gabriel in 1471</a:t>
            </a:r>
            <a:endParaRPr lang="pt-BR" sz="1200" kern="1200" dirty="0">
              <a:solidFill>
                <a:schemeClr val="tx1"/>
              </a:solidFill>
              <a:effectLst/>
              <a:latin typeface="+mn-lt"/>
              <a:ea typeface="+mn-ea"/>
              <a:cs typeface="+mn-cs"/>
            </a:endParaRPr>
          </a:p>
          <a:p>
            <a:endParaRPr lang="pt-BR" dirty="0"/>
          </a:p>
          <a:p>
            <a:endParaRPr lang="pt-BR" dirty="0"/>
          </a:p>
        </p:txBody>
      </p:sp>
      <p:sp>
        <p:nvSpPr>
          <p:cNvPr id="4" name="Espaço Reservado para Número de Slide 3"/>
          <p:cNvSpPr>
            <a:spLocks noGrp="1"/>
          </p:cNvSpPr>
          <p:nvPr>
            <p:ph type="sldNum" sz="quarter" idx="10"/>
          </p:nvPr>
        </p:nvSpPr>
        <p:spPr/>
        <p:txBody>
          <a:bodyPr/>
          <a:lstStyle/>
          <a:p>
            <a:pPr>
              <a:defRPr/>
            </a:pPr>
            <a:fld id="{ED7C8EE5-FDDE-4B21-8328-B67F85EC726D}" type="slidenum">
              <a:rPr lang="pt-BR" smtClean="0"/>
              <a:pPr>
                <a:defRPr/>
              </a:pPr>
              <a:t>16</a:t>
            </a:fld>
            <a:endParaRPr lang="pt-BR"/>
          </a:p>
        </p:txBody>
      </p:sp>
    </p:spTree>
    <p:extLst>
      <p:ext uri="{BB962C8B-B14F-4D97-AF65-F5344CB8AC3E}">
        <p14:creationId xmlns:p14="http://schemas.microsoft.com/office/powerpoint/2010/main" val="3095935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75904">
              <a:defRPr/>
            </a:pPr>
            <a:r>
              <a:rPr lang="en-US" dirty="0"/>
              <a:t>  </a:t>
            </a:r>
            <a:r>
              <a:rPr lang="en-US" sz="1100" b="1" dirty="0"/>
              <a:t>1470 - 1473 Madonna with the Carnation </a:t>
            </a:r>
            <a:br>
              <a:rPr lang="en-US" sz="1100" dirty="0"/>
            </a:br>
            <a:r>
              <a:rPr lang="en-US" sz="1100" dirty="0"/>
              <a:t>24,4 x 18,7 in (62 x 47,5 cm) – oil on wood – </a:t>
            </a:r>
            <a:r>
              <a:rPr lang="en-US" sz="1100" dirty="0" err="1"/>
              <a:t>Alte</a:t>
            </a:r>
            <a:r>
              <a:rPr lang="en-US" sz="1100" dirty="0"/>
              <a:t> </a:t>
            </a:r>
            <a:r>
              <a:rPr lang="en-US" sz="1100" dirty="0" err="1"/>
              <a:t>Pinakothek</a:t>
            </a:r>
            <a:r>
              <a:rPr lang="en-US" sz="1100" dirty="0"/>
              <a:t>, Munich This panel, housed in Munich, was not credited to Leonardo until very recently. This opinion is based on technical considerations (the </a:t>
            </a:r>
            <a:r>
              <a:rPr lang="en-US" sz="1100" dirty="0" err="1"/>
              <a:t>craquelure</a:t>
            </a:r>
            <a:r>
              <a:rPr lang="en-US" sz="1100" dirty="0"/>
              <a:t> [crazing] which is the same type used on other paintings by Leonardo) and on the evaluation of similarities with other of his works from the same period, for example the “Annunciation”, exhibited in the Uffizi Gallery. Similarities can be found in the head of the Madonna and in the treatment of the rich draperies. However, historically it would appear that Verrocchio composed the painting, and may have been completed by his young pupils including, Leonardo.</a:t>
            </a:r>
          </a:p>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17</a:t>
            </a:fld>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18</a:t>
            </a:fld>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a:t>A Beleza adorna a Virtude</a:t>
            </a: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19</a:t>
            </a:fld>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r>
              <a:rPr lang="en-US" sz="1100" b="1" dirty="0"/>
              <a:t>1478 - 1482 Madonna with Child - </a:t>
            </a:r>
            <a:r>
              <a:rPr lang="en-US" sz="1100" b="1" dirty="0" err="1"/>
              <a:t>Benois</a:t>
            </a:r>
            <a:r>
              <a:rPr lang="en-US" sz="1100" b="1" dirty="0"/>
              <a:t> Madonna</a:t>
            </a:r>
            <a:br>
              <a:rPr lang="en-US" sz="1100" b="1" dirty="0"/>
            </a:br>
            <a:r>
              <a:rPr lang="en-US" sz="1100" dirty="0"/>
              <a:t>18,9 x 12,2 in (48 x 31 cm) – oil panel transferred to canvas – Hermitage Museum, St. Petersburg</a:t>
            </a:r>
          </a:p>
          <a:p>
            <a:r>
              <a:rPr lang="en-US" sz="1100" dirty="0"/>
              <a:t>The </a:t>
            </a:r>
            <a:r>
              <a:rPr lang="en-US" sz="1100" dirty="0" err="1"/>
              <a:t>Benois</a:t>
            </a:r>
            <a:r>
              <a:rPr lang="en-US" sz="1100" dirty="0"/>
              <a:t> Madonna - 18,9 x 12,2 in (48 x 31 cm) - painted between 1478 and 1482, was originally executed in oils on wood, then transferred to canvas. It is conserved in the Hermitage Museum, St. Petersburg. The small panel was bought by a merchant called </a:t>
            </a:r>
            <a:r>
              <a:rPr lang="en-US" sz="1100" dirty="0" err="1"/>
              <a:t>Sapoznikov</a:t>
            </a:r>
            <a:r>
              <a:rPr lang="en-US" sz="1100" dirty="0"/>
              <a:t> in 1824 in Astrakhan, before becoming the property of the </a:t>
            </a:r>
            <a:r>
              <a:rPr lang="en-US" sz="1100" dirty="0" err="1"/>
              <a:t>Benois</a:t>
            </a:r>
            <a:r>
              <a:rPr lang="en-US" sz="1100" dirty="0"/>
              <a:t> family. It has been exhibited at the Hermitage Museum since 1914. The halo may be a later addition. The window at top right originally opened onto a landscape which has since been painted over in white.</a:t>
            </a:r>
          </a:p>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20</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ED7C8EE5-FDDE-4B21-8328-B67F85EC726D}" type="slidenum">
              <a:rPr lang="pt-BR" smtClean="0"/>
              <a:pPr>
                <a:defRPr/>
              </a:pPr>
              <a:t>3</a:t>
            </a:fld>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21</a:t>
            </a:fld>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a:defRPr/>
            </a:pPr>
            <a:r>
              <a:rPr lang="en-US" dirty="0"/>
              <a:t>25th April 1483, Leonardo was contracted to deliver an altarpiece which would decorate the chapel of the </a:t>
            </a:r>
            <a:r>
              <a:rPr lang="en-US" dirty="0" err="1"/>
              <a:t>Immacolata</a:t>
            </a:r>
            <a:r>
              <a:rPr lang="en-US" dirty="0"/>
              <a:t> at the church of San Francesco Grande in Milan</a:t>
            </a:r>
          </a:p>
          <a:p>
            <a:pPr>
              <a:defRPr/>
            </a:pPr>
            <a:r>
              <a:rPr lang="en-US" dirty="0"/>
              <a:t>Evangelista De </a:t>
            </a:r>
            <a:r>
              <a:rPr lang="en-US" dirty="0" err="1"/>
              <a:t>Predis</a:t>
            </a:r>
            <a:r>
              <a:rPr lang="en-US" dirty="0"/>
              <a:t> was assigned the task of carrying out the gilding, </a:t>
            </a:r>
            <a:r>
              <a:rPr lang="en-US" dirty="0" err="1"/>
              <a:t>colouring</a:t>
            </a:r>
            <a:r>
              <a:rPr lang="en-US" dirty="0"/>
              <a:t> and retouching with his brother </a:t>
            </a:r>
            <a:r>
              <a:rPr lang="en-US" dirty="0" err="1"/>
              <a:t>Ambrogi</a:t>
            </a:r>
            <a:endParaRPr lang="en-US" dirty="0"/>
          </a:p>
          <a:p>
            <a:pPr>
              <a:defRPr/>
            </a:pPr>
            <a:r>
              <a:rPr lang="en-US" dirty="0"/>
              <a:t>delivered before December 8th, the feast of the Immaculate Conception, (this strongly suggests that the artists already had a cartoon prepared), </a:t>
            </a:r>
          </a:p>
          <a:p>
            <a:pPr>
              <a:defRPr/>
            </a:pPr>
            <a:r>
              <a:rPr lang="en-US" dirty="0"/>
              <a:t>but as was typical of him he failed to comply; this piece then became the source of two lengthy lawsuits which lasted for the many, many years. </a:t>
            </a:r>
            <a:endParaRPr lang="pt-BR" b="1" dirty="0"/>
          </a:p>
          <a:p>
            <a:pPr>
              <a:defRPr/>
            </a:pPr>
            <a:r>
              <a:rPr lang="en-US" dirty="0"/>
              <a:t>Two versions of this painting exist, one at the Louvre in Paris and the second held by the National Gallery in London. Experts have studied both closely and consider the Louvre version to be entirely by Leonardo, while the National Gallery version is still the source of some debate</a:t>
            </a:r>
          </a:p>
          <a:p>
            <a:pPr>
              <a:defRPr/>
            </a:pPr>
            <a:r>
              <a:rPr lang="en-US" dirty="0"/>
              <a:t>It appears that the style of the Louvre version belongs more to the 1480s and this painting was probably completed early in 1490</a:t>
            </a:r>
          </a:p>
          <a:p>
            <a:pPr>
              <a:defRPr/>
            </a:pPr>
            <a:r>
              <a:rPr lang="en-US" dirty="0"/>
              <a:t>The </a:t>
            </a:r>
            <a:r>
              <a:rPr lang="en-US" i="1" dirty="0"/>
              <a:t>Virgin</a:t>
            </a:r>
            <a:r>
              <a:rPr lang="en-US" dirty="0"/>
              <a:t> or </a:t>
            </a:r>
            <a:r>
              <a:rPr lang="en-US" i="1" dirty="0"/>
              <a:t>Madonna of the Rocks </a:t>
            </a:r>
            <a:r>
              <a:rPr lang="en-US" dirty="0"/>
              <a:t>is the first work that Leonardo executed in Milan</a:t>
            </a:r>
          </a:p>
          <a:p>
            <a:pPr>
              <a:defRPr/>
            </a:pPr>
            <a:r>
              <a:rPr lang="en-US" dirty="0"/>
              <a:t>The Louvre version, considered to be wholly by Leonardo, is set in the autumn. The original sketches showed the angel as very feminine; this was changed in the final painting where the angel can be seen as either male or female. It was first mentioned as being in the royal collection at Fontainebleau in 1625</a:t>
            </a:r>
          </a:p>
          <a:p>
            <a:pPr>
              <a:defRPr/>
            </a:pPr>
            <a:endParaRPr lang="en-US" dirty="0"/>
          </a:p>
          <a:p>
            <a:pPr>
              <a:defRPr/>
            </a:pPr>
            <a:r>
              <a:rPr lang="en-US" b="1" i="1" dirty="0"/>
              <a:t>Virgin of the Rocks (Louvre)</a:t>
            </a:r>
            <a:r>
              <a:rPr lang="en-US" dirty="0"/>
              <a:t> </a:t>
            </a:r>
            <a:r>
              <a:rPr lang="en-US" b="1" dirty="0">
                <a:hlinkClick r:id="rId3" action="ppaction://hlinkfile" tooltip="Leonardo Da Vinci"/>
              </a:rPr>
              <a:t>Leonardo Da Vinci</a:t>
            </a:r>
            <a:r>
              <a:rPr lang="en-US" dirty="0"/>
              <a:t>, </a:t>
            </a:r>
            <a:r>
              <a:rPr lang="en-US" dirty="0">
                <a:hlinkClick r:id="rId4" action="ppaction://hlinkfile" tooltip="1483"/>
              </a:rPr>
              <a:t>1483</a:t>
            </a:r>
            <a:r>
              <a:rPr lang="en-US" dirty="0"/>
              <a:t>-</a:t>
            </a:r>
            <a:r>
              <a:rPr lang="en-US" dirty="0">
                <a:hlinkClick r:id="rId5" action="ppaction://hlinkfile" tooltip="1486"/>
              </a:rPr>
              <a:t>1486</a:t>
            </a:r>
            <a:r>
              <a:rPr lang="en-US" dirty="0"/>
              <a:t> </a:t>
            </a:r>
            <a:r>
              <a:rPr lang="en-US" dirty="0">
                <a:hlinkClick r:id="rId6" action="ppaction://hlinkfile" tooltip="Oil painting"/>
              </a:rPr>
              <a:t>Oil on panel (transferred to canvas)</a:t>
            </a:r>
            <a:r>
              <a:rPr lang="en-US" dirty="0"/>
              <a:t> 199 × 122 cm, 78.3 × 48.0 in </a:t>
            </a:r>
            <a:r>
              <a:rPr lang="en-US" dirty="0">
                <a:hlinkClick r:id="rId7" action="ppaction://hlinkfile" tooltip="Louvre"/>
              </a:rPr>
              <a:t>Louvre</a:t>
            </a:r>
            <a:r>
              <a:rPr lang="en-US" dirty="0"/>
              <a:t>, </a:t>
            </a:r>
            <a:r>
              <a:rPr lang="en-US" dirty="0">
                <a:hlinkClick r:id="rId8" action="ppaction://hlinkfile" tooltip="Paris"/>
              </a:rPr>
              <a:t>Paris</a:t>
            </a:r>
            <a:endParaRPr lang="en-US" dirty="0"/>
          </a:p>
          <a:p>
            <a:pPr>
              <a:defRPr/>
            </a:pPr>
            <a:endParaRPr lang="en-US" dirty="0"/>
          </a:p>
          <a:p>
            <a:pPr>
              <a:defRPr/>
            </a:pPr>
            <a:r>
              <a:rPr lang="en-US" b="1" i="1" dirty="0"/>
              <a:t>Virgin of the Rocks (London)</a:t>
            </a:r>
            <a:r>
              <a:rPr lang="en-US" dirty="0"/>
              <a:t> </a:t>
            </a:r>
            <a:r>
              <a:rPr lang="en-US" b="1" dirty="0">
                <a:hlinkClick r:id="rId3" action="ppaction://hlinkfile" tooltip="Leonardo Da Vinci"/>
              </a:rPr>
              <a:t>Leonardo Da Vinci</a:t>
            </a:r>
            <a:r>
              <a:rPr lang="en-US" dirty="0"/>
              <a:t>, </a:t>
            </a:r>
            <a:r>
              <a:rPr lang="en-US" dirty="0">
                <a:hlinkClick r:id="rId9" action="ppaction://hlinkfile" tooltip="1495"/>
              </a:rPr>
              <a:t>1495</a:t>
            </a:r>
            <a:r>
              <a:rPr lang="en-US" dirty="0"/>
              <a:t>-</a:t>
            </a:r>
            <a:r>
              <a:rPr lang="en-US" dirty="0">
                <a:hlinkClick r:id="rId10" action="ppaction://hlinkfile" tooltip="1508"/>
              </a:rPr>
              <a:t>1508</a:t>
            </a:r>
            <a:r>
              <a:rPr lang="en-US" dirty="0"/>
              <a:t> </a:t>
            </a:r>
            <a:r>
              <a:rPr lang="en-US" dirty="0">
                <a:hlinkClick r:id="rId6" action="ppaction://hlinkfile" tooltip="Oil painting"/>
              </a:rPr>
              <a:t>Oil on panel</a:t>
            </a:r>
            <a:r>
              <a:rPr lang="en-US" dirty="0"/>
              <a:t> 189.5 × 120 cm, 74.6 × 47.25 in </a:t>
            </a:r>
            <a:r>
              <a:rPr lang="en-US" dirty="0">
                <a:hlinkClick r:id="rId11" action="ppaction://hlinkfile" tooltip="National Gallery, London"/>
              </a:rPr>
              <a:t>National Gallery</a:t>
            </a:r>
            <a:r>
              <a:rPr lang="en-US" dirty="0"/>
              <a:t>, </a:t>
            </a:r>
            <a:r>
              <a:rPr lang="en-US" dirty="0">
                <a:hlinkClick r:id="rId12" action="ppaction://hlinkfile" tooltip="London"/>
              </a:rPr>
              <a:t>London</a:t>
            </a:r>
            <a:endParaRPr lang="en-US" dirty="0"/>
          </a:p>
          <a:p>
            <a:pPr>
              <a:defRPr/>
            </a:pPr>
            <a:r>
              <a:rPr lang="en-US" dirty="0"/>
              <a:t>Differences between this painting and the one in the National Gallery, London:</a:t>
            </a:r>
            <a:br>
              <a:rPr lang="en-US" dirty="0"/>
            </a:br>
            <a:r>
              <a:rPr lang="en-US" dirty="0"/>
              <a:t>- in this picture the angel (without wings but with a red cloak) is pointing at the Infant Saint John</a:t>
            </a:r>
            <a:br>
              <a:rPr lang="en-US" dirty="0"/>
            </a:br>
            <a:r>
              <a:rPr lang="en-US" dirty="0"/>
              <a:t>- Saint John does not have a cross</a:t>
            </a:r>
            <a:br>
              <a:rPr lang="en-US" dirty="0"/>
            </a:br>
            <a:r>
              <a:rPr lang="en-US" dirty="0"/>
              <a:t>- the angel is looking at the Child beside him, while in the other version he is gazing outside the picture</a:t>
            </a:r>
            <a:br>
              <a:rPr lang="en-US" dirty="0"/>
            </a:br>
            <a:r>
              <a:rPr lang="en-US" dirty="0"/>
              <a:t>- the Virgin, Child and Saint John have no haloes; in the London painting the haloes are present.</a:t>
            </a:r>
            <a:br>
              <a:rPr lang="en-US" dirty="0"/>
            </a:br>
            <a:r>
              <a:rPr lang="en-US" dirty="0"/>
              <a:t>- the colors in this painting are darker than those Leonardo used in the later version</a:t>
            </a:r>
            <a:br>
              <a:rPr lang="en-US" dirty="0"/>
            </a:br>
            <a:endParaRPr lang="en-US" dirty="0"/>
          </a:p>
          <a:p>
            <a:pPr>
              <a:defRPr/>
            </a:pPr>
            <a:endParaRPr lang="pt-BR" dirty="0"/>
          </a:p>
        </p:txBody>
      </p:sp>
      <p:sp>
        <p:nvSpPr>
          <p:cNvPr id="4" name="Slide Number Placeholder 3"/>
          <p:cNvSpPr>
            <a:spLocks noGrp="1"/>
          </p:cNvSpPr>
          <p:nvPr>
            <p:ph type="sldNum" sz="quarter" idx="5"/>
          </p:nvPr>
        </p:nvSpPr>
        <p:spPr/>
        <p:txBody>
          <a:bodyPr/>
          <a:lstStyle/>
          <a:p>
            <a:pPr>
              <a:defRPr/>
            </a:pPr>
            <a:fld id="{05EBABB8-FAC1-412F-BCD6-2BFD7049349F}" type="slidenum">
              <a:rPr lang="pt-BR" smtClean="0"/>
              <a:pPr>
                <a:defRPr/>
              </a:pPr>
              <a:t>22</a:t>
            </a:fld>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100" i="1" dirty="0"/>
              <a:t>Virgin of the Rocks </a:t>
            </a:r>
            <a:endParaRPr lang="en-US" sz="1100" dirty="0"/>
          </a:p>
          <a:p>
            <a:r>
              <a:rPr lang="en-US" sz="1100" dirty="0" err="1"/>
              <a:t>Immacolata</a:t>
            </a:r>
            <a:r>
              <a:rPr lang="en-US" sz="1100" dirty="0"/>
              <a:t> at the church of San Francesco Grande in Milan</a:t>
            </a:r>
            <a:endParaRPr lang="en-US" dirty="0"/>
          </a:p>
          <a:p>
            <a:endParaRPr lang="en-US" dirty="0"/>
          </a:p>
          <a:p>
            <a:endParaRPr lang="en-US" dirty="0"/>
          </a:p>
          <a:p>
            <a:r>
              <a:rPr lang="en-US" dirty="0"/>
              <a:t>Evangelista e </a:t>
            </a:r>
            <a:r>
              <a:rPr lang="en-US" dirty="0" err="1"/>
              <a:t>Ambrogi</a:t>
            </a:r>
            <a:r>
              <a:rPr lang="en-US" dirty="0"/>
              <a:t> de </a:t>
            </a:r>
            <a:r>
              <a:rPr lang="en-US" dirty="0" err="1"/>
              <a:t>Predis</a:t>
            </a:r>
            <a:r>
              <a:rPr lang="en-US" dirty="0"/>
              <a:t> was assigned the task of carrying out the gilding, </a:t>
            </a:r>
            <a:r>
              <a:rPr lang="en-US" dirty="0" err="1"/>
              <a:t>colouring</a:t>
            </a:r>
            <a:r>
              <a:rPr lang="en-US" dirty="0"/>
              <a:t> and retouching with his brother</a:t>
            </a:r>
          </a:p>
          <a:p>
            <a:endParaRPr lang="en-US" dirty="0"/>
          </a:p>
          <a:p>
            <a:r>
              <a:rPr lang="en-US" dirty="0" err="1"/>
              <a:t>Primeira</a:t>
            </a:r>
            <a:r>
              <a:rPr lang="en-US" baseline="0" dirty="0"/>
              <a:t> </a:t>
            </a:r>
            <a:r>
              <a:rPr lang="en-US" baseline="0" dirty="0" err="1"/>
              <a:t>encomenda</a:t>
            </a:r>
            <a:r>
              <a:rPr lang="en-US" baseline="0" dirty="0"/>
              <a:t> e </a:t>
            </a:r>
            <a:r>
              <a:rPr lang="en-US" baseline="0" dirty="0" err="1"/>
              <a:t>primeiro</a:t>
            </a:r>
            <a:r>
              <a:rPr lang="en-US" baseline="0" dirty="0"/>
              <a:t> </a:t>
            </a:r>
            <a:r>
              <a:rPr lang="en-US" baseline="0" dirty="0" err="1"/>
              <a:t>processo</a:t>
            </a:r>
            <a:r>
              <a:rPr lang="en-US" baseline="0" dirty="0"/>
              <a:t> </a:t>
            </a:r>
            <a:r>
              <a:rPr lang="en-US" baseline="0" dirty="0" err="1"/>
              <a:t>por</a:t>
            </a:r>
            <a:r>
              <a:rPr lang="en-US" baseline="0" dirty="0"/>
              <a:t> </a:t>
            </a:r>
            <a:r>
              <a:rPr lang="en-US" baseline="0" dirty="0" err="1"/>
              <a:t>não</a:t>
            </a:r>
            <a:r>
              <a:rPr lang="en-US" baseline="0" dirty="0"/>
              <a:t> </a:t>
            </a:r>
            <a:r>
              <a:rPr lang="en-US" baseline="0" dirty="0" err="1"/>
              <a:t>ter</a:t>
            </a:r>
            <a:r>
              <a:rPr lang="en-US" baseline="0" dirty="0"/>
              <a:t> </a:t>
            </a:r>
            <a:r>
              <a:rPr lang="en-US" baseline="0" dirty="0" err="1"/>
              <a:t>pintado</a:t>
            </a:r>
            <a:r>
              <a:rPr lang="en-US" baseline="0" dirty="0"/>
              <a:t> o </a:t>
            </a:r>
            <a:r>
              <a:rPr lang="en-US" baseline="0" dirty="0" err="1"/>
              <a:t>que</a:t>
            </a:r>
            <a:r>
              <a:rPr lang="en-US" baseline="0" dirty="0"/>
              <a:t> </a:t>
            </a:r>
            <a:r>
              <a:rPr lang="en-US" baseline="0" dirty="0" err="1"/>
              <a:t>foi</a:t>
            </a:r>
            <a:r>
              <a:rPr lang="en-US" baseline="0" dirty="0"/>
              <a:t> </a:t>
            </a:r>
            <a:r>
              <a:rPr lang="en-US" baseline="0" dirty="0" err="1"/>
              <a:t>pedido</a:t>
            </a:r>
            <a:r>
              <a:rPr lang="en-US" baseline="0" dirty="0"/>
              <a:t> </a:t>
            </a:r>
            <a:r>
              <a:rPr lang="en-US" baseline="0" dirty="0" err="1"/>
              <a:t>pelo</a:t>
            </a:r>
            <a:r>
              <a:rPr lang="en-US" baseline="0" dirty="0"/>
              <a:t> </a:t>
            </a:r>
            <a:r>
              <a:rPr lang="en-US" baseline="0" dirty="0" err="1"/>
              <a:t>monge</a:t>
            </a:r>
            <a:endParaRPr lang="en-US" dirty="0"/>
          </a:p>
        </p:txBody>
      </p:sp>
      <p:sp>
        <p:nvSpPr>
          <p:cNvPr id="4" name="Slide Number Placeholder 3"/>
          <p:cNvSpPr>
            <a:spLocks noGrp="1"/>
          </p:cNvSpPr>
          <p:nvPr>
            <p:ph type="sldNum" sz="quarter" idx="5"/>
          </p:nvPr>
        </p:nvSpPr>
        <p:spPr/>
        <p:txBody>
          <a:bodyPr/>
          <a:lstStyle/>
          <a:p>
            <a:pPr>
              <a:defRPr/>
            </a:pPr>
            <a:fld id="{70D957F0-A150-4C3C-BA2F-30EF93C1B8C3}" type="slidenum">
              <a:rPr lang="pt-BR" smtClean="0"/>
              <a:pPr>
                <a:defRPr/>
              </a:pPr>
              <a:t>23</a:t>
            </a:fld>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a:defRPr/>
            </a:pPr>
            <a:r>
              <a:rPr lang="en-US" dirty="0"/>
              <a:t>25th April 1483, Leonardo was contracted to deliver an altarpiece which would decorate the chapel of the </a:t>
            </a:r>
            <a:r>
              <a:rPr lang="en-US" dirty="0" err="1"/>
              <a:t>Immacolata</a:t>
            </a:r>
            <a:r>
              <a:rPr lang="en-US" dirty="0"/>
              <a:t> at the church of San Francesco Grande in Milan</a:t>
            </a:r>
          </a:p>
          <a:p>
            <a:pPr>
              <a:defRPr/>
            </a:pPr>
            <a:r>
              <a:rPr lang="en-US" dirty="0"/>
              <a:t>Evangelista De </a:t>
            </a:r>
            <a:r>
              <a:rPr lang="en-US" dirty="0" err="1"/>
              <a:t>Predis</a:t>
            </a:r>
            <a:r>
              <a:rPr lang="en-US" dirty="0"/>
              <a:t> was assigned the task of carrying out the gilding, </a:t>
            </a:r>
            <a:r>
              <a:rPr lang="en-US" dirty="0" err="1"/>
              <a:t>colouring</a:t>
            </a:r>
            <a:r>
              <a:rPr lang="en-US" dirty="0"/>
              <a:t> and retouching with his brother </a:t>
            </a:r>
            <a:r>
              <a:rPr lang="en-US" dirty="0" err="1"/>
              <a:t>Ambrogi</a:t>
            </a:r>
            <a:endParaRPr lang="en-US" dirty="0"/>
          </a:p>
          <a:p>
            <a:pPr>
              <a:defRPr/>
            </a:pPr>
            <a:r>
              <a:rPr lang="en-US" dirty="0"/>
              <a:t>delivered before December 8th, the feast of the Immaculate Conception, (this strongly suggests that the artists already had a cartoon prepared), </a:t>
            </a:r>
          </a:p>
          <a:p>
            <a:pPr>
              <a:defRPr/>
            </a:pPr>
            <a:r>
              <a:rPr lang="en-US" dirty="0"/>
              <a:t>but as was typical of him he failed to comply; this piece then became the source of two lengthy lawsuits which lasted for the many, many years. </a:t>
            </a:r>
            <a:endParaRPr lang="pt-BR" b="1" dirty="0"/>
          </a:p>
          <a:p>
            <a:pPr>
              <a:defRPr/>
            </a:pPr>
            <a:r>
              <a:rPr lang="en-US" dirty="0"/>
              <a:t>Two versions of this painting exist, one at the Louvre in Paris and the second held by the National Gallery in London. Experts have studied both closely and consider the Louvre version to be entirely by Leonardo, while the National Gallery version is still the source of some debate</a:t>
            </a:r>
          </a:p>
          <a:p>
            <a:pPr>
              <a:defRPr/>
            </a:pPr>
            <a:r>
              <a:rPr lang="en-US" dirty="0"/>
              <a:t>It appears that the style of the Louvre version belongs more to the 1480s and this painting was probably completed early in 1490</a:t>
            </a:r>
          </a:p>
          <a:p>
            <a:pPr>
              <a:defRPr/>
            </a:pPr>
            <a:r>
              <a:rPr lang="en-US" dirty="0"/>
              <a:t>The </a:t>
            </a:r>
            <a:r>
              <a:rPr lang="en-US" i="1" dirty="0"/>
              <a:t>Virgin</a:t>
            </a:r>
            <a:r>
              <a:rPr lang="en-US" dirty="0"/>
              <a:t> or </a:t>
            </a:r>
            <a:r>
              <a:rPr lang="en-US" i="1" dirty="0"/>
              <a:t>Madonna of the Rocks </a:t>
            </a:r>
            <a:r>
              <a:rPr lang="en-US" dirty="0"/>
              <a:t>is the first work that Leonardo executed in Milan</a:t>
            </a:r>
          </a:p>
          <a:p>
            <a:pPr>
              <a:defRPr/>
            </a:pPr>
            <a:r>
              <a:rPr lang="en-US" dirty="0"/>
              <a:t>The Louvre version, considered to be wholly by Leonardo, is set in the autumn. The original sketches showed the angel as very feminine; this was changed in the final painting where the angel can be seen as either male or female. It was first mentioned as being in the royal collection at Fontainebleau in 1625</a:t>
            </a:r>
          </a:p>
          <a:p>
            <a:pPr>
              <a:defRPr/>
            </a:pPr>
            <a:endParaRPr lang="en-US" dirty="0"/>
          </a:p>
          <a:p>
            <a:pPr>
              <a:defRPr/>
            </a:pPr>
            <a:r>
              <a:rPr lang="en-US" b="1" i="1" dirty="0"/>
              <a:t>Virgin of the Rocks (Louvre)</a:t>
            </a:r>
            <a:r>
              <a:rPr lang="en-US" dirty="0"/>
              <a:t> </a:t>
            </a:r>
            <a:r>
              <a:rPr lang="en-US" b="1" dirty="0">
                <a:hlinkClick r:id="rId3" action="ppaction://hlinkfile" tooltip="Leonardo Da Vinci"/>
              </a:rPr>
              <a:t>Leonardo Da Vinci</a:t>
            </a:r>
            <a:r>
              <a:rPr lang="en-US" dirty="0"/>
              <a:t>, </a:t>
            </a:r>
            <a:r>
              <a:rPr lang="en-US" dirty="0">
                <a:hlinkClick r:id="rId4" action="ppaction://hlinkfile" tooltip="1483"/>
              </a:rPr>
              <a:t>1483</a:t>
            </a:r>
            <a:r>
              <a:rPr lang="en-US" dirty="0"/>
              <a:t>-</a:t>
            </a:r>
            <a:r>
              <a:rPr lang="en-US" dirty="0">
                <a:hlinkClick r:id="rId5" action="ppaction://hlinkfile" tooltip="1486"/>
              </a:rPr>
              <a:t>1486</a:t>
            </a:r>
            <a:r>
              <a:rPr lang="en-US" dirty="0"/>
              <a:t> </a:t>
            </a:r>
            <a:r>
              <a:rPr lang="en-US" dirty="0">
                <a:hlinkClick r:id="rId6" action="ppaction://hlinkfile" tooltip="Oil painting"/>
              </a:rPr>
              <a:t>Oil on panel (transferred to canvas)</a:t>
            </a:r>
            <a:r>
              <a:rPr lang="en-US" dirty="0"/>
              <a:t> 199 × 122 cm, 78.3 × 48.0 in </a:t>
            </a:r>
            <a:r>
              <a:rPr lang="en-US" dirty="0">
                <a:hlinkClick r:id="rId7" action="ppaction://hlinkfile" tooltip="Louvre"/>
              </a:rPr>
              <a:t>Louvre</a:t>
            </a:r>
            <a:r>
              <a:rPr lang="en-US" dirty="0"/>
              <a:t>, </a:t>
            </a:r>
            <a:r>
              <a:rPr lang="en-US" dirty="0">
                <a:hlinkClick r:id="rId8" action="ppaction://hlinkfile" tooltip="Paris"/>
              </a:rPr>
              <a:t>Paris</a:t>
            </a:r>
            <a:endParaRPr lang="en-US" dirty="0"/>
          </a:p>
          <a:p>
            <a:pPr>
              <a:defRPr/>
            </a:pPr>
            <a:endParaRPr lang="en-US" dirty="0"/>
          </a:p>
          <a:p>
            <a:pPr>
              <a:defRPr/>
            </a:pPr>
            <a:r>
              <a:rPr lang="en-US" b="1" i="1" dirty="0"/>
              <a:t>Virgin of the Rocks (London)</a:t>
            </a:r>
            <a:r>
              <a:rPr lang="en-US" dirty="0"/>
              <a:t> </a:t>
            </a:r>
            <a:r>
              <a:rPr lang="en-US" b="1" dirty="0">
                <a:hlinkClick r:id="rId3" action="ppaction://hlinkfile" tooltip="Leonardo Da Vinci"/>
              </a:rPr>
              <a:t>Leonardo Da Vinci</a:t>
            </a:r>
            <a:r>
              <a:rPr lang="en-US" dirty="0"/>
              <a:t>, </a:t>
            </a:r>
            <a:r>
              <a:rPr lang="en-US" dirty="0">
                <a:hlinkClick r:id="rId9" action="ppaction://hlinkfile" tooltip="1495"/>
              </a:rPr>
              <a:t>1495</a:t>
            </a:r>
            <a:r>
              <a:rPr lang="en-US" dirty="0"/>
              <a:t>-</a:t>
            </a:r>
            <a:r>
              <a:rPr lang="en-US" dirty="0">
                <a:hlinkClick r:id="rId10" action="ppaction://hlinkfile" tooltip="1508"/>
              </a:rPr>
              <a:t>1508</a:t>
            </a:r>
            <a:r>
              <a:rPr lang="en-US" dirty="0"/>
              <a:t> </a:t>
            </a:r>
            <a:r>
              <a:rPr lang="en-US" dirty="0">
                <a:hlinkClick r:id="rId6" action="ppaction://hlinkfile" tooltip="Oil painting"/>
              </a:rPr>
              <a:t>Oil on panel</a:t>
            </a:r>
            <a:r>
              <a:rPr lang="en-US" dirty="0"/>
              <a:t> 189.5 × 120 cm, 74.6 × 47.25 in </a:t>
            </a:r>
            <a:r>
              <a:rPr lang="en-US" dirty="0">
                <a:hlinkClick r:id="rId11" action="ppaction://hlinkfile" tooltip="National Gallery, London"/>
              </a:rPr>
              <a:t>National Gallery</a:t>
            </a:r>
            <a:r>
              <a:rPr lang="en-US" dirty="0"/>
              <a:t>, </a:t>
            </a:r>
            <a:r>
              <a:rPr lang="en-US" dirty="0">
                <a:hlinkClick r:id="rId12" action="ppaction://hlinkfile" tooltip="London"/>
              </a:rPr>
              <a:t>London</a:t>
            </a:r>
            <a:endParaRPr lang="en-US" dirty="0"/>
          </a:p>
          <a:p>
            <a:pPr>
              <a:defRPr/>
            </a:pPr>
            <a:r>
              <a:rPr lang="en-US" dirty="0"/>
              <a:t>Differences between this painting and the one in the National Gallery, London:</a:t>
            </a:r>
            <a:br>
              <a:rPr lang="en-US" dirty="0"/>
            </a:br>
            <a:r>
              <a:rPr lang="en-US" dirty="0"/>
              <a:t>- in this picture the angel (without wings but with a red cloak) is pointing at the Infant Saint John</a:t>
            </a:r>
            <a:br>
              <a:rPr lang="en-US" dirty="0"/>
            </a:br>
            <a:r>
              <a:rPr lang="en-US" dirty="0"/>
              <a:t>- Saint John does not have a cross</a:t>
            </a:r>
            <a:br>
              <a:rPr lang="en-US" dirty="0"/>
            </a:br>
            <a:r>
              <a:rPr lang="en-US" dirty="0"/>
              <a:t>- the angel is looking at the Child beside him, while in the other version he is gazing outside the picture</a:t>
            </a:r>
            <a:br>
              <a:rPr lang="en-US" dirty="0"/>
            </a:br>
            <a:r>
              <a:rPr lang="en-US" dirty="0"/>
              <a:t>- the Virgin, Child and Saint John have no haloes; in the London painting the haloes are present.</a:t>
            </a:r>
            <a:br>
              <a:rPr lang="en-US" dirty="0"/>
            </a:br>
            <a:r>
              <a:rPr lang="en-US" dirty="0"/>
              <a:t>- the colors in this painting are darker than those Leonardo used in the later version</a:t>
            </a:r>
            <a:br>
              <a:rPr lang="en-US" dirty="0"/>
            </a:br>
            <a:endParaRPr lang="en-US" dirty="0"/>
          </a:p>
          <a:p>
            <a:pPr>
              <a:defRPr/>
            </a:pPr>
            <a:endParaRPr lang="pt-BR" dirty="0"/>
          </a:p>
        </p:txBody>
      </p:sp>
      <p:sp>
        <p:nvSpPr>
          <p:cNvPr id="4" name="Slide Number Placeholder 3"/>
          <p:cNvSpPr>
            <a:spLocks noGrp="1"/>
          </p:cNvSpPr>
          <p:nvPr>
            <p:ph type="sldNum" sz="quarter" idx="5"/>
          </p:nvPr>
        </p:nvSpPr>
        <p:spPr/>
        <p:txBody>
          <a:bodyPr/>
          <a:lstStyle/>
          <a:p>
            <a:pPr>
              <a:defRPr/>
            </a:pPr>
            <a:fld id="{05EBABB8-FAC1-412F-BCD6-2BFD7049349F}" type="slidenum">
              <a:rPr lang="pt-BR" smtClean="0"/>
              <a:pPr>
                <a:defRPr/>
              </a:pPr>
              <a:t>24</a:t>
            </a:fld>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a:t>https://pt.wikipedia.org/wiki/Dama_com_Arminho   </a:t>
            </a:r>
          </a:p>
          <a:p>
            <a:r>
              <a:rPr lang="pt-BR" dirty="0"/>
              <a:t>1798 pelo príncipe Adam </a:t>
            </a:r>
            <a:r>
              <a:rPr lang="pt-BR" dirty="0" err="1"/>
              <a:t>Jerzi</a:t>
            </a:r>
            <a:r>
              <a:rPr lang="pt-BR" dirty="0"/>
              <a:t> </a:t>
            </a:r>
            <a:r>
              <a:rPr lang="pt-BR" dirty="0" err="1"/>
              <a:t>Czartoryski</a:t>
            </a:r>
            <a:r>
              <a:rPr lang="pt-BR" dirty="0"/>
              <a:t>, exposto em Cracóvia a partir de 1876. </a:t>
            </a:r>
          </a:p>
          <a:p>
            <a:endParaRPr lang="pt-BR" dirty="0"/>
          </a:p>
          <a:p>
            <a:r>
              <a:rPr lang="pt-BR" dirty="0"/>
              <a:t>https://www.publico.pt/2016/12/29/culturaipsilon/noticia/polonia-adquire-coleccao-de-arte-que-contem-a-dama-com-arminho-de-da-vinci-1756492</a:t>
            </a:r>
          </a:p>
          <a:p>
            <a:endParaRPr lang="pt-BR" i="1" dirty="0"/>
          </a:p>
          <a:p>
            <a:r>
              <a:rPr lang="pt-BR" i="1" dirty="0"/>
              <a:t>AFP  </a:t>
            </a:r>
            <a:r>
              <a:rPr lang="pt-BR" dirty="0"/>
              <a:t>29 de Dezembro de 2016</a:t>
            </a:r>
          </a:p>
          <a:p>
            <a:pPr marL="0" marR="0" indent="0" algn="l" defTabSz="914400" rtl="0" eaLnBrk="0" fontAlgn="base" latinLnBrk="0" hangingPunct="0">
              <a:lnSpc>
                <a:spcPct val="100000"/>
              </a:lnSpc>
              <a:spcBef>
                <a:spcPct val="30000"/>
              </a:spcBef>
              <a:spcAft>
                <a:spcPct val="0"/>
              </a:spcAft>
              <a:buClrTx/>
              <a:buSzTx/>
              <a:buFontTx/>
              <a:buNone/>
              <a:tabLst/>
              <a:defRPr/>
            </a:pPr>
            <a:r>
              <a:rPr lang="pt-BR" b="1" dirty="0"/>
              <a:t>Polónia adquire </a:t>
            </a:r>
            <a:r>
              <a:rPr lang="pt-BR" b="1" dirty="0" err="1"/>
              <a:t>colecção</a:t>
            </a:r>
            <a:r>
              <a:rPr lang="pt-BR" b="1" dirty="0"/>
              <a:t> de arte que contém a </a:t>
            </a:r>
            <a:r>
              <a:rPr lang="pt-BR" b="1" i="1" dirty="0"/>
              <a:t>Dama com Arminho</a:t>
            </a:r>
            <a:r>
              <a:rPr lang="pt-BR" b="1" dirty="0"/>
              <a:t>, de Leonardo da Vinci </a:t>
            </a:r>
          </a:p>
          <a:p>
            <a:r>
              <a:rPr lang="pt-BR" dirty="0"/>
              <a:t>Museu Nacional de Cracóvia</a:t>
            </a: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25</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br>
              <a:rPr lang="en-US" sz="1100" dirty="0"/>
            </a:br>
            <a:endParaRPr lang="en-US" dirty="0"/>
          </a:p>
          <a:p>
            <a:r>
              <a:rPr lang="en-US" sz="1100" b="1" dirty="0"/>
              <a:t>1486 Portrait of a Musician</a:t>
            </a:r>
            <a:br>
              <a:rPr lang="en-US" sz="1100" dirty="0"/>
            </a:br>
            <a:r>
              <a:rPr lang="en-US" sz="1100" dirty="0"/>
              <a:t>16,9 x 12,2 in (43 x 31 cm) – oil on wood - </a:t>
            </a:r>
            <a:r>
              <a:rPr lang="en-US" sz="1100" dirty="0" err="1"/>
              <a:t>Ambrosiana</a:t>
            </a:r>
            <a:r>
              <a:rPr lang="en-US" sz="1100" dirty="0"/>
              <a:t> Art Gallery, Milan The portrait, in oils on a wooden panel, 16,9 x 12,2 in (43 x 31 cm), was painted in 1486. It is inside the </a:t>
            </a:r>
            <a:r>
              <a:rPr lang="en-US" sz="1100" dirty="0" err="1"/>
              <a:t>Ambrosiana</a:t>
            </a:r>
            <a:r>
              <a:rPr lang="en-US" sz="1100" dirty="0"/>
              <a:t> Art Gallery. The subject is thought to be </a:t>
            </a:r>
            <a:r>
              <a:rPr lang="en-US" sz="1100" dirty="0" err="1"/>
              <a:t>Franchino</a:t>
            </a:r>
            <a:r>
              <a:rPr lang="en-US" sz="1100" dirty="0"/>
              <a:t> </a:t>
            </a:r>
            <a:r>
              <a:rPr lang="en-US" sz="1100" dirty="0" err="1"/>
              <a:t>Gaffurio</a:t>
            </a:r>
            <a:r>
              <a:rPr lang="en-US" sz="1100" dirty="0"/>
              <a:t>, choirmaster of Milan Cathedral from 1484, who also frequented the court of the Duke of Milan and was certainly amongst Leonardo’s friends. In 1904, it was decided to remove the layer of varnish at the bottom of the painting, which had previously covered the right hand and the manuscript showing the notes and lines of a musical score. Some areas of the painting, such as the tunic, were done quickly and are probably not by Leonardo; the work has been repainted on several occasions over the years.</a:t>
            </a:r>
          </a:p>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26</a:t>
            </a:fld>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t>Madonna </a:t>
            </a:r>
            <a:r>
              <a:rPr lang="en-US" sz="1100" b="1" dirty="0" err="1"/>
              <a:t>Litta</a:t>
            </a:r>
            <a:r>
              <a:rPr lang="en-US" sz="1100" dirty="0"/>
              <a:t> c. 1490-91 Tempera on canvas, transferred from panel 16 1/2 x 13 in. (42 x 33 cm) Hermitage, St. Petersburg </a:t>
            </a:r>
            <a:r>
              <a:rPr lang="en-US" sz="1100" b="1" dirty="0"/>
              <a:t>...</a:t>
            </a:r>
            <a:br>
              <a:rPr lang="en-US" sz="1100" dirty="0"/>
            </a:br>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27</a:t>
            </a:fld>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r>
              <a:rPr lang="en-US" sz="1100" b="1" dirty="0"/>
              <a:t>1490-1495 Portrait of a Lady - La Belle </a:t>
            </a:r>
            <a:r>
              <a:rPr lang="en-US" sz="1100" b="1" dirty="0" err="1"/>
              <a:t>Ferronnière</a:t>
            </a:r>
            <a:br>
              <a:rPr lang="en-US" sz="1100" dirty="0"/>
            </a:br>
            <a:r>
              <a:rPr lang="en-US" sz="1100" dirty="0"/>
              <a:t>24,8 x 17,7 in (63 x 45 cm) – oil on wood - </a:t>
            </a:r>
            <a:r>
              <a:rPr lang="en-US" sz="1100" dirty="0" err="1"/>
              <a:t>Musée</a:t>
            </a:r>
            <a:r>
              <a:rPr lang="en-US" sz="1100" dirty="0"/>
              <a:t> du Louvre, Paris "La Belle </a:t>
            </a:r>
            <a:r>
              <a:rPr lang="en-US" sz="1100" dirty="0" err="1"/>
              <a:t>Ferronnière</a:t>
            </a:r>
            <a:r>
              <a:rPr lang="en-US" sz="1100" dirty="0"/>
              <a:t>" was painted in oils on a panel 24,8 x 17,7 in (63 x 45 cm) between 1490 and 1495. It is housed in the Louvre, in Paris. The title by which the painting is universally known, “La Belle </a:t>
            </a:r>
            <a:r>
              <a:rPr lang="en-US" sz="1100" dirty="0" err="1"/>
              <a:t>Ferronnière</a:t>
            </a:r>
            <a:r>
              <a:rPr lang="en-US" sz="1100" dirty="0"/>
              <a:t>”, means “the ironmonger’s beautiful wife” and is simply the result of a misunderstanding that arose in the 18th century when an inventory confused this portrait with one of another woman. Opinion as to the identity of the </a:t>
            </a:r>
            <a:r>
              <a:rPr lang="en-US" sz="1100" dirty="0" err="1"/>
              <a:t>Ferronnière</a:t>
            </a:r>
            <a:r>
              <a:rPr lang="en-US" sz="1100" dirty="0"/>
              <a:t> has varied between Cecilia </a:t>
            </a:r>
            <a:r>
              <a:rPr lang="en-US" sz="1100" dirty="0" err="1"/>
              <a:t>Gallerani</a:t>
            </a:r>
            <a:r>
              <a:rPr lang="en-US" sz="1100" dirty="0"/>
              <a:t> (see Lady with the Ermine), </a:t>
            </a:r>
            <a:r>
              <a:rPr lang="en-US" sz="1100" dirty="0" err="1"/>
              <a:t>Elisabetta</a:t>
            </a:r>
            <a:r>
              <a:rPr lang="en-US" sz="1100" dirty="0"/>
              <a:t> Gonzaga and </a:t>
            </a:r>
            <a:r>
              <a:rPr lang="en-US" sz="1100" dirty="0" err="1"/>
              <a:t>Lucrezia</a:t>
            </a:r>
            <a:r>
              <a:rPr lang="en-US" sz="1100" dirty="0"/>
              <a:t> </a:t>
            </a:r>
            <a:r>
              <a:rPr lang="en-US" sz="1100" dirty="0" err="1"/>
              <a:t>Crivelli</a:t>
            </a:r>
            <a:r>
              <a:rPr lang="en-US" sz="1100" dirty="0"/>
              <a:t>.</a:t>
            </a:r>
            <a:br>
              <a:rPr lang="en-US" sz="1100" dirty="0"/>
            </a:br>
            <a:endParaRPr lang="en-US" sz="1100"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28</a:t>
            </a:fld>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1" dirty="0"/>
              <a:t>1494-1498 The Last Supper </a:t>
            </a:r>
            <a:br>
              <a:rPr lang="en-US" sz="1100" dirty="0"/>
            </a:br>
            <a:r>
              <a:rPr lang="en-US" sz="1100" dirty="0"/>
              <a:t>181,1 x 346,4 in (460 x 880 cm) - mural painting with tempera and oils - Santa Maria </a:t>
            </a:r>
            <a:r>
              <a:rPr lang="en-US" sz="1100" dirty="0" err="1"/>
              <a:t>delle</a:t>
            </a:r>
            <a:r>
              <a:rPr lang="en-US" sz="1100" dirty="0"/>
              <a:t> Grazie, Milan</a:t>
            </a:r>
            <a:r>
              <a:rPr lang="en-US" dirty="0"/>
              <a:t> </a:t>
            </a:r>
            <a:r>
              <a:rPr lang="en-US" sz="1100" dirty="0"/>
              <a:t>The Last Supper (also known as The Cenacle) is painted in tempera and oils on two preparatory chalk layers over plaster. The painting measures 181,1 x 346,4 in (460 x 880 cm) and was executed between 1494 and 1497. In his letter of 8 February 1498 dedicating his treatise "De </a:t>
            </a:r>
            <a:r>
              <a:rPr lang="en-US" sz="1100" dirty="0" err="1"/>
              <a:t>divina</a:t>
            </a:r>
            <a:r>
              <a:rPr lang="en-US" sz="1100" dirty="0"/>
              <a:t> </a:t>
            </a:r>
            <a:r>
              <a:rPr lang="en-US" sz="1100" dirty="0" err="1"/>
              <a:t>proportione</a:t>
            </a:r>
            <a:r>
              <a:rPr lang="en-US" sz="1100" dirty="0"/>
              <a:t>" to </a:t>
            </a:r>
            <a:r>
              <a:rPr lang="en-US" sz="1100" dirty="0" err="1"/>
              <a:t>Ludovico</a:t>
            </a:r>
            <a:r>
              <a:rPr lang="en-US" sz="1100" dirty="0"/>
              <a:t> the Moor, Luca </a:t>
            </a:r>
            <a:r>
              <a:rPr lang="en-US" sz="1100" dirty="0" err="1"/>
              <a:t>Pacioli</a:t>
            </a:r>
            <a:r>
              <a:rPr lang="en-US" sz="1100" dirty="0"/>
              <a:t> refers to it as already finished. The Cenacle is the greatest of Leonardo’s paintings and the only one of his frescoes to have survived. It depicts the scene of the Eucharist at the moment when Christ says, “One of you shall betray me”. Judas feels he is being accused. St. James the Great is stunned and throws his arms wide; beside him, St. Philip clutches his hands to his breast. St. Peter leans forward impulsively, while in front of him, Judas steps back, looking guilty. At the far right of the table, from left to right, St. Matthew, St. Thaddeus and St. Simon’s agitated gestures express their bewilderment and incredulity. In the center, Christ is portrayed with his arms open on the table. The scene takes place in a virtual area that extends the walls of the supper room. The added virtual light coming from the left corresponds to the real light in the room, which in fact has windows in the left-hand wall.</a:t>
            </a:r>
          </a:p>
          <a:p>
            <a:r>
              <a:rPr lang="pt-BR" sz="1100" i="1" dirty="0" err="1"/>
              <a:t>The</a:t>
            </a:r>
            <a:r>
              <a:rPr lang="pt-BR" sz="1100" i="1" dirty="0"/>
              <a:t> </a:t>
            </a:r>
            <a:r>
              <a:rPr lang="pt-BR" sz="1100" i="1" dirty="0" err="1"/>
              <a:t>Last</a:t>
            </a:r>
            <a:r>
              <a:rPr lang="pt-BR" sz="1100" i="1" dirty="0"/>
              <a:t> </a:t>
            </a:r>
            <a:r>
              <a:rPr lang="pt-BR" sz="1100" i="1" dirty="0" err="1"/>
              <a:t>Supper</a:t>
            </a:r>
            <a:r>
              <a:rPr lang="pt-BR" sz="1100" dirty="0"/>
              <a:t> </a:t>
            </a:r>
            <a:br>
              <a:rPr lang="pt-BR" sz="1100" dirty="0"/>
            </a:br>
            <a:r>
              <a:rPr lang="pt-BR" sz="1100" dirty="0"/>
              <a:t>1498 (180 Kb); Fresco, 460 x 880 cm (15 x 29 </a:t>
            </a:r>
            <a:r>
              <a:rPr lang="pt-BR" sz="1100" dirty="0" err="1"/>
              <a:t>ft</a:t>
            </a:r>
            <a:r>
              <a:rPr lang="pt-BR" sz="1100" dirty="0"/>
              <a:t>); </a:t>
            </a:r>
            <a:r>
              <a:rPr lang="pt-BR" sz="1100" dirty="0" err="1"/>
              <a:t>Convent</a:t>
            </a:r>
            <a:r>
              <a:rPr lang="pt-BR" sz="1100" dirty="0"/>
              <a:t> </a:t>
            </a:r>
            <a:r>
              <a:rPr lang="pt-BR" sz="1100" dirty="0" err="1"/>
              <a:t>of</a:t>
            </a:r>
            <a:r>
              <a:rPr lang="pt-BR" sz="1100" dirty="0"/>
              <a:t> Santa Maria </a:t>
            </a:r>
            <a:r>
              <a:rPr lang="pt-BR" sz="1100" dirty="0" err="1"/>
              <a:t>delle</a:t>
            </a:r>
            <a:r>
              <a:rPr lang="pt-BR" sz="1100" dirty="0"/>
              <a:t> </a:t>
            </a:r>
            <a:r>
              <a:rPr lang="pt-BR" sz="1100" dirty="0" err="1"/>
              <a:t>Grazie</a:t>
            </a:r>
            <a:r>
              <a:rPr lang="pt-BR" sz="1100" dirty="0"/>
              <a:t> (</a:t>
            </a:r>
            <a:r>
              <a:rPr lang="pt-BR" sz="1100" dirty="0" err="1"/>
              <a:t>Refectory</a:t>
            </a:r>
            <a:r>
              <a:rPr lang="pt-BR" sz="1100" dirty="0"/>
              <a:t>), Milan </a:t>
            </a:r>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29</a:t>
            </a:fld>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Last Supper by Leonardo </a:t>
            </a:r>
            <a:r>
              <a:rPr lang="en-US" dirty="0" err="1"/>
              <a:t>da</a:t>
            </a:r>
            <a:r>
              <a:rPr lang="en-US" dirty="0"/>
              <a:t> Vinci, Detail. Similarities of Leda (see first two images) and the figure at the right hand of Jesus who supposedly is not the apostle John, but Mary Magdalene. In fantasy Novels like the Da Vinci Code there are remarks on the color scheme of the garments: Jesus wears a red blouse with royal blue cape; John/Mary wears a royal blue blouse with red cape — perhaps symbolizing some bond.</a:t>
            </a:r>
            <a:br>
              <a:rPr lang="en-US" dirty="0"/>
            </a:br>
            <a:endParaRPr lang="en-US" dirty="0"/>
          </a:p>
          <a:p>
            <a:r>
              <a:rPr lang="pt-BR" dirty="0"/>
              <a:t>http://www.mlahanas.de/Greeks/Mythology/Leda.html</a:t>
            </a:r>
          </a:p>
          <a:p>
            <a:endParaRPr lang="pt-BR" dirty="0"/>
          </a:p>
          <a:p>
            <a:r>
              <a:rPr lang="pt-BR" dirty="0"/>
              <a:t>Michael </a:t>
            </a:r>
            <a:r>
              <a:rPr lang="pt-BR" dirty="0" err="1"/>
              <a:t>Lahanas</a:t>
            </a:r>
            <a:endParaRPr lang="pt-BR" dirty="0"/>
          </a:p>
          <a:p>
            <a:endParaRPr lang="pt-BR" dirty="0"/>
          </a:p>
        </p:txBody>
      </p:sp>
      <p:sp>
        <p:nvSpPr>
          <p:cNvPr id="4" name="Slide Number Placeholder 3"/>
          <p:cNvSpPr>
            <a:spLocks noGrp="1"/>
          </p:cNvSpPr>
          <p:nvPr>
            <p:ph type="sldNum" sz="quarter" idx="10"/>
          </p:nvPr>
        </p:nvSpPr>
        <p:spPr/>
        <p:txBody>
          <a:bodyPr/>
          <a:lstStyle/>
          <a:p>
            <a:pPr>
              <a:defRPr/>
            </a:pPr>
            <a:fld id="{5F0A0028-4891-45B6-A1B7-07E62E9A10E8}" type="slidenum">
              <a:rPr lang="pt-BR" smtClean="0"/>
              <a:pPr>
                <a:defRPr/>
              </a:pPr>
              <a:t>30</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4</a:t>
            </a:fld>
            <a:endParaRPr 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1" dirty="0"/>
              <a:t>1494-1498 The Last Supper </a:t>
            </a:r>
            <a:br>
              <a:rPr lang="en-US" sz="1100" dirty="0"/>
            </a:br>
            <a:r>
              <a:rPr lang="en-US" sz="1100" dirty="0"/>
              <a:t>181,1 x 346,4 in (460 x 880 cm) - mural painting with tempera and oils - Santa Maria </a:t>
            </a:r>
            <a:r>
              <a:rPr lang="en-US" sz="1100" dirty="0" err="1"/>
              <a:t>delle</a:t>
            </a:r>
            <a:r>
              <a:rPr lang="en-US" sz="1100" dirty="0"/>
              <a:t> Grazie, Milan</a:t>
            </a:r>
            <a:r>
              <a:rPr lang="en-US" dirty="0"/>
              <a:t> </a:t>
            </a:r>
            <a:r>
              <a:rPr lang="en-US" sz="1100" dirty="0"/>
              <a:t>The Last Supper (also known as The Cenacle) is painted in tempera and oils on two preparatory chalk layers over plaster. The painting measures 181,1 x 346,4 in (460 x 880 cm) and was executed between 1494 and 1497. In his letter of 8 February 1498 dedicating his treatise "De </a:t>
            </a:r>
            <a:r>
              <a:rPr lang="en-US" sz="1100" dirty="0" err="1"/>
              <a:t>divina</a:t>
            </a:r>
            <a:r>
              <a:rPr lang="en-US" sz="1100" dirty="0"/>
              <a:t> </a:t>
            </a:r>
            <a:r>
              <a:rPr lang="en-US" sz="1100" dirty="0" err="1"/>
              <a:t>proportione</a:t>
            </a:r>
            <a:r>
              <a:rPr lang="en-US" sz="1100" dirty="0"/>
              <a:t>" to </a:t>
            </a:r>
            <a:r>
              <a:rPr lang="en-US" sz="1100" dirty="0" err="1"/>
              <a:t>Ludovico</a:t>
            </a:r>
            <a:r>
              <a:rPr lang="en-US" sz="1100" dirty="0"/>
              <a:t> the Moor, Luca </a:t>
            </a:r>
            <a:r>
              <a:rPr lang="en-US" sz="1100" dirty="0" err="1"/>
              <a:t>Pacioli</a:t>
            </a:r>
            <a:r>
              <a:rPr lang="en-US" sz="1100" dirty="0"/>
              <a:t> refers to it as already finished. The Cenacle is the greatest of Leonardo’s paintings and the only one of his frescoes to have survived. It depicts the scene of the Eucharist at the moment when Christ says, “One of you shall betray me”. Judas feels he is being accused. St. James the Great is stunned and throws his arms wide; beside him, St. Philip clutches his hands to his breast. St. Peter leans forward impulsively, while in front of him, Judas steps back, looking guilty. At the far right of the table, from left to right, St. Matthew, St. Thaddeus and St. Simon’s agitated gestures express their bewilderment and incredulity. In the center, Christ is portrayed with his arms open on the table. The scene takes place in a virtual area that extends the walls of the supper room. The added virtual light coming from the left corresponds to the real light in the room, which in fact has windows in the left-hand wall.</a:t>
            </a:r>
          </a:p>
          <a:p>
            <a:r>
              <a:rPr lang="pt-BR" sz="1100" i="1" dirty="0" err="1"/>
              <a:t>The</a:t>
            </a:r>
            <a:r>
              <a:rPr lang="pt-BR" sz="1100" i="1" dirty="0"/>
              <a:t> </a:t>
            </a:r>
            <a:r>
              <a:rPr lang="pt-BR" sz="1100" i="1" dirty="0" err="1"/>
              <a:t>Last</a:t>
            </a:r>
            <a:r>
              <a:rPr lang="pt-BR" sz="1100" i="1" dirty="0"/>
              <a:t> </a:t>
            </a:r>
            <a:r>
              <a:rPr lang="pt-BR" sz="1100" i="1" dirty="0" err="1"/>
              <a:t>Supper</a:t>
            </a:r>
            <a:r>
              <a:rPr lang="pt-BR" sz="1100" dirty="0"/>
              <a:t> </a:t>
            </a:r>
            <a:br>
              <a:rPr lang="pt-BR" sz="1100" dirty="0"/>
            </a:br>
            <a:r>
              <a:rPr lang="pt-BR" sz="1100" dirty="0"/>
              <a:t>1498 (180 Kb); Fresco, 460 x 880 cm (15 x 29 </a:t>
            </a:r>
            <a:r>
              <a:rPr lang="pt-BR" sz="1100" dirty="0" err="1"/>
              <a:t>ft</a:t>
            </a:r>
            <a:r>
              <a:rPr lang="pt-BR" sz="1100" dirty="0"/>
              <a:t>); </a:t>
            </a:r>
            <a:r>
              <a:rPr lang="pt-BR" sz="1100" dirty="0" err="1"/>
              <a:t>Convent</a:t>
            </a:r>
            <a:r>
              <a:rPr lang="pt-BR" sz="1100" dirty="0"/>
              <a:t> </a:t>
            </a:r>
            <a:r>
              <a:rPr lang="pt-BR" sz="1100" dirty="0" err="1"/>
              <a:t>of</a:t>
            </a:r>
            <a:r>
              <a:rPr lang="pt-BR" sz="1100" dirty="0"/>
              <a:t> Santa Maria </a:t>
            </a:r>
            <a:r>
              <a:rPr lang="pt-BR" sz="1100" dirty="0" err="1"/>
              <a:t>delle</a:t>
            </a:r>
            <a:r>
              <a:rPr lang="pt-BR" sz="1100" dirty="0"/>
              <a:t> </a:t>
            </a:r>
            <a:r>
              <a:rPr lang="pt-BR" sz="1100" dirty="0" err="1"/>
              <a:t>Grazie</a:t>
            </a:r>
            <a:r>
              <a:rPr lang="pt-BR" sz="1100" dirty="0"/>
              <a:t> (</a:t>
            </a:r>
            <a:r>
              <a:rPr lang="pt-BR" sz="1100" dirty="0" err="1"/>
              <a:t>Refectory</a:t>
            </a:r>
            <a:r>
              <a:rPr lang="pt-BR" sz="1100" dirty="0"/>
              <a:t>), Milan </a:t>
            </a:r>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31</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32</a:t>
            </a:fld>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7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Louvre Abu Dhabi, the new Emirati branch of the Parisian museum that </a:t>
            </a:r>
            <a:r>
              <a:rPr lang="en-US" sz="1200" u="sng" kern="1200" dirty="0">
                <a:solidFill>
                  <a:schemeClr val="tx1"/>
                </a:solidFill>
                <a:effectLst/>
                <a:latin typeface="+mn-lt"/>
                <a:ea typeface="+mn-ea"/>
                <a:cs typeface="+mn-cs"/>
                <a:hlinkClick r:id="rId3"/>
              </a:rPr>
              <a:t>opened last month</a:t>
            </a:r>
            <a:r>
              <a:rPr lang="en-US" sz="1200" kern="1200" dirty="0">
                <a:solidFill>
                  <a:schemeClr val="tx1"/>
                </a:solidFill>
                <a:effectLst/>
                <a:latin typeface="+mn-lt"/>
                <a:ea typeface="+mn-ea"/>
                <a:cs typeface="+mn-cs"/>
              </a:rPr>
              <a:t>, said that </a:t>
            </a:r>
            <a:r>
              <a:rPr lang="en-US" sz="1200" i="1" kern="1200" dirty="0" err="1">
                <a:solidFill>
                  <a:schemeClr val="tx1"/>
                </a:solidFill>
                <a:effectLst/>
                <a:latin typeface="+mn-lt"/>
                <a:ea typeface="+mn-ea"/>
                <a:cs typeface="+mn-cs"/>
              </a:rPr>
              <a:t>Salvator</a:t>
            </a:r>
            <a:r>
              <a:rPr lang="en-US" sz="1200" i="1" kern="1200" dirty="0">
                <a:solidFill>
                  <a:schemeClr val="tx1"/>
                </a:solidFill>
                <a:effectLst/>
                <a:latin typeface="+mn-lt"/>
                <a:ea typeface="+mn-ea"/>
                <a:cs typeface="+mn-cs"/>
              </a:rPr>
              <a:t> Mundi</a:t>
            </a:r>
            <a:r>
              <a:rPr lang="en-US" sz="1200" kern="1200" dirty="0">
                <a:solidFill>
                  <a:schemeClr val="tx1"/>
                </a:solidFill>
                <a:effectLst/>
                <a:latin typeface="+mn-lt"/>
                <a:ea typeface="+mn-ea"/>
                <a:cs typeface="+mn-cs"/>
              </a:rPr>
              <a:t> is on its way to the museum. Later, on Twitter, the museum revealed that it had, in fact, acquired the work through Abu Dhabi’s Department of Culture and Tourism.</a:t>
            </a:r>
            <a:endParaRPr lang="pt-BR"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pt-BR"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kern="1200" dirty="0">
                <a:solidFill>
                  <a:schemeClr val="tx1"/>
                </a:solidFill>
                <a:effectLst/>
                <a:latin typeface="+mn-lt"/>
                <a:ea typeface="+mn-ea"/>
                <a:cs typeface="+mn-cs"/>
              </a:rPr>
              <a:t>https://pt.wikipedia.org/wiki/</a:t>
            </a:r>
            <a:r>
              <a:rPr lang="pt-BR" sz="1200" kern="1200" dirty="0" err="1">
                <a:solidFill>
                  <a:schemeClr val="tx1"/>
                </a:solidFill>
                <a:effectLst/>
                <a:latin typeface="+mn-lt"/>
                <a:ea typeface="+mn-ea"/>
                <a:cs typeface="+mn-cs"/>
              </a:rPr>
              <a:t>Salvator_Mundi</a:t>
            </a:r>
            <a:r>
              <a:rPr lang="pt-BR" sz="1200" kern="1200" dirty="0">
                <a:solidFill>
                  <a:schemeClr val="tx1"/>
                </a:solidFill>
                <a:effectLst/>
                <a:latin typeface="+mn-lt"/>
                <a:ea typeface="+mn-ea"/>
                <a:cs typeface="+mn-cs"/>
              </a:rPr>
              <a:t>_(</a:t>
            </a:r>
            <a:r>
              <a:rPr lang="pt-BR" sz="1200" kern="1200" dirty="0" err="1">
                <a:solidFill>
                  <a:schemeClr val="tx1"/>
                </a:solidFill>
                <a:effectLst/>
                <a:latin typeface="+mn-lt"/>
                <a:ea typeface="+mn-ea"/>
                <a:cs typeface="+mn-cs"/>
              </a:rPr>
              <a:t>Leonardo_da_Vinci</a:t>
            </a:r>
            <a:r>
              <a:rPr lang="pt-BR" sz="1200" kern="1200" dirty="0">
                <a:solidFill>
                  <a:schemeClr val="tx1"/>
                </a:solidFill>
                <a:effectLst/>
                <a:latin typeface="+mn-lt"/>
                <a:ea typeface="+mn-ea"/>
                <a:cs typeface="+mn-cs"/>
              </a:rPr>
              <a:t>)</a:t>
            </a:r>
          </a:p>
          <a:p>
            <a:r>
              <a:rPr lang="pt-PT" sz="1200" b="1" i="1" kern="1200" dirty="0">
                <a:solidFill>
                  <a:schemeClr val="tx1"/>
                </a:solidFill>
                <a:effectLst/>
                <a:latin typeface="+mn-lt"/>
                <a:ea typeface="+mn-ea"/>
                <a:cs typeface="+mn-cs"/>
              </a:rPr>
              <a:t>Salvator Mundi</a:t>
            </a:r>
            <a:r>
              <a:rPr lang="pt-PT" sz="1200" kern="1200" dirty="0">
                <a:solidFill>
                  <a:schemeClr val="tx1"/>
                </a:solidFill>
                <a:effectLst/>
                <a:latin typeface="+mn-lt"/>
                <a:ea typeface="+mn-ea"/>
                <a:cs typeface="+mn-cs"/>
              </a:rPr>
              <a:t> é uma pintura de </a:t>
            </a:r>
            <a:r>
              <a:rPr lang="pt-PT" sz="1200" kern="1200" dirty="0">
                <a:solidFill>
                  <a:schemeClr val="tx1"/>
                </a:solidFill>
                <a:effectLst/>
                <a:latin typeface="+mn-lt"/>
                <a:ea typeface="+mn-ea"/>
                <a:cs typeface="+mn-cs"/>
                <a:hlinkClick r:id="rId4" tooltip="Jesus Cristo"/>
              </a:rPr>
              <a:t>Jesus Cristo</a:t>
            </a:r>
            <a:r>
              <a:rPr lang="pt-PT" sz="1200" kern="1200" dirty="0">
                <a:solidFill>
                  <a:schemeClr val="tx1"/>
                </a:solidFill>
                <a:effectLst/>
                <a:latin typeface="+mn-lt"/>
                <a:ea typeface="+mn-ea"/>
                <a:cs typeface="+mn-cs"/>
              </a:rPr>
              <a:t> como </a:t>
            </a:r>
            <a:r>
              <a:rPr lang="pt-PT" sz="1200" i="1" u="sng" kern="1200" dirty="0">
                <a:solidFill>
                  <a:schemeClr val="tx1"/>
                </a:solidFill>
                <a:effectLst/>
                <a:latin typeface="+mn-lt"/>
                <a:ea typeface="+mn-ea"/>
                <a:cs typeface="+mn-cs"/>
                <a:hlinkClick r:id="rId5" tooltip="Salvator Mundi"/>
              </a:rPr>
              <a:t>Salvator Mundi</a:t>
            </a:r>
            <a:r>
              <a:rPr lang="pt-PT" sz="1200" kern="1200" dirty="0">
                <a:solidFill>
                  <a:schemeClr val="tx1"/>
                </a:solidFill>
                <a:effectLst/>
                <a:latin typeface="+mn-lt"/>
                <a:ea typeface="+mn-ea"/>
                <a:cs typeface="+mn-cs"/>
              </a:rPr>
              <a:t> (Salvador do Mundo), que foi atribuída por alguns estudiosos como uma obra de autoria de </a:t>
            </a:r>
            <a:r>
              <a:rPr lang="pt-PT" sz="1200" kern="1200" dirty="0">
                <a:solidFill>
                  <a:schemeClr val="tx1"/>
                </a:solidFill>
                <a:effectLst/>
                <a:latin typeface="+mn-lt"/>
                <a:ea typeface="+mn-ea"/>
                <a:cs typeface="+mn-cs"/>
                <a:hlinkClick r:id="rId6" tooltip="Leonardo da Vinci"/>
              </a:rPr>
              <a:t>Leonardo da Vinci</a:t>
            </a:r>
            <a:r>
              <a:rPr lang="pt-PT" sz="1200" kern="1200" dirty="0">
                <a:solidFill>
                  <a:schemeClr val="tx1"/>
                </a:solidFill>
                <a:effectLst/>
                <a:latin typeface="+mn-lt"/>
                <a:ea typeface="+mn-ea"/>
                <a:cs typeface="+mn-cs"/>
              </a:rPr>
              <a:t> desde sua redescoberta em 2005.</a:t>
            </a:r>
            <a:r>
              <a:rPr lang="pt-PT" sz="1200" kern="1200" baseline="30000" dirty="0">
                <a:solidFill>
                  <a:schemeClr val="tx1"/>
                </a:solidFill>
                <a:effectLst/>
                <a:latin typeface="+mn-lt"/>
                <a:ea typeface="+mn-ea"/>
                <a:cs typeface="+mn-cs"/>
                <a:hlinkClick r:id="rId7"/>
              </a:rPr>
              <a:t>[1]</a:t>
            </a:r>
            <a:r>
              <a:rPr lang="pt-PT" sz="1200" kern="1200" dirty="0">
                <a:solidFill>
                  <a:schemeClr val="tx1"/>
                </a:solidFill>
                <a:effectLst/>
                <a:latin typeface="+mn-lt"/>
                <a:ea typeface="+mn-ea"/>
                <a:cs typeface="+mn-cs"/>
              </a:rPr>
              <a:t> Esta atribuição foi contestada por outros especialistas.</a:t>
            </a:r>
            <a:r>
              <a:rPr lang="pt-PT" sz="1200" kern="1200" baseline="30000" dirty="0">
                <a:solidFill>
                  <a:schemeClr val="tx1"/>
                </a:solidFill>
                <a:effectLst/>
                <a:latin typeface="+mn-lt"/>
                <a:ea typeface="+mn-ea"/>
                <a:cs typeface="+mn-cs"/>
                <a:hlinkClick r:id="rId8"/>
              </a:rPr>
              <a:t>[2]</a:t>
            </a:r>
            <a:r>
              <a:rPr lang="pt-PT" sz="1200" kern="1200" dirty="0">
                <a:solidFill>
                  <a:schemeClr val="tx1"/>
                </a:solidFill>
                <a:effectLst/>
                <a:latin typeface="+mn-lt"/>
                <a:ea typeface="+mn-ea"/>
                <a:cs typeface="+mn-cs"/>
              </a:rPr>
              <a:t> A obra logo se perdeu, foi restaurada e exibida em 2011. A pintura mostra Cristo, no estilo renascentista, a dar uma bênção com a mão direita levantada e os dedos cruzados enquanto segura uma esfera de cristal na mão esquerda.</a:t>
            </a:r>
            <a:r>
              <a:rPr lang="pt-PT" sz="1200" kern="1200" baseline="30000" dirty="0">
                <a:solidFill>
                  <a:schemeClr val="tx1"/>
                </a:solidFill>
                <a:effectLst/>
                <a:latin typeface="+mn-lt"/>
                <a:ea typeface="+mn-ea"/>
                <a:cs typeface="+mn-cs"/>
                <a:hlinkClick r:id="rId9"/>
              </a:rPr>
              <a:t>[3]</a:t>
            </a:r>
            <a:r>
              <a:rPr lang="pt-PT" sz="1200" kern="1200" dirty="0">
                <a:solidFill>
                  <a:schemeClr val="tx1"/>
                </a:solidFill>
                <a:effectLst/>
                <a:latin typeface="+mn-lt"/>
                <a:ea typeface="+mn-ea"/>
                <a:cs typeface="+mn-cs"/>
              </a:rPr>
              <a:t> A pintura foi vendida em leilão pela </a:t>
            </a:r>
            <a:r>
              <a:rPr lang="pt-PT" sz="1200" kern="1200" dirty="0">
                <a:solidFill>
                  <a:schemeClr val="tx1"/>
                </a:solidFill>
                <a:effectLst/>
                <a:latin typeface="+mn-lt"/>
                <a:ea typeface="+mn-ea"/>
                <a:cs typeface="+mn-cs"/>
                <a:hlinkClick r:id="rId10" tooltip="Christie's"/>
              </a:rPr>
              <a:t>Christie's</a:t>
            </a:r>
            <a:r>
              <a:rPr lang="pt-PT" sz="1200" kern="1200" dirty="0">
                <a:solidFill>
                  <a:schemeClr val="tx1"/>
                </a:solidFill>
                <a:effectLst/>
                <a:latin typeface="+mn-lt"/>
                <a:ea typeface="+mn-ea"/>
                <a:cs typeface="+mn-cs"/>
              </a:rPr>
              <a:t> em </a:t>
            </a:r>
            <a:r>
              <a:rPr lang="pt-PT" sz="1200" kern="1200" dirty="0">
                <a:solidFill>
                  <a:schemeClr val="tx1"/>
                </a:solidFill>
                <a:effectLst/>
                <a:latin typeface="+mn-lt"/>
                <a:ea typeface="+mn-ea"/>
                <a:cs typeface="+mn-cs"/>
                <a:hlinkClick r:id="rId11" tooltip="Nova York"/>
              </a:rPr>
              <a:t>Nova York</a:t>
            </a:r>
            <a:r>
              <a:rPr lang="pt-PT" sz="1200" kern="1200" dirty="0">
                <a:solidFill>
                  <a:schemeClr val="tx1"/>
                </a:solidFill>
                <a:effectLst/>
                <a:latin typeface="+mn-lt"/>
                <a:ea typeface="+mn-ea"/>
                <a:cs typeface="+mn-cs"/>
              </a:rPr>
              <a:t>, em 15 de novembro de 2017, por 450,3 milhões de dólares, estabelecendo uma nova marca para a </a:t>
            </a:r>
            <a:r>
              <a:rPr lang="pt-PT" sz="1200" kern="1200" dirty="0">
                <a:solidFill>
                  <a:schemeClr val="tx1"/>
                </a:solidFill>
                <a:effectLst/>
                <a:latin typeface="+mn-lt"/>
                <a:ea typeface="+mn-ea"/>
                <a:cs typeface="+mn-cs"/>
                <a:hlinkClick r:id="rId12" tooltip="Pinturas mais caras da história"/>
              </a:rPr>
              <a:t>pintura mais cara já vendida</a:t>
            </a:r>
            <a:r>
              <a:rPr lang="pt-PT" sz="1200" kern="1200" dirty="0">
                <a:solidFill>
                  <a:schemeClr val="tx1"/>
                </a:solidFill>
                <a:effectLst/>
                <a:latin typeface="+mn-lt"/>
                <a:ea typeface="+mn-ea"/>
                <a:cs typeface="+mn-cs"/>
              </a:rPr>
              <a:t>. </a:t>
            </a:r>
          </a:p>
          <a:p>
            <a:r>
              <a:rPr lang="pt-BR" sz="1200" i="1" kern="1200" dirty="0" err="1">
                <a:solidFill>
                  <a:schemeClr val="tx1"/>
                </a:solidFill>
                <a:effectLst/>
                <a:latin typeface="+mn-lt"/>
                <a:ea typeface="+mn-ea"/>
                <a:cs typeface="+mn-cs"/>
              </a:rPr>
              <a:t>Salvator</a:t>
            </a:r>
            <a:r>
              <a:rPr lang="pt-BR" sz="1200" i="1" kern="1200" dirty="0">
                <a:solidFill>
                  <a:schemeClr val="tx1"/>
                </a:solidFill>
                <a:effectLst/>
                <a:latin typeface="+mn-lt"/>
                <a:ea typeface="+mn-ea"/>
                <a:cs typeface="+mn-cs"/>
              </a:rPr>
              <a:t> </a:t>
            </a:r>
            <a:r>
              <a:rPr lang="pt-BR" sz="1200" i="1" kern="1200" dirty="0" err="1">
                <a:solidFill>
                  <a:schemeClr val="tx1"/>
                </a:solidFill>
                <a:effectLst/>
                <a:latin typeface="+mn-lt"/>
                <a:ea typeface="+mn-ea"/>
                <a:cs typeface="+mn-cs"/>
              </a:rPr>
              <a:t>Mundi</a:t>
            </a:r>
            <a:r>
              <a:rPr lang="pt-BR" sz="1200" kern="1200" dirty="0">
                <a:solidFill>
                  <a:schemeClr val="tx1"/>
                </a:solidFill>
                <a:effectLst/>
                <a:latin typeface="+mn-lt"/>
                <a:ea typeface="+mn-ea"/>
                <a:cs typeface="+mn-cs"/>
              </a:rPr>
              <a:t> de Leonardo da Vinci foi possivelmente pintado para </a:t>
            </a:r>
            <a:r>
              <a:rPr lang="pt-BR" sz="1200" u="sng" kern="1200" dirty="0">
                <a:solidFill>
                  <a:schemeClr val="tx1"/>
                </a:solidFill>
                <a:effectLst/>
                <a:latin typeface="+mn-lt"/>
                <a:ea typeface="+mn-ea"/>
                <a:cs typeface="+mn-cs"/>
                <a:hlinkClick r:id="rId13" tooltip="Luís XII da França"/>
              </a:rPr>
              <a:t>Luís XII da França</a:t>
            </a:r>
            <a:r>
              <a:rPr lang="pt-BR" sz="1200" kern="1200" dirty="0">
                <a:solidFill>
                  <a:schemeClr val="tx1"/>
                </a:solidFill>
                <a:effectLst/>
                <a:latin typeface="+mn-lt"/>
                <a:ea typeface="+mn-ea"/>
                <a:cs typeface="+mn-cs"/>
              </a:rPr>
              <a:t> e sua consorte, </a:t>
            </a:r>
            <a:r>
              <a:rPr lang="pt-BR" sz="1200" u="sng" kern="1200" dirty="0">
                <a:solidFill>
                  <a:schemeClr val="tx1"/>
                </a:solidFill>
                <a:effectLst/>
                <a:latin typeface="+mn-lt"/>
                <a:ea typeface="+mn-ea"/>
                <a:cs typeface="+mn-cs"/>
                <a:hlinkClick r:id="rId14" tooltip="Ana, Duquesa da Bretanha"/>
              </a:rPr>
              <a:t>Ana, Duquesa da Bretanha</a:t>
            </a:r>
            <a:r>
              <a:rPr lang="pt-BR" sz="1200" kern="1200" dirty="0">
                <a:solidFill>
                  <a:schemeClr val="tx1"/>
                </a:solidFill>
                <a:effectLst/>
                <a:latin typeface="+mn-lt"/>
                <a:ea typeface="+mn-ea"/>
                <a:cs typeface="+mn-cs"/>
              </a:rPr>
              <a:t>. O quadro provavelmente foi encomendado pouco depois das conquistas de Milão e Gênova por volta de 1500.</a:t>
            </a:r>
            <a:r>
              <a:rPr lang="pt-BR" sz="1200" u="sng" kern="1200" baseline="30000" dirty="0">
                <a:solidFill>
                  <a:schemeClr val="tx1"/>
                </a:solidFill>
                <a:effectLst/>
                <a:latin typeface="+mn-lt"/>
                <a:ea typeface="+mn-ea"/>
                <a:cs typeface="+mn-cs"/>
                <a:hlinkClick r:id="rId15"/>
              </a:rPr>
              <a:t>[4]</a:t>
            </a:r>
            <a:r>
              <a:rPr lang="pt-BR" sz="1200" u="sng" kern="1200" baseline="30000" dirty="0">
                <a:solidFill>
                  <a:schemeClr val="tx1"/>
                </a:solidFill>
                <a:effectLst/>
                <a:latin typeface="+mn-lt"/>
                <a:ea typeface="+mn-ea"/>
                <a:cs typeface="+mn-cs"/>
                <a:hlinkClick r:id="rId16"/>
              </a:rPr>
              <a:t>[5]</a:t>
            </a:r>
            <a:r>
              <a:rPr lang="pt-BR" sz="1200" kern="1200" dirty="0">
                <a:solidFill>
                  <a:schemeClr val="tx1"/>
                </a:solidFill>
                <a:effectLst/>
                <a:latin typeface="+mn-lt"/>
                <a:ea typeface="+mn-ea"/>
                <a:cs typeface="+mn-cs"/>
              </a:rPr>
              <a:t> </a:t>
            </a:r>
          </a:p>
          <a:p>
            <a:r>
              <a:rPr lang="pt-BR" sz="1200" kern="1200" dirty="0">
                <a:solidFill>
                  <a:schemeClr val="tx1"/>
                </a:solidFill>
                <a:effectLst/>
                <a:latin typeface="+mn-lt"/>
                <a:ea typeface="+mn-ea"/>
                <a:cs typeface="+mn-cs"/>
              </a:rPr>
              <a:t>Posteriormente, foi detido por </a:t>
            </a:r>
            <a:r>
              <a:rPr lang="pt-BR" sz="1200" u="sng" kern="1200" dirty="0">
                <a:solidFill>
                  <a:schemeClr val="tx1"/>
                </a:solidFill>
                <a:effectLst/>
                <a:latin typeface="+mn-lt"/>
                <a:ea typeface="+mn-ea"/>
                <a:cs typeface="+mn-cs"/>
                <a:hlinkClick r:id="rId17" tooltip="Carlos I da Inglaterra"/>
              </a:rPr>
              <a:t>Carlos I da Inglaterra</a:t>
            </a:r>
            <a:r>
              <a:rPr lang="pt-BR" sz="1200" kern="1200" dirty="0">
                <a:solidFill>
                  <a:schemeClr val="tx1"/>
                </a:solidFill>
                <a:effectLst/>
                <a:latin typeface="+mn-lt"/>
                <a:ea typeface="+mn-ea"/>
                <a:cs typeface="+mn-cs"/>
              </a:rPr>
              <a:t> e mantido em sua coleção de arte particular em 1649, até ser leiloado pelo filho do Duque de Buckingham e Normandia em 1763. A obra reapareceu em 1900, quando foi comprada por um colecionador britânico, </a:t>
            </a:r>
            <a:r>
              <a:rPr lang="pt-BR" sz="1200" u="sng" kern="1200" dirty="0">
                <a:solidFill>
                  <a:schemeClr val="tx1"/>
                </a:solidFill>
                <a:effectLst/>
                <a:latin typeface="+mn-lt"/>
                <a:ea typeface="+mn-ea"/>
                <a:cs typeface="+mn-cs"/>
                <a:hlinkClick r:id="rId18" tooltip="Francis Cook"/>
              </a:rPr>
              <a:t>Francis Cook</a:t>
            </a:r>
            <a:r>
              <a:rPr lang="pt-BR" sz="1200" kern="1200" dirty="0">
                <a:solidFill>
                  <a:schemeClr val="tx1"/>
                </a:solidFill>
                <a:effectLst/>
                <a:latin typeface="+mn-lt"/>
                <a:ea typeface="+mn-ea"/>
                <a:cs typeface="+mn-cs"/>
              </a:rPr>
              <a:t>, 1.º Visconde de Monserrate. A pintura foi danificada por tentativas anteriores de restauração e sua autoria não foi esclarecida. Os descendentes de Cook venderam a obra em um leilão em 1958 por apenas 45 </a:t>
            </a:r>
            <a:r>
              <a:rPr lang="pt-BR" sz="1200" u="sng" kern="1200" dirty="0">
                <a:solidFill>
                  <a:schemeClr val="tx1"/>
                </a:solidFill>
                <a:effectLst/>
                <a:latin typeface="+mn-lt"/>
                <a:ea typeface="+mn-ea"/>
                <a:cs typeface="+mn-cs"/>
                <a:hlinkClick r:id="rId19" tooltip="Libras esterlinas"/>
              </a:rPr>
              <a:t>libras esterlinas</a:t>
            </a:r>
            <a:r>
              <a:rPr lang="pt-BR" sz="1200" kern="1200" dirty="0">
                <a:solidFill>
                  <a:schemeClr val="tx1"/>
                </a:solidFill>
                <a:effectLst/>
                <a:latin typeface="+mn-lt"/>
                <a:ea typeface="+mn-ea"/>
                <a:cs typeface="+mn-cs"/>
              </a:rPr>
              <a:t>.</a:t>
            </a:r>
            <a:r>
              <a:rPr lang="pt-BR" sz="1200" u="sng" kern="1200" baseline="30000" dirty="0">
                <a:solidFill>
                  <a:schemeClr val="tx1"/>
                </a:solidFill>
                <a:effectLst/>
                <a:latin typeface="+mn-lt"/>
                <a:ea typeface="+mn-ea"/>
                <a:cs typeface="+mn-cs"/>
                <a:hlinkClick r:id="rId9"/>
              </a:rPr>
              <a:t>[3]</a:t>
            </a:r>
            <a:r>
              <a:rPr lang="pt-BR" sz="1200" kern="1200" dirty="0">
                <a:solidFill>
                  <a:schemeClr val="tx1"/>
                </a:solidFill>
                <a:effectLst/>
                <a:latin typeface="+mn-lt"/>
                <a:ea typeface="+mn-ea"/>
                <a:cs typeface="+mn-cs"/>
              </a:rPr>
              <a:t> </a:t>
            </a:r>
          </a:p>
          <a:p>
            <a:r>
              <a:rPr lang="pt-BR" sz="1200" kern="1200" dirty="0">
                <a:solidFill>
                  <a:schemeClr val="tx1"/>
                </a:solidFill>
                <a:effectLst/>
                <a:latin typeface="+mn-lt"/>
                <a:ea typeface="+mn-ea"/>
                <a:cs typeface="+mn-cs"/>
              </a:rPr>
              <a:t>Em 2005, a pintura foi adquirida por um consórcio de comerciantes de arte que incluía Robert Simon, especialista em antigos mestres da arte. Estava fortemente pintada, de modo que parecia uma cópia e, antes da restauração, era descrita como "um naufrágio, sombrio e tenebroso".</a:t>
            </a:r>
            <a:r>
              <a:rPr lang="pt-BR" sz="1200" u="sng" kern="1200" baseline="30000" dirty="0">
                <a:solidFill>
                  <a:schemeClr val="tx1"/>
                </a:solidFill>
                <a:effectLst/>
                <a:latin typeface="+mn-lt"/>
                <a:ea typeface="+mn-ea"/>
                <a:cs typeface="+mn-cs"/>
                <a:hlinkClick r:id="rId20"/>
              </a:rPr>
              <a:t>[6]</a:t>
            </a:r>
            <a:r>
              <a:rPr lang="pt-BR" sz="1200" kern="1200" dirty="0">
                <a:solidFill>
                  <a:schemeClr val="tx1"/>
                </a:solidFill>
                <a:effectLst/>
                <a:latin typeface="+mn-lt"/>
                <a:ea typeface="+mn-ea"/>
                <a:cs typeface="+mn-cs"/>
              </a:rPr>
              <a:t> Em 2013, a pintura foi vendida ao colecionador russo </a:t>
            </a:r>
            <a:r>
              <a:rPr lang="pt-BR" sz="1200" u="sng" kern="1200" dirty="0">
                <a:solidFill>
                  <a:schemeClr val="tx1"/>
                </a:solidFill>
                <a:effectLst/>
                <a:latin typeface="+mn-lt"/>
                <a:ea typeface="+mn-ea"/>
                <a:cs typeface="+mn-cs"/>
                <a:hlinkClick r:id="rId21" tooltip="Dmitry Rybolovlev"/>
              </a:rPr>
              <a:t>Dmitry </a:t>
            </a:r>
            <a:r>
              <a:rPr lang="pt-BR" sz="1200" u="sng" kern="1200" dirty="0" err="1">
                <a:solidFill>
                  <a:schemeClr val="tx1"/>
                </a:solidFill>
                <a:effectLst/>
                <a:latin typeface="+mn-lt"/>
                <a:ea typeface="+mn-ea"/>
                <a:cs typeface="+mn-cs"/>
                <a:hlinkClick r:id="rId21" tooltip="Dmitry Rybolovlev"/>
              </a:rPr>
              <a:t>Rybolovlev</a:t>
            </a:r>
            <a:r>
              <a:rPr lang="pt-BR" sz="1200" kern="1200" dirty="0">
                <a:solidFill>
                  <a:schemeClr val="tx1"/>
                </a:solidFill>
                <a:effectLst/>
                <a:latin typeface="+mn-lt"/>
                <a:ea typeface="+mn-ea"/>
                <a:cs typeface="+mn-cs"/>
              </a:rPr>
              <a:t> por 127,5 milhões de dólares, através do negociante suíço </a:t>
            </a:r>
            <a:r>
              <a:rPr lang="pt-BR" sz="1200" u="sng" kern="1200" dirty="0">
                <a:solidFill>
                  <a:schemeClr val="tx1"/>
                </a:solidFill>
                <a:effectLst/>
                <a:latin typeface="+mn-lt"/>
                <a:ea typeface="+mn-ea"/>
                <a:cs typeface="+mn-cs"/>
                <a:hlinkClick r:id="rId22" tooltip="Yves Bouvier (página não existe)"/>
              </a:rPr>
              <a:t>Yves </a:t>
            </a:r>
            <a:r>
              <a:rPr lang="pt-BR" sz="1200" u="sng" kern="1200" dirty="0" err="1">
                <a:solidFill>
                  <a:schemeClr val="tx1"/>
                </a:solidFill>
                <a:effectLst/>
                <a:latin typeface="+mn-lt"/>
                <a:ea typeface="+mn-ea"/>
                <a:cs typeface="+mn-cs"/>
                <a:hlinkClick r:id="rId22" tooltip="Yves Bouvier (página não existe)"/>
              </a:rPr>
              <a:t>Bouvier</a:t>
            </a:r>
            <a:r>
              <a:rPr lang="pt-BR" sz="1200" kern="1200" dirty="0">
                <a:solidFill>
                  <a:schemeClr val="tx1"/>
                </a:solidFill>
                <a:effectLst/>
                <a:latin typeface="+mn-lt"/>
                <a:ea typeface="+mn-ea"/>
                <a:cs typeface="+mn-cs"/>
              </a:rPr>
              <a:t>.</a:t>
            </a:r>
            <a:r>
              <a:rPr lang="pt-BR" sz="1200" u="sng" kern="1200" baseline="30000" dirty="0">
                <a:solidFill>
                  <a:schemeClr val="tx1"/>
                </a:solidFill>
                <a:effectLst/>
                <a:latin typeface="+mn-lt"/>
                <a:ea typeface="+mn-ea"/>
                <a:cs typeface="+mn-cs"/>
                <a:hlinkClick r:id="rId23"/>
              </a:rPr>
              <a:t>[7]</a:t>
            </a:r>
            <a:r>
              <a:rPr lang="pt-BR" sz="1200" u="sng" kern="1200" baseline="30000" dirty="0">
                <a:solidFill>
                  <a:schemeClr val="tx1"/>
                </a:solidFill>
                <a:effectLst/>
                <a:latin typeface="+mn-lt"/>
                <a:ea typeface="+mn-ea"/>
                <a:cs typeface="+mn-cs"/>
                <a:hlinkClick r:id="rId24"/>
              </a:rPr>
              <a:t>[8]</a:t>
            </a:r>
            <a:r>
              <a:rPr lang="pt-BR" sz="1200" u="sng" kern="1200" baseline="30000" dirty="0">
                <a:solidFill>
                  <a:schemeClr val="tx1"/>
                </a:solidFill>
                <a:effectLst/>
                <a:latin typeface="+mn-lt"/>
                <a:ea typeface="+mn-ea"/>
                <a:cs typeface="+mn-cs"/>
                <a:hlinkClick r:id="rId25"/>
              </a:rPr>
              <a:t>[9]</a:t>
            </a:r>
            <a:r>
              <a:rPr lang="pt-BR" sz="1200" kern="1200" dirty="0">
                <a:solidFill>
                  <a:schemeClr val="tx1"/>
                </a:solidFill>
                <a:effectLst/>
                <a:latin typeface="+mn-lt"/>
                <a:ea typeface="+mn-ea"/>
                <a:cs typeface="+mn-cs"/>
              </a:rPr>
              <a:t> </a:t>
            </a:r>
          </a:p>
          <a:p>
            <a:r>
              <a:rPr lang="pt-BR" sz="1200" kern="1200" dirty="0">
                <a:solidFill>
                  <a:schemeClr val="tx1"/>
                </a:solidFill>
                <a:effectLst/>
                <a:latin typeface="+mn-lt"/>
                <a:ea typeface="+mn-ea"/>
                <a:cs typeface="+mn-cs"/>
              </a:rPr>
              <a:t>Em novembro de 2017, a pintura foi vendida em um leilão na </a:t>
            </a:r>
            <a:r>
              <a:rPr lang="pt-BR" sz="1200" u="sng" kern="1200" dirty="0">
                <a:solidFill>
                  <a:schemeClr val="tx1"/>
                </a:solidFill>
                <a:effectLst/>
                <a:latin typeface="+mn-lt"/>
                <a:ea typeface="+mn-ea"/>
                <a:cs typeface="+mn-cs"/>
                <a:hlinkClick r:id="rId10" tooltip="Christie's"/>
              </a:rPr>
              <a:t>Christie's</a:t>
            </a:r>
            <a:r>
              <a:rPr lang="pt-BR" sz="1200" kern="1200" dirty="0">
                <a:solidFill>
                  <a:schemeClr val="tx1"/>
                </a:solidFill>
                <a:effectLst/>
                <a:latin typeface="+mn-lt"/>
                <a:ea typeface="+mn-ea"/>
                <a:cs typeface="+mn-cs"/>
              </a:rPr>
              <a:t> em </a:t>
            </a:r>
            <a:r>
              <a:rPr lang="pt-BR" sz="1200" u="sng" kern="1200" dirty="0">
                <a:solidFill>
                  <a:schemeClr val="tx1"/>
                </a:solidFill>
                <a:effectLst/>
                <a:latin typeface="+mn-lt"/>
                <a:ea typeface="+mn-ea"/>
                <a:cs typeface="+mn-cs"/>
                <a:hlinkClick r:id="rId11" tooltip="Nova York"/>
              </a:rPr>
              <a:t>Nova York</a:t>
            </a:r>
            <a:r>
              <a:rPr lang="pt-BR" sz="1200" kern="1200" dirty="0">
                <a:solidFill>
                  <a:schemeClr val="tx1"/>
                </a:solidFill>
                <a:effectLst/>
                <a:latin typeface="+mn-lt"/>
                <a:ea typeface="+mn-ea"/>
                <a:cs typeface="+mn-cs"/>
              </a:rPr>
              <a:t> por 450.312.500 de dólares, um novo preço </a:t>
            </a:r>
            <a:r>
              <a:rPr lang="pt-BR" sz="1200" u="sng" kern="1200" dirty="0">
                <a:solidFill>
                  <a:schemeClr val="tx1"/>
                </a:solidFill>
                <a:effectLst/>
                <a:latin typeface="+mn-lt"/>
                <a:ea typeface="+mn-ea"/>
                <a:cs typeface="+mn-cs"/>
                <a:hlinkClick r:id="rId12" tooltip="Pinturas mais caras da história"/>
              </a:rPr>
              <a:t>recorde para uma obra de arte</a:t>
            </a:r>
            <a:r>
              <a:rPr lang="pt-BR" sz="1200" kern="1200" dirty="0">
                <a:solidFill>
                  <a:schemeClr val="tx1"/>
                </a:solidFill>
                <a:effectLst/>
                <a:latin typeface="+mn-lt"/>
                <a:ea typeface="+mn-ea"/>
                <a:cs typeface="+mn-cs"/>
              </a:rPr>
              <a:t> (preço de martelo de 400 milhões de dólares mais 50,3 milhões de dólares em taxas).</a:t>
            </a:r>
            <a:r>
              <a:rPr lang="pt-BR" sz="1200" u="sng" kern="1200" baseline="30000" dirty="0">
                <a:solidFill>
                  <a:schemeClr val="tx1"/>
                </a:solidFill>
                <a:effectLst/>
                <a:latin typeface="+mn-lt"/>
                <a:ea typeface="+mn-ea"/>
                <a:cs typeface="+mn-cs"/>
                <a:hlinkClick r:id="rId26"/>
              </a:rPr>
              <a:t>[10]</a:t>
            </a:r>
            <a:r>
              <a:rPr lang="pt-BR" sz="1200" u="sng" kern="1200" baseline="30000" dirty="0">
                <a:solidFill>
                  <a:schemeClr val="tx1"/>
                </a:solidFill>
                <a:effectLst/>
                <a:latin typeface="+mn-lt"/>
                <a:ea typeface="+mn-ea"/>
                <a:cs typeface="+mn-cs"/>
                <a:hlinkClick r:id="rId27"/>
              </a:rPr>
              <a:t>[11]</a:t>
            </a:r>
            <a:r>
              <a:rPr lang="pt-BR" sz="1200" kern="1200" dirty="0">
                <a:solidFill>
                  <a:schemeClr val="tx1"/>
                </a:solidFill>
                <a:effectLst/>
                <a:latin typeface="+mn-lt"/>
                <a:ea typeface="+mn-ea"/>
                <a:cs typeface="+mn-cs"/>
              </a:rPr>
              <a:t> O comprador não foi divulgado.</a:t>
            </a:r>
            <a:r>
              <a:rPr lang="pt-BR" sz="1200" u="sng" kern="1200" baseline="30000" dirty="0">
                <a:solidFill>
                  <a:schemeClr val="tx1"/>
                </a:solidFill>
                <a:effectLst/>
                <a:latin typeface="+mn-lt"/>
                <a:ea typeface="+mn-ea"/>
                <a:cs typeface="+mn-cs"/>
                <a:hlinkClick r:id="rId28"/>
              </a:rPr>
              <a:t>[12]</a:t>
            </a:r>
            <a:r>
              <a:rPr lang="pt-BR" sz="1200" u="sng" kern="1200" baseline="30000" dirty="0">
                <a:solidFill>
                  <a:schemeClr val="tx1"/>
                </a:solidFill>
                <a:effectLst/>
                <a:latin typeface="+mn-lt"/>
                <a:ea typeface="+mn-ea"/>
                <a:cs typeface="+mn-cs"/>
                <a:hlinkClick r:id="rId29"/>
              </a:rPr>
              <a:t>[13]</a:t>
            </a:r>
            <a:r>
              <a:rPr lang="pt-BR" sz="1200" kern="1200" dirty="0">
                <a:solidFill>
                  <a:schemeClr val="tx1"/>
                </a:solidFill>
                <a:effectLst/>
                <a:latin typeface="+mn-lt"/>
                <a:ea typeface="+mn-ea"/>
                <a:cs typeface="+mn-cs"/>
              </a:rPr>
              <a:t> O novo preço de venda foi 50% maior do que o recorde anterior alcançado por uma pintura.</a:t>
            </a:r>
            <a:r>
              <a:rPr lang="pt-BR" sz="1200" u="sng" kern="1200" baseline="30000" dirty="0">
                <a:solidFill>
                  <a:schemeClr val="tx1"/>
                </a:solidFill>
                <a:effectLst/>
                <a:latin typeface="+mn-lt"/>
                <a:ea typeface="+mn-ea"/>
                <a:cs typeface="+mn-cs"/>
                <a:hlinkClick r:id="rId30"/>
              </a:rPr>
              <a:t>[14]</a:t>
            </a:r>
            <a:r>
              <a:rPr lang="pt-BR" sz="1200" u="sng" kern="1200" baseline="30000" dirty="0">
                <a:solidFill>
                  <a:schemeClr val="tx1"/>
                </a:solidFill>
                <a:effectLst/>
                <a:latin typeface="+mn-lt"/>
                <a:ea typeface="+mn-ea"/>
                <a:cs typeface="+mn-cs"/>
                <a:hlinkClick r:id="rId31"/>
              </a:rPr>
              <a:t>[15]</a:t>
            </a:r>
            <a:r>
              <a:rPr lang="pt-BR" sz="1200" kern="1200" dirty="0">
                <a:solidFill>
                  <a:schemeClr val="tx1"/>
                </a:solidFill>
                <a:effectLst/>
                <a:latin typeface="+mn-lt"/>
                <a:ea typeface="+mn-ea"/>
                <a:cs typeface="+mn-cs"/>
              </a:rPr>
              <a:t> </a:t>
            </a:r>
          </a:p>
          <a:p>
            <a:endParaRPr lang="pt-BR" dirty="0"/>
          </a:p>
          <a:p>
            <a:endParaRPr lang="pt-BR" dirty="0"/>
          </a:p>
          <a:p>
            <a:r>
              <a:rPr lang="pt-PT" sz="1200" kern="1200" dirty="0">
                <a:solidFill>
                  <a:schemeClr val="tx1"/>
                </a:solidFill>
                <a:effectLst/>
                <a:latin typeface="+mn-lt"/>
                <a:ea typeface="+mn-ea"/>
                <a:cs typeface="+mn-cs"/>
              </a:rPr>
              <a:t>redescoberta em 2005</a:t>
            </a:r>
          </a:p>
          <a:p>
            <a:endParaRPr lang="pt-PT" sz="1200" kern="1200" dirty="0">
              <a:solidFill>
                <a:schemeClr val="tx1"/>
              </a:solidFill>
              <a:effectLst/>
              <a:latin typeface="+mn-lt"/>
              <a:ea typeface="+mn-ea"/>
              <a:cs typeface="+mn-cs"/>
            </a:endParaRPr>
          </a:p>
          <a:p>
            <a:endParaRPr lang="pt-P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Saudi Arabian crown prince Mohammed Bin Salman. Prince Bader bin Abdullah bin Mohammed bin Farhan al-Saud is now understood to have been acting on Prince Mohammed’s behalf. The buyer of Leonardo da Vinci’s painting </a:t>
            </a:r>
            <a:r>
              <a:rPr lang="en-US" sz="1200" kern="1200" dirty="0" err="1">
                <a:solidFill>
                  <a:schemeClr val="tx1"/>
                </a:solidFill>
                <a:effectLst/>
                <a:latin typeface="+mn-lt"/>
                <a:ea typeface="+mn-ea"/>
                <a:cs typeface="+mn-cs"/>
              </a:rPr>
              <a:t>Salvator</a:t>
            </a:r>
            <a:r>
              <a:rPr lang="en-US" sz="1200" kern="1200" dirty="0">
                <a:solidFill>
                  <a:schemeClr val="tx1"/>
                </a:solidFill>
                <a:effectLst/>
                <a:latin typeface="+mn-lt"/>
                <a:ea typeface="+mn-ea"/>
                <a:cs typeface="+mn-cs"/>
              </a:rPr>
              <a:t> Mundi (ca. 1500), which as of last month is the most expensive artwork ever sold, is the Saudi Prince Bader bin Abdullah bin Mohammed bin Farhan al-Saud</a:t>
            </a:r>
            <a:endParaRPr lang="pt-BR" dirty="0"/>
          </a:p>
        </p:txBody>
      </p:sp>
      <p:sp>
        <p:nvSpPr>
          <p:cNvPr id="4" name="Espaço Reservado para Número de Slide 3"/>
          <p:cNvSpPr>
            <a:spLocks noGrp="1"/>
          </p:cNvSpPr>
          <p:nvPr>
            <p:ph type="sldNum" sz="quarter" idx="10"/>
          </p:nvPr>
        </p:nvSpPr>
        <p:spPr/>
        <p:txBody>
          <a:bodyPr/>
          <a:lstStyle/>
          <a:p>
            <a:pPr>
              <a:defRPr/>
            </a:pPr>
            <a:fld id="{ED7C8EE5-FDDE-4B21-8328-B67F85EC726D}" type="slidenum">
              <a:rPr lang="pt-BR" smtClean="0"/>
              <a:pPr>
                <a:defRPr/>
              </a:pPr>
              <a:t>33</a:t>
            </a:fld>
            <a:endParaRPr lang="pt-BR"/>
          </a:p>
        </p:txBody>
      </p:sp>
    </p:spTree>
    <p:extLst>
      <p:ext uri="{BB962C8B-B14F-4D97-AF65-F5344CB8AC3E}">
        <p14:creationId xmlns:p14="http://schemas.microsoft.com/office/powerpoint/2010/main" val="4139656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kern="1200" dirty="0">
                <a:solidFill>
                  <a:schemeClr val="tx1"/>
                </a:solidFill>
                <a:effectLst/>
                <a:latin typeface="+mn-lt"/>
                <a:ea typeface="+mn-ea"/>
                <a:cs typeface="+mn-cs"/>
              </a:rPr>
              <a:t>https://www.theguardian.com/artanddesign/2018/sep/03/louvre-abu-dhabi-postpones-display-of-worlds-most-expensive-painting-leonardo-da-vinci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pt-BR"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pt-BR"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pPr>
              <a:defRPr/>
            </a:pPr>
            <a:fld id="{ED7C8EE5-FDDE-4B21-8328-B67F85EC726D}" type="slidenum">
              <a:rPr lang="pt-BR" smtClean="0"/>
              <a:pPr>
                <a:defRPr/>
              </a:pPr>
              <a:t>34</a:t>
            </a:fld>
            <a:endParaRPr lang="pt-BR"/>
          </a:p>
        </p:txBody>
      </p:sp>
    </p:spTree>
    <p:extLst>
      <p:ext uri="{BB962C8B-B14F-4D97-AF65-F5344CB8AC3E}">
        <p14:creationId xmlns:p14="http://schemas.microsoft.com/office/powerpoint/2010/main" val="2334930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r>
              <a:rPr lang="en-US" sz="1100" b="1" dirty="0"/>
              <a:t>1501 Madonna with the Spindle</a:t>
            </a:r>
            <a:br>
              <a:rPr lang="en-US" sz="1100" dirty="0"/>
            </a:br>
            <a:r>
              <a:rPr lang="en-US" sz="1100" dirty="0"/>
              <a:t>19 x 14,5 in (48,3 x 36,9 cm) – oil on wood – </a:t>
            </a:r>
            <a:r>
              <a:rPr lang="en-US" sz="1100" dirty="0" err="1"/>
              <a:t>Buccleuch</a:t>
            </a:r>
            <a:r>
              <a:rPr lang="en-US" sz="1100" dirty="0"/>
              <a:t> Collection As we are aware from a letter </a:t>
            </a:r>
            <a:r>
              <a:rPr lang="en-US" sz="1100" dirty="0" err="1"/>
              <a:t>Pietro</a:t>
            </a:r>
            <a:r>
              <a:rPr lang="en-US" sz="1100" dirty="0"/>
              <a:t> da </a:t>
            </a:r>
            <a:r>
              <a:rPr lang="en-US" sz="1100" dirty="0" err="1"/>
              <a:t>Novellara</a:t>
            </a:r>
            <a:r>
              <a:rPr lang="en-US" sz="1100" dirty="0"/>
              <a:t> wrote to Isabella </a:t>
            </a:r>
            <a:r>
              <a:rPr lang="en-US" sz="1100" dirty="0" err="1"/>
              <a:t>d'Este</a:t>
            </a:r>
            <a:r>
              <a:rPr lang="en-US" sz="1100" dirty="0"/>
              <a:t> in 1501, this picture is described as “a seated Madonna who looks as if she wants to wind wool onto spindles". In fact, the Child is playing with a spindle, whose shape suggests a cross. There are three known versions of the painting; this one, which is part of a private collection in New York, seems to be the one painted by Leonardo himself, though some people maintain that even in this picture his pupils made many contributions to the work.</a:t>
            </a: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35</a:t>
            </a:fld>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br>
              <a:rPr lang="en-US" sz="1100" dirty="0"/>
            </a:br>
            <a:r>
              <a:rPr lang="en-US" dirty="0"/>
              <a:t>  </a:t>
            </a:r>
            <a:r>
              <a:rPr lang="en-US" sz="1100" b="1" dirty="0"/>
              <a:t>1510 - 1513 Virgin and Child with Saint Anne </a:t>
            </a:r>
            <a:br>
              <a:rPr lang="en-US" sz="1100" dirty="0"/>
            </a:br>
            <a:r>
              <a:rPr lang="en-US" sz="1100" dirty="0"/>
              <a:t>66,1 x 51,2 in (168 x 130 cm) – oil on wood – </a:t>
            </a:r>
            <a:r>
              <a:rPr lang="en-US" sz="1100" dirty="0" err="1"/>
              <a:t>Musée</a:t>
            </a:r>
            <a:r>
              <a:rPr lang="en-US" sz="1100" dirty="0"/>
              <a:t> du Louvre, Paris </a:t>
            </a:r>
          </a:p>
          <a:p>
            <a:r>
              <a:rPr lang="en-US" sz="1100" dirty="0"/>
              <a:t>This oil painting, of Saint Anne, Mary and Christ with a lamb, is in the Louvre and is badly damaged. The pleasing arrangement depicts Saint Anne and, beside her, the Madonna leaning toward the Child, who is holding onto a lamb.</a:t>
            </a:r>
          </a:p>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36</a:t>
            </a:fld>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The work was commissioned in 1504 by </a:t>
            </a:r>
            <a:r>
              <a:rPr lang="en-US" dirty="0" err="1"/>
              <a:t>Piero</a:t>
            </a:r>
            <a:r>
              <a:rPr lang="en-US" dirty="0"/>
              <a:t> </a:t>
            </a:r>
            <a:r>
              <a:rPr lang="en-US" dirty="0" err="1"/>
              <a:t>Soderini</a:t>
            </a:r>
            <a:r>
              <a:rPr lang="en-US" dirty="0"/>
              <a:t>, a leader of the Florentine republic, with a contract signed by </a:t>
            </a:r>
            <a:r>
              <a:rPr lang="en-US" dirty="0" err="1"/>
              <a:t>Niccolò</a:t>
            </a:r>
            <a:r>
              <a:rPr lang="en-US" dirty="0"/>
              <a:t> Machiavelli.  </a:t>
            </a:r>
            <a:r>
              <a:rPr lang="en-US" dirty="0" err="1"/>
              <a:t>Soderini</a:t>
            </a:r>
            <a:r>
              <a:rPr lang="en-US" dirty="0"/>
              <a:t> </a:t>
            </a:r>
            <a:r>
              <a:rPr lang="en-US" dirty="0" err="1"/>
              <a:t>realised</a:t>
            </a:r>
            <a:r>
              <a:rPr lang="en-US" dirty="0"/>
              <a:t> that talented native artists would promote the republic’s legitimacy.  Michelangelo’s cartoon depicted the Florentine army hurriedly preparing for battle after a dip in the river.</a:t>
            </a:r>
            <a:endParaRPr lang="it-IT" sz="1200" kern="1200" baseline="0" dirty="0">
              <a:solidFill>
                <a:schemeClr val="tx1"/>
              </a:solidFill>
              <a:latin typeface="+mn-lt"/>
              <a:ea typeface="+mn-ea"/>
              <a:cs typeface="+mn-cs"/>
            </a:endParaRPr>
          </a:p>
          <a:p>
            <a:endParaRPr lang="it-IT" sz="1200" kern="1200" baseline="0" dirty="0">
              <a:solidFill>
                <a:schemeClr val="tx1"/>
              </a:solidFill>
              <a:latin typeface="+mn-lt"/>
              <a:ea typeface="+mn-ea"/>
              <a:cs typeface="+mn-cs"/>
            </a:endParaRPr>
          </a:p>
          <a:p>
            <a:r>
              <a:rPr lang="it-IT" sz="1200" kern="1200" baseline="0" dirty="0">
                <a:solidFill>
                  <a:schemeClr val="tx1"/>
                </a:solidFill>
                <a:latin typeface="+mn-lt"/>
                <a:ea typeface="+mn-ea"/>
                <a:cs typeface="+mn-cs"/>
              </a:rPr>
              <a:t>Salone dei Cinquecento) in the </a:t>
            </a:r>
            <a:r>
              <a:rPr lang="pt-BR" sz="1200" kern="1200" baseline="0" dirty="0" err="1">
                <a:solidFill>
                  <a:schemeClr val="tx1"/>
                </a:solidFill>
                <a:latin typeface="+mn-lt"/>
                <a:ea typeface="+mn-ea"/>
                <a:cs typeface="+mn-cs"/>
              </a:rPr>
              <a:t>Palazzo</a:t>
            </a:r>
            <a:r>
              <a:rPr lang="pt-BR" sz="1200" kern="1200" baseline="0" dirty="0">
                <a:solidFill>
                  <a:schemeClr val="tx1"/>
                </a:solidFill>
                <a:latin typeface="+mn-lt"/>
                <a:ea typeface="+mn-ea"/>
                <a:cs typeface="+mn-cs"/>
              </a:rPr>
              <a:t> Vecchio, Florence.</a:t>
            </a:r>
            <a:endParaRPr lang="en-US" dirty="0"/>
          </a:p>
          <a:p>
            <a:endParaRPr lang="en-US" dirty="0"/>
          </a:p>
          <a:p>
            <a:r>
              <a:rPr lang="en-US" dirty="0"/>
              <a:t>Da Vinci masterpiece not seen since 1563. </a:t>
            </a:r>
            <a:br>
              <a:rPr lang="en-US" dirty="0"/>
            </a:br>
            <a:r>
              <a:rPr lang="en-US" i="1" dirty="0"/>
              <a:t>Detail from a copy of Leonardo </a:t>
            </a:r>
            <a:r>
              <a:rPr lang="en-US" i="1" dirty="0" err="1"/>
              <a:t>da</a:t>
            </a:r>
            <a:r>
              <a:rPr lang="en-US" i="1" dirty="0"/>
              <a:t> Vinci's long-lost "Battle of </a:t>
            </a:r>
            <a:r>
              <a:rPr lang="en-US" i="1" dirty="0" err="1"/>
              <a:t>Anghiari</a:t>
            </a:r>
            <a:r>
              <a:rPr lang="en-US" i="1" dirty="0"/>
              <a:t>," based on preliminary sketches and copies of the work during the artist's life. Maurizio </a:t>
            </a:r>
            <a:r>
              <a:rPr lang="en-US" i="1" dirty="0" err="1"/>
              <a:t>Seracini</a:t>
            </a:r>
            <a:r>
              <a:rPr lang="en-US" i="1" dirty="0"/>
              <a:t>, a noted art conservation and authentication expert, believes the fresco is hidden behind an existing fresco by the artist Giorgio Vasari in Florence's Palazzo </a:t>
            </a:r>
            <a:r>
              <a:rPr lang="en-US" i="1" dirty="0" err="1"/>
              <a:t>Vecchio</a:t>
            </a:r>
            <a:r>
              <a:rPr lang="en-US" i="1" dirty="0"/>
              <a:t>. Credit: The Louvre, Paris.</a:t>
            </a:r>
            <a:r>
              <a:rPr lang="en-US" dirty="0"/>
              <a:t> </a:t>
            </a:r>
          </a:p>
          <a:p>
            <a:r>
              <a:rPr lang="en-US" b="1" dirty="0"/>
              <a:t>The Battle of </a:t>
            </a:r>
            <a:r>
              <a:rPr lang="en-US" b="1" dirty="0" err="1"/>
              <a:t>Anghiari</a:t>
            </a:r>
            <a:r>
              <a:rPr lang="en-US" b="1" dirty="0"/>
              <a:t> (detail)</a:t>
            </a:r>
            <a:br>
              <a:rPr lang="en-US" dirty="0"/>
            </a:br>
            <a:r>
              <a:rPr lang="en-US" dirty="0"/>
              <a:t>1503-05</a:t>
            </a:r>
            <a:br>
              <a:rPr lang="en-US" dirty="0"/>
            </a:br>
            <a:r>
              <a:rPr lang="en-US" dirty="0"/>
              <a:t>Black chalk, pen and ink, </a:t>
            </a:r>
            <a:r>
              <a:rPr lang="en-US" dirty="0" err="1"/>
              <a:t>watercolour</a:t>
            </a:r>
            <a:r>
              <a:rPr lang="en-US" dirty="0"/>
              <a:t> on paper, 452 x 637 mm</a:t>
            </a:r>
            <a:br>
              <a:rPr lang="en-US" dirty="0"/>
            </a:br>
            <a:r>
              <a:rPr lang="en-US" dirty="0" err="1"/>
              <a:t>Musée</a:t>
            </a:r>
            <a:r>
              <a:rPr lang="en-US" dirty="0"/>
              <a:t> du Louvre, Paris</a:t>
            </a:r>
            <a:br>
              <a:rPr lang="en-US" dirty="0"/>
            </a:br>
            <a:endParaRPr lang="en-US" dirty="0"/>
          </a:p>
          <a:p>
            <a:r>
              <a:rPr lang="pt-BR" dirty="0"/>
              <a:t>Palácio Velho de Florença</a:t>
            </a:r>
            <a:br>
              <a:rPr lang="en-US" dirty="0"/>
            </a:br>
            <a:endParaRPr lang="en-US" dirty="0"/>
          </a:p>
          <a:p>
            <a:r>
              <a:rPr lang="pt-BR" sz="1100" dirty="0"/>
              <a:t>1503-05 Black </a:t>
            </a:r>
            <a:r>
              <a:rPr lang="pt-BR" sz="1100" dirty="0" err="1"/>
              <a:t>chalk</a:t>
            </a:r>
            <a:r>
              <a:rPr lang="pt-BR" sz="1100" dirty="0"/>
              <a:t>, </a:t>
            </a:r>
            <a:r>
              <a:rPr lang="pt-BR" sz="1100" dirty="0" err="1"/>
              <a:t>pen</a:t>
            </a:r>
            <a:r>
              <a:rPr lang="pt-BR" sz="1100" dirty="0"/>
              <a:t> </a:t>
            </a:r>
            <a:r>
              <a:rPr lang="pt-BR" sz="1100" dirty="0" err="1"/>
              <a:t>and</a:t>
            </a:r>
            <a:r>
              <a:rPr lang="pt-BR" sz="1100" dirty="0"/>
              <a:t> </a:t>
            </a:r>
            <a:r>
              <a:rPr lang="pt-BR" sz="1100" dirty="0" err="1"/>
              <a:t>ink</a:t>
            </a:r>
            <a:r>
              <a:rPr lang="pt-BR" sz="1100" dirty="0"/>
              <a:t>, </a:t>
            </a:r>
            <a:r>
              <a:rPr lang="pt-BR" sz="1100" dirty="0" err="1"/>
              <a:t>watercolour</a:t>
            </a:r>
            <a:r>
              <a:rPr lang="pt-BR" sz="1100" dirty="0"/>
              <a:t> </a:t>
            </a:r>
            <a:r>
              <a:rPr lang="pt-BR" sz="1100" dirty="0" err="1"/>
              <a:t>on</a:t>
            </a:r>
            <a:r>
              <a:rPr lang="pt-BR" sz="1100" dirty="0"/>
              <a:t> </a:t>
            </a:r>
            <a:r>
              <a:rPr lang="pt-BR" sz="1100" dirty="0" err="1"/>
              <a:t>paper</a:t>
            </a:r>
            <a:r>
              <a:rPr lang="pt-BR" sz="1100" dirty="0"/>
              <a:t>, 452 x 637 mm </a:t>
            </a:r>
            <a:r>
              <a:rPr lang="pt-BR" sz="1100" dirty="0" err="1"/>
              <a:t>Musée</a:t>
            </a:r>
            <a:r>
              <a:rPr lang="pt-BR" sz="1100" dirty="0"/>
              <a:t> </a:t>
            </a:r>
            <a:r>
              <a:rPr lang="pt-BR" sz="1100" dirty="0" err="1"/>
              <a:t>du</a:t>
            </a:r>
            <a:r>
              <a:rPr lang="pt-BR" sz="1100" dirty="0"/>
              <a:t> Louvre, Paris.</a:t>
            </a:r>
            <a:br>
              <a:rPr lang="pt-BR" sz="1100" dirty="0"/>
            </a:br>
            <a:endParaRPr lang="pt-BR" sz="1100" dirty="0"/>
          </a:p>
          <a:p>
            <a:r>
              <a:rPr lang="pt-BR" dirty="0"/>
              <a:t>Batalha de </a:t>
            </a:r>
            <a:r>
              <a:rPr lang="pt-BR" dirty="0" err="1"/>
              <a:t>Anghiari</a:t>
            </a:r>
            <a:r>
              <a:rPr lang="pt-BR" dirty="0"/>
              <a:t>” escondida em Florença A “Batalha de </a:t>
            </a:r>
            <a:r>
              <a:rPr lang="pt-BR" dirty="0" err="1"/>
              <a:t>Anghiari</a:t>
            </a:r>
            <a:r>
              <a:rPr lang="pt-BR" dirty="0"/>
              <a:t>”, a maior obra-prima de Leonardo Da Vinci, pode estar escondida por detrás de um fresco de </a:t>
            </a:r>
            <a:r>
              <a:rPr lang="pt-BR" dirty="0" err="1"/>
              <a:t>Vasari</a:t>
            </a:r>
            <a:r>
              <a:rPr lang="pt-BR" dirty="0"/>
              <a:t>, no palácio Vecchio, em Florença. </a:t>
            </a:r>
            <a:r>
              <a:rPr lang="pt-BR" dirty="0">
                <a:hlinkClick r:id="" action="ppaction://hlinkfile" tooltip="Ler/Comentar"/>
              </a:rPr>
              <a:t>Comentários: </a:t>
            </a:r>
            <a:r>
              <a:rPr lang="pt-BR" b="1" dirty="0">
                <a:hlinkClick r:id="" action="ppaction://hlinkfile" tooltip="Ler/Comentar"/>
              </a:rPr>
              <a:t>0</a:t>
            </a:r>
            <a:r>
              <a:rPr lang="pt-BR" dirty="0"/>
              <a:t> Publicado a 29/01/2007  http://janelaurbana.clix.pt/ler-236-categoria-13.html</a:t>
            </a:r>
          </a:p>
          <a:p>
            <a:endParaRPr lang="pt-BR" dirty="0"/>
          </a:p>
          <a:p>
            <a:r>
              <a:rPr lang="en-US" b="1" dirty="0">
                <a:hlinkClick r:id="rId3"/>
              </a:rPr>
              <a:t>Da Vinci sleuth invited to find lost masterpiece</a:t>
            </a:r>
            <a:r>
              <a:rPr lang="en-US" dirty="0">
                <a:hlinkClick r:id="rId3"/>
              </a:rPr>
              <a:t> </a:t>
            </a:r>
            <a:br>
              <a:rPr lang="en-US" dirty="0"/>
            </a:br>
            <a:br>
              <a:rPr lang="en-US" dirty="0"/>
            </a:br>
            <a:r>
              <a:rPr lang="en-US" dirty="0"/>
              <a:t>By Peter </a:t>
            </a:r>
            <a:r>
              <a:rPr lang="en-US" dirty="0" err="1"/>
              <a:t>Popham</a:t>
            </a:r>
            <a:r>
              <a:rPr lang="en-US" dirty="0"/>
              <a:t> in Rome </a:t>
            </a:r>
            <a:br>
              <a:rPr lang="en-US" dirty="0"/>
            </a:br>
            <a:r>
              <a:rPr lang="en-US" dirty="0"/>
              <a:t>Published: 01 February 2007 </a:t>
            </a:r>
            <a:br>
              <a:rPr lang="en-US" dirty="0"/>
            </a:br>
            <a:r>
              <a:rPr lang="en-US" dirty="0"/>
              <a:t>An Italian "art detective" who has been tracking a great lost masterpiece of the Renaissance for more than half his life has been given consent, and the funds, to carry the quest to its conclusion. </a:t>
            </a:r>
            <a:br>
              <a:rPr lang="en-US" dirty="0"/>
            </a:br>
            <a:br>
              <a:rPr lang="en-US" dirty="0"/>
            </a:br>
            <a:r>
              <a:rPr lang="en-US" dirty="0"/>
              <a:t>Maurizio </a:t>
            </a:r>
            <a:r>
              <a:rPr lang="en-US" dirty="0" err="1"/>
              <a:t>Seracini</a:t>
            </a:r>
            <a:r>
              <a:rPr lang="en-US" dirty="0"/>
              <a:t>, 60, has been trying since 1975 to learn the truth about the vast fresco The Battle of </a:t>
            </a:r>
            <a:r>
              <a:rPr lang="en-US" dirty="0" err="1"/>
              <a:t>Anghiari</a:t>
            </a:r>
            <a:r>
              <a:rPr lang="en-US" dirty="0"/>
              <a:t>, painted by Leonardo </a:t>
            </a:r>
            <a:r>
              <a:rPr lang="en-US" dirty="0" err="1"/>
              <a:t>da</a:t>
            </a:r>
            <a:r>
              <a:rPr lang="en-US" dirty="0"/>
              <a:t> Vinci in Florence's Palazzo </a:t>
            </a:r>
            <a:r>
              <a:rPr lang="en-US" dirty="0" err="1"/>
              <a:t>Vecchio</a:t>
            </a:r>
            <a:r>
              <a:rPr lang="en-US" dirty="0"/>
              <a:t>, a painting described by contemporaries as "the best work of art, the masterpiece of all". http://www.able2know.org/forums/about90840.html</a:t>
            </a:r>
          </a:p>
          <a:p>
            <a:endParaRPr lang="en-US" dirty="0"/>
          </a:p>
          <a:p>
            <a:r>
              <a:rPr lang="pt-BR" dirty="0" err="1"/>
              <a:t>Palazzo</a:t>
            </a:r>
            <a:r>
              <a:rPr lang="pt-BR" dirty="0"/>
              <a:t> Vecchio in Florence </a:t>
            </a:r>
          </a:p>
          <a:p>
            <a:endParaRPr lang="pt-BR" dirty="0"/>
          </a:p>
          <a:p>
            <a:pPr defTabSz="875904">
              <a:defRPr/>
            </a:pPr>
            <a:r>
              <a:rPr lang="en-US" dirty="0"/>
              <a:t>The fresco was long presumed lost forever behind the new paintings. But Maurizio </a:t>
            </a:r>
            <a:r>
              <a:rPr lang="en-US" dirty="0" err="1"/>
              <a:t>Seracini</a:t>
            </a:r>
            <a:r>
              <a:rPr lang="en-US" dirty="0"/>
              <a:t>, an Italian expert in high-technology art analysis, will soon deploy the cutting-edge science of a neutron generator and gamma ray detector in an attempt to prove that the mural is actually preserved beneath a wall built just in front of it during the </a:t>
            </a:r>
            <a:r>
              <a:rPr lang="en-US" dirty="0" err="1"/>
              <a:t>remodelling</a:t>
            </a:r>
            <a:r>
              <a:rPr lang="en-US" dirty="0"/>
              <a:t>. http://www.telegraph.co.uk/news/main.jhtml?xml=/news/2008/02/23/wark123.xml&amp;page=1</a:t>
            </a:r>
          </a:p>
          <a:p>
            <a:pPr defTabSz="875904">
              <a:defRPr/>
            </a:pPr>
            <a:endParaRPr lang="en-US" dirty="0"/>
          </a:p>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37</a:t>
            </a:fld>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38</a:t>
            </a:fld>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dirty="0" err="1"/>
              <a:t>circa</a:t>
            </a:r>
            <a:r>
              <a:rPr lang="pt-BR" dirty="0"/>
              <a:t> 1481. </a:t>
            </a:r>
            <a:r>
              <a:rPr lang="en-US" dirty="0"/>
              <a:t>Study for the </a:t>
            </a:r>
            <a:r>
              <a:rPr lang="en-US" i="1" dirty="0"/>
              <a:t>Adoration of the Magi</a:t>
            </a:r>
            <a:r>
              <a:rPr lang="en-US" dirty="0"/>
              <a:t>. Pen, </a:t>
            </a:r>
            <a:r>
              <a:rPr lang="en-US" dirty="0" err="1"/>
              <a:t>watercolored</a:t>
            </a:r>
            <a:r>
              <a:rPr lang="en-US" dirty="0"/>
              <a:t>-brown ink and white lead with metal point traces on light brown paper. 162 x 290mm. Florence, Prints and Drawings Department at the Uffizi, inv</a:t>
            </a:r>
            <a:endParaRPr lang="pt-BR" dirty="0"/>
          </a:p>
        </p:txBody>
      </p:sp>
      <p:sp>
        <p:nvSpPr>
          <p:cNvPr id="4" name="Slide Number Placeholder 3"/>
          <p:cNvSpPr>
            <a:spLocks noGrp="1"/>
          </p:cNvSpPr>
          <p:nvPr>
            <p:ph type="sldNum" sz="quarter" idx="5"/>
          </p:nvPr>
        </p:nvSpPr>
        <p:spPr/>
        <p:txBody>
          <a:bodyPr/>
          <a:lstStyle/>
          <a:p>
            <a:pPr>
              <a:defRPr/>
            </a:pPr>
            <a:fld id="{8831AF5E-2946-4C9B-992B-64886C798E22}" type="slidenum">
              <a:rPr lang="pt-BR" smtClean="0"/>
              <a:pPr>
                <a:defRPr/>
              </a:pPr>
              <a:t>39</a:t>
            </a:fld>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hu-HU" b="1" dirty="0"/>
              <a:t>Szépművészeti Múzeum</a:t>
            </a:r>
            <a:endParaRPr lang="en-US" dirty="0"/>
          </a:p>
          <a:p>
            <a:r>
              <a:rPr lang="en-US" dirty="0"/>
              <a:t>Thanks to the generosity of his parents, an art student from Syracuse University spent the summer semester of 1973 in Florence. On his third day in that fabled city, the student was sketching in the Archeological Museum when his attention was riveted by a strangely familiar bronze horse. The small horse was being used to support a far more ancient bronze figure of a riding boy.</a:t>
            </a:r>
          </a:p>
          <a:p>
            <a:r>
              <a:rPr lang="en-US" dirty="0"/>
              <a:t>After a heart-stopping moment, the young student sprinted back to his lodgings and returned with Kenneth Clark's Leonardo </a:t>
            </a:r>
            <a:r>
              <a:rPr lang="en-US" dirty="0" err="1"/>
              <a:t>da</a:t>
            </a:r>
            <a:r>
              <a:rPr lang="en-US" dirty="0"/>
              <a:t> Vinci. Trembling, he opened the book to a page containing a silverpoint drawing by Leonardo. The drawing is considered to be the first sketch for the never-completed equestrian monument commissioned by the Duke of Milan, </a:t>
            </a:r>
            <a:r>
              <a:rPr lang="en-US" dirty="0" err="1"/>
              <a:t>Ludovico</a:t>
            </a:r>
            <a:r>
              <a:rPr lang="en-US" dirty="0"/>
              <a:t> Sforza. It was as if he were gazing at the very horse upon which Leonardo had based this exquisite drawing almost 500 years earlier.</a:t>
            </a:r>
          </a:p>
          <a:p>
            <a:endParaRPr lang="en-US" dirty="0"/>
          </a:p>
          <a:p>
            <a:pPr defTabSz="875904">
              <a:defRPr/>
            </a:pPr>
            <a:r>
              <a:rPr lang="en-US" dirty="0"/>
              <a:t>The student traced the outline of the saddle, the wrapped tail, the clipped mane, the turn of the head, the wrinkles on the neck, the general shape and the specific musculature of the horse. The similarities between the horse and the drawing seemed too numerous to be coincidental.</a:t>
            </a:r>
          </a:p>
          <a:p>
            <a:endParaRPr lang="pt-BR" dirty="0"/>
          </a:p>
          <a:p>
            <a:r>
              <a:rPr lang="pt-BR" sz="1100" dirty="0"/>
              <a:t>http://findarticles.com/p/articles/mi_m1571/is_47_14/ai_53461430</a:t>
            </a:r>
          </a:p>
          <a:p>
            <a:r>
              <a:rPr lang="pt-BR" sz="1100" dirty="0"/>
              <a:t> </a:t>
            </a:r>
          </a:p>
          <a:p>
            <a:r>
              <a:rPr lang="pt-BR" sz="1100" dirty="0"/>
              <a:t>Is </a:t>
            </a:r>
            <a:r>
              <a:rPr lang="pt-BR" sz="1100" dirty="0" err="1"/>
              <a:t>This</a:t>
            </a:r>
            <a:r>
              <a:rPr lang="pt-BR" sz="1100" dirty="0"/>
              <a:t> a </a:t>
            </a:r>
            <a:r>
              <a:rPr lang="pt-BR" sz="1100" dirty="0" err="1"/>
              <a:t>`Lost</a:t>
            </a:r>
            <a:r>
              <a:rPr lang="pt-BR" sz="1100" dirty="0"/>
              <a:t>' Leonardo? - a </a:t>
            </a:r>
            <a:r>
              <a:rPr lang="pt-BR" sz="1100" dirty="0" err="1"/>
              <a:t>sculpture</a:t>
            </a:r>
            <a:r>
              <a:rPr lang="pt-BR" sz="1100" dirty="0"/>
              <a:t> </a:t>
            </a:r>
            <a:r>
              <a:rPr lang="pt-BR" sz="1100" dirty="0" err="1"/>
              <a:t>possibly</a:t>
            </a:r>
            <a:r>
              <a:rPr lang="pt-BR" sz="1100" dirty="0"/>
              <a:t> </a:t>
            </a:r>
            <a:r>
              <a:rPr lang="pt-BR" sz="1100" dirty="0" err="1"/>
              <a:t>done</a:t>
            </a:r>
            <a:r>
              <a:rPr lang="pt-BR" sz="1100" dirty="0"/>
              <a:t> </a:t>
            </a:r>
            <a:r>
              <a:rPr lang="pt-BR" sz="1100" dirty="0" err="1"/>
              <a:t>by</a:t>
            </a:r>
            <a:r>
              <a:rPr lang="pt-BR" sz="1100" dirty="0"/>
              <a:t> Leonardo da Vinci</a:t>
            </a:r>
          </a:p>
          <a:p>
            <a:r>
              <a:rPr lang="pt-BR" sz="1100" dirty="0">
                <a:hlinkClick r:id="rId3"/>
              </a:rPr>
              <a:t>Insight </a:t>
            </a:r>
            <a:r>
              <a:rPr lang="pt-BR" sz="1100" dirty="0" err="1">
                <a:hlinkClick r:id="rId3"/>
              </a:rPr>
              <a:t>on</a:t>
            </a:r>
            <a:r>
              <a:rPr lang="pt-BR" sz="1100" dirty="0">
                <a:hlinkClick r:id="rId3"/>
              </a:rPr>
              <a:t> </a:t>
            </a:r>
            <a:r>
              <a:rPr lang="pt-BR" sz="1100" dirty="0" err="1">
                <a:hlinkClick r:id="rId3"/>
              </a:rPr>
              <a:t>the</a:t>
            </a:r>
            <a:r>
              <a:rPr lang="pt-BR" sz="1100" dirty="0">
                <a:hlinkClick r:id="rId3"/>
              </a:rPr>
              <a:t> </a:t>
            </a:r>
            <a:r>
              <a:rPr lang="pt-BR" sz="1100" dirty="0" err="1">
                <a:hlinkClick r:id="rId3"/>
              </a:rPr>
              <a:t>News</a:t>
            </a:r>
            <a:r>
              <a:rPr lang="pt-BR" sz="1100" dirty="0"/>
              <a:t>,  </a:t>
            </a:r>
            <a:r>
              <a:rPr lang="pt-BR" sz="1100" dirty="0" err="1">
                <a:hlinkClick r:id="rId4"/>
              </a:rPr>
              <a:t>Dec</a:t>
            </a:r>
            <a:r>
              <a:rPr lang="pt-BR" sz="1100" dirty="0">
                <a:hlinkClick r:id="rId4"/>
              </a:rPr>
              <a:t> 21, 1998</a:t>
            </a:r>
            <a:r>
              <a:rPr lang="pt-BR" sz="1100" dirty="0"/>
              <a:t>  </a:t>
            </a:r>
            <a:r>
              <a:rPr lang="pt-BR" sz="1100" dirty="0" err="1"/>
              <a:t>by</a:t>
            </a:r>
            <a:r>
              <a:rPr lang="pt-BR" sz="1100" dirty="0"/>
              <a:t> </a:t>
            </a:r>
            <a:r>
              <a:rPr lang="pt-BR" sz="1100" dirty="0">
                <a:hlinkClick r:id="rId5"/>
              </a:rPr>
              <a:t>Mark </a:t>
            </a:r>
            <a:r>
              <a:rPr lang="pt-BR" sz="1100" dirty="0" err="1">
                <a:hlinkClick r:id="rId5"/>
              </a:rPr>
              <a:t>Fondersmith</a:t>
            </a:r>
            <a:endParaRPr lang="pt-BR" sz="1100" dirty="0"/>
          </a:p>
          <a:p>
            <a:endParaRPr lang="en-US" dirty="0"/>
          </a:p>
          <a:p>
            <a:r>
              <a:rPr lang="en-US" dirty="0"/>
              <a:t>Thanks to the generosity of his parents, an art student from Syracuse University spent the summer semester of 1973 in Florence. On his third day in that fabled city, the student was sketching in the Archeological Museum when his attention was riveted by a strangely familiar bronze horse. The small horse was being used to support a far more ancient bronze figure of a riding boy.</a:t>
            </a:r>
          </a:p>
          <a:p>
            <a:r>
              <a:rPr lang="en-US" dirty="0"/>
              <a:t>After a heart-stopping moment, the young student sprinted back to his lodgings and returned with Kenneth Clark's Leonardo </a:t>
            </a:r>
            <a:r>
              <a:rPr lang="en-US" dirty="0" err="1"/>
              <a:t>da</a:t>
            </a:r>
            <a:r>
              <a:rPr lang="en-US" dirty="0"/>
              <a:t> Vinci. Trembling, he opened the book to a page containing a silverpoint drawing by Leonardo. The drawing is considered to be the first sketch for the never-completed equestrian monument commissioned by the Duke of Milan, </a:t>
            </a:r>
            <a:r>
              <a:rPr lang="en-US" dirty="0" err="1"/>
              <a:t>Ludovico</a:t>
            </a:r>
            <a:r>
              <a:rPr lang="en-US" dirty="0"/>
              <a:t> Sforza. It was as if he were gazing at the very horse upon which Leonardo had based this exquisite drawing almost 500 years earlier.</a:t>
            </a:r>
          </a:p>
          <a:p>
            <a:endParaRPr lang="en-US" dirty="0"/>
          </a:p>
          <a:p>
            <a:r>
              <a:rPr lang="en-US" dirty="0"/>
              <a:t>The student traced the outline of the saddle, the wrapped tail, the clipped mane, the turn of the head, the wrinkles on the neck, the general shape and the specific musculature of the horse. The similarities between the horse and the drawing seemed too numerous to be coincidental.</a:t>
            </a:r>
          </a:p>
          <a:p>
            <a:endParaRPr lang="pt-BR" dirty="0"/>
          </a:p>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40</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10000"/>
          </a:bodyPr>
          <a:lstStyle/>
          <a:p>
            <a:pPr eaLnBrk="1" hangingPunct="1">
              <a:spcBef>
                <a:spcPct val="0"/>
              </a:spcBef>
            </a:pPr>
            <a:r>
              <a:rPr lang="pt-BR" dirty="0">
                <a:hlinkClick r:id="rId3" action="ppaction://hlinkfile" tooltip="15 de Abril"/>
              </a:rPr>
              <a:t>15 de Abril</a:t>
            </a:r>
            <a:r>
              <a:rPr lang="pt-BR" dirty="0"/>
              <a:t> (</a:t>
            </a:r>
            <a:r>
              <a:rPr lang="pt-BR" dirty="0">
                <a:hlinkClick r:id="rId4" action="ppaction://hlinkfile" tooltip="Calendário Juliano"/>
              </a:rPr>
              <a:t>Calendário Juliano</a:t>
            </a:r>
            <a:r>
              <a:rPr lang="pt-BR" dirty="0"/>
              <a:t>) ou </a:t>
            </a:r>
            <a:r>
              <a:rPr lang="pt-BR" dirty="0">
                <a:hlinkClick r:id="rId5" action="ppaction://hlinkfile" tooltip="25 de Abril"/>
              </a:rPr>
              <a:t>25 de Abril</a:t>
            </a:r>
            <a:r>
              <a:rPr lang="pt-BR" dirty="0"/>
              <a:t> (</a:t>
            </a:r>
            <a:r>
              <a:rPr lang="pt-BR" dirty="0">
                <a:hlinkClick r:id="rId6" action="ppaction://hlinkfile" tooltip="Calendário Gregoriano"/>
              </a:rPr>
              <a:t>Calendário Gregoriano</a:t>
            </a:r>
            <a:r>
              <a:rPr lang="pt-BR" dirty="0"/>
              <a:t>) de </a:t>
            </a:r>
            <a:r>
              <a:rPr lang="pt-BR" dirty="0">
                <a:hlinkClick r:id="rId7" action="ppaction://hlinkfile" tooltip="1452"/>
              </a:rPr>
              <a:t>1452</a:t>
            </a:r>
            <a:endParaRPr lang="pt-BR" dirty="0"/>
          </a:p>
          <a:p>
            <a:pPr eaLnBrk="1" hangingPunct="1">
              <a:spcBef>
                <a:spcPct val="0"/>
              </a:spcBef>
            </a:pPr>
            <a:r>
              <a:rPr lang="pt-BR" dirty="0"/>
              <a:t>Foi promulgado pelo </a:t>
            </a:r>
            <a:r>
              <a:rPr lang="pt-BR" dirty="0">
                <a:hlinkClick r:id="rId8" action="ppaction://hlinkfile" tooltip="Papa Gregório XIII"/>
              </a:rPr>
              <a:t>Papa Gregório XIII</a:t>
            </a:r>
            <a:r>
              <a:rPr lang="pt-BR" dirty="0"/>
              <a:t> a </a:t>
            </a:r>
            <a:r>
              <a:rPr lang="pt-BR" dirty="0">
                <a:hlinkClick r:id="rId9" action="ppaction://hlinkfile" tooltip="24 de Fevereiro"/>
              </a:rPr>
              <a:t>24 de Fevereiro</a:t>
            </a:r>
            <a:r>
              <a:rPr lang="pt-BR" dirty="0"/>
              <a:t> do ano </a:t>
            </a:r>
            <a:r>
              <a:rPr lang="pt-BR" dirty="0">
                <a:hlinkClick r:id="rId10" action="ppaction://hlinkfile" tooltip="1582"/>
              </a:rPr>
              <a:t>1582</a:t>
            </a:r>
            <a:r>
              <a:rPr lang="pt-BR" dirty="0"/>
              <a:t> para substituir o </a:t>
            </a:r>
            <a:r>
              <a:rPr lang="pt-BR" dirty="0">
                <a:hlinkClick r:id="rId11" action="ppaction://hlinkfile" tooltip="Calendário juliano"/>
              </a:rPr>
              <a:t>calendário </a:t>
            </a:r>
            <a:r>
              <a:rPr lang="pt-BR" dirty="0" err="1">
                <a:hlinkClick r:id="rId11" action="ppaction://hlinkfile" tooltip="Calendário juliano"/>
              </a:rPr>
              <a:t>juliano</a:t>
            </a:r>
            <a:r>
              <a:rPr lang="pt-BR" dirty="0"/>
              <a:t>.</a:t>
            </a:r>
          </a:p>
          <a:p>
            <a:pPr eaLnBrk="1" hangingPunct="1">
              <a:spcBef>
                <a:spcPct val="0"/>
              </a:spcBef>
            </a:pPr>
            <a:endParaRPr lang="pt-BR" dirty="0"/>
          </a:p>
          <a:p>
            <a:pPr defTabSz="875904" eaLnBrk="1" hangingPunct="1">
              <a:spcBef>
                <a:spcPct val="0"/>
              </a:spcBef>
              <a:defRPr/>
            </a:pPr>
            <a:r>
              <a:rPr lang="en-US" dirty="0"/>
              <a:t>The </a:t>
            </a:r>
            <a:r>
              <a:rPr lang="en-US" b="1" dirty="0"/>
              <a:t>Gregorian calendar</a:t>
            </a:r>
            <a:r>
              <a:rPr lang="en-US" dirty="0"/>
              <a:t> is the most widely used </a:t>
            </a:r>
            <a:r>
              <a:rPr lang="en-US" dirty="0">
                <a:hlinkClick r:id="rId12" action="ppaction://hlinkfile" tooltip="Calendar"/>
              </a:rPr>
              <a:t>calendar</a:t>
            </a:r>
            <a:r>
              <a:rPr lang="en-US" dirty="0"/>
              <a:t> in the world today. It was first proposed by the </a:t>
            </a:r>
            <a:r>
              <a:rPr lang="en-US" dirty="0" err="1">
                <a:hlinkClick r:id="rId13" action="ppaction://hlinkfile" tooltip="Calabria"/>
              </a:rPr>
              <a:t>Calabrian</a:t>
            </a:r>
            <a:r>
              <a:rPr lang="en-US" dirty="0"/>
              <a:t> doctor </a:t>
            </a:r>
            <a:r>
              <a:rPr lang="en-US" dirty="0">
                <a:hlinkClick r:id="rId14" action="ppaction://hlinkfile" tooltip="Aloysius Lilius"/>
              </a:rPr>
              <a:t>Aloysius </a:t>
            </a:r>
            <a:r>
              <a:rPr lang="en-US" dirty="0" err="1">
                <a:hlinkClick r:id="rId14" action="ppaction://hlinkfile" tooltip="Aloysius Lilius"/>
              </a:rPr>
              <a:t>Lilius</a:t>
            </a:r>
            <a:r>
              <a:rPr lang="en-US" dirty="0"/>
              <a:t>, and decreed by </a:t>
            </a:r>
            <a:r>
              <a:rPr lang="en-US" dirty="0">
                <a:hlinkClick r:id="rId15" action="ppaction://hlinkfile" tooltip="Pope Gregory XIII"/>
              </a:rPr>
              <a:t>Pope Gregory XIII</a:t>
            </a:r>
            <a:r>
              <a:rPr lang="en-US" dirty="0"/>
              <a:t>, after whom it was named, on 24 February 1582 by </a:t>
            </a:r>
            <a:r>
              <a:rPr lang="en-US" dirty="0">
                <a:hlinkClick r:id="rId16" action="ppaction://hlinkfile" tooltip="Papal bull"/>
              </a:rPr>
              <a:t>papal bull</a:t>
            </a:r>
            <a:r>
              <a:rPr lang="en-US" dirty="0"/>
              <a:t> </a:t>
            </a:r>
            <a:r>
              <a:rPr lang="en-US" i="1" dirty="0">
                <a:hlinkClick r:id="rId17" action="ppaction://hlinkfile" tooltip="Inter gravissimas"/>
              </a:rPr>
              <a:t>Inter </a:t>
            </a:r>
            <a:r>
              <a:rPr lang="en-US" i="1" dirty="0" err="1">
                <a:hlinkClick r:id="rId17" action="ppaction://hlinkfile" tooltip="Inter gravissimas"/>
              </a:rPr>
              <a:t>gravissimas</a:t>
            </a:r>
            <a:r>
              <a:rPr lang="en-US" dirty="0"/>
              <a:t>. It is a reform of the </a:t>
            </a:r>
            <a:r>
              <a:rPr lang="en-US" dirty="0">
                <a:hlinkClick r:id="rId18" action="ppaction://hlinkfile" tooltip="Julian calendar"/>
              </a:rPr>
              <a:t>Julian calendar</a:t>
            </a:r>
            <a:r>
              <a:rPr lang="en-US" dirty="0"/>
              <a:t>.</a:t>
            </a:r>
          </a:p>
          <a:p>
            <a:pPr defTabSz="875904" eaLnBrk="1" hangingPunct="1">
              <a:spcBef>
                <a:spcPct val="0"/>
              </a:spcBef>
              <a:defRPr/>
            </a:pPr>
            <a:r>
              <a:rPr lang="pt-BR" b="1" dirty="0" err="1"/>
              <a:t>Aloysius</a:t>
            </a:r>
            <a:r>
              <a:rPr lang="pt-BR" b="1" dirty="0"/>
              <a:t> </a:t>
            </a:r>
            <a:r>
              <a:rPr lang="pt-BR" b="1" dirty="0" err="1"/>
              <a:t>Lilius</a:t>
            </a:r>
            <a:r>
              <a:rPr lang="pt-BR" dirty="0"/>
              <a:t> (c. </a:t>
            </a:r>
            <a:r>
              <a:rPr lang="pt-BR" dirty="0">
                <a:hlinkClick r:id="rId19" action="ppaction://hlinkfile" tooltip="1510"/>
              </a:rPr>
              <a:t>1510</a:t>
            </a:r>
            <a:r>
              <a:rPr lang="pt-BR" dirty="0"/>
              <a:t> – </a:t>
            </a:r>
            <a:r>
              <a:rPr lang="pt-BR" dirty="0">
                <a:hlinkClick r:id="rId20" action="ppaction://hlinkfile" tooltip="1576"/>
              </a:rPr>
              <a:t>1576</a:t>
            </a:r>
            <a:r>
              <a:rPr lang="pt-BR" dirty="0"/>
              <a:t>), </a:t>
            </a:r>
            <a:r>
              <a:rPr lang="pt-BR" dirty="0" err="1"/>
              <a:t>also</a:t>
            </a:r>
            <a:r>
              <a:rPr lang="pt-BR" dirty="0"/>
              <a:t> </a:t>
            </a:r>
            <a:r>
              <a:rPr lang="pt-BR" b="1" dirty="0"/>
              <a:t>Luigi </a:t>
            </a:r>
            <a:r>
              <a:rPr lang="pt-BR" b="1" dirty="0" err="1"/>
              <a:t>Lilio</a:t>
            </a:r>
            <a:r>
              <a:rPr lang="pt-BR" dirty="0"/>
              <a:t> </a:t>
            </a:r>
            <a:r>
              <a:rPr lang="pt-BR" dirty="0" err="1"/>
              <a:t>or</a:t>
            </a:r>
            <a:r>
              <a:rPr lang="pt-BR" dirty="0"/>
              <a:t> </a:t>
            </a:r>
            <a:r>
              <a:rPr lang="pt-BR" b="1" dirty="0"/>
              <a:t>Luigi Giglio</a:t>
            </a:r>
            <a:r>
              <a:rPr lang="pt-BR" dirty="0"/>
              <a:t> (</a:t>
            </a:r>
            <a:r>
              <a:rPr lang="pt-BR" dirty="0" err="1"/>
              <a:t>or</a:t>
            </a:r>
            <a:r>
              <a:rPr lang="pt-BR" dirty="0"/>
              <a:t> </a:t>
            </a:r>
            <a:r>
              <a:rPr lang="pt-BR" i="1" dirty="0" err="1"/>
              <a:t>Aluise</a:t>
            </a:r>
            <a:r>
              <a:rPr lang="pt-BR" i="1" dirty="0"/>
              <a:t> </a:t>
            </a:r>
            <a:r>
              <a:rPr lang="pt-BR" i="1" dirty="0" err="1"/>
              <a:t>Lilio</a:t>
            </a:r>
            <a:r>
              <a:rPr lang="pt-BR" dirty="0"/>
              <a:t> </a:t>
            </a:r>
            <a:r>
              <a:rPr lang="pt-BR" dirty="0" err="1"/>
              <a:t>or</a:t>
            </a:r>
            <a:r>
              <a:rPr lang="pt-BR" dirty="0"/>
              <a:t> </a:t>
            </a:r>
            <a:r>
              <a:rPr lang="pt-BR" i="1" dirty="0" err="1"/>
              <a:t>Aloisius</a:t>
            </a:r>
            <a:r>
              <a:rPr lang="pt-BR" i="1" dirty="0"/>
              <a:t> </a:t>
            </a:r>
            <a:r>
              <a:rPr lang="pt-BR" i="1" dirty="0" err="1"/>
              <a:t>Lilius</a:t>
            </a:r>
            <a:r>
              <a:rPr lang="pt-BR" dirty="0"/>
              <a:t>), </a:t>
            </a:r>
            <a:r>
              <a:rPr lang="pt-BR" baseline="30000" dirty="0">
                <a:hlinkClick r:id="" action="ppaction://hlinkfile"/>
              </a:rPr>
              <a:t>[1]</a:t>
            </a:r>
            <a:r>
              <a:rPr lang="pt-BR" dirty="0"/>
              <a:t> </a:t>
            </a:r>
            <a:r>
              <a:rPr lang="pt-BR" dirty="0" err="1"/>
              <a:t>was</a:t>
            </a:r>
            <a:r>
              <a:rPr lang="pt-BR" dirty="0"/>
              <a:t> </a:t>
            </a:r>
            <a:r>
              <a:rPr lang="pt-BR" dirty="0" err="1"/>
              <a:t>an</a:t>
            </a:r>
            <a:r>
              <a:rPr lang="pt-BR" dirty="0"/>
              <a:t> </a:t>
            </a:r>
            <a:r>
              <a:rPr lang="pt-BR" dirty="0" err="1">
                <a:hlinkClick r:id="rId21" action="ppaction://hlinkfile" tooltip="Italy"/>
              </a:rPr>
              <a:t>Italian</a:t>
            </a:r>
            <a:r>
              <a:rPr lang="pt-BR" dirty="0"/>
              <a:t> </a:t>
            </a:r>
            <a:r>
              <a:rPr lang="pt-BR" dirty="0" err="1">
                <a:hlinkClick r:id="rId22" action="ppaction://hlinkfile" tooltip="Physician"/>
              </a:rPr>
              <a:t>doctor</a:t>
            </a:r>
            <a:r>
              <a:rPr lang="pt-BR" dirty="0"/>
              <a:t>, </a:t>
            </a:r>
            <a:r>
              <a:rPr lang="pt-BR" dirty="0" err="1">
                <a:hlinkClick r:id="rId23" action="ppaction://hlinkfile" tooltip="Astronomer"/>
              </a:rPr>
              <a:t>astronomer</a:t>
            </a:r>
            <a:r>
              <a:rPr lang="pt-BR" dirty="0"/>
              <a:t>,</a:t>
            </a:r>
            <a:r>
              <a:rPr lang="pt-BR" baseline="30000" dirty="0">
                <a:hlinkClick r:id="" action="ppaction://hlinkfile"/>
              </a:rPr>
              <a:t>[1]</a:t>
            </a:r>
            <a:r>
              <a:rPr lang="pt-BR" dirty="0"/>
              <a:t> </a:t>
            </a:r>
            <a:r>
              <a:rPr lang="pt-BR" dirty="0" err="1">
                <a:hlinkClick r:id="rId24" action="ppaction://hlinkfile" tooltip="Philosopher"/>
              </a:rPr>
              <a:t>philosopher</a:t>
            </a:r>
            <a:r>
              <a:rPr lang="pt-BR" dirty="0"/>
              <a:t> </a:t>
            </a:r>
            <a:r>
              <a:rPr lang="pt-BR" dirty="0" err="1"/>
              <a:t>and</a:t>
            </a:r>
            <a:r>
              <a:rPr lang="pt-BR" dirty="0"/>
              <a:t> </a:t>
            </a:r>
            <a:r>
              <a:rPr lang="pt-BR" dirty="0" err="1">
                <a:hlinkClick r:id="rId25" action="ppaction://hlinkfile" tooltip="Chronology"/>
              </a:rPr>
              <a:t>chronologist</a:t>
            </a:r>
            <a:r>
              <a:rPr lang="pt-BR" dirty="0"/>
              <a:t> </a:t>
            </a:r>
            <a:r>
              <a:rPr lang="pt-BR" dirty="0" err="1"/>
              <a:t>who</a:t>
            </a:r>
            <a:r>
              <a:rPr lang="pt-BR" dirty="0"/>
              <a:t> </a:t>
            </a:r>
            <a:r>
              <a:rPr lang="pt-BR" dirty="0" err="1"/>
              <a:t>devised</a:t>
            </a:r>
            <a:r>
              <a:rPr lang="pt-BR" dirty="0"/>
              <a:t> </a:t>
            </a:r>
            <a:r>
              <a:rPr lang="pt-BR" dirty="0" err="1"/>
              <a:t>the</a:t>
            </a:r>
            <a:r>
              <a:rPr lang="pt-BR" dirty="0"/>
              <a:t> </a:t>
            </a:r>
            <a:r>
              <a:rPr lang="pt-BR" dirty="0" err="1">
                <a:hlinkClick r:id="rId26" action="ppaction://hlinkfile" tooltip="Gregorian Calendar"/>
              </a:rPr>
              <a:t>Gregorian</a:t>
            </a:r>
            <a:r>
              <a:rPr lang="pt-BR" dirty="0">
                <a:hlinkClick r:id="rId26" action="ppaction://hlinkfile" tooltip="Gregorian Calendar"/>
              </a:rPr>
              <a:t> </a:t>
            </a:r>
            <a:r>
              <a:rPr lang="pt-BR" dirty="0" err="1">
                <a:hlinkClick r:id="rId26" action="ppaction://hlinkfile" tooltip="Gregorian Calendar"/>
              </a:rPr>
              <a:t>Calendar</a:t>
            </a:r>
            <a:r>
              <a:rPr lang="pt-BR" dirty="0"/>
              <a:t>.</a:t>
            </a:r>
          </a:p>
          <a:p>
            <a:pPr defTabSz="875904" eaLnBrk="1" hangingPunct="1">
              <a:spcBef>
                <a:spcPct val="0"/>
              </a:spcBef>
              <a:defRPr/>
            </a:pPr>
            <a:endParaRPr lang="en-US" dirty="0"/>
          </a:p>
          <a:p>
            <a:pPr defTabSz="875904" eaLnBrk="1" hangingPunct="1">
              <a:spcBef>
                <a:spcPct val="0"/>
              </a:spcBef>
              <a:defRPr/>
            </a:pPr>
            <a:r>
              <a:rPr lang="en-US" dirty="0"/>
              <a:t>The </a:t>
            </a:r>
            <a:r>
              <a:rPr lang="en-US" b="1" dirty="0"/>
              <a:t>Gregorian calendar</a:t>
            </a:r>
            <a:r>
              <a:rPr lang="en-US" dirty="0"/>
              <a:t> is the most widely used </a:t>
            </a:r>
            <a:r>
              <a:rPr lang="en-US" dirty="0">
                <a:hlinkClick r:id="rId12" action="ppaction://hlinkfile" tooltip="Calendar"/>
              </a:rPr>
              <a:t>calendar</a:t>
            </a:r>
            <a:r>
              <a:rPr lang="en-US" dirty="0"/>
              <a:t> in the world today. It was first proposed by the </a:t>
            </a:r>
            <a:r>
              <a:rPr lang="en-US" dirty="0" err="1">
                <a:hlinkClick r:id="rId13" action="ppaction://hlinkfile" tooltip="Calabria"/>
              </a:rPr>
              <a:t>Calabrian</a:t>
            </a:r>
            <a:r>
              <a:rPr lang="en-US" dirty="0"/>
              <a:t> doctor </a:t>
            </a:r>
            <a:r>
              <a:rPr lang="en-US" dirty="0">
                <a:hlinkClick r:id="rId14" action="ppaction://hlinkfile" tooltip="Aloysius Lilius"/>
              </a:rPr>
              <a:t>Aloysius </a:t>
            </a:r>
            <a:r>
              <a:rPr lang="en-US" dirty="0" err="1">
                <a:hlinkClick r:id="rId14" action="ppaction://hlinkfile" tooltip="Aloysius Lilius"/>
              </a:rPr>
              <a:t>Lilius</a:t>
            </a:r>
            <a:r>
              <a:rPr lang="en-US" dirty="0"/>
              <a:t>, and decreed by </a:t>
            </a:r>
            <a:r>
              <a:rPr lang="en-US" dirty="0">
                <a:hlinkClick r:id="rId15" action="ppaction://hlinkfile" tooltip="Pope Gregory XIII"/>
              </a:rPr>
              <a:t>Pope Gregory XIII</a:t>
            </a:r>
            <a:r>
              <a:rPr lang="en-US" dirty="0"/>
              <a:t>, after whom it was named, on 24 February 1582 by </a:t>
            </a:r>
            <a:r>
              <a:rPr lang="en-US" dirty="0">
                <a:hlinkClick r:id="rId16" action="ppaction://hlinkfile" tooltip="Papal bull"/>
              </a:rPr>
              <a:t>papal bull</a:t>
            </a:r>
            <a:r>
              <a:rPr lang="en-US" dirty="0"/>
              <a:t> </a:t>
            </a:r>
            <a:r>
              <a:rPr lang="en-US" i="1" dirty="0">
                <a:hlinkClick r:id="rId17" action="ppaction://hlinkfile" tooltip="Inter gravissimas"/>
              </a:rPr>
              <a:t>Inter </a:t>
            </a:r>
            <a:r>
              <a:rPr lang="en-US" i="1" dirty="0" err="1">
                <a:hlinkClick r:id="rId17" action="ppaction://hlinkfile" tooltip="Inter gravissimas"/>
              </a:rPr>
              <a:t>gravissimas</a:t>
            </a:r>
            <a:r>
              <a:rPr lang="en-US" dirty="0"/>
              <a:t>. It is a reform of the </a:t>
            </a:r>
            <a:r>
              <a:rPr lang="en-US" dirty="0">
                <a:hlinkClick r:id="rId18" action="ppaction://hlinkfile" tooltip="Julian calendar"/>
              </a:rPr>
              <a:t>Julian calendar</a:t>
            </a:r>
            <a:r>
              <a:rPr lang="en-US" dirty="0"/>
              <a:t>.</a:t>
            </a:r>
          </a:p>
          <a:p>
            <a:pPr defTabSz="875904" eaLnBrk="1" hangingPunct="1">
              <a:spcBef>
                <a:spcPct val="0"/>
              </a:spcBef>
              <a:defRPr/>
            </a:pPr>
            <a:endParaRPr lang="en-US" dirty="0"/>
          </a:p>
          <a:p>
            <a:pPr defTabSz="875904" eaLnBrk="1" hangingPunct="1">
              <a:spcBef>
                <a:spcPct val="0"/>
              </a:spcBef>
              <a:defRPr/>
            </a:pPr>
            <a:r>
              <a:rPr lang="en-US" dirty="0"/>
              <a:t>The reason for the reform in 1582 from a Julian to a Gregorian Calendar was because the year of 365.25 days was too long. This error of 11 minutes 14 seconds per year amounted to seven days in 1,000 years. The calendar became increasingly out of phase with the seasons. And by 1545 spring time (vernal equinox), which was determining Easter, had moved 10 days from its proper date!! </a:t>
            </a:r>
          </a:p>
          <a:p>
            <a:pPr defTabSz="875904" eaLnBrk="1" hangingPunct="1">
              <a:spcBef>
                <a:spcPct val="0"/>
              </a:spcBef>
              <a:defRPr/>
            </a:pPr>
            <a:endParaRPr lang="en-US" dirty="0"/>
          </a:p>
          <a:p>
            <a:pPr lvl="0"/>
            <a:r>
              <a:rPr lang="pt-PT" sz="1100" dirty="0"/>
              <a:t>Omitiram-se dez dias (5 a 14 de Outubro de 1582). </a:t>
            </a:r>
            <a:endParaRPr lang="pt-BR" sz="1100" dirty="0"/>
          </a:p>
          <a:p>
            <a:pPr lvl="0"/>
            <a:r>
              <a:rPr lang="pt-PT" sz="1100" dirty="0"/>
              <a:t>Corrigiu-se a medição do </a:t>
            </a:r>
            <a:r>
              <a:rPr lang="pt-PT" sz="1100" dirty="0">
                <a:hlinkClick r:id="rId27" tooltip="Ano solar"/>
              </a:rPr>
              <a:t>ano solar</a:t>
            </a:r>
            <a:r>
              <a:rPr lang="pt-PT" sz="1100" dirty="0"/>
              <a:t>, estimando-se que este durava 365 dias solares, 5 horas, 49 minutos e 12 segundos, o equivalente a 365,2424999 dias solares. </a:t>
            </a:r>
            <a:endParaRPr lang="pt-BR" sz="1100" dirty="0"/>
          </a:p>
          <a:p>
            <a:pPr lvl="0"/>
            <a:r>
              <a:rPr lang="pt-PT" sz="1100" dirty="0"/>
              <a:t>Acostumou-se a começar cada ano novo em 1 de Janeiro. </a:t>
            </a:r>
            <a:endParaRPr lang="pt-BR" sz="1100" dirty="0"/>
          </a:p>
          <a:p>
            <a:pPr lvl="0"/>
            <a:r>
              <a:rPr lang="pt-PT" sz="1100" dirty="0"/>
              <a:t>Nem todos os </a:t>
            </a:r>
            <a:r>
              <a:rPr lang="pt-PT" sz="1100" dirty="0">
                <a:hlinkClick r:id="rId28" tooltip="Ano secular"/>
              </a:rPr>
              <a:t>anos seculares</a:t>
            </a:r>
            <a:r>
              <a:rPr lang="pt-PT" sz="1100" dirty="0"/>
              <a:t> são </a:t>
            </a:r>
            <a:r>
              <a:rPr lang="pt-PT" sz="1100" dirty="0">
                <a:hlinkClick r:id="rId29" tooltip="Bissexto"/>
              </a:rPr>
              <a:t>bissextos</a:t>
            </a:r>
            <a:r>
              <a:rPr lang="pt-PT" sz="1100" dirty="0"/>
              <a:t>. Para um ano secular ser bissexto tem de ser múltiplo de 400. Deste modo evita-se a diferença (atraso) de três dias em cada quatrocentos anos existente no </a:t>
            </a:r>
            <a:r>
              <a:rPr lang="pt-PT" sz="1100" dirty="0">
                <a:hlinkClick r:id="rId11" tooltip="Calendário juliano"/>
              </a:rPr>
              <a:t>calendário juliano</a:t>
            </a:r>
            <a:r>
              <a:rPr lang="pt-PT" sz="1100" dirty="0"/>
              <a:t>. </a:t>
            </a:r>
            <a:endParaRPr lang="pt-BR" sz="1100" dirty="0"/>
          </a:p>
          <a:p>
            <a:pPr defTabSz="875904" eaLnBrk="1" hangingPunct="1">
              <a:spcBef>
                <a:spcPct val="0"/>
              </a:spcBef>
              <a:defRPr/>
            </a:pPr>
            <a:endParaRPr lang="en-US" dirty="0"/>
          </a:p>
          <a:p>
            <a:pPr defTabSz="875904" eaLnBrk="1" hangingPunct="1">
              <a:spcBef>
                <a:spcPct val="0"/>
              </a:spcBef>
              <a:defRPr/>
            </a:pPr>
            <a:r>
              <a:rPr lang="pt-BR" sz="1100" dirty="0" err="1"/>
              <a:t>The</a:t>
            </a:r>
            <a:r>
              <a:rPr lang="pt-BR" sz="1100" dirty="0"/>
              <a:t> </a:t>
            </a:r>
            <a:r>
              <a:rPr lang="pt-BR" sz="1100" b="1" dirty="0"/>
              <a:t>Julian </a:t>
            </a:r>
            <a:r>
              <a:rPr lang="pt-BR" sz="1100" b="1" dirty="0" err="1"/>
              <a:t>calendar</a:t>
            </a:r>
            <a:r>
              <a:rPr lang="pt-BR" sz="1100" dirty="0"/>
              <a:t> </a:t>
            </a:r>
            <a:r>
              <a:rPr lang="pt-BR" sz="1100" dirty="0" err="1"/>
              <a:t>was</a:t>
            </a:r>
            <a:r>
              <a:rPr lang="pt-BR" sz="1100" dirty="0"/>
              <a:t> a </a:t>
            </a:r>
            <a:r>
              <a:rPr lang="pt-BR" sz="1100" dirty="0" err="1"/>
              <a:t>reform</a:t>
            </a:r>
            <a:r>
              <a:rPr lang="pt-BR" sz="1100" dirty="0"/>
              <a:t> </a:t>
            </a:r>
            <a:r>
              <a:rPr lang="pt-BR" sz="1100" dirty="0" err="1"/>
              <a:t>of</a:t>
            </a:r>
            <a:r>
              <a:rPr lang="pt-BR" sz="1100" dirty="0"/>
              <a:t> </a:t>
            </a:r>
            <a:r>
              <a:rPr lang="pt-BR" sz="1100" dirty="0" err="1"/>
              <a:t>the</a:t>
            </a:r>
            <a:r>
              <a:rPr lang="pt-BR" sz="1100" dirty="0"/>
              <a:t> </a:t>
            </a:r>
            <a:r>
              <a:rPr lang="pt-BR" sz="1100" dirty="0">
                <a:hlinkClick r:id="rId30" tooltip="Roman calendar"/>
              </a:rPr>
              <a:t>Roman </a:t>
            </a:r>
            <a:r>
              <a:rPr lang="pt-BR" sz="1100" dirty="0" err="1">
                <a:hlinkClick r:id="rId30" tooltip="Roman calendar"/>
              </a:rPr>
              <a:t>calendar</a:t>
            </a:r>
            <a:r>
              <a:rPr lang="pt-BR" sz="1100" dirty="0"/>
              <a:t> </a:t>
            </a:r>
            <a:r>
              <a:rPr lang="pt-BR" sz="1100" dirty="0" err="1"/>
              <a:t>which</a:t>
            </a:r>
            <a:r>
              <a:rPr lang="pt-BR" sz="1100" dirty="0"/>
              <a:t> </a:t>
            </a:r>
            <a:r>
              <a:rPr lang="pt-BR" sz="1100" dirty="0" err="1"/>
              <a:t>was</a:t>
            </a:r>
            <a:r>
              <a:rPr lang="pt-BR" sz="1100" dirty="0"/>
              <a:t> </a:t>
            </a:r>
            <a:r>
              <a:rPr lang="pt-BR" sz="1100" dirty="0" err="1"/>
              <a:t>introduced</a:t>
            </a:r>
            <a:r>
              <a:rPr lang="pt-BR" sz="1100" dirty="0"/>
              <a:t> </a:t>
            </a:r>
            <a:r>
              <a:rPr lang="pt-BR" sz="1100" dirty="0" err="1"/>
              <a:t>by</a:t>
            </a:r>
            <a:r>
              <a:rPr lang="pt-BR" sz="1100" dirty="0"/>
              <a:t> </a:t>
            </a:r>
            <a:r>
              <a:rPr lang="pt-BR" sz="1100" dirty="0">
                <a:hlinkClick r:id="rId31" tooltip="Julius Caesar"/>
              </a:rPr>
              <a:t>Julius </a:t>
            </a:r>
            <a:r>
              <a:rPr lang="pt-BR" sz="1100" dirty="0" err="1">
                <a:hlinkClick r:id="rId31" tooltip="Julius Caesar"/>
              </a:rPr>
              <a:t>Caesar</a:t>
            </a:r>
            <a:r>
              <a:rPr lang="pt-BR" sz="1100" dirty="0"/>
              <a:t> in 46 BC </a:t>
            </a:r>
            <a:r>
              <a:rPr lang="pt-BR" sz="1100" dirty="0" err="1"/>
              <a:t>and</a:t>
            </a:r>
            <a:r>
              <a:rPr lang="pt-BR" sz="1100" dirty="0"/>
              <a:t> came </a:t>
            </a:r>
            <a:r>
              <a:rPr lang="pt-BR" sz="1100" dirty="0" err="1"/>
              <a:t>into</a:t>
            </a:r>
            <a:r>
              <a:rPr lang="pt-BR" sz="1100" dirty="0"/>
              <a:t> force in 45 BC (709 </a:t>
            </a:r>
            <a:r>
              <a:rPr lang="pt-BR" sz="1100" i="1" dirty="0">
                <a:hlinkClick r:id="rId32" tooltip="Ab urbe condita"/>
              </a:rPr>
              <a:t>ab urbe condita</a:t>
            </a:r>
            <a:r>
              <a:rPr lang="pt-BR" sz="1100" dirty="0"/>
              <a:t>). It </a:t>
            </a:r>
            <a:r>
              <a:rPr lang="pt-BR" sz="1100" dirty="0" err="1"/>
              <a:t>was</a:t>
            </a:r>
            <a:r>
              <a:rPr lang="pt-BR" sz="1100" dirty="0"/>
              <a:t> </a:t>
            </a:r>
            <a:r>
              <a:rPr lang="pt-BR" sz="1100" dirty="0" err="1"/>
              <a:t>chosen</a:t>
            </a:r>
            <a:r>
              <a:rPr lang="pt-BR" sz="1100" dirty="0"/>
              <a:t> </a:t>
            </a:r>
            <a:r>
              <a:rPr lang="pt-BR" sz="1100" dirty="0" err="1"/>
              <a:t>after</a:t>
            </a:r>
            <a:r>
              <a:rPr lang="pt-BR" sz="1100" dirty="0"/>
              <a:t> </a:t>
            </a:r>
            <a:r>
              <a:rPr lang="pt-BR" sz="1100" dirty="0" err="1"/>
              <a:t>consultation</a:t>
            </a:r>
            <a:r>
              <a:rPr lang="pt-BR" sz="1100" dirty="0"/>
              <a:t> </a:t>
            </a:r>
            <a:r>
              <a:rPr lang="pt-BR" sz="1100" dirty="0" err="1"/>
              <a:t>with</a:t>
            </a:r>
            <a:r>
              <a:rPr lang="pt-BR" sz="1100" dirty="0"/>
              <a:t> </a:t>
            </a:r>
            <a:r>
              <a:rPr lang="pt-BR" sz="1100" dirty="0" err="1"/>
              <a:t>the</a:t>
            </a:r>
            <a:r>
              <a:rPr lang="pt-BR" sz="1100" dirty="0"/>
              <a:t> </a:t>
            </a:r>
            <a:r>
              <a:rPr lang="pt-BR" sz="1100" dirty="0" err="1"/>
              <a:t>astronomer</a:t>
            </a:r>
            <a:r>
              <a:rPr lang="pt-BR" sz="1100" dirty="0"/>
              <a:t> </a:t>
            </a:r>
            <a:r>
              <a:rPr lang="pt-BR" sz="1100" dirty="0" err="1">
                <a:hlinkClick r:id="rId33" tooltip="Sosigenes of Alexandria"/>
              </a:rPr>
              <a:t>Sosigenes</a:t>
            </a:r>
            <a:r>
              <a:rPr lang="pt-BR" sz="1100" dirty="0">
                <a:hlinkClick r:id="rId33" tooltip="Sosigenes of Alexandria"/>
              </a:rPr>
              <a:t> </a:t>
            </a:r>
            <a:r>
              <a:rPr lang="pt-BR" sz="1100" dirty="0" err="1">
                <a:hlinkClick r:id="rId33" tooltip="Sosigenes of Alexandria"/>
              </a:rPr>
              <a:t>of</a:t>
            </a:r>
            <a:r>
              <a:rPr lang="pt-BR" sz="1100" dirty="0">
                <a:hlinkClick r:id="rId33" tooltip="Sosigenes of Alexandria"/>
              </a:rPr>
              <a:t> Alexandria</a:t>
            </a:r>
            <a:r>
              <a:rPr lang="pt-BR" sz="1100" dirty="0"/>
              <a:t> </a:t>
            </a:r>
            <a:r>
              <a:rPr lang="pt-BR" sz="1100" dirty="0" err="1"/>
              <a:t>and</a:t>
            </a:r>
            <a:r>
              <a:rPr lang="pt-BR" sz="1100" dirty="0"/>
              <a:t> </a:t>
            </a:r>
            <a:r>
              <a:rPr lang="pt-BR" sz="1100" dirty="0" err="1"/>
              <a:t>was</a:t>
            </a:r>
            <a:r>
              <a:rPr lang="pt-BR" sz="1100" dirty="0"/>
              <a:t> </a:t>
            </a:r>
            <a:r>
              <a:rPr lang="pt-BR" sz="1100" dirty="0" err="1"/>
              <a:t>probably</a:t>
            </a:r>
            <a:r>
              <a:rPr lang="pt-BR" sz="1100" dirty="0"/>
              <a:t> </a:t>
            </a:r>
            <a:r>
              <a:rPr lang="pt-BR" sz="1100" dirty="0" err="1"/>
              <a:t>designed</a:t>
            </a:r>
            <a:r>
              <a:rPr lang="pt-BR" sz="1100" dirty="0"/>
              <a:t> to </a:t>
            </a:r>
            <a:r>
              <a:rPr lang="pt-BR" sz="1100" dirty="0" err="1"/>
              <a:t>approximate</a:t>
            </a:r>
            <a:r>
              <a:rPr lang="pt-BR" sz="1100" dirty="0"/>
              <a:t> </a:t>
            </a:r>
            <a:r>
              <a:rPr lang="pt-BR" sz="1100" dirty="0" err="1"/>
              <a:t>the</a:t>
            </a:r>
            <a:r>
              <a:rPr lang="pt-BR" sz="1100" dirty="0"/>
              <a:t> </a:t>
            </a:r>
            <a:r>
              <a:rPr lang="pt-BR" sz="1100" dirty="0">
                <a:hlinkClick r:id="rId34" tooltip="Tropical year"/>
              </a:rPr>
              <a:t>tropical </a:t>
            </a:r>
            <a:r>
              <a:rPr lang="pt-BR" sz="1100" dirty="0" err="1">
                <a:hlinkClick r:id="rId34" tooltip="Tropical year"/>
              </a:rPr>
              <a:t>year</a:t>
            </a:r>
            <a:r>
              <a:rPr lang="pt-BR" sz="1100" dirty="0"/>
              <a:t>, </a:t>
            </a:r>
            <a:r>
              <a:rPr lang="pt-BR" sz="1100" dirty="0" err="1"/>
              <a:t>known</a:t>
            </a:r>
            <a:r>
              <a:rPr lang="pt-BR" sz="1100" dirty="0"/>
              <a:t> </a:t>
            </a:r>
            <a:r>
              <a:rPr lang="pt-BR" sz="1100" dirty="0" err="1"/>
              <a:t>at</a:t>
            </a:r>
            <a:r>
              <a:rPr lang="pt-BR" sz="1100" dirty="0"/>
              <a:t> </a:t>
            </a:r>
            <a:r>
              <a:rPr lang="pt-BR" sz="1100" dirty="0" err="1"/>
              <a:t>least</a:t>
            </a:r>
            <a:r>
              <a:rPr lang="pt-BR" sz="1100" dirty="0"/>
              <a:t> </a:t>
            </a:r>
            <a:r>
              <a:rPr lang="pt-BR" sz="1100" dirty="0" err="1"/>
              <a:t>since</a:t>
            </a:r>
            <a:r>
              <a:rPr lang="pt-BR" sz="1100" dirty="0"/>
              <a:t> </a:t>
            </a:r>
            <a:r>
              <a:rPr lang="pt-BR" sz="1100" dirty="0" err="1">
                <a:hlinkClick r:id="rId35" tooltip="Hipparchus"/>
              </a:rPr>
              <a:t>Hipparchus</a:t>
            </a:r>
            <a:r>
              <a:rPr lang="pt-BR" sz="1100" dirty="0"/>
              <a:t>. It </a:t>
            </a:r>
            <a:r>
              <a:rPr lang="pt-BR" sz="1100" dirty="0" err="1"/>
              <a:t>has</a:t>
            </a:r>
            <a:r>
              <a:rPr lang="pt-BR" sz="1100" dirty="0"/>
              <a:t> a regular </a:t>
            </a:r>
            <a:r>
              <a:rPr lang="pt-BR" sz="1100" dirty="0" err="1"/>
              <a:t>year</a:t>
            </a:r>
            <a:r>
              <a:rPr lang="pt-BR" sz="1100" dirty="0"/>
              <a:t> </a:t>
            </a:r>
            <a:r>
              <a:rPr lang="pt-BR" sz="1100" dirty="0" err="1"/>
              <a:t>of</a:t>
            </a:r>
            <a:r>
              <a:rPr lang="pt-BR" sz="1100" dirty="0"/>
              <a:t> 365 </a:t>
            </a:r>
            <a:r>
              <a:rPr lang="pt-BR" sz="1100" dirty="0" err="1">
                <a:hlinkClick r:id="rId36" tooltip="Day"/>
              </a:rPr>
              <a:t>days</a:t>
            </a:r>
            <a:r>
              <a:rPr lang="pt-BR" sz="1100" dirty="0"/>
              <a:t> </a:t>
            </a:r>
            <a:r>
              <a:rPr lang="pt-BR" sz="1100" dirty="0" err="1"/>
              <a:t>divided</a:t>
            </a:r>
            <a:r>
              <a:rPr lang="pt-BR" sz="1100" dirty="0"/>
              <a:t> </a:t>
            </a:r>
            <a:r>
              <a:rPr lang="pt-BR" sz="1100" dirty="0" err="1"/>
              <a:t>into</a:t>
            </a:r>
            <a:r>
              <a:rPr lang="pt-BR" sz="1100" dirty="0"/>
              <a:t> 12 </a:t>
            </a:r>
            <a:r>
              <a:rPr lang="pt-BR" sz="1100" dirty="0" err="1">
                <a:hlinkClick r:id="rId37" tooltip="Month"/>
              </a:rPr>
              <a:t>months</a:t>
            </a:r>
            <a:r>
              <a:rPr lang="pt-BR" sz="1100" dirty="0"/>
              <a:t>, </a:t>
            </a:r>
            <a:r>
              <a:rPr lang="pt-BR" sz="1100" dirty="0" err="1"/>
              <a:t>and</a:t>
            </a:r>
            <a:r>
              <a:rPr lang="pt-BR" sz="1100" dirty="0"/>
              <a:t> a </a:t>
            </a:r>
            <a:r>
              <a:rPr lang="pt-BR" sz="1100" dirty="0" err="1">
                <a:hlinkClick r:id="rId38" tooltip="Leap day"/>
              </a:rPr>
              <a:t>leap</a:t>
            </a:r>
            <a:r>
              <a:rPr lang="pt-BR" sz="1100" dirty="0">
                <a:hlinkClick r:id="rId38" tooltip="Leap day"/>
              </a:rPr>
              <a:t> </a:t>
            </a:r>
            <a:r>
              <a:rPr lang="pt-BR" sz="1100" dirty="0" err="1">
                <a:hlinkClick r:id="rId38" tooltip="Leap day"/>
              </a:rPr>
              <a:t>day</a:t>
            </a:r>
            <a:r>
              <a:rPr lang="pt-BR" sz="1100" dirty="0"/>
              <a:t> is </a:t>
            </a:r>
            <a:r>
              <a:rPr lang="pt-BR" sz="1100" dirty="0" err="1"/>
              <a:t>added</a:t>
            </a:r>
            <a:r>
              <a:rPr lang="pt-BR" sz="1100" dirty="0"/>
              <a:t> to </a:t>
            </a:r>
            <a:r>
              <a:rPr lang="pt-BR" sz="1100" dirty="0" err="1"/>
              <a:t>February</a:t>
            </a:r>
            <a:r>
              <a:rPr lang="pt-BR" sz="1100" dirty="0"/>
              <a:t> </a:t>
            </a:r>
            <a:r>
              <a:rPr lang="pt-BR" sz="1100" dirty="0" err="1"/>
              <a:t>every</a:t>
            </a:r>
            <a:r>
              <a:rPr lang="pt-BR" sz="1100" dirty="0"/>
              <a:t> four </a:t>
            </a:r>
            <a:r>
              <a:rPr lang="pt-BR" sz="1100" dirty="0" err="1"/>
              <a:t>years</a:t>
            </a:r>
            <a:r>
              <a:rPr lang="pt-BR" sz="1100" dirty="0"/>
              <a:t>. </a:t>
            </a:r>
            <a:r>
              <a:rPr lang="pt-BR" sz="1100" dirty="0" err="1"/>
              <a:t>Hence</a:t>
            </a:r>
            <a:r>
              <a:rPr lang="pt-BR" sz="1100" dirty="0"/>
              <a:t> </a:t>
            </a:r>
            <a:r>
              <a:rPr lang="pt-BR" sz="1100" dirty="0" err="1"/>
              <a:t>the</a:t>
            </a:r>
            <a:r>
              <a:rPr lang="pt-BR" sz="1100" dirty="0"/>
              <a:t> Julian </a:t>
            </a:r>
            <a:r>
              <a:rPr lang="pt-BR" sz="1100" dirty="0" err="1"/>
              <a:t>year</a:t>
            </a:r>
            <a:r>
              <a:rPr lang="pt-BR" sz="1100" dirty="0"/>
              <a:t> is </a:t>
            </a:r>
            <a:r>
              <a:rPr lang="pt-BR" sz="1100" dirty="0" err="1"/>
              <a:t>on</a:t>
            </a:r>
            <a:r>
              <a:rPr lang="pt-BR" sz="1100" dirty="0"/>
              <a:t> </a:t>
            </a:r>
            <a:r>
              <a:rPr lang="pt-BR" sz="1100" dirty="0" err="1"/>
              <a:t>average</a:t>
            </a:r>
            <a:r>
              <a:rPr lang="pt-BR" sz="1100" dirty="0"/>
              <a:t> 365.25 </a:t>
            </a:r>
            <a:r>
              <a:rPr lang="pt-BR" sz="1100" dirty="0" err="1"/>
              <a:t>days</a:t>
            </a:r>
            <a:r>
              <a:rPr lang="pt-BR" sz="1100" dirty="0"/>
              <a:t> long.</a:t>
            </a:r>
          </a:p>
          <a:p>
            <a:pPr defTabSz="875904" eaLnBrk="1" hangingPunct="1">
              <a:spcBef>
                <a:spcPct val="0"/>
              </a:spcBef>
              <a:defRPr/>
            </a:pPr>
            <a:endParaRPr lang="en-US" dirty="0"/>
          </a:p>
          <a:p>
            <a:pPr defTabSz="875904" eaLnBrk="1" hangingPunct="1">
              <a:spcBef>
                <a:spcPct val="0"/>
              </a:spcBef>
              <a:defRPr/>
            </a:pPr>
            <a:endParaRPr lang="en-US" dirty="0"/>
          </a:p>
          <a:p>
            <a:pPr defTabSz="875904" eaLnBrk="1" hangingPunct="1">
              <a:spcBef>
                <a:spcPct val="0"/>
              </a:spcBef>
              <a:defRPr/>
            </a:pPr>
            <a:endParaRPr lang="en-US" dirty="0"/>
          </a:p>
          <a:p>
            <a:pPr eaLnBrk="1" hangingPunct="1">
              <a:spcBef>
                <a:spcPct val="0"/>
              </a:spcBef>
            </a:pPr>
            <a:endParaRPr lang="pt-BR" dirty="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BDD359-4C24-4D4A-84E6-F364E57F2496}" type="slidenum">
              <a:rPr lang="pt-BR" smtClean="0"/>
              <a:pPr fontAlgn="base">
                <a:spcBef>
                  <a:spcPct val="0"/>
                </a:spcBef>
                <a:spcAft>
                  <a:spcPct val="0"/>
                </a:spcAft>
                <a:defRPr/>
              </a:pPr>
              <a:t>5</a:t>
            </a:fld>
            <a:endParaRPr lang="pt-B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100"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41</a:t>
            </a:fld>
            <a:endParaRPr lang="pt-BR"/>
          </a:p>
        </p:txBody>
      </p:sp>
    </p:spTree>
    <p:extLst>
      <p:ext uri="{BB962C8B-B14F-4D97-AF65-F5344CB8AC3E}">
        <p14:creationId xmlns:p14="http://schemas.microsoft.com/office/powerpoint/2010/main" val="2921419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i="1" dirty="0"/>
              <a:t>Bacchus</a:t>
            </a:r>
            <a:r>
              <a:rPr lang="en-US" dirty="0"/>
              <a:t> </a:t>
            </a:r>
            <a:r>
              <a:rPr lang="en-US" b="1" dirty="0"/>
              <a:t>Workshop of </a:t>
            </a:r>
            <a:r>
              <a:rPr lang="en-US" b="1" dirty="0">
                <a:hlinkClick r:id="rId3" action="ppaction://hlinkfile" tooltip="Leonardo da Vinci"/>
              </a:rPr>
              <a:t>Leonardo </a:t>
            </a:r>
            <a:r>
              <a:rPr lang="en-US" b="1" dirty="0" err="1">
                <a:hlinkClick r:id="rId3" action="ppaction://hlinkfile" tooltip="Leonardo da Vinci"/>
              </a:rPr>
              <a:t>da</a:t>
            </a:r>
            <a:r>
              <a:rPr lang="en-US" b="1" dirty="0">
                <a:hlinkClick r:id="rId3" action="ppaction://hlinkfile" tooltip="Leonardo da Vinci"/>
              </a:rPr>
              <a:t> Vinci</a:t>
            </a:r>
            <a:r>
              <a:rPr lang="en-US" dirty="0"/>
              <a:t>, 1510-1515 </a:t>
            </a:r>
            <a:r>
              <a:rPr lang="en-US" dirty="0">
                <a:hlinkClick r:id="rId4" action="ppaction://hlinkfile" tooltip="Oil painting"/>
              </a:rPr>
              <a:t>Originally Oil on walnut panel later transferred to canvas</a:t>
            </a:r>
            <a:r>
              <a:rPr lang="en-US" dirty="0"/>
              <a:t> 177 × 115 cm </a:t>
            </a:r>
            <a:r>
              <a:rPr lang="en-US" dirty="0">
                <a:hlinkClick r:id="rId5" action="ppaction://hlinkfile" tooltip="Louvre"/>
              </a:rPr>
              <a:t>Louvre</a:t>
            </a:r>
            <a:r>
              <a:rPr lang="en-US" dirty="0"/>
              <a:t>, </a:t>
            </a:r>
            <a:r>
              <a:rPr lang="en-US" dirty="0">
                <a:hlinkClick r:id="rId6" action="ppaction://hlinkfile" tooltip="Paris"/>
              </a:rPr>
              <a:t>Paris</a:t>
            </a:r>
            <a:endParaRPr lang="en-US" dirty="0"/>
          </a:p>
          <a:p>
            <a:endParaRPr lang="en-US" dirty="0"/>
          </a:p>
          <a:p>
            <a:endParaRPr lang="pt-BR" dirty="0"/>
          </a:p>
          <a:p>
            <a:r>
              <a:rPr lang="en-US" b="1" dirty="0"/>
              <a:t>Bacchus (Leonardo)</a:t>
            </a:r>
          </a:p>
          <a:p>
            <a:r>
              <a:rPr lang="en-US" b="0" dirty="0"/>
              <a:t>From Wikipedia, the free encyclopedia</a:t>
            </a:r>
          </a:p>
          <a:p>
            <a:r>
              <a:rPr lang="en-US" dirty="0"/>
              <a:t>Jump to: </a:t>
            </a:r>
            <a:r>
              <a:rPr lang="en-US" dirty="0">
                <a:hlinkClick r:id="rId7"/>
              </a:rPr>
              <a:t>navigation</a:t>
            </a:r>
            <a:r>
              <a:rPr lang="en-US" dirty="0"/>
              <a:t>, </a:t>
            </a:r>
            <a:r>
              <a:rPr lang="en-US" dirty="0">
                <a:hlinkClick r:id="rId7"/>
              </a:rPr>
              <a:t>search</a:t>
            </a:r>
            <a:endParaRPr lang="en-US" dirty="0"/>
          </a:p>
          <a:p>
            <a:r>
              <a:rPr lang="en-US" b="1" i="1" dirty="0"/>
              <a:t>Bacchus</a:t>
            </a:r>
            <a:r>
              <a:rPr lang="en-US" dirty="0"/>
              <a:t> </a:t>
            </a:r>
            <a:r>
              <a:rPr lang="en-US" b="1" dirty="0"/>
              <a:t>Workshop of </a:t>
            </a:r>
            <a:r>
              <a:rPr lang="en-US" b="1" dirty="0">
                <a:hlinkClick r:id="rId3" tooltip="Leonardo da Vinci"/>
              </a:rPr>
              <a:t>Leonardo </a:t>
            </a:r>
            <a:r>
              <a:rPr lang="en-US" b="1" dirty="0" err="1">
                <a:hlinkClick r:id="rId3" tooltip="Leonardo da Vinci"/>
              </a:rPr>
              <a:t>da</a:t>
            </a:r>
            <a:r>
              <a:rPr lang="en-US" b="1" dirty="0">
                <a:hlinkClick r:id="rId3" tooltip="Leonardo da Vinci"/>
              </a:rPr>
              <a:t> Vinci</a:t>
            </a:r>
            <a:r>
              <a:rPr lang="en-US" dirty="0"/>
              <a:t>, 1510-1515 </a:t>
            </a:r>
            <a:r>
              <a:rPr lang="en-US" dirty="0">
                <a:hlinkClick r:id="rId4" tooltip="Oil painting"/>
              </a:rPr>
              <a:t>Originally Oil on walnut panel later transferred to canvas</a:t>
            </a:r>
            <a:r>
              <a:rPr lang="en-US" dirty="0"/>
              <a:t> 177 × 115 cm </a:t>
            </a:r>
            <a:r>
              <a:rPr lang="en-US" dirty="0">
                <a:hlinkClick r:id="rId5" tooltip="Louvre"/>
              </a:rPr>
              <a:t>Louvre</a:t>
            </a:r>
            <a:r>
              <a:rPr lang="en-US" dirty="0"/>
              <a:t>, </a:t>
            </a:r>
            <a:r>
              <a:rPr lang="en-US" dirty="0">
                <a:hlinkClick r:id="rId6" tooltip="Paris"/>
              </a:rPr>
              <a:t>Paris</a:t>
            </a:r>
            <a:r>
              <a:rPr lang="en-US" dirty="0"/>
              <a:t> The </a:t>
            </a:r>
            <a:r>
              <a:rPr lang="en-US" dirty="0" err="1"/>
              <a:t>Leonardesque</a:t>
            </a:r>
            <a:r>
              <a:rPr lang="en-US" dirty="0"/>
              <a:t> painting of </a:t>
            </a:r>
            <a:r>
              <a:rPr lang="en-US" b="1" i="1" dirty="0"/>
              <a:t>Bacchus</a:t>
            </a:r>
            <a:r>
              <a:rPr lang="en-US" dirty="0"/>
              <a:t>, formerly a </a:t>
            </a:r>
            <a:r>
              <a:rPr lang="en-US" i="1" dirty="0"/>
              <a:t>Saint John the Baptist</a:t>
            </a:r>
            <a:r>
              <a:rPr lang="en-US" dirty="0"/>
              <a:t>, in the </a:t>
            </a:r>
            <a:r>
              <a:rPr lang="en-US" dirty="0" err="1">
                <a:hlinkClick r:id="rId8" tooltip="Musée du Louvre"/>
              </a:rPr>
              <a:t>Musée</a:t>
            </a:r>
            <a:r>
              <a:rPr lang="en-US" dirty="0">
                <a:hlinkClick r:id="rId8" tooltip="Musée du Louvre"/>
              </a:rPr>
              <a:t> du Louvre</a:t>
            </a:r>
            <a:r>
              <a:rPr lang="en-US" dirty="0"/>
              <a:t> is based on a drawing by the </a:t>
            </a:r>
            <a:r>
              <a:rPr lang="en-US" dirty="0">
                <a:hlinkClick r:id="rId9" tooltip="Italian Renaissance"/>
              </a:rPr>
              <a:t>Italian Renaissance</a:t>
            </a:r>
            <a:r>
              <a:rPr lang="en-US" dirty="0"/>
              <a:t> artist </a:t>
            </a:r>
            <a:r>
              <a:rPr lang="en-US" dirty="0">
                <a:hlinkClick r:id="rId3" tooltip="Leonardo da Vinci"/>
              </a:rPr>
              <a:t>Leonardo </a:t>
            </a:r>
            <a:r>
              <a:rPr lang="en-US" dirty="0" err="1">
                <a:hlinkClick r:id="rId3" tooltip="Leonardo da Vinci"/>
              </a:rPr>
              <a:t>da</a:t>
            </a:r>
            <a:r>
              <a:rPr lang="en-US" dirty="0">
                <a:hlinkClick r:id="rId3" tooltip="Leonardo da Vinci"/>
              </a:rPr>
              <a:t> Vinci</a:t>
            </a:r>
            <a:r>
              <a:rPr lang="en-US" dirty="0"/>
              <a:t> but executed by an unknown follower, perhaps in Leonardo's workshop. The drawing </a:t>
            </a:r>
            <a:r>
              <a:rPr lang="en-US" sz="1100" dirty="0">
                <a:hlinkClick r:id="rId10" tooltip="Sidney J. Freedberg (page does not exist)"/>
              </a:rPr>
              <a:t>Sidney J. </a:t>
            </a:r>
            <a:r>
              <a:rPr lang="en-US" sz="1100" dirty="0" err="1">
                <a:hlinkClick r:id="rId10" tooltip="Sidney J. Freedberg (page does not exist)"/>
              </a:rPr>
              <a:t>Freedberg</a:t>
            </a:r>
            <a:r>
              <a:rPr lang="en-US" dirty="0"/>
              <a:t> assigns to Leonardo's second Milan period.</a:t>
            </a:r>
            <a:r>
              <a:rPr lang="en-US" baseline="30000" dirty="0">
                <a:hlinkClick r:id="rId7"/>
              </a:rPr>
              <a:t>[1]</a:t>
            </a:r>
            <a:r>
              <a:rPr lang="en-US" dirty="0"/>
              <a:t> Some have claimed that the painting could have been done by any of several Lombard painters, </a:t>
            </a:r>
            <a:r>
              <a:rPr lang="en-US" dirty="0" err="1">
                <a:hlinkClick r:id="rId11" tooltip="Cesare da Sesto"/>
              </a:rPr>
              <a:t>Cesare</a:t>
            </a:r>
            <a:r>
              <a:rPr lang="en-US" dirty="0">
                <a:hlinkClick r:id="rId11" tooltip="Cesare da Sesto"/>
              </a:rPr>
              <a:t> </a:t>
            </a:r>
            <a:r>
              <a:rPr lang="en-US" dirty="0" err="1">
                <a:hlinkClick r:id="rId11" tooltip="Cesare da Sesto"/>
              </a:rPr>
              <a:t>da</a:t>
            </a:r>
            <a:r>
              <a:rPr lang="en-US" dirty="0">
                <a:hlinkClick r:id="rId11" tooltip="Cesare da Sesto"/>
              </a:rPr>
              <a:t> Sesto</a:t>
            </a:r>
            <a:r>
              <a:rPr lang="en-US" dirty="0"/>
              <a:t>,</a:t>
            </a:r>
            <a:r>
              <a:rPr lang="en-US" baseline="30000" dirty="0">
                <a:hlinkClick r:id="rId7"/>
              </a:rPr>
              <a:t>[2]</a:t>
            </a:r>
            <a:r>
              <a:rPr lang="en-US" dirty="0"/>
              <a:t> Marco </a:t>
            </a:r>
            <a:r>
              <a:rPr lang="en-US" dirty="0" err="1"/>
              <a:t>d'Oggiono</a:t>
            </a:r>
            <a:r>
              <a:rPr lang="en-US" dirty="0"/>
              <a:t>, </a:t>
            </a:r>
            <a:r>
              <a:rPr lang="en-US" dirty="0">
                <a:hlinkClick r:id="rId12" tooltip="Francesco Melzi"/>
              </a:rPr>
              <a:t>Francesco </a:t>
            </a:r>
            <a:r>
              <a:rPr lang="en-US" dirty="0" err="1">
                <a:hlinkClick r:id="rId12" tooltip="Francesco Melzi"/>
              </a:rPr>
              <a:t>Melzi</a:t>
            </a:r>
            <a:r>
              <a:rPr lang="en-US" dirty="0"/>
              <a:t>, "none of them successfully" </a:t>
            </a:r>
            <a:r>
              <a:rPr lang="en-US" dirty="0" err="1"/>
              <a:t>Freedberg</a:t>
            </a:r>
            <a:r>
              <a:rPr lang="en-US" dirty="0"/>
              <a:t> remarked</a:t>
            </a:r>
            <a:r>
              <a:rPr lang="en-US" baseline="30000" dirty="0">
                <a:hlinkClick r:id="rId7"/>
              </a:rPr>
              <a:t>[3]</a:t>
            </a:r>
            <a:r>
              <a:rPr lang="en-US" dirty="0"/>
              <a:t> or by </a:t>
            </a:r>
            <a:r>
              <a:rPr lang="en-US" dirty="0" err="1">
                <a:hlinkClick r:id="rId13" tooltip="Cesare Bernazzano"/>
              </a:rPr>
              <a:t>Cesare</a:t>
            </a:r>
            <a:r>
              <a:rPr lang="en-US" dirty="0">
                <a:hlinkClick r:id="rId13" tooltip="Cesare Bernazzano"/>
              </a:rPr>
              <a:t> </a:t>
            </a:r>
            <a:r>
              <a:rPr lang="en-US" dirty="0" err="1">
                <a:hlinkClick r:id="rId13" tooltip="Cesare Bernazzano"/>
              </a:rPr>
              <a:t>Bernazzano</a:t>
            </a:r>
            <a:r>
              <a:rPr lang="en-US" dirty="0"/>
              <a:t>. The painting began its career as a </a:t>
            </a:r>
            <a:r>
              <a:rPr lang="en-US" i="1" dirty="0"/>
              <a:t>Saint </a:t>
            </a:r>
            <a:r>
              <a:rPr lang="en-US" i="1" dirty="0">
                <a:hlinkClick r:id="rId14" tooltip="John the Baptist"/>
              </a:rPr>
              <a:t>John the Baptist</a:t>
            </a:r>
            <a:r>
              <a:rPr lang="en-US" dirty="0"/>
              <a:t> who is pointing with his right hand off to the right, and with his left hand grasps his thyrsus. Then in the late seventeenth century</a:t>
            </a:r>
            <a:r>
              <a:rPr lang="en-US" baseline="30000" dirty="0">
                <a:hlinkClick r:id="rId7"/>
              </a:rPr>
              <a:t>[4]</a:t>
            </a:r>
            <a:r>
              <a:rPr lang="en-US" dirty="0"/>
              <a:t> it was </a:t>
            </a:r>
            <a:r>
              <a:rPr lang="en-US" dirty="0" err="1"/>
              <a:t>overpainted</a:t>
            </a:r>
            <a:r>
              <a:rPr lang="en-US" dirty="0"/>
              <a:t> and altered, to serve as a </a:t>
            </a:r>
            <a:r>
              <a:rPr lang="en-US" i="1" dirty="0"/>
              <a:t>Bacchus</a:t>
            </a:r>
            <a:r>
              <a:rPr lang="en-US" dirty="0"/>
              <a:t>.</a:t>
            </a:r>
          </a:p>
          <a:p>
            <a:r>
              <a:rPr lang="en-US" dirty="0" err="1">
                <a:hlinkClick r:id="rId15" tooltip="Cassiano dal Pozzo"/>
              </a:rPr>
              <a:t>Cassiano</a:t>
            </a:r>
            <a:r>
              <a:rPr lang="en-US" dirty="0">
                <a:hlinkClick r:id="rId15" tooltip="Cassiano dal Pozzo"/>
              </a:rPr>
              <a:t> </a:t>
            </a:r>
            <a:r>
              <a:rPr lang="en-US" dirty="0" err="1">
                <a:hlinkClick r:id="rId15" tooltip="Cassiano dal Pozzo"/>
              </a:rPr>
              <a:t>dal</a:t>
            </a:r>
            <a:r>
              <a:rPr lang="en-US" dirty="0">
                <a:hlinkClick r:id="rId15" tooltip="Cassiano dal Pozzo"/>
              </a:rPr>
              <a:t> </a:t>
            </a:r>
            <a:r>
              <a:rPr lang="en-US" dirty="0" err="1">
                <a:hlinkClick r:id="rId15" tooltip="Cassiano dal Pozzo"/>
              </a:rPr>
              <a:t>Pozzo</a:t>
            </a:r>
            <a:r>
              <a:rPr lang="en-US" dirty="0"/>
              <a:t> remarked of the painting in its former state, which he saw at </a:t>
            </a:r>
            <a:r>
              <a:rPr lang="en-US" dirty="0">
                <a:hlinkClick r:id="rId16" tooltip="Château de Fontainebleau"/>
              </a:rPr>
              <a:t>Fontainebleau</a:t>
            </a:r>
            <a:r>
              <a:rPr lang="en-US" dirty="0"/>
              <a:t> in 1625, that it had neither devotion, decorum nor similitude,</a:t>
            </a:r>
            <a:r>
              <a:rPr lang="en-US" baseline="30000" dirty="0">
                <a:hlinkClick r:id="rId7"/>
              </a:rPr>
              <a:t>[5]</a:t>
            </a:r>
            <a:r>
              <a:rPr lang="en-US" dirty="0"/>
              <a:t> the suavely beautiful, youthful and slightly androgynous </a:t>
            </a:r>
            <a:r>
              <a:rPr lang="en-US" i="1" dirty="0" err="1"/>
              <a:t>Giovannino</a:t>
            </a:r>
            <a:r>
              <a:rPr lang="en-US" dirty="0"/>
              <a:t> was so at variance with artistic conventions in portraying the Baptist— neither the older ascetic prophet nor the Florentine baby </a:t>
            </a:r>
            <a:r>
              <a:rPr lang="en-US" i="1" dirty="0" err="1"/>
              <a:t>Giovannino</a:t>
            </a:r>
            <a:r>
              <a:rPr lang="en-US" dirty="0"/>
              <a:t>, but a type of Leonardo's invention, of a disconcerting, somewhat ambiguous sensuality, familiar in Leonardo's half-length </a:t>
            </a:r>
            <a:r>
              <a:rPr lang="en-US" i="1" dirty="0"/>
              <a:t>Saint John the Baptist</a:t>
            </a:r>
            <a:r>
              <a:rPr lang="en-US" dirty="0"/>
              <a:t>, also in the Louvre.</a:t>
            </a:r>
            <a:r>
              <a:rPr lang="en-US" baseline="30000" dirty="0">
                <a:hlinkClick r:id="rId7"/>
              </a:rPr>
              <a:t>[6]</a:t>
            </a:r>
            <a:endParaRPr lang="en-US" dirty="0"/>
          </a:p>
          <a:p>
            <a:r>
              <a:rPr lang="en-US" dirty="0"/>
              <a:t>The </a:t>
            </a:r>
            <a:r>
              <a:rPr lang="en-US" dirty="0" err="1"/>
              <a:t>overpainting</a:t>
            </a:r>
            <a:r>
              <a:rPr lang="en-US" dirty="0"/>
              <a:t> transformed the image of St. John into one of a lusty pagan, by converting the long-handled cross-like staff to a </a:t>
            </a:r>
            <a:r>
              <a:rPr lang="en-US" dirty="0" err="1"/>
              <a:t>Bacchic</a:t>
            </a:r>
            <a:r>
              <a:rPr lang="en-US" dirty="0"/>
              <a:t> </a:t>
            </a:r>
            <a:r>
              <a:rPr lang="en-US" dirty="0">
                <a:hlinkClick r:id="rId17" tooltip="Thyrsus"/>
              </a:rPr>
              <a:t>thyrsus</a:t>
            </a:r>
            <a:r>
              <a:rPr lang="en-US" dirty="0"/>
              <a:t> and adding an ivy wreath. The fur and wreath in the painting are the legacy of John the Baptist, while the fruit and laurel wreath relate the figure to Bacchus, the Roman god of wine and intoxication.</a:t>
            </a:r>
          </a:p>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42</a:t>
            </a:fld>
            <a:endParaRPr 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sz="1200" b="1" kern="1200" dirty="0" err="1">
                <a:solidFill>
                  <a:schemeClr val="tx1"/>
                </a:solidFill>
                <a:latin typeface="+mn-lt"/>
                <a:ea typeface="+mn-ea"/>
                <a:cs typeface="+mn-cs"/>
              </a:rPr>
              <a:t>Gian</a:t>
            </a:r>
            <a:r>
              <a:rPr lang="pt-BR" sz="1200" b="1" kern="1200" dirty="0">
                <a:solidFill>
                  <a:schemeClr val="tx1"/>
                </a:solidFill>
                <a:latin typeface="+mn-lt"/>
                <a:ea typeface="+mn-ea"/>
                <a:cs typeface="+mn-cs"/>
              </a:rPr>
              <a:t> </a:t>
            </a:r>
            <a:r>
              <a:rPr lang="pt-BR" sz="1200" b="1" kern="1200" dirty="0" err="1">
                <a:solidFill>
                  <a:schemeClr val="tx1"/>
                </a:solidFill>
                <a:latin typeface="+mn-lt"/>
                <a:ea typeface="+mn-ea"/>
                <a:cs typeface="+mn-cs"/>
              </a:rPr>
              <a:t>Giacomo</a:t>
            </a:r>
            <a:r>
              <a:rPr lang="pt-BR" sz="1200" b="1" kern="1200" dirty="0">
                <a:solidFill>
                  <a:schemeClr val="tx1"/>
                </a:solidFill>
                <a:latin typeface="+mn-lt"/>
                <a:ea typeface="+mn-ea"/>
                <a:cs typeface="+mn-cs"/>
              </a:rPr>
              <a:t> </a:t>
            </a:r>
            <a:r>
              <a:rPr lang="pt-BR" sz="1200" b="1" kern="1200" dirty="0" err="1">
                <a:solidFill>
                  <a:schemeClr val="tx1"/>
                </a:solidFill>
                <a:latin typeface="+mn-lt"/>
                <a:ea typeface="+mn-ea"/>
                <a:cs typeface="+mn-cs"/>
              </a:rPr>
              <a:t>Caprotti</a:t>
            </a:r>
            <a:r>
              <a:rPr lang="pt-BR" sz="1200" b="1" kern="1200" dirty="0">
                <a:solidFill>
                  <a:schemeClr val="tx1"/>
                </a:solidFill>
                <a:latin typeface="+mn-lt"/>
                <a:ea typeface="+mn-ea"/>
                <a:cs typeface="+mn-cs"/>
              </a:rPr>
              <a:t> da </a:t>
            </a:r>
            <a:r>
              <a:rPr lang="pt-BR" sz="1200" b="1" kern="1200" dirty="0" err="1">
                <a:solidFill>
                  <a:schemeClr val="tx1"/>
                </a:solidFill>
                <a:latin typeface="+mn-lt"/>
                <a:ea typeface="+mn-ea"/>
                <a:cs typeface="+mn-cs"/>
              </a:rPr>
              <a:t>Oreno</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better</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known</a:t>
            </a:r>
            <a:r>
              <a:rPr lang="pt-BR" sz="1200" kern="1200" dirty="0">
                <a:solidFill>
                  <a:schemeClr val="tx1"/>
                </a:solidFill>
                <a:latin typeface="+mn-lt"/>
                <a:ea typeface="+mn-ea"/>
                <a:cs typeface="+mn-cs"/>
              </a:rPr>
              <a:t> as </a:t>
            </a:r>
            <a:r>
              <a:rPr lang="pt-BR" sz="1200" b="1" kern="1200" dirty="0" err="1">
                <a:solidFill>
                  <a:schemeClr val="tx1"/>
                </a:solidFill>
                <a:latin typeface="+mn-lt"/>
                <a:ea typeface="+mn-ea"/>
                <a:cs typeface="+mn-cs"/>
              </a:rPr>
              <a:t>Salaì</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Salaì</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was</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born</a:t>
            </a:r>
            <a:r>
              <a:rPr lang="pt-BR" sz="1200" kern="1200" dirty="0">
                <a:solidFill>
                  <a:schemeClr val="tx1"/>
                </a:solidFill>
                <a:latin typeface="+mn-lt"/>
                <a:ea typeface="+mn-ea"/>
                <a:cs typeface="+mn-cs"/>
              </a:rPr>
              <a:t> in 1480 as </a:t>
            </a:r>
            <a:r>
              <a:rPr lang="pt-BR" sz="1200" kern="1200" dirty="0" err="1">
                <a:solidFill>
                  <a:schemeClr val="tx1"/>
                </a:solidFill>
                <a:latin typeface="+mn-lt"/>
                <a:ea typeface="+mn-ea"/>
                <a:cs typeface="+mn-cs"/>
              </a:rPr>
              <a:t>son</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of</a:t>
            </a:r>
            <a:r>
              <a:rPr lang="pt-BR" sz="1200" kern="1200" dirty="0">
                <a:solidFill>
                  <a:schemeClr val="tx1"/>
                </a:solidFill>
                <a:latin typeface="+mn-lt"/>
                <a:ea typeface="+mn-ea"/>
                <a:cs typeface="+mn-cs"/>
              </a:rPr>
              <a:t> Pietro di Giovanni, a </a:t>
            </a:r>
            <a:r>
              <a:rPr lang="pt-BR" sz="1200" kern="1200" dirty="0" err="1">
                <a:solidFill>
                  <a:schemeClr val="tx1"/>
                </a:solidFill>
                <a:latin typeface="+mn-lt"/>
                <a:ea typeface="+mn-ea"/>
                <a:cs typeface="+mn-cs"/>
              </a:rPr>
              <a:t>tenant</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of</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Leonardo's</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vineyard</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near</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the</a:t>
            </a:r>
            <a:r>
              <a:rPr lang="pt-BR" sz="1200" kern="1200" dirty="0">
                <a:solidFill>
                  <a:schemeClr val="tx1"/>
                </a:solidFill>
                <a:latin typeface="+mn-lt"/>
                <a:ea typeface="+mn-ea"/>
                <a:cs typeface="+mn-cs"/>
              </a:rPr>
              <a:t> Porta </a:t>
            </a:r>
            <a:r>
              <a:rPr lang="pt-BR" sz="1200" kern="1200" dirty="0" err="1">
                <a:solidFill>
                  <a:schemeClr val="tx1"/>
                </a:solidFill>
                <a:latin typeface="+mn-lt"/>
                <a:ea typeface="+mn-ea"/>
                <a:cs typeface="+mn-cs"/>
              </a:rPr>
              <a:t>Vercellina</a:t>
            </a:r>
            <a:r>
              <a:rPr lang="pt-BR" sz="1200" kern="1200" dirty="0">
                <a:solidFill>
                  <a:schemeClr val="tx1"/>
                </a:solidFill>
                <a:latin typeface="+mn-lt"/>
                <a:ea typeface="+mn-ea"/>
                <a:cs typeface="+mn-cs"/>
              </a:rPr>
              <a:t>, </a:t>
            </a:r>
            <a:r>
              <a:rPr lang="pt-BR" sz="1200" kern="1200" dirty="0">
                <a:solidFill>
                  <a:schemeClr val="tx1"/>
                </a:solidFill>
                <a:latin typeface="+mn-lt"/>
                <a:ea typeface="+mn-ea"/>
                <a:cs typeface="+mn-cs"/>
                <a:hlinkClick r:id="rId3" tooltip="Milan"/>
              </a:rPr>
              <a:t>Milan</a:t>
            </a:r>
            <a:r>
              <a:rPr lang="pt-BR" sz="1200" kern="1200" dirty="0">
                <a:solidFill>
                  <a:schemeClr val="tx1"/>
                </a:solidFill>
                <a:latin typeface="+mn-lt"/>
                <a:ea typeface="+mn-ea"/>
                <a:cs typeface="+mn-cs"/>
              </a:rPr>
              <a:t>. He </a:t>
            </a:r>
            <a:r>
              <a:rPr lang="pt-BR" sz="1200" kern="1200" dirty="0" err="1">
                <a:solidFill>
                  <a:schemeClr val="tx1"/>
                </a:solidFill>
                <a:latin typeface="+mn-lt"/>
                <a:ea typeface="+mn-ea"/>
                <a:cs typeface="+mn-cs"/>
              </a:rPr>
              <a:t>joined</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Leonardo's</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household</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at</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the</a:t>
            </a:r>
            <a:r>
              <a:rPr lang="pt-BR" sz="1200" kern="1200" dirty="0">
                <a:solidFill>
                  <a:schemeClr val="tx1"/>
                </a:solidFill>
                <a:latin typeface="+mn-lt"/>
                <a:ea typeface="+mn-ea"/>
                <a:cs typeface="+mn-cs"/>
              </a:rPr>
              <a:t> age </a:t>
            </a:r>
            <a:r>
              <a:rPr lang="pt-BR" sz="1200" kern="1200" dirty="0" err="1">
                <a:solidFill>
                  <a:schemeClr val="tx1"/>
                </a:solidFill>
                <a:latin typeface="+mn-lt"/>
                <a:ea typeface="+mn-ea"/>
                <a:cs typeface="+mn-cs"/>
              </a:rPr>
              <a:t>of</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ten</a:t>
            </a:r>
            <a:r>
              <a:rPr lang="pt-BR" sz="1200" kern="1200" dirty="0">
                <a:solidFill>
                  <a:schemeClr val="tx1"/>
                </a:solidFill>
                <a:latin typeface="+mn-lt"/>
                <a:ea typeface="+mn-ea"/>
                <a:cs typeface="+mn-cs"/>
              </a:rPr>
              <a:t> as </a:t>
            </a:r>
            <a:r>
              <a:rPr lang="pt-BR" sz="1200" kern="1200" dirty="0" err="1">
                <a:solidFill>
                  <a:schemeClr val="tx1"/>
                </a:solidFill>
                <a:latin typeface="+mn-lt"/>
                <a:ea typeface="+mn-ea"/>
                <a:cs typeface="+mn-cs"/>
              </a:rPr>
              <a:t>an</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assistant</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Vasari</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describes</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Salaì</a:t>
            </a:r>
            <a:r>
              <a:rPr lang="pt-BR" sz="1200" kern="1200" dirty="0">
                <a:solidFill>
                  <a:schemeClr val="tx1"/>
                </a:solidFill>
                <a:latin typeface="+mn-lt"/>
                <a:ea typeface="+mn-ea"/>
                <a:cs typeface="+mn-cs"/>
              </a:rPr>
              <a:t> as "a </a:t>
            </a:r>
            <a:r>
              <a:rPr lang="pt-BR" sz="1200" kern="1200" dirty="0" err="1">
                <a:solidFill>
                  <a:schemeClr val="tx1"/>
                </a:solidFill>
                <a:latin typeface="+mn-lt"/>
                <a:ea typeface="+mn-ea"/>
                <a:cs typeface="+mn-cs"/>
              </a:rPr>
              <a:t>graceful</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and</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beautiful</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youth</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with</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curly</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hair</a:t>
            </a:r>
            <a:r>
              <a:rPr lang="pt-BR" sz="1200" kern="1200" dirty="0">
                <a:solidFill>
                  <a:schemeClr val="tx1"/>
                </a:solidFill>
                <a:latin typeface="+mn-lt"/>
                <a:ea typeface="+mn-ea"/>
                <a:cs typeface="+mn-cs"/>
              </a:rPr>
              <a:t>, in </a:t>
            </a:r>
            <a:r>
              <a:rPr lang="pt-BR" sz="1200" kern="1200" dirty="0" err="1">
                <a:solidFill>
                  <a:schemeClr val="tx1"/>
                </a:solidFill>
                <a:latin typeface="+mn-lt"/>
                <a:ea typeface="+mn-ea"/>
                <a:cs typeface="+mn-cs"/>
              </a:rPr>
              <a:t>which</a:t>
            </a:r>
            <a:r>
              <a:rPr lang="pt-BR" sz="1200" kern="1200" dirty="0">
                <a:solidFill>
                  <a:schemeClr val="tx1"/>
                </a:solidFill>
                <a:latin typeface="+mn-lt"/>
                <a:ea typeface="+mn-ea"/>
                <a:cs typeface="+mn-cs"/>
              </a:rPr>
              <a:t> Leonardo </a:t>
            </a:r>
            <a:r>
              <a:rPr lang="pt-BR" sz="1200" kern="1200" dirty="0" err="1">
                <a:solidFill>
                  <a:schemeClr val="tx1"/>
                </a:solidFill>
                <a:latin typeface="+mn-lt"/>
                <a:ea typeface="+mn-ea"/>
                <a:cs typeface="+mn-cs"/>
              </a:rPr>
              <a:t>greatly</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delighted</a:t>
            </a:r>
            <a:r>
              <a:rPr lang="pt-BR" sz="1200" kern="1200" dirty="0">
                <a:solidFill>
                  <a:schemeClr val="tx1"/>
                </a:solidFill>
                <a:latin typeface="+mn-lt"/>
                <a:ea typeface="+mn-ea"/>
                <a:cs typeface="+mn-cs"/>
              </a:rPr>
              <a:t>".</a:t>
            </a:r>
            <a:r>
              <a:rPr lang="pt-BR" sz="1200" kern="1200" baseline="30000" dirty="0">
                <a:solidFill>
                  <a:schemeClr val="tx1"/>
                </a:solidFill>
                <a:latin typeface="+mn-lt"/>
                <a:ea typeface="+mn-ea"/>
                <a:cs typeface="+mn-cs"/>
                <a:hlinkClick r:id="rId4"/>
              </a:rPr>
              <a:t>[1]</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Although</a:t>
            </a:r>
            <a:r>
              <a:rPr lang="pt-BR" sz="1200" kern="1200" dirty="0">
                <a:solidFill>
                  <a:schemeClr val="tx1"/>
                </a:solidFill>
                <a:latin typeface="+mn-lt"/>
                <a:ea typeface="+mn-ea"/>
                <a:cs typeface="+mn-cs"/>
              </a:rPr>
              <a:t> Leonardo </a:t>
            </a:r>
            <a:r>
              <a:rPr lang="pt-BR" sz="1200" kern="1200" dirty="0" err="1">
                <a:solidFill>
                  <a:schemeClr val="tx1"/>
                </a:solidFill>
                <a:latin typeface="+mn-lt"/>
                <a:ea typeface="+mn-ea"/>
                <a:cs typeface="+mn-cs"/>
              </a:rPr>
              <a:t>described</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him</a:t>
            </a:r>
            <a:r>
              <a:rPr lang="pt-BR" sz="1200" kern="1200" dirty="0">
                <a:solidFill>
                  <a:schemeClr val="tx1"/>
                </a:solidFill>
                <a:latin typeface="+mn-lt"/>
                <a:ea typeface="+mn-ea"/>
                <a:cs typeface="+mn-cs"/>
              </a:rPr>
              <a:t> as "a </a:t>
            </a:r>
            <a:r>
              <a:rPr lang="pt-BR" sz="1200" kern="1200" dirty="0" err="1">
                <a:solidFill>
                  <a:schemeClr val="tx1"/>
                </a:solidFill>
                <a:latin typeface="+mn-lt"/>
                <a:ea typeface="+mn-ea"/>
                <a:cs typeface="+mn-cs"/>
              </a:rPr>
              <a:t>liar</a:t>
            </a:r>
            <a:r>
              <a:rPr lang="pt-BR" sz="1200" kern="1200" dirty="0">
                <a:solidFill>
                  <a:schemeClr val="tx1"/>
                </a:solidFill>
                <a:latin typeface="+mn-lt"/>
                <a:ea typeface="+mn-ea"/>
                <a:cs typeface="+mn-cs"/>
              </a:rPr>
              <a:t>, a </a:t>
            </a:r>
            <a:r>
              <a:rPr lang="pt-BR" sz="1200" kern="1200" dirty="0" err="1">
                <a:solidFill>
                  <a:schemeClr val="tx1"/>
                </a:solidFill>
                <a:latin typeface="+mn-lt"/>
                <a:ea typeface="+mn-ea"/>
                <a:cs typeface="+mn-cs"/>
              </a:rPr>
              <a:t>thief</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stubborn</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and</a:t>
            </a:r>
            <a:r>
              <a:rPr lang="pt-BR" sz="1200" kern="1200" dirty="0">
                <a:solidFill>
                  <a:schemeClr val="tx1"/>
                </a:solidFill>
                <a:latin typeface="+mn-lt"/>
                <a:ea typeface="+mn-ea"/>
                <a:cs typeface="+mn-cs"/>
              </a:rPr>
              <a:t> a </a:t>
            </a:r>
            <a:r>
              <a:rPr lang="pt-BR" sz="1200" kern="1200" dirty="0" err="1">
                <a:solidFill>
                  <a:schemeClr val="tx1"/>
                </a:solidFill>
                <a:latin typeface="+mn-lt"/>
                <a:ea typeface="+mn-ea"/>
                <a:cs typeface="+mn-cs"/>
              </a:rPr>
              <a:t>glutton</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and</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he</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stole</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from</a:t>
            </a:r>
            <a:r>
              <a:rPr lang="pt-BR" sz="1200" kern="1200" dirty="0">
                <a:solidFill>
                  <a:schemeClr val="tx1"/>
                </a:solidFill>
                <a:latin typeface="+mn-lt"/>
                <a:ea typeface="+mn-ea"/>
                <a:cs typeface="+mn-cs"/>
              </a:rPr>
              <a:t> Leonardo </a:t>
            </a:r>
            <a:r>
              <a:rPr lang="pt-BR" sz="1200" kern="1200" dirty="0" err="1">
                <a:solidFill>
                  <a:schemeClr val="tx1"/>
                </a:solidFill>
                <a:latin typeface="+mn-lt"/>
                <a:ea typeface="+mn-ea"/>
                <a:cs typeface="+mn-cs"/>
              </a:rPr>
              <a:t>on</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at</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least</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five</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occasions</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he</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kept</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him</a:t>
            </a:r>
            <a:r>
              <a:rPr lang="pt-BR" sz="1200" kern="1200" dirty="0">
                <a:solidFill>
                  <a:schemeClr val="tx1"/>
                </a:solidFill>
                <a:latin typeface="+mn-lt"/>
                <a:ea typeface="+mn-ea"/>
                <a:cs typeface="+mn-cs"/>
              </a:rPr>
              <a:t> in </a:t>
            </a:r>
            <a:r>
              <a:rPr lang="pt-BR" sz="1200" kern="1200" dirty="0" err="1">
                <a:solidFill>
                  <a:schemeClr val="tx1"/>
                </a:solidFill>
                <a:latin typeface="+mn-lt"/>
                <a:ea typeface="+mn-ea"/>
                <a:cs typeface="+mn-cs"/>
              </a:rPr>
              <a:t>his</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household</a:t>
            </a:r>
            <a:r>
              <a:rPr lang="pt-BR" sz="1200" kern="1200" dirty="0">
                <a:solidFill>
                  <a:schemeClr val="tx1"/>
                </a:solidFill>
                <a:latin typeface="+mn-lt"/>
                <a:ea typeface="+mn-ea"/>
                <a:cs typeface="+mn-cs"/>
              </a:rPr>
              <a:t> for more </a:t>
            </a:r>
            <a:r>
              <a:rPr lang="pt-BR" sz="1200" kern="1200" dirty="0" err="1">
                <a:solidFill>
                  <a:schemeClr val="tx1"/>
                </a:solidFill>
                <a:latin typeface="+mn-lt"/>
                <a:ea typeface="+mn-ea"/>
                <a:cs typeface="+mn-cs"/>
              </a:rPr>
              <a:t>than</a:t>
            </a:r>
            <a:r>
              <a:rPr lang="pt-BR" sz="1200" kern="1200" dirty="0">
                <a:solidFill>
                  <a:schemeClr val="tx1"/>
                </a:solidFill>
                <a:latin typeface="+mn-lt"/>
                <a:ea typeface="+mn-ea"/>
                <a:cs typeface="+mn-cs"/>
              </a:rPr>
              <a:t> 25 </a:t>
            </a:r>
            <a:r>
              <a:rPr lang="pt-BR" sz="1200" kern="1200" dirty="0" err="1">
                <a:solidFill>
                  <a:schemeClr val="tx1"/>
                </a:solidFill>
                <a:latin typeface="+mn-lt"/>
                <a:ea typeface="+mn-ea"/>
                <a:cs typeface="+mn-cs"/>
              </a:rPr>
              <a:t>years</a:t>
            </a:r>
            <a:r>
              <a:rPr lang="pt-BR" sz="1200" kern="1200" dirty="0">
                <a:solidFill>
                  <a:schemeClr val="tx1"/>
                </a:solidFill>
                <a:latin typeface="+mn-lt"/>
                <a:ea typeface="+mn-ea"/>
                <a:cs typeface="+mn-cs"/>
              </a:rPr>
              <a:t>, in </a:t>
            </a:r>
            <a:r>
              <a:rPr lang="pt-BR" sz="1200" kern="1200" dirty="0" err="1">
                <a:solidFill>
                  <a:schemeClr val="tx1"/>
                </a:solidFill>
                <a:latin typeface="+mn-lt"/>
                <a:ea typeface="+mn-ea"/>
                <a:cs typeface="+mn-cs"/>
              </a:rPr>
              <a:t>which</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he</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trained</a:t>
            </a:r>
            <a:r>
              <a:rPr lang="pt-BR" sz="1200" kern="1200" dirty="0">
                <a:solidFill>
                  <a:schemeClr val="tx1"/>
                </a:solidFill>
                <a:latin typeface="+mn-lt"/>
                <a:ea typeface="+mn-ea"/>
                <a:cs typeface="+mn-cs"/>
              </a:rPr>
              <a:t> as </a:t>
            </a:r>
            <a:r>
              <a:rPr lang="pt-BR" sz="1200" kern="1200" dirty="0" err="1">
                <a:solidFill>
                  <a:schemeClr val="tx1"/>
                </a:solidFill>
                <a:latin typeface="+mn-lt"/>
                <a:ea typeface="+mn-ea"/>
                <a:cs typeface="+mn-cs"/>
              </a:rPr>
              <a:t>an</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artist</a:t>
            </a:r>
            <a:endParaRPr lang="pt-BR" sz="1200" kern="1200" dirty="0">
              <a:solidFill>
                <a:schemeClr val="tx1"/>
              </a:solidFill>
              <a:latin typeface="+mn-lt"/>
              <a:ea typeface="+mn-ea"/>
              <a:cs typeface="+mn-cs"/>
            </a:endParaRPr>
          </a:p>
          <a:p>
            <a:r>
              <a:rPr lang="pt-BR" sz="1200" kern="1200" dirty="0" err="1">
                <a:solidFill>
                  <a:schemeClr val="tx1"/>
                </a:solidFill>
                <a:latin typeface="+mn-lt"/>
                <a:ea typeface="+mn-ea"/>
                <a:cs typeface="+mn-cs"/>
              </a:rPr>
              <a:t>When</a:t>
            </a:r>
            <a:r>
              <a:rPr lang="pt-BR" sz="1200" kern="1200" dirty="0">
                <a:solidFill>
                  <a:schemeClr val="tx1"/>
                </a:solidFill>
                <a:latin typeface="+mn-lt"/>
                <a:ea typeface="+mn-ea"/>
                <a:cs typeface="+mn-cs"/>
              </a:rPr>
              <a:t> Leonardo </a:t>
            </a:r>
            <a:r>
              <a:rPr lang="pt-BR" sz="1200" kern="1200" dirty="0" err="1">
                <a:solidFill>
                  <a:schemeClr val="tx1"/>
                </a:solidFill>
                <a:latin typeface="+mn-lt"/>
                <a:ea typeface="+mn-ea"/>
                <a:cs typeface="+mn-cs"/>
              </a:rPr>
              <a:t>travelled</a:t>
            </a:r>
            <a:r>
              <a:rPr lang="pt-BR" sz="1200" kern="1200" dirty="0">
                <a:solidFill>
                  <a:schemeClr val="tx1"/>
                </a:solidFill>
                <a:latin typeface="+mn-lt"/>
                <a:ea typeface="+mn-ea"/>
                <a:cs typeface="+mn-cs"/>
              </a:rPr>
              <a:t> to France in 1516, </a:t>
            </a:r>
            <a:r>
              <a:rPr lang="pt-BR" sz="1200" kern="1200" dirty="0" err="1">
                <a:solidFill>
                  <a:schemeClr val="tx1"/>
                </a:solidFill>
                <a:latin typeface="+mn-lt"/>
                <a:ea typeface="+mn-ea"/>
                <a:cs typeface="+mn-cs"/>
              </a:rPr>
              <a:t>Salai</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accompanied</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him</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and</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his</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other</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pupil</a:t>
            </a:r>
            <a:r>
              <a:rPr lang="pt-BR" sz="1200" kern="1200" dirty="0">
                <a:solidFill>
                  <a:schemeClr val="tx1"/>
                </a:solidFill>
                <a:latin typeface="+mn-lt"/>
                <a:ea typeface="+mn-ea"/>
                <a:cs typeface="+mn-cs"/>
              </a:rPr>
              <a:t>, Francesco </a:t>
            </a:r>
            <a:r>
              <a:rPr lang="pt-BR" sz="1200" kern="1200" dirty="0" err="1">
                <a:solidFill>
                  <a:schemeClr val="tx1"/>
                </a:solidFill>
                <a:latin typeface="+mn-lt"/>
                <a:ea typeface="+mn-ea"/>
                <a:cs typeface="+mn-cs"/>
              </a:rPr>
              <a:t>Melzi</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Salaì</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left</a:t>
            </a:r>
            <a:r>
              <a:rPr lang="pt-BR" sz="1200" kern="1200" dirty="0">
                <a:solidFill>
                  <a:schemeClr val="tx1"/>
                </a:solidFill>
                <a:latin typeface="+mn-lt"/>
                <a:ea typeface="+mn-ea"/>
                <a:cs typeface="+mn-cs"/>
              </a:rPr>
              <a:t> France in 1518, </a:t>
            </a:r>
            <a:r>
              <a:rPr lang="pt-BR" sz="1200" kern="1200" dirty="0" err="1">
                <a:solidFill>
                  <a:schemeClr val="tx1"/>
                </a:solidFill>
                <a:latin typeface="+mn-lt"/>
                <a:ea typeface="+mn-ea"/>
                <a:cs typeface="+mn-cs"/>
              </a:rPr>
              <a:t>and</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returned</a:t>
            </a:r>
            <a:r>
              <a:rPr lang="pt-BR" sz="1200" kern="1200" dirty="0">
                <a:solidFill>
                  <a:schemeClr val="tx1"/>
                </a:solidFill>
                <a:latin typeface="+mn-lt"/>
                <a:ea typeface="+mn-ea"/>
                <a:cs typeface="+mn-cs"/>
              </a:rPr>
              <a:t> to work </a:t>
            </a:r>
            <a:r>
              <a:rPr lang="pt-BR" sz="1200" kern="1200" dirty="0" err="1">
                <a:solidFill>
                  <a:schemeClr val="tx1"/>
                </a:solidFill>
                <a:latin typeface="+mn-lt"/>
                <a:ea typeface="+mn-ea"/>
                <a:cs typeface="+mn-cs"/>
              </a:rPr>
              <a:t>on</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Leonardo's</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vineyard</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previously</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worked</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by</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Salai's</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father</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On</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Leonardo's</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death</a:t>
            </a:r>
            <a:r>
              <a:rPr lang="pt-BR" sz="1200" kern="1200" dirty="0">
                <a:solidFill>
                  <a:schemeClr val="tx1"/>
                </a:solidFill>
                <a:latin typeface="+mn-lt"/>
                <a:ea typeface="+mn-ea"/>
                <a:cs typeface="+mn-cs"/>
              </a:rPr>
              <a:t> in 1519, </a:t>
            </a:r>
            <a:r>
              <a:rPr lang="pt-BR" sz="1200" kern="1200" dirty="0" err="1">
                <a:solidFill>
                  <a:schemeClr val="tx1"/>
                </a:solidFill>
                <a:latin typeface="+mn-lt"/>
                <a:ea typeface="+mn-ea"/>
                <a:cs typeface="+mn-cs"/>
              </a:rPr>
              <a:t>Salaì</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inherited</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several</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paintings</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including</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the</a:t>
            </a:r>
            <a:r>
              <a:rPr lang="pt-BR" sz="1200" kern="1200" dirty="0">
                <a:solidFill>
                  <a:schemeClr val="tx1"/>
                </a:solidFill>
                <a:latin typeface="+mn-lt"/>
                <a:ea typeface="+mn-ea"/>
                <a:cs typeface="+mn-cs"/>
              </a:rPr>
              <a:t> </a:t>
            </a:r>
            <a:r>
              <a:rPr lang="pt-BR" sz="1200" i="1" kern="1200" dirty="0">
                <a:solidFill>
                  <a:schemeClr val="tx1"/>
                </a:solidFill>
                <a:latin typeface="+mn-lt"/>
                <a:ea typeface="+mn-ea"/>
                <a:cs typeface="+mn-cs"/>
                <a:hlinkClick r:id="rId5" tooltip="Mona Lisa"/>
              </a:rPr>
              <a:t>Mona Lisa</a:t>
            </a:r>
            <a:r>
              <a:rPr lang="pt-BR" sz="1200" kern="1200" dirty="0">
                <a:solidFill>
                  <a:schemeClr val="tx1"/>
                </a:solidFill>
                <a:latin typeface="+mn-lt"/>
                <a:ea typeface="+mn-ea"/>
                <a:cs typeface="+mn-cs"/>
              </a:rPr>
              <a:t> as </a:t>
            </a:r>
            <a:r>
              <a:rPr lang="pt-BR" sz="1200" kern="1200" dirty="0" err="1">
                <a:solidFill>
                  <a:schemeClr val="tx1"/>
                </a:solidFill>
                <a:latin typeface="+mn-lt"/>
                <a:ea typeface="+mn-ea"/>
                <a:cs typeface="+mn-cs"/>
              </a:rPr>
              <a:t>well</a:t>
            </a:r>
            <a:r>
              <a:rPr lang="pt-BR" sz="1200" kern="1200" dirty="0">
                <a:solidFill>
                  <a:schemeClr val="tx1"/>
                </a:solidFill>
                <a:latin typeface="+mn-lt"/>
                <a:ea typeface="+mn-ea"/>
                <a:cs typeface="+mn-cs"/>
              </a:rPr>
              <a:t> as </a:t>
            </a:r>
            <a:r>
              <a:rPr lang="pt-BR" sz="1200" kern="1200" dirty="0" err="1">
                <a:solidFill>
                  <a:schemeClr val="tx1"/>
                </a:solidFill>
                <a:latin typeface="+mn-lt"/>
                <a:ea typeface="+mn-ea"/>
                <a:cs typeface="+mn-cs"/>
              </a:rPr>
              <a:t>half</a:t>
            </a:r>
            <a:r>
              <a:rPr lang="pt-BR" sz="1200" kern="1200" dirty="0">
                <a:solidFill>
                  <a:schemeClr val="tx1"/>
                </a:solidFill>
                <a:latin typeface="+mn-lt"/>
                <a:ea typeface="+mn-ea"/>
                <a:cs typeface="+mn-cs"/>
              </a:rPr>
              <a:t> a </a:t>
            </a:r>
            <a:r>
              <a:rPr lang="pt-BR" sz="1200" kern="1200" dirty="0" err="1">
                <a:solidFill>
                  <a:schemeClr val="tx1"/>
                </a:solidFill>
                <a:latin typeface="+mn-lt"/>
                <a:ea typeface="+mn-ea"/>
                <a:cs typeface="+mn-cs"/>
              </a:rPr>
              <a:t>vineyard</a:t>
            </a:r>
            <a:endParaRPr lang="pt-BR" sz="1200" kern="1200" dirty="0">
              <a:solidFill>
                <a:schemeClr val="tx1"/>
              </a:solidFill>
              <a:latin typeface="+mn-lt"/>
              <a:ea typeface="+mn-ea"/>
              <a:cs typeface="+mn-cs"/>
            </a:endParaRPr>
          </a:p>
          <a:p>
            <a:r>
              <a:rPr lang="pt-BR" sz="1200" kern="1200" dirty="0" err="1">
                <a:solidFill>
                  <a:schemeClr val="tx1"/>
                </a:solidFill>
                <a:latin typeface="+mn-lt"/>
                <a:ea typeface="+mn-ea"/>
                <a:cs typeface="+mn-cs"/>
              </a:rPr>
              <a:t>Salai</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died</a:t>
            </a:r>
            <a:r>
              <a:rPr lang="pt-BR" sz="1200" kern="1200" dirty="0">
                <a:solidFill>
                  <a:schemeClr val="tx1"/>
                </a:solidFill>
                <a:latin typeface="+mn-lt"/>
                <a:ea typeface="+mn-ea"/>
                <a:cs typeface="+mn-cs"/>
              </a:rPr>
              <a:t> in 1524 as a </a:t>
            </a:r>
            <a:r>
              <a:rPr lang="pt-BR" sz="1200" kern="1200" dirty="0" err="1">
                <a:solidFill>
                  <a:schemeClr val="tx1"/>
                </a:solidFill>
                <a:latin typeface="+mn-lt"/>
                <a:ea typeface="+mn-ea"/>
                <a:cs typeface="+mn-cs"/>
              </a:rPr>
              <a:t>result</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of</a:t>
            </a:r>
            <a:r>
              <a:rPr lang="pt-BR" sz="1200" kern="1200" dirty="0">
                <a:solidFill>
                  <a:schemeClr val="tx1"/>
                </a:solidFill>
                <a:latin typeface="+mn-lt"/>
                <a:ea typeface="+mn-ea"/>
                <a:cs typeface="+mn-cs"/>
              </a:rPr>
              <a:t> a </a:t>
            </a:r>
            <a:r>
              <a:rPr lang="pt-BR" sz="1200" kern="1200" dirty="0" err="1">
                <a:solidFill>
                  <a:schemeClr val="tx1"/>
                </a:solidFill>
                <a:latin typeface="+mn-lt"/>
                <a:ea typeface="+mn-ea"/>
                <a:cs typeface="+mn-cs"/>
              </a:rPr>
              <a:t>wound</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received</a:t>
            </a:r>
            <a:r>
              <a:rPr lang="pt-BR" sz="1200" kern="1200" dirty="0">
                <a:solidFill>
                  <a:schemeClr val="tx1"/>
                </a:solidFill>
                <a:latin typeface="+mn-lt"/>
                <a:ea typeface="+mn-ea"/>
                <a:cs typeface="+mn-cs"/>
              </a:rPr>
              <a:t> in a </a:t>
            </a:r>
            <a:r>
              <a:rPr lang="pt-BR" sz="1200" kern="1200" dirty="0" err="1">
                <a:solidFill>
                  <a:schemeClr val="tx1"/>
                </a:solidFill>
                <a:latin typeface="+mn-lt"/>
                <a:ea typeface="+mn-ea"/>
                <a:cs typeface="+mn-cs"/>
              </a:rPr>
              <a:t>duel</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and</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was</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buried</a:t>
            </a:r>
            <a:r>
              <a:rPr lang="pt-BR" sz="1200" kern="1200" dirty="0">
                <a:solidFill>
                  <a:schemeClr val="tx1"/>
                </a:solidFill>
                <a:latin typeface="+mn-lt"/>
                <a:ea typeface="+mn-ea"/>
                <a:cs typeface="+mn-cs"/>
              </a:rPr>
              <a:t> in Milan </a:t>
            </a:r>
            <a:r>
              <a:rPr lang="pt-BR" sz="1200" kern="1200" dirty="0" err="1">
                <a:solidFill>
                  <a:schemeClr val="tx1"/>
                </a:solidFill>
                <a:latin typeface="+mn-lt"/>
                <a:ea typeface="+mn-ea"/>
                <a:cs typeface="+mn-cs"/>
              </a:rPr>
              <a:t>on</a:t>
            </a:r>
            <a:r>
              <a:rPr lang="pt-BR" sz="1200" kern="1200" dirty="0">
                <a:solidFill>
                  <a:schemeClr val="tx1"/>
                </a:solidFill>
                <a:latin typeface="+mn-lt"/>
                <a:ea typeface="+mn-ea"/>
                <a:cs typeface="+mn-cs"/>
              </a:rPr>
              <a:t> 10 </a:t>
            </a:r>
            <a:r>
              <a:rPr lang="pt-BR" sz="1200" kern="1200" dirty="0" err="1">
                <a:solidFill>
                  <a:schemeClr val="tx1"/>
                </a:solidFill>
                <a:latin typeface="+mn-lt"/>
                <a:ea typeface="+mn-ea"/>
                <a:cs typeface="+mn-cs"/>
              </a:rPr>
              <a:t>March</a:t>
            </a:r>
            <a:r>
              <a:rPr lang="pt-BR" sz="1200" kern="1200" dirty="0">
                <a:solidFill>
                  <a:schemeClr val="tx1"/>
                </a:solidFill>
                <a:latin typeface="+mn-lt"/>
                <a:ea typeface="+mn-ea"/>
                <a:cs typeface="+mn-cs"/>
              </a:rPr>
              <a:t> 1524</a:t>
            </a:r>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43</a:t>
            </a:fld>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a:t>Nasc 1479 Casou em 1495 com Francesco</a:t>
            </a:r>
            <a:r>
              <a:rPr lang="pt-BR" baseline="0" dirty="0"/>
              <a:t> di Bartolomeo di Zanobi del Giocondo</a:t>
            </a:r>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44</a:t>
            </a:fld>
            <a:endParaRPr 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Vitruvius, </a:t>
            </a:r>
            <a:r>
              <a:rPr lang="en-US" i="1" dirty="0"/>
              <a:t>De </a:t>
            </a:r>
            <a:r>
              <a:rPr lang="en-US" i="1" dirty="0" err="1"/>
              <a:t>Architectura</a:t>
            </a:r>
            <a:r>
              <a:rPr lang="en-US" dirty="0"/>
              <a:t>: THE PLANNING OF TEMPLES, Book 3, Chapter I - </a:t>
            </a:r>
            <a:r>
              <a:rPr lang="en-US" i="1" dirty="0"/>
              <a:t>For Nature has so planned the human body that the face from the chin to the top of the forehead and the roots of the hair is </a:t>
            </a:r>
            <a:r>
              <a:rPr lang="en-US" b="1" i="1" dirty="0"/>
              <a:t>a tenth part</a:t>
            </a:r>
            <a:r>
              <a:rPr lang="en-US" i="1" dirty="0"/>
              <a:t>; also the palm of the hand from the wrist to the top of the middle finger is as much; the head from the chin to the crown, </a:t>
            </a:r>
            <a:r>
              <a:rPr lang="en-US" b="1" i="1" dirty="0"/>
              <a:t>an eighth part</a:t>
            </a:r>
            <a:r>
              <a:rPr lang="en-US" i="1" dirty="0"/>
              <a:t>; from the top of the breast with the bottom of the neck to the roots of the hair, </a:t>
            </a:r>
            <a:r>
              <a:rPr lang="en-US" b="1" i="1" dirty="0"/>
              <a:t>a sixth part</a:t>
            </a:r>
            <a:r>
              <a:rPr lang="en-US" i="1" dirty="0"/>
              <a:t>; from the middle of the breast to the crown, </a:t>
            </a:r>
            <a:r>
              <a:rPr lang="en-US" b="1" i="1" dirty="0"/>
              <a:t>a fourth part</a:t>
            </a:r>
            <a:r>
              <a:rPr lang="en-US" i="1" dirty="0"/>
              <a:t>; </a:t>
            </a:r>
            <a:r>
              <a:rPr lang="en-US" b="1" i="1" dirty="0"/>
              <a:t>a third part</a:t>
            </a:r>
            <a:r>
              <a:rPr lang="en-US" i="1" dirty="0"/>
              <a:t> of the height of the face is from the bottom of the chin to the bottom of the nostrils; the nose from the bottom of the nostrils to the line between the brows, as much; from that line to the roots of the hair, the forehead is given as </a:t>
            </a:r>
            <a:r>
              <a:rPr lang="en-US" b="1" i="1" dirty="0"/>
              <a:t>the third part</a:t>
            </a:r>
            <a:r>
              <a:rPr lang="en-US" i="1" dirty="0"/>
              <a:t>. The foot is </a:t>
            </a:r>
            <a:r>
              <a:rPr lang="en-US" b="1" i="1" dirty="0"/>
              <a:t>a sixth</a:t>
            </a:r>
            <a:r>
              <a:rPr lang="en-US" i="1" dirty="0"/>
              <a:t> of the height of the body; the cubit </a:t>
            </a:r>
            <a:r>
              <a:rPr lang="en-US" b="1" i="1" dirty="0"/>
              <a:t>a quarter</a:t>
            </a:r>
            <a:r>
              <a:rPr lang="en-US" i="1" dirty="0"/>
              <a:t>, the breast also </a:t>
            </a:r>
            <a:r>
              <a:rPr lang="en-US" b="1" i="1" dirty="0"/>
              <a:t>a quarter</a:t>
            </a:r>
            <a:r>
              <a:rPr lang="en-US" i="1" dirty="0"/>
              <a:t>. The other limbs also have their own proportionate measurements. And by using these, ancient painters </a:t>
            </a:r>
          </a:p>
          <a:p>
            <a:endParaRPr lang="en-US" i="1" dirty="0"/>
          </a:p>
          <a:p>
            <a:r>
              <a:rPr lang="en-US" i="1" dirty="0"/>
              <a:t>Wikipedia - </a:t>
            </a:r>
            <a:r>
              <a:rPr lang="en-US" dirty="0"/>
              <a:t>a </a:t>
            </a:r>
            <a:r>
              <a:rPr lang="en-US" dirty="0">
                <a:hlinkClick r:id="rId3" tooltip="Palm (unit)"/>
              </a:rPr>
              <a:t>palm</a:t>
            </a:r>
            <a:r>
              <a:rPr lang="en-US" dirty="0"/>
              <a:t> is the width of four fingers </a:t>
            </a:r>
          </a:p>
          <a:p>
            <a:r>
              <a:rPr lang="en-US" dirty="0"/>
              <a:t>a </a:t>
            </a:r>
            <a:r>
              <a:rPr lang="en-US" dirty="0">
                <a:hlinkClick r:id="rId4" tooltip="Foot (unit)"/>
              </a:rPr>
              <a:t>foot</a:t>
            </a:r>
            <a:r>
              <a:rPr lang="en-US" dirty="0"/>
              <a:t> is the width of four palms </a:t>
            </a:r>
          </a:p>
          <a:p>
            <a:r>
              <a:rPr lang="en-US" dirty="0"/>
              <a:t>a </a:t>
            </a:r>
            <a:r>
              <a:rPr lang="en-US" dirty="0">
                <a:hlinkClick r:id="rId5" tooltip="Cubit"/>
              </a:rPr>
              <a:t>cubit</a:t>
            </a:r>
            <a:r>
              <a:rPr lang="en-US" dirty="0"/>
              <a:t> is the width of six palms </a:t>
            </a:r>
          </a:p>
          <a:p>
            <a:r>
              <a:rPr lang="en-US" dirty="0"/>
              <a:t>a man's height is four cubits (and thus 24 palms) </a:t>
            </a:r>
          </a:p>
          <a:p>
            <a:r>
              <a:rPr lang="en-US" dirty="0"/>
              <a:t>a pace is four cubits </a:t>
            </a:r>
          </a:p>
          <a:p>
            <a:r>
              <a:rPr lang="en-US" dirty="0"/>
              <a:t>the length of a man's outspread arms is equal to his height </a:t>
            </a:r>
          </a:p>
          <a:p>
            <a:r>
              <a:rPr lang="en-US" dirty="0"/>
              <a:t>the distance from the hairline to the bottom of the chin is one-tenth of a man's height </a:t>
            </a:r>
          </a:p>
          <a:p>
            <a:r>
              <a:rPr lang="en-US" dirty="0"/>
              <a:t>the distance from the top of the head to the bottom of the chin is one-eighth of a man's height </a:t>
            </a:r>
          </a:p>
          <a:p>
            <a:r>
              <a:rPr lang="en-US" dirty="0"/>
              <a:t>the maximum width of the shoulders is a quarter of a man's height </a:t>
            </a:r>
          </a:p>
          <a:p>
            <a:r>
              <a:rPr lang="en-US" dirty="0"/>
              <a:t>the distance from the elbow to the tip of the hand is one-fifth of a man's height </a:t>
            </a:r>
          </a:p>
          <a:p>
            <a:r>
              <a:rPr lang="en-US" dirty="0"/>
              <a:t>the distance from the elbow to the armpit is one-eighth of a man's height </a:t>
            </a:r>
          </a:p>
          <a:p>
            <a:r>
              <a:rPr lang="en-US" dirty="0"/>
              <a:t>the length of the hand is one-tenth of a man's height </a:t>
            </a:r>
          </a:p>
          <a:p>
            <a:r>
              <a:rPr lang="en-US" dirty="0"/>
              <a:t>the distance from the bottom of the chin to the nose is one-third of the length of the head </a:t>
            </a:r>
          </a:p>
          <a:p>
            <a:r>
              <a:rPr lang="en-US" dirty="0"/>
              <a:t>the distance from the hairline to the eyebrows is one-third of the length of the face </a:t>
            </a:r>
          </a:p>
          <a:p>
            <a:r>
              <a:rPr lang="en-US" dirty="0"/>
              <a:t>the length of the ear is one-third of the length of the face </a:t>
            </a:r>
          </a:p>
          <a:p>
            <a:endParaRPr lang="en-US"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45</a:t>
            </a:fld>
            <a:endParaRPr lang="pt-B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Vitruvius, </a:t>
            </a:r>
            <a:r>
              <a:rPr lang="en-US" i="1" dirty="0"/>
              <a:t>De </a:t>
            </a:r>
            <a:r>
              <a:rPr lang="en-US" i="1" dirty="0" err="1"/>
              <a:t>Architectura</a:t>
            </a:r>
            <a:r>
              <a:rPr lang="en-US" dirty="0"/>
              <a:t>: THE PLANNING OF TEMPLES, Book 3, Chapter I - </a:t>
            </a:r>
            <a:r>
              <a:rPr lang="en-US" i="1" dirty="0"/>
              <a:t>For Nature has so planned the human body that the face from the chin to the top of the forehead and the roots of the hair is </a:t>
            </a:r>
            <a:r>
              <a:rPr lang="en-US" b="1" i="1" dirty="0"/>
              <a:t>a tenth part</a:t>
            </a:r>
            <a:r>
              <a:rPr lang="en-US" i="1" dirty="0"/>
              <a:t>; also the palm of the hand from the wrist to the top of the middle finger is as much; the head from the chin to the crown, </a:t>
            </a:r>
            <a:r>
              <a:rPr lang="en-US" b="1" i="1" dirty="0"/>
              <a:t>an eighth part</a:t>
            </a:r>
            <a:r>
              <a:rPr lang="en-US" i="1" dirty="0"/>
              <a:t>; from the top of the breast with the bottom of the neck to the roots of the hair, </a:t>
            </a:r>
            <a:r>
              <a:rPr lang="en-US" b="1" i="1" dirty="0"/>
              <a:t>a sixth part</a:t>
            </a:r>
            <a:r>
              <a:rPr lang="en-US" i="1" dirty="0"/>
              <a:t>; from the middle of the breast to the crown, </a:t>
            </a:r>
            <a:r>
              <a:rPr lang="en-US" b="1" i="1" dirty="0"/>
              <a:t>a fourth part</a:t>
            </a:r>
            <a:r>
              <a:rPr lang="en-US" i="1" dirty="0"/>
              <a:t>; </a:t>
            </a:r>
            <a:r>
              <a:rPr lang="en-US" b="1" i="1" dirty="0"/>
              <a:t>a third part</a:t>
            </a:r>
            <a:r>
              <a:rPr lang="en-US" i="1" dirty="0"/>
              <a:t> of the height of the face is from the bottom of the chin to the bottom of the nostrils; the nose from the bottom of the nostrils to the line between the brows, as much; from that line to the roots of the hair, the forehead is given as </a:t>
            </a:r>
            <a:r>
              <a:rPr lang="en-US" b="1" i="1" dirty="0"/>
              <a:t>the third part</a:t>
            </a:r>
            <a:r>
              <a:rPr lang="en-US" i="1" dirty="0"/>
              <a:t>. The foot is </a:t>
            </a:r>
            <a:r>
              <a:rPr lang="en-US" b="1" i="1" dirty="0"/>
              <a:t>a sixth</a:t>
            </a:r>
            <a:r>
              <a:rPr lang="en-US" i="1" dirty="0"/>
              <a:t> of the height of the body; the cubit </a:t>
            </a:r>
            <a:r>
              <a:rPr lang="en-US" b="1" i="1" dirty="0"/>
              <a:t>a quarter</a:t>
            </a:r>
            <a:r>
              <a:rPr lang="en-US" i="1" dirty="0"/>
              <a:t>, the breast also </a:t>
            </a:r>
            <a:r>
              <a:rPr lang="en-US" b="1" i="1" dirty="0"/>
              <a:t>a quarter</a:t>
            </a:r>
            <a:r>
              <a:rPr lang="en-US" i="1" dirty="0"/>
              <a:t>. The other limbs also have their own proportionate measurements. And by using these, ancient painters </a:t>
            </a:r>
          </a:p>
          <a:p>
            <a:endParaRPr lang="en-US" i="1" dirty="0"/>
          </a:p>
          <a:p>
            <a:r>
              <a:rPr lang="en-US" i="1" dirty="0"/>
              <a:t>Wikipedia - </a:t>
            </a:r>
            <a:r>
              <a:rPr lang="en-US" dirty="0"/>
              <a:t>a </a:t>
            </a:r>
            <a:r>
              <a:rPr lang="en-US" dirty="0">
                <a:hlinkClick r:id="rId3" tooltip="Palm (unit)"/>
              </a:rPr>
              <a:t>palm</a:t>
            </a:r>
            <a:r>
              <a:rPr lang="en-US" dirty="0"/>
              <a:t> is the width of four fingers </a:t>
            </a:r>
          </a:p>
          <a:p>
            <a:r>
              <a:rPr lang="en-US" dirty="0"/>
              <a:t>a </a:t>
            </a:r>
            <a:r>
              <a:rPr lang="en-US" dirty="0">
                <a:hlinkClick r:id="rId4" tooltip="Foot (unit)"/>
              </a:rPr>
              <a:t>foot</a:t>
            </a:r>
            <a:r>
              <a:rPr lang="en-US" dirty="0"/>
              <a:t> is the width of four palms </a:t>
            </a:r>
          </a:p>
          <a:p>
            <a:r>
              <a:rPr lang="en-US" dirty="0"/>
              <a:t>a </a:t>
            </a:r>
            <a:r>
              <a:rPr lang="en-US" dirty="0">
                <a:hlinkClick r:id="rId5" tooltip="Cubit"/>
              </a:rPr>
              <a:t>cubit</a:t>
            </a:r>
            <a:r>
              <a:rPr lang="en-US" dirty="0"/>
              <a:t> is the width of six palms </a:t>
            </a:r>
          </a:p>
          <a:p>
            <a:r>
              <a:rPr lang="en-US" dirty="0"/>
              <a:t>a man's height is four cubits (and thus 24 palms) </a:t>
            </a:r>
          </a:p>
          <a:p>
            <a:r>
              <a:rPr lang="en-US" dirty="0"/>
              <a:t>a pace is four cubits </a:t>
            </a:r>
          </a:p>
          <a:p>
            <a:r>
              <a:rPr lang="en-US" dirty="0"/>
              <a:t>the length of a man's outspread arms is equal to his height </a:t>
            </a:r>
          </a:p>
          <a:p>
            <a:r>
              <a:rPr lang="en-US" dirty="0"/>
              <a:t>the distance from the hairline to the bottom of the chin is one-tenth of a man's height </a:t>
            </a:r>
          </a:p>
          <a:p>
            <a:r>
              <a:rPr lang="en-US" dirty="0"/>
              <a:t>the distance from the top of the head to the bottom of the chin is one-eighth of a man's height </a:t>
            </a:r>
          </a:p>
          <a:p>
            <a:r>
              <a:rPr lang="en-US" dirty="0"/>
              <a:t>the maximum width of the shoulders is a quarter of a man's height </a:t>
            </a:r>
          </a:p>
          <a:p>
            <a:r>
              <a:rPr lang="en-US" dirty="0"/>
              <a:t>the distance from the elbow to the tip of the hand is one-fifth of a man's height </a:t>
            </a:r>
          </a:p>
          <a:p>
            <a:r>
              <a:rPr lang="en-US" dirty="0"/>
              <a:t>the distance from the elbow to the armpit is one-eighth of a man's height </a:t>
            </a:r>
          </a:p>
          <a:p>
            <a:r>
              <a:rPr lang="en-US" dirty="0"/>
              <a:t>the length of the hand is one-tenth of a man's height </a:t>
            </a:r>
          </a:p>
          <a:p>
            <a:r>
              <a:rPr lang="en-US" dirty="0"/>
              <a:t>the distance from the bottom of the chin to the nose is one-third of the length of the head </a:t>
            </a:r>
          </a:p>
          <a:p>
            <a:r>
              <a:rPr lang="en-US" dirty="0"/>
              <a:t>the distance from the hairline to the eyebrows is one-third of the length of the face </a:t>
            </a:r>
          </a:p>
          <a:p>
            <a:r>
              <a:rPr lang="en-US" dirty="0"/>
              <a:t>the length of the ear is one-third of the length of the face </a:t>
            </a:r>
          </a:p>
          <a:p>
            <a:endParaRPr lang="en-US"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46</a:t>
            </a:fld>
            <a:endParaRPr lang="pt-BR"/>
          </a:p>
        </p:txBody>
      </p:sp>
    </p:spTree>
    <p:extLst>
      <p:ext uri="{BB962C8B-B14F-4D97-AF65-F5344CB8AC3E}">
        <p14:creationId xmlns:p14="http://schemas.microsoft.com/office/powerpoint/2010/main" val="16974259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http://thewhimsiad.ca/?p=287</a:t>
            </a:r>
          </a:p>
          <a:p>
            <a:endParaRPr lang="en-US" dirty="0"/>
          </a:p>
          <a:p>
            <a:r>
              <a:rPr lang="en-US" dirty="0"/>
              <a:t>Da Vinci was creating an illustration for a book about the architect Vitruvius. The writing below the picture relates the fixed proportions of different parts to each other as described by Vitruvius (and, as Da Vinci notes, used thereafter in Vitruvius’ architecture) </a:t>
            </a:r>
            <a:r>
              <a:rPr lang="en-US" dirty="0">
                <a:hlinkClick r:id="rId3"/>
              </a:rPr>
              <a:t>You can see the full text here</a:t>
            </a:r>
            <a:endParaRPr lang="en-US" dirty="0"/>
          </a:p>
          <a:p>
            <a:r>
              <a:rPr lang="en-US" dirty="0"/>
              <a:t>It is clear enough that the figure’s arms and legs are shown in different positions, or “extensions” in order to illustrate Vitruvius‘ principles, specifically “If you open your legs so much as to </a:t>
            </a:r>
            <a:r>
              <a:rPr lang="en-US" u="sng" dirty="0">
                <a:effectLst/>
                <a:hlinkClick r:id="rId4" tooltip="Click to Continue &gt; by FaceTheme"/>
              </a:rPr>
              <a:t>decrease</a:t>
            </a:r>
            <a:r>
              <a:rPr lang="en-US" dirty="0"/>
              <a:t> your height 1/14 and spread and raise your arms till your middle fingers touch the level of the top of your head you must know that the </a:t>
            </a:r>
            <a:r>
              <a:rPr lang="en-US" dirty="0" err="1"/>
              <a:t>centre</a:t>
            </a:r>
            <a:r>
              <a:rPr lang="en-US" dirty="0"/>
              <a:t> of the outspread limbs will be in the navel and the space between the legs will be an equilateral triangle.”</a:t>
            </a:r>
          </a:p>
          <a:p>
            <a:r>
              <a:rPr lang="en-US" dirty="0"/>
              <a:t>Less obvious is the fact that the figure’s genitals are also shown in “extension” – the figure’s penis is shown both as flaccid and erect.</a:t>
            </a:r>
          </a:p>
          <a:p>
            <a:r>
              <a:rPr lang="en-US" dirty="0"/>
              <a:t>The erect penis is “concealed” by the fact that it is level, and “pointing” at the viewer. It looks like an irregularity in the pubic hair.</a:t>
            </a:r>
          </a:p>
          <a:p>
            <a:endParaRPr lang="en-US" dirty="0"/>
          </a:p>
          <a:p>
            <a:endParaRPr lang="en-US" dirty="0"/>
          </a:p>
          <a:p>
            <a:r>
              <a:rPr lang="en-US" dirty="0"/>
              <a:t>http://www.geoman.com/Vitruvius.html</a:t>
            </a:r>
          </a:p>
          <a:p>
            <a:r>
              <a:rPr lang="en-US" dirty="0"/>
              <a:t>Text accompanying Leonardo </a:t>
            </a:r>
            <a:r>
              <a:rPr lang="en-US" dirty="0" err="1"/>
              <a:t>DaVinci's</a:t>
            </a:r>
            <a:r>
              <a:rPr lang="en-US" dirty="0"/>
              <a:t> Vitruvian Man</a:t>
            </a:r>
          </a:p>
          <a:p>
            <a:r>
              <a:rPr lang="en-US" dirty="0"/>
              <a:t>Vitruvius, the architect, says in his work on architecture that the measurements of the human body are distributed by Nature as follows that is that 4 fingers make 1 palm, and 4 palms make 1 foot, 6 palms make 1 cubit; 4 cubits make a man's height. And 4 cubits make one pace and 24 palms make a man; and these measures he used in his buildings. If you open your legs so much as to decrease your height 1/14 and spread and raise your arms till your middle fingers touch the level of the top of your head you must know that the </a:t>
            </a:r>
            <a:r>
              <a:rPr lang="en-US" dirty="0" err="1"/>
              <a:t>centre</a:t>
            </a:r>
            <a:r>
              <a:rPr lang="en-US" dirty="0"/>
              <a:t> of the outspread limbs will be in the navel and the space between the legs will be an equilateral triangle.</a:t>
            </a:r>
            <a:br>
              <a:rPr lang="en-US" dirty="0"/>
            </a:br>
            <a:br>
              <a:rPr lang="en-US" dirty="0"/>
            </a:br>
            <a:r>
              <a:rPr lang="en-US" dirty="0"/>
              <a:t>The length of a man's outspread arms is equal to his height.</a:t>
            </a:r>
            <a:br>
              <a:rPr lang="en-US" dirty="0"/>
            </a:br>
            <a:br>
              <a:rPr lang="en-US" dirty="0"/>
            </a:br>
            <a:r>
              <a:rPr lang="en-US" dirty="0"/>
              <a:t>From the roots of the hair to the bottom of the chin is the tenth of a man's height; from the bottom of the chin to the top of his head is one eighth of his height; from the top of the breast to the top of his head will be one sixth of a man. From the top of the breast to the roots of the hair will be the seventh part of the whole man. From the nipples to the top of the head will be the fourth part of a man. The greatest width of the shoulders contains in itself the fourth part of the man. From the elbow to the tip of the hand will be the fifth part of a man; and from the elbow to the angle of the armpit will be the eighth part of the man. The whole hand will be the tenth part of the man; the beginning of the genitals marks the middle of the man. The foot is the seventh part of the man. From the sole of the foot to below the knee will be the fourth part of the man. From below the knee to the beginning of the genitals will be the fourth part of the man. The distance from the bottom of the chin to the nose and from the roots of the hair to the eyebrows is, in each case the same, and like the ear, a third of the face.</a:t>
            </a:r>
            <a:br>
              <a:rPr lang="en-US" dirty="0"/>
            </a:br>
            <a:br>
              <a:rPr lang="en-US" dirty="0"/>
            </a:br>
            <a:br>
              <a:rPr lang="en-US" dirty="0"/>
            </a:br>
            <a:r>
              <a:rPr lang="en-US" dirty="0"/>
              <a:t>The preceding is the complete translation of the text accompanying Leonardo </a:t>
            </a:r>
            <a:r>
              <a:rPr lang="en-US" dirty="0" err="1"/>
              <a:t>DaVinci's</a:t>
            </a:r>
            <a:r>
              <a:rPr lang="en-US" dirty="0"/>
              <a:t> Vitruvian Man. It is actually a translation of Vitruvius, as Leonardo's drawing was originally an illustration for a book on the works of Vitruvius. </a:t>
            </a:r>
            <a:br>
              <a:rPr lang="en-US" dirty="0"/>
            </a:br>
            <a:br>
              <a:rPr lang="en-US" dirty="0"/>
            </a:br>
            <a:r>
              <a:rPr lang="en-US" b="1" dirty="0"/>
              <a:t>The Notebooks of Leonardo </a:t>
            </a:r>
            <a:r>
              <a:rPr lang="en-US" b="1" dirty="0" err="1"/>
              <a:t>DaVinci</a:t>
            </a:r>
            <a:r>
              <a:rPr lang="en-US" b="1" dirty="0"/>
              <a:t> </a:t>
            </a:r>
            <a:br>
              <a:rPr lang="en-US" b="1" dirty="0"/>
            </a:br>
            <a:r>
              <a:rPr lang="en-US" dirty="0"/>
              <a:t>Vol. 1 (of a 2 vol. set in paperback) pp. 182-3 </a:t>
            </a:r>
            <a:br>
              <a:rPr lang="en-US" dirty="0"/>
            </a:br>
            <a:r>
              <a:rPr lang="en-US" dirty="0"/>
              <a:t>Dover, ISBN 0-486-22572-0</a:t>
            </a:r>
          </a:p>
          <a:p>
            <a:endParaRPr lang="en-US"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47</a:t>
            </a:fld>
            <a:endParaRPr 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http://thewhimsiad.ca/?p=287</a:t>
            </a:r>
          </a:p>
          <a:p>
            <a:endParaRPr lang="en-US" dirty="0"/>
          </a:p>
          <a:p>
            <a:r>
              <a:rPr lang="en-US" dirty="0"/>
              <a:t>Da Vinci was creating an illustration for a book about the architect Vitruvius. The writing below the picture relates the fixed proportions of different parts to each other as described by Vitruvius (and, as Da Vinci notes, used thereafter in Vitruvius’ architecture) </a:t>
            </a:r>
            <a:r>
              <a:rPr lang="en-US" dirty="0">
                <a:hlinkClick r:id="rId3"/>
              </a:rPr>
              <a:t>You can see the full text here</a:t>
            </a:r>
            <a:endParaRPr lang="en-US" dirty="0"/>
          </a:p>
          <a:p>
            <a:r>
              <a:rPr lang="en-US" dirty="0"/>
              <a:t>It is clear enough that the figure’s arms and legs are shown in different positions, or “extensions” in order to illustrate Vitruvius‘ principles, specifically “If you open your legs so much as to </a:t>
            </a:r>
            <a:r>
              <a:rPr lang="en-US" u="sng" dirty="0">
                <a:effectLst/>
                <a:hlinkClick r:id="rId4" tooltip="Click to Continue &gt; by FaceTheme"/>
              </a:rPr>
              <a:t>decrease</a:t>
            </a:r>
            <a:r>
              <a:rPr lang="en-US" dirty="0"/>
              <a:t> your height 1/14 and spread and raise your arms till your middle fingers touch the level of the top of your head you must know that the </a:t>
            </a:r>
            <a:r>
              <a:rPr lang="en-US" dirty="0" err="1"/>
              <a:t>centre</a:t>
            </a:r>
            <a:r>
              <a:rPr lang="en-US" dirty="0"/>
              <a:t> of the outspread limbs will be in the navel and the space between the legs will be an equilateral triangle.”</a:t>
            </a:r>
          </a:p>
          <a:p>
            <a:r>
              <a:rPr lang="en-US" dirty="0"/>
              <a:t>Less obvious is the fact that the figure’s genitals are also shown in “extension” – the figure’s penis is shown both as flaccid and erect.</a:t>
            </a:r>
          </a:p>
          <a:p>
            <a:r>
              <a:rPr lang="en-US" dirty="0"/>
              <a:t>The erect penis is “concealed” by the fact that it is level, and “pointing” at the viewer. It looks like an irregularity in the pubic hair.</a:t>
            </a:r>
          </a:p>
          <a:p>
            <a:endParaRPr lang="en-US" dirty="0"/>
          </a:p>
          <a:p>
            <a:endParaRPr lang="en-US" dirty="0"/>
          </a:p>
          <a:p>
            <a:r>
              <a:rPr lang="en-US" dirty="0"/>
              <a:t>http://www.geoman.com/Vitruvius.html</a:t>
            </a:r>
          </a:p>
          <a:p>
            <a:r>
              <a:rPr lang="en-US" dirty="0"/>
              <a:t>Text accompanying Leonardo </a:t>
            </a:r>
            <a:r>
              <a:rPr lang="en-US" dirty="0" err="1"/>
              <a:t>DaVinci's</a:t>
            </a:r>
            <a:r>
              <a:rPr lang="en-US" dirty="0"/>
              <a:t> Vitruvian Man</a:t>
            </a:r>
          </a:p>
          <a:p>
            <a:r>
              <a:rPr lang="en-US" dirty="0"/>
              <a:t>Vitruvius, the architect, says in his work on architecture that the measurements of the human body are distributed by Nature as follows that is that 4 fingers make 1 palm, and 4 palms make 1 foot, 6 palms make 1 cubit; 4 cubits make a man's height. And 4 cubits make one pace and 24 palms make a man; and these measures he used in his buildings. If you open your legs so much as to decrease your height 1/14 and spread and raise your arms till your middle fingers touch the level of the top of your head you must know that the </a:t>
            </a:r>
            <a:r>
              <a:rPr lang="en-US" dirty="0" err="1"/>
              <a:t>centre</a:t>
            </a:r>
            <a:r>
              <a:rPr lang="en-US" dirty="0"/>
              <a:t> of the outspread limbs will be in the navel and the space between the legs will be an equilateral triangle.</a:t>
            </a:r>
            <a:br>
              <a:rPr lang="en-US" dirty="0"/>
            </a:br>
            <a:br>
              <a:rPr lang="en-US" dirty="0"/>
            </a:br>
            <a:r>
              <a:rPr lang="en-US" dirty="0"/>
              <a:t>The length of a man's outspread arms is equal to his height.</a:t>
            </a:r>
            <a:br>
              <a:rPr lang="en-US" dirty="0"/>
            </a:br>
            <a:br>
              <a:rPr lang="en-US" dirty="0"/>
            </a:br>
            <a:r>
              <a:rPr lang="en-US" dirty="0"/>
              <a:t>From the roots of the hair to the bottom of the chin is the tenth of a man's height; from the bottom of the chin to the top of his head is one eighth of his height; from the top of the breast to the top of his head will be one sixth of a man. From the top of the breast to the roots of the hair will be the seventh part of the whole man. From the nipples to the top of the head will be the fourth part of a man. The greatest width of the shoulders contains in itself the fourth part of the man. From the elbow to the tip of the hand will be the fifth part of a man; and from the elbow to the angle of the armpit will be the eighth part of the man. The whole hand will be the tenth part of the man; the beginning of the genitals marks the middle of the man. The foot is the seventh part of the man. From the sole of the foot to below the knee will be the fourth part of the man. From below the knee to the beginning of the genitals will be the fourth part of the man. The distance from the bottom of the chin to the nose and from the roots of the hair to the eyebrows is, in each case the same, and like the ear, a third of the face.</a:t>
            </a:r>
            <a:br>
              <a:rPr lang="en-US" dirty="0"/>
            </a:br>
            <a:br>
              <a:rPr lang="en-US" dirty="0"/>
            </a:br>
            <a:br>
              <a:rPr lang="en-US" dirty="0"/>
            </a:br>
            <a:r>
              <a:rPr lang="en-US" dirty="0"/>
              <a:t>The preceding is the complete translation of the text accompanying Leonardo </a:t>
            </a:r>
            <a:r>
              <a:rPr lang="en-US" dirty="0" err="1"/>
              <a:t>DaVinci's</a:t>
            </a:r>
            <a:r>
              <a:rPr lang="en-US" dirty="0"/>
              <a:t> Vitruvian Man. It is actually a translation of Vitruvius, as Leonardo's drawing was originally an illustration for a book on the works of Vitruvius. </a:t>
            </a:r>
            <a:br>
              <a:rPr lang="en-US" dirty="0"/>
            </a:br>
            <a:br>
              <a:rPr lang="en-US" dirty="0"/>
            </a:br>
            <a:r>
              <a:rPr lang="en-US" b="1" dirty="0"/>
              <a:t>The Notebooks of Leonardo </a:t>
            </a:r>
            <a:r>
              <a:rPr lang="en-US" b="1" dirty="0" err="1"/>
              <a:t>DaVinci</a:t>
            </a:r>
            <a:r>
              <a:rPr lang="en-US" b="1" dirty="0"/>
              <a:t> </a:t>
            </a:r>
            <a:br>
              <a:rPr lang="en-US" b="1" dirty="0"/>
            </a:br>
            <a:r>
              <a:rPr lang="en-US" dirty="0"/>
              <a:t>Vol. 1 (of a 2 vol. set in paperback) pp. 182-3 </a:t>
            </a:r>
            <a:br>
              <a:rPr lang="en-US" dirty="0"/>
            </a:br>
            <a:r>
              <a:rPr lang="en-US" dirty="0"/>
              <a:t>Dover, ISBN 0-486-22572-0</a:t>
            </a:r>
          </a:p>
          <a:p>
            <a:endParaRPr lang="en-US"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48</a:t>
            </a:fld>
            <a:endParaRPr lang="pt-B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dirty="0"/>
              <a:t>Stendhal acha que </a:t>
            </a:r>
            <a:r>
              <a:rPr lang="pt-BR" dirty="0" err="1"/>
              <a:t>verrochio</a:t>
            </a:r>
            <a:r>
              <a:rPr lang="pt-BR" dirty="0"/>
              <a:t> tomou como modelo da estátua o Leonardo</a:t>
            </a: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CFEAD6-940B-4998-9700-B99F9B2CC836}" type="slidenum">
              <a:rPr lang="pt-BR" smtClean="0"/>
              <a:pPr fontAlgn="base">
                <a:spcBef>
                  <a:spcPct val="0"/>
                </a:spcBef>
                <a:spcAft>
                  <a:spcPct val="0"/>
                </a:spcAft>
                <a:defRPr/>
              </a:pPr>
              <a:t>49</a:t>
            </a:fld>
            <a:endParaRPr lang="pt-B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50</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75904">
              <a:defRPr/>
            </a:pPr>
            <a:r>
              <a:rPr lang="pt-BR" b="1" dirty="0">
                <a:cs typeface="Arial" charset="0"/>
              </a:rPr>
              <a:t>21 irmãos </a:t>
            </a:r>
            <a:r>
              <a:rPr lang="pt-BR" b="1" dirty="0" err="1">
                <a:cs typeface="Arial" charset="0"/>
              </a:rPr>
              <a:t>Corriere</a:t>
            </a:r>
            <a:r>
              <a:rPr lang="pt-BR" b="1" dirty="0">
                <a:cs typeface="Arial" charset="0"/>
              </a:rPr>
              <a:t> </a:t>
            </a:r>
            <a:r>
              <a:rPr lang="pt-BR" b="1" dirty="0" err="1">
                <a:cs typeface="Arial" charset="0"/>
              </a:rPr>
              <a:t>Fiotrntino</a:t>
            </a:r>
            <a:r>
              <a:rPr lang="pt-BR" b="1" dirty="0">
                <a:cs typeface="Arial" charset="0"/>
              </a:rPr>
              <a:t> it </a:t>
            </a:r>
            <a:r>
              <a:rPr lang="pt-BR" sz="1100" dirty="0">
                <a:solidFill>
                  <a:srgbClr val="000000"/>
                </a:solidFill>
                <a:latin typeface="Verdana" pitchFamily="34" charset="0"/>
                <a:ea typeface="Times New Roman" pitchFamily="18" charset="0"/>
              </a:rPr>
              <a:t>09 </a:t>
            </a:r>
            <a:r>
              <a:rPr lang="pt-BR" sz="1100" dirty="0" err="1">
                <a:solidFill>
                  <a:srgbClr val="000000"/>
                </a:solidFill>
                <a:latin typeface="Verdana" pitchFamily="34" charset="0"/>
                <a:ea typeface="Times New Roman" pitchFamily="18" charset="0"/>
              </a:rPr>
              <a:t>aprile</a:t>
            </a:r>
            <a:r>
              <a:rPr lang="pt-BR" sz="1100" dirty="0">
                <a:solidFill>
                  <a:srgbClr val="000000"/>
                </a:solidFill>
                <a:latin typeface="Verdana" pitchFamily="34" charset="0"/>
                <a:ea typeface="Times New Roman" pitchFamily="18" charset="0"/>
              </a:rPr>
              <a:t> 2008</a:t>
            </a:r>
            <a:endParaRPr lang="pt-BR" sz="1700" dirty="0">
              <a:latin typeface="Arial" pitchFamily="34" charset="0"/>
            </a:endParaRPr>
          </a:p>
          <a:p>
            <a:pPr defTabSz="875904">
              <a:defRPr/>
            </a:pPr>
            <a:r>
              <a:rPr lang="pt-BR" sz="1100" dirty="0">
                <a:solidFill>
                  <a:srgbClr val="000033"/>
                </a:solidFill>
                <a:latin typeface="Georgia" pitchFamily="18" charset="0"/>
                <a:ea typeface="Times New Roman" pitchFamily="18" charset="0"/>
              </a:rPr>
              <a:t>Madre </a:t>
            </a:r>
            <a:r>
              <a:rPr lang="pt-BR" sz="1100" dirty="0" err="1">
                <a:solidFill>
                  <a:srgbClr val="000033"/>
                </a:solidFill>
                <a:latin typeface="Georgia" pitchFamily="18" charset="0"/>
                <a:ea typeface="Times New Roman" pitchFamily="18" charset="0"/>
              </a:rPr>
              <a:t>schiava</a:t>
            </a:r>
            <a:r>
              <a:rPr lang="pt-BR" sz="1100" dirty="0">
                <a:solidFill>
                  <a:srgbClr val="000033"/>
                </a:solidFill>
                <a:latin typeface="Georgia" pitchFamily="18" charset="0"/>
                <a:ea typeface="Times New Roman" pitchFamily="18" charset="0"/>
              </a:rPr>
              <a:t> e 21 </a:t>
            </a:r>
            <a:r>
              <a:rPr lang="pt-BR" sz="1100" dirty="0" err="1">
                <a:solidFill>
                  <a:srgbClr val="000033"/>
                </a:solidFill>
                <a:latin typeface="Georgia" pitchFamily="18" charset="0"/>
                <a:ea typeface="Times New Roman" pitchFamily="18" charset="0"/>
              </a:rPr>
              <a:t>fratelli</a:t>
            </a:r>
            <a:r>
              <a:rPr lang="pt-BR" sz="1100" dirty="0">
                <a:solidFill>
                  <a:srgbClr val="000033"/>
                </a:solidFill>
                <a:latin typeface="Georgia" pitchFamily="18" charset="0"/>
                <a:ea typeface="Times New Roman" pitchFamily="18" charset="0"/>
              </a:rPr>
              <a:t> </a:t>
            </a:r>
            <a:r>
              <a:rPr lang="pt-BR" sz="1100" dirty="0" err="1">
                <a:solidFill>
                  <a:srgbClr val="000033"/>
                </a:solidFill>
                <a:latin typeface="Georgia" pitchFamily="18" charset="0"/>
                <a:ea typeface="Times New Roman" pitchFamily="18" charset="0"/>
              </a:rPr>
              <a:t>ecco</a:t>
            </a:r>
            <a:r>
              <a:rPr lang="pt-BR" sz="1100" dirty="0">
                <a:solidFill>
                  <a:srgbClr val="000033"/>
                </a:solidFill>
                <a:latin typeface="Georgia" pitchFamily="18" charset="0"/>
                <a:ea typeface="Times New Roman" pitchFamily="18" charset="0"/>
              </a:rPr>
              <a:t> </a:t>
            </a:r>
            <a:r>
              <a:rPr lang="pt-BR" sz="1100" dirty="0" err="1">
                <a:solidFill>
                  <a:srgbClr val="000033"/>
                </a:solidFill>
                <a:latin typeface="Georgia" pitchFamily="18" charset="0"/>
                <a:ea typeface="Times New Roman" pitchFamily="18" charset="0"/>
              </a:rPr>
              <a:t>la</a:t>
            </a:r>
            <a:r>
              <a:rPr lang="pt-BR" sz="1100" dirty="0">
                <a:solidFill>
                  <a:srgbClr val="000033"/>
                </a:solidFill>
                <a:latin typeface="Georgia" pitchFamily="18" charset="0"/>
                <a:ea typeface="Times New Roman" pitchFamily="18" charset="0"/>
              </a:rPr>
              <a:t> </a:t>
            </a:r>
            <a:r>
              <a:rPr lang="pt-BR" sz="1100" dirty="0" err="1">
                <a:solidFill>
                  <a:srgbClr val="000033"/>
                </a:solidFill>
                <a:latin typeface="Georgia" pitchFamily="18" charset="0"/>
                <a:ea typeface="Times New Roman" pitchFamily="18" charset="0"/>
              </a:rPr>
              <a:t>famiglia</a:t>
            </a:r>
            <a:r>
              <a:rPr lang="pt-BR" sz="1100" dirty="0">
                <a:solidFill>
                  <a:srgbClr val="000033"/>
                </a:solidFill>
                <a:latin typeface="Georgia" pitchFamily="18" charset="0"/>
                <a:ea typeface="Times New Roman" pitchFamily="18" charset="0"/>
              </a:rPr>
              <a:t> di Leonardo </a:t>
            </a:r>
            <a:endParaRPr lang="pt-BR" sz="1100" dirty="0">
              <a:latin typeface="Arial" pitchFamily="34" charset="0"/>
            </a:endParaRPr>
          </a:p>
          <a:p>
            <a:endParaRPr lang="pt-BR" dirty="0"/>
          </a:p>
          <a:p>
            <a:pPr defTabSz="875904">
              <a:defRPr/>
            </a:pPr>
            <a:r>
              <a:rPr lang="pt-BR" sz="1100" b="1" dirty="0">
                <a:cs typeface="Arial" charset="0"/>
              </a:rPr>
              <a:t>http://dsc.discovery.com/news/2008/04/09/da-vinci-mother.html</a:t>
            </a:r>
          </a:p>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6</a:t>
            </a:fld>
            <a:endParaRPr 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dirty="0"/>
              <a:t>Em 1482, Leonardo, que de acordo com Vasari era um músico muito talentoso,</a:t>
            </a:r>
            <a:r>
              <a:rPr lang="pt-BR" baseline="30000" dirty="0">
                <a:hlinkClick r:id="rId3"/>
              </a:rPr>
              <a:t>[33]</a:t>
            </a:r>
            <a:r>
              <a:rPr lang="pt-BR" dirty="0"/>
              <a:t> criou uma </a:t>
            </a:r>
            <a:r>
              <a:rPr lang="pt-BR" dirty="0">
                <a:hlinkClick r:id="rId4" tooltip="Lira (instrumento musical)"/>
              </a:rPr>
              <a:t>lira</a:t>
            </a:r>
            <a:r>
              <a:rPr lang="pt-BR" dirty="0"/>
              <a:t> de </a:t>
            </a:r>
            <a:r>
              <a:rPr lang="pt-BR" dirty="0">
                <a:hlinkClick r:id="rId5" tooltip="Prata"/>
              </a:rPr>
              <a:t>prata</a:t>
            </a:r>
            <a:r>
              <a:rPr lang="pt-BR" dirty="0"/>
              <a:t>, com a forma da cabeça de um </a:t>
            </a:r>
            <a:r>
              <a:rPr lang="pt-BR" dirty="0">
                <a:hlinkClick r:id="rId6" tooltip="Cavalo"/>
              </a:rPr>
              <a:t>cavalo</a:t>
            </a:r>
            <a:r>
              <a:rPr lang="pt-BR" dirty="0"/>
              <a:t>. </a:t>
            </a:r>
            <a:r>
              <a:rPr lang="pt-BR" dirty="0">
                <a:hlinkClick r:id="rId7" tooltip="Lourenço de Médici"/>
              </a:rPr>
              <a:t>Lourenço de Médici</a:t>
            </a:r>
            <a:r>
              <a:rPr lang="pt-BR" dirty="0"/>
              <a:t>, dito "</a:t>
            </a:r>
            <a:r>
              <a:rPr lang="pt-BR" i="1" dirty="0" err="1"/>
              <a:t>il</a:t>
            </a:r>
            <a:r>
              <a:rPr lang="pt-BR" i="1" dirty="0"/>
              <a:t> Magnifico</a:t>
            </a:r>
            <a:r>
              <a:rPr lang="pt-BR" dirty="0"/>
              <a:t>", grande humanista, enviou Leonardo, a portar a lira como um presente, a Milão, para selar a paz com </a:t>
            </a:r>
            <a:r>
              <a:rPr lang="pt-BR" dirty="0">
                <a:hlinkClick r:id="rId8" tooltip="Ludovico Sforza"/>
              </a:rPr>
              <a:t>Ludovico Sforza</a:t>
            </a:r>
            <a:r>
              <a:rPr lang="pt-BR" dirty="0"/>
              <a:t> (dito </a:t>
            </a:r>
            <a:r>
              <a:rPr lang="pt-BR" i="1" dirty="0" err="1"/>
              <a:t>il</a:t>
            </a:r>
            <a:r>
              <a:rPr lang="pt-BR" i="1" dirty="0"/>
              <a:t> Moro</a:t>
            </a:r>
            <a:r>
              <a:rPr lang="pt-BR" dirty="0"/>
              <a:t>, "o </a:t>
            </a:r>
            <a:r>
              <a:rPr lang="pt-BR" dirty="0">
                <a:hlinkClick r:id="rId9" tooltip="Mouros"/>
              </a:rPr>
              <a:t>Mouro</a:t>
            </a:r>
            <a:r>
              <a:rPr lang="pt-BR" dirty="0"/>
              <a:t>"), </a:t>
            </a:r>
            <a:r>
              <a:rPr lang="pt-BR" dirty="0">
                <a:hlinkClick r:id="rId10" tooltip="Ducado de Milão"/>
              </a:rPr>
              <a:t>Duque de Milão</a:t>
            </a:r>
            <a:r>
              <a:rPr lang="pt-BR" dirty="0"/>
              <a:t> não oficial.</a:t>
            </a:r>
            <a:r>
              <a:rPr lang="pt-BR" baseline="30000" dirty="0">
                <a:hlinkClick r:id="rId11"/>
              </a:rPr>
              <a:t>[34]</a:t>
            </a:r>
            <a:r>
              <a:rPr lang="pt-BR" dirty="0"/>
              <a:t> Foi nesta época que Leonardo da Vinci escreveu uma carta a Ludovico, citada frequentemente, na qual ele descreve as coisas diversas e maravilhosas que conseguia realizar no campo da engenharia, e informando o seu senhor que ele também podia pintar.</a:t>
            </a:r>
            <a:r>
              <a:rPr lang="pt-BR" baseline="30000" dirty="0">
                <a:hlinkClick r:id="rId12"/>
              </a:rPr>
              <a:t>[35]</a:t>
            </a:r>
            <a:r>
              <a:rPr lang="pt-BR" dirty="0"/>
              <a:t> </a:t>
            </a:r>
          </a:p>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51</a:t>
            </a:fld>
            <a:endParaRPr lang="pt-BR"/>
          </a:p>
        </p:txBody>
      </p:sp>
    </p:spTree>
    <p:extLst>
      <p:ext uri="{BB962C8B-B14F-4D97-AF65-F5344CB8AC3E}">
        <p14:creationId xmlns:p14="http://schemas.microsoft.com/office/powerpoint/2010/main" val="13545568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dirty="0"/>
              <a:t>Em 1482, Leonardo, que de acordo com Vasari era um músico muito talentoso,</a:t>
            </a:r>
            <a:r>
              <a:rPr lang="pt-BR" baseline="30000" dirty="0">
                <a:hlinkClick r:id="rId3"/>
              </a:rPr>
              <a:t>[33]</a:t>
            </a:r>
            <a:r>
              <a:rPr lang="pt-BR" dirty="0"/>
              <a:t> criou uma </a:t>
            </a:r>
            <a:r>
              <a:rPr lang="pt-BR" dirty="0">
                <a:hlinkClick r:id="rId4" tooltip="Lira (instrumento musical)"/>
              </a:rPr>
              <a:t>lira</a:t>
            </a:r>
            <a:r>
              <a:rPr lang="pt-BR" dirty="0"/>
              <a:t> de </a:t>
            </a:r>
            <a:r>
              <a:rPr lang="pt-BR" dirty="0">
                <a:hlinkClick r:id="rId5" tooltip="Prata"/>
              </a:rPr>
              <a:t>prata</a:t>
            </a:r>
            <a:r>
              <a:rPr lang="pt-BR" dirty="0"/>
              <a:t>, com a forma da cabeça de um </a:t>
            </a:r>
            <a:r>
              <a:rPr lang="pt-BR" dirty="0">
                <a:hlinkClick r:id="rId6" tooltip="Cavalo"/>
              </a:rPr>
              <a:t>cavalo</a:t>
            </a:r>
            <a:r>
              <a:rPr lang="pt-BR" dirty="0"/>
              <a:t>. </a:t>
            </a:r>
            <a:r>
              <a:rPr lang="pt-BR" dirty="0">
                <a:hlinkClick r:id="rId7" tooltip="Lourenço de Médici"/>
              </a:rPr>
              <a:t>Lourenço de Médici</a:t>
            </a:r>
            <a:r>
              <a:rPr lang="pt-BR" dirty="0"/>
              <a:t>, dito "</a:t>
            </a:r>
            <a:r>
              <a:rPr lang="pt-BR" i="1" dirty="0" err="1"/>
              <a:t>il</a:t>
            </a:r>
            <a:r>
              <a:rPr lang="pt-BR" i="1" dirty="0"/>
              <a:t> Magnifico</a:t>
            </a:r>
            <a:r>
              <a:rPr lang="pt-BR" dirty="0"/>
              <a:t>", grande humanista, enviou Leonardo, a portar a lira como um presente, a Milão, para selar a paz com </a:t>
            </a:r>
            <a:r>
              <a:rPr lang="pt-BR" dirty="0">
                <a:hlinkClick r:id="rId8" tooltip="Ludovico Sforza"/>
              </a:rPr>
              <a:t>Ludovico Sforza</a:t>
            </a:r>
            <a:r>
              <a:rPr lang="pt-BR" dirty="0"/>
              <a:t> (dito </a:t>
            </a:r>
            <a:r>
              <a:rPr lang="pt-BR" i="1" dirty="0" err="1"/>
              <a:t>il</a:t>
            </a:r>
            <a:r>
              <a:rPr lang="pt-BR" i="1" dirty="0"/>
              <a:t> Moro</a:t>
            </a:r>
            <a:r>
              <a:rPr lang="pt-BR" dirty="0"/>
              <a:t>, "o </a:t>
            </a:r>
            <a:r>
              <a:rPr lang="pt-BR" dirty="0">
                <a:hlinkClick r:id="rId9" tooltip="Mouros"/>
              </a:rPr>
              <a:t>Mouro</a:t>
            </a:r>
            <a:r>
              <a:rPr lang="pt-BR" dirty="0"/>
              <a:t>"), </a:t>
            </a:r>
            <a:r>
              <a:rPr lang="pt-BR" dirty="0">
                <a:hlinkClick r:id="rId10" tooltip="Ducado de Milão"/>
              </a:rPr>
              <a:t>Duque de Milão</a:t>
            </a:r>
            <a:r>
              <a:rPr lang="pt-BR" dirty="0"/>
              <a:t> não oficial.</a:t>
            </a:r>
            <a:r>
              <a:rPr lang="pt-BR" baseline="30000" dirty="0">
                <a:hlinkClick r:id="rId11"/>
              </a:rPr>
              <a:t>[34]</a:t>
            </a:r>
            <a:r>
              <a:rPr lang="pt-BR" dirty="0"/>
              <a:t> Foi nesta época que Leonardo da Vinci escreveu uma carta a Ludovico, citada frequentemente, na qual ele descreve as coisas diversas e maravilhosas que conseguia realizar no campo da engenharia, e informando o seu senhor que ele também podia pintar.</a:t>
            </a:r>
            <a:r>
              <a:rPr lang="pt-BR" baseline="30000" dirty="0">
                <a:hlinkClick r:id="rId12"/>
              </a:rPr>
              <a:t>[35]</a:t>
            </a:r>
            <a:r>
              <a:rPr lang="pt-BR" dirty="0"/>
              <a:t> </a:t>
            </a:r>
          </a:p>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52</a:t>
            </a:fld>
            <a:endParaRPr lang="pt-BR"/>
          </a:p>
        </p:txBody>
      </p:sp>
    </p:spTree>
    <p:extLst>
      <p:ext uri="{BB962C8B-B14F-4D97-AF65-F5344CB8AC3E}">
        <p14:creationId xmlns:p14="http://schemas.microsoft.com/office/powerpoint/2010/main" val="6651271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53</a:t>
            </a:fld>
            <a:endParaRPr lang="pt-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54</a:t>
            </a:fld>
            <a:endParaRPr lang="pt-B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55</a:t>
            </a:fld>
            <a:endParaRPr lang="pt-B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56</a:t>
            </a:fld>
            <a:endParaRPr lang="pt-B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57</a:t>
            </a:fld>
            <a:endParaRPr lang="pt-B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58</a:t>
            </a:fld>
            <a:endParaRPr lang="pt-B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59</a:t>
            </a:fld>
            <a:endParaRPr lang="pt-B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a:t>Ex Royal Library – British Museum B.B. 1030</a:t>
            </a: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60</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t>Luigi </a:t>
            </a:r>
            <a:r>
              <a:rPr lang="en-US" sz="1100" dirty="0" err="1"/>
              <a:t>Capasso</a:t>
            </a:r>
            <a:r>
              <a:rPr lang="en-US" sz="1100" dirty="0"/>
              <a:t>, an anthropologist at Chieti University digital </a:t>
            </a:r>
            <a:r>
              <a:rPr lang="en-US" sz="1100" dirty="0" err="1"/>
              <a:t>desde</a:t>
            </a:r>
            <a:r>
              <a:rPr lang="en-US" sz="1100" dirty="0"/>
              <a:t> 2002. nondestructive spectrometry, they examined about 200 fingerprints from about 52 papers and found that only in a few cases had Leonardo left a complete fingerprint. Lady with an Ermine', we noticed that the artist used his finger when applying the finishing </a:t>
            </a:r>
          </a:p>
          <a:p>
            <a:r>
              <a:rPr lang="en-US" sz="1100" dirty="0"/>
              <a:t>Leonardo's fingertip, patterns and ridges pointed to the Middle East. 15th century Tuscany to own slaves from the Middle East</a:t>
            </a:r>
            <a:endParaRPr lang="pt-BR" dirty="0"/>
          </a:p>
          <a:p>
            <a:endParaRPr lang="pt-BR" dirty="0"/>
          </a:p>
          <a:p>
            <a:endParaRPr lang="pt-BR" dirty="0"/>
          </a:p>
          <a:p>
            <a:r>
              <a:rPr lang="en-US" sz="1100" dirty="0"/>
              <a:t>("Was Leonardo's Mother a Slave?" and "Leonardo's Family Tree," both edited by </a:t>
            </a:r>
            <a:r>
              <a:rPr lang="en-US" sz="1100" dirty="0" err="1"/>
              <a:t>da</a:t>
            </a:r>
            <a:r>
              <a:rPr lang="en-US" sz="1100" dirty="0"/>
              <a:t> Vinci scholars </a:t>
            </a:r>
            <a:r>
              <a:rPr lang="en-US" sz="1100" dirty="0" err="1"/>
              <a:t>Agnese</a:t>
            </a:r>
            <a:r>
              <a:rPr lang="en-US" sz="1100" dirty="0"/>
              <a:t> </a:t>
            </a:r>
            <a:r>
              <a:rPr lang="en-US" sz="1100" dirty="0" err="1"/>
              <a:t>Sabato</a:t>
            </a:r>
            <a:r>
              <a:rPr lang="en-US" sz="1100" dirty="0"/>
              <a:t> and Alessandro </a:t>
            </a:r>
            <a:r>
              <a:rPr lang="en-US" sz="1100" dirty="0" err="1"/>
              <a:t>Vezzosi</a:t>
            </a:r>
            <a:r>
              <a:rPr lang="en-US" sz="1100" dirty="0"/>
              <a:t>) 09/04/2008 Discovery</a:t>
            </a:r>
          </a:p>
          <a:p>
            <a:pPr defTabSz="875904">
              <a:defRPr/>
            </a:pPr>
            <a:r>
              <a:rPr lang="pt-BR" sz="1100" dirty="0" err="1">
                <a:hlinkClick r:id="rId3"/>
              </a:rPr>
              <a:t>Corriere</a:t>
            </a:r>
            <a:r>
              <a:rPr lang="pt-BR" sz="1100" dirty="0">
                <a:hlinkClick r:id="rId3"/>
              </a:rPr>
              <a:t> </a:t>
            </a:r>
            <a:r>
              <a:rPr lang="pt-BR" sz="1100" dirty="0" err="1">
                <a:hlinkClick r:id="rId3"/>
              </a:rPr>
              <a:t>della</a:t>
            </a:r>
            <a:r>
              <a:rPr lang="pt-BR" sz="1100" dirty="0">
                <a:hlinkClick r:id="rId3"/>
              </a:rPr>
              <a:t> </a:t>
            </a:r>
            <a:r>
              <a:rPr lang="pt-BR" sz="1100" dirty="0" err="1">
                <a:hlinkClick r:id="rId3"/>
              </a:rPr>
              <a:t>Sera</a:t>
            </a:r>
            <a:r>
              <a:rPr lang="pt-BR" sz="1100" dirty="0"/>
              <a:t> &gt; </a:t>
            </a:r>
            <a:r>
              <a:rPr lang="pt-BR" sz="1100" dirty="0" err="1">
                <a:hlinkClick r:id="rId4"/>
              </a:rPr>
              <a:t>Corriere</a:t>
            </a:r>
            <a:r>
              <a:rPr lang="pt-BR" sz="1100" dirty="0">
                <a:hlinkClick r:id="rId4"/>
              </a:rPr>
              <a:t> Fiorentino</a:t>
            </a:r>
            <a:endParaRPr lang="pt-BR" sz="1100" dirty="0"/>
          </a:p>
          <a:p>
            <a:pPr defTabSz="875904">
              <a:defRPr/>
            </a:pPr>
            <a:endParaRPr lang="pt-BR" sz="1100" dirty="0"/>
          </a:p>
          <a:p>
            <a:pPr defTabSz="875904">
              <a:defRPr/>
            </a:pPr>
            <a:endParaRPr lang="pt-BR" sz="1100" dirty="0"/>
          </a:p>
          <a:p>
            <a:pPr defTabSz="875904">
              <a:defRPr/>
            </a:pPr>
            <a:r>
              <a:rPr lang="en-US" sz="1100" dirty="0"/>
              <a:t>Archival research has shown that there isn't any </a:t>
            </a:r>
            <a:r>
              <a:rPr lang="en-US" sz="1100" dirty="0" err="1"/>
              <a:t>Caterina</a:t>
            </a:r>
            <a:r>
              <a:rPr lang="en-US" sz="1100" dirty="0"/>
              <a:t> in Vinci or nearby villages that can be linked to Ser </a:t>
            </a:r>
            <a:r>
              <a:rPr lang="en-US" sz="1100" dirty="0" err="1"/>
              <a:t>Piero</a:t>
            </a:r>
            <a:r>
              <a:rPr lang="en-US" sz="1100" dirty="0"/>
              <a:t>. The only </a:t>
            </a:r>
            <a:r>
              <a:rPr lang="en-US" sz="1100" dirty="0" err="1"/>
              <a:t>Caterina</a:t>
            </a:r>
            <a:r>
              <a:rPr lang="en-US" sz="1100" dirty="0"/>
              <a:t> in </a:t>
            </a:r>
            <a:r>
              <a:rPr lang="en-US" sz="1100" dirty="0" err="1"/>
              <a:t>Piero's</a:t>
            </a:r>
            <a:r>
              <a:rPr lang="en-US" sz="1100" dirty="0"/>
              <a:t> life seems to be a slave girl who lived in the house of his wealthy friend </a:t>
            </a:r>
            <a:r>
              <a:rPr lang="en-US" sz="1100" dirty="0" err="1"/>
              <a:t>Vanni</a:t>
            </a:r>
            <a:r>
              <a:rPr lang="en-US" sz="1100" dirty="0"/>
              <a:t> </a:t>
            </a:r>
            <a:r>
              <a:rPr lang="en-US" sz="1100" dirty="0" err="1"/>
              <a:t>di</a:t>
            </a:r>
            <a:r>
              <a:rPr lang="en-US" sz="1100" dirty="0"/>
              <a:t> </a:t>
            </a:r>
            <a:r>
              <a:rPr lang="en-US" sz="1100" dirty="0" err="1"/>
              <a:t>Niccolo</a:t>
            </a:r>
            <a:r>
              <a:rPr lang="en-US" sz="1100" dirty="0"/>
              <a:t> </a:t>
            </a:r>
            <a:r>
              <a:rPr lang="en-US" sz="1100" dirty="0" err="1"/>
              <a:t>di</a:t>
            </a:r>
            <a:r>
              <a:rPr lang="en-US" sz="1100" dirty="0"/>
              <a:t> Ser </a:t>
            </a:r>
            <a:r>
              <a:rPr lang="en-US" sz="1100" dirty="0" err="1"/>
              <a:t>Vanni</a:t>
            </a:r>
            <a:r>
              <a:rPr lang="en-US" sz="1100" dirty="0"/>
              <a:t>," </a:t>
            </a:r>
            <a:endParaRPr lang="pt-BR" sz="1100" dirty="0"/>
          </a:p>
          <a:p>
            <a:pPr defTabSz="875904">
              <a:defRPr/>
            </a:pPr>
            <a:r>
              <a:rPr lang="en-US" sz="1100" dirty="0"/>
              <a:t>"It was common in Renaissance Florence to own slaves from the Middle East and the Balkans. At the time of Leonardo's birth there were more than 550 slaves in Florence, meaning that all the wealthy families had slaves in their houses. The girls were baptized and renamed. The most popular names were Maria, Marta and </a:t>
            </a:r>
            <a:r>
              <a:rPr lang="en-US" sz="1100" dirty="0" err="1"/>
              <a:t>Caterina</a:t>
            </a:r>
            <a:r>
              <a:rPr lang="en-US" sz="1100" dirty="0"/>
              <a:t>," </a:t>
            </a:r>
            <a:r>
              <a:rPr lang="en-US" sz="1100" dirty="0" err="1"/>
              <a:t>Agnese</a:t>
            </a:r>
            <a:r>
              <a:rPr lang="en-US" sz="1100" dirty="0"/>
              <a:t> </a:t>
            </a:r>
            <a:r>
              <a:rPr lang="en-US" sz="1100" dirty="0" err="1"/>
              <a:t>Sabato</a:t>
            </a:r>
            <a:r>
              <a:rPr lang="en-US" sz="1100" dirty="0"/>
              <a:t> said.</a:t>
            </a:r>
            <a:endParaRPr lang="pt-BR" sz="1100" dirty="0"/>
          </a:p>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7</a:t>
            </a:fld>
            <a:endParaRPr lang="pt-B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61</a:t>
            </a:fld>
            <a:endParaRPr lang="pt-B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dirty="0"/>
              <a:t>1482 leonardo tinha 30 anos...</a:t>
            </a:r>
          </a:p>
        </p:txBody>
      </p:sp>
      <p:sp>
        <p:nvSpPr>
          <p:cNvPr id="4" name="Slide Number Placeholder 3"/>
          <p:cNvSpPr>
            <a:spLocks noGrp="1"/>
          </p:cNvSpPr>
          <p:nvPr>
            <p:ph type="sldNum" sz="quarter" idx="5"/>
          </p:nvPr>
        </p:nvSpPr>
        <p:spPr/>
        <p:txBody>
          <a:bodyPr/>
          <a:lstStyle/>
          <a:p>
            <a:pPr>
              <a:defRPr/>
            </a:pPr>
            <a:fld id="{064864DB-D90B-4F50-95E7-31E3B1D7F014}" type="slidenum">
              <a:rPr lang="pt-BR" smtClean="0"/>
              <a:pPr>
                <a:defRPr/>
              </a:pPr>
              <a:t>62</a:t>
            </a:fld>
            <a:endParaRPr lang="pt-B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63</a:t>
            </a:fld>
            <a:endParaRPr lang="pt-B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sz="1100" dirty="0"/>
              <a:t>Andrea di Francesco di Cione, ou Verrocchio </a:t>
            </a:r>
            <a:endParaRPr lang="pt-BR" dirty="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59928C-3D46-4C27-91A0-458A2B6EEFF9}" type="slidenum">
              <a:rPr lang="pt-BR" smtClean="0"/>
              <a:pPr fontAlgn="base">
                <a:spcBef>
                  <a:spcPct val="0"/>
                </a:spcBef>
                <a:spcAft>
                  <a:spcPct val="0"/>
                </a:spcAft>
                <a:defRPr/>
              </a:pPr>
              <a:t>64</a:t>
            </a:fld>
            <a:endParaRPr lang="pt-B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65</a:t>
            </a:fld>
            <a:endParaRPr lang="pt-B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66</a:t>
            </a:fld>
            <a:endParaRPr lang="pt-B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67</a:t>
            </a:fld>
            <a:endParaRPr lang="pt-B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68</a:t>
            </a:fld>
            <a:endParaRPr lang="pt-B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69</a:t>
            </a:fld>
            <a:endParaRPr lang="pt-B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70</a:t>
            </a:fld>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8</a:t>
            </a:fld>
            <a:endParaRPr lang="pt-B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71</a:t>
            </a:fld>
            <a:endParaRPr lang="pt-B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72</a:t>
            </a:fld>
            <a:endParaRPr lang="pt-B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73</a:t>
            </a:fld>
            <a:endParaRPr lang="pt-B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pt-BR" b="1" dirty="0" err="1"/>
              <a:t>odex</a:t>
            </a:r>
            <a:r>
              <a:rPr lang="pt-BR" b="1" dirty="0"/>
              <a:t> Leicester</a:t>
            </a:r>
            <a:r>
              <a:rPr lang="pt-BR" dirty="0"/>
              <a:t> ou </a:t>
            </a:r>
            <a:r>
              <a:rPr lang="pt-BR" b="1" dirty="0"/>
              <a:t>Códice </a:t>
            </a:r>
            <a:r>
              <a:rPr lang="pt-BR" b="1" dirty="0" err="1"/>
              <a:t>Hammer</a:t>
            </a:r>
            <a:r>
              <a:rPr lang="pt-BR" dirty="0"/>
              <a:t> refere-se a uma compilação de textos e desenhos de </a:t>
            </a:r>
            <a:r>
              <a:rPr lang="pt-BR" dirty="0">
                <a:hlinkClick r:id="rId3" tooltip="Leonardo da Vinci"/>
              </a:rPr>
              <a:t>Leonardo da Vinci</a:t>
            </a:r>
            <a:r>
              <a:rPr lang="pt-BR" dirty="0"/>
              <a:t> que foram coletados entre </a:t>
            </a:r>
            <a:r>
              <a:rPr lang="pt-BR" dirty="0">
                <a:hlinkClick r:id="rId4" tooltip="1508"/>
              </a:rPr>
              <a:t>1508</a:t>
            </a:r>
            <a:r>
              <a:rPr lang="pt-BR" dirty="0"/>
              <a:t> e </a:t>
            </a:r>
            <a:r>
              <a:rPr lang="pt-BR" dirty="0">
                <a:hlinkClick r:id="rId5" tooltip="1510"/>
              </a:rPr>
              <a:t>1510</a:t>
            </a:r>
            <a:r>
              <a:rPr lang="pt-BR" dirty="0"/>
              <a:t>. Trata-se de uma ampla variedade de tópicos, que incluem estudos de </a:t>
            </a:r>
            <a:r>
              <a:rPr lang="pt-BR" dirty="0">
                <a:hlinkClick r:id="rId6" tooltip="Astronomia"/>
              </a:rPr>
              <a:t>Astronomia</a:t>
            </a:r>
            <a:r>
              <a:rPr lang="pt-BR" dirty="0"/>
              <a:t>, </a:t>
            </a:r>
            <a:r>
              <a:rPr lang="pt-BR" dirty="0">
                <a:hlinkClick r:id="rId7" tooltip="Meteorologia"/>
              </a:rPr>
              <a:t>Meteorologia</a:t>
            </a:r>
            <a:r>
              <a:rPr lang="pt-BR" dirty="0"/>
              <a:t>, </a:t>
            </a:r>
            <a:r>
              <a:rPr lang="pt-BR" dirty="0">
                <a:hlinkClick r:id="rId8" tooltip="Hidráulica"/>
              </a:rPr>
              <a:t>Hidráulica</a:t>
            </a:r>
            <a:r>
              <a:rPr lang="pt-BR" dirty="0"/>
              <a:t>, </a:t>
            </a:r>
            <a:r>
              <a:rPr lang="pt-BR" dirty="0">
                <a:hlinkClick r:id="rId9" tooltip="Cosmologia"/>
              </a:rPr>
              <a:t>Cosmologia</a:t>
            </a:r>
            <a:r>
              <a:rPr lang="pt-BR" dirty="0"/>
              <a:t>, </a:t>
            </a:r>
            <a:r>
              <a:rPr lang="pt-BR" dirty="0">
                <a:hlinkClick r:id="rId10" tooltip="Geologia"/>
              </a:rPr>
              <a:t>Geologia</a:t>
            </a:r>
            <a:r>
              <a:rPr lang="pt-BR" dirty="0"/>
              <a:t>, </a:t>
            </a:r>
            <a:r>
              <a:rPr lang="pt-BR" dirty="0">
                <a:hlinkClick r:id="rId11" tooltip="Paleontologia"/>
              </a:rPr>
              <a:t>Paleontologia</a:t>
            </a:r>
            <a:r>
              <a:rPr lang="pt-BR" dirty="0"/>
              <a:t> e entre outros estudos </a:t>
            </a:r>
            <a:r>
              <a:rPr lang="pt-BR" dirty="0" err="1"/>
              <a:t>cientificos</a:t>
            </a:r>
            <a:r>
              <a:rPr lang="pt-BR" dirty="0"/>
              <a:t> e técnicos. Algumas das escrituras apresentam textos autobiográficos e histórias de viagens apoiados por excelentes ilustrações e desenhos.</a:t>
            </a:r>
            <a:r>
              <a:rPr lang="pt-BR" baseline="30000" dirty="0">
                <a:hlinkClick r:id="rId12"/>
              </a:rPr>
              <a:t>1</a:t>
            </a:r>
            <a:r>
              <a:rPr lang="pt-BR" dirty="0"/>
              <a:t> A designação de </a:t>
            </a:r>
            <a:r>
              <a:rPr lang="pt-BR" i="1" dirty="0" err="1"/>
              <a:t>Hammer</a:t>
            </a:r>
            <a:r>
              <a:rPr lang="pt-BR" dirty="0"/>
              <a:t> reporta ao fato do documento possuir uma distinta importância artística e histórica, para além de outrora ter pertencido a uma família com o mesmo nome por vários anos. O códice foi </a:t>
            </a:r>
            <a:r>
              <a:rPr lang="pt-BR" dirty="0" err="1"/>
              <a:t>posteriomente</a:t>
            </a:r>
            <a:r>
              <a:rPr lang="pt-BR" dirty="0"/>
              <a:t> </a:t>
            </a:r>
            <a:r>
              <a:rPr lang="pt-BR" dirty="0" err="1"/>
              <a:t>intítulado</a:t>
            </a:r>
            <a:r>
              <a:rPr lang="pt-BR" dirty="0"/>
              <a:t> </a:t>
            </a:r>
            <a:r>
              <a:rPr lang="pt-BR" i="1" dirty="0">
                <a:hlinkClick r:id="rId13" tooltip="Conde de Leicester (página não existe)"/>
              </a:rPr>
              <a:t>Conde de Leicester</a:t>
            </a:r>
            <a:r>
              <a:rPr lang="pt-BR" dirty="0"/>
              <a:t>, por </a:t>
            </a:r>
            <a:r>
              <a:rPr lang="pt-BR" dirty="0">
                <a:hlinkClick r:id="rId14" tooltip="Thomas Coke (página não existe)"/>
              </a:rPr>
              <a:t>Thomas </a:t>
            </a:r>
            <a:r>
              <a:rPr lang="pt-BR" dirty="0" err="1">
                <a:hlinkClick r:id="rId14" tooltip="Thomas Coke (página não existe)"/>
              </a:rPr>
              <a:t>Coke</a:t>
            </a:r>
            <a:r>
              <a:rPr lang="pt-BR" dirty="0"/>
              <a:t> que o havia comprado em </a:t>
            </a:r>
            <a:r>
              <a:rPr lang="pt-BR" dirty="0">
                <a:hlinkClick r:id="rId15" tooltip="1717"/>
              </a:rPr>
              <a:t>1717</a:t>
            </a:r>
            <a:r>
              <a:rPr lang="pt-BR" dirty="0"/>
              <a:t>. Das 30 publicações científicas de Leonardo, o </a:t>
            </a:r>
            <a:r>
              <a:rPr lang="pt-BR" i="1" dirty="0" err="1"/>
              <a:t>Codex</a:t>
            </a:r>
            <a:r>
              <a:rPr lang="pt-BR" dirty="0"/>
              <a:t> é considerada a mais famosa de todas.</a:t>
            </a:r>
            <a:r>
              <a:rPr lang="pt-BR" baseline="30000" dirty="0">
                <a:hlinkClick r:id="rId12"/>
              </a:rPr>
              <a:t>2</a:t>
            </a:r>
            <a:endParaRPr lang="pt-BR" dirty="0"/>
          </a:p>
          <a:p>
            <a:endParaRPr lang="pt-BR" dirty="0"/>
          </a:p>
          <a:p>
            <a:r>
              <a:rPr lang="pt-BR" dirty="0"/>
              <a:t>Este códice havia sido adquirido por </a:t>
            </a:r>
            <a:r>
              <a:rPr lang="pt-BR" dirty="0">
                <a:hlinkClick r:id="rId16" tooltip="Bill Gates"/>
              </a:rPr>
              <a:t>Bill Gates</a:t>
            </a:r>
            <a:r>
              <a:rPr lang="pt-BR" dirty="0"/>
              <a:t> (fundador da </a:t>
            </a:r>
            <a:r>
              <a:rPr lang="pt-BR" dirty="0">
                <a:hlinkClick r:id="rId17" tooltip="Microsoft"/>
              </a:rPr>
              <a:t>Microsoft</a:t>
            </a:r>
            <a:r>
              <a:rPr lang="pt-BR" dirty="0"/>
              <a:t>) no montante de 30802500 $, na casa de leilões </a:t>
            </a:r>
            <a:r>
              <a:rPr lang="pt-BR" dirty="0">
                <a:hlinkClick r:id="rId18" tooltip="Christie's"/>
              </a:rPr>
              <a:t>Christie's</a:t>
            </a:r>
            <a:r>
              <a:rPr lang="pt-BR" dirty="0"/>
              <a:t>, em </a:t>
            </a:r>
            <a:r>
              <a:rPr lang="pt-BR" dirty="0">
                <a:hlinkClick r:id="rId19" tooltip="Nova Iorque"/>
              </a:rPr>
              <a:t>Nova Iorque</a:t>
            </a:r>
            <a:r>
              <a:rPr lang="pt-BR" dirty="0"/>
              <a:t>, a </a:t>
            </a:r>
            <a:r>
              <a:rPr lang="pt-BR" dirty="0">
                <a:hlinkClick r:id="rId20" tooltip="11 de novembro"/>
              </a:rPr>
              <a:t>11 de novembro</a:t>
            </a:r>
            <a:r>
              <a:rPr lang="pt-BR" dirty="0"/>
              <a:t> de </a:t>
            </a:r>
            <a:r>
              <a:rPr lang="pt-BR" dirty="0">
                <a:hlinkClick r:id="rId21" tooltip="1994"/>
              </a:rPr>
              <a:t>1994</a:t>
            </a:r>
            <a:r>
              <a:rPr lang="pt-BR" dirty="0"/>
              <a:t>. O documento esteve em exposição durante a </a:t>
            </a:r>
            <a:r>
              <a:rPr lang="pt-BR" dirty="0">
                <a:hlinkClick r:id="rId22" tooltip="Exposição Mundial de 1998"/>
              </a:rPr>
              <a:t>EXPO´98</a:t>
            </a:r>
            <a:r>
              <a:rPr lang="pt-BR" dirty="0"/>
              <a:t>, em </a:t>
            </a:r>
            <a:r>
              <a:rPr lang="pt-BR" dirty="0">
                <a:hlinkClick r:id="rId23" tooltip="Lisboa"/>
              </a:rPr>
              <a:t>Lisboa</a:t>
            </a:r>
            <a:r>
              <a:rPr lang="pt-BR" dirty="0"/>
              <a:t>.</a:t>
            </a:r>
          </a:p>
          <a:p>
            <a:r>
              <a:rPr lang="pt-BR" dirty="0"/>
              <a:t>O manuscrito, conservado no </a:t>
            </a:r>
            <a:r>
              <a:rPr lang="pt-BR" dirty="0">
                <a:hlinkClick r:id="rId24" tooltip="Museu Britânico"/>
              </a:rPr>
              <a:t>Museu Britânico</a:t>
            </a:r>
            <a:r>
              <a:rPr lang="pt-BR" dirty="0"/>
              <a:t> de </a:t>
            </a:r>
            <a:r>
              <a:rPr lang="pt-BR" dirty="0">
                <a:hlinkClick r:id="rId25" tooltip="Londres"/>
              </a:rPr>
              <a:t>Londres</a:t>
            </a:r>
            <a:r>
              <a:rPr lang="pt-BR" dirty="0"/>
              <a:t>, inclui cadernos com diversos conteúdos, compilados por Leonardo na última fase da sua vida, regressando ao tema da água, tendo expressado mesmo a intenção de abordar o tema num volume a que pensava dar o título de "</a:t>
            </a:r>
            <a:r>
              <a:rPr lang="pt-BR" i="1" dirty="0"/>
              <a:t>Primeiro Livro da Água</a:t>
            </a:r>
            <a:r>
              <a:rPr lang="pt-BR" dirty="0"/>
              <a:t>".</a:t>
            </a:r>
            <a:r>
              <a:rPr lang="pt-BR" baseline="30000" dirty="0">
                <a:hlinkClick r:id="rId12"/>
              </a:rPr>
              <a:t>3</a:t>
            </a:r>
            <a:endParaRPr lang="pt-BR" dirty="0"/>
          </a:p>
          <a:p>
            <a:r>
              <a:rPr lang="pt-BR" dirty="0"/>
              <a:t>Apresenta-se na forma de 18 folhas duplas ou em 72 páginas no formato de 21,8 x 29,5 centímetros. O seu </a:t>
            </a:r>
            <a:r>
              <a:rPr lang="pt-BR" dirty="0" err="1"/>
              <a:t>contéudo</a:t>
            </a:r>
            <a:r>
              <a:rPr lang="pt-BR" dirty="0"/>
              <a:t> expõe uma visão geral acerca deste </a:t>
            </a:r>
            <a:r>
              <a:rPr lang="pt-BR" dirty="0" err="1"/>
              <a:t>artísta</a:t>
            </a:r>
            <a:r>
              <a:rPr lang="pt-BR" dirty="0"/>
              <a:t>, </a:t>
            </a:r>
            <a:r>
              <a:rPr lang="pt-BR" dirty="0" err="1"/>
              <a:t>cientísta</a:t>
            </a:r>
            <a:r>
              <a:rPr lang="pt-BR" dirty="0"/>
              <a:t> e pensador renascentista. </a:t>
            </a:r>
            <a:r>
              <a:rPr lang="pt-BR"/>
              <a:t>É uma extraordinária representação da relação entre </a:t>
            </a:r>
            <a:r>
              <a:rPr lang="pt-BR">
                <a:hlinkClick r:id="rId26" tooltip="Arte"/>
              </a:rPr>
              <a:t>arte</a:t>
            </a:r>
            <a:r>
              <a:rPr lang="pt-BR"/>
              <a:t> e </a:t>
            </a:r>
            <a:r>
              <a:rPr lang="pt-BR">
                <a:hlinkClick r:id="rId27" tooltip="Ciência"/>
              </a:rPr>
              <a:t>ciência</a:t>
            </a:r>
            <a:r>
              <a:rPr lang="pt-BR"/>
              <a:t>, bem como da criatividade no processo científico.</a:t>
            </a: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74</a:t>
            </a:fld>
            <a:endParaRPr lang="pt-B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75</a:t>
            </a:fld>
            <a:endParaRPr lang="pt-B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76</a:t>
            </a:fld>
            <a:endParaRPr lang="pt-B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77</a:t>
            </a:fld>
            <a:endParaRPr lang="pt-B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78</a:t>
            </a:fld>
            <a:endParaRPr lang="pt-B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pt-BR"/>
          </a:p>
        </p:txBody>
      </p:sp>
      <p:sp>
        <p:nvSpPr>
          <p:cNvPr id="4" name="Slide Number Placeholder 3"/>
          <p:cNvSpPr>
            <a:spLocks noGrp="1"/>
          </p:cNvSpPr>
          <p:nvPr>
            <p:ph type="sldNum" sz="quarter" idx="5"/>
          </p:nvPr>
        </p:nvSpPr>
        <p:spPr/>
        <p:txBody>
          <a:bodyPr/>
          <a:lstStyle/>
          <a:p>
            <a:pPr>
              <a:defRPr/>
            </a:pPr>
            <a:fld id="{C66676EE-F35A-4A19-8A65-5909185A554F}" type="slidenum">
              <a:rPr lang="pt-BR" smtClean="0"/>
              <a:pPr>
                <a:defRPr/>
              </a:pPr>
              <a:t>79</a:t>
            </a:fld>
            <a:endParaRPr lang="pt-B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80</a:t>
            </a:fld>
            <a:endParaRPr 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defTabSz="875904" eaLnBrk="1" hangingPunct="1">
              <a:spcBef>
                <a:spcPct val="0"/>
              </a:spcBef>
              <a:defRPr/>
            </a:pPr>
            <a:r>
              <a:rPr lang="en-US" dirty="0" err="1"/>
              <a:t>Castelo</a:t>
            </a:r>
            <a:r>
              <a:rPr lang="en-US" dirty="0"/>
              <a:t> do Francisco I primo do Luis XII</a:t>
            </a:r>
          </a:p>
          <a:p>
            <a:pPr eaLnBrk="1" hangingPunct="1">
              <a:spcBef>
                <a:spcPct val="0"/>
              </a:spcBef>
            </a:pPr>
            <a:endParaRPr lang="pt-BR" dirty="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1E4359-B6D8-45CF-AFB2-299B3C125B22}" type="slidenum">
              <a:rPr lang="pt-BR" smtClean="0"/>
              <a:pPr fontAlgn="base">
                <a:spcBef>
                  <a:spcPct val="0"/>
                </a:spcBef>
                <a:spcAft>
                  <a:spcPct val="0"/>
                </a:spcAft>
                <a:defRPr/>
              </a:pPr>
              <a:t>9</a:t>
            </a:fld>
            <a:endParaRPr lang="pt-B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81</a:t>
            </a:fld>
            <a:endParaRPr lang="pt-B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pt-BR"/>
          </a:p>
        </p:txBody>
      </p:sp>
      <p:sp>
        <p:nvSpPr>
          <p:cNvPr id="4" name="Slide Number Placeholder 3"/>
          <p:cNvSpPr>
            <a:spLocks noGrp="1"/>
          </p:cNvSpPr>
          <p:nvPr>
            <p:ph type="sldNum" sz="quarter" idx="5"/>
          </p:nvPr>
        </p:nvSpPr>
        <p:spPr/>
        <p:txBody>
          <a:bodyPr/>
          <a:lstStyle/>
          <a:p>
            <a:pPr>
              <a:defRPr/>
            </a:pPr>
            <a:fld id="{64DABDC8-99F1-4846-85B7-98BD3047E4D5}" type="slidenum">
              <a:rPr lang="pt-BR" smtClean="0"/>
              <a:pPr>
                <a:defRPr/>
              </a:pPr>
              <a:t>82</a:t>
            </a:fld>
            <a:endParaRPr lang="pt-B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a:t>Crossbow - besta</a:t>
            </a: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83</a:t>
            </a:fld>
            <a:endParaRPr lang="pt-B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err="1"/>
              <a:t>Pathfinder</a:t>
            </a:r>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84</a:t>
            </a:fld>
            <a:endParaRPr lang="pt-B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85</a:t>
            </a:fld>
            <a:endParaRPr lang="pt-B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86</a:t>
            </a:fld>
            <a:endParaRPr lang="pt-B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87</a:t>
            </a:fld>
            <a:endParaRPr lang="pt-B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88</a:t>
            </a:fld>
            <a:endParaRPr lang="pt-B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89</a:t>
            </a:fld>
            <a:endParaRPr lang="pt-B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pt-BR" dirty="0"/>
          </a:p>
        </p:txBody>
      </p:sp>
      <p:sp>
        <p:nvSpPr>
          <p:cNvPr id="4" name="Slide Number Placeholder 3"/>
          <p:cNvSpPr>
            <a:spLocks noGrp="1"/>
          </p:cNvSpPr>
          <p:nvPr>
            <p:ph type="sldNum" sz="quarter" idx="5"/>
          </p:nvPr>
        </p:nvSpPr>
        <p:spPr/>
        <p:txBody>
          <a:bodyPr/>
          <a:lstStyle/>
          <a:p>
            <a:pPr>
              <a:defRPr/>
            </a:pPr>
            <a:fld id="{ED61309A-18A4-4833-B5D5-B803CBF02C6A}" type="slidenum">
              <a:rPr lang="pt-BR" smtClean="0"/>
              <a:pPr>
                <a:defRPr/>
              </a:pPr>
              <a:t>90</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10</a:t>
            </a:fld>
            <a:endParaRPr lang="pt-B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pt-BR" dirty="0"/>
          </a:p>
        </p:txBody>
      </p:sp>
      <p:sp>
        <p:nvSpPr>
          <p:cNvPr id="4" name="Slide Number Placeholder 3"/>
          <p:cNvSpPr>
            <a:spLocks noGrp="1"/>
          </p:cNvSpPr>
          <p:nvPr>
            <p:ph type="sldNum" sz="quarter" idx="5"/>
          </p:nvPr>
        </p:nvSpPr>
        <p:spPr/>
        <p:txBody>
          <a:bodyPr/>
          <a:lstStyle/>
          <a:p>
            <a:pPr>
              <a:defRPr/>
            </a:pPr>
            <a:fld id="{ED61309A-18A4-4833-B5D5-B803CBF02C6A}" type="slidenum">
              <a:rPr lang="pt-BR" smtClean="0"/>
              <a:pPr>
                <a:defRPr/>
              </a:pPr>
              <a:t>91</a:t>
            </a:fld>
            <a:endParaRPr lang="pt-BR"/>
          </a:p>
        </p:txBody>
      </p:sp>
    </p:spTree>
    <p:extLst>
      <p:ext uri="{BB962C8B-B14F-4D97-AF65-F5344CB8AC3E}">
        <p14:creationId xmlns:p14="http://schemas.microsoft.com/office/powerpoint/2010/main" val="10179399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85000" lnSpcReduction="20000"/>
          </a:bodyPr>
          <a:lstStyle/>
          <a:p>
            <a:r>
              <a:rPr lang="pt-BR" dirty="0"/>
              <a:t>https://en.wikipedia.org/wiki/Wingtip_device</a:t>
            </a:r>
          </a:p>
          <a:p>
            <a:endParaRPr lang="pt-BR" dirty="0"/>
          </a:p>
          <a:p>
            <a:r>
              <a:rPr lang="pt-BR" dirty="0"/>
              <a:t>http</a:t>
            </a:r>
          </a:p>
          <a:p>
            <a:r>
              <a:rPr lang="en-US" b="1" dirty="0"/>
              <a:t>Aeronautics</a:t>
            </a:r>
          </a:p>
          <a:p>
            <a:r>
              <a:rPr lang="en-US" dirty="0" err="1"/>
              <a:t>Lanchester</a:t>
            </a:r>
            <a:r>
              <a:rPr lang="en-US" dirty="0"/>
              <a:t> began to study </a:t>
            </a:r>
            <a:r>
              <a:rPr lang="en-US" dirty="0">
                <a:hlinkClick r:id="rId3" tooltip="Aeronautics"/>
              </a:rPr>
              <a:t>aeronautics</a:t>
            </a:r>
            <a:r>
              <a:rPr lang="en-US" dirty="0"/>
              <a:t> seriously in 1892, eleven years before the first successful powered flight. Whilst crossing the </a:t>
            </a:r>
            <a:r>
              <a:rPr lang="en-US" dirty="0">
                <a:hlinkClick r:id="rId4" tooltip="Atlantic"/>
              </a:rPr>
              <a:t>Atlantic</a:t>
            </a:r>
            <a:r>
              <a:rPr lang="en-US" dirty="0"/>
              <a:t> on a voyage to the United States, </a:t>
            </a:r>
            <a:r>
              <a:rPr lang="en-US" dirty="0" err="1"/>
              <a:t>Lanchester</a:t>
            </a:r>
            <a:r>
              <a:rPr lang="en-US" dirty="0"/>
              <a:t> studied the flight of </a:t>
            </a:r>
            <a:r>
              <a:rPr lang="en-US" dirty="0">
                <a:hlinkClick r:id="rId5" tooltip="Herring gull"/>
              </a:rPr>
              <a:t>herring gulls</a:t>
            </a:r>
            <a:r>
              <a:rPr lang="en-US" dirty="0"/>
              <a:t>, seeing how they were able to use motionless wings to catch up-currents of air. He measured various birds to see how the </a:t>
            </a:r>
            <a:r>
              <a:rPr lang="en-US" dirty="0" err="1"/>
              <a:t>centre</a:t>
            </a:r>
            <a:r>
              <a:rPr lang="en-US" dirty="0"/>
              <a:t> of gravity compared with the </a:t>
            </a:r>
            <a:r>
              <a:rPr lang="en-US" dirty="0" err="1"/>
              <a:t>centre</a:t>
            </a:r>
            <a:r>
              <a:rPr lang="en-US" dirty="0"/>
              <a:t> of support. As a result of his deliberations, </a:t>
            </a:r>
            <a:r>
              <a:rPr lang="en-US" dirty="0" err="1"/>
              <a:t>Lanchester</a:t>
            </a:r>
            <a:r>
              <a:rPr lang="en-US" dirty="0"/>
              <a:t>, eventually formulated his circulation theory of flight. This is the basis of aerodynamics and the foundation of modern </a:t>
            </a:r>
            <a:r>
              <a:rPr lang="en-US" dirty="0" err="1">
                <a:hlinkClick r:id="rId6" tooltip="Aerofoil"/>
              </a:rPr>
              <a:t>aerofoil</a:t>
            </a:r>
            <a:r>
              <a:rPr lang="en-US" dirty="0"/>
              <a:t> theory. In 1894 he tested his theory on a number of models. In 1897 he presented a paper entitled "The soaring of birds and the possibilities of mechanical flight" to the </a:t>
            </a:r>
            <a:r>
              <a:rPr lang="en-US" dirty="0">
                <a:hlinkClick r:id="rId7" tooltip="Physical Society of London"/>
              </a:rPr>
              <a:t>Physical Society</a:t>
            </a:r>
            <a:r>
              <a:rPr lang="en-US" dirty="0"/>
              <a:t>, but it was rejected, being too advanced for its time. </a:t>
            </a:r>
            <a:r>
              <a:rPr lang="en-US" dirty="0" err="1"/>
              <a:t>Lanchester</a:t>
            </a:r>
            <a:r>
              <a:rPr lang="en-US" dirty="0"/>
              <a:t> </a:t>
            </a:r>
            <a:r>
              <a:rPr lang="en-US" dirty="0" err="1"/>
              <a:t>realised</a:t>
            </a:r>
            <a:r>
              <a:rPr lang="en-US" dirty="0"/>
              <a:t> that powered flight required an engine with a much greater power-to-weight ratio than any existing engine. He proposed to design and build such an engine, but was advised that no one would take him seriously.</a:t>
            </a:r>
            <a:r>
              <a:rPr lang="en-US" baseline="30000" dirty="0">
                <a:hlinkClick r:id="rId8"/>
              </a:rPr>
              <a:t>[3]</a:t>
            </a:r>
            <a:r>
              <a:rPr lang="en-US" dirty="0"/>
              <a:t> </a:t>
            </a:r>
          </a:p>
          <a:p>
            <a:r>
              <a:rPr lang="en-US" dirty="0" err="1"/>
              <a:t>Lanchester</a:t>
            </a:r>
            <a:r>
              <a:rPr lang="en-US" dirty="0"/>
              <a:t> was discouraged by the attitude to his aeronautical theory, and concentrated on automobile development for the next ten years. In 1906 he published the first part of a two-volume work, </a:t>
            </a:r>
            <a:r>
              <a:rPr lang="en-US" i="1" dirty="0"/>
              <a:t>Aerial Flight</a:t>
            </a:r>
            <a:r>
              <a:rPr lang="en-US" dirty="0"/>
              <a:t>, dealing with the problems of powered flight (</a:t>
            </a:r>
            <a:r>
              <a:rPr lang="en-US" dirty="0" err="1">
                <a:hlinkClick r:id="rId9"/>
              </a:rPr>
              <a:t>Lanchester</a:t>
            </a:r>
            <a:r>
              <a:rPr lang="en-US" dirty="0">
                <a:hlinkClick r:id="rId9"/>
              </a:rPr>
              <a:t> 1906</a:t>
            </a:r>
            <a:r>
              <a:rPr lang="en-US" dirty="0"/>
              <a:t>). In it, he developed a model for the </a:t>
            </a:r>
            <a:r>
              <a:rPr lang="en-US" dirty="0">
                <a:hlinkClick r:id="rId10" tooltip="Vortex"/>
              </a:rPr>
              <a:t>vortices</a:t>
            </a:r>
            <a:r>
              <a:rPr lang="en-US" dirty="0"/>
              <a:t> that occur behind </a:t>
            </a:r>
            <a:r>
              <a:rPr lang="en-US" dirty="0">
                <a:hlinkClick r:id="rId11" tooltip="Wing"/>
              </a:rPr>
              <a:t>wings</a:t>
            </a:r>
            <a:r>
              <a:rPr lang="en-US" dirty="0"/>
              <a:t> during flight,</a:t>
            </a:r>
            <a:r>
              <a:rPr lang="en-US" baseline="30000" dirty="0">
                <a:hlinkClick r:id="rId12"/>
              </a:rPr>
              <a:t>[38]</a:t>
            </a:r>
            <a:r>
              <a:rPr lang="en-US" dirty="0"/>
              <a:t> which included the first full description of </a:t>
            </a:r>
            <a:r>
              <a:rPr lang="en-US" dirty="0">
                <a:hlinkClick r:id="rId13" tooltip="Lift (force)"/>
              </a:rPr>
              <a:t>lift</a:t>
            </a:r>
            <a:r>
              <a:rPr lang="en-US" dirty="0"/>
              <a:t> and </a:t>
            </a:r>
            <a:r>
              <a:rPr lang="en-US" dirty="0">
                <a:hlinkClick r:id="rId14" tooltip="Drag (physics)"/>
              </a:rPr>
              <a:t>drag</a:t>
            </a:r>
            <a:r>
              <a:rPr lang="en-US" dirty="0"/>
              <a:t>. His book was not well received in England, but created interest in Germany where the scientist </a:t>
            </a:r>
            <a:r>
              <a:rPr lang="en-US" dirty="0">
                <a:hlinkClick r:id="rId15" tooltip="Ludwig Prandtl"/>
              </a:rPr>
              <a:t>Ludwig Prandtl</a:t>
            </a:r>
            <a:r>
              <a:rPr lang="en-US" dirty="0"/>
              <a:t> mathematically confirmed the correctness of </a:t>
            </a:r>
            <a:r>
              <a:rPr lang="en-US" dirty="0" err="1"/>
              <a:t>Lanchester’s</a:t>
            </a:r>
            <a:r>
              <a:rPr lang="en-US" dirty="0"/>
              <a:t> vortex theory. In his second volume, </a:t>
            </a:r>
            <a:r>
              <a:rPr lang="en-US" dirty="0" err="1"/>
              <a:t>Lanchester</a:t>
            </a:r>
            <a:r>
              <a:rPr lang="en-US" dirty="0"/>
              <a:t> turned his attention to aircraft stability, </a:t>
            </a:r>
            <a:r>
              <a:rPr lang="en-US" i="1" dirty="0"/>
              <a:t>Aerodonetics</a:t>
            </a:r>
            <a:r>
              <a:rPr lang="en-US" dirty="0"/>
              <a:t> (</a:t>
            </a:r>
            <a:r>
              <a:rPr lang="en-US" dirty="0" err="1">
                <a:hlinkClick r:id="rId16"/>
              </a:rPr>
              <a:t>Lanchester</a:t>
            </a:r>
            <a:r>
              <a:rPr lang="en-US" dirty="0">
                <a:hlinkClick r:id="rId16"/>
              </a:rPr>
              <a:t> 1908</a:t>
            </a:r>
            <a:r>
              <a:rPr lang="en-US" dirty="0"/>
              <a:t>), developing his </a:t>
            </a:r>
            <a:r>
              <a:rPr lang="en-US" dirty="0">
                <a:hlinkClick r:id="rId17" tooltip="Phugoid"/>
              </a:rPr>
              <a:t>phugoid</a:t>
            </a:r>
            <a:r>
              <a:rPr lang="en-US" dirty="0"/>
              <a:t> theory which contained a description of oscillations and stalls. During this work he outlined the basic layout used in most aircraft since then. </a:t>
            </a:r>
            <a:r>
              <a:rPr lang="en-US" dirty="0" err="1"/>
              <a:t>Lanchester’s</a:t>
            </a:r>
            <a:r>
              <a:rPr lang="en-US" dirty="0"/>
              <a:t> contribution to aeronautical science was not </a:t>
            </a:r>
            <a:r>
              <a:rPr lang="en-US" dirty="0" err="1"/>
              <a:t>recognised</a:t>
            </a:r>
            <a:r>
              <a:rPr lang="en-US" dirty="0"/>
              <a:t> until the end of his life. </a:t>
            </a:r>
          </a:p>
          <a:p>
            <a:r>
              <a:rPr lang="en-US" dirty="0"/>
              <a:t>In 1909 </a:t>
            </a:r>
            <a:r>
              <a:rPr lang="en-US" dirty="0">
                <a:hlinkClick r:id="rId18" tooltip="Herbert Henry Asquith"/>
              </a:rPr>
              <a:t>Herbert Henry Asquith</a:t>
            </a:r>
            <a:r>
              <a:rPr lang="en-US" dirty="0"/>
              <a:t>'s Royal Advisory Committee on Aeronautics was established, and </a:t>
            </a:r>
            <a:r>
              <a:rPr lang="en-US" dirty="0" err="1"/>
              <a:t>Lanchester</a:t>
            </a:r>
            <a:r>
              <a:rPr lang="en-US" dirty="0"/>
              <a:t> was appointed a member. </a:t>
            </a:r>
            <a:r>
              <a:rPr lang="en-US" dirty="0" err="1"/>
              <a:t>Lanchester</a:t>
            </a:r>
            <a:r>
              <a:rPr lang="en-US" dirty="0"/>
              <a:t> guessed correctly that aircraft would play an increasingly important part in warfare, unlike the military command which envisioned warfare as continuing much the same way it had in the past. </a:t>
            </a:r>
          </a:p>
          <a:p>
            <a:r>
              <a:rPr lang="en-US" dirty="0"/>
              <a:t>The same year, 1909, </a:t>
            </a:r>
            <a:r>
              <a:rPr lang="en-US" dirty="0" err="1"/>
              <a:t>Lanchester</a:t>
            </a:r>
            <a:r>
              <a:rPr lang="en-US" dirty="0"/>
              <a:t> patented </a:t>
            </a:r>
            <a:r>
              <a:rPr lang="en-US" dirty="0">
                <a:hlinkClick r:id="rId19" tooltip="Contra-rotating propellers"/>
              </a:rPr>
              <a:t>contra-rotating propellers</a:t>
            </a:r>
            <a:r>
              <a:rPr lang="en-US" dirty="0"/>
              <a:t>.</a:t>
            </a:r>
            <a:r>
              <a:rPr lang="en-US" baseline="30000" dirty="0">
                <a:hlinkClick r:id="rId20"/>
              </a:rPr>
              <a:t>[39]</a:t>
            </a:r>
            <a:r>
              <a:rPr lang="en-US" dirty="0"/>
              <a:t> </a:t>
            </a:r>
          </a:p>
          <a:p>
            <a:r>
              <a:rPr lang="pt-BR" dirty="0"/>
              <a:t>s://en.wikipedia.org/wiki/Frederick_W._Lanchester</a:t>
            </a:r>
          </a:p>
        </p:txBody>
      </p:sp>
      <p:sp>
        <p:nvSpPr>
          <p:cNvPr id="4" name="Espaço Reservado para Número de Slide 3"/>
          <p:cNvSpPr>
            <a:spLocks noGrp="1"/>
          </p:cNvSpPr>
          <p:nvPr>
            <p:ph type="sldNum" sz="quarter" idx="5"/>
          </p:nvPr>
        </p:nvSpPr>
        <p:spPr/>
        <p:txBody>
          <a:bodyPr/>
          <a:lstStyle/>
          <a:p>
            <a:pPr>
              <a:defRPr/>
            </a:pPr>
            <a:fld id="{ED7C8EE5-FDDE-4B21-8328-B67F85EC726D}" type="slidenum">
              <a:rPr lang="pt-BR" smtClean="0"/>
              <a:pPr>
                <a:defRPr/>
              </a:pPr>
              <a:t>92</a:t>
            </a:fld>
            <a:endParaRPr lang="pt-BR"/>
          </a:p>
        </p:txBody>
      </p:sp>
    </p:spTree>
    <p:extLst>
      <p:ext uri="{BB962C8B-B14F-4D97-AF65-F5344CB8AC3E}">
        <p14:creationId xmlns:p14="http://schemas.microsoft.com/office/powerpoint/2010/main" val="37463439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https://en.wikipedia.org/wiki/Wingtip_device</a:t>
            </a:r>
          </a:p>
        </p:txBody>
      </p:sp>
      <p:sp>
        <p:nvSpPr>
          <p:cNvPr id="4" name="Espaço Reservado para Número de Slide 3"/>
          <p:cNvSpPr>
            <a:spLocks noGrp="1"/>
          </p:cNvSpPr>
          <p:nvPr>
            <p:ph type="sldNum" sz="quarter" idx="5"/>
          </p:nvPr>
        </p:nvSpPr>
        <p:spPr/>
        <p:txBody>
          <a:bodyPr/>
          <a:lstStyle/>
          <a:p>
            <a:pPr>
              <a:defRPr/>
            </a:pPr>
            <a:fld id="{ED7C8EE5-FDDE-4B21-8328-B67F85EC726D}" type="slidenum">
              <a:rPr lang="pt-BR" smtClean="0"/>
              <a:pPr>
                <a:defRPr/>
              </a:pPr>
              <a:t>93</a:t>
            </a:fld>
            <a:endParaRPr lang="pt-BR"/>
          </a:p>
        </p:txBody>
      </p:sp>
    </p:spTree>
    <p:extLst>
      <p:ext uri="{BB962C8B-B14F-4D97-AF65-F5344CB8AC3E}">
        <p14:creationId xmlns:p14="http://schemas.microsoft.com/office/powerpoint/2010/main" val="10971262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94</a:t>
            </a:fld>
            <a:endParaRPr lang="pt-B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95</a:t>
            </a:fld>
            <a:endParaRPr lang="pt-B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96</a:t>
            </a:fld>
            <a:endParaRPr lang="pt-B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97</a:t>
            </a:fld>
            <a:endParaRPr lang="pt-B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98</a:t>
            </a:fld>
            <a:endParaRPr lang="pt-B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Explicitly  and fully distinguished</a:t>
            </a:r>
          </a:p>
          <a:p>
            <a:pPr>
              <a:buFont typeface="Wingdings" pitchFamily="2" charset="2"/>
              <a:buChar char="Ø"/>
            </a:pPr>
            <a:r>
              <a:rPr lang="en-US" dirty="0"/>
              <a:t>Rubbing or </a:t>
            </a:r>
            <a:r>
              <a:rPr lang="en-US" dirty="0" err="1"/>
              <a:t>aliding</a:t>
            </a:r>
            <a:r>
              <a:rPr lang="en-US" dirty="0"/>
              <a:t> “</a:t>
            </a:r>
            <a:r>
              <a:rPr lang="en-US" dirty="0" err="1"/>
              <a:t>friction”from</a:t>
            </a:r>
            <a:r>
              <a:rPr lang="en-US" dirty="0"/>
              <a:t> rolling friction in bearings or journals</a:t>
            </a:r>
          </a:p>
          <a:p>
            <a:pPr>
              <a:buFont typeface="Wingdings" pitchFamily="2" charset="2"/>
              <a:buChar char="Ø"/>
            </a:pPr>
            <a:r>
              <a:rPr lang="en-US" dirty="0"/>
              <a:t>Experimented with various kinds of “frictions” as function of the nature </a:t>
            </a:r>
            <a:r>
              <a:rPr lang="en-US" dirty="0" err="1"/>
              <a:t>os</a:t>
            </a:r>
            <a:r>
              <a:rPr lang="en-US" dirty="0"/>
              <a:t> materials in contact</a:t>
            </a:r>
          </a:p>
          <a:p>
            <a:pPr>
              <a:buFont typeface="Wingdings" pitchFamily="2" charset="2"/>
              <a:buChar char="Ø"/>
            </a:pPr>
            <a:r>
              <a:rPr lang="en-US" dirty="0"/>
              <a:t>Interposition of lubricants or roller between </a:t>
            </a:r>
            <a:r>
              <a:rPr lang="en-US" dirty="0" err="1"/>
              <a:t>surefaces</a:t>
            </a:r>
            <a:endParaRPr lang="en-US" dirty="0"/>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99</a:t>
            </a:fld>
            <a:endParaRPr lang="pt-B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ED7C8EE5-FDDE-4B21-8328-B67F85EC726D}" type="slidenum">
              <a:rPr lang="pt-BR" smtClean="0"/>
              <a:pPr>
                <a:defRPr/>
              </a:pPr>
              <a:t>100</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pt-BR"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sz="half" idx="1"/>
          </p:nvPr>
        </p:nvSpPr>
        <p:spPr>
          <a:xfrm>
            <a:off x="457200" y="1600200"/>
            <a:ext cx="4038600" cy="4525963"/>
          </a:xfrm>
        </p:spPr>
        <p:txBody>
          <a:bodyPr/>
          <a:lstStyle>
            <a:lvl1pPr>
              <a:defRPr sz="2000"/>
            </a:lvl1pPr>
            <a:lvl2pPr marL="533400" indent="-266700">
              <a:defRPr sz="2000"/>
            </a:lvl2pPr>
            <a:lvl3pPr marL="723900" indent="-279400">
              <a:defRPr sz="2000"/>
            </a:lvl3pPr>
            <a:lvl4pPr marL="901700" indent="-279400">
              <a:defRPr sz="2000"/>
            </a:lvl4pPr>
            <a:lvl5pPr marL="1079500" indent="-266700">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BR" dirty="0"/>
          </a:p>
        </p:txBody>
      </p:sp>
      <p:sp>
        <p:nvSpPr>
          <p:cNvPr id="4" name="Content Placeholder 3"/>
          <p:cNvSpPr>
            <a:spLocks noGrp="1"/>
          </p:cNvSpPr>
          <p:nvPr>
            <p:ph sz="half" idx="2"/>
          </p:nvPr>
        </p:nvSpPr>
        <p:spPr>
          <a:xfrm>
            <a:off x="4648200" y="1600200"/>
            <a:ext cx="4038600" cy="4525963"/>
          </a:xfrm>
        </p:spPr>
        <p:txBody>
          <a:bodyPr>
            <a:normAutofit/>
          </a:bodyPr>
          <a:lstStyle>
            <a:lvl1pPr marL="355600" indent="-355600">
              <a:defRPr sz="2000"/>
            </a:lvl1pPr>
            <a:lvl2pPr marL="622300" indent="-266700">
              <a:defRPr sz="2000"/>
            </a:lvl2pPr>
            <a:lvl3pPr marL="901700" indent="-279400">
              <a:defRPr sz="2000"/>
            </a:lvl3pPr>
            <a:lvl4pPr marL="1168400" indent="-266700">
              <a:defRPr sz="2000"/>
            </a:lvl4pPr>
            <a:lvl5pPr marL="1346200" indent="-177800">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B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9" name="Text Placeholder 2"/>
          <p:cNvSpPr>
            <a:spLocks noGrp="1"/>
          </p:cNvSpPr>
          <p:nvPr>
            <p:ph type="body" idx="1"/>
          </p:nvPr>
        </p:nvSpPr>
        <p:spPr bwMode="auto">
          <a:xfrm>
            <a:off x="142875" y="857232"/>
            <a:ext cx="8858281" cy="5572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BR" dirty="0"/>
          </a:p>
        </p:txBody>
      </p:sp>
      <p:sp>
        <p:nvSpPr>
          <p:cNvPr id="1028" name="Title Placeholder 1"/>
          <p:cNvSpPr>
            <a:spLocks noGrp="1"/>
          </p:cNvSpPr>
          <p:nvPr>
            <p:ph type="title"/>
          </p:nvPr>
        </p:nvSpPr>
        <p:spPr bwMode="auto">
          <a:xfrm>
            <a:off x="596901" y="11874"/>
            <a:ext cx="7484447" cy="5926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pt-BR" dirty="0"/>
          </a:p>
        </p:txBody>
      </p:sp>
      <p:sp>
        <p:nvSpPr>
          <p:cNvPr id="7" name="Text Box 24"/>
          <p:cNvSpPr txBox="1">
            <a:spLocks noChangeArrowheads="1"/>
          </p:cNvSpPr>
          <p:nvPr/>
        </p:nvSpPr>
        <p:spPr bwMode="auto">
          <a:xfrm>
            <a:off x="-32" y="6550247"/>
            <a:ext cx="4979992" cy="307777"/>
          </a:xfrm>
          <a:prstGeom prst="rect">
            <a:avLst/>
          </a:prstGeom>
          <a:noFill/>
          <a:ln w="12700" cap="sq">
            <a:noFill/>
            <a:miter lim="800000"/>
            <a:headEnd type="none" w="sm" len="sm"/>
            <a:tailEnd type="none" w="sm" len="sm"/>
          </a:ln>
          <a:effectLst/>
        </p:spPr>
        <p:txBody>
          <a:bodyPr wrap="square">
            <a:spAutoFit/>
          </a:bodyPr>
          <a:lstStyle/>
          <a:p>
            <a:pPr fontAlgn="auto">
              <a:spcBef>
                <a:spcPts val="0"/>
              </a:spcBef>
              <a:spcAft>
                <a:spcPts val="0"/>
              </a:spcAft>
              <a:defRPr/>
            </a:pPr>
            <a:r>
              <a:rPr lang="pt-BR" sz="1200" b="1" i="1" dirty="0">
                <a:latin typeface="Arial" pitchFamily="34" charset="0"/>
              </a:rPr>
              <a:t>Leonardo: Artista, Engenheiro ou Cientista?- </a:t>
            </a:r>
            <a:fld id="{2F9FA315-B0EB-4C5B-829B-E7CF3F400C69}" type="slidenum">
              <a:rPr lang="pt-BR" sz="1400" b="1" i="1" smtClean="0">
                <a:solidFill>
                  <a:srgbClr val="FF0000"/>
                </a:solidFill>
                <a:latin typeface="Arial" pitchFamily="34" charset="0"/>
                <a:cs typeface="Times New Roman" pitchFamily="18" charset="0"/>
              </a:rPr>
              <a:pPr fontAlgn="auto">
                <a:spcBef>
                  <a:spcPts val="0"/>
                </a:spcBef>
                <a:spcAft>
                  <a:spcPts val="0"/>
                </a:spcAft>
                <a:defRPr/>
              </a:pPr>
              <a:t>‹nº›</a:t>
            </a:fld>
            <a:r>
              <a:rPr lang="pt-BR" sz="1400" b="1" i="1" dirty="0">
                <a:latin typeface="Arial" pitchFamily="34" charset="0"/>
                <a:cs typeface="Times New Roman" pitchFamily="18" charset="0"/>
              </a:rPr>
              <a:t>/</a:t>
            </a:r>
            <a:r>
              <a:rPr lang="pt-BR" sz="1200" b="1" i="1" dirty="0">
                <a:latin typeface="Arial" pitchFamily="34" charset="0"/>
                <a:cs typeface="Times New Roman" pitchFamily="18" charset="0"/>
              </a:rPr>
              <a:t>124</a:t>
            </a:r>
            <a:endParaRPr lang="pt-BR" sz="1200" b="1" i="1" dirty="0">
              <a:latin typeface="Arial" pitchFamily="34" charset="0"/>
            </a:endParaRPr>
          </a:p>
        </p:txBody>
      </p:sp>
      <p:sp>
        <p:nvSpPr>
          <p:cNvPr id="9" name="Line 18"/>
          <p:cNvSpPr>
            <a:spLocks noChangeShapeType="1"/>
          </p:cNvSpPr>
          <p:nvPr/>
        </p:nvSpPr>
        <p:spPr bwMode="auto">
          <a:xfrm flipH="1" flipV="1">
            <a:off x="7215238" y="6572272"/>
            <a:ext cx="1890712" cy="0"/>
          </a:xfrm>
          <a:prstGeom prst="line">
            <a:avLst/>
          </a:prstGeom>
          <a:noFill/>
          <a:ln w="28575" cap="sq">
            <a:solidFill>
              <a:srgbClr val="FF3300"/>
            </a:solidFill>
            <a:round/>
            <a:headEnd type="none" w="sm" len="sm"/>
            <a:tailEnd type="none" w="sm" len="sm"/>
          </a:ln>
          <a:effectLst/>
        </p:spPr>
        <p:txBody>
          <a:bodyPr wrap="none" anchor="ctr"/>
          <a:lstStyle/>
          <a:p>
            <a:pPr fontAlgn="auto">
              <a:spcBef>
                <a:spcPts val="0"/>
              </a:spcBef>
              <a:spcAft>
                <a:spcPts val="0"/>
              </a:spcAft>
              <a:defRPr/>
            </a:pPr>
            <a:endParaRPr lang="pt-BR">
              <a:latin typeface="+mn-lt"/>
            </a:endParaRPr>
          </a:p>
        </p:txBody>
      </p:sp>
      <p:sp>
        <p:nvSpPr>
          <p:cNvPr id="10" name="Text Box 21"/>
          <p:cNvSpPr txBox="1">
            <a:spLocks noChangeArrowheads="1"/>
          </p:cNvSpPr>
          <p:nvPr/>
        </p:nvSpPr>
        <p:spPr bwMode="auto">
          <a:xfrm>
            <a:off x="7169150" y="6547105"/>
            <a:ext cx="1974850" cy="310919"/>
          </a:xfrm>
          <a:prstGeom prst="rect">
            <a:avLst/>
          </a:prstGeom>
          <a:noFill/>
          <a:ln w="12700" cap="sq">
            <a:noFill/>
            <a:miter lim="800000"/>
            <a:headEnd type="none" w="sm" len="sm"/>
            <a:tailEnd type="none" w="sm" len="sm"/>
          </a:ln>
          <a:effectLst/>
        </p:spPr>
        <p:txBody>
          <a:bodyPr>
            <a:spAutoFit/>
          </a:bodyPr>
          <a:lstStyle/>
          <a:p>
            <a:pPr algn="ctr" fontAlgn="auto">
              <a:lnSpc>
                <a:spcPct val="110000"/>
              </a:lnSpc>
              <a:spcBef>
                <a:spcPts val="0"/>
              </a:spcBef>
              <a:spcAft>
                <a:spcPts val="0"/>
              </a:spcAft>
              <a:defRPr/>
            </a:pPr>
            <a:r>
              <a:rPr lang="en-US" sz="1400" b="1" i="1" dirty="0">
                <a:effectLst/>
                <a:latin typeface="Arial" pitchFamily="34" charset="0"/>
                <a:cs typeface="Arial" pitchFamily="34" charset="0"/>
              </a:rPr>
              <a:t>dktanaka@usp.br</a:t>
            </a:r>
            <a:endParaRPr kumimoji="1" lang="en-US" sz="1400" b="1" i="1" dirty="0">
              <a:effectLst/>
              <a:latin typeface="Arial" pitchFamily="34" charset="0"/>
              <a:cs typeface="Arial" pitchFamily="34" charset="0"/>
            </a:endParaRPr>
          </a:p>
        </p:txBody>
      </p:sp>
      <p:pic>
        <p:nvPicPr>
          <p:cNvPr id="2053" name="Picture 5"/>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t="18800" b="23649"/>
          <a:stretch/>
        </p:blipFill>
        <p:spPr bwMode="auto">
          <a:xfrm>
            <a:off x="8081348" y="8488"/>
            <a:ext cx="1050508" cy="604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agem 10">
            <a:extLst>
              <a:ext uri="{FF2B5EF4-FFF2-40B4-BE49-F238E27FC236}">
                <a16:creationId xmlns:a16="http://schemas.microsoft.com/office/drawing/2014/main" id="{6FFC7444-7573-4610-B034-7E987F7899D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83202"/>
          <a:stretch/>
        </p:blipFill>
        <p:spPr>
          <a:xfrm>
            <a:off x="-12439" y="0"/>
            <a:ext cx="609339" cy="604570"/>
          </a:xfrm>
          <a:prstGeom prst="rect">
            <a:avLst/>
          </a:prstGeom>
        </p:spPr>
      </p:pic>
    </p:spTree>
  </p:cSld>
  <p:clrMap bg1="lt1" tx1="dk1" bg2="lt2" tx2="dk2" accent1="accent1" accent2="accent2" accent3="accent3" accent4="accent4" accent5="accent5" accent6="accent6" hlink="hlink" folHlink="folHlink"/>
  <p:sldLayoutIdLst>
    <p:sldLayoutId id="2147483793" r:id="rId1"/>
    <p:sldLayoutId id="2147483795" r:id="rId2"/>
    <p:sldLayoutId id="2147483797" r:id="rId3"/>
    <p:sldLayoutId id="2147483798" r:id="rId4"/>
    <p:sldLayoutId id="2147483800" r:id="rId5"/>
  </p:sldLayoutIdLst>
  <p:txStyles>
    <p:titleStyle>
      <a:lvl1pPr algn="ctr" rtl="0" eaLnBrk="0" fontAlgn="base" hangingPunct="0">
        <a:spcBef>
          <a:spcPct val="0"/>
        </a:spcBef>
        <a:spcAft>
          <a:spcPct val="0"/>
        </a:spcAft>
        <a:defRPr sz="2800" b="1" i="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200" b="1" i="1">
          <a:solidFill>
            <a:schemeClr val="tx1"/>
          </a:solidFill>
          <a:latin typeface="Calibri" pitchFamily="34" charset="0"/>
        </a:defRPr>
      </a:lvl2pPr>
      <a:lvl3pPr algn="ctr" rtl="0" eaLnBrk="0" fontAlgn="base" hangingPunct="0">
        <a:spcBef>
          <a:spcPct val="0"/>
        </a:spcBef>
        <a:spcAft>
          <a:spcPct val="0"/>
        </a:spcAft>
        <a:defRPr sz="3200" b="1" i="1">
          <a:solidFill>
            <a:schemeClr val="tx1"/>
          </a:solidFill>
          <a:latin typeface="Calibri" pitchFamily="34" charset="0"/>
        </a:defRPr>
      </a:lvl3pPr>
      <a:lvl4pPr algn="ctr" rtl="0" eaLnBrk="0" fontAlgn="base" hangingPunct="0">
        <a:spcBef>
          <a:spcPct val="0"/>
        </a:spcBef>
        <a:spcAft>
          <a:spcPct val="0"/>
        </a:spcAft>
        <a:defRPr sz="3200" b="1" i="1">
          <a:solidFill>
            <a:schemeClr val="tx1"/>
          </a:solidFill>
          <a:latin typeface="Calibri" pitchFamily="34" charset="0"/>
        </a:defRPr>
      </a:lvl4pPr>
      <a:lvl5pPr algn="ctr" rtl="0" eaLnBrk="0" fontAlgn="base" hangingPunct="0">
        <a:spcBef>
          <a:spcPct val="0"/>
        </a:spcBef>
        <a:spcAft>
          <a:spcPct val="0"/>
        </a:spcAft>
        <a:defRPr sz="3200" b="1" i="1">
          <a:solidFill>
            <a:schemeClr val="tx1"/>
          </a:solidFill>
          <a:latin typeface="Calibri" pitchFamily="34" charset="0"/>
        </a:defRPr>
      </a:lvl5pPr>
      <a:lvl6pPr marL="457200" algn="ctr" rtl="0" fontAlgn="base">
        <a:spcBef>
          <a:spcPct val="0"/>
        </a:spcBef>
        <a:spcAft>
          <a:spcPct val="0"/>
        </a:spcAft>
        <a:defRPr sz="3200" b="1" i="1">
          <a:solidFill>
            <a:schemeClr val="tx1"/>
          </a:solidFill>
          <a:latin typeface="Calibri" pitchFamily="34" charset="0"/>
        </a:defRPr>
      </a:lvl6pPr>
      <a:lvl7pPr marL="914400" algn="ctr" rtl="0" fontAlgn="base">
        <a:spcBef>
          <a:spcPct val="0"/>
        </a:spcBef>
        <a:spcAft>
          <a:spcPct val="0"/>
        </a:spcAft>
        <a:defRPr sz="3200" b="1" i="1">
          <a:solidFill>
            <a:schemeClr val="tx1"/>
          </a:solidFill>
          <a:latin typeface="Calibri" pitchFamily="34" charset="0"/>
        </a:defRPr>
      </a:lvl7pPr>
      <a:lvl8pPr marL="1371600" algn="ctr" rtl="0" fontAlgn="base">
        <a:spcBef>
          <a:spcPct val="0"/>
        </a:spcBef>
        <a:spcAft>
          <a:spcPct val="0"/>
        </a:spcAft>
        <a:defRPr sz="3200" b="1" i="1">
          <a:solidFill>
            <a:schemeClr val="tx1"/>
          </a:solidFill>
          <a:latin typeface="Calibri" pitchFamily="34" charset="0"/>
        </a:defRPr>
      </a:lvl8pPr>
      <a:lvl9pPr marL="1828800" algn="ctr" rtl="0" fontAlgn="base">
        <a:spcBef>
          <a:spcPct val="0"/>
        </a:spcBef>
        <a:spcAft>
          <a:spcPct val="0"/>
        </a:spcAft>
        <a:defRPr sz="3200" b="1" i="1">
          <a:solidFill>
            <a:schemeClr val="tx1"/>
          </a:solidFill>
          <a:latin typeface="Calibri" pitchFamily="34" charset="0"/>
        </a:defRPr>
      </a:lvl9pPr>
    </p:titleStyle>
    <p:bodyStyle>
      <a:lvl1pPr marL="355600" indent="-355600" algn="l" rtl="0" eaLnBrk="0" fontAlgn="base" hangingPunct="0">
        <a:spcBef>
          <a:spcPct val="20000"/>
        </a:spcBef>
        <a:spcAft>
          <a:spcPct val="0"/>
        </a:spcAft>
        <a:buFont typeface="Wingdings" pitchFamily="2" charset="2"/>
        <a:buChar char="Ø"/>
        <a:defRPr sz="3200" b="1" kern="1200">
          <a:solidFill>
            <a:schemeClr val="tx1"/>
          </a:solidFill>
          <a:latin typeface="Arial" pitchFamily="34" charset="0"/>
          <a:ea typeface="+mn-ea"/>
          <a:cs typeface="Arial" pitchFamily="34" charset="0"/>
        </a:defRPr>
      </a:lvl1pPr>
      <a:lvl2pPr marL="720725" indent="-454025" algn="l" rtl="0" eaLnBrk="0" fontAlgn="base" hangingPunct="0">
        <a:spcBef>
          <a:spcPct val="20000"/>
        </a:spcBef>
        <a:spcAft>
          <a:spcPct val="0"/>
        </a:spcAft>
        <a:buFont typeface="Wingdings" pitchFamily="2" charset="2"/>
        <a:buChar char="v"/>
        <a:defRPr sz="3200" b="1" kern="1200">
          <a:solidFill>
            <a:schemeClr val="tx1"/>
          </a:solidFill>
          <a:latin typeface="Arial" pitchFamily="34" charset="0"/>
          <a:ea typeface="+mn-ea"/>
          <a:cs typeface="Arial" pitchFamily="34" charset="0"/>
        </a:defRPr>
      </a:lvl2pPr>
      <a:lvl3pPr marL="892175" indent="-358775" algn="l" rtl="0" eaLnBrk="0" fontAlgn="base" hangingPunct="0">
        <a:spcBef>
          <a:spcPct val="20000"/>
        </a:spcBef>
        <a:spcAft>
          <a:spcPct val="0"/>
        </a:spcAft>
        <a:buFont typeface="Wingdings" pitchFamily="2" charset="2"/>
        <a:buChar char="ü"/>
        <a:defRPr sz="3200" b="1" kern="1200">
          <a:solidFill>
            <a:schemeClr val="tx1"/>
          </a:solidFill>
          <a:latin typeface="Arial" pitchFamily="34" charset="0"/>
          <a:ea typeface="+mn-ea"/>
          <a:cs typeface="Arial" pitchFamily="34" charset="0"/>
        </a:defRPr>
      </a:lvl3pPr>
      <a:lvl4pPr marL="1258888" indent="-357188" algn="l" rtl="0" eaLnBrk="0" fontAlgn="base" hangingPunct="0">
        <a:spcBef>
          <a:spcPct val="20000"/>
        </a:spcBef>
        <a:spcAft>
          <a:spcPct val="0"/>
        </a:spcAft>
        <a:buFont typeface="Arial" charset="0"/>
        <a:buChar char="–"/>
        <a:defRPr sz="3200" b="1" kern="1200">
          <a:solidFill>
            <a:schemeClr val="tx1"/>
          </a:solidFill>
          <a:latin typeface="Arial" pitchFamily="34" charset="0"/>
          <a:ea typeface="+mn-ea"/>
          <a:cs typeface="Arial" pitchFamily="34" charset="0"/>
        </a:defRPr>
      </a:lvl4pPr>
      <a:lvl5pPr marL="1612900" indent="-354013" algn="l" rtl="0" eaLnBrk="0" fontAlgn="base" hangingPunct="0">
        <a:spcBef>
          <a:spcPct val="20000"/>
        </a:spcBef>
        <a:spcAft>
          <a:spcPct val="0"/>
        </a:spcAft>
        <a:buFont typeface="Courier New" pitchFamily="49" charset="0"/>
        <a:buChar char="o"/>
        <a:defRPr sz="32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9.xml"/><Relationship Id="rId1" Type="http://schemas.openxmlformats.org/officeDocument/2006/relationships/slideLayout" Target="../slideLayouts/slideLayout3.xml"/><Relationship Id="rId5" Type="http://schemas.openxmlformats.org/officeDocument/2006/relationships/image" Target="../media/image167.jpeg"/><Relationship Id="rId4" Type="http://schemas.openxmlformats.org/officeDocument/2006/relationships/image" Target="../media/image166.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slideLayout" Target="../slideLayouts/slideLayout3.xml"/><Relationship Id="rId7" Type="http://schemas.openxmlformats.org/officeDocument/2006/relationships/image" Target="../media/image169.jpeg"/><Relationship Id="rId2" Type="http://schemas.openxmlformats.org/officeDocument/2006/relationships/video" Target="file:///C:\Users\dktanaka\Documents\00000_00_0_Leonardo_Eletr_2020\Trabalhando\Carro_leonardo_editado.wmv" TargetMode="External"/><Relationship Id="rId1" Type="http://schemas.microsoft.com/office/2007/relationships/media" Target="file:///C:\Users\dktanaka\Documents\00000_00_0_Leonardo_Eletr_2020\Trabalhando\Carro_leonardo_editado.wmv" TargetMode="External"/><Relationship Id="rId6" Type="http://schemas.openxmlformats.org/officeDocument/2006/relationships/image" Target="../media/image168.jpeg"/><Relationship Id="rId5" Type="http://schemas.openxmlformats.org/officeDocument/2006/relationships/image" Target="../media/image122.jpeg"/><Relationship Id="rId4" Type="http://schemas.openxmlformats.org/officeDocument/2006/relationships/notesSlide" Target="../notesSlides/notesSlide111.xml"/></Relationships>
</file>

<file path=ppt/slides/_rels/slide11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12.xml"/><Relationship Id="rId1" Type="http://schemas.openxmlformats.org/officeDocument/2006/relationships/slideLayout" Target="../slideLayouts/slideLayout3.xml"/><Relationship Id="rId5" Type="http://schemas.openxmlformats.org/officeDocument/2006/relationships/image" Target="../media/image173.jpeg"/><Relationship Id="rId4" Type="http://schemas.openxmlformats.org/officeDocument/2006/relationships/image" Target="../media/image172.jpeg"/></Relationships>
</file>

<file path=ppt/slides/_rels/slide114.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slideLayout" Target="../slideLayouts/slideLayout3.xml"/><Relationship Id="rId7" Type="http://schemas.openxmlformats.org/officeDocument/2006/relationships/image" Target="../media/image176.png"/><Relationship Id="rId2" Type="http://schemas.openxmlformats.org/officeDocument/2006/relationships/video" Target="file:///C:\Users\dktanaka\Documents\00000_00_0_Leonardo_Eletr_2020\Trabalhando\movieEntireBrush4.wmv" TargetMode="External"/><Relationship Id="rId1" Type="http://schemas.microsoft.com/office/2007/relationships/media" Target="file:///C:\Users\dktanaka\Documents\00000_00_0_Leonardo_Eletr_2020\Trabalhando\movieEntireBrush4.wmv" TargetMode="External"/><Relationship Id="rId6" Type="http://schemas.openxmlformats.org/officeDocument/2006/relationships/image" Target="../media/image175.jpeg"/><Relationship Id="rId5" Type="http://schemas.openxmlformats.org/officeDocument/2006/relationships/image" Target="../media/image174.png"/><Relationship Id="rId4" Type="http://schemas.openxmlformats.org/officeDocument/2006/relationships/notesSlide" Target="../notesSlides/notesSlide113.xml"/></Relationships>
</file>

<file path=ppt/slides/_rels/slide1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4.xml"/><Relationship Id="rId1" Type="http://schemas.openxmlformats.org/officeDocument/2006/relationships/slideLayout" Target="../slideLayouts/slideLayout4.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11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179.jpe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81.png"/><Relationship Id="rId5" Type="http://schemas.openxmlformats.org/officeDocument/2006/relationships/image" Target="../media/image180.jpeg"/><Relationship Id="rId4" Type="http://schemas.openxmlformats.org/officeDocument/2006/relationships/notesSlide" Target="../notesSlides/notesSlide116.xml"/></Relationships>
</file>

<file path=ppt/slides/_rels/slide11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182.jpeg"/></Relationships>
</file>

<file path=ppt/slides/_rels/slide11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18.xml"/><Relationship Id="rId1" Type="http://schemas.openxmlformats.org/officeDocument/2006/relationships/slideLayout" Target="../slideLayouts/slideLayout4.xml"/><Relationship Id="rId4" Type="http://schemas.openxmlformats.org/officeDocument/2006/relationships/image" Target="../media/image18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187.jpe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universalleonardo.org/work.php?id=246"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hyperlink" Target="http://photos1.blogger.com/blogger/5804/1638/1600/battesimo.0.jpg"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gif"/></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C:\Users\dktanaka\Documents\00000_00_0_Leonardo_Eletr_2020\Trabalhando\LaMusica_Celata.wmv" TargetMode="External"/><Relationship Id="rId1" Type="http://schemas.microsoft.com/office/2007/relationships/media" Target="file:///C:\Users\dktanaka\Documents\00000_00_0_Leonardo_Eletr_2020\Trabalhando\LaMusica_Celata.wmv" TargetMode="Externa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hyperlink" Target="https://pt.wikipedia.org/wiki/Ficheiro:Leonardo_da_Vinci,_Salvator_Mundi,_c.1500,_oil_on_walnut,_45.4_%C3%97_65.6_cm.jpg"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hyperlink" Target="https://pt.wikipedia.org/wiki/Ficheiro:Leonardo_da_Vinci,_Salvator_Mundi,_c.1500,_oil_on_walnut,_45.4_%C3%97_65.6_cm.jpg"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73.jpeg"/><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81.jpeg"/></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92.jpeg"/></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95.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http://www.museoscienza.org/english/leonardo/img/codicearundel.jpg"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97.jpeg"/></Relationships>
</file>

<file path=ppt/slides/_rels/slide68.xml.rels><?xml version="1.0" encoding="UTF-8" standalone="yes"?>
<Relationships xmlns="http://schemas.openxmlformats.org/package/2006/relationships"><Relationship Id="rId3" Type="http://schemas.openxmlformats.org/officeDocument/2006/relationships/hyperlink" Target="http://www.museoscienza.org/english/leonardo/img/codiceatlantico.jpg"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98.jpeg"/></Relationships>
</file>

<file path=ppt/slides/_rels/slide69.xml.rels><?xml version="1.0" encoding="UTF-8" standalone="yes"?>
<Relationships xmlns="http://schemas.openxmlformats.org/package/2006/relationships"><Relationship Id="rId3" Type="http://schemas.openxmlformats.org/officeDocument/2006/relationships/hyperlink" Target="http://www.museoscienza.org/english/leonardo/img/codicetrivulziano.jpg"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99.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hyperlink" Target="http://www.museoscienza.org/english/leonardo/img/codiceuccelli.jpg"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100.jpeg"/></Relationships>
</file>

<file path=ppt/slides/_rels/slide71.xml.rels><?xml version="1.0" encoding="UTF-8" standalone="yes"?>
<Relationships xmlns="http://schemas.openxmlformats.org/package/2006/relationships"><Relationship Id="rId3" Type="http://schemas.openxmlformats.org/officeDocument/2006/relationships/hyperlink" Target="http://www.museoscienza.org/english/leonardo/img/codiceashburnham.jpg"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01.jpeg"/></Relationships>
</file>

<file path=ppt/slides/_rels/slide72.xml.rels><?xml version="1.0" encoding="UTF-8" standalone="yes"?>
<Relationships xmlns="http://schemas.openxmlformats.org/package/2006/relationships"><Relationship Id="rId3" Type="http://schemas.openxmlformats.org/officeDocument/2006/relationships/hyperlink" Target="http://www.museoscienza.org/english/leonardo/img/codicifrancia.jpg"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102.jpeg"/></Relationships>
</file>

<file path=ppt/slides/_rels/slide73.xml.rels><?xml version="1.0" encoding="UTF-8" standalone="yes"?>
<Relationships xmlns="http://schemas.openxmlformats.org/package/2006/relationships"><Relationship Id="rId3" Type="http://schemas.openxmlformats.org/officeDocument/2006/relationships/hyperlink" Target="http://www.museoscienza.org/english/leonardo/img/codiciforster.jpg"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103.jpeg"/></Relationships>
</file>

<file path=ppt/slides/_rels/slide74.xml.rels><?xml version="1.0" encoding="UTF-8" standalone="yes"?>
<Relationships xmlns="http://schemas.openxmlformats.org/package/2006/relationships"><Relationship Id="rId3" Type="http://schemas.openxmlformats.org/officeDocument/2006/relationships/hyperlink" Target="http://www.museoscienza.org/english/leonardo/img/codiceleicester.jpg"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104.jpeg"/></Relationships>
</file>

<file path=ppt/slides/_rels/slide75.xml.rels><?xml version="1.0" encoding="UTF-8" standalone="yes"?>
<Relationships xmlns="http://schemas.openxmlformats.org/package/2006/relationships"><Relationship Id="rId3" Type="http://schemas.openxmlformats.org/officeDocument/2006/relationships/hyperlink" Target="http://www.museoscienza.org/english/leonardo/img/Codiciwindsor.jpg"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105.jpeg"/></Relationships>
</file>

<file path=ppt/slides/_rels/slide76.xml.rels><?xml version="1.0" encoding="UTF-8" standalone="yes"?>
<Relationships xmlns="http://schemas.openxmlformats.org/package/2006/relationships"><Relationship Id="rId3" Type="http://schemas.openxmlformats.org/officeDocument/2006/relationships/hyperlink" Target="http://www.museoscienza.org/english/leonardo/img/codicimadrid.jpg"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106.jpeg"/></Relationships>
</file>

<file path=ppt/slides/_rels/slide7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108.jpeg"/></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111.jpeg"/><Relationship Id="rId4" Type="http://schemas.openxmlformats.org/officeDocument/2006/relationships/image" Target="../media/image110.jpeg"/></Relationships>
</file>

<file path=ppt/slides/_rels/slide79.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118.jpeg"/></Relationships>
</file>

<file path=ppt/slides/_rels/slide8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3.xml"/><Relationship Id="rId1" Type="http://schemas.openxmlformats.org/officeDocument/2006/relationships/slideLayout" Target="../slideLayouts/slideLayout3.xml"/><Relationship Id="rId5" Type="http://schemas.openxmlformats.org/officeDocument/2006/relationships/image" Target="../media/image124.jpeg"/><Relationship Id="rId4" Type="http://schemas.openxmlformats.org/officeDocument/2006/relationships/image" Target="../media/image123.jpeg"/></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4.xml"/><Relationship Id="rId1" Type="http://schemas.openxmlformats.org/officeDocument/2006/relationships/slideLayout" Target="../slideLayouts/slideLayout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8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130.png"/></Relationships>
</file>

<file path=ppt/slides/_rels/slide8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133.png"/><Relationship Id="rId4" Type="http://schemas.openxmlformats.org/officeDocument/2006/relationships/image" Target="../media/image132.png"/></Relationships>
</file>

<file path=ppt/slides/_rels/slide8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136.png"/><Relationship Id="rId4" Type="http://schemas.openxmlformats.org/officeDocument/2006/relationships/image" Target="../media/image135.png"/></Relationships>
</file>

<file path=ppt/slides/_rels/slide8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8.xml"/><Relationship Id="rId1" Type="http://schemas.openxmlformats.org/officeDocument/2006/relationships/slideLayout" Target="../slideLayouts/slideLayout4.xml"/><Relationship Id="rId5" Type="http://schemas.openxmlformats.org/officeDocument/2006/relationships/image" Target="../media/image139.jpeg"/><Relationship Id="rId4" Type="http://schemas.openxmlformats.org/officeDocument/2006/relationships/image" Target="../media/image138.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90.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notesSlide" Target="../notesSlides/notesSlide89.xml"/><Relationship Id="rId1" Type="http://schemas.openxmlformats.org/officeDocument/2006/relationships/slideLayout" Target="../slideLayouts/slideLayout3.xml"/><Relationship Id="rId6" Type="http://schemas.openxmlformats.org/officeDocument/2006/relationships/image" Target="../media/image143.jpeg"/><Relationship Id="rId5" Type="http://schemas.openxmlformats.org/officeDocument/2006/relationships/image" Target="../media/image142.jpeg"/><Relationship Id="rId10" Type="http://schemas.openxmlformats.org/officeDocument/2006/relationships/image" Target="../media/image147.jpeg"/><Relationship Id="rId4" Type="http://schemas.openxmlformats.org/officeDocument/2006/relationships/image" Target="../media/image141.jpeg"/><Relationship Id="rId9" Type="http://schemas.openxmlformats.org/officeDocument/2006/relationships/image" Target="../media/image146.jpeg"/></Relationships>
</file>

<file path=ppt/slides/_rels/slide91.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143.jpeg"/><Relationship Id="rId5" Type="http://schemas.openxmlformats.org/officeDocument/2006/relationships/image" Target="../media/image142.jpeg"/><Relationship Id="rId10" Type="http://schemas.openxmlformats.org/officeDocument/2006/relationships/image" Target="../media/image149.jpg"/><Relationship Id="rId4" Type="http://schemas.openxmlformats.org/officeDocument/2006/relationships/image" Target="../media/image141.jpeg"/><Relationship Id="rId9" Type="http://schemas.openxmlformats.org/officeDocument/2006/relationships/image" Target="../media/image148.jpg"/></Relationships>
</file>

<file path=ppt/slides/_rels/slide92.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image" Target="../media/image153.jpg"/><Relationship Id="rId4" Type="http://schemas.openxmlformats.org/officeDocument/2006/relationships/image" Target="../media/image152.jpg"/></Relationships>
</file>

<file path=ppt/slides/_rels/slide9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9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160.jpeg"/></Relationships>
</file>

<file path=ppt/slides/_rels/slide9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267" y="11875"/>
            <a:ext cx="7606302" cy="531460"/>
          </a:xfrm>
          <a:noFill/>
        </p:spPr>
        <p:txBody>
          <a:bodyPr/>
          <a:lstStyle/>
          <a:p>
            <a:r>
              <a:rPr lang="pt-BR" dirty="0">
                <a:latin typeface="Verdana, Arial, Helvetica, sans-serif"/>
              </a:rPr>
              <a:t>0323113 - História da Tecnologia</a:t>
            </a:r>
            <a:endParaRPr lang="pt-BR" dirty="0"/>
          </a:p>
        </p:txBody>
      </p:sp>
      <p:pic>
        <p:nvPicPr>
          <p:cNvPr id="4" name="Imagem 3">
            <a:extLst>
              <a:ext uri="{FF2B5EF4-FFF2-40B4-BE49-F238E27FC236}">
                <a16:creationId xmlns:a16="http://schemas.microsoft.com/office/drawing/2014/main" id="{9560C40A-3BA8-48F2-9140-A8D1D70D5AC7}"/>
              </a:ext>
            </a:extLst>
          </p:cNvPr>
          <p:cNvPicPr>
            <a:picLocks noChangeAspect="1"/>
          </p:cNvPicPr>
          <p:nvPr/>
        </p:nvPicPr>
        <p:blipFill rotWithShape="1">
          <a:blip r:embed="rId2">
            <a:extLst>
              <a:ext uri="{28A0092B-C50C-407E-A947-70E740481C1C}">
                <a14:useLocalDpi xmlns:a14="http://schemas.microsoft.com/office/drawing/2010/main" val="0"/>
              </a:ext>
            </a:extLst>
          </a:blip>
          <a:srcRect l="1001" t="-1" r="-1001" b="-2860"/>
          <a:stretch/>
        </p:blipFill>
        <p:spPr>
          <a:xfrm>
            <a:off x="-3884" y="618186"/>
            <a:ext cx="9259910" cy="6601950"/>
          </a:xfrm>
          <a:prstGeom prst="rect">
            <a:avLst/>
          </a:prstGeom>
        </p:spPr>
      </p:pic>
      <p:sp>
        <p:nvSpPr>
          <p:cNvPr id="7" name="Retângulo 6"/>
          <p:cNvSpPr/>
          <p:nvPr/>
        </p:nvSpPr>
        <p:spPr>
          <a:xfrm>
            <a:off x="520267" y="-2970"/>
            <a:ext cx="7606302" cy="621155"/>
          </a:xfrm>
          <a:prstGeom prst="rect">
            <a:avLst/>
          </a:prstGeom>
          <a:solidFill>
            <a:srgbClr val="1DFF83">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88633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24" y="2071678"/>
            <a:ext cx="7286676" cy="1643074"/>
          </a:xfrm>
        </p:spPr>
        <p:txBody>
          <a:bodyPr/>
          <a:lstStyle/>
          <a:p>
            <a:r>
              <a:rPr lang="pt-BR" sz="4800" dirty="0"/>
              <a:t>Para entender</a:t>
            </a:r>
            <a:br>
              <a:rPr lang="pt-BR" sz="4800" dirty="0"/>
            </a:br>
            <a:r>
              <a:rPr lang="pt-BR" sz="4800" dirty="0"/>
              <a:t>Leonardo da Vinci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p:nvPr>
        </p:nvSpPr>
        <p:spPr>
          <a:xfrm>
            <a:off x="357188" y="1143000"/>
            <a:ext cx="8620125" cy="1285875"/>
          </a:xfrm>
        </p:spPr>
        <p:txBody>
          <a:bodyPr/>
          <a:lstStyle/>
          <a:p>
            <a:r>
              <a:rPr lang="en-US" sz="7200" dirty="0">
                <a:solidFill>
                  <a:srgbClr val="FF0000"/>
                </a:solidFill>
              </a:rPr>
              <a:t>E </a:t>
            </a:r>
            <a:r>
              <a:rPr lang="pt-BR" sz="7200" dirty="0">
                <a:solidFill>
                  <a:srgbClr val="FF0000"/>
                </a:solidFill>
              </a:rPr>
              <a:t>muito</a:t>
            </a:r>
            <a:r>
              <a:rPr lang="en-US" sz="7200" dirty="0">
                <a:solidFill>
                  <a:srgbClr val="FF0000"/>
                </a:solidFill>
              </a:rPr>
              <a:t>,</a:t>
            </a:r>
            <a:endParaRPr lang="pt-BR" sz="7200" dirty="0">
              <a:solidFill>
                <a:srgbClr val="FF0000"/>
              </a:solidFill>
            </a:endParaRPr>
          </a:p>
        </p:txBody>
      </p:sp>
      <p:sp>
        <p:nvSpPr>
          <p:cNvPr id="3" name="TextBox 2"/>
          <p:cNvSpPr txBox="1">
            <a:spLocks noChangeArrowheads="1"/>
          </p:cNvSpPr>
          <p:nvPr/>
        </p:nvSpPr>
        <p:spPr bwMode="auto">
          <a:xfrm>
            <a:off x="2857500" y="4786313"/>
            <a:ext cx="3668713" cy="1108075"/>
          </a:xfrm>
          <a:prstGeom prst="rect">
            <a:avLst/>
          </a:prstGeom>
          <a:solidFill>
            <a:schemeClr val="bg1"/>
          </a:solidFill>
          <a:ln w="9525">
            <a:noFill/>
            <a:miter lim="800000"/>
            <a:headEnd/>
            <a:tailEnd/>
          </a:ln>
        </p:spPr>
        <p:txBody>
          <a:bodyPr wrap="none">
            <a:spAutoFit/>
          </a:bodyPr>
          <a:lstStyle/>
          <a:p>
            <a:r>
              <a:rPr lang="pt-BR" sz="6600" b="1">
                <a:solidFill>
                  <a:srgbClr val="FF0000"/>
                </a:solidFill>
              </a:rPr>
              <a:t>Assim ...</a:t>
            </a:r>
          </a:p>
        </p:txBody>
      </p:sp>
      <p:sp>
        <p:nvSpPr>
          <p:cNvPr id="4" name="Rectangle 2"/>
          <p:cNvSpPr txBox="1">
            <a:spLocks/>
          </p:cNvSpPr>
          <p:nvPr/>
        </p:nvSpPr>
        <p:spPr bwMode="auto">
          <a:xfrm>
            <a:off x="523875" y="2786063"/>
            <a:ext cx="8620125" cy="928687"/>
          </a:xfrm>
          <a:prstGeom prst="rect">
            <a:avLst/>
          </a:prstGeom>
          <a:noFill/>
          <a:ln w="9525">
            <a:noFill/>
            <a:miter lim="800000"/>
            <a:headEnd/>
            <a:tailEnd/>
          </a:ln>
        </p:spPr>
        <p:txBody>
          <a:bodyPr anchor="ctr"/>
          <a:lstStyle/>
          <a:p>
            <a:pPr algn="ctr" eaLnBrk="0" hangingPunct="0">
              <a:defRPr/>
            </a:pPr>
            <a:r>
              <a:rPr lang="pt-BR" sz="7200" b="1" i="1" dirty="0">
                <a:solidFill>
                  <a:srgbClr val="FF0000"/>
                </a:solidFill>
                <a:latin typeface="+mj-lt"/>
                <a:ea typeface="+mj-ea"/>
                <a:cs typeface="+mj-cs"/>
              </a:rPr>
              <a:t>muito mais </a:t>
            </a:r>
            <a:r>
              <a:rPr lang="en-US" sz="7200" b="1" i="1" dirty="0">
                <a:solidFill>
                  <a:srgbClr val="FF0000"/>
                </a:solidFill>
                <a:latin typeface="+mj-lt"/>
                <a:ea typeface="+mj-ea"/>
                <a:cs typeface="+mj-cs"/>
              </a:rPr>
              <a:t>…</a:t>
            </a:r>
            <a:endParaRPr lang="pt-BR" sz="7200" b="1" i="1" dirty="0">
              <a:solidFill>
                <a:srgbClr val="FF0000"/>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3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P spid="3" grpId="0" animBg="1"/>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idx="4294967295"/>
          </p:nvPr>
        </p:nvSpPr>
        <p:spPr/>
        <p:txBody>
          <a:bodyPr/>
          <a:lstStyle/>
          <a:p>
            <a:pPr eaLnBrk="1" hangingPunct="1"/>
            <a:r>
              <a:rPr lang="pt-BR" dirty="0">
                <a:solidFill>
                  <a:srgbClr val="FF0000"/>
                </a:solidFill>
              </a:rPr>
              <a:t>LEONARDO</a:t>
            </a:r>
            <a:r>
              <a:rPr lang="pt-BR" dirty="0"/>
              <a:t> </a:t>
            </a:r>
            <a:r>
              <a:rPr lang="pt-PT" dirty="0"/>
              <a:t>di ser Piero </a:t>
            </a:r>
            <a:r>
              <a:rPr lang="pt-PT" dirty="0">
                <a:solidFill>
                  <a:srgbClr val="FF0000"/>
                </a:solidFill>
              </a:rPr>
              <a:t>da VINCI</a:t>
            </a:r>
            <a:endParaRPr lang="pt-BR" dirty="0"/>
          </a:p>
        </p:txBody>
      </p:sp>
      <p:sp>
        <p:nvSpPr>
          <p:cNvPr id="3" name="Content Placeholder 2"/>
          <p:cNvSpPr>
            <a:spLocks noGrp="1"/>
          </p:cNvSpPr>
          <p:nvPr>
            <p:ph idx="4294967295"/>
          </p:nvPr>
        </p:nvSpPr>
        <p:spPr>
          <a:xfrm>
            <a:off x="714348" y="714356"/>
            <a:ext cx="7929562" cy="5572164"/>
          </a:xfrm>
        </p:spPr>
        <p:txBody>
          <a:bodyPr/>
          <a:lstStyle/>
          <a:p>
            <a:pPr marL="273050" indent="-273050" algn="just" defTabSz="273050" eaLnBrk="1" hangingPunct="1">
              <a:spcBef>
                <a:spcPct val="0"/>
              </a:spcBef>
              <a:tabLst>
                <a:tab pos="457200" algn="l"/>
              </a:tabLst>
            </a:pPr>
            <a:r>
              <a:rPr lang="pt-BR" sz="2400" b="1" dirty="0">
                <a:latin typeface="Arial" charset="0"/>
                <a:cs typeface="Times New Roman" pitchFamily="18" charset="0"/>
              </a:rPr>
              <a:t>Contribuiu para </a:t>
            </a:r>
            <a:r>
              <a:rPr lang="pt-BR" b="1" i="1" dirty="0">
                <a:solidFill>
                  <a:srgbClr val="FF0000"/>
                </a:solidFill>
                <a:latin typeface="Arial" charset="0"/>
                <a:cs typeface="Times New Roman" pitchFamily="18" charset="0"/>
              </a:rPr>
              <a:t>arte</a:t>
            </a:r>
            <a:r>
              <a:rPr lang="pt-BR" sz="2400" b="1" dirty="0">
                <a:latin typeface="Arial" charset="0"/>
                <a:cs typeface="Times New Roman" pitchFamily="18" charset="0"/>
              </a:rPr>
              <a:t>, </a:t>
            </a:r>
            <a:r>
              <a:rPr lang="pt-BR" b="1" i="1" dirty="0">
                <a:solidFill>
                  <a:srgbClr val="FF0000"/>
                </a:solidFill>
                <a:latin typeface="Arial" charset="0"/>
                <a:cs typeface="Times New Roman" pitchFamily="18" charset="0"/>
              </a:rPr>
              <a:t>engenharia</a:t>
            </a:r>
            <a:r>
              <a:rPr lang="pt-BR" sz="2400" b="1" dirty="0">
                <a:latin typeface="Arial" charset="0"/>
                <a:cs typeface="Times New Roman" pitchFamily="18" charset="0"/>
              </a:rPr>
              <a:t> e </a:t>
            </a:r>
            <a:r>
              <a:rPr lang="pt-BR" b="1" i="1" dirty="0">
                <a:solidFill>
                  <a:srgbClr val="FF0000"/>
                </a:solidFill>
                <a:latin typeface="Arial" charset="0"/>
                <a:cs typeface="Times New Roman" pitchFamily="18" charset="0"/>
              </a:rPr>
              <a:t>ciência</a:t>
            </a:r>
          </a:p>
          <a:p>
            <a:pPr marL="273050" indent="-273050" algn="just" defTabSz="273050" eaLnBrk="1" hangingPunct="1">
              <a:spcBef>
                <a:spcPct val="0"/>
              </a:spcBef>
              <a:tabLst>
                <a:tab pos="457200" algn="l"/>
              </a:tabLst>
            </a:pPr>
            <a:r>
              <a:rPr lang="pt-BR" sz="2400" b="1" dirty="0">
                <a:latin typeface="Arial" charset="0"/>
                <a:cs typeface="Times New Roman" pitchFamily="18" charset="0"/>
              </a:rPr>
              <a:t>Desaprovava guerra mas projetou material bélico</a:t>
            </a:r>
          </a:p>
          <a:p>
            <a:pPr marL="273050" indent="-273050" algn="just" defTabSz="273050" eaLnBrk="1" hangingPunct="1">
              <a:spcBef>
                <a:spcPct val="0"/>
              </a:spcBef>
              <a:tabLst>
                <a:tab pos="457200" algn="l"/>
              </a:tabLst>
            </a:pPr>
            <a:r>
              <a:rPr lang="pt-BR" sz="2400" b="1" dirty="0">
                <a:solidFill>
                  <a:srgbClr val="0070C0"/>
                </a:solidFill>
                <a:latin typeface="Arial" charset="0"/>
                <a:cs typeface="Times New Roman" pitchFamily="18" charset="0"/>
              </a:rPr>
              <a:t>Usava a capacidade de artista para representar as descobertas científicas</a:t>
            </a:r>
          </a:p>
          <a:p>
            <a:pPr marL="273050" indent="-273050" algn="just" defTabSz="273050" eaLnBrk="1" hangingPunct="1">
              <a:spcBef>
                <a:spcPct val="0"/>
              </a:spcBef>
              <a:tabLst>
                <a:tab pos="457200" algn="l"/>
              </a:tabLst>
            </a:pPr>
            <a:r>
              <a:rPr lang="pt-BR" sz="2400" b="1" dirty="0">
                <a:solidFill>
                  <a:srgbClr val="0070C0"/>
                </a:solidFill>
                <a:latin typeface="Arial" charset="0"/>
                <a:cs typeface="Times New Roman" pitchFamily="18" charset="0"/>
              </a:rPr>
              <a:t>Aplicava seu conhecimento científico no aperfeiçoamento da arte</a:t>
            </a:r>
          </a:p>
          <a:p>
            <a:pPr marL="531813" lvl="1" indent="-258763" algn="just" defTabSz="273050" eaLnBrk="1" hangingPunct="1">
              <a:spcBef>
                <a:spcPct val="0"/>
              </a:spcBef>
              <a:tabLst>
                <a:tab pos="457200" algn="l"/>
              </a:tabLst>
            </a:pPr>
            <a:r>
              <a:rPr lang="pt-BR" sz="2400" b="1" dirty="0">
                <a:latin typeface="Arial" charset="0"/>
                <a:cs typeface="Times New Roman" pitchFamily="18" charset="0"/>
              </a:rPr>
              <a:t>Utilizou conhecimento da óptica para melhorar sombras, contraste e perspectiva</a:t>
            </a:r>
          </a:p>
          <a:p>
            <a:pPr marL="531813" lvl="1" indent="-258763" algn="just" defTabSz="273050" eaLnBrk="1" hangingPunct="1">
              <a:spcBef>
                <a:spcPct val="0"/>
              </a:spcBef>
              <a:tabLst>
                <a:tab pos="457200" algn="l"/>
              </a:tabLst>
            </a:pPr>
            <a:r>
              <a:rPr lang="pt-BR" sz="2400" b="1" dirty="0">
                <a:latin typeface="Arial" charset="0"/>
                <a:cs typeface="Times New Roman" pitchFamily="18" charset="0"/>
              </a:rPr>
              <a:t>Conhecimento de anatomia para representar as figuras humanas e animais</a:t>
            </a:r>
          </a:p>
          <a:p>
            <a:pPr marL="273050" indent="-273050" algn="just" defTabSz="273050" eaLnBrk="1" hangingPunct="1">
              <a:spcBef>
                <a:spcPct val="0"/>
              </a:spcBef>
              <a:tabLst>
                <a:tab pos="457200" algn="l"/>
              </a:tabLst>
            </a:pPr>
            <a:r>
              <a:rPr lang="pt-BR" sz="2400" b="1" dirty="0">
                <a:solidFill>
                  <a:srgbClr val="0070C0"/>
                </a:solidFill>
                <a:latin typeface="Arial" charset="0"/>
                <a:cs typeface="Times New Roman" pitchFamily="18" charset="0"/>
              </a:rPr>
              <a:t>Em Leonardo a </a:t>
            </a:r>
            <a:r>
              <a:rPr lang="pt-BR" sz="2400" b="1" dirty="0">
                <a:solidFill>
                  <a:srgbClr val="FF0000"/>
                </a:solidFill>
                <a:latin typeface="Arial" charset="0"/>
                <a:cs typeface="Times New Roman" pitchFamily="18" charset="0"/>
              </a:rPr>
              <a:t>arte e ciência </a:t>
            </a:r>
            <a:r>
              <a:rPr lang="pt-BR" sz="2400" b="1" dirty="0">
                <a:solidFill>
                  <a:srgbClr val="0070C0"/>
                </a:solidFill>
                <a:latin typeface="Arial" charset="0"/>
                <a:cs typeface="Times New Roman" pitchFamily="18" charset="0"/>
              </a:rPr>
              <a:t>alcançam o </a:t>
            </a:r>
            <a:r>
              <a:rPr lang="pt-BR" sz="2800" b="1" i="1" dirty="0">
                <a:solidFill>
                  <a:srgbClr val="FF0000"/>
                </a:solidFill>
                <a:latin typeface="Arial" charset="0"/>
                <a:cs typeface="Times New Roman" pitchFamily="18" charset="0"/>
              </a:rPr>
              <a:t>Gestalt</a:t>
            </a:r>
            <a:r>
              <a:rPr lang="pt-BR" sz="2400" b="1" dirty="0">
                <a:latin typeface="Arial" charset="0"/>
                <a:cs typeface="Times New Roman" pitchFamily="18" charset="0"/>
              </a:rPr>
              <a:t>, </a:t>
            </a:r>
            <a:r>
              <a:rPr lang="pt-BR" sz="2400" b="1" dirty="0">
                <a:solidFill>
                  <a:srgbClr val="0070C0"/>
                </a:solidFill>
                <a:latin typeface="Arial" charset="0"/>
                <a:cs typeface="Times New Roman" pitchFamily="18" charset="0"/>
              </a:rPr>
              <a:t>dando a </a:t>
            </a:r>
            <a:r>
              <a:rPr lang="pt-BR" sz="2400" b="1" i="1" dirty="0">
                <a:solidFill>
                  <a:srgbClr val="FF0000"/>
                </a:solidFill>
                <a:latin typeface="Arial" charset="0"/>
                <a:cs typeface="Times New Roman" pitchFamily="18" charset="0"/>
              </a:rPr>
              <a:t>arte verdadeira </a:t>
            </a:r>
            <a:r>
              <a:rPr lang="pt-BR" sz="2400" b="1" dirty="0">
                <a:solidFill>
                  <a:srgbClr val="0070C0"/>
                </a:solidFill>
                <a:latin typeface="Arial" charset="0"/>
                <a:cs typeface="Times New Roman" pitchFamily="18" charset="0"/>
              </a:rPr>
              <a:t>e a </a:t>
            </a:r>
            <a:r>
              <a:rPr lang="pt-BR" sz="2400" b="1" i="1" dirty="0">
                <a:solidFill>
                  <a:srgbClr val="FF0000"/>
                </a:solidFill>
                <a:latin typeface="Arial" charset="0"/>
                <a:cs typeface="Times New Roman" pitchFamily="18" charset="0"/>
              </a:rPr>
              <a:t>ciência verdadeira</a:t>
            </a:r>
          </a:p>
          <a:p>
            <a:pPr marL="531813" lvl="1" indent="-258763" algn="just" defTabSz="273050" eaLnBrk="1" hangingPunct="1">
              <a:spcBef>
                <a:spcPct val="0"/>
              </a:spcBef>
              <a:tabLst>
                <a:tab pos="457200" algn="l"/>
              </a:tabLst>
            </a:pPr>
            <a:r>
              <a:rPr lang="pt-BR" sz="2400" b="1" dirty="0">
                <a:latin typeface="Arial" charset="0"/>
                <a:cs typeface="Times New Roman" pitchFamily="18" charset="0"/>
              </a:rPr>
              <a:t>Cada uma energizando e tornando melhor a outra</a:t>
            </a:r>
          </a:p>
          <a:p>
            <a:pPr marL="531813" lvl="1" indent="-258763" algn="ctr" defTabSz="273050" eaLnBrk="1" hangingPunct="1">
              <a:spcBef>
                <a:spcPts val="1200"/>
              </a:spcBef>
              <a:buNone/>
              <a:tabLst>
                <a:tab pos="457200" algn="l"/>
              </a:tabLst>
            </a:pPr>
            <a:r>
              <a:rPr lang="pt-BR" sz="4000" b="1" i="1" dirty="0">
                <a:solidFill>
                  <a:srgbClr val="FF0000"/>
                </a:solidFill>
                <a:latin typeface="Arial" charset="0"/>
                <a:cs typeface="Times New Roman" pitchFamily="18" charset="0"/>
              </a:rPr>
              <a:t>Integrou a arte com a ciência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pt-BR" dirty="0">
                <a:solidFill>
                  <a:srgbClr val="FF0000"/>
                </a:solidFill>
              </a:rPr>
              <a:t>LEONARDO</a:t>
            </a:r>
            <a:r>
              <a:rPr lang="pt-BR" dirty="0"/>
              <a:t> </a:t>
            </a:r>
            <a:r>
              <a:rPr lang="pt-PT" dirty="0"/>
              <a:t>di ser Piero </a:t>
            </a:r>
            <a:r>
              <a:rPr lang="pt-PT" dirty="0">
                <a:solidFill>
                  <a:srgbClr val="FF0000"/>
                </a:solidFill>
              </a:rPr>
              <a:t>da VINCI</a:t>
            </a:r>
            <a:endParaRPr lang="pt-BR" dirty="0"/>
          </a:p>
        </p:txBody>
      </p:sp>
      <p:sp>
        <p:nvSpPr>
          <p:cNvPr id="3" name="Content Placeholder 2"/>
          <p:cNvSpPr>
            <a:spLocks noGrp="1"/>
          </p:cNvSpPr>
          <p:nvPr>
            <p:ph idx="1"/>
          </p:nvPr>
        </p:nvSpPr>
        <p:spPr>
          <a:xfrm>
            <a:off x="214282" y="1571624"/>
            <a:ext cx="8715404" cy="4572020"/>
          </a:xfrm>
        </p:spPr>
        <p:txBody>
          <a:bodyPr/>
          <a:lstStyle/>
          <a:p>
            <a:pPr marL="365125" indent="-365125" defTabSz="273050" eaLnBrk="1" hangingPunct="1">
              <a:spcBef>
                <a:spcPct val="0"/>
              </a:spcBef>
              <a:tabLst>
                <a:tab pos="457200" algn="l"/>
              </a:tabLst>
            </a:pPr>
            <a:r>
              <a:rPr lang="pt-BR" sz="2800" b="1" dirty="0">
                <a:latin typeface="Arial" charset="0"/>
                <a:cs typeface="Times New Roman" pitchFamily="18" charset="0"/>
              </a:rPr>
              <a:t>Queria </a:t>
            </a:r>
            <a:r>
              <a:rPr lang="pt-BR" sz="2800" b="1" i="1" dirty="0">
                <a:solidFill>
                  <a:srgbClr val="0033CC"/>
                </a:solidFill>
                <a:latin typeface="Arial" charset="0"/>
                <a:cs typeface="Times New Roman" pitchFamily="18" charset="0"/>
              </a:rPr>
              <a:t>entender e explicar </a:t>
            </a:r>
            <a:r>
              <a:rPr lang="pt-BR" sz="2800" b="1" dirty="0">
                <a:latin typeface="Arial" charset="0"/>
                <a:cs typeface="Times New Roman" pitchFamily="18" charset="0"/>
              </a:rPr>
              <a:t>todas as coisas</a:t>
            </a:r>
          </a:p>
          <a:p>
            <a:pPr marL="365125" indent="-365125" defTabSz="273050" eaLnBrk="1" hangingPunct="1">
              <a:spcBef>
                <a:spcPct val="0"/>
              </a:spcBef>
              <a:tabLst>
                <a:tab pos="457200" algn="l"/>
              </a:tabLst>
            </a:pPr>
            <a:r>
              <a:rPr lang="pt-BR" sz="2800" b="1" dirty="0">
                <a:latin typeface="Arial" charset="0"/>
                <a:cs typeface="Times New Roman" pitchFamily="18" charset="0"/>
              </a:rPr>
              <a:t>Queria </a:t>
            </a:r>
            <a:r>
              <a:rPr lang="pt-BR" sz="2800" b="1" i="1" dirty="0">
                <a:solidFill>
                  <a:srgbClr val="0033CC"/>
                </a:solidFill>
                <a:latin typeface="Arial" charset="0"/>
                <a:cs typeface="Times New Roman" pitchFamily="18" charset="0"/>
              </a:rPr>
              <a:t>experimentar e alcançar as raízes </a:t>
            </a:r>
            <a:r>
              <a:rPr lang="pt-BR" sz="2800" b="1" dirty="0">
                <a:latin typeface="Arial" charset="0"/>
                <a:cs typeface="Times New Roman" pitchFamily="18" charset="0"/>
              </a:rPr>
              <a:t>de todos os fenômenos</a:t>
            </a:r>
          </a:p>
          <a:p>
            <a:pPr marL="365125" indent="-365125" defTabSz="273050" eaLnBrk="1" hangingPunct="1">
              <a:spcBef>
                <a:spcPct val="0"/>
              </a:spcBef>
              <a:tabLst>
                <a:tab pos="457200" algn="l"/>
              </a:tabLst>
            </a:pPr>
            <a:r>
              <a:rPr lang="pt-BR" sz="2800" b="1" dirty="0">
                <a:latin typeface="Arial" charset="0"/>
                <a:cs typeface="Times New Roman" pitchFamily="18" charset="0"/>
              </a:rPr>
              <a:t>Tinha </a:t>
            </a:r>
            <a:r>
              <a:rPr lang="pt-BR" sz="2800" b="1" i="1" dirty="0">
                <a:solidFill>
                  <a:srgbClr val="0033CC"/>
                </a:solidFill>
                <a:latin typeface="Arial" charset="0"/>
                <a:cs typeface="Times New Roman" pitchFamily="18" charset="0"/>
              </a:rPr>
              <a:t>necessidade</a:t>
            </a:r>
            <a:r>
              <a:rPr lang="pt-BR" sz="2800" b="1" dirty="0">
                <a:solidFill>
                  <a:srgbClr val="FF0000"/>
                </a:solidFill>
                <a:latin typeface="Arial" charset="0"/>
                <a:cs typeface="Times New Roman" pitchFamily="18" charset="0"/>
              </a:rPr>
              <a:t> </a:t>
            </a:r>
            <a:r>
              <a:rPr lang="pt-BR" sz="2800" b="1" dirty="0">
                <a:latin typeface="Arial" charset="0"/>
                <a:cs typeface="Times New Roman" pitchFamily="18" charset="0"/>
              </a:rPr>
              <a:t>profundamente arraigada de </a:t>
            </a:r>
            <a:r>
              <a:rPr lang="pt-BR" sz="2800" b="1" i="1" dirty="0">
                <a:solidFill>
                  <a:srgbClr val="0033CC"/>
                </a:solidFill>
                <a:latin typeface="Arial" charset="0"/>
                <a:cs typeface="Times New Roman" pitchFamily="18" charset="0"/>
              </a:rPr>
              <a:t>aprender e descobrir</a:t>
            </a:r>
          </a:p>
          <a:p>
            <a:pPr marL="365125" indent="-365125" defTabSz="273050" eaLnBrk="1" hangingPunct="1">
              <a:spcBef>
                <a:spcPct val="0"/>
              </a:spcBef>
              <a:tabLst>
                <a:tab pos="457200" algn="l"/>
              </a:tabLst>
            </a:pPr>
            <a:endParaRPr lang="pt-BR" sz="2800" b="1" dirty="0">
              <a:solidFill>
                <a:srgbClr val="0033CC"/>
              </a:solidFill>
              <a:latin typeface="Arial" charset="0"/>
              <a:cs typeface="Times New Roman" pitchFamily="18" charset="0"/>
            </a:endParaRPr>
          </a:p>
          <a:p>
            <a:pPr marL="365125" indent="-365125" defTabSz="273050" eaLnBrk="1" hangingPunct="1">
              <a:spcBef>
                <a:spcPct val="0"/>
              </a:spcBef>
              <a:tabLst>
                <a:tab pos="457200" algn="l"/>
              </a:tabLst>
            </a:pPr>
            <a:endParaRPr lang="pt-BR" sz="2800" b="1" dirty="0">
              <a:solidFill>
                <a:srgbClr val="0033CC"/>
              </a:solidFill>
              <a:latin typeface="Arial" charset="0"/>
              <a:cs typeface="Times New Roman" pitchFamily="18" charset="0"/>
            </a:endParaRPr>
          </a:p>
          <a:p>
            <a:pPr marL="0" lvl="1" indent="0" algn="ctr" defTabSz="273050" eaLnBrk="1" hangingPunct="1">
              <a:spcBef>
                <a:spcPct val="0"/>
              </a:spcBef>
              <a:buNone/>
            </a:pPr>
            <a:r>
              <a:rPr lang="pt-BR" sz="3600" b="1" i="1" dirty="0">
                <a:solidFill>
                  <a:srgbClr val="FF0000"/>
                </a:solidFill>
                <a:latin typeface="Arial" charset="0"/>
                <a:cs typeface="Times New Roman" pitchFamily="18" charset="0"/>
              </a:rPr>
              <a:t>Explorou seus extraordinários t</a:t>
            </a:r>
            <a:r>
              <a:rPr lang="pt-BR" sz="3600" b="1" dirty="0">
                <a:solidFill>
                  <a:srgbClr val="FF0000"/>
                </a:solidFill>
                <a:latin typeface="Arial" charset="0"/>
                <a:cs typeface="Times New Roman" pitchFamily="18" charset="0"/>
              </a:rPr>
              <a:t>alentos até a </a:t>
            </a:r>
            <a:r>
              <a:rPr lang="pt-BR" sz="5400" b="1" i="1" dirty="0">
                <a:solidFill>
                  <a:srgbClr val="FF0000"/>
                </a:solidFill>
                <a:latin typeface="Arial" charset="0"/>
                <a:cs typeface="Times New Roman" pitchFamily="18" charset="0"/>
              </a:rPr>
              <a:t>máxima capacidade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pt-BR" sz="2000" dirty="0">
                <a:solidFill>
                  <a:srgbClr val="FF0000"/>
                </a:solidFill>
              </a:rPr>
              <a:t>LEONARDO da VINCI: Artista, Engenheiro ou Cientista?</a:t>
            </a:r>
            <a:endParaRPr lang="pt-BR" sz="2000" dirty="0"/>
          </a:p>
        </p:txBody>
      </p:sp>
      <p:sp>
        <p:nvSpPr>
          <p:cNvPr id="3" name="Subtitle 2"/>
          <p:cNvSpPr txBox="1">
            <a:spLocks/>
          </p:cNvSpPr>
          <p:nvPr/>
        </p:nvSpPr>
        <p:spPr>
          <a:xfrm>
            <a:off x="500034" y="2714627"/>
            <a:ext cx="8358246" cy="2143133"/>
          </a:xfrm>
          <a:prstGeom prst="rect">
            <a:avLst/>
          </a:prstGeom>
        </p:spPr>
        <p:txBody>
          <a:bodyPr/>
          <a:lstStyle/>
          <a:p>
            <a:pPr marR="0" lvl="0" algn="l" defTabSz="914400" rtl="0" eaLnBrk="1" fontAlgn="base" latinLnBrk="0" hangingPunct="1">
              <a:lnSpc>
                <a:spcPct val="100000"/>
              </a:lnSpc>
              <a:spcBef>
                <a:spcPct val="20000"/>
              </a:spcBef>
              <a:spcAft>
                <a:spcPct val="0"/>
              </a:spcAft>
              <a:buClrTx/>
              <a:buSzTx/>
              <a:tabLst/>
              <a:defRPr/>
            </a:pPr>
            <a:r>
              <a:rPr kumimoji="0" lang="pt-PT" sz="2000" b="1" i="0" u="none" strike="noStrike" kern="1200" cap="none" spc="0" normalizeH="0" baseline="0" noProof="0" dirty="0">
                <a:ln>
                  <a:noFill/>
                </a:ln>
                <a:solidFill>
                  <a:schemeClr val="tx1"/>
                </a:solidFill>
                <a:effectLst/>
                <a:uLnTx/>
                <a:uFillTx/>
                <a:latin typeface="Arial" charset="0"/>
                <a:ea typeface="+mn-ea"/>
                <a:cs typeface="Times New Roman" pitchFamily="18" charset="0"/>
              </a:rPr>
              <a:t>Como as coisas que idealizava e construia </a:t>
            </a:r>
            <a:r>
              <a:rPr kumimoji="0" lang="pt-PT" sz="2000" b="1" i="1" u="none" strike="noStrike" kern="1200" cap="none" spc="0" normalizeH="0" baseline="0" noProof="0" dirty="0">
                <a:ln>
                  <a:noFill/>
                </a:ln>
                <a:solidFill>
                  <a:srgbClr val="0070C0"/>
                </a:solidFill>
                <a:effectLst/>
                <a:uLnTx/>
                <a:uFillTx/>
                <a:latin typeface="Arial" charset="0"/>
                <a:ea typeface="+mn-ea"/>
                <a:cs typeface="Times New Roman" pitchFamily="18" charset="0"/>
              </a:rPr>
              <a:t>não funcionavam</a:t>
            </a:r>
            <a:r>
              <a:rPr kumimoji="0" lang="pt-PT" sz="2000" b="1" i="0" u="none" strike="noStrike" kern="1200" cap="none" spc="0" normalizeH="0" baseline="0" noProof="0" dirty="0">
                <a:ln>
                  <a:noFill/>
                </a:ln>
                <a:solidFill>
                  <a:schemeClr val="tx1"/>
                </a:solidFill>
                <a:effectLst/>
                <a:uLnTx/>
                <a:uFillTx/>
                <a:latin typeface="Arial" charset="0"/>
                <a:ea typeface="+mn-ea"/>
                <a:cs typeface="Times New Roman" pitchFamily="18" charset="0"/>
              </a:rPr>
              <a:t>, fazia experimentos ou </a:t>
            </a:r>
            <a:r>
              <a:rPr kumimoji="0" lang="pt-PT" sz="2000" b="1" i="1" u="none" strike="noStrike" kern="1200" cap="none" spc="0" normalizeH="0" baseline="0" noProof="0" dirty="0">
                <a:ln>
                  <a:noFill/>
                </a:ln>
                <a:solidFill>
                  <a:srgbClr val="0070C0"/>
                </a:solidFill>
                <a:effectLst/>
                <a:uLnTx/>
                <a:uFillTx/>
                <a:latin typeface="Arial" charset="0"/>
                <a:ea typeface="+mn-ea"/>
                <a:cs typeface="Times New Roman" pitchFamily="18" charset="0"/>
              </a:rPr>
              <a:t>projetava e construia </a:t>
            </a:r>
            <a:r>
              <a:rPr kumimoji="0" lang="pt-PT" sz="2000" b="1" i="0" u="none" strike="noStrike" kern="1200" cap="none" spc="0" normalizeH="0" baseline="0" noProof="0" dirty="0">
                <a:ln>
                  <a:noFill/>
                </a:ln>
                <a:solidFill>
                  <a:schemeClr val="tx1"/>
                </a:solidFill>
                <a:effectLst/>
                <a:uLnTx/>
                <a:uFillTx/>
                <a:latin typeface="Arial" charset="0"/>
                <a:ea typeface="+mn-ea"/>
                <a:cs typeface="Times New Roman" pitchFamily="18" charset="0"/>
              </a:rPr>
              <a:t>novos dispositivos para fazer funcionar, que </a:t>
            </a:r>
            <a:r>
              <a:rPr kumimoji="0" lang="pt-PT" sz="2000" b="1" i="1" u="none" strike="noStrike" kern="1200" cap="none" spc="0" normalizeH="0" baseline="0" noProof="0" dirty="0">
                <a:ln>
                  <a:noFill/>
                </a:ln>
                <a:solidFill>
                  <a:srgbClr val="0070C0"/>
                </a:solidFill>
                <a:effectLst/>
                <a:uLnTx/>
                <a:uFillTx/>
                <a:latin typeface="Arial" charset="0"/>
                <a:ea typeface="+mn-ea"/>
                <a:cs typeface="Times New Roman" pitchFamily="18" charset="0"/>
              </a:rPr>
              <a:t>também falhavam </a:t>
            </a:r>
            <a:r>
              <a:rPr kumimoji="0" lang="pt-PT" sz="2000" b="1" i="0" u="none" strike="noStrike" kern="1200" cap="none" spc="0" normalizeH="0" baseline="0" noProof="0" dirty="0">
                <a:ln>
                  <a:noFill/>
                </a:ln>
                <a:solidFill>
                  <a:schemeClr val="tx1"/>
                </a:solidFill>
                <a:effectLst/>
                <a:uLnTx/>
                <a:uFillTx/>
                <a:latin typeface="Arial" charset="0"/>
                <a:ea typeface="+mn-ea"/>
                <a:cs typeface="Times New Roman" pitchFamily="18" charset="0"/>
              </a:rPr>
              <a:t>ou não funcionavam ... </a:t>
            </a:r>
          </a:p>
          <a:p>
            <a:pPr marL="266700" marR="0" lvl="0" indent="-266700" algn="l" defTabSz="914400" rtl="0" eaLnBrk="1" fontAlgn="base" latinLnBrk="0" hangingPunct="1">
              <a:lnSpc>
                <a:spcPct val="100000"/>
              </a:lnSpc>
              <a:spcBef>
                <a:spcPct val="20000"/>
              </a:spcBef>
              <a:spcAft>
                <a:spcPct val="0"/>
              </a:spcAft>
              <a:buClrTx/>
              <a:buSzTx/>
              <a:tabLst/>
              <a:defRPr/>
            </a:pPr>
            <a:r>
              <a:rPr kumimoji="0" lang="pt-PT" sz="2000" b="1" i="0" u="none" strike="noStrike" kern="1200" cap="none" spc="0" normalizeH="0" baseline="0" noProof="0" dirty="0">
                <a:ln>
                  <a:noFill/>
                </a:ln>
                <a:solidFill>
                  <a:schemeClr val="tx1"/>
                </a:solidFill>
                <a:effectLst/>
                <a:uLnTx/>
                <a:uFillTx/>
                <a:latin typeface="Arial" charset="0"/>
                <a:ea typeface="+mn-ea"/>
                <a:cs typeface="Times New Roman" pitchFamily="18" charset="0"/>
              </a:rPr>
              <a:t>o que </a:t>
            </a:r>
            <a:r>
              <a:rPr kumimoji="0" lang="pt-PT" sz="2000" b="1" i="1" u="none" strike="noStrike" kern="1200" cap="none" spc="0" normalizeH="0" baseline="0" noProof="0" dirty="0">
                <a:ln>
                  <a:noFill/>
                </a:ln>
                <a:solidFill>
                  <a:srgbClr val="0070C0"/>
                </a:solidFill>
                <a:effectLst/>
                <a:uLnTx/>
                <a:uFillTx/>
                <a:latin typeface="Arial" charset="0"/>
                <a:ea typeface="+mn-ea"/>
                <a:cs typeface="Times New Roman" pitchFamily="18" charset="0"/>
              </a:rPr>
              <a:t>levava a novas idealizações </a:t>
            </a:r>
            <a:r>
              <a:rPr kumimoji="0" lang="pt-PT" sz="2000" b="1" i="0" u="none" strike="noStrike" kern="1200" cap="none" spc="0" normalizeH="0" baseline="0" noProof="0" dirty="0">
                <a:ln>
                  <a:noFill/>
                </a:ln>
                <a:solidFill>
                  <a:schemeClr val="tx1"/>
                </a:solidFill>
                <a:effectLst/>
                <a:uLnTx/>
                <a:uFillTx/>
                <a:latin typeface="Arial" charset="0"/>
                <a:ea typeface="+mn-ea"/>
                <a:cs typeface="Times New Roman" pitchFamily="18" charset="0"/>
              </a:rPr>
              <a:t>... </a:t>
            </a:r>
            <a:r>
              <a:rPr lang="pt-PT" sz="2000" b="1" dirty="0">
                <a:cs typeface="Times New Roman" pitchFamily="18" charset="0"/>
              </a:rPr>
              <a:t> </a:t>
            </a:r>
            <a:r>
              <a:rPr kumimoji="0" lang="pt-PT" sz="2000" b="1" i="0" u="none" strike="noStrike" kern="1200" cap="none" spc="0" normalizeH="0" baseline="0" noProof="0" dirty="0">
                <a:ln>
                  <a:noFill/>
                </a:ln>
                <a:solidFill>
                  <a:schemeClr val="tx1"/>
                </a:solidFill>
                <a:effectLst/>
                <a:uLnTx/>
                <a:uFillTx/>
                <a:latin typeface="Arial" charset="0"/>
                <a:ea typeface="+mn-ea"/>
                <a:cs typeface="Times New Roman" pitchFamily="18" charset="0"/>
              </a:rPr>
              <a:t>a </a:t>
            </a:r>
            <a:r>
              <a:rPr kumimoji="0" lang="pt-PT" sz="2000" b="1" i="1" u="none" strike="noStrike" kern="1200" cap="none" spc="0" normalizeH="0" baseline="0" noProof="0" dirty="0">
                <a:ln>
                  <a:noFill/>
                </a:ln>
                <a:solidFill>
                  <a:srgbClr val="0070C0"/>
                </a:solidFill>
                <a:effectLst/>
                <a:uLnTx/>
                <a:uFillTx/>
                <a:latin typeface="Arial" charset="0"/>
                <a:ea typeface="+mn-ea"/>
                <a:cs typeface="Times New Roman" pitchFamily="18" charset="0"/>
              </a:rPr>
              <a:t>novos projetos </a:t>
            </a:r>
            <a:r>
              <a:rPr kumimoji="0" lang="pt-PT" sz="2000" b="1" i="0" u="none" strike="noStrike" kern="1200" cap="none" spc="0" normalizeH="0" baseline="0" noProof="0" dirty="0">
                <a:ln>
                  <a:noFill/>
                </a:ln>
                <a:solidFill>
                  <a:schemeClr val="tx1"/>
                </a:solidFill>
                <a:effectLst/>
                <a:uLnTx/>
                <a:uFillTx/>
                <a:latin typeface="Arial" charset="0"/>
                <a:ea typeface="+mn-ea"/>
                <a:cs typeface="Times New Roman" pitchFamily="18" charset="0"/>
              </a:rPr>
              <a:t>...</a:t>
            </a:r>
          </a:p>
          <a:p>
            <a:pPr marL="266700" marR="0" lvl="0" indent="-266700" algn="just" defTabSz="914400" rtl="0" eaLnBrk="1" fontAlgn="base" latinLnBrk="0" hangingPunct="1">
              <a:lnSpc>
                <a:spcPct val="100000"/>
              </a:lnSpc>
              <a:spcBef>
                <a:spcPct val="20000"/>
              </a:spcBef>
              <a:spcAft>
                <a:spcPct val="0"/>
              </a:spcAft>
              <a:buClrTx/>
              <a:buSzTx/>
              <a:tabLst/>
              <a:defRPr/>
            </a:pPr>
            <a:endParaRPr kumimoji="0" lang="pt-PT" sz="800" b="0" i="0" u="none" strike="noStrike" kern="1200" cap="none" spc="0" normalizeH="0" baseline="0" noProof="0" dirty="0">
              <a:ln>
                <a:noFill/>
              </a:ln>
              <a:solidFill>
                <a:schemeClr val="tx1"/>
              </a:solidFill>
              <a:effectLst/>
              <a:uLnTx/>
              <a:uFillTx/>
              <a:latin typeface="Arial" charset="0"/>
              <a:ea typeface="+mn-ea"/>
              <a:cs typeface="Times New Roman" pitchFamily="18" charset="0"/>
            </a:endParaRPr>
          </a:p>
          <a:p>
            <a:pPr marL="266700" marR="0" lvl="0" indent="-266700" algn="l" defTabSz="914400" rtl="0" eaLnBrk="1" fontAlgn="base" latinLnBrk="0" hangingPunct="1">
              <a:lnSpc>
                <a:spcPct val="100000"/>
              </a:lnSpc>
              <a:spcBef>
                <a:spcPct val="20000"/>
              </a:spcBef>
              <a:spcAft>
                <a:spcPct val="0"/>
              </a:spcAft>
              <a:buClrTx/>
              <a:buSzTx/>
              <a:tabLst/>
              <a:defRPr/>
            </a:pPr>
            <a:r>
              <a:rPr kumimoji="0" lang="pt-PT" sz="2000" b="1" i="0" u="none" strike="noStrike" kern="1200" cap="none" spc="0" normalizeH="0" baseline="0" noProof="0" dirty="0">
                <a:ln>
                  <a:noFill/>
                </a:ln>
                <a:solidFill>
                  <a:schemeClr val="tx1"/>
                </a:solidFill>
                <a:effectLst/>
                <a:uLnTx/>
                <a:uFillTx/>
                <a:latin typeface="Arial" charset="0"/>
                <a:ea typeface="+mn-ea"/>
                <a:cs typeface="Times New Roman" pitchFamily="18" charset="0"/>
              </a:rPr>
              <a:t>Assim, </a:t>
            </a:r>
            <a:r>
              <a:rPr kumimoji="0" lang="pt-PT" sz="2000" b="1" i="0" u="none" strike="noStrike" kern="1200" cap="none" spc="0" normalizeH="0" baseline="0" noProof="0" dirty="0">
                <a:ln>
                  <a:noFill/>
                </a:ln>
                <a:solidFill>
                  <a:srgbClr val="FF0000"/>
                </a:solidFill>
                <a:effectLst/>
                <a:uLnTx/>
                <a:uFillTx/>
                <a:latin typeface="Arial" charset="0"/>
                <a:ea typeface="+mn-ea"/>
                <a:cs typeface="Times New Roman" pitchFamily="18" charset="0"/>
              </a:rPr>
              <a:t>NUNCA CONSEGUIA TERMINAR O QUE COMEÇAVA</a:t>
            </a:r>
          </a:p>
          <a:p>
            <a:pPr marL="266700" marR="0" lvl="0" indent="-266700" algn="just" defTabSz="914400" rtl="0" eaLnBrk="1" fontAlgn="base" latinLnBrk="0" hangingPunct="1">
              <a:lnSpc>
                <a:spcPct val="100000"/>
              </a:lnSpc>
              <a:spcBef>
                <a:spcPct val="20000"/>
              </a:spcBef>
              <a:spcAft>
                <a:spcPct val="0"/>
              </a:spcAft>
              <a:buClrTx/>
              <a:buSzTx/>
              <a:tabLst/>
              <a:defRPr/>
            </a:pPr>
            <a:endParaRPr kumimoji="0" lang="pt-BR" sz="20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4" name="TextBox 3"/>
          <p:cNvSpPr txBox="1">
            <a:spLocks noChangeArrowheads="1"/>
          </p:cNvSpPr>
          <p:nvPr/>
        </p:nvSpPr>
        <p:spPr bwMode="auto">
          <a:xfrm>
            <a:off x="142876" y="1128047"/>
            <a:ext cx="8786842" cy="1323975"/>
          </a:xfrm>
          <a:prstGeom prst="rect">
            <a:avLst/>
          </a:prstGeom>
          <a:solidFill>
            <a:schemeClr val="bg1"/>
          </a:solidFill>
          <a:ln w="9525">
            <a:solidFill>
              <a:srgbClr val="FF0000"/>
            </a:solidFill>
            <a:miter lim="800000"/>
            <a:headEnd/>
            <a:tailEnd/>
          </a:ln>
        </p:spPr>
        <p:txBody>
          <a:bodyPr wrap="square">
            <a:spAutoFit/>
          </a:bodyPr>
          <a:lstStyle/>
          <a:p>
            <a:pPr marL="273050" lvl="1" algn="just" defTabSz="273050"/>
            <a:r>
              <a:rPr lang="pt-PT" sz="2000" b="1" i="1" dirty="0">
                <a:solidFill>
                  <a:srgbClr val="FF0000"/>
                </a:solidFill>
                <a:ea typeface="Times New Roman" pitchFamily="18" charset="0"/>
                <a:cs typeface="Arial" charset="0"/>
              </a:rPr>
              <a:t>Se</a:t>
            </a:r>
            <a:r>
              <a:rPr lang="pt-PT" sz="2000" b="1" dirty="0">
                <a:ea typeface="Times New Roman" pitchFamily="18" charset="0"/>
                <a:cs typeface="Arial" charset="0"/>
              </a:rPr>
              <a:t> </a:t>
            </a:r>
            <a:r>
              <a:rPr lang="pt-PT" sz="1200" b="1" dirty="0">
                <a:ea typeface="Times New Roman" pitchFamily="18" charset="0"/>
                <a:cs typeface="Arial" charset="0"/>
              </a:rPr>
              <a:t>você</a:t>
            </a:r>
            <a:r>
              <a:rPr lang="pt-PT" sz="2000" b="1" dirty="0">
                <a:ea typeface="Times New Roman" pitchFamily="18" charset="0"/>
                <a:cs typeface="Arial" charset="0"/>
              </a:rPr>
              <a:t> </a:t>
            </a:r>
            <a:r>
              <a:rPr lang="pt-PT" sz="2000" b="1" i="1" dirty="0">
                <a:solidFill>
                  <a:srgbClr val="FF0000"/>
                </a:solidFill>
                <a:ea typeface="Times New Roman" pitchFamily="18" charset="0"/>
                <a:cs typeface="Arial" charset="0"/>
              </a:rPr>
              <a:t>deseja</a:t>
            </a:r>
            <a:r>
              <a:rPr lang="pt-PT" sz="2000" b="1" i="1" dirty="0">
                <a:ea typeface="Times New Roman" pitchFamily="18" charset="0"/>
                <a:cs typeface="Arial" charset="0"/>
              </a:rPr>
              <a:t> </a:t>
            </a:r>
            <a:r>
              <a:rPr lang="pt-PT" sz="1200" b="1" dirty="0">
                <a:ea typeface="Times New Roman" pitchFamily="18" charset="0"/>
                <a:cs typeface="Arial" charset="0"/>
              </a:rPr>
              <a:t>obter </a:t>
            </a:r>
            <a:r>
              <a:rPr lang="pt-PT" sz="2000" b="1" i="1" dirty="0">
                <a:solidFill>
                  <a:srgbClr val="FF0000"/>
                </a:solidFill>
                <a:ea typeface="Times New Roman" pitchFamily="18" charset="0"/>
                <a:cs typeface="Arial" charset="0"/>
              </a:rPr>
              <a:t>conhecimento</a:t>
            </a:r>
            <a:r>
              <a:rPr lang="pt-PT" sz="2000" b="1" i="1" dirty="0">
                <a:ea typeface="Times New Roman" pitchFamily="18" charset="0"/>
                <a:cs typeface="Arial" charset="0"/>
              </a:rPr>
              <a:t> </a:t>
            </a:r>
            <a:r>
              <a:rPr lang="pt-PT" sz="1200" b="1" dirty="0">
                <a:ea typeface="Times New Roman" pitchFamily="18" charset="0"/>
                <a:cs typeface="Arial" charset="0"/>
              </a:rPr>
              <a:t>sobre as formas das coisas</a:t>
            </a:r>
            <a:r>
              <a:rPr lang="pt-PT" sz="2000" b="1" dirty="0">
                <a:solidFill>
                  <a:srgbClr val="FF0000"/>
                </a:solidFill>
                <a:ea typeface="Times New Roman" pitchFamily="18" charset="0"/>
                <a:cs typeface="Arial" charset="0"/>
              </a:rPr>
              <a:t>, </a:t>
            </a:r>
            <a:r>
              <a:rPr lang="pt-PT" sz="2000" b="1" i="1" dirty="0">
                <a:solidFill>
                  <a:srgbClr val="FF0000"/>
                </a:solidFill>
                <a:ea typeface="Times New Roman" pitchFamily="18" charset="0"/>
                <a:cs typeface="Arial" charset="0"/>
              </a:rPr>
              <a:t>comece com o detalhe e somente vá</a:t>
            </a:r>
            <a:r>
              <a:rPr lang="pt-PT" sz="2000" b="1" i="1" dirty="0">
                <a:ea typeface="Times New Roman" pitchFamily="18" charset="0"/>
                <a:cs typeface="Arial" charset="0"/>
              </a:rPr>
              <a:t> </a:t>
            </a:r>
            <a:r>
              <a:rPr lang="pt-PT" sz="1200" b="1" dirty="0">
                <a:ea typeface="Times New Roman" pitchFamily="18" charset="0"/>
                <a:cs typeface="Arial" charset="0"/>
              </a:rPr>
              <a:t>de um detalhe </a:t>
            </a:r>
            <a:r>
              <a:rPr lang="pt-PT" sz="2000" b="1" i="1" dirty="0">
                <a:solidFill>
                  <a:srgbClr val="FF0000"/>
                </a:solidFill>
                <a:ea typeface="Times New Roman" pitchFamily="18" charset="0"/>
                <a:cs typeface="Arial" charset="0"/>
              </a:rPr>
              <a:t>a outro quando </a:t>
            </a:r>
            <a:r>
              <a:rPr lang="pt-PT" sz="1200" b="1" dirty="0">
                <a:ea typeface="Times New Roman" pitchFamily="18" charset="0"/>
                <a:cs typeface="Arial" charset="0"/>
              </a:rPr>
              <a:t>você </a:t>
            </a:r>
            <a:r>
              <a:rPr lang="pt-PT" sz="2000" b="1" i="1" dirty="0">
                <a:solidFill>
                  <a:srgbClr val="FF0000"/>
                </a:solidFill>
                <a:ea typeface="Times New Roman" pitchFamily="18" charset="0"/>
                <a:cs typeface="Arial" charset="0"/>
              </a:rPr>
              <a:t>tiver fixado </a:t>
            </a:r>
            <a:r>
              <a:rPr lang="pt-PT" sz="1200" b="1" dirty="0">
                <a:ea typeface="Times New Roman" pitchFamily="18" charset="0"/>
                <a:cs typeface="Arial" charset="0"/>
              </a:rPr>
              <a:t>o primeiro </a:t>
            </a:r>
            <a:r>
              <a:rPr lang="pt-PT" sz="2000" b="1" i="1" dirty="0">
                <a:solidFill>
                  <a:srgbClr val="FF0000"/>
                </a:solidFill>
                <a:ea typeface="Times New Roman" pitchFamily="18" charset="0"/>
                <a:cs typeface="Arial" charset="0"/>
              </a:rPr>
              <a:t>firmemente</a:t>
            </a:r>
            <a:r>
              <a:rPr lang="pt-PT" sz="2000" b="1" i="1" dirty="0">
                <a:ea typeface="Times New Roman" pitchFamily="18" charset="0"/>
                <a:cs typeface="Arial" charset="0"/>
              </a:rPr>
              <a:t> </a:t>
            </a:r>
            <a:r>
              <a:rPr lang="pt-PT" sz="1200" b="1" dirty="0">
                <a:ea typeface="Times New Roman" pitchFamily="18" charset="0"/>
                <a:cs typeface="Arial" charset="0"/>
              </a:rPr>
              <a:t>na sua memória </a:t>
            </a:r>
            <a:r>
              <a:rPr lang="pt-PT" sz="2000" b="1" i="1" dirty="0">
                <a:solidFill>
                  <a:srgbClr val="FF0000"/>
                </a:solidFill>
                <a:ea typeface="Times New Roman" pitchFamily="18" charset="0"/>
                <a:cs typeface="Arial" charset="0"/>
              </a:rPr>
              <a:t>e</a:t>
            </a:r>
            <a:r>
              <a:rPr lang="pt-PT" sz="2000" b="1" dirty="0">
                <a:solidFill>
                  <a:srgbClr val="FF0000"/>
                </a:solidFill>
                <a:ea typeface="Times New Roman" pitchFamily="18" charset="0"/>
                <a:cs typeface="Arial" charset="0"/>
              </a:rPr>
              <a:t> </a:t>
            </a:r>
            <a:r>
              <a:rPr lang="pt-PT" sz="1200" b="1" dirty="0">
                <a:ea typeface="Times New Roman" pitchFamily="18" charset="0"/>
                <a:cs typeface="Arial" charset="0"/>
              </a:rPr>
              <a:t>estiver </a:t>
            </a:r>
            <a:r>
              <a:rPr lang="pt-PT" sz="2000" b="1" i="1" dirty="0">
                <a:solidFill>
                  <a:srgbClr val="FF0000"/>
                </a:solidFill>
                <a:ea typeface="Times New Roman" pitchFamily="18" charset="0"/>
                <a:cs typeface="Arial" charset="0"/>
              </a:rPr>
              <a:t>bem familiarizado</a:t>
            </a:r>
            <a:r>
              <a:rPr lang="pt-PT" sz="2000" b="1" i="1" dirty="0">
                <a:ea typeface="Times New Roman" pitchFamily="18" charset="0"/>
                <a:cs typeface="Arial" charset="0"/>
              </a:rPr>
              <a:t> </a:t>
            </a:r>
            <a:r>
              <a:rPr lang="pt-PT" sz="1200" b="1" dirty="0">
                <a:ea typeface="Times New Roman" pitchFamily="18" charset="0"/>
                <a:cs typeface="Arial" charset="0"/>
              </a:rPr>
              <a:t>com ele</a:t>
            </a:r>
            <a:endParaRPr lang="pt-BR" sz="1200" b="1" i="1" dirty="0">
              <a:ea typeface="Times New Roman" pitchFamily="18" charset="0"/>
              <a:cs typeface="Arial" charset="0"/>
            </a:endParaRPr>
          </a:p>
          <a:p>
            <a:pPr marL="900113" algn="r" defTabSz="273050"/>
            <a:r>
              <a:rPr lang="pt-BR" sz="2000" b="1" i="1" dirty="0">
                <a:ea typeface="Times New Roman" pitchFamily="18" charset="0"/>
                <a:cs typeface="Arial" charset="0"/>
              </a:rPr>
              <a:t>Leonardo, Codex Trivulzianus</a:t>
            </a:r>
          </a:p>
        </p:txBody>
      </p:sp>
      <p:sp>
        <p:nvSpPr>
          <p:cNvPr id="5" name="Rectangle 4"/>
          <p:cNvSpPr>
            <a:spLocks noChangeArrowheads="1"/>
          </p:cNvSpPr>
          <p:nvPr/>
        </p:nvSpPr>
        <p:spPr bwMode="auto">
          <a:xfrm>
            <a:off x="152400" y="4695660"/>
            <a:ext cx="8839200" cy="707886"/>
          </a:xfrm>
          <a:prstGeom prst="rect">
            <a:avLst/>
          </a:prstGeom>
          <a:noFill/>
          <a:ln w="9525">
            <a:noFill/>
            <a:miter lim="800000"/>
            <a:headEnd/>
            <a:tailEnd/>
          </a:ln>
        </p:spPr>
        <p:txBody>
          <a:bodyPr>
            <a:spAutoFit/>
          </a:bodyPr>
          <a:lstStyle/>
          <a:p>
            <a:pPr algn="ctr"/>
            <a:r>
              <a:rPr lang="pt-PT" sz="4000" b="1" dirty="0">
                <a:solidFill>
                  <a:srgbClr val="FF0000"/>
                </a:solidFill>
                <a:ea typeface="Times New Roman" pitchFamily="18" charset="0"/>
                <a:cs typeface="Arial" charset="0"/>
              </a:rPr>
              <a:t>Ainda bem ! ! !</a:t>
            </a:r>
            <a:endParaRPr lang="pt-BR" sz="4000" b="1" dirty="0">
              <a:solidFill>
                <a:srgbClr val="FF0000"/>
              </a:solidFill>
              <a:ea typeface="Times New Roman" pitchFamily="18" charset="0"/>
              <a:cs typeface="Arial" charset="0"/>
            </a:endParaRPr>
          </a:p>
        </p:txBody>
      </p:sp>
      <p:sp>
        <p:nvSpPr>
          <p:cNvPr id="6" name="Rectangle 5"/>
          <p:cNvSpPr>
            <a:spLocks noChangeArrowheads="1"/>
          </p:cNvSpPr>
          <p:nvPr/>
        </p:nvSpPr>
        <p:spPr bwMode="auto">
          <a:xfrm>
            <a:off x="80963" y="5418786"/>
            <a:ext cx="8991600" cy="1132618"/>
          </a:xfrm>
          <a:prstGeom prst="rect">
            <a:avLst/>
          </a:prstGeom>
          <a:noFill/>
          <a:ln w="9525">
            <a:noFill/>
            <a:miter lim="800000"/>
            <a:headEnd/>
            <a:tailEnd/>
          </a:ln>
        </p:spPr>
        <p:txBody>
          <a:bodyPr>
            <a:spAutoFit/>
          </a:bodyPr>
          <a:lstStyle/>
          <a:p>
            <a:pPr algn="ctr">
              <a:lnSpc>
                <a:spcPct val="130000"/>
              </a:lnSpc>
            </a:pPr>
            <a:r>
              <a:rPr lang="pt-PT" sz="2400" b="1" dirty="0">
                <a:ea typeface="Times New Roman" pitchFamily="18" charset="0"/>
                <a:cs typeface="Arial" charset="0"/>
              </a:rPr>
              <a:t>Se tivesse funcionado na primeira vez ...</a:t>
            </a:r>
          </a:p>
          <a:p>
            <a:pPr algn="ctr">
              <a:lnSpc>
                <a:spcPct val="130000"/>
              </a:lnSpc>
            </a:pPr>
            <a:r>
              <a:rPr lang="pt-PT" sz="2800" b="1" i="1" dirty="0">
                <a:solidFill>
                  <a:srgbClr val="FF0000"/>
                </a:solidFill>
                <a:ea typeface="Times New Roman" pitchFamily="18" charset="0"/>
                <a:cs typeface="Arial" charset="0"/>
              </a:rPr>
              <a:t>LEONARDO</a:t>
            </a:r>
            <a:r>
              <a:rPr lang="pt-PT" sz="2800" b="1" dirty="0">
                <a:solidFill>
                  <a:srgbClr val="FF0000"/>
                </a:solidFill>
                <a:ea typeface="Times New Roman" pitchFamily="18" charset="0"/>
                <a:cs typeface="Arial" charset="0"/>
              </a:rPr>
              <a:t> NÃO TERIA  FEITO  TUDO  QUE FEZ !!!</a:t>
            </a:r>
            <a:endParaRPr lang="pt-BR" sz="2800" b="1" dirty="0">
              <a:solidFill>
                <a:srgbClr val="FF0000"/>
              </a:solidFill>
              <a:ea typeface="Times New Roman" pitchFamily="18" charset="0"/>
              <a:cs typeface="Arial" charset="0"/>
            </a:endParaRPr>
          </a:p>
        </p:txBody>
      </p:sp>
      <p:sp>
        <p:nvSpPr>
          <p:cNvPr id="7" name="TextBox 6"/>
          <p:cNvSpPr txBox="1"/>
          <p:nvPr/>
        </p:nvSpPr>
        <p:spPr>
          <a:xfrm>
            <a:off x="3071802" y="571480"/>
            <a:ext cx="2544286" cy="461665"/>
          </a:xfrm>
          <a:prstGeom prst="rect">
            <a:avLst/>
          </a:prstGeom>
          <a:noFill/>
        </p:spPr>
        <p:txBody>
          <a:bodyPr wrap="none" rtlCol="0">
            <a:spAutoFit/>
          </a:bodyPr>
          <a:lstStyle/>
          <a:p>
            <a:r>
              <a:rPr lang="pt-BR" sz="2400" b="1" dirty="0"/>
              <a:t>Como ele disse: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uiExpand="1" build="p"/>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z="3200" dirty="0"/>
              <a:t>Leonardo tinha escrito ...</a:t>
            </a:r>
          </a:p>
        </p:txBody>
      </p:sp>
      <p:sp>
        <p:nvSpPr>
          <p:cNvPr id="3" name="Rectangle 2"/>
          <p:cNvSpPr/>
          <p:nvPr/>
        </p:nvSpPr>
        <p:spPr>
          <a:xfrm>
            <a:off x="500034" y="1571612"/>
            <a:ext cx="8143932" cy="4154984"/>
          </a:xfrm>
          <a:prstGeom prst="rect">
            <a:avLst/>
          </a:prstGeom>
        </p:spPr>
        <p:txBody>
          <a:bodyPr wrap="square">
            <a:spAutoFit/>
          </a:bodyPr>
          <a:lstStyle/>
          <a:p>
            <a:pPr lvl="0" algn="just" eaLnBrk="0" hangingPunct="0"/>
            <a:r>
              <a:rPr lang="pt-BR" sz="4400" b="1" i="1" dirty="0">
                <a:solidFill>
                  <a:srgbClr val="0070C0"/>
                </a:solidFill>
                <a:latin typeface="Arial" pitchFamily="34" charset="0"/>
                <a:ea typeface="Times New Roman" pitchFamily="18" charset="0"/>
                <a:cs typeface="Arial" pitchFamily="34" charset="0"/>
              </a:rPr>
              <a:t>Eu, Leonardo, um dia </a:t>
            </a:r>
            <a:r>
              <a:rPr lang="pt-BR" sz="4400" b="1" i="1" dirty="0">
                <a:solidFill>
                  <a:srgbClr val="00B050"/>
                </a:solidFill>
                <a:latin typeface="Arial" pitchFamily="34" charset="0"/>
                <a:ea typeface="Times New Roman" pitchFamily="18" charset="0"/>
                <a:cs typeface="Arial" pitchFamily="34" charset="0"/>
              </a:rPr>
              <a:t>hei de conhecer todas as coisas </a:t>
            </a:r>
            <a:r>
              <a:rPr lang="pt-BR" sz="4400" b="1" i="1" dirty="0">
                <a:solidFill>
                  <a:srgbClr val="0070C0"/>
                </a:solidFill>
                <a:latin typeface="Arial" pitchFamily="34" charset="0"/>
                <a:ea typeface="Times New Roman" pitchFamily="18" charset="0"/>
                <a:cs typeface="Arial" pitchFamily="34" charset="0"/>
              </a:rPr>
              <a:t>e saber </a:t>
            </a:r>
            <a:r>
              <a:rPr lang="pt-BR" sz="4400" b="1" i="1" dirty="0">
                <a:solidFill>
                  <a:srgbClr val="00B050"/>
                </a:solidFill>
                <a:latin typeface="Arial" pitchFamily="34" charset="0"/>
                <a:ea typeface="Times New Roman" pitchFamily="18" charset="0"/>
                <a:cs typeface="Arial" pitchFamily="34" charset="0"/>
              </a:rPr>
              <a:t>dominar todas as artes </a:t>
            </a:r>
            <a:r>
              <a:rPr lang="pt-BR" sz="4400" b="1" i="1" dirty="0">
                <a:solidFill>
                  <a:srgbClr val="0070C0"/>
                </a:solidFill>
                <a:latin typeface="Arial" pitchFamily="34" charset="0"/>
                <a:ea typeface="Times New Roman" pitchFamily="18" charset="0"/>
                <a:cs typeface="Arial" pitchFamily="34" charset="0"/>
              </a:rPr>
              <a:t>que abrem ao homem os caminhos dos grandes </a:t>
            </a:r>
            <a:r>
              <a:rPr lang="pt-BR" sz="4400" b="1" i="1" dirty="0">
                <a:solidFill>
                  <a:srgbClr val="00B050"/>
                </a:solidFill>
                <a:latin typeface="Arial" pitchFamily="34" charset="0"/>
                <a:ea typeface="Times New Roman" pitchFamily="18" charset="0"/>
                <a:cs typeface="Arial" pitchFamily="34" charset="0"/>
              </a:rPr>
              <a:t>segredos do Universo</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mas no verso do seu último trabalho</a:t>
            </a:r>
          </a:p>
        </p:txBody>
      </p:sp>
      <p:sp>
        <p:nvSpPr>
          <p:cNvPr id="3073" name="Rectangle 1"/>
          <p:cNvSpPr>
            <a:spLocks noChangeArrowheads="1"/>
          </p:cNvSpPr>
          <p:nvPr/>
        </p:nvSpPr>
        <p:spPr bwMode="auto">
          <a:xfrm>
            <a:off x="0" y="0"/>
            <a:ext cx="31451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ea typeface="Times New Roman" pitchFamily="18" charset="0"/>
              </a:rPr>
              <a:t>   </a:t>
            </a:r>
            <a:endParaRPr kumimoji="0" lang="en-US" sz="1800" b="0" i="0" u="none" strike="noStrike" cap="none" normalizeH="0" baseline="0" dirty="0">
              <a:ln>
                <a:noFill/>
              </a:ln>
              <a:solidFill>
                <a:schemeClr val="tx1"/>
              </a:solidFill>
              <a:effectLst/>
              <a:latin typeface="Arial" pitchFamily="34" charset="0"/>
            </a:endParaRPr>
          </a:p>
        </p:txBody>
      </p:sp>
      <p:sp>
        <p:nvSpPr>
          <p:cNvPr id="4" name="Rectangle 3"/>
          <p:cNvSpPr/>
          <p:nvPr/>
        </p:nvSpPr>
        <p:spPr>
          <a:xfrm>
            <a:off x="4500562" y="785794"/>
            <a:ext cx="4286280" cy="5632311"/>
          </a:xfrm>
          <a:prstGeom prst="rect">
            <a:avLst/>
          </a:prstGeom>
        </p:spPr>
        <p:txBody>
          <a:bodyPr wrap="square">
            <a:spAutoFit/>
          </a:bodyPr>
          <a:lstStyle/>
          <a:p>
            <a:pPr lvl="0" algn="ctr"/>
            <a:r>
              <a:rPr lang="pt-BR" sz="2400" b="1" dirty="0">
                <a:solidFill>
                  <a:prstClr val="black"/>
                </a:solidFill>
                <a:latin typeface="Arial" pitchFamily="34" charset="0"/>
                <a:ea typeface="Times New Roman" pitchFamily="18" charset="0"/>
              </a:rPr>
              <a:t>escreveu...</a:t>
            </a:r>
          </a:p>
          <a:p>
            <a:pPr lvl="0" algn="ctr"/>
            <a:endParaRPr lang="pt-BR" sz="2400" b="1" dirty="0">
              <a:solidFill>
                <a:prstClr val="black"/>
              </a:solidFill>
              <a:latin typeface="Arial" pitchFamily="34" charset="0"/>
              <a:ea typeface="Times New Roman" pitchFamily="18" charset="0"/>
            </a:endParaRPr>
          </a:p>
          <a:p>
            <a:pPr lvl="0" algn="just"/>
            <a:r>
              <a:rPr lang="pt-BR" sz="2400" b="1" dirty="0">
                <a:solidFill>
                  <a:prstClr val="black"/>
                </a:solidFill>
                <a:latin typeface="Arial" pitchFamily="34" charset="0"/>
                <a:ea typeface="Times New Roman" pitchFamily="18" charset="0"/>
              </a:rPr>
              <a:t>Deus criou o mundo, por outro lado eu, </a:t>
            </a:r>
            <a:r>
              <a:rPr lang="pt-BR" sz="2400" b="1" i="1" dirty="0">
                <a:solidFill>
                  <a:prstClr val="black"/>
                </a:solidFill>
                <a:latin typeface="Arial" pitchFamily="34" charset="0"/>
                <a:ea typeface="Times New Roman" pitchFamily="18" charset="0"/>
              </a:rPr>
              <a:t>Leonardo</a:t>
            </a:r>
            <a:r>
              <a:rPr lang="pt-BR" sz="2400" b="1" dirty="0">
                <a:solidFill>
                  <a:prstClr val="black"/>
                </a:solidFill>
                <a:latin typeface="Arial" pitchFamily="34" charset="0"/>
                <a:ea typeface="Times New Roman" pitchFamily="18" charset="0"/>
              </a:rPr>
              <a:t>, nascido no mundo de Deus, partirei logo, vi seu trabalho.</a:t>
            </a:r>
          </a:p>
          <a:p>
            <a:pPr lvl="0" algn="just" eaLnBrk="0" hangingPunct="0"/>
            <a:endParaRPr lang="pt-BR" sz="2400" b="1" dirty="0">
              <a:solidFill>
                <a:prstClr val="black"/>
              </a:solidFill>
              <a:latin typeface="Arial" pitchFamily="34" charset="0"/>
              <a:ea typeface="Times New Roman" pitchFamily="18" charset="0"/>
            </a:endParaRPr>
          </a:p>
          <a:p>
            <a:pPr lvl="0" algn="just" eaLnBrk="0" hangingPunct="0"/>
            <a:r>
              <a:rPr lang="pt-BR" sz="2400" b="1" dirty="0">
                <a:solidFill>
                  <a:prstClr val="black"/>
                </a:solidFill>
                <a:latin typeface="Arial" pitchFamily="34" charset="0"/>
                <a:ea typeface="Times New Roman" pitchFamily="18" charset="0"/>
              </a:rPr>
              <a:t>Muito do que vi, </a:t>
            </a:r>
            <a:r>
              <a:rPr lang="pt-BR" sz="2400" b="1" dirty="0">
                <a:solidFill>
                  <a:prstClr val="black"/>
                </a:solidFill>
                <a:latin typeface="Arial" pitchFamily="34" charset="0"/>
              </a:rPr>
              <a:t>estudei, desenhei, descrevi e pintei. </a:t>
            </a:r>
          </a:p>
          <a:p>
            <a:pPr lvl="0" algn="just" eaLnBrk="0" hangingPunct="0"/>
            <a:endParaRPr lang="pt-BR" sz="2400" b="1" dirty="0">
              <a:solidFill>
                <a:prstClr val="black"/>
              </a:solidFill>
              <a:latin typeface="Arial" pitchFamily="34" charset="0"/>
            </a:endParaRPr>
          </a:p>
          <a:p>
            <a:pPr lvl="0" algn="just" eaLnBrk="0" hangingPunct="0"/>
            <a:r>
              <a:rPr lang="pt-BR" sz="2400" b="1" dirty="0">
                <a:solidFill>
                  <a:prstClr val="black"/>
                </a:solidFill>
                <a:latin typeface="Arial" pitchFamily="34" charset="0"/>
              </a:rPr>
              <a:t>Todavia </a:t>
            </a:r>
            <a:r>
              <a:rPr lang="pt-BR" sz="2400" b="1" i="1" dirty="0">
                <a:solidFill>
                  <a:srgbClr val="FF0000"/>
                </a:solidFill>
                <a:latin typeface="Arial" pitchFamily="34" charset="0"/>
              </a:rPr>
              <a:t>meu trabalho está incompleto</a:t>
            </a:r>
            <a:r>
              <a:rPr lang="pt-BR" sz="2400" b="1" dirty="0">
                <a:solidFill>
                  <a:prstClr val="black"/>
                </a:solidFill>
                <a:latin typeface="Arial" pitchFamily="34" charset="0"/>
              </a:rPr>
              <a:t>, somente  uma sombra da natureza, da brilhante criação de Deus.</a:t>
            </a:r>
          </a:p>
        </p:txBody>
      </p:sp>
      <p:pic>
        <p:nvPicPr>
          <p:cNvPr id="6" name="Picture 5" descr="gia39.jpg"/>
          <p:cNvPicPr>
            <a:picLocks noChangeAspect="1"/>
          </p:cNvPicPr>
          <p:nvPr/>
        </p:nvPicPr>
        <p:blipFill>
          <a:blip r:embed="rId3" cstate="print">
            <a:lum contrast="-10000"/>
          </a:blip>
          <a:srcRect l="4918" t="5104" r="3279" b="2673"/>
          <a:stretch>
            <a:fillRect/>
          </a:stretch>
        </p:blipFill>
        <p:spPr>
          <a:xfrm>
            <a:off x="198301" y="928670"/>
            <a:ext cx="4159385" cy="5357850"/>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3"/>
          <p:cNvSpPr>
            <a:spLocks noGrp="1"/>
          </p:cNvSpPr>
          <p:nvPr>
            <p:ph type="title"/>
          </p:nvPr>
        </p:nvSpPr>
        <p:spPr>
          <a:xfrm>
            <a:off x="571500" y="2357438"/>
            <a:ext cx="8072438" cy="1285875"/>
          </a:xfrm>
        </p:spPr>
        <p:txBody>
          <a:bodyPr/>
          <a:lstStyle/>
          <a:p>
            <a:r>
              <a:rPr lang="pt-BR" sz="9600" dirty="0"/>
              <a:t>então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pt-BR" sz="2000" dirty="0">
                <a:solidFill>
                  <a:srgbClr val="FF0000"/>
                </a:solidFill>
              </a:rPr>
              <a:t>LEONARDO da VINCI: Artista, Engenheiro ou Cientista?</a:t>
            </a:r>
            <a:endParaRPr lang="pt-BR" sz="2000" dirty="0"/>
          </a:p>
        </p:txBody>
      </p:sp>
      <p:sp>
        <p:nvSpPr>
          <p:cNvPr id="3" name="Title 1"/>
          <p:cNvSpPr txBox="1">
            <a:spLocks/>
          </p:cNvSpPr>
          <p:nvPr/>
        </p:nvSpPr>
        <p:spPr bwMode="auto">
          <a:xfrm>
            <a:off x="500066" y="642918"/>
            <a:ext cx="8215338" cy="2214577"/>
          </a:xfrm>
          <a:prstGeom prst="rect">
            <a:avLst/>
          </a:prstGeom>
          <a:noFill/>
          <a:ln w="9525">
            <a:noFill/>
            <a:miter lim="800000"/>
            <a:headEnd/>
            <a:tailEnd/>
          </a:ln>
        </p:spPr>
        <p:txBody>
          <a:bodyPr anchor="ctr"/>
          <a:lstStyle/>
          <a:p>
            <a:pPr algn="ctr"/>
            <a:r>
              <a:rPr lang="pt-BR" sz="3600" b="1" dirty="0">
                <a:latin typeface="Calibri" pitchFamily="34" charset="0"/>
              </a:rPr>
              <a:t>Como ARTISTA ...</a:t>
            </a:r>
          </a:p>
          <a:p>
            <a:pPr algn="ctr"/>
            <a:r>
              <a:rPr lang="pt-BR" sz="3600" b="1" dirty="0">
                <a:latin typeface="Calibri" pitchFamily="34" charset="0"/>
              </a:rPr>
              <a:t>um </a:t>
            </a:r>
            <a:r>
              <a:rPr lang="pt-BR" sz="4400" b="1" i="1" dirty="0">
                <a:solidFill>
                  <a:srgbClr val="FF0000"/>
                </a:solidFill>
                <a:latin typeface="Calibri" pitchFamily="34" charset="0"/>
              </a:rPr>
              <a:t>FRACASSADO</a:t>
            </a:r>
          </a:p>
          <a:p>
            <a:pPr algn="ctr"/>
            <a:r>
              <a:rPr lang="pt-BR" sz="2400" b="1" i="1" dirty="0">
                <a:solidFill>
                  <a:srgbClr val="FF0000"/>
                </a:solidFill>
                <a:latin typeface="Calibri" pitchFamily="34" charset="0"/>
              </a:rPr>
              <a:t>(malogrado, mal sucedido)</a:t>
            </a:r>
            <a:endParaRPr lang="pt-BR" sz="2400" b="1" dirty="0">
              <a:latin typeface="Calibri" pitchFamily="34" charset="0"/>
            </a:endParaRPr>
          </a:p>
          <a:p>
            <a:pPr lvl="1" algn="ctr"/>
            <a:r>
              <a:rPr lang="pt-BR" sz="3600" b="1" i="1" dirty="0">
                <a:solidFill>
                  <a:srgbClr val="FF0000"/>
                </a:solidFill>
                <a:latin typeface="Calibri" pitchFamily="34" charset="0"/>
              </a:rPr>
              <a:t>NÃO TERMINOU  </a:t>
            </a:r>
            <a:r>
              <a:rPr lang="pt-BR" sz="3600" b="1" dirty="0">
                <a:solidFill>
                  <a:srgbClr val="0033CC"/>
                </a:solidFill>
                <a:latin typeface="Calibri" pitchFamily="34" charset="0"/>
              </a:rPr>
              <a:t>as suas obras!</a:t>
            </a:r>
          </a:p>
        </p:txBody>
      </p:sp>
      <p:sp>
        <p:nvSpPr>
          <p:cNvPr id="5" name="Title 1"/>
          <p:cNvSpPr txBox="1">
            <a:spLocks/>
          </p:cNvSpPr>
          <p:nvPr/>
        </p:nvSpPr>
        <p:spPr bwMode="auto">
          <a:xfrm>
            <a:off x="1428728" y="2914653"/>
            <a:ext cx="6715140" cy="2514611"/>
          </a:xfrm>
          <a:prstGeom prst="rect">
            <a:avLst/>
          </a:prstGeom>
          <a:noFill/>
          <a:ln w="9525">
            <a:noFill/>
            <a:miter lim="800000"/>
            <a:headEnd/>
            <a:tailEnd/>
          </a:ln>
        </p:spPr>
        <p:txBody>
          <a:bodyPr anchor="ctr"/>
          <a:lstStyle/>
          <a:p>
            <a:pPr algn="ctr"/>
            <a:r>
              <a:rPr lang="pt-BR" sz="3600" b="1" dirty="0">
                <a:latin typeface="Calibri" pitchFamily="34" charset="0"/>
              </a:rPr>
              <a:t>Como ENGENHEIRO ...</a:t>
            </a:r>
          </a:p>
          <a:p>
            <a:pPr algn="ctr"/>
            <a:r>
              <a:rPr lang="pt-BR" sz="3600" b="1" i="1" dirty="0">
                <a:latin typeface="Calibri" pitchFamily="34" charset="0"/>
              </a:rPr>
              <a:t>também</a:t>
            </a:r>
            <a:r>
              <a:rPr lang="pt-BR" sz="4400" b="1" i="1" dirty="0">
                <a:solidFill>
                  <a:srgbClr val="FF0000"/>
                </a:solidFill>
                <a:latin typeface="Calibri" pitchFamily="34" charset="0"/>
              </a:rPr>
              <a:t> FRACASSADO</a:t>
            </a:r>
            <a:r>
              <a:rPr lang="pt-BR" sz="4400" b="1" i="1" dirty="0">
                <a:latin typeface="Calibri" pitchFamily="34" charset="0"/>
              </a:rPr>
              <a:t>...</a:t>
            </a:r>
            <a:endParaRPr lang="pt-BR" sz="3600" b="1" dirty="0">
              <a:solidFill>
                <a:srgbClr val="FF0000"/>
              </a:solidFill>
              <a:latin typeface="Calibri" pitchFamily="34" charset="0"/>
            </a:endParaRPr>
          </a:p>
          <a:p>
            <a:pPr algn="ctr"/>
            <a:r>
              <a:rPr lang="pt-BR" sz="3600" b="1" i="1" dirty="0">
                <a:solidFill>
                  <a:srgbClr val="FF0000"/>
                </a:solidFill>
                <a:latin typeface="Calibri" pitchFamily="34" charset="0"/>
              </a:rPr>
              <a:t>TUDO</a:t>
            </a:r>
            <a:r>
              <a:rPr lang="pt-BR" sz="3600" b="1" i="1" dirty="0">
                <a:solidFill>
                  <a:srgbClr val="0033CC"/>
                </a:solidFill>
                <a:latin typeface="Calibri" pitchFamily="34" charset="0"/>
              </a:rPr>
              <a:t> </a:t>
            </a:r>
            <a:r>
              <a:rPr lang="pt-BR" sz="3600" b="1" dirty="0">
                <a:solidFill>
                  <a:srgbClr val="0033CC"/>
                </a:solidFill>
                <a:latin typeface="Calibri" pitchFamily="34" charset="0"/>
              </a:rPr>
              <a:t>que projetava ou construia </a:t>
            </a:r>
            <a:r>
              <a:rPr lang="pt-BR" sz="3600" b="1" i="1" dirty="0">
                <a:solidFill>
                  <a:srgbClr val="FF0000"/>
                </a:solidFill>
                <a:latin typeface="Calibri" pitchFamily="34" charset="0"/>
              </a:rPr>
              <a:t>NÃO FUNCIONAVAM!</a:t>
            </a:r>
          </a:p>
        </p:txBody>
      </p:sp>
      <p:sp>
        <p:nvSpPr>
          <p:cNvPr id="6" name="TextBox 5"/>
          <p:cNvSpPr txBox="1"/>
          <p:nvPr/>
        </p:nvSpPr>
        <p:spPr>
          <a:xfrm>
            <a:off x="1214414" y="5572140"/>
            <a:ext cx="184731" cy="369332"/>
          </a:xfrm>
          <a:prstGeom prst="rect">
            <a:avLst/>
          </a:prstGeom>
          <a:noFill/>
        </p:spPr>
        <p:txBody>
          <a:bodyPr wrap="none" rtlCol="0">
            <a:spAutoFit/>
          </a:bodyPr>
          <a:lstStyle/>
          <a:p>
            <a:endParaRPr lang="pt-BR" dirty="0"/>
          </a:p>
        </p:txBody>
      </p:sp>
      <p:sp>
        <p:nvSpPr>
          <p:cNvPr id="7" name="TextBox 6"/>
          <p:cNvSpPr txBox="1"/>
          <p:nvPr/>
        </p:nvSpPr>
        <p:spPr>
          <a:xfrm>
            <a:off x="3324330" y="5500702"/>
            <a:ext cx="2747868" cy="1015663"/>
          </a:xfrm>
          <a:prstGeom prst="rect">
            <a:avLst/>
          </a:prstGeom>
          <a:noFill/>
        </p:spPr>
        <p:txBody>
          <a:bodyPr wrap="none" rtlCol="0">
            <a:spAutoFit/>
          </a:bodyPr>
          <a:lstStyle/>
          <a:p>
            <a:r>
              <a:rPr lang="pt-BR" sz="6000" b="1" i="1" dirty="0">
                <a:solidFill>
                  <a:srgbClr val="FF0000"/>
                </a:solidFill>
              </a:rPr>
              <a:t>MAS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582" y="57346"/>
            <a:ext cx="7092122" cy="1285859"/>
          </a:xfrm>
        </p:spPr>
        <p:txBody>
          <a:bodyPr/>
          <a:lstStyle/>
          <a:p>
            <a:pPr lvl="0"/>
            <a:r>
              <a:rPr lang="pt-BR" dirty="0"/>
              <a:t>LEONARDO </a:t>
            </a:r>
            <a:r>
              <a:rPr lang="pt-BR" dirty="0">
                <a:solidFill>
                  <a:srgbClr val="FF0000"/>
                </a:solidFill>
              </a:rPr>
              <a:t>DEIXOU</a:t>
            </a:r>
            <a:br>
              <a:rPr lang="pt-BR" dirty="0">
                <a:solidFill>
                  <a:srgbClr val="FF0000"/>
                </a:solidFill>
              </a:rPr>
            </a:br>
            <a:r>
              <a:rPr lang="pt-BR" dirty="0"/>
              <a:t>uma IMPORTANTE </a:t>
            </a:r>
            <a:r>
              <a:rPr lang="pt-BR" dirty="0">
                <a:solidFill>
                  <a:srgbClr val="0033CC"/>
                </a:solidFill>
              </a:rPr>
              <a:t>mensagem </a:t>
            </a:r>
            <a:r>
              <a:rPr lang="pt-BR" dirty="0"/>
              <a:t>(</a:t>
            </a:r>
            <a:r>
              <a:rPr lang="pt-BR" dirty="0">
                <a:solidFill>
                  <a:srgbClr val="FF0000"/>
                </a:solidFill>
              </a:rPr>
              <a:t>LIÇÃO</a:t>
            </a:r>
            <a:r>
              <a:rPr lang="pt-BR" dirty="0"/>
              <a:t>)</a:t>
            </a:r>
          </a:p>
        </p:txBody>
      </p:sp>
      <p:sp>
        <p:nvSpPr>
          <p:cNvPr id="3" name="Rectangle 3"/>
          <p:cNvSpPr txBox="1">
            <a:spLocks/>
          </p:cNvSpPr>
          <p:nvPr/>
        </p:nvSpPr>
        <p:spPr bwMode="auto">
          <a:xfrm>
            <a:off x="357188" y="2066924"/>
            <a:ext cx="8491537" cy="41481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2913" marR="0" lvl="0" indent="-442913"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pt-BR" sz="3600" b="1" i="0" u="none" strike="noStrike" kern="1200" cap="none" spc="0" normalizeH="0" baseline="0" noProof="0">
                <a:ln>
                  <a:noFill/>
                </a:ln>
                <a:solidFill>
                  <a:srgbClr val="FF0000"/>
                </a:solidFill>
                <a:effectLst/>
                <a:uLnTx/>
                <a:uFillTx/>
                <a:latin typeface="Arial" charset="0"/>
                <a:ea typeface="+mn-ea"/>
                <a:cs typeface="Arial" charset="0"/>
              </a:rPr>
              <a:t>Se não funciona ou não dá certo…</a:t>
            </a:r>
          </a:p>
          <a:p>
            <a:pPr marL="722313" marR="0" lvl="1" indent="-455613" algn="l" defTabSz="914400" rtl="0" eaLnBrk="0" fontAlgn="base" latinLnBrk="0" hangingPunct="0">
              <a:lnSpc>
                <a:spcPct val="100000"/>
              </a:lnSpc>
              <a:spcBef>
                <a:spcPct val="20000"/>
              </a:spcBef>
              <a:spcAft>
                <a:spcPct val="0"/>
              </a:spcAft>
              <a:buClrTx/>
              <a:buSzTx/>
              <a:buFont typeface="Wingdings" pitchFamily="2" charset="2"/>
              <a:buChar char="v"/>
              <a:tabLst/>
              <a:defRPr/>
            </a:pPr>
            <a:r>
              <a:rPr kumimoji="0" lang="pt-BR" sz="3600" b="1" i="1" u="none" strike="noStrike" kern="1200" cap="none" spc="0" normalizeH="0" baseline="0" noProof="0">
                <a:ln>
                  <a:noFill/>
                </a:ln>
                <a:solidFill>
                  <a:srgbClr val="FF0000"/>
                </a:solidFill>
                <a:effectLst/>
                <a:uLnTx/>
                <a:uFillTx/>
                <a:latin typeface="Arial" charset="0"/>
                <a:ea typeface="+mn-ea"/>
                <a:cs typeface="Arial" charset="0"/>
              </a:rPr>
              <a:t>Não desista !!!</a:t>
            </a:r>
          </a:p>
          <a:p>
            <a:pPr marL="722313" marR="0" lvl="1" indent="-455613" algn="l" defTabSz="914400" rtl="0" eaLnBrk="0" fontAlgn="base" latinLnBrk="0" hangingPunct="0">
              <a:lnSpc>
                <a:spcPct val="100000"/>
              </a:lnSpc>
              <a:spcBef>
                <a:spcPct val="20000"/>
              </a:spcBef>
              <a:spcAft>
                <a:spcPct val="0"/>
              </a:spcAft>
              <a:buClrTx/>
              <a:buSzTx/>
              <a:buFont typeface="Wingdings" pitchFamily="2" charset="2"/>
              <a:buChar char="v"/>
              <a:tabLst/>
              <a:defRPr/>
            </a:pPr>
            <a:r>
              <a:rPr kumimoji="0" lang="pt-BR" sz="3600" b="1" i="1" u="none" strike="noStrike" kern="1200" cap="none" spc="0" normalizeH="0" baseline="0" noProof="0">
                <a:ln>
                  <a:noFill/>
                </a:ln>
                <a:solidFill>
                  <a:srgbClr val="FF0000"/>
                </a:solidFill>
                <a:effectLst/>
                <a:uLnTx/>
                <a:uFillTx/>
                <a:latin typeface="Arial" charset="0"/>
                <a:ea typeface="+mn-ea"/>
                <a:cs typeface="Arial" charset="0"/>
              </a:rPr>
              <a:t>Pesquise para descobrir porque não deu certo</a:t>
            </a:r>
          </a:p>
          <a:p>
            <a:pPr marL="0" marR="0" lvl="1" indent="0" algn="ctr" defTabSz="914400" rtl="0" eaLnBrk="0" fontAlgn="base" latinLnBrk="0" hangingPunct="0">
              <a:lnSpc>
                <a:spcPct val="100000"/>
              </a:lnSpc>
              <a:spcBef>
                <a:spcPct val="20000"/>
              </a:spcBef>
              <a:spcAft>
                <a:spcPct val="0"/>
              </a:spcAft>
              <a:buClrTx/>
              <a:buSzTx/>
              <a:buFont typeface="Wingdings" pitchFamily="2" charset="2"/>
              <a:buNone/>
              <a:tabLst/>
              <a:defRPr/>
            </a:pPr>
            <a:r>
              <a:rPr kumimoji="0" lang="pt-BR" sz="3600" b="1" i="0" u="none" strike="noStrike" kern="1200" cap="none" spc="0" normalizeH="0" baseline="0" noProof="0">
                <a:ln>
                  <a:noFill/>
                </a:ln>
                <a:solidFill>
                  <a:schemeClr val="tx1"/>
                </a:solidFill>
                <a:effectLst/>
                <a:uLnTx/>
                <a:uFillTx/>
                <a:latin typeface="Arial" charset="0"/>
                <a:ea typeface="+mn-ea"/>
                <a:cs typeface="Arial" charset="0"/>
              </a:rPr>
              <a:t>    </a:t>
            </a:r>
          </a:p>
          <a:p>
            <a:pPr marL="0" marR="0" lvl="1" indent="0" algn="ctr" defTabSz="914400" rtl="0" eaLnBrk="0" fontAlgn="base" latinLnBrk="0" hangingPunct="0">
              <a:lnSpc>
                <a:spcPct val="100000"/>
              </a:lnSpc>
              <a:spcBef>
                <a:spcPct val="20000"/>
              </a:spcBef>
              <a:spcAft>
                <a:spcPct val="0"/>
              </a:spcAft>
              <a:buClrTx/>
              <a:buSzTx/>
              <a:buFont typeface="Wingdings" pitchFamily="2" charset="2"/>
              <a:buNone/>
              <a:tabLst/>
              <a:defRPr/>
            </a:pPr>
            <a:r>
              <a:rPr kumimoji="0" lang="pt-BR" sz="3600" b="1" i="0" u="none" strike="noStrike" kern="1200" cap="none" spc="0" normalizeH="0" baseline="0" noProof="0">
                <a:ln>
                  <a:noFill/>
                </a:ln>
                <a:solidFill>
                  <a:schemeClr val="tx1"/>
                </a:solidFill>
                <a:effectLst/>
                <a:uLnTx/>
                <a:uFillTx/>
                <a:latin typeface="Arial" charset="0"/>
                <a:ea typeface="+mn-ea"/>
                <a:cs typeface="Arial" charset="0"/>
              </a:rPr>
              <a:t>(corre-se o risco de nunca terminar...)</a:t>
            </a:r>
            <a:endParaRPr kumimoji="0" lang="pt-BR" sz="3600" b="1" i="0" u="none" strike="noStrike" kern="1200" cap="none" spc="0" normalizeH="0" baseline="0" noProof="0" dirty="0">
              <a:ln>
                <a:noFill/>
              </a:ln>
              <a:solidFill>
                <a:schemeClr val="tx1"/>
              </a:solidFill>
              <a:effectLst/>
              <a:uLnTx/>
              <a:uFillTx/>
              <a:latin typeface="Arial" charset="0"/>
              <a:ea typeface="+mn-ea"/>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Mensagem</a:t>
            </a:r>
            <a:r>
              <a:rPr lang="en-US" dirty="0"/>
              <a:t> do Tanaka</a:t>
            </a:r>
            <a:endParaRPr lang="pt-BR" dirty="0"/>
          </a:p>
        </p:txBody>
      </p:sp>
      <p:sp>
        <p:nvSpPr>
          <p:cNvPr id="3" name="Rectangle 3"/>
          <p:cNvSpPr txBox="1">
            <a:spLocks/>
          </p:cNvSpPr>
          <p:nvPr/>
        </p:nvSpPr>
        <p:spPr bwMode="auto">
          <a:xfrm>
            <a:off x="500034" y="1675031"/>
            <a:ext cx="8429684" cy="32908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33400" marR="0" lvl="0" indent="-53340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pt-BR" sz="3000" b="1" i="0" u="none" strike="noStrike" kern="1200" cap="none" spc="0" normalizeH="0" baseline="0" noProof="0" dirty="0">
                <a:ln>
                  <a:noFill/>
                </a:ln>
                <a:solidFill>
                  <a:schemeClr val="tx1"/>
                </a:solidFill>
                <a:effectLst/>
                <a:uLnTx/>
                <a:uFillTx/>
                <a:latin typeface="Arial" charset="0"/>
                <a:ea typeface="+mn-ea"/>
                <a:cs typeface="Arial" charset="0"/>
              </a:rPr>
              <a:t>É bom que dê </a:t>
            </a:r>
            <a:r>
              <a:rPr kumimoji="0" lang="pt-BR" sz="3000" b="1" i="0" u="none" strike="noStrike" kern="1200" cap="none" spc="0" normalizeH="0" baseline="0" noProof="0" dirty="0">
                <a:ln>
                  <a:noFill/>
                </a:ln>
                <a:solidFill>
                  <a:srgbClr val="0033CC"/>
                </a:solidFill>
                <a:effectLst/>
                <a:uLnTx/>
                <a:uFillTx/>
                <a:latin typeface="Arial" charset="0"/>
                <a:ea typeface="+mn-ea"/>
                <a:cs typeface="Arial" charset="0"/>
              </a:rPr>
              <a:t>ERRADO</a:t>
            </a:r>
            <a:r>
              <a:rPr kumimoji="0" lang="pt-BR" sz="3000" b="1" i="0" u="none" strike="noStrike" kern="1200" cap="none" spc="0" normalizeH="0" baseline="0" noProof="0" dirty="0">
                <a:ln>
                  <a:noFill/>
                </a:ln>
                <a:solidFill>
                  <a:schemeClr val="tx1"/>
                </a:solidFill>
                <a:effectLst/>
                <a:uLnTx/>
                <a:uFillTx/>
                <a:latin typeface="Arial" charset="0"/>
                <a:ea typeface="+mn-ea"/>
                <a:cs typeface="Arial" charset="0"/>
              </a:rPr>
              <a:t> na primeira vez …</a:t>
            </a:r>
          </a:p>
          <a:p>
            <a:pPr marL="898525" marR="0" lvl="1" indent="-365125" algn="l" defTabSz="914400" rtl="0" eaLnBrk="0" fontAlgn="base" latinLnBrk="0" hangingPunct="0">
              <a:lnSpc>
                <a:spcPct val="100000"/>
              </a:lnSpc>
              <a:spcBef>
                <a:spcPts val="1200"/>
              </a:spcBef>
              <a:spcAft>
                <a:spcPct val="0"/>
              </a:spcAft>
              <a:buClrTx/>
              <a:buSzTx/>
              <a:buFont typeface="Wingdings" pitchFamily="2" charset="2"/>
              <a:buChar char="v"/>
              <a:tabLst/>
              <a:defRPr/>
            </a:pPr>
            <a:r>
              <a:rPr kumimoji="0" lang="pt-BR" sz="2800" b="1" i="0" u="none" strike="noStrike" kern="1200" cap="none" spc="0" normalizeH="0" baseline="0" noProof="0" dirty="0">
                <a:ln>
                  <a:noFill/>
                </a:ln>
                <a:solidFill>
                  <a:schemeClr val="tx1"/>
                </a:solidFill>
                <a:effectLst/>
                <a:uLnTx/>
                <a:uFillTx/>
                <a:latin typeface="Arial" charset="0"/>
                <a:ea typeface="+mn-ea"/>
                <a:cs typeface="Arial" charset="0"/>
              </a:rPr>
              <a:t>Se der certo...</a:t>
            </a:r>
          </a:p>
          <a:p>
            <a:pPr marL="1177925" marR="0" lvl="2" indent="-365125" algn="l" defTabSz="914400" rtl="0" eaLnBrk="0" fontAlgn="base" latinLnBrk="0" hangingPunct="0">
              <a:lnSpc>
                <a:spcPct val="100000"/>
              </a:lnSpc>
              <a:spcBef>
                <a:spcPct val="20000"/>
              </a:spcBef>
              <a:spcAft>
                <a:spcPct val="0"/>
              </a:spcAft>
              <a:buClrTx/>
              <a:buSzTx/>
              <a:buFont typeface="Wingdings" pitchFamily="2" charset="2"/>
              <a:buChar char="ü"/>
              <a:tabLst/>
              <a:defRPr/>
            </a:pPr>
            <a:r>
              <a:rPr kumimoji="0" lang="pt-BR" sz="2800" b="1" i="0" u="none" strike="noStrike" kern="1200" cap="none" spc="0" normalizeH="0" baseline="0" noProof="0" dirty="0">
                <a:ln>
                  <a:noFill/>
                </a:ln>
                <a:solidFill>
                  <a:schemeClr val="tx1"/>
                </a:solidFill>
                <a:effectLst/>
                <a:uLnTx/>
                <a:uFillTx/>
                <a:latin typeface="Arial" charset="0"/>
                <a:ea typeface="+mn-ea"/>
                <a:cs typeface="Arial" charset="0"/>
              </a:rPr>
              <a:t> pode ser uma mera </a:t>
            </a:r>
            <a:r>
              <a:rPr kumimoji="0" lang="pt-BR" sz="2800" b="1" i="0" u="none" strike="noStrike" kern="1200" cap="none" spc="0" normalizeH="0" baseline="0" noProof="0" dirty="0">
                <a:ln>
                  <a:noFill/>
                </a:ln>
                <a:solidFill>
                  <a:srgbClr val="FF0000"/>
                </a:solidFill>
                <a:effectLst/>
                <a:uLnTx/>
                <a:uFillTx/>
                <a:latin typeface="Arial" charset="0"/>
                <a:ea typeface="+mn-ea"/>
                <a:cs typeface="Arial" charset="0"/>
              </a:rPr>
              <a:t>COINCIDÊNCIA ...</a:t>
            </a:r>
          </a:p>
          <a:p>
            <a:pPr marL="898525" marR="0" lvl="1" indent="-365125" algn="l" defTabSz="914400" rtl="0" eaLnBrk="0" fontAlgn="base" latinLnBrk="0" hangingPunct="0">
              <a:lnSpc>
                <a:spcPct val="100000"/>
              </a:lnSpc>
              <a:spcBef>
                <a:spcPct val="20000"/>
              </a:spcBef>
              <a:spcAft>
                <a:spcPct val="0"/>
              </a:spcAft>
              <a:buClrTx/>
              <a:buSzTx/>
              <a:buFont typeface="Wingdings" pitchFamily="2" charset="2"/>
              <a:buChar char="v"/>
              <a:tabLst/>
              <a:defRPr/>
            </a:pPr>
            <a:r>
              <a:rPr kumimoji="0" lang="pt-BR" sz="2800" b="1" i="0" u="none" strike="noStrike" kern="1200" cap="none" spc="0" normalizeH="0" baseline="0" noProof="0" dirty="0">
                <a:ln>
                  <a:noFill/>
                </a:ln>
                <a:solidFill>
                  <a:schemeClr val="tx1"/>
                </a:solidFill>
                <a:effectLst/>
                <a:uLnTx/>
                <a:uFillTx/>
                <a:latin typeface="Arial" charset="0"/>
                <a:ea typeface="+mn-ea"/>
                <a:cs typeface="Arial" charset="0"/>
              </a:rPr>
              <a:t>Se der errado </a:t>
            </a:r>
            <a:r>
              <a:rPr kumimoji="0" lang="pt-BR" sz="2800" b="1" i="1" u="none" strike="noStrike" kern="1200" cap="none" spc="0" normalizeH="0" baseline="0" noProof="0" dirty="0">
                <a:ln>
                  <a:noFill/>
                </a:ln>
                <a:solidFill>
                  <a:srgbClr val="FF0000"/>
                </a:solidFill>
                <a:effectLst/>
                <a:uLnTx/>
                <a:uFillTx/>
                <a:latin typeface="Arial" charset="0"/>
                <a:ea typeface="+mn-ea"/>
                <a:cs typeface="Arial" charset="0"/>
              </a:rPr>
              <a:t>ÓTIMO !!!</a:t>
            </a:r>
          </a:p>
          <a:p>
            <a:pPr marL="1177925" marR="0" lvl="2" indent="-365125" algn="l" defTabSz="914400" rtl="0" eaLnBrk="0" fontAlgn="base" latinLnBrk="0" hangingPunct="0">
              <a:lnSpc>
                <a:spcPct val="100000"/>
              </a:lnSpc>
              <a:spcBef>
                <a:spcPct val="20000"/>
              </a:spcBef>
              <a:spcAft>
                <a:spcPct val="0"/>
              </a:spcAft>
              <a:buClrTx/>
              <a:buSzTx/>
              <a:buFont typeface="Wingdings" pitchFamily="2" charset="2"/>
              <a:buChar char="ü"/>
              <a:tabLst/>
              <a:defRPr/>
            </a:pPr>
            <a:r>
              <a:rPr lang="pt-BR" sz="2800" b="1" dirty="0">
                <a:solidFill>
                  <a:srgbClr val="0033CC"/>
                </a:solidFill>
                <a:cs typeface="Arial" charset="0"/>
              </a:rPr>
              <a:t>V</a:t>
            </a:r>
            <a:r>
              <a:rPr kumimoji="0" lang="pt-BR" sz="2800" b="1" i="0" u="none" strike="noStrike" kern="1200" cap="none" spc="0" normalizeH="0" baseline="0" noProof="0" dirty="0" err="1">
                <a:ln>
                  <a:noFill/>
                </a:ln>
                <a:solidFill>
                  <a:srgbClr val="0033CC"/>
                </a:solidFill>
                <a:effectLst/>
                <a:uLnTx/>
                <a:uFillTx/>
                <a:latin typeface="Arial" charset="0"/>
                <a:ea typeface="+mn-ea"/>
                <a:cs typeface="Arial" charset="0"/>
              </a:rPr>
              <a:t>eja</a:t>
            </a:r>
            <a:r>
              <a:rPr kumimoji="0" lang="pt-BR" sz="2800" b="1" i="0" u="none" strike="noStrike" kern="1200" cap="none" spc="0" normalizeH="0" baseline="0" noProof="0" dirty="0">
                <a:ln>
                  <a:noFill/>
                </a:ln>
                <a:solidFill>
                  <a:srgbClr val="0033CC"/>
                </a:solidFill>
                <a:effectLst/>
                <a:uLnTx/>
                <a:uFillTx/>
                <a:latin typeface="Arial" charset="0"/>
                <a:ea typeface="+mn-ea"/>
                <a:cs typeface="Arial" charset="0"/>
              </a:rPr>
              <a:t> o exemplo do Leonardo !</a:t>
            </a:r>
          </a:p>
          <a:p>
            <a:pPr marL="1177925" marR="0" lvl="2" indent="-365125" algn="l" defTabSz="914400" rtl="0" eaLnBrk="0" fontAlgn="base" latinLnBrk="0" hangingPunct="0">
              <a:lnSpc>
                <a:spcPct val="100000"/>
              </a:lnSpc>
              <a:spcBef>
                <a:spcPct val="20000"/>
              </a:spcBef>
              <a:spcAft>
                <a:spcPct val="0"/>
              </a:spcAft>
              <a:buClrTx/>
              <a:buSzTx/>
              <a:buFont typeface="Wingdings" pitchFamily="2" charset="2"/>
              <a:buChar char="ü"/>
              <a:tabLst/>
              <a:defRPr/>
            </a:pPr>
            <a:r>
              <a:rPr kumimoji="0" lang="pt-BR" sz="2800" b="1" i="0" u="none" strike="noStrike" kern="1200" cap="none" spc="0" normalizeH="0" baseline="0" noProof="0" dirty="0">
                <a:ln>
                  <a:noFill/>
                </a:ln>
                <a:solidFill>
                  <a:srgbClr val="FF0000"/>
                </a:solidFill>
                <a:effectLst/>
                <a:uLnTx/>
                <a:uFillTx/>
                <a:latin typeface="Arial" charset="0"/>
                <a:ea typeface="+mn-ea"/>
                <a:cs typeface="Arial" charset="0"/>
              </a:rPr>
              <a:t>Pesquise</a:t>
            </a:r>
            <a:r>
              <a:rPr kumimoji="0" lang="pt-BR" sz="2800" b="1" i="0" u="none" strike="noStrike" kern="1200" cap="none" spc="0" normalizeH="0" baseline="0" noProof="0" dirty="0">
                <a:ln>
                  <a:noFill/>
                </a:ln>
                <a:solidFill>
                  <a:schemeClr val="tx1"/>
                </a:solidFill>
                <a:effectLst/>
                <a:uLnTx/>
                <a:uFillTx/>
                <a:latin typeface="Arial" charset="0"/>
                <a:ea typeface="+mn-ea"/>
                <a:cs typeface="Arial" charset="0"/>
              </a:rPr>
              <a:t> para saber </a:t>
            </a:r>
            <a:r>
              <a:rPr kumimoji="0" lang="pt-BR" sz="2800" b="1" i="0" u="none" strike="noStrike" kern="1200" cap="none" spc="0" normalizeH="0" baseline="0" noProof="0" dirty="0">
                <a:ln>
                  <a:noFill/>
                </a:ln>
                <a:solidFill>
                  <a:srgbClr val="FF0000"/>
                </a:solidFill>
                <a:effectLst/>
                <a:uLnTx/>
                <a:uFillTx/>
                <a:latin typeface="Arial" charset="0"/>
                <a:ea typeface="+mn-ea"/>
                <a:cs typeface="Arial" charset="0"/>
              </a:rPr>
              <a:t>porque</a:t>
            </a:r>
            <a:r>
              <a:rPr kumimoji="0" lang="pt-BR" sz="2800" b="1" i="0" u="none" strike="noStrike" kern="1200" cap="none" spc="0" normalizeH="0" baseline="0" noProof="0" dirty="0">
                <a:ln>
                  <a:noFill/>
                </a:ln>
                <a:solidFill>
                  <a:schemeClr val="tx1"/>
                </a:solidFill>
                <a:effectLst/>
                <a:uLnTx/>
                <a:uFillTx/>
                <a:latin typeface="Arial" charset="0"/>
                <a:ea typeface="+mn-ea"/>
                <a:cs typeface="Arial" charset="0"/>
              </a:rPr>
              <a:t> deu errado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984082" y="1766"/>
            <a:ext cx="7061981" cy="571480"/>
          </a:xfrm>
        </p:spPr>
        <p:txBody>
          <a:bodyPr/>
          <a:lstStyle/>
          <a:p>
            <a:pPr eaLnBrk="1" hangingPunct="1"/>
            <a:r>
              <a:rPr lang="pt-BR" dirty="0"/>
              <a:t>Europa no início do século XV</a:t>
            </a:r>
          </a:p>
        </p:txBody>
      </p:sp>
      <p:sp>
        <p:nvSpPr>
          <p:cNvPr id="13315" name="Content Placeholder 2"/>
          <p:cNvSpPr>
            <a:spLocks noGrp="1"/>
          </p:cNvSpPr>
          <p:nvPr>
            <p:ph idx="1"/>
          </p:nvPr>
        </p:nvSpPr>
        <p:spPr>
          <a:xfrm>
            <a:off x="196952" y="1057478"/>
            <a:ext cx="8715436" cy="4857784"/>
          </a:xfrm>
          <a:solidFill>
            <a:schemeClr val="bg1"/>
          </a:solidFill>
        </p:spPr>
        <p:txBody>
          <a:bodyPr/>
          <a:lstStyle/>
          <a:p>
            <a:pPr eaLnBrk="1" hangingPunct="1">
              <a:spcBef>
                <a:spcPct val="0"/>
              </a:spcBef>
            </a:pPr>
            <a:r>
              <a:rPr lang="pt-PT" sz="2300" b="1" dirty="0">
                <a:solidFill>
                  <a:srgbClr val="0033CC"/>
                </a:solidFill>
                <a:latin typeface="Arial" charset="0"/>
                <a:cs typeface="Arial" charset="0"/>
              </a:rPr>
              <a:t>Séc. XIV </a:t>
            </a:r>
            <a:r>
              <a:rPr lang="pt-PT" sz="2300" b="1" dirty="0">
                <a:latin typeface="Arial" charset="0"/>
                <a:cs typeface="Arial" charset="0"/>
              </a:rPr>
              <a:t>era profundamente </a:t>
            </a:r>
            <a:r>
              <a:rPr lang="pt-PT" sz="2300" b="1" dirty="0">
                <a:solidFill>
                  <a:srgbClr val="0033CC"/>
                </a:solidFill>
                <a:latin typeface="Arial" charset="0"/>
                <a:cs typeface="Arial" charset="0"/>
              </a:rPr>
              <a:t>desagradável</a:t>
            </a:r>
            <a:r>
              <a:rPr lang="pt-PT" sz="2300" b="1" dirty="0">
                <a:latin typeface="Arial" charset="0"/>
                <a:cs typeface="Arial" charset="0"/>
              </a:rPr>
              <a:t> para viver</a:t>
            </a:r>
          </a:p>
          <a:p>
            <a:pPr eaLnBrk="1" hangingPunct="1">
              <a:spcBef>
                <a:spcPct val="0"/>
              </a:spcBef>
            </a:pPr>
            <a:r>
              <a:rPr lang="pt-PT" sz="2300" b="1" dirty="0">
                <a:latin typeface="Arial" charset="0"/>
                <a:cs typeface="Arial" charset="0"/>
              </a:rPr>
              <a:t>Devastada pela </a:t>
            </a:r>
            <a:r>
              <a:rPr lang="pt-PT" sz="2300" b="1" dirty="0">
                <a:solidFill>
                  <a:srgbClr val="0033CC"/>
                </a:solidFill>
                <a:latin typeface="Arial" charset="0"/>
                <a:cs typeface="Arial" charset="0"/>
              </a:rPr>
              <a:t>peste negra </a:t>
            </a:r>
            <a:r>
              <a:rPr lang="pt-PT" sz="1600" b="1" dirty="0">
                <a:latin typeface="Arial" charset="0"/>
                <a:cs typeface="Arial" charset="0"/>
              </a:rPr>
              <a:t>(ca. 75 milhões mortos)</a:t>
            </a:r>
          </a:p>
          <a:p>
            <a:pPr eaLnBrk="1" hangingPunct="1">
              <a:spcBef>
                <a:spcPct val="0"/>
              </a:spcBef>
            </a:pPr>
            <a:r>
              <a:rPr lang="pt-BR" sz="2300" b="1" dirty="0">
                <a:latin typeface="Arial" charset="0"/>
                <a:cs typeface="Arial" charset="0"/>
              </a:rPr>
              <a:t>Fim da guerra dos cem anos entre a França e Inglaterra </a:t>
            </a:r>
            <a:r>
              <a:rPr lang="pt-BR" sz="1600" b="1" dirty="0">
                <a:latin typeface="Arial" charset="0"/>
                <a:cs typeface="Arial" charset="0"/>
              </a:rPr>
              <a:t>(1337-1453) </a:t>
            </a:r>
            <a:r>
              <a:rPr lang="pt-BR" sz="2300" b="1" dirty="0">
                <a:latin typeface="Arial" charset="0"/>
                <a:cs typeface="Arial" charset="0"/>
              </a:rPr>
              <a:t>e </a:t>
            </a:r>
            <a:r>
              <a:rPr lang="pt-BR" sz="2300" b="1" dirty="0">
                <a:solidFill>
                  <a:srgbClr val="0033CC"/>
                </a:solidFill>
                <a:latin typeface="Arial" charset="0"/>
                <a:cs typeface="Arial" charset="0"/>
              </a:rPr>
              <a:t>vivia relativa paz</a:t>
            </a:r>
            <a:r>
              <a:rPr lang="pt-BR" sz="2300" b="1" dirty="0">
                <a:latin typeface="Arial" charset="0"/>
                <a:cs typeface="Arial" charset="0"/>
              </a:rPr>
              <a:t> </a:t>
            </a:r>
            <a:r>
              <a:rPr lang="pt-BR" sz="1600" b="1" dirty="0">
                <a:latin typeface="Arial" charset="0"/>
                <a:cs typeface="Arial" charset="0"/>
              </a:rPr>
              <a:t>(embora haja reativação do expansionismo francês que atingiu Itália em 1490)</a:t>
            </a:r>
          </a:p>
          <a:p>
            <a:pPr eaLnBrk="1" hangingPunct="1">
              <a:spcBef>
                <a:spcPct val="0"/>
              </a:spcBef>
            </a:pPr>
            <a:r>
              <a:rPr lang="pt-PT" sz="2300" b="1" dirty="0">
                <a:latin typeface="Arial" charset="0"/>
                <a:cs typeface="Arial" charset="0"/>
              </a:rPr>
              <a:t>Estava saindo da </a:t>
            </a:r>
            <a:r>
              <a:rPr lang="pt-PT" sz="2300" b="1" dirty="0">
                <a:solidFill>
                  <a:srgbClr val="0033CC"/>
                </a:solidFill>
                <a:latin typeface="Arial" charset="0"/>
                <a:cs typeface="Arial" charset="0"/>
              </a:rPr>
              <a:t>“</a:t>
            </a:r>
            <a:r>
              <a:rPr lang="pt-PT" sz="2300" b="1" i="1" dirty="0">
                <a:solidFill>
                  <a:srgbClr val="0033CC"/>
                </a:solidFill>
                <a:latin typeface="Arial" charset="0"/>
                <a:cs typeface="Arial" charset="0"/>
              </a:rPr>
              <a:t>Idade das Trevas”</a:t>
            </a:r>
          </a:p>
          <a:p>
            <a:pPr marL="531813" lvl="1" indent="-258763" eaLnBrk="1" hangingPunct="1">
              <a:spcBef>
                <a:spcPct val="0"/>
              </a:spcBef>
            </a:pPr>
            <a:r>
              <a:rPr lang="pt-BR" sz="2300" b="1" dirty="0">
                <a:latin typeface="Arial" charset="0"/>
                <a:cs typeface="Arial" charset="0"/>
              </a:rPr>
              <a:t>Poucos que pensavam eram excluídos como feiticeiros</a:t>
            </a:r>
          </a:p>
          <a:p>
            <a:pPr marL="531813" lvl="1" indent="-258763" eaLnBrk="1" hangingPunct="1">
              <a:spcBef>
                <a:spcPct val="0"/>
              </a:spcBef>
            </a:pPr>
            <a:r>
              <a:rPr lang="pt-BR" sz="2300" b="1" dirty="0">
                <a:latin typeface="Arial" charset="0"/>
                <a:cs typeface="Arial" charset="0"/>
              </a:rPr>
              <a:t>Ressurgia vagarosamente das sombras e opressão da religião que desencorajava inovação</a:t>
            </a:r>
          </a:p>
          <a:p>
            <a:pPr marL="531813" lvl="1" indent="-258763" eaLnBrk="1" hangingPunct="1">
              <a:spcBef>
                <a:spcPct val="0"/>
              </a:spcBef>
            </a:pPr>
            <a:r>
              <a:rPr lang="pt-BR" sz="2300" b="1" dirty="0">
                <a:solidFill>
                  <a:srgbClr val="3333FF"/>
                </a:solidFill>
                <a:latin typeface="Arial" charset="0"/>
                <a:cs typeface="Arial" charset="0"/>
              </a:rPr>
              <a:t>Gradualmente surgiram intelectuais</a:t>
            </a:r>
          </a:p>
          <a:p>
            <a:pPr eaLnBrk="1" hangingPunct="1">
              <a:spcBef>
                <a:spcPct val="0"/>
              </a:spcBef>
            </a:pPr>
            <a:r>
              <a:rPr lang="pt-PT" sz="2300" b="1" dirty="0">
                <a:solidFill>
                  <a:srgbClr val="3333FF"/>
                </a:solidFill>
                <a:latin typeface="Arial" charset="0"/>
                <a:cs typeface="Arial" charset="0"/>
              </a:rPr>
              <a:t>Pintura, literatura e progresso começaram a ganhar importância</a:t>
            </a:r>
          </a:p>
          <a:p>
            <a:pPr eaLnBrk="1" hangingPunct="1">
              <a:spcBef>
                <a:spcPct val="0"/>
              </a:spcBef>
            </a:pPr>
            <a:r>
              <a:rPr lang="pt-PT" sz="2300" b="1" dirty="0">
                <a:latin typeface="Arial" charset="0"/>
                <a:cs typeface="Arial" charset="0"/>
              </a:rPr>
              <a:t>Estava começando o </a:t>
            </a:r>
            <a:r>
              <a:rPr lang="pt-PT" b="1" i="1" dirty="0">
                <a:solidFill>
                  <a:srgbClr val="FF0000"/>
                </a:solidFill>
                <a:latin typeface="Arial" charset="0"/>
                <a:cs typeface="Arial" charset="0"/>
              </a:rPr>
              <a:t>RENASCIMENTO</a:t>
            </a:r>
            <a:r>
              <a:rPr lang="pt-PT" sz="2300" b="1" dirty="0">
                <a:solidFill>
                  <a:srgbClr val="FF0000"/>
                </a:solidFill>
                <a:latin typeface="Arial" charset="0"/>
                <a:cs typeface="Arial" charset="0"/>
              </a:rPr>
              <a:t> </a:t>
            </a:r>
            <a:r>
              <a:rPr lang="pt-PT" sz="2300" b="1" dirty="0">
                <a:latin typeface="Arial" charset="0"/>
                <a:cs typeface="Arial" charset="0"/>
              </a:rPr>
              <a:t>(</a:t>
            </a:r>
            <a:r>
              <a:rPr lang="pt-PT" sz="2300" b="1" i="1" dirty="0">
                <a:latin typeface="Arial" charset="0"/>
                <a:cs typeface="Arial" charset="0"/>
              </a:rPr>
              <a:t>Rinascita</a:t>
            </a:r>
            <a:r>
              <a:rPr lang="pt-PT" sz="2300" b="1" dirty="0">
                <a:latin typeface="Arial" charset="0"/>
                <a:cs typeface="Arial" charset="0"/>
              </a:rPr>
              <a:t>)</a:t>
            </a:r>
            <a:endParaRPr lang="pt-BR" sz="2300"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31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1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31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31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31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3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uiExpand="1" build="p" bldLvl="2"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775" y="35423"/>
            <a:ext cx="6968929" cy="703661"/>
          </a:xfrm>
        </p:spPr>
        <p:txBody>
          <a:bodyPr/>
          <a:lstStyle/>
          <a:p>
            <a:r>
              <a:rPr lang="pt-BR" sz="2400" dirty="0"/>
              <a:t>Por que Leonardo não fez </a:t>
            </a:r>
            <a:r>
              <a:rPr lang="pt-BR" sz="2400" dirty="0">
                <a:solidFill>
                  <a:srgbClr val="FF0000"/>
                </a:solidFill>
              </a:rPr>
              <a:t>nenhum</a:t>
            </a:r>
            <a:r>
              <a:rPr lang="pt-BR" sz="2400" dirty="0"/>
              <a:t> trabalho no campo da química (</a:t>
            </a:r>
            <a:r>
              <a:rPr lang="pt-BR" sz="2400" dirty="0" err="1">
                <a:solidFill>
                  <a:srgbClr val="FF0000"/>
                </a:solidFill>
              </a:rPr>
              <a:t>al</a:t>
            </a:r>
            <a:r>
              <a:rPr lang="pt-BR" sz="2400" dirty="0">
                <a:solidFill>
                  <a:srgbClr val="FF0000"/>
                </a:solidFill>
              </a:rPr>
              <a:t> </a:t>
            </a:r>
            <a:r>
              <a:rPr lang="pt-BR" sz="2400" dirty="0" err="1">
                <a:solidFill>
                  <a:srgbClr val="FF0000"/>
                </a:solidFill>
              </a:rPr>
              <a:t>quimia</a:t>
            </a:r>
            <a:r>
              <a:rPr lang="pt-BR" sz="2400" dirty="0"/>
              <a:t>) ?</a:t>
            </a:r>
          </a:p>
        </p:txBody>
      </p:sp>
      <p:sp>
        <p:nvSpPr>
          <p:cNvPr id="4" name="Text Box 6"/>
          <p:cNvSpPr txBox="1">
            <a:spLocks noChangeArrowheads="1"/>
          </p:cNvSpPr>
          <p:nvPr/>
        </p:nvSpPr>
        <p:spPr bwMode="auto">
          <a:xfrm>
            <a:off x="357188" y="1080398"/>
            <a:ext cx="8534400" cy="1200150"/>
          </a:xfrm>
          <a:prstGeom prst="rect">
            <a:avLst/>
          </a:prstGeom>
          <a:noFill/>
          <a:ln w="9525">
            <a:noFill/>
            <a:miter lim="800000"/>
            <a:headEnd/>
            <a:tailEnd/>
          </a:ln>
          <a:effectLst/>
        </p:spPr>
        <p:txBody>
          <a:bodyPr>
            <a:spAutoFit/>
          </a:bodyPr>
          <a:lstStyle/>
          <a:p>
            <a:pPr>
              <a:defRPr/>
            </a:pPr>
            <a:r>
              <a:rPr lang="pt-BR" b="1" dirty="0"/>
              <a:t>Certa</a:t>
            </a:r>
            <a:r>
              <a:rPr lang="en-US" b="1" dirty="0"/>
              <a:t> </a:t>
            </a:r>
            <a:r>
              <a:rPr lang="pt-BR" b="1" dirty="0"/>
              <a:t>vez procurando material para fazer tinta Leonardo escreveu:</a:t>
            </a:r>
          </a:p>
          <a:p>
            <a:pPr marL="365125">
              <a:defRPr/>
            </a:pPr>
            <a:r>
              <a:rPr lang="pt-BR" b="1" i="1" dirty="0"/>
              <a:t>"Tome-se óleo de cipreste, que então deve ser </a:t>
            </a:r>
            <a:r>
              <a:rPr lang="pt-BR" b="1" i="1" dirty="0">
                <a:solidFill>
                  <a:srgbClr val="FF0000"/>
                </a:solidFill>
              </a:rPr>
              <a:t>destilado</a:t>
            </a:r>
            <a:r>
              <a:rPr lang="pt-BR" b="1" i="1" dirty="0"/>
              <a:t>… prepare um grande vaso no qual deve pôr o óleo destilado, com água bastante para lhe dar uma cor âmbar. Cubra bem, de modo que não evapore…"</a:t>
            </a:r>
          </a:p>
        </p:txBody>
      </p:sp>
      <p:pic>
        <p:nvPicPr>
          <p:cNvPr id="5" name="Picture 7" descr="C:\Documents and Settings\dktanaka_2\My Documents\0_0_Leonardo_Palestra\Maquinas\Maquina\alambicco2_d.jpg"/>
          <p:cNvPicPr>
            <a:picLocks noChangeAspect="1" noChangeArrowheads="1"/>
          </p:cNvPicPr>
          <p:nvPr/>
        </p:nvPicPr>
        <p:blipFill>
          <a:blip r:embed="rId3" cstate="print">
            <a:lum bright="-30000" contrast="40000"/>
          </a:blip>
          <a:srcRect l="1778" b="18266"/>
          <a:stretch>
            <a:fillRect/>
          </a:stretch>
        </p:blipFill>
        <p:spPr bwMode="auto">
          <a:xfrm>
            <a:off x="871538" y="3652148"/>
            <a:ext cx="914400" cy="1092200"/>
          </a:xfrm>
          <a:prstGeom prst="rect">
            <a:avLst/>
          </a:prstGeom>
          <a:noFill/>
          <a:ln w="9525">
            <a:solidFill>
              <a:schemeClr val="tx1"/>
            </a:solidFill>
            <a:miter lim="800000"/>
            <a:headEnd/>
            <a:tailEnd/>
          </a:ln>
        </p:spPr>
      </p:pic>
      <p:grpSp>
        <p:nvGrpSpPr>
          <p:cNvPr id="6" name="Group 5"/>
          <p:cNvGrpSpPr/>
          <p:nvPr/>
        </p:nvGrpSpPr>
        <p:grpSpPr>
          <a:xfrm>
            <a:off x="857250" y="3652148"/>
            <a:ext cx="2357438" cy="2509838"/>
            <a:chOff x="857250" y="4000500"/>
            <a:chExt cx="2357438" cy="2509838"/>
          </a:xfrm>
        </p:grpSpPr>
        <p:pic>
          <p:nvPicPr>
            <p:cNvPr id="7" name="Picture 8" descr="C:\Documents and Settings\dktanaka_2\My Documents\0_0_Leonardo_Palestra\Maquinas\Maquina\forno_d.jpg"/>
            <p:cNvPicPr>
              <a:picLocks noChangeAspect="1" noChangeArrowheads="1"/>
            </p:cNvPicPr>
            <p:nvPr/>
          </p:nvPicPr>
          <p:blipFill>
            <a:blip r:embed="rId4" cstate="print">
              <a:lum bright="-20000" contrast="40000"/>
            </a:blip>
            <a:srcRect l="12666" t="3847" r="19333" b="24359"/>
            <a:stretch>
              <a:fillRect/>
            </a:stretch>
          </p:blipFill>
          <p:spPr bwMode="auto">
            <a:xfrm>
              <a:off x="857250" y="5214938"/>
              <a:ext cx="2357438" cy="1295400"/>
            </a:xfrm>
            <a:prstGeom prst="rect">
              <a:avLst/>
            </a:prstGeom>
            <a:noFill/>
            <a:ln w="9525">
              <a:solidFill>
                <a:schemeClr val="tx1"/>
              </a:solidFill>
              <a:miter lim="800000"/>
              <a:headEnd/>
              <a:tailEnd/>
            </a:ln>
          </p:spPr>
        </p:pic>
        <p:pic>
          <p:nvPicPr>
            <p:cNvPr id="8" name="Picture 9" descr="C:\Documents and Settings\dktanaka_2\My Documents\0_0_Leonardo_Palestra\Maquinas\Maquina\studio_forno_d.jpg"/>
            <p:cNvPicPr>
              <a:picLocks noChangeAspect="1" noChangeArrowheads="1"/>
            </p:cNvPicPr>
            <p:nvPr/>
          </p:nvPicPr>
          <p:blipFill>
            <a:blip r:embed="rId5" cstate="print">
              <a:lum bright="-20000" contrast="40000"/>
            </a:blip>
            <a:srcRect l="9334" t="9169"/>
            <a:stretch>
              <a:fillRect/>
            </a:stretch>
          </p:blipFill>
          <p:spPr bwMode="auto">
            <a:xfrm>
              <a:off x="2428865" y="4000500"/>
              <a:ext cx="714375" cy="1109663"/>
            </a:xfrm>
            <a:prstGeom prst="rect">
              <a:avLst/>
            </a:prstGeom>
            <a:noFill/>
            <a:ln w="9525">
              <a:solidFill>
                <a:schemeClr val="tx1"/>
              </a:solidFill>
              <a:miter lim="800000"/>
              <a:headEnd/>
              <a:tailEnd/>
            </a:ln>
          </p:spPr>
        </p:pic>
      </p:grpSp>
      <p:sp>
        <p:nvSpPr>
          <p:cNvPr id="9" name="Text Box 10"/>
          <p:cNvSpPr txBox="1">
            <a:spLocks noChangeArrowheads="1"/>
          </p:cNvSpPr>
          <p:nvPr/>
        </p:nvSpPr>
        <p:spPr bwMode="auto">
          <a:xfrm>
            <a:off x="3397250" y="4247461"/>
            <a:ext cx="5532438" cy="1262062"/>
          </a:xfrm>
          <a:prstGeom prst="rect">
            <a:avLst/>
          </a:prstGeom>
          <a:noFill/>
          <a:ln w="9525">
            <a:noFill/>
            <a:miter lim="800000"/>
            <a:headEnd/>
            <a:tailEnd/>
          </a:ln>
        </p:spPr>
        <p:txBody>
          <a:bodyPr wrap="none">
            <a:spAutoFit/>
          </a:bodyPr>
          <a:lstStyle/>
          <a:p>
            <a:pPr algn="ctr"/>
            <a:r>
              <a:rPr lang="pt-BR" sz="2400" b="1" dirty="0"/>
              <a:t>Trabalhos químicos estão perdidos?</a:t>
            </a:r>
            <a:endParaRPr lang="pt-BR" sz="2400" b="1" dirty="0">
              <a:solidFill>
                <a:srgbClr val="FF0000"/>
              </a:solidFill>
            </a:endParaRPr>
          </a:p>
          <a:p>
            <a:pPr algn="ctr"/>
            <a:r>
              <a:rPr lang="pt-BR" sz="2400" b="1" dirty="0"/>
              <a:t>ou</a:t>
            </a:r>
          </a:p>
          <a:p>
            <a:pPr algn="ctr"/>
            <a:r>
              <a:rPr lang="pt-BR" sz="2800" b="1" dirty="0">
                <a:solidFill>
                  <a:srgbClr val="FF0000"/>
                </a:solidFill>
              </a:rPr>
              <a:t>Foi porque nada deu errado?</a:t>
            </a:r>
          </a:p>
        </p:txBody>
      </p:sp>
      <p:sp>
        <p:nvSpPr>
          <p:cNvPr id="10" name="Rectangle 9"/>
          <p:cNvSpPr/>
          <p:nvPr/>
        </p:nvSpPr>
        <p:spPr>
          <a:xfrm>
            <a:off x="357188" y="2151961"/>
            <a:ext cx="8572500" cy="1754187"/>
          </a:xfrm>
          <a:prstGeom prst="rect">
            <a:avLst/>
          </a:prstGeom>
        </p:spPr>
        <p:txBody>
          <a:bodyPr>
            <a:spAutoFit/>
          </a:bodyPr>
          <a:lstStyle/>
          <a:p>
            <a:pPr>
              <a:defRPr/>
            </a:pPr>
            <a:r>
              <a:rPr lang="pt-BR" b="1" dirty="0"/>
              <a:t>Ou uma receita menos ortodoxa:</a:t>
            </a:r>
          </a:p>
          <a:p>
            <a:pPr marL="365125">
              <a:defRPr/>
            </a:pPr>
            <a:r>
              <a:rPr lang="pt-BR" b="1" i="1" dirty="0"/>
              <a:t>"Pode-se fazer sais (pigmentos) com </a:t>
            </a:r>
            <a:r>
              <a:rPr lang="pt-BR" b="1" i="1" dirty="0">
                <a:solidFill>
                  <a:srgbClr val="0033CC"/>
                </a:solidFill>
              </a:rPr>
              <a:t>excrementos humanos </a:t>
            </a:r>
            <a:r>
              <a:rPr lang="pt-BR" b="1" i="1" dirty="0"/>
              <a:t>… </a:t>
            </a:r>
            <a:r>
              <a:rPr lang="pt-BR" b="1" i="1" dirty="0">
                <a:solidFill>
                  <a:srgbClr val="FF0000"/>
                </a:solidFill>
              </a:rPr>
              <a:t>queimados, calcinados</a:t>
            </a:r>
            <a:r>
              <a:rPr lang="pt-BR" b="1" i="1" dirty="0"/>
              <a:t>, armazenados e secados em fogo baixo; qualquer excremento produzirá sal dessa maneira, e uma vez destilados esses sais são muito cáusticos…"</a:t>
            </a:r>
          </a:p>
          <a:p>
            <a:pPr algn="r">
              <a:defRPr/>
            </a:pPr>
            <a:r>
              <a:rPr lang="pt-BR" b="1" dirty="0"/>
              <a:t>Manuscrito 2038, f 23 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1643050"/>
            <a:ext cx="8001056" cy="3286148"/>
          </a:xfrm>
        </p:spPr>
        <p:txBody>
          <a:bodyPr/>
          <a:lstStyle/>
          <a:p>
            <a:r>
              <a:rPr lang="pt-BR" sz="5400" dirty="0"/>
              <a:t>Redescobrindo </a:t>
            </a:r>
            <a:br>
              <a:rPr lang="pt-BR" sz="5400" dirty="0"/>
            </a:br>
            <a:r>
              <a:rPr lang="pt-BR" sz="5400" dirty="0"/>
              <a:t>da Vinci</a:t>
            </a:r>
            <a:br>
              <a:rPr lang="pt-BR" sz="5400" dirty="0"/>
            </a:br>
            <a:r>
              <a:rPr lang="pt-BR" sz="5400" dirty="0"/>
              <a:t>no século XXI</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a:t>Pathfinder - NASA</a:t>
            </a:r>
            <a:endParaRPr lang="pt-BR" dirty="0"/>
          </a:p>
        </p:txBody>
      </p:sp>
      <p:pic>
        <p:nvPicPr>
          <p:cNvPr id="50180" name="Picture 5" descr="Automovel.jpg"/>
          <p:cNvPicPr>
            <a:picLocks noChangeAspect="1"/>
          </p:cNvPicPr>
          <p:nvPr/>
        </p:nvPicPr>
        <p:blipFill>
          <a:blip r:embed="rId5" cstate="print">
            <a:lum bright="-30000" contrast="40000"/>
          </a:blip>
          <a:srcRect r="1960"/>
          <a:stretch>
            <a:fillRect/>
          </a:stretch>
        </p:blipFill>
        <p:spPr bwMode="auto">
          <a:xfrm>
            <a:off x="571472" y="705841"/>
            <a:ext cx="3571900" cy="5723555"/>
          </a:xfrm>
          <a:prstGeom prst="rect">
            <a:avLst/>
          </a:prstGeom>
          <a:noFill/>
          <a:ln w="9525">
            <a:solidFill>
              <a:schemeClr val="tx1"/>
            </a:solidFill>
            <a:miter lim="800000"/>
            <a:headEnd/>
            <a:tailEnd/>
          </a:ln>
        </p:spPr>
      </p:pic>
      <p:sp>
        <p:nvSpPr>
          <p:cNvPr id="8" name="TextBox 7"/>
          <p:cNvSpPr txBox="1"/>
          <p:nvPr/>
        </p:nvSpPr>
        <p:spPr>
          <a:xfrm>
            <a:off x="2606861" y="6143644"/>
            <a:ext cx="1536511" cy="276999"/>
          </a:xfrm>
          <a:prstGeom prst="rect">
            <a:avLst/>
          </a:prstGeom>
          <a:solidFill>
            <a:schemeClr val="bg1"/>
          </a:solidFill>
        </p:spPr>
        <p:txBody>
          <a:bodyPr wrap="none" rtlCol="0">
            <a:spAutoFit/>
          </a:bodyPr>
          <a:lstStyle/>
          <a:p>
            <a:r>
              <a:rPr lang="en-US" sz="1200" b="1" dirty="0"/>
              <a:t>C. </a:t>
            </a:r>
            <a:r>
              <a:rPr lang="en-US" sz="1200" b="1" dirty="0" err="1"/>
              <a:t>Atlan</a:t>
            </a:r>
            <a:r>
              <a:rPr lang="en-US" sz="1200" b="1" dirty="0"/>
              <a:t>  f.295 v.-a.</a:t>
            </a:r>
          </a:p>
        </p:txBody>
      </p:sp>
      <p:grpSp>
        <p:nvGrpSpPr>
          <p:cNvPr id="18" name="Group 17"/>
          <p:cNvGrpSpPr/>
          <p:nvPr/>
        </p:nvGrpSpPr>
        <p:grpSpPr>
          <a:xfrm>
            <a:off x="6929454" y="4429132"/>
            <a:ext cx="2000232" cy="2022289"/>
            <a:chOff x="6929454" y="4429132"/>
            <a:chExt cx="2000232" cy="2022289"/>
          </a:xfrm>
        </p:grpSpPr>
        <p:pic>
          <p:nvPicPr>
            <p:cNvPr id="15" name="Picture 14" descr="Mars_rover.jpg"/>
            <p:cNvPicPr>
              <a:picLocks noChangeAspect="1"/>
            </p:cNvPicPr>
            <p:nvPr/>
          </p:nvPicPr>
          <p:blipFill>
            <a:blip r:embed="rId6" cstate="print">
              <a:lum bright="-10000" contrast="10000"/>
            </a:blip>
            <a:stretch>
              <a:fillRect/>
            </a:stretch>
          </p:blipFill>
          <p:spPr>
            <a:xfrm>
              <a:off x="6929454" y="4429132"/>
              <a:ext cx="2000232" cy="2021376"/>
            </a:xfrm>
            <a:prstGeom prst="rect">
              <a:avLst/>
            </a:prstGeom>
            <a:ln>
              <a:solidFill>
                <a:schemeClr val="accent1"/>
              </a:solidFill>
            </a:ln>
          </p:spPr>
        </p:pic>
        <p:sp>
          <p:nvSpPr>
            <p:cNvPr id="16" name="TextBox 15"/>
            <p:cNvSpPr txBox="1"/>
            <p:nvPr/>
          </p:nvSpPr>
          <p:spPr>
            <a:xfrm>
              <a:off x="6990185" y="6143644"/>
              <a:ext cx="582211" cy="307777"/>
            </a:xfrm>
            <a:prstGeom prst="rect">
              <a:avLst/>
            </a:prstGeom>
            <a:solidFill>
              <a:schemeClr val="bg1"/>
            </a:solidFill>
          </p:spPr>
          <p:txBody>
            <a:bodyPr wrap="square" rtlCol="0">
              <a:spAutoFit/>
            </a:bodyPr>
            <a:lstStyle/>
            <a:p>
              <a:r>
                <a:rPr lang="pt-BR" sz="1400" b="1" dirty="0"/>
                <a:t>2000</a:t>
              </a:r>
            </a:p>
          </p:txBody>
        </p:sp>
      </p:grpSp>
      <p:grpSp>
        <p:nvGrpSpPr>
          <p:cNvPr id="10" name="Group 17"/>
          <p:cNvGrpSpPr/>
          <p:nvPr/>
        </p:nvGrpSpPr>
        <p:grpSpPr>
          <a:xfrm>
            <a:off x="642910" y="4440818"/>
            <a:ext cx="6000792" cy="1987068"/>
            <a:chOff x="714348" y="4442328"/>
            <a:chExt cx="6000792" cy="1987068"/>
          </a:xfrm>
        </p:grpSpPr>
        <p:pic>
          <p:nvPicPr>
            <p:cNvPr id="14" name="Picture 13" descr="Carro_leonardo.jpg"/>
            <p:cNvPicPr>
              <a:picLocks noChangeAspect="1"/>
            </p:cNvPicPr>
            <p:nvPr/>
          </p:nvPicPr>
          <p:blipFill>
            <a:blip r:embed="rId7" cstate="print">
              <a:lum bright="-10000" contrast="10000"/>
            </a:blip>
            <a:stretch>
              <a:fillRect/>
            </a:stretch>
          </p:blipFill>
          <p:spPr>
            <a:xfrm>
              <a:off x="4357686" y="4442328"/>
              <a:ext cx="2357454" cy="1987068"/>
            </a:xfrm>
            <a:prstGeom prst="rect">
              <a:avLst/>
            </a:prstGeom>
            <a:ln>
              <a:solidFill>
                <a:schemeClr val="accent1"/>
              </a:solidFill>
            </a:ln>
          </p:spPr>
        </p:pic>
        <p:sp>
          <p:nvSpPr>
            <p:cNvPr id="17" name="TextBox 16"/>
            <p:cNvSpPr txBox="1"/>
            <p:nvPr/>
          </p:nvSpPr>
          <p:spPr>
            <a:xfrm>
              <a:off x="714348" y="6073716"/>
              <a:ext cx="830677" cy="307777"/>
            </a:xfrm>
            <a:prstGeom prst="rect">
              <a:avLst/>
            </a:prstGeom>
            <a:solidFill>
              <a:schemeClr val="bg1"/>
            </a:solidFill>
          </p:spPr>
          <p:txBody>
            <a:bodyPr wrap="none" rtlCol="0">
              <a:spAutoFit/>
            </a:bodyPr>
            <a:lstStyle/>
            <a:p>
              <a:r>
                <a:rPr lang="pt-BR" sz="1400" b="1" dirty="0" err="1"/>
                <a:t>ca</a:t>
              </a:r>
              <a:r>
                <a:rPr lang="pt-BR" sz="1400" b="1" dirty="0"/>
                <a:t>.1500</a:t>
              </a:r>
            </a:p>
          </p:txBody>
        </p:sp>
      </p:grpSp>
      <p:pic>
        <p:nvPicPr>
          <p:cNvPr id="19" name="Carro_leonardo_editado.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8" cstate="print">
            <a:lum contrast="10000"/>
          </a:blip>
          <a:stretch>
            <a:fillRect/>
          </a:stretch>
        </p:blipFill>
        <p:spPr>
          <a:xfrm>
            <a:off x="4303986" y="685800"/>
            <a:ext cx="4624572" cy="3468429"/>
          </a:xfrm>
          <a:prstGeom prst="rect">
            <a:avLst/>
          </a:prstGeom>
        </p:spPr>
      </p:pic>
      <p:sp>
        <p:nvSpPr>
          <p:cNvPr id="12" name="TextBox 3">
            <a:extLst>
              <a:ext uri="{FF2B5EF4-FFF2-40B4-BE49-F238E27FC236}">
                <a16:creationId xmlns:a16="http://schemas.microsoft.com/office/drawing/2014/main" id="{4F80447F-6363-472E-BCC7-8CBB9080EBF2}"/>
              </a:ext>
            </a:extLst>
          </p:cNvPr>
          <p:cNvSpPr txBox="1">
            <a:spLocks noChangeArrowheads="1"/>
          </p:cNvSpPr>
          <p:nvPr/>
        </p:nvSpPr>
        <p:spPr bwMode="auto">
          <a:xfrm>
            <a:off x="1211323" y="5400511"/>
            <a:ext cx="2577950" cy="461665"/>
          </a:xfrm>
          <a:prstGeom prst="rect">
            <a:avLst/>
          </a:prstGeom>
          <a:solidFill>
            <a:schemeClr val="bg1"/>
          </a:solidFill>
          <a:ln w="9525">
            <a:noFill/>
            <a:miter lim="800000"/>
            <a:headEnd/>
            <a:tailEnd/>
          </a:ln>
        </p:spPr>
        <p:txBody>
          <a:bodyPr wrap="none">
            <a:spAutoFit/>
          </a:bodyPr>
          <a:lstStyle/>
          <a:p>
            <a:r>
              <a:rPr lang="pt-BR" sz="2400" b="1" i="1" dirty="0">
                <a:solidFill>
                  <a:srgbClr val="FF0000"/>
                </a:solidFill>
              </a:rPr>
              <a:t>Carro autônomo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73"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Next" delay="0">
                      <p:tgtEl>
                        <p:sldTgt/>
                      </p:tgtEl>
                    </p:cond>
                    <p:cond evt="onPrev" delay="0">
                      <p:tgtEl>
                        <p:sldTgt/>
                      </p:tgtEl>
                    </p:cond>
                  </p:endCondLst>
                </p:cTn>
                <p:tgtEl>
                  <p:spTgt spid="19"/>
                </p:tgtEl>
              </p:cMediaNode>
            </p:video>
            <p:seq concurrent="1" nextAc="seek">
              <p:cTn id="12" restart="whenNotActive" fill="hold" evtFilter="cancelBubble" nodeType="interactiveSeq">
                <p:stCondLst>
                  <p:cond evt="onClick" delay="0">
                    <p:tgtEl>
                      <p:spTgt spid="1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z="2400" dirty="0"/>
              <a:t>Escova dente Oral </a:t>
            </a:r>
            <a:r>
              <a:rPr lang="en-US" sz="2400" dirty="0"/>
              <a:t>B</a:t>
            </a:r>
            <a:r>
              <a:rPr lang="pt-BR" sz="2400" baseline="30000" dirty="0"/>
              <a:t>®</a:t>
            </a:r>
            <a:r>
              <a:rPr lang="en-US" sz="2400" dirty="0"/>
              <a:t> Cross Action (2001)</a:t>
            </a:r>
            <a:endParaRPr lang="pt-BR" sz="2400" dirty="0"/>
          </a:p>
        </p:txBody>
      </p:sp>
      <p:grpSp>
        <p:nvGrpSpPr>
          <p:cNvPr id="3" name="Group 9"/>
          <p:cNvGrpSpPr/>
          <p:nvPr/>
        </p:nvGrpSpPr>
        <p:grpSpPr>
          <a:xfrm>
            <a:off x="4214810" y="803653"/>
            <a:ext cx="4643470" cy="5625743"/>
            <a:chOff x="4286248" y="803653"/>
            <a:chExt cx="4643470" cy="5625743"/>
          </a:xfrm>
        </p:grpSpPr>
        <p:pic>
          <p:nvPicPr>
            <p:cNvPr id="8" name="Picture 14" descr="http://kmoddl.library.cornell.edu/leonardo/sketch2.jpg"/>
            <p:cNvPicPr>
              <a:picLocks noChangeAspect="1" noChangeArrowheads="1"/>
            </p:cNvPicPr>
            <p:nvPr/>
          </p:nvPicPr>
          <p:blipFill>
            <a:blip r:embed="rId3" cstate="print">
              <a:lum bright="-30000" contrast="40000"/>
            </a:blip>
            <a:srcRect l="10345" t="1333" b="14708"/>
            <a:stretch>
              <a:fillRect/>
            </a:stretch>
          </p:blipFill>
          <p:spPr bwMode="auto">
            <a:xfrm>
              <a:off x="4286248" y="803653"/>
              <a:ext cx="4643470" cy="5625743"/>
            </a:xfrm>
            <a:prstGeom prst="rect">
              <a:avLst/>
            </a:prstGeom>
            <a:noFill/>
            <a:ln>
              <a:solidFill>
                <a:schemeClr val="tx1"/>
              </a:solidFill>
            </a:ln>
          </p:spPr>
        </p:pic>
        <p:grpSp>
          <p:nvGrpSpPr>
            <p:cNvPr id="5" name="Group 4"/>
            <p:cNvGrpSpPr/>
            <p:nvPr/>
          </p:nvGrpSpPr>
          <p:grpSpPr>
            <a:xfrm>
              <a:off x="5429256" y="5241209"/>
              <a:ext cx="3429024" cy="1067337"/>
              <a:chOff x="5572132" y="5384085"/>
              <a:chExt cx="3429024" cy="1067337"/>
            </a:xfrm>
          </p:grpSpPr>
          <p:sp>
            <p:nvSpPr>
              <p:cNvPr id="6" name="Rectangle 5"/>
              <p:cNvSpPr/>
              <p:nvPr/>
            </p:nvSpPr>
            <p:spPr>
              <a:xfrm>
                <a:off x="6858016" y="5384085"/>
                <a:ext cx="2071670" cy="830997"/>
              </a:xfrm>
              <a:prstGeom prst="rect">
                <a:avLst/>
              </a:prstGeom>
              <a:solidFill>
                <a:schemeClr val="bg1"/>
              </a:solidFill>
            </p:spPr>
            <p:txBody>
              <a:bodyPr wrap="square">
                <a:spAutoFit/>
              </a:bodyPr>
              <a:lstStyle/>
              <a:p>
                <a:pPr algn="ctr"/>
                <a:r>
                  <a:rPr lang="en-US" sz="1600" b="1" dirty="0"/>
                  <a:t>Leonardo in Your Toothbrush</a:t>
                </a:r>
                <a:br>
                  <a:rPr lang="en-US" sz="1600" b="1" dirty="0"/>
                </a:br>
                <a:r>
                  <a:rPr lang="en-US" sz="1600" b="1" dirty="0"/>
                  <a:t>by Francis Moon </a:t>
                </a:r>
              </a:p>
            </p:txBody>
          </p:sp>
          <p:sp>
            <p:nvSpPr>
              <p:cNvPr id="7" name="Rectangle 6"/>
              <p:cNvSpPr/>
              <p:nvPr/>
            </p:nvSpPr>
            <p:spPr>
              <a:xfrm>
                <a:off x="5572132" y="6143645"/>
                <a:ext cx="3429024" cy="307777"/>
              </a:xfrm>
              <a:prstGeom prst="rect">
                <a:avLst/>
              </a:prstGeom>
              <a:solidFill>
                <a:schemeClr val="bg1"/>
              </a:solidFill>
            </p:spPr>
            <p:txBody>
              <a:bodyPr wrap="square">
                <a:spAutoFit/>
              </a:bodyPr>
              <a:lstStyle/>
              <a:p>
                <a:r>
                  <a:rPr lang="pt-BR" sz="1400" dirty="0"/>
                  <a:t>http://kmoddl.library.cornell.edu/leonardo</a:t>
                </a:r>
              </a:p>
            </p:txBody>
          </p:sp>
        </p:grpSp>
      </p:grpSp>
      <p:grpSp>
        <p:nvGrpSpPr>
          <p:cNvPr id="9" name="Group 13"/>
          <p:cNvGrpSpPr/>
          <p:nvPr/>
        </p:nvGrpSpPr>
        <p:grpSpPr>
          <a:xfrm>
            <a:off x="357158" y="842948"/>
            <a:ext cx="3429024" cy="5586448"/>
            <a:chOff x="357158" y="842948"/>
            <a:chExt cx="3429024" cy="5657886"/>
          </a:xfrm>
        </p:grpSpPr>
        <p:pic>
          <p:nvPicPr>
            <p:cNvPr id="4" name="Imagem 29" descr="http://kmoddl.library.cornell.edu/leonardo/fig13.jpg"/>
            <p:cNvPicPr/>
            <p:nvPr/>
          </p:nvPicPr>
          <p:blipFill>
            <a:blip r:embed="rId4" cstate="print">
              <a:lum/>
            </a:blip>
            <a:srcRect/>
            <a:stretch>
              <a:fillRect/>
            </a:stretch>
          </p:blipFill>
          <p:spPr bwMode="auto">
            <a:xfrm rot="5400000">
              <a:off x="-750131" y="1950237"/>
              <a:ext cx="5643602" cy="3429024"/>
            </a:xfrm>
            <a:prstGeom prst="rect">
              <a:avLst/>
            </a:prstGeom>
            <a:noFill/>
            <a:ln w="9525">
              <a:solidFill>
                <a:schemeClr val="accent1"/>
              </a:solidFill>
              <a:miter lim="800000"/>
              <a:headEnd/>
              <a:tailEnd/>
            </a:ln>
          </p:spPr>
        </p:pic>
        <p:pic>
          <p:nvPicPr>
            <p:cNvPr id="58369" name="Picture 1" descr="Oral-B is the brand more dentists use themselves"/>
            <p:cNvPicPr>
              <a:picLocks noChangeAspect="1" noChangeArrowheads="1"/>
            </p:cNvPicPr>
            <p:nvPr/>
          </p:nvPicPr>
          <p:blipFill>
            <a:blip r:embed="rId5" cstate="print">
              <a:lum bright="10000"/>
            </a:blip>
            <a:srcRect/>
            <a:stretch>
              <a:fillRect/>
            </a:stretch>
          </p:blipFill>
          <p:spPr bwMode="auto">
            <a:xfrm>
              <a:off x="2576507" y="5986484"/>
              <a:ext cx="1209675" cy="514350"/>
            </a:xfrm>
            <a:prstGeom prst="rect">
              <a:avLst/>
            </a:prstGeom>
            <a:noFill/>
            <a:ln>
              <a:solidFill>
                <a:schemeClr val="accent1"/>
              </a:solidFill>
            </a:ln>
          </p:spPr>
        </p:pic>
      </p:gr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movieEntireBrush4.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71406" y="1000108"/>
            <a:ext cx="6096000" cy="4572000"/>
          </a:xfrm>
          <a:prstGeom prst="rect">
            <a:avLst/>
          </a:prstGeom>
        </p:spPr>
      </p:pic>
      <p:sp>
        <p:nvSpPr>
          <p:cNvPr id="2" name="Title 1"/>
          <p:cNvSpPr>
            <a:spLocks noGrp="1"/>
          </p:cNvSpPr>
          <p:nvPr>
            <p:ph type="title"/>
          </p:nvPr>
        </p:nvSpPr>
        <p:spPr/>
        <p:txBody>
          <a:bodyPr/>
          <a:lstStyle/>
          <a:p>
            <a:r>
              <a:rPr lang="pt-BR" sz="2400" dirty="0"/>
              <a:t>Escova dente Oral </a:t>
            </a:r>
            <a:r>
              <a:rPr lang="en-US" sz="2400" dirty="0"/>
              <a:t>B</a:t>
            </a:r>
            <a:r>
              <a:rPr lang="pt-BR" sz="2400" baseline="30000" dirty="0"/>
              <a:t>®</a:t>
            </a:r>
            <a:r>
              <a:rPr lang="en-US" sz="2400" dirty="0"/>
              <a:t> Cross Action (2001)</a:t>
            </a:r>
            <a:endParaRPr lang="pt-BR" sz="2400" dirty="0"/>
          </a:p>
        </p:txBody>
      </p:sp>
      <p:sp>
        <p:nvSpPr>
          <p:cNvPr id="86" name="Rectangle 85"/>
          <p:cNvSpPr/>
          <p:nvPr/>
        </p:nvSpPr>
        <p:spPr>
          <a:xfrm>
            <a:off x="2214546" y="5929330"/>
            <a:ext cx="3500462" cy="276999"/>
          </a:xfrm>
          <a:prstGeom prst="rect">
            <a:avLst/>
          </a:prstGeom>
          <a:solidFill>
            <a:schemeClr val="bg1"/>
          </a:solidFill>
        </p:spPr>
        <p:txBody>
          <a:bodyPr wrap="square">
            <a:spAutoFit/>
          </a:bodyPr>
          <a:lstStyle/>
          <a:p>
            <a:r>
              <a:rPr lang="pt-BR" sz="1200" b="1" dirty="0"/>
              <a:t>[http://kmoddl.library.cornell.edu/leonardo]</a:t>
            </a:r>
          </a:p>
        </p:txBody>
      </p:sp>
      <p:sp>
        <p:nvSpPr>
          <p:cNvPr id="85" name="Rectangle 84"/>
          <p:cNvSpPr/>
          <p:nvPr/>
        </p:nvSpPr>
        <p:spPr>
          <a:xfrm>
            <a:off x="285720" y="5783065"/>
            <a:ext cx="2071670" cy="646331"/>
          </a:xfrm>
          <a:prstGeom prst="rect">
            <a:avLst/>
          </a:prstGeom>
        </p:spPr>
        <p:txBody>
          <a:bodyPr wrap="square">
            <a:spAutoFit/>
          </a:bodyPr>
          <a:lstStyle/>
          <a:p>
            <a:pPr algn="ctr"/>
            <a:r>
              <a:rPr lang="en-US" sz="1200" b="1" dirty="0"/>
              <a:t>Leonardo in Your Toothbrush</a:t>
            </a:r>
            <a:br>
              <a:rPr lang="en-US" sz="1200" b="1" dirty="0"/>
            </a:br>
            <a:r>
              <a:rPr lang="en-US" sz="1200" b="1" dirty="0"/>
              <a:t>by Francis Moon </a:t>
            </a:r>
          </a:p>
        </p:txBody>
      </p:sp>
      <p:grpSp>
        <p:nvGrpSpPr>
          <p:cNvPr id="22" name="Group 21"/>
          <p:cNvGrpSpPr/>
          <p:nvPr/>
        </p:nvGrpSpPr>
        <p:grpSpPr>
          <a:xfrm>
            <a:off x="1710507" y="790558"/>
            <a:ext cx="7217006" cy="5638838"/>
            <a:chOff x="1710507" y="790558"/>
            <a:chExt cx="7217006" cy="5638838"/>
          </a:xfrm>
        </p:grpSpPr>
        <p:grpSp>
          <p:nvGrpSpPr>
            <p:cNvPr id="20" name="Group 19"/>
            <p:cNvGrpSpPr/>
            <p:nvPr/>
          </p:nvGrpSpPr>
          <p:grpSpPr>
            <a:xfrm>
              <a:off x="2080419" y="790558"/>
              <a:ext cx="6847094" cy="4857783"/>
              <a:chOff x="2080419" y="790558"/>
              <a:chExt cx="6847094" cy="4857783"/>
            </a:xfrm>
          </p:grpSpPr>
          <p:sp>
            <p:nvSpPr>
              <p:cNvPr id="73" name="TextBox 72"/>
              <p:cNvSpPr txBox="1"/>
              <p:nvPr/>
            </p:nvSpPr>
            <p:spPr>
              <a:xfrm>
                <a:off x="6357950" y="3286124"/>
                <a:ext cx="2388795" cy="461665"/>
              </a:xfrm>
              <a:prstGeom prst="rect">
                <a:avLst/>
              </a:prstGeom>
              <a:noFill/>
              <a:ln>
                <a:solidFill>
                  <a:schemeClr val="tx1"/>
                </a:solidFill>
              </a:ln>
            </p:spPr>
            <p:txBody>
              <a:bodyPr wrap="none" rtlCol="0">
                <a:spAutoFit/>
              </a:bodyPr>
              <a:lstStyle/>
              <a:p>
                <a:r>
                  <a:rPr lang="pt-BR" sz="2400" b="1" dirty="0" err="1"/>
                  <a:t>Codex</a:t>
                </a:r>
                <a:r>
                  <a:rPr lang="pt-BR" sz="2400" b="1" dirty="0"/>
                  <a:t> Madrid I</a:t>
                </a:r>
              </a:p>
            </p:txBody>
          </p:sp>
          <p:grpSp>
            <p:nvGrpSpPr>
              <p:cNvPr id="3" name="Group 19"/>
              <p:cNvGrpSpPr/>
              <p:nvPr/>
            </p:nvGrpSpPr>
            <p:grpSpPr>
              <a:xfrm>
                <a:off x="5390696" y="790558"/>
                <a:ext cx="2232181" cy="1790711"/>
                <a:chOff x="5390696" y="790558"/>
                <a:chExt cx="2232181" cy="1790711"/>
              </a:xfrm>
            </p:grpSpPr>
            <p:sp>
              <p:nvSpPr>
                <p:cNvPr id="76" name="Right Arrow 75"/>
                <p:cNvSpPr/>
                <p:nvPr/>
              </p:nvSpPr>
              <p:spPr>
                <a:xfrm rot="300000">
                  <a:off x="5390696" y="1633880"/>
                  <a:ext cx="1045816" cy="34114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8" name="Picture 22" descr="http://kmoddl.library.cornell.edu/leonardo/fig8.jpg"/>
                <p:cNvPicPr>
                  <a:picLocks noChangeAspect="1" noChangeArrowheads="1"/>
                </p:cNvPicPr>
                <p:nvPr/>
              </p:nvPicPr>
              <p:blipFill>
                <a:blip r:embed="rId6" cstate="print">
                  <a:lum bright="10000" contrast="40000"/>
                </a:blip>
                <a:srcRect/>
                <a:stretch>
                  <a:fillRect/>
                </a:stretch>
              </p:blipFill>
              <p:spPr bwMode="auto">
                <a:xfrm rot="5400000" flipH="1">
                  <a:off x="6156018" y="1114410"/>
                  <a:ext cx="1790711" cy="1143007"/>
                </a:xfrm>
                <a:prstGeom prst="rect">
                  <a:avLst/>
                </a:prstGeom>
                <a:noFill/>
                <a:ln>
                  <a:solidFill>
                    <a:srgbClr val="7030A0"/>
                  </a:solidFill>
                </a:ln>
              </p:spPr>
            </p:pic>
          </p:grpSp>
          <p:grpSp>
            <p:nvGrpSpPr>
              <p:cNvPr id="4" name="Group 18"/>
              <p:cNvGrpSpPr/>
              <p:nvPr/>
            </p:nvGrpSpPr>
            <p:grpSpPr>
              <a:xfrm>
                <a:off x="2501407" y="1643050"/>
                <a:ext cx="6402661" cy="1635314"/>
                <a:chOff x="2501407" y="1643050"/>
                <a:chExt cx="6402661" cy="1635314"/>
              </a:xfrm>
            </p:grpSpPr>
            <p:sp>
              <p:nvSpPr>
                <p:cNvPr id="17" name="Right Arrow 16"/>
                <p:cNvSpPr/>
                <p:nvPr/>
              </p:nvSpPr>
              <p:spPr>
                <a:xfrm rot="21120000">
                  <a:off x="2501407" y="3005336"/>
                  <a:ext cx="5263644" cy="2730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Picture 2"/>
                <p:cNvPicPr>
                  <a:picLocks noChangeAspect="1" noChangeArrowheads="1"/>
                </p:cNvPicPr>
                <p:nvPr/>
              </p:nvPicPr>
              <p:blipFill>
                <a:blip r:embed="rId7" cstate="print">
                  <a:lum bright="-20000" contrast="40000"/>
                </a:blip>
                <a:srcRect/>
                <a:stretch>
                  <a:fillRect/>
                </a:stretch>
              </p:blipFill>
              <p:spPr bwMode="auto">
                <a:xfrm rot="16200000">
                  <a:off x="7610530" y="1849710"/>
                  <a:ext cx="1500198" cy="1086878"/>
                </a:xfrm>
                <a:prstGeom prst="rect">
                  <a:avLst/>
                </a:prstGeom>
                <a:noFill/>
                <a:ln w="28575">
                  <a:solidFill>
                    <a:schemeClr val="tx1"/>
                  </a:solidFill>
                  <a:miter lim="800000"/>
                  <a:headEnd/>
                  <a:tailEnd/>
                </a:ln>
                <a:effectLst/>
              </p:spPr>
            </p:pic>
          </p:grpSp>
          <p:grpSp>
            <p:nvGrpSpPr>
              <p:cNvPr id="5" name="Group 17"/>
              <p:cNvGrpSpPr/>
              <p:nvPr/>
            </p:nvGrpSpPr>
            <p:grpSpPr>
              <a:xfrm>
                <a:off x="2080419" y="3857628"/>
                <a:ext cx="6847094" cy="1790713"/>
                <a:chOff x="2154063" y="3857628"/>
                <a:chExt cx="6847094" cy="1790713"/>
              </a:xfrm>
            </p:grpSpPr>
            <p:pic>
              <p:nvPicPr>
                <p:cNvPr id="69" name="Picture 22" descr="http://kmoddl.library.cornell.edu/leonardo/fig8.jpg"/>
                <p:cNvPicPr>
                  <a:picLocks noChangeAspect="1" noChangeArrowheads="1"/>
                </p:cNvPicPr>
                <p:nvPr/>
              </p:nvPicPr>
              <p:blipFill>
                <a:blip r:embed="rId6" cstate="print">
                  <a:lum contrast="40000"/>
                </a:blip>
                <a:srcRect/>
                <a:stretch>
                  <a:fillRect/>
                </a:stretch>
              </p:blipFill>
              <p:spPr bwMode="auto">
                <a:xfrm rot="5400000">
                  <a:off x="7534296" y="4181481"/>
                  <a:ext cx="1790713" cy="1143008"/>
                </a:xfrm>
                <a:prstGeom prst="rect">
                  <a:avLst/>
                </a:prstGeom>
                <a:noFill/>
                <a:ln>
                  <a:solidFill>
                    <a:srgbClr val="00B050"/>
                  </a:solidFill>
                </a:ln>
              </p:spPr>
            </p:pic>
            <p:sp>
              <p:nvSpPr>
                <p:cNvPr id="77" name="Right Arrow 76"/>
                <p:cNvSpPr/>
                <p:nvPr/>
              </p:nvSpPr>
              <p:spPr>
                <a:xfrm rot="540000">
                  <a:off x="2154063" y="3939627"/>
                  <a:ext cx="5643116" cy="3573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grpSp>
          <p:nvGrpSpPr>
            <p:cNvPr id="6" name="Group 14"/>
            <p:cNvGrpSpPr/>
            <p:nvPr/>
          </p:nvGrpSpPr>
          <p:grpSpPr>
            <a:xfrm>
              <a:off x="1710507" y="4706297"/>
              <a:ext cx="5909493" cy="1723099"/>
              <a:chOff x="1710507" y="4706297"/>
              <a:chExt cx="5909493" cy="1723099"/>
            </a:xfrm>
          </p:grpSpPr>
          <p:sp>
            <p:nvSpPr>
              <p:cNvPr id="78" name="Right Arrow 77"/>
              <p:cNvSpPr/>
              <p:nvPr/>
            </p:nvSpPr>
            <p:spPr>
              <a:xfrm rot="1380000">
                <a:off x="1710507" y="4706297"/>
                <a:ext cx="4784399" cy="34722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0" name="Picture 20" descr="http://kmoddl.library.cornell.edu/leonardo/fig9.jpg"/>
              <p:cNvPicPr>
                <a:picLocks noChangeAspect="1" noChangeArrowheads="1"/>
              </p:cNvPicPr>
              <p:nvPr/>
            </p:nvPicPr>
            <p:blipFill>
              <a:blip r:embed="rId8" cstate="print">
                <a:lum contrast="40000"/>
              </a:blip>
              <a:srcRect r="16916"/>
              <a:stretch>
                <a:fillRect/>
              </a:stretch>
            </p:blipFill>
            <p:spPr bwMode="auto">
              <a:xfrm>
                <a:off x="6380173" y="5000636"/>
                <a:ext cx="1239827" cy="1428760"/>
              </a:xfrm>
              <a:prstGeom prst="rect">
                <a:avLst/>
              </a:prstGeom>
              <a:noFill/>
              <a:ln w="19050">
                <a:solidFill>
                  <a:srgbClr val="0033CC"/>
                </a:solid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69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remove" display="0">
                  <p:stCondLst>
                    <p:cond delay="indefinite"/>
                  </p:stCondLst>
                  <p:endCondLst>
                    <p:cond evt="onNext" delay="0">
                      <p:tgtEl>
                        <p:sldTgt/>
                      </p:tgtEl>
                    </p:cond>
                    <p:cond evt="onPrev" delay="0">
                      <p:tgtEl>
                        <p:sldTgt/>
                      </p:tgtEl>
                    </p:cond>
                  </p:endCondLst>
                </p:cTn>
                <p:tgtEl>
                  <p:spTgt spid="19"/>
                </p:tgtEl>
              </p:cMediaNode>
            </p:video>
            <p:seq concurrent="1" nextAc="seek">
              <p:cTn id="12" restart="whenNotActive" fill="hold" evtFilter="cancelBubble" nodeType="interactiveSeq">
                <p:stCondLst>
                  <p:cond evt="onClick" delay="0">
                    <p:tgtEl>
                      <p:spTgt spid="1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p:txBody>
          <a:bodyPr/>
          <a:lstStyle/>
          <a:p>
            <a:r>
              <a:rPr lang="pt-BR" dirty="0"/>
              <a:t>Carta a Ludovico </a:t>
            </a:r>
            <a:r>
              <a:rPr lang="pt-BR" dirty="0" err="1"/>
              <a:t>Sforza</a:t>
            </a:r>
            <a:r>
              <a:rPr lang="pt-BR" dirty="0"/>
              <a:t> (cont.)</a:t>
            </a:r>
          </a:p>
        </p:txBody>
      </p:sp>
      <p:sp>
        <p:nvSpPr>
          <p:cNvPr id="34819" name="Content Placeholder 2"/>
          <p:cNvSpPr>
            <a:spLocks noGrp="1"/>
          </p:cNvSpPr>
          <p:nvPr>
            <p:ph idx="4294967295"/>
          </p:nvPr>
        </p:nvSpPr>
        <p:spPr>
          <a:xfrm>
            <a:off x="714348" y="642939"/>
            <a:ext cx="7715250" cy="1214426"/>
          </a:xfrm>
        </p:spPr>
        <p:txBody>
          <a:bodyPr/>
          <a:lstStyle/>
          <a:p>
            <a:pPr marL="0" indent="0" algn="just">
              <a:buFont typeface="Wingdings" pitchFamily="2" charset="2"/>
              <a:buNone/>
            </a:pPr>
            <a:r>
              <a:rPr lang="pt-BR" sz="1800" b="1" dirty="0">
                <a:solidFill>
                  <a:schemeClr val="bg1">
                    <a:lumMod val="65000"/>
                  </a:schemeClr>
                </a:solidFill>
                <a:latin typeface="Arial" charset="0"/>
                <a:cs typeface="Arial" charset="0"/>
              </a:rPr>
              <a:t>Se, devido à altura do parapeito, e à força do lugar ou ao seu tamanho, for impossível reduzi-lo por meio de bombardeio, conheço os</a:t>
            </a:r>
            <a:r>
              <a:rPr lang="pt-BR" sz="1800" b="1" dirty="0">
                <a:solidFill>
                  <a:schemeClr val="bg1">
                    <a:lumMod val="75000"/>
                  </a:schemeClr>
                </a:solidFill>
                <a:latin typeface="Arial" charset="0"/>
                <a:cs typeface="Arial" charset="0"/>
              </a:rPr>
              <a:t> </a:t>
            </a:r>
            <a:r>
              <a:rPr lang="pt-BR" sz="1800" b="1" dirty="0">
                <a:solidFill>
                  <a:srgbClr val="FD765F"/>
                </a:solidFill>
                <a:latin typeface="Arial" charset="0"/>
                <a:cs typeface="Arial" charset="0"/>
              </a:rPr>
              <a:t>métodos </a:t>
            </a:r>
            <a:r>
              <a:rPr lang="pt-BR" sz="1800" b="1" dirty="0">
                <a:solidFill>
                  <a:schemeClr val="bg1">
                    <a:lumMod val="65000"/>
                  </a:schemeClr>
                </a:solidFill>
                <a:latin typeface="Arial" charset="0"/>
                <a:cs typeface="Arial" charset="0"/>
              </a:rPr>
              <a:t>para</a:t>
            </a:r>
            <a:r>
              <a:rPr lang="pt-BR" sz="1800" b="1" dirty="0">
                <a:solidFill>
                  <a:schemeClr val="bg1">
                    <a:lumMod val="85000"/>
                  </a:schemeClr>
                </a:solidFill>
                <a:latin typeface="Arial" charset="0"/>
                <a:cs typeface="Arial" charset="0"/>
              </a:rPr>
              <a:t> </a:t>
            </a:r>
            <a:r>
              <a:rPr lang="pt-BR" sz="1800" b="1" dirty="0">
                <a:solidFill>
                  <a:srgbClr val="FD765F"/>
                </a:solidFill>
                <a:latin typeface="Arial" charset="0"/>
                <a:cs typeface="Arial" charset="0"/>
              </a:rPr>
              <a:t>destruir </a:t>
            </a:r>
            <a:r>
              <a:rPr lang="pt-BR" sz="1800" b="1" dirty="0">
                <a:solidFill>
                  <a:schemeClr val="bg1">
                    <a:lumMod val="65000"/>
                  </a:schemeClr>
                </a:solidFill>
                <a:latin typeface="Arial" charset="0"/>
                <a:cs typeface="Arial" charset="0"/>
              </a:rPr>
              <a:t>qualquer cidadela ou fortaleza,</a:t>
            </a:r>
            <a:r>
              <a:rPr lang="pt-BR" sz="1800" b="1" dirty="0">
                <a:solidFill>
                  <a:schemeClr val="bg1">
                    <a:lumMod val="75000"/>
                  </a:schemeClr>
                </a:solidFill>
                <a:latin typeface="Arial" charset="0"/>
                <a:cs typeface="Arial" charset="0"/>
              </a:rPr>
              <a:t> </a:t>
            </a:r>
            <a:r>
              <a:rPr lang="pt-BR" sz="1800" b="1" dirty="0">
                <a:solidFill>
                  <a:srgbClr val="FD765F"/>
                </a:solidFill>
                <a:latin typeface="Arial" charset="0"/>
                <a:cs typeface="Arial" charset="0"/>
              </a:rPr>
              <a:t>até mesmo </a:t>
            </a:r>
            <a:r>
              <a:rPr lang="pt-BR" sz="1800" b="1" dirty="0">
                <a:solidFill>
                  <a:schemeClr val="bg1">
                    <a:lumMod val="65000"/>
                  </a:schemeClr>
                </a:solidFill>
                <a:latin typeface="Arial" charset="0"/>
                <a:cs typeface="Arial" charset="0"/>
              </a:rPr>
              <a:t>se construídas em </a:t>
            </a:r>
            <a:r>
              <a:rPr lang="pt-BR" sz="1800" b="1" dirty="0">
                <a:solidFill>
                  <a:srgbClr val="FD765F"/>
                </a:solidFill>
                <a:latin typeface="Arial" charset="0"/>
                <a:cs typeface="Arial" charset="0"/>
              </a:rPr>
              <a:t>rocha</a:t>
            </a:r>
            <a:r>
              <a:rPr lang="pt-BR" sz="1800" b="1" dirty="0">
                <a:solidFill>
                  <a:schemeClr val="bg1">
                    <a:lumMod val="85000"/>
                  </a:schemeClr>
                </a:solidFill>
                <a:latin typeface="Arial" charset="0"/>
                <a:cs typeface="Arial" charset="0"/>
              </a:rPr>
              <a:t>.</a:t>
            </a:r>
          </a:p>
        </p:txBody>
      </p:sp>
      <p:grpSp>
        <p:nvGrpSpPr>
          <p:cNvPr id="2" name="Group 11"/>
          <p:cNvGrpSpPr/>
          <p:nvPr/>
        </p:nvGrpSpPr>
        <p:grpSpPr>
          <a:xfrm>
            <a:off x="971576" y="1928813"/>
            <a:ext cx="5943600" cy="1354137"/>
            <a:chOff x="971576" y="1928813"/>
            <a:chExt cx="5943600" cy="1354137"/>
          </a:xfrm>
        </p:grpSpPr>
        <p:grpSp>
          <p:nvGrpSpPr>
            <p:cNvPr id="3" name="Group 7"/>
            <p:cNvGrpSpPr>
              <a:grpSpLocks/>
            </p:cNvGrpSpPr>
            <p:nvPr/>
          </p:nvGrpSpPr>
          <p:grpSpPr bwMode="auto">
            <a:xfrm>
              <a:off x="971576" y="1928813"/>
              <a:ext cx="5943600" cy="1354137"/>
              <a:chOff x="1143000" y="1928813"/>
              <a:chExt cx="5943600" cy="1354137"/>
            </a:xfrm>
          </p:grpSpPr>
          <p:pic>
            <p:nvPicPr>
              <p:cNvPr id="34823" name="Picture 9" descr="C:\Documents and Settings\dktanaka_2\My Documents\0_0_Leonardo_Palestra\Leonardo_Scan_1\scan0028_a.jpg"/>
              <p:cNvPicPr>
                <a:picLocks noChangeAspect="1" noChangeArrowheads="1"/>
              </p:cNvPicPr>
              <p:nvPr/>
            </p:nvPicPr>
            <p:blipFill>
              <a:blip r:embed="rId3" cstate="print">
                <a:lum bright="10000" contrast="18000"/>
              </a:blip>
              <a:srcRect/>
              <a:stretch>
                <a:fillRect/>
              </a:stretch>
            </p:blipFill>
            <p:spPr bwMode="auto">
              <a:xfrm>
                <a:off x="1143000" y="1928813"/>
                <a:ext cx="3505200" cy="1335087"/>
              </a:xfrm>
              <a:prstGeom prst="rect">
                <a:avLst/>
              </a:prstGeom>
              <a:noFill/>
              <a:ln w="9525">
                <a:solidFill>
                  <a:schemeClr val="bg1">
                    <a:lumMod val="85000"/>
                  </a:schemeClr>
                </a:solidFill>
                <a:miter lim="800000"/>
                <a:headEnd/>
                <a:tailEnd/>
              </a:ln>
            </p:spPr>
          </p:pic>
          <p:pic>
            <p:nvPicPr>
              <p:cNvPr id="34824" name="Picture 10" descr="C:\Documents and Settings\dktanaka_2\My Documents\0_0_Leonardo_Palestra\Leonardo_Scan_1\scan0027_a.jpg"/>
              <p:cNvPicPr>
                <a:picLocks noChangeAspect="1" noChangeArrowheads="1"/>
              </p:cNvPicPr>
              <p:nvPr/>
            </p:nvPicPr>
            <p:blipFill>
              <a:blip r:embed="rId4" cstate="print">
                <a:lum contrast="18000"/>
              </a:blip>
              <a:srcRect/>
              <a:stretch>
                <a:fillRect/>
              </a:stretch>
            </p:blipFill>
            <p:spPr bwMode="auto">
              <a:xfrm>
                <a:off x="5081588" y="1928813"/>
                <a:ext cx="2005012" cy="1354137"/>
              </a:xfrm>
              <a:prstGeom prst="rect">
                <a:avLst/>
              </a:prstGeom>
              <a:noFill/>
              <a:ln w="9525">
                <a:solidFill>
                  <a:schemeClr val="bg1">
                    <a:lumMod val="85000"/>
                  </a:schemeClr>
                </a:solidFill>
                <a:miter lim="800000"/>
                <a:headEnd/>
                <a:tailEnd/>
              </a:ln>
            </p:spPr>
          </p:pic>
        </p:grpSp>
        <p:sp>
          <p:nvSpPr>
            <p:cNvPr id="9" name="TextBox 8"/>
            <p:cNvSpPr txBox="1"/>
            <p:nvPr/>
          </p:nvSpPr>
          <p:spPr>
            <a:xfrm>
              <a:off x="5715008" y="3009125"/>
              <a:ext cx="1172116" cy="246221"/>
            </a:xfrm>
            <a:prstGeom prst="rect">
              <a:avLst/>
            </a:prstGeom>
            <a:solidFill>
              <a:schemeClr val="bg1"/>
            </a:solidFill>
          </p:spPr>
          <p:txBody>
            <a:bodyPr wrap="none" rtlCol="0">
              <a:spAutoFit/>
            </a:bodyPr>
            <a:lstStyle/>
            <a:p>
              <a:r>
                <a:rPr lang="en-US" sz="1000" b="1" dirty="0">
                  <a:solidFill>
                    <a:schemeClr val="bg1">
                      <a:lumMod val="75000"/>
                    </a:schemeClr>
                  </a:solidFill>
                </a:rPr>
                <a:t>C. Arundel f.54r.</a:t>
              </a:r>
            </a:p>
          </p:txBody>
        </p:sp>
      </p:grpSp>
      <p:grpSp>
        <p:nvGrpSpPr>
          <p:cNvPr id="4" name="Group 12"/>
          <p:cNvGrpSpPr/>
          <p:nvPr/>
        </p:nvGrpSpPr>
        <p:grpSpPr>
          <a:xfrm>
            <a:off x="7215206" y="1928812"/>
            <a:ext cx="1143007" cy="1460657"/>
            <a:chOff x="7215206" y="1928812"/>
            <a:chExt cx="1143007" cy="1460657"/>
          </a:xfrm>
        </p:grpSpPr>
        <p:pic>
          <p:nvPicPr>
            <p:cNvPr id="104459" name="Picture 11" descr="C:\Documents and Settings\dktanaka_2\My Documents\0_0_Leonardo_Palestra\Leonardo_Scan_1\scan0021.jpg"/>
            <p:cNvPicPr>
              <a:picLocks noChangeAspect="1" noChangeArrowheads="1"/>
            </p:cNvPicPr>
            <p:nvPr/>
          </p:nvPicPr>
          <p:blipFill>
            <a:blip r:embed="rId5" cstate="print">
              <a:lum bright="10000" contrast="10000"/>
            </a:blip>
            <a:srcRect l="9113" t="23550" r="5432" b="33601"/>
            <a:stretch>
              <a:fillRect/>
            </a:stretch>
          </p:blipFill>
          <p:spPr bwMode="auto">
            <a:xfrm>
              <a:off x="7366933" y="1928812"/>
              <a:ext cx="919844" cy="1357311"/>
            </a:xfrm>
            <a:prstGeom prst="rect">
              <a:avLst/>
            </a:prstGeom>
            <a:noFill/>
            <a:ln w="9525">
              <a:solidFill>
                <a:schemeClr val="bg1">
                  <a:lumMod val="85000"/>
                </a:schemeClr>
              </a:solidFill>
              <a:miter lim="800000"/>
              <a:headEnd/>
              <a:tailEnd/>
            </a:ln>
          </p:spPr>
        </p:pic>
        <p:sp>
          <p:nvSpPr>
            <p:cNvPr id="14" name="TextBox 13"/>
            <p:cNvSpPr txBox="1"/>
            <p:nvPr/>
          </p:nvSpPr>
          <p:spPr>
            <a:xfrm>
              <a:off x="7215206" y="3143248"/>
              <a:ext cx="1143007" cy="246221"/>
            </a:xfrm>
            <a:prstGeom prst="rect">
              <a:avLst/>
            </a:prstGeom>
            <a:solidFill>
              <a:schemeClr val="bg1"/>
            </a:solidFill>
          </p:spPr>
          <p:txBody>
            <a:bodyPr wrap="square" rtlCol="0">
              <a:spAutoFit/>
            </a:bodyPr>
            <a:lstStyle/>
            <a:p>
              <a:r>
                <a:rPr lang="en-US" sz="1000" b="1" dirty="0">
                  <a:solidFill>
                    <a:schemeClr val="bg1">
                      <a:lumMod val="75000"/>
                    </a:schemeClr>
                  </a:solidFill>
                </a:rPr>
                <a:t>C. Leicester </a:t>
              </a:r>
              <a:r>
                <a:rPr lang="en-US" sz="1000" b="1" dirty="0" err="1">
                  <a:solidFill>
                    <a:schemeClr val="bg1">
                      <a:lumMod val="75000"/>
                    </a:schemeClr>
                  </a:solidFill>
                </a:rPr>
                <a:t>f.r</a:t>
              </a:r>
              <a:r>
                <a:rPr lang="en-US" sz="1000" b="1" dirty="0">
                  <a:solidFill>
                    <a:schemeClr val="bg1">
                      <a:lumMod val="75000"/>
                    </a:schemeClr>
                  </a:solidFill>
                </a:rPr>
                <a:t>.</a:t>
              </a:r>
            </a:p>
          </p:txBody>
        </p:sp>
      </p:grpSp>
      <p:grpSp>
        <p:nvGrpSpPr>
          <p:cNvPr id="5" name="Group 15"/>
          <p:cNvGrpSpPr/>
          <p:nvPr/>
        </p:nvGrpSpPr>
        <p:grpSpPr>
          <a:xfrm>
            <a:off x="1000100" y="3429000"/>
            <a:ext cx="7315200" cy="3038475"/>
            <a:chOff x="1000100" y="3429000"/>
            <a:chExt cx="7315200" cy="3038475"/>
          </a:xfrm>
        </p:grpSpPr>
        <p:pic>
          <p:nvPicPr>
            <p:cNvPr id="104456" name="Picture 8" descr="C:\Documents and Settings\dktanaka_2\My Documents\0_0_Leonardo_Palestra\Leonardo_Scan_3\scan0001.jpg"/>
            <p:cNvPicPr>
              <a:picLocks noChangeAspect="1" noChangeArrowheads="1"/>
            </p:cNvPicPr>
            <p:nvPr/>
          </p:nvPicPr>
          <p:blipFill>
            <a:blip r:embed="rId6" cstate="print">
              <a:lum bright="-30000" contrast="40000"/>
            </a:blip>
            <a:srcRect l="2820" t="37859" b="5426"/>
            <a:stretch>
              <a:fillRect/>
            </a:stretch>
          </p:blipFill>
          <p:spPr bwMode="auto">
            <a:xfrm>
              <a:off x="1000100" y="3429000"/>
              <a:ext cx="7315200" cy="3038475"/>
            </a:xfrm>
            <a:prstGeom prst="rect">
              <a:avLst/>
            </a:prstGeom>
            <a:noFill/>
            <a:ln w="9525">
              <a:solidFill>
                <a:schemeClr val="tx1"/>
              </a:solidFill>
              <a:miter lim="800000"/>
              <a:headEnd/>
              <a:tailEnd/>
            </a:ln>
          </p:spPr>
        </p:pic>
        <p:sp>
          <p:nvSpPr>
            <p:cNvPr id="15" name="TextBox 14"/>
            <p:cNvSpPr txBox="1"/>
            <p:nvPr/>
          </p:nvSpPr>
          <p:spPr>
            <a:xfrm>
              <a:off x="7246106" y="6152397"/>
              <a:ext cx="1040670" cy="276999"/>
            </a:xfrm>
            <a:prstGeom prst="rect">
              <a:avLst/>
            </a:prstGeom>
            <a:solidFill>
              <a:schemeClr val="bg1"/>
            </a:solidFill>
          </p:spPr>
          <p:txBody>
            <a:bodyPr wrap="none" rtlCol="0">
              <a:spAutoFit/>
            </a:bodyPr>
            <a:lstStyle/>
            <a:p>
              <a:r>
                <a:rPr lang="en-US" sz="1200" b="1" dirty="0"/>
                <a:t>Ms. B  f.33f.</a:t>
              </a:r>
            </a:p>
          </p:txBody>
        </p:sp>
      </p:gr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Canhão a vapor de Leonardo da Vinci</a:t>
            </a:r>
          </a:p>
        </p:txBody>
      </p:sp>
      <p:sp>
        <p:nvSpPr>
          <p:cNvPr id="8" name="Rectangle 7"/>
          <p:cNvSpPr/>
          <p:nvPr/>
        </p:nvSpPr>
        <p:spPr>
          <a:xfrm>
            <a:off x="3683359" y="1887434"/>
            <a:ext cx="5252847" cy="3416320"/>
          </a:xfrm>
          <a:prstGeom prst="rect">
            <a:avLst/>
          </a:prstGeom>
        </p:spPr>
        <p:txBody>
          <a:bodyPr wrap="square">
            <a:spAutoFit/>
          </a:bodyPr>
          <a:lstStyle/>
          <a:p>
            <a:r>
              <a:rPr lang="pt-BR" sz="2400" b="1" dirty="0"/>
              <a:t>Projétil:</a:t>
            </a:r>
          </a:p>
          <a:p>
            <a:pPr marL="361950"/>
            <a:r>
              <a:rPr lang="pt-BR" sz="2400" b="1" dirty="0"/>
              <a:t>Comprimento: 60 cm</a:t>
            </a:r>
          </a:p>
          <a:p>
            <a:pPr marL="361950"/>
            <a:r>
              <a:rPr lang="pt-BR" sz="2400" b="1" dirty="0"/>
              <a:t>Diâmetro: 5 cm </a:t>
            </a:r>
          </a:p>
          <a:p>
            <a:pPr marL="361950"/>
            <a:r>
              <a:rPr lang="pt-BR" sz="2400" b="1" dirty="0"/>
              <a:t>Massa: 0,5 kg </a:t>
            </a:r>
          </a:p>
          <a:p>
            <a:r>
              <a:rPr lang="pt-BR" sz="2400" b="1" dirty="0"/>
              <a:t>Volume de água: 150 ml </a:t>
            </a:r>
            <a:r>
              <a:rPr lang="pt-BR" sz="2000" b="1" dirty="0"/>
              <a:t>(½ copo )</a:t>
            </a:r>
          </a:p>
          <a:p>
            <a:r>
              <a:rPr lang="pt-BR" sz="2400" b="1" dirty="0"/>
              <a:t>Pres. est.: 24  a 27 MPa </a:t>
            </a:r>
            <a:r>
              <a:rPr lang="pt-BR" sz="2000" b="1" dirty="0"/>
              <a:t>(3,5 a 4,0 </a:t>
            </a:r>
            <a:r>
              <a:rPr lang="pt-BR" sz="2000" b="1" dirty="0" err="1"/>
              <a:t>ksi</a:t>
            </a:r>
            <a:r>
              <a:rPr lang="pt-BR" sz="2000" b="1" dirty="0"/>
              <a:t>)</a:t>
            </a:r>
          </a:p>
          <a:p>
            <a:r>
              <a:rPr lang="pt-BR" sz="2400" b="1" dirty="0"/>
              <a:t>Vel. estim.: 280 m/s </a:t>
            </a:r>
            <a:r>
              <a:rPr lang="pt-BR" sz="2000" b="1" dirty="0"/>
              <a:t>(630 mph) </a:t>
            </a:r>
          </a:p>
          <a:p>
            <a:r>
              <a:rPr lang="pt-BR" sz="2400" b="1" dirty="0"/>
              <a:t>Alcance </a:t>
            </a:r>
            <a:r>
              <a:rPr lang="pt-BR" sz="2400" b="1" dirty="0" err="1"/>
              <a:t>estim</a:t>
            </a:r>
            <a:r>
              <a:rPr lang="pt-BR" sz="2400" b="1" dirty="0"/>
              <a:t>.: 1,2 m</a:t>
            </a:r>
          </a:p>
          <a:p>
            <a:r>
              <a:rPr lang="pt-BR" sz="2400" b="1" dirty="0" err="1"/>
              <a:t>Coef</a:t>
            </a:r>
            <a:r>
              <a:rPr lang="pt-BR" sz="2400" b="1" dirty="0"/>
              <a:t>.  arraste: 1,1 </a:t>
            </a:r>
          </a:p>
        </p:txBody>
      </p:sp>
      <p:grpSp>
        <p:nvGrpSpPr>
          <p:cNvPr id="10" name="Grupo 9"/>
          <p:cNvGrpSpPr/>
          <p:nvPr/>
        </p:nvGrpSpPr>
        <p:grpSpPr>
          <a:xfrm>
            <a:off x="207794" y="1599625"/>
            <a:ext cx="3253861" cy="4117797"/>
            <a:chOff x="211887" y="1235374"/>
            <a:chExt cx="2947964" cy="3714776"/>
          </a:xfrm>
        </p:grpSpPr>
        <p:pic>
          <p:nvPicPr>
            <p:cNvPr id="4" name="Picture 3" descr="4_mitDesignLarge.jpg"/>
            <p:cNvPicPr>
              <a:picLocks noChangeAspect="1"/>
            </p:cNvPicPr>
            <p:nvPr/>
          </p:nvPicPr>
          <p:blipFill>
            <a:blip r:embed="rId3" cstate="print">
              <a:lum bright="10000"/>
            </a:blip>
            <a:stretch>
              <a:fillRect/>
            </a:stretch>
          </p:blipFill>
          <p:spPr>
            <a:xfrm>
              <a:off x="211887" y="1235374"/>
              <a:ext cx="2947964" cy="3714776"/>
            </a:xfrm>
            <a:prstGeom prst="rect">
              <a:avLst/>
            </a:prstGeom>
            <a:ln>
              <a:solidFill>
                <a:schemeClr val="tx1"/>
              </a:solidFill>
            </a:ln>
          </p:spPr>
        </p:pic>
        <p:sp>
          <p:nvSpPr>
            <p:cNvPr id="9" name="CaixaDeTexto 8"/>
            <p:cNvSpPr txBox="1"/>
            <p:nvPr/>
          </p:nvSpPr>
          <p:spPr>
            <a:xfrm>
              <a:off x="507910" y="4576969"/>
              <a:ext cx="2349810" cy="338554"/>
            </a:xfrm>
            <a:prstGeom prst="rect">
              <a:avLst/>
            </a:prstGeom>
            <a:noFill/>
            <a:ln>
              <a:noFill/>
            </a:ln>
          </p:spPr>
          <p:txBody>
            <a:bodyPr wrap="none" rtlCol="0">
              <a:spAutoFit/>
            </a:bodyPr>
            <a:lstStyle/>
            <a:p>
              <a:r>
                <a:rPr lang="pt-BR" sz="1600" b="1" i="1" dirty="0">
                  <a:solidFill>
                    <a:schemeClr val="bg1"/>
                  </a:solidFill>
                </a:rPr>
                <a:t>Prof. David R. Wallace</a:t>
              </a:r>
            </a:p>
          </p:txBody>
        </p:sp>
      </p:grpSp>
      <p:sp>
        <p:nvSpPr>
          <p:cNvPr id="6" name="Retângulo 5"/>
          <p:cNvSpPr/>
          <p:nvPr/>
        </p:nvSpPr>
        <p:spPr>
          <a:xfrm>
            <a:off x="839257" y="597554"/>
            <a:ext cx="7037504" cy="830997"/>
          </a:xfrm>
          <a:prstGeom prst="rect">
            <a:avLst/>
          </a:prstGeom>
        </p:spPr>
        <p:txBody>
          <a:bodyPr wrap="none">
            <a:spAutoFit/>
          </a:bodyPr>
          <a:lstStyle/>
          <a:p>
            <a:pPr algn="ctr"/>
            <a:r>
              <a:rPr lang="pt-BR" sz="2400" b="1" dirty="0"/>
              <a:t>Caçadores de mito (</a:t>
            </a:r>
            <a:r>
              <a:rPr lang="pt-BR" sz="2400" b="1" i="1" dirty="0" err="1"/>
              <a:t>MythBusters</a:t>
            </a:r>
            <a:r>
              <a:rPr lang="pt-BR" sz="2400" b="1" dirty="0"/>
              <a:t>)</a:t>
            </a:r>
          </a:p>
          <a:p>
            <a:pPr algn="ctr"/>
            <a:r>
              <a:rPr lang="pt-BR" sz="2400" b="1" dirty="0"/>
              <a:t>É possível fazer canhão a vapor que funciona?</a:t>
            </a:r>
          </a:p>
        </p:txBody>
      </p:sp>
      <p:grpSp>
        <p:nvGrpSpPr>
          <p:cNvPr id="11" name="Grupo 4">
            <a:extLst>
              <a:ext uri="{FF2B5EF4-FFF2-40B4-BE49-F238E27FC236}">
                <a16:creationId xmlns:a16="http://schemas.microsoft.com/office/drawing/2014/main" id="{3C7152C7-31B5-45B0-A593-E122CEECB140}"/>
              </a:ext>
            </a:extLst>
          </p:cNvPr>
          <p:cNvGrpSpPr/>
          <p:nvPr/>
        </p:nvGrpSpPr>
        <p:grpSpPr>
          <a:xfrm>
            <a:off x="3603724" y="1599625"/>
            <a:ext cx="5384820" cy="4636361"/>
            <a:chOff x="6566141" y="4329633"/>
            <a:chExt cx="5384820" cy="4636361"/>
          </a:xfrm>
        </p:grpSpPr>
        <p:sp>
          <p:nvSpPr>
            <p:cNvPr id="12" name="Rectangle 6">
              <a:extLst>
                <a:ext uri="{FF2B5EF4-FFF2-40B4-BE49-F238E27FC236}">
                  <a16:creationId xmlns:a16="http://schemas.microsoft.com/office/drawing/2014/main" id="{E08AFB6C-49EA-4C09-BAB3-D04EA1A51356}"/>
                </a:ext>
              </a:extLst>
            </p:cNvPr>
            <p:cNvSpPr/>
            <p:nvPr/>
          </p:nvSpPr>
          <p:spPr>
            <a:xfrm>
              <a:off x="7176029" y="8134997"/>
              <a:ext cx="4165044" cy="830997"/>
            </a:xfrm>
            <a:prstGeom prst="rect">
              <a:avLst/>
            </a:prstGeom>
          </p:spPr>
          <p:txBody>
            <a:bodyPr wrap="square">
              <a:spAutoFit/>
            </a:bodyPr>
            <a:lstStyle/>
            <a:p>
              <a:pPr marL="449263" indent="-449263">
                <a:buFont typeface="Wingdings" pitchFamily="2" charset="2"/>
                <a:buChar char="v"/>
              </a:pPr>
              <a:r>
                <a:rPr lang="pt-BR" sz="2400" b="1" i="1" dirty="0"/>
                <a:t>30 estudantes do MIT</a:t>
              </a:r>
            </a:p>
            <a:p>
              <a:pPr marL="449263" indent="-449263">
                <a:buFont typeface="Wingdings" pitchFamily="2" charset="2"/>
                <a:buChar char="v"/>
              </a:pPr>
              <a:r>
                <a:rPr lang="pt-BR" sz="2400" b="1" i="1" dirty="0"/>
                <a:t>5 de novembro de 2006</a:t>
              </a:r>
            </a:p>
          </p:txBody>
        </p:sp>
        <p:pic>
          <p:nvPicPr>
            <p:cNvPr id="13" name="Picture 2" descr="10_safetyZoneLarge.jpg">
              <a:extLst>
                <a:ext uri="{FF2B5EF4-FFF2-40B4-BE49-F238E27FC236}">
                  <a16:creationId xmlns:a16="http://schemas.microsoft.com/office/drawing/2014/main" id="{3E0D899D-D90E-4DDA-8111-46CF7E78C07E}"/>
                </a:ext>
              </a:extLst>
            </p:cNvPr>
            <p:cNvPicPr>
              <a:picLocks noChangeAspect="1"/>
            </p:cNvPicPr>
            <p:nvPr/>
          </p:nvPicPr>
          <p:blipFill>
            <a:blip r:embed="rId4" cstate="print">
              <a:lum bright="10000"/>
            </a:blip>
            <a:stretch>
              <a:fillRect/>
            </a:stretch>
          </p:blipFill>
          <p:spPr>
            <a:xfrm>
              <a:off x="6566141" y="4329633"/>
              <a:ext cx="5384820" cy="3714776"/>
            </a:xfrm>
            <a:prstGeom prst="rect">
              <a:avLst/>
            </a:prstGeom>
            <a:ln>
              <a:solidFill>
                <a:schemeClr val="accent1"/>
              </a:solidFill>
            </a:ln>
          </p:spPr>
        </p:pic>
      </p:grpSp>
    </p:spTree>
    <p:extLst>
      <p:ext uri="{BB962C8B-B14F-4D97-AF65-F5344CB8AC3E}">
        <p14:creationId xmlns:p14="http://schemas.microsoft.com/office/powerpoint/2010/main" val="144821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p:txBody>
          <a:bodyPr/>
          <a:lstStyle/>
          <a:p>
            <a:r>
              <a:rPr lang="pt-BR" dirty="0"/>
              <a:t>Canhão a vapor – MIT (05/11/2006)</a:t>
            </a:r>
          </a:p>
        </p:txBody>
      </p:sp>
      <p:pic>
        <p:nvPicPr>
          <p:cNvPr id="5" name="Picture 4" descr="7_firePitLarge.jpg"/>
          <p:cNvPicPr>
            <a:picLocks noChangeAspect="1"/>
          </p:cNvPicPr>
          <p:nvPr/>
        </p:nvPicPr>
        <p:blipFill>
          <a:blip r:embed="rId5" cstate="print">
            <a:lum bright="10000" contrast="10000"/>
          </a:blip>
          <a:srcRect l="23145" r="20922"/>
          <a:stretch>
            <a:fillRect/>
          </a:stretch>
        </p:blipFill>
        <p:spPr>
          <a:xfrm>
            <a:off x="83650" y="1357297"/>
            <a:ext cx="3500462" cy="5069595"/>
          </a:xfrm>
          <a:prstGeom prst="rect">
            <a:avLst/>
          </a:prstGeom>
          <a:ln>
            <a:solidFill>
              <a:schemeClr val="accent1"/>
            </a:solidFill>
          </a:ln>
        </p:spPr>
      </p:pic>
      <p:sp>
        <p:nvSpPr>
          <p:cNvPr id="2" name="CaixaDeTexto 1"/>
          <p:cNvSpPr txBox="1"/>
          <p:nvPr/>
        </p:nvSpPr>
        <p:spPr>
          <a:xfrm>
            <a:off x="3889361" y="5866674"/>
            <a:ext cx="4942379" cy="369332"/>
          </a:xfrm>
          <a:prstGeom prst="rect">
            <a:avLst/>
          </a:prstGeom>
          <a:noFill/>
        </p:spPr>
        <p:txBody>
          <a:bodyPr wrap="none" rtlCol="0">
            <a:spAutoFit/>
          </a:bodyPr>
          <a:lstStyle/>
          <a:p>
            <a:r>
              <a:rPr lang="pt-BR" b="1" i="1" dirty="0"/>
              <a:t>http://web.mit.edu/2.009/steamCannon.html</a:t>
            </a:r>
          </a:p>
        </p:txBody>
      </p:sp>
      <p:pic>
        <p:nvPicPr>
          <p:cNvPr id="3" name="MIT_edit">
            <a:hlinkClick r:id="" action="ppaction://media"/>
            <a:extLst>
              <a:ext uri="{FF2B5EF4-FFF2-40B4-BE49-F238E27FC236}">
                <a16:creationId xmlns:a16="http://schemas.microsoft.com/office/drawing/2014/main" id="{3931E49D-BF21-4F92-BB07-FA8FF5D8129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70479" y="1357296"/>
            <a:ext cx="5409068" cy="4056801"/>
          </a:xfrm>
          <a:prstGeom prst="rect">
            <a:avLst/>
          </a:prstGeom>
        </p:spPr>
      </p:pic>
    </p:spTree>
    <p:extLst>
      <p:ext uri="{BB962C8B-B14F-4D97-AF65-F5344CB8AC3E}">
        <p14:creationId xmlns:p14="http://schemas.microsoft.com/office/powerpoint/2010/main" val="184186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C:\Documents and Settings\dktanaka_2\My Documents\0_0_Leonardo_Palestra\Leonardo_Scan_3\scan0001.jpg"/>
          <p:cNvPicPr>
            <a:picLocks noChangeAspect="1" noChangeArrowheads="1"/>
          </p:cNvPicPr>
          <p:nvPr/>
        </p:nvPicPr>
        <p:blipFill>
          <a:blip r:embed="rId3" cstate="print">
            <a:lum bright="-20000" contrast="36000"/>
          </a:blip>
          <a:srcRect l="52170" t="37859" b="5426"/>
          <a:stretch>
            <a:fillRect/>
          </a:stretch>
        </p:blipFill>
        <p:spPr bwMode="auto">
          <a:xfrm>
            <a:off x="4765268" y="2857496"/>
            <a:ext cx="4192974" cy="3538541"/>
          </a:xfrm>
          <a:prstGeom prst="rect">
            <a:avLst/>
          </a:prstGeom>
          <a:noFill/>
          <a:ln w="9525">
            <a:solidFill>
              <a:schemeClr val="tx1"/>
            </a:solidFill>
            <a:miter lim="800000"/>
            <a:headEnd/>
            <a:tailEnd/>
          </a:ln>
        </p:spPr>
      </p:pic>
      <p:sp>
        <p:nvSpPr>
          <p:cNvPr id="5" name="TextBox 4"/>
          <p:cNvSpPr txBox="1"/>
          <p:nvPr/>
        </p:nvSpPr>
        <p:spPr>
          <a:xfrm>
            <a:off x="1714480" y="5721510"/>
            <a:ext cx="1067921" cy="707886"/>
          </a:xfrm>
          <a:prstGeom prst="rect">
            <a:avLst/>
          </a:prstGeom>
          <a:noFill/>
        </p:spPr>
        <p:txBody>
          <a:bodyPr wrap="none" rtlCol="0">
            <a:spAutoFit/>
          </a:bodyPr>
          <a:lstStyle/>
          <a:p>
            <a:r>
              <a:rPr lang="en-US" sz="4000" b="1" i="1" dirty="0"/>
              <a:t>MIT</a:t>
            </a:r>
          </a:p>
        </p:txBody>
      </p:sp>
      <p:sp>
        <p:nvSpPr>
          <p:cNvPr id="6" name="TextBox 5"/>
          <p:cNvSpPr txBox="1"/>
          <p:nvPr/>
        </p:nvSpPr>
        <p:spPr>
          <a:xfrm>
            <a:off x="5718957" y="1544772"/>
            <a:ext cx="2518638" cy="1323439"/>
          </a:xfrm>
          <a:prstGeom prst="rect">
            <a:avLst/>
          </a:prstGeom>
          <a:noFill/>
        </p:spPr>
        <p:txBody>
          <a:bodyPr wrap="none" rtlCol="0">
            <a:spAutoFit/>
          </a:bodyPr>
          <a:lstStyle/>
          <a:p>
            <a:pPr algn="ctr"/>
            <a:r>
              <a:rPr lang="en-US" sz="4000" b="1" i="1" dirty="0"/>
              <a:t>Leonardo</a:t>
            </a:r>
          </a:p>
          <a:p>
            <a:pPr algn="ctr"/>
            <a:r>
              <a:rPr lang="en-US" sz="4000" b="1" i="1" dirty="0"/>
              <a:t>da Vinci</a:t>
            </a:r>
          </a:p>
        </p:txBody>
      </p:sp>
      <p:sp>
        <p:nvSpPr>
          <p:cNvPr id="7" name="TextBox 6"/>
          <p:cNvSpPr txBox="1"/>
          <p:nvPr/>
        </p:nvSpPr>
        <p:spPr>
          <a:xfrm>
            <a:off x="7889048" y="6072206"/>
            <a:ext cx="1040670" cy="276999"/>
          </a:xfrm>
          <a:prstGeom prst="rect">
            <a:avLst/>
          </a:prstGeom>
          <a:solidFill>
            <a:schemeClr val="bg1"/>
          </a:solidFill>
        </p:spPr>
        <p:txBody>
          <a:bodyPr wrap="none" rtlCol="0">
            <a:spAutoFit/>
          </a:bodyPr>
          <a:lstStyle/>
          <a:p>
            <a:r>
              <a:rPr lang="en-US" sz="1200" b="1" dirty="0"/>
              <a:t>Ms. B  f.33f.</a:t>
            </a:r>
          </a:p>
        </p:txBody>
      </p:sp>
      <p:pic>
        <p:nvPicPr>
          <p:cNvPr id="8" name="Picture 7" descr="steam_cannon_schematic.jpg"/>
          <p:cNvPicPr>
            <a:picLocks noChangeAspect="1"/>
          </p:cNvPicPr>
          <p:nvPr/>
        </p:nvPicPr>
        <p:blipFill>
          <a:blip r:embed="rId4" cstate="print">
            <a:lum bright="-20000" contrast="20000"/>
          </a:blip>
          <a:stretch>
            <a:fillRect/>
          </a:stretch>
        </p:blipFill>
        <p:spPr>
          <a:xfrm>
            <a:off x="214282" y="928670"/>
            <a:ext cx="4351466" cy="4714908"/>
          </a:xfrm>
          <a:prstGeom prst="rect">
            <a:avLst/>
          </a:prstGeom>
          <a:ln>
            <a:solidFill>
              <a:schemeClr val="tx1"/>
            </a:solidFill>
          </a:ln>
        </p:spPr>
      </p:pic>
      <p:sp>
        <p:nvSpPr>
          <p:cNvPr id="10" name="Title 1"/>
          <p:cNvSpPr>
            <a:spLocks noGrp="1"/>
          </p:cNvSpPr>
          <p:nvPr>
            <p:ph type="title" idx="4294967295"/>
          </p:nvPr>
        </p:nvSpPr>
        <p:spPr>
          <a:xfrm>
            <a:off x="800952" y="43303"/>
            <a:ext cx="7000924" cy="617879"/>
          </a:xfrm>
        </p:spPr>
        <p:txBody>
          <a:bodyPr/>
          <a:lstStyle/>
          <a:p>
            <a:r>
              <a:rPr lang="pt-BR" dirty="0"/>
              <a:t>Canhão a vapor – MIT (05/11/2006)</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1_mitDesignExplainedLarge.jpg"/>
          <p:cNvPicPr>
            <a:picLocks noChangeAspect="1"/>
          </p:cNvPicPr>
          <p:nvPr/>
        </p:nvPicPr>
        <p:blipFill>
          <a:blip r:embed="rId3" cstate="print">
            <a:lum contrast="10000"/>
          </a:blip>
          <a:stretch>
            <a:fillRect/>
          </a:stretch>
        </p:blipFill>
        <p:spPr>
          <a:xfrm>
            <a:off x="142844" y="1500174"/>
            <a:ext cx="4216606" cy="4500594"/>
          </a:xfrm>
          <a:prstGeom prst="rect">
            <a:avLst/>
          </a:prstGeom>
          <a:ln>
            <a:solidFill>
              <a:schemeClr val="accent1"/>
            </a:solidFill>
          </a:ln>
        </p:spPr>
      </p:pic>
      <p:sp>
        <p:nvSpPr>
          <p:cNvPr id="34818" name="Title 1"/>
          <p:cNvSpPr>
            <a:spLocks noGrp="1"/>
          </p:cNvSpPr>
          <p:nvPr>
            <p:ph type="title" idx="4294967295"/>
          </p:nvPr>
        </p:nvSpPr>
        <p:spPr>
          <a:xfrm>
            <a:off x="940526" y="38781"/>
            <a:ext cx="7065554" cy="614364"/>
          </a:xfrm>
        </p:spPr>
        <p:txBody>
          <a:bodyPr/>
          <a:lstStyle/>
          <a:p>
            <a:r>
              <a:rPr lang="pt-BR" sz="2400" dirty="0"/>
              <a:t>Canhão a vapor – MIT 2006 (</a:t>
            </a:r>
            <a:r>
              <a:rPr lang="pt-BR" sz="2400" dirty="0" err="1"/>
              <a:t>MythBusters</a:t>
            </a:r>
            <a:r>
              <a:rPr lang="pt-BR" sz="2400" dirty="0"/>
              <a:t> 46)</a:t>
            </a:r>
          </a:p>
        </p:txBody>
      </p:sp>
      <p:sp>
        <p:nvSpPr>
          <p:cNvPr id="8" name="Rectangle 7"/>
          <p:cNvSpPr/>
          <p:nvPr/>
        </p:nvSpPr>
        <p:spPr>
          <a:xfrm>
            <a:off x="4429124" y="1071546"/>
            <a:ext cx="4572000" cy="2862322"/>
          </a:xfrm>
          <a:prstGeom prst="rect">
            <a:avLst/>
          </a:prstGeom>
        </p:spPr>
        <p:txBody>
          <a:bodyPr>
            <a:spAutoFit/>
          </a:bodyPr>
          <a:lstStyle/>
          <a:p>
            <a:pPr algn="ctr"/>
            <a:r>
              <a:rPr lang="en-US" sz="2000" b="1" dirty="0" err="1"/>
              <a:t>Nossa</a:t>
            </a:r>
            <a:r>
              <a:rPr lang="en-US" sz="2000" b="1" dirty="0"/>
              <a:t> </a:t>
            </a:r>
            <a:r>
              <a:rPr lang="en-US" sz="2000" b="1" dirty="0" err="1"/>
              <a:t>conclusão</a:t>
            </a:r>
            <a:r>
              <a:rPr lang="en-US" sz="2000" b="1" dirty="0"/>
              <a:t>:</a:t>
            </a:r>
          </a:p>
          <a:p>
            <a:pPr algn="ctr"/>
            <a:endParaRPr lang="en-US" sz="2000" b="1" dirty="0"/>
          </a:p>
          <a:p>
            <a:pPr algn="just"/>
            <a:r>
              <a:rPr lang="pt-BR" sz="2000" b="1" dirty="0"/>
              <a:t>Este teste mostrou que é possível construir um </a:t>
            </a:r>
            <a:r>
              <a:rPr lang="pt-BR" sz="2000" b="1" i="1" dirty="0">
                <a:solidFill>
                  <a:srgbClr val="FF0000"/>
                </a:solidFill>
              </a:rPr>
              <a:t>canhão a vapor</a:t>
            </a:r>
            <a:r>
              <a:rPr lang="pt-BR" sz="2000" b="1" i="1" dirty="0"/>
              <a:t> </a:t>
            </a:r>
            <a:r>
              <a:rPr lang="pt-BR" sz="2000" b="1" dirty="0"/>
              <a:t>com a tecnologia disponível no tempo de Leonardo.</a:t>
            </a:r>
          </a:p>
          <a:p>
            <a:endParaRPr lang="pt-BR" sz="2000" b="1" dirty="0"/>
          </a:p>
          <a:p>
            <a:pPr algn="just"/>
            <a:r>
              <a:rPr lang="pt-BR" sz="2000" b="1" dirty="0"/>
              <a:t>Em tributo a </a:t>
            </a:r>
            <a:r>
              <a:rPr lang="pt-BR" sz="2000" b="1" i="1" dirty="0">
                <a:solidFill>
                  <a:srgbClr val="FF0000"/>
                </a:solidFill>
              </a:rPr>
              <a:t>da Vinci </a:t>
            </a:r>
            <a:r>
              <a:rPr lang="pt-BR" sz="2000" b="1" dirty="0"/>
              <a:t>(pois foi baseado nos desenhos dele), é um</a:t>
            </a:r>
          </a:p>
        </p:txBody>
      </p:sp>
      <p:pic>
        <p:nvPicPr>
          <p:cNvPr id="10" name="Picture 9" descr="15_davinciCannonLarge.jpg"/>
          <p:cNvPicPr>
            <a:picLocks noChangeAspect="1"/>
          </p:cNvPicPr>
          <p:nvPr/>
        </p:nvPicPr>
        <p:blipFill>
          <a:blip r:embed="rId4" cstate="print">
            <a:lum bright="10000" contrast="10000"/>
          </a:blip>
          <a:stretch>
            <a:fillRect/>
          </a:stretch>
        </p:blipFill>
        <p:spPr>
          <a:xfrm>
            <a:off x="5214942" y="4071942"/>
            <a:ext cx="3071834" cy="2350201"/>
          </a:xfrm>
          <a:prstGeom prst="rect">
            <a:avLst/>
          </a:prstGeom>
          <a:ln>
            <a:solidFill>
              <a:schemeClr val="accent1"/>
            </a:solidFill>
          </a:ln>
        </p:spPr>
      </p:pic>
      <p:sp>
        <p:nvSpPr>
          <p:cNvPr id="6" name="Retângulo 5"/>
          <p:cNvSpPr/>
          <p:nvPr/>
        </p:nvSpPr>
        <p:spPr>
          <a:xfrm>
            <a:off x="301110" y="6031922"/>
            <a:ext cx="3344570" cy="338554"/>
          </a:xfrm>
          <a:prstGeom prst="rect">
            <a:avLst/>
          </a:prstGeom>
        </p:spPr>
        <p:txBody>
          <a:bodyPr wrap="none">
            <a:spAutoFit/>
          </a:bodyPr>
          <a:lstStyle/>
          <a:p>
            <a:r>
              <a:rPr lang="en-US" sz="1600" b="1" i="1" dirty="0"/>
              <a:t>Jamie </a:t>
            </a:r>
            <a:r>
              <a:rPr lang="en-US" sz="1600" b="1" i="1" dirty="0" err="1"/>
              <a:t>Hyneman</a:t>
            </a:r>
            <a:r>
              <a:rPr lang="en-US" sz="1600" b="1" i="1" dirty="0"/>
              <a:t> &amp; Adam Savage</a:t>
            </a:r>
            <a:endParaRPr lang="pt-BR" sz="16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027872" y="1766"/>
            <a:ext cx="6947081" cy="571480"/>
          </a:xfrm>
        </p:spPr>
        <p:txBody>
          <a:bodyPr/>
          <a:lstStyle/>
          <a:p>
            <a:pPr eaLnBrk="1" hangingPunct="1"/>
            <a:r>
              <a:rPr lang="pt-BR" sz="2400" dirty="0"/>
              <a:t>Renascimento – época da (re)descobertas</a:t>
            </a:r>
          </a:p>
        </p:txBody>
      </p:sp>
      <p:sp>
        <p:nvSpPr>
          <p:cNvPr id="14339" name="Content Placeholder 2"/>
          <p:cNvSpPr>
            <a:spLocks noGrp="1"/>
          </p:cNvSpPr>
          <p:nvPr>
            <p:ph idx="1"/>
          </p:nvPr>
        </p:nvSpPr>
        <p:spPr>
          <a:xfrm>
            <a:off x="389816" y="782425"/>
            <a:ext cx="8572497" cy="5572127"/>
          </a:xfrm>
          <a:solidFill>
            <a:schemeClr val="bg1"/>
          </a:solidFill>
        </p:spPr>
        <p:txBody>
          <a:bodyPr/>
          <a:lstStyle/>
          <a:p>
            <a:pPr eaLnBrk="1" hangingPunct="1">
              <a:spcBef>
                <a:spcPct val="0"/>
              </a:spcBef>
            </a:pPr>
            <a:r>
              <a:rPr lang="pt-PT" sz="2200" b="1" dirty="0">
                <a:solidFill>
                  <a:srgbClr val="3333FF"/>
                </a:solidFill>
                <a:latin typeface="Arial" charset="0"/>
                <a:cs typeface="Times New Roman" pitchFamily="18" charset="0"/>
              </a:rPr>
              <a:t>Florença começava a despontar </a:t>
            </a:r>
            <a:r>
              <a:rPr lang="pt-PT" sz="2200" b="1" dirty="0">
                <a:latin typeface="Arial" charset="0"/>
                <a:cs typeface="Times New Roman" pitchFamily="18" charset="0"/>
              </a:rPr>
              <a:t>com Cósimo Médici</a:t>
            </a:r>
          </a:p>
          <a:p>
            <a:pPr eaLnBrk="1" hangingPunct="1">
              <a:spcBef>
                <a:spcPct val="0"/>
              </a:spcBef>
            </a:pPr>
            <a:r>
              <a:rPr lang="pt-BR" sz="2200" b="1" dirty="0">
                <a:solidFill>
                  <a:srgbClr val="0033CC"/>
                </a:solidFill>
                <a:latin typeface="Arial" charset="0"/>
                <a:cs typeface="Times New Roman" pitchFamily="18" charset="0"/>
              </a:rPr>
              <a:t>Europa redescobre filósofos gregos</a:t>
            </a:r>
            <a:r>
              <a:rPr lang="pt-BR" sz="2200" b="1" dirty="0">
                <a:latin typeface="Arial" charset="0"/>
                <a:cs typeface="Times New Roman" pitchFamily="18" charset="0"/>
              </a:rPr>
              <a:t> como: Aristóteles, Platão, Arquimedes e Pitágoras</a:t>
            </a:r>
          </a:p>
          <a:p>
            <a:pPr eaLnBrk="1" hangingPunct="1">
              <a:spcBef>
                <a:spcPct val="0"/>
              </a:spcBef>
            </a:pPr>
            <a:r>
              <a:rPr lang="pt-PT" sz="2200" b="1" dirty="0">
                <a:latin typeface="Arial" charset="0"/>
                <a:cs typeface="Times New Roman" pitchFamily="18" charset="0"/>
              </a:rPr>
              <a:t>Comunidade fiorentina </a:t>
            </a:r>
            <a:r>
              <a:rPr lang="pt-PT" sz="2200" b="1" dirty="0">
                <a:solidFill>
                  <a:srgbClr val="0033CC"/>
                </a:solidFill>
                <a:latin typeface="Arial" charset="0"/>
                <a:cs typeface="Times New Roman" pitchFamily="18" charset="0"/>
              </a:rPr>
              <a:t>tinha obras completas </a:t>
            </a:r>
            <a:r>
              <a:rPr lang="pt-PT" sz="2200" b="1" dirty="0">
                <a:latin typeface="Arial" charset="0"/>
                <a:cs typeface="Times New Roman" pitchFamily="18" charset="0"/>
              </a:rPr>
              <a:t>de </a:t>
            </a:r>
            <a:r>
              <a:rPr lang="pt-PT" sz="2200" b="1" i="1" dirty="0">
                <a:latin typeface="Arial" charset="0"/>
                <a:cs typeface="Times New Roman" pitchFamily="18" charset="0"/>
              </a:rPr>
              <a:t>“Política”</a:t>
            </a:r>
            <a:r>
              <a:rPr lang="pt-PT" sz="2200" b="1" dirty="0">
                <a:latin typeface="Arial" charset="0"/>
                <a:cs typeface="Times New Roman" pitchFamily="18" charset="0"/>
              </a:rPr>
              <a:t> de Aristóteles, </a:t>
            </a:r>
            <a:r>
              <a:rPr lang="pt-PT" sz="2200" b="1" i="1" dirty="0">
                <a:latin typeface="Arial" charset="0"/>
                <a:cs typeface="Times New Roman" pitchFamily="18" charset="0"/>
              </a:rPr>
              <a:t>“Histórias”</a:t>
            </a:r>
            <a:r>
              <a:rPr lang="pt-PT" sz="2200" b="1" dirty="0">
                <a:latin typeface="Arial" charset="0"/>
                <a:cs typeface="Times New Roman" pitchFamily="18" charset="0"/>
              </a:rPr>
              <a:t> </a:t>
            </a:r>
            <a:r>
              <a:rPr lang="pt-PT" sz="2000" b="1" dirty="0">
                <a:latin typeface="Arial" charset="0"/>
                <a:cs typeface="Times New Roman" pitchFamily="18" charset="0"/>
              </a:rPr>
              <a:t>de Heródoto</a:t>
            </a:r>
            <a:r>
              <a:rPr lang="pt-PT" sz="2200" b="1" dirty="0">
                <a:latin typeface="Arial" charset="0"/>
                <a:cs typeface="Times New Roman" pitchFamily="18" charset="0"/>
              </a:rPr>
              <a:t>, </a:t>
            </a:r>
            <a:r>
              <a:rPr lang="pt-PT" sz="2200" b="1" i="1" dirty="0">
                <a:latin typeface="Arial" charset="0"/>
                <a:cs typeface="Times New Roman" pitchFamily="18" charset="0"/>
              </a:rPr>
              <a:t>“Ilíadas e Odisséias”</a:t>
            </a:r>
            <a:r>
              <a:rPr lang="pt-PT" sz="2000" b="1" dirty="0">
                <a:latin typeface="Arial" charset="0"/>
                <a:cs typeface="Times New Roman" pitchFamily="18" charset="0"/>
              </a:rPr>
              <a:t> de Platão</a:t>
            </a:r>
            <a:r>
              <a:rPr lang="pt-PT" sz="2200" b="1" dirty="0">
                <a:latin typeface="Arial" charset="0"/>
                <a:cs typeface="Times New Roman" pitchFamily="18" charset="0"/>
              </a:rPr>
              <a:t>,</a:t>
            </a:r>
            <a:r>
              <a:rPr lang="pt-PT" sz="2000" b="1" dirty="0">
                <a:latin typeface="Arial" charset="0"/>
                <a:cs typeface="Times New Roman" pitchFamily="18" charset="0"/>
              </a:rPr>
              <a:t> </a:t>
            </a:r>
            <a:r>
              <a:rPr lang="pt-PT" sz="2000" b="1" i="1" dirty="0">
                <a:latin typeface="Arial" charset="0"/>
                <a:cs typeface="Times New Roman" pitchFamily="18" charset="0"/>
              </a:rPr>
              <a:t>escritos</a:t>
            </a:r>
            <a:r>
              <a:rPr lang="pt-PT" sz="2000" b="1" dirty="0">
                <a:latin typeface="Arial" charset="0"/>
                <a:cs typeface="Times New Roman" pitchFamily="18" charset="0"/>
              </a:rPr>
              <a:t> médicos de Hipócrates</a:t>
            </a:r>
            <a:endParaRPr lang="pt-PT" sz="2200" b="1" dirty="0">
              <a:latin typeface="Arial" charset="0"/>
              <a:cs typeface="Times New Roman" pitchFamily="18" charset="0"/>
            </a:endParaRPr>
          </a:p>
          <a:p>
            <a:pPr eaLnBrk="1" hangingPunct="1">
              <a:spcBef>
                <a:spcPct val="0"/>
              </a:spcBef>
            </a:pPr>
            <a:r>
              <a:rPr lang="pt-PT" sz="2000" b="1" dirty="0">
                <a:latin typeface="Arial" charset="0"/>
                <a:cs typeface="Times New Roman" pitchFamily="18" charset="0"/>
              </a:rPr>
              <a:t>Estimulado pela incrível coleção de obras, em </a:t>
            </a:r>
            <a:r>
              <a:rPr lang="pt-PT" sz="2200" b="1" dirty="0">
                <a:latin typeface="Arial" charset="0"/>
                <a:cs typeface="Times New Roman" pitchFamily="18" charset="0"/>
              </a:rPr>
              <a:t>1428 foi criada comissão para </a:t>
            </a:r>
            <a:r>
              <a:rPr lang="pt-PT" sz="2200" b="1" dirty="0">
                <a:solidFill>
                  <a:srgbClr val="FF0000"/>
                </a:solidFill>
                <a:latin typeface="Arial" charset="0"/>
                <a:cs typeface="Times New Roman" pitchFamily="18" charset="0"/>
              </a:rPr>
              <a:t>mudar sistema educacional </a:t>
            </a:r>
            <a:r>
              <a:rPr lang="pt-PT" sz="2200" b="1" dirty="0">
                <a:latin typeface="Arial" charset="0"/>
                <a:cs typeface="Times New Roman" pitchFamily="18" charset="0"/>
              </a:rPr>
              <a:t>de Florença</a:t>
            </a:r>
          </a:p>
          <a:p>
            <a:pPr eaLnBrk="1" hangingPunct="1">
              <a:spcBef>
                <a:spcPct val="0"/>
              </a:spcBef>
            </a:pPr>
            <a:r>
              <a:rPr lang="pt-PT" sz="2200" b="1" dirty="0">
                <a:latin typeface="Arial" charset="0"/>
                <a:cs typeface="Times New Roman" pitchFamily="18" charset="0"/>
              </a:rPr>
              <a:t>Petrarca e Boccaccio, haviam tentado, </a:t>
            </a:r>
            <a:r>
              <a:rPr lang="pt-PT" sz="2200" b="1" i="1" dirty="0">
                <a:solidFill>
                  <a:srgbClr val="FF0000"/>
                </a:solidFill>
                <a:latin typeface="Arial" charset="0"/>
                <a:cs typeface="Times New Roman" pitchFamily="18" charset="0"/>
              </a:rPr>
              <a:t>sem sucesso</a:t>
            </a:r>
            <a:r>
              <a:rPr lang="pt-PT" sz="2200" b="1" dirty="0">
                <a:latin typeface="Arial" charset="0"/>
                <a:cs typeface="Times New Roman" pitchFamily="18" charset="0"/>
              </a:rPr>
              <a:t>, introduzir cadeira de </a:t>
            </a:r>
            <a:r>
              <a:rPr lang="pt-PT" sz="2200" b="1" dirty="0">
                <a:solidFill>
                  <a:srgbClr val="0070C0"/>
                </a:solidFill>
                <a:latin typeface="Arial" charset="0"/>
                <a:cs typeface="Times New Roman" pitchFamily="18" charset="0"/>
              </a:rPr>
              <a:t>língua grega</a:t>
            </a:r>
            <a:r>
              <a:rPr lang="pt-PT" sz="2200" b="1" dirty="0">
                <a:latin typeface="Arial" charset="0"/>
                <a:cs typeface="Times New Roman" pitchFamily="18" charset="0"/>
              </a:rPr>
              <a:t> na universidade porque ninguém conseguia ler as obras</a:t>
            </a:r>
            <a:endParaRPr lang="pt-BR" sz="2200" b="1" dirty="0">
              <a:latin typeface="Arial" charset="0"/>
              <a:cs typeface="Times New Roman" pitchFamily="18" charset="0"/>
            </a:endParaRPr>
          </a:p>
          <a:p>
            <a:pPr eaLnBrk="1" hangingPunct="1">
              <a:spcBef>
                <a:spcPct val="0"/>
              </a:spcBef>
            </a:pPr>
            <a:r>
              <a:rPr lang="pt-PT" sz="2200" b="1" dirty="0">
                <a:latin typeface="Arial" charset="0"/>
                <a:cs typeface="Times New Roman" pitchFamily="18" charset="0"/>
              </a:rPr>
              <a:t>O </a:t>
            </a:r>
            <a:r>
              <a:rPr lang="pt-PT" sz="2200" b="1" dirty="0">
                <a:solidFill>
                  <a:srgbClr val="FF0000"/>
                </a:solidFill>
                <a:latin typeface="Arial" charset="0"/>
                <a:cs typeface="Times New Roman" pitchFamily="18" charset="0"/>
              </a:rPr>
              <a:t>Renascimento </a:t>
            </a:r>
            <a:r>
              <a:rPr lang="pt-PT" sz="2200" b="1" dirty="0">
                <a:latin typeface="Arial" charset="0"/>
                <a:cs typeface="Times New Roman" pitchFamily="18" charset="0"/>
              </a:rPr>
              <a:t>foi templo de participação, época de ação e descobertas e </a:t>
            </a:r>
            <a:r>
              <a:rPr lang="pt-PT" sz="2200" b="1" dirty="0">
                <a:solidFill>
                  <a:srgbClr val="FF0000"/>
                </a:solidFill>
                <a:latin typeface="Arial" charset="0"/>
                <a:cs typeface="Times New Roman" pitchFamily="18" charset="0"/>
              </a:rPr>
              <a:t>primórdio do moderno pensamento científico</a:t>
            </a:r>
          </a:p>
          <a:p>
            <a:pPr eaLnBrk="1" hangingPunct="1">
              <a:spcBef>
                <a:spcPct val="0"/>
              </a:spcBef>
            </a:pPr>
            <a:endParaRPr lang="pt-PT" sz="2200" b="1" dirty="0">
              <a:solidFill>
                <a:srgbClr val="FF0000"/>
              </a:solidFill>
              <a:latin typeface="Arial" charset="0"/>
              <a:cs typeface="Times New Roman" pitchFamily="18" charset="0"/>
            </a:endParaRPr>
          </a:p>
          <a:p>
            <a:pPr marL="0" indent="0" algn="ctr" eaLnBrk="1" hangingPunct="1">
              <a:spcBef>
                <a:spcPct val="0"/>
              </a:spcBef>
              <a:buFont typeface="Wingdings" pitchFamily="2" charset="2"/>
              <a:buNone/>
            </a:pPr>
            <a:endParaRPr lang="pt-BR" sz="1050" b="1" dirty="0">
              <a:solidFill>
                <a:srgbClr val="FF0000"/>
              </a:solidFill>
              <a:latin typeface="Arial" charset="0"/>
              <a:cs typeface="Times New Roman" pitchFamily="18" charset="0"/>
            </a:endParaRPr>
          </a:p>
          <a:p>
            <a:pPr marL="0" indent="0" algn="ctr" eaLnBrk="1" hangingPunct="1">
              <a:spcBef>
                <a:spcPct val="0"/>
              </a:spcBef>
              <a:buNone/>
            </a:pPr>
            <a:r>
              <a:rPr lang="pt-BR" sz="2200" b="1" i="1" dirty="0">
                <a:solidFill>
                  <a:srgbClr val="FF0000"/>
                </a:solidFill>
                <a:latin typeface="Arial" charset="0"/>
                <a:cs typeface="Times New Roman" pitchFamily="18" charset="0"/>
              </a:rPr>
              <a:t>LEONARDO NASCEU NA HORA CERTA NO LUGAR CERT</a:t>
            </a:r>
            <a:r>
              <a:rPr lang="en-US" sz="2200" b="1" i="1" dirty="0">
                <a:solidFill>
                  <a:srgbClr val="FF0000"/>
                </a:solidFill>
                <a:latin typeface="Arial" charset="0"/>
                <a:cs typeface="Times New Roman" pitchFamily="18" charset="0"/>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50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par>
                                <p:cTn id="19" presetID="1" presetClass="entr" presetSubtype="0" fill="hold" grpId="0" nodeType="withEffect">
                                  <p:stCondLst>
                                    <p:cond delay="500"/>
                                  </p:stCondLst>
                                  <p:childTnLst>
                                    <p:set>
                                      <p:cBhvr>
                                        <p:cTn id="20"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500"/>
                                  </p:stCondLst>
                                  <p:childTnLst>
                                    <p:set>
                                      <p:cBhvr>
                                        <p:cTn id="24"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500"/>
                                  </p:stCondLst>
                                  <p:childTnLst>
                                    <p:set>
                                      <p:cBhvr>
                                        <p:cTn id="28"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z="4000" dirty="0"/>
              <a:t>Com tudo isso ...</a:t>
            </a:r>
          </a:p>
        </p:txBody>
      </p:sp>
      <p:sp>
        <p:nvSpPr>
          <p:cNvPr id="3" name="TextBox 2"/>
          <p:cNvSpPr txBox="1"/>
          <p:nvPr/>
        </p:nvSpPr>
        <p:spPr>
          <a:xfrm>
            <a:off x="214282" y="1706581"/>
            <a:ext cx="8715436" cy="1077218"/>
          </a:xfrm>
          <a:prstGeom prst="rect">
            <a:avLst/>
          </a:prstGeom>
          <a:noFill/>
        </p:spPr>
        <p:txBody>
          <a:bodyPr wrap="square" rtlCol="0">
            <a:spAutoFit/>
          </a:bodyPr>
          <a:lstStyle/>
          <a:p>
            <a:pPr algn="ctr"/>
            <a:r>
              <a:rPr lang="pt-BR" sz="2800" b="1" dirty="0"/>
              <a:t>Como ARTISTA e ENGENHEIRO ...</a:t>
            </a:r>
          </a:p>
          <a:p>
            <a:pPr algn="ctr"/>
            <a:r>
              <a:rPr lang="pt-BR" sz="3600" b="1" dirty="0">
                <a:solidFill>
                  <a:srgbClr val="FF0000"/>
                </a:solidFill>
              </a:rPr>
              <a:t>SIM</a:t>
            </a:r>
          </a:p>
        </p:txBody>
      </p:sp>
      <p:sp>
        <p:nvSpPr>
          <p:cNvPr id="7" name="TextBox 6"/>
          <p:cNvSpPr txBox="1"/>
          <p:nvPr/>
        </p:nvSpPr>
        <p:spPr>
          <a:xfrm>
            <a:off x="1357290" y="3537426"/>
            <a:ext cx="6786610" cy="1692771"/>
          </a:xfrm>
          <a:prstGeom prst="rect">
            <a:avLst/>
          </a:prstGeom>
          <a:noFill/>
        </p:spPr>
        <p:txBody>
          <a:bodyPr wrap="square" rtlCol="0">
            <a:spAutoFit/>
          </a:bodyPr>
          <a:lstStyle/>
          <a:p>
            <a:pPr algn="ctr"/>
            <a:r>
              <a:rPr lang="pt-BR" sz="2800" b="1" dirty="0"/>
              <a:t>E porque não terminava?</a:t>
            </a:r>
          </a:p>
          <a:p>
            <a:pPr algn="ctr"/>
            <a:r>
              <a:rPr lang="pt-BR" sz="2800" b="1" dirty="0">
                <a:solidFill>
                  <a:srgbClr val="0033CC"/>
                </a:solidFill>
              </a:rPr>
              <a:t>Ao contrário do Freud e do </a:t>
            </a:r>
            <a:r>
              <a:rPr lang="pt-BR" sz="2800" b="1" dirty="0" err="1">
                <a:solidFill>
                  <a:srgbClr val="0033CC"/>
                </a:solidFill>
              </a:rPr>
              <a:t>Vasari</a:t>
            </a:r>
            <a:r>
              <a:rPr lang="pt-BR" sz="2800" b="1" dirty="0">
                <a:solidFill>
                  <a:srgbClr val="0033CC"/>
                </a:solidFill>
              </a:rPr>
              <a:t> ...</a:t>
            </a:r>
          </a:p>
          <a:p>
            <a:endParaRPr lang="pt-BR" sz="1600" b="1" dirty="0"/>
          </a:p>
          <a:p>
            <a:pPr algn="ctr"/>
            <a:r>
              <a:rPr lang="pt-BR" sz="2800" b="1" dirty="0"/>
              <a:t>A </a:t>
            </a:r>
            <a:r>
              <a:rPr lang="pt-BR" sz="2800" b="1" dirty="0">
                <a:solidFill>
                  <a:srgbClr val="FF0000"/>
                </a:solidFill>
              </a:rPr>
              <a:t>vida </a:t>
            </a:r>
            <a:r>
              <a:rPr lang="pt-BR" sz="2800" b="1" dirty="0"/>
              <a:t>dele foi muito </a:t>
            </a:r>
            <a:r>
              <a:rPr lang="pt-BR" sz="2800" b="1" i="1" dirty="0">
                <a:solidFill>
                  <a:srgbClr val="FF0000"/>
                </a:solidFill>
              </a:rPr>
              <a:t>“CURTA”</a:t>
            </a:r>
            <a:endParaRPr lang="pt-BR" sz="2800" b="1" dirty="0"/>
          </a:p>
        </p:txBody>
      </p:sp>
      <p:sp>
        <p:nvSpPr>
          <p:cNvPr id="9" name="Rectangle 8"/>
          <p:cNvSpPr/>
          <p:nvPr/>
        </p:nvSpPr>
        <p:spPr>
          <a:xfrm>
            <a:off x="1053886" y="5307938"/>
            <a:ext cx="7330699" cy="1015663"/>
          </a:xfrm>
          <a:prstGeom prst="rect">
            <a:avLst/>
          </a:prstGeom>
        </p:spPr>
        <p:txBody>
          <a:bodyPr wrap="square">
            <a:spAutoFit/>
          </a:bodyPr>
          <a:lstStyle/>
          <a:p>
            <a:pPr algn="ctr"/>
            <a:r>
              <a:rPr lang="pt-BR" sz="2800" b="1" dirty="0"/>
              <a:t>ou</a:t>
            </a:r>
          </a:p>
          <a:p>
            <a:pPr algn="ctr"/>
            <a:r>
              <a:rPr lang="pt-BR" sz="2800" b="1" dirty="0"/>
              <a:t>se tivesse </a:t>
            </a:r>
            <a:r>
              <a:rPr lang="pt-BR" sz="2800" b="1" dirty="0">
                <a:solidFill>
                  <a:srgbClr val="FF0000"/>
                </a:solidFill>
              </a:rPr>
              <a:t>TRABALHADO </a:t>
            </a:r>
            <a:r>
              <a:rPr lang="pt-BR" sz="2800" b="1" dirty="0"/>
              <a:t>em </a:t>
            </a:r>
            <a:r>
              <a:rPr lang="pt-BR" sz="3200" b="1" dirty="0">
                <a:solidFill>
                  <a:srgbClr val="FF0000"/>
                </a:solidFill>
              </a:rPr>
              <a:t>EQUIPE</a:t>
            </a:r>
            <a:r>
              <a:rPr lang="pt-BR" sz="2800" b="1" dirty="0"/>
              <a:t> ...</a:t>
            </a:r>
          </a:p>
        </p:txBody>
      </p:sp>
      <p:sp>
        <p:nvSpPr>
          <p:cNvPr id="10" name="Rectangle 9"/>
          <p:cNvSpPr/>
          <p:nvPr/>
        </p:nvSpPr>
        <p:spPr>
          <a:xfrm>
            <a:off x="642910" y="905516"/>
            <a:ext cx="8286808" cy="523220"/>
          </a:xfrm>
          <a:prstGeom prst="rect">
            <a:avLst/>
          </a:prstGeom>
        </p:spPr>
        <p:txBody>
          <a:bodyPr wrap="square">
            <a:spAutoFit/>
          </a:bodyPr>
          <a:lstStyle/>
          <a:p>
            <a:r>
              <a:rPr lang="pt-BR" sz="2400" b="1" dirty="0"/>
              <a:t>O Tanaka </a:t>
            </a:r>
            <a:r>
              <a:rPr lang="pt-BR" sz="2400" b="1" dirty="0">
                <a:solidFill>
                  <a:srgbClr val="FF0000"/>
                </a:solidFill>
              </a:rPr>
              <a:t>AINDA</a:t>
            </a:r>
            <a:r>
              <a:rPr lang="pt-BR" sz="2400" b="1" dirty="0"/>
              <a:t> acha Leonardo um </a:t>
            </a:r>
            <a:r>
              <a:rPr lang="pt-BR" sz="2800" b="1" dirty="0">
                <a:solidFill>
                  <a:srgbClr val="FF0000"/>
                </a:solidFill>
              </a:rPr>
              <a:t>FRACASSADO</a:t>
            </a:r>
            <a:r>
              <a:rPr lang="pt-BR" sz="2800" b="1" dirty="0"/>
              <a:t>?</a:t>
            </a:r>
          </a:p>
        </p:txBody>
      </p:sp>
      <p:sp>
        <p:nvSpPr>
          <p:cNvPr id="11" name="Rectangle 10"/>
          <p:cNvSpPr/>
          <p:nvPr/>
        </p:nvSpPr>
        <p:spPr>
          <a:xfrm>
            <a:off x="1500166" y="2714620"/>
            <a:ext cx="6856364" cy="523220"/>
          </a:xfrm>
          <a:prstGeom prst="rect">
            <a:avLst/>
          </a:prstGeom>
        </p:spPr>
        <p:txBody>
          <a:bodyPr wrap="none">
            <a:spAutoFit/>
          </a:bodyPr>
          <a:lstStyle/>
          <a:p>
            <a:pPr algn="ctr"/>
            <a:r>
              <a:rPr lang="pt-BR" sz="2800" b="1" dirty="0"/>
              <a:t>Porque não terminava as suas obras ...</a:t>
            </a:r>
          </a:p>
        </p:txBody>
      </p:sp>
      <p:sp>
        <p:nvSpPr>
          <p:cNvPr id="12" name="CaixaDeTexto 11">
            <a:extLst>
              <a:ext uri="{FF2B5EF4-FFF2-40B4-BE49-F238E27FC236}">
                <a16:creationId xmlns:a16="http://schemas.microsoft.com/office/drawing/2014/main" id="{9CAE8C65-05C8-492B-B320-07BEF4C8B5A5}"/>
              </a:ext>
            </a:extLst>
          </p:cNvPr>
          <p:cNvSpPr txBox="1"/>
          <p:nvPr/>
        </p:nvSpPr>
        <p:spPr>
          <a:xfrm>
            <a:off x="7443636" y="4653842"/>
            <a:ext cx="1331874" cy="461665"/>
          </a:xfrm>
          <a:prstGeom prst="rect">
            <a:avLst/>
          </a:prstGeom>
          <a:noFill/>
        </p:spPr>
        <p:txBody>
          <a:bodyPr wrap="square">
            <a:spAutoFit/>
          </a:bodyPr>
          <a:lstStyle/>
          <a:p>
            <a:r>
              <a:rPr lang="pt-BR" sz="2400" b="1" dirty="0"/>
              <a:t>(67 a) ...</a:t>
            </a:r>
            <a:r>
              <a:rPr lang="pt-BR" sz="2400" b="1" dirty="0">
                <a:solidFill>
                  <a:srgbClr val="FF0000"/>
                </a:solidFill>
              </a:rPr>
              <a:t> </a:t>
            </a:r>
            <a:endParaRPr lang="pt-B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P spid="11" grpId="0"/>
      <p:bldP spid="1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200" y="1767"/>
            <a:ext cx="7121357" cy="571480"/>
          </a:xfrm>
        </p:spPr>
        <p:txBody>
          <a:bodyPr/>
          <a:lstStyle/>
          <a:p>
            <a:pPr lvl="0"/>
            <a:r>
              <a:rPr lang="pt-BR" sz="2000" dirty="0"/>
              <a:t>LEONARDO da VINCI: Artista, Engenheiro ou Cientista?</a:t>
            </a:r>
          </a:p>
        </p:txBody>
      </p:sp>
      <p:sp>
        <p:nvSpPr>
          <p:cNvPr id="3" name="Title 1"/>
          <p:cNvSpPr txBox="1">
            <a:spLocks/>
          </p:cNvSpPr>
          <p:nvPr/>
        </p:nvSpPr>
        <p:spPr bwMode="auto">
          <a:xfrm>
            <a:off x="71406" y="2143116"/>
            <a:ext cx="9001188" cy="1928826"/>
          </a:xfrm>
          <a:prstGeom prst="rect">
            <a:avLst/>
          </a:prstGeom>
          <a:noFill/>
          <a:ln w="9525">
            <a:noFill/>
            <a:miter lim="800000"/>
            <a:headEnd/>
            <a:tailEnd/>
          </a:ln>
        </p:spPr>
        <p:txBody>
          <a:bodyPr anchor="ctr"/>
          <a:lstStyle/>
          <a:p>
            <a:pPr algn="ctr"/>
            <a:r>
              <a:rPr lang="pt-BR" sz="4400" b="1" dirty="0">
                <a:latin typeface="Calibri" pitchFamily="34" charset="0"/>
              </a:rPr>
              <a:t>E daí, quem foi</a:t>
            </a:r>
          </a:p>
          <a:p>
            <a:pPr algn="ctr"/>
            <a:r>
              <a:rPr lang="pt-BR" sz="5400" b="1" i="1" dirty="0">
                <a:solidFill>
                  <a:srgbClr val="FF0000"/>
                </a:solidFill>
                <a:latin typeface="Calibri" pitchFamily="34" charset="0"/>
              </a:rPr>
              <a:t>Leonardo</a:t>
            </a:r>
            <a:r>
              <a:rPr lang="pt-BR" sz="5400" b="1" i="1" dirty="0">
                <a:latin typeface="Calibri" pitchFamily="34" charset="0"/>
              </a:rPr>
              <a:t> di ser Piero </a:t>
            </a:r>
            <a:r>
              <a:rPr lang="pt-BR" sz="5400" b="1" i="1" dirty="0">
                <a:solidFill>
                  <a:srgbClr val="FF0000"/>
                </a:solidFill>
                <a:latin typeface="Calibri" pitchFamily="34" charset="0"/>
              </a:rPr>
              <a:t>da Vinci</a:t>
            </a:r>
            <a:r>
              <a:rPr lang="pt-BR" sz="5400" b="1" dirty="0">
                <a:latin typeface="Calibri" pitchFamily="34" charset="0"/>
              </a:rPr>
              <a:t>?</a:t>
            </a:r>
            <a:r>
              <a:rPr lang="pt-BR" sz="4400" b="1" dirty="0">
                <a:latin typeface="Calibri" pitchFamily="34" charset="0"/>
              </a:rPr>
              <a:t> </a:t>
            </a:r>
            <a:endParaRPr lang="pt-BR" sz="4400" b="1" i="1" dirty="0">
              <a:solidFill>
                <a:srgbClr val="FF0000"/>
              </a:solidFill>
              <a:latin typeface="Calibri"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pt-BR" sz="2000" dirty="0"/>
              <a:t>LEONARDO da VINCI: Artista, Engenheiro ou Cientista?</a:t>
            </a:r>
          </a:p>
        </p:txBody>
      </p:sp>
      <p:sp>
        <p:nvSpPr>
          <p:cNvPr id="3" name="Title 1"/>
          <p:cNvSpPr txBox="1">
            <a:spLocks/>
          </p:cNvSpPr>
          <p:nvPr/>
        </p:nvSpPr>
        <p:spPr bwMode="auto">
          <a:xfrm>
            <a:off x="285720" y="3143248"/>
            <a:ext cx="8643938" cy="1285875"/>
          </a:xfrm>
          <a:prstGeom prst="rect">
            <a:avLst/>
          </a:prstGeom>
          <a:noFill/>
          <a:ln w="9525">
            <a:noFill/>
            <a:miter lim="800000"/>
            <a:headEnd/>
            <a:tailEnd/>
          </a:ln>
        </p:spPr>
        <p:txBody>
          <a:bodyPr anchor="ctr"/>
          <a:lstStyle/>
          <a:p>
            <a:pPr algn="ctr">
              <a:defRPr/>
            </a:pPr>
            <a:r>
              <a:rPr lang="pt-BR" sz="4400" b="1" i="1" dirty="0">
                <a:solidFill>
                  <a:srgbClr val="FF0000"/>
                </a:solidFill>
                <a:latin typeface="Arial" pitchFamily="34" charset="0"/>
                <a:cs typeface="Arial" pitchFamily="34" charset="0"/>
              </a:rPr>
              <a:t>Leonardo</a:t>
            </a:r>
            <a:r>
              <a:rPr lang="pt-BR" sz="4400" b="1" dirty="0">
                <a:latin typeface="Arial" pitchFamily="34" charset="0"/>
                <a:cs typeface="Arial" pitchFamily="34" charset="0"/>
              </a:rPr>
              <a:t> </a:t>
            </a:r>
            <a:r>
              <a:rPr lang="pt-PT" sz="4400" b="1" dirty="0">
                <a:latin typeface="Arial" pitchFamily="34" charset="0"/>
                <a:cs typeface="Arial" pitchFamily="34" charset="0"/>
              </a:rPr>
              <a:t>di ser Piero </a:t>
            </a:r>
            <a:r>
              <a:rPr lang="pt-PT" sz="4400" b="1" i="1" dirty="0">
                <a:solidFill>
                  <a:srgbClr val="FF0000"/>
                </a:solidFill>
                <a:latin typeface="Arial" pitchFamily="34" charset="0"/>
                <a:cs typeface="Arial" pitchFamily="34" charset="0"/>
              </a:rPr>
              <a:t>da Vinci </a:t>
            </a:r>
            <a:br>
              <a:rPr lang="pt-BR" sz="4400" b="1" i="1" dirty="0">
                <a:latin typeface="+mj-lt"/>
                <a:ea typeface="+mj-ea"/>
                <a:cs typeface="+mj-cs"/>
              </a:rPr>
            </a:br>
            <a:r>
              <a:rPr lang="pt-BR" sz="4400" b="1" i="1" dirty="0">
                <a:latin typeface="+mj-lt"/>
                <a:ea typeface="+mj-ea"/>
                <a:cs typeface="+mj-cs"/>
              </a:rPr>
              <a:t>era</a:t>
            </a:r>
            <a:endParaRPr lang="pt-BR" sz="8000" b="1" i="1" dirty="0">
              <a:solidFill>
                <a:srgbClr val="FF0000"/>
              </a:solidFill>
              <a:latin typeface="+mj-lt"/>
              <a:ea typeface="+mj-ea"/>
              <a:cs typeface="+mj-cs"/>
            </a:endParaRPr>
          </a:p>
        </p:txBody>
      </p:sp>
      <p:sp>
        <p:nvSpPr>
          <p:cNvPr id="4" name="Title 1"/>
          <p:cNvSpPr txBox="1">
            <a:spLocks/>
          </p:cNvSpPr>
          <p:nvPr/>
        </p:nvSpPr>
        <p:spPr bwMode="auto">
          <a:xfrm>
            <a:off x="571472" y="1343017"/>
            <a:ext cx="8001000" cy="871537"/>
          </a:xfrm>
          <a:prstGeom prst="rect">
            <a:avLst/>
          </a:prstGeom>
          <a:noFill/>
          <a:ln w="9525">
            <a:noFill/>
            <a:miter lim="800000"/>
            <a:headEnd/>
            <a:tailEnd/>
          </a:ln>
        </p:spPr>
        <p:txBody>
          <a:bodyPr anchor="ctr"/>
          <a:lstStyle/>
          <a:p>
            <a:pPr algn="ctr"/>
            <a:r>
              <a:rPr lang="pt-BR" sz="4800" b="1" dirty="0">
                <a:solidFill>
                  <a:srgbClr val="FF0000"/>
                </a:solidFill>
                <a:latin typeface="Calibri" pitchFamily="34" charset="0"/>
              </a:rPr>
              <a:t>BRILHANTE</a:t>
            </a:r>
            <a:r>
              <a:rPr lang="pt-BR" sz="4800" b="1" i="1" dirty="0">
                <a:latin typeface="Calibri" pitchFamily="34" charset="0"/>
              </a:rPr>
              <a:t> </a:t>
            </a:r>
            <a:r>
              <a:rPr lang="pt-BR" sz="8000" b="1" i="1" dirty="0">
                <a:solidFill>
                  <a:srgbClr val="FF0000"/>
                </a:solidFill>
                <a:latin typeface="+mj-lt"/>
                <a:ea typeface="+mj-ea"/>
                <a:cs typeface="+mj-cs"/>
              </a:rPr>
              <a:t>C</a:t>
            </a:r>
            <a:r>
              <a:rPr lang="en-US" sz="8000" b="1" i="1" dirty="0">
                <a:solidFill>
                  <a:srgbClr val="FF0000"/>
                </a:solidFill>
                <a:latin typeface="+mj-lt"/>
                <a:ea typeface="+mj-ea"/>
                <a:cs typeface="+mj-cs"/>
              </a:rPr>
              <a:t>IENTISTA</a:t>
            </a:r>
          </a:p>
        </p:txBody>
      </p:sp>
      <p:sp>
        <p:nvSpPr>
          <p:cNvPr id="5" name="Title 1"/>
          <p:cNvSpPr txBox="1">
            <a:spLocks/>
          </p:cNvSpPr>
          <p:nvPr/>
        </p:nvSpPr>
        <p:spPr bwMode="auto">
          <a:xfrm>
            <a:off x="285720" y="4572008"/>
            <a:ext cx="8643938" cy="1143000"/>
          </a:xfrm>
          <a:prstGeom prst="rect">
            <a:avLst/>
          </a:prstGeom>
          <a:noFill/>
          <a:ln w="9525">
            <a:noFill/>
            <a:miter lim="800000"/>
            <a:headEnd/>
            <a:tailEnd/>
          </a:ln>
        </p:spPr>
        <p:txBody>
          <a:bodyPr anchor="ctr"/>
          <a:lstStyle/>
          <a:p>
            <a:pPr algn="ctr">
              <a:defRPr/>
            </a:pPr>
            <a:r>
              <a:rPr lang="pt-BR" sz="8000" b="1" i="1" dirty="0">
                <a:solidFill>
                  <a:srgbClr val="FF0000"/>
                </a:solidFill>
                <a:latin typeface="+mj-lt"/>
                <a:ea typeface="+mj-ea"/>
                <a:cs typeface="+mj-cs"/>
              </a:rPr>
              <a:t>O GÊNIO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85852" y="1071546"/>
            <a:ext cx="6643734" cy="4985980"/>
          </a:xfrm>
          <a:prstGeom prst="rect">
            <a:avLst/>
          </a:prstGeom>
          <a:noFill/>
        </p:spPr>
        <p:txBody>
          <a:bodyPr wrap="square" rtlCol="0">
            <a:spAutoFit/>
          </a:bodyPr>
          <a:lstStyle/>
          <a:p>
            <a:pPr algn="ctr">
              <a:spcBef>
                <a:spcPts val="2400"/>
              </a:spcBef>
            </a:pPr>
            <a:r>
              <a:rPr lang="pt-BR" sz="7200" b="1" dirty="0">
                <a:latin typeface="Times New Roman" pitchFamily="18" charset="0"/>
                <a:cs typeface="Times New Roman" pitchFamily="18" charset="0"/>
              </a:rPr>
              <a:t>ELE </a:t>
            </a:r>
            <a:r>
              <a:rPr lang="pt-BR" sz="7200" b="1" dirty="0">
                <a:cs typeface="Arial" charset="0"/>
              </a:rPr>
              <a:t>é o meu... </a:t>
            </a:r>
          </a:p>
          <a:p>
            <a:pPr algn="ctr">
              <a:spcBef>
                <a:spcPts val="1200"/>
              </a:spcBef>
            </a:pPr>
            <a:r>
              <a:rPr lang="pt-BR" sz="7200" b="1" dirty="0">
                <a:solidFill>
                  <a:srgbClr val="FF0000"/>
                </a:solidFill>
                <a:cs typeface="Arial" charset="0"/>
              </a:rPr>
              <a:t>ÍDOLO</a:t>
            </a:r>
          </a:p>
          <a:p>
            <a:pPr algn="ctr">
              <a:spcBef>
                <a:spcPts val="1200"/>
              </a:spcBef>
            </a:pPr>
            <a:r>
              <a:rPr lang="pt-BR" sz="7200" b="1" dirty="0">
                <a:cs typeface="Arial" charset="0"/>
              </a:rPr>
              <a:t>e</a:t>
            </a:r>
          </a:p>
          <a:p>
            <a:pPr algn="ctr">
              <a:spcBef>
                <a:spcPts val="1200"/>
              </a:spcBef>
            </a:pPr>
            <a:r>
              <a:rPr lang="pt-BR" sz="7200" b="1" dirty="0">
                <a:solidFill>
                  <a:srgbClr val="FF0000"/>
                </a:solidFill>
                <a:cs typeface="Arial" charset="0"/>
              </a:rPr>
              <a:t>MENTOR...</a:t>
            </a:r>
            <a:endParaRPr lang="pt-BR" sz="7200" b="1" dirty="0"/>
          </a:p>
        </p:txBody>
      </p:sp>
      <p:sp>
        <p:nvSpPr>
          <p:cNvPr id="5" name="Title 1"/>
          <p:cNvSpPr txBox="1">
            <a:spLocks/>
          </p:cNvSpPr>
          <p:nvPr/>
        </p:nvSpPr>
        <p:spPr bwMode="auto">
          <a:xfrm>
            <a:off x="921598" y="-6724"/>
            <a:ext cx="7192795" cy="6429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2400" b="1" i="1" u="none" strike="noStrike" kern="1200" cap="none" spc="0" normalizeH="0" baseline="0" noProof="0" dirty="0">
                <a:ln>
                  <a:noFill/>
                </a:ln>
                <a:effectLst/>
                <a:uLnTx/>
                <a:uFillTx/>
                <a:latin typeface="+mj-lt"/>
                <a:ea typeface="+mj-ea"/>
                <a:cs typeface="+mj-cs"/>
              </a:rPr>
              <a:t>LEONARDO da VINCI: Artista, Engenheiro ou Cientista?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1714488"/>
            <a:ext cx="8143900" cy="3000396"/>
          </a:xfrm>
        </p:spPr>
        <p:txBody>
          <a:bodyPr/>
          <a:lstStyle/>
          <a:p>
            <a:r>
              <a:rPr lang="pt-BR" sz="5400" dirty="0"/>
              <a:t>Esta é a visão</a:t>
            </a:r>
            <a:br>
              <a:rPr lang="pt-BR" sz="5400" dirty="0"/>
            </a:br>
            <a:r>
              <a:rPr lang="pt-BR" sz="5400" dirty="0"/>
              <a:t>do</a:t>
            </a:r>
            <a:br>
              <a:rPr lang="pt-BR" sz="5400" dirty="0"/>
            </a:br>
            <a:r>
              <a:rPr lang="pt-BR" sz="5400" dirty="0"/>
              <a:t>Deniol Katsuki TANAKA</a:t>
            </a:r>
          </a:p>
        </p:txBody>
      </p:sp>
      <p:pic>
        <p:nvPicPr>
          <p:cNvPr id="6" name="Picture 5" descr="visao.jpg"/>
          <p:cNvPicPr>
            <a:picLocks noChangeAspect="1"/>
          </p:cNvPicPr>
          <p:nvPr/>
        </p:nvPicPr>
        <p:blipFill>
          <a:blip r:embed="rId3" cstate="print">
            <a:lum bright="10000" contrast="40000"/>
          </a:blip>
          <a:stretch>
            <a:fillRect/>
          </a:stretch>
        </p:blipFill>
        <p:spPr>
          <a:xfrm flipH="1">
            <a:off x="285720" y="1643050"/>
            <a:ext cx="8572560" cy="31993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9841"/>
            <a:ext cx="9128125" cy="2819400"/>
          </a:xfrm>
        </p:spPr>
        <p:txBody>
          <a:bodyPr/>
          <a:lstStyle/>
          <a:p>
            <a:r>
              <a:rPr lang="pt-BR" sz="8800" dirty="0">
                <a:solidFill>
                  <a:schemeClr val="bg1"/>
                </a:solidFill>
              </a:rPr>
              <a:t>Muito obrigado</a:t>
            </a:r>
          </a:p>
        </p:txBody>
      </p:sp>
      <p:sp>
        <p:nvSpPr>
          <p:cNvPr id="5" name="Rectangle 4"/>
          <p:cNvSpPr/>
          <p:nvPr/>
        </p:nvSpPr>
        <p:spPr>
          <a:xfrm>
            <a:off x="3812583" y="6462793"/>
            <a:ext cx="511444" cy="3952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6816670" y="6416299"/>
            <a:ext cx="2311831" cy="3952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6832169" y="0"/>
            <a:ext cx="2311831" cy="774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2311831" cy="774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3270142" y="6478293"/>
            <a:ext cx="836909" cy="369332"/>
          </a:xfrm>
          <a:prstGeom prst="rect">
            <a:avLst/>
          </a:prstGeom>
          <a:solidFill>
            <a:schemeClr val="bg2"/>
          </a:solidFill>
        </p:spPr>
        <p:txBody>
          <a:bodyPr wrap="square" rtlCol="0">
            <a:spAutoFit/>
          </a:bodyPr>
          <a:lstStyle/>
          <a:p>
            <a:r>
              <a:rPr lang="en-US" dirty="0">
                <a:solidFill>
                  <a:prstClr val="black"/>
                </a:solidFill>
              </a:rPr>
              <a:t>    </a:t>
            </a:r>
            <a:endParaRPr lang="pt-BR" dirty="0">
              <a:solidFill>
                <a:prstClr val="black"/>
              </a:solidFill>
            </a:endParaRPr>
          </a:p>
        </p:txBody>
      </p:sp>
      <p:sp>
        <p:nvSpPr>
          <p:cNvPr id="19" name="Rectangle 18"/>
          <p:cNvSpPr/>
          <p:nvPr/>
        </p:nvSpPr>
        <p:spPr>
          <a:xfrm>
            <a:off x="3375175" y="6175162"/>
            <a:ext cx="2114681" cy="373436"/>
          </a:xfrm>
          <a:prstGeom prst="rect">
            <a:avLst/>
          </a:prstGeom>
        </p:spPr>
        <p:txBody>
          <a:bodyPr wrap="none">
            <a:spAutoFit/>
          </a:bodyPr>
          <a:lstStyle/>
          <a:p>
            <a:pPr algn="ctr" fontAlgn="auto">
              <a:lnSpc>
                <a:spcPct val="110000"/>
              </a:lnSpc>
              <a:spcBef>
                <a:spcPts val="0"/>
              </a:spcBef>
              <a:spcAft>
                <a:spcPts val="0"/>
              </a:spcAft>
              <a:defRPr/>
            </a:pPr>
            <a:r>
              <a:rPr lang="en-US" b="1" i="1" dirty="0">
                <a:solidFill>
                  <a:prstClr val="white"/>
                </a:solidFill>
                <a:latin typeface="Arial" pitchFamily="34" charset="0"/>
                <a:cs typeface="Arial" pitchFamily="34" charset="0"/>
              </a:rPr>
              <a:t>dktanaka@usp.br</a:t>
            </a:r>
            <a:endParaRPr kumimoji="1" lang="en-US" b="1" i="1" dirty="0">
              <a:solidFill>
                <a:prstClr val="white"/>
              </a:solidFill>
              <a:latin typeface="Arial" pitchFamily="34" charset="0"/>
              <a:cs typeface="Arial" pitchFamily="34" charset="0"/>
            </a:endParaRPr>
          </a:p>
        </p:txBody>
      </p:sp>
      <p:sp>
        <p:nvSpPr>
          <p:cNvPr id="9" name="Title 1"/>
          <p:cNvSpPr txBox="1">
            <a:spLocks/>
          </p:cNvSpPr>
          <p:nvPr/>
        </p:nvSpPr>
        <p:spPr bwMode="auto">
          <a:xfrm>
            <a:off x="317286" y="2736263"/>
            <a:ext cx="8632556" cy="144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pt-BR" sz="5400" b="1" i="1" dirty="0">
                <a:solidFill>
                  <a:prstClr val="white"/>
                </a:solidFill>
                <a:latin typeface="Arial" pitchFamily="34" charset="0"/>
                <a:cs typeface="Arial" pitchFamily="34" charset="0"/>
              </a:rPr>
              <a:t>pela paciência !</a:t>
            </a:r>
          </a:p>
        </p:txBody>
      </p:sp>
      <p:sp>
        <p:nvSpPr>
          <p:cNvPr id="20" name="Rectangle 5"/>
          <p:cNvSpPr/>
          <p:nvPr/>
        </p:nvSpPr>
        <p:spPr>
          <a:xfrm>
            <a:off x="317286" y="6416299"/>
            <a:ext cx="2311831" cy="3952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6"/>
          <p:cNvSpPr/>
          <p:nvPr/>
        </p:nvSpPr>
        <p:spPr>
          <a:xfrm>
            <a:off x="6832169" y="0"/>
            <a:ext cx="2311831" cy="7749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7"/>
          <p:cNvSpPr/>
          <p:nvPr/>
        </p:nvSpPr>
        <p:spPr>
          <a:xfrm>
            <a:off x="0" y="0"/>
            <a:ext cx="2311831" cy="7749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6"/>
          <p:cNvSpPr/>
          <p:nvPr/>
        </p:nvSpPr>
        <p:spPr>
          <a:xfrm>
            <a:off x="6832169" y="0"/>
            <a:ext cx="2311831" cy="774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7"/>
          <p:cNvSpPr/>
          <p:nvPr/>
        </p:nvSpPr>
        <p:spPr>
          <a:xfrm>
            <a:off x="0" y="0"/>
            <a:ext cx="2311831" cy="774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0486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5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O que ele pensava das invenções:</a:t>
            </a:r>
          </a:p>
        </p:txBody>
      </p:sp>
      <p:sp>
        <p:nvSpPr>
          <p:cNvPr id="3" name="Rectangle 2"/>
          <p:cNvSpPr/>
          <p:nvPr/>
        </p:nvSpPr>
        <p:spPr>
          <a:xfrm>
            <a:off x="428596" y="1530384"/>
            <a:ext cx="8194704" cy="3970318"/>
          </a:xfrm>
          <a:prstGeom prst="rect">
            <a:avLst/>
          </a:prstGeom>
        </p:spPr>
        <p:txBody>
          <a:bodyPr wrap="square">
            <a:spAutoFit/>
          </a:bodyPr>
          <a:lstStyle/>
          <a:p>
            <a:pPr algn="just"/>
            <a:r>
              <a:rPr lang="pt-BR" sz="3600" b="1" dirty="0"/>
              <a:t>O ser humano pode </a:t>
            </a:r>
            <a:r>
              <a:rPr lang="pt-BR" sz="3600" b="1" i="1" u="sng" dirty="0"/>
              <a:t>inventar</a:t>
            </a:r>
            <a:r>
              <a:rPr lang="pt-BR" sz="3600" b="1" dirty="0"/>
              <a:t> e </a:t>
            </a:r>
            <a:r>
              <a:rPr lang="pt-BR" sz="3600" b="1" i="1" u="sng" dirty="0"/>
              <a:t>construir</a:t>
            </a:r>
            <a:r>
              <a:rPr lang="pt-BR" sz="3600" b="1" dirty="0"/>
              <a:t> instrumentos </a:t>
            </a:r>
            <a:r>
              <a:rPr lang="pt-BR" sz="3600" b="1" i="1" u="sng" dirty="0"/>
              <a:t>mas</a:t>
            </a:r>
            <a:r>
              <a:rPr lang="pt-BR" sz="3600" b="1" u="sng" dirty="0"/>
              <a:t> nunca </a:t>
            </a:r>
            <a:r>
              <a:rPr lang="pt-BR" sz="3600" b="1" dirty="0"/>
              <a:t>criará invenções </a:t>
            </a:r>
            <a:r>
              <a:rPr lang="pt-BR" sz="3600" b="1" i="1" u="sng" dirty="0"/>
              <a:t>mais belas</a:t>
            </a:r>
            <a:r>
              <a:rPr lang="pt-BR" sz="3600" b="1" dirty="0"/>
              <a:t>, </a:t>
            </a:r>
            <a:r>
              <a:rPr lang="pt-BR" sz="3600" b="1" i="1" u="sng" dirty="0"/>
              <a:t>mais eficientes</a:t>
            </a:r>
            <a:r>
              <a:rPr lang="pt-BR" sz="3600" b="1" dirty="0"/>
              <a:t> e </a:t>
            </a:r>
            <a:r>
              <a:rPr lang="pt-BR" sz="3600" b="1" i="1" u="sng" dirty="0"/>
              <a:t>nem mais econômicas </a:t>
            </a:r>
            <a:r>
              <a:rPr lang="pt-BR" sz="3600" b="1" i="1" dirty="0">
                <a:solidFill>
                  <a:srgbClr val="0033CC"/>
                </a:solidFill>
              </a:rPr>
              <a:t>que a natureza</a:t>
            </a:r>
            <a:r>
              <a:rPr lang="pt-BR" sz="3600" b="1" dirty="0"/>
              <a:t>, porque na sua invenção nada falta e nada é supérfluo. </a:t>
            </a:r>
          </a:p>
        </p:txBody>
      </p:sp>
      <p:sp>
        <p:nvSpPr>
          <p:cNvPr id="4" name="Rectangle 3"/>
          <p:cNvSpPr/>
          <p:nvPr/>
        </p:nvSpPr>
        <p:spPr>
          <a:xfrm>
            <a:off x="714348" y="5786454"/>
            <a:ext cx="8001056" cy="307777"/>
          </a:xfrm>
          <a:prstGeom prst="rect">
            <a:avLst/>
          </a:prstGeom>
        </p:spPr>
        <p:txBody>
          <a:bodyPr wrap="square">
            <a:spAutoFit/>
          </a:bodyPr>
          <a:lstStyle/>
          <a:p>
            <a:r>
              <a:rPr lang="en-US" sz="1400" b="1" dirty="0"/>
              <a:t>[</a:t>
            </a:r>
            <a:r>
              <a:rPr lang="en-US" sz="1400" b="1" dirty="0" err="1"/>
              <a:t>da</a:t>
            </a:r>
            <a:r>
              <a:rPr lang="en-US" sz="1400" b="1" dirty="0"/>
              <a:t> Vinci, L. </a:t>
            </a:r>
            <a:r>
              <a:rPr lang="en-US" sz="1400" b="1" i="1" dirty="0" err="1"/>
              <a:t>Manuscrito</a:t>
            </a:r>
            <a:r>
              <a:rPr lang="en-US" sz="1400" b="1" i="1" dirty="0"/>
              <a:t> RL 19115v</a:t>
            </a:r>
            <a:r>
              <a:rPr lang="en-US" sz="1400" b="1" dirty="0"/>
              <a:t>; </a:t>
            </a:r>
            <a:r>
              <a:rPr lang="en-US" sz="1400" b="1" dirty="0" err="1"/>
              <a:t>KrP</a:t>
            </a:r>
            <a:r>
              <a:rPr lang="en-US" sz="1400" b="1" dirty="0"/>
              <a:t> 114r, </a:t>
            </a:r>
            <a:r>
              <a:rPr lang="en-US" sz="1400" b="1" dirty="0" err="1"/>
              <a:t>Biblioteca</a:t>
            </a:r>
            <a:r>
              <a:rPr lang="en-US" sz="1400" b="1" dirty="0"/>
              <a:t> Real, </a:t>
            </a:r>
            <a:r>
              <a:rPr lang="en-US" sz="1400" b="1" dirty="0" err="1"/>
              <a:t>Castelo</a:t>
            </a:r>
            <a:r>
              <a:rPr lang="en-US" sz="1400" b="1" dirty="0"/>
              <a:t> de Windsor, ca. 1500.]</a:t>
            </a:r>
            <a:endParaRPr lang="pt-BR" sz="1400" b="1" dirty="0"/>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86" y="357166"/>
            <a:ext cx="7215238" cy="1428760"/>
          </a:xfrm>
        </p:spPr>
        <p:txBody>
          <a:bodyPr/>
          <a:lstStyle/>
          <a:p>
            <a:r>
              <a:rPr lang="pt-BR" sz="4400" dirty="0">
                <a:solidFill>
                  <a:srgbClr val="FF0000"/>
                </a:solidFill>
              </a:rPr>
              <a:t>PECADOS </a:t>
            </a:r>
            <a:r>
              <a:rPr lang="pt-BR" sz="4400" dirty="0"/>
              <a:t>(erros) </a:t>
            </a:r>
            <a:r>
              <a:rPr lang="pt-BR" sz="4400" dirty="0">
                <a:solidFill>
                  <a:srgbClr val="FF0000"/>
                </a:solidFill>
              </a:rPr>
              <a:t>do Leonardo</a:t>
            </a:r>
          </a:p>
        </p:txBody>
      </p:sp>
      <p:sp>
        <p:nvSpPr>
          <p:cNvPr id="3" name="Content Placeholder 2"/>
          <p:cNvSpPr>
            <a:spLocks noGrp="1"/>
          </p:cNvSpPr>
          <p:nvPr>
            <p:ph idx="1"/>
          </p:nvPr>
        </p:nvSpPr>
        <p:spPr>
          <a:xfrm>
            <a:off x="338593" y="1854510"/>
            <a:ext cx="8587313" cy="2286016"/>
          </a:xfrm>
        </p:spPr>
        <p:txBody>
          <a:bodyPr/>
          <a:lstStyle/>
          <a:p>
            <a:pPr>
              <a:buNone/>
            </a:pPr>
            <a:r>
              <a:rPr lang="pt-BR" sz="4000" b="1" dirty="0">
                <a:solidFill>
                  <a:srgbClr val="FF0000"/>
                </a:solidFill>
              </a:rPr>
              <a:t>NÃO TER :</a:t>
            </a:r>
          </a:p>
          <a:p>
            <a:pPr marL="1071563" indent="-536575">
              <a:buFont typeface="Wingdings" pitchFamily="2" charset="2"/>
              <a:buChar char="v"/>
            </a:pPr>
            <a:r>
              <a:rPr lang="pt-BR" sz="4000" b="1" dirty="0">
                <a:solidFill>
                  <a:srgbClr val="FF0000"/>
                </a:solidFill>
              </a:rPr>
              <a:t>PUBLICADO &amp; DIVULGADO e</a:t>
            </a:r>
          </a:p>
          <a:p>
            <a:pPr marL="1071563" indent="-536575">
              <a:buFont typeface="Wingdings" pitchFamily="2" charset="2"/>
              <a:buChar char="v"/>
            </a:pPr>
            <a:r>
              <a:rPr lang="pt-BR" sz="4000" b="1" dirty="0">
                <a:solidFill>
                  <a:srgbClr val="FF0000"/>
                </a:solidFill>
              </a:rPr>
              <a:t>Trabalhado em EQUIPE</a:t>
            </a:r>
          </a:p>
        </p:txBody>
      </p:sp>
      <p:sp>
        <p:nvSpPr>
          <p:cNvPr id="4" name="Content Placeholder 2"/>
          <p:cNvSpPr txBox="1">
            <a:spLocks/>
          </p:cNvSpPr>
          <p:nvPr/>
        </p:nvSpPr>
        <p:spPr bwMode="auto">
          <a:xfrm>
            <a:off x="360845" y="4466900"/>
            <a:ext cx="8524075" cy="18729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66700" marR="0" lvl="0" indent="-26670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pt-BR" sz="3200" b="1" i="0" u="none" strike="noStrike" kern="1200" cap="none" spc="0" normalizeH="0" baseline="0" noProof="0" dirty="0">
                <a:ln>
                  <a:noFill/>
                </a:ln>
                <a:effectLst/>
                <a:uLnTx/>
                <a:uFillTx/>
                <a:latin typeface="Arial" pitchFamily="34" charset="0"/>
                <a:ea typeface="+mn-ea"/>
                <a:cs typeface="Arial" pitchFamily="34" charset="0"/>
              </a:rPr>
              <a:t>Porque</a:t>
            </a:r>
          </a:p>
          <a:p>
            <a:pPr marL="898525" marR="0" lvl="0" indent="-365125" algn="l" defTabSz="914400" rtl="0" eaLnBrk="0" fontAlgn="base" latinLnBrk="0" hangingPunct="0">
              <a:lnSpc>
                <a:spcPct val="100000"/>
              </a:lnSpc>
              <a:spcBef>
                <a:spcPct val="20000"/>
              </a:spcBef>
              <a:spcAft>
                <a:spcPct val="0"/>
              </a:spcAft>
              <a:buClrTx/>
              <a:buSzTx/>
              <a:buFont typeface="Wingdings" pitchFamily="2" charset="2"/>
              <a:buNone/>
              <a:tabLst/>
              <a:defRPr/>
            </a:pPr>
            <a:r>
              <a:rPr lang="pt-BR" sz="3200" b="1" dirty="0">
                <a:solidFill>
                  <a:srgbClr val="FF0000"/>
                </a:solidFill>
                <a:latin typeface="Arial" pitchFamily="34" charset="0"/>
                <a:cs typeface="Arial" pitchFamily="34" charset="0"/>
              </a:rPr>
              <a:t>tinha medo que roubassem suas idéias</a:t>
            </a:r>
            <a:endParaRPr kumimoji="0" lang="pt-BR" sz="32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pt-BR" dirty="0"/>
              <a:t>Biblioteca EPUSP</a:t>
            </a:r>
          </a:p>
        </p:txBody>
      </p:sp>
      <p:pic>
        <p:nvPicPr>
          <p:cNvPr id="68611" name="Picture 2" descr="scan0001_aa.jpg"/>
          <p:cNvPicPr>
            <a:picLocks noChangeAspect="1"/>
          </p:cNvPicPr>
          <p:nvPr/>
        </p:nvPicPr>
        <p:blipFill>
          <a:blip r:embed="rId3" cstate="print">
            <a:lum bright="-10000" contrast="40000"/>
          </a:blip>
          <a:srcRect l="1961" t="1232" r="3586" b="2640"/>
          <a:stretch>
            <a:fillRect/>
          </a:stretch>
        </p:blipFill>
        <p:spPr bwMode="auto">
          <a:xfrm>
            <a:off x="2428860" y="571480"/>
            <a:ext cx="4143404" cy="5876100"/>
          </a:xfrm>
          <a:prstGeom prst="rect">
            <a:avLst/>
          </a:prstGeom>
          <a:noFill/>
          <a:ln w="9525">
            <a:solidFill>
              <a:schemeClr val="tx1"/>
            </a:solidFill>
            <a:miter lim="800000"/>
            <a:headEnd/>
            <a:tailEnd/>
          </a:ln>
        </p:spPr>
      </p:pic>
      <p:pic>
        <p:nvPicPr>
          <p:cNvPr id="4" name="Picture 2" descr="F:\Fotografia\3_D\Oculos\lOGO_lfs.jpg"/>
          <p:cNvPicPr>
            <a:picLocks noChangeAspect="1" noChangeArrowheads="1"/>
          </p:cNvPicPr>
          <p:nvPr/>
        </p:nvPicPr>
        <p:blipFill>
          <a:blip r:embed="rId4" cstate="print"/>
          <a:srcRect/>
          <a:stretch>
            <a:fillRect/>
          </a:stretch>
        </p:blipFill>
        <p:spPr bwMode="auto">
          <a:xfrm>
            <a:off x="7701062" y="84409"/>
            <a:ext cx="1400733" cy="576772"/>
          </a:xfrm>
          <a:prstGeom prst="rect">
            <a:avLst/>
          </a:prstGeom>
          <a:no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00823"/>
            <a:ext cx="9128125" cy="2819400"/>
          </a:xfrm>
        </p:spPr>
        <p:txBody>
          <a:bodyPr/>
          <a:lstStyle/>
          <a:p>
            <a:r>
              <a:rPr lang="pt-BR" sz="8800" dirty="0">
                <a:solidFill>
                  <a:schemeClr val="bg1"/>
                </a:solidFill>
              </a:rPr>
              <a:t>Muito obrigado</a:t>
            </a:r>
          </a:p>
        </p:txBody>
      </p:sp>
      <p:sp>
        <p:nvSpPr>
          <p:cNvPr id="5" name="Rectangle 4"/>
          <p:cNvSpPr/>
          <p:nvPr/>
        </p:nvSpPr>
        <p:spPr>
          <a:xfrm>
            <a:off x="3812583" y="6462793"/>
            <a:ext cx="511444" cy="3952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6816670" y="6416299"/>
            <a:ext cx="2311831" cy="3952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6832169" y="0"/>
            <a:ext cx="2311831" cy="774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2311831" cy="774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3270142" y="6478293"/>
            <a:ext cx="836909" cy="369332"/>
          </a:xfrm>
          <a:prstGeom prst="rect">
            <a:avLst/>
          </a:prstGeom>
          <a:solidFill>
            <a:schemeClr val="bg2"/>
          </a:solidFill>
        </p:spPr>
        <p:txBody>
          <a:bodyPr wrap="square" rtlCol="0">
            <a:spAutoFit/>
          </a:bodyPr>
          <a:lstStyle/>
          <a:p>
            <a:r>
              <a:rPr lang="en-US" dirty="0">
                <a:solidFill>
                  <a:prstClr val="black"/>
                </a:solidFill>
              </a:rPr>
              <a:t>    </a:t>
            </a:r>
            <a:endParaRPr lang="pt-BR" dirty="0">
              <a:solidFill>
                <a:prstClr val="black"/>
              </a:solidFill>
            </a:endParaRPr>
          </a:p>
        </p:txBody>
      </p:sp>
      <p:sp>
        <p:nvSpPr>
          <p:cNvPr id="19" name="Rectangle 18"/>
          <p:cNvSpPr/>
          <p:nvPr/>
        </p:nvSpPr>
        <p:spPr>
          <a:xfrm>
            <a:off x="1893298" y="3982263"/>
            <a:ext cx="5341527" cy="841834"/>
          </a:xfrm>
          <a:prstGeom prst="rect">
            <a:avLst/>
          </a:prstGeom>
        </p:spPr>
        <p:txBody>
          <a:bodyPr wrap="none">
            <a:spAutoFit/>
          </a:bodyPr>
          <a:lstStyle/>
          <a:p>
            <a:pPr algn="ctr" fontAlgn="auto">
              <a:lnSpc>
                <a:spcPct val="110000"/>
              </a:lnSpc>
              <a:spcBef>
                <a:spcPts val="0"/>
              </a:spcBef>
              <a:spcAft>
                <a:spcPts val="0"/>
              </a:spcAft>
              <a:defRPr/>
            </a:pPr>
            <a:r>
              <a:rPr lang="en-US" sz="4800" b="1" i="1" dirty="0">
                <a:solidFill>
                  <a:prstClr val="white"/>
                </a:solidFill>
                <a:latin typeface="Arial" pitchFamily="34" charset="0"/>
                <a:cs typeface="Arial" pitchFamily="34" charset="0"/>
              </a:rPr>
              <a:t>dktanaka@usp.br</a:t>
            </a:r>
            <a:endParaRPr kumimoji="1" lang="en-US" sz="4800" b="1" i="1" dirty="0">
              <a:solidFill>
                <a:prstClr val="white"/>
              </a:solidFill>
              <a:latin typeface="Arial" pitchFamily="34" charset="0"/>
              <a:cs typeface="Arial" pitchFamily="34" charset="0"/>
            </a:endParaRPr>
          </a:p>
        </p:txBody>
      </p:sp>
      <p:sp>
        <p:nvSpPr>
          <p:cNvPr id="20" name="Rectangle 5"/>
          <p:cNvSpPr/>
          <p:nvPr/>
        </p:nvSpPr>
        <p:spPr>
          <a:xfrm>
            <a:off x="317286" y="6416299"/>
            <a:ext cx="2311831" cy="3952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6"/>
          <p:cNvSpPr/>
          <p:nvPr/>
        </p:nvSpPr>
        <p:spPr>
          <a:xfrm>
            <a:off x="6832169" y="0"/>
            <a:ext cx="2311831" cy="7749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7"/>
          <p:cNvSpPr/>
          <p:nvPr/>
        </p:nvSpPr>
        <p:spPr>
          <a:xfrm>
            <a:off x="0" y="0"/>
            <a:ext cx="2311831" cy="7749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6"/>
          <p:cNvSpPr/>
          <p:nvPr/>
        </p:nvSpPr>
        <p:spPr>
          <a:xfrm>
            <a:off x="6832169" y="0"/>
            <a:ext cx="2311831" cy="774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7"/>
          <p:cNvSpPr/>
          <p:nvPr/>
        </p:nvSpPr>
        <p:spPr>
          <a:xfrm>
            <a:off x="0" y="0"/>
            <a:ext cx="2311831" cy="774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19211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pt-BR" dirty="0">
                <a:solidFill>
                  <a:srgbClr val="FF0000"/>
                </a:solidFill>
              </a:rPr>
              <a:t>LEONARDO</a:t>
            </a:r>
            <a:r>
              <a:rPr lang="pt-BR" dirty="0"/>
              <a:t> </a:t>
            </a:r>
            <a:r>
              <a:rPr lang="pt-PT" dirty="0"/>
              <a:t>di ser Piero da </a:t>
            </a:r>
            <a:r>
              <a:rPr lang="pt-PT" dirty="0">
                <a:solidFill>
                  <a:srgbClr val="FF0000"/>
                </a:solidFill>
              </a:rPr>
              <a:t>VINCI</a:t>
            </a:r>
            <a:endParaRPr lang="pt-BR" dirty="0">
              <a:solidFill>
                <a:srgbClr val="FF0000"/>
              </a:solidFill>
            </a:endParaRPr>
          </a:p>
        </p:txBody>
      </p:sp>
      <p:sp>
        <p:nvSpPr>
          <p:cNvPr id="3" name="Content Placeholder 2"/>
          <p:cNvSpPr>
            <a:spLocks noGrp="1"/>
          </p:cNvSpPr>
          <p:nvPr>
            <p:ph idx="1"/>
          </p:nvPr>
        </p:nvSpPr>
        <p:spPr>
          <a:xfrm>
            <a:off x="228548" y="1050550"/>
            <a:ext cx="8501122" cy="4968892"/>
          </a:xfrm>
        </p:spPr>
        <p:txBody>
          <a:bodyPr/>
          <a:lstStyle/>
          <a:p>
            <a:pPr marL="365125" indent="-365125" eaLnBrk="1" hangingPunct="1">
              <a:spcBef>
                <a:spcPct val="0"/>
              </a:spcBef>
            </a:pPr>
            <a:r>
              <a:rPr lang="pt-BR" sz="2400" b="1" dirty="0">
                <a:latin typeface="Arial" charset="0"/>
                <a:cs typeface="Arial" charset="0"/>
              </a:rPr>
              <a:t>Escreveu </a:t>
            </a:r>
            <a:r>
              <a:rPr lang="pt-BR" sz="2400" b="1" dirty="0">
                <a:solidFill>
                  <a:srgbClr val="FF0000"/>
                </a:solidFill>
                <a:latin typeface="Arial" charset="0"/>
                <a:cs typeface="Arial" charset="0"/>
              </a:rPr>
              <a:t>ca. 13.000 </a:t>
            </a:r>
            <a:r>
              <a:rPr lang="pt-BR" sz="2400" b="1" dirty="0">
                <a:latin typeface="Arial" charset="0"/>
                <a:cs typeface="Arial" charset="0"/>
              </a:rPr>
              <a:t>folhas (</a:t>
            </a:r>
            <a:r>
              <a:rPr lang="pt-BR" sz="2000" b="1" i="1" dirty="0">
                <a:latin typeface="Arial" charset="0"/>
                <a:cs typeface="Arial" charset="0"/>
              </a:rPr>
              <a:t>só conhecidos </a:t>
            </a:r>
            <a:r>
              <a:rPr lang="pt-BR" sz="2000" b="1" i="1" dirty="0">
                <a:solidFill>
                  <a:srgbClr val="FF0000"/>
                </a:solidFill>
                <a:latin typeface="Arial" charset="0"/>
                <a:cs typeface="Arial" charset="0"/>
              </a:rPr>
              <a:t>ca. 7.000</a:t>
            </a:r>
            <a:r>
              <a:rPr lang="pt-BR" sz="2400" b="1" dirty="0">
                <a:latin typeface="Arial" charset="0"/>
                <a:cs typeface="Arial" charset="0"/>
              </a:rPr>
              <a:t>)</a:t>
            </a:r>
            <a:endParaRPr lang="pt-BR" sz="2400" b="1" dirty="0">
              <a:solidFill>
                <a:srgbClr val="FF0000"/>
              </a:solidFill>
              <a:latin typeface="Arial" charset="0"/>
              <a:cs typeface="Arial" charset="0"/>
            </a:endParaRPr>
          </a:p>
          <a:p>
            <a:pPr marL="365125" indent="-365125" eaLnBrk="1" hangingPunct="1">
              <a:spcBef>
                <a:spcPct val="0"/>
              </a:spcBef>
            </a:pPr>
            <a:r>
              <a:rPr lang="pt-BR" sz="2400" b="1" dirty="0">
                <a:latin typeface="Arial" charset="0"/>
                <a:cs typeface="Arial" charset="0"/>
              </a:rPr>
              <a:t>Somente </a:t>
            </a:r>
            <a:r>
              <a:rPr lang="pt-BR" sz="2400" i="1" dirty="0">
                <a:solidFill>
                  <a:srgbClr val="3333FF"/>
                </a:solidFill>
                <a:latin typeface="Arial" charset="0"/>
                <a:cs typeface="Arial" charset="0"/>
              </a:rPr>
              <a:t>23</a:t>
            </a:r>
            <a:r>
              <a:rPr lang="pt-BR" sz="2400" b="1" dirty="0">
                <a:latin typeface="Arial" charset="0"/>
                <a:cs typeface="Arial" charset="0"/>
              </a:rPr>
              <a:t> </a:t>
            </a:r>
            <a:r>
              <a:rPr lang="pt-BR" sz="2000" b="1" i="1" dirty="0">
                <a:latin typeface="Arial" charset="0"/>
                <a:cs typeface="Arial" charset="0"/>
              </a:rPr>
              <a:t>(</a:t>
            </a:r>
            <a:r>
              <a:rPr lang="pt-BR" sz="2400" dirty="0">
                <a:solidFill>
                  <a:srgbClr val="FF0000"/>
                </a:solidFill>
                <a:latin typeface="Arial" charset="0"/>
                <a:cs typeface="Arial" charset="0"/>
              </a:rPr>
              <a:t>25</a:t>
            </a:r>
            <a:r>
              <a:rPr lang="pt-BR" sz="2400" dirty="0">
                <a:latin typeface="Arial" charset="0"/>
                <a:cs typeface="Arial" charset="0"/>
              </a:rPr>
              <a:t> </a:t>
            </a:r>
            <a:r>
              <a:rPr lang="pt-BR" sz="2000" b="1" i="1" dirty="0">
                <a:latin typeface="Arial" charset="0"/>
                <a:cs typeface="Arial" charset="0"/>
              </a:rPr>
              <a:t>) </a:t>
            </a:r>
            <a:r>
              <a:rPr lang="pt-BR" sz="2400" b="1" dirty="0">
                <a:latin typeface="Arial" charset="0"/>
                <a:cs typeface="Arial" charset="0"/>
              </a:rPr>
              <a:t>obras sobreviveram </a:t>
            </a:r>
            <a:r>
              <a:rPr lang="pt-BR" sz="1800" b="1" i="1" dirty="0">
                <a:latin typeface="Arial" charset="0"/>
                <a:cs typeface="Arial" charset="0"/>
              </a:rPr>
              <a:t>(</a:t>
            </a:r>
            <a:r>
              <a:rPr lang="pt-BR" sz="1800" b="1" dirty="0">
                <a:solidFill>
                  <a:srgbClr val="0033CC"/>
                </a:solidFill>
                <a:latin typeface="Arial" charset="0"/>
                <a:cs typeface="Arial" charset="0"/>
              </a:rPr>
              <a:t>14 </a:t>
            </a:r>
            <a:r>
              <a:rPr lang="pt-BR" sz="1800" b="1" i="1" dirty="0">
                <a:solidFill>
                  <a:srgbClr val="0033CC"/>
                </a:solidFill>
                <a:latin typeface="Arial" charset="0"/>
                <a:cs typeface="Arial" charset="0"/>
              </a:rPr>
              <a:t>Enc. Brittanica</a:t>
            </a:r>
            <a:r>
              <a:rPr lang="pt-BR" sz="1800" b="1" i="1" dirty="0">
                <a:latin typeface="Arial" charset="0"/>
                <a:cs typeface="Arial" charset="0"/>
              </a:rPr>
              <a:t>)</a:t>
            </a:r>
          </a:p>
          <a:p>
            <a:pPr marL="365125" lvl="1" indent="-365125" eaLnBrk="1" hangingPunct="1">
              <a:spcBef>
                <a:spcPct val="0"/>
              </a:spcBef>
              <a:buFont typeface="Wingdings" pitchFamily="2" charset="2"/>
              <a:buChar char="Ø"/>
            </a:pPr>
            <a:r>
              <a:rPr lang="pt-BR" sz="2400" b="1" dirty="0">
                <a:solidFill>
                  <a:srgbClr val="3333FF"/>
                </a:solidFill>
                <a:latin typeface="Arial" charset="0"/>
                <a:cs typeface="Arial" charset="0"/>
              </a:rPr>
              <a:t>Francesco Melzi </a:t>
            </a:r>
            <a:r>
              <a:rPr lang="pt-BR" sz="1600" b="1" i="1" dirty="0">
                <a:latin typeface="Arial" charset="0"/>
                <a:cs typeface="Arial" charset="0"/>
              </a:rPr>
              <a:t>(amigo e companheiro)</a:t>
            </a:r>
            <a:r>
              <a:rPr lang="pt-BR" sz="1600" b="1" dirty="0">
                <a:latin typeface="Arial" charset="0"/>
                <a:cs typeface="Arial" charset="0"/>
              </a:rPr>
              <a:t> </a:t>
            </a:r>
            <a:r>
              <a:rPr lang="pt-BR" sz="2400" b="1" dirty="0">
                <a:latin typeface="Arial" charset="0"/>
                <a:cs typeface="Arial" charset="0"/>
              </a:rPr>
              <a:t>ficou vários meses no local do sepultamento</a:t>
            </a:r>
          </a:p>
          <a:p>
            <a:pPr marL="952500" lvl="2" indent="-381000" eaLnBrk="1" hangingPunct="1">
              <a:spcBef>
                <a:spcPct val="0"/>
              </a:spcBef>
            </a:pPr>
            <a:r>
              <a:rPr lang="pt-BR" sz="2400" b="1" dirty="0">
                <a:solidFill>
                  <a:srgbClr val="3333FF"/>
                </a:solidFill>
                <a:latin typeface="Arial" charset="0"/>
                <a:cs typeface="Arial" charset="0"/>
              </a:rPr>
              <a:t>Levou para casa </a:t>
            </a:r>
            <a:r>
              <a:rPr lang="pt-BR" sz="1600" b="1" dirty="0">
                <a:latin typeface="Arial" charset="0"/>
                <a:cs typeface="Arial" charset="0"/>
              </a:rPr>
              <a:t>(Váprio, perto de Milão) </a:t>
            </a:r>
            <a:r>
              <a:rPr lang="pt-BR" sz="2400" b="1" dirty="0">
                <a:solidFill>
                  <a:srgbClr val="3333FF"/>
                </a:solidFill>
                <a:latin typeface="Arial" charset="0"/>
                <a:cs typeface="Arial" charset="0"/>
              </a:rPr>
              <a:t>documentos,</a:t>
            </a:r>
            <a:r>
              <a:rPr lang="pt-BR" sz="2400" b="1" dirty="0">
                <a:latin typeface="Arial" charset="0"/>
                <a:cs typeface="Arial" charset="0"/>
              </a:rPr>
              <a:t> quadros e modelos de madeira e metal</a:t>
            </a:r>
          </a:p>
          <a:p>
            <a:pPr marL="952500" lvl="2" indent="-381000" algn="just" eaLnBrk="1" hangingPunct="1">
              <a:spcBef>
                <a:spcPct val="0"/>
              </a:spcBef>
            </a:pPr>
            <a:r>
              <a:rPr lang="pt-BR" sz="2400" b="1" dirty="0">
                <a:solidFill>
                  <a:srgbClr val="3333FF"/>
                </a:solidFill>
                <a:latin typeface="Arial" charset="0"/>
                <a:cs typeface="Arial" charset="0"/>
              </a:rPr>
              <a:t>Contratou dois tabeliães </a:t>
            </a:r>
            <a:r>
              <a:rPr lang="pt-BR" sz="1600" b="1" dirty="0">
                <a:latin typeface="Arial" charset="0"/>
                <a:cs typeface="Arial" charset="0"/>
              </a:rPr>
              <a:t>(tempo integral) </a:t>
            </a:r>
            <a:r>
              <a:rPr lang="pt-BR" sz="2400" b="1" dirty="0">
                <a:solidFill>
                  <a:srgbClr val="3333FF"/>
                </a:solidFill>
                <a:latin typeface="Arial" charset="0"/>
                <a:cs typeface="Arial" charset="0"/>
              </a:rPr>
              <a:t>para organizar </a:t>
            </a:r>
            <a:r>
              <a:rPr lang="pt-BR" sz="2400" b="1" dirty="0">
                <a:latin typeface="Arial" charset="0"/>
                <a:cs typeface="Arial" charset="0"/>
              </a:rPr>
              <a:t>e catalogar, </a:t>
            </a:r>
            <a:r>
              <a:rPr lang="pt-BR" sz="2400" b="1" dirty="0">
                <a:solidFill>
                  <a:srgbClr val="3333FF"/>
                </a:solidFill>
                <a:latin typeface="Arial" charset="0"/>
                <a:cs typeface="Arial" charset="0"/>
              </a:rPr>
              <a:t>mas não terminaram</a:t>
            </a:r>
            <a:r>
              <a:rPr lang="pt-BR" sz="2400" b="1" dirty="0">
                <a:latin typeface="Arial" charset="0"/>
                <a:cs typeface="Arial" charset="0"/>
              </a:rPr>
              <a:t>, pois Melzi morreu em 1570 </a:t>
            </a:r>
          </a:p>
          <a:p>
            <a:pPr marL="952500" lvl="2" indent="-381000" eaLnBrk="1" hangingPunct="1">
              <a:spcBef>
                <a:spcPct val="0"/>
              </a:spcBef>
            </a:pPr>
            <a:r>
              <a:rPr lang="pt-BR" sz="2400" b="1" dirty="0">
                <a:solidFill>
                  <a:srgbClr val="3333FF"/>
                </a:solidFill>
                <a:latin typeface="Arial" charset="0"/>
                <a:cs typeface="Arial" charset="0"/>
              </a:rPr>
              <a:t>Orazio</a:t>
            </a:r>
            <a:r>
              <a:rPr lang="pt-BR" sz="2400" b="1" dirty="0">
                <a:latin typeface="Arial" charset="0"/>
                <a:cs typeface="Arial" charset="0"/>
              </a:rPr>
              <a:t> </a:t>
            </a:r>
            <a:r>
              <a:rPr lang="pt-BR" sz="1600" b="1" dirty="0">
                <a:latin typeface="Arial" charset="0"/>
                <a:cs typeface="Arial" charset="0"/>
              </a:rPr>
              <a:t>(sobrinho/filho de Melzi) </a:t>
            </a:r>
            <a:r>
              <a:rPr lang="pt-BR" sz="2400" b="1" dirty="0">
                <a:latin typeface="Arial" charset="0"/>
                <a:cs typeface="Arial" charset="0"/>
              </a:rPr>
              <a:t>não se interessou pelo material</a:t>
            </a:r>
          </a:p>
          <a:p>
            <a:pPr marL="1524000" lvl="3" indent="-381000" eaLnBrk="1" hangingPunct="1">
              <a:spcBef>
                <a:spcPct val="0"/>
              </a:spcBef>
            </a:pPr>
            <a:r>
              <a:rPr lang="pt-BR" sz="2400" b="1" dirty="0">
                <a:solidFill>
                  <a:srgbClr val="3333FF"/>
                </a:solidFill>
                <a:latin typeface="Arial" charset="0"/>
                <a:cs typeface="Arial" charset="0"/>
              </a:rPr>
              <a:t>vendeu parte </a:t>
            </a:r>
            <a:r>
              <a:rPr lang="pt-BR" sz="2400" b="1" dirty="0">
                <a:latin typeface="Arial" charset="0"/>
                <a:cs typeface="Arial" charset="0"/>
              </a:rPr>
              <a:t>para duque de Toscana e</a:t>
            </a:r>
          </a:p>
          <a:p>
            <a:pPr marL="1524000" lvl="3" indent="-381000" eaLnBrk="1" hangingPunct="1">
              <a:spcBef>
                <a:spcPct val="0"/>
              </a:spcBef>
            </a:pPr>
            <a:r>
              <a:rPr lang="pt-BR" sz="2400" b="1" dirty="0">
                <a:solidFill>
                  <a:srgbClr val="3333FF"/>
                </a:solidFill>
                <a:latin typeface="Arial" charset="0"/>
                <a:cs typeface="Arial" charset="0"/>
              </a:rPr>
              <a:t>deu parte </a:t>
            </a:r>
            <a:r>
              <a:rPr lang="pt-BR" sz="2400" b="1" dirty="0">
                <a:latin typeface="Arial" charset="0"/>
                <a:cs typeface="Arial" charset="0"/>
              </a:rPr>
              <a:t>para monge milanês Mazenta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Primeiro trabalho do Leonardo </a:t>
            </a:r>
            <a:r>
              <a:rPr lang="pt-BR" sz="3200" dirty="0"/>
              <a:t>(</a:t>
            </a:r>
            <a:r>
              <a:rPr lang="pt-BR" dirty="0"/>
              <a:t>1472-5)</a:t>
            </a:r>
          </a:p>
        </p:txBody>
      </p:sp>
      <p:sp>
        <p:nvSpPr>
          <p:cNvPr id="4" name="Rectangle 3"/>
          <p:cNvSpPr/>
          <p:nvPr/>
        </p:nvSpPr>
        <p:spPr>
          <a:xfrm>
            <a:off x="5680181" y="2273850"/>
            <a:ext cx="2749471" cy="369332"/>
          </a:xfrm>
          <a:prstGeom prst="rect">
            <a:avLst/>
          </a:prstGeom>
        </p:spPr>
        <p:txBody>
          <a:bodyPr wrap="none">
            <a:spAutoFit/>
          </a:bodyPr>
          <a:lstStyle/>
          <a:p>
            <a:r>
              <a:rPr lang="pt-BR" b="1" dirty="0">
                <a:solidFill>
                  <a:srgbClr val="000000"/>
                </a:solidFill>
                <a:latin typeface="Arial" pitchFamily="34" charset="0"/>
                <a:ea typeface="Times New Roman" pitchFamily="18" charset="0"/>
                <a:cs typeface="Arial" pitchFamily="34" charset="0"/>
              </a:rPr>
              <a:t>Galeria</a:t>
            </a:r>
            <a:r>
              <a:rPr lang="en-US" b="1" dirty="0">
                <a:solidFill>
                  <a:srgbClr val="000000"/>
                </a:solidFill>
                <a:latin typeface="Arial" pitchFamily="34" charset="0"/>
                <a:ea typeface="Times New Roman" pitchFamily="18" charset="0"/>
                <a:cs typeface="Arial" pitchFamily="34" charset="0"/>
              </a:rPr>
              <a:t> Uffizi, </a:t>
            </a:r>
            <a:r>
              <a:rPr lang="pt-BR" b="1" dirty="0">
                <a:solidFill>
                  <a:srgbClr val="000000"/>
                </a:solidFill>
                <a:latin typeface="Arial" pitchFamily="34" charset="0"/>
                <a:ea typeface="Times New Roman" pitchFamily="18" charset="0"/>
                <a:cs typeface="Arial" pitchFamily="34" charset="0"/>
              </a:rPr>
              <a:t>Florença</a:t>
            </a:r>
            <a:endParaRPr lang="pt-BR" dirty="0"/>
          </a:p>
        </p:txBody>
      </p:sp>
      <p:sp>
        <p:nvSpPr>
          <p:cNvPr id="7" name="Rectangle 6"/>
          <p:cNvSpPr/>
          <p:nvPr/>
        </p:nvSpPr>
        <p:spPr>
          <a:xfrm>
            <a:off x="5286380" y="1916660"/>
            <a:ext cx="3643306" cy="369332"/>
          </a:xfrm>
          <a:prstGeom prst="rect">
            <a:avLst/>
          </a:prstGeom>
        </p:spPr>
        <p:txBody>
          <a:bodyPr wrap="square">
            <a:spAutoFit/>
          </a:bodyPr>
          <a:lstStyle/>
          <a:p>
            <a:r>
              <a:rPr lang="en-US" b="1" dirty="0"/>
              <a:t>180 x 152 cm</a:t>
            </a:r>
            <a:r>
              <a:rPr lang="en-US" b="1" baseline="30000" dirty="0"/>
              <a:t>2</a:t>
            </a:r>
            <a:r>
              <a:rPr lang="en-US" b="1" dirty="0"/>
              <a:t> – </a:t>
            </a:r>
            <a:r>
              <a:rPr lang="pt-BR" b="1" dirty="0"/>
              <a:t>Óleo</a:t>
            </a:r>
            <a:r>
              <a:rPr lang="en-US" b="1" dirty="0"/>
              <a:t> </a:t>
            </a:r>
            <a:r>
              <a:rPr lang="pt-BR" b="1" dirty="0"/>
              <a:t>e tempera </a:t>
            </a:r>
          </a:p>
        </p:txBody>
      </p:sp>
      <p:pic>
        <p:nvPicPr>
          <p:cNvPr id="2052" name="Picture 4" descr="The Baptism of Christ">
            <a:hlinkClick r:id="rId3" tooltip="Zoom out: The Baptism of Christ"/>
          </p:cNvPr>
          <p:cNvPicPr>
            <a:picLocks noChangeAspect="1" noChangeArrowheads="1"/>
          </p:cNvPicPr>
          <p:nvPr/>
        </p:nvPicPr>
        <p:blipFill>
          <a:blip r:embed="rId4" cstate="print">
            <a:lum bright="10000"/>
          </a:blip>
          <a:srcRect/>
          <a:stretch>
            <a:fillRect/>
          </a:stretch>
        </p:blipFill>
        <p:spPr bwMode="auto">
          <a:xfrm>
            <a:off x="285720" y="857232"/>
            <a:ext cx="4762500" cy="5562600"/>
          </a:xfrm>
          <a:prstGeom prst="rect">
            <a:avLst/>
          </a:prstGeom>
          <a:noFill/>
          <a:ln>
            <a:solidFill>
              <a:schemeClr val="accent1"/>
            </a:solidFill>
          </a:ln>
        </p:spPr>
      </p:pic>
      <p:sp>
        <p:nvSpPr>
          <p:cNvPr id="18" name="TextBox 4"/>
          <p:cNvSpPr txBox="1">
            <a:spLocks noChangeArrowheads="1"/>
          </p:cNvSpPr>
          <p:nvPr/>
        </p:nvSpPr>
        <p:spPr bwMode="auto">
          <a:xfrm>
            <a:off x="5383281" y="739486"/>
            <a:ext cx="3377848" cy="1046440"/>
          </a:xfrm>
          <a:prstGeom prst="rect">
            <a:avLst/>
          </a:prstGeom>
          <a:noFill/>
          <a:ln w="9525">
            <a:noFill/>
            <a:miter lim="800000"/>
            <a:headEnd/>
            <a:tailEnd/>
          </a:ln>
        </p:spPr>
        <p:txBody>
          <a:bodyPr wrap="none">
            <a:spAutoFit/>
          </a:bodyPr>
          <a:lstStyle/>
          <a:p>
            <a:pPr algn="ctr"/>
            <a:r>
              <a:rPr lang="pt-BR" sz="2400" b="1" dirty="0"/>
              <a:t>Batismo de Cristo</a:t>
            </a:r>
          </a:p>
          <a:p>
            <a:pPr algn="ctr"/>
            <a:r>
              <a:rPr lang="pt-BR" sz="2000" b="1" i="1" dirty="0"/>
              <a:t>Andrea de l Verrocchio </a:t>
            </a:r>
          </a:p>
          <a:p>
            <a:pPr algn="ctr"/>
            <a:r>
              <a:rPr lang="pt-PT" dirty="0">
                <a:cs typeface="Times New Roman" pitchFamily="18" charset="0"/>
              </a:rPr>
              <a:t>(Andrea di Francesco di Cione)</a:t>
            </a:r>
            <a:endParaRPr lang="pt-BR" dirty="0"/>
          </a:p>
        </p:txBody>
      </p:sp>
      <p:grpSp>
        <p:nvGrpSpPr>
          <p:cNvPr id="11" name="Group 10"/>
          <p:cNvGrpSpPr/>
          <p:nvPr/>
        </p:nvGrpSpPr>
        <p:grpSpPr>
          <a:xfrm>
            <a:off x="5429256" y="2786058"/>
            <a:ext cx="3467616" cy="3714776"/>
            <a:chOff x="5429256" y="2786058"/>
            <a:chExt cx="3467616" cy="3714776"/>
          </a:xfrm>
        </p:grpSpPr>
        <p:sp>
          <p:nvSpPr>
            <p:cNvPr id="15" name="TextBox 14"/>
            <p:cNvSpPr txBox="1"/>
            <p:nvPr/>
          </p:nvSpPr>
          <p:spPr>
            <a:xfrm>
              <a:off x="5429256" y="6131502"/>
              <a:ext cx="3467616" cy="369332"/>
            </a:xfrm>
            <a:prstGeom prst="rect">
              <a:avLst/>
            </a:prstGeom>
            <a:noFill/>
          </p:spPr>
          <p:txBody>
            <a:bodyPr wrap="none" rtlCol="0">
              <a:spAutoFit/>
            </a:bodyPr>
            <a:lstStyle/>
            <a:p>
              <a:r>
                <a:rPr lang="pt-BR" b="1" i="1" dirty="0"/>
                <a:t>Detalhe pintado por Leonardo</a:t>
              </a:r>
            </a:p>
          </p:txBody>
        </p:sp>
        <p:pic>
          <p:nvPicPr>
            <p:cNvPr id="10" name="Picture 9" descr="Anjo_Batismo_Cristo.jpg"/>
            <p:cNvPicPr>
              <a:picLocks noChangeAspect="1"/>
            </p:cNvPicPr>
            <p:nvPr/>
          </p:nvPicPr>
          <p:blipFill>
            <a:blip r:embed="rId5" cstate="print"/>
            <a:stretch>
              <a:fillRect/>
            </a:stretch>
          </p:blipFill>
          <p:spPr>
            <a:xfrm>
              <a:off x="6357950" y="2786058"/>
              <a:ext cx="1500198" cy="3384446"/>
            </a:xfrm>
            <a:prstGeom prst="rect">
              <a:avLst/>
            </a:prstGeom>
            <a:ln>
              <a:solidFill>
                <a:schemeClr val="accent1"/>
              </a:solid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Stendhal – Auto-retrato</a:t>
            </a:r>
          </a:p>
        </p:txBody>
      </p:sp>
      <p:pic>
        <p:nvPicPr>
          <p:cNvPr id="7" name="Picture 6" descr="http://photos1.blogger.com/blogger/5804/1638/320/battesimo.0.jpg">
            <a:hlinkClick r:id="rId3"/>
          </p:cNvPr>
          <p:cNvPicPr/>
          <p:nvPr/>
        </p:nvPicPr>
        <p:blipFill>
          <a:blip r:embed="rId4" cstate="print"/>
          <a:srcRect l="3390" t="1235" r="3390" b="1235"/>
          <a:stretch>
            <a:fillRect/>
          </a:stretch>
        </p:blipFill>
        <p:spPr bwMode="auto">
          <a:xfrm>
            <a:off x="631371" y="664029"/>
            <a:ext cx="4386943" cy="5961315"/>
          </a:xfrm>
          <a:prstGeom prst="rect">
            <a:avLst/>
          </a:prstGeom>
          <a:noFill/>
          <a:ln w="9525">
            <a:solidFill>
              <a:schemeClr val="accent1"/>
            </a:solidFill>
            <a:miter lim="800000"/>
            <a:headEnd/>
            <a:tailEnd/>
          </a:ln>
        </p:spPr>
      </p:pic>
      <p:sp>
        <p:nvSpPr>
          <p:cNvPr id="8" name="TextBox 7"/>
          <p:cNvSpPr txBox="1"/>
          <p:nvPr/>
        </p:nvSpPr>
        <p:spPr>
          <a:xfrm>
            <a:off x="692111" y="6218488"/>
            <a:ext cx="1334533" cy="369332"/>
          </a:xfrm>
          <a:prstGeom prst="rect">
            <a:avLst/>
          </a:prstGeom>
          <a:solidFill>
            <a:schemeClr val="bg1"/>
          </a:solidFill>
        </p:spPr>
        <p:txBody>
          <a:bodyPr wrap="none" rtlCol="0">
            <a:spAutoFit/>
          </a:bodyPr>
          <a:lstStyle/>
          <a:p>
            <a:r>
              <a:rPr lang="pt-BR" i="1" dirty="0"/>
              <a:t>Fea </a:t>
            </a:r>
            <a:r>
              <a:rPr lang="pt-BR" b="1" i="1" dirty="0"/>
              <a:t>Turchi</a:t>
            </a:r>
          </a:p>
        </p:txBody>
      </p:sp>
      <p:grpSp>
        <p:nvGrpSpPr>
          <p:cNvPr id="12" name="Grupo 11"/>
          <p:cNvGrpSpPr/>
          <p:nvPr/>
        </p:nvGrpSpPr>
        <p:grpSpPr>
          <a:xfrm>
            <a:off x="5660599" y="664029"/>
            <a:ext cx="3147219" cy="5923792"/>
            <a:chOff x="5660599" y="664029"/>
            <a:chExt cx="3147219" cy="5923792"/>
          </a:xfrm>
        </p:grpSpPr>
        <p:grpSp>
          <p:nvGrpSpPr>
            <p:cNvPr id="3" name="Group 9"/>
            <p:cNvGrpSpPr/>
            <p:nvPr/>
          </p:nvGrpSpPr>
          <p:grpSpPr>
            <a:xfrm>
              <a:off x="5660599" y="664029"/>
              <a:ext cx="3147219" cy="5923792"/>
              <a:chOff x="5660599" y="735466"/>
              <a:chExt cx="3147219" cy="5923792"/>
            </a:xfrm>
          </p:grpSpPr>
          <p:pic>
            <p:nvPicPr>
              <p:cNvPr id="5" name="Picture 4" descr="baptism1_detalhe_Leonardo.jpg"/>
              <p:cNvPicPr>
                <a:picLocks noChangeAspect="1"/>
              </p:cNvPicPr>
              <p:nvPr/>
            </p:nvPicPr>
            <p:blipFill>
              <a:blip r:embed="rId5" cstate="print"/>
              <a:srcRect l="11111" t="9807" b="28766"/>
              <a:stretch>
                <a:fillRect/>
              </a:stretch>
            </p:blipFill>
            <p:spPr>
              <a:xfrm>
                <a:off x="5660599" y="735466"/>
                <a:ext cx="3147217" cy="2911177"/>
              </a:xfrm>
              <a:prstGeom prst="rect">
                <a:avLst/>
              </a:prstGeom>
              <a:ln>
                <a:solidFill>
                  <a:schemeClr val="tx1"/>
                </a:solidFill>
              </a:ln>
            </p:spPr>
          </p:pic>
          <p:pic>
            <p:nvPicPr>
              <p:cNvPr id="98306" name="Picture 2" descr="C:\Documents and Settings\dktanaka\Meus documentos\Leonado_da_Vinci\shome_main3_4.jpg"/>
              <p:cNvPicPr>
                <a:picLocks noChangeAspect="1" noChangeArrowheads="1"/>
              </p:cNvPicPr>
              <p:nvPr/>
            </p:nvPicPr>
            <p:blipFill>
              <a:blip r:embed="rId6" cstate="print">
                <a:lum bright="20000" contrast="-10000"/>
              </a:blip>
              <a:srcRect l="13538" b="53987"/>
              <a:stretch>
                <a:fillRect/>
              </a:stretch>
            </p:blipFill>
            <p:spPr bwMode="auto">
              <a:xfrm>
                <a:off x="5660600" y="3702558"/>
                <a:ext cx="3147218" cy="2956700"/>
              </a:xfrm>
              <a:prstGeom prst="rect">
                <a:avLst/>
              </a:prstGeom>
              <a:noFill/>
              <a:ln>
                <a:solidFill>
                  <a:schemeClr val="accent1"/>
                </a:solidFill>
              </a:ln>
            </p:spPr>
          </p:pic>
        </p:grpSp>
        <p:sp>
          <p:nvSpPr>
            <p:cNvPr id="9" name="TextBox 8"/>
            <p:cNvSpPr txBox="1"/>
            <p:nvPr/>
          </p:nvSpPr>
          <p:spPr>
            <a:xfrm>
              <a:off x="5682350" y="3179415"/>
              <a:ext cx="1236236" cy="369332"/>
            </a:xfrm>
            <a:prstGeom prst="rect">
              <a:avLst/>
            </a:prstGeom>
            <a:solidFill>
              <a:schemeClr val="bg1"/>
            </a:solidFill>
          </p:spPr>
          <p:txBody>
            <a:bodyPr wrap="none" rtlCol="0">
              <a:spAutoFit/>
            </a:bodyPr>
            <a:lstStyle/>
            <a:p>
              <a:r>
                <a:rPr lang="pt-BR" b="1" i="1" dirty="0"/>
                <a:t>Leonardo</a:t>
              </a:r>
            </a:p>
          </p:txBody>
        </p:sp>
        <p:sp>
          <p:nvSpPr>
            <p:cNvPr id="10" name="TextBox 9"/>
            <p:cNvSpPr txBox="1"/>
            <p:nvPr/>
          </p:nvSpPr>
          <p:spPr>
            <a:xfrm>
              <a:off x="7506382" y="6190697"/>
              <a:ext cx="1249125" cy="369332"/>
            </a:xfrm>
            <a:prstGeom prst="rect">
              <a:avLst/>
            </a:prstGeom>
            <a:solidFill>
              <a:schemeClr val="bg1"/>
            </a:solidFill>
          </p:spPr>
          <p:txBody>
            <a:bodyPr wrap="none" rtlCol="0">
              <a:spAutoFit/>
            </a:bodyPr>
            <a:lstStyle/>
            <a:p>
              <a:r>
                <a:rPr lang="pt-BR" b="1" i="1" dirty="0"/>
                <a:t>Verrochio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88EE45-A245-4200-AEDE-D42F9F3DDFE8}"/>
              </a:ext>
            </a:extLst>
          </p:cNvPr>
          <p:cNvSpPr>
            <a:spLocks noGrp="1"/>
          </p:cNvSpPr>
          <p:nvPr>
            <p:ph type="title"/>
          </p:nvPr>
        </p:nvSpPr>
        <p:spPr/>
        <p:txBody>
          <a:bodyPr/>
          <a:lstStyle/>
          <a:p>
            <a:r>
              <a:rPr lang="pt-BR" dirty="0"/>
              <a:t>Arcanjo Gabriel (1471?)</a:t>
            </a:r>
          </a:p>
        </p:txBody>
      </p:sp>
      <p:pic>
        <p:nvPicPr>
          <p:cNvPr id="8" name="Imagem 7">
            <a:extLst>
              <a:ext uri="{FF2B5EF4-FFF2-40B4-BE49-F238E27FC236}">
                <a16:creationId xmlns:a16="http://schemas.microsoft.com/office/drawing/2014/main" id="{0A63B7E6-1CCF-49B9-8A12-D4353188E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58" y="822482"/>
            <a:ext cx="5961185" cy="5261978"/>
          </a:xfrm>
          <a:prstGeom prst="rect">
            <a:avLst/>
          </a:prstGeom>
        </p:spPr>
      </p:pic>
      <p:sp>
        <p:nvSpPr>
          <p:cNvPr id="9" name="Retângulo 8">
            <a:extLst>
              <a:ext uri="{FF2B5EF4-FFF2-40B4-BE49-F238E27FC236}">
                <a16:creationId xmlns:a16="http://schemas.microsoft.com/office/drawing/2014/main" id="{9B4CD281-432A-429B-B212-40A5A4154F87}"/>
              </a:ext>
            </a:extLst>
          </p:cNvPr>
          <p:cNvSpPr/>
          <p:nvPr/>
        </p:nvSpPr>
        <p:spPr>
          <a:xfrm>
            <a:off x="6514318" y="972851"/>
            <a:ext cx="2479554" cy="923330"/>
          </a:xfrm>
          <a:prstGeom prst="rect">
            <a:avLst/>
          </a:prstGeom>
        </p:spPr>
        <p:txBody>
          <a:bodyPr wrap="square">
            <a:spAutoFit/>
          </a:bodyPr>
          <a:lstStyle/>
          <a:p>
            <a:pPr algn="ctr"/>
            <a:r>
              <a:rPr lang="pt-BR" b="1" dirty="0"/>
              <a:t>Azulejo Majólica</a:t>
            </a:r>
          </a:p>
          <a:p>
            <a:pPr algn="ctr"/>
            <a:r>
              <a:rPr lang="pt-BR" b="1" dirty="0"/>
              <a:t>(terracota)</a:t>
            </a:r>
          </a:p>
          <a:p>
            <a:pPr algn="ctr"/>
            <a:r>
              <a:rPr lang="pt-BR" b="1" dirty="0"/>
              <a:t>(20 X 20 X 1,2) cm</a:t>
            </a:r>
            <a:r>
              <a:rPr lang="pt-BR" b="1" baseline="30000" dirty="0"/>
              <a:t>3</a:t>
            </a:r>
            <a:endParaRPr lang="pt-BR" b="1" dirty="0"/>
          </a:p>
        </p:txBody>
      </p:sp>
      <p:sp>
        <p:nvSpPr>
          <p:cNvPr id="5" name="Retângulo 4">
            <a:extLst>
              <a:ext uri="{FF2B5EF4-FFF2-40B4-BE49-F238E27FC236}">
                <a16:creationId xmlns:a16="http://schemas.microsoft.com/office/drawing/2014/main" id="{AB4F2321-B615-4EB6-BF94-91070EFB1F5B}"/>
              </a:ext>
            </a:extLst>
          </p:cNvPr>
          <p:cNvSpPr/>
          <p:nvPr/>
        </p:nvSpPr>
        <p:spPr>
          <a:xfrm>
            <a:off x="6372062" y="1929409"/>
            <a:ext cx="2855564" cy="923330"/>
          </a:xfrm>
          <a:prstGeom prst="rect">
            <a:avLst/>
          </a:prstGeom>
        </p:spPr>
        <p:txBody>
          <a:bodyPr wrap="square">
            <a:spAutoFit/>
          </a:bodyPr>
          <a:lstStyle/>
          <a:p>
            <a:pPr algn="ctr"/>
            <a:r>
              <a:rPr lang="pt-BR" b="1" dirty="0">
                <a:latin typeface="Calibri" panose="020F0502020204030204" pitchFamily="34" charset="0"/>
                <a:ea typeface="Calibri" panose="020F0502020204030204" pitchFamily="34" charset="0"/>
                <a:cs typeface="Times New Roman" panose="02020603050405020304" pitchFamily="18" charset="0"/>
              </a:rPr>
              <a:t>Coleção particular</a:t>
            </a:r>
          </a:p>
          <a:p>
            <a:pPr algn="ctr"/>
            <a:r>
              <a:rPr lang="pt-BR" b="1" dirty="0">
                <a:latin typeface="Calibri" panose="020F0502020204030204" pitchFamily="34" charset="0"/>
                <a:ea typeface="Calibri" panose="020F0502020204030204" pitchFamily="34" charset="0"/>
                <a:cs typeface="Times New Roman" panose="02020603050405020304" pitchFamily="18" charset="0"/>
              </a:rPr>
              <a:t>Família </a:t>
            </a:r>
            <a:r>
              <a:rPr lang="pt-BR" b="1" dirty="0" err="1">
                <a:latin typeface="Calibri" panose="020F0502020204030204" pitchFamily="34" charset="0"/>
                <a:ea typeface="Calibri" panose="020F0502020204030204" pitchFamily="34" charset="0"/>
                <a:cs typeface="Times New Roman" panose="02020603050405020304" pitchFamily="18" charset="0"/>
              </a:rPr>
              <a:t>Ravello</a:t>
            </a:r>
            <a:r>
              <a:rPr lang="pt-BR" b="1" dirty="0">
                <a:latin typeface="Calibri" panose="020F0502020204030204" pitchFamily="34" charset="0"/>
                <a:ea typeface="Calibri" panose="020F0502020204030204" pitchFamily="34" charset="0"/>
                <a:cs typeface="Times New Roman" panose="02020603050405020304" pitchFamily="18" charset="0"/>
              </a:rPr>
              <a:t> (Felice)</a:t>
            </a:r>
          </a:p>
          <a:p>
            <a:pPr algn="ctr"/>
            <a:r>
              <a:rPr lang="pt-BR" b="1" dirty="0">
                <a:latin typeface="Calibri" panose="020F0502020204030204" pitchFamily="34" charset="0"/>
                <a:ea typeface="Calibri" panose="020F0502020204030204" pitchFamily="34" charset="0"/>
                <a:cs typeface="Times New Roman" panose="02020603050405020304" pitchFamily="18" charset="0"/>
              </a:rPr>
              <a:t>desde 1499</a:t>
            </a:r>
            <a:endParaRPr lang="pt-BR" b="1" dirty="0"/>
          </a:p>
        </p:txBody>
      </p:sp>
      <p:sp>
        <p:nvSpPr>
          <p:cNvPr id="15" name="Retângulo 14">
            <a:extLst>
              <a:ext uri="{FF2B5EF4-FFF2-40B4-BE49-F238E27FC236}">
                <a16:creationId xmlns:a16="http://schemas.microsoft.com/office/drawing/2014/main" id="{627D398E-4D00-432C-90FF-802B55D4D03B}"/>
              </a:ext>
            </a:extLst>
          </p:cNvPr>
          <p:cNvSpPr/>
          <p:nvPr/>
        </p:nvSpPr>
        <p:spPr>
          <a:xfrm>
            <a:off x="91230" y="6015121"/>
            <a:ext cx="6135888" cy="584775"/>
          </a:xfrm>
          <a:prstGeom prst="rect">
            <a:avLst/>
          </a:prstGeom>
        </p:spPr>
        <p:txBody>
          <a:bodyPr wrap="square">
            <a:spAutoFit/>
          </a:bodyPr>
          <a:lstStyle/>
          <a:p>
            <a:pPr algn="ctr"/>
            <a:r>
              <a:rPr lang="en-US" sz="1400" b="1" i="1" dirty="0">
                <a:latin typeface="Calibri" panose="020F0502020204030204" pitchFamily="34" charset="0"/>
                <a:ea typeface="Calibri" panose="020F0502020204030204" pitchFamily="34" charset="0"/>
                <a:cs typeface="Times New Roman" panose="02020603050405020304" pitchFamily="18" charset="0"/>
              </a:rPr>
              <a:t>“Eu, Leonardo da Vinci, </a:t>
            </a:r>
            <a:r>
              <a:rPr lang="en-US" sz="1400" b="1" i="1" dirty="0" err="1">
                <a:latin typeface="Calibri" panose="020F0502020204030204" pitchFamily="34" charset="0"/>
                <a:ea typeface="Calibri" panose="020F0502020204030204" pitchFamily="34" charset="0"/>
                <a:cs typeface="Times New Roman" panose="02020603050405020304" pitchFamily="18" charset="0"/>
              </a:rPr>
              <a:t>nascido</a:t>
            </a:r>
            <a:r>
              <a:rPr lang="en-US" sz="1400" b="1" i="1" dirty="0">
                <a:latin typeface="Calibri" panose="020F0502020204030204" pitchFamily="34" charset="0"/>
                <a:ea typeface="Calibri" panose="020F0502020204030204" pitchFamily="34" charset="0"/>
                <a:cs typeface="Times New Roman" panose="02020603050405020304" pitchFamily="18" charset="0"/>
              </a:rPr>
              <a:t> </a:t>
            </a:r>
            <a:r>
              <a:rPr lang="en-US" sz="1400" b="1" i="1" dirty="0" err="1">
                <a:latin typeface="Calibri" panose="020F0502020204030204" pitchFamily="34" charset="0"/>
                <a:ea typeface="Calibri" panose="020F0502020204030204" pitchFamily="34" charset="0"/>
                <a:cs typeface="Times New Roman" panose="02020603050405020304" pitchFamily="18" charset="0"/>
              </a:rPr>
              <a:t>em</a:t>
            </a:r>
            <a:r>
              <a:rPr lang="en-US" sz="1400" b="1" i="1" dirty="0">
                <a:latin typeface="Calibri" panose="020F0502020204030204" pitchFamily="34" charset="0"/>
                <a:ea typeface="Calibri" panose="020F0502020204030204" pitchFamily="34" charset="0"/>
                <a:cs typeface="Times New Roman" panose="02020603050405020304" pitchFamily="18" charset="0"/>
              </a:rPr>
              <a:t> 1452, </a:t>
            </a:r>
            <a:r>
              <a:rPr lang="en-US" sz="16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me </a:t>
            </a:r>
            <a:r>
              <a:rPr lang="en-US" sz="16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represento</a:t>
            </a:r>
            <a:r>
              <a:rPr lang="en-US" sz="16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6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como</a:t>
            </a:r>
            <a:r>
              <a:rPr lang="en-US" sz="16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6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Arcanjo</a:t>
            </a:r>
            <a:r>
              <a:rPr lang="en-US" sz="16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Gabriel </a:t>
            </a:r>
            <a:r>
              <a:rPr lang="en-US" sz="1400" b="1" i="1" dirty="0">
                <a:latin typeface="Calibri" panose="020F0502020204030204" pitchFamily="34" charset="0"/>
                <a:ea typeface="Calibri" panose="020F0502020204030204" pitchFamily="34" charset="0"/>
                <a:cs typeface="Times New Roman" panose="02020603050405020304" pitchFamily="18" charset="0"/>
              </a:rPr>
              <a:t>in 1471.” (</a:t>
            </a:r>
            <a:r>
              <a:rPr lang="en-US" sz="1400" b="1" i="1" dirty="0" err="1">
                <a:latin typeface="Calibri" panose="020F0502020204030204" pitchFamily="34" charset="0"/>
                <a:ea typeface="Calibri" panose="020F0502020204030204" pitchFamily="34" charset="0"/>
                <a:cs typeface="Times New Roman" panose="02020603050405020304" pitchFamily="18" charset="0"/>
              </a:rPr>
              <a:t>Análise</a:t>
            </a:r>
            <a:r>
              <a:rPr lang="en-US" sz="1400" b="1" i="1" dirty="0">
                <a:latin typeface="Calibri" panose="020F0502020204030204" pitchFamily="34" charset="0"/>
                <a:ea typeface="Calibri" panose="020F0502020204030204" pitchFamily="34" charset="0"/>
                <a:cs typeface="Times New Roman" panose="02020603050405020304" pitchFamily="18" charset="0"/>
              </a:rPr>
              <a:t> por </a:t>
            </a:r>
            <a:r>
              <a:rPr lang="en-US" sz="1400" b="1" i="1" dirty="0" err="1">
                <a:latin typeface="Calibri" panose="020F0502020204030204" pitchFamily="34" charset="0"/>
                <a:ea typeface="Calibri" panose="020F0502020204030204" pitchFamily="34" charset="0"/>
                <a:cs typeface="Times New Roman" panose="02020603050405020304" pitchFamily="18" charset="0"/>
              </a:rPr>
              <a:t>infravermelho</a:t>
            </a:r>
            <a:r>
              <a:rPr lang="en-US" sz="1400" b="1" i="1" dirty="0">
                <a:latin typeface="Calibri" panose="020F0502020204030204" pitchFamily="34" charset="0"/>
                <a:ea typeface="Calibri" panose="020F0502020204030204" pitchFamily="34" charset="0"/>
                <a:cs typeface="Times New Roman" panose="02020603050405020304" pitchFamily="18" charset="0"/>
              </a:rPr>
              <a:t> </a:t>
            </a:r>
            <a:r>
              <a:rPr lang="en-US" sz="1400" b="1" i="1" dirty="0" err="1">
                <a:latin typeface="Calibri" panose="020F0502020204030204" pitchFamily="34" charset="0"/>
                <a:ea typeface="Calibri" panose="020F0502020204030204" pitchFamily="34" charset="0"/>
                <a:cs typeface="Times New Roman" panose="02020603050405020304" pitchFamily="18" charset="0"/>
              </a:rPr>
              <a:t>realizado</a:t>
            </a:r>
            <a:r>
              <a:rPr lang="en-US" sz="1400" b="1" i="1" dirty="0">
                <a:latin typeface="Calibri" panose="020F0502020204030204" pitchFamily="34" charset="0"/>
                <a:ea typeface="Calibri" panose="020F0502020204030204" pitchFamily="34" charset="0"/>
                <a:cs typeface="Times New Roman" panose="02020603050405020304" pitchFamily="18" charset="0"/>
              </a:rPr>
              <a:t> por </a:t>
            </a:r>
            <a:r>
              <a:rPr lang="en-US" sz="1400" b="1" i="1" dirty="0">
                <a:solidFill>
                  <a:srgbClr val="3333FF"/>
                </a:solidFill>
                <a:latin typeface="Calibri" panose="020F0502020204030204" pitchFamily="34" charset="0"/>
                <a:ea typeface="Calibri" panose="020F0502020204030204" pitchFamily="34" charset="0"/>
                <a:cs typeface="Times New Roman" panose="02020603050405020304" pitchFamily="18" charset="0"/>
              </a:rPr>
              <a:t>Ivana </a:t>
            </a:r>
            <a:r>
              <a:rPr lang="en-US" sz="1400" b="1" i="1" dirty="0" err="1">
                <a:solidFill>
                  <a:srgbClr val="3333FF"/>
                </a:solidFill>
                <a:latin typeface="Calibri" panose="020F0502020204030204" pitchFamily="34" charset="0"/>
                <a:ea typeface="Calibri" panose="020F0502020204030204" pitchFamily="34" charset="0"/>
                <a:cs typeface="Times New Roman" panose="02020603050405020304" pitchFamily="18" charset="0"/>
              </a:rPr>
              <a:t>Bonfantin</a:t>
            </a:r>
            <a:r>
              <a:rPr lang="en-US" sz="1400" b="1" i="1" dirty="0">
                <a:latin typeface="Calibri" panose="020F0502020204030204" pitchFamily="34" charset="0"/>
                <a:ea typeface="Calibri" panose="020F0502020204030204" pitchFamily="34" charset="0"/>
                <a:cs typeface="Times New Roman" panose="02020603050405020304" pitchFamily="18" charset="0"/>
              </a:rPr>
              <a:t>)</a:t>
            </a:r>
            <a:endParaRPr lang="pt-BR" sz="1400" b="1" i="1" dirty="0"/>
          </a:p>
        </p:txBody>
      </p:sp>
      <p:sp>
        <p:nvSpPr>
          <p:cNvPr id="16" name="Retângulo 15">
            <a:extLst>
              <a:ext uri="{FF2B5EF4-FFF2-40B4-BE49-F238E27FC236}">
                <a16:creationId xmlns:a16="http://schemas.microsoft.com/office/drawing/2014/main" id="{97DDC6EE-2644-450A-9DBE-B0EA71C7BC6F}"/>
              </a:ext>
            </a:extLst>
          </p:cNvPr>
          <p:cNvSpPr/>
          <p:nvPr/>
        </p:nvSpPr>
        <p:spPr>
          <a:xfrm>
            <a:off x="1666693" y="404208"/>
            <a:ext cx="4489371" cy="369332"/>
          </a:xfrm>
          <a:prstGeom prst="rect">
            <a:avLst/>
          </a:prstGeom>
        </p:spPr>
        <p:txBody>
          <a:bodyPr wrap="none">
            <a:spAutoFit/>
          </a:bodyPr>
          <a:lstStyle/>
          <a:p>
            <a:r>
              <a:rPr lang="pt-BR" b="1" dirty="0"/>
              <a:t>Primeiro trabalho de Leonardo da Vinci</a:t>
            </a:r>
            <a:endParaRPr lang="pt-BR" dirty="0"/>
          </a:p>
        </p:txBody>
      </p:sp>
      <p:sp>
        <p:nvSpPr>
          <p:cNvPr id="3" name="Retângulo 2">
            <a:extLst>
              <a:ext uri="{FF2B5EF4-FFF2-40B4-BE49-F238E27FC236}">
                <a16:creationId xmlns:a16="http://schemas.microsoft.com/office/drawing/2014/main" id="{DA1B15C9-6B99-43D3-88D2-0FC0BB8A1A7F}"/>
              </a:ext>
            </a:extLst>
          </p:cNvPr>
          <p:cNvSpPr/>
          <p:nvPr/>
        </p:nvSpPr>
        <p:spPr>
          <a:xfrm>
            <a:off x="6436457" y="2858925"/>
            <a:ext cx="2624224" cy="3154710"/>
          </a:xfrm>
          <a:prstGeom prst="rect">
            <a:avLst/>
          </a:prstGeom>
        </p:spPr>
        <p:txBody>
          <a:bodyPr wrap="square">
            <a:spAutoFit/>
          </a:bodyPr>
          <a:lstStyle/>
          <a:p>
            <a:pPr marL="180975" indent="-180975"/>
            <a:r>
              <a:rPr lang="pt-BR"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“Descoberto”</a:t>
            </a:r>
            <a:r>
              <a:rPr lang="pt-BR"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pt-BR" sz="1600" b="1" dirty="0">
                <a:solidFill>
                  <a:srgbClr val="3333FF"/>
                </a:solidFill>
                <a:latin typeface="Calibri" panose="020F0502020204030204" pitchFamily="34" charset="0"/>
                <a:ea typeface="Calibri" panose="020F0502020204030204" pitchFamily="34" charset="0"/>
                <a:cs typeface="Times New Roman" panose="02020603050405020304" pitchFamily="18" charset="0"/>
              </a:rPr>
              <a:t>no sótão da família </a:t>
            </a:r>
            <a:r>
              <a:rPr lang="pt-BR" sz="1600" b="1" i="1" dirty="0" err="1">
                <a:solidFill>
                  <a:srgbClr val="3333FF"/>
                </a:solidFill>
                <a:latin typeface="Calibri" panose="020F0502020204030204" pitchFamily="34" charset="0"/>
                <a:ea typeface="Calibri" panose="020F0502020204030204" pitchFamily="34" charset="0"/>
                <a:cs typeface="Times New Roman" panose="02020603050405020304" pitchFamily="18" charset="0"/>
              </a:rPr>
              <a:t>Ravello</a:t>
            </a:r>
            <a:r>
              <a:rPr lang="pt-BR" sz="1600" b="1" dirty="0">
                <a:solidFill>
                  <a:srgbClr val="3333FF"/>
                </a:solidFill>
                <a:latin typeface="Calibri" panose="020F0502020204030204" pitchFamily="34" charset="0"/>
                <a:ea typeface="Calibri" panose="020F0502020204030204" pitchFamily="34" charset="0"/>
                <a:cs typeface="Times New Roman" panose="02020603050405020304" pitchFamily="18" charset="0"/>
              </a:rPr>
              <a:t> em </a:t>
            </a:r>
            <a:r>
              <a:rPr lang="pt-BR" sz="1600" b="1" i="1" dirty="0" err="1">
                <a:solidFill>
                  <a:srgbClr val="3333FF"/>
                </a:solidFill>
                <a:latin typeface="Calibri" panose="020F0502020204030204" pitchFamily="34" charset="0"/>
                <a:ea typeface="Calibri" panose="020F0502020204030204" pitchFamily="34" charset="0"/>
                <a:cs typeface="Times New Roman" panose="02020603050405020304" pitchFamily="18" charset="0"/>
              </a:rPr>
              <a:t>Fenice</a:t>
            </a:r>
            <a:r>
              <a:rPr lang="pt-BR" sz="1600" b="1" dirty="0">
                <a:solidFill>
                  <a:srgbClr val="3333FF"/>
                </a:solidFill>
                <a:latin typeface="Calibri" panose="020F0502020204030204" pitchFamily="34" charset="0"/>
                <a:ea typeface="Calibri" panose="020F0502020204030204" pitchFamily="34" charset="0"/>
                <a:cs typeface="Times New Roman" panose="02020603050405020304" pitchFamily="18" charset="0"/>
              </a:rPr>
              <a:t> em</a:t>
            </a:r>
            <a:r>
              <a:rPr lang="pt-BR"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pt-BR"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22/06/2018</a:t>
            </a:r>
          </a:p>
          <a:p>
            <a:pPr marL="269875" lvl="1" indent="-269875">
              <a:spcBef>
                <a:spcPts val="600"/>
              </a:spcBef>
              <a:buFont typeface="Wingdings" panose="05000000000000000000" pitchFamily="2" charset="2"/>
              <a:buChar char="Ø"/>
            </a:pPr>
            <a:r>
              <a:rPr lang="pt-BR" sz="1600" b="1" dirty="0">
                <a:solidFill>
                  <a:srgbClr val="3333FF"/>
                </a:solidFill>
                <a:latin typeface="Calibri" panose="020F0502020204030204" pitchFamily="34" charset="0"/>
                <a:ea typeface="Calibri" panose="020F0502020204030204" pitchFamily="34" charset="0"/>
                <a:cs typeface="Times New Roman" panose="02020603050405020304" pitchFamily="18" charset="0"/>
              </a:rPr>
              <a:t>Autenticado por </a:t>
            </a:r>
            <a:r>
              <a:rPr lang="pt-BR" sz="1600" b="1" dirty="0" err="1">
                <a:solidFill>
                  <a:srgbClr val="3333FF"/>
                </a:solidFill>
                <a:latin typeface="Calibri" panose="020F0502020204030204" pitchFamily="34" charset="0"/>
                <a:ea typeface="Calibri" panose="020F0502020204030204" pitchFamily="34" charset="0"/>
                <a:cs typeface="Times New Roman" panose="02020603050405020304" pitchFamily="18" charset="0"/>
              </a:rPr>
              <a:t>Prof</a:t>
            </a:r>
            <a:r>
              <a:rPr lang="pt-BR" sz="1600" b="1" dirty="0">
                <a:solidFill>
                  <a:srgbClr val="3333FF"/>
                </a:solidFill>
                <a:latin typeface="Calibri" panose="020F0502020204030204" pitchFamily="34" charset="0"/>
                <a:ea typeface="Calibri" panose="020F0502020204030204" pitchFamily="34" charset="0"/>
                <a:cs typeface="Times New Roman" panose="02020603050405020304" pitchFamily="18" charset="0"/>
              </a:rPr>
              <a:t> Ernesto Solari </a:t>
            </a:r>
            <a:r>
              <a:rPr lang="pt-BR" sz="1600" b="1" dirty="0">
                <a:latin typeface="Calibri" panose="020F0502020204030204" pitchFamily="34" charset="0"/>
                <a:ea typeface="Calibri" panose="020F0502020204030204" pitchFamily="34" charset="0"/>
                <a:cs typeface="Times New Roman" panose="02020603050405020304" pitchFamily="18" charset="0"/>
              </a:rPr>
              <a:t>&amp; Ivana </a:t>
            </a:r>
            <a:r>
              <a:rPr lang="pt-BR" sz="1600" b="1" dirty="0" err="1">
                <a:latin typeface="Calibri" panose="020F0502020204030204" pitchFamily="34" charset="0"/>
                <a:ea typeface="Calibri" panose="020F0502020204030204" pitchFamily="34" charset="0"/>
                <a:cs typeface="Times New Roman" panose="02020603050405020304" pitchFamily="18" charset="0"/>
              </a:rPr>
              <a:t>Bonfantin</a:t>
            </a:r>
            <a:endParaRPr lang="pt-BR" sz="1600" b="1" dirty="0">
              <a:latin typeface="Calibri" panose="020F0502020204030204" pitchFamily="34" charset="0"/>
              <a:ea typeface="Calibri" panose="020F0502020204030204" pitchFamily="34" charset="0"/>
              <a:cs typeface="Times New Roman" panose="02020603050405020304" pitchFamily="18" charset="0"/>
            </a:endParaRPr>
          </a:p>
          <a:p>
            <a:pPr marL="269875" lvl="1" indent="-269875">
              <a:buFont typeface="Wingdings" panose="05000000000000000000" pitchFamily="2" charset="2"/>
              <a:buChar char="Ø"/>
            </a:pPr>
            <a:r>
              <a:rPr lang="pt-BR" sz="1600" b="1" dirty="0">
                <a:latin typeface="Calibri" panose="020F0502020204030204" pitchFamily="34" charset="0"/>
                <a:ea typeface="Calibri" panose="020F0502020204030204" pitchFamily="34" charset="0"/>
                <a:cs typeface="Times New Roman" panose="02020603050405020304" pitchFamily="18" charset="0"/>
              </a:rPr>
              <a:t>Foi presente da Giovanna de Aragão, Duquesa de </a:t>
            </a:r>
            <a:r>
              <a:rPr lang="pt-BR" sz="1600" b="1" dirty="0" err="1">
                <a:latin typeface="Calibri" panose="020F0502020204030204" pitchFamily="34" charset="0"/>
                <a:ea typeface="Calibri" panose="020F0502020204030204" pitchFamily="34" charset="0"/>
                <a:cs typeface="Times New Roman" panose="02020603050405020304" pitchFamily="18" charset="0"/>
              </a:rPr>
              <a:t>Amalfi</a:t>
            </a:r>
            <a:r>
              <a:rPr lang="pt-BR" sz="1600" b="1" dirty="0">
                <a:latin typeface="Calibri" panose="020F0502020204030204" pitchFamily="34" charset="0"/>
                <a:ea typeface="Calibri" panose="020F0502020204030204" pitchFamily="34" charset="0"/>
                <a:cs typeface="Times New Roman" panose="02020603050405020304" pitchFamily="18" charset="0"/>
              </a:rPr>
              <a:t> em 1499</a:t>
            </a:r>
          </a:p>
          <a:p>
            <a:pPr marL="269875" indent="-269875">
              <a:buFont typeface="Wingdings" panose="05000000000000000000" pitchFamily="2" charset="2"/>
              <a:buChar char="Ø"/>
            </a:pPr>
            <a:r>
              <a:rPr lang="pt-BR" sz="1600" b="1" dirty="0">
                <a:solidFill>
                  <a:srgbClr val="3333FF"/>
                </a:solidFill>
                <a:latin typeface="Calibri" panose="020F0502020204030204" pitchFamily="34" charset="0"/>
                <a:ea typeface="Calibri" panose="020F0502020204030204" pitchFamily="34" charset="0"/>
                <a:cs typeface="Times New Roman" panose="02020603050405020304" pitchFamily="18" charset="0"/>
              </a:rPr>
              <a:t>Prof.  Martin </a:t>
            </a:r>
            <a:r>
              <a:rPr lang="pt-BR" sz="1600" b="1" dirty="0" err="1">
                <a:solidFill>
                  <a:srgbClr val="3333FF"/>
                </a:solidFill>
                <a:latin typeface="Calibri" panose="020F0502020204030204" pitchFamily="34" charset="0"/>
                <a:ea typeface="Calibri" panose="020F0502020204030204" pitchFamily="34" charset="0"/>
                <a:cs typeface="Times New Roman" panose="02020603050405020304" pitchFamily="18" charset="0"/>
              </a:rPr>
              <a:t>Kemp</a:t>
            </a:r>
            <a:r>
              <a:rPr lang="pt-BR" sz="1600" b="1" dirty="0">
                <a:solidFill>
                  <a:srgbClr val="3333FF"/>
                </a:solidFill>
                <a:latin typeface="Calibri" panose="020F0502020204030204" pitchFamily="34" charset="0"/>
                <a:ea typeface="Calibri" panose="020F0502020204030204" pitchFamily="34" charset="0"/>
                <a:cs typeface="Times New Roman" panose="02020603050405020304" pitchFamily="18" charset="0"/>
              </a:rPr>
              <a:t>, U. Oxford, </a:t>
            </a:r>
            <a:r>
              <a:rPr lang="pt-BR"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duvida</a:t>
            </a:r>
            <a:r>
              <a:rPr lang="pt-BR" sz="1600" b="1" dirty="0">
                <a:latin typeface="Calibri" panose="020F0502020204030204" pitchFamily="34" charset="0"/>
                <a:ea typeface="Calibri" panose="020F0502020204030204" pitchFamily="34" charset="0"/>
                <a:cs typeface="Times New Roman" panose="02020603050405020304" pitchFamily="18" charset="0"/>
              </a:rPr>
              <a:t> da sua autenticidade</a:t>
            </a:r>
            <a:endParaRPr lang="pt-BR" sz="1600" b="1" dirty="0"/>
          </a:p>
        </p:txBody>
      </p:sp>
      <p:sp>
        <p:nvSpPr>
          <p:cNvPr id="4" name="Retângulo 3">
            <a:extLst>
              <a:ext uri="{FF2B5EF4-FFF2-40B4-BE49-F238E27FC236}">
                <a16:creationId xmlns:a16="http://schemas.microsoft.com/office/drawing/2014/main" id="{502F2EFC-4591-4990-84E7-C612001F342D}"/>
              </a:ext>
            </a:extLst>
          </p:cNvPr>
          <p:cNvSpPr/>
          <p:nvPr/>
        </p:nvSpPr>
        <p:spPr>
          <a:xfrm>
            <a:off x="6026648" y="409321"/>
            <a:ext cx="1826141" cy="369332"/>
          </a:xfrm>
          <a:prstGeom prst="rect">
            <a:avLst/>
          </a:prstGeom>
        </p:spPr>
        <p:txBody>
          <a:bodyPr wrap="none">
            <a:spAutoFit/>
          </a:bodyPr>
          <a:lstStyle/>
          <a:p>
            <a:r>
              <a:rPr lang="pt-BR" b="1" dirty="0"/>
              <a:t>- </a:t>
            </a:r>
            <a:r>
              <a:rPr lang="pt-BR" b="1" dirty="0">
                <a:solidFill>
                  <a:srgbClr val="3333FF"/>
                </a:solidFill>
              </a:rPr>
              <a:t>auto-retrato ?</a:t>
            </a:r>
            <a:endParaRPr lang="pt-BR" dirty="0">
              <a:solidFill>
                <a:srgbClr val="3333FF"/>
              </a:solidFill>
            </a:endParaRPr>
          </a:p>
        </p:txBody>
      </p:sp>
    </p:spTree>
    <p:extLst>
      <p:ext uri="{BB962C8B-B14F-4D97-AF65-F5344CB8AC3E}">
        <p14:creationId xmlns:p14="http://schemas.microsoft.com/office/powerpoint/2010/main" val="419123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uiExpand="1" build="p" bldLvl="2"/>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Madona do Cravo (1470-73)</a:t>
            </a:r>
          </a:p>
        </p:txBody>
      </p:sp>
      <p:pic>
        <p:nvPicPr>
          <p:cNvPr id="3" name="Picture 2" descr="Leonardo3%20-%201472%20Madonna%20del%20garofano%20.jpg"/>
          <p:cNvPicPr>
            <a:picLocks noChangeAspect="1"/>
          </p:cNvPicPr>
          <p:nvPr/>
        </p:nvPicPr>
        <p:blipFill>
          <a:blip r:embed="rId3" cstate="print">
            <a:lum bright="10000"/>
          </a:blip>
          <a:stretch>
            <a:fillRect/>
          </a:stretch>
        </p:blipFill>
        <p:spPr>
          <a:xfrm>
            <a:off x="500034" y="717213"/>
            <a:ext cx="4357718" cy="5752187"/>
          </a:xfrm>
          <a:prstGeom prst="rect">
            <a:avLst/>
          </a:prstGeom>
          <a:ln>
            <a:solidFill>
              <a:schemeClr val="accent1"/>
            </a:solidFill>
          </a:ln>
        </p:spPr>
      </p:pic>
      <p:sp>
        <p:nvSpPr>
          <p:cNvPr id="4" name="Rectangle 3"/>
          <p:cNvSpPr/>
          <p:nvPr/>
        </p:nvSpPr>
        <p:spPr>
          <a:xfrm>
            <a:off x="5715008" y="1285860"/>
            <a:ext cx="2339103" cy="646331"/>
          </a:xfrm>
          <a:prstGeom prst="rect">
            <a:avLst/>
          </a:prstGeom>
        </p:spPr>
        <p:txBody>
          <a:bodyPr wrap="none">
            <a:spAutoFit/>
          </a:bodyPr>
          <a:lstStyle/>
          <a:p>
            <a:pPr algn="ctr"/>
            <a:r>
              <a:rPr lang="en-US" b="1" dirty="0"/>
              <a:t>62 x 47,5 cm</a:t>
            </a:r>
            <a:r>
              <a:rPr lang="en-US" b="1" baseline="30000" dirty="0"/>
              <a:t>2</a:t>
            </a:r>
          </a:p>
          <a:p>
            <a:pPr algn="ctr"/>
            <a:r>
              <a:rPr lang="pt-BR" b="1" dirty="0"/>
              <a:t>Óleo sobre madeira</a:t>
            </a:r>
          </a:p>
        </p:txBody>
      </p:sp>
      <p:sp>
        <p:nvSpPr>
          <p:cNvPr id="5" name="Rectangle 4"/>
          <p:cNvSpPr/>
          <p:nvPr/>
        </p:nvSpPr>
        <p:spPr>
          <a:xfrm>
            <a:off x="5572132" y="2000240"/>
            <a:ext cx="3035831" cy="369332"/>
          </a:xfrm>
          <a:prstGeom prst="rect">
            <a:avLst/>
          </a:prstGeom>
        </p:spPr>
        <p:txBody>
          <a:bodyPr wrap="none">
            <a:spAutoFit/>
          </a:bodyPr>
          <a:lstStyle/>
          <a:p>
            <a:r>
              <a:rPr lang="pt-BR" b="1" dirty="0"/>
              <a:t>Pinacoteca</a:t>
            </a:r>
            <a:r>
              <a:rPr lang="en-US" b="1" dirty="0"/>
              <a:t> </a:t>
            </a:r>
            <a:r>
              <a:rPr lang="en-US" b="1" dirty="0" err="1"/>
              <a:t>Alte</a:t>
            </a:r>
            <a:r>
              <a:rPr lang="en-US" b="1" dirty="0"/>
              <a:t>, </a:t>
            </a:r>
            <a:r>
              <a:rPr lang="en-US" b="1" dirty="0" err="1"/>
              <a:t>Munique</a:t>
            </a:r>
            <a:r>
              <a:rPr lang="en-US" b="1" dirty="0"/>
              <a:t> </a:t>
            </a:r>
            <a:endParaRPr lang="pt-BR" b="1" dirty="0"/>
          </a:p>
        </p:txBody>
      </p:sp>
      <p:sp>
        <p:nvSpPr>
          <p:cNvPr id="6" name="Rectangle 5"/>
          <p:cNvSpPr/>
          <p:nvPr/>
        </p:nvSpPr>
        <p:spPr>
          <a:xfrm>
            <a:off x="5286380" y="2711231"/>
            <a:ext cx="3286148" cy="646331"/>
          </a:xfrm>
          <a:prstGeom prst="rect">
            <a:avLst/>
          </a:prstGeom>
        </p:spPr>
        <p:txBody>
          <a:bodyPr wrap="square">
            <a:spAutoFit/>
          </a:bodyPr>
          <a:lstStyle/>
          <a:p>
            <a:pPr algn="ctr"/>
            <a:r>
              <a:rPr lang="pt-BR" b="1" dirty="0"/>
              <a:t>Só foi atribuído a Leonardo muito recentemente</a:t>
            </a:r>
          </a:p>
        </p:txBody>
      </p:sp>
      <p:sp>
        <p:nvSpPr>
          <p:cNvPr id="7" name="Rectangle 6"/>
          <p:cNvSpPr/>
          <p:nvPr/>
        </p:nvSpPr>
        <p:spPr>
          <a:xfrm>
            <a:off x="5072066" y="3857628"/>
            <a:ext cx="3714776" cy="1477328"/>
          </a:xfrm>
          <a:prstGeom prst="rect">
            <a:avLst/>
          </a:prstGeom>
        </p:spPr>
        <p:txBody>
          <a:bodyPr wrap="square">
            <a:spAutoFit/>
          </a:bodyPr>
          <a:lstStyle/>
          <a:p>
            <a:pPr algn="ctr"/>
            <a:r>
              <a:rPr lang="pt-BR" b="1" dirty="0">
                <a:solidFill>
                  <a:srgbClr val="0033CC"/>
                </a:solidFill>
              </a:rPr>
              <a:t>Composição de </a:t>
            </a:r>
            <a:r>
              <a:rPr lang="pt-BR" b="1" dirty="0" err="1">
                <a:solidFill>
                  <a:srgbClr val="0033CC"/>
                </a:solidFill>
              </a:rPr>
              <a:t>Verrocchio</a:t>
            </a:r>
            <a:endParaRPr lang="pt-BR" b="1" dirty="0">
              <a:solidFill>
                <a:srgbClr val="0033CC"/>
              </a:solidFill>
            </a:endParaRPr>
          </a:p>
          <a:p>
            <a:pPr algn="ctr"/>
            <a:endParaRPr lang="pt-BR" b="1" dirty="0">
              <a:solidFill>
                <a:srgbClr val="0033CC"/>
              </a:solidFill>
            </a:endParaRPr>
          </a:p>
          <a:p>
            <a:pPr algn="ctr"/>
            <a:r>
              <a:rPr lang="pt-BR" b="1" dirty="0">
                <a:solidFill>
                  <a:srgbClr val="0033CC"/>
                </a:solidFill>
              </a:rPr>
              <a:t>Semelhança com a </a:t>
            </a:r>
            <a:r>
              <a:rPr lang="pt-BR" b="1" i="1" dirty="0">
                <a:solidFill>
                  <a:srgbClr val="0033CC"/>
                </a:solidFill>
              </a:rPr>
              <a:t>“Anunciação” </a:t>
            </a:r>
            <a:r>
              <a:rPr lang="pt-BR" b="1" dirty="0">
                <a:solidFill>
                  <a:srgbClr val="FF0000"/>
                </a:solidFill>
              </a:rPr>
              <a:t>sugere</a:t>
            </a:r>
            <a:r>
              <a:rPr lang="pt-BR" b="1" dirty="0">
                <a:solidFill>
                  <a:srgbClr val="0033CC"/>
                </a:solidFill>
              </a:rPr>
              <a:t> que foi terminado por Leonardo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solidFill>
                  <a:srgbClr val="000000"/>
                </a:solidFill>
                <a:latin typeface="Arial" pitchFamily="34" charset="0"/>
                <a:ea typeface="Times New Roman" pitchFamily="18" charset="0"/>
                <a:cs typeface="Arial" pitchFamily="34" charset="0"/>
              </a:rPr>
              <a:t>Anunciação</a:t>
            </a:r>
            <a:r>
              <a:rPr lang="en-US" dirty="0">
                <a:solidFill>
                  <a:srgbClr val="000000"/>
                </a:solidFill>
                <a:latin typeface="Arial" pitchFamily="34" charset="0"/>
                <a:ea typeface="Times New Roman" pitchFamily="18" charset="0"/>
                <a:cs typeface="Arial" pitchFamily="34" charset="0"/>
              </a:rPr>
              <a:t> (1472-75)</a:t>
            </a:r>
            <a:endParaRPr lang="pt-BR" dirty="0"/>
          </a:p>
        </p:txBody>
      </p:sp>
      <p:pic>
        <p:nvPicPr>
          <p:cNvPr id="198658" name="Picture 2" descr="http://upload.wikimedia.org/wikipedia/commons/5/51/Leonardo_da_Vinci_Annunciation.jpg"/>
          <p:cNvPicPr>
            <a:picLocks noChangeAspect="1" noChangeArrowheads="1"/>
          </p:cNvPicPr>
          <p:nvPr/>
        </p:nvPicPr>
        <p:blipFill>
          <a:blip r:embed="rId3" cstate="print">
            <a:lum contrast="10000"/>
          </a:blip>
          <a:srcRect/>
          <a:stretch>
            <a:fillRect/>
          </a:stretch>
        </p:blipFill>
        <p:spPr bwMode="auto">
          <a:xfrm>
            <a:off x="142876" y="1214422"/>
            <a:ext cx="8858280" cy="3807980"/>
          </a:xfrm>
          <a:prstGeom prst="rect">
            <a:avLst/>
          </a:prstGeom>
          <a:noFill/>
          <a:ln>
            <a:solidFill>
              <a:schemeClr val="accent1"/>
            </a:solidFill>
          </a:ln>
        </p:spPr>
      </p:pic>
      <p:sp>
        <p:nvSpPr>
          <p:cNvPr id="4" name="Rectangle 3"/>
          <p:cNvSpPr/>
          <p:nvPr/>
        </p:nvSpPr>
        <p:spPr>
          <a:xfrm>
            <a:off x="2928926" y="5857892"/>
            <a:ext cx="2749471" cy="369332"/>
          </a:xfrm>
          <a:prstGeom prst="rect">
            <a:avLst/>
          </a:prstGeom>
        </p:spPr>
        <p:txBody>
          <a:bodyPr wrap="none">
            <a:spAutoFit/>
          </a:bodyPr>
          <a:lstStyle/>
          <a:p>
            <a:r>
              <a:rPr lang="pt-BR" b="1" dirty="0">
                <a:solidFill>
                  <a:srgbClr val="000000"/>
                </a:solidFill>
                <a:latin typeface="Arial" pitchFamily="34" charset="0"/>
                <a:ea typeface="Times New Roman" pitchFamily="18" charset="0"/>
                <a:cs typeface="Arial" pitchFamily="34" charset="0"/>
              </a:rPr>
              <a:t>Galeria </a:t>
            </a:r>
            <a:r>
              <a:rPr lang="pt-BR" b="1" dirty="0" err="1">
                <a:solidFill>
                  <a:srgbClr val="000000"/>
                </a:solidFill>
                <a:latin typeface="Arial" pitchFamily="34" charset="0"/>
                <a:ea typeface="Times New Roman" pitchFamily="18" charset="0"/>
                <a:cs typeface="Arial" pitchFamily="34" charset="0"/>
              </a:rPr>
              <a:t>Uffizi</a:t>
            </a:r>
            <a:r>
              <a:rPr lang="pt-BR" b="1" dirty="0">
                <a:solidFill>
                  <a:srgbClr val="000000"/>
                </a:solidFill>
                <a:latin typeface="Arial" pitchFamily="34" charset="0"/>
                <a:ea typeface="Times New Roman" pitchFamily="18" charset="0"/>
                <a:cs typeface="Arial" pitchFamily="34" charset="0"/>
              </a:rPr>
              <a:t>, Florença</a:t>
            </a:r>
            <a:endParaRPr lang="pt-BR" dirty="0"/>
          </a:p>
        </p:txBody>
      </p:sp>
      <p:sp>
        <p:nvSpPr>
          <p:cNvPr id="5" name="Rectangle 4"/>
          <p:cNvSpPr/>
          <p:nvPr/>
        </p:nvSpPr>
        <p:spPr>
          <a:xfrm>
            <a:off x="2500298" y="5417122"/>
            <a:ext cx="3786214" cy="369332"/>
          </a:xfrm>
          <a:prstGeom prst="rect">
            <a:avLst/>
          </a:prstGeom>
        </p:spPr>
        <p:txBody>
          <a:bodyPr wrap="square">
            <a:spAutoFit/>
          </a:bodyPr>
          <a:lstStyle/>
          <a:p>
            <a:r>
              <a:rPr lang="en-US" b="1" dirty="0"/>
              <a:t>98 x 217 cm</a:t>
            </a:r>
            <a:r>
              <a:rPr lang="en-US" b="1" baseline="30000" dirty="0"/>
              <a:t>2</a:t>
            </a:r>
            <a:r>
              <a:rPr lang="en-US" b="1" dirty="0"/>
              <a:t>  – </a:t>
            </a:r>
            <a:r>
              <a:rPr lang="pt-BR" b="1" dirty="0"/>
              <a:t>Óleo</a:t>
            </a:r>
            <a:r>
              <a:rPr lang="en-US" b="1" dirty="0"/>
              <a:t> e tempera </a:t>
            </a:r>
            <a:endParaRPr lang="pt-BR"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solidFill>
                  <a:srgbClr val="000000"/>
                </a:solidFill>
                <a:latin typeface="Arial" pitchFamily="34" charset="0"/>
                <a:ea typeface="Times New Roman" pitchFamily="18" charset="0"/>
                <a:cs typeface="Arial" pitchFamily="34" charset="0"/>
              </a:rPr>
              <a:t>Retrato de </a:t>
            </a:r>
            <a:r>
              <a:rPr lang="pt-BR" dirty="0" err="1">
                <a:solidFill>
                  <a:srgbClr val="000000"/>
                </a:solidFill>
                <a:latin typeface="Arial" pitchFamily="34" charset="0"/>
                <a:ea typeface="Times New Roman" pitchFamily="18" charset="0"/>
                <a:cs typeface="Arial" pitchFamily="34" charset="0"/>
              </a:rPr>
              <a:t>Ginevra</a:t>
            </a:r>
            <a:r>
              <a:rPr lang="pt-BR" dirty="0">
                <a:solidFill>
                  <a:srgbClr val="000000"/>
                </a:solidFill>
                <a:latin typeface="Arial" pitchFamily="34" charset="0"/>
                <a:ea typeface="Times New Roman" pitchFamily="18" charset="0"/>
                <a:cs typeface="Arial" pitchFamily="34" charset="0"/>
              </a:rPr>
              <a:t> </a:t>
            </a:r>
            <a:r>
              <a:rPr lang="pt-BR" dirty="0" err="1">
                <a:solidFill>
                  <a:srgbClr val="000000"/>
                </a:solidFill>
                <a:latin typeface="Arial" pitchFamily="34" charset="0"/>
                <a:ea typeface="Times New Roman" pitchFamily="18" charset="0"/>
                <a:cs typeface="Arial" pitchFamily="34" charset="0"/>
              </a:rPr>
              <a:t>Benci</a:t>
            </a:r>
            <a:r>
              <a:rPr lang="pt-BR" dirty="0">
                <a:solidFill>
                  <a:srgbClr val="000000"/>
                </a:solidFill>
                <a:latin typeface="Arial" pitchFamily="34" charset="0"/>
                <a:ea typeface="Times New Roman" pitchFamily="18" charset="0"/>
                <a:cs typeface="Arial" pitchFamily="34" charset="0"/>
              </a:rPr>
              <a:t> (1474-76)</a:t>
            </a:r>
            <a:endParaRPr lang="pt-BR" dirty="0"/>
          </a:p>
        </p:txBody>
      </p:sp>
      <p:pic>
        <p:nvPicPr>
          <p:cNvPr id="192513" name="Picture 1" descr="C:\Documents and Settings\dktanaka\Meus documentos\Apresentacao\Palestra\Leonardo_da_Vinci\Arte Leonardo\leonardo-benci.jpg"/>
          <p:cNvPicPr>
            <a:picLocks noChangeAspect="1" noChangeArrowheads="1"/>
          </p:cNvPicPr>
          <p:nvPr/>
        </p:nvPicPr>
        <p:blipFill>
          <a:blip r:embed="rId3" cstate="print">
            <a:lum/>
          </a:blip>
          <a:srcRect/>
          <a:stretch>
            <a:fillRect/>
          </a:stretch>
        </p:blipFill>
        <p:spPr bwMode="auto">
          <a:xfrm>
            <a:off x="214282" y="857232"/>
            <a:ext cx="5316397" cy="5643602"/>
          </a:xfrm>
          <a:prstGeom prst="rect">
            <a:avLst/>
          </a:prstGeom>
          <a:noFill/>
          <a:ln>
            <a:solidFill>
              <a:schemeClr val="accent1"/>
            </a:solidFill>
          </a:ln>
        </p:spPr>
      </p:pic>
      <p:sp>
        <p:nvSpPr>
          <p:cNvPr id="4" name="Rectangle 3"/>
          <p:cNvSpPr/>
          <p:nvPr/>
        </p:nvSpPr>
        <p:spPr>
          <a:xfrm>
            <a:off x="5572132" y="1988098"/>
            <a:ext cx="3500430" cy="369332"/>
          </a:xfrm>
          <a:prstGeom prst="rect">
            <a:avLst/>
          </a:prstGeom>
        </p:spPr>
        <p:txBody>
          <a:bodyPr wrap="square">
            <a:spAutoFit/>
          </a:bodyPr>
          <a:lstStyle/>
          <a:p>
            <a:pPr algn="ctr"/>
            <a:r>
              <a:rPr lang="pt-BR" b="1" dirty="0">
                <a:solidFill>
                  <a:srgbClr val="000000"/>
                </a:solidFill>
                <a:latin typeface="Arial" pitchFamily="34" charset="0"/>
                <a:ea typeface="Times New Roman" pitchFamily="18" charset="0"/>
                <a:cs typeface="Arial" pitchFamily="34" charset="0"/>
              </a:rPr>
              <a:t>Galeria Nacional, Washington</a:t>
            </a:r>
            <a:endParaRPr lang="pt-BR" dirty="0"/>
          </a:p>
        </p:txBody>
      </p:sp>
      <p:sp>
        <p:nvSpPr>
          <p:cNvPr id="6" name="Rectangle 5"/>
          <p:cNvSpPr/>
          <p:nvPr/>
        </p:nvSpPr>
        <p:spPr>
          <a:xfrm>
            <a:off x="5857884" y="1005472"/>
            <a:ext cx="3000396" cy="923330"/>
          </a:xfrm>
          <a:prstGeom prst="rect">
            <a:avLst/>
          </a:prstGeom>
        </p:spPr>
        <p:txBody>
          <a:bodyPr wrap="square">
            <a:spAutoFit/>
          </a:bodyPr>
          <a:lstStyle/>
          <a:p>
            <a:pPr algn="ctr"/>
            <a:r>
              <a:rPr lang="en-US" b="1" dirty="0"/>
              <a:t>38,8 x 36,7 cm</a:t>
            </a:r>
            <a:r>
              <a:rPr lang="en-US" b="1" baseline="30000" dirty="0"/>
              <a:t>2</a:t>
            </a:r>
            <a:r>
              <a:rPr lang="en-US" b="1" dirty="0"/>
              <a:t> </a:t>
            </a:r>
          </a:p>
          <a:p>
            <a:pPr algn="ctr"/>
            <a:r>
              <a:rPr lang="en-US" b="1" dirty="0"/>
              <a:t>T</a:t>
            </a:r>
            <a:r>
              <a:rPr lang="pt-BR" b="1" dirty="0"/>
              <a:t>empera e óleo sobre madeira </a:t>
            </a:r>
          </a:p>
        </p:txBody>
      </p:sp>
      <p:grpSp>
        <p:nvGrpSpPr>
          <p:cNvPr id="11" name="Group 10"/>
          <p:cNvGrpSpPr/>
          <p:nvPr/>
        </p:nvGrpSpPr>
        <p:grpSpPr>
          <a:xfrm>
            <a:off x="5991926" y="2643182"/>
            <a:ext cx="2937792" cy="3786214"/>
            <a:chOff x="6063364" y="2643182"/>
            <a:chExt cx="2937792" cy="3786214"/>
          </a:xfrm>
        </p:grpSpPr>
        <p:grpSp>
          <p:nvGrpSpPr>
            <p:cNvPr id="9" name="Group 8"/>
            <p:cNvGrpSpPr/>
            <p:nvPr/>
          </p:nvGrpSpPr>
          <p:grpSpPr>
            <a:xfrm>
              <a:off x="6072198" y="2643182"/>
              <a:ext cx="2774292" cy="3286148"/>
              <a:chOff x="6131568" y="3071811"/>
              <a:chExt cx="2774292" cy="3286147"/>
            </a:xfrm>
          </p:grpSpPr>
          <p:pic>
            <p:nvPicPr>
              <p:cNvPr id="1026" name="Picture 2" descr="C:\Documents and Settings\dktanaka\Meus documentos\Palestra\EPUSP\SAPO\Pinturas\Leonardo3%20-%201474%20Ritratto%20di%20Ginevra%20Benci%20retro.jpg"/>
              <p:cNvPicPr>
                <a:picLocks noChangeAspect="1" noChangeArrowheads="1"/>
              </p:cNvPicPr>
              <p:nvPr/>
            </p:nvPicPr>
            <p:blipFill>
              <a:blip r:embed="rId4" cstate="print">
                <a:lum bright="10000"/>
              </a:blip>
              <a:srcRect/>
              <a:stretch>
                <a:fillRect/>
              </a:stretch>
            </p:blipFill>
            <p:spPr bwMode="auto">
              <a:xfrm>
                <a:off x="6131568" y="3071811"/>
                <a:ext cx="2774292" cy="2857520"/>
              </a:xfrm>
              <a:prstGeom prst="rect">
                <a:avLst/>
              </a:prstGeom>
              <a:noFill/>
              <a:ln>
                <a:solidFill>
                  <a:schemeClr val="accent1"/>
                </a:solidFill>
              </a:ln>
            </p:spPr>
          </p:pic>
          <p:sp>
            <p:nvSpPr>
              <p:cNvPr id="8" name="TextBox 7"/>
              <p:cNvSpPr txBox="1"/>
              <p:nvPr/>
            </p:nvSpPr>
            <p:spPr>
              <a:xfrm>
                <a:off x="7200805" y="5988626"/>
                <a:ext cx="800219" cy="369332"/>
              </a:xfrm>
              <a:prstGeom prst="rect">
                <a:avLst/>
              </a:prstGeom>
              <a:noFill/>
            </p:spPr>
            <p:txBody>
              <a:bodyPr wrap="none" rtlCol="0">
                <a:spAutoFit/>
              </a:bodyPr>
              <a:lstStyle/>
              <a:p>
                <a:r>
                  <a:rPr lang="pt-BR" b="1" dirty="0"/>
                  <a:t>verso</a:t>
                </a:r>
              </a:p>
            </p:txBody>
          </p:sp>
        </p:grpSp>
        <p:sp>
          <p:nvSpPr>
            <p:cNvPr id="10" name="TextBox 9"/>
            <p:cNvSpPr txBox="1"/>
            <p:nvPr/>
          </p:nvSpPr>
          <p:spPr>
            <a:xfrm>
              <a:off x="6063364" y="5906176"/>
              <a:ext cx="2937792" cy="523220"/>
            </a:xfrm>
            <a:prstGeom prst="rect">
              <a:avLst/>
            </a:prstGeom>
            <a:noFill/>
          </p:spPr>
          <p:txBody>
            <a:bodyPr wrap="none" rtlCol="0">
              <a:spAutoFit/>
            </a:bodyPr>
            <a:lstStyle/>
            <a:p>
              <a:pPr algn="ctr"/>
              <a:r>
                <a:rPr lang="en-US" sz="1400" b="1" dirty="0"/>
                <a:t> </a:t>
              </a:r>
              <a:r>
                <a:rPr lang="en-US" sz="1400" b="1" i="1" dirty="0"/>
                <a:t>"VIRTVTEM FORMA DECORAT“</a:t>
              </a:r>
            </a:p>
            <a:p>
              <a:pPr algn="ctr"/>
              <a:r>
                <a:rPr lang="pt-BR" sz="1400" b="1" dirty="0"/>
                <a:t>Insígnia</a:t>
              </a:r>
              <a:r>
                <a:rPr lang="en-US" sz="1400" b="1" dirty="0"/>
                <a:t> </a:t>
              </a:r>
              <a:r>
                <a:rPr lang="pt-BR" sz="1400" b="1" dirty="0"/>
                <a:t>de Leonardo</a:t>
              </a:r>
            </a:p>
          </p:txBody>
        </p:sp>
      </p:grpSp>
      <p:sp>
        <p:nvSpPr>
          <p:cNvPr id="3" name="Retângulo 2">
            <a:extLst>
              <a:ext uri="{FF2B5EF4-FFF2-40B4-BE49-F238E27FC236}">
                <a16:creationId xmlns:a16="http://schemas.microsoft.com/office/drawing/2014/main" id="{A3BDBE5B-F7F5-4131-B4A8-1E88F0851CEA}"/>
              </a:ext>
            </a:extLst>
          </p:cNvPr>
          <p:cNvSpPr/>
          <p:nvPr/>
        </p:nvSpPr>
        <p:spPr>
          <a:xfrm>
            <a:off x="5948324" y="5906834"/>
            <a:ext cx="3074881" cy="307777"/>
          </a:xfrm>
          <a:prstGeom prst="rect">
            <a:avLst/>
          </a:prstGeom>
          <a:solidFill>
            <a:schemeClr val="bg1"/>
          </a:solidFill>
        </p:spPr>
        <p:txBody>
          <a:bodyPr wrap="none">
            <a:spAutoFit/>
          </a:bodyPr>
          <a:lstStyle/>
          <a:p>
            <a:pPr algn="ctr"/>
            <a:r>
              <a:rPr lang="en-US" sz="1400" b="1" i="1" dirty="0">
                <a:solidFill>
                  <a:srgbClr val="FF0000"/>
                </a:solidFill>
              </a:rPr>
              <a:t>“A BELEZA ADORNA A VIRTUDE“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9" descr="Assinatura.jpg"/>
          <p:cNvPicPr>
            <a:picLocks noChangeAspect="1"/>
          </p:cNvPicPr>
          <p:nvPr/>
        </p:nvPicPr>
        <p:blipFill>
          <a:blip r:embed="rId3" cstate="print"/>
          <a:srcRect/>
          <a:stretch>
            <a:fillRect/>
          </a:stretch>
        </p:blipFill>
        <p:spPr bwMode="auto">
          <a:xfrm>
            <a:off x="2357439" y="0"/>
            <a:ext cx="4357702" cy="801189"/>
          </a:xfrm>
          <a:prstGeom prst="rect">
            <a:avLst/>
          </a:prstGeom>
          <a:noFill/>
          <a:ln w="9525">
            <a:noFill/>
            <a:miter lim="800000"/>
            <a:headEnd/>
            <a:tailEnd/>
          </a:ln>
        </p:spPr>
      </p:pic>
      <p:grpSp>
        <p:nvGrpSpPr>
          <p:cNvPr id="14" name="Group 13"/>
          <p:cNvGrpSpPr/>
          <p:nvPr/>
        </p:nvGrpSpPr>
        <p:grpSpPr>
          <a:xfrm>
            <a:off x="2714612" y="813651"/>
            <a:ext cx="3071834" cy="5465246"/>
            <a:chOff x="2714612" y="813651"/>
            <a:chExt cx="3071834" cy="5465246"/>
          </a:xfrm>
        </p:grpSpPr>
        <p:pic>
          <p:nvPicPr>
            <p:cNvPr id="8" name="Picture 7" descr="leonardo%20da%20vinci_1.jpg"/>
            <p:cNvPicPr>
              <a:picLocks noChangeAspect="1"/>
            </p:cNvPicPr>
            <p:nvPr/>
          </p:nvPicPr>
          <p:blipFill>
            <a:blip r:embed="rId4" cstate="print"/>
            <a:stretch>
              <a:fillRect/>
            </a:stretch>
          </p:blipFill>
          <p:spPr>
            <a:xfrm>
              <a:off x="2714612" y="813651"/>
              <a:ext cx="3071834" cy="4829927"/>
            </a:xfrm>
            <a:prstGeom prst="rect">
              <a:avLst/>
            </a:prstGeom>
            <a:ln>
              <a:solidFill>
                <a:schemeClr val="tx1"/>
              </a:solidFill>
            </a:ln>
          </p:spPr>
        </p:pic>
        <p:sp>
          <p:nvSpPr>
            <p:cNvPr id="9" name="TextBox 8"/>
            <p:cNvSpPr txBox="1"/>
            <p:nvPr/>
          </p:nvSpPr>
          <p:spPr>
            <a:xfrm>
              <a:off x="3428992" y="5786454"/>
              <a:ext cx="1754006" cy="492443"/>
            </a:xfrm>
            <a:prstGeom prst="rect">
              <a:avLst/>
            </a:prstGeom>
            <a:noFill/>
          </p:spPr>
          <p:txBody>
            <a:bodyPr wrap="none" rtlCol="0">
              <a:spAutoFit/>
            </a:bodyPr>
            <a:lstStyle/>
            <a:p>
              <a:pPr algn="ctr"/>
              <a:r>
                <a:rPr lang="pt-BR" sz="1400" b="1" dirty="0" err="1"/>
                <a:t>Auto-retrato</a:t>
              </a:r>
              <a:r>
                <a:rPr lang="pt-BR" sz="1400" b="1" dirty="0"/>
                <a:t>,1512</a:t>
              </a:r>
            </a:p>
            <a:p>
              <a:r>
                <a:rPr lang="pt-BR" sz="1200" b="1" dirty="0"/>
                <a:t>Biblioteca Real, Turin</a:t>
              </a:r>
            </a:p>
          </p:txBody>
        </p:sp>
      </p:grpSp>
      <p:grpSp>
        <p:nvGrpSpPr>
          <p:cNvPr id="11" name="Group 10"/>
          <p:cNvGrpSpPr/>
          <p:nvPr/>
        </p:nvGrpSpPr>
        <p:grpSpPr>
          <a:xfrm>
            <a:off x="142844" y="785794"/>
            <a:ext cx="2571768" cy="5699650"/>
            <a:chOff x="142844" y="1285884"/>
            <a:chExt cx="2707124" cy="5699650"/>
          </a:xfrm>
        </p:grpSpPr>
        <p:pic>
          <p:nvPicPr>
            <p:cNvPr id="7" name="Picture 6" descr="y_david_Verrochio.jpg"/>
            <p:cNvPicPr>
              <a:picLocks noChangeAspect="1"/>
            </p:cNvPicPr>
            <p:nvPr/>
          </p:nvPicPr>
          <p:blipFill>
            <a:blip r:embed="rId5" cstate="print">
              <a:lum bright="40000" contrast="30000"/>
            </a:blip>
            <a:srcRect t="2282" b="1458"/>
            <a:stretch>
              <a:fillRect/>
            </a:stretch>
          </p:blipFill>
          <p:spPr>
            <a:xfrm>
              <a:off x="142844" y="1285884"/>
              <a:ext cx="2512292" cy="4857784"/>
            </a:xfrm>
            <a:prstGeom prst="rect">
              <a:avLst/>
            </a:prstGeom>
          </p:spPr>
        </p:pic>
        <p:sp>
          <p:nvSpPr>
            <p:cNvPr id="6" name="TextBox 5"/>
            <p:cNvSpPr txBox="1"/>
            <p:nvPr/>
          </p:nvSpPr>
          <p:spPr>
            <a:xfrm>
              <a:off x="142844" y="6723924"/>
              <a:ext cx="2707124" cy="261610"/>
            </a:xfrm>
            <a:prstGeom prst="rect">
              <a:avLst/>
            </a:prstGeom>
            <a:noFill/>
          </p:spPr>
          <p:txBody>
            <a:bodyPr wrap="square" rtlCol="0">
              <a:spAutoFit/>
            </a:bodyPr>
            <a:lstStyle/>
            <a:p>
              <a:r>
                <a:rPr lang="pt-BR" sz="1100" b="1" dirty="0"/>
                <a:t>Museu Nacional Bargello, Florença</a:t>
              </a:r>
            </a:p>
          </p:txBody>
        </p:sp>
        <p:sp>
          <p:nvSpPr>
            <p:cNvPr id="13" name="TextBox 12"/>
            <p:cNvSpPr txBox="1"/>
            <p:nvPr/>
          </p:nvSpPr>
          <p:spPr>
            <a:xfrm>
              <a:off x="218042" y="6140279"/>
              <a:ext cx="2286016" cy="677108"/>
            </a:xfrm>
            <a:prstGeom prst="rect">
              <a:avLst/>
            </a:prstGeom>
            <a:noFill/>
          </p:spPr>
          <p:txBody>
            <a:bodyPr wrap="square" rtlCol="0">
              <a:spAutoFit/>
            </a:bodyPr>
            <a:lstStyle/>
            <a:p>
              <a:pPr algn="ctr"/>
              <a:r>
                <a:rPr lang="pt-BR" sz="1400" b="1" dirty="0"/>
                <a:t>David </a:t>
              </a:r>
            </a:p>
            <a:p>
              <a:pPr algn="ctr"/>
              <a:r>
                <a:rPr lang="pt-BR" sz="1200" b="1" dirty="0"/>
                <a:t>Bronze, 125 cm</a:t>
              </a:r>
            </a:p>
            <a:p>
              <a:r>
                <a:rPr lang="pt-BR" sz="1200" b="1" i="1" dirty="0"/>
                <a:t>Andrea Verrochio</a:t>
              </a:r>
              <a:r>
                <a:rPr lang="pt-BR" sz="1200" b="1" dirty="0"/>
                <a:t>, 1473-75</a:t>
              </a:r>
            </a:p>
          </p:txBody>
        </p:sp>
      </p:grpSp>
      <p:grpSp>
        <p:nvGrpSpPr>
          <p:cNvPr id="17" name="Group 16"/>
          <p:cNvGrpSpPr/>
          <p:nvPr/>
        </p:nvGrpSpPr>
        <p:grpSpPr>
          <a:xfrm>
            <a:off x="5929322" y="785794"/>
            <a:ext cx="3071834" cy="5606330"/>
            <a:chOff x="5929322" y="785794"/>
            <a:chExt cx="3071834" cy="5606330"/>
          </a:xfrm>
        </p:grpSpPr>
        <p:sp>
          <p:nvSpPr>
            <p:cNvPr id="15" name="Rectangle 14"/>
            <p:cNvSpPr/>
            <p:nvPr/>
          </p:nvSpPr>
          <p:spPr>
            <a:xfrm>
              <a:off x="6636477" y="5715016"/>
              <a:ext cx="1898277" cy="677108"/>
            </a:xfrm>
            <a:prstGeom prst="rect">
              <a:avLst/>
            </a:prstGeom>
          </p:spPr>
          <p:txBody>
            <a:bodyPr wrap="none">
              <a:spAutoFit/>
            </a:bodyPr>
            <a:lstStyle/>
            <a:p>
              <a:pPr algn="ctr"/>
              <a:r>
                <a:rPr lang="en-US" sz="1400" b="1" dirty="0">
                  <a:solidFill>
                    <a:srgbClr val="000000"/>
                  </a:solidFill>
                  <a:latin typeface="Arial" pitchFamily="34" charset="0"/>
                  <a:ea typeface="Times New Roman" pitchFamily="18" charset="0"/>
                  <a:cs typeface="Arial" pitchFamily="34" charset="0"/>
                </a:rPr>
                <a:t>Leonardo </a:t>
              </a:r>
              <a:r>
                <a:rPr lang="en-US" sz="1400" b="1" dirty="0" err="1">
                  <a:solidFill>
                    <a:srgbClr val="000000"/>
                  </a:solidFill>
                  <a:latin typeface="Arial" pitchFamily="34" charset="0"/>
                  <a:ea typeface="Times New Roman" pitchFamily="18" charset="0"/>
                  <a:cs typeface="Arial" pitchFamily="34" charset="0"/>
                </a:rPr>
                <a:t>da</a:t>
              </a:r>
              <a:r>
                <a:rPr lang="en-US" sz="1400" b="1" dirty="0">
                  <a:solidFill>
                    <a:srgbClr val="000000"/>
                  </a:solidFill>
                  <a:latin typeface="Arial" pitchFamily="34" charset="0"/>
                  <a:ea typeface="Times New Roman" pitchFamily="18" charset="0"/>
                  <a:cs typeface="Arial" pitchFamily="34" charset="0"/>
                </a:rPr>
                <a:t> Vinci</a:t>
              </a:r>
            </a:p>
            <a:p>
              <a:r>
                <a:rPr lang="en-US" sz="1200" b="1" i="1" dirty="0">
                  <a:solidFill>
                    <a:srgbClr val="000000"/>
                  </a:solidFill>
                  <a:latin typeface="Arial" pitchFamily="34" charset="0"/>
                  <a:ea typeface="Times New Roman" pitchFamily="18" charset="0"/>
                  <a:cs typeface="Arial" pitchFamily="34" charset="0"/>
                </a:rPr>
                <a:t>Luigi </a:t>
              </a:r>
              <a:r>
                <a:rPr lang="en-US" sz="1200" b="1" i="1" dirty="0" err="1">
                  <a:solidFill>
                    <a:srgbClr val="000000"/>
                  </a:solidFill>
                  <a:latin typeface="Arial" pitchFamily="34" charset="0"/>
                  <a:ea typeface="Times New Roman" pitchFamily="18" charset="0"/>
                  <a:cs typeface="Arial" pitchFamily="34" charset="0"/>
                </a:rPr>
                <a:t>Pampaloni</a:t>
              </a:r>
              <a:r>
                <a:rPr lang="en-US" sz="1200" b="1" dirty="0">
                  <a:solidFill>
                    <a:srgbClr val="000000"/>
                  </a:solidFill>
                  <a:latin typeface="Arial" pitchFamily="34" charset="0"/>
                  <a:ea typeface="Times New Roman" pitchFamily="18" charset="0"/>
                  <a:cs typeface="Arial" pitchFamily="34" charset="0"/>
                </a:rPr>
                <a:t>, 1842</a:t>
              </a:r>
            </a:p>
            <a:p>
              <a:r>
                <a:rPr lang="en-US" sz="1200" b="1" dirty="0" err="1">
                  <a:solidFill>
                    <a:srgbClr val="000000"/>
                  </a:solidFill>
                  <a:latin typeface="Arial" pitchFamily="34" charset="0"/>
                  <a:ea typeface="Times New Roman" pitchFamily="18" charset="0"/>
                  <a:cs typeface="Arial" pitchFamily="34" charset="0"/>
                </a:rPr>
                <a:t>Galeria</a:t>
              </a:r>
              <a:r>
                <a:rPr lang="en-US" sz="1200" b="1" dirty="0">
                  <a:solidFill>
                    <a:srgbClr val="000000"/>
                  </a:solidFill>
                  <a:latin typeface="Arial" pitchFamily="34" charset="0"/>
                  <a:ea typeface="Times New Roman" pitchFamily="18" charset="0"/>
                  <a:cs typeface="Arial" pitchFamily="34" charset="0"/>
                </a:rPr>
                <a:t> Uffizi</a:t>
              </a:r>
              <a:r>
                <a:rPr lang="en-US" sz="1200" b="1" dirty="0"/>
                <a:t>, </a:t>
              </a:r>
              <a:r>
                <a:rPr lang="pt-BR" sz="1200" b="1" dirty="0"/>
                <a:t>Florença</a:t>
              </a:r>
            </a:p>
          </p:txBody>
        </p:sp>
        <p:pic>
          <p:nvPicPr>
            <p:cNvPr id="16" name="Picture 15" descr="380px-Leonardo_da_Vinci01.jpg"/>
            <p:cNvPicPr>
              <a:picLocks noChangeAspect="1"/>
            </p:cNvPicPr>
            <p:nvPr/>
          </p:nvPicPr>
          <p:blipFill>
            <a:blip r:embed="rId6" cstate="print"/>
            <a:stretch>
              <a:fillRect/>
            </a:stretch>
          </p:blipFill>
          <p:spPr>
            <a:xfrm>
              <a:off x="5929322" y="785794"/>
              <a:ext cx="3071834" cy="485026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093" y="2578"/>
            <a:ext cx="7007716" cy="627776"/>
          </a:xfrm>
        </p:spPr>
        <p:txBody>
          <a:bodyPr/>
          <a:lstStyle/>
          <a:p>
            <a:r>
              <a:rPr lang="pt-BR" sz="2600" dirty="0">
                <a:latin typeface="+mn-lt"/>
              </a:rPr>
              <a:t>Madona com Criança - Madona </a:t>
            </a:r>
            <a:r>
              <a:rPr lang="pt-BR" sz="2600" dirty="0" err="1">
                <a:latin typeface="+mn-lt"/>
              </a:rPr>
              <a:t>Benois</a:t>
            </a:r>
            <a:r>
              <a:rPr lang="pt-BR" sz="2600" dirty="0">
                <a:latin typeface="+mn-lt"/>
              </a:rPr>
              <a:t> (</a:t>
            </a:r>
            <a:r>
              <a:rPr lang="en-US" sz="2600" dirty="0">
                <a:latin typeface="+mn-lt"/>
              </a:rPr>
              <a:t>1478-82) </a:t>
            </a:r>
            <a:endParaRPr lang="pt-BR" sz="2600" dirty="0">
              <a:latin typeface="+mn-lt"/>
            </a:endParaRPr>
          </a:p>
        </p:txBody>
      </p:sp>
      <p:pic>
        <p:nvPicPr>
          <p:cNvPr id="3" name="Picture 2" descr="Leonardo3%20-%201478%20Madonna%20Benois.jpg"/>
          <p:cNvPicPr>
            <a:picLocks noChangeAspect="1"/>
          </p:cNvPicPr>
          <p:nvPr/>
        </p:nvPicPr>
        <p:blipFill>
          <a:blip r:embed="rId3" cstate="print"/>
          <a:stretch>
            <a:fillRect/>
          </a:stretch>
        </p:blipFill>
        <p:spPr>
          <a:xfrm>
            <a:off x="428596" y="714356"/>
            <a:ext cx="3500462" cy="5513228"/>
          </a:xfrm>
          <a:prstGeom prst="rect">
            <a:avLst/>
          </a:prstGeom>
        </p:spPr>
      </p:pic>
      <p:sp>
        <p:nvSpPr>
          <p:cNvPr id="4" name="Rectangle 3"/>
          <p:cNvSpPr/>
          <p:nvPr/>
        </p:nvSpPr>
        <p:spPr>
          <a:xfrm>
            <a:off x="4214810" y="2500306"/>
            <a:ext cx="4572032" cy="646331"/>
          </a:xfrm>
          <a:prstGeom prst="rect">
            <a:avLst/>
          </a:prstGeom>
        </p:spPr>
        <p:txBody>
          <a:bodyPr wrap="square">
            <a:spAutoFit/>
          </a:bodyPr>
          <a:lstStyle/>
          <a:p>
            <a:pPr algn="ctr"/>
            <a:r>
              <a:rPr lang="en-US" b="1" dirty="0"/>
              <a:t>48 x 31 cm</a:t>
            </a:r>
            <a:r>
              <a:rPr lang="en-US" b="1" baseline="30000" dirty="0"/>
              <a:t>2</a:t>
            </a:r>
            <a:endParaRPr lang="en-US" b="1" dirty="0"/>
          </a:p>
          <a:p>
            <a:pPr algn="ctr"/>
            <a:r>
              <a:rPr lang="pt-BR" b="1" dirty="0"/>
              <a:t>Óleo sobre painel transferido para tela </a:t>
            </a:r>
          </a:p>
        </p:txBody>
      </p:sp>
      <p:sp>
        <p:nvSpPr>
          <p:cNvPr id="5" name="Rectangle 4"/>
          <p:cNvSpPr/>
          <p:nvPr/>
        </p:nvSpPr>
        <p:spPr>
          <a:xfrm>
            <a:off x="4572000" y="3857628"/>
            <a:ext cx="3877985" cy="369332"/>
          </a:xfrm>
          <a:prstGeom prst="rect">
            <a:avLst/>
          </a:prstGeom>
        </p:spPr>
        <p:txBody>
          <a:bodyPr wrap="none">
            <a:spAutoFit/>
          </a:bodyPr>
          <a:lstStyle/>
          <a:p>
            <a:r>
              <a:rPr lang="pt-BR" b="1" dirty="0"/>
              <a:t>Museu Hermitage, S. Petersburgo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latin typeface="Arial" pitchFamily="34" charset="0"/>
                <a:ea typeface="Times New Roman" pitchFamily="18" charset="0"/>
                <a:cs typeface="Arial" pitchFamily="34" charset="0"/>
              </a:rPr>
              <a:t>São </a:t>
            </a:r>
            <a:r>
              <a:rPr lang="pt-BR" dirty="0">
                <a:solidFill>
                  <a:srgbClr val="000000"/>
                </a:solidFill>
                <a:latin typeface="Arial" pitchFamily="34" charset="0"/>
                <a:ea typeface="Times New Roman" pitchFamily="18" charset="0"/>
                <a:cs typeface="Arial" pitchFamily="34" charset="0"/>
              </a:rPr>
              <a:t>Jerônimo</a:t>
            </a:r>
            <a:r>
              <a:rPr lang="en-US" dirty="0">
                <a:solidFill>
                  <a:srgbClr val="000000"/>
                </a:solidFill>
                <a:latin typeface="Arial" pitchFamily="34" charset="0"/>
                <a:ea typeface="Times New Roman" pitchFamily="18" charset="0"/>
                <a:cs typeface="Arial" pitchFamily="34" charset="0"/>
              </a:rPr>
              <a:t> (1480)</a:t>
            </a:r>
            <a:endParaRPr lang="pt-BR" dirty="0"/>
          </a:p>
        </p:txBody>
      </p:sp>
      <p:pic>
        <p:nvPicPr>
          <p:cNvPr id="190465" name="Picture 1" descr="C:\Documents and Settings\dktanaka\Meus documentos\Apresentacao\Palestra\Leonardo_da_Vinci\Arte Leonardo\8jerome.jpg"/>
          <p:cNvPicPr>
            <a:picLocks noChangeAspect="1" noChangeArrowheads="1"/>
          </p:cNvPicPr>
          <p:nvPr/>
        </p:nvPicPr>
        <p:blipFill>
          <a:blip r:embed="rId3" cstate="print">
            <a:lum contrast="-10000"/>
          </a:blip>
          <a:srcRect/>
          <a:stretch>
            <a:fillRect/>
          </a:stretch>
        </p:blipFill>
        <p:spPr bwMode="auto">
          <a:xfrm>
            <a:off x="1214415" y="722334"/>
            <a:ext cx="4357717" cy="5693329"/>
          </a:xfrm>
          <a:prstGeom prst="rect">
            <a:avLst/>
          </a:prstGeom>
          <a:noFill/>
          <a:ln>
            <a:solidFill>
              <a:schemeClr val="accent1"/>
            </a:solidFill>
          </a:ln>
        </p:spPr>
      </p:pic>
      <p:sp>
        <p:nvSpPr>
          <p:cNvPr id="4" name="Rectangle 3"/>
          <p:cNvSpPr/>
          <p:nvPr/>
        </p:nvSpPr>
        <p:spPr>
          <a:xfrm>
            <a:off x="6000760" y="3202544"/>
            <a:ext cx="2762359" cy="369332"/>
          </a:xfrm>
          <a:prstGeom prst="rect">
            <a:avLst/>
          </a:prstGeom>
        </p:spPr>
        <p:txBody>
          <a:bodyPr wrap="none">
            <a:spAutoFit/>
          </a:bodyPr>
          <a:lstStyle/>
          <a:p>
            <a:r>
              <a:rPr lang="pt-BR" b="1" dirty="0">
                <a:solidFill>
                  <a:srgbClr val="000000"/>
                </a:solidFill>
                <a:latin typeface="Arial" pitchFamily="34" charset="0"/>
                <a:ea typeface="Times New Roman" pitchFamily="18" charset="0"/>
                <a:cs typeface="Arial" pitchFamily="34" charset="0"/>
              </a:rPr>
              <a:t>Pinacoteca do Vaticano</a:t>
            </a:r>
          </a:p>
        </p:txBody>
      </p:sp>
      <p:sp>
        <p:nvSpPr>
          <p:cNvPr id="6" name="Rectangle 5"/>
          <p:cNvSpPr/>
          <p:nvPr/>
        </p:nvSpPr>
        <p:spPr>
          <a:xfrm>
            <a:off x="5857884" y="2000240"/>
            <a:ext cx="2928958" cy="923330"/>
          </a:xfrm>
          <a:prstGeom prst="rect">
            <a:avLst/>
          </a:prstGeom>
        </p:spPr>
        <p:txBody>
          <a:bodyPr wrap="square">
            <a:spAutoFit/>
          </a:bodyPr>
          <a:lstStyle/>
          <a:p>
            <a:pPr algn="ctr"/>
            <a:r>
              <a:rPr lang="en-US" b="1" dirty="0"/>
              <a:t>103 x 75 cm</a:t>
            </a:r>
            <a:r>
              <a:rPr lang="en-US" b="1" baseline="30000" dirty="0"/>
              <a:t>2</a:t>
            </a:r>
          </a:p>
          <a:p>
            <a:pPr algn="ctr"/>
            <a:r>
              <a:rPr lang="pt-BR" b="1" dirty="0"/>
              <a:t>Têmpera e óleo sobre madeira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586853" y="0"/>
            <a:ext cx="7342496" cy="714380"/>
          </a:xfrm>
        </p:spPr>
        <p:txBody>
          <a:bodyPr/>
          <a:lstStyle/>
          <a:p>
            <a:r>
              <a:rPr lang="pt-BR" sz="2400" dirty="0">
                <a:latin typeface="+mn-lt"/>
              </a:rPr>
              <a:t>A Virgem (</a:t>
            </a:r>
            <a:r>
              <a:rPr lang="pt-BR" sz="2000" dirty="0">
                <a:solidFill>
                  <a:srgbClr val="3333FF"/>
                </a:solidFill>
                <a:latin typeface="+mn-lt"/>
              </a:rPr>
              <a:t>A Madonna</a:t>
            </a:r>
            <a:r>
              <a:rPr lang="pt-BR" sz="1800" dirty="0">
                <a:solidFill>
                  <a:srgbClr val="3333FF"/>
                </a:solidFill>
                <a:latin typeface="+mn-lt"/>
              </a:rPr>
              <a:t>*</a:t>
            </a:r>
            <a:r>
              <a:rPr lang="pt-BR" sz="2400" dirty="0">
                <a:latin typeface="+mn-lt"/>
              </a:rPr>
              <a:t>) das Rochas (</a:t>
            </a:r>
            <a:r>
              <a:rPr lang="pt-BR" sz="2000" dirty="0">
                <a:solidFill>
                  <a:srgbClr val="3333FF"/>
                </a:solidFill>
                <a:latin typeface="+mn-lt"/>
              </a:rPr>
              <a:t>do Rochedo</a:t>
            </a:r>
            <a:r>
              <a:rPr lang="pt-BR" sz="1800" dirty="0">
                <a:solidFill>
                  <a:srgbClr val="3333FF"/>
                </a:solidFill>
                <a:latin typeface="+mn-lt"/>
              </a:rPr>
              <a:t>*</a:t>
            </a:r>
            <a:r>
              <a:rPr lang="pt-BR" sz="2400" dirty="0">
                <a:latin typeface="+mn-lt"/>
              </a:rPr>
              <a:t>) (1483-86) </a:t>
            </a:r>
          </a:p>
        </p:txBody>
      </p:sp>
      <p:sp>
        <p:nvSpPr>
          <p:cNvPr id="28675" name="TextBox 4"/>
          <p:cNvSpPr txBox="1">
            <a:spLocks noChangeArrowheads="1"/>
          </p:cNvSpPr>
          <p:nvPr/>
        </p:nvSpPr>
        <p:spPr bwMode="auto">
          <a:xfrm>
            <a:off x="5572132" y="3929066"/>
            <a:ext cx="2839239" cy="369332"/>
          </a:xfrm>
          <a:prstGeom prst="rect">
            <a:avLst/>
          </a:prstGeom>
          <a:noFill/>
          <a:ln w="9525">
            <a:noFill/>
            <a:miter lim="800000"/>
            <a:headEnd/>
            <a:tailEnd/>
          </a:ln>
        </p:spPr>
        <p:txBody>
          <a:bodyPr wrap="none">
            <a:spAutoFit/>
          </a:bodyPr>
          <a:lstStyle/>
          <a:p>
            <a:pPr algn="ctr"/>
            <a:r>
              <a:rPr lang="pt-BR" b="1" dirty="0"/>
              <a:t>Museu de Louvre, Paris</a:t>
            </a:r>
            <a:endParaRPr lang="pt-BR" sz="1600" b="1" dirty="0"/>
          </a:p>
        </p:txBody>
      </p:sp>
      <p:sp>
        <p:nvSpPr>
          <p:cNvPr id="8" name="TextBox 7"/>
          <p:cNvSpPr txBox="1"/>
          <p:nvPr/>
        </p:nvSpPr>
        <p:spPr>
          <a:xfrm>
            <a:off x="5072066" y="2648546"/>
            <a:ext cx="3714776" cy="646331"/>
          </a:xfrm>
          <a:prstGeom prst="rect">
            <a:avLst/>
          </a:prstGeom>
          <a:noFill/>
        </p:spPr>
        <p:txBody>
          <a:bodyPr wrap="square" rtlCol="0">
            <a:spAutoFit/>
          </a:bodyPr>
          <a:lstStyle/>
          <a:p>
            <a:pPr algn="ctr"/>
            <a:r>
              <a:rPr lang="pt-BR" b="1" dirty="0"/>
              <a:t>199 x 122 </a:t>
            </a:r>
            <a:r>
              <a:rPr lang="en-US" b="1" dirty="0"/>
              <a:t>cm</a:t>
            </a:r>
            <a:r>
              <a:rPr lang="en-US" b="1" baseline="30000" dirty="0"/>
              <a:t>2</a:t>
            </a:r>
            <a:endParaRPr lang="pt-BR" b="1" dirty="0"/>
          </a:p>
          <a:p>
            <a:pPr algn="ctr"/>
            <a:r>
              <a:rPr lang="pt-BR" b="1" dirty="0"/>
              <a:t>Óleo s/ painel transferido p/ tela</a:t>
            </a:r>
          </a:p>
        </p:txBody>
      </p:sp>
      <p:pic>
        <p:nvPicPr>
          <p:cNvPr id="15" name="Picture 14" descr="prsc.jpg"/>
          <p:cNvPicPr>
            <a:picLocks noChangeAspect="1"/>
          </p:cNvPicPr>
          <p:nvPr/>
        </p:nvPicPr>
        <p:blipFill>
          <a:blip r:embed="rId3" cstate="print">
            <a:lum bright="10000" contrast="20000"/>
          </a:blip>
          <a:stretch>
            <a:fillRect/>
          </a:stretch>
        </p:blipFill>
        <p:spPr>
          <a:xfrm>
            <a:off x="1071538" y="785794"/>
            <a:ext cx="3500462" cy="5694416"/>
          </a:xfrm>
          <a:prstGeom prst="rect">
            <a:avLst/>
          </a:prstGeom>
        </p:spPr>
      </p:pic>
      <p:sp>
        <p:nvSpPr>
          <p:cNvPr id="2" name="CaixaDeTexto 1">
            <a:extLst>
              <a:ext uri="{FF2B5EF4-FFF2-40B4-BE49-F238E27FC236}">
                <a16:creationId xmlns:a16="http://schemas.microsoft.com/office/drawing/2014/main" id="{4DB7AAE5-636A-4A03-BB19-C878AD317EF6}"/>
              </a:ext>
            </a:extLst>
          </p:cNvPr>
          <p:cNvSpPr txBox="1"/>
          <p:nvPr/>
        </p:nvSpPr>
        <p:spPr>
          <a:xfrm>
            <a:off x="4572000" y="5689309"/>
            <a:ext cx="4325373" cy="1107996"/>
          </a:xfrm>
          <a:prstGeom prst="rect">
            <a:avLst/>
          </a:prstGeom>
          <a:noFill/>
        </p:spPr>
        <p:txBody>
          <a:bodyPr wrap="square" rtlCol="0">
            <a:spAutoFit/>
          </a:bodyPr>
          <a:lstStyle/>
          <a:p>
            <a:pPr marL="355600" indent="-355600"/>
            <a:r>
              <a:rPr lang="pt-BR" sz="4800" b="1" baseline="-25000" dirty="0">
                <a:solidFill>
                  <a:srgbClr val="3333FF"/>
                </a:solidFill>
              </a:rPr>
              <a:t>* </a:t>
            </a:r>
            <a:r>
              <a:rPr lang="pt-BR" sz="1600" b="1" dirty="0">
                <a:solidFill>
                  <a:srgbClr val="3333FF"/>
                </a:solidFill>
              </a:rPr>
              <a:t>Em Portugal para diferenciar com a pintura da Galeria Nacional de Londres</a:t>
            </a:r>
          </a:p>
          <a:p>
            <a:r>
              <a:rPr lang="pt-BR" dirty="0">
                <a:solidFill>
                  <a:srgbClr val="3333FF"/>
                </a:solidFill>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357158" y="879906"/>
            <a:ext cx="8358246" cy="5633070"/>
            <a:chOff x="428621" y="1094234"/>
            <a:chExt cx="8358246" cy="5633070"/>
          </a:xfrm>
        </p:grpSpPr>
        <p:pic>
          <p:nvPicPr>
            <p:cNvPr id="26626" name="Picture 1" descr="Virgin Of The Rocks -- National Gallery, London"/>
            <p:cNvPicPr>
              <a:picLocks noChangeAspect="1" noChangeArrowheads="1"/>
            </p:cNvPicPr>
            <p:nvPr/>
          </p:nvPicPr>
          <p:blipFill>
            <a:blip r:embed="rId3" cstate="print">
              <a:lum bright="20000" contrast="30000"/>
            </a:blip>
            <a:srcRect/>
            <a:stretch>
              <a:fillRect/>
            </a:stretch>
          </p:blipFill>
          <p:spPr bwMode="auto">
            <a:xfrm>
              <a:off x="3071863" y="1094234"/>
              <a:ext cx="3286112" cy="5129542"/>
            </a:xfrm>
            <a:prstGeom prst="rect">
              <a:avLst/>
            </a:prstGeom>
            <a:noFill/>
            <a:ln w="9525">
              <a:noFill/>
              <a:miter lim="800000"/>
              <a:headEnd/>
              <a:tailEnd/>
            </a:ln>
          </p:spPr>
        </p:pic>
        <p:pic>
          <p:nvPicPr>
            <p:cNvPr id="26627" name="Picture 2" descr="Virgin Of The Rocks -- National Gallery, London"/>
            <p:cNvPicPr>
              <a:picLocks noChangeAspect="1" noChangeArrowheads="1"/>
            </p:cNvPicPr>
            <p:nvPr/>
          </p:nvPicPr>
          <p:blipFill>
            <a:blip r:embed="rId4" cstate="print"/>
            <a:srcRect/>
            <a:stretch>
              <a:fillRect/>
            </a:stretch>
          </p:blipFill>
          <p:spPr bwMode="auto">
            <a:xfrm>
              <a:off x="428621" y="2366750"/>
              <a:ext cx="2286016" cy="3876288"/>
            </a:xfrm>
            <a:prstGeom prst="rect">
              <a:avLst/>
            </a:prstGeom>
            <a:noFill/>
            <a:ln w="9525">
              <a:solidFill>
                <a:schemeClr val="accent1"/>
              </a:solidFill>
              <a:miter lim="800000"/>
              <a:headEnd/>
              <a:tailEnd/>
            </a:ln>
          </p:spPr>
        </p:pic>
        <p:pic>
          <p:nvPicPr>
            <p:cNvPr id="26628" name="Picture 3" descr="Virgin Of The Rocks -- National Gallery, London"/>
            <p:cNvPicPr>
              <a:picLocks noChangeAspect="1" noChangeArrowheads="1"/>
            </p:cNvPicPr>
            <p:nvPr/>
          </p:nvPicPr>
          <p:blipFill>
            <a:blip r:embed="rId5" cstate="print"/>
            <a:srcRect/>
            <a:stretch>
              <a:fillRect/>
            </a:stretch>
          </p:blipFill>
          <p:spPr bwMode="auto">
            <a:xfrm>
              <a:off x="6715165" y="2354198"/>
              <a:ext cx="2071702" cy="3860898"/>
            </a:xfrm>
            <a:prstGeom prst="rect">
              <a:avLst/>
            </a:prstGeom>
            <a:noFill/>
            <a:ln w="9525">
              <a:solidFill>
                <a:schemeClr val="accent1"/>
              </a:solidFill>
              <a:miter lim="800000"/>
              <a:headEnd/>
              <a:tailEnd/>
            </a:ln>
          </p:spPr>
        </p:pic>
        <p:sp>
          <p:nvSpPr>
            <p:cNvPr id="26630" name="Rectangle 5"/>
            <p:cNvSpPr>
              <a:spLocks noChangeArrowheads="1"/>
            </p:cNvSpPr>
            <p:nvPr/>
          </p:nvSpPr>
          <p:spPr bwMode="auto">
            <a:xfrm>
              <a:off x="2000257" y="6357972"/>
              <a:ext cx="5267211" cy="369332"/>
            </a:xfrm>
            <a:prstGeom prst="rect">
              <a:avLst/>
            </a:prstGeom>
            <a:noFill/>
            <a:ln w="9525">
              <a:noFill/>
              <a:miter lim="800000"/>
              <a:headEnd/>
              <a:tailEnd/>
            </a:ln>
          </p:spPr>
          <p:txBody>
            <a:bodyPr wrap="none">
              <a:spAutoFit/>
            </a:bodyPr>
            <a:lstStyle/>
            <a:p>
              <a:r>
                <a:rPr lang="pt-BR" b="1"/>
                <a:t>Assistentes: Evangelista e Ambrogi de Predis </a:t>
              </a:r>
            </a:p>
          </p:txBody>
        </p:sp>
      </p:grpSp>
      <p:sp>
        <p:nvSpPr>
          <p:cNvPr id="8" name="TextBox 7"/>
          <p:cNvSpPr txBox="1"/>
          <p:nvPr/>
        </p:nvSpPr>
        <p:spPr>
          <a:xfrm>
            <a:off x="500034" y="1142984"/>
            <a:ext cx="2339103" cy="646331"/>
          </a:xfrm>
          <a:prstGeom prst="rect">
            <a:avLst/>
          </a:prstGeom>
          <a:noFill/>
          <a:ln>
            <a:noFill/>
          </a:ln>
        </p:spPr>
        <p:txBody>
          <a:bodyPr wrap="none" rtlCol="0">
            <a:spAutoFit/>
          </a:bodyPr>
          <a:lstStyle/>
          <a:p>
            <a:pPr algn="ctr"/>
            <a:r>
              <a:rPr lang="pt-BR" b="1" dirty="0"/>
              <a:t>189,5 x 120 </a:t>
            </a:r>
            <a:r>
              <a:rPr lang="en-US" b="1" dirty="0"/>
              <a:t>cm</a:t>
            </a:r>
            <a:r>
              <a:rPr lang="en-US" b="1" baseline="30000" dirty="0"/>
              <a:t>2</a:t>
            </a:r>
            <a:endParaRPr lang="pt-BR" b="1" dirty="0"/>
          </a:p>
          <a:p>
            <a:pPr algn="ctr"/>
            <a:r>
              <a:rPr lang="pt-BR" b="1" dirty="0"/>
              <a:t>Óleo sobre madeira</a:t>
            </a:r>
          </a:p>
        </p:txBody>
      </p:sp>
      <p:sp>
        <p:nvSpPr>
          <p:cNvPr id="9" name="TextBox 6"/>
          <p:cNvSpPr txBox="1">
            <a:spLocks noChangeArrowheads="1"/>
          </p:cNvSpPr>
          <p:nvPr/>
        </p:nvSpPr>
        <p:spPr bwMode="auto">
          <a:xfrm>
            <a:off x="6219462" y="1214422"/>
            <a:ext cx="2781694" cy="646331"/>
          </a:xfrm>
          <a:prstGeom prst="rect">
            <a:avLst/>
          </a:prstGeom>
          <a:noFill/>
          <a:ln w="9525">
            <a:noFill/>
            <a:miter lim="800000"/>
            <a:headEnd/>
            <a:tailEnd/>
          </a:ln>
        </p:spPr>
        <p:txBody>
          <a:bodyPr wrap="square">
            <a:spAutoFit/>
          </a:bodyPr>
          <a:lstStyle/>
          <a:p>
            <a:pPr algn="ctr"/>
            <a:r>
              <a:rPr lang="pt-BR" b="1" dirty="0"/>
              <a:t>Galeria Nacional, Londres</a:t>
            </a:r>
            <a:endParaRPr lang="pt-BR" sz="1600" b="1" dirty="0"/>
          </a:p>
        </p:txBody>
      </p:sp>
      <p:sp>
        <p:nvSpPr>
          <p:cNvPr id="10" name="Title 1"/>
          <p:cNvSpPr txBox="1">
            <a:spLocks/>
          </p:cNvSpPr>
          <p:nvPr/>
        </p:nvSpPr>
        <p:spPr>
          <a:xfrm>
            <a:off x="962617" y="-6943"/>
            <a:ext cx="7072337" cy="785794"/>
          </a:xfrm>
          <a:prstGeom prst="rect">
            <a:avLst/>
          </a:prstGeom>
        </p:spPr>
        <p:txBody>
          <a:bodyPr/>
          <a:lstStyle/>
          <a:p>
            <a:pPr algn="ctr"/>
            <a:r>
              <a:rPr lang="pt-BR" sz="2400" b="1" i="1" dirty="0"/>
              <a:t>A Virgem das Rochas (1508)</a:t>
            </a:r>
          </a:p>
          <a:p>
            <a:pPr algn="ctr"/>
            <a:r>
              <a:rPr lang="pt-BR" sz="1600" b="1" dirty="0"/>
              <a:t>Originalmente na Capela Imaculada - Igreja São Francisco, Milão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pt-BR" dirty="0">
                <a:latin typeface="Arial" pitchFamily="34" charset="0"/>
                <a:cs typeface="Arial" pitchFamily="34" charset="0"/>
              </a:rPr>
              <a:t>As Virgens das Rochas</a:t>
            </a:r>
          </a:p>
        </p:txBody>
      </p:sp>
      <p:sp>
        <p:nvSpPr>
          <p:cNvPr id="28675" name="TextBox 4"/>
          <p:cNvSpPr txBox="1">
            <a:spLocks noChangeArrowheads="1"/>
          </p:cNvSpPr>
          <p:nvPr/>
        </p:nvSpPr>
        <p:spPr bwMode="auto">
          <a:xfrm>
            <a:off x="297058" y="5844006"/>
            <a:ext cx="2839239" cy="369332"/>
          </a:xfrm>
          <a:prstGeom prst="rect">
            <a:avLst/>
          </a:prstGeom>
          <a:noFill/>
          <a:ln w="9525">
            <a:noFill/>
            <a:miter lim="800000"/>
            <a:headEnd/>
            <a:tailEnd/>
          </a:ln>
        </p:spPr>
        <p:txBody>
          <a:bodyPr wrap="none">
            <a:spAutoFit/>
          </a:bodyPr>
          <a:lstStyle/>
          <a:p>
            <a:pPr algn="ctr"/>
            <a:r>
              <a:rPr lang="pt-BR" b="1" dirty="0"/>
              <a:t>Museu de Louvre, Paris</a:t>
            </a:r>
            <a:endParaRPr lang="pt-BR" sz="1600" b="1" dirty="0"/>
          </a:p>
        </p:txBody>
      </p:sp>
      <p:sp>
        <p:nvSpPr>
          <p:cNvPr id="27653" name="TextBox 6"/>
          <p:cNvSpPr txBox="1">
            <a:spLocks noChangeArrowheads="1"/>
          </p:cNvSpPr>
          <p:nvPr/>
        </p:nvSpPr>
        <p:spPr bwMode="auto">
          <a:xfrm>
            <a:off x="3523025" y="5788319"/>
            <a:ext cx="3143272" cy="369332"/>
          </a:xfrm>
          <a:prstGeom prst="rect">
            <a:avLst/>
          </a:prstGeom>
          <a:noFill/>
          <a:ln w="9525">
            <a:noFill/>
            <a:miter lim="800000"/>
            <a:headEnd/>
            <a:tailEnd/>
          </a:ln>
        </p:spPr>
        <p:txBody>
          <a:bodyPr wrap="square">
            <a:spAutoFit/>
          </a:bodyPr>
          <a:lstStyle/>
          <a:p>
            <a:pPr algn="ctr"/>
            <a:r>
              <a:rPr lang="pt-BR" b="1" dirty="0"/>
              <a:t>Galeria Nacional, Londres</a:t>
            </a:r>
            <a:endParaRPr lang="pt-BR" sz="1600" b="1" dirty="0"/>
          </a:p>
        </p:txBody>
      </p:sp>
      <p:sp>
        <p:nvSpPr>
          <p:cNvPr id="8" name="TextBox 7"/>
          <p:cNvSpPr txBox="1"/>
          <p:nvPr/>
        </p:nvSpPr>
        <p:spPr>
          <a:xfrm>
            <a:off x="183217" y="5214950"/>
            <a:ext cx="3031461" cy="738664"/>
          </a:xfrm>
          <a:prstGeom prst="rect">
            <a:avLst/>
          </a:prstGeom>
          <a:noFill/>
        </p:spPr>
        <p:txBody>
          <a:bodyPr wrap="square" rtlCol="0">
            <a:spAutoFit/>
          </a:bodyPr>
          <a:lstStyle/>
          <a:p>
            <a:pPr algn="ctr"/>
            <a:r>
              <a:rPr lang="pt-BR" sz="1400" b="1" dirty="0"/>
              <a:t>1483-6</a:t>
            </a:r>
          </a:p>
          <a:p>
            <a:pPr algn="ctr"/>
            <a:r>
              <a:rPr lang="pt-BR" sz="1400" b="1" dirty="0"/>
              <a:t>199 x 122 </a:t>
            </a:r>
            <a:r>
              <a:rPr lang="en-US" sz="1400" b="1" dirty="0"/>
              <a:t>cm</a:t>
            </a:r>
            <a:r>
              <a:rPr lang="en-US" sz="1400" b="1" baseline="30000" dirty="0"/>
              <a:t>2</a:t>
            </a:r>
            <a:endParaRPr lang="pt-BR" sz="1400" b="1" dirty="0"/>
          </a:p>
          <a:p>
            <a:pPr algn="ctr"/>
            <a:r>
              <a:rPr lang="pt-BR" sz="1400" b="1" dirty="0"/>
              <a:t>Óleo s/ painel transferido p/ tela</a:t>
            </a:r>
          </a:p>
        </p:txBody>
      </p:sp>
      <p:sp>
        <p:nvSpPr>
          <p:cNvPr id="9" name="TextBox 8"/>
          <p:cNvSpPr txBox="1"/>
          <p:nvPr/>
        </p:nvSpPr>
        <p:spPr>
          <a:xfrm>
            <a:off x="4101369" y="5143512"/>
            <a:ext cx="1685077" cy="738664"/>
          </a:xfrm>
          <a:prstGeom prst="rect">
            <a:avLst/>
          </a:prstGeom>
          <a:noFill/>
        </p:spPr>
        <p:txBody>
          <a:bodyPr wrap="none" rtlCol="0">
            <a:spAutoFit/>
          </a:bodyPr>
          <a:lstStyle/>
          <a:p>
            <a:pPr algn="ctr"/>
            <a:r>
              <a:rPr lang="pt-BR" sz="1400" b="1" dirty="0" err="1"/>
              <a:t>ca</a:t>
            </a:r>
            <a:r>
              <a:rPr lang="pt-BR" sz="1400" b="1" dirty="0"/>
              <a:t>.1508</a:t>
            </a:r>
          </a:p>
          <a:p>
            <a:pPr algn="ctr"/>
            <a:r>
              <a:rPr lang="pt-BR" sz="1400" b="1" dirty="0"/>
              <a:t>189,5 x 120 </a:t>
            </a:r>
            <a:r>
              <a:rPr lang="en-US" sz="1400" b="1" dirty="0"/>
              <a:t>cm</a:t>
            </a:r>
            <a:r>
              <a:rPr lang="en-US" sz="1400" b="1" baseline="30000" dirty="0"/>
              <a:t>2</a:t>
            </a:r>
            <a:endParaRPr lang="pt-BR" sz="1400" b="1" dirty="0"/>
          </a:p>
          <a:p>
            <a:pPr algn="ctr"/>
            <a:r>
              <a:rPr lang="pt-BR" sz="1400" b="1" dirty="0"/>
              <a:t>Óleo sobre painel</a:t>
            </a:r>
          </a:p>
        </p:txBody>
      </p:sp>
      <p:sp>
        <p:nvSpPr>
          <p:cNvPr id="12" name="TextBox 11"/>
          <p:cNvSpPr txBox="1"/>
          <p:nvPr/>
        </p:nvSpPr>
        <p:spPr>
          <a:xfrm>
            <a:off x="6429388" y="2071678"/>
            <a:ext cx="2571768" cy="2862322"/>
          </a:xfrm>
          <a:prstGeom prst="rect">
            <a:avLst/>
          </a:prstGeom>
          <a:noFill/>
        </p:spPr>
        <p:txBody>
          <a:bodyPr wrap="square" rtlCol="0">
            <a:spAutoFit/>
          </a:bodyPr>
          <a:lstStyle/>
          <a:p>
            <a:pPr marL="182563" indent="-182563" algn="ctr"/>
            <a:r>
              <a:rPr lang="pt-BR" b="1" dirty="0"/>
              <a:t>1ª Versão (Louvre)</a:t>
            </a:r>
          </a:p>
          <a:p>
            <a:pPr marL="182563" indent="-182563" algn="ctr"/>
            <a:endParaRPr lang="pt-BR" b="1" dirty="0"/>
          </a:p>
          <a:p>
            <a:pPr marL="285750" indent="-285750">
              <a:buFont typeface="Wingdings" pitchFamily="2" charset="2"/>
              <a:buChar char="Ø"/>
            </a:pPr>
            <a:r>
              <a:rPr lang="pt-BR" b="1" dirty="0"/>
              <a:t>Anjo s/ asa aponta para S. João</a:t>
            </a:r>
          </a:p>
          <a:p>
            <a:pPr marL="285750" indent="-285750">
              <a:buFont typeface="Wingdings" pitchFamily="2" charset="2"/>
              <a:buChar char="Ø"/>
            </a:pPr>
            <a:r>
              <a:rPr lang="pt-BR" b="1" dirty="0"/>
              <a:t>S. João sem a cruz</a:t>
            </a:r>
          </a:p>
          <a:p>
            <a:pPr marL="285750" indent="-285750">
              <a:buFont typeface="Wingdings" pitchFamily="2" charset="2"/>
              <a:buChar char="Ø"/>
            </a:pPr>
            <a:r>
              <a:rPr lang="pt-BR" b="1" dirty="0"/>
              <a:t>Virgem, Criança e S. João não têm halos</a:t>
            </a:r>
          </a:p>
          <a:p>
            <a:pPr marL="285750" indent="-285750">
              <a:buFont typeface="Wingdings" pitchFamily="2" charset="2"/>
              <a:buChar char="Ø"/>
            </a:pPr>
            <a:r>
              <a:rPr lang="pt-BR" b="1" dirty="0"/>
              <a:t>Cores são mais escuras e difusas</a:t>
            </a:r>
          </a:p>
        </p:txBody>
      </p:sp>
      <p:pic>
        <p:nvPicPr>
          <p:cNvPr id="15" name="Picture 14" descr="prsc.jpg"/>
          <p:cNvPicPr>
            <a:picLocks noChangeAspect="1"/>
          </p:cNvPicPr>
          <p:nvPr/>
        </p:nvPicPr>
        <p:blipFill>
          <a:blip r:embed="rId3" cstate="print">
            <a:lum bright="10000" contrast="10000"/>
          </a:blip>
          <a:stretch>
            <a:fillRect/>
          </a:stretch>
        </p:blipFill>
        <p:spPr>
          <a:xfrm>
            <a:off x="357158" y="790587"/>
            <a:ext cx="2675823" cy="4352925"/>
          </a:xfrm>
          <a:prstGeom prst="rect">
            <a:avLst/>
          </a:prstGeom>
        </p:spPr>
      </p:pic>
      <p:pic>
        <p:nvPicPr>
          <p:cNvPr id="11" name="Picture 1" descr="Virgin Of The Rocks -- National Gallery, London"/>
          <p:cNvPicPr>
            <a:picLocks noChangeAspect="1" noChangeArrowheads="1"/>
          </p:cNvPicPr>
          <p:nvPr/>
        </p:nvPicPr>
        <p:blipFill>
          <a:blip r:embed="rId4" cstate="print">
            <a:lum bright="20000" contrast="40000"/>
          </a:blip>
          <a:srcRect/>
          <a:stretch>
            <a:fillRect/>
          </a:stretch>
        </p:blipFill>
        <p:spPr bwMode="auto">
          <a:xfrm>
            <a:off x="3574155" y="785794"/>
            <a:ext cx="2569481" cy="4357718"/>
          </a:xfrm>
          <a:prstGeom prst="rect">
            <a:avLst/>
          </a:prstGeom>
          <a:noFill/>
          <a:ln w="9525">
            <a:noFill/>
            <a:miter lim="800000"/>
            <a:headEnd/>
            <a:tailEnd/>
          </a:ln>
        </p:spPr>
      </p:pic>
      <p:sp>
        <p:nvSpPr>
          <p:cNvPr id="2" name="Elipse 1"/>
          <p:cNvSpPr/>
          <p:nvPr/>
        </p:nvSpPr>
        <p:spPr>
          <a:xfrm>
            <a:off x="1695069" y="3386373"/>
            <a:ext cx="750676" cy="48054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Elipse 2"/>
          <p:cNvSpPr/>
          <p:nvPr/>
        </p:nvSpPr>
        <p:spPr>
          <a:xfrm rot="20503191">
            <a:off x="3663989" y="2930702"/>
            <a:ext cx="781361" cy="15853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Grupo 4"/>
          <p:cNvGrpSpPr/>
          <p:nvPr/>
        </p:nvGrpSpPr>
        <p:grpSpPr>
          <a:xfrm>
            <a:off x="3800636" y="2126762"/>
            <a:ext cx="1768603" cy="2180141"/>
            <a:chOff x="3800636" y="2126762"/>
            <a:chExt cx="1768603" cy="2180141"/>
          </a:xfrm>
        </p:grpSpPr>
        <p:sp>
          <p:nvSpPr>
            <p:cNvPr id="4" name="Elipse 3"/>
            <p:cNvSpPr/>
            <p:nvPr/>
          </p:nvSpPr>
          <p:spPr>
            <a:xfrm>
              <a:off x="4439797" y="2126762"/>
              <a:ext cx="561862" cy="7764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lipse 12"/>
            <p:cNvSpPr/>
            <p:nvPr/>
          </p:nvSpPr>
          <p:spPr>
            <a:xfrm rot="21402923">
              <a:off x="4986337" y="3659672"/>
              <a:ext cx="582902" cy="6472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lipse 13"/>
            <p:cNvSpPr/>
            <p:nvPr/>
          </p:nvSpPr>
          <p:spPr>
            <a:xfrm>
              <a:off x="3800636" y="2978065"/>
              <a:ext cx="535364" cy="7563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78372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solidFill>
                  <a:srgbClr val="000000"/>
                </a:solidFill>
                <a:latin typeface="Arial" pitchFamily="34" charset="0"/>
                <a:ea typeface="Times New Roman" pitchFamily="18" charset="0"/>
                <a:cs typeface="Arial" pitchFamily="34" charset="0"/>
              </a:rPr>
              <a:t>Dama</a:t>
            </a:r>
            <a:r>
              <a:rPr lang="en-US" dirty="0">
                <a:solidFill>
                  <a:srgbClr val="000000"/>
                </a:solidFill>
                <a:latin typeface="Arial" pitchFamily="34" charset="0"/>
                <a:ea typeface="Times New Roman" pitchFamily="18" charset="0"/>
                <a:cs typeface="Arial" pitchFamily="34" charset="0"/>
              </a:rPr>
              <a:t> com um </a:t>
            </a:r>
            <a:r>
              <a:rPr lang="pt-BR" dirty="0">
                <a:solidFill>
                  <a:srgbClr val="000000"/>
                </a:solidFill>
                <a:ea typeface="Times New Roman" pitchFamily="18" charset="0"/>
              </a:rPr>
              <a:t>A</a:t>
            </a:r>
            <a:r>
              <a:rPr lang="pt-BR" dirty="0">
                <a:solidFill>
                  <a:srgbClr val="000000"/>
                </a:solidFill>
                <a:latin typeface="Arial" pitchFamily="34" charset="0"/>
                <a:ea typeface="Times New Roman" pitchFamily="18" charset="0"/>
                <a:cs typeface="Arial" pitchFamily="34" charset="0"/>
              </a:rPr>
              <a:t>rminho</a:t>
            </a:r>
            <a:r>
              <a:rPr lang="en-US" dirty="0">
                <a:solidFill>
                  <a:srgbClr val="000000"/>
                </a:solidFill>
                <a:latin typeface="Arial" pitchFamily="34" charset="0"/>
                <a:ea typeface="Times New Roman" pitchFamily="18" charset="0"/>
                <a:cs typeface="Arial" pitchFamily="34" charset="0"/>
              </a:rPr>
              <a:t> (1483-90)</a:t>
            </a:r>
            <a:endParaRPr lang="pt-BR" dirty="0"/>
          </a:p>
        </p:txBody>
      </p:sp>
      <p:pic>
        <p:nvPicPr>
          <p:cNvPr id="188417" name="Picture 1" descr="C:\Documents and Settings\dktanaka\Meus documentos\Apresentacao\Palestra\Leonardo_da_Vinci\Arte Leonardo\leonardo_ermellino.jpg"/>
          <p:cNvPicPr>
            <a:picLocks noChangeAspect="1" noChangeArrowheads="1"/>
          </p:cNvPicPr>
          <p:nvPr/>
        </p:nvPicPr>
        <p:blipFill>
          <a:blip r:embed="rId3" cstate="print">
            <a:lum contrast="-10000"/>
          </a:blip>
          <a:srcRect/>
          <a:stretch>
            <a:fillRect/>
          </a:stretch>
        </p:blipFill>
        <p:spPr bwMode="auto">
          <a:xfrm>
            <a:off x="857224" y="857232"/>
            <a:ext cx="4143404" cy="5654530"/>
          </a:xfrm>
          <a:prstGeom prst="rect">
            <a:avLst/>
          </a:prstGeom>
          <a:noFill/>
          <a:ln>
            <a:solidFill>
              <a:schemeClr val="accent1"/>
            </a:solidFill>
          </a:ln>
        </p:spPr>
      </p:pic>
      <p:sp>
        <p:nvSpPr>
          <p:cNvPr id="4" name="Rectangle 3"/>
          <p:cNvSpPr/>
          <p:nvPr/>
        </p:nvSpPr>
        <p:spPr>
          <a:xfrm>
            <a:off x="5381759" y="3488296"/>
            <a:ext cx="3381109" cy="1785104"/>
          </a:xfrm>
          <a:prstGeom prst="rect">
            <a:avLst/>
          </a:prstGeom>
        </p:spPr>
        <p:txBody>
          <a:bodyPr wrap="square">
            <a:spAutoFit/>
          </a:bodyPr>
          <a:lstStyle/>
          <a:p>
            <a:r>
              <a:rPr lang="pt-BR" b="1" dirty="0">
                <a:solidFill>
                  <a:srgbClr val="000000"/>
                </a:solidFill>
                <a:latin typeface="Arial" pitchFamily="34" charset="0"/>
                <a:ea typeface="Times New Roman" pitchFamily="18" charset="0"/>
                <a:cs typeface="Arial" pitchFamily="34" charset="0"/>
              </a:rPr>
              <a:t>Museu Nacional de Cracóvia</a:t>
            </a:r>
          </a:p>
          <a:p>
            <a:pPr algn="ctr"/>
            <a:r>
              <a:rPr lang="pt-BR" b="1" dirty="0">
                <a:solidFill>
                  <a:srgbClr val="000000"/>
                </a:solidFill>
                <a:latin typeface="Arial" pitchFamily="34" charset="0"/>
                <a:ea typeface="Times New Roman" pitchFamily="18" charset="0"/>
                <a:cs typeface="Arial" pitchFamily="34" charset="0"/>
              </a:rPr>
              <a:t>(</a:t>
            </a:r>
            <a:r>
              <a:rPr lang="pt-BR" b="1" dirty="0"/>
              <a:t>€ 230 milhões - </a:t>
            </a:r>
            <a:r>
              <a:rPr lang="pt-BR" b="1" dirty="0">
                <a:solidFill>
                  <a:srgbClr val="000000"/>
                </a:solidFill>
                <a:latin typeface="Arial" pitchFamily="34" charset="0"/>
                <a:ea typeface="Times New Roman" pitchFamily="18" charset="0"/>
                <a:cs typeface="Arial" pitchFamily="34" charset="0"/>
              </a:rPr>
              <a:t>29/12/2016)</a:t>
            </a:r>
          </a:p>
          <a:p>
            <a:endParaRPr lang="pt-BR" b="1" dirty="0">
              <a:solidFill>
                <a:srgbClr val="000000"/>
              </a:solidFill>
              <a:latin typeface="Arial" pitchFamily="34" charset="0"/>
              <a:ea typeface="Times New Roman" pitchFamily="18" charset="0"/>
              <a:cs typeface="Arial" pitchFamily="34" charset="0"/>
            </a:endParaRPr>
          </a:p>
          <a:p>
            <a:pPr algn="ctr"/>
            <a:r>
              <a:rPr lang="pt-BR" sz="1400" b="1" dirty="0">
                <a:solidFill>
                  <a:srgbClr val="000000"/>
                </a:solidFill>
                <a:latin typeface="Arial" pitchFamily="34" charset="0"/>
                <a:ea typeface="Times New Roman" pitchFamily="18" charset="0"/>
                <a:cs typeface="Arial" pitchFamily="34" charset="0"/>
              </a:rPr>
              <a:t>Anteriormente</a:t>
            </a:r>
          </a:p>
          <a:p>
            <a:pPr algn="ctr"/>
            <a:r>
              <a:rPr lang="pt-BR" sz="1400" b="1" dirty="0">
                <a:solidFill>
                  <a:srgbClr val="000000"/>
                </a:solidFill>
                <a:latin typeface="Arial" pitchFamily="34" charset="0"/>
                <a:ea typeface="Times New Roman" pitchFamily="18" charset="0"/>
                <a:cs typeface="Arial" pitchFamily="34" charset="0"/>
              </a:rPr>
              <a:t>Museu </a:t>
            </a:r>
            <a:r>
              <a:rPr lang="pt-BR" sz="1400" b="1" dirty="0" err="1">
                <a:solidFill>
                  <a:srgbClr val="000000"/>
                </a:solidFill>
                <a:latin typeface="Arial" pitchFamily="34" charset="0"/>
                <a:ea typeface="Times New Roman" pitchFamily="18" charset="0"/>
                <a:cs typeface="Arial" pitchFamily="34" charset="0"/>
              </a:rPr>
              <a:t>Czartorysk</a:t>
            </a:r>
            <a:r>
              <a:rPr lang="pt-BR" sz="1400" b="1" dirty="0">
                <a:solidFill>
                  <a:srgbClr val="000000"/>
                </a:solidFill>
                <a:latin typeface="Arial" pitchFamily="34" charset="0"/>
                <a:ea typeface="Times New Roman" pitchFamily="18" charset="0"/>
                <a:cs typeface="Arial" pitchFamily="34" charset="0"/>
              </a:rPr>
              <a:t>, Cracóvia, Polônia</a:t>
            </a:r>
          </a:p>
          <a:p>
            <a:pPr algn="ctr"/>
            <a:r>
              <a:rPr lang="pt-BR" sz="1400" b="1" dirty="0">
                <a:solidFill>
                  <a:srgbClr val="000000"/>
                </a:solidFill>
                <a:latin typeface="Arial" pitchFamily="34" charset="0"/>
                <a:cs typeface="Arial" pitchFamily="34" charset="0"/>
              </a:rPr>
              <a:t>(Adquirida na Itália por Príncipe Adam </a:t>
            </a:r>
            <a:r>
              <a:rPr lang="pt-BR" sz="1400" b="1" dirty="0" err="1">
                <a:solidFill>
                  <a:srgbClr val="000000"/>
                </a:solidFill>
                <a:latin typeface="Arial" pitchFamily="34" charset="0"/>
                <a:cs typeface="Arial" pitchFamily="34" charset="0"/>
              </a:rPr>
              <a:t>Jerzi</a:t>
            </a:r>
            <a:r>
              <a:rPr lang="pt-BR" sz="1400" b="1" dirty="0">
                <a:solidFill>
                  <a:srgbClr val="000000"/>
                </a:solidFill>
                <a:latin typeface="Arial" pitchFamily="34" charset="0"/>
                <a:cs typeface="Arial" pitchFamily="34" charset="0"/>
              </a:rPr>
              <a:t> </a:t>
            </a:r>
            <a:r>
              <a:rPr lang="pt-BR" sz="1400" b="1" dirty="0" err="1">
                <a:solidFill>
                  <a:srgbClr val="000000"/>
                </a:solidFill>
                <a:latin typeface="Arial" pitchFamily="34" charset="0"/>
                <a:cs typeface="Arial" pitchFamily="34" charset="0"/>
              </a:rPr>
              <a:t>Czartoryski</a:t>
            </a:r>
            <a:r>
              <a:rPr lang="pt-BR" sz="1400" b="1" dirty="0">
                <a:solidFill>
                  <a:srgbClr val="000000"/>
                </a:solidFill>
                <a:latin typeface="Arial" pitchFamily="34" charset="0"/>
                <a:cs typeface="Arial" pitchFamily="34" charset="0"/>
              </a:rPr>
              <a:t> em 1798)</a:t>
            </a:r>
            <a:endParaRPr lang="pt-BR" sz="1400" dirty="0"/>
          </a:p>
        </p:txBody>
      </p:sp>
      <p:sp>
        <p:nvSpPr>
          <p:cNvPr id="6" name="Rectangle 5"/>
          <p:cNvSpPr/>
          <p:nvPr/>
        </p:nvSpPr>
        <p:spPr>
          <a:xfrm>
            <a:off x="5214942" y="2590380"/>
            <a:ext cx="3714744" cy="646331"/>
          </a:xfrm>
          <a:prstGeom prst="rect">
            <a:avLst/>
          </a:prstGeom>
        </p:spPr>
        <p:txBody>
          <a:bodyPr wrap="square">
            <a:spAutoFit/>
          </a:bodyPr>
          <a:lstStyle/>
          <a:p>
            <a:pPr algn="ctr"/>
            <a:r>
              <a:rPr lang="en-US" b="1" dirty="0"/>
              <a:t>54,8 x 40,3 cm</a:t>
            </a:r>
            <a:r>
              <a:rPr lang="en-US" b="1" baseline="30000" dirty="0"/>
              <a:t>2</a:t>
            </a:r>
            <a:r>
              <a:rPr lang="en-US" b="1" dirty="0"/>
              <a:t> </a:t>
            </a:r>
          </a:p>
          <a:p>
            <a:pPr algn="ctr"/>
            <a:r>
              <a:rPr lang="en-US" b="1" dirty="0"/>
              <a:t>Ó</a:t>
            </a:r>
            <a:r>
              <a:rPr lang="pt-BR" b="1" dirty="0"/>
              <a:t>leo sobre madeira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Retrato de um Músico (1486) </a:t>
            </a:r>
          </a:p>
        </p:txBody>
      </p:sp>
      <p:pic>
        <p:nvPicPr>
          <p:cNvPr id="3" name="Picture 2" descr="Leonardo3%20-%201487%20Ritratto%20di%20musico.jpg"/>
          <p:cNvPicPr>
            <a:picLocks noChangeAspect="1"/>
          </p:cNvPicPr>
          <p:nvPr/>
        </p:nvPicPr>
        <p:blipFill>
          <a:blip r:embed="rId3" cstate="print">
            <a:lum bright="10000" contrast="-10000"/>
          </a:blip>
          <a:stretch>
            <a:fillRect/>
          </a:stretch>
        </p:blipFill>
        <p:spPr>
          <a:xfrm>
            <a:off x="892629" y="591545"/>
            <a:ext cx="4250875" cy="5972479"/>
          </a:xfrm>
          <a:prstGeom prst="rect">
            <a:avLst/>
          </a:prstGeom>
          <a:ln>
            <a:solidFill>
              <a:schemeClr val="accent1"/>
            </a:solidFill>
          </a:ln>
        </p:spPr>
      </p:pic>
      <p:sp>
        <p:nvSpPr>
          <p:cNvPr id="4" name="Rectangle 3"/>
          <p:cNvSpPr/>
          <p:nvPr/>
        </p:nvSpPr>
        <p:spPr>
          <a:xfrm>
            <a:off x="5659640" y="792782"/>
            <a:ext cx="2928958" cy="646331"/>
          </a:xfrm>
          <a:prstGeom prst="rect">
            <a:avLst/>
          </a:prstGeom>
        </p:spPr>
        <p:txBody>
          <a:bodyPr wrap="square">
            <a:spAutoFit/>
          </a:bodyPr>
          <a:lstStyle/>
          <a:p>
            <a:pPr algn="ctr"/>
            <a:r>
              <a:rPr lang="pt-BR" b="1" dirty="0"/>
              <a:t>43 x 31 cm</a:t>
            </a:r>
            <a:r>
              <a:rPr lang="pt-BR" b="1" baseline="30000" dirty="0"/>
              <a:t>2</a:t>
            </a:r>
          </a:p>
          <a:p>
            <a:pPr algn="ctr"/>
            <a:r>
              <a:rPr lang="pt-BR" b="1" dirty="0"/>
              <a:t>Óleo sobre madeira</a:t>
            </a:r>
          </a:p>
        </p:txBody>
      </p:sp>
      <p:sp>
        <p:nvSpPr>
          <p:cNvPr id="5" name="Rectangle 4"/>
          <p:cNvSpPr/>
          <p:nvPr/>
        </p:nvSpPr>
        <p:spPr>
          <a:xfrm>
            <a:off x="5632590" y="1420053"/>
            <a:ext cx="3138423" cy="369332"/>
          </a:xfrm>
          <a:prstGeom prst="rect">
            <a:avLst/>
          </a:prstGeom>
        </p:spPr>
        <p:txBody>
          <a:bodyPr wrap="none">
            <a:spAutoFit/>
          </a:bodyPr>
          <a:lstStyle/>
          <a:p>
            <a:r>
              <a:rPr lang="pt-BR" b="1" dirty="0"/>
              <a:t>Galeria Ambrosiana, Milão </a:t>
            </a:r>
          </a:p>
        </p:txBody>
      </p:sp>
      <p:grpSp>
        <p:nvGrpSpPr>
          <p:cNvPr id="17" name="Grupo 16"/>
          <p:cNvGrpSpPr/>
          <p:nvPr/>
        </p:nvGrpSpPr>
        <p:grpSpPr>
          <a:xfrm>
            <a:off x="5196688" y="1832263"/>
            <a:ext cx="3737752" cy="4745261"/>
            <a:chOff x="5196688" y="1832263"/>
            <a:chExt cx="3737752" cy="4745261"/>
          </a:xfrm>
        </p:grpSpPr>
        <p:grpSp>
          <p:nvGrpSpPr>
            <p:cNvPr id="14" name="Grupo 13"/>
            <p:cNvGrpSpPr/>
            <p:nvPr/>
          </p:nvGrpSpPr>
          <p:grpSpPr>
            <a:xfrm>
              <a:off x="5312633" y="2537421"/>
              <a:ext cx="3621807" cy="4040103"/>
              <a:chOff x="5321508" y="2173298"/>
              <a:chExt cx="3621807" cy="4040103"/>
            </a:xfrm>
          </p:grpSpPr>
          <p:grpSp>
            <p:nvGrpSpPr>
              <p:cNvPr id="6" name="Group 5"/>
              <p:cNvGrpSpPr/>
              <p:nvPr/>
            </p:nvGrpSpPr>
            <p:grpSpPr>
              <a:xfrm>
                <a:off x="5321508" y="2179320"/>
                <a:ext cx="3621807" cy="4034081"/>
                <a:chOff x="539646" y="1654671"/>
                <a:chExt cx="3621807" cy="4034081"/>
              </a:xfrm>
            </p:grpSpPr>
            <p:pic>
              <p:nvPicPr>
                <p:cNvPr id="7" name="Imagem 1"/>
                <p:cNvPicPr/>
                <p:nvPr/>
              </p:nvPicPr>
              <p:blipFill>
                <a:blip r:embed="rId4" cstate="print">
                  <a:lum bright="30000" contrast="-30000"/>
                </a:blip>
                <a:srcRect l="29000" t="45392" r="61667" b="40183"/>
                <a:stretch>
                  <a:fillRect/>
                </a:stretch>
              </p:blipFill>
              <p:spPr bwMode="auto">
                <a:xfrm>
                  <a:off x="539646" y="1654671"/>
                  <a:ext cx="3621807" cy="3322320"/>
                </a:xfrm>
                <a:prstGeom prst="rect">
                  <a:avLst/>
                </a:prstGeom>
                <a:noFill/>
                <a:ln w="9525">
                  <a:solidFill>
                    <a:srgbClr val="0033CC"/>
                  </a:solidFill>
                  <a:miter lim="800000"/>
                  <a:headEnd/>
                  <a:tailEnd/>
                </a:ln>
              </p:spPr>
            </p:pic>
            <p:sp>
              <p:nvSpPr>
                <p:cNvPr id="8" name="TextBox 7"/>
                <p:cNvSpPr txBox="1"/>
                <p:nvPr/>
              </p:nvSpPr>
              <p:spPr>
                <a:xfrm>
                  <a:off x="3115533" y="5036502"/>
                  <a:ext cx="697627" cy="646331"/>
                </a:xfrm>
                <a:prstGeom prst="rect">
                  <a:avLst/>
                </a:prstGeom>
                <a:noFill/>
              </p:spPr>
              <p:txBody>
                <a:bodyPr wrap="none" rtlCol="0">
                  <a:spAutoFit/>
                </a:bodyPr>
                <a:lstStyle/>
                <a:p>
                  <a:pPr algn="ctr"/>
                  <a:r>
                    <a:rPr lang="en-US" b="1" dirty="0"/>
                    <a:t>1486</a:t>
                  </a:r>
                </a:p>
                <a:p>
                  <a:pPr algn="ctr"/>
                  <a:r>
                    <a:rPr lang="en-US" b="1" dirty="0"/>
                    <a:t>(34)</a:t>
                  </a:r>
                  <a:endParaRPr lang="pt-BR" b="1" dirty="0"/>
                </a:p>
              </p:txBody>
            </p:sp>
            <p:sp>
              <p:nvSpPr>
                <p:cNvPr id="9" name="TextBox 8"/>
                <p:cNvSpPr txBox="1"/>
                <p:nvPr/>
              </p:nvSpPr>
              <p:spPr>
                <a:xfrm>
                  <a:off x="1367237" y="5042421"/>
                  <a:ext cx="697627" cy="646331"/>
                </a:xfrm>
                <a:prstGeom prst="rect">
                  <a:avLst/>
                </a:prstGeom>
                <a:noFill/>
              </p:spPr>
              <p:txBody>
                <a:bodyPr wrap="none" rtlCol="0">
                  <a:spAutoFit/>
                </a:bodyPr>
                <a:lstStyle/>
                <a:p>
                  <a:pPr algn="ctr"/>
                  <a:r>
                    <a:rPr lang="en-US" b="1" dirty="0"/>
                    <a:t>1473</a:t>
                  </a:r>
                </a:p>
                <a:p>
                  <a:pPr algn="ctr"/>
                  <a:r>
                    <a:rPr lang="en-US" b="1" dirty="0"/>
                    <a:t>(21)</a:t>
                  </a:r>
                  <a:endParaRPr lang="pt-BR" b="1" dirty="0"/>
                </a:p>
              </p:txBody>
            </p:sp>
          </p:grpSp>
          <p:pic>
            <p:nvPicPr>
              <p:cNvPr id="13" name="Picture 4" descr="C:\Users\dktanaka\Documents\Palestra\Leonardo\AEP\Anjo_autoretra_a.jpg"/>
              <p:cNvPicPr>
                <a:picLocks noChangeAspect="1" noChangeArrowheads="1"/>
              </p:cNvPicPr>
              <p:nvPr/>
            </p:nvPicPr>
            <p:blipFill>
              <a:blip r:embed="rId5" cstate="print"/>
              <a:srcRect l="17627" t="15450" b="2300"/>
              <a:stretch>
                <a:fillRect/>
              </a:stretch>
            </p:blipFill>
            <p:spPr bwMode="auto">
              <a:xfrm>
                <a:off x="5341542" y="2173298"/>
                <a:ext cx="2217664" cy="3349315"/>
              </a:xfrm>
              <a:prstGeom prst="rect">
                <a:avLst/>
              </a:prstGeom>
              <a:noFill/>
            </p:spPr>
          </p:pic>
        </p:grpSp>
        <p:grpSp>
          <p:nvGrpSpPr>
            <p:cNvPr id="16" name="Grupo 15"/>
            <p:cNvGrpSpPr/>
            <p:nvPr/>
          </p:nvGrpSpPr>
          <p:grpSpPr>
            <a:xfrm>
              <a:off x="5196688" y="1832263"/>
              <a:ext cx="3730028" cy="717079"/>
              <a:chOff x="5196688" y="580373"/>
              <a:chExt cx="3730028" cy="717079"/>
            </a:xfrm>
          </p:grpSpPr>
          <p:sp>
            <p:nvSpPr>
              <p:cNvPr id="12" name="TextBox 11"/>
              <p:cNvSpPr txBox="1"/>
              <p:nvPr/>
            </p:nvSpPr>
            <p:spPr>
              <a:xfrm>
                <a:off x="6126027" y="580373"/>
                <a:ext cx="2151551" cy="461665"/>
              </a:xfrm>
              <a:prstGeom prst="rect">
                <a:avLst/>
              </a:prstGeom>
              <a:noFill/>
            </p:spPr>
            <p:txBody>
              <a:bodyPr wrap="none" rtlCol="0">
                <a:spAutoFit/>
              </a:bodyPr>
              <a:lstStyle/>
              <a:p>
                <a:r>
                  <a:rPr lang="en-US" sz="2400" b="1" dirty="0"/>
                  <a:t>Auto-</a:t>
                </a:r>
                <a:r>
                  <a:rPr lang="en-US" sz="2400" b="1" dirty="0" err="1"/>
                  <a:t>retrato</a:t>
                </a:r>
                <a:r>
                  <a:rPr lang="en-US" sz="2400" b="1" dirty="0"/>
                  <a:t>?</a:t>
                </a:r>
                <a:endParaRPr lang="pt-BR" sz="2400" b="1" dirty="0"/>
              </a:p>
            </p:txBody>
          </p:sp>
          <p:sp>
            <p:nvSpPr>
              <p:cNvPr id="15" name="Title 1"/>
              <p:cNvSpPr txBox="1">
                <a:spLocks/>
              </p:cNvSpPr>
              <p:nvPr/>
            </p:nvSpPr>
            <p:spPr bwMode="auto">
              <a:xfrm>
                <a:off x="5196688" y="869016"/>
                <a:ext cx="3730028" cy="42843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b="1" i="1" dirty="0">
                    <a:latin typeface="Arial" pitchFamily="34" charset="0"/>
                    <a:ea typeface="+mj-ea"/>
                    <a:cs typeface="Arial" pitchFamily="34" charset="0"/>
                  </a:rPr>
                  <a:t>[</a:t>
                </a:r>
                <a:r>
                  <a:rPr kumimoji="0" lang="en-US" sz="1600" b="1" i="1" u="none" strike="noStrike" kern="1200" cap="none" spc="0" normalizeH="0" baseline="0" noProof="0" dirty="0">
                    <a:ln>
                      <a:noFill/>
                    </a:ln>
                    <a:solidFill>
                      <a:schemeClr val="tx1"/>
                    </a:solidFill>
                    <a:effectLst/>
                    <a:uLnTx/>
                    <a:uFillTx/>
                    <a:latin typeface="Arial" pitchFamily="34" charset="0"/>
                    <a:ea typeface="+mj-ea"/>
                    <a:cs typeface="Arial" pitchFamily="34" charset="0"/>
                  </a:rPr>
                  <a:t>Siegfried </a:t>
                </a:r>
                <a:r>
                  <a:rPr kumimoji="0" lang="en-US" sz="1600" b="1" i="1" u="none" strike="noStrike" kern="1200" cap="none" spc="0" normalizeH="0" baseline="0" noProof="0" dirty="0" err="1">
                    <a:ln>
                      <a:noFill/>
                    </a:ln>
                    <a:solidFill>
                      <a:schemeClr val="tx1"/>
                    </a:solidFill>
                    <a:effectLst/>
                    <a:uLnTx/>
                    <a:uFillTx/>
                    <a:latin typeface="Arial" pitchFamily="34" charset="0"/>
                    <a:ea typeface="+mj-ea"/>
                    <a:cs typeface="Arial" pitchFamily="34" charset="0"/>
                  </a:rPr>
                  <a:t>Woldehek</a:t>
                </a:r>
                <a:r>
                  <a:rPr kumimoji="0" lang="en-US" sz="1600" b="1" i="1" u="none" strike="noStrike" kern="1200" cap="none" spc="0" normalizeH="0" baseline="0" noProof="0" dirty="0">
                    <a:ln>
                      <a:noFill/>
                    </a:ln>
                    <a:solidFill>
                      <a:schemeClr val="tx1"/>
                    </a:solidFill>
                    <a:effectLst/>
                    <a:uLnTx/>
                    <a:uFillTx/>
                    <a:latin typeface="Arial" pitchFamily="34" charset="0"/>
                    <a:ea typeface="+mj-ea"/>
                    <a:cs typeface="Arial" pitchFamily="34" charset="0"/>
                  </a:rPr>
                  <a:t> </a:t>
                </a:r>
                <a:r>
                  <a:rPr lang="en-US" sz="1600" b="1" i="1" dirty="0">
                    <a:latin typeface="Arial" pitchFamily="34" charset="0"/>
                    <a:ea typeface="+mj-ea"/>
                    <a:cs typeface="Arial" pitchFamily="34" charset="0"/>
                  </a:rPr>
                  <a:t>(</a:t>
                </a:r>
                <a:r>
                  <a:rPr kumimoji="0" lang="en-US" sz="1600" b="1" i="1" u="none" strike="noStrike" kern="1200" cap="none" spc="0" normalizeH="0" baseline="0" noProof="0" dirty="0">
                    <a:ln>
                      <a:noFill/>
                    </a:ln>
                    <a:solidFill>
                      <a:schemeClr val="tx1"/>
                    </a:solidFill>
                    <a:effectLst/>
                    <a:uLnTx/>
                    <a:uFillTx/>
                    <a:latin typeface="Arial" pitchFamily="34" charset="0"/>
                    <a:ea typeface="+mj-ea"/>
                    <a:cs typeface="Arial" pitchFamily="34" charset="0"/>
                  </a:rPr>
                  <a:t>17/05/2009)]</a:t>
                </a:r>
                <a:endParaRPr kumimoji="0" lang="pt-BR" sz="1600" b="1" i="1"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250" y="1767"/>
            <a:ext cx="7000924" cy="571480"/>
          </a:xfrm>
        </p:spPr>
        <p:txBody>
          <a:bodyPr/>
          <a:lstStyle/>
          <a:p>
            <a:r>
              <a:rPr lang="pt-BR" sz="2400" dirty="0"/>
              <a:t>Madona com Criança - </a:t>
            </a:r>
            <a:r>
              <a:rPr lang="en-US" sz="2400" dirty="0" err="1">
                <a:solidFill>
                  <a:srgbClr val="000000"/>
                </a:solidFill>
                <a:latin typeface="Arial" pitchFamily="34" charset="0"/>
                <a:ea typeface="Times New Roman" pitchFamily="18" charset="0"/>
                <a:cs typeface="Arial" pitchFamily="34" charset="0"/>
              </a:rPr>
              <a:t>Madona</a:t>
            </a:r>
            <a:r>
              <a:rPr lang="en-US" sz="2400" dirty="0">
                <a:solidFill>
                  <a:srgbClr val="000000"/>
                </a:solidFill>
                <a:latin typeface="Arial" pitchFamily="34" charset="0"/>
                <a:ea typeface="Times New Roman" pitchFamily="18" charset="0"/>
                <a:cs typeface="Arial" pitchFamily="34" charset="0"/>
              </a:rPr>
              <a:t> </a:t>
            </a:r>
            <a:r>
              <a:rPr lang="en-US" sz="2400" dirty="0" err="1">
                <a:solidFill>
                  <a:srgbClr val="000000"/>
                </a:solidFill>
                <a:latin typeface="Arial" pitchFamily="34" charset="0"/>
                <a:ea typeface="Times New Roman" pitchFamily="18" charset="0"/>
                <a:cs typeface="Arial" pitchFamily="34" charset="0"/>
              </a:rPr>
              <a:t>Litta</a:t>
            </a:r>
            <a:r>
              <a:rPr lang="en-US" sz="2400" dirty="0">
                <a:solidFill>
                  <a:srgbClr val="000000"/>
                </a:solidFill>
                <a:latin typeface="Arial" pitchFamily="34" charset="0"/>
                <a:ea typeface="Times New Roman" pitchFamily="18" charset="0"/>
                <a:cs typeface="Arial" pitchFamily="34" charset="0"/>
              </a:rPr>
              <a:t> (1490-91)</a:t>
            </a:r>
            <a:endParaRPr lang="pt-BR" sz="2400" dirty="0"/>
          </a:p>
        </p:txBody>
      </p:sp>
      <p:pic>
        <p:nvPicPr>
          <p:cNvPr id="184321" name="Picture 1" descr="C:\Documents and Settings\dktanaka\Meus documentos\Apresentacao\Palestra\Leonardo_da_Vinci\Arte Leonardo\leonardo_litta.jpg"/>
          <p:cNvPicPr>
            <a:picLocks noChangeAspect="1" noChangeArrowheads="1"/>
          </p:cNvPicPr>
          <p:nvPr/>
        </p:nvPicPr>
        <p:blipFill>
          <a:blip r:embed="rId3" cstate="print">
            <a:lum bright="20000" contrast="10000"/>
          </a:blip>
          <a:srcRect/>
          <a:stretch>
            <a:fillRect/>
          </a:stretch>
        </p:blipFill>
        <p:spPr bwMode="auto">
          <a:xfrm>
            <a:off x="629578" y="785794"/>
            <a:ext cx="4442487" cy="5715040"/>
          </a:xfrm>
          <a:prstGeom prst="rect">
            <a:avLst/>
          </a:prstGeom>
          <a:noFill/>
          <a:ln>
            <a:solidFill>
              <a:schemeClr val="accent1"/>
            </a:solidFill>
          </a:ln>
        </p:spPr>
      </p:pic>
      <p:sp>
        <p:nvSpPr>
          <p:cNvPr id="4" name="Rectangle 3"/>
          <p:cNvSpPr/>
          <p:nvPr/>
        </p:nvSpPr>
        <p:spPr>
          <a:xfrm>
            <a:off x="5857884" y="3143248"/>
            <a:ext cx="2357454" cy="642941"/>
          </a:xfrm>
          <a:prstGeom prst="rect">
            <a:avLst/>
          </a:prstGeom>
        </p:spPr>
        <p:txBody>
          <a:bodyPr wrap="square">
            <a:spAutoFit/>
          </a:bodyPr>
          <a:lstStyle/>
          <a:p>
            <a:pPr algn="ctr"/>
            <a:r>
              <a:rPr lang="pt-BR" b="1" dirty="0">
                <a:solidFill>
                  <a:srgbClr val="000000"/>
                </a:solidFill>
                <a:latin typeface="Arial" pitchFamily="34" charset="0"/>
                <a:ea typeface="Times New Roman" pitchFamily="18" charset="0"/>
                <a:cs typeface="Arial" pitchFamily="34" charset="0"/>
              </a:rPr>
              <a:t>Museu </a:t>
            </a:r>
            <a:r>
              <a:rPr lang="pt-BR" b="1" dirty="0" err="1">
                <a:solidFill>
                  <a:srgbClr val="000000"/>
                </a:solidFill>
                <a:latin typeface="Arial" pitchFamily="34" charset="0"/>
                <a:ea typeface="Times New Roman" pitchFamily="18" charset="0"/>
                <a:cs typeface="Arial" pitchFamily="34" charset="0"/>
              </a:rPr>
              <a:t>Hermitage</a:t>
            </a:r>
            <a:r>
              <a:rPr lang="pt-BR" b="1" dirty="0">
                <a:solidFill>
                  <a:srgbClr val="000000"/>
                </a:solidFill>
                <a:latin typeface="Arial" pitchFamily="34" charset="0"/>
                <a:ea typeface="Times New Roman" pitchFamily="18" charset="0"/>
                <a:cs typeface="Arial" pitchFamily="34" charset="0"/>
              </a:rPr>
              <a:t>, São Petersburgo</a:t>
            </a:r>
            <a:endParaRPr lang="pt-BR" dirty="0"/>
          </a:p>
        </p:txBody>
      </p:sp>
      <p:sp>
        <p:nvSpPr>
          <p:cNvPr id="6" name="Rectangle 5"/>
          <p:cNvSpPr/>
          <p:nvPr/>
        </p:nvSpPr>
        <p:spPr>
          <a:xfrm>
            <a:off x="5286380" y="2000240"/>
            <a:ext cx="3643338" cy="923330"/>
          </a:xfrm>
          <a:prstGeom prst="rect">
            <a:avLst/>
          </a:prstGeom>
        </p:spPr>
        <p:txBody>
          <a:bodyPr wrap="square">
            <a:spAutoFit/>
          </a:bodyPr>
          <a:lstStyle/>
          <a:p>
            <a:pPr algn="ctr"/>
            <a:r>
              <a:rPr lang="pt-BR" b="1" dirty="0"/>
              <a:t>42 x 33 cm</a:t>
            </a:r>
            <a:r>
              <a:rPr lang="pt-BR" b="1" baseline="30000" dirty="0"/>
              <a:t>2</a:t>
            </a:r>
            <a:endParaRPr lang="pt-BR" b="1" dirty="0"/>
          </a:p>
          <a:p>
            <a:pPr algn="ctr"/>
            <a:r>
              <a:rPr lang="pt-BR" b="1" dirty="0"/>
              <a:t>Têmpera sobre tela transferido para painel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358" y="19185"/>
            <a:ext cx="7156271" cy="514716"/>
          </a:xfrm>
        </p:spPr>
        <p:txBody>
          <a:bodyPr/>
          <a:lstStyle/>
          <a:p>
            <a:r>
              <a:rPr lang="pt-BR" sz="2400" dirty="0">
                <a:latin typeface="+mn-lt"/>
              </a:rPr>
              <a:t>Retrato de uma Dama </a:t>
            </a:r>
            <a:r>
              <a:rPr lang="en-US" sz="2400" dirty="0">
                <a:latin typeface="+mn-lt"/>
              </a:rPr>
              <a:t>- La Belle </a:t>
            </a:r>
            <a:r>
              <a:rPr lang="en-US" sz="2400" dirty="0" err="1">
                <a:latin typeface="+mn-lt"/>
              </a:rPr>
              <a:t>Ferronnière</a:t>
            </a:r>
            <a:r>
              <a:rPr lang="en-US" sz="2400" dirty="0">
                <a:latin typeface="+mn-lt"/>
              </a:rPr>
              <a:t>  </a:t>
            </a:r>
            <a:r>
              <a:rPr lang="en-US" sz="2000" dirty="0">
                <a:latin typeface="+mn-lt"/>
              </a:rPr>
              <a:t>(1490-95 )</a:t>
            </a:r>
            <a:endParaRPr lang="pt-BR" sz="2000" dirty="0">
              <a:latin typeface="+mn-lt"/>
            </a:endParaRPr>
          </a:p>
        </p:txBody>
      </p:sp>
      <p:pic>
        <p:nvPicPr>
          <p:cNvPr id="3" name="Picture 2" descr="Leonardo3%20-%201490%20La%20Belle%20Ferronniere.jpg"/>
          <p:cNvPicPr>
            <a:picLocks noChangeAspect="1"/>
          </p:cNvPicPr>
          <p:nvPr/>
        </p:nvPicPr>
        <p:blipFill>
          <a:blip r:embed="rId3" cstate="print">
            <a:lum bright="10000" contrast="10000"/>
          </a:blip>
          <a:stretch>
            <a:fillRect/>
          </a:stretch>
        </p:blipFill>
        <p:spPr>
          <a:xfrm>
            <a:off x="857224" y="673635"/>
            <a:ext cx="4000528" cy="5820769"/>
          </a:xfrm>
          <a:prstGeom prst="rect">
            <a:avLst/>
          </a:prstGeom>
        </p:spPr>
      </p:pic>
      <p:sp>
        <p:nvSpPr>
          <p:cNvPr id="4" name="Rectangle 3"/>
          <p:cNvSpPr/>
          <p:nvPr/>
        </p:nvSpPr>
        <p:spPr>
          <a:xfrm>
            <a:off x="4929190" y="2139727"/>
            <a:ext cx="4071966" cy="646331"/>
          </a:xfrm>
          <a:prstGeom prst="rect">
            <a:avLst/>
          </a:prstGeom>
        </p:spPr>
        <p:txBody>
          <a:bodyPr wrap="square">
            <a:spAutoFit/>
          </a:bodyPr>
          <a:lstStyle/>
          <a:p>
            <a:pPr algn="ctr"/>
            <a:r>
              <a:rPr lang="en-US" b="1" dirty="0"/>
              <a:t>63 x 45 cm</a:t>
            </a:r>
            <a:r>
              <a:rPr lang="en-US" b="1" baseline="30000" dirty="0"/>
              <a:t>2 </a:t>
            </a:r>
          </a:p>
          <a:p>
            <a:pPr algn="ctr"/>
            <a:r>
              <a:rPr lang="pt-BR" b="1" dirty="0"/>
              <a:t>Óleo sobre madeira</a:t>
            </a:r>
          </a:p>
        </p:txBody>
      </p:sp>
      <p:sp>
        <p:nvSpPr>
          <p:cNvPr id="6" name="Rectangle 5"/>
          <p:cNvSpPr/>
          <p:nvPr/>
        </p:nvSpPr>
        <p:spPr>
          <a:xfrm>
            <a:off x="5500694" y="3214686"/>
            <a:ext cx="2903359" cy="369332"/>
          </a:xfrm>
          <a:prstGeom prst="rect">
            <a:avLst/>
          </a:prstGeom>
        </p:spPr>
        <p:txBody>
          <a:bodyPr wrap="none">
            <a:spAutoFit/>
          </a:bodyPr>
          <a:lstStyle/>
          <a:p>
            <a:r>
              <a:rPr lang="pt-BR" b="1" dirty="0">
                <a:solidFill>
                  <a:srgbClr val="000000"/>
                </a:solidFill>
                <a:latin typeface="Arial" pitchFamily="34" charset="0"/>
                <a:ea typeface="Times New Roman" pitchFamily="18" charset="0"/>
                <a:cs typeface="Arial" pitchFamily="34" charset="0"/>
              </a:rPr>
              <a:t>Museu</a:t>
            </a:r>
            <a:r>
              <a:rPr lang="en-US" b="1" dirty="0">
                <a:solidFill>
                  <a:srgbClr val="000000"/>
                </a:solidFill>
                <a:latin typeface="Arial" pitchFamily="34" charset="0"/>
                <a:ea typeface="Times New Roman" pitchFamily="18" charset="0"/>
                <a:cs typeface="Arial" pitchFamily="34" charset="0"/>
              </a:rPr>
              <a:t> de Louvre , Paris </a:t>
            </a:r>
            <a:endParaRPr lang="pt-BR" b="1" dirty="0">
              <a:solidFill>
                <a:srgbClr val="000000"/>
              </a:solidFill>
              <a:latin typeface="Arial" pitchFamily="34" charset="0"/>
              <a:ea typeface="Times New Roman" pitchFamily="18"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solidFill>
                  <a:srgbClr val="000000"/>
                </a:solidFill>
                <a:latin typeface="Arial" pitchFamily="34" charset="0"/>
                <a:ea typeface="Times New Roman" pitchFamily="18" charset="0"/>
                <a:cs typeface="Arial" pitchFamily="34" charset="0"/>
              </a:rPr>
              <a:t>A Última Ceia (1498)</a:t>
            </a:r>
            <a:endParaRPr lang="pt-BR" dirty="0"/>
          </a:p>
        </p:txBody>
      </p:sp>
      <p:pic>
        <p:nvPicPr>
          <p:cNvPr id="180225" name="Picture 1" descr="C:\Documents and Settings\dktanaka\Meus documentos\Apresentacao\Palestra\Leonardo_da_Vinci\Arte Leonardo\lastsupper_leonardo.jpg"/>
          <p:cNvPicPr>
            <a:picLocks noChangeAspect="1" noChangeArrowheads="1"/>
          </p:cNvPicPr>
          <p:nvPr/>
        </p:nvPicPr>
        <p:blipFill>
          <a:blip r:embed="rId3" cstate="print">
            <a:lum bright="10000" contrast="10000"/>
          </a:blip>
          <a:srcRect/>
          <a:stretch>
            <a:fillRect/>
          </a:stretch>
        </p:blipFill>
        <p:spPr bwMode="auto">
          <a:xfrm>
            <a:off x="142844" y="1214422"/>
            <a:ext cx="8560832" cy="4500594"/>
          </a:xfrm>
          <a:prstGeom prst="rect">
            <a:avLst/>
          </a:prstGeom>
          <a:noFill/>
          <a:ln>
            <a:solidFill>
              <a:schemeClr val="accent1"/>
            </a:solidFill>
          </a:ln>
        </p:spPr>
      </p:pic>
      <p:sp>
        <p:nvSpPr>
          <p:cNvPr id="4" name="Rectangle 3"/>
          <p:cNvSpPr/>
          <p:nvPr/>
        </p:nvSpPr>
        <p:spPr>
          <a:xfrm>
            <a:off x="1285852" y="6143644"/>
            <a:ext cx="6929486" cy="369332"/>
          </a:xfrm>
          <a:prstGeom prst="rect">
            <a:avLst/>
          </a:prstGeom>
        </p:spPr>
        <p:txBody>
          <a:bodyPr wrap="square">
            <a:spAutoFit/>
          </a:bodyPr>
          <a:lstStyle/>
          <a:p>
            <a:r>
              <a:rPr lang="pt-BR" b="1" dirty="0">
                <a:solidFill>
                  <a:srgbClr val="000000"/>
                </a:solidFill>
                <a:latin typeface="Arial" pitchFamily="34" charset="0"/>
                <a:ea typeface="Times New Roman" pitchFamily="18" charset="0"/>
                <a:cs typeface="Arial" pitchFamily="34" charset="0"/>
              </a:rPr>
              <a:t>Convento  de </a:t>
            </a:r>
            <a:r>
              <a:rPr lang="pt-BR" b="1" i="1" dirty="0">
                <a:solidFill>
                  <a:srgbClr val="000000"/>
                </a:solidFill>
                <a:latin typeface="Arial" pitchFamily="34" charset="0"/>
                <a:ea typeface="Times New Roman" pitchFamily="18" charset="0"/>
                <a:cs typeface="Arial" pitchFamily="34" charset="0"/>
              </a:rPr>
              <a:t>Santa Maria </a:t>
            </a:r>
            <a:r>
              <a:rPr lang="it-IT" b="1" i="1" dirty="0">
                <a:solidFill>
                  <a:srgbClr val="000000"/>
                </a:solidFill>
                <a:latin typeface="Arial" pitchFamily="34" charset="0"/>
                <a:ea typeface="Times New Roman" pitchFamily="18" charset="0"/>
                <a:cs typeface="Arial" pitchFamily="34" charset="0"/>
              </a:rPr>
              <a:t>delle Grazie </a:t>
            </a:r>
            <a:r>
              <a:rPr lang="pt-BR" b="1" dirty="0">
                <a:solidFill>
                  <a:srgbClr val="000000"/>
                </a:solidFill>
                <a:latin typeface="Arial" pitchFamily="34" charset="0"/>
                <a:ea typeface="Times New Roman" pitchFamily="18" charset="0"/>
                <a:cs typeface="Arial" pitchFamily="34" charset="0"/>
              </a:rPr>
              <a:t>(refeitório), Milão</a:t>
            </a:r>
            <a:endParaRPr lang="pt-BR" dirty="0"/>
          </a:p>
        </p:txBody>
      </p:sp>
      <p:sp>
        <p:nvSpPr>
          <p:cNvPr id="6" name="Rectangle 5"/>
          <p:cNvSpPr/>
          <p:nvPr/>
        </p:nvSpPr>
        <p:spPr>
          <a:xfrm>
            <a:off x="2000232" y="5786454"/>
            <a:ext cx="4786346" cy="369332"/>
          </a:xfrm>
          <a:prstGeom prst="rect">
            <a:avLst/>
          </a:prstGeom>
        </p:spPr>
        <p:txBody>
          <a:bodyPr wrap="square">
            <a:spAutoFit/>
          </a:bodyPr>
          <a:lstStyle/>
          <a:p>
            <a:pPr algn="ctr"/>
            <a:r>
              <a:rPr lang="pt-BR" b="1" dirty="0"/>
              <a:t>460 x 880 cm</a:t>
            </a:r>
            <a:r>
              <a:rPr lang="pt-BR" b="1" baseline="30000" dirty="0"/>
              <a:t>2</a:t>
            </a:r>
            <a:r>
              <a:rPr lang="pt-BR" b="1" dirty="0"/>
              <a:t> – Mural - Óleo e têmpera</a:t>
            </a:r>
          </a:p>
        </p:txBody>
      </p:sp>
      <p:sp>
        <p:nvSpPr>
          <p:cNvPr id="7" name="Rectangle 6"/>
          <p:cNvSpPr/>
          <p:nvPr/>
        </p:nvSpPr>
        <p:spPr>
          <a:xfrm>
            <a:off x="2773308" y="455920"/>
            <a:ext cx="3275256" cy="369332"/>
          </a:xfrm>
          <a:prstGeom prst="rect">
            <a:avLst/>
          </a:prstGeom>
        </p:spPr>
        <p:txBody>
          <a:bodyPr wrap="none">
            <a:spAutoFit/>
          </a:bodyPr>
          <a:lstStyle/>
          <a:p>
            <a:r>
              <a:rPr lang="pt-BR" b="1" i="1" dirty="0"/>
              <a:t>(Santa Ceia ou O Cenáculo)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solidFill>
                  <a:srgbClr val="FF0000"/>
                </a:solidFill>
              </a:rPr>
              <a:t>LEONARDO</a:t>
            </a:r>
            <a:r>
              <a:rPr lang="en-US" dirty="0"/>
              <a:t> di </a:t>
            </a:r>
            <a:r>
              <a:rPr lang="en-US" dirty="0" err="1"/>
              <a:t>ser</a:t>
            </a:r>
            <a:r>
              <a:rPr lang="en-US" dirty="0"/>
              <a:t> </a:t>
            </a:r>
            <a:r>
              <a:rPr lang="en-US" dirty="0" err="1"/>
              <a:t>Piero</a:t>
            </a:r>
            <a:r>
              <a:rPr lang="en-US" dirty="0"/>
              <a:t> </a:t>
            </a:r>
            <a:r>
              <a:rPr lang="en-US" dirty="0">
                <a:solidFill>
                  <a:srgbClr val="FF0000"/>
                </a:solidFill>
              </a:rPr>
              <a:t>da VINCI</a:t>
            </a:r>
            <a:endParaRPr lang="pt-BR" dirty="0"/>
          </a:p>
        </p:txBody>
      </p:sp>
      <p:sp>
        <p:nvSpPr>
          <p:cNvPr id="3" name="Content Placeholder 2"/>
          <p:cNvSpPr txBox="1">
            <a:spLocks/>
          </p:cNvSpPr>
          <p:nvPr/>
        </p:nvSpPr>
        <p:spPr bwMode="auto">
          <a:xfrm>
            <a:off x="1416924" y="473955"/>
            <a:ext cx="6286544" cy="428628"/>
          </a:xfrm>
          <a:prstGeom prst="rect">
            <a:avLst/>
          </a:prstGeom>
          <a:noFill/>
          <a:ln w="9525">
            <a:noFill/>
            <a:miter lim="800000"/>
            <a:headEnd/>
            <a:tailEnd/>
          </a:ln>
        </p:spPr>
        <p:txBody>
          <a:bodyPr/>
          <a:lstStyle/>
          <a:p>
            <a:pPr marL="266700" indent="-266700" algn="ctr"/>
            <a:r>
              <a:rPr lang="pt-BR" b="1" dirty="0">
                <a:solidFill>
                  <a:srgbClr val="0033CC"/>
                </a:solidFill>
                <a:cs typeface="Arial" charset="0"/>
              </a:rPr>
              <a:t>Nascimento</a:t>
            </a:r>
            <a:r>
              <a:rPr lang="pt-BR" b="1" dirty="0">
                <a:cs typeface="Arial" charset="0"/>
              </a:rPr>
              <a:t> (Vinci)  -  </a:t>
            </a:r>
            <a:r>
              <a:rPr lang="pt-BR" b="1" dirty="0">
                <a:solidFill>
                  <a:srgbClr val="0033CC"/>
                </a:solidFill>
                <a:cs typeface="Arial" charset="0"/>
              </a:rPr>
              <a:t>15 de abril de 1452 </a:t>
            </a:r>
            <a:r>
              <a:rPr lang="pt-BR" b="1" i="1" dirty="0">
                <a:solidFill>
                  <a:srgbClr val="0033CC"/>
                </a:solidFill>
                <a:cs typeface="Arial" charset="0"/>
              </a:rPr>
              <a:t>(Juliano)</a:t>
            </a:r>
          </a:p>
        </p:txBody>
      </p:sp>
      <p:grpSp>
        <p:nvGrpSpPr>
          <p:cNvPr id="20" name="Grupo 19"/>
          <p:cNvGrpSpPr/>
          <p:nvPr/>
        </p:nvGrpSpPr>
        <p:grpSpPr>
          <a:xfrm>
            <a:off x="142845" y="1032736"/>
            <a:ext cx="8867990" cy="3550149"/>
            <a:chOff x="142845" y="1032736"/>
            <a:chExt cx="8867990" cy="3550149"/>
          </a:xfrm>
        </p:grpSpPr>
        <p:pic>
          <p:nvPicPr>
            <p:cNvPr id="4" name="Picture 7" descr="italia.gif"/>
            <p:cNvPicPr>
              <a:picLocks noChangeAspect="1"/>
            </p:cNvPicPr>
            <p:nvPr/>
          </p:nvPicPr>
          <p:blipFill>
            <a:blip r:embed="rId3" cstate="print">
              <a:lum bright="30000" contrast="30000"/>
            </a:blip>
            <a:srcRect l="2193" r="31378"/>
            <a:stretch>
              <a:fillRect/>
            </a:stretch>
          </p:blipFill>
          <p:spPr bwMode="auto">
            <a:xfrm>
              <a:off x="142845" y="1032736"/>
              <a:ext cx="1998602" cy="3550149"/>
            </a:xfrm>
            <a:prstGeom prst="rect">
              <a:avLst/>
            </a:prstGeom>
            <a:noFill/>
            <a:ln w="9525">
              <a:solidFill>
                <a:schemeClr val="accent1"/>
              </a:solidFill>
              <a:miter lim="800000"/>
              <a:headEnd/>
              <a:tailEnd/>
            </a:ln>
          </p:spPr>
        </p:pic>
        <p:pic>
          <p:nvPicPr>
            <p:cNvPr id="5" name="Picture 2" descr="http://www.leonet.it/comuni/vinci/_im_vinc/cartina.gif"/>
            <p:cNvPicPr>
              <a:picLocks noChangeAspect="1" noChangeArrowheads="1"/>
            </p:cNvPicPr>
            <p:nvPr/>
          </p:nvPicPr>
          <p:blipFill>
            <a:blip r:embed="rId4" cstate="print">
              <a:lum bright="-20000" contrast="40000"/>
            </a:blip>
            <a:srcRect l="2083" b="8929"/>
            <a:stretch>
              <a:fillRect/>
            </a:stretch>
          </p:blipFill>
          <p:spPr bwMode="auto">
            <a:xfrm>
              <a:off x="6793603" y="1032736"/>
              <a:ext cx="2217232" cy="3517302"/>
            </a:xfrm>
            <a:prstGeom prst="rect">
              <a:avLst/>
            </a:prstGeom>
            <a:noFill/>
            <a:ln>
              <a:solidFill>
                <a:schemeClr val="accent1"/>
              </a:solidFill>
            </a:ln>
          </p:spPr>
        </p:pic>
      </p:grpSp>
      <p:grpSp>
        <p:nvGrpSpPr>
          <p:cNvPr id="6" name="Grupo 5"/>
          <p:cNvGrpSpPr/>
          <p:nvPr/>
        </p:nvGrpSpPr>
        <p:grpSpPr>
          <a:xfrm>
            <a:off x="1419" y="4844002"/>
            <a:ext cx="9145379" cy="1799303"/>
            <a:chOff x="107950" y="1061884"/>
            <a:chExt cx="9145379" cy="1799303"/>
          </a:xfrm>
        </p:grpSpPr>
        <p:pic>
          <p:nvPicPr>
            <p:cNvPr id="7" name="Picture 2" descr="It-2011-Vinci-AGA.jpg"/>
            <p:cNvPicPr>
              <a:picLocks noChangeAspect="1"/>
            </p:cNvPicPr>
            <p:nvPr/>
          </p:nvPicPr>
          <p:blipFill>
            <a:blip r:embed="rId5" cstate="print"/>
            <a:srcRect t="26630" b="12071"/>
            <a:stretch>
              <a:fillRect/>
            </a:stretch>
          </p:blipFill>
          <p:spPr bwMode="auto">
            <a:xfrm>
              <a:off x="109329" y="1061884"/>
              <a:ext cx="9144000" cy="1799303"/>
            </a:xfrm>
            <a:prstGeom prst="rect">
              <a:avLst/>
            </a:prstGeom>
            <a:noFill/>
            <a:ln w="9525">
              <a:noFill/>
              <a:miter lim="800000"/>
              <a:headEnd/>
              <a:tailEnd/>
            </a:ln>
          </p:spPr>
        </p:pic>
        <p:sp>
          <p:nvSpPr>
            <p:cNvPr id="8" name="Text Box 13"/>
            <p:cNvSpPr txBox="1">
              <a:spLocks noChangeArrowheads="1"/>
            </p:cNvSpPr>
            <p:nvPr/>
          </p:nvSpPr>
          <p:spPr bwMode="auto">
            <a:xfrm>
              <a:off x="107950" y="1074533"/>
              <a:ext cx="1079500" cy="277812"/>
            </a:xfrm>
            <a:prstGeom prst="rect">
              <a:avLst/>
            </a:prstGeom>
            <a:solidFill>
              <a:srgbClr val="000000">
                <a:alpha val="50195"/>
              </a:srgbClr>
            </a:solidFill>
            <a:ln w="9525">
              <a:noFill/>
              <a:miter lim="800000"/>
              <a:headEnd/>
              <a:tailEnd/>
            </a:ln>
          </p:spPr>
          <p:txBody>
            <a:bodyPr>
              <a:spAutoFit/>
            </a:bodyPr>
            <a:lstStyle/>
            <a:p>
              <a:pPr algn="just"/>
              <a:r>
                <a:rPr lang="en-GB" sz="1200" b="1" i="1" dirty="0">
                  <a:solidFill>
                    <a:srgbClr val="CCECFF"/>
                  </a:solidFill>
                </a:rPr>
                <a:t>Vinci 2011.</a:t>
              </a:r>
              <a:endParaRPr lang="en-GB" sz="1200" b="1" i="1" dirty="0">
                <a:solidFill>
                  <a:schemeClr val="accent1"/>
                </a:solidFill>
              </a:endParaRPr>
            </a:p>
          </p:txBody>
        </p:sp>
      </p:grpSp>
      <p:grpSp>
        <p:nvGrpSpPr>
          <p:cNvPr id="21" name="Grupo 20"/>
          <p:cNvGrpSpPr/>
          <p:nvPr/>
        </p:nvGrpSpPr>
        <p:grpSpPr>
          <a:xfrm>
            <a:off x="2257473" y="1062791"/>
            <a:ext cx="6738314" cy="2542644"/>
            <a:chOff x="2257473" y="1062791"/>
            <a:chExt cx="6738314" cy="2542644"/>
          </a:xfrm>
        </p:grpSpPr>
        <p:sp>
          <p:nvSpPr>
            <p:cNvPr id="16" name="Elipse 15"/>
            <p:cNvSpPr/>
            <p:nvPr/>
          </p:nvSpPr>
          <p:spPr>
            <a:xfrm>
              <a:off x="8250063" y="1068858"/>
              <a:ext cx="745724" cy="4705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8" name="Grupo 17"/>
            <p:cNvGrpSpPr/>
            <p:nvPr/>
          </p:nvGrpSpPr>
          <p:grpSpPr>
            <a:xfrm>
              <a:off x="2257473" y="1062791"/>
              <a:ext cx="5974274" cy="2542644"/>
              <a:chOff x="2290439" y="3982448"/>
              <a:chExt cx="5974274" cy="2542644"/>
            </a:xfrm>
          </p:grpSpPr>
          <p:pic>
            <p:nvPicPr>
              <p:cNvPr id="15" name="Picture 5" descr="C:\Users\dktanaka\Documents\Leonardo\AEP_2013\Figuras\52449_firenze_casa_natale_di_leonardo.jpg"/>
              <p:cNvPicPr>
                <a:picLocks noChangeAspect="1" noChangeArrowheads="1"/>
              </p:cNvPicPr>
              <p:nvPr/>
            </p:nvPicPr>
            <p:blipFill>
              <a:blip r:embed="rId6" cstate="print"/>
              <a:srcRect l="10817" t="10388" r="3836" b="24660"/>
              <a:stretch>
                <a:fillRect/>
              </a:stretch>
            </p:blipFill>
            <p:spPr bwMode="auto">
              <a:xfrm>
                <a:off x="2290439" y="3982448"/>
                <a:ext cx="4385568" cy="2542644"/>
              </a:xfrm>
              <a:prstGeom prst="rect">
                <a:avLst/>
              </a:prstGeom>
              <a:noFill/>
              <a:ln w="28575">
                <a:solidFill>
                  <a:srgbClr val="0070C0"/>
                </a:solidFill>
              </a:ln>
            </p:spPr>
          </p:pic>
          <p:sp>
            <p:nvSpPr>
              <p:cNvPr id="17" name="Seta para a direita 16"/>
              <p:cNvSpPr/>
              <p:nvPr/>
            </p:nvSpPr>
            <p:spPr>
              <a:xfrm rot="10240546">
                <a:off x="6772817" y="4172896"/>
                <a:ext cx="1491896" cy="514905"/>
              </a:xfrm>
              <a:prstGeom prst="rightArrow">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grpSp>
        <p:nvGrpSpPr>
          <p:cNvPr id="22" name="Grupo 21"/>
          <p:cNvGrpSpPr/>
          <p:nvPr/>
        </p:nvGrpSpPr>
        <p:grpSpPr>
          <a:xfrm>
            <a:off x="2402807" y="2778703"/>
            <a:ext cx="6168583" cy="3460519"/>
            <a:chOff x="2402807" y="2778703"/>
            <a:chExt cx="6168583" cy="3460519"/>
          </a:xfrm>
        </p:grpSpPr>
        <p:grpSp>
          <p:nvGrpSpPr>
            <p:cNvPr id="9" name="Grupo 8"/>
            <p:cNvGrpSpPr/>
            <p:nvPr/>
          </p:nvGrpSpPr>
          <p:grpSpPr>
            <a:xfrm>
              <a:off x="2402807" y="3823864"/>
              <a:ext cx="4350058" cy="2415358"/>
              <a:chOff x="2402807" y="2514340"/>
              <a:chExt cx="4350058" cy="2415358"/>
            </a:xfrm>
          </p:grpSpPr>
          <p:sp>
            <p:nvSpPr>
              <p:cNvPr id="11" name="Rectangle 10"/>
              <p:cNvSpPr/>
              <p:nvPr/>
            </p:nvSpPr>
            <p:spPr>
              <a:xfrm>
                <a:off x="2402807" y="2514340"/>
                <a:ext cx="4350058" cy="369332"/>
              </a:xfrm>
              <a:prstGeom prst="rect">
                <a:avLst/>
              </a:prstGeom>
              <a:solidFill>
                <a:schemeClr val="bg1"/>
              </a:solidFill>
              <a:ln>
                <a:noFill/>
              </a:ln>
            </p:spPr>
            <p:txBody>
              <a:bodyPr wrap="square">
                <a:spAutoFit/>
              </a:bodyPr>
              <a:lstStyle/>
              <a:p>
                <a:pPr algn="ctr"/>
                <a:r>
                  <a:rPr lang="en-US" b="1" dirty="0"/>
                  <a:t>http://www.museoleonardiano.it/eng</a:t>
                </a:r>
              </a:p>
            </p:txBody>
          </p:sp>
          <p:sp>
            <p:nvSpPr>
              <p:cNvPr id="12" name="Elipse 11"/>
              <p:cNvSpPr/>
              <p:nvPr/>
            </p:nvSpPr>
            <p:spPr>
              <a:xfrm>
                <a:off x="4922793" y="3757846"/>
                <a:ext cx="905522" cy="11718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Seta para a direita 12"/>
              <p:cNvSpPr/>
              <p:nvPr/>
            </p:nvSpPr>
            <p:spPr>
              <a:xfrm rot="2766153">
                <a:off x="4417001" y="3355845"/>
                <a:ext cx="859252" cy="310718"/>
              </a:xfrm>
              <a:prstGeom prst="rightArrow">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ctangle 9"/>
              <p:cNvSpPr/>
              <p:nvPr/>
            </p:nvSpPr>
            <p:spPr>
              <a:xfrm>
                <a:off x="2949262" y="2825038"/>
                <a:ext cx="3296992" cy="584775"/>
              </a:xfrm>
              <a:prstGeom prst="rect">
                <a:avLst/>
              </a:prstGeom>
              <a:solidFill>
                <a:schemeClr val="bg1"/>
              </a:solidFill>
              <a:ln>
                <a:noFill/>
              </a:ln>
            </p:spPr>
            <p:txBody>
              <a:bodyPr wrap="square">
                <a:spAutoFit/>
              </a:bodyPr>
              <a:lstStyle/>
              <a:p>
                <a:pPr algn="ctr"/>
                <a:r>
                  <a:rPr lang="pt-BR" sz="1600" b="1" dirty="0"/>
                  <a:t>Castello dei Conti Guildi</a:t>
                </a:r>
              </a:p>
              <a:p>
                <a:pPr algn="ctr"/>
                <a:r>
                  <a:rPr lang="pt-BR" sz="1600" b="1" dirty="0" err="1">
                    <a:solidFill>
                      <a:srgbClr val="FF0000"/>
                    </a:solidFill>
                  </a:rPr>
                  <a:t>Museo</a:t>
                </a:r>
                <a:r>
                  <a:rPr lang="pt-BR" sz="1600" b="1" dirty="0">
                    <a:solidFill>
                      <a:srgbClr val="FF0000"/>
                    </a:solidFill>
                  </a:rPr>
                  <a:t> </a:t>
                </a:r>
                <a:r>
                  <a:rPr lang="pt-BR" sz="1600" b="1" dirty="0" err="1">
                    <a:solidFill>
                      <a:srgbClr val="FF0000"/>
                    </a:solidFill>
                  </a:rPr>
                  <a:t>Leonardiano</a:t>
                </a:r>
                <a:r>
                  <a:rPr lang="pt-BR" sz="1600" b="1" dirty="0">
                    <a:solidFill>
                      <a:srgbClr val="FF0000"/>
                    </a:solidFill>
                  </a:rPr>
                  <a:t> Vinci</a:t>
                </a:r>
              </a:p>
            </p:txBody>
          </p:sp>
        </p:grpSp>
        <p:sp>
          <p:nvSpPr>
            <p:cNvPr id="19" name="Elipse 18"/>
            <p:cNvSpPr/>
            <p:nvPr/>
          </p:nvSpPr>
          <p:spPr>
            <a:xfrm>
              <a:off x="7665868" y="2778703"/>
              <a:ext cx="905522" cy="454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25907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Especulação sobre a</a:t>
            </a:r>
            <a:r>
              <a:rPr lang="en-US" dirty="0">
                <a:solidFill>
                  <a:srgbClr val="000000"/>
                </a:solidFill>
                <a:ea typeface="Times New Roman" pitchFamily="18" charset="0"/>
              </a:rPr>
              <a:t> </a:t>
            </a:r>
            <a:r>
              <a:rPr lang="pt-BR" dirty="0">
                <a:solidFill>
                  <a:srgbClr val="000000"/>
                </a:solidFill>
                <a:ea typeface="Times New Roman" pitchFamily="18" charset="0"/>
              </a:rPr>
              <a:t>Última</a:t>
            </a:r>
            <a:r>
              <a:rPr lang="en-US" dirty="0">
                <a:solidFill>
                  <a:srgbClr val="000000"/>
                </a:solidFill>
                <a:ea typeface="Times New Roman" pitchFamily="18" charset="0"/>
              </a:rPr>
              <a:t> </a:t>
            </a:r>
            <a:r>
              <a:rPr lang="pt-BR" dirty="0">
                <a:solidFill>
                  <a:srgbClr val="000000"/>
                </a:solidFill>
                <a:ea typeface="Times New Roman" pitchFamily="18" charset="0"/>
              </a:rPr>
              <a:t>Ceia</a:t>
            </a:r>
            <a:endParaRPr lang="en-US" dirty="0"/>
          </a:p>
        </p:txBody>
      </p:sp>
      <p:sp>
        <p:nvSpPr>
          <p:cNvPr id="10" name="Rectangle 9"/>
          <p:cNvSpPr/>
          <p:nvPr/>
        </p:nvSpPr>
        <p:spPr>
          <a:xfrm>
            <a:off x="1029810" y="571480"/>
            <a:ext cx="4190259" cy="400110"/>
          </a:xfrm>
          <a:prstGeom prst="rect">
            <a:avLst/>
          </a:prstGeom>
        </p:spPr>
        <p:txBody>
          <a:bodyPr wrap="square">
            <a:spAutoFit/>
          </a:bodyPr>
          <a:lstStyle/>
          <a:p>
            <a:r>
              <a:rPr lang="pt-BR" sz="2000" b="1" i="1" dirty="0">
                <a:latin typeface="Arial" pitchFamily="34" charset="0"/>
                <a:ea typeface="+mj-ea"/>
                <a:cs typeface="Arial" pitchFamily="34" charset="0"/>
              </a:rPr>
              <a:t>São João ou Maria </a:t>
            </a:r>
            <a:r>
              <a:rPr lang="pt-BR" sz="2000" b="1" i="1" dirty="0" err="1">
                <a:latin typeface="Arial" pitchFamily="34" charset="0"/>
                <a:ea typeface="+mj-ea"/>
                <a:cs typeface="Arial" pitchFamily="34" charset="0"/>
              </a:rPr>
              <a:t>Magdalena</a:t>
            </a:r>
            <a:r>
              <a:rPr lang="pt-BR" sz="2000" b="1" i="1" dirty="0">
                <a:latin typeface="Arial" pitchFamily="34" charset="0"/>
                <a:ea typeface="+mj-ea"/>
                <a:cs typeface="Arial" pitchFamily="34" charset="0"/>
              </a:rPr>
              <a:t> ? </a:t>
            </a:r>
          </a:p>
        </p:txBody>
      </p:sp>
      <p:pic>
        <p:nvPicPr>
          <p:cNvPr id="15" name="Picture 14" descr="UltimaCeia_pequeno.jpg"/>
          <p:cNvPicPr>
            <a:picLocks noChangeAspect="1"/>
          </p:cNvPicPr>
          <p:nvPr/>
        </p:nvPicPr>
        <p:blipFill>
          <a:blip r:embed="rId3" cstate="print">
            <a:lum contrast="10000"/>
          </a:blip>
          <a:srcRect l="29223" t="42148" r="31923"/>
          <a:stretch>
            <a:fillRect/>
          </a:stretch>
        </p:blipFill>
        <p:spPr>
          <a:xfrm>
            <a:off x="142844" y="1142984"/>
            <a:ext cx="5835076" cy="5000660"/>
          </a:xfrm>
          <a:prstGeom prst="rect">
            <a:avLst/>
          </a:prstGeom>
          <a:ln>
            <a:solidFill>
              <a:schemeClr val="accent1"/>
            </a:solidFill>
          </a:ln>
        </p:spPr>
      </p:pic>
      <p:grpSp>
        <p:nvGrpSpPr>
          <p:cNvPr id="4" name="Group 12"/>
          <p:cNvGrpSpPr/>
          <p:nvPr/>
        </p:nvGrpSpPr>
        <p:grpSpPr>
          <a:xfrm>
            <a:off x="2000232" y="4036795"/>
            <a:ext cx="1658209" cy="1190297"/>
            <a:chOff x="2400050" y="3543670"/>
            <a:chExt cx="1658209" cy="1190297"/>
          </a:xfrm>
        </p:grpSpPr>
        <p:sp>
          <p:nvSpPr>
            <p:cNvPr id="9" name="Left Arrow 8"/>
            <p:cNvSpPr/>
            <p:nvPr/>
          </p:nvSpPr>
          <p:spPr>
            <a:xfrm rot="3260773">
              <a:off x="2072982" y="3905885"/>
              <a:ext cx="1070552" cy="416416"/>
            </a:xfrm>
            <a:prstGeom prst="leftArrow">
              <a:avLst>
                <a:gd name="adj1" fmla="val 29941"/>
                <a:gd name="adj2"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Left Arrow 10"/>
            <p:cNvSpPr/>
            <p:nvPr/>
          </p:nvSpPr>
          <p:spPr>
            <a:xfrm rot="7962663">
              <a:off x="3326916" y="3833087"/>
              <a:ext cx="1020759" cy="441926"/>
            </a:xfrm>
            <a:prstGeom prst="leftArrow">
              <a:avLst>
                <a:gd name="adj1" fmla="val 29941"/>
                <a:gd name="adj2" fmla="val 4257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extBox 11"/>
            <p:cNvSpPr txBox="1"/>
            <p:nvPr/>
          </p:nvSpPr>
          <p:spPr>
            <a:xfrm>
              <a:off x="2500298" y="4364635"/>
              <a:ext cx="1415772" cy="369332"/>
            </a:xfrm>
            <a:prstGeom prst="rect">
              <a:avLst/>
            </a:prstGeom>
            <a:solidFill>
              <a:srgbClr val="FFFF00"/>
            </a:solidFill>
            <a:ln>
              <a:solidFill>
                <a:schemeClr val="tx1"/>
              </a:solidFill>
            </a:ln>
          </p:spPr>
          <p:txBody>
            <a:bodyPr wrap="none" rtlCol="0">
              <a:spAutoFit/>
            </a:bodyPr>
            <a:lstStyle/>
            <a:p>
              <a:r>
                <a:rPr lang="pt-BR" b="1" dirty="0"/>
                <a:t>Manto Real</a:t>
              </a:r>
            </a:p>
          </p:txBody>
        </p:sp>
      </p:grpSp>
      <p:grpSp>
        <p:nvGrpSpPr>
          <p:cNvPr id="14" name="Grupo 13"/>
          <p:cNvGrpSpPr/>
          <p:nvPr/>
        </p:nvGrpSpPr>
        <p:grpSpPr>
          <a:xfrm>
            <a:off x="2071670" y="598788"/>
            <a:ext cx="6874716" cy="5911930"/>
            <a:chOff x="2071670" y="598788"/>
            <a:chExt cx="6874716" cy="5911930"/>
          </a:xfrm>
        </p:grpSpPr>
        <p:grpSp>
          <p:nvGrpSpPr>
            <p:cNvPr id="3" name="Group 7"/>
            <p:cNvGrpSpPr/>
            <p:nvPr/>
          </p:nvGrpSpPr>
          <p:grpSpPr>
            <a:xfrm>
              <a:off x="2071670" y="1165308"/>
              <a:ext cx="6874716" cy="5345410"/>
              <a:chOff x="2071670" y="1165308"/>
              <a:chExt cx="6874716" cy="5345410"/>
            </a:xfrm>
          </p:grpSpPr>
          <p:pic>
            <p:nvPicPr>
              <p:cNvPr id="234499" name="Picture 3" descr="http://www.mlahanas.de/Greeks/Mythology/RM/LedaDaVinci2.jpg"/>
              <p:cNvPicPr>
                <a:picLocks noChangeAspect="1" noChangeArrowheads="1"/>
              </p:cNvPicPr>
              <p:nvPr/>
            </p:nvPicPr>
            <p:blipFill>
              <a:blip r:embed="rId4" cstate="print">
                <a:lum/>
              </a:blip>
              <a:srcRect/>
              <a:stretch>
                <a:fillRect/>
              </a:stretch>
            </p:blipFill>
            <p:spPr bwMode="auto">
              <a:xfrm>
                <a:off x="6286511" y="3761667"/>
                <a:ext cx="2659875" cy="2381977"/>
              </a:xfrm>
              <a:prstGeom prst="rect">
                <a:avLst/>
              </a:prstGeom>
              <a:noFill/>
              <a:ln>
                <a:solidFill>
                  <a:schemeClr val="accent1"/>
                </a:solidFill>
              </a:ln>
            </p:spPr>
          </p:pic>
          <p:pic>
            <p:nvPicPr>
              <p:cNvPr id="234500" name="Picture 4" descr="http://www.mlahanas.de/Greeks/Mythology/RM/LastSupperDaVinci2.jpg"/>
              <p:cNvPicPr>
                <a:picLocks noChangeAspect="1" noChangeArrowheads="1"/>
              </p:cNvPicPr>
              <p:nvPr/>
            </p:nvPicPr>
            <p:blipFill>
              <a:blip r:embed="rId5" cstate="print">
                <a:lum bright="10000" contrast="20000"/>
              </a:blip>
              <a:srcRect/>
              <a:stretch>
                <a:fillRect/>
              </a:stretch>
            </p:blipFill>
            <p:spPr bwMode="auto">
              <a:xfrm>
                <a:off x="6286511" y="1165308"/>
                <a:ext cx="2643207" cy="2478006"/>
              </a:xfrm>
              <a:prstGeom prst="rect">
                <a:avLst/>
              </a:prstGeom>
              <a:noFill/>
              <a:ln>
                <a:solidFill>
                  <a:schemeClr val="accent1"/>
                </a:solidFill>
              </a:ln>
            </p:spPr>
          </p:pic>
          <p:sp>
            <p:nvSpPr>
              <p:cNvPr id="7" name="Rectangle 6"/>
              <p:cNvSpPr/>
              <p:nvPr/>
            </p:nvSpPr>
            <p:spPr>
              <a:xfrm>
                <a:off x="2071670" y="6202941"/>
                <a:ext cx="5000660" cy="307777"/>
              </a:xfrm>
              <a:prstGeom prst="rect">
                <a:avLst/>
              </a:prstGeom>
            </p:spPr>
            <p:txBody>
              <a:bodyPr wrap="square">
                <a:spAutoFit/>
              </a:bodyPr>
              <a:lstStyle/>
              <a:p>
                <a:r>
                  <a:rPr lang="pt-BR" sz="1400" b="1" dirty="0"/>
                  <a:t>[http://www.mlahanas.de/Greeks/Mythology/Leda.html]</a:t>
                </a:r>
              </a:p>
            </p:txBody>
          </p:sp>
        </p:grpSp>
        <p:sp>
          <p:nvSpPr>
            <p:cNvPr id="13" name="Retângulo 12"/>
            <p:cNvSpPr/>
            <p:nvPr/>
          </p:nvSpPr>
          <p:spPr>
            <a:xfrm>
              <a:off x="5019651" y="598788"/>
              <a:ext cx="2826415" cy="369332"/>
            </a:xfrm>
            <a:prstGeom prst="rect">
              <a:avLst/>
            </a:prstGeom>
          </p:spPr>
          <p:txBody>
            <a:bodyPr wrap="none">
              <a:spAutoFit/>
            </a:bodyPr>
            <a:lstStyle/>
            <a:p>
              <a:r>
                <a:rPr lang="pt-BR" b="1" i="1" dirty="0">
                  <a:latin typeface="Arial" pitchFamily="34" charset="0"/>
                  <a:cs typeface="Arial" pitchFamily="34" charset="0"/>
                </a:rPr>
                <a:t>(Semelhança com Leda)</a:t>
              </a:r>
            </a:p>
          </p:txBody>
        </p:sp>
      </p:grpSp>
      <p:sp>
        <p:nvSpPr>
          <p:cNvPr id="5" name="Elipse 4">
            <a:extLst>
              <a:ext uri="{FF2B5EF4-FFF2-40B4-BE49-F238E27FC236}">
                <a16:creationId xmlns:a16="http://schemas.microsoft.com/office/drawing/2014/main" id="{AC8B25CA-96CF-4C1E-8AD3-D13A70E46D7D}"/>
              </a:ext>
            </a:extLst>
          </p:cNvPr>
          <p:cNvSpPr/>
          <p:nvPr/>
        </p:nvSpPr>
        <p:spPr>
          <a:xfrm>
            <a:off x="704818" y="2712155"/>
            <a:ext cx="1341069" cy="17535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C:\Documents and Settings\dktanaka\Meus documentos\Apresentacao\Palestra\Leonardo_da_Vinci\Arte Leonardo\lastsupper_leonardo.jpg"/>
          <p:cNvPicPr>
            <a:picLocks noChangeAspect="1" noChangeArrowheads="1"/>
          </p:cNvPicPr>
          <p:nvPr/>
        </p:nvPicPr>
        <p:blipFill>
          <a:blip r:embed="rId3" cstate="print">
            <a:lum contrast="10000"/>
          </a:blip>
          <a:srcRect/>
          <a:stretch>
            <a:fillRect/>
          </a:stretch>
        </p:blipFill>
        <p:spPr bwMode="auto">
          <a:xfrm>
            <a:off x="142844" y="1187789"/>
            <a:ext cx="8560832" cy="4500594"/>
          </a:xfrm>
          <a:prstGeom prst="rect">
            <a:avLst/>
          </a:prstGeom>
          <a:noFill/>
          <a:ln>
            <a:solidFill>
              <a:schemeClr val="accent1"/>
            </a:solidFill>
          </a:ln>
        </p:spPr>
      </p:pic>
      <p:grpSp>
        <p:nvGrpSpPr>
          <p:cNvPr id="72" name="Group 13"/>
          <p:cNvGrpSpPr/>
          <p:nvPr/>
        </p:nvGrpSpPr>
        <p:grpSpPr>
          <a:xfrm>
            <a:off x="381740" y="3498901"/>
            <a:ext cx="8119906" cy="1082032"/>
            <a:chOff x="435006" y="2930653"/>
            <a:chExt cx="8119906" cy="1082032"/>
          </a:xfrm>
        </p:grpSpPr>
        <p:grpSp>
          <p:nvGrpSpPr>
            <p:cNvPr id="73" name="Group 18"/>
            <p:cNvGrpSpPr/>
            <p:nvPr/>
          </p:nvGrpSpPr>
          <p:grpSpPr>
            <a:xfrm>
              <a:off x="443883" y="2930653"/>
              <a:ext cx="8111029" cy="1082032"/>
              <a:chOff x="443883" y="2930653"/>
              <a:chExt cx="8111029" cy="1082032"/>
            </a:xfrm>
          </p:grpSpPr>
          <p:cxnSp>
            <p:nvCxnSpPr>
              <p:cNvPr id="78" name="Straight Connector 7"/>
              <p:cNvCxnSpPr/>
              <p:nvPr/>
            </p:nvCxnSpPr>
            <p:spPr>
              <a:xfrm flipV="1">
                <a:off x="443883" y="3971929"/>
                <a:ext cx="8111029" cy="407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8"/>
              <p:cNvCxnSpPr/>
              <p:nvPr/>
            </p:nvCxnSpPr>
            <p:spPr>
              <a:xfrm flipV="1">
                <a:off x="451081" y="2930653"/>
                <a:ext cx="8074617" cy="309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4" name="Group 19"/>
            <p:cNvGrpSpPr/>
            <p:nvPr/>
          </p:nvGrpSpPr>
          <p:grpSpPr>
            <a:xfrm>
              <a:off x="435006" y="3194140"/>
              <a:ext cx="8104085" cy="552216"/>
              <a:chOff x="435006" y="3194140"/>
              <a:chExt cx="8104085" cy="552216"/>
            </a:xfrm>
          </p:grpSpPr>
          <p:cxnSp>
            <p:nvCxnSpPr>
              <p:cNvPr id="75" name="Straight Connector 9"/>
              <p:cNvCxnSpPr/>
              <p:nvPr/>
            </p:nvCxnSpPr>
            <p:spPr>
              <a:xfrm flipV="1">
                <a:off x="435006" y="3705728"/>
                <a:ext cx="8104085" cy="40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11"/>
              <p:cNvCxnSpPr/>
              <p:nvPr/>
            </p:nvCxnSpPr>
            <p:spPr>
              <a:xfrm flipV="1">
                <a:off x="453339" y="3194140"/>
                <a:ext cx="8074617" cy="309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12"/>
              <p:cNvCxnSpPr/>
              <p:nvPr/>
            </p:nvCxnSpPr>
            <p:spPr>
              <a:xfrm flipV="1">
                <a:off x="437841" y="3464380"/>
                <a:ext cx="8074617" cy="309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p:txBody>
          <a:bodyPr/>
          <a:lstStyle/>
          <a:p>
            <a:r>
              <a:rPr lang="pt-BR" dirty="0">
                <a:solidFill>
                  <a:srgbClr val="000000"/>
                </a:solidFill>
                <a:latin typeface="Arial" pitchFamily="34" charset="0"/>
                <a:ea typeface="Times New Roman" pitchFamily="18" charset="0"/>
                <a:cs typeface="Arial" pitchFamily="34" charset="0"/>
              </a:rPr>
              <a:t>A Última Ceia (1498)</a:t>
            </a:r>
            <a:endParaRPr lang="pt-BR" dirty="0"/>
          </a:p>
        </p:txBody>
      </p:sp>
      <p:sp>
        <p:nvSpPr>
          <p:cNvPr id="4" name="Rectangle 3"/>
          <p:cNvSpPr/>
          <p:nvPr/>
        </p:nvSpPr>
        <p:spPr>
          <a:xfrm>
            <a:off x="1285852" y="6143644"/>
            <a:ext cx="6929486" cy="369332"/>
          </a:xfrm>
          <a:prstGeom prst="rect">
            <a:avLst/>
          </a:prstGeom>
        </p:spPr>
        <p:txBody>
          <a:bodyPr wrap="square">
            <a:spAutoFit/>
          </a:bodyPr>
          <a:lstStyle/>
          <a:p>
            <a:r>
              <a:rPr lang="pt-BR" b="1" dirty="0">
                <a:solidFill>
                  <a:srgbClr val="000000"/>
                </a:solidFill>
                <a:latin typeface="Arial" pitchFamily="34" charset="0"/>
                <a:ea typeface="Times New Roman" pitchFamily="18" charset="0"/>
                <a:cs typeface="Arial" pitchFamily="34" charset="0"/>
              </a:rPr>
              <a:t>Convento  de </a:t>
            </a:r>
            <a:r>
              <a:rPr lang="pt-BR" b="1" i="1" dirty="0">
                <a:solidFill>
                  <a:srgbClr val="000000"/>
                </a:solidFill>
                <a:latin typeface="Arial" pitchFamily="34" charset="0"/>
                <a:ea typeface="Times New Roman" pitchFamily="18" charset="0"/>
                <a:cs typeface="Arial" pitchFamily="34" charset="0"/>
              </a:rPr>
              <a:t>Santa Maria </a:t>
            </a:r>
            <a:r>
              <a:rPr lang="it-IT" b="1" i="1" dirty="0">
                <a:solidFill>
                  <a:srgbClr val="000000"/>
                </a:solidFill>
                <a:latin typeface="Arial" pitchFamily="34" charset="0"/>
                <a:ea typeface="Times New Roman" pitchFamily="18" charset="0"/>
                <a:cs typeface="Arial" pitchFamily="34" charset="0"/>
              </a:rPr>
              <a:t>delle Grazie </a:t>
            </a:r>
            <a:r>
              <a:rPr lang="pt-BR" b="1" dirty="0">
                <a:solidFill>
                  <a:srgbClr val="000000"/>
                </a:solidFill>
                <a:latin typeface="Arial" pitchFamily="34" charset="0"/>
                <a:ea typeface="Times New Roman" pitchFamily="18" charset="0"/>
                <a:cs typeface="Arial" pitchFamily="34" charset="0"/>
              </a:rPr>
              <a:t>(refeitório), Milão</a:t>
            </a:r>
            <a:endParaRPr lang="pt-BR" dirty="0"/>
          </a:p>
        </p:txBody>
      </p:sp>
      <p:sp>
        <p:nvSpPr>
          <p:cNvPr id="6" name="Rectangle 5"/>
          <p:cNvSpPr/>
          <p:nvPr/>
        </p:nvSpPr>
        <p:spPr>
          <a:xfrm>
            <a:off x="2000232" y="5786454"/>
            <a:ext cx="4786346" cy="369332"/>
          </a:xfrm>
          <a:prstGeom prst="rect">
            <a:avLst/>
          </a:prstGeom>
        </p:spPr>
        <p:txBody>
          <a:bodyPr wrap="square">
            <a:spAutoFit/>
          </a:bodyPr>
          <a:lstStyle/>
          <a:p>
            <a:pPr algn="ctr"/>
            <a:r>
              <a:rPr lang="pt-BR" b="1" dirty="0"/>
              <a:t>460 x 880 cm</a:t>
            </a:r>
            <a:r>
              <a:rPr lang="pt-BR" b="1" baseline="30000" dirty="0"/>
              <a:t>2</a:t>
            </a:r>
            <a:r>
              <a:rPr lang="pt-BR" b="1" dirty="0"/>
              <a:t> – Mural - Óleo e têmpera</a:t>
            </a:r>
          </a:p>
        </p:txBody>
      </p:sp>
      <p:sp>
        <p:nvSpPr>
          <p:cNvPr id="7" name="Rectangle 6"/>
          <p:cNvSpPr/>
          <p:nvPr/>
        </p:nvSpPr>
        <p:spPr>
          <a:xfrm>
            <a:off x="2911131" y="420915"/>
            <a:ext cx="3275256" cy="369332"/>
          </a:xfrm>
          <a:prstGeom prst="rect">
            <a:avLst/>
          </a:prstGeom>
        </p:spPr>
        <p:txBody>
          <a:bodyPr wrap="none">
            <a:spAutoFit/>
          </a:bodyPr>
          <a:lstStyle/>
          <a:p>
            <a:r>
              <a:rPr lang="pt-BR" b="1" i="1" dirty="0"/>
              <a:t>(Santa Ceia ou O Cenáculo) </a:t>
            </a:r>
          </a:p>
        </p:txBody>
      </p:sp>
      <p:grpSp>
        <p:nvGrpSpPr>
          <p:cNvPr id="92" name="Grupo 91"/>
          <p:cNvGrpSpPr/>
          <p:nvPr/>
        </p:nvGrpSpPr>
        <p:grpSpPr>
          <a:xfrm>
            <a:off x="526743" y="3580661"/>
            <a:ext cx="7625917" cy="1056443"/>
            <a:chOff x="526743" y="3580661"/>
            <a:chExt cx="7625917" cy="1056443"/>
          </a:xfrm>
        </p:grpSpPr>
        <p:sp>
          <p:nvSpPr>
            <p:cNvPr id="10" name="Elipse 9"/>
            <p:cNvSpPr/>
            <p:nvPr/>
          </p:nvSpPr>
          <p:spPr>
            <a:xfrm>
              <a:off x="4999608" y="4351540"/>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Elipse 25"/>
            <p:cNvSpPr/>
            <p:nvPr/>
          </p:nvSpPr>
          <p:spPr>
            <a:xfrm>
              <a:off x="526743" y="4539450"/>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Elipse 26"/>
            <p:cNvSpPr/>
            <p:nvPr/>
          </p:nvSpPr>
          <p:spPr>
            <a:xfrm>
              <a:off x="8001740" y="3962401"/>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Elipse 27"/>
            <p:cNvSpPr/>
            <p:nvPr/>
          </p:nvSpPr>
          <p:spPr>
            <a:xfrm>
              <a:off x="7691021" y="3997911"/>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Elipse 28"/>
            <p:cNvSpPr/>
            <p:nvPr/>
          </p:nvSpPr>
          <p:spPr>
            <a:xfrm>
              <a:off x="7602245" y="4219853"/>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Elipse 29"/>
            <p:cNvSpPr/>
            <p:nvPr/>
          </p:nvSpPr>
          <p:spPr>
            <a:xfrm>
              <a:off x="6767745" y="3980156"/>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Elipse 30"/>
            <p:cNvSpPr/>
            <p:nvPr/>
          </p:nvSpPr>
          <p:spPr>
            <a:xfrm>
              <a:off x="5817833" y="4228732"/>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Elipse 31"/>
            <p:cNvSpPr/>
            <p:nvPr/>
          </p:nvSpPr>
          <p:spPr>
            <a:xfrm>
              <a:off x="5942121" y="3855868"/>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lipse 32"/>
            <p:cNvSpPr/>
            <p:nvPr/>
          </p:nvSpPr>
          <p:spPr>
            <a:xfrm>
              <a:off x="5729057" y="3660560"/>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Elipse 33"/>
            <p:cNvSpPr/>
            <p:nvPr/>
          </p:nvSpPr>
          <p:spPr>
            <a:xfrm>
              <a:off x="4965577" y="3580661"/>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Elipse 34"/>
            <p:cNvSpPr/>
            <p:nvPr/>
          </p:nvSpPr>
          <p:spPr>
            <a:xfrm>
              <a:off x="4832412" y="3713826"/>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Elipse 35"/>
            <p:cNvSpPr/>
            <p:nvPr/>
          </p:nvSpPr>
          <p:spPr>
            <a:xfrm>
              <a:off x="3775969" y="4370777"/>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Elipse 36"/>
            <p:cNvSpPr/>
            <p:nvPr/>
          </p:nvSpPr>
          <p:spPr>
            <a:xfrm>
              <a:off x="3456373" y="4290875"/>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Elipse 37"/>
            <p:cNvSpPr/>
            <p:nvPr/>
          </p:nvSpPr>
          <p:spPr>
            <a:xfrm>
              <a:off x="2994734" y="3793725"/>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Elipse 38"/>
            <p:cNvSpPr/>
            <p:nvPr/>
          </p:nvSpPr>
          <p:spPr>
            <a:xfrm>
              <a:off x="2746159" y="4308630"/>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Elipse 39"/>
            <p:cNvSpPr/>
            <p:nvPr/>
          </p:nvSpPr>
          <p:spPr>
            <a:xfrm>
              <a:off x="1956041" y="4246488"/>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Elipse 40"/>
            <p:cNvSpPr/>
            <p:nvPr/>
          </p:nvSpPr>
          <p:spPr>
            <a:xfrm>
              <a:off x="1876148" y="3935768"/>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Elipse 41"/>
            <p:cNvSpPr/>
            <p:nvPr/>
          </p:nvSpPr>
          <p:spPr>
            <a:xfrm>
              <a:off x="2124722" y="3633927"/>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Elipse 42"/>
            <p:cNvSpPr/>
            <p:nvPr/>
          </p:nvSpPr>
          <p:spPr>
            <a:xfrm>
              <a:off x="1494408" y="3980156"/>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Elipse 43"/>
            <p:cNvSpPr/>
            <p:nvPr/>
          </p:nvSpPr>
          <p:spPr>
            <a:xfrm>
              <a:off x="1148178" y="4388530"/>
              <a:ext cx="150920" cy="9765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91" name="Grupo 90"/>
          <p:cNvGrpSpPr/>
          <p:nvPr/>
        </p:nvGrpSpPr>
        <p:grpSpPr>
          <a:xfrm>
            <a:off x="862610" y="4418383"/>
            <a:ext cx="7517910" cy="196789"/>
            <a:chOff x="862610" y="4429958"/>
            <a:chExt cx="7517910" cy="196789"/>
          </a:xfrm>
        </p:grpSpPr>
        <p:grpSp>
          <p:nvGrpSpPr>
            <p:cNvPr id="46" name="Grupo 45"/>
            <p:cNvGrpSpPr/>
            <p:nvPr/>
          </p:nvGrpSpPr>
          <p:grpSpPr>
            <a:xfrm>
              <a:off x="862610" y="4429958"/>
              <a:ext cx="7517910" cy="196789"/>
              <a:chOff x="862610" y="4429958"/>
              <a:chExt cx="7517910" cy="196789"/>
            </a:xfrm>
          </p:grpSpPr>
          <p:sp>
            <p:nvSpPr>
              <p:cNvPr id="9" name="Elipse 8"/>
              <p:cNvSpPr/>
              <p:nvPr/>
            </p:nvSpPr>
            <p:spPr>
              <a:xfrm>
                <a:off x="8229600" y="4429958"/>
                <a:ext cx="150920" cy="97654"/>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lipse 10"/>
              <p:cNvSpPr/>
              <p:nvPr/>
            </p:nvSpPr>
            <p:spPr>
              <a:xfrm>
                <a:off x="7733931" y="4449193"/>
                <a:ext cx="150920" cy="97654"/>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lipse 11"/>
              <p:cNvSpPr/>
              <p:nvPr/>
            </p:nvSpPr>
            <p:spPr>
              <a:xfrm>
                <a:off x="6855042" y="4440317"/>
                <a:ext cx="150920" cy="97654"/>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lipse 12"/>
              <p:cNvSpPr/>
              <p:nvPr/>
            </p:nvSpPr>
            <p:spPr>
              <a:xfrm>
                <a:off x="5896252" y="4475826"/>
                <a:ext cx="150920" cy="97654"/>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lipse 13"/>
              <p:cNvSpPr/>
              <p:nvPr/>
            </p:nvSpPr>
            <p:spPr>
              <a:xfrm>
                <a:off x="5399103" y="4484704"/>
                <a:ext cx="150920" cy="97654"/>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lipse 14"/>
              <p:cNvSpPr/>
              <p:nvPr/>
            </p:nvSpPr>
            <p:spPr>
              <a:xfrm>
                <a:off x="5177159" y="4484704"/>
                <a:ext cx="150920" cy="97654"/>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lipse 15"/>
              <p:cNvSpPr/>
              <p:nvPr/>
            </p:nvSpPr>
            <p:spPr>
              <a:xfrm>
                <a:off x="4786544" y="4493581"/>
                <a:ext cx="150920" cy="97654"/>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Elipse 16"/>
              <p:cNvSpPr/>
              <p:nvPr/>
            </p:nvSpPr>
            <p:spPr>
              <a:xfrm>
                <a:off x="4094085" y="4493581"/>
                <a:ext cx="150920" cy="97654"/>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lipse 17"/>
              <p:cNvSpPr/>
              <p:nvPr/>
            </p:nvSpPr>
            <p:spPr>
              <a:xfrm>
                <a:off x="3730101" y="4511337"/>
                <a:ext cx="150920" cy="97654"/>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lipse 18"/>
              <p:cNvSpPr/>
              <p:nvPr/>
            </p:nvSpPr>
            <p:spPr>
              <a:xfrm>
                <a:off x="3374994" y="4520214"/>
                <a:ext cx="150920" cy="97654"/>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Elipse 19"/>
              <p:cNvSpPr/>
              <p:nvPr/>
            </p:nvSpPr>
            <p:spPr>
              <a:xfrm>
                <a:off x="2735799" y="4511337"/>
                <a:ext cx="150920" cy="97654"/>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lipse 20"/>
              <p:cNvSpPr/>
              <p:nvPr/>
            </p:nvSpPr>
            <p:spPr>
              <a:xfrm>
                <a:off x="2336307" y="4520214"/>
                <a:ext cx="150920" cy="97654"/>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Elipse 21"/>
              <p:cNvSpPr/>
              <p:nvPr/>
            </p:nvSpPr>
            <p:spPr>
              <a:xfrm>
                <a:off x="1998954" y="4511337"/>
                <a:ext cx="150920" cy="97654"/>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Elipse 22"/>
              <p:cNvSpPr/>
              <p:nvPr/>
            </p:nvSpPr>
            <p:spPr>
              <a:xfrm>
                <a:off x="862610" y="4529092"/>
                <a:ext cx="150920" cy="97654"/>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1173329" y="4529093"/>
                <a:ext cx="150920" cy="97654"/>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Elipse 24"/>
              <p:cNvSpPr/>
              <p:nvPr/>
            </p:nvSpPr>
            <p:spPr>
              <a:xfrm>
                <a:off x="7991383" y="4431438"/>
                <a:ext cx="150920" cy="97654"/>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90" name="Elipse 89"/>
            <p:cNvSpPr/>
            <p:nvPr/>
          </p:nvSpPr>
          <p:spPr>
            <a:xfrm>
              <a:off x="1549154" y="4521693"/>
              <a:ext cx="150920" cy="97654"/>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94" name="Rectangle 5"/>
          <p:cNvSpPr/>
          <p:nvPr/>
        </p:nvSpPr>
        <p:spPr>
          <a:xfrm>
            <a:off x="1142976" y="5805994"/>
            <a:ext cx="7156383" cy="738664"/>
          </a:xfrm>
          <a:prstGeom prst="rect">
            <a:avLst/>
          </a:prstGeom>
          <a:solidFill>
            <a:schemeClr val="bg1"/>
          </a:solidFill>
        </p:spPr>
        <p:txBody>
          <a:bodyPr wrap="square">
            <a:spAutoFit/>
          </a:bodyPr>
          <a:lstStyle/>
          <a:p>
            <a:r>
              <a:rPr lang="en-US" b="1" i="1" dirty="0"/>
              <a:t>Giovanni Maria Pala, La </a:t>
            </a:r>
            <a:r>
              <a:rPr lang="en-US" b="1" i="1" dirty="0" err="1"/>
              <a:t>Musica</a:t>
            </a:r>
            <a:r>
              <a:rPr lang="en-US" b="1" i="1" dirty="0"/>
              <a:t> </a:t>
            </a:r>
            <a:r>
              <a:rPr lang="en-US" b="1" i="1" dirty="0" err="1"/>
              <a:t>Celata</a:t>
            </a:r>
            <a:r>
              <a:rPr lang="en-US" b="1" i="1" dirty="0"/>
              <a:t> (</a:t>
            </a:r>
            <a:r>
              <a:rPr lang="en-US" sz="1400" b="1" i="1" dirty="0"/>
              <a:t>A </a:t>
            </a:r>
            <a:r>
              <a:rPr lang="en-US" sz="1400" b="1" i="1" dirty="0" err="1"/>
              <a:t>Música</a:t>
            </a:r>
            <a:r>
              <a:rPr lang="en-US" sz="1400" b="1" i="1" dirty="0"/>
              <a:t> </a:t>
            </a:r>
            <a:r>
              <a:rPr lang="en-US" sz="1400" b="1" i="1" dirty="0" err="1"/>
              <a:t>Oculta</a:t>
            </a:r>
            <a:r>
              <a:rPr lang="en-US" b="1" i="1" dirty="0"/>
              <a:t>) - (11/2007)</a:t>
            </a:r>
          </a:p>
          <a:p>
            <a:pPr algn="ctr"/>
            <a:r>
              <a:rPr lang="pt-BR" sz="1200" b="1" dirty="0"/>
              <a:t>ISBN 978-88-6206-005-9</a:t>
            </a:r>
          </a:p>
          <a:p>
            <a:pPr algn="ctr"/>
            <a:endParaRPr lang="en-US" sz="12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Especulação sobre a</a:t>
            </a:r>
            <a:r>
              <a:rPr lang="en-US" dirty="0">
                <a:solidFill>
                  <a:srgbClr val="000000"/>
                </a:solidFill>
                <a:ea typeface="Times New Roman" pitchFamily="18" charset="0"/>
              </a:rPr>
              <a:t> </a:t>
            </a:r>
            <a:r>
              <a:rPr lang="pt-BR" dirty="0">
                <a:solidFill>
                  <a:srgbClr val="000000"/>
                </a:solidFill>
                <a:ea typeface="Times New Roman" pitchFamily="18" charset="0"/>
              </a:rPr>
              <a:t>Última</a:t>
            </a:r>
            <a:r>
              <a:rPr lang="en-US" dirty="0">
                <a:solidFill>
                  <a:srgbClr val="000000"/>
                </a:solidFill>
                <a:ea typeface="Times New Roman" pitchFamily="18" charset="0"/>
              </a:rPr>
              <a:t> </a:t>
            </a:r>
            <a:r>
              <a:rPr lang="pt-BR" dirty="0">
                <a:solidFill>
                  <a:srgbClr val="000000"/>
                </a:solidFill>
                <a:ea typeface="Times New Roman" pitchFamily="18" charset="0"/>
              </a:rPr>
              <a:t>Ceia</a:t>
            </a:r>
            <a:endParaRPr lang="en-US" dirty="0"/>
          </a:p>
        </p:txBody>
      </p:sp>
      <p:sp>
        <p:nvSpPr>
          <p:cNvPr id="3" name="Rectangle 2"/>
          <p:cNvSpPr/>
          <p:nvPr/>
        </p:nvSpPr>
        <p:spPr>
          <a:xfrm>
            <a:off x="3440157" y="597607"/>
            <a:ext cx="2234907" cy="400110"/>
          </a:xfrm>
          <a:prstGeom prst="rect">
            <a:avLst/>
          </a:prstGeom>
        </p:spPr>
        <p:txBody>
          <a:bodyPr wrap="none">
            <a:spAutoFit/>
          </a:bodyPr>
          <a:lstStyle/>
          <a:p>
            <a:r>
              <a:rPr lang="pt-BR" sz="2000" b="1" i="1" dirty="0">
                <a:latin typeface="Arial" pitchFamily="34" charset="0"/>
                <a:ea typeface="+mj-ea"/>
                <a:cs typeface="Arial" pitchFamily="34" charset="0"/>
              </a:rPr>
              <a:t>La musica </a:t>
            </a:r>
            <a:r>
              <a:rPr lang="pt-BR" sz="2000" b="1" i="1" dirty="0" err="1">
                <a:latin typeface="Arial" pitchFamily="34" charset="0"/>
                <a:ea typeface="+mj-ea"/>
                <a:cs typeface="Arial" pitchFamily="34" charset="0"/>
              </a:rPr>
              <a:t>celata</a:t>
            </a:r>
            <a:endParaRPr lang="pt-BR" sz="2000" b="1" i="1" dirty="0">
              <a:latin typeface="Arial" pitchFamily="34" charset="0"/>
              <a:ea typeface="+mj-ea"/>
              <a:cs typeface="Arial" pitchFamily="34" charset="0"/>
            </a:endParaRPr>
          </a:p>
        </p:txBody>
      </p:sp>
      <p:sp>
        <p:nvSpPr>
          <p:cNvPr id="6" name="Rectangle 5"/>
          <p:cNvSpPr/>
          <p:nvPr/>
        </p:nvSpPr>
        <p:spPr>
          <a:xfrm>
            <a:off x="1214414" y="5929330"/>
            <a:ext cx="7156383" cy="553998"/>
          </a:xfrm>
          <a:prstGeom prst="rect">
            <a:avLst/>
          </a:prstGeom>
        </p:spPr>
        <p:txBody>
          <a:bodyPr wrap="none">
            <a:spAutoFit/>
          </a:bodyPr>
          <a:lstStyle/>
          <a:p>
            <a:r>
              <a:rPr lang="en-US" b="1" i="1" dirty="0"/>
              <a:t>Giovanni Maria Pala, La </a:t>
            </a:r>
            <a:r>
              <a:rPr lang="en-US" b="1" i="1" dirty="0" err="1"/>
              <a:t>Musica</a:t>
            </a:r>
            <a:r>
              <a:rPr lang="en-US" b="1" i="1" dirty="0"/>
              <a:t> </a:t>
            </a:r>
            <a:r>
              <a:rPr lang="en-US" b="1" i="1" dirty="0" err="1"/>
              <a:t>Celata</a:t>
            </a:r>
            <a:r>
              <a:rPr lang="en-US" b="1" i="1" dirty="0"/>
              <a:t> (</a:t>
            </a:r>
            <a:r>
              <a:rPr lang="en-US" sz="1400" b="1" i="1" dirty="0"/>
              <a:t>A </a:t>
            </a:r>
            <a:r>
              <a:rPr lang="en-US" sz="1400" b="1" i="1" dirty="0" err="1"/>
              <a:t>Música</a:t>
            </a:r>
            <a:r>
              <a:rPr lang="en-US" sz="1400" b="1" i="1" dirty="0"/>
              <a:t> </a:t>
            </a:r>
            <a:r>
              <a:rPr lang="en-US" sz="1400" b="1" i="1" dirty="0" err="1"/>
              <a:t>Oculta</a:t>
            </a:r>
            <a:r>
              <a:rPr lang="en-US" b="1" i="1" dirty="0"/>
              <a:t>) - (11/2007)</a:t>
            </a:r>
          </a:p>
          <a:p>
            <a:pPr algn="ctr"/>
            <a:r>
              <a:rPr lang="pt-BR" sz="1200" b="1" dirty="0"/>
              <a:t>ISBN 978-88-6206-005-9</a:t>
            </a:r>
            <a:endParaRPr lang="en-US" sz="1200" b="1" i="1" dirty="0"/>
          </a:p>
        </p:txBody>
      </p:sp>
      <p:pic>
        <p:nvPicPr>
          <p:cNvPr id="4" name="Picture 2" descr="C:\Documents and Settings\dktanaka_2\My Documents\0_Palestra\Villares\Leo_Mus_Ult_ceia\libro-1.jpg"/>
          <p:cNvPicPr>
            <a:picLocks noChangeAspect="1" noChangeArrowheads="1"/>
          </p:cNvPicPr>
          <p:nvPr/>
        </p:nvPicPr>
        <p:blipFill>
          <a:blip r:embed="rId5" cstate="print"/>
          <a:srcRect/>
          <a:stretch>
            <a:fillRect/>
          </a:stretch>
        </p:blipFill>
        <p:spPr bwMode="auto">
          <a:xfrm>
            <a:off x="130843" y="1428736"/>
            <a:ext cx="2940959" cy="4429156"/>
          </a:xfrm>
          <a:prstGeom prst="rect">
            <a:avLst/>
          </a:prstGeom>
          <a:noFill/>
        </p:spPr>
      </p:pic>
      <p:pic>
        <p:nvPicPr>
          <p:cNvPr id="11" name="LaMusica_Celata.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3173142" y="1397740"/>
            <a:ext cx="5905542" cy="4429156"/>
          </a:xfrm>
          <a:prstGeom prst="rect">
            <a:avLst/>
          </a:prstGeom>
        </p:spPr>
      </p:pic>
      <p:sp>
        <p:nvSpPr>
          <p:cNvPr id="12" name="Rectangle 11"/>
          <p:cNvSpPr/>
          <p:nvPr/>
        </p:nvSpPr>
        <p:spPr>
          <a:xfrm>
            <a:off x="1071538" y="916528"/>
            <a:ext cx="7286676" cy="369332"/>
          </a:xfrm>
          <a:prstGeom prst="rect">
            <a:avLst/>
          </a:prstGeom>
        </p:spPr>
        <p:txBody>
          <a:bodyPr wrap="square">
            <a:spAutoFit/>
          </a:bodyPr>
          <a:lstStyle/>
          <a:p>
            <a:pPr algn="ctr"/>
            <a:r>
              <a:rPr lang="pt-BR" b="1" i="1" dirty="0"/>
              <a:t>[http://www.msnbc.msn.com/id/21134540/vp/21754494#21754494]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9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repeatCount="indefinite" fill="remove"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303A83-C0F1-473B-BA2F-286B160E696A}"/>
              </a:ext>
            </a:extLst>
          </p:cNvPr>
          <p:cNvSpPr>
            <a:spLocks noGrp="1"/>
          </p:cNvSpPr>
          <p:nvPr>
            <p:ph type="title"/>
          </p:nvPr>
        </p:nvSpPr>
        <p:spPr/>
        <p:txBody>
          <a:bodyPr/>
          <a:lstStyle/>
          <a:p>
            <a:r>
              <a:rPr lang="pt-PT" dirty="0"/>
              <a:t>Salvador do Mundo (ca 1500)</a:t>
            </a:r>
            <a:endParaRPr lang="pt-BR" dirty="0"/>
          </a:p>
        </p:txBody>
      </p:sp>
      <p:pic>
        <p:nvPicPr>
          <p:cNvPr id="3" name="Imagem 2" descr="https://upload.wikimedia.org/wikipedia/commons/thumb/5/5c/Leonardo_da_Vinci%2C_Salvator_Mundi%2C_c.1500%2C_oil_on_walnut%2C_45.4_%C3%97_65.6_cm.jpg/204px-Leonardo_da_Vinci%2C_Salvator_Mundi%2C_c.1500%2C_oil_on_walnut%2C_45.4_%C3%97_65.6_cm.jpg">
            <a:hlinkClick r:id="rId3" tooltip="&quot;Salvator Mundi (Leonardo da Vinci)&quot;"/>
            <a:extLst>
              <a:ext uri="{FF2B5EF4-FFF2-40B4-BE49-F238E27FC236}">
                <a16:creationId xmlns:a16="http://schemas.microsoft.com/office/drawing/2014/main" id="{211964C1-59DD-4BAF-8F3D-A0CF900105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403" y="736979"/>
            <a:ext cx="4009460" cy="5701457"/>
          </a:xfrm>
          <a:prstGeom prst="rect">
            <a:avLst/>
          </a:prstGeom>
          <a:noFill/>
          <a:ln>
            <a:noFill/>
          </a:ln>
        </p:spPr>
      </p:pic>
      <p:sp>
        <p:nvSpPr>
          <p:cNvPr id="14" name="Rectangle 3">
            <a:extLst>
              <a:ext uri="{FF2B5EF4-FFF2-40B4-BE49-F238E27FC236}">
                <a16:creationId xmlns:a16="http://schemas.microsoft.com/office/drawing/2014/main" id="{4986CCC1-483C-421F-AC7C-1517CF40B53D}"/>
              </a:ext>
            </a:extLst>
          </p:cNvPr>
          <p:cNvSpPr/>
          <p:nvPr/>
        </p:nvSpPr>
        <p:spPr>
          <a:xfrm>
            <a:off x="5653086" y="970434"/>
            <a:ext cx="1915909" cy="646331"/>
          </a:xfrm>
          <a:prstGeom prst="rect">
            <a:avLst/>
          </a:prstGeom>
        </p:spPr>
        <p:txBody>
          <a:bodyPr wrap="none">
            <a:spAutoFit/>
          </a:bodyPr>
          <a:lstStyle/>
          <a:p>
            <a:pPr algn="ctr"/>
            <a:r>
              <a:rPr lang="pt-BR" b="1" dirty="0"/>
              <a:t>(45,4 X 5,6) cm</a:t>
            </a:r>
            <a:r>
              <a:rPr lang="pt-BR" b="1" baseline="30000" dirty="0"/>
              <a:t>2</a:t>
            </a:r>
          </a:p>
          <a:p>
            <a:pPr algn="ctr"/>
            <a:r>
              <a:rPr lang="pt-BR" b="1" dirty="0"/>
              <a:t>Óleo sobre tela</a:t>
            </a:r>
          </a:p>
        </p:txBody>
      </p:sp>
      <p:sp>
        <p:nvSpPr>
          <p:cNvPr id="15" name="Rectangle 3">
            <a:extLst>
              <a:ext uri="{FF2B5EF4-FFF2-40B4-BE49-F238E27FC236}">
                <a16:creationId xmlns:a16="http://schemas.microsoft.com/office/drawing/2014/main" id="{FFFCD38A-DAAA-4328-A7B7-DD1AAED83A7D}"/>
              </a:ext>
            </a:extLst>
          </p:cNvPr>
          <p:cNvSpPr/>
          <p:nvPr/>
        </p:nvSpPr>
        <p:spPr>
          <a:xfrm>
            <a:off x="4487160" y="1661631"/>
            <a:ext cx="4247763" cy="369332"/>
          </a:xfrm>
          <a:prstGeom prst="rect">
            <a:avLst/>
          </a:prstGeom>
        </p:spPr>
        <p:txBody>
          <a:bodyPr wrap="square">
            <a:spAutoFit/>
          </a:bodyPr>
          <a:lstStyle/>
          <a:p>
            <a:pPr algn="ctr"/>
            <a:r>
              <a:rPr lang="pt-BR" b="1" dirty="0">
                <a:solidFill>
                  <a:srgbClr val="FF0000"/>
                </a:solidFill>
              </a:rPr>
              <a:t>Museu de Louvre Abu Dhabi (2017)</a:t>
            </a:r>
          </a:p>
        </p:txBody>
      </p:sp>
      <p:sp>
        <p:nvSpPr>
          <p:cNvPr id="9" name="Retângulo 8">
            <a:extLst>
              <a:ext uri="{FF2B5EF4-FFF2-40B4-BE49-F238E27FC236}">
                <a16:creationId xmlns:a16="http://schemas.microsoft.com/office/drawing/2014/main" id="{BEA594D1-AC42-49AE-9BE5-4AD62290BF53}"/>
              </a:ext>
            </a:extLst>
          </p:cNvPr>
          <p:cNvSpPr/>
          <p:nvPr/>
        </p:nvSpPr>
        <p:spPr>
          <a:xfrm>
            <a:off x="4255338" y="2954293"/>
            <a:ext cx="4811386" cy="3370153"/>
          </a:xfrm>
          <a:prstGeom prst="rect">
            <a:avLst/>
          </a:prstGeom>
        </p:spPr>
        <p:txBody>
          <a:bodyPr wrap="square">
            <a:spAutoFit/>
          </a:bodyPr>
          <a:lstStyle/>
          <a:p>
            <a:pPr marL="285750" indent="-285750">
              <a:buFont typeface="Wingdings" panose="05000000000000000000" pitchFamily="2" charset="2"/>
              <a:buChar char="Ø"/>
            </a:pPr>
            <a:r>
              <a:rPr lang="pt-BR" b="1" dirty="0">
                <a:solidFill>
                  <a:srgbClr val="3333FF"/>
                </a:solidFill>
                <a:latin typeface="Arial" panose="020B0604020202020204" pitchFamily="34" charset="0"/>
                <a:ea typeface="Times New Roman" panose="02020603050405020304" pitchFamily="18" charset="0"/>
                <a:cs typeface="Arial" panose="020B0604020202020204" pitchFamily="34" charset="0"/>
              </a:rPr>
              <a:t>Autenticado por Jacques Frank</a:t>
            </a:r>
            <a:r>
              <a:rPr lang="pt-BR" b="1" dirty="0">
                <a:latin typeface="Arial" panose="020B0604020202020204" pitchFamily="34" charset="0"/>
                <a:ea typeface="Times New Roman" panose="02020603050405020304" pitchFamily="18" charset="0"/>
                <a:cs typeface="Arial" panose="020B0604020202020204" pitchFamily="34" charset="0"/>
              </a:rPr>
              <a:t>, historiador especialista em Leonardo de Paris</a:t>
            </a:r>
          </a:p>
          <a:p>
            <a:pPr marL="285750" indent="-285750">
              <a:spcBef>
                <a:spcPts val="600"/>
              </a:spcBef>
              <a:buFont typeface="Wingdings" panose="05000000000000000000" pitchFamily="2" charset="2"/>
              <a:buChar char="Ø"/>
            </a:pPr>
            <a:r>
              <a:rPr lang="pt-BR" b="1" dirty="0">
                <a:solidFill>
                  <a:srgbClr val="3333FF"/>
                </a:solidFill>
                <a:latin typeface="Arial" panose="020B0604020202020204" pitchFamily="34" charset="0"/>
                <a:cs typeface="Arial" panose="020B0604020202020204" pitchFamily="34" charset="0"/>
              </a:rPr>
              <a:t>Michael Daley</a:t>
            </a:r>
            <a:r>
              <a:rPr lang="pt-BR" b="1" dirty="0">
                <a:latin typeface="Arial" panose="020B0604020202020204" pitchFamily="34" charset="0"/>
                <a:cs typeface="Arial" panose="020B0604020202020204" pitchFamily="34" charset="0"/>
              </a:rPr>
              <a:t>, diretor da </a:t>
            </a:r>
            <a:r>
              <a:rPr lang="pt-BR" b="1" dirty="0" err="1">
                <a:latin typeface="Arial" panose="020B0604020202020204" pitchFamily="34" charset="0"/>
                <a:cs typeface="Arial" panose="020B0604020202020204" pitchFamily="34" charset="0"/>
              </a:rPr>
              <a:t>ArtWatchUK</a:t>
            </a:r>
            <a:r>
              <a:rPr lang="pt-BR" b="1" dirty="0">
                <a:latin typeface="Arial" panose="020B0604020202020204" pitchFamily="34" charset="0"/>
                <a:cs typeface="Arial" panose="020B0604020202020204" pitchFamily="34" charset="0"/>
              </a:rPr>
              <a:t>, </a:t>
            </a:r>
            <a:r>
              <a:rPr lang="pt-BR" b="1" dirty="0">
                <a:solidFill>
                  <a:srgbClr val="3333FF"/>
                </a:solidFill>
                <a:latin typeface="Arial" panose="020B0604020202020204" pitchFamily="34" charset="0"/>
                <a:cs typeface="Arial" panose="020B0604020202020204" pitchFamily="34" charset="0"/>
              </a:rPr>
              <a:t>duvida da autenticidade</a:t>
            </a:r>
          </a:p>
          <a:p>
            <a:pPr marL="285750" indent="-285750">
              <a:spcBef>
                <a:spcPts val="600"/>
              </a:spcBef>
              <a:buFont typeface="Wingdings" panose="05000000000000000000" pitchFamily="2" charset="2"/>
              <a:buChar char="Ø"/>
            </a:pPr>
            <a:r>
              <a:rPr lang="pt-BR" b="1" dirty="0">
                <a:latin typeface="Arial" panose="020B0604020202020204" pitchFamily="34" charset="0"/>
                <a:cs typeface="Arial" panose="020B0604020202020204" pitchFamily="34" charset="0"/>
              </a:rPr>
              <a:t>Leiloado pela </a:t>
            </a:r>
            <a:r>
              <a:rPr lang="pt-BR" b="1" i="1" dirty="0">
                <a:latin typeface="Arial" panose="020B0604020202020204" pitchFamily="34" charset="0"/>
                <a:cs typeface="Arial" panose="020B0604020202020204" pitchFamily="34" charset="0"/>
              </a:rPr>
              <a:t>Casa Christie</a:t>
            </a:r>
            <a:r>
              <a:rPr lang="pt-BR" b="1" dirty="0">
                <a:latin typeface="Arial" panose="020B0604020202020204" pitchFamily="34" charset="0"/>
                <a:cs typeface="Arial" panose="020B0604020202020204" pitchFamily="34" charset="0"/>
              </a:rPr>
              <a:t> de </a:t>
            </a:r>
            <a:r>
              <a:rPr lang="pt-BR" b="1" i="1" dirty="0">
                <a:latin typeface="Arial" panose="020B0604020202020204" pitchFamily="34" charset="0"/>
                <a:cs typeface="Arial" panose="020B0604020202020204" pitchFamily="34" charset="0"/>
              </a:rPr>
              <a:t>Nova York</a:t>
            </a:r>
            <a:r>
              <a:rPr lang="pt-BR" b="1" dirty="0">
                <a:latin typeface="Arial" panose="020B0604020202020204" pitchFamily="34" charset="0"/>
                <a:cs typeface="Arial" panose="020B0604020202020204" pitchFamily="34" charset="0"/>
              </a:rPr>
              <a:t>  em  </a:t>
            </a:r>
            <a:r>
              <a:rPr lang="pt-BR" b="1" dirty="0">
                <a:solidFill>
                  <a:srgbClr val="FF0000"/>
                </a:solidFill>
                <a:latin typeface="Arial" panose="020B0604020202020204" pitchFamily="34" charset="0"/>
                <a:cs typeface="Arial" panose="020B0604020202020204" pitchFamily="34" charset="0"/>
              </a:rPr>
              <a:t>15/11/2017</a:t>
            </a:r>
            <a:r>
              <a:rPr lang="pt-BR" b="1" dirty="0">
                <a:latin typeface="Arial" panose="020B0604020202020204" pitchFamily="34" charset="0"/>
                <a:cs typeface="Arial" panose="020B0604020202020204" pitchFamily="34" charset="0"/>
              </a:rPr>
              <a:t>  por  US$ 450,3 10</a:t>
            </a:r>
            <a:r>
              <a:rPr lang="pt-BR" b="1" baseline="30000" dirty="0">
                <a:latin typeface="Arial" panose="020B0604020202020204" pitchFamily="34" charset="0"/>
                <a:cs typeface="Arial" panose="020B0604020202020204" pitchFamily="34" charset="0"/>
              </a:rPr>
              <a:t>6</a:t>
            </a:r>
          </a:p>
          <a:p>
            <a:pPr marL="285750" indent="-285750">
              <a:buFont typeface="Wingdings" panose="05000000000000000000" pitchFamily="2" charset="2"/>
              <a:buChar char="Ø"/>
            </a:pPr>
            <a:r>
              <a:rPr lang="pt-BR" b="1" dirty="0">
                <a:latin typeface="Arial" panose="020B0604020202020204" pitchFamily="34" charset="0"/>
                <a:cs typeface="Arial" panose="020B0604020202020204" pitchFamily="34" charset="0"/>
              </a:rPr>
              <a:t>Adquirido por príncipe</a:t>
            </a:r>
            <a:r>
              <a:rPr lang="pt-BR" b="1" i="1" dirty="0">
                <a:latin typeface="Arial" panose="020B0604020202020204" pitchFamily="34" charset="0"/>
                <a:cs typeface="Arial" panose="020B0604020202020204" pitchFamily="34" charset="0"/>
              </a:rPr>
              <a:t> </a:t>
            </a:r>
            <a:r>
              <a:rPr lang="pt-BR" b="1" dirty="0">
                <a:latin typeface="Arial" panose="020B0604020202020204" pitchFamily="34" charset="0"/>
                <a:cs typeface="Arial" panose="020B0604020202020204" pitchFamily="34" charset="0"/>
              </a:rPr>
              <a:t>da </a:t>
            </a:r>
            <a:r>
              <a:rPr lang="pt-BR" b="1" i="1" dirty="0">
                <a:latin typeface="Arial" panose="020B0604020202020204" pitchFamily="34" charset="0"/>
                <a:cs typeface="Arial" panose="020B0604020202020204" pitchFamily="34" charset="0"/>
              </a:rPr>
              <a:t>Arábia Saudita</a:t>
            </a:r>
            <a:r>
              <a:rPr lang="pt-BR" b="1" dirty="0">
                <a:latin typeface="Arial" panose="020B0604020202020204" pitchFamily="34" charset="0"/>
                <a:cs typeface="Arial" panose="020B0604020202020204" pitchFamily="34" charset="0"/>
              </a:rPr>
              <a:t>:</a:t>
            </a:r>
          </a:p>
          <a:p>
            <a:pPr marL="720725" algn="just">
              <a:spcBef>
                <a:spcPts val="0"/>
              </a:spcBef>
            </a:pPr>
            <a:r>
              <a:rPr lang="en-US" b="1" i="1" dirty="0">
                <a:solidFill>
                  <a:srgbClr val="3333FF"/>
                </a:solidFill>
                <a:latin typeface="Arial" panose="020B0604020202020204" pitchFamily="34" charset="0"/>
                <a:cs typeface="Arial" panose="020B0604020202020204" pitchFamily="34" charset="0"/>
              </a:rPr>
              <a:t>Bader bin Abdullah bin Mohammed bin Farhan al-Saud</a:t>
            </a:r>
            <a:endParaRPr lang="pt-BR" b="1" dirty="0">
              <a:solidFill>
                <a:srgbClr val="3333FF"/>
              </a:solidFill>
              <a:latin typeface="Arial" panose="020B0604020202020204" pitchFamily="34" charset="0"/>
              <a:ea typeface="Calibri" panose="020F0502020204030204" pitchFamily="34" charset="0"/>
              <a:cs typeface="Arial" panose="020B0604020202020204" pitchFamily="34" charset="0"/>
            </a:endParaRPr>
          </a:p>
        </p:txBody>
      </p:sp>
      <p:sp>
        <p:nvSpPr>
          <p:cNvPr id="6" name="Retângulo 5">
            <a:extLst>
              <a:ext uri="{FF2B5EF4-FFF2-40B4-BE49-F238E27FC236}">
                <a16:creationId xmlns:a16="http://schemas.microsoft.com/office/drawing/2014/main" id="{F1EDEA14-1286-472B-BA7B-8F81BC348365}"/>
              </a:ext>
            </a:extLst>
          </p:cNvPr>
          <p:cNvSpPr/>
          <p:nvPr/>
        </p:nvSpPr>
        <p:spPr>
          <a:xfrm>
            <a:off x="5112912" y="2062972"/>
            <a:ext cx="2987898" cy="646331"/>
          </a:xfrm>
          <a:prstGeom prst="rect">
            <a:avLst/>
          </a:prstGeom>
        </p:spPr>
        <p:txBody>
          <a:bodyPr wrap="square">
            <a:spAutoFit/>
          </a:bodyPr>
          <a:lstStyle/>
          <a:p>
            <a:pPr marL="273050" indent="-273050" algn="r"/>
            <a:r>
              <a:rPr lang="pt-BR" b="1" dirty="0">
                <a:solidFill>
                  <a:srgbClr val="FF0000"/>
                </a:solidFill>
                <a:latin typeface="Arial" panose="020B0604020202020204" pitchFamily="34" charset="0"/>
                <a:ea typeface="Calibri" panose="020F0502020204030204" pitchFamily="34" charset="0"/>
                <a:cs typeface="Arial" panose="020B0604020202020204" pitchFamily="34" charset="0"/>
              </a:rPr>
              <a:t>“Redescoberta” em 2005</a:t>
            </a:r>
          </a:p>
          <a:p>
            <a:pPr marL="720725" indent="-179388" algn="r"/>
            <a:r>
              <a:rPr lang="pt-BR" b="1" dirty="0">
                <a:solidFill>
                  <a:srgbClr val="FF0000"/>
                </a:solidFill>
                <a:latin typeface="Arial" panose="020B0604020202020204" pitchFamily="34" charset="0"/>
                <a:ea typeface="Calibri" panose="020F0502020204030204" pitchFamily="34" charset="0"/>
                <a:cs typeface="Arial" panose="020B0604020202020204" pitchFamily="34" charset="0"/>
              </a:rPr>
              <a:t>Restaurada em 2011</a:t>
            </a:r>
          </a:p>
        </p:txBody>
      </p:sp>
    </p:spTree>
    <p:extLst>
      <p:ext uri="{BB962C8B-B14F-4D97-AF65-F5344CB8AC3E}">
        <p14:creationId xmlns:p14="http://schemas.microsoft.com/office/powerpoint/2010/main" val="5117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303A83-C0F1-473B-BA2F-286B160E696A}"/>
              </a:ext>
            </a:extLst>
          </p:cNvPr>
          <p:cNvSpPr>
            <a:spLocks noGrp="1"/>
          </p:cNvSpPr>
          <p:nvPr>
            <p:ph type="title"/>
          </p:nvPr>
        </p:nvSpPr>
        <p:spPr/>
        <p:txBody>
          <a:bodyPr/>
          <a:lstStyle/>
          <a:p>
            <a:r>
              <a:rPr lang="pt-PT" dirty="0"/>
              <a:t>Salvador do Mundo (ca 1500)</a:t>
            </a:r>
            <a:endParaRPr lang="pt-BR" dirty="0"/>
          </a:p>
        </p:txBody>
      </p:sp>
      <p:pic>
        <p:nvPicPr>
          <p:cNvPr id="3" name="Imagem 2" descr="https://upload.wikimedia.org/wikipedia/commons/thumb/5/5c/Leonardo_da_Vinci%2C_Salvator_Mundi%2C_c.1500%2C_oil_on_walnut%2C_45.4_%C3%97_65.6_cm.jpg/204px-Leonardo_da_Vinci%2C_Salvator_Mundi%2C_c.1500%2C_oil_on_walnut%2C_45.4_%C3%97_65.6_cm.jpg">
            <a:hlinkClick r:id="rId3" tooltip="&quot;Salvator Mundi (Leonardo da Vinci)&quot;"/>
            <a:extLst>
              <a:ext uri="{FF2B5EF4-FFF2-40B4-BE49-F238E27FC236}">
                <a16:creationId xmlns:a16="http://schemas.microsoft.com/office/drawing/2014/main" id="{211964C1-59DD-4BAF-8F3D-A0CF900105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403" y="736979"/>
            <a:ext cx="4009460" cy="5701457"/>
          </a:xfrm>
          <a:prstGeom prst="rect">
            <a:avLst/>
          </a:prstGeom>
          <a:noFill/>
          <a:ln>
            <a:noFill/>
          </a:ln>
        </p:spPr>
      </p:pic>
      <p:sp>
        <p:nvSpPr>
          <p:cNvPr id="14" name="Rectangle 3">
            <a:extLst>
              <a:ext uri="{FF2B5EF4-FFF2-40B4-BE49-F238E27FC236}">
                <a16:creationId xmlns:a16="http://schemas.microsoft.com/office/drawing/2014/main" id="{4986CCC1-483C-421F-AC7C-1517CF40B53D}"/>
              </a:ext>
            </a:extLst>
          </p:cNvPr>
          <p:cNvSpPr/>
          <p:nvPr/>
        </p:nvSpPr>
        <p:spPr>
          <a:xfrm>
            <a:off x="5653086" y="970434"/>
            <a:ext cx="1915909" cy="646331"/>
          </a:xfrm>
          <a:prstGeom prst="rect">
            <a:avLst/>
          </a:prstGeom>
        </p:spPr>
        <p:txBody>
          <a:bodyPr wrap="none">
            <a:spAutoFit/>
          </a:bodyPr>
          <a:lstStyle/>
          <a:p>
            <a:pPr algn="ctr"/>
            <a:r>
              <a:rPr lang="pt-BR" b="1" dirty="0"/>
              <a:t>(45,4 X 5,6) cm</a:t>
            </a:r>
            <a:r>
              <a:rPr lang="pt-BR" b="1" baseline="30000" dirty="0"/>
              <a:t>2</a:t>
            </a:r>
          </a:p>
          <a:p>
            <a:pPr algn="ctr"/>
            <a:r>
              <a:rPr lang="pt-BR" b="1" dirty="0"/>
              <a:t>Óleo sobre tela</a:t>
            </a:r>
          </a:p>
        </p:txBody>
      </p:sp>
      <p:sp>
        <p:nvSpPr>
          <p:cNvPr id="15" name="Rectangle 3">
            <a:extLst>
              <a:ext uri="{FF2B5EF4-FFF2-40B4-BE49-F238E27FC236}">
                <a16:creationId xmlns:a16="http://schemas.microsoft.com/office/drawing/2014/main" id="{FFFCD38A-DAAA-4328-A7B7-DD1AAED83A7D}"/>
              </a:ext>
            </a:extLst>
          </p:cNvPr>
          <p:cNvSpPr/>
          <p:nvPr/>
        </p:nvSpPr>
        <p:spPr>
          <a:xfrm>
            <a:off x="4487160" y="1661631"/>
            <a:ext cx="4247763" cy="369332"/>
          </a:xfrm>
          <a:prstGeom prst="rect">
            <a:avLst/>
          </a:prstGeom>
        </p:spPr>
        <p:txBody>
          <a:bodyPr wrap="square">
            <a:spAutoFit/>
          </a:bodyPr>
          <a:lstStyle/>
          <a:p>
            <a:pPr algn="ctr"/>
            <a:r>
              <a:rPr lang="pt-BR" b="1" dirty="0">
                <a:solidFill>
                  <a:srgbClr val="FF0000"/>
                </a:solidFill>
              </a:rPr>
              <a:t>Museu de Louvre Abu Dhabi (2017)</a:t>
            </a:r>
          </a:p>
        </p:txBody>
      </p:sp>
      <p:sp>
        <p:nvSpPr>
          <p:cNvPr id="9" name="Retângulo 8">
            <a:extLst>
              <a:ext uri="{FF2B5EF4-FFF2-40B4-BE49-F238E27FC236}">
                <a16:creationId xmlns:a16="http://schemas.microsoft.com/office/drawing/2014/main" id="{BEA594D1-AC42-49AE-9BE5-4AD62290BF53}"/>
              </a:ext>
            </a:extLst>
          </p:cNvPr>
          <p:cNvSpPr/>
          <p:nvPr/>
        </p:nvSpPr>
        <p:spPr>
          <a:xfrm>
            <a:off x="4371249" y="3745907"/>
            <a:ext cx="4656840" cy="2708434"/>
          </a:xfrm>
          <a:prstGeom prst="rect">
            <a:avLst/>
          </a:prstGeom>
        </p:spPr>
        <p:txBody>
          <a:bodyPr wrap="square">
            <a:spAutoFit/>
          </a:bodyPr>
          <a:lstStyle/>
          <a:p>
            <a:r>
              <a:rPr lang="en-US" sz="2000" b="1" dirty="0"/>
              <a:t>Mon 3 Sep 2018</a:t>
            </a:r>
          </a:p>
          <a:p>
            <a:endParaRPr lang="en-US" sz="800" b="1" dirty="0"/>
          </a:p>
          <a:p>
            <a:r>
              <a:rPr lang="en-US" sz="2000" b="1" dirty="0"/>
              <a:t>The Louvre Abu Dhabi has </a:t>
            </a:r>
            <a:r>
              <a:rPr lang="en-US" sz="2000" b="1" i="1" dirty="0">
                <a:solidFill>
                  <a:srgbClr val="FF0000"/>
                </a:solidFill>
              </a:rPr>
              <a:t>indefinitely postponed </a:t>
            </a:r>
            <a:r>
              <a:rPr lang="en-US" sz="2000" b="1" dirty="0"/>
              <a:t>the unveiling of Leonardo da Vinci’s </a:t>
            </a:r>
            <a:r>
              <a:rPr lang="en-US" sz="2000" b="1" dirty="0" err="1"/>
              <a:t>Salvator</a:t>
            </a:r>
            <a:r>
              <a:rPr lang="en-US" sz="2000" b="1" dirty="0"/>
              <a:t> Mundi, the world’s most expensive painting, which has been the subject of </a:t>
            </a:r>
            <a:r>
              <a:rPr lang="en-US" sz="2000" b="1" dirty="0">
                <a:solidFill>
                  <a:srgbClr val="0070C0"/>
                </a:solidFill>
              </a:rPr>
              <a:t>intense speculation </a:t>
            </a:r>
            <a:r>
              <a:rPr lang="en-US" sz="2000" b="1" dirty="0"/>
              <a:t>over its acquisition and </a:t>
            </a:r>
            <a:r>
              <a:rPr lang="en-US" sz="2000" b="1" dirty="0">
                <a:solidFill>
                  <a:srgbClr val="0070C0"/>
                </a:solidFill>
              </a:rPr>
              <a:t>authenticity</a:t>
            </a:r>
            <a:r>
              <a:rPr lang="en-US" sz="2000" b="1" dirty="0"/>
              <a:t> </a:t>
            </a:r>
            <a:endParaRPr lang="pt-BR" sz="2000" b="1" dirty="0">
              <a:solidFill>
                <a:srgbClr val="3333FF"/>
              </a:solidFill>
              <a:latin typeface="Arial" panose="020B0604020202020204" pitchFamily="34" charset="0"/>
              <a:ea typeface="Calibri" panose="020F0502020204030204" pitchFamily="34" charset="0"/>
              <a:cs typeface="Arial" panose="020B0604020202020204" pitchFamily="34" charset="0"/>
            </a:endParaRPr>
          </a:p>
        </p:txBody>
      </p:sp>
      <p:sp>
        <p:nvSpPr>
          <p:cNvPr id="6" name="Retângulo 5">
            <a:extLst>
              <a:ext uri="{FF2B5EF4-FFF2-40B4-BE49-F238E27FC236}">
                <a16:creationId xmlns:a16="http://schemas.microsoft.com/office/drawing/2014/main" id="{F1EDEA14-1286-472B-BA7B-8F81BC348365}"/>
              </a:ext>
            </a:extLst>
          </p:cNvPr>
          <p:cNvSpPr/>
          <p:nvPr/>
        </p:nvSpPr>
        <p:spPr>
          <a:xfrm>
            <a:off x="5112912" y="2062972"/>
            <a:ext cx="2987898" cy="646331"/>
          </a:xfrm>
          <a:prstGeom prst="rect">
            <a:avLst/>
          </a:prstGeom>
        </p:spPr>
        <p:txBody>
          <a:bodyPr wrap="square">
            <a:spAutoFit/>
          </a:bodyPr>
          <a:lstStyle/>
          <a:p>
            <a:pPr marL="273050" indent="-273050" algn="r"/>
            <a:r>
              <a:rPr lang="pt-BR" b="1" dirty="0">
                <a:solidFill>
                  <a:srgbClr val="FF0000"/>
                </a:solidFill>
                <a:latin typeface="Arial" panose="020B0604020202020204" pitchFamily="34" charset="0"/>
                <a:ea typeface="Calibri" panose="020F0502020204030204" pitchFamily="34" charset="0"/>
                <a:cs typeface="Arial" panose="020B0604020202020204" pitchFamily="34" charset="0"/>
              </a:rPr>
              <a:t>“Redescoberta” em 2005</a:t>
            </a:r>
          </a:p>
          <a:p>
            <a:pPr marL="720725" indent="-179388" algn="r"/>
            <a:r>
              <a:rPr lang="pt-BR" b="1" dirty="0">
                <a:solidFill>
                  <a:srgbClr val="FF0000"/>
                </a:solidFill>
                <a:latin typeface="Arial" panose="020B0604020202020204" pitchFamily="34" charset="0"/>
                <a:ea typeface="Calibri" panose="020F0502020204030204" pitchFamily="34" charset="0"/>
                <a:cs typeface="Arial" panose="020B0604020202020204" pitchFamily="34" charset="0"/>
              </a:rPr>
              <a:t>Restaurada em 2011</a:t>
            </a:r>
          </a:p>
        </p:txBody>
      </p:sp>
      <p:sp>
        <p:nvSpPr>
          <p:cNvPr id="4" name="Retângulo 3">
            <a:extLst>
              <a:ext uri="{FF2B5EF4-FFF2-40B4-BE49-F238E27FC236}">
                <a16:creationId xmlns:a16="http://schemas.microsoft.com/office/drawing/2014/main" id="{94759FD8-E5F5-4399-AE9C-9B2BE826598A}"/>
              </a:ext>
            </a:extLst>
          </p:cNvPr>
          <p:cNvSpPr/>
          <p:nvPr/>
        </p:nvSpPr>
        <p:spPr>
          <a:xfrm rot="18436756">
            <a:off x="-288053" y="3305792"/>
            <a:ext cx="5044472" cy="863250"/>
          </a:xfrm>
          <a:prstGeom prst="rect">
            <a:avLst/>
          </a:prstGeom>
          <a:solidFill>
            <a:schemeClr val="bg1"/>
          </a:solidFill>
        </p:spPr>
        <p:txBody>
          <a:bodyPr wrap="square">
            <a:spAutoFit/>
          </a:bodyPr>
          <a:lstStyle/>
          <a:p>
            <a:pPr algn="ctr">
              <a:lnSpc>
                <a:spcPct val="107000"/>
              </a:lnSpc>
              <a:spcAft>
                <a:spcPts val="800"/>
              </a:spcAft>
            </a:pPr>
            <a:r>
              <a:rPr lang="en-US" sz="2400" b="1" kern="1800">
                <a:latin typeface="Times New Roman" panose="02020603050405020304" pitchFamily="18" charset="0"/>
                <a:ea typeface="Times New Roman" panose="02020603050405020304" pitchFamily="18" charset="0"/>
                <a:cs typeface="Times New Roman" panose="02020603050405020304" pitchFamily="18" charset="0"/>
              </a:rPr>
              <a:t>Louvre Abu Dhabi </a:t>
            </a:r>
            <a:r>
              <a:rPr lang="en-US" sz="2400" b="1" kern="1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postpones </a:t>
            </a:r>
            <a:r>
              <a:rPr lang="en-US" sz="2400" b="1" kern="1800">
                <a:latin typeface="Times New Roman" panose="02020603050405020304" pitchFamily="18" charset="0"/>
                <a:ea typeface="Times New Roman" panose="02020603050405020304" pitchFamily="18" charset="0"/>
                <a:cs typeface="Times New Roman" panose="02020603050405020304" pitchFamily="18" charset="0"/>
              </a:rPr>
              <a:t>display of Leonardo's Salvator Mundi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m 9">
            <a:extLst>
              <a:ext uri="{FF2B5EF4-FFF2-40B4-BE49-F238E27FC236}">
                <a16:creationId xmlns:a16="http://schemas.microsoft.com/office/drawing/2014/main" id="{EEC65D71-D82E-442A-AEED-1FBFF1855F8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577920" y="3008543"/>
            <a:ext cx="2243498" cy="646331"/>
          </a:xfrm>
          <a:prstGeom prst="rect">
            <a:avLst/>
          </a:prstGeom>
          <a:noFill/>
          <a:ln>
            <a:noFill/>
          </a:ln>
        </p:spPr>
      </p:pic>
    </p:spTree>
    <p:extLst>
      <p:ext uri="{BB962C8B-B14F-4D97-AF65-F5344CB8AC3E}">
        <p14:creationId xmlns:p14="http://schemas.microsoft.com/office/powerpoint/2010/main" val="3774435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pt-BR" dirty="0"/>
              <a:t>Madona</a:t>
            </a:r>
            <a:r>
              <a:rPr lang="en-US" dirty="0"/>
              <a:t> do Fuso(1501) </a:t>
            </a:r>
            <a:endParaRPr lang="pt-BR" dirty="0"/>
          </a:p>
        </p:txBody>
      </p:sp>
      <p:sp>
        <p:nvSpPr>
          <p:cNvPr id="5" name="Rectangle 4"/>
          <p:cNvSpPr/>
          <p:nvPr/>
        </p:nvSpPr>
        <p:spPr>
          <a:xfrm>
            <a:off x="5143504" y="2428868"/>
            <a:ext cx="3286148" cy="646331"/>
          </a:xfrm>
          <a:prstGeom prst="rect">
            <a:avLst/>
          </a:prstGeom>
        </p:spPr>
        <p:txBody>
          <a:bodyPr wrap="square">
            <a:spAutoFit/>
          </a:bodyPr>
          <a:lstStyle/>
          <a:p>
            <a:pPr algn="ctr"/>
            <a:r>
              <a:rPr lang="en-US" b="1" dirty="0"/>
              <a:t>48.3 x 36.9 cm</a:t>
            </a:r>
            <a:r>
              <a:rPr lang="en-US" b="1" baseline="30000" dirty="0"/>
              <a:t>2</a:t>
            </a:r>
          </a:p>
          <a:p>
            <a:pPr algn="ctr"/>
            <a:r>
              <a:rPr lang="pt-BR" b="1" dirty="0"/>
              <a:t>Óleo sobre madeira</a:t>
            </a:r>
          </a:p>
        </p:txBody>
      </p:sp>
      <p:sp>
        <p:nvSpPr>
          <p:cNvPr id="7" name="Rectangle 6"/>
          <p:cNvSpPr/>
          <p:nvPr/>
        </p:nvSpPr>
        <p:spPr>
          <a:xfrm>
            <a:off x="5214942" y="3714752"/>
            <a:ext cx="3433569" cy="369332"/>
          </a:xfrm>
          <a:prstGeom prst="rect">
            <a:avLst/>
          </a:prstGeom>
        </p:spPr>
        <p:txBody>
          <a:bodyPr wrap="none">
            <a:spAutoFit/>
          </a:bodyPr>
          <a:lstStyle/>
          <a:p>
            <a:r>
              <a:rPr lang="pt-BR" b="1" dirty="0"/>
              <a:t>Coleção Particular, Nova York</a:t>
            </a:r>
          </a:p>
        </p:txBody>
      </p:sp>
      <p:sp>
        <p:nvSpPr>
          <p:cNvPr id="8" name="Rectangle 7"/>
          <p:cNvSpPr/>
          <p:nvPr/>
        </p:nvSpPr>
        <p:spPr>
          <a:xfrm>
            <a:off x="4929222" y="4786322"/>
            <a:ext cx="4143372" cy="923330"/>
          </a:xfrm>
          <a:prstGeom prst="rect">
            <a:avLst/>
          </a:prstGeom>
        </p:spPr>
        <p:txBody>
          <a:bodyPr wrap="square">
            <a:spAutoFit/>
          </a:bodyPr>
          <a:lstStyle/>
          <a:p>
            <a:pPr algn="ctr"/>
            <a:r>
              <a:rPr lang="pt-BR" b="1" dirty="0"/>
              <a:t>Atribuído a Leonardo mas alguns acreditam que seja de um dos seus auxiliares</a:t>
            </a:r>
          </a:p>
        </p:txBody>
      </p:sp>
      <p:pic>
        <p:nvPicPr>
          <p:cNvPr id="2050" name="Picture 2" descr="C:\Documents and Settings\dktanaka\Meus documentos\Palestra\Pirelli_Seminario\madonnayarnwinderlansdowne.jpg"/>
          <p:cNvPicPr>
            <a:picLocks noChangeAspect="1" noChangeArrowheads="1"/>
          </p:cNvPicPr>
          <p:nvPr/>
        </p:nvPicPr>
        <p:blipFill>
          <a:blip r:embed="rId3" cstate="print"/>
          <a:srcRect/>
          <a:stretch>
            <a:fillRect/>
          </a:stretch>
        </p:blipFill>
        <p:spPr bwMode="auto">
          <a:xfrm>
            <a:off x="541643" y="928670"/>
            <a:ext cx="4030357" cy="5505467"/>
          </a:xfrm>
          <a:prstGeom prst="rect">
            <a:avLst/>
          </a:prstGeom>
          <a:noFill/>
          <a:ln>
            <a:solidFill>
              <a:srgbClr val="339966"/>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055" y="-6942"/>
            <a:ext cx="7112037" cy="571480"/>
          </a:xfrm>
        </p:spPr>
        <p:txBody>
          <a:bodyPr/>
          <a:lstStyle/>
          <a:p>
            <a:r>
              <a:rPr lang="pt-BR" dirty="0">
                <a:latin typeface="+mn-lt"/>
              </a:rPr>
              <a:t>Virgem e a Criança com Saint’ Ana (1510-13)</a:t>
            </a:r>
          </a:p>
        </p:txBody>
      </p:sp>
      <p:pic>
        <p:nvPicPr>
          <p:cNvPr id="4" name="Picture 3" descr="Leonardo3%20-%201510%20Santa%20Anna.jpg"/>
          <p:cNvPicPr>
            <a:picLocks noChangeAspect="1"/>
          </p:cNvPicPr>
          <p:nvPr/>
        </p:nvPicPr>
        <p:blipFill>
          <a:blip r:embed="rId3" cstate="print"/>
          <a:stretch>
            <a:fillRect/>
          </a:stretch>
        </p:blipFill>
        <p:spPr>
          <a:xfrm>
            <a:off x="822573" y="642918"/>
            <a:ext cx="3892303" cy="5857916"/>
          </a:xfrm>
          <a:prstGeom prst="rect">
            <a:avLst/>
          </a:prstGeom>
          <a:ln>
            <a:solidFill>
              <a:schemeClr val="tx1"/>
            </a:solidFill>
          </a:ln>
        </p:spPr>
      </p:pic>
      <p:sp>
        <p:nvSpPr>
          <p:cNvPr id="5" name="Rectangle 4"/>
          <p:cNvSpPr/>
          <p:nvPr/>
        </p:nvSpPr>
        <p:spPr>
          <a:xfrm>
            <a:off x="5786446" y="2143116"/>
            <a:ext cx="2339102" cy="646331"/>
          </a:xfrm>
          <a:prstGeom prst="rect">
            <a:avLst/>
          </a:prstGeom>
        </p:spPr>
        <p:txBody>
          <a:bodyPr wrap="none">
            <a:spAutoFit/>
          </a:bodyPr>
          <a:lstStyle/>
          <a:p>
            <a:pPr algn="ctr"/>
            <a:r>
              <a:rPr lang="en-US" b="1" dirty="0"/>
              <a:t>168 x 130 cm</a:t>
            </a:r>
            <a:r>
              <a:rPr lang="en-US" b="1" baseline="30000" dirty="0"/>
              <a:t>2</a:t>
            </a:r>
          </a:p>
          <a:p>
            <a:pPr algn="ctr"/>
            <a:r>
              <a:rPr lang="pt-BR" b="1" dirty="0"/>
              <a:t>Óleo</a:t>
            </a:r>
            <a:r>
              <a:rPr lang="en-US" b="1" dirty="0"/>
              <a:t> </a:t>
            </a:r>
            <a:r>
              <a:rPr lang="pt-BR" b="1" dirty="0"/>
              <a:t>sobre</a:t>
            </a:r>
            <a:r>
              <a:rPr lang="en-US" b="1" dirty="0"/>
              <a:t> </a:t>
            </a:r>
            <a:r>
              <a:rPr lang="pt-BR" b="1" dirty="0"/>
              <a:t>madeira</a:t>
            </a:r>
          </a:p>
        </p:txBody>
      </p:sp>
      <p:sp>
        <p:nvSpPr>
          <p:cNvPr id="6" name="Rectangle 5"/>
          <p:cNvSpPr/>
          <p:nvPr/>
        </p:nvSpPr>
        <p:spPr>
          <a:xfrm>
            <a:off x="5500694" y="3143248"/>
            <a:ext cx="2903359" cy="369332"/>
          </a:xfrm>
          <a:prstGeom prst="rect">
            <a:avLst/>
          </a:prstGeom>
        </p:spPr>
        <p:txBody>
          <a:bodyPr wrap="none">
            <a:spAutoFit/>
          </a:bodyPr>
          <a:lstStyle/>
          <a:p>
            <a:r>
              <a:rPr lang="pt-BR" b="1" dirty="0">
                <a:solidFill>
                  <a:srgbClr val="000000"/>
                </a:solidFill>
                <a:latin typeface="Arial" pitchFamily="34" charset="0"/>
                <a:ea typeface="Times New Roman" pitchFamily="18" charset="0"/>
                <a:cs typeface="Arial" pitchFamily="34" charset="0"/>
              </a:rPr>
              <a:t>Museu</a:t>
            </a:r>
            <a:r>
              <a:rPr lang="en-US" b="1" dirty="0">
                <a:solidFill>
                  <a:srgbClr val="000000"/>
                </a:solidFill>
                <a:latin typeface="Arial" pitchFamily="34" charset="0"/>
                <a:ea typeface="Times New Roman" pitchFamily="18" charset="0"/>
                <a:cs typeface="Arial" pitchFamily="34" charset="0"/>
              </a:rPr>
              <a:t> de Louvre , Paris </a:t>
            </a:r>
            <a:endParaRPr lang="pt-BR" b="1" dirty="0">
              <a:solidFill>
                <a:srgbClr val="000000"/>
              </a:solidFill>
              <a:latin typeface="Arial" pitchFamily="34" charset="0"/>
              <a:ea typeface="Times New Roman" pitchFamily="18" charset="0"/>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 descr="C:\Documents and Settings\dktanaka\Meus documentos\Apresentacao\Palestra\Leonardo_da_Vinci\Arte Leonardo\anghiari.jpg"/>
          <p:cNvPicPr>
            <a:picLocks noChangeAspect="1" noChangeArrowheads="1"/>
          </p:cNvPicPr>
          <p:nvPr/>
        </p:nvPicPr>
        <p:blipFill>
          <a:blip r:embed="rId3" cstate="print">
            <a:lum contrast="10000"/>
          </a:blip>
          <a:srcRect b="1376"/>
          <a:stretch>
            <a:fillRect/>
          </a:stretch>
        </p:blipFill>
        <p:spPr bwMode="auto">
          <a:xfrm>
            <a:off x="1126623" y="808032"/>
            <a:ext cx="6860607" cy="4918282"/>
          </a:xfrm>
          <a:prstGeom prst="rect">
            <a:avLst/>
          </a:prstGeom>
          <a:noFill/>
          <a:ln>
            <a:solidFill>
              <a:schemeClr val="accent1"/>
            </a:solidFill>
          </a:ln>
        </p:spPr>
      </p:pic>
      <p:sp>
        <p:nvSpPr>
          <p:cNvPr id="2" name="Title 1"/>
          <p:cNvSpPr>
            <a:spLocks noGrp="1"/>
          </p:cNvSpPr>
          <p:nvPr>
            <p:ph type="title"/>
          </p:nvPr>
        </p:nvSpPr>
        <p:spPr>
          <a:xfrm>
            <a:off x="772816" y="-24361"/>
            <a:ext cx="7442522" cy="714355"/>
          </a:xfrm>
        </p:spPr>
        <p:txBody>
          <a:bodyPr/>
          <a:lstStyle/>
          <a:p>
            <a:r>
              <a:rPr lang="en-US" dirty="0">
                <a:solidFill>
                  <a:srgbClr val="000000"/>
                </a:solidFill>
                <a:latin typeface="Arial" pitchFamily="34" charset="0"/>
                <a:ea typeface="Times New Roman" pitchFamily="18" charset="0"/>
                <a:cs typeface="Arial" pitchFamily="34" charset="0"/>
              </a:rPr>
              <a:t>A </a:t>
            </a:r>
            <a:r>
              <a:rPr lang="pt-BR" dirty="0">
                <a:solidFill>
                  <a:srgbClr val="000000"/>
                </a:solidFill>
                <a:latin typeface="Arial" pitchFamily="34" charset="0"/>
                <a:ea typeface="Times New Roman" pitchFamily="18" charset="0"/>
                <a:cs typeface="Arial" pitchFamily="34" charset="0"/>
              </a:rPr>
              <a:t>Batatalha de </a:t>
            </a:r>
            <a:r>
              <a:rPr lang="pt-BR" dirty="0" err="1">
                <a:solidFill>
                  <a:srgbClr val="000000"/>
                </a:solidFill>
                <a:latin typeface="Arial" pitchFamily="34" charset="0"/>
                <a:ea typeface="Times New Roman" pitchFamily="18" charset="0"/>
                <a:cs typeface="Arial" pitchFamily="34" charset="0"/>
              </a:rPr>
              <a:t>Anghiari</a:t>
            </a:r>
            <a:r>
              <a:rPr lang="pt-BR" dirty="0">
                <a:solidFill>
                  <a:srgbClr val="000000"/>
                </a:solidFill>
                <a:latin typeface="Arial" pitchFamily="34" charset="0"/>
                <a:ea typeface="Times New Roman" pitchFamily="18" charset="0"/>
                <a:cs typeface="Arial" pitchFamily="34" charset="0"/>
              </a:rPr>
              <a:t> </a:t>
            </a:r>
            <a:r>
              <a:rPr lang="pt-BR" dirty="0" err="1"/>
              <a:t>ca</a:t>
            </a:r>
            <a:r>
              <a:rPr lang="pt-BR" dirty="0"/>
              <a:t> 1504</a:t>
            </a:r>
            <a:br>
              <a:rPr lang="pt-BR" sz="1800" dirty="0">
                <a:solidFill>
                  <a:srgbClr val="000000"/>
                </a:solidFill>
                <a:latin typeface="Arial" pitchFamily="34" charset="0"/>
                <a:ea typeface="Times New Roman" pitchFamily="18" charset="0"/>
                <a:cs typeface="Arial" pitchFamily="34" charset="0"/>
              </a:rPr>
            </a:br>
            <a:r>
              <a:rPr lang="pt-BR" sz="1800" dirty="0">
                <a:solidFill>
                  <a:srgbClr val="000000"/>
                </a:solidFill>
                <a:latin typeface="Arial" pitchFamily="34" charset="0"/>
                <a:ea typeface="Times New Roman" pitchFamily="18" charset="0"/>
                <a:cs typeface="Arial" pitchFamily="34" charset="0"/>
              </a:rPr>
              <a:t>(</a:t>
            </a:r>
            <a:r>
              <a:rPr lang="pt-BR" sz="1800" dirty="0">
                <a:solidFill>
                  <a:srgbClr val="000000"/>
                </a:solidFill>
                <a:latin typeface="Arial" pitchFamily="34" charset="0"/>
                <a:ea typeface="Times New Roman" pitchFamily="18" charset="0"/>
              </a:rPr>
              <a:t>A pedido de Piero </a:t>
            </a:r>
            <a:r>
              <a:rPr lang="pt-BR" sz="1800" dirty="0" err="1">
                <a:solidFill>
                  <a:srgbClr val="000000"/>
                </a:solidFill>
                <a:latin typeface="Arial" pitchFamily="34" charset="0"/>
                <a:ea typeface="Times New Roman" pitchFamily="18" charset="0"/>
              </a:rPr>
              <a:t>di</a:t>
            </a:r>
            <a:r>
              <a:rPr lang="pt-BR" sz="1800" dirty="0">
                <a:solidFill>
                  <a:srgbClr val="000000"/>
                </a:solidFill>
                <a:latin typeface="Arial" pitchFamily="34" charset="0"/>
                <a:ea typeface="Times New Roman" pitchFamily="18" charset="0"/>
              </a:rPr>
              <a:t> </a:t>
            </a:r>
            <a:r>
              <a:rPr lang="pt-BR" sz="1800" dirty="0" err="1">
                <a:solidFill>
                  <a:srgbClr val="000000"/>
                </a:solidFill>
                <a:latin typeface="Arial" pitchFamily="34" charset="0"/>
                <a:ea typeface="Times New Roman" pitchFamily="18" charset="0"/>
              </a:rPr>
              <a:t>Tommaso</a:t>
            </a:r>
            <a:r>
              <a:rPr lang="pt-BR" sz="1800" dirty="0">
                <a:solidFill>
                  <a:srgbClr val="000000"/>
                </a:solidFill>
                <a:latin typeface="Arial" pitchFamily="34" charset="0"/>
                <a:ea typeface="Times New Roman" pitchFamily="18" charset="0"/>
              </a:rPr>
              <a:t> </a:t>
            </a:r>
            <a:r>
              <a:rPr lang="pt-BR" sz="1800" dirty="0" err="1">
                <a:solidFill>
                  <a:srgbClr val="000000"/>
                </a:solidFill>
                <a:latin typeface="Arial" pitchFamily="34" charset="0"/>
                <a:ea typeface="Times New Roman" pitchFamily="18" charset="0"/>
              </a:rPr>
              <a:t>Soderini</a:t>
            </a:r>
            <a:r>
              <a:rPr lang="en-US" sz="1800" dirty="0"/>
              <a:t>)</a:t>
            </a:r>
            <a:endParaRPr lang="pt-BR" sz="1800" dirty="0">
              <a:solidFill>
                <a:srgbClr val="000000"/>
              </a:solidFill>
              <a:ea typeface="Times New Roman" pitchFamily="18" charset="0"/>
            </a:endParaRPr>
          </a:p>
        </p:txBody>
      </p:sp>
      <p:sp>
        <p:nvSpPr>
          <p:cNvPr id="4" name="Rectangle 3"/>
          <p:cNvSpPr/>
          <p:nvPr/>
        </p:nvSpPr>
        <p:spPr>
          <a:xfrm>
            <a:off x="5703937" y="5978389"/>
            <a:ext cx="2775119" cy="369332"/>
          </a:xfrm>
          <a:prstGeom prst="rect">
            <a:avLst/>
          </a:prstGeom>
        </p:spPr>
        <p:txBody>
          <a:bodyPr wrap="none">
            <a:spAutoFit/>
          </a:bodyPr>
          <a:lstStyle/>
          <a:p>
            <a:r>
              <a:rPr lang="pt-BR" b="1" dirty="0">
                <a:solidFill>
                  <a:srgbClr val="000000"/>
                </a:solidFill>
                <a:latin typeface="Arial" pitchFamily="34" charset="0"/>
                <a:ea typeface="Times New Roman" pitchFamily="18" charset="0"/>
                <a:cs typeface="Arial" pitchFamily="34" charset="0"/>
              </a:rPr>
              <a:t>Museu de Louvre, Paris</a:t>
            </a:r>
            <a:endParaRPr lang="pt-BR" dirty="0"/>
          </a:p>
        </p:txBody>
      </p:sp>
      <p:sp>
        <p:nvSpPr>
          <p:cNvPr id="7" name="Rectangle 6"/>
          <p:cNvSpPr/>
          <p:nvPr/>
        </p:nvSpPr>
        <p:spPr>
          <a:xfrm>
            <a:off x="758071" y="5769411"/>
            <a:ext cx="4786346" cy="830997"/>
          </a:xfrm>
          <a:prstGeom prst="rect">
            <a:avLst/>
          </a:prstGeom>
        </p:spPr>
        <p:txBody>
          <a:bodyPr wrap="square">
            <a:spAutoFit/>
          </a:bodyPr>
          <a:lstStyle/>
          <a:p>
            <a:pPr algn="ctr"/>
            <a:r>
              <a:rPr lang="pt-BR" sz="1600" b="1" dirty="0"/>
              <a:t>Cópia de Peter Paul Rubens (1603</a:t>
            </a:r>
            <a:r>
              <a:rPr lang="pt-BR" sz="1600" dirty="0">
                <a:solidFill>
                  <a:srgbClr val="000000"/>
                </a:solidFill>
                <a:ea typeface="Times New Roman" pitchFamily="18" charset="0"/>
              </a:rPr>
              <a:t>)</a:t>
            </a:r>
          </a:p>
          <a:p>
            <a:pPr algn="ctr"/>
            <a:r>
              <a:rPr lang="pt-BR" sz="1600" b="1" dirty="0"/>
              <a:t>54,2 x 63,7 cm</a:t>
            </a:r>
            <a:r>
              <a:rPr lang="pt-BR" sz="1600" b="1" baseline="30000" dirty="0"/>
              <a:t>2</a:t>
            </a:r>
            <a:r>
              <a:rPr lang="pt-BR" sz="1600" b="1" dirty="0"/>
              <a:t> – Giz preto, lápis e tinta ressaltado com giz branco sobre aquarela</a:t>
            </a:r>
          </a:p>
        </p:txBody>
      </p:sp>
      <p:sp>
        <p:nvSpPr>
          <p:cNvPr id="6" name="TextBox 5"/>
          <p:cNvSpPr txBox="1"/>
          <p:nvPr/>
        </p:nvSpPr>
        <p:spPr>
          <a:xfrm>
            <a:off x="142876" y="5219941"/>
            <a:ext cx="8929718" cy="523220"/>
          </a:xfrm>
          <a:prstGeom prst="rect">
            <a:avLst/>
          </a:prstGeom>
          <a:solidFill>
            <a:schemeClr val="bg1"/>
          </a:solidFill>
          <a:ln w="28575">
            <a:noFill/>
          </a:ln>
        </p:spPr>
        <p:txBody>
          <a:bodyPr wrap="square" rtlCol="0">
            <a:spAutoFit/>
          </a:bodyPr>
          <a:lstStyle/>
          <a:p>
            <a:r>
              <a:rPr lang="pt-BR" sz="1400" b="1" dirty="0">
                <a:solidFill>
                  <a:srgbClr val="FF0000"/>
                </a:solidFill>
              </a:rPr>
              <a:t>29/01/2007</a:t>
            </a:r>
            <a:r>
              <a:rPr lang="pt-BR" sz="1400" b="1" dirty="0"/>
              <a:t> – Na reforma do palácio </a:t>
            </a:r>
            <a:r>
              <a:rPr lang="pt-BR" sz="1400" b="1" i="1" dirty="0"/>
              <a:t>Vecchio</a:t>
            </a:r>
            <a:r>
              <a:rPr lang="pt-BR" sz="1400" b="1" dirty="0"/>
              <a:t> (Florença) parece estar atrás do afresco pintado por </a:t>
            </a:r>
            <a:r>
              <a:rPr lang="pt-BR" sz="1400" b="1" dirty="0" err="1"/>
              <a:t>Vasari</a:t>
            </a:r>
            <a:endParaRPr lang="pt-BR" sz="1400" b="1" dirty="0"/>
          </a:p>
          <a:p>
            <a:pPr algn="ctr"/>
            <a:r>
              <a:rPr lang="pt-BR" sz="1400" b="1" dirty="0"/>
              <a:t>[http://janelaurbana.clix.pt/ler-236-categoria-13.html]</a:t>
            </a:r>
            <a:endParaRPr lang="en-US" sz="1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283" y="11875"/>
            <a:ext cx="7060962" cy="531460"/>
          </a:xfrm>
        </p:spPr>
        <p:txBody>
          <a:bodyPr/>
          <a:lstStyle/>
          <a:p>
            <a:r>
              <a:rPr lang="pt-BR" dirty="0"/>
              <a:t>Adoração de </a:t>
            </a:r>
            <a:r>
              <a:rPr lang="it-IT" dirty="0"/>
              <a:t>Magi</a:t>
            </a:r>
            <a:r>
              <a:rPr lang="pt-BR" dirty="0"/>
              <a:t> </a:t>
            </a:r>
            <a:r>
              <a:rPr lang="pt-BR" sz="2400" dirty="0"/>
              <a:t>(Magos) </a:t>
            </a:r>
            <a:r>
              <a:rPr lang="pt-BR" dirty="0">
                <a:solidFill>
                  <a:srgbClr val="000000"/>
                </a:solidFill>
                <a:ea typeface="Times New Roman" pitchFamily="18" charset="0"/>
              </a:rPr>
              <a:t>(1481-82) </a:t>
            </a:r>
          </a:p>
        </p:txBody>
      </p:sp>
      <p:sp>
        <p:nvSpPr>
          <p:cNvPr id="3" name="Rectangle 2"/>
          <p:cNvSpPr/>
          <p:nvPr/>
        </p:nvSpPr>
        <p:spPr>
          <a:xfrm>
            <a:off x="6429388" y="3639925"/>
            <a:ext cx="2500330" cy="646331"/>
          </a:xfrm>
          <a:prstGeom prst="rect">
            <a:avLst/>
          </a:prstGeom>
        </p:spPr>
        <p:txBody>
          <a:bodyPr wrap="square">
            <a:spAutoFit/>
          </a:bodyPr>
          <a:lstStyle/>
          <a:p>
            <a:pPr algn="ctr"/>
            <a:r>
              <a:rPr lang="en-US" b="1" dirty="0" err="1">
                <a:solidFill>
                  <a:srgbClr val="000000"/>
                </a:solidFill>
                <a:latin typeface="Arial" pitchFamily="34" charset="0"/>
                <a:ea typeface="Times New Roman" pitchFamily="18" charset="0"/>
                <a:cs typeface="Arial" pitchFamily="34" charset="0"/>
              </a:rPr>
              <a:t>Galeria</a:t>
            </a:r>
            <a:r>
              <a:rPr lang="en-US" b="1" dirty="0">
                <a:solidFill>
                  <a:srgbClr val="000000"/>
                </a:solidFill>
                <a:latin typeface="Arial" pitchFamily="34" charset="0"/>
                <a:ea typeface="Times New Roman" pitchFamily="18" charset="0"/>
                <a:cs typeface="Arial" pitchFamily="34" charset="0"/>
              </a:rPr>
              <a:t> Uffizi, </a:t>
            </a:r>
            <a:r>
              <a:rPr lang="pt-BR" b="1" dirty="0">
                <a:solidFill>
                  <a:srgbClr val="000000"/>
                </a:solidFill>
                <a:latin typeface="Arial" pitchFamily="34" charset="0"/>
                <a:ea typeface="Times New Roman" pitchFamily="18" charset="0"/>
                <a:cs typeface="Arial" pitchFamily="34" charset="0"/>
              </a:rPr>
              <a:t>Florença</a:t>
            </a:r>
            <a:endParaRPr lang="pt-BR" dirty="0"/>
          </a:p>
        </p:txBody>
      </p:sp>
      <p:pic>
        <p:nvPicPr>
          <p:cNvPr id="4" name="Content Placeholder 4" descr="magi.jpg"/>
          <p:cNvPicPr>
            <a:picLocks noChangeAspect="1"/>
          </p:cNvPicPr>
          <p:nvPr/>
        </p:nvPicPr>
        <p:blipFill>
          <a:blip r:embed="rId3" cstate="print">
            <a:lum/>
          </a:blip>
          <a:srcRect/>
          <a:stretch>
            <a:fillRect/>
          </a:stretch>
        </p:blipFill>
        <p:spPr>
          <a:xfrm>
            <a:off x="363797" y="857232"/>
            <a:ext cx="5851278" cy="5648660"/>
          </a:xfrm>
          <a:prstGeom prst="rect">
            <a:avLst/>
          </a:prstGeom>
          <a:ln>
            <a:solidFill>
              <a:schemeClr val="accent1"/>
            </a:solidFill>
          </a:ln>
        </p:spPr>
      </p:pic>
      <p:sp>
        <p:nvSpPr>
          <p:cNvPr id="7" name="Rectangle 6"/>
          <p:cNvSpPr/>
          <p:nvPr/>
        </p:nvSpPr>
        <p:spPr>
          <a:xfrm>
            <a:off x="6357982" y="2291356"/>
            <a:ext cx="2714612" cy="923330"/>
          </a:xfrm>
          <a:prstGeom prst="rect">
            <a:avLst/>
          </a:prstGeom>
        </p:spPr>
        <p:txBody>
          <a:bodyPr wrap="square">
            <a:spAutoFit/>
          </a:bodyPr>
          <a:lstStyle/>
          <a:p>
            <a:pPr algn="ctr"/>
            <a:r>
              <a:rPr lang="pt-BR" b="1" dirty="0"/>
              <a:t>162 x 290 cm</a:t>
            </a:r>
            <a:r>
              <a:rPr lang="pt-BR" b="1" baseline="30000" dirty="0"/>
              <a:t>2</a:t>
            </a:r>
            <a:r>
              <a:rPr lang="pt-BR" b="1" dirty="0"/>
              <a:t> </a:t>
            </a:r>
          </a:p>
          <a:p>
            <a:pPr algn="ctr"/>
            <a:r>
              <a:rPr lang="pt-BR" b="1" dirty="0"/>
              <a:t>Amarelo ocre e marrom sobre painel</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pt-BR" dirty="0"/>
              <a:t>Estudo da Adoração de </a:t>
            </a:r>
            <a:r>
              <a:rPr lang="it-IT" dirty="0"/>
              <a:t>Magi</a:t>
            </a:r>
            <a:endParaRPr lang="pt-BR" dirty="0">
              <a:latin typeface="Arial" charset="0"/>
              <a:cs typeface="Arial" charset="0"/>
            </a:endParaRPr>
          </a:p>
        </p:txBody>
      </p:sp>
      <p:pic>
        <p:nvPicPr>
          <p:cNvPr id="29700" name="Picture 5" descr="Adoracao_magi_estudo.jpg"/>
          <p:cNvPicPr>
            <a:picLocks noChangeAspect="1"/>
          </p:cNvPicPr>
          <p:nvPr/>
        </p:nvPicPr>
        <p:blipFill>
          <a:blip r:embed="rId3" cstate="print">
            <a:lum/>
          </a:blip>
          <a:srcRect/>
          <a:stretch>
            <a:fillRect/>
          </a:stretch>
        </p:blipFill>
        <p:spPr bwMode="auto">
          <a:xfrm>
            <a:off x="142844" y="1285860"/>
            <a:ext cx="8822591" cy="4857784"/>
          </a:xfrm>
          <a:prstGeom prst="rect">
            <a:avLst/>
          </a:prstGeom>
          <a:noFill/>
          <a:ln w="9525">
            <a:solidFill>
              <a:schemeClr val="tx1"/>
            </a:solidFill>
            <a:miter lim="800000"/>
            <a:headEnd/>
            <a:tailEnd/>
          </a:ln>
        </p:spPr>
      </p:pic>
      <p:sp>
        <p:nvSpPr>
          <p:cNvPr id="5" name="Rectangle 4"/>
          <p:cNvSpPr/>
          <p:nvPr/>
        </p:nvSpPr>
        <p:spPr>
          <a:xfrm>
            <a:off x="2500298" y="857232"/>
            <a:ext cx="4429156" cy="369332"/>
          </a:xfrm>
          <a:prstGeom prst="rect">
            <a:avLst/>
          </a:prstGeom>
        </p:spPr>
        <p:txBody>
          <a:bodyPr wrap="square">
            <a:spAutoFit/>
          </a:bodyPr>
          <a:lstStyle/>
          <a:p>
            <a:pPr algn="ctr"/>
            <a:r>
              <a:rPr lang="pt-BR" b="1" dirty="0"/>
              <a:t>Aquarela-marrom e lápis branco</a:t>
            </a:r>
          </a:p>
        </p:txBody>
      </p:sp>
      <p:sp>
        <p:nvSpPr>
          <p:cNvPr id="7" name="Rectangle 6"/>
          <p:cNvSpPr/>
          <p:nvPr/>
        </p:nvSpPr>
        <p:spPr>
          <a:xfrm>
            <a:off x="3786182" y="571480"/>
            <a:ext cx="1821332" cy="369332"/>
          </a:xfrm>
          <a:prstGeom prst="rect">
            <a:avLst/>
          </a:prstGeom>
        </p:spPr>
        <p:txBody>
          <a:bodyPr wrap="none">
            <a:spAutoFit/>
          </a:bodyPr>
          <a:lstStyle/>
          <a:p>
            <a:r>
              <a:rPr lang="en-US" b="1" dirty="0"/>
              <a:t>16,2 x 29,0 cm</a:t>
            </a:r>
            <a:r>
              <a:rPr lang="en-US" b="1" baseline="30000" dirty="0"/>
              <a:t>2</a:t>
            </a:r>
            <a:endParaRPr lang="pt-BR" b="1" dirty="0"/>
          </a:p>
        </p:txBody>
      </p:sp>
      <p:sp>
        <p:nvSpPr>
          <p:cNvPr id="8" name="Rectangle 7"/>
          <p:cNvSpPr/>
          <p:nvPr/>
        </p:nvSpPr>
        <p:spPr>
          <a:xfrm>
            <a:off x="1285852" y="6131502"/>
            <a:ext cx="6429420" cy="369332"/>
          </a:xfrm>
          <a:prstGeom prst="rect">
            <a:avLst/>
          </a:prstGeom>
        </p:spPr>
        <p:txBody>
          <a:bodyPr wrap="square">
            <a:spAutoFit/>
          </a:bodyPr>
          <a:lstStyle/>
          <a:p>
            <a:r>
              <a:rPr lang="pt-BR" b="1" dirty="0"/>
              <a:t>Departamento de Pinturas e Desenho de </a:t>
            </a:r>
            <a:r>
              <a:rPr lang="it-IT" b="1" dirty="0"/>
              <a:t>Uffizi</a:t>
            </a:r>
            <a:r>
              <a:rPr lang="pt-BR" b="1" dirty="0"/>
              <a:t>, Florença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pt-BR" sz="2400" dirty="0"/>
              <a:t>Registro de </a:t>
            </a:r>
            <a:r>
              <a:rPr lang="pt-BR" sz="2400" dirty="0">
                <a:solidFill>
                  <a:srgbClr val="FF0000"/>
                </a:solidFill>
              </a:rPr>
              <a:t>LEONARDO</a:t>
            </a:r>
            <a:r>
              <a:rPr lang="pt-BR" sz="2400" dirty="0"/>
              <a:t> </a:t>
            </a:r>
            <a:r>
              <a:rPr lang="pt-PT" sz="2400" dirty="0"/>
              <a:t>di ser Piero </a:t>
            </a:r>
            <a:r>
              <a:rPr lang="pt-PT" sz="2400" dirty="0">
                <a:solidFill>
                  <a:srgbClr val="FF0000"/>
                </a:solidFill>
              </a:rPr>
              <a:t>da VINCI</a:t>
            </a:r>
            <a:endParaRPr lang="pt-BR" sz="2400" dirty="0"/>
          </a:p>
        </p:txBody>
      </p:sp>
      <p:pic>
        <p:nvPicPr>
          <p:cNvPr id="3" name="Picture 2"/>
          <p:cNvPicPr>
            <a:picLocks noChangeAspect="1" noChangeArrowheads="1"/>
          </p:cNvPicPr>
          <p:nvPr/>
        </p:nvPicPr>
        <p:blipFill>
          <a:blip r:embed="rId3" cstate="print">
            <a:lum bright="-20000" contrast="40000"/>
          </a:blip>
          <a:srcRect l="22281" t="33666" r="21052" b="44463"/>
          <a:stretch>
            <a:fillRect/>
          </a:stretch>
        </p:blipFill>
        <p:spPr bwMode="auto">
          <a:xfrm>
            <a:off x="214282" y="1000108"/>
            <a:ext cx="8637504" cy="2500330"/>
          </a:xfrm>
          <a:prstGeom prst="rect">
            <a:avLst/>
          </a:prstGeom>
          <a:noFill/>
          <a:ln w="9525">
            <a:solidFill>
              <a:schemeClr val="tx1"/>
            </a:solidFill>
            <a:miter lim="800000"/>
            <a:headEnd/>
            <a:tailEnd/>
          </a:ln>
          <a:effectLst/>
        </p:spPr>
      </p:pic>
      <p:grpSp>
        <p:nvGrpSpPr>
          <p:cNvPr id="8" name="Group 7"/>
          <p:cNvGrpSpPr/>
          <p:nvPr/>
        </p:nvGrpSpPr>
        <p:grpSpPr>
          <a:xfrm>
            <a:off x="214282" y="1071546"/>
            <a:ext cx="8643998" cy="5197751"/>
            <a:chOff x="214282" y="1071546"/>
            <a:chExt cx="8643998" cy="5197751"/>
          </a:xfrm>
        </p:grpSpPr>
        <p:sp>
          <p:nvSpPr>
            <p:cNvPr id="4" name="TextBox 3"/>
            <p:cNvSpPr txBox="1"/>
            <p:nvPr/>
          </p:nvSpPr>
          <p:spPr>
            <a:xfrm>
              <a:off x="214282" y="3714752"/>
              <a:ext cx="8643998" cy="2554545"/>
            </a:xfrm>
            <a:prstGeom prst="rect">
              <a:avLst/>
            </a:prstGeom>
            <a:noFill/>
          </p:spPr>
          <p:txBody>
            <a:bodyPr wrap="square" rtlCol="0">
              <a:spAutoFit/>
            </a:bodyPr>
            <a:lstStyle/>
            <a:p>
              <a:pPr algn="just"/>
              <a:r>
                <a:rPr lang="pt-BR" sz="2000" b="1" i="1" dirty="0"/>
                <a:t>Nasceu o meu neto, filho do meu filho ser Piero, às </a:t>
              </a:r>
              <a:r>
                <a:rPr lang="pt-BR" sz="2000" b="1" i="1" dirty="0">
                  <a:solidFill>
                    <a:srgbClr val="FF0000"/>
                  </a:solidFill>
                </a:rPr>
                <a:t>3 horas </a:t>
              </a:r>
              <a:r>
                <a:rPr lang="pt-BR" sz="2000" b="1" i="1" dirty="0"/>
                <a:t>da noite do sábado </a:t>
              </a:r>
              <a:r>
                <a:rPr lang="pt-BR" sz="2000" b="1" i="1" dirty="0">
                  <a:solidFill>
                    <a:srgbClr val="FF0000"/>
                  </a:solidFill>
                </a:rPr>
                <a:t>15 de abril</a:t>
              </a:r>
              <a:r>
                <a:rPr lang="pt-BR" sz="2000" b="1" i="1" dirty="0"/>
                <a:t>. Foi lhe dado o </a:t>
              </a:r>
              <a:r>
                <a:rPr lang="pt-BR" sz="2000" b="1" i="1" dirty="0">
                  <a:solidFill>
                    <a:srgbClr val="FF0000"/>
                  </a:solidFill>
                </a:rPr>
                <a:t>nome de Leonardo</a:t>
              </a:r>
              <a:r>
                <a:rPr lang="pt-BR" sz="2000" b="1" i="1" dirty="0"/>
                <a:t>. O padre </a:t>
              </a:r>
              <a:r>
                <a:rPr lang="pt-BR" sz="2000" b="1" i="1" dirty="0" err="1"/>
                <a:t>Piero</a:t>
              </a:r>
              <a:r>
                <a:rPr lang="pt-BR" sz="2000" b="1" i="1" dirty="0"/>
                <a:t>, filho de </a:t>
              </a:r>
              <a:r>
                <a:rPr lang="pt-BR" sz="2000" b="1" i="1" dirty="0" err="1"/>
                <a:t>Bartolomeo</a:t>
              </a:r>
              <a:r>
                <a:rPr lang="pt-BR" sz="2000" b="1" i="1" dirty="0"/>
                <a:t>  batizou. (Estavam presentes) </a:t>
              </a:r>
              <a:r>
                <a:rPr lang="pt-BR" sz="2000" b="1" i="1" dirty="0" err="1"/>
                <a:t>Papino</a:t>
              </a:r>
              <a:r>
                <a:rPr lang="pt-BR" sz="2000" b="1" i="1" dirty="0"/>
                <a:t> filho de </a:t>
              </a:r>
              <a:r>
                <a:rPr lang="pt-BR" sz="2000" b="1" i="1" dirty="0" err="1"/>
                <a:t>Nanni</a:t>
              </a:r>
              <a:r>
                <a:rPr lang="pt-BR" sz="2000" b="1" i="1" dirty="0"/>
                <a:t> </a:t>
              </a:r>
              <a:r>
                <a:rPr lang="pt-BR" sz="2000" b="1" i="1" dirty="0" err="1"/>
                <a:t>Bantti</a:t>
              </a:r>
              <a:r>
                <a:rPr lang="pt-BR" sz="2000" b="1" i="1" dirty="0"/>
                <a:t>, </a:t>
              </a:r>
              <a:r>
                <a:rPr lang="pt-BR" sz="2000" b="1" i="1" dirty="0" err="1"/>
                <a:t>Meo</a:t>
              </a:r>
              <a:r>
                <a:rPr lang="pt-BR" sz="2000" b="1" i="1" dirty="0"/>
                <a:t> filho de </a:t>
              </a:r>
              <a:r>
                <a:rPr lang="pt-BR" sz="2000" b="1" i="1" dirty="0" err="1"/>
                <a:t>Tonino</a:t>
              </a:r>
              <a:r>
                <a:rPr lang="pt-BR" sz="2000" b="1" i="1" dirty="0"/>
                <a:t>, Piero filho de </a:t>
              </a:r>
              <a:r>
                <a:rPr lang="pt-BR" sz="2000" b="1" i="1" dirty="0" err="1"/>
                <a:t>Malvalato</a:t>
              </a:r>
              <a:r>
                <a:rPr lang="pt-BR" sz="2000" b="1" i="1" dirty="0"/>
                <a:t>, </a:t>
              </a:r>
              <a:r>
                <a:rPr lang="pt-BR" sz="2000" b="1" i="1" dirty="0" err="1"/>
                <a:t>Nanni</a:t>
              </a:r>
              <a:r>
                <a:rPr lang="pt-BR" sz="2000" b="1" i="1" dirty="0"/>
                <a:t> filho de </a:t>
              </a:r>
              <a:r>
                <a:rPr lang="pt-BR" sz="2000" b="1" i="1" dirty="0" err="1"/>
                <a:t>Vanzo</a:t>
              </a:r>
              <a:r>
                <a:rPr lang="pt-BR" sz="2000" b="1" i="1" dirty="0"/>
                <a:t>, Arrigo filho de Giovanni o alemão, Senhora Lisa filha de Domenico de </a:t>
              </a:r>
              <a:r>
                <a:rPr lang="pt-BR" sz="2000" b="1" i="1" dirty="0" err="1"/>
                <a:t>Brettone</a:t>
              </a:r>
              <a:r>
                <a:rPr lang="pt-BR" sz="2000" b="1" i="1" dirty="0"/>
                <a:t>, Senhora Antonia filha de Giuliano, Senhora </a:t>
              </a:r>
              <a:r>
                <a:rPr lang="pt-BR" sz="2000" b="1" i="1" dirty="0" err="1"/>
                <a:t>Nicoloda</a:t>
              </a:r>
              <a:r>
                <a:rPr lang="pt-BR" sz="2000" b="1" i="1" dirty="0"/>
                <a:t> </a:t>
              </a:r>
              <a:r>
                <a:rPr lang="pt-BR" sz="2000" b="1" i="1" dirty="0" err="1"/>
                <a:t>del</a:t>
              </a:r>
              <a:r>
                <a:rPr lang="pt-BR" sz="2000" b="1" i="1" dirty="0"/>
                <a:t> </a:t>
              </a:r>
              <a:r>
                <a:rPr lang="pt-BR" sz="2000" b="1" i="1" dirty="0" err="1"/>
                <a:t>Barna</a:t>
              </a:r>
              <a:r>
                <a:rPr lang="pt-BR" sz="2000" b="1" i="1" dirty="0"/>
                <a:t>, Senhora Maria filha de </a:t>
              </a:r>
              <a:r>
                <a:rPr lang="pt-BR" sz="2000" b="1" i="1" dirty="0" err="1"/>
                <a:t>Nanni</a:t>
              </a:r>
              <a:r>
                <a:rPr lang="pt-BR" sz="2000" b="1" i="1" dirty="0"/>
                <a:t> filho de </a:t>
              </a:r>
              <a:r>
                <a:rPr lang="pt-BR" sz="2000" b="1" i="1" dirty="0" err="1"/>
                <a:t>Venzo</a:t>
              </a:r>
              <a:r>
                <a:rPr lang="pt-BR" sz="2000" b="1" i="1" dirty="0"/>
                <a:t>, Senhora </a:t>
              </a:r>
              <a:r>
                <a:rPr lang="pt-BR" sz="2000" b="1" i="1" dirty="0" err="1"/>
                <a:t>Pippa</a:t>
              </a:r>
              <a:r>
                <a:rPr lang="pt-BR" sz="2000" b="1" i="1" dirty="0"/>
                <a:t> (riscado: filha de </a:t>
              </a:r>
              <a:r>
                <a:rPr lang="pt-BR" sz="2000" b="1" i="1" dirty="0" err="1"/>
                <a:t>Nanni</a:t>
              </a:r>
              <a:r>
                <a:rPr lang="pt-BR" sz="2000" b="1" i="1" dirty="0"/>
                <a:t> filho de </a:t>
              </a:r>
              <a:r>
                <a:rPr lang="pt-BR" sz="2000" b="1" i="1" dirty="0" err="1"/>
                <a:t>Vanzo</a:t>
              </a:r>
              <a:r>
                <a:rPr lang="pt-BR" sz="2000" b="1" i="1" dirty="0"/>
                <a:t>) de </a:t>
              </a:r>
              <a:r>
                <a:rPr lang="pt-BR" sz="2000" b="1" i="1" dirty="0" err="1"/>
                <a:t>Previchone</a:t>
              </a:r>
              <a:r>
                <a:rPr lang="pt-BR" sz="2000" b="1" i="1" dirty="0"/>
                <a:t>.</a:t>
              </a:r>
            </a:p>
          </p:txBody>
        </p:sp>
        <p:sp>
          <p:nvSpPr>
            <p:cNvPr id="5" name="Rectangle 4"/>
            <p:cNvSpPr/>
            <p:nvPr/>
          </p:nvSpPr>
          <p:spPr>
            <a:xfrm>
              <a:off x="5357818" y="1357298"/>
              <a:ext cx="1857388"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ctangle 5"/>
            <p:cNvSpPr/>
            <p:nvPr/>
          </p:nvSpPr>
          <p:spPr>
            <a:xfrm>
              <a:off x="3286116" y="1357298"/>
              <a:ext cx="1285884" cy="4286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ctangle 6"/>
            <p:cNvSpPr/>
            <p:nvPr/>
          </p:nvSpPr>
          <p:spPr>
            <a:xfrm>
              <a:off x="7215206" y="1071546"/>
              <a:ext cx="857256" cy="3571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Única escultura (1516-19) </a:t>
            </a:r>
          </a:p>
        </p:txBody>
      </p:sp>
      <p:pic>
        <p:nvPicPr>
          <p:cNvPr id="1026" name="Picture 2" descr="I:\Leonardo_da_Vinci\Des&amp;Pint&amp;Fig\Pinturas\The only sculpture by Leonardo to survive Model for an equestrian statue of Francis I of France.jpg"/>
          <p:cNvPicPr>
            <a:picLocks noChangeAspect="1" noChangeArrowheads="1"/>
          </p:cNvPicPr>
          <p:nvPr/>
        </p:nvPicPr>
        <p:blipFill>
          <a:blip r:embed="rId3" cstate="print">
            <a:lum contrast="20000"/>
          </a:blip>
          <a:srcRect/>
          <a:stretch>
            <a:fillRect/>
          </a:stretch>
        </p:blipFill>
        <p:spPr bwMode="auto">
          <a:xfrm>
            <a:off x="142844" y="928670"/>
            <a:ext cx="5415892" cy="5506716"/>
          </a:xfrm>
          <a:prstGeom prst="rect">
            <a:avLst/>
          </a:prstGeom>
          <a:noFill/>
          <a:ln>
            <a:solidFill>
              <a:schemeClr val="accent1"/>
            </a:solidFill>
          </a:ln>
        </p:spPr>
      </p:pic>
      <p:sp>
        <p:nvSpPr>
          <p:cNvPr id="11" name="Rectangle 10"/>
          <p:cNvSpPr/>
          <p:nvPr/>
        </p:nvSpPr>
        <p:spPr>
          <a:xfrm>
            <a:off x="5929322" y="2749333"/>
            <a:ext cx="2980982" cy="646331"/>
          </a:xfrm>
          <a:prstGeom prst="rect">
            <a:avLst/>
          </a:prstGeom>
        </p:spPr>
        <p:txBody>
          <a:bodyPr wrap="square">
            <a:spAutoFit/>
          </a:bodyPr>
          <a:lstStyle/>
          <a:p>
            <a:pPr algn="ctr"/>
            <a:r>
              <a:rPr lang="pt-BR" b="1" dirty="0">
                <a:solidFill>
                  <a:srgbClr val="000000"/>
                </a:solidFill>
                <a:latin typeface="Arial" pitchFamily="34" charset="0"/>
                <a:ea typeface="Times New Roman" pitchFamily="18" charset="0"/>
                <a:cs typeface="Arial" pitchFamily="34" charset="0"/>
              </a:rPr>
              <a:t>Museu de Belas Arte, Budapeste</a:t>
            </a:r>
            <a:endParaRPr lang="pt-BR" dirty="0"/>
          </a:p>
        </p:txBody>
      </p:sp>
      <p:sp>
        <p:nvSpPr>
          <p:cNvPr id="13" name="TextBox 12"/>
          <p:cNvSpPr txBox="1"/>
          <p:nvPr/>
        </p:nvSpPr>
        <p:spPr>
          <a:xfrm>
            <a:off x="5558569" y="4224124"/>
            <a:ext cx="3500430" cy="1754326"/>
          </a:xfrm>
          <a:prstGeom prst="rect">
            <a:avLst/>
          </a:prstGeom>
          <a:noFill/>
        </p:spPr>
        <p:txBody>
          <a:bodyPr wrap="square" rtlCol="0">
            <a:spAutoFit/>
          </a:bodyPr>
          <a:lstStyle/>
          <a:p>
            <a:pPr algn="ctr"/>
            <a:r>
              <a:rPr lang="pt-BR" b="1" dirty="0"/>
              <a:t>Descoberto por um estudante de arte americano em 1973 no Museu Arqueológico de Florença</a:t>
            </a:r>
          </a:p>
          <a:p>
            <a:pPr algn="ctr"/>
            <a:r>
              <a:rPr lang="pt-BR" b="1" dirty="0"/>
              <a:t>autenticado pelo Sir Arthur Kenet</a:t>
            </a:r>
          </a:p>
        </p:txBody>
      </p:sp>
      <p:sp>
        <p:nvSpPr>
          <p:cNvPr id="9" name="Rectangle 8"/>
          <p:cNvSpPr/>
          <p:nvPr/>
        </p:nvSpPr>
        <p:spPr>
          <a:xfrm>
            <a:off x="6017311" y="1563701"/>
            <a:ext cx="2855167" cy="646331"/>
          </a:xfrm>
          <a:prstGeom prst="rect">
            <a:avLst/>
          </a:prstGeom>
        </p:spPr>
        <p:txBody>
          <a:bodyPr wrap="square">
            <a:spAutoFit/>
          </a:bodyPr>
          <a:lstStyle/>
          <a:p>
            <a:pPr algn="ctr"/>
            <a:r>
              <a:rPr lang="en-US" b="1" dirty="0"/>
              <a:t>(</a:t>
            </a:r>
            <a:r>
              <a:rPr lang="hu-HU" b="1" dirty="0"/>
              <a:t>24 x 15 x 28</a:t>
            </a:r>
            <a:r>
              <a:rPr lang="en-US" b="1" dirty="0"/>
              <a:t>)</a:t>
            </a:r>
            <a:r>
              <a:rPr lang="hu-HU" b="1" dirty="0"/>
              <a:t> cm</a:t>
            </a:r>
            <a:r>
              <a:rPr lang="pt-BR" b="1" baseline="30000" dirty="0"/>
              <a:t>3</a:t>
            </a:r>
          </a:p>
          <a:p>
            <a:pPr algn="ctr"/>
            <a:r>
              <a:rPr lang="en-US" b="1" dirty="0"/>
              <a:t>Bronze</a:t>
            </a:r>
            <a:endParaRPr lang="pt-BR"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solidFill>
                  <a:srgbClr val="000000"/>
                </a:solidFill>
                <a:ea typeface="Times New Roman" pitchFamily="18" charset="0"/>
              </a:rPr>
              <a:t>Cópias da Leda e o Cisne</a:t>
            </a:r>
            <a:endParaRPr lang="pt-BR" dirty="0"/>
          </a:p>
        </p:txBody>
      </p:sp>
      <p:pic>
        <p:nvPicPr>
          <p:cNvPr id="200706" name="Picture 2" descr="C:\Documents and Settings\dktanaka\Meus documentos\Apresentacao\Palestra\Leonardo_da_Vinci\Arte Leonardo\Leda.bmp"/>
          <p:cNvPicPr>
            <a:picLocks noChangeAspect="1" noChangeArrowheads="1"/>
          </p:cNvPicPr>
          <p:nvPr/>
        </p:nvPicPr>
        <p:blipFill>
          <a:blip r:embed="rId3" cstate="print"/>
          <a:srcRect/>
          <a:stretch>
            <a:fillRect/>
          </a:stretch>
        </p:blipFill>
        <p:spPr bwMode="auto">
          <a:xfrm>
            <a:off x="308859" y="1279657"/>
            <a:ext cx="2740868" cy="3594581"/>
          </a:xfrm>
          <a:prstGeom prst="rect">
            <a:avLst/>
          </a:prstGeom>
          <a:noFill/>
          <a:ln>
            <a:solidFill>
              <a:schemeClr val="accent1"/>
            </a:solidFill>
          </a:ln>
        </p:spPr>
      </p:pic>
      <p:sp>
        <p:nvSpPr>
          <p:cNvPr id="5" name="Rectangle 4"/>
          <p:cNvSpPr/>
          <p:nvPr/>
        </p:nvSpPr>
        <p:spPr>
          <a:xfrm>
            <a:off x="-18444" y="5283013"/>
            <a:ext cx="3225878" cy="307777"/>
          </a:xfrm>
          <a:prstGeom prst="rect">
            <a:avLst/>
          </a:prstGeom>
        </p:spPr>
        <p:txBody>
          <a:bodyPr wrap="square">
            <a:spAutoFit/>
          </a:bodyPr>
          <a:lstStyle/>
          <a:p>
            <a:pPr algn="ctr"/>
            <a:r>
              <a:rPr lang="pt-BR" sz="1400" b="1" dirty="0"/>
              <a:t>112 x 86 cm</a:t>
            </a:r>
            <a:r>
              <a:rPr lang="pt-BR" sz="1400" b="1" baseline="30000" dirty="0"/>
              <a:t>2</a:t>
            </a:r>
            <a:r>
              <a:rPr lang="pt-BR" sz="1400" b="1" dirty="0"/>
              <a:t> – Óleo sobre madeira</a:t>
            </a:r>
          </a:p>
        </p:txBody>
      </p:sp>
      <p:sp>
        <p:nvSpPr>
          <p:cNvPr id="17" name="Rectangle 16"/>
          <p:cNvSpPr/>
          <p:nvPr/>
        </p:nvSpPr>
        <p:spPr>
          <a:xfrm>
            <a:off x="368980" y="907917"/>
            <a:ext cx="2600392" cy="307777"/>
          </a:xfrm>
          <a:prstGeom prst="rect">
            <a:avLst/>
          </a:prstGeom>
          <a:solidFill>
            <a:schemeClr val="bg1"/>
          </a:solidFill>
        </p:spPr>
        <p:txBody>
          <a:bodyPr wrap="none">
            <a:spAutoFit/>
          </a:bodyPr>
          <a:lstStyle/>
          <a:p>
            <a:r>
              <a:rPr lang="it-IT" sz="1400" b="1" dirty="0"/>
              <a:t>Cesare da Sesto </a:t>
            </a:r>
            <a:r>
              <a:rPr lang="pt-BR" sz="1400" b="1" dirty="0"/>
              <a:t>(1477-1523)</a:t>
            </a:r>
          </a:p>
        </p:txBody>
      </p:sp>
      <p:sp>
        <p:nvSpPr>
          <p:cNvPr id="18" name="Rectangle 17"/>
          <p:cNvSpPr/>
          <p:nvPr/>
        </p:nvSpPr>
        <p:spPr>
          <a:xfrm>
            <a:off x="312611" y="5016456"/>
            <a:ext cx="2532873" cy="338554"/>
          </a:xfrm>
          <a:prstGeom prst="rect">
            <a:avLst/>
          </a:prstGeom>
          <a:solidFill>
            <a:schemeClr val="bg1"/>
          </a:solidFill>
          <a:ln>
            <a:noFill/>
          </a:ln>
        </p:spPr>
        <p:txBody>
          <a:bodyPr wrap="none">
            <a:spAutoFit/>
          </a:bodyPr>
          <a:lstStyle/>
          <a:p>
            <a:r>
              <a:rPr lang="en-US" sz="1600" b="1" dirty="0"/>
              <a:t>Wilton House, Salisbury</a:t>
            </a:r>
            <a:endParaRPr lang="pt-BR" sz="1600" b="1" dirty="0"/>
          </a:p>
        </p:txBody>
      </p:sp>
      <p:pic>
        <p:nvPicPr>
          <p:cNvPr id="19" name="Picture 1" descr="C:\Documents and Settings\dktanaka\Meus documentos\Apresentacao\Palestra\Leonardo_da_Vinci\Arte Leonardo\3Leonardo-Da-Vinci-Leda.jpg"/>
          <p:cNvPicPr>
            <a:picLocks noChangeAspect="1" noChangeArrowheads="1"/>
          </p:cNvPicPr>
          <p:nvPr/>
        </p:nvPicPr>
        <p:blipFill>
          <a:blip r:embed="rId4" cstate="print"/>
          <a:srcRect/>
          <a:stretch>
            <a:fillRect/>
          </a:stretch>
        </p:blipFill>
        <p:spPr bwMode="auto">
          <a:xfrm>
            <a:off x="6214235" y="1279657"/>
            <a:ext cx="2740869" cy="3711041"/>
          </a:xfrm>
          <a:prstGeom prst="rect">
            <a:avLst/>
          </a:prstGeom>
          <a:noFill/>
          <a:ln>
            <a:solidFill>
              <a:schemeClr val="accent1"/>
            </a:solidFill>
          </a:ln>
        </p:spPr>
      </p:pic>
      <p:sp>
        <p:nvSpPr>
          <p:cNvPr id="21" name="Rectangle 20"/>
          <p:cNvSpPr/>
          <p:nvPr/>
        </p:nvSpPr>
        <p:spPr>
          <a:xfrm>
            <a:off x="6386772" y="5067972"/>
            <a:ext cx="2568332" cy="338554"/>
          </a:xfrm>
          <a:prstGeom prst="rect">
            <a:avLst/>
          </a:prstGeom>
          <a:solidFill>
            <a:schemeClr val="bg1"/>
          </a:solidFill>
          <a:ln>
            <a:noFill/>
          </a:ln>
        </p:spPr>
        <p:txBody>
          <a:bodyPr wrap="none">
            <a:spAutoFit/>
          </a:bodyPr>
          <a:lstStyle/>
          <a:p>
            <a:r>
              <a:rPr lang="pt-BR" sz="1600" b="1" dirty="0">
                <a:solidFill>
                  <a:srgbClr val="000000"/>
                </a:solidFill>
                <a:ea typeface="Times New Roman" pitchFamily="18" charset="0"/>
              </a:rPr>
              <a:t>Galeria </a:t>
            </a:r>
            <a:r>
              <a:rPr lang="pt-BR" sz="1600" b="1" dirty="0" err="1">
                <a:solidFill>
                  <a:srgbClr val="000000"/>
                </a:solidFill>
                <a:ea typeface="Times New Roman" pitchFamily="18" charset="0"/>
              </a:rPr>
              <a:t>Borghese</a:t>
            </a:r>
            <a:r>
              <a:rPr lang="pt-BR" sz="1600" b="1" dirty="0">
                <a:solidFill>
                  <a:srgbClr val="000000"/>
                </a:solidFill>
                <a:ea typeface="Times New Roman" pitchFamily="18" charset="0"/>
              </a:rPr>
              <a:t>, Roma</a:t>
            </a:r>
            <a:endParaRPr lang="pt-BR" sz="1600" b="1" dirty="0"/>
          </a:p>
        </p:txBody>
      </p:sp>
      <p:sp>
        <p:nvSpPr>
          <p:cNvPr id="22" name="TextBox 21"/>
          <p:cNvSpPr txBox="1"/>
          <p:nvPr/>
        </p:nvSpPr>
        <p:spPr>
          <a:xfrm>
            <a:off x="6093726" y="907917"/>
            <a:ext cx="2996332" cy="307777"/>
          </a:xfrm>
          <a:prstGeom prst="rect">
            <a:avLst/>
          </a:prstGeom>
          <a:noFill/>
        </p:spPr>
        <p:txBody>
          <a:bodyPr wrap="square" rtlCol="0">
            <a:spAutoFit/>
          </a:bodyPr>
          <a:lstStyle/>
          <a:p>
            <a:r>
              <a:rPr lang="en-US" sz="1400" b="1" dirty="0"/>
              <a:t>Leonardo </a:t>
            </a:r>
            <a:r>
              <a:rPr lang="it-IT" sz="1400" b="1" dirty="0"/>
              <a:t>di Bottega </a:t>
            </a:r>
            <a:r>
              <a:rPr lang="en-US" sz="1400" b="1" dirty="0"/>
              <a:t>(</a:t>
            </a:r>
            <a:r>
              <a:rPr lang="en-US" sz="1400" b="1" dirty="0" err="1"/>
              <a:t>século</a:t>
            </a:r>
            <a:r>
              <a:rPr lang="en-US" sz="1400" b="1" dirty="0"/>
              <a:t> XVI)</a:t>
            </a:r>
            <a:endParaRPr lang="pt-BR" sz="1400" b="1" dirty="0"/>
          </a:p>
        </p:txBody>
      </p:sp>
      <p:sp>
        <p:nvSpPr>
          <p:cNvPr id="11" name="Rectangle 10"/>
          <p:cNvSpPr/>
          <p:nvPr/>
        </p:nvSpPr>
        <p:spPr>
          <a:xfrm>
            <a:off x="6243608" y="5329252"/>
            <a:ext cx="2738284" cy="307777"/>
          </a:xfrm>
          <a:prstGeom prst="rect">
            <a:avLst/>
          </a:prstGeom>
        </p:spPr>
        <p:txBody>
          <a:bodyPr wrap="square">
            <a:spAutoFit/>
          </a:bodyPr>
          <a:lstStyle/>
          <a:p>
            <a:pPr algn="ctr"/>
            <a:r>
              <a:rPr lang="pt-BR" sz="1400" b="1" dirty="0"/>
              <a:t>Óleo e têmpera sobre madeira</a:t>
            </a:r>
          </a:p>
        </p:txBody>
      </p:sp>
      <p:pic>
        <p:nvPicPr>
          <p:cNvPr id="13" name="Picture 2" descr="C:\Documents and Settings\dktanaka\Meus documentos\Apresentacao\Palestra\Leonardo_da_Vinci\Arte Leonardo\leda_schwan_hi.jpg">
            <a:extLst>
              <a:ext uri="{FF2B5EF4-FFF2-40B4-BE49-F238E27FC236}">
                <a16:creationId xmlns:a16="http://schemas.microsoft.com/office/drawing/2014/main" id="{1DB9CA9A-0A1B-45BE-BA61-CBF3BF2FB676}"/>
              </a:ext>
            </a:extLst>
          </p:cNvPr>
          <p:cNvPicPr>
            <a:picLocks noChangeAspect="1" noChangeArrowheads="1"/>
          </p:cNvPicPr>
          <p:nvPr/>
        </p:nvPicPr>
        <p:blipFill>
          <a:blip r:embed="rId5" cstate="print"/>
          <a:srcRect/>
          <a:stretch>
            <a:fillRect/>
          </a:stretch>
        </p:blipFill>
        <p:spPr bwMode="auto">
          <a:xfrm>
            <a:off x="3280228" y="1598966"/>
            <a:ext cx="2737500" cy="4495894"/>
          </a:xfrm>
          <a:prstGeom prst="rect">
            <a:avLst/>
          </a:prstGeom>
          <a:noFill/>
          <a:ln>
            <a:solidFill>
              <a:schemeClr val="accent1"/>
            </a:solidFill>
          </a:ln>
        </p:spPr>
      </p:pic>
      <p:sp>
        <p:nvSpPr>
          <p:cNvPr id="4" name="Rectangle 14">
            <a:extLst>
              <a:ext uri="{FF2B5EF4-FFF2-40B4-BE49-F238E27FC236}">
                <a16:creationId xmlns:a16="http://schemas.microsoft.com/office/drawing/2014/main" id="{F20FE4AE-38C4-413B-9BFA-60D060930B23}"/>
              </a:ext>
            </a:extLst>
          </p:cNvPr>
          <p:cNvSpPr/>
          <p:nvPr/>
        </p:nvSpPr>
        <p:spPr>
          <a:xfrm>
            <a:off x="3335970" y="6094860"/>
            <a:ext cx="2714612" cy="338554"/>
          </a:xfrm>
          <a:prstGeom prst="rect">
            <a:avLst/>
          </a:prstGeom>
          <a:solidFill>
            <a:schemeClr val="bg1"/>
          </a:solidFill>
        </p:spPr>
        <p:txBody>
          <a:bodyPr wrap="square">
            <a:spAutoFit/>
          </a:bodyPr>
          <a:lstStyle/>
          <a:p>
            <a:pPr algn="ctr"/>
            <a:r>
              <a:rPr lang="pt-BR" sz="1600" b="1" dirty="0">
                <a:solidFill>
                  <a:srgbClr val="000000"/>
                </a:solidFill>
                <a:latin typeface="Arial" pitchFamily="34" charset="0"/>
                <a:ea typeface="Times New Roman" pitchFamily="18" charset="0"/>
                <a:cs typeface="Arial" pitchFamily="34" charset="0"/>
              </a:rPr>
              <a:t>Galeria </a:t>
            </a:r>
            <a:r>
              <a:rPr lang="it-IT" sz="1600" b="1" dirty="0">
                <a:solidFill>
                  <a:srgbClr val="000000"/>
                </a:solidFill>
                <a:latin typeface="Arial" pitchFamily="34" charset="0"/>
                <a:ea typeface="Times New Roman" pitchFamily="18" charset="0"/>
                <a:cs typeface="Arial" pitchFamily="34" charset="0"/>
              </a:rPr>
              <a:t>Uffizi</a:t>
            </a:r>
            <a:r>
              <a:rPr lang="pt-BR" sz="1600" b="1" dirty="0">
                <a:solidFill>
                  <a:srgbClr val="000000"/>
                </a:solidFill>
                <a:latin typeface="Arial" pitchFamily="34" charset="0"/>
                <a:ea typeface="Times New Roman" pitchFamily="18" charset="0"/>
                <a:cs typeface="Arial" pitchFamily="34" charset="0"/>
              </a:rPr>
              <a:t>, Florença</a:t>
            </a:r>
            <a:endParaRPr lang="pt-BR" sz="1600" dirty="0"/>
          </a:p>
        </p:txBody>
      </p:sp>
      <p:sp>
        <p:nvSpPr>
          <p:cNvPr id="6" name="Rectangle 6">
            <a:extLst>
              <a:ext uri="{FF2B5EF4-FFF2-40B4-BE49-F238E27FC236}">
                <a16:creationId xmlns:a16="http://schemas.microsoft.com/office/drawing/2014/main" id="{E8587DF8-9BD7-4804-809A-C84E146B92F7}"/>
              </a:ext>
            </a:extLst>
          </p:cNvPr>
          <p:cNvSpPr/>
          <p:nvPr/>
        </p:nvSpPr>
        <p:spPr>
          <a:xfrm>
            <a:off x="3716647" y="6356140"/>
            <a:ext cx="1932952" cy="307777"/>
          </a:xfrm>
          <a:prstGeom prst="rect">
            <a:avLst/>
          </a:prstGeom>
        </p:spPr>
        <p:txBody>
          <a:bodyPr wrap="square">
            <a:spAutoFit/>
          </a:bodyPr>
          <a:lstStyle/>
          <a:p>
            <a:pPr algn="ctr"/>
            <a:r>
              <a:rPr lang="pt-BR" sz="1400" b="1" dirty="0"/>
              <a:t>Óleo sobre madeira</a:t>
            </a:r>
          </a:p>
        </p:txBody>
      </p:sp>
      <p:sp>
        <p:nvSpPr>
          <p:cNvPr id="7" name="TextBox 13">
            <a:extLst>
              <a:ext uri="{FF2B5EF4-FFF2-40B4-BE49-F238E27FC236}">
                <a16:creationId xmlns:a16="http://schemas.microsoft.com/office/drawing/2014/main" id="{B1EE1C9F-FE0A-4969-B603-6ACDCF63C18A}"/>
              </a:ext>
            </a:extLst>
          </p:cNvPr>
          <p:cNvSpPr txBox="1"/>
          <p:nvPr/>
        </p:nvSpPr>
        <p:spPr>
          <a:xfrm>
            <a:off x="3587255" y="1219925"/>
            <a:ext cx="2165978" cy="338554"/>
          </a:xfrm>
          <a:prstGeom prst="rect">
            <a:avLst/>
          </a:prstGeom>
          <a:noFill/>
        </p:spPr>
        <p:txBody>
          <a:bodyPr wrap="none" rtlCol="0">
            <a:spAutoFit/>
          </a:bodyPr>
          <a:lstStyle/>
          <a:p>
            <a:r>
              <a:rPr lang="pt-BR" sz="1600" b="1" dirty="0"/>
              <a:t>Autor desconhecido</a:t>
            </a:r>
          </a:p>
        </p:txBody>
      </p:sp>
    </p:spTree>
    <p:extLst>
      <p:ext uri="{BB962C8B-B14F-4D97-AF65-F5344CB8AC3E}">
        <p14:creationId xmlns:p14="http://schemas.microsoft.com/office/powerpoint/2010/main" val="35228975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526" y="-9841"/>
            <a:ext cx="7171696" cy="585054"/>
          </a:xfrm>
        </p:spPr>
        <p:txBody>
          <a:bodyPr/>
          <a:lstStyle/>
          <a:p>
            <a:r>
              <a:rPr lang="pt-BR" sz="2400" dirty="0">
                <a:solidFill>
                  <a:srgbClr val="000000"/>
                </a:solidFill>
                <a:ea typeface="Times New Roman" pitchFamily="18" charset="0"/>
              </a:rPr>
              <a:t>Tributo a Baco (São João Batista) 1513-16</a:t>
            </a:r>
            <a:endParaRPr lang="pt-BR" sz="2400" dirty="0"/>
          </a:p>
        </p:txBody>
      </p:sp>
      <p:pic>
        <p:nvPicPr>
          <p:cNvPr id="174081" name="Picture 1" descr="C:\Documents and Settings\dktanaka\Meus documentos\Apresentacao\Palestra\Leonardo_da_Vinci\Arte Leonardo\leonardo-stjohn.jpg"/>
          <p:cNvPicPr>
            <a:picLocks noChangeAspect="1" noChangeArrowheads="1"/>
          </p:cNvPicPr>
          <p:nvPr/>
        </p:nvPicPr>
        <p:blipFill>
          <a:blip r:embed="rId3" cstate="print">
            <a:lum bright="10000"/>
          </a:blip>
          <a:srcRect/>
          <a:stretch>
            <a:fillRect/>
          </a:stretch>
        </p:blipFill>
        <p:spPr bwMode="auto">
          <a:xfrm>
            <a:off x="1357290" y="785794"/>
            <a:ext cx="3643338" cy="5602441"/>
          </a:xfrm>
          <a:prstGeom prst="rect">
            <a:avLst/>
          </a:prstGeom>
          <a:noFill/>
          <a:ln>
            <a:solidFill>
              <a:schemeClr val="accent1"/>
            </a:solidFill>
          </a:ln>
        </p:spPr>
      </p:pic>
      <p:sp>
        <p:nvSpPr>
          <p:cNvPr id="4" name="Rectangle 3"/>
          <p:cNvSpPr/>
          <p:nvPr/>
        </p:nvSpPr>
        <p:spPr>
          <a:xfrm>
            <a:off x="5654533" y="2082792"/>
            <a:ext cx="2775119" cy="369332"/>
          </a:xfrm>
          <a:prstGeom prst="rect">
            <a:avLst/>
          </a:prstGeom>
        </p:spPr>
        <p:txBody>
          <a:bodyPr wrap="none">
            <a:spAutoFit/>
          </a:bodyPr>
          <a:lstStyle/>
          <a:p>
            <a:r>
              <a:rPr lang="pt-BR" b="1" dirty="0">
                <a:solidFill>
                  <a:srgbClr val="000000"/>
                </a:solidFill>
                <a:latin typeface="Arial" pitchFamily="34" charset="0"/>
                <a:ea typeface="Times New Roman" pitchFamily="18" charset="0"/>
                <a:cs typeface="Arial" pitchFamily="34" charset="0"/>
              </a:rPr>
              <a:t>Museu</a:t>
            </a:r>
            <a:r>
              <a:rPr lang="en-US" b="1" dirty="0">
                <a:solidFill>
                  <a:srgbClr val="000000"/>
                </a:solidFill>
                <a:latin typeface="Arial" pitchFamily="34" charset="0"/>
                <a:ea typeface="Times New Roman" pitchFamily="18" charset="0"/>
                <a:cs typeface="Arial" pitchFamily="34" charset="0"/>
              </a:rPr>
              <a:t> de Louvre, Paris</a:t>
            </a:r>
            <a:endParaRPr lang="pt-BR" dirty="0"/>
          </a:p>
        </p:txBody>
      </p:sp>
      <p:sp>
        <p:nvSpPr>
          <p:cNvPr id="6" name="Rectangle 5"/>
          <p:cNvSpPr/>
          <p:nvPr/>
        </p:nvSpPr>
        <p:spPr>
          <a:xfrm>
            <a:off x="5143504" y="1154098"/>
            <a:ext cx="3643338" cy="923330"/>
          </a:xfrm>
          <a:prstGeom prst="rect">
            <a:avLst/>
          </a:prstGeom>
        </p:spPr>
        <p:txBody>
          <a:bodyPr wrap="square">
            <a:spAutoFit/>
          </a:bodyPr>
          <a:lstStyle/>
          <a:p>
            <a:pPr algn="ctr"/>
            <a:r>
              <a:rPr lang="pt-BR" b="1" dirty="0"/>
              <a:t>177 x 115 cm</a:t>
            </a:r>
            <a:r>
              <a:rPr lang="pt-BR" b="1" baseline="30000" dirty="0"/>
              <a:t>2</a:t>
            </a:r>
            <a:endParaRPr lang="pt-BR" b="1" dirty="0"/>
          </a:p>
          <a:p>
            <a:pPr algn="ctr"/>
            <a:r>
              <a:rPr lang="pt-BR" b="1" dirty="0"/>
              <a:t>Têmpera e óleo sobre madeira, transferido para tela</a:t>
            </a:r>
          </a:p>
        </p:txBody>
      </p:sp>
      <p:sp>
        <p:nvSpPr>
          <p:cNvPr id="7" name="Rectangle 6"/>
          <p:cNvSpPr/>
          <p:nvPr/>
        </p:nvSpPr>
        <p:spPr>
          <a:xfrm>
            <a:off x="5357818" y="2941598"/>
            <a:ext cx="3532182" cy="3293209"/>
          </a:xfrm>
          <a:prstGeom prst="rect">
            <a:avLst/>
          </a:prstGeom>
          <a:ln>
            <a:noFill/>
          </a:ln>
        </p:spPr>
        <p:txBody>
          <a:bodyPr wrap="square">
            <a:spAutoFit/>
          </a:bodyPr>
          <a:lstStyle/>
          <a:p>
            <a:pPr algn="just"/>
            <a:r>
              <a:rPr lang="pt-BR" b="1" dirty="0"/>
              <a:t>Possivelmente de um dos aluno do Leonardo:</a:t>
            </a:r>
          </a:p>
          <a:p>
            <a:pPr marL="641350" indent="-285750" algn="just">
              <a:buFont typeface="Wingdings" pitchFamily="2" charset="2"/>
              <a:buChar char="Ø"/>
            </a:pPr>
            <a:r>
              <a:rPr lang="pt-BR" b="1" dirty="0" err="1"/>
              <a:t>Cesare</a:t>
            </a:r>
            <a:r>
              <a:rPr lang="pt-BR" b="1" dirty="0"/>
              <a:t> da </a:t>
            </a:r>
            <a:r>
              <a:rPr lang="pt-BR" b="1" dirty="0" err="1"/>
              <a:t>Sesto</a:t>
            </a:r>
            <a:r>
              <a:rPr lang="pt-BR" b="1" dirty="0"/>
              <a:t>,</a:t>
            </a:r>
          </a:p>
          <a:p>
            <a:pPr marL="641350" indent="-285750" algn="just">
              <a:buFont typeface="Wingdings" pitchFamily="2" charset="2"/>
              <a:buChar char="Ø"/>
            </a:pPr>
            <a:r>
              <a:rPr lang="pt-BR" b="1" dirty="0"/>
              <a:t>Marco d'</a:t>
            </a:r>
            <a:r>
              <a:rPr lang="pt-BR" b="1" dirty="0" err="1"/>
              <a:t>Oggiono</a:t>
            </a:r>
            <a:r>
              <a:rPr lang="pt-BR" b="1" dirty="0"/>
              <a:t>,</a:t>
            </a:r>
          </a:p>
          <a:p>
            <a:pPr marL="641350" indent="-285750" algn="just">
              <a:buFont typeface="Wingdings" pitchFamily="2" charset="2"/>
              <a:buChar char="Ø"/>
            </a:pPr>
            <a:r>
              <a:rPr lang="pt-BR" b="1" dirty="0"/>
              <a:t>Francesco </a:t>
            </a:r>
            <a:r>
              <a:rPr lang="pt-BR" b="1" dirty="0" err="1"/>
              <a:t>Melzi</a:t>
            </a:r>
            <a:r>
              <a:rPr lang="pt-BR" b="1" dirty="0"/>
              <a:t>  ou</a:t>
            </a:r>
          </a:p>
          <a:p>
            <a:pPr marL="641350" indent="-285750" algn="just">
              <a:buFont typeface="Wingdings" pitchFamily="2" charset="2"/>
              <a:buChar char="Ø"/>
            </a:pPr>
            <a:r>
              <a:rPr lang="pt-BR" b="1" dirty="0" err="1"/>
              <a:t>Cesare</a:t>
            </a:r>
            <a:r>
              <a:rPr lang="pt-BR" b="1" dirty="0"/>
              <a:t> Bernazzano </a:t>
            </a:r>
          </a:p>
          <a:p>
            <a:pPr algn="ctr"/>
            <a:endParaRPr lang="pt-BR" b="1" dirty="0"/>
          </a:p>
          <a:p>
            <a:pPr algn="ctr"/>
            <a:r>
              <a:rPr lang="pt-BR" b="1" dirty="0"/>
              <a:t>mas </a:t>
            </a:r>
            <a:r>
              <a:rPr lang="pt-BR" b="1" dirty="0">
                <a:solidFill>
                  <a:srgbClr val="FF0000"/>
                </a:solidFill>
              </a:rPr>
              <a:t>Sidney J. Freedberg acredita </a:t>
            </a:r>
            <a:r>
              <a:rPr lang="pt-BR" b="1" dirty="0"/>
              <a:t>que seja do </a:t>
            </a:r>
            <a:r>
              <a:rPr lang="pt-BR" b="1" dirty="0">
                <a:solidFill>
                  <a:srgbClr val="FF0000"/>
                </a:solidFill>
              </a:rPr>
              <a:t>Leonardo </a:t>
            </a:r>
          </a:p>
          <a:p>
            <a:pPr marL="274638" indent="-274638"/>
            <a:r>
              <a:rPr lang="fr-FR" sz="3200" b="1" baseline="-25000" dirty="0">
                <a:solidFill>
                  <a:srgbClr val="0033CC"/>
                </a:solidFill>
              </a:rPr>
              <a:t>*</a:t>
            </a:r>
            <a:r>
              <a:rPr lang="fr-FR" sz="3200" b="1" dirty="0">
                <a:solidFill>
                  <a:srgbClr val="0033CC"/>
                </a:solidFill>
              </a:rPr>
              <a:t> </a:t>
            </a:r>
            <a:r>
              <a:rPr lang="fr-FR" sz="1400" b="1" dirty="0">
                <a:solidFill>
                  <a:srgbClr val="0033CC"/>
                </a:solidFill>
              </a:rPr>
              <a:t>[Musée du Louvre, </a:t>
            </a:r>
            <a:r>
              <a:rPr lang="fr-FR" sz="1400" b="1" i="1" dirty="0">
                <a:solidFill>
                  <a:srgbClr val="0033CC"/>
                </a:solidFill>
              </a:rPr>
              <a:t>Hommage à Léonard de Vinci</a:t>
            </a:r>
            <a:r>
              <a:rPr lang="fr-FR" sz="1400" b="1" dirty="0">
                <a:solidFill>
                  <a:srgbClr val="0033CC"/>
                </a:solidFill>
              </a:rPr>
              <a:t>, p.34, 1952.]</a:t>
            </a:r>
            <a:endParaRPr lang="en-US" sz="1400" b="1" dirty="0">
              <a:solidFill>
                <a:srgbClr val="0033CC"/>
              </a:solidFill>
            </a:endParaRPr>
          </a:p>
        </p:txBody>
      </p:sp>
      <p:sp>
        <p:nvSpPr>
          <p:cNvPr id="9" name="Rectangle 8"/>
          <p:cNvSpPr/>
          <p:nvPr/>
        </p:nvSpPr>
        <p:spPr>
          <a:xfrm>
            <a:off x="5715008" y="2443716"/>
            <a:ext cx="2569934" cy="369332"/>
          </a:xfrm>
          <a:prstGeom prst="rect">
            <a:avLst/>
          </a:prstGeom>
        </p:spPr>
        <p:txBody>
          <a:bodyPr wrap="none">
            <a:spAutoFit/>
          </a:bodyPr>
          <a:lstStyle/>
          <a:p>
            <a:pPr algn="ctr"/>
            <a:r>
              <a:rPr lang="pt-BR" b="1" dirty="0">
                <a:solidFill>
                  <a:srgbClr val="3333FF"/>
                </a:solidFill>
              </a:rPr>
              <a:t>Autor desconhecido</a:t>
            </a:r>
            <a:r>
              <a:rPr lang="pt-BR" b="1" dirty="0">
                <a:solidFill>
                  <a:srgbClr val="0033CC"/>
                </a:solidFill>
              </a:rPr>
              <a:t>*</a:t>
            </a:r>
            <a:r>
              <a:rPr lang="pt-BR"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São João Batista (1513-16)</a:t>
            </a:r>
          </a:p>
        </p:txBody>
      </p:sp>
      <p:pic>
        <p:nvPicPr>
          <p:cNvPr id="4" name="Picture 3" descr="Leonardo3%20-%201510%20San%20Giovanni.jpg"/>
          <p:cNvPicPr>
            <a:picLocks noChangeAspect="1"/>
          </p:cNvPicPr>
          <p:nvPr/>
        </p:nvPicPr>
        <p:blipFill>
          <a:blip r:embed="rId3" cstate="print">
            <a:lum bright="10000" contrast="10000"/>
          </a:blip>
          <a:stretch>
            <a:fillRect/>
          </a:stretch>
        </p:blipFill>
        <p:spPr>
          <a:xfrm>
            <a:off x="325317" y="804997"/>
            <a:ext cx="4325705" cy="5666672"/>
          </a:xfrm>
          <a:prstGeom prst="rect">
            <a:avLst/>
          </a:prstGeom>
          <a:ln>
            <a:solidFill>
              <a:schemeClr val="accent1"/>
            </a:solidFill>
          </a:ln>
        </p:spPr>
      </p:pic>
      <p:sp>
        <p:nvSpPr>
          <p:cNvPr id="9" name="Rectangle 8"/>
          <p:cNvSpPr/>
          <p:nvPr/>
        </p:nvSpPr>
        <p:spPr>
          <a:xfrm>
            <a:off x="5180898" y="1889525"/>
            <a:ext cx="3429056" cy="646331"/>
          </a:xfrm>
          <a:prstGeom prst="rect">
            <a:avLst/>
          </a:prstGeom>
        </p:spPr>
        <p:txBody>
          <a:bodyPr wrap="square">
            <a:spAutoFit/>
          </a:bodyPr>
          <a:lstStyle/>
          <a:p>
            <a:pPr algn="ctr"/>
            <a:r>
              <a:rPr lang="pt-BR" b="1" dirty="0"/>
              <a:t>69 x 57 cm</a:t>
            </a:r>
            <a:r>
              <a:rPr lang="pt-BR" b="1" baseline="30000" dirty="0"/>
              <a:t>2</a:t>
            </a:r>
            <a:endParaRPr lang="pt-BR" b="1" dirty="0"/>
          </a:p>
          <a:p>
            <a:pPr algn="ctr"/>
            <a:r>
              <a:rPr lang="pt-BR" b="1" dirty="0"/>
              <a:t>Óleo sobre madeira</a:t>
            </a:r>
          </a:p>
        </p:txBody>
      </p:sp>
      <p:sp>
        <p:nvSpPr>
          <p:cNvPr id="10" name="Rectangle 9"/>
          <p:cNvSpPr/>
          <p:nvPr/>
        </p:nvSpPr>
        <p:spPr>
          <a:xfrm>
            <a:off x="5466650" y="2818219"/>
            <a:ext cx="2775119" cy="369332"/>
          </a:xfrm>
          <a:prstGeom prst="rect">
            <a:avLst/>
          </a:prstGeom>
        </p:spPr>
        <p:txBody>
          <a:bodyPr wrap="none">
            <a:spAutoFit/>
          </a:bodyPr>
          <a:lstStyle/>
          <a:p>
            <a:r>
              <a:rPr lang="pt-BR" b="1" dirty="0">
                <a:solidFill>
                  <a:srgbClr val="000000"/>
                </a:solidFill>
                <a:latin typeface="Arial" pitchFamily="34" charset="0"/>
                <a:ea typeface="Times New Roman" pitchFamily="18" charset="0"/>
                <a:cs typeface="Arial" pitchFamily="34" charset="0"/>
              </a:rPr>
              <a:t>Museu</a:t>
            </a:r>
            <a:r>
              <a:rPr lang="en-US" b="1" dirty="0">
                <a:solidFill>
                  <a:srgbClr val="000000"/>
                </a:solidFill>
                <a:latin typeface="Arial" pitchFamily="34" charset="0"/>
                <a:ea typeface="Times New Roman" pitchFamily="18" charset="0"/>
                <a:cs typeface="Arial" pitchFamily="34" charset="0"/>
              </a:rPr>
              <a:t> de Louvre, Paris</a:t>
            </a:r>
            <a:endParaRPr lang="pt-BR" dirty="0"/>
          </a:p>
        </p:txBody>
      </p:sp>
      <p:sp>
        <p:nvSpPr>
          <p:cNvPr id="8" name="TextBox 7"/>
          <p:cNvSpPr txBox="1"/>
          <p:nvPr/>
        </p:nvSpPr>
        <p:spPr>
          <a:xfrm>
            <a:off x="5135011" y="3483696"/>
            <a:ext cx="3326552" cy="369332"/>
          </a:xfrm>
          <a:prstGeom prst="rect">
            <a:avLst/>
          </a:prstGeom>
          <a:noFill/>
        </p:spPr>
        <p:txBody>
          <a:bodyPr wrap="none" rtlCol="0">
            <a:spAutoFit/>
          </a:bodyPr>
          <a:lstStyle/>
          <a:p>
            <a:r>
              <a:rPr lang="pt-BR" b="1" dirty="0">
                <a:solidFill>
                  <a:srgbClr val="3333FF"/>
                </a:solidFill>
              </a:rPr>
              <a:t>Último trabalho de Leonardo</a:t>
            </a:r>
          </a:p>
        </p:txBody>
      </p:sp>
      <p:sp>
        <p:nvSpPr>
          <p:cNvPr id="3" name="Retângulo 2"/>
          <p:cNvSpPr/>
          <p:nvPr/>
        </p:nvSpPr>
        <p:spPr>
          <a:xfrm>
            <a:off x="4683760" y="4895459"/>
            <a:ext cx="4348479" cy="738664"/>
          </a:xfrm>
          <a:prstGeom prst="rect">
            <a:avLst/>
          </a:prstGeom>
        </p:spPr>
        <p:txBody>
          <a:bodyPr wrap="square">
            <a:spAutoFit/>
          </a:bodyPr>
          <a:lstStyle/>
          <a:p>
            <a:pPr algn="ctr"/>
            <a:r>
              <a:rPr lang="it-IT" sz="1400" b="1" dirty="0"/>
              <a:t>Modelo foi Salaì</a:t>
            </a:r>
            <a:r>
              <a:rPr lang="pt-BR" sz="1400" b="1" dirty="0"/>
              <a:t> </a:t>
            </a:r>
            <a:r>
              <a:rPr lang="pt-BR" sz="1400" b="1" i="1" dirty="0"/>
              <a:t>(“diabinho”)</a:t>
            </a:r>
          </a:p>
          <a:p>
            <a:pPr algn="ctr"/>
            <a:r>
              <a:rPr lang="pt-BR" sz="1400" b="1" i="1" dirty="0"/>
              <a:t>(Gian </a:t>
            </a:r>
            <a:r>
              <a:rPr lang="pt-BR" sz="1400" b="1" i="1" dirty="0" err="1"/>
              <a:t>Giacomo</a:t>
            </a:r>
            <a:r>
              <a:rPr lang="pt-BR" sz="1400" b="1" i="1" dirty="0"/>
              <a:t> </a:t>
            </a:r>
            <a:r>
              <a:rPr lang="pt-BR" sz="1400" b="1" i="1" dirty="0" err="1"/>
              <a:t>Caprotti</a:t>
            </a:r>
            <a:r>
              <a:rPr lang="pt-BR" sz="1400" b="1" i="1" dirty="0"/>
              <a:t> da </a:t>
            </a:r>
            <a:r>
              <a:rPr lang="pt-BR" sz="1400" b="1" i="1" dirty="0" err="1"/>
              <a:t>Oreno</a:t>
            </a:r>
            <a:r>
              <a:rPr lang="pt-BR" sz="1400" b="1" i="1" dirty="0"/>
              <a:t>)</a:t>
            </a:r>
          </a:p>
          <a:p>
            <a:pPr algn="ctr"/>
            <a:r>
              <a:rPr lang="pt-BR" sz="1400" b="1" i="1" dirty="0"/>
              <a:t>Leonardo deixou de herança a </a:t>
            </a:r>
            <a:r>
              <a:rPr lang="pt-BR" sz="1400" b="1" i="1" dirty="0" err="1"/>
              <a:t>Monalisa</a:t>
            </a:r>
            <a:endParaRPr lang="pt-BR" sz="14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pt-BR" dirty="0">
                <a:solidFill>
                  <a:srgbClr val="FF0000"/>
                </a:solidFill>
              </a:rPr>
              <a:t>Mona Lisa – A Gioconda (1503-14)</a:t>
            </a:r>
          </a:p>
        </p:txBody>
      </p:sp>
      <p:sp>
        <p:nvSpPr>
          <p:cNvPr id="64516" name="Text Box 4"/>
          <p:cNvSpPr txBox="1">
            <a:spLocks noChangeArrowheads="1"/>
          </p:cNvSpPr>
          <p:nvPr/>
        </p:nvSpPr>
        <p:spPr bwMode="auto">
          <a:xfrm>
            <a:off x="5072066" y="2643182"/>
            <a:ext cx="3786214" cy="3293209"/>
          </a:xfrm>
          <a:prstGeom prst="rect">
            <a:avLst/>
          </a:prstGeom>
          <a:noFill/>
          <a:ln w="9525">
            <a:noFill/>
            <a:miter lim="800000"/>
            <a:headEnd/>
            <a:tailEnd/>
          </a:ln>
        </p:spPr>
        <p:txBody>
          <a:bodyPr wrap="square">
            <a:spAutoFit/>
          </a:bodyPr>
          <a:lstStyle/>
          <a:p>
            <a:pPr algn="ctr"/>
            <a:r>
              <a:rPr lang="pt-BR" sz="3200" b="1" dirty="0"/>
              <a:t>Com o seu</a:t>
            </a:r>
          </a:p>
          <a:p>
            <a:pPr algn="ctr"/>
            <a:r>
              <a:rPr lang="pt-BR" sz="3200" b="1" dirty="0"/>
              <a:t>misterioso sorriso</a:t>
            </a:r>
          </a:p>
          <a:p>
            <a:pPr algn="ctr"/>
            <a:r>
              <a:rPr lang="pt-BR" sz="2400" b="1" dirty="0"/>
              <a:t>irradiando um sentimento </a:t>
            </a:r>
            <a:r>
              <a:rPr lang="pt-BR" sz="2400" b="1" i="1" dirty="0">
                <a:solidFill>
                  <a:srgbClr val="0070C0"/>
                </a:solidFill>
              </a:rPr>
              <a:t>doce</a:t>
            </a:r>
            <a:r>
              <a:rPr lang="pt-BR" sz="2400" b="1" dirty="0"/>
              <a:t> e </a:t>
            </a:r>
            <a:r>
              <a:rPr lang="pt-BR" sz="2400" b="1" i="1" dirty="0">
                <a:solidFill>
                  <a:srgbClr val="0070C0"/>
                </a:solidFill>
              </a:rPr>
              <a:t>íntimo</a:t>
            </a:r>
            <a:r>
              <a:rPr lang="pt-BR" sz="2400" b="1" dirty="0"/>
              <a:t>,</a:t>
            </a:r>
          </a:p>
          <a:p>
            <a:pPr algn="ctr"/>
            <a:r>
              <a:rPr lang="pt-BR" sz="2400" b="1" dirty="0"/>
              <a:t> ao mesmo tempo com uma certa </a:t>
            </a:r>
            <a:r>
              <a:rPr lang="pt-BR" sz="2400" b="1" i="1" dirty="0">
                <a:solidFill>
                  <a:srgbClr val="0070C0"/>
                </a:solidFill>
              </a:rPr>
              <a:t>tristeza</a:t>
            </a:r>
            <a:r>
              <a:rPr lang="pt-BR" sz="2400" b="1" dirty="0"/>
              <a:t>;</a:t>
            </a:r>
          </a:p>
          <a:p>
            <a:pPr algn="ctr"/>
            <a:r>
              <a:rPr lang="pt-BR" sz="2400" b="1" dirty="0"/>
              <a:t> em </a:t>
            </a:r>
            <a:r>
              <a:rPr lang="pt-BR" sz="2400" b="1" i="1" dirty="0">
                <a:solidFill>
                  <a:srgbClr val="FF0000"/>
                </a:solidFill>
              </a:rPr>
              <a:t>perfeita harmonia</a:t>
            </a:r>
            <a:r>
              <a:rPr lang="pt-BR" sz="2400" b="1" i="1" dirty="0"/>
              <a:t>...</a:t>
            </a:r>
            <a:endParaRPr lang="pt-BR" sz="2400" b="1" dirty="0"/>
          </a:p>
        </p:txBody>
      </p:sp>
      <p:grpSp>
        <p:nvGrpSpPr>
          <p:cNvPr id="8" name="Group 7"/>
          <p:cNvGrpSpPr/>
          <p:nvPr/>
        </p:nvGrpSpPr>
        <p:grpSpPr>
          <a:xfrm>
            <a:off x="428596" y="714356"/>
            <a:ext cx="8143932" cy="5786478"/>
            <a:chOff x="428596" y="714356"/>
            <a:chExt cx="8143932" cy="5786478"/>
          </a:xfrm>
        </p:grpSpPr>
        <p:pic>
          <p:nvPicPr>
            <p:cNvPr id="64515" name="Picture 2" descr="joconde.jpg"/>
            <p:cNvPicPr>
              <a:picLocks noChangeAspect="1"/>
            </p:cNvPicPr>
            <p:nvPr/>
          </p:nvPicPr>
          <p:blipFill>
            <a:blip r:embed="rId3" cstate="print">
              <a:lum bright="10000" contrast="10000"/>
            </a:blip>
            <a:srcRect t="5502" b="5588"/>
            <a:stretch>
              <a:fillRect/>
            </a:stretch>
          </p:blipFill>
          <p:spPr bwMode="auto">
            <a:xfrm>
              <a:off x="428596" y="714356"/>
              <a:ext cx="4186105" cy="5786478"/>
            </a:xfrm>
            <a:prstGeom prst="rect">
              <a:avLst/>
            </a:prstGeom>
            <a:noFill/>
            <a:ln w="9525" cmpd="thickThin">
              <a:solidFill>
                <a:schemeClr val="accent1"/>
              </a:solidFill>
              <a:miter lim="800000"/>
              <a:headEnd/>
              <a:tailEnd/>
            </a:ln>
          </p:spPr>
        </p:pic>
        <p:sp>
          <p:nvSpPr>
            <p:cNvPr id="6" name="Rectangle 5"/>
            <p:cNvSpPr/>
            <p:nvPr/>
          </p:nvSpPr>
          <p:spPr>
            <a:xfrm>
              <a:off x="5143504" y="1058275"/>
              <a:ext cx="3429024" cy="646331"/>
            </a:xfrm>
            <a:prstGeom prst="rect">
              <a:avLst/>
            </a:prstGeom>
          </p:spPr>
          <p:txBody>
            <a:bodyPr wrap="square">
              <a:spAutoFit/>
            </a:bodyPr>
            <a:lstStyle/>
            <a:p>
              <a:pPr algn="ctr"/>
              <a:r>
                <a:rPr lang="pt-BR" b="1"/>
                <a:t>77 x 53 cm</a:t>
              </a:r>
              <a:r>
                <a:rPr lang="pt-BR" b="1" baseline="30000"/>
                <a:t>2</a:t>
              </a:r>
              <a:r>
                <a:rPr lang="pt-BR" b="1"/>
                <a:t> </a:t>
              </a:r>
            </a:p>
            <a:p>
              <a:pPr algn="ctr"/>
              <a:r>
                <a:rPr lang="pt-BR" b="1"/>
                <a:t>Óleo sobre madeira </a:t>
              </a:r>
            </a:p>
          </p:txBody>
        </p:sp>
        <p:sp>
          <p:nvSpPr>
            <p:cNvPr id="7" name="Rectangle 6"/>
            <p:cNvSpPr/>
            <p:nvPr/>
          </p:nvSpPr>
          <p:spPr>
            <a:xfrm>
              <a:off x="5286380" y="1782537"/>
              <a:ext cx="3124467" cy="369332"/>
            </a:xfrm>
            <a:prstGeom prst="rect">
              <a:avLst/>
            </a:prstGeom>
          </p:spPr>
          <p:txBody>
            <a:bodyPr wrap="square">
              <a:spAutoFit/>
            </a:bodyPr>
            <a:lstStyle/>
            <a:p>
              <a:pPr algn="ctr"/>
              <a:r>
                <a:rPr lang="pt-BR" b="1" dirty="0">
                  <a:solidFill>
                    <a:srgbClr val="000000"/>
                  </a:solidFill>
                  <a:latin typeface="Arial" pitchFamily="34" charset="0"/>
                  <a:ea typeface="Times New Roman" pitchFamily="18" charset="0"/>
                  <a:cs typeface="Arial" pitchFamily="34" charset="0"/>
                </a:rPr>
                <a:t>Museu</a:t>
              </a:r>
              <a:r>
                <a:rPr lang="en-US" b="1" dirty="0">
                  <a:solidFill>
                    <a:srgbClr val="000000"/>
                  </a:solidFill>
                  <a:latin typeface="Arial" pitchFamily="34" charset="0"/>
                  <a:ea typeface="Times New Roman" pitchFamily="18" charset="0"/>
                  <a:cs typeface="Arial" pitchFamily="34" charset="0"/>
                </a:rPr>
                <a:t> de Louvre, Paris</a:t>
              </a:r>
              <a:endParaRPr lang="pt-B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64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14876" y="1301669"/>
            <a:ext cx="4286280" cy="4770537"/>
          </a:xfrm>
          <a:prstGeom prst="rect">
            <a:avLst/>
          </a:prstGeom>
        </p:spPr>
        <p:txBody>
          <a:bodyPr wrap="square">
            <a:spAutoFit/>
          </a:bodyPr>
          <a:lstStyle/>
          <a:p>
            <a:pPr marL="261938" indent="-261938">
              <a:buFont typeface="Wingdings" pitchFamily="2" charset="2"/>
              <a:buChar char="v"/>
            </a:pPr>
            <a:r>
              <a:rPr lang="pt-BR" sz="1600" b="1" dirty="0"/>
              <a:t>Comprimento do braço aberto = altura </a:t>
            </a:r>
          </a:p>
          <a:p>
            <a:pPr marL="261938" indent="-261938">
              <a:buFont typeface="Wingdings" pitchFamily="2" charset="2"/>
              <a:buChar char="v"/>
            </a:pPr>
            <a:r>
              <a:rPr lang="pt-BR" sz="1600" b="1" dirty="0"/>
              <a:t>Altura da testa = 1/10 altura </a:t>
            </a:r>
          </a:p>
          <a:p>
            <a:pPr marL="261938" indent="-261938">
              <a:buFont typeface="Wingdings" pitchFamily="2" charset="2"/>
              <a:buChar char="v"/>
            </a:pPr>
            <a:r>
              <a:rPr lang="pt-BR" sz="1600" b="1" dirty="0"/>
              <a:t>Distância do topo da cabeça até a base da testa = 1/8 da altura</a:t>
            </a:r>
          </a:p>
          <a:p>
            <a:pPr marL="261938" indent="-261938">
              <a:buFont typeface="Wingdings" pitchFamily="2" charset="2"/>
              <a:buChar char="v"/>
            </a:pPr>
            <a:r>
              <a:rPr lang="pt-BR" sz="1600" b="1" dirty="0"/>
              <a:t>Largura máxima do ombro = 1/4 da altura</a:t>
            </a:r>
          </a:p>
          <a:p>
            <a:pPr marL="261938" indent="-261938">
              <a:buFont typeface="Wingdings" pitchFamily="2" charset="2"/>
              <a:buChar char="v"/>
            </a:pPr>
            <a:r>
              <a:rPr lang="pt-BR" sz="1600" b="1" dirty="0"/>
              <a:t>Distância do cotovelo até a ponta dos dedos = 1/5 da altura</a:t>
            </a:r>
          </a:p>
          <a:p>
            <a:pPr marL="261938" indent="-261938">
              <a:buFont typeface="Wingdings" pitchFamily="2" charset="2"/>
              <a:buChar char="v"/>
            </a:pPr>
            <a:r>
              <a:rPr lang="pt-BR" sz="1600" b="1" dirty="0"/>
              <a:t>Distância do cotovelo até o pulso = 1/8 da altura</a:t>
            </a:r>
          </a:p>
          <a:p>
            <a:pPr marL="261938" indent="-261938">
              <a:buFont typeface="Wingdings" pitchFamily="2" charset="2"/>
              <a:buChar char="v"/>
            </a:pPr>
            <a:r>
              <a:rPr lang="pt-BR" sz="1600" b="1" dirty="0"/>
              <a:t>Comprimento da palma da mão = 1/10 da altura</a:t>
            </a:r>
          </a:p>
          <a:p>
            <a:pPr marL="261938" indent="-261938">
              <a:buFont typeface="Wingdings" pitchFamily="2" charset="2"/>
              <a:buChar char="v"/>
            </a:pPr>
            <a:r>
              <a:rPr lang="pt-BR" sz="1600" b="1" dirty="0"/>
              <a:t>Comprimento da base da testa até a ponta do nariz = 1/3 da altura da cabeça</a:t>
            </a:r>
          </a:p>
          <a:p>
            <a:pPr marL="261938" indent="-261938">
              <a:buFont typeface="Wingdings" pitchFamily="2" charset="2"/>
              <a:buChar char="v"/>
            </a:pPr>
            <a:r>
              <a:rPr lang="pt-BR" sz="1600" b="1" dirty="0"/>
              <a:t>Distância da base dos cabelos até os cílios = 1/3 da altura da face</a:t>
            </a:r>
          </a:p>
          <a:p>
            <a:pPr marL="261938" indent="-261938">
              <a:buFont typeface="Wingdings" pitchFamily="2" charset="2"/>
              <a:buChar char="v"/>
            </a:pPr>
            <a:r>
              <a:rPr lang="pt-BR" sz="1600" b="1" dirty="0"/>
              <a:t>Comprimento da orelha = 1/3 do comprimento da face</a:t>
            </a:r>
          </a:p>
        </p:txBody>
      </p:sp>
      <p:sp>
        <p:nvSpPr>
          <p:cNvPr id="2" name="Title 1"/>
          <p:cNvSpPr>
            <a:spLocks noGrp="1"/>
          </p:cNvSpPr>
          <p:nvPr>
            <p:ph type="title"/>
          </p:nvPr>
        </p:nvSpPr>
        <p:spPr/>
        <p:txBody>
          <a:bodyPr/>
          <a:lstStyle/>
          <a:p>
            <a:r>
              <a:rPr lang="en-US" dirty="0"/>
              <a:t>E o </a:t>
            </a:r>
            <a:r>
              <a:rPr lang="en-US" dirty="0" err="1"/>
              <a:t>Homem</a:t>
            </a:r>
            <a:r>
              <a:rPr lang="en-US" dirty="0"/>
              <a:t> </a:t>
            </a:r>
            <a:r>
              <a:rPr lang="en-US" dirty="0" err="1"/>
              <a:t>Vitruviano</a:t>
            </a:r>
            <a:r>
              <a:rPr lang="en-US" dirty="0"/>
              <a:t> (1492)</a:t>
            </a:r>
          </a:p>
        </p:txBody>
      </p:sp>
      <p:pic>
        <p:nvPicPr>
          <p:cNvPr id="1027" name="Picture 3" descr="C:\Documents and Settings\dktanaka_2\My Documents\0_0_Leonardo_Palestra\Figuras\Estudo_Propor_corpo.bmp"/>
          <p:cNvPicPr>
            <a:picLocks noChangeAspect="1" noChangeArrowheads="1"/>
          </p:cNvPicPr>
          <p:nvPr/>
        </p:nvPicPr>
        <p:blipFill>
          <a:blip r:embed="rId3" cstate="print"/>
          <a:srcRect t="5254" b="14623"/>
          <a:stretch>
            <a:fillRect/>
          </a:stretch>
        </p:blipFill>
        <p:spPr bwMode="auto">
          <a:xfrm>
            <a:off x="118080" y="1425691"/>
            <a:ext cx="4214842" cy="4646515"/>
          </a:xfrm>
          <a:prstGeom prst="rect">
            <a:avLst/>
          </a:prstGeom>
          <a:noFill/>
          <a:ln>
            <a:solidFill>
              <a:schemeClr val="tx1"/>
            </a:solidFill>
          </a:ln>
        </p:spPr>
      </p:pic>
      <p:sp>
        <p:nvSpPr>
          <p:cNvPr id="4" name="Rectangle 3"/>
          <p:cNvSpPr/>
          <p:nvPr/>
        </p:nvSpPr>
        <p:spPr>
          <a:xfrm>
            <a:off x="2143140" y="500042"/>
            <a:ext cx="4806300" cy="830997"/>
          </a:xfrm>
          <a:prstGeom prst="rect">
            <a:avLst/>
          </a:prstGeom>
        </p:spPr>
        <p:txBody>
          <a:bodyPr wrap="square">
            <a:spAutoFit/>
          </a:bodyPr>
          <a:lstStyle/>
          <a:p>
            <a:pPr algn="ctr"/>
            <a:r>
              <a:rPr lang="pt-BR" sz="1600" b="1" dirty="0"/>
              <a:t>Ilustração do “</a:t>
            </a:r>
            <a:r>
              <a:rPr lang="pt-BR" sz="1600" b="1" i="1" dirty="0"/>
              <a:t>homem perfeito” </a:t>
            </a:r>
            <a:r>
              <a:rPr lang="pt-BR" sz="1600" b="1" dirty="0"/>
              <a:t>descrito no Livro 3, Capítulo </a:t>
            </a:r>
            <a:r>
              <a:rPr lang="en-US" sz="1600" b="1" dirty="0"/>
              <a:t>I do </a:t>
            </a:r>
            <a:r>
              <a:rPr lang="en-US" sz="1600" b="1" i="1" dirty="0"/>
              <a:t>“De </a:t>
            </a:r>
            <a:r>
              <a:rPr lang="en-US" sz="1600" b="1" i="1" dirty="0" err="1"/>
              <a:t>Architectura</a:t>
            </a:r>
            <a:r>
              <a:rPr lang="en-US" sz="1600" b="1" i="1" dirty="0"/>
              <a:t>” (45 AC)</a:t>
            </a:r>
          </a:p>
          <a:p>
            <a:pPr algn="ctr"/>
            <a:r>
              <a:rPr lang="en-US" sz="1600" b="1" i="1" dirty="0"/>
              <a:t>de</a:t>
            </a:r>
            <a:r>
              <a:rPr lang="en-US" sz="1600" b="1" dirty="0"/>
              <a:t> Marcus </a:t>
            </a:r>
            <a:r>
              <a:rPr lang="en-US" sz="1600" b="1" dirty="0">
                <a:solidFill>
                  <a:srgbClr val="FF0000"/>
                </a:solidFill>
              </a:rPr>
              <a:t>Vitruvius</a:t>
            </a:r>
            <a:r>
              <a:rPr lang="en-US" sz="1600" b="1" dirty="0"/>
              <a:t> </a:t>
            </a:r>
            <a:r>
              <a:rPr lang="en-US" sz="1600" b="1" dirty="0" err="1"/>
              <a:t>Pollio</a:t>
            </a:r>
            <a:r>
              <a:rPr lang="en-US" sz="1600" b="1" dirty="0"/>
              <a:t> </a:t>
            </a:r>
          </a:p>
        </p:txBody>
      </p:sp>
      <p:sp>
        <p:nvSpPr>
          <p:cNvPr id="6" name="TextBox 5"/>
          <p:cNvSpPr txBox="1"/>
          <p:nvPr/>
        </p:nvSpPr>
        <p:spPr>
          <a:xfrm>
            <a:off x="928662" y="6121619"/>
            <a:ext cx="2901500" cy="307777"/>
          </a:xfrm>
          <a:prstGeom prst="rect">
            <a:avLst/>
          </a:prstGeom>
          <a:noFill/>
        </p:spPr>
        <p:txBody>
          <a:bodyPr wrap="none" rtlCol="0">
            <a:spAutoFit/>
          </a:bodyPr>
          <a:lstStyle/>
          <a:p>
            <a:r>
              <a:rPr lang="en-US" sz="1400" b="1" dirty="0" err="1"/>
              <a:t>Gallerie</a:t>
            </a:r>
            <a:r>
              <a:rPr lang="en-US" sz="1400" b="1" dirty="0"/>
              <a:t> </a:t>
            </a:r>
            <a:r>
              <a:rPr lang="en-US" sz="1400" b="1" dirty="0" err="1"/>
              <a:t>dell’Accademia</a:t>
            </a:r>
            <a:r>
              <a:rPr lang="en-US" sz="1400" b="1" dirty="0"/>
              <a:t>, </a:t>
            </a:r>
            <a:r>
              <a:rPr lang="en-US" sz="1400" b="1" dirty="0" err="1"/>
              <a:t>Veneza</a:t>
            </a:r>
            <a:endParaRPr lang="en-US" sz="1400" b="1" dirty="0"/>
          </a:p>
        </p:txBody>
      </p:sp>
      <p:sp>
        <p:nvSpPr>
          <p:cNvPr id="8" name="TextBox 7"/>
          <p:cNvSpPr txBox="1"/>
          <p:nvPr/>
        </p:nvSpPr>
        <p:spPr>
          <a:xfrm>
            <a:off x="4643438" y="5933179"/>
            <a:ext cx="4429156" cy="646331"/>
          </a:xfrm>
          <a:prstGeom prst="rect">
            <a:avLst/>
          </a:prstGeom>
          <a:noFill/>
        </p:spPr>
        <p:txBody>
          <a:bodyPr wrap="square" rtlCol="0">
            <a:spAutoFit/>
          </a:bodyPr>
          <a:lstStyle/>
          <a:p>
            <a:pPr algn="ctr"/>
            <a:r>
              <a:rPr lang="pt-BR" b="1" dirty="0">
                <a:solidFill>
                  <a:srgbClr val="0033CC"/>
                </a:solidFill>
              </a:rPr>
              <a:t>Leonardo foi o primeiro que conseguiu ilustrar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 o </a:t>
            </a:r>
            <a:r>
              <a:rPr lang="en-US" dirty="0" err="1"/>
              <a:t>Homem</a:t>
            </a:r>
            <a:r>
              <a:rPr lang="en-US" dirty="0"/>
              <a:t> </a:t>
            </a:r>
            <a:r>
              <a:rPr lang="en-US" dirty="0" err="1"/>
              <a:t>Vitruviano</a:t>
            </a:r>
            <a:r>
              <a:rPr lang="en-US" dirty="0"/>
              <a:t> (1492)</a:t>
            </a:r>
          </a:p>
        </p:txBody>
      </p:sp>
      <p:pic>
        <p:nvPicPr>
          <p:cNvPr id="1027" name="Picture 3" descr="C:\Documents and Settings\dktanaka_2\My Documents\0_0_Leonardo_Palestra\Figuras\Estudo_Propor_corpo.bmp"/>
          <p:cNvPicPr>
            <a:picLocks noChangeAspect="1" noChangeArrowheads="1"/>
          </p:cNvPicPr>
          <p:nvPr/>
        </p:nvPicPr>
        <p:blipFill>
          <a:blip r:embed="rId3" cstate="print"/>
          <a:srcRect t="5254" b="14623"/>
          <a:stretch>
            <a:fillRect/>
          </a:stretch>
        </p:blipFill>
        <p:spPr bwMode="auto">
          <a:xfrm>
            <a:off x="118080" y="1425691"/>
            <a:ext cx="4214842" cy="4646515"/>
          </a:xfrm>
          <a:prstGeom prst="rect">
            <a:avLst/>
          </a:prstGeom>
          <a:noFill/>
          <a:ln>
            <a:solidFill>
              <a:schemeClr val="tx1"/>
            </a:solidFill>
          </a:ln>
        </p:spPr>
      </p:pic>
      <p:sp>
        <p:nvSpPr>
          <p:cNvPr id="4" name="Rectangle 3"/>
          <p:cNvSpPr/>
          <p:nvPr/>
        </p:nvSpPr>
        <p:spPr>
          <a:xfrm>
            <a:off x="2143140" y="500042"/>
            <a:ext cx="4806300" cy="830997"/>
          </a:xfrm>
          <a:prstGeom prst="rect">
            <a:avLst/>
          </a:prstGeom>
        </p:spPr>
        <p:txBody>
          <a:bodyPr wrap="square">
            <a:spAutoFit/>
          </a:bodyPr>
          <a:lstStyle/>
          <a:p>
            <a:pPr algn="ctr"/>
            <a:r>
              <a:rPr lang="pt-BR" sz="1600" b="1" dirty="0"/>
              <a:t>Ilustração do “</a:t>
            </a:r>
            <a:r>
              <a:rPr lang="pt-BR" sz="1600" b="1" i="1" dirty="0"/>
              <a:t>homem perfeito” </a:t>
            </a:r>
            <a:r>
              <a:rPr lang="pt-BR" sz="1600" b="1" dirty="0"/>
              <a:t>descrito no Livro 3, Capítulo </a:t>
            </a:r>
            <a:r>
              <a:rPr lang="en-US" sz="1600" b="1" dirty="0"/>
              <a:t>I do </a:t>
            </a:r>
            <a:r>
              <a:rPr lang="en-US" sz="1600" b="1" i="1" dirty="0"/>
              <a:t>“De </a:t>
            </a:r>
            <a:r>
              <a:rPr lang="en-US" sz="1600" b="1" i="1" dirty="0" err="1"/>
              <a:t>Architectura</a:t>
            </a:r>
            <a:r>
              <a:rPr lang="en-US" sz="1600" b="1" i="1" dirty="0"/>
              <a:t>” (45 AC)</a:t>
            </a:r>
          </a:p>
          <a:p>
            <a:pPr algn="ctr"/>
            <a:r>
              <a:rPr lang="en-US" sz="1600" b="1" i="1" dirty="0"/>
              <a:t>de</a:t>
            </a:r>
            <a:r>
              <a:rPr lang="en-US" sz="1600" b="1" dirty="0"/>
              <a:t> Marcus </a:t>
            </a:r>
            <a:r>
              <a:rPr lang="en-US" sz="1600" b="1" dirty="0">
                <a:solidFill>
                  <a:srgbClr val="FF0000"/>
                </a:solidFill>
              </a:rPr>
              <a:t>Vitruvius</a:t>
            </a:r>
            <a:r>
              <a:rPr lang="en-US" sz="1600" b="1" dirty="0"/>
              <a:t> </a:t>
            </a:r>
            <a:r>
              <a:rPr lang="en-US" sz="1600" b="1" dirty="0" err="1"/>
              <a:t>Pollio</a:t>
            </a:r>
            <a:r>
              <a:rPr lang="en-US" sz="1600" b="1" dirty="0"/>
              <a:t> </a:t>
            </a:r>
          </a:p>
        </p:txBody>
      </p:sp>
      <p:sp>
        <p:nvSpPr>
          <p:cNvPr id="6" name="TextBox 5"/>
          <p:cNvSpPr txBox="1"/>
          <p:nvPr/>
        </p:nvSpPr>
        <p:spPr>
          <a:xfrm>
            <a:off x="928662" y="6121619"/>
            <a:ext cx="2901500" cy="307777"/>
          </a:xfrm>
          <a:prstGeom prst="rect">
            <a:avLst/>
          </a:prstGeom>
          <a:noFill/>
        </p:spPr>
        <p:txBody>
          <a:bodyPr wrap="none" rtlCol="0">
            <a:spAutoFit/>
          </a:bodyPr>
          <a:lstStyle/>
          <a:p>
            <a:r>
              <a:rPr lang="en-US" sz="1400" b="1" dirty="0" err="1"/>
              <a:t>Gallerie</a:t>
            </a:r>
            <a:r>
              <a:rPr lang="en-US" sz="1400" b="1" dirty="0"/>
              <a:t> </a:t>
            </a:r>
            <a:r>
              <a:rPr lang="en-US" sz="1400" b="1" dirty="0" err="1"/>
              <a:t>dell’Accademia</a:t>
            </a:r>
            <a:r>
              <a:rPr lang="en-US" sz="1400" b="1" dirty="0"/>
              <a:t>, </a:t>
            </a:r>
            <a:r>
              <a:rPr lang="en-US" sz="1400" b="1" dirty="0" err="1"/>
              <a:t>Veneza</a:t>
            </a:r>
            <a:endParaRPr lang="en-US" sz="1400" b="1" dirty="0"/>
          </a:p>
        </p:txBody>
      </p:sp>
      <p:grpSp>
        <p:nvGrpSpPr>
          <p:cNvPr id="18" name="Grupo 17"/>
          <p:cNvGrpSpPr/>
          <p:nvPr/>
        </p:nvGrpSpPr>
        <p:grpSpPr>
          <a:xfrm>
            <a:off x="4432515" y="1505128"/>
            <a:ext cx="4711485" cy="4801314"/>
            <a:chOff x="4363235" y="1239863"/>
            <a:chExt cx="4711485" cy="4801314"/>
          </a:xfrm>
        </p:grpSpPr>
        <p:grpSp>
          <p:nvGrpSpPr>
            <p:cNvPr id="21" name="Grupo 20"/>
            <p:cNvGrpSpPr/>
            <p:nvPr/>
          </p:nvGrpSpPr>
          <p:grpSpPr>
            <a:xfrm>
              <a:off x="4363235" y="1239863"/>
              <a:ext cx="4711485" cy="4801314"/>
              <a:chOff x="4355025" y="1239863"/>
              <a:chExt cx="4711485" cy="4801314"/>
            </a:xfrm>
          </p:grpSpPr>
          <p:grpSp>
            <p:nvGrpSpPr>
              <p:cNvPr id="17" name="Group 16"/>
              <p:cNvGrpSpPr/>
              <p:nvPr/>
            </p:nvGrpSpPr>
            <p:grpSpPr>
              <a:xfrm>
                <a:off x="4355025" y="1239863"/>
                <a:ext cx="4711485" cy="4801314"/>
                <a:chOff x="1487837" y="1239864"/>
                <a:chExt cx="4711485" cy="4801314"/>
              </a:xfrm>
            </p:grpSpPr>
            <p:sp>
              <p:nvSpPr>
                <p:cNvPr id="16" name="TextBox 15"/>
                <p:cNvSpPr txBox="1"/>
                <p:nvPr/>
              </p:nvSpPr>
              <p:spPr>
                <a:xfrm>
                  <a:off x="1487837" y="1239864"/>
                  <a:ext cx="4711485" cy="4801314"/>
                </a:xfrm>
                <a:prstGeom prst="rect">
                  <a:avLst/>
                </a:prstGeom>
                <a:solidFill>
                  <a:schemeClr val="bg1"/>
                </a:solidFill>
              </p:spPr>
              <p:txBody>
                <a:bodyPr wrap="square" rtlCol="0">
                  <a:spAutoFit/>
                </a:bodyPr>
                <a:lstStyle/>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pt-BR" dirty="0"/>
                </a:p>
              </p:txBody>
            </p:sp>
            <p:grpSp>
              <p:nvGrpSpPr>
                <p:cNvPr id="9" name="Group 8"/>
                <p:cNvGrpSpPr/>
                <p:nvPr/>
              </p:nvGrpSpPr>
              <p:grpSpPr>
                <a:xfrm>
                  <a:off x="1586472" y="1775293"/>
                  <a:ext cx="4465320" cy="3925481"/>
                  <a:chOff x="4632960" y="1257418"/>
                  <a:chExt cx="4465320" cy="3938805"/>
                </a:xfrm>
                <a:solidFill>
                  <a:schemeClr val="bg1"/>
                </a:solidFill>
              </p:grpSpPr>
              <p:grpSp>
                <p:nvGrpSpPr>
                  <p:cNvPr id="10" name="Group 8"/>
                  <p:cNvGrpSpPr/>
                  <p:nvPr/>
                </p:nvGrpSpPr>
                <p:grpSpPr>
                  <a:xfrm>
                    <a:off x="4632960" y="1981983"/>
                    <a:ext cx="4465320" cy="3214240"/>
                    <a:chOff x="4632960" y="1981983"/>
                    <a:chExt cx="4465320" cy="3214240"/>
                  </a:xfrm>
                  <a:grpFill/>
                </p:grpSpPr>
                <p:pic>
                  <p:nvPicPr>
                    <p:cNvPr id="12" name="Imagem 1"/>
                    <p:cNvPicPr/>
                    <p:nvPr/>
                  </p:nvPicPr>
                  <p:blipFill>
                    <a:blip r:embed="rId4" cstate="print">
                      <a:lum bright="40000" contrast="-30000"/>
                    </a:blip>
                    <a:srcRect l="29000" t="45392" r="55897" b="40183"/>
                    <a:stretch>
                      <a:fillRect/>
                    </a:stretch>
                  </p:blipFill>
                  <p:spPr bwMode="auto">
                    <a:xfrm>
                      <a:off x="4632960" y="1981983"/>
                      <a:ext cx="4465320" cy="2758440"/>
                    </a:xfrm>
                    <a:prstGeom prst="rect">
                      <a:avLst/>
                    </a:prstGeom>
                    <a:grpFill/>
                    <a:ln w="9525">
                      <a:solidFill>
                        <a:srgbClr val="0033CC"/>
                      </a:solidFill>
                      <a:miter lim="800000"/>
                      <a:headEnd/>
                      <a:tailEnd/>
                    </a:ln>
                  </p:spPr>
                </p:pic>
                <p:sp>
                  <p:nvSpPr>
                    <p:cNvPr id="13" name="TextBox 12"/>
                    <p:cNvSpPr txBox="1"/>
                    <p:nvPr/>
                  </p:nvSpPr>
                  <p:spPr>
                    <a:xfrm>
                      <a:off x="6323106" y="4798929"/>
                      <a:ext cx="1172116" cy="370586"/>
                    </a:xfrm>
                    <a:prstGeom prst="rect">
                      <a:avLst/>
                    </a:prstGeom>
                    <a:grpFill/>
                  </p:spPr>
                  <p:txBody>
                    <a:bodyPr wrap="none" rtlCol="0">
                      <a:spAutoFit/>
                    </a:bodyPr>
                    <a:lstStyle/>
                    <a:p>
                      <a:pPr algn="ctr"/>
                      <a:r>
                        <a:rPr lang="en-US" b="1" dirty="0"/>
                        <a:t>1486 (34)</a:t>
                      </a:r>
                      <a:endParaRPr lang="pt-BR" b="1" dirty="0"/>
                    </a:p>
                  </p:txBody>
                </p:sp>
                <p:sp>
                  <p:nvSpPr>
                    <p:cNvPr id="14" name="TextBox 13"/>
                    <p:cNvSpPr txBox="1"/>
                    <p:nvPr/>
                  </p:nvSpPr>
                  <p:spPr>
                    <a:xfrm>
                      <a:off x="7687420" y="4788902"/>
                      <a:ext cx="1172116" cy="370586"/>
                    </a:xfrm>
                    <a:prstGeom prst="rect">
                      <a:avLst/>
                    </a:prstGeom>
                    <a:grpFill/>
                  </p:spPr>
                  <p:txBody>
                    <a:bodyPr wrap="none" rtlCol="0">
                      <a:spAutoFit/>
                    </a:bodyPr>
                    <a:lstStyle/>
                    <a:p>
                      <a:pPr algn="ctr"/>
                      <a:r>
                        <a:rPr lang="en-US" b="1" dirty="0"/>
                        <a:t>1492 (38)</a:t>
                      </a:r>
                      <a:endParaRPr lang="pt-BR" b="1" dirty="0"/>
                    </a:p>
                  </p:txBody>
                </p:sp>
                <p:sp>
                  <p:nvSpPr>
                    <p:cNvPr id="15" name="TextBox 14"/>
                    <p:cNvSpPr txBox="1"/>
                    <p:nvPr/>
                  </p:nvSpPr>
                  <p:spPr>
                    <a:xfrm>
                      <a:off x="4861613" y="4825637"/>
                      <a:ext cx="1172116" cy="370586"/>
                    </a:xfrm>
                    <a:prstGeom prst="rect">
                      <a:avLst/>
                    </a:prstGeom>
                    <a:grpFill/>
                  </p:spPr>
                  <p:txBody>
                    <a:bodyPr wrap="none" rtlCol="0">
                      <a:spAutoFit/>
                    </a:bodyPr>
                    <a:lstStyle/>
                    <a:p>
                      <a:pPr algn="ctr"/>
                      <a:r>
                        <a:rPr lang="en-US" b="1" dirty="0"/>
                        <a:t>1473 (21)</a:t>
                      </a:r>
                      <a:endParaRPr lang="pt-BR" b="1" dirty="0"/>
                    </a:p>
                  </p:txBody>
                </p:sp>
              </p:grpSp>
              <p:sp>
                <p:nvSpPr>
                  <p:cNvPr id="11" name="Title 1"/>
                  <p:cNvSpPr txBox="1">
                    <a:spLocks/>
                  </p:cNvSpPr>
                  <p:nvPr/>
                </p:nvSpPr>
                <p:spPr bwMode="auto">
                  <a:xfrm>
                    <a:off x="4822738" y="1257418"/>
                    <a:ext cx="4275541" cy="571481"/>
                  </a:xfrm>
                  <a:prstGeom prst="rect">
                    <a:avLst/>
                  </a:prstGeom>
                  <a:grp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chemeClr val="tx1"/>
                        </a:solidFill>
                        <a:effectLst/>
                        <a:uLnTx/>
                        <a:uFillTx/>
                        <a:latin typeface="Arial" pitchFamily="34" charset="0"/>
                        <a:ea typeface="+mj-ea"/>
                        <a:cs typeface="Arial" pitchFamily="34" charset="0"/>
                      </a:rPr>
                      <a:t>[Siegfried </a:t>
                    </a:r>
                    <a:r>
                      <a:rPr kumimoji="0" lang="en-US" sz="2000" b="1" i="1" u="none" strike="noStrike" kern="1200" cap="none" spc="0" normalizeH="0" baseline="0" noProof="0" dirty="0" err="1">
                        <a:ln>
                          <a:noFill/>
                        </a:ln>
                        <a:solidFill>
                          <a:schemeClr val="tx1"/>
                        </a:solidFill>
                        <a:effectLst/>
                        <a:uLnTx/>
                        <a:uFillTx/>
                        <a:latin typeface="Arial" pitchFamily="34" charset="0"/>
                        <a:ea typeface="+mj-ea"/>
                        <a:cs typeface="Arial" pitchFamily="34" charset="0"/>
                      </a:rPr>
                      <a:t>Woldehek</a:t>
                    </a:r>
                    <a:r>
                      <a:rPr kumimoji="0" lang="en-US" sz="2000" b="1" i="1" u="none" strike="noStrike" kern="1200" cap="none" spc="0" normalizeH="0" baseline="0" noProof="0" dirty="0">
                        <a:ln>
                          <a:noFill/>
                        </a:ln>
                        <a:solidFill>
                          <a:schemeClr val="tx1"/>
                        </a:solidFill>
                        <a:effectLst/>
                        <a:uLnTx/>
                        <a:uFillTx/>
                        <a:latin typeface="Arial" pitchFamily="34" charset="0"/>
                        <a:ea typeface="+mj-ea"/>
                        <a:cs typeface="Arial" pitchFamily="34" charset="0"/>
                      </a:rPr>
                      <a:t> </a:t>
                    </a:r>
                    <a:r>
                      <a:rPr lang="en-US" sz="2000" b="1" i="1" dirty="0">
                        <a:latin typeface="Arial" pitchFamily="34" charset="0"/>
                        <a:ea typeface="+mj-ea"/>
                        <a:cs typeface="Arial" pitchFamily="34" charset="0"/>
                      </a:rPr>
                      <a:t>(</a:t>
                    </a:r>
                    <a:r>
                      <a:rPr kumimoji="0" lang="en-US" sz="2000" b="1" i="1" u="none" strike="noStrike" kern="1200" cap="none" spc="0" normalizeH="0" baseline="0" noProof="0" dirty="0">
                        <a:ln>
                          <a:noFill/>
                        </a:ln>
                        <a:solidFill>
                          <a:schemeClr val="tx1"/>
                        </a:solidFill>
                        <a:effectLst/>
                        <a:uLnTx/>
                        <a:uFillTx/>
                        <a:latin typeface="Arial" pitchFamily="34" charset="0"/>
                        <a:ea typeface="+mj-ea"/>
                        <a:cs typeface="Arial" pitchFamily="34" charset="0"/>
                      </a:rPr>
                      <a:t>17/05/2009)]</a:t>
                    </a:r>
                    <a:endParaRPr kumimoji="0" lang="pt-BR" sz="2000" b="1" i="1"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grpSp>
          </p:grpSp>
          <p:pic>
            <p:nvPicPr>
              <p:cNvPr id="20" name="Picture 4" descr="C:\Users\dktanaka\Documents\Palestra\Leonardo\AEP\Anjo_autoretra_a.jpg"/>
              <p:cNvPicPr>
                <a:picLocks noChangeAspect="1" noChangeArrowheads="1"/>
              </p:cNvPicPr>
              <p:nvPr/>
            </p:nvPicPr>
            <p:blipFill rotWithShape="1">
              <a:blip r:embed="rId5" cstate="print"/>
              <a:srcRect l="17627" t="11640" r="1884" b="2300"/>
              <a:stretch/>
            </p:blipFill>
            <p:spPr bwMode="auto">
              <a:xfrm>
                <a:off x="4425811" y="2502862"/>
                <a:ext cx="1696223" cy="2743194"/>
              </a:xfrm>
              <a:prstGeom prst="rect">
                <a:avLst/>
              </a:prstGeom>
              <a:noFill/>
            </p:spPr>
          </p:pic>
        </p:grpSp>
        <p:sp>
          <p:nvSpPr>
            <p:cNvPr id="3" name="Retângulo 2"/>
            <p:cNvSpPr/>
            <p:nvPr/>
          </p:nvSpPr>
          <p:spPr>
            <a:xfrm>
              <a:off x="5908308" y="1479746"/>
              <a:ext cx="1569660" cy="369332"/>
            </a:xfrm>
            <a:prstGeom prst="rect">
              <a:avLst/>
            </a:prstGeom>
          </p:spPr>
          <p:txBody>
            <a:bodyPr wrap="none">
              <a:spAutoFit/>
            </a:bodyPr>
            <a:lstStyle/>
            <a:p>
              <a:r>
                <a:rPr lang="en-US" b="1" i="1" dirty="0" err="1"/>
                <a:t>Autoretrato</a:t>
              </a:r>
              <a:r>
                <a:rPr lang="en-US" dirty="0"/>
                <a:t>?</a:t>
              </a:r>
              <a:endParaRPr lang="pt-BR" dirty="0"/>
            </a:p>
          </p:txBody>
        </p:sp>
      </p:grpSp>
    </p:spTree>
    <p:extLst>
      <p:ext uri="{BB962C8B-B14F-4D97-AF65-F5344CB8AC3E}">
        <p14:creationId xmlns:p14="http://schemas.microsoft.com/office/powerpoint/2010/main" val="61258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Documents and Settings\dktanaka_2\My Documents\0_0_Leonardo_Palestra\Figuras\Estudo_Propor_corpo.bmp">
            <a:extLst>
              <a:ext uri="{FF2B5EF4-FFF2-40B4-BE49-F238E27FC236}">
                <a16:creationId xmlns:a16="http://schemas.microsoft.com/office/drawing/2014/main" id="{D0A9B404-3950-4933-94AB-A5F2CBE27E0F}"/>
              </a:ext>
            </a:extLst>
          </p:cNvPr>
          <p:cNvPicPr>
            <a:picLocks noChangeAspect="1" noChangeArrowheads="1"/>
          </p:cNvPicPr>
          <p:nvPr/>
        </p:nvPicPr>
        <p:blipFill>
          <a:blip r:embed="rId3" cstate="print"/>
          <a:srcRect t="5254" b="14623"/>
          <a:stretch>
            <a:fillRect/>
          </a:stretch>
        </p:blipFill>
        <p:spPr bwMode="auto">
          <a:xfrm>
            <a:off x="118080" y="1425691"/>
            <a:ext cx="4214842" cy="4646515"/>
          </a:xfrm>
          <a:prstGeom prst="rect">
            <a:avLst/>
          </a:prstGeom>
          <a:noFill/>
          <a:ln>
            <a:solidFill>
              <a:schemeClr val="tx1"/>
            </a:solidFill>
          </a:ln>
        </p:spPr>
      </p:pic>
      <p:sp>
        <p:nvSpPr>
          <p:cNvPr id="2" name="Title 1"/>
          <p:cNvSpPr>
            <a:spLocks noGrp="1"/>
          </p:cNvSpPr>
          <p:nvPr>
            <p:ph type="title"/>
          </p:nvPr>
        </p:nvSpPr>
        <p:spPr/>
        <p:txBody>
          <a:bodyPr/>
          <a:lstStyle/>
          <a:p>
            <a:r>
              <a:rPr lang="en-US" dirty="0" err="1"/>
              <a:t>Homem</a:t>
            </a:r>
            <a:r>
              <a:rPr lang="en-US" dirty="0"/>
              <a:t> </a:t>
            </a:r>
            <a:r>
              <a:rPr lang="en-US" dirty="0" err="1"/>
              <a:t>Vitruviano</a:t>
            </a:r>
            <a:r>
              <a:rPr lang="en-US" dirty="0"/>
              <a:t> (1492) </a:t>
            </a:r>
          </a:p>
        </p:txBody>
      </p:sp>
      <p:sp>
        <p:nvSpPr>
          <p:cNvPr id="5" name="Retângulo 4"/>
          <p:cNvSpPr/>
          <p:nvPr/>
        </p:nvSpPr>
        <p:spPr>
          <a:xfrm>
            <a:off x="4387596" y="876427"/>
            <a:ext cx="4664828" cy="2908489"/>
          </a:xfrm>
          <a:prstGeom prst="rect">
            <a:avLst/>
          </a:prstGeom>
        </p:spPr>
        <p:txBody>
          <a:bodyPr wrap="square">
            <a:spAutoFit/>
          </a:bodyPr>
          <a:lstStyle/>
          <a:p>
            <a:pPr marL="285750" indent="-285750">
              <a:buFont typeface="Wingdings" pitchFamily="2" charset="2"/>
              <a:buChar char="Ø"/>
            </a:pPr>
            <a:r>
              <a:rPr lang="pt-BR" b="1" dirty="0"/>
              <a:t>Se abrir a perna a altura diminui em 1/14</a:t>
            </a:r>
          </a:p>
          <a:p>
            <a:pPr marL="285750" indent="-285750">
              <a:buFont typeface="Wingdings" pitchFamily="2" charset="2"/>
              <a:buChar char="Ø"/>
            </a:pPr>
            <a:r>
              <a:rPr lang="pt-BR" b="1" dirty="0"/>
              <a:t>O centro da figura é o umbigo.</a:t>
            </a:r>
          </a:p>
          <a:p>
            <a:pPr marL="285750" indent="-285750">
              <a:buFont typeface="Wingdings" pitchFamily="2" charset="2"/>
              <a:buChar char="Ø"/>
            </a:pPr>
            <a:r>
              <a:rPr lang="pt-BR" b="1" dirty="0"/>
              <a:t>E o espaço entre as pernas abertas forma triângulo equilátero</a:t>
            </a:r>
          </a:p>
          <a:p>
            <a:pPr marL="285750" indent="-285750">
              <a:buFont typeface="Wingdings" pitchFamily="2" charset="2"/>
              <a:buChar char="Ø"/>
            </a:pPr>
            <a:r>
              <a:rPr lang="pt-BR" b="1" dirty="0"/>
              <a:t>Menos óbvio são os pênis flácido e ereto</a:t>
            </a:r>
          </a:p>
          <a:p>
            <a:pPr marL="265113"/>
            <a:r>
              <a:rPr lang="pt-BR" b="1" dirty="0"/>
              <a:t>(camuflado com os pelos pubianos e está apontado para o observador)</a:t>
            </a:r>
          </a:p>
          <a:p>
            <a:pPr marL="285750" indent="-285750">
              <a:buFont typeface="Wingdings" pitchFamily="2" charset="2"/>
              <a:buChar char="Ø"/>
            </a:pPr>
            <a:endParaRPr lang="pt-BR" sz="500" b="1" dirty="0"/>
          </a:p>
          <a:p>
            <a:pPr algn="ctr"/>
            <a:r>
              <a:rPr lang="en-US" sz="1600" i="1" dirty="0"/>
              <a:t>[http://thewhimsiad.ca/?p=287]</a:t>
            </a:r>
          </a:p>
        </p:txBody>
      </p:sp>
      <p:grpSp>
        <p:nvGrpSpPr>
          <p:cNvPr id="18" name="Grupo 17"/>
          <p:cNvGrpSpPr/>
          <p:nvPr/>
        </p:nvGrpSpPr>
        <p:grpSpPr>
          <a:xfrm>
            <a:off x="2002298" y="3724687"/>
            <a:ext cx="6388035" cy="2822447"/>
            <a:chOff x="1816770" y="3380133"/>
            <a:chExt cx="6388035" cy="2822447"/>
          </a:xfrm>
        </p:grpSpPr>
        <p:sp>
          <p:nvSpPr>
            <p:cNvPr id="8" name="Retângulo 7"/>
            <p:cNvSpPr/>
            <p:nvPr/>
          </p:nvSpPr>
          <p:spPr>
            <a:xfrm>
              <a:off x="1816770" y="3380133"/>
              <a:ext cx="421104" cy="30152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0" name="Conector reto 9"/>
            <p:cNvCxnSpPr>
              <a:cxnSpLocks/>
            </p:cNvCxnSpPr>
            <p:nvPr/>
          </p:nvCxnSpPr>
          <p:spPr>
            <a:xfrm>
              <a:off x="2225842" y="3392165"/>
              <a:ext cx="5966931" cy="602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Conector reto 12"/>
            <p:cNvCxnSpPr>
              <a:cxnSpLocks/>
            </p:cNvCxnSpPr>
            <p:nvPr/>
          </p:nvCxnSpPr>
          <p:spPr>
            <a:xfrm>
              <a:off x="2237874" y="3682927"/>
              <a:ext cx="5966931" cy="248283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26" name="Picture 2" descr="D:\Leonardo\Vitruvian\virtuvian-closeu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842" t="34988" r="30509" b="28844"/>
            <a:stretch/>
          </p:blipFill>
          <p:spPr bwMode="auto">
            <a:xfrm>
              <a:off x="5113623" y="3465648"/>
              <a:ext cx="3079150" cy="2700112"/>
            </a:xfrm>
            <a:prstGeom prst="rect">
              <a:avLst/>
            </a:prstGeom>
            <a:noFill/>
            <a:ln w="19050">
              <a:solidFill>
                <a:srgbClr val="0070C0"/>
              </a:solidFill>
            </a:ln>
            <a:extLst>
              <a:ext uri="{909E8E84-426E-40DD-AFC4-6F175D3DCCD1}">
                <a14:hiddenFill xmlns:a14="http://schemas.microsoft.com/office/drawing/2010/main">
                  <a:solidFill>
                    <a:srgbClr val="FFFFFF"/>
                  </a:solidFill>
                </a14:hiddenFill>
              </a:ext>
            </a:extLst>
          </p:spPr>
        </p:pic>
        <p:cxnSp>
          <p:nvCxnSpPr>
            <p:cNvPr id="15" name="Conector reto 14"/>
            <p:cNvCxnSpPr>
              <a:cxnSpLocks/>
            </p:cNvCxnSpPr>
            <p:nvPr/>
          </p:nvCxnSpPr>
          <p:spPr>
            <a:xfrm>
              <a:off x="1816770" y="3684192"/>
              <a:ext cx="3296853" cy="25183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Conector reto 18"/>
            <p:cNvCxnSpPr>
              <a:cxnSpLocks/>
            </p:cNvCxnSpPr>
            <p:nvPr/>
          </p:nvCxnSpPr>
          <p:spPr>
            <a:xfrm>
              <a:off x="1816770" y="3392165"/>
              <a:ext cx="3296853" cy="9761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TextBox 5">
            <a:extLst>
              <a:ext uri="{FF2B5EF4-FFF2-40B4-BE49-F238E27FC236}">
                <a16:creationId xmlns:a16="http://schemas.microsoft.com/office/drawing/2014/main" id="{F9974D06-3D31-41C8-921B-9C871FD98941}"/>
              </a:ext>
            </a:extLst>
          </p:cNvPr>
          <p:cNvSpPr txBox="1"/>
          <p:nvPr/>
        </p:nvSpPr>
        <p:spPr>
          <a:xfrm>
            <a:off x="928662" y="6121619"/>
            <a:ext cx="2901500" cy="307777"/>
          </a:xfrm>
          <a:prstGeom prst="rect">
            <a:avLst/>
          </a:prstGeom>
          <a:noFill/>
        </p:spPr>
        <p:txBody>
          <a:bodyPr wrap="none" rtlCol="0">
            <a:spAutoFit/>
          </a:bodyPr>
          <a:lstStyle/>
          <a:p>
            <a:r>
              <a:rPr lang="en-US" sz="1400" b="1" dirty="0" err="1"/>
              <a:t>Gallerie</a:t>
            </a:r>
            <a:r>
              <a:rPr lang="en-US" sz="1400" b="1" dirty="0"/>
              <a:t> </a:t>
            </a:r>
            <a:r>
              <a:rPr lang="en-US" sz="1400" b="1" dirty="0" err="1"/>
              <a:t>dell’Accademia</a:t>
            </a:r>
            <a:r>
              <a:rPr lang="en-US" sz="1400" b="1" dirty="0"/>
              <a:t>, </a:t>
            </a:r>
            <a:r>
              <a:rPr lang="en-US" sz="1400" b="1" dirty="0" err="1"/>
              <a:t>Veneza</a:t>
            </a:r>
            <a:endParaRPr lang="en-US" sz="1400" b="1" dirty="0"/>
          </a:p>
        </p:txBody>
      </p:sp>
      <p:sp>
        <p:nvSpPr>
          <p:cNvPr id="20" name="Retângulo 19"/>
          <p:cNvSpPr/>
          <p:nvPr/>
        </p:nvSpPr>
        <p:spPr>
          <a:xfrm>
            <a:off x="1584301" y="489098"/>
            <a:ext cx="5283627" cy="461665"/>
          </a:xfrm>
          <a:prstGeom prst="rect">
            <a:avLst/>
          </a:prstGeom>
        </p:spPr>
        <p:txBody>
          <a:bodyPr wrap="none">
            <a:spAutoFit/>
          </a:bodyPr>
          <a:lstStyle/>
          <a:p>
            <a:pPr algn="ctr"/>
            <a:r>
              <a:rPr lang="pt-BR" sz="2400" b="1" i="1" dirty="0"/>
              <a:t>Detalhe não descrito por </a:t>
            </a:r>
            <a:r>
              <a:rPr lang="pt-BR" sz="2400" b="1" i="1" dirty="0" err="1"/>
              <a:t>Vitruvius</a:t>
            </a:r>
            <a:r>
              <a:rPr lang="pt-BR" sz="2400" b="1" i="1" dirty="0"/>
              <a:t>:</a:t>
            </a:r>
          </a:p>
        </p:txBody>
      </p:sp>
    </p:spTree>
    <p:extLst>
      <p:ext uri="{BB962C8B-B14F-4D97-AF65-F5344CB8AC3E}">
        <p14:creationId xmlns:p14="http://schemas.microsoft.com/office/powerpoint/2010/main" val="251615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Homens </a:t>
            </a:r>
            <a:r>
              <a:rPr lang="pt-BR" dirty="0" err="1"/>
              <a:t>Vitruvianos</a:t>
            </a:r>
            <a:r>
              <a:rPr lang="pt-BR" dirty="0"/>
              <a:t> </a:t>
            </a:r>
            <a:r>
              <a:rPr lang="pt-BR" dirty="0" err="1"/>
              <a:t>sensurados</a:t>
            </a:r>
            <a:endParaRPr lang="pt-BR" dirty="0"/>
          </a:p>
        </p:txBody>
      </p:sp>
      <p:grpSp>
        <p:nvGrpSpPr>
          <p:cNvPr id="3" name="Grupo 2"/>
          <p:cNvGrpSpPr/>
          <p:nvPr/>
        </p:nvGrpSpPr>
        <p:grpSpPr>
          <a:xfrm>
            <a:off x="4657629" y="1173040"/>
            <a:ext cx="4390114" cy="2091105"/>
            <a:chOff x="4657629" y="1173040"/>
            <a:chExt cx="4390114" cy="2091105"/>
          </a:xfrm>
        </p:grpSpPr>
        <p:pic>
          <p:nvPicPr>
            <p:cNvPr id="7" name="Picture 3" descr="D:\Leonardo\Vitruvian\Vitruvian_Man_by_Leonardo_da_Vinci_censor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444" t="21544" r="23383"/>
            <a:stretch/>
          </p:blipFill>
          <p:spPr bwMode="auto">
            <a:xfrm>
              <a:off x="4657629" y="1173041"/>
              <a:ext cx="2008438" cy="20829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Leonardo\Vitruvian\leonardo-davincis-vitruvian-ma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447" t="35425" r="35864" b="40345"/>
            <a:stretch/>
          </p:blipFill>
          <p:spPr bwMode="auto">
            <a:xfrm>
              <a:off x="6910126" y="1173040"/>
              <a:ext cx="2137617" cy="20911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upo 3"/>
          <p:cNvGrpSpPr/>
          <p:nvPr/>
        </p:nvGrpSpPr>
        <p:grpSpPr>
          <a:xfrm>
            <a:off x="4683388" y="3912004"/>
            <a:ext cx="4340303" cy="2082097"/>
            <a:chOff x="4683388" y="3912004"/>
            <a:chExt cx="4340303" cy="2082097"/>
          </a:xfrm>
        </p:grpSpPr>
        <p:pic>
          <p:nvPicPr>
            <p:cNvPr id="2050" name="Picture 2" descr="D:\Leonardo\Vitruvian\the_vitruvian_squid_by_avellante-d3hao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388" y="3966474"/>
              <a:ext cx="2008438" cy="201246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Leonardo\Vitruvian\-home-iwtomcatuser-trickfist.net-images-79ccfdb5811b1ecc168998386476da3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1594" y="3912004"/>
              <a:ext cx="2082097" cy="2082097"/>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3" descr="C:\Documents and Settings\dktanaka_2\My Documents\0_0_Leonardo_Palestra\Figuras\Estudo_Propor_corpo.bmp">
            <a:extLst>
              <a:ext uri="{FF2B5EF4-FFF2-40B4-BE49-F238E27FC236}">
                <a16:creationId xmlns:a16="http://schemas.microsoft.com/office/drawing/2014/main" id="{F494E472-A3B0-4C22-B0C7-0BE53E5B9636}"/>
              </a:ext>
            </a:extLst>
          </p:cNvPr>
          <p:cNvPicPr>
            <a:picLocks noChangeAspect="1" noChangeArrowheads="1"/>
          </p:cNvPicPr>
          <p:nvPr/>
        </p:nvPicPr>
        <p:blipFill>
          <a:blip r:embed="rId7" cstate="print"/>
          <a:srcRect t="5254" b="14623"/>
          <a:stretch>
            <a:fillRect/>
          </a:stretch>
        </p:blipFill>
        <p:spPr bwMode="auto">
          <a:xfrm>
            <a:off x="118080" y="1425691"/>
            <a:ext cx="4214842" cy="4646515"/>
          </a:xfrm>
          <a:prstGeom prst="rect">
            <a:avLst/>
          </a:prstGeom>
          <a:noFill/>
          <a:ln>
            <a:solidFill>
              <a:schemeClr val="tx1"/>
            </a:solidFill>
          </a:ln>
        </p:spPr>
      </p:pic>
      <p:sp>
        <p:nvSpPr>
          <p:cNvPr id="6" name="TextBox 5">
            <a:extLst>
              <a:ext uri="{FF2B5EF4-FFF2-40B4-BE49-F238E27FC236}">
                <a16:creationId xmlns:a16="http://schemas.microsoft.com/office/drawing/2014/main" id="{97487D3B-7810-4B7C-89D6-4F2A8AC83C2F}"/>
              </a:ext>
            </a:extLst>
          </p:cNvPr>
          <p:cNvSpPr txBox="1"/>
          <p:nvPr/>
        </p:nvSpPr>
        <p:spPr>
          <a:xfrm>
            <a:off x="928662" y="6121619"/>
            <a:ext cx="2901500" cy="307777"/>
          </a:xfrm>
          <a:prstGeom prst="rect">
            <a:avLst/>
          </a:prstGeom>
          <a:noFill/>
        </p:spPr>
        <p:txBody>
          <a:bodyPr wrap="none" rtlCol="0">
            <a:spAutoFit/>
          </a:bodyPr>
          <a:lstStyle/>
          <a:p>
            <a:r>
              <a:rPr lang="en-US" sz="1400" b="1" dirty="0" err="1"/>
              <a:t>Gallerie</a:t>
            </a:r>
            <a:r>
              <a:rPr lang="en-US" sz="1400" b="1" dirty="0"/>
              <a:t> </a:t>
            </a:r>
            <a:r>
              <a:rPr lang="en-US" sz="1400" b="1" dirty="0" err="1"/>
              <a:t>dell’Accademia</a:t>
            </a:r>
            <a:r>
              <a:rPr lang="en-US" sz="1400" b="1" dirty="0"/>
              <a:t>, </a:t>
            </a:r>
            <a:r>
              <a:rPr lang="en-US" sz="1400" b="1" dirty="0" err="1"/>
              <a:t>Veneza</a:t>
            </a:r>
            <a:endParaRPr lang="en-US" sz="1400" b="1" dirty="0"/>
          </a:p>
        </p:txBody>
      </p:sp>
    </p:spTree>
    <p:extLst>
      <p:ext uri="{BB962C8B-B14F-4D97-AF65-F5344CB8AC3E}">
        <p14:creationId xmlns:p14="http://schemas.microsoft.com/office/powerpoint/2010/main" val="15787629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9" descr="Assinatura.jpg"/>
          <p:cNvPicPr>
            <a:picLocks noChangeAspect="1"/>
          </p:cNvPicPr>
          <p:nvPr/>
        </p:nvPicPr>
        <p:blipFill>
          <a:blip r:embed="rId3" cstate="print"/>
          <a:srcRect/>
          <a:stretch>
            <a:fillRect/>
          </a:stretch>
        </p:blipFill>
        <p:spPr bwMode="auto">
          <a:xfrm>
            <a:off x="2357439" y="0"/>
            <a:ext cx="4357702" cy="930867"/>
          </a:xfrm>
          <a:prstGeom prst="rect">
            <a:avLst/>
          </a:prstGeom>
          <a:noFill/>
          <a:ln w="9525">
            <a:noFill/>
            <a:miter lim="800000"/>
            <a:headEnd/>
            <a:tailEnd/>
          </a:ln>
        </p:spPr>
      </p:pic>
      <p:grpSp>
        <p:nvGrpSpPr>
          <p:cNvPr id="2" name="Group 13"/>
          <p:cNvGrpSpPr/>
          <p:nvPr/>
        </p:nvGrpSpPr>
        <p:grpSpPr>
          <a:xfrm>
            <a:off x="4939652" y="844131"/>
            <a:ext cx="3071834" cy="5465246"/>
            <a:chOff x="2714612" y="813651"/>
            <a:chExt cx="3071834" cy="5465246"/>
          </a:xfrm>
        </p:grpSpPr>
        <p:pic>
          <p:nvPicPr>
            <p:cNvPr id="8" name="Picture 7" descr="leonardo%20da%20vinci_1.jpg"/>
            <p:cNvPicPr>
              <a:picLocks noChangeAspect="1"/>
            </p:cNvPicPr>
            <p:nvPr/>
          </p:nvPicPr>
          <p:blipFill>
            <a:blip r:embed="rId4" cstate="print"/>
            <a:stretch>
              <a:fillRect/>
            </a:stretch>
          </p:blipFill>
          <p:spPr>
            <a:xfrm>
              <a:off x="2714612" y="813651"/>
              <a:ext cx="3071834" cy="4829927"/>
            </a:xfrm>
            <a:prstGeom prst="rect">
              <a:avLst/>
            </a:prstGeom>
            <a:ln>
              <a:solidFill>
                <a:schemeClr val="tx1"/>
              </a:solidFill>
            </a:ln>
          </p:spPr>
        </p:pic>
        <p:sp>
          <p:nvSpPr>
            <p:cNvPr id="9" name="TextBox 8"/>
            <p:cNvSpPr txBox="1"/>
            <p:nvPr/>
          </p:nvSpPr>
          <p:spPr>
            <a:xfrm>
              <a:off x="3428992" y="5786454"/>
              <a:ext cx="1754006" cy="492443"/>
            </a:xfrm>
            <a:prstGeom prst="rect">
              <a:avLst/>
            </a:prstGeom>
            <a:noFill/>
          </p:spPr>
          <p:txBody>
            <a:bodyPr wrap="none" rtlCol="0">
              <a:spAutoFit/>
            </a:bodyPr>
            <a:lstStyle/>
            <a:p>
              <a:pPr algn="ctr"/>
              <a:r>
                <a:rPr lang="pt-BR" sz="1400" b="1" dirty="0" err="1"/>
                <a:t>Auto-retrato</a:t>
              </a:r>
              <a:r>
                <a:rPr lang="pt-BR" sz="1400" b="1" dirty="0"/>
                <a:t>,1512</a:t>
              </a:r>
            </a:p>
            <a:p>
              <a:r>
                <a:rPr lang="pt-BR" sz="1200" b="1" dirty="0"/>
                <a:t>Biblioteca Real, Turin</a:t>
              </a:r>
            </a:p>
          </p:txBody>
        </p:sp>
      </p:grpSp>
      <p:grpSp>
        <p:nvGrpSpPr>
          <p:cNvPr id="37" name="Grupo 36"/>
          <p:cNvGrpSpPr/>
          <p:nvPr/>
        </p:nvGrpSpPr>
        <p:grpSpPr>
          <a:xfrm>
            <a:off x="691662" y="27159"/>
            <a:ext cx="7728060" cy="6404121"/>
            <a:chOff x="691662" y="27159"/>
            <a:chExt cx="7728060" cy="6404121"/>
          </a:xfrm>
        </p:grpSpPr>
        <p:grpSp>
          <p:nvGrpSpPr>
            <p:cNvPr id="34" name="Group 33"/>
            <p:cNvGrpSpPr/>
            <p:nvPr/>
          </p:nvGrpSpPr>
          <p:grpSpPr>
            <a:xfrm>
              <a:off x="691662" y="27159"/>
              <a:ext cx="7728060" cy="6404121"/>
              <a:chOff x="691662" y="27159"/>
              <a:chExt cx="7728060" cy="6404121"/>
            </a:xfrm>
          </p:grpSpPr>
          <p:grpSp>
            <p:nvGrpSpPr>
              <p:cNvPr id="32" name="Group 31"/>
              <p:cNvGrpSpPr/>
              <p:nvPr/>
            </p:nvGrpSpPr>
            <p:grpSpPr>
              <a:xfrm>
                <a:off x="1276539" y="725837"/>
                <a:ext cx="7143183" cy="5705443"/>
                <a:chOff x="1962339" y="725837"/>
                <a:chExt cx="7143183" cy="5705443"/>
              </a:xfrm>
            </p:grpSpPr>
            <p:grpSp>
              <p:nvGrpSpPr>
                <p:cNvPr id="30" name="Group 29"/>
                <p:cNvGrpSpPr/>
                <p:nvPr/>
              </p:nvGrpSpPr>
              <p:grpSpPr>
                <a:xfrm>
                  <a:off x="5594888" y="725837"/>
                  <a:ext cx="3510634" cy="5705443"/>
                  <a:chOff x="5594888" y="725837"/>
                  <a:chExt cx="3510634" cy="5705443"/>
                </a:xfrm>
              </p:grpSpPr>
              <p:grpSp>
                <p:nvGrpSpPr>
                  <p:cNvPr id="28" name="Group 27"/>
                  <p:cNvGrpSpPr/>
                  <p:nvPr/>
                </p:nvGrpSpPr>
                <p:grpSpPr>
                  <a:xfrm>
                    <a:off x="5594888" y="725837"/>
                    <a:ext cx="3510634" cy="5367145"/>
                    <a:chOff x="5594888" y="725837"/>
                    <a:chExt cx="3510634" cy="5367145"/>
                  </a:xfrm>
                </p:grpSpPr>
                <p:grpSp>
                  <p:nvGrpSpPr>
                    <p:cNvPr id="26" name="Group 25"/>
                    <p:cNvGrpSpPr/>
                    <p:nvPr/>
                  </p:nvGrpSpPr>
                  <p:grpSpPr>
                    <a:xfrm>
                      <a:off x="5594888" y="725837"/>
                      <a:ext cx="3510634" cy="5367145"/>
                      <a:chOff x="5594888" y="725837"/>
                      <a:chExt cx="3510634" cy="5367145"/>
                    </a:xfrm>
                  </p:grpSpPr>
                  <p:sp>
                    <p:nvSpPr>
                      <p:cNvPr id="23" name="Rectangle 22"/>
                      <p:cNvSpPr/>
                      <p:nvPr/>
                    </p:nvSpPr>
                    <p:spPr>
                      <a:xfrm>
                        <a:off x="6525303" y="959667"/>
                        <a:ext cx="1704813" cy="25478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ctangle 23"/>
                      <p:cNvSpPr/>
                      <p:nvPr/>
                    </p:nvSpPr>
                    <p:spPr>
                      <a:xfrm>
                        <a:off x="5594888" y="805912"/>
                        <a:ext cx="929898" cy="4959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ctangle 24"/>
                      <p:cNvSpPr/>
                      <p:nvPr/>
                    </p:nvSpPr>
                    <p:spPr>
                      <a:xfrm>
                        <a:off x="8199119" y="725837"/>
                        <a:ext cx="906403" cy="5367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7" name="Rectangle 26"/>
                    <p:cNvSpPr/>
                    <p:nvPr/>
                  </p:nvSpPr>
                  <p:spPr>
                    <a:xfrm>
                      <a:off x="6214820" y="807719"/>
                      <a:ext cx="2197660" cy="153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9" name="Rectangle 28"/>
                  <p:cNvSpPr/>
                  <p:nvPr/>
                </p:nvSpPr>
                <p:spPr>
                  <a:xfrm>
                    <a:off x="6320208" y="3505200"/>
                    <a:ext cx="1906292" cy="2926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1" name="Group 30"/>
                <p:cNvGrpSpPr/>
                <p:nvPr/>
              </p:nvGrpSpPr>
              <p:grpSpPr>
                <a:xfrm>
                  <a:off x="1962339" y="967145"/>
                  <a:ext cx="6100209" cy="3082940"/>
                  <a:chOff x="1962339" y="967145"/>
                  <a:chExt cx="6100209" cy="3082940"/>
                </a:xfrm>
              </p:grpSpPr>
              <p:sp>
                <p:nvSpPr>
                  <p:cNvPr id="18" name="TextBox 17"/>
                  <p:cNvSpPr txBox="1"/>
                  <p:nvPr/>
                </p:nvSpPr>
                <p:spPr>
                  <a:xfrm>
                    <a:off x="3587537" y="3479931"/>
                    <a:ext cx="1414169" cy="538609"/>
                  </a:xfrm>
                  <a:prstGeom prst="rect">
                    <a:avLst/>
                  </a:prstGeom>
                  <a:noFill/>
                </p:spPr>
                <p:txBody>
                  <a:bodyPr wrap="none" rtlCol="0">
                    <a:spAutoFit/>
                  </a:bodyPr>
                  <a:lstStyle/>
                  <a:p>
                    <a:pPr algn="ctr"/>
                    <a:r>
                      <a:rPr lang="en-US" sz="1100" b="1" i="1" dirty="0" err="1"/>
                      <a:t>Retrato</a:t>
                    </a:r>
                    <a:r>
                      <a:rPr lang="en-US" sz="1100" b="1" i="1" dirty="0"/>
                      <a:t> de </a:t>
                    </a:r>
                    <a:r>
                      <a:rPr lang="en-US" sz="1100" b="1" i="1" dirty="0" err="1"/>
                      <a:t>músico</a:t>
                    </a:r>
                    <a:endParaRPr lang="en-US" sz="1100" b="1" i="1" dirty="0"/>
                  </a:p>
                  <a:p>
                    <a:pPr algn="ctr"/>
                    <a:r>
                      <a:rPr lang="en-US" b="1" dirty="0"/>
                      <a:t>1486 (</a:t>
                    </a:r>
                    <a:r>
                      <a:rPr lang="en-US" b="1" dirty="0">
                        <a:solidFill>
                          <a:srgbClr val="FF0000"/>
                        </a:solidFill>
                      </a:rPr>
                      <a:t>34</a:t>
                    </a:r>
                    <a:r>
                      <a:rPr lang="en-US" b="1" dirty="0"/>
                      <a:t>)</a:t>
                    </a:r>
                    <a:endParaRPr lang="pt-BR" b="1" dirty="0"/>
                  </a:p>
                </p:txBody>
              </p:sp>
              <p:sp>
                <p:nvSpPr>
                  <p:cNvPr id="21" name="TextBox 20"/>
                  <p:cNvSpPr txBox="1"/>
                  <p:nvPr/>
                </p:nvSpPr>
                <p:spPr>
                  <a:xfrm>
                    <a:off x="2151009" y="3486649"/>
                    <a:ext cx="1390124" cy="538609"/>
                  </a:xfrm>
                  <a:prstGeom prst="rect">
                    <a:avLst/>
                  </a:prstGeom>
                  <a:noFill/>
                </p:spPr>
                <p:txBody>
                  <a:bodyPr wrap="none" rtlCol="0">
                    <a:spAutoFit/>
                  </a:bodyPr>
                  <a:lstStyle/>
                  <a:p>
                    <a:pPr algn="ctr"/>
                    <a:r>
                      <a:rPr lang="en-US" sz="1100" b="1" i="1" dirty="0" err="1"/>
                      <a:t>Batismo</a:t>
                    </a:r>
                    <a:r>
                      <a:rPr lang="en-US" sz="1100" b="1" i="1" dirty="0"/>
                      <a:t> de Cristo</a:t>
                    </a:r>
                    <a:endParaRPr lang="pt-BR" sz="1100" b="1" i="1" dirty="0"/>
                  </a:p>
                  <a:p>
                    <a:pPr algn="ctr"/>
                    <a:r>
                      <a:rPr lang="en-US" b="1" dirty="0"/>
                      <a:t>1473 (</a:t>
                    </a:r>
                    <a:r>
                      <a:rPr lang="en-US" b="1" dirty="0">
                        <a:solidFill>
                          <a:srgbClr val="FF0000"/>
                        </a:solidFill>
                      </a:rPr>
                      <a:t>21</a:t>
                    </a:r>
                    <a:r>
                      <a:rPr lang="en-US" b="1" dirty="0"/>
                      <a:t>)</a:t>
                    </a:r>
                  </a:p>
                </p:txBody>
              </p:sp>
              <p:pic>
                <p:nvPicPr>
                  <p:cNvPr id="17" name="Imagem 1"/>
                  <p:cNvPicPr/>
                  <p:nvPr/>
                </p:nvPicPr>
                <p:blipFill>
                  <a:blip r:embed="rId5" cstate="print">
                    <a:lum bright="40000" contrast="-30000"/>
                  </a:blip>
                  <a:srcRect l="29000" t="45392" r="56212" b="40183"/>
                  <a:stretch>
                    <a:fillRect/>
                  </a:stretch>
                </p:blipFill>
                <p:spPr bwMode="auto">
                  <a:xfrm>
                    <a:off x="1962339" y="967145"/>
                    <a:ext cx="4560381" cy="2516099"/>
                  </a:xfrm>
                  <a:prstGeom prst="rect">
                    <a:avLst/>
                  </a:prstGeom>
                  <a:noFill/>
                  <a:ln w="9525">
                    <a:solidFill>
                      <a:srgbClr val="0033CC"/>
                    </a:solidFill>
                    <a:miter lim="800000"/>
                    <a:headEnd/>
                    <a:tailEnd/>
                  </a:ln>
                </p:spPr>
              </p:pic>
              <p:sp>
                <p:nvSpPr>
                  <p:cNvPr id="20" name="TextBox 19"/>
                  <p:cNvSpPr txBox="1"/>
                  <p:nvPr/>
                </p:nvSpPr>
                <p:spPr>
                  <a:xfrm>
                    <a:off x="6890432" y="3496087"/>
                    <a:ext cx="1172116" cy="553998"/>
                  </a:xfrm>
                  <a:prstGeom prst="rect">
                    <a:avLst/>
                  </a:prstGeom>
                  <a:noFill/>
                </p:spPr>
                <p:txBody>
                  <a:bodyPr wrap="none" rtlCol="0">
                    <a:spAutoFit/>
                  </a:bodyPr>
                  <a:lstStyle/>
                  <a:p>
                    <a:pPr algn="ctr"/>
                    <a:r>
                      <a:rPr lang="en-US" sz="1100" b="1" i="1" dirty="0"/>
                      <a:t>Auto-</a:t>
                    </a:r>
                    <a:r>
                      <a:rPr lang="en-US" sz="1100" b="1" i="1" dirty="0" err="1"/>
                      <a:t>retrato</a:t>
                    </a:r>
                    <a:endParaRPr lang="en-US" sz="1100" b="1" i="1" dirty="0"/>
                  </a:p>
                  <a:p>
                    <a:pPr algn="ctr"/>
                    <a:r>
                      <a:rPr lang="en-US" b="1" dirty="0"/>
                      <a:t>1512 (</a:t>
                    </a:r>
                    <a:r>
                      <a:rPr lang="en-US" b="1" dirty="0">
                        <a:solidFill>
                          <a:srgbClr val="FF0000"/>
                        </a:solidFill>
                      </a:rPr>
                      <a:t>62</a:t>
                    </a:r>
                    <a:r>
                      <a:rPr lang="en-US" b="1" dirty="0"/>
                      <a:t>)</a:t>
                    </a:r>
                    <a:endParaRPr lang="pt-BR" b="1" dirty="0"/>
                  </a:p>
                </p:txBody>
              </p:sp>
              <p:sp>
                <p:nvSpPr>
                  <p:cNvPr id="19" name="TextBox 18"/>
                  <p:cNvSpPr txBox="1"/>
                  <p:nvPr/>
                </p:nvSpPr>
                <p:spPr>
                  <a:xfrm>
                    <a:off x="5008766" y="3476613"/>
                    <a:ext cx="1430199" cy="538609"/>
                  </a:xfrm>
                  <a:prstGeom prst="rect">
                    <a:avLst/>
                  </a:prstGeom>
                  <a:noFill/>
                </p:spPr>
                <p:txBody>
                  <a:bodyPr wrap="none" rtlCol="0">
                    <a:spAutoFit/>
                  </a:bodyPr>
                  <a:lstStyle/>
                  <a:p>
                    <a:pPr algn="ctr"/>
                    <a:r>
                      <a:rPr lang="en-US" sz="1100" b="1" i="1" dirty="0" err="1"/>
                      <a:t>Homem</a:t>
                    </a:r>
                    <a:r>
                      <a:rPr lang="en-US" sz="1100" b="1" i="1" dirty="0"/>
                      <a:t> </a:t>
                    </a:r>
                    <a:r>
                      <a:rPr lang="en-US" sz="1100" b="1" i="1" dirty="0" err="1"/>
                      <a:t>Vitruviano</a:t>
                    </a:r>
                    <a:endParaRPr lang="en-US" sz="1100" b="1" i="1" dirty="0"/>
                  </a:p>
                  <a:p>
                    <a:pPr algn="ctr"/>
                    <a:r>
                      <a:rPr lang="en-US" b="1" dirty="0"/>
                      <a:t>1490 (</a:t>
                    </a:r>
                    <a:r>
                      <a:rPr lang="en-US" b="1" dirty="0">
                        <a:solidFill>
                          <a:srgbClr val="FF0000"/>
                        </a:solidFill>
                      </a:rPr>
                      <a:t>38</a:t>
                    </a:r>
                    <a:r>
                      <a:rPr lang="en-US" b="1" dirty="0"/>
                      <a:t>)</a:t>
                    </a:r>
                    <a:endParaRPr lang="pt-BR" b="1" dirty="0"/>
                  </a:p>
                </p:txBody>
              </p:sp>
            </p:grpSp>
          </p:grpSp>
          <p:sp>
            <p:nvSpPr>
              <p:cNvPr id="33" name="Title 1"/>
              <p:cNvSpPr txBox="1">
                <a:spLocks/>
              </p:cNvSpPr>
              <p:nvPr/>
            </p:nvSpPr>
            <p:spPr bwMode="auto">
              <a:xfrm>
                <a:off x="691662" y="27159"/>
                <a:ext cx="7608276" cy="86994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200" b="1" i="1" u="none" strike="noStrike" kern="1200" cap="none" spc="0" normalizeH="0" baseline="0" dirty="0" err="1">
                    <a:ln>
                      <a:noFill/>
                    </a:ln>
                    <a:solidFill>
                      <a:schemeClr val="tx1"/>
                    </a:solidFill>
                    <a:effectLst/>
                    <a:uLnTx/>
                    <a:uFillTx/>
                    <a:latin typeface="Arial" pitchFamily="34" charset="0"/>
                    <a:ea typeface="+mj-ea"/>
                    <a:cs typeface="Arial" pitchFamily="34" charset="0"/>
                  </a:rPr>
                  <a:t>Auto-retratos</a:t>
                </a:r>
                <a:r>
                  <a:rPr kumimoji="0" lang="pt-BR" sz="3200" b="1" i="1" u="none" strike="noStrike" kern="1200" cap="none" spc="0" normalizeH="0" baseline="0" dirty="0">
                    <a:ln>
                      <a:noFill/>
                    </a:ln>
                    <a:solidFill>
                      <a:schemeClr val="tx1"/>
                    </a:solidFill>
                    <a:effectLst/>
                    <a:uLnTx/>
                    <a:uFillTx/>
                    <a:latin typeface="Arial" pitchFamily="34" charset="0"/>
                    <a:ea typeface="+mj-ea"/>
                    <a:cs typeface="Arial"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1" u="none" strike="noStrike" kern="1200" cap="none" spc="0" normalizeH="0" baseline="0" noProof="0" dirty="0" err="1">
                    <a:ln>
                      <a:noFill/>
                    </a:ln>
                    <a:solidFill>
                      <a:schemeClr val="tx1"/>
                    </a:solidFill>
                    <a:effectLst/>
                    <a:uLnTx/>
                    <a:uFillTx/>
                    <a:latin typeface="Arial" pitchFamily="34" charset="0"/>
                    <a:ea typeface="+mj-ea"/>
                    <a:cs typeface="Arial" pitchFamily="34" charset="0"/>
                  </a:rPr>
                  <a:t>Siegfried</a:t>
                </a:r>
                <a:r>
                  <a:rPr kumimoji="0" lang="pt-BR" sz="2000" b="1" i="1" u="none" strike="noStrike" kern="1200" cap="none" spc="0" normalizeH="0" baseline="0" noProof="0" dirty="0">
                    <a:ln>
                      <a:noFill/>
                    </a:ln>
                    <a:solidFill>
                      <a:schemeClr val="tx1"/>
                    </a:solidFill>
                    <a:effectLst/>
                    <a:uLnTx/>
                    <a:uFillTx/>
                    <a:latin typeface="Arial" pitchFamily="34" charset="0"/>
                    <a:ea typeface="+mj-ea"/>
                    <a:cs typeface="Arial" pitchFamily="34" charset="0"/>
                  </a:rPr>
                  <a:t> </a:t>
                </a:r>
                <a:r>
                  <a:rPr kumimoji="0" lang="pt-BR" sz="2000" b="1" i="1" u="none" strike="noStrike" kern="1200" cap="none" spc="0" normalizeH="0" baseline="0" noProof="0" dirty="0" err="1">
                    <a:ln>
                      <a:noFill/>
                    </a:ln>
                    <a:solidFill>
                      <a:schemeClr val="tx1"/>
                    </a:solidFill>
                    <a:effectLst/>
                    <a:uLnTx/>
                    <a:uFillTx/>
                    <a:latin typeface="Arial" pitchFamily="34" charset="0"/>
                    <a:ea typeface="+mj-ea"/>
                    <a:cs typeface="Arial" pitchFamily="34" charset="0"/>
                  </a:rPr>
                  <a:t>Woldehek</a:t>
                </a:r>
                <a:r>
                  <a:rPr kumimoji="0" lang="pt-BR" sz="2000" b="1" i="1" u="none" strike="noStrike" kern="1200" cap="none" spc="0" normalizeH="0" baseline="0" noProof="0" dirty="0">
                    <a:ln>
                      <a:noFill/>
                    </a:ln>
                    <a:solidFill>
                      <a:schemeClr val="tx1"/>
                    </a:solidFill>
                    <a:effectLst/>
                    <a:uLnTx/>
                    <a:uFillTx/>
                    <a:latin typeface="Arial" pitchFamily="34" charset="0"/>
                    <a:ea typeface="+mj-ea"/>
                    <a:cs typeface="Arial" pitchFamily="34" charset="0"/>
                  </a:rPr>
                  <a:t> </a:t>
                </a:r>
                <a:r>
                  <a:rPr lang="pt-BR" sz="2000" b="1" i="1" dirty="0">
                    <a:latin typeface="Arial" pitchFamily="34" charset="0"/>
                    <a:ea typeface="+mj-ea"/>
                    <a:cs typeface="Arial" pitchFamily="34" charset="0"/>
                  </a:rPr>
                  <a:t>(</a:t>
                </a:r>
                <a:r>
                  <a:rPr kumimoji="0" lang="pt-BR" sz="2000" b="1" i="1" u="none" strike="noStrike" kern="1200" cap="none" spc="0" normalizeH="0" baseline="0" noProof="0" dirty="0">
                    <a:ln>
                      <a:noFill/>
                    </a:ln>
                    <a:solidFill>
                      <a:schemeClr val="tx1"/>
                    </a:solidFill>
                    <a:effectLst/>
                    <a:uLnTx/>
                    <a:uFillTx/>
                    <a:latin typeface="Arial" pitchFamily="34" charset="0"/>
                    <a:ea typeface="+mj-ea"/>
                    <a:cs typeface="Arial" pitchFamily="34" charset="0"/>
                  </a:rPr>
                  <a:t>17/05/2009)</a:t>
                </a:r>
              </a:p>
            </p:txBody>
          </p:sp>
        </p:grpSp>
        <p:pic>
          <p:nvPicPr>
            <p:cNvPr id="36" name="Picture 4" descr="C:\Users\dktanaka\Documents\Palestra\Leonardo\AEP\Anjo_autoretra_a.jpg"/>
            <p:cNvPicPr>
              <a:picLocks noChangeAspect="1" noChangeArrowheads="1"/>
            </p:cNvPicPr>
            <p:nvPr/>
          </p:nvPicPr>
          <p:blipFill>
            <a:blip r:embed="rId6" cstate="print"/>
            <a:srcRect l="21489" t="17397" b="4569"/>
            <a:stretch>
              <a:fillRect/>
            </a:stretch>
          </p:blipFill>
          <p:spPr bwMode="auto">
            <a:xfrm>
              <a:off x="1294647" y="959668"/>
              <a:ext cx="1720140" cy="2525916"/>
            </a:xfrm>
            <a:prstGeom prst="rect">
              <a:avLst/>
            </a:prstGeom>
            <a:noFill/>
          </p:spPr>
        </p:pic>
      </p:grpSp>
      <p:sp>
        <p:nvSpPr>
          <p:cNvPr id="35" name="Rectangle 34"/>
          <p:cNvSpPr/>
          <p:nvPr/>
        </p:nvSpPr>
        <p:spPr>
          <a:xfrm>
            <a:off x="302387" y="4544507"/>
            <a:ext cx="8290560" cy="1200329"/>
          </a:xfrm>
          <a:prstGeom prst="rect">
            <a:avLst/>
          </a:prstGeom>
        </p:spPr>
        <p:txBody>
          <a:bodyPr wrap="square">
            <a:spAutoFit/>
          </a:bodyPr>
          <a:lstStyle/>
          <a:p>
            <a:pPr algn="ctr"/>
            <a:r>
              <a:rPr lang="pt-PT" sz="2400" b="1" dirty="0"/>
              <a:t>Testa ampla, sobrancelhas horizontais, nariz longo, maçã do rosto saliente, boca pequena e curva, queixo bem desenvolvido</a:t>
            </a:r>
            <a:endParaRPr lang="pt-BR"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a:solidFill>
                  <a:srgbClr val="FF0000"/>
                </a:solidFill>
              </a:rPr>
              <a:t>Leonardo</a:t>
            </a:r>
            <a:r>
              <a:rPr lang="en-US" dirty="0"/>
              <a:t> </a:t>
            </a:r>
            <a:r>
              <a:rPr lang="en-US" dirty="0" err="1"/>
              <a:t>di</a:t>
            </a:r>
            <a:r>
              <a:rPr lang="en-US" dirty="0"/>
              <a:t> ser </a:t>
            </a:r>
            <a:r>
              <a:rPr lang="en-US" dirty="0" err="1"/>
              <a:t>Piero</a:t>
            </a:r>
            <a:r>
              <a:rPr lang="en-US" dirty="0"/>
              <a:t> </a:t>
            </a:r>
            <a:r>
              <a:rPr lang="en-US" dirty="0">
                <a:solidFill>
                  <a:srgbClr val="FF0000"/>
                </a:solidFill>
              </a:rPr>
              <a:t>da Vinci</a:t>
            </a:r>
            <a:endParaRPr lang="pt-BR" dirty="0"/>
          </a:p>
        </p:txBody>
      </p:sp>
      <p:sp>
        <p:nvSpPr>
          <p:cNvPr id="6147" name="Content Placeholder 2"/>
          <p:cNvSpPr txBox="1">
            <a:spLocks/>
          </p:cNvSpPr>
          <p:nvPr/>
        </p:nvSpPr>
        <p:spPr bwMode="auto">
          <a:xfrm>
            <a:off x="142844" y="500042"/>
            <a:ext cx="8786874" cy="862620"/>
          </a:xfrm>
          <a:prstGeom prst="rect">
            <a:avLst/>
          </a:prstGeom>
          <a:noFill/>
          <a:ln w="9525">
            <a:noFill/>
            <a:miter lim="800000"/>
            <a:headEnd/>
            <a:tailEnd/>
          </a:ln>
        </p:spPr>
        <p:txBody>
          <a:bodyPr/>
          <a:lstStyle/>
          <a:p>
            <a:pPr marL="266700" indent="-266700" algn="ctr">
              <a:buFont typeface="Wingdings" pitchFamily="2" charset="2"/>
              <a:buNone/>
            </a:pPr>
            <a:r>
              <a:rPr lang="pt-BR" sz="2400" b="1" dirty="0">
                <a:solidFill>
                  <a:srgbClr val="FF0000"/>
                </a:solidFill>
                <a:cs typeface="Arial" charset="0"/>
              </a:rPr>
              <a:t>Nascimento</a:t>
            </a:r>
            <a:r>
              <a:rPr lang="pt-BR" sz="2400" b="1" dirty="0">
                <a:cs typeface="Arial" charset="0"/>
              </a:rPr>
              <a:t> </a:t>
            </a:r>
            <a:r>
              <a:rPr lang="pt-BR" sz="2400" b="1" dirty="0">
                <a:solidFill>
                  <a:srgbClr val="FF0000"/>
                </a:solidFill>
                <a:cs typeface="Arial" charset="0"/>
              </a:rPr>
              <a:t>-</a:t>
            </a:r>
            <a:r>
              <a:rPr lang="pt-BR" sz="2400" b="1" dirty="0">
                <a:cs typeface="Arial" charset="0"/>
              </a:rPr>
              <a:t>  </a:t>
            </a:r>
            <a:r>
              <a:rPr lang="pt-BR" sz="2400" b="1" dirty="0">
                <a:solidFill>
                  <a:srgbClr val="FF0000"/>
                </a:solidFill>
                <a:cs typeface="Arial" charset="0"/>
              </a:rPr>
              <a:t>25 de abril de 1452  </a:t>
            </a:r>
            <a:r>
              <a:rPr lang="pt-BR" sz="2400" b="1" i="1" dirty="0">
                <a:solidFill>
                  <a:srgbClr val="FF0000"/>
                </a:solidFill>
                <a:cs typeface="Arial" charset="0"/>
              </a:rPr>
              <a:t>(Gregoriano)</a:t>
            </a:r>
          </a:p>
          <a:p>
            <a:pPr marL="266700" indent="-266700" algn="ctr">
              <a:buFont typeface="Wingdings" pitchFamily="2" charset="2"/>
              <a:buNone/>
            </a:pPr>
            <a:r>
              <a:rPr lang="pt-BR" sz="2400" b="1" i="1" dirty="0">
                <a:solidFill>
                  <a:srgbClr val="0033CC"/>
                </a:solidFill>
                <a:cs typeface="Arial" charset="0"/>
              </a:rPr>
              <a:t>15 de abril 1452 (Juliano)</a:t>
            </a:r>
          </a:p>
        </p:txBody>
      </p:sp>
      <p:grpSp>
        <p:nvGrpSpPr>
          <p:cNvPr id="16" name="Grupo 15"/>
          <p:cNvGrpSpPr/>
          <p:nvPr/>
        </p:nvGrpSpPr>
        <p:grpSpPr>
          <a:xfrm>
            <a:off x="423898" y="1071546"/>
            <a:ext cx="8434382" cy="5357826"/>
            <a:chOff x="423898" y="1071546"/>
            <a:chExt cx="8434382" cy="5357826"/>
          </a:xfrm>
        </p:grpSpPr>
        <p:grpSp>
          <p:nvGrpSpPr>
            <p:cNvPr id="3" name="Group 9"/>
            <p:cNvGrpSpPr/>
            <p:nvPr/>
          </p:nvGrpSpPr>
          <p:grpSpPr>
            <a:xfrm>
              <a:off x="6818014" y="1071546"/>
              <a:ext cx="2040266" cy="5357826"/>
              <a:chOff x="6818014" y="1071546"/>
              <a:chExt cx="2040266" cy="5357826"/>
            </a:xfrm>
          </p:grpSpPr>
          <p:grpSp>
            <p:nvGrpSpPr>
              <p:cNvPr id="4" name="Group 26"/>
              <p:cNvGrpSpPr/>
              <p:nvPr/>
            </p:nvGrpSpPr>
            <p:grpSpPr>
              <a:xfrm>
                <a:off x="6858016" y="1071546"/>
                <a:ext cx="2000264" cy="2166294"/>
                <a:chOff x="6858016" y="1071546"/>
                <a:chExt cx="2000264" cy="2166294"/>
              </a:xfrm>
            </p:grpSpPr>
            <p:pic>
              <p:nvPicPr>
                <p:cNvPr id="14" name="Imagem 2" descr="Pope Gregory XIII"/>
                <p:cNvPicPr/>
                <p:nvPr/>
              </p:nvPicPr>
              <p:blipFill>
                <a:blip r:embed="rId3" cstate="print"/>
                <a:srcRect/>
                <a:stretch>
                  <a:fillRect/>
                </a:stretch>
              </p:blipFill>
              <p:spPr bwMode="auto">
                <a:xfrm>
                  <a:off x="7286644" y="1071546"/>
                  <a:ext cx="1162388" cy="1618407"/>
                </a:xfrm>
                <a:prstGeom prst="rect">
                  <a:avLst/>
                </a:prstGeom>
                <a:noFill/>
                <a:ln w="9525">
                  <a:noFill/>
                  <a:miter lim="800000"/>
                  <a:headEnd/>
                  <a:tailEnd/>
                </a:ln>
              </p:spPr>
            </p:pic>
            <p:sp>
              <p:nvSpPr>
                <p:cNvPr id="15" name="Rectangle 14"/>
                <p:cNvSpPr/>
                <p:nvPr/>
              </p:nvSpPr>
              <p:spPr>
                <a:xfrm>
                  <a:off x="6858016" y="2714620"/>
                  <a:ext cx="2000264" cy="523220"/>
                </a:xfrm>
                <a:prstGeom prst="rect">
                  <a:avLst/>
                </a:prstGeom>
              </p:spPr>
              <p:txBody>
                <a:bodyPr wrap="square">
                  <a:spAutoFit/>
                </a:bodyPr>
                <a:lstStyle/>
                <a:p>
                  <a:pPr algn="ctr"/>
                  <a:r>
                    <a:rPr lang="pt-BR" sz="1400" b="1" dirty="0"/>
                    <a:t>Papa Gregório XIII</a:t>
                  </a:r>
                  <a:br>
                    <a:rPr lang="pt-BR" sz="1400" b="1" dirty="0"/>
                  </a:br>
                  <a:r>
                    <a:rPr lang="pt-BR" sz="1400" b="1" dirty="0"/>
                    <a:t>(Ugo Boncampagni)</a:t>
                  </a:r>
                  <a:endParaRPr lang="pt-BR" sz="1400" dirty="0"/>
                </a:p>
              </p:txBody>
            </p:sp>
          </p:grpSp>
          <p:pic>
            <p:nvPicPr>
              <p:cNvPr id="19" name="Picture 18" descr="inter-grav.jpg"/>
              <p:cNvPicPr>
                <a:picLocks noChangeAspect="1"/>
              </p:cNvPicPr>
              <p:nvPr/>
            </p:nvPicPr>
            <p:blipFill>
              <a:blip r:embed="rId4" cstate="print">
                <a:lum/>
              </a:blip>
              <a:stretch>
                <a:fillRect/>
              </a:stretch>
            </p:blipFill>
            <p:spPr>
              <a:xfrm>
                <a:off x="6818014" y="3300508"/>
                <a:ext cx="2040266" cy="3128864"/>
              </a:xfrm>
              <a:prstGeom prst="rect">
                <a:avLst/>
              </a:prstGeom>
              <a:ln>
                <a:solidFill>
                  <a:schemeClr val="accent1"/>
                </a:solidFill>
              </a:ln>
            </p:spPr>
          </p:pic>
        </p:grpSp>
        <p:sp>
          <p:nvSpPr>
            <p:cNvPr id="24" name="TextBox 23"/>
            <p:cNvSpPr txBox="1"/>
            <p:nvPr/>
          </p:nvSpPr>
          <p:spPr>
            <a:xfrm>
              <a:off x="423898" y="1362662"/>
              <a:ext cx="6005490" cy="923330"/>
            </a:xfrm>
            <a:prstGeom prst="rect">
              <a:avLst/>
            </a:prstGeom>
            <a:noFill/>
          </p:spPr>
          <p:txBody>
            <a:bodyPr wrap="none" rtlCol="0">
              <a:spAutoFit/>
            </a:bodyPr>
            <a:lstStyle/>
            <a:p>
              <a:pPr marL="354013" indent="-354013" algn="ctr"/>
              <a:r>
                <a:rPr lang="pt-BR" b="1" dirty="0"/>
                <a:t>Calendário Gregoriano</a:t>
              </a:r>
            </a:p>
            <a:p>
              <a:pPr marL="354013" indent="-354013">
                <a:buFont typeface="Wingdings" pitchFamily="2" charset="2"/>
                <a:buChar char="Ø"/>
              </a:pPr>
              <a:r>
                <a:rPr lang="pt-BR" b="1" dirty="0"/>
                <a:t>Proposto por  Dr. </a:t>
              </a:r>
              <a:r>
                <a:rPr lang="pt-BR" b="1" dirty="0" err="1"/>
                <a:t>Aloysius</a:t>
              </a:r>
              <a:r>
                <a:rPr lang="pt-BR" b="1" dirty="0"/>
                <a:t> </a:t>
              </a:r>
              <a:r>
                <a:rPr lang="pt-BR" b="1" dirty="0" err="1"/>
                <a:t>Lilius</a:t>
              </a:r>
              <a:r>
                <a:rPr lang="pt-BR" b="1" dirty="0"/>
                <a:t> (1510-1576)</a:t>
              </a:r>
            </a:p>
            <a:p>
              <a:pPr marL="354013" indent="-354013">
                <a:buFont typeface="Wingdings" pitchFamily="2" charset="2"/>
                <a:buChar char="Ø"/>
              </a:pPr>
              <a:r>
                <a:rPr lang="pt-BR" b="1" dirty="0">
                  <a:solidFill>
                    <a:srgbClr val="FF0000"/>
                  </a:solidFill>
                </a:rPr>
                <a:t>Promulgado por Papa Gregório XIII em 24/02/1582</a:t>
              </a:r>
            </a:p>
          </p:txBody>
        </p:sp>
      </p:grpSp>
      <p:graphicFrame>
        <p:nvGraphicFramePr>
          <p:cNvPr id="17" name="Table 24"/>
          <p:cNvGraphicFramePr>
            <a:graphicFrameLocks noGrp="1"/>
          </p:cNvGraphicFramePr>
          <p:nvPr>
            <p:extLst>
              <p:ext uri="{D42A27DB-BD31-4B8C-83A1-F6EECF244321}">
                <p14:modId xmlns:p14="http://schemas.microsoft.com/office/powerpoint/2010/main" val="1621405118"/>
              </p:ext>
            </p:extLst>
          </p:nvPr>
        </p:nvGraphicFramePr>
        <p:xfrm>
          <a:off x="285722" y="2659400"/>
          <a:ext cx="6286542" cy="1554480"/>
        </p:xfrm>
        <a:graphic>
          <a:graphicData uri="http://schemas.openxmlformats.org/drawingml/2006/table">
            <a:tbl>
              <a:tblPr firstRow="1" bandRow="1">
                <a:tableStyleId>{5C22544A-7EE6-4342-B048-85BDC9FD1C3A}</a:tableStyleId>
              </a:tblPr>
              <a:tblGrid>
                <a:gridCol w="1327159">
                  <a:extLst>
                    <a:ext uri="{9D8B030D-6E8A-4147-A177-3AD203B41FA5}">
                      <a16:colId xmlns:a16="http://schemas.microsoft.com/office/drawing/2014/main" val="20000"/>
                    </a:ext>
                  </a:extLst>
                </a:gridCol>
                <a:gridCol w="2584467">
                  <a:extLst>
                    <a:ext uri="{9D8B030D-6E8A-4147-A177-3AD203B41FA5}">
                      <a16:colId xmlns:a16="http://schemas.microsoft.com/office/drawing/2014/main" val="20001"/>
                    </a:ext>
                  </a:extLst>
                </a:gridCol>
                <a:gridCol w="2374916">
                  <a:extLst>
                    <a:ext uri="{9D8B030D-6E8A-4147-A177-3AD203B41FA5}">
                      <a16:colId xmlns:a16="http://schemas.microsoft.com/office/drawing/2014/main" val="20002"/>
                    </a:ext>
                  </a:extLst>
                </a:gridCol>
              </a:tblGrid>
              <a:tr h="288000">
                <a:tc>
                  <a:txBody>
                    <a:bodyPr/>
                    <a:lstStyle/>
                    <a:p>
                      <a:r>
                        <a:rPr lang="pt-BR" sz="1600" b="1" dirty="0">
                          <a:solidFill>
                            <a:schemeClr val="tx1"/>
                          </a:solidFill>
                          <a:latin typeface="Arial" pitchFamily="34" charset="0"/>
                          <a:cs typeface="Arial" pitchFamily="34" charset="0"/>
                        </a:rPr>
                        <a:t>Calendário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pt-BR" sz="2000" b="1" i="1" dirty="0">
                          <a:solidFill>
                            <a:schemeClr val="tx1"/>
                          </a:solidFill>
                          <a:latin typeface="Arial" pitchFamily="34" charset="0"/>
                          <a:cs typeface="Arial" pitchFamily="34" charset="0"/>
                        </a:rPr>
                        <a:t>Juliano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pt-BR" sz="2000" b="1" i="1" dirty="0">
                          <a:solidFill>
                            <a:schemeClr val="tx1"/>
                          </a:solidFill>
                          <a:latin typeface="Arial" pitchFamily="34" charset="0"/>
                          <a:cs typeface="Arial" pitchFamily="34" charset="0"/>
                        </a:rPr>
                        <a:t>Gregoriano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8000">
                <a:tc>
                  <a:txBody>
                    <a:bodyPr/>
                    <a:lstStyle/>
                    <a:p>
                      <a:r>
                        <a:rPr lang="pt-BR" sz="1600" b="1" dirty="0">
                          <a:solidFill>
                            <a:srgbClr val="0033CC"/>
                          </a:solidFill>
                          <a:latin typeface="Arial" pitchFamily="34" charset="0"/>
                          <a:cs typeface="Arial" pitchFamily="34" charset="0"/>
                        </a:rPr>
                        <a:t>Introduzido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600" b="1" dirty="0">
                          <a:solidFill>
                            <a:srgbClr val="0033CC"/>
                          </a:solidFill>
                          <a:latin typeface="Arial" pitchFamily="34" charset="0"/>
                          <a:cs typeface="Arial" pitchFamily="34" charset="0"/>
                        </a:rPr>
                        <a:t>Julio Cesar</a:t>
                      </a:r>
                    </a:p>
                    <a:p>
                      <a:pPr marL="0" marR="0" indent="0" algn="ctr" defTabSz="914400" rtl="0" eaLnBrk="1" fontAlgn="auto" latinLnBrk="0" hangingPunct="1">
                        <a:lnSpc>
                          <a:spcPct val="100000"/>
                        </a:lnSpc>
                        <a:spcBef>
                          <a:spcPts val="0"/>
                        </a:spcBef>
                        <a:spcAft>
                          <a:spcPts val="0"/>
                        </a:spcAft>
                        <a:buClrTx/>
                        <a:buSzTx/>
                        <a:buFontTx/>
                        <a:buNone/>
                        <a:tabLst/>
                        <a:defRPr/>
                      </a:pPr>
                      <a:r>
                        <a:rPr lang="pt-BR" sz="1600" b="1" dirty="0">
                          <a:solidFill>
                            <a:srgbClr val="0033CC"/>
                          </a:solidFill>
                          <a:latin typeface="Arial" pitchFamily="34" charset="0"/>
                          <a:cs typeface="Arial" pitchFamily="34" charset="0"/>
                        </a:rPr>
                        <a:t>(45 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600" b="1" dirty="0">
                          <a:solidFill>
                            <a:srgbClr val="0033CC"/>
                          </a:solidFill>
                          <a:latin typeface="Arial" pitchFamily="34" charset="0"/>
                          <a:cs typeface="Arial" pitchFamily="34" charset="0"/>
                        </a:rPr>
                        <a:t>Papa Gregório XIII</a:t>
                      </a:r>
                    </a:p>
                    <a:p>
                      <a:pPr algn="ctr"/>
                      <a:r>
                        <a:rPr lang="pt-BR" sz="1600" b="1" dirty="0">
                          <a:solidFill>
                            <a:srgbClr val="0033CC"/>
                          </a:solidFill>
                          <a:latin typeface="Arial" pitchFamily="34" charset="0"/>
                          <a:cs typeface="Arial" pitchFamily="34" charset="0"/>
                        </a:rPr>
                        <a:t>(24/02/1582)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8000">
                <a:tc>
                  <a:txBody>
                    <a:bodyPr/>
                    <a:lstStyle/>
                    <a:p>
                      <a:r>
                        <a:rPr lang="pt-BR" sz="1600" b="1" dirty="0">
                          <a:solidFill>
                            <a:schemeClr val="tx1"/>
                          </a:solidFill>
                          <a:latin typeface="Arial" pitchFamily="34" charset="0"/>
                          <a:cs typeface="Arial" pitchFamily="34" charset="0"/>
                        </a:rPr>
                        <a:t>Criado por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pt-BR" sz="1600" b="1" dirty="0" err="1">
                          <a:solidFill>
                            <a:schemeClr val="tx1"/>
                          </a:solidFill>
                          <a:latin typeface="Arial" pitchFamily="34" charset="0"/>
                          <a:cs typeface="Arial" pitchFamily="34" charset="0"/>
                        </a:rPr>
                        <a:t>Sosigenes</a:t>
                      </a:r>
                      <a:r>
                        <a:rPr lang="pt-BR" sz="1600" b="1" dirty="0">
                          <a:solidFill>
                            <a:schemeClr val="tx1"/>
                          </a:solidFill>
                          <a:latin typeface="Arial" pitchFamily="34" charset="0"/>
                          <a:cs typeface="Arial" pitchFamily="34" charset="0"/>
                        </a:rPr>
                        <a:t> da Alexandria (</a:t>
                      </a:r>
                      <a:r>
                        <a:rPr lang="pt-BR" sz="1600" b="1" dirty="0" err="1">
                          <a:solidFill>
                            <a:schemeClr val="tx1"/>
                          </a:solidFill>
                          <a:latin typeface="Arial" pitchFamily="34" charset="0"/>
                          <a:cs typeface="Arial" pitchFamily="34" charset="0"/>
                        </a:rPr>
                        <a:t>Hipparchus</a:t>
                      </a:r>
                      <a:r>
                        <a:rPr lang="pt-BR" sz="1600" b="1" dirty="0">
                          <a:solidFill>
                            <a:schemeClr val="tx1"/>
                          </a:solidFill>
                          <a:latin typeface="Arial" pitchFamily="34" charset="0"/>
                          <a:cs typeface="Arial"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pt-BR" sz="1600" b="1" dirty="0" err="1">
                          <a:solidFill>
                            <a:schemeClr val="tx1"/>
                          </a:solidFill>
                          <a:latin typeface="Arial" pitchFamily="34" charset="0"/>
                          <a:cs typeface="Arial" pitchFamily="34" charset="0"/>
                        </a:rPr>
                        <a:t>Aloyius</a:t>
                      </a:r>
                      <a:r>
                        <a:rPr lang="pt-BR" sz="1600" b="1" dirty="0">
                          <a:solidFill>
                            <a:schemeClr val="tx1"/>
                          </a:solidFill>
                          <a:latin typeface="Arial" pitchFamily="34" charset="0"/>
                          <a:cs typeface="Arial" pitchFamily="34" charset="0"/>
                        </a:rPr>
                        <a:t> </a:t>
                      </a:r>
                      <a:r>
                        <a:rPr lang="pt-BR" sz="1600" b="1" dirty="0" err="1">
                          <a:solidFill>
                            <a:schemeClr val="tx1"/>
                          </a:solidFill>
                          <a:latin typeface="Arial" pitchFamily="34" charset="0"/>
                          <a:cs typeface="Arial" pitchFamily="34" charset="0"/>
                        </a:rPr>
                        <a:t>Lilius</a:t>
                      </a:r>
                      <a:endParaRPr lang="pt-BR" sz="16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18" name="Tabela 17"/>
          <p:cNvGraphicFramePr>
            <a:graphicFrameLocks noGrp="1"/>
          </p:cNvGraphicFramePr>
          <p:nvPr>
            <p:extLst>
              <p:ext uri="{D42A27DB-BD31-4B8C-83A1-F6EECF244321}">
                <p14:modId xmlns:p14="http://schemas.microsoft.com/office/powerpoint/2010/main" val="188291044"/>
              </p:ext>
            </p:extLst>
          </p:nvPr>
        </p:nvGraphicFramePr>
        <p:xfrm>
          <a:off x="284393" y="4210138"/>
          <a:ext cx="6286542" cy="335280"/>
        </p:xfrm>
        <a:graphic>
          <a:graphicData uri="http://schemas.openxmlformats.org/drawingml/2006/table">
            <a:tbl>
              <a:tblPr firstRow="1" bandRow="1">
                <a:tableStyleId>{5C22544A-7EE6-4342-B048-85BDC9FD1C3A}</a:tableStyleId>
              </a:tblPr>
              <a:tblGrid>
                <a:gridCol w="1327159">
                  <a:extLst>
                    <a:ext uri="{9D8B030D-6E8A-4147-A177-3AD203B41FA5}">
                      <a16:colId xmlns:a16="http://schemas.microsoft.com/office/drawing/2014/main" val="20000"/>
                    </a:ext>
                  </a:extLst>
                </a:gridCol>
                <a:gridCol w="2584467">
                  <a:extLst>
                    <a:ext uri="{9D8B030D-6E8A-4147-A177-3AD203B41FA5}">
                      <a16:colId xmlns:a16="http://schemas.microsoft.com/office/drawing/2014/main" val="20001"/>
                    </a:ext>
                  </a:extLst>
                </a:gridCol>
                <a:gridCol w="2374916">
                  <a:extLst>
                    <a:ext uri="{9D8B030D-6E8A-4147-A177-3AD203B41FA5}">
                      <a16:colId xmlns:a16="http://schemas.microsoft.com/office/drawing/2014/main" val="20002"/>
                    </a:ext>
                  </a:extLst>
                </a:gridCol>
              </a:tblGrid>
              <a:tr h="288000">
                <a:tc>
                  <a:txBody>
                    <a:bodyPr/>
                    <a:lstStyle/>
                    <a:p>
                      <a:r>
                        <a:rPr lang="pt-BR" sz="1600" b="1" dirty="0">
                          <a:solidFill>
                            <a:schemeClr val="tx1"/>
                          </a:solidFill>
                          <a:latin typeface="Arial" pitchFamily="34" charset="0"/>
                          <a:cs typeface="Arial" pitchFamily="34" charset="0"/>
                        </a:rPr>
                        <a:t>Ano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pt-BR" sz="1600" b="1" dirty="0">
                          <a:solidFill>
                            <a:schemeClr val="tx1"/>
                          </a:solidFill>
                          <a:latin typeface="Arial" pitchFamily="34" charset="0"/>
                          <a:cs typeface="Arial" pitchFamily="34" charset="0"/>
                        </a:rPr>
                        <a:t>365,25 dias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pt-BR" sz="1600" b="1" dirty="0">
                          <a:solidFill>
                            <a:schemeClr val="tx1"/>
                          </a:solidFill>
                          <a:latin typeface="Arial" pitchFamily="34" charset="0"/>
                          <a:cs typeface="Arial" pitchFamily="34" charset="0"/>
                        </a:rPr>
                        <a:t>365,2424999 dias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20" name="Tabela 19"/>
          <p:cNvGraphicFramePr>
            <a:graphicFrameLocks noGrp="1"/>
          </p:cNvGraphicFramePr>
          <p:nvPr>
            <p:extLst>
              <p:ext uri="{D42A27DB-BD31-4B8C-83A1-F6EECF244321}">
                <p14:modId xmlns:p14="http://schemas.microsoft.com/office/powerpoint/2010/main" val="1185768408"/>
              </p:ext>
            </p:extLst>
          </p:nvPr>
        </p:nvGraphicFramePr>
        <p:xfrm>
          <a:off x="284393" y="4547604"/>
          <a:ext cx="6286542" cy="1158240"/>
        </p:xfrm>
        <a:graphic>
          <a:graphicData uri="http://schemas.openxmlformats.org/drawingml/2006/table">
            <a:tbl>
              <a:tblPr firstRow="1" bandRow="1">
                <a:tableStyleId>{5C22544A-7EE6-4342-B048-85BDC9FD1C3A}</a:tableStyleId>
              </a:tblPr>
              <a:tblGrid>
                <a:gridCol w="1327159">
                  <a:extLst>
                    <a:ext uri="{9D8B030D-6E8A-4147-A177-3AD203B41FA5}">
                      <a16:colId xmlns:a16="http://schemas.microsoft.com/office/drawing/2014/main" val="20000"/>
                    </a:ext>
                  </a:extLst>
                </a:gridCol>
                <a:gridCol w="4959383">
                  <a:extLst>
                    <a:ext uri="{9D8B030D-6E8A-4147-A177-3AD203B41FA5}">
                      <a16:colId xmlns:a16="http://schemas.microsoft.com/office/drawing/2014/main" val="20001"/>
                    </a:ext>
                  </a:extLst>
                </a:gridCol>
              </a:tblGrid>
              <a:tr h="288000">
                <a:tc>
                  <a:txBody>
                    <a:bodyPr/>
                    <a:lstStyle/>
                    <a:p>
                      <a:r>
                        <a:rPr lang="pt-BR" sz="1600" b="1" dirty="0">
                          <a:solidFill>
                            <a:srgbClr val="0033CC"/>
                          </a:solidFill>
                          <a:latin typeface="Arial" pitchFamily="34" charset="0"/>
                          <a:cs typeface="Arial" pitchFamily="34" charset="0"/>
                        </a:rPr>
                        <a:t>Diferença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pt-BR" sz="1600" b="1" dirty="0">
                          <a:solidFill>
                            <a:srgbClr val="0033CC"/>
                          </a:solidFill>
                          <a:latin typeface="Arial" pitchFamily="34" charset="0"/>
                          <a:cs typeface="Arial" pitchFamily="34" charset="0"/>
                        </a:rPr>
                        <a:t>(11’ 14”) / ano</a:t>
                      </a:r>
                    </a:p>
                    <a:p>
                      <a:pPr algn="ctr"/>
                      <a:r>
                        <a:rPr lang="pt-BR" sz="1600" b="1" dirty="0">
                          <a:solidFill>
                            <a:srgbClr val="0033CC"/>
                          </a:solidFill>
                          <a:latin typeface="Arial" pitchFamily="34" charset="0"/>
                          <a:cs typeface="Arial" pitchFamily="34" charset="0"/>
                        </a:rPr>
                        <a:t>~7 dias</a:t>
                      </a:r>
                      <a:r>
                        <a:rPr lang="pt-BR" sz="1600" b="1" baseline="0" dirty="0">
                          <a:solidFill>
                            <a:srgbClr val="0033CC"/>
                          </a:solidFill>
                          <a:latin typeface="Arial" pitchFamily="34" charset="0"/>
                          <a:cs typeface="Arial" pitchFamily="34" charset="0"/>
                        </a:rPr>
                        <a:t> em </a:t>
                      </a:r>
                      <a:r>
                        <a:rPr lang="pt-BR" sz="1600" b="1" dirty="0">
                          <a:solidFill>
                            <a:srgbClr val="0033CC"/>
                          </a:solidFill>
                          <a:latin typeface="Arial" pitchFamily="34" charset="0"/>
                          <a:cs typeface="Arial" pitchFamily="34" charset="0"/>
                        </a:rPr>
                        <a:t>1.000 anos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600" b="1" dirty="0">
                          <a:solidFill>
                            <a:srgbClr val="FF0000"/>
                          </a:solidFill>
                          <a:latin typeface="Arial" pitchFamily="34" charset="0"/>
                          <a:cs typeface="Arial" pitchFamily="34" charset="0"/>
                        </a:rPr>
                        <a:t>Diferença</a:t>
                      </a:r>
                    </a:p>
                    <a:p>
                      <a:pPr marL="0" marR="0" indent="0" algn="l" defTabSz="914400" rtl="0" eaLnBrk="1" fontAlgn="auto" latinLnBrk="0" hangingPunct="1">
                        <a:lnSpc>
                          <a:spcPct val="100000"/>
                        </a:lnSpc>
                        <a:spcBef>
                          <a:spcPts val="0"/>
                        </a:spcBef>
                        <a:spcAft>
                          <a:spcPts val="0"/>
                        </a:spcAft>
                        <a:buClrTx/>
                        <a:buSzTx/>
                        <a:buFontTx/>
                        <a:buNone/>
                        <a:tabLst/>
                        <a:defRPr/>
                      </a:pPr>
                      <a:r>
                        <a:rPr lang="pt-BR" sz="1600" b="1" dirty="0">
                          <a:solidFill>
                            <a:srgbClr val="FF0000"/>
                          </a:solidFill>
                          <a:latin typeface="Arial" pitchFamily="34" charset="0"/>
                          <a:cs typeface="Arial" pitchFamily="34" charset="0"/>
                        </a:rPr>
                        <a:t>(em</a:t>
                      </a:r>
                      <a:r>
                        <a:rPr lang="pt-BR" sz="1600" b="1" baseline="0" dirty="0">
                          <a:solidFill>
                            <a:srgbClr val="FF0000"/>
                          </a:solidFill>
                          <a:latin typeface="Arial" pitchFamily="34" charset="0"/>
                          <a:cs typeface="Arial" pitchFamily="34" charset="0"/>
                        </a:rPr>
                        <a:t> 1582)</a:t>
                      </a:r>
                      <a:endParaRPr lang="pt-BR" sz="1600" b="1" dirty="0">
                        <a:solidFill>
                          <a:srgbClr val="FF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600" b="1" dirty="0">
                          <a:solidFill>
                            <a:srgbClr val="FF0000"/>
                          </a:solidFill>
                          <a:latin typeface="Arial" pitchFamily="34" charset="0"/>
                          <a:cs typeface="Arial" pitchFamily="34" charset="0"/>
                        </a:rPr>
                        <a:t>10 dias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21" name="Tabela 20"/>
          <p:cNvGraphicFramePr>
            <a:graphicFrameLocks noGrp="1"/>
          </p:cNvGraphicFramePr>
          <p:nvPr>
            <p:extLst>
              <p:ext uri="{D42A27DB-BD31-4B8C-83A1-F6EECF244321}">
                <p14:modId xmlns:p14="http://schemas.microsoft.com/office/powerpoint/2010/main" val="4031631242"/>
              </p:ext>
            </p:extLst>
          </p:nvPr>
        </p:nvGraphicFramePr>
        <p:xfrm>
          <a:off x="284393" y="5701520"/>
          <a:ext cx="6286542" cy="579120"/>
        </p:xfrm>
        <a:graphic>
          <a:graphicData uri="http://schemas.openxmlformats.org/drawingml/2006/table">
            <a:tbl>
              <a:tblPr firstRow="1" bandRow="1">
                <a:tableStyleId>{5C22544A-7EE6-4342-B048-85BDC9FD1C3A}</a:tableStyleId>
              </a:tblPr>
              <a:tblGrid>
                <a:gridCol w="1327159">
                  <a:extLst>
                    <a:ext uri="{9D8B030D-6E8A-4147-A177-3AD203B41FA5}">
                      <a16:colId xmlns:a16="http://schemas.microsoft.com/office/drawing/2014/main" val="20000"/>
                    </a:ext>
                  </a:extLst>
                </a:gridCol>
                <a:gridCol w="2584467">
                  <a:extLst>
                    <a:ext uri="{9D8B030D-6E8A-4147-A177-3AD203B41FA5}">
                      <a16:colId xmlns:a16="http://schemas.microsoft.com/office/drawing/2014/main" val="20001"/>
                    </a:ext>
                  </a:extLst>
                </a:gridCol>
                <a:gridCol w="2374916">
                  <a:extLst>
                    <a:ext uri="{9D8B030D-6E8A-4147-A177-3AD203B41FA5}">
                      <a16:colId xmlns:a16="http://schemas.microsoft.com/office/drawing/2014/main" val="20002"/>
                    </a:ext>
                  </a:extLst>
                </a:gridCol>
              </a:tblGrid>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600" b="1" dirty="0">
                          <a:solidFill>
                            <a:schemeClr val="tx1"/>
                          </a:solidFill>
                          <a:latin typeface="Arial" pitchFamily="34" charset="0"/>
                          <a:cs typeface="Arial" pitchFamily="34" charset="0"/>
                        </a:rPr>
                        <a:t>Correção </a:t>
                      </a:r>
                      <a:r>
                        <a:rPr lang="pt-BR" sz="1400" b="1" dirty="0">
                          <a:solidFill>
                            <a:schemeClr val="tx1"/>
                          </a:solidFill>
                          <a:latin typeface="Arial" pitchFamily="34" charset="0"/>
                          <a:cs typeface="Arial" pitchFamily="34" charset="0"/>
                        </a:rPr>
                        <a:t>(supressão)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600" b="1" dirty="0">
                          <a:solidFill>
                            <a:schemeClr val="tx1"/>
                          </a:solidFill>
                          <a:latin typeface="Arial" pitchFamily="34" charset="0"/>
                          <a:cs typeface="Arial" pitchFamily="34" charset="0"/>
                        </a:rPr>
                        <a:t>5 a 14/10/1582</a:t>
                      </a:r>
                    </a:p>
                    <a:p>
                      <a:pPr marL="0" marR="0" indent="0" algn="ctr" defTabSz="914400" rtl="0" eaLnBrk="1" fontAlgn="auto" latinLnBrk="0" hangingPunct="1">
                        <a:lnSpc>
                          <a:spcPct val="100000"/>
                        </a:lnSpc>
                        <a:spcBef>
                          <a:spcPts val="0"/>
                        </a:spcBef>
                        <a:spcAft>
                          <a:spcPts val="0"/>
                        </a:spcAft>
                        <a:buClrTx/>
                        <a:buSzTx/>
                        <a:buFontTx/>
                        <a:buNone/>
                        <a:tabLst/>
                        <a:defRPr/>
                      </a:pPr>
                      <a:r>
                        <a:rPr lang="pt-BR" sz="1600" b="1" i="1" dirty="0">
                          <a:solidFill>
                            <a:schemeClr val="tx1"/>
                          </a:solidFill>
                          <a:latin typeface="Arial" pitchFamily="34" charset="0"/>
                          <a:cs typeface="Arial" pitchFamily="34" charset="0"/>
                        </a:rPr>
                        <a:t>(</a:t>
                      </a:r>
                      <a:r>
                        <a:rPr lang="pt-BR" sz="1600" b="1" i="1">
                          <a:solidFill>
                            <a:schemeClr val="tx1"/>
                          </a:solidFill>
                          <a:latin typeface="Arial" pitchFamily="34" charset="0"/>
                          <a:cs typeface="Arial" pitchFamily="34" charset="0"/>
                        </a:rPr>
                        <a:t>foram suprimidas)</a:t>
                      </a:r>
                      <a:endParaRPr lang="pt-BR" sz="1600" b="1" i="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1600" b="1" i="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p:txBody>
          <a:bodyPr/>
          <a:lstStyle/>
          <a:p>
            <a:r>
              <a:rPr lang="pt-BR" dirty="0"/>
              <a:t>Cronologia</a:t>
            </a:r>
            <a:r>
              <a:rPr lang="en-US" dirty="0"/>
              <a:t> de Leonardo</a:t>
            </a:r>
            <a:endParaRPr lang="pt-BR" dirty="0"/>
          </a:p>
        </p:txBody>
      </p:sp>
      <p:sp>
        <p:nvSpPr>
          <p:cNvPr id="92163" name="Rectangle 3"/>
          <p:cNvSpPr>
            <a:spLocks noGrp="1"/>
          </p:cNvSpPr>
          <p:nvPr>
            <p:ph type="body" idx="1"/>
          </p:nvPr>
        </p:nvSpPr>
        <p:spPr>
          <a:xfrm>
            <a:off x="1012230" y="745371"/>
            <a:ext cx="7325855" cy="2071688"/>
          </a:xfrm>
        </p:spPr>
        <p:txBody>
          <a:bodyPr/>
          <a:lstStyle/>
          <a:p>
            <a:pPr marL="381000" indent="-381000">
              <a:lnSpc>
                <a:spcPct val="90000"/>
              </a:lnSpc>
            </a:pPr>
            <a:r>
              <a:rPr lang="pt-BR" sz="2000" b="1" dirty="0">
                <a:solidFill>
                  <a:srgbClr val="3333FF"/>
                </a:solidFill>
                <a:latin typeface="Arial" charset="0"/>
                <a:cs typeface="Arial" charset="0"/>
              </a:rPr>
              <a:t>Difícil datar Leonardo </a:t>
            </a:r>
            <a:r>
              <a:rPr lang="pt-BR" sz="2000" b="1" dirty="0">
                <a:latin typeface="Arial" charset="0"/>
                <a:cs typeface="Arial" charset="0"/>
              </a:rPr>
              <a:t>porque não mudava a escrita</a:t>
            </a:r>
          </a:p>
          <a:p>
            <a:pPr marL="952500" lvl="1" indent="-381000">
              <a:lnSpc>
                <a:spcPct val="90000"/>
              </a:lnSpc>
            </a:pPr>
            <a:r>
              <a:rPr lang="pt-BR" sz="2000" b="1" dirty="0">
                <a:latin typeface="Arial" charset="0"/>
                <a:cs typeface="Arial" charset="0"/>
              </a:rPr>
              <a:t>Newton também raramente datava mas passou</a:t>
            </a:r>
            <a:r>
              <a:rPr lang="en-US" sz="2000" b="1" dirty="0">
                <a:latin typeface="Arial" charset="0"/>
                <a:cs typeface="Arial" charset="0"/>
              </a:rPr>
              <a:t> </a:t>
            </a:r>
            <a:r>
              <a:rPr lang="pt-BR" sz="2000" b="1" dirty="0">
                <a:latin typeface="Arial" charset="0"/>
                <a:cs typeface="Arial" charset="0"/>
              </a:rPr>
              <a:t>por 6 fases com escritas distintas</a:t>
            </a:r>
          </a:p>
          <a:p>
            <a:pPr marL="381000" indent="-381000">
              <a:lnSpc>
                <a:spcPct val="90000"/>
              </a:lnSpc>
            </a:pPr>
            <a:r>
              <a:rPr lang="pt-BR" sz="2000" b="1" dirty="0">
                <a:solidFill>
                  <a:srgbClr val="3333FF"/>
                </a:solidFill>
                <a:latin typeface="Arial" charset="0"/>
                <a:cs typeface="Arial" charset="0"/>
              </a:rPr>
              <a:t>Desenhou cenários e engenhocas</a:t>
            </a:r>
          </a:p>
          <a:p>
            <a:pPr marL="381000" indent="-381000">
              <a:lnSpc>
                <a:spcPct val="90000"/>
              </a:lnSpc>
            </a:pPr>
            <a:r>
              <a:rPr lang="pt-BR" sz="2000" b="1" dirty="0">
                <a:solidFill>
                  <a:srgbClr val="3333FF"/>
                </a:solidFill>
                <a:latin typeface="Arial" charset="0"/>
                <a:cs typeface="Arial" charset="0"/>
              </a:rPr>
              <a:t>Obcecado por descobertas </a:t>
            </a:r>
            <a:r>
              <a:rPr lang="pt-BR" sz="2000" b="1" dirty="0">
                <a:latin typeface="Arial" charset="0"/>
                <a:cs typeface="Arial" charset="0"/>
              </a:rPr>
              <a:t>e temia contribuir pouco</a:t>
            </a:r>
            <a:endParaRPr lang="en-US" sz="2000" b="1" dirty="0">
              <a:latin typeface="Arial" charset="0"/>
              <a:cs typeface="Arial" charset="0"/>
            </a:endParaRPr>
          </a:p>
          <a:p>
            <a:pPr marL="381000" indent="-381000">
              <a:lnSpc>
                <a:spcPct val="90000"/>
              </a:lnSpc>
            </a:pPr>
            <a:r>
              <a:rPr lang="pt-BR" sz="2000" b="1" dirty="0">
                <a:solidFill>
                  <a:srgbClr val="3333FF"/>
                </a:solidFill>
                <a:latin typeface="Arial" charset="0"/>
                <a:cs typeface="Arial" charset="0"/>
              </a:rPr>
              <a:t>Nunca terminava </a:t>
            </a:r>
            <a:r>
              <a:rPr lang="pt-BR" sz="2000" b="1" dirty="0">
                <a:latin typeface="Arial" charset="0"/>
                <a:cs typeface="Arial" charset="0"/>
              </a:rPr>
              <a:t>as suas obras</a:t>
            </a:r>
          </a:p>
        </p:txBody>
      </p:sp>
      <p:sp>
        <p:nvSpPr>
          <p:cNvPr id="5" name="TextBox 4"/>
          <p:cNvSpPr txBox="1">
            <a:spLocks noChangeArrowheads="1"/>
          </p:cNvSpPr>
          <p:nvPr/>
        </p:nvSpPr>
        <p:spPr bwMode="auto">
          <a:xfrm>
            <a:off x="1357313" y="2928938"/>
            <a:ext cx="7135543" cy="3170099"/>
          </a:xfrm>
          <a:prstGeom prst="rect">
            <a:avLst/>
          </a:prstGeom>
          <a:noFill/>
          <a:ln w="9525">
            <a:noFill/>
            <a:miter lim="800000"/>
            <a:headEnd/>
            <a:tailEnd/>
          </a:ln>
        </p:spPr>
        <p:txBody>
          <a:bodyPr wrap="none">
            <a:spAutoFit/>
          </a:bodyPr>
          <a:lstStyle/>
          <a:p>
            <a:r>
              <a:rPr lang="pt-BR" sz="2000" b="1" dirty="0"/>
              <a:t>1452 – Nascimento</a:t>
            </a:r>
          </a:p>
          <a:p>
            <a:r>
              <a:rPr lang="pt-BR" sz="2000" b="1" dirty="0"/>
              <a:t>1465-6 – aceito como aprendiz na </a:t>
            </a:r>
            <a:r>
              <a:rPr lang="pt-BR" sz="2000" b="1" i="1" dirty="0"/>
              <a:t>“bottega”</a:t>
            </a:r>
            <a:r>
              <a:rPr lang="pt-BR" sz="2000" b="1" dirty="0"/>
              <a:t> de Verrochio</a:t>
            </a:r>
          </a:p>
          <a:p>
            <a:r>
              <a:rPr lang="pt-BR" sz="2000" b="1" dirty="0"/>
              <a:t>1482 – </a:t>
            </a:r>
            <a:r>
              <a:rPr lang="pt-BR" sz="2000" b="1" dirty="0">
                <a:solidFill>
                  <a:srgbClr val="FF0000"/>
                </a:solidFill>
              </a:rPr>
              <a:t>enviado como músico para Milão (carta a Sforza)</a:t>
            </a:r>
          </a:p>
          <a:p>
            <a:r>
              <a:rPr lang="pt-BR" sz="2000" b="1" dirty="0"/>
              <a:t>1499 – volta a Florença</a:t>
            </a:r>
          </a:p>
          <a:p>
            <a:r>
              <a:rPr lang="pt-BR" sz="2000" b="1" dirty="0"/>
              <a:t>1502 – Contratado como </a:t>
            </a:r>
            <a:r>
              <a:rPr lang="pt-BR" sz="2000" b="1" dirty="0">
                <a:solidFill>
                  <a:srgbClr val="FF0000"/>
                </a:solidFill>
              </a:rPr>
              <a:t>eng. militar </a:t>
            </a:r>
            <a:r>
              <a:rPr lang="pt-BR" sz="2000" b="1" dirty="0"/>
              <a:t>por César Borgia</a:t>
            </a:r>
          </a:p>
          <a:p>
            <a:r>
              <a:rPr lang="pt-BR" sz="2000" b="1" dirty="0"/>
              <a:t>1508 – volta para Milão</a:t>
            </a:r>
          </a:p>
          <a:p>
            <a:r>
              <a:rPr lang="pt-BR" sz="2000" b="1" dirty="0"/>
              <a:t>1508 a 19 – Trabalhos anatômicos mais importantes</a:t>
            </a:r>
          </a:p>
          <a:p>
            <a:r>
              <a:rPr lang="pt-BR" sz="2000" b="1" dirty="0"/>
              <a:t>1513 – muda para Roma</a:t>
            </a:r>
          </a:p>
          <a:p>
            <a:r>
              <a:rPr lang="pt-BR" sz="2000" b="1" dirty="0"/>
              <a:t>1517 – parte para Cloux</a:t>
            </a:r>
          </a:p>
          <a:p>
            <a:r>
              <a:rPr lang="pt-BR" sz="2000" b="1" dirty="0"/>
              <a:t>1519 – morre Leonardo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6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16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16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16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uiExpand="1" build="p"/>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p:txBody>
          <a:bodyPr/>
          <a:lstStyle/>
          <a:p>
            <a:r>
              <a:rPr lang="pt-BR" dirty="0">
                <a:latin typeface="Arial" charset="0"/>
                <a:cs typeface="Arial" charset="0"/>
              </a:rPr>
              <a:t>Leonardo músico...</a:t>
            </a:r>
            <a:endParaRPr lang="pt-BR" dirty="0"/>
          </a:p>
        </p:txBody>
      </p:sp>
      <p:sp>
        <p:nvSpPr>
          <p:cNvPr id="2" name="Retângulo 1">
            <a:extLst>
              <a:ext uri="{FF2B5EF4-FFF2-40B4-BE49-F238E27FC236}">
                <a16:creationId xmlns:a16="http://schemas.microsoft.com/office/drawing/2014/main" id="{77F831A0-6ABF-4A8B-A5A3-F604CE2009F4}"/>
              </a:ext>
            </a:extLst>
          </p:cNvPr>
          <p:cNvSpPr/>
          <p:nvPr/>
        </p:nvSpPr>
        <p:spPr>
          <a:xfrm>
            <a:off x="347517" y="1278362"/>
            <a:ext cx="5164641" cy="4127027"/>
          </a:xfrm>
          <a:prstGeom prst="rect">
            <a:avLst/>
          </a:prstGeom>
        </p:spPr>
        <p:txBody>
          <a:bodyPr wrap="square">
            <a:spAutoFit/>
          </a:bodyPr>
          <a:lstStyle/>
          <a:p>
            <a:pPr algn="ctr">
              <a:lnSpc>
                <a:spcPct val="150000"/>
              </a:lnSpc>
            </a:pPr>
            <a:r>
              <a:rPr lang="pt-BR" sz="2400" b="1" dirty="0">
                <a:cs typeface="Arial" charset="0"/>
              </a:rPr>
              <a:t>Segundo </a:t>
            </a:r>
            <a:r>
              <a:rPr lang="pt-BR" sz="2400" b="1" i="1" dirty="0"/>
              <a:t>Giorgio</a:t>
            </a:r>
            <a:r>
              <a:rPr lang="pt-BR" sz="2400" b="1" i="1" dirty="0">
                <a:solidFill>
                  <a:srgbClr val="3333FF"/>
                </a:solidFill>
              </a:rPr>
              <a:t> Vasari</a:t>
            </a:r>
          </a:p>
          <a:p>
            <a:pPr algn="ctr">
              <a:lnSpc>
                <a:spcPct val="150000"/>
              </a:lnSpc>
            </a:pPr>
            <a:r>
              <a:rPr lang="pt-BR" b="1" i="1" dirty="0">
                <a:solidFill>
                  <a:srgbClr val="3333FF"/>
                </a:solidFill>
                <a:cs typeface="Arial" charset="0"/>
              </a:rPr>
              <a:t> </a:t>
            </a:r>
            <a:r>
              <a:rPr lang="pt-BR" b="1" i="1" dirty="0">
                <a:cs typeface="Arial" charset="0"/>
              </a:rPr>
              <a:t>(</a:t>
            </a:r>
            <a:r>
              <a:rPr lang="pt-BR" b="1" dirty="0">
                <a:cs typeface="Arial" charset="0"/>
              </a:rPr>
              <a:t>discípulo e primeiro biógrafo)</a:t>
            </a:r>
          </a:p>
          <a:p>
            <a:pPr>
              <a:lnSpc>
                <a:spcPct val="150000"/>
              </a:lnSpc>
            </a:pPr>
            <a:r>
              <a:rPr lang="pt-BR" sz="2600" b="1" dirty="0">
                <a:solidFill>
                  <a:srgbClr val="FF0000"/>
                </a:solidFill>
                <a:cs typeface="Arial" charset="0"/>
              </a:rPr>
              <a:t>Leonardo </a:t>
            </a:r>
            <a:r>
              <a:rPr lang="pt-BR" sz="2600" b="1" dirty="0">
                <a:cs typeface="Arial" charset="0"/>
              </a:rPr>
              <a:t>era</a:t>
            </a:r>
          </a:p>
          <a:p>
            <a:pPr marL="914400" lvl="1" indent="-457200">
              <a:lnSpc>
                <a:spcPct val="150000"/>
              </a:lnSpc>
              <a:buFont typeface="Wingdings" panose="05000000000000000000" pitchFamily="2" charset="2"/>
              <a:buChar char="v"/>
            </a:pPr>
            <a:r>
              <a:rPr lang="pt-BR" sz="2600" b="1" dirty="0">
                <a:solidFill>
                  <a:srgbClr val="FF0000"/>
                </a:solidFill>
                <a:cs typeface="Arial" charset="0"/>
              </a:rPr>
              <a:t>Exímio musico</a:t>
            </a:r>
          </a:p>
          <a:p>
            <a:pPr marL="914400" lvl="1" indent="-457200">
              <a:lnSpc>
                <a:spcPct val="150000"/>
              </a:lnSpc>
              <a:buFont typeface="Wingdings" panose="05000000000000000000" pitchFamily="2" charset="2"/>
              <a:buChar char="v"/>
            </a:pPr>
            <a:r>
              <a:rPr lang="pt-BR" sz="2600" b="1" dirty="0">
                <a:cs typeface="Arial" charset="0"/>
              </a:rPr>
              <a:t>Construiu lira na forma de </a:t>
            </a:r>
            <a:r>
              <a:rPr lang="pt-BR" sz="2600" b="1" dirty="0">
                <a:solidFill>
                  <a:srgbClr val="FF0000"/>
                </a:solidFill>
                <a:cs typeface="Arial" charset="0"/>
              </a:rPr>
              <a:t> animal </a:t>
            </a:r>
            <a:r>
              <a:rPr lang="pt-BR" sz="2600" b="1" dirty="0">
                <a:cs typeface="Arial" charset="0"/>
              </a:rPr>
              <a:t>com sonoridade fantástica</a:t>
            </a:r>
            <a:endParaRPr lang="pt-BR" sz="2600" b="1" dirty="0">
              <a:solidFill>
                <a:srgbClr val="FF0000"/>
              </a:solidFill>
              <a:cs typeface="Arial" charset="0"/>
            </a:endParaRPr>
          </a:p>
        </p:txBody>
      </p:sp>
      <p:grpSp>
        <p:nvGrpSpPr>
          <p:cNvPr id="8" name="Agrupar 7">
            <a:extLst>
              <a:ext uri="{FF2B5EF4-FFF2-40B4-BE49-F238E27FC236}">
                <a16:creationId xmlns:a16="http://schemas.microsoft.com/office/drawing/2014/main" id="{77F505AE-8B8D-4C9F-86DE-BF426321F3B2}"/>
              </a:ext>
            </a:extLst>
          </p:cNvPr>
          <p:cNvGrpSpPr/>
          <p:nvPr/>
        </p:nvGrpSpPr>
        <p:grpSpPr>
          <a:xfrm>
            <a:off x="5710115" y="939774"/>
            <a:ext cx="3365288" cy="5479796"/>
            <a:chOff x="5285113" y="1054075"/>
            <a:chExt cx="3365288" cy="5479796"/>
          </a:xfrm>
        </p:grpSpPr>
        <p:pic>
          <p:nvPicPr>
            <p:cNvPr id="6" name="Picture 3" descr="C:\Documents and Settings\dktanaka_2\My Documents\0_Palestra\Vasari\Vite_vasari.jpg">
              <a:extLst>
                <a:ext uri="{FF2B5EF4-FFF2-40B4-BE49-F238E27FC236}">
                  <a16:creationId xmlns:a16="http://schemas.microsoft.com/office/drawing/2014/main" id="{8A867BF7-F78F-4828-958A-EFEAA049EED1}"/>
                </a:ext>
              </a:extLst>
            </p:cNvPr>
            <p:cNvPicPr>
              <a:picLocks noChangeAspect="1" noChangeArrowheads="1"/>
            </p:cNvPicPr>
            <p:nvPr/>
          </p:nvPicPr>
          <p:blipFill>
            <a:blip r:embed="rId3" cstate="print">
              <a:lum bright="-10000" contrast="30000"/>
            </a:blip>
            <a:srcRect/>
            <a:stretch>
              <a:fillRect/>
            </a:stretch>
          </p:blipFill>
          <p:spPr bwMode="auto">
            <a:xfrm>
              <a:off x="5285113" y="1054075"/>
              <a:ext cx="3365288" cy="4778446"/>
            </a:xfrm>
            <a:prstGeom prst="rect">
              <a:avLst/>
            </a:prstGeom>
            <a:noFill/>
          </p:spPr>
        </p:pic>
        <p:sp>
          <p:nvSpPr>
            <p:cNvPr id="7" name="Rectangle 4">
              <a:extLst>
                <a:ext uri="{FF2B5EF4-FFF2-40B4-BE49-F238E27FC236}">
                  <a16:creationId xmlns:a16="http://schemas.microsoft.com/office/drawing/2014/main" id="{94456F4F-70A8-465A-B379-91D37395670A}"/>
                </a:ext>
              </a:extLst>
            </p:cNvPr>
            <p:cNvSpPr/>
            <p:nvPr/>
          </p:nvSpPr>
          <p:spPr>
            <a:xfrm>
              <a:off x="5825759" y="6226094"/>
              <a:ext cx="2143140" cy="307777"/>
            </a:xfrm>
            <a:prstGeom prst="rect">
              <a:avLst/>
            </a:prstGeom>
          </p:spPr>
          <p:txBody>
            <a:bodyPr wrap="square">
              <a:spAutoFit/>
            </a:bodyPr>
            <a:lstStyle/>
            <a:p>
              <a:r>
                <a:rPr lang="it-IT" sz="1400" b="1" dirty="0"/>
                <a:t>Giorgio Vasari 1511-74</a:t>
              </a:r>
              <a:endParaRPr lang="en-US" sz="1400" dirty="0"/>
            </a:p>
          </p:txBody>
        </p:sp>
      </p:grpSp>
    </p:spTree>
    <p:extLst>
      <p:ext uri="{BB962C8B-B14F-4D97-AF65-F5344CB8AC3E}">
        <p14:creationId xmlns:p14="http://schemas.microsoft.com/office/powerpoint/2010/main" val="15323915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p:txBody>
          <a:bodyPr/>
          <a:lstStyle/>
          <a:p>
            <a:r>
              <a:rPr lang="pt-BR" dirty="0">
                <a:latin typeface="Arial" charset="0"/>
                <a:cs typeface="Arial" charset="0"/>
              </a:rPr>
              <a:t>Em 1482, quando tinha 30 anos de idade...</a:t>
            </a:r>
            <a:endParaRPr lang="pt-BR" dirty="0"/>
          </a:p>
        </p:txBody>
      </p:sp>
      <p:sp>
        <p:nvSpPr>
          <p:cNvPr id="92163" name="Rectangle 3"/>
          <p:cNvSpPr>
            <a:spLocks noGrp="1"/>
          </p:cNvSpPr>
          <p:nvPr>
            <p:ph type="body" idx="1"/>
          </p:nvPr>
        </p:nvSpPr>
        <p:spPr>
          <a:xfrm>
            <a:off x="72189" y="2843320"/>
            <a:ext cx="8999621" cy="3495967"/>
          </a:xfrm>
        </p:spPr>
        <p:txBody>
          <a:bodyPr/>
          <a:lstStyle/>
          <a:p>
            <a:pPr marL="381000" indent="-381000">
              <a:lnSpc>
                <a:spcPct val="90000"/>
              </a:lnSpc>
            </a:pPr>
            <a:r>
              <a:rPr lang="it-IT" sz="2400" i="1" dirty="0">
                <a:solidFill>
                  <a:srgbClr val="FF0000"/>
                </a:solidFill>
              </a:rPr>
              <a:t>Lorenzo</a:t>
            </a:r>
            <a:r>
              <a:rPr lang="it-IT" sz="2400" i="1" dirty="0"/>
              <a:t> di Piero </a:t>
            </a:r>
            <a:r>
              <a:rPr lang="it-IT" sz="2400" i="1" dirty="0">
                <a:solidFill>
                  <a:srgbClr val="FF0000"/>
                </a:solidFill>
              </a:rPr>
              <a:t>de' Medici </a:t>
            </a:r>
            <a:r>
              <a:rPr lang="pt-BR" sz="1600" dirty="0"/>
              <a:t>(</a:t>
            </a:r>
            <a:r>
              <a:rPr lang="pt-BR" sz="1600" i="1" dirty="0"/>
              <a:t>Lorenzo </a:t>
            </a:r>
            <a:r>
              <a:rPr lang="pt-BR" sz="1600" i="1" dirty="0" err="1"/>
              <a:t>il</a:t>
            </a:r>
            <a:r>
              <a:rPr lang="pt-BR" sz="1600" i="1" dirty="0"/>
              <a:t> Magnifico – Senhor de Florença</a:t>
            </a:r>
            <a:r>
              <a:rPr lang="pt-BR" sz="1600" dirty="0"/>
              <a:t>)</a:t>
            </a:r>
            <a:r>
              <a:rPr lang="it-IT" sz="1600" i="1" dirty="0"/>
              <a:t> </a:t>
            </a:r>
            <a:r>
              <a:rPr lang="it-IT" sz="2400" dirty="0">
                <a:latin typeface="Arial" charset="0"/>
                <a:cs typeface="Arial" charset="0"/>
              </a:rPr>
              <a:t>resolve </a:t>
            </a:r>
            <a:r>
              <a:rPr lang="it-IT" sz="2400" dirty="0">
                <a:solidFill>
                  <a:srgbClr val="FF0000"/>
                </a:solidFill>
                <a:latin typeface="Arial" charset="0"/>
                <a:cs typeface="Arial" charset="0"/>
              </a:rPr>
              <a:t>presentear</a:t>
            </a:r>
            <a:r>
              <a:rPr lang="it-IT" sz="2400" dirty="0">
                <a:latin typeface="Arial" charset="0"/>
                <a:cs typeface="Arial" charset="0"/>
              </a:rPr>
              <a:t> </a:t>
            </a:r>
            <a:r>
              <a:rPr lang="pt-BR" sz="2400" i="1" dirty="0">
                <a:solidFill>
                  <a:srgbClr val="FF0000"/>
                </a:solidFill>
              </a:rPr>
              <a:t>Ludovico Sforza </a:t>
            </a:r>
            <a:r>
              <a:rPr lang="pt-BR" sz="1600" dirty="0">
                <a:latin typeface="Arial" charset="0"/>
                <a:cs typeface="Arial" charset="0"/>
              </a:rPr>
              <a:t>(</a:t>
            </a:r>
            <a:r>
              <a:rPr lang="pt-BR" sz="1600" i="1" dirty="0"/>
              <a:t>I</a:t>
            </a:r>
            <a:r>
              <a:rPr lang="pt-BR" sz="1600" i="1" dirty="0">
                <a:latin typeface="French Script MT" pitchFamily="66" charset="0"/>
              </a:rPr>
              <a:t>l</a:t>
            </a:r>
            <a:r>
              <a:rPr lang="pt-BR" sz="1600" i="1" dirty="0"/>
              <a:t>  Moro - Duque de Milão</a:t>
            </a:r>
            <a:r>
              <a:rPr lang="pt-BR" sz="1600" dirty="0">
                <a:latin typeface="Arial" charset="0"/>
                <a:cs typeface="Arial" charset="0"/>
              </a:rPr>
              <a:t>)</a:t>
            </a:r>
            <a:r>
              <a:rPr lang="it-IT" sz="1600" dirty="0">
                <a:latin typeface="Arial" charset="0"/>
                <a:cs typeface="Arial" charset="0"/>
              </a:rPr>
              <a:t> </a:t>
            </a:r>
            <a:r>
              <a:rPr lang="it-IT" sz="2400" dirty="0">
                <a:solidFill>
                  <a:srgbClr val="FF0000"/>
                </a:solidFill>
                <a:latin typeface="Arial" charset="0"/>
                <a:cs typeface="Arial" charset="0"/>
              </a:rPr>
              <a:t>com o instrumento </a:t>
            </a:r>
            <a:r>
              <a:rPr lang="it-IT" sz="2400" dirty="0">
                <a:latin typeface="Arial" charset="0"/>
                <a:cs typeface="Arial" charset="0"/>
              </a:rPr>
              <a:t>criado por Leonardo</a:t>
            </a:r>
            <a:endParaRPr lang="it-IT" sz="1000" dirty="0">
              <a:latin typeface="Arial" charset="0"/>
              <a:cs typeface="Arial" charset="0"/>
            </a:endParaRPr>
          </a:p>
          <a:p>
            <a:pPr marL="746125" lvl="1" indent="-381000">
              <a:lnSpc>
                <a:spcPct val="90000"/>
              </a:lnSpc>
            </a:pPr>
            <a:r>
              <a:rPr lang="pt-BR" sz="2400" dirty="0">
                <a:latin typeface="Arial" charset="0"/>
                <a:cs typeface="Arial" charset="0"/>
              </a:rPr>
              <a:t>Nada melhor </a:t>
            </a:r>
            <a:r>
              <a:rPr lang="pt-BR" sz="2400" dirty="0">
                <a:solidFill>
                  <a:srgbClr val="FF0000"/>
                </a:solidFill>
                <a:latin typeface="Arial" charset="0"/>
                <a:cs typeface="Arial" charset="0"/>
              </a:rPr>
              <a:t>enviar</a:t>
            </a:r>
            <a:r>
              <a:rPr lang="pt-BR" sz="2400" dirty="0">
                <a:latin typeface="Arial" charset="0"/>
                <a:cs typeface="Arial" charset="0"/>
              </a:rPr>
              <a:t> o criador </a:t>
            </a:r>
            <a:r>
              <a:rPr lang="pt-BR" sz="2400" dirty="0">
                <a:solidFill>
                  <a:srgbClr val="FF0000"/>
                </a:solidFill>
                <a:latin typeface="Arial" charset="0"/>
                <a:cs typeface="Arial" charset="0"/>
              </a:rPr>
              <a:t>como portador</a:t>
            </a:r>
          </a:p>
          <a:p>
            <a:pPr marL="746125" lvl="1" indent="-381000">
              <a:lnSpc>
                <a:spcPct val="90000"/>
              </a:lnSpc>
            </a:pPr>
            <a:endParaRPr lang="pt-BR" sz="1000" dirty="0">
              <a:solidFill>
                <a:srgbClr val="FF0000"/>
              </a:solidFill>
              <a:latin typeface="Arial" charset="0"/>
              <a:cs typeface="Arial" charset="0"/>
            </a:endParaRPr>
          </a:p>
          <a:p>
            <a:r>
              <a:rPr lang="pt-BR" sz="2400" dirty="0">
                <a:solidFill>
                  <a:srgbClr val="FF0000"/>
                </a:solidFill>
                <a:latin typeface="Arial" charset="0"/>
                <a:cs typeface="Arial" charset="0"/>
              </a:rPr>
              <a:t>Leonardo</a:t>
            </a:r>
            <a:r>
              <a:rPr lang="pt-BR" sz="2400" dirty="0">
                <a:latin typeface="Arial" charset="0"/>
                <a:cs typeface="Arial" charset="0"/>
              </a:rPr>
              <a:t> viu como oportunidade para </a:t>
            </a:r>
            <a:r>
              <a:rPr lang="pt-BR" sz="2400" i="1" dirty="0">
                <a:solidFill>
                  <a:srgbClr val="FF0000"/>
                </a:solidFill>
                <a:latin typeface="Arial" charset="0"/>
                <a:cs typeface="Arial" charset="0"/>
              </a:rPr>
              <a:t>“romper o cordão umbilical” </a:t>
            </a:r>
            <a:r>
              <a:rPr lang="pt-BR" sz="2400" dirty="0">
                <a:latin typeface="Arial" charset="0"/>
                <a:cs typeface="Arial" charset="0"/>
              </a:rPr>
              <a:t>com </a:t>
            </a:r>
            <a:r>
              <a:rPr lang="pt-BR" sz="2400" i="1" dirty="0"/>
              <a:t>Verrocchio </a:t>
            </a:r>
            <a:r>
              <a:rPr lang="pt-PT" sz="2400" dirty="0">
                <a:latin typeface="Arial" charset="0"/>
                <a:cs typeface="Arial" charset="0"/>
              </a:rPr>
              <a:t>(</a:t>
            </a:r>
            <a:r>
              <a:rPr lang="pt-PT" sz="1600" i="1" dirty="0"/>
              <a:t>Andrea di Francesco di Cione - </a:t>
            </a:r>
            <a:r>
              <a:rPr lang="pt-BR" sz="1600" i="1" dirty="0"/>
              <a:t>seu mestre</a:t>
            </a:r>
            <a:r>
              <a:rPr lang="pt-BR" sz="1600" dirty="0">
                <a:latin typeface="Arial" charset="0"/>
                <a:cs typeface="Arial" charset="0"/>
              </a:rPr>
              <a:t>),</a:t>
            </a:r>
            <a:r>
              <a:rPr lang="pt-BR" sz="2400" dirty="0">
                <a:latin typeface="Arial" charset="0"/>
                <a:cs typeface="Arial" charset="0"/>
              </a:rPr>
              <a:t>  </a:t>
            </a:r>
            <a:r>
              <a:rPr lang="pt-BR" sz="2400" dirty="0">
                <a:solidFill>
                  <a:srgbClr val="FF0000"/>
                </a:solidFill>
                <a:latin typeface="Arial" charset="0"/>
                <a:cs typeface="Arial" charset="0"/>
              </a:rPr>
              <a:t>aceita a missão</a:t>
            </a:r>
          </a:p>
          <a:p>
            <a:pPr marL="746125" lvl="1" indent="-381000">
              <a:lnSpc>
                <a:spcPct val="90000"/>
              </a:lnSpc>
            </a:pPr>
            <a:r>
              <a:rPr lang="pt-BR" sz="2400" dirty="0">
                <a:solidFill>
                  <a:srgbClr val="FF0000"/>
                </a:solidFill>
                <a:latin typeface="Arial" charset="0"/>
                <a:cs typeface="Arial" charset="0"/>
              </a:rPr>
              <a:t>Escreve</a:t>
            </a:r>
            <a:r>
              <a:rPr lang="pt-BR" sz="2400" dirty="0">
                <a:latin typeface="Arial" charset="0"/>
                <a:cs typeface="Arial" charset="0"/>
              </a:rPr>
              <a:t> carta (</a:t>
            </a:r>
            <a:r>
              <a:rPr lang="pt-BR" sz="2000" i="1" dirty="0">
                <a:solidFill>
                  <a:srgbClr val="3333FF"/>
                </a:solidFill>
                <a:latin typeface="Arial" charset="0"/>
                <a:cs typeface="Arial" charset="0"/>
              </a:rPr>
              <a:t>Curriculum Vitae</a:t>
            </a:r>
            <a:r>
              <a:rPr lang="pt-BR" sz="2400" dirty="0">
                <a:latin typeface="Arial" charset="0"/>
                <a:cs typeface="Arial" charset="0"/>
              </a:rPr>
              <a:t>) se oferecendo para trabalho</a:t>
            </a:r>
          </a:p>
        </p:txBody>
      </p:sp>
      <p:pic>
        <p:nvPicPr>
          <p:cNvPr id="8" name="Picture 2" descr="C:\Documents and Settings\dktanaka_2\My Documents\0_Palestra\Villares\foto_mag32_comp2_c.jpg">
            <a:extLst>
              <a:ext uri="{FF2B5EF4-FFF2-40B4-BE49-F238E27FC236}">
                <a16:creationId xmlns:a16="http://schemas.microsoft.com/office/drawing/2014/main" id="{72BDC8C1-418A-4FD8-8193-2DCC13EAC88A}"/>
              </a:ext>
            </a:extLst>
          </p:cNvPr>
          <p:cNvPicPr>
            <a:picLocks noChangeAspect="1" noChangeArrowheads="1"/>
          </p:cNvPicPr>
          <p:nvPr/>
        </p:nvPicPr>
        <p:blipFill>
          <a:blip r:embed="rId3" cstate="print">
            <a:lum bright="-20000"/>
          </a:blip>
          <a:srcRect/>
          <a:stretch>
            <a:fillRect/>
          </a:stretch>
        </p:blipFill>
        <p:spPr bwMode="auto">
          <a:xfrm>
            <a:off x="341442" y="660382"/>
            <a:ext cx="3612473" cy="2061234"/>
          </a:xfrm>
          <a:prstGeom prst="rect">
            <a:avLst/>
          </a:prstGeom>
          <a:noFill/>
        </p:spPr>
      </p:pic>
      <p:sp>
        <p:nvSpPr>
          <p:cNvPr id="5" name="Rectangle 6">
            <a:extLst>
              <a:ext uri="{FF2B5EF4-FFF2-40B4-BE49-F238E27FC236}">
                <a16:creationId xmlns:a16="http://schemas.microsoft.com/office/drawing/2014/main" id="{32CF642B-6CA3-4725-AE8D-D00719B4F0C0}"/>
              </a:ext>
            </a:extLst>
          </p:cNvPr>
          <p:cNvSpPr/>
          <p:nvPr/>
        </p:nvSpPr>
        <p:spPr>
          <a:xfrm>
            <a:off x="4085563" y="1429389"/>
            <a:ext cx="4305401" cy="523220"/>
          </a:xfrm>
          <a:prstGeom prst="rect">
            <a:avLst/>
          </a:prstGeom>
        </p:spPr>
        <p:txBody>
          <a:bodyPr wrap="square">
            <a:spAutoFit/>
          </a:bodyPr>
          <a:lstStyle/>
          <a:p>
            <a:r>
              <a:rPr lang="en-US" sz="1400" b="1" dirty="0"/>
              <a:t>Lira </a:t>
            </a:r>
            <a:r>
              <a:rPr lang="en-US" sz="1400" b="1" dirty="0" err="1"/>
              <a:t>ou</a:t>
            </a:r>
            <a:r>
              <a:rPr lang="en-US" sz="1400" b="1" dirty="0"/>
              <a:t> viola </a:t>
            </a:r>
            <a:r>
              <a:rPr lang="en-US" sz="1400" b="1" dirty="0" err="1"/>
              <a:t>na</a:t>
            </a:r>
            <a:r>
              <a:rPr lang="en-US" sz="1400" b="1" dirty="0"/>
              <a:t> forma de animal</a:t>
            </a:r>
          </a:p>
          <a:p>
            <a:r>
              <a:rPr lang="en-US" sz="1400" b="1" i="1" dirty="0"/>
              <a:t>Codices do Institute de France</a:t>
            </a:r>
            <a:r>
              <a:rPr lang="en-US" sz="1400" b="1" dirty="0"/>
              <a:t>, Codex C f 586</a:t>
            </a:r>
          </a:p>
        </p:txBody>
      </p:sp>
    </p:spTree>
    <p:extLst>
      <p:ext uri="{BB962C8B-B14F-4D97-AF65-F5344CB8AC3E}">
        <p14:creationId xmlns:p14="http://schemas.microsoft.com/office/powerpoint/2010/main" val="338584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21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6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pt-BR" sz="2400" dirty="0"/>
              <a:t>Carta a Ludovico Sforza (I</a:t>
            </a:r>
            <a:r>
              <a:rPr lang="pt-BR" sz="3200" dirty="0">
                <a:latin typeface="French Script MT" pitchFamily="66" charset="0"/>
              </a:rPr>
              <a:t>l</a:t>
            </a:r>
            <a:r>
              <a:rPr lang="pt-BR" sz="3200" dirty="0"/>
              <a:t> </a:t>
            </a:r>
            <a:r>
              <a:rPr lang="pt-BR" sz="2400" dirty="0"/>
              <a:t> Moro) – 1482?</a:t>
            </a:r>
          </a:p>
        </p:txBody>
      </p:sp>
      <p:sp>
        <p:nvSpPr>
          <p:cNvPr id="31747" name="Content Placeholder 2"/>
          <p:cNvSpPr>
            <a:spLocks noGrp="1"/>
          </p:cNvSpPr>
          <p:nvPr>
            <p:ph idx="1"/>
          </p:nvPr>
        </p:nvSpPr>
        <p:spPr>
          <a:xfrm>
            <a:off x="428625" y="1928813"/>
            <a:ext cx="8358217" cy="3500437"/>
          </a:xfrm>
        </p:spPr>
        <p:txBody>
          <a:bodyPr/>
          <a:lstStyle/>
          <a:p>
            <a:pPr marL="0" indent="0" algn="just">
              <a:buFont typeface="Wingdings" pitchFamily="2" charset="2"/>
              <a:buNone/>
            </a:pPr>
            <a:r>
              <a:rPr lang="pt-BR" sz="2400" b="1" dirty="0">
                <a:latin typeface="Arial" charset="0"/>
                <a:cs typeface="Arial" charset="0"/>
              </a:rPr>
              <a:t>Muito ilustre Senhor, tendo agora </a:t>
            </a:r>
            <a:r>
              <a:rPr lang="pt-BR" sz="2400" b="1" i="1" dirty="0">
                <a:solidFill>
                  <a:srgbClr val="0070C0"/>
                </a:solidFill>
                <a:latin typeface="Arial" charset="0"/>
                <a:cs typeface="Arial" charset="0"/>
              </a:rPr>
              <a:t>conhecimento suficiente e experiência </a:t>
            </a:r>
            <a:r>
              <a:rPr lang="pt-BR" sz="2400" b="1" dirty="0">
                <a:latin typeface="Arial" charset="0"/>
                <a:cs typeface="Arial" charset="0"/>
              </a:rPr>
              <a:t>dos homens  que alegam ser </a:t>
            </a:r>
            <a:r>
              <a:rPr lang="pt-BR" sz="2400" b="1" i="1" dirty="0">
                <a:solidFill>
                  <a:srgbClr val="0070C0"/>
                </a:solidFill>
                <a:latin typeface="Arial" charset="0"/>
                <a:cs typeface="Arial" charset="0"/>
              </a:rPr>
              <a:t>inventores habilidosos </a:t>
            </a:r>
            <a:r>
              <a:rPr lang="pt-BR" sz="2400" b="1" dirty="0">
                <a:latin typeface="Arial" charset="0"/>
                <a:cs typeface="Arial" charset="0"/>
              </a:rPr>
              <a:t>de</a:t>
            </a:r>
            <a:r>
              <a:rPr lang="pt-BR" sz="2400" b="1" dirty="0">
                <a:solidFill>
                  <a:srgbClr val="0070C0"/>
                </a:solidFill>
                <a:latin typeface="Arial" charset="0"/>
                <a:cs typeface="Arial" charset="0"/>
              </a:rPr>
              <a:t> </a:t>
            </a:r>
            <a:r>
              <a:rPr lang="pt-BR" sz="2400" b="1" i="1" dirty="0">
                <a:solidFill>
                  <a:srgbClr val="0070C0"/>
                </a:solidFill>
                <a:latin typeface="Arial" charset="0"/>
                <a:cs typeface="Arial" charset="0"/>
              </a:rPr>
              <a:t>máquinas de guerra</a:t>
            </a:r>
            <a:r>
              <a:rPr lang="pt-BR" sz="2400" b="1" dirty="0">
                <a:latin typeface="Arial" charset="0"/>
                <a:cs typeface="Arial" charset="0"/>
              </a:rPr>
              <a:t>, e tendo percebido que as ditas máquinas não diferem em n</a:t>
            </a:r>
            <a:r>
              <a:rPr lang="en-US" sz="2400" b="1" dirty="0">
                <a:latin typeface="Arial" charset="0"/>
                <a:cs typeface="Arial" charset="0"/>
              </a:rPr>
              <a:t>a</a:t>
            </a:r>
            <a:r>
              <a:rPr lang="pt-BR" sz="2400" b="1" dirty="0">
                <a:latin typeface="Arial" charset="0"/>
                <a:cs typeface="Arial" charset="0"/>
              </a:rPr>
              <a:t>da das que são comumente empregadas</a:t>
            </a:r>
            <a:r>
              <a:rPr lang="pt-BR" sz="2400" b="1" i="1" dirty="0">
                <a:latin typeface="Arial" charset="0"/>
                <a:cs typeface="Arial" charset="0"/>
              </a:rPr>
              <a:t>, </a:t>
            </a:r>
            <a:r>
              <a:rPr lang="pt-BR" sz="2400" b="1" i="1" dirty="0">
                <a:solidFill>
                  <a:srgbClr val="0070C0"/>
                </a:solidFill>
                <a:latin typeface="Arial" charset="0"/>
                <a:cs typeface="Arial" charset="0"/>
              </a:rPr>
              <a:t>eu me proponho</a:t>
            </a:r>
            <a:r>
              <a:rPr lang="pt-BR" sz="2400" b="1" dirty="0">
                <a:latin typeface="Arial" charset="0"/>
                <a:cs typeface="Arial" charset="0"/>
              </a:rPr>
              <a:t>, sem detrimento de qualquer outra pessoa, </a:t>
            </a:r>
            <a:r>
              <a:rPr lang="pt-BR" sz="2400" b="1" i="1" dirty="0">
                <a:solidFill>
                  <a:srgbClr val="0070C0"/>
                </a:solidFill>
                <a:latin typeface="Arial" charset="0"/>
                <a:cs typeface="Arial" charset="0"/>
              </a:rPr>
              <a:t>revelar meus segredos</a:t>
            </a:r>
            <a:r>
              <a:rPr lang="pt-BR" sz="2400" b="1" dirty="0">
                <a:latin typeface="Arial" charset="0"/>
                <a:cs typeface="Arial" charset="0"/>
              </a:rPr>
              <a:t> a Vossa Excelência, para quem eu </a:t>
            </a:r>
            <a:r>
              <a:rPr lang="pt-BR" sz="2400" b="1" i="1" dirty="0">
                <a:solidFill>
                  <a:srgbClr val="FF0000"/>
                </a:solidFill>
                <a:latin typeface="Arial" charset="0"/>
                <a:cs typeface="Arial" charset="0"/>
              </a:rPr>
              <a:t>me ofereço executar</a:t>
            </a:r>
            <a:r>
              <a:rPr lang="pt-BR" sz="2400" b="1" dirty="0">
                <a:latin typeface="Arial" charset="0"/>
                <a:cs typeface="Arial" charset="0"/>
              </a:rPr>
              <a:t>, a seu critério, </a:t>
            </a:r>
            <a:r>
              <a:rPr lang="pt-BR" sz="2400" b="1" i="1" dirty="0">
                <a:solidFill>
                  <a:srgbClr val="FF0000"/>
                </a:solidFill>
                <a:latin typeface="Arial" charset="0"/>
                <a:cs typeface="Arial" charset="0"/>
              </a:rPr>
              <a:t>todos os ítens </a:t>
            </a:r>
            <a:r>
              <a:rPr lang="pt-BR" sz="2400" b="1" dirty="0">
                <a:latin typeface="Arial" charset="0"/>
                <a:cs typeface="Arial" charset="0"/>
              </a:rPr>
              <a:t>resumidamente anotados </a:t>
            </a:r>
            <a:r>
              <a:rPr lang="pt-BR" sz="2400" b="1" i="1" dirty="0">
                <a:solidFill>
                  <a:srgbClr val="0070C0"/>
                </a:solidFill>
                <a:latin typeface="Arial" charset="0"/>
                <a:cs typeface="Arial" charset="0"/>
              </a:rPr>
              <a:t>abaixo</a:t>
            </a:r>
            <a:r>
              <a:rPr lang="pt-BR" sz="2400" b="1" dirty="0">
                <a:latin typeface="Arial" charset="0"/>
                <a:cs typeface="Arial" charset="0"/>
              </a:rPr>
              <a:t>:</a:t>
            </a:r>
          </a:p>
        </p:txBody>
      </p:sp>
      <p:sp>
        <p:nvSpPr>
          <p:cNvPr id="31748" name="TextBox 3"/>
          <p:cNvSpPr txBox="1">
            <a:spLocks noChangeArrowheads="1"/>
          </p:cNvSpPr>
          <p:nvPr/>
        </p:nvSpPr>
        <p:spPr bwMode="auto">
          <a:xfrm>
            <a:off x="2971030" y="690668"/>
            <a:ext cx="3285964" cy="523220"/>
          </a:xfrm>
          <a:prstGeom prst="rect">
            <a:avLst/>
          </a:prstGeom>
          <a:noFill/>
          <a:ln w="9525">
            <a:noFill/>
            <a:miter lim="800000"/>
            <a:headEnd/>
            <a:tailEnd/>
          </a:ln>
        </p:spPr>
        <p:txBody>
          <a:bodyPr wrap="none">
            <a:spAutoFit/>
          </a:bodyPr>
          <a:lstStyle/>
          <a:p>
            <a:r>
              <a:rPr lang="pt-BR" sz="2800" b="1" i="1" dirty="0"/>
              <a:t>(</a:t>
            </a:r>
            <a:r>
              <a:rPr lang="pt-BR" sz="2800" b="1" i="1" dirty="0" err="1"/>
              <a:t>Curriculum</a:t>
            </a:r>
            <a:r>
              <a:rPr lang="pt-BR" sz="2800" b="1" i="1" dirty="0"/>
              <a:t> </a:t>
            </a:r>
            <a:r>
              <a:rPr lang="pt-BR" sz="2800" b="1" i="1" dirty="0" err="1"/>
              <a:t>Vitae</a:t>
            </a:r>
            <a:r>
              <a:rPr lang="pt-BR" sz="2800" b="1" i="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p:txBody>
          <a:bodyPr/>
          <a:lstStyle/>
          <a:p>
            <a:r>
              <a:rPr lang="pt-BR" dirty="0"/>
              <a:t>Carta a Ludovico Sforza (cont.)</a:t>
            </a:r>
          </a:p>
        </p:txBody>
      </p:sp>
      <p:sp>
        <p:nvSpPr>
          <p:cNvPr id="32771" name="Content Placeholder 2"/>
          <p:cNvSpPr>
            <a:spLocks noGrp="1"/>
          </p:cNvSpPr>
          <p:nvPr>
            <p:ph idx="4294967295"/>
          </p:nvPr>
        </p:nvSpPr>
        <p:spPr>
          <a:xfrm>
            <a:off x="642910" y="714375"/>
            <a:ext cx="7858125" cy="1714500"/>
          </a:xfrm>
        </p:spPr>
        <p:txBody>
          <a:bodyPr/>
          <a:lstStyle/>
          <a:p>
            <a:pPr marL="0" indent="0" algn="just">
              <a:buFont typeface="Wingdings" pitchFamily="2" charset="2"/>
              <a:buNone/>
            </a:pPr>
            <a:r>
              <a:rPr lang="pt-BR" sz="1800" b="1" dirty="0">
                <a:latin typeface="Arial" charset="0"/>
                <a:cs typeface="Arial" charset="0"/>
              </a:rPr>
              <a:t>Tenho modelos de </a:t>
            </a:r>
            <a:r>
              <a:rPr lang="pt-BR" sz="1800" b="1" i="1" dirty="0">
                <a:solidFill>
                  <a:srgbClr val="FF0000"/>
                </a:solidFill>
                <a:latin typeface="Arial" charset="0"/>
                <a:cs typeface="Arial" charset="0"/>
              </a:rPr>
              <a:t>pontes</a:t>
            </a:r>
            <a:r>
              <a:rPr lang="pt-BR" sz="1800" b="1" dirty="0">
                <a:latin typeface="Arial" charset="0"/>
                <a:cs typeface="Arial" charset="0"/>
              </a:rPr>
              <a:t> muito </a:t>
            </a:r>
            <a:r>
              <a:rPr lang="pt-BR" sz="1800" b="1" i="1" dirty="0">
                <a:solidFill>
                  <a:srgbClr val="FF0000"/>
                </a:solidFill>
                <a:latin typeface="Arial" charset="0"/>
                <a:cs typeface="Arial" charset="0"/>
              </a:rPr>
              <a:t>fortes mas leves, extremamente</a:t>
            </a:r>
            <a:r>
              <a:rPr lang="pt-BR" sz="1800" b="1" i="1" dirty="0">
                <a:latin typeface="Arial" charset="0"/>
                <a:cs typeface="Arial" charset="0"/>
              </a:rPr>
              <a:t> </a:t>
            </a:r>
            <a:r>
              <a:rPr lang="pt-BR" sz="1800" b="1" i="1" dirty="0">
                <a:solidFill>
                  <a:srgbClr val="FF0000"/>
                </a:solidFill>
                <a:latin typeface="Arial" charset="0"/>
                <a:cs typeface="Arial" charset="0"/>
              </a:rPr>
              <a:t>fáceis de carregar</a:t>
            </a:r>
            <a:r>
              <a:rPr lang="pt-BR" sz="1800" b="1" dirty="0">
                <a:latin typeface="Arial" charset="0"/>
                <a:cs typeface="Arial" charset="0"/>
              </a:rPr>
              <a:t>, por meio das quais o Sr poderá perseguir ou, se necessário, colocar em fuga um inimigo; tenho outras que são  </a:t>
            </a:r>
            <a:r>
              <a:rPr lang="pt-BR" sz="1800" b="1" i="1" dirty="0">
                <a:solidFill>
                  <a:srgbClr val="FF0000"/>
                </a:solidFill>
                <a:latin typeface="Arial" charset="0"/>
                <a:cs typeface="Arial" charset="0"/>
              </a:rPr>
              <a:t>reforçadas</a:t>
            </a:r>
            <a:r>
              <a:rPr lang="pt-BR" sz="1800" b="1" dirty="0">
                <a:solidFill>
                  <a:srgbClr val="FF0000"/>
                </a:solidFill>
                <a:latin typeface="Arial" charset="0"/>
                <a:cs typeface="Arial" charset="0"/>
              </a:rPr>
              <a:t> </a:t>
            </a:r>
            <a:r>
              <a:rPr lang="pt-BR" sz="1800" b="1" dirty="0">
                <a:latin typeface="Arial" charset="0"/>
                <a:cs typeface="Arial" charset="0"/>
              </a:rPr>
              <a:t>e resistirão ao fogo bem como ao ataque, e são </a:t>
            </a:r>
            <a:r>
              <a:rPr lang="pt-BR" sz="1800" b="1" i="1" dirty="0">
                <a:solidFill>
                  <a:srgbClr val="FF0000"/>
                </a:solidFill>
                <a:latin typeface="Arial" charset="0"/>
                <a:cs typeface="Arial" charset="0"/>
              </a:rPr>
              <a:t>fáceis de montar e desmontar</a:t>
            </a:r>
            <a:r>
              <a:rPr lang="pt-BR" sz="1800" b="1" i="1" dirty="0">
                <a:latin typeface="Arial" charset="0"/>
                <a:cs typeface="Arial" charset="0"/>
              </a:rPr>
              <a:t>.</a:t>
            </a:r>
            <a:r>
              <a:rPr lang="pt-BR" sz="1800" b="1" dirty="0">
                <a:latin typeface="Arial" charset="0"/>
                <a:cs typeface="Arial" charset="0"/>
              </a:rPr>
              <a:t> Conheço também os meios para queimar e destruir as do inimigo.</a:t>
            </a:r>
          </a:p>
        </p:txBody>
      </p:sp>
      <p:pic>
        <p:nvPicPr>
          <p:cNvPr id="93196" name="Picture 12" descr="C:\Documents and Settings\dktanaka_2\My Documents\0_0_Leonardo_Palestra\Leonardo_Scan_2\scan0007.jpg"/>
          <p:cNvPicPr>
            <a:picLocks noChangeAspect="1" noChangeArrowheads="1"/>
          </p:cNvPicPr>
          <p:nvPr/>
        </p:nvPicPr>
        <p:blipFill>
          <a:blip r:embed="rId3" cstate="print">
            <a:lum bright="-30000" contrast="40000"/>
          </a:blip>
          <a:srcRect l="3827" t="4890" r="19138"/>
          <a:stretch>
            <a:fillRect/>
          </a:stretch>
        </p:blipFill>
        <p:spPr bwMode="auto">
          <a:xfrm>
            <a:off x="146050" y="2722563"/>
            <a:ext cx="2282825" cy="3713162"/>
          </a:xfrm>
          <a:prstGeom prst="rect">
            <a:avLst/>
          </a:prstGeom>
          <a:noFill/>
          <a:ln w="9525">
            <a:solidFill>
              <a:schemeClr val="tx1"/>
            </a:solidFill>
            <a:miter lim="800000"/>
            <a:headEnd/>
            <a:tailEnd/>
          </a:ln>
        </p:spPr>
      </p:pic>
      <p:grpSp>
        <p:nvGrpSpPr>
          <p:cNvPr id="12" name="Group 11"/>
          <p:cNvGrpSpPr/>
          <p:nvPr/>
        </p:nvGrpSpPr>
        <p:grpSpPr>
          <a:xfrm>
            <a:off x="2563019" y="3249089"/>
            <a:ext cx="3810000" cy="2624383"/>
            <a:chOff x="2547938" y="3424238"/>
            <a:chExt cx="3810000" cy="2624383"/>
          </a:xfrm>
        </p:grpSpPr>
        <p:sp>
          <p:nvSpPr>
            <p:cNvPr id="7" name="TextBox 6"/>
            <p:cNvSpPr txBox="1"/>
            <p:nvPr/>
          </p:nvSpPr>
          <p:spPr>
            <a:xfrm>
              <a:off x="3653803" y="5679289"/>
              <a:ext cx="2061205" cy="369332"/>
            </a:xfrm>
            <a:prstGeom prst="rect">
              <a:avLst/>
            </a:prstGeom>
            <a:noFill/>
          </p:spPr>
          <p:txBody>
            <a:bodyPr wrap="none" rtlCol="0">
              <a:spAutoFit/>
            </a:bodyPr>
            <a:lstStyle/>
            <a:p>
              <a:r>
                <a:rPr lang="en-US" b="1" dirty="0">
                  <a:solidFill>
                    <a:srgbClr val="3333FF"/>
                  </a:solidFill>
                </a:rPr>
                <a:t>Codex </a:t>
              </a:r>
              <a:r>
                <a:rPr lang="en-US" b="1" dirty="0" err="1">
                  <a:solidFill>
                    <a:srgbClr val="3333FF"/>
                  </a:solidFill>
                </a:rPr>
                <a:t>Atlanticus</a:t>
              </a:r>
              <a:endParaRPr lang="en-US" b="1" dirty="0">
                <a:solidFill>
                  <a:srgbClr val="3333FF"/>
                </a:solidFill>
              </a:endParaRPr>
            </a:p>
          </p:txBody>
        </p:sp>
        <p:grpSp>
          <p:nvGrpSpPr>
            <p:cNvPr id="10" name="Group 9"/>
            <p:cNvGrpSpPr/>
            <p:nvPr/>
          </p:nvGrpSpPr>
          <p:grpSpPr>
            <a:xfrm>
              <a:off x="2547938" y="3424238"/>
              <a:ext cx="3810000" cy="2219340"/>
              <a:chOff x="2547938" y="3424238"/>
              <a:chExt cx="3810000" cy="2219340"/>
            </a:xfrm>
          </p:grpSpPr>
          <p:pic>
            <p:nvPicPr>
              <p:cNvPr id="93195" name="Picture 11" descr="C:\Documents and Settings\dktanaka_2\My Documents\0_0_Leonardo_Palestra\Leonardo_Scan_2\scan0016.jpg"/>
              <p:cNvPicPr>
                <a:picLocks noChangeAspect="1" noChangeArrowheads="1"/>
              </p:cNvPicPr>
              <p:nvPr/>
            </p:nvPicPr>
            <p:blipFill>
              <a:blip r:embed="rId4" cstate="print">
                <a:lum bright="-30000" contrast="40000"/>
              </a:blip>
              <a:srcRect l="5283" t="11119" r="5283" b="24077"/>
              <a:stretch>
                <a:fillRect/>
              </a:stretch>
            </p:blipFill>
            <p:spPr bwMode="auto">
              <a:xfrm>
                <a:off x="2547938" y="3424238"/>
                <a:ext cx="3810000" cy="2219325"/>
              </a:xfrm>
              <a:prstGeom prst="rect">
                <a:avLst/>
              </a:prstGeom>
              <a:noFill/>
              <a:ln w="9525">
                <a:solidFill>
                  <a:schemeClr val="tx1"/>
                </a:solidFill>
                <a:miter lim="800000"/>
                <a:headEnd/>
                <a:tailEnd/>
              </a:ln>
            </p:spPr>
          </p:pic>
          <p:sp>
            <p:nvSpPr>
              <p:cNvPr id="8" name="TextBox 7"/>
              <p:cNvSpPr txBox="1"/>
              <p:nvPr/>
            </p:nvSpPr>
            <p:spPr>
              <a:xfrm>
                <a:off x="5715008" y="5366579"/>
                <a:ext cx="609269" cy="276999"/>
              </a:xfrm>
              <a:prstGeom prst="rect">
                <a:avLst/>
              </a:prstGeom>
              <a:solidFill>
                <a:schemeClr val="bg1"/>
              </a:solidFill>
            </p:spPr>
            <p:txBody>
              <a:bodyPr wrap="none" rtlCol="0">
                <a:spAutoFit/>
              </a:bodyPr>
              <a:lstStyle/>
              <a:p>
                <a:r>
                  <a:rPr lang="en-US" sz="1200" b="1" dirty="0"/>
                  <a:t>f.16 v.</a:t>
                </a:r>
              </a:p>
            </p:txBody>
          </p:sp>
        </p:grpSp>
      </p:grpSp>
      <p:grpSp>
        <p:nvGrpSpPr>
          <p:cNvPr id="11" name="Group 10"/>
          <p:cNvGrpSpPr/>
          <p:nvPr/>
        </p:nvGrpSpPr>
        <p:grpSpPr>
          <a:xfrm>
            <a:off x="6507163" y="2646363"/>
            <a:ext cx="2565400" cy="3800475"/>
            <a:chOff x="6507163" y="2646363"/>
            <a:chExt cx="2565400" cy="3800475"/>
          </a:xfrm>
        </p:grpSpPr>
        <p:pic>
          <p:nvPicPr>
            <p:cNvPr id="93197" name="Picture 13" descr="C:\Documents and Settings\dktanaka_2\My Documents\0_0_Leonardo_Palestra\Leonardo_Scan_2\scan0008.jpg"/>
            <p:cNvPicPr>
              <a:picLocks noChangeAspect="1" noChangeArrowheads="1"/>
            </p:cNvPicPr>
            <p:nvPr/>
          </p:nvPicPr>
          <p:blipFill>
            <a:blip r:embed="rId5" cstate="print">
              <a:lum bright="-30000" contrast="40000"/>
            </a:blip>
            <a:srcRect l="7776" r="3888" b="18188"/>
            <a:stretch>
              <a:fillRect/>
            </a:stretch>
          </p:blipFill>
          <p:spPr bwMode="auto">
            <a:xfrm>
              <a:off x="6507163" y="2646363"/>
              <a:ext cx="2565400" cy="3800475"/>
            </a:xfrm>
            <a:prstGeom prst="rect">
              <a:avLst/>
            </a:prstGeom>
            <a:noFill/>
            <a:ln w="9525">
              <a:solidFill>
                <a:schemeClr val="tx1"/>
              </a:solidFill>
              <a:miter lim="800000"/>
              <a:headEnd/>
              <a:tailEnd/>
            </a:ln>
          </p:spPr>
        </p:pic>
        <p:sp>
          <p:nvSpPr>
            <p:cNvPr id="9" name="TextBox 8"/>
            <p:cNvSpPr txBox="1"/>
            <p:nvPr/>
          </p:nvSpPr>
          <p:spPr>
            <a:xfrm>
              <a:off x="6571785" y="6152397"/>
              <a:ext cx="885179" cy="276999"/>
            </a:xfrm>
            <a:prstGeom prst="rect">
              <a:avLst/>
            </a:prstGeom>
            <a:solidFill>
              <a:schemeClr val="bg1"/>
            </a:solidFill>
          </p:spPr>
          <p:txBody>
            <a:bodyPr wrap="none" rtlCol="0">
              <a:spAutoFit/>
            </a:bodyPr>
            <a:lstStyle/>
            <a:p>
              <a:r>
                <a:rPr lang="en-US" sz="1200" b="1" dirty="0"/>
                <a:t>f.291 v -a.</a:t>
              </a:r>
            </a:p>
          </p:txBody>
        </p:sp>
      </p:grpSp>
      <p:sp>
        <p:nvSpPr>
          <p:cNvPr id="13" name="TextBox 6">
            <a:extLst>
              <a:ext uri="{FF2B5EF4-FFF2-40B4-BE49-F238E27FC236}">
                <a16:creationId xmlns:a16="http://schemas.microsoft.com/office/drawing/2014/main" id="{677F0B47-BBD9-4FE4-8948-9C5144F83329}"/>
              </a:ext>
            </a:extLst>
          </p:cNvPr>
          <p:cNvSpPr txBox="1"/>
          <p:nvPr/>
        </p:nvSpPr>
        <p:spPr>
          <a:xfrm>
            <a:off x="3587360" y="5909199"/>
            <a:ext cx="2242922" cy="369332"/>
          </a:xfrm>
          <a:prstGeom prst="rect">
            <a:avLst/>
          </a:prstGeom>
          <a:noFill/>
        </p:spPr>
        <p:txBody>
          <a:bodyPr wrap="none" rtlCol="0">
            <a:spAutoFit/>
          </a:bodyPr>
          <a:lstStyle/>
          <a:p>
            <a:r>
              <a:rPr lang="en-US" b="1" dirty="0">
                <a:solidFill>
                  <a:srgbClr val="FF0000"/>
                </a:solidFill>
              </a:rPr>
              <a:t>[~36 a </a:t>
            </a:r>
            <a:r>
              <a:rPr lang="en-US" b="1" dirty="0">
                <a:solidFill>
                  <a:srgbClr val="3333FF"/>
                </a:solidFill>
              </a:rPr>
              <a:t>(1480-1518)</a:t>
            </a:r>
            <a:r>
              <a:rPr lang="en-US" b="1" dirty="0">
                <a:solidFill>
                  <a:srgbClr val="FF0000"/>
                </a:solidFill>
              </a:rPr>
              <a:t>]</a:t>
            </a:r>
            <a:endParaRPr lang="en-US" b="1" dirty="0">
              <a:solidFill>
                <a:srgbClr val="3333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1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p:txBody>
          <a:bodyPr/>
          <a:lstStyle/>
          <a:p>
            <a:r>
              <a:rPr lang="pt-BR" dirty="0"/>
              <a:t>Carta a Ludovico Sforza (cont.)</a:t>
            </a:r>
          </a:p>
        </p:txBody>
      </p:sp>
      <p:sp>
        <p:nvSpPr>
          <p:cNvPr id="33795" name="Content Placeholder 2"/>
          <p:cNvSpPr>
            <a:spLocks noGrp="1"/>
          </p:cNvSpPr>
          <p:nvPr>
            <p:ph idx="4294967295"/>
          </p:nvPr>
        </p:nvSpPr>
        <p:spPr>
          <a:xfrm>
            <a:off x="642910" y="785813"/>
            <a:ext cx="7929618" cy="785812"/>
          </a:xfrm>
        </p:spPr>
        <p:txBody>
          <a:bodyPr/>
          <a:lstStyle/>
          <a:p>
            <a:pPr marL="0" indent="0" algn="just">
              <a:buFont typeface="Wingdings" pitchFamily="2" charset="2"/>
              <a:buNone/>
            </a:pPr>
            <a:r>
              <a:rPr lang="pt-BR" sz="2000" b="1" dirty="0">
                <a:latin typeface="Arial" charset="0"/>
                <a:cs typeface="Arial" charset="0"/>
              </a:rPr>
              <a:t>Durante um sítio, sei como </a:t>
            </a:r>
            <a:r>
              <a:rPr lang="pt-BR" sz="2000" b="1" i="1" dirty="0">
                <a:solidFill>
                  <a:srgbClr val="FF0000"/>
                </a:solidFill>
                <a:latin typeface="Arial" charset="0"/>
                <a:cs typeface="Arial" charset="0"/>
              </a:rPr>
              <a:t>secar a água dos fossos</a:t>
            </a:r>
            <a:r>
              <a:rPr lang="pt-BR" sz="2000" b="1" i="1" dirty="0">
                <a:latin typeface="Arial" charset="0"/>
                <a:cs typeface="Arial" charset="0"/>
              </a:rPr>
              <a:t> </a:t>
            </a:r>
            <a:r>
              <a:rPr lang="pt-BR" sz="2000" b="1" dirty="0">
                <a:latin typeface="Arial" charset="0"/>
                <a:cs typeface="Arial" charset="0"/>
              </a:rPr>
              <a:t>e </a:t>
            </a:r>
            <a:r>
              <a:rPr lang="pt-BR" sz="2000" b="1" i="1" dirty="0">
                <a:solidFill>
                  <a:srgbClr val="FF0000"/>
                </a:solidFill>
                <a:latin typeface="Arial" charset="0"/>
                <a:cs typeface="Arial" charset="0"/>
              </a:rPr>
              <a:t>escadas para esca</a:t>
            </a:r>
            <a:r>
              <a:rPr lang="en-US" sz="2000" b="1" i="1" dirty="0">
                <a:solidFill>
                  <a:srgbClr val="FF0000"/>
                </a:solidFill>
                <a:latin typeface="Arial" charset="0"/>
                <a:cs typeface="Arial" charset="0"/>
              </a:rPr>
              <a:t>l</a:t>
            </a:r>
            <a:r>
              <a:rPr lang="pt-BR" sz="2000" b="1" i="1" dirty="0">
                <a:solidFill>
                  <a:srgbClr val="FF0000"/>
                </a:solidFill>
                <a:latin typeface="Arial" charset="0"/>
                <a:cs typeface="Arial" charset="0"/>
              </a:rPr>
              <a:t>ar</a:t>
            </a:r>
            <a:r>
              <a:rPr lang="pt-BR" sz="2000" b="1" i="1" dirty="0">
                <a:latin typeface="Arial" charset="0"/>
                <a:cs typeface="Arial" charset="0"/>
              </a:rPr>
              <a:t> </a:t>
            </a:r>
            <a:r>
              <a:rPr lang="pt-BR" sz="2000" b="1" i="1" dirty="0">
                <a:solidFill>
                  <a:srgbClr val="FF0000"/>
                </a:solidFill>
                <a:latin typeface="Arial" charset="0"/>
                <a:cs typeface="Arial" charset="0"/>
              </a:rPr>
              <a:t>muros</a:t>
            </a:r>
            <a:r>
              <a:rPr lang="pt-BR" sz="2000" b="1" i="1" dirty="0">
                <a:latin typeface="Arial" charset="0"/>
                <a:cs typeface="Arial" charset="0"/>
              </a:rPr>
              <a:t> </a:t>
            </a:r>
            <a:r>
              <a:rPr lang="pt-BR" sz="2000" b="1" dirty="0">
                <a:latin typeface="Arial" charset="0"/>
                <a:cs typeface="Arial" charset="0"/>
              </a:rPr>
              <a:t>e outras máquinas desse tipo de uso.</a:t>
            </a:r>
          </a:p>
        </p:txBody>
      </p:sp>
      <p:pic>
        <p:nvPicPr>
          <p:cNvPr id="33796" name="Picture 7" descr="C:\Documents and Settings\dktanaka_2\My Documents\0_0_Leonardo_Palestra\Leonardo_Scan_2\scan0040.jpg"/>
          <p:cNvPicPr>
            <a:picLocks noChangeAspect="1" noChangeArrowheads="1"/>
          </p:cNvPicPr>
          <p:nvPr/>
        </p:nvPicPr>
        <p:blipFill>
          <a:blip r:embed="rId3" cstate="print">
            <a:lum bright="-30000" contrast="40000"/>
          </a:blip>
          <a:srcRect l="2438" t="4898" r="2489" b="2040"/>
          <a:stretch>
            <a:fillRect/>
          </a:stretch>
        </p:blipFill>
        <p:spPr bwMode="auto">
          <a:xfrm>
            <a:off x="142875" y="1672440"/>
            <a:ext cx="5767388" cy="4214812"/>
          </a:xfrm>
          <a:prstGeom prst="rect">
            <a:avLst/>
          </a:prstGeom>
          <a:noFill/>
          <a:ln w="9525">
            <a:solidFill>
              <a:schemeClr val="tx1"/>
            </a:solidFill>
            <a:miter lim="800000"/>
            <a:headEnd/>
            <a:tailEnd/>
          </a:ln>
        </p:spPr>
      </p:pic>
      <p:pic>
        <p:nvPicPr>
          <p:cNvPr id="95240" name="Picture 8" descr="C:\Documents and Settings\dktanaka_2\My Documents\0_0_Leonardo_Palestra\Leonardo_Scan_2\scan0005.jpg"/>
          <p:cNvPicPr>
            <a:picLocks noChangeAspect="1" noChangeArrowheads="1"/>
          </p:cNvPicPr>
          <p:nvPr/>
        </p:nvPicPr>
        <p:blipFill>
          <a:blip r:embed="rId4" cstate="print">
            <a:lum bright="-30000" contrast="40000"/>
          </a:blip>
          <a:srcRect l="5597" t="2104" r="4840"/>
          <a:stretch>
            <a:fillRect/>
          </a:stretch>
        </p:blipFill>
        <p:spPr bwMode="auto">
          <a:xfrm>
            <a:off x="6102350" y="1672440"/>
            <a:ext cx="2898775" cy="4214812"/>
          </a:xfrm>
          <a:prstGeom prst="rect">
            <a:avLst/>
          </a:prstGeom>
          <a:noFill/>
          <a:ln w="9525">
            <a:solidFill>
              <a:schemeClr val="tx1"/>
            </a:solidFill>
            <a:miter lim="800000"/>
            <a:headEnd/>
            <a:tailEnd/>
          </a:ln>
        </p:spPr>
      </p:pic>
      <p:sp>
        <p:nvSpPr>
          <p:cNvPr id="6" name="TextBox 6">
            <a:extLst>
              <a:ext uri="{FF2B5EF4-FFF2-40B4-BE49-F238E27FC236}">
                <a16:creationId xmlns:a16="http://schemas.microsoft.com/office/drawing/2014/main" id="{06FE2B3D-9F1E-4715-8569-FE2463338F10}"/>
              </a:ext>
            </a:extLst>
          </p:cNvPr>
          <p:cNvSpPr txBox="1"/>
          <p:nvPr/>
        </p:nvSpPr>
        <p:spPr>
          <a:xfrm>
            <a:off x="2601429" y="6028921"/>
            <a:ext cx="4012580" cy="369332"/>
          </a:xfrm>
          <a:prstGeom prst="rect">
            <a:avLst/>
          </a:prstGeom>
          <a:noFill/>
        </p:spPr>
        <p:txBody>
          <a:bodyPr wrap="square" rtlCol="0">
            <a:spAutoFit/>
          </a:bodyPr>
          <a:lstStyle/>
          <a:p>
            <a:r>
              <a:rPr lang="en-US" b="1" dirty="0">
                <a:solidFill>
                  <a:srgbClr val="3333FF"/>
                </a:solidFill>
              </a:rPr>
              <a:t>Codex Forster  </a:t>
            </a:r>
            <a:r>
              <a:rPr lang="en-US" b="1" dirty="0">
                <a:solidFill>
                  <a:srgbClr val="FF0000"/>
                </a:solidFill>
              </a:rPr>
              <a:t>[~16 a </a:t>
            </a:r>
            <a:r>
              <a:rPr lang="en-US" b="1" dirty="0">
                <a:solidFill>
                  <a:srgbClr val="3333FF"/>
                </a:solidFill>
              </a:rPr>
              <a:t>(1490-1498)</a:t>
            </a:r>
            <a:r>
              <a:rPr lang="en-US" b="1" dirty="0">
                <a:solidFill>
                  <a:srgbClr val="FF0000"/>
                </a:solidFill>
              </a:rPr>
              <a:t>}</a:t>
            </a:r>
            <a:r>
              <a:rPr lang="en-US" b="1" dirty="0">
                <a:solidFill>
                  <a:srgbClr val="3333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2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p:txBody>
          <a:bodyPr/>
          <a:lstStyle/>
          <a:p>
            <a:r>
              <a:rPr lang="pt-BR" dirty="0"/>
              <a:t>Carta a Ludovico Sforza (cont.)</a:t>
            </a:r>
          </a:p>
        </p:txBody>
      </p:sp>
      <p:sp>
        <p:nvSpPr>
          <p:cNvPr id="34819" name="Content Placeholder 2"/>
          <p:cNvSpPr>
            <a:spLocks noGrp="1"/>
          </p:cNvSpPr>
          <p:nvPr>
            <p:ph idx="4294967295"/>
          </p:nvPr>
        </p:nvSpPr>
        <p:spPr>
          <a:xfrm>
            <a:off x="714348" y="642939"/>
            <a:ext cx="7715250" cy="1214426"/>
          </a:xfrm>
        </p:spPr>
        <p:txBody>
          <a:bodyPr/>
          <a:lstStyle/>
          <a:p>
            <a:pPr marL="0" indent="0" algn="just">
              <a:buFont typeface="Wingdings" pitchFamily="2" charset="2"/>
              <a:buNone/>
            </a:pPr>
            <a:r>
              <a:rPr lang="pt-BR" sz="1800" b="1" dirty="0">
                <a:latin typeface="Arial" charset="0"/>
                <a:cs typeface="Arial" charset="0"/>
              </a:rPr>
              <a:t>Se, devido à altura do parapeito, e à força do lugar ou ao seu tamanho, for impossível reduzi-lo por meio de </a:t>
            </a:r>
            <a:r>
              <a:rPr lang="pt-BR" sz="1800" b="1" i="1" dirty="0">
                <a:solidFill>
                  <a:srgbClr val="FF0000"/>
                </a:solidFill>
                <a:latin typeface="Arial" charset="0"/>
                <a:cs typeface="Arial" charset="0"/>
              </a:rPr>
              <a:t>bombardeio</a:t>
            </a:r>
            <a:r>
              <a:rPr lang="pt-BR" sz="1800" b="1" i="1" dirty="0">
                <a:latin typeface="Arial" charset="0"/>
                <a:cs typeface="Arial" charset="0"/>
              </a:rPr>
              <a:t>, </a:t>
            </a:r>
            <a:r>
              <a:rPr lang="pt-BR" sz="1800" b="1" i="1" dirty="0">
                <a:solidFill>
                  <a:srgbClr val="FF0000"/>
                </a:solidFill>
                <a:latin typeface="Arial" charset="0"/>
                <a:cs typeface="Arial" charset="0"/>
              </a:rPr>
              <a:t>conheço</a:t>
            </a:r>
            <a:r>
              <a:rPr lang="pt-BR" sz="1800" b="1" i="1" dirty="0">
                <a:latin typeface="Arial" charset="0"/>
                <a:cs typeface="Arial" charset="0"/>
              </a:rPr>
              <a:t> </a:t>
            </a:r>
            <a:r>
              <a:rPr lang="pt-BR" sz="1800" b="1" dirty="0">
                <a:latin typeface="Arial" charset="0"/>
                <a:cs typeface="Arial" charset="0"/>
              </a:rPr>
              <a:t>os </a:t>
            </a:r>
            <a:r>
              <a:rPr lang="pt-BR" sz="1800" b="1" i="1" dirty="0">
                <a:solidFill>
                  <a:srgbClr val="FF0000"/>
                </a:solidFill>
                <a:latin typeface="Arial" charset="0"/>
                <a:cs typeface="Arial" charset="0"/>
              </a:rPr>
              <a:t>métodos</a:t>
            </a:r>
            <a:r>
              <a:rPr lang="pt-BR" sz="1800" b="1" dirty="0">
                <a:latin typeface="Arial" charset="0"/>
                <a:cs typeface="Arial" charset="0"/>
              </a:rPr>
              <a:t> para </a:t>
            </a:r>
            <a:r>
              <a:rPr lang="pt-BR" sz="1800" b="1" i="1" dirty="0">
                <a:solidFill>
                  <a:srgbClr val="FF0000"/>
                </a:solidFill>
                <a:latin typeface="Arial" charset="0"/>
                <a:cs typeface="Arial" charset="0"/>
              </a:rPr>
              <a:t>destruir</a:t>
            </a:r>
            <a:r>
              <a:rPr lang="pt-BR" sz="1800" b="1" dirty="0">
                <a:latin typeface="Arial" charset="0"/>
                <a:cs typeface="Arial" charset="0"/>
              </a:rPr>
              <a:t> qualquer cidadela ou fortaleza, </a:t>
            </a:r>
            <a:r>
              <a:rPr lang="pt-BR" sz="1800" b="1" i="1" dirty="0">
                <a:solidFill>
                  <a:srgbClr val="FF0000"/>
                </a:solidFill>
                <a:latin typeface="Arial" charset="0"/>
                <a:cs typeface="Arial" charset="0"/>
              </a:rPr>
              <a:t>até mesmo</a:t>
            </a:r>
            <a:r>
              <a:rPr lang="pt-BR" sz="1800" b="1" i="1" dirty="0">
                <a:latin typeface="Arial" charset="0"/>
                <a:cs typeface="Arial" charset="0"/>
              </a:rPr>
              <a:t> </a:t>
            </a:r>
            <a:r>
              <a:rPr lang="pt-BR" sz="1800" b="1" dirty="0">
                <a:latin typeface="Arial" charset="0"/>
                <a:cs typeface="Arial" charset="0"/>
              </a:rPr>
              <a:t>se construídas </a:t>
            </a:r>
            <a:r>
              <a:rPr lang="pt-BR" sz="1800" b="1" i="1" dirty="0">
                <a:solidFill>
                  <a:srgbClr val="FF0000"/>
                </a:solidFill>
                <a:latin typeface="Arial" charset="0"/>
                <a:cs typeface="Arial" charset="0"/>
              </a:rPr>
              <a:t>em rocha</a:t>
            </a:r>
            <a:r>
              <a:rPr lang="pt-BR" sz="1800" b="1" dirty="0">
                <a:latin typeface="Arial" charset="0"/>
                <a:cs typeface="Arial" charset="0"/>
              </a:rPr>
              <a:t>.</a:t>
            </a:r>
          </a:p>
        </p:txBody>
      </p:sp>
      <p:grpSp>
        <p:nvGrpSpPr>
          <p:cNvPr id="12" name="Group 11"/>
          <p:cNvGrpSpPr/>
          <p:nvPr/>
        </p:nvGrpSpPr>
        <p:grpSpPr>
          <a:xfrm>
            <a:off x="971576" y="1825781"/>
            <a:ext cx="5943600" cy="1354137"/>
            <a:chOff x="971576" y="1928813"/>
            <a:chExt cx="5943600" cy="1354137"/>
          </a:xfrm>
        </p:grpSpPr>
        <p:grpSp>
          <p:nvGrpSpPr>
            <p:cNvPr id="2" name="Group 7"/>
            <p:cNvGrpSpPr>
              <a:grpSpLocks/>
            </p:cNvGrpSpPr>
            <p:nvPr/>
          </p:nvGrpSpPr>
          <p:grpSpPr bwMode="auto">
            <a:xfrm>
              <a:off x="971576" y="1928813"/>
              <a:ext cx="5943600" cy="1354137"/>
              <a:chOff x="1143000" y="1928813"/>
              <a:chExt cx="5943600" cy="1354137"/>
            </a:xfrm>
          </p:grpSpPr>
          <p:pic>
            <p:nvPicPr>
              <p:cNvPr id="34823" name="Picture 9" descr="C:\Documents and Settings\dktanaka_2\My Documents\0_0_Leonardo_Palestra\Leonardo_Scan_1\scan0028_a.jpg"/>
              <p:cNvPicPr>
                <a:picLocks noChangeAspect="1" noChangeArrowheads="1"/>
              </p:cNvPicPr>
              <p:nvPr/>
            </p:nvPicPr>
            <p:blipFill>
              <a:blip r:embed="rId3" cstate="print">
                <a:lum bright="-30000" contrast="40000"/>
              </a:blip>
              <a:srcRect/>
              <a:stretch>
                <a:fillRect/>
              </a:stretch>
            </p:blipFill>
            <p:spPr bwMode="auto">
              <a:xfrm>
                <a:off x="1143000" y="1928813"/>
                <a:ext cx="3505200" cy="1335087"/>
              </a:xfrm>
              <a:prstGeom prst="rect">
                <a:avLst/>
              </a:prstGeom>
              <a:noFill/>
              <a:ln w="9525">
                <a:solidFill>
                  <a:schemeClr val="tx1"/>
                </a:solidFill>
                <a:miter lim="800000"/>
                <a:headEnd/>
                <a:tailEnd/>
              </a:ln>
            </p:spPr>
          </p:pic>
          <p:pic>
            <p:nvPicPr>
              <p:cNvPr id="34824" name="Picture 10" descr="C:\Documents and Settings\dktanaka_2\My Documents\0_0_Leonardo_Palestra\Leonardo_Scan_1\scan0027_a.jpg"/>
              <p:cNvPicPr>
                <a:picLocks noChangeAspect="1" noChangeArrowheads="1"/>
              </p:cNvPicPr>
              <p:nvPr/>
            </p:nvPicPr>
            <p:blipFill>
              <a:blip r:embed="rId4" cstate="print">
                <a:lum bright="-20000" contrast="40000"/>
              </a:blip>
              <a:srcRect/>
              <a:stretch>
                <a:fillRect/>
              </a:stretch>
            </p:blipFill>
            <p:spPr bwMode="auto">
              <a:xfrm>
                <a:off x="5081588" y="1928813"/>
                <a:ext cx="2005012" cy="1354137"/>
              </a:xfrm>
              <a:prstGeom prst="rect">
                <a:avLst/>
              </a:prstGeom>
              <a:noFill/>
              <a:ln w="9525">
                <a:solidFill>
                  <a:schemeClr val="tx1"/>
                </a:solidFill>
                <a:miter lim="800000"/>
                <a:headEnd/>
                <a:tailEnd/>
              </a:ln>
            </p:spPr>
          </p:pic>
        </p:grpSp>
        <p:sp>
          <p:nvSpPr>
            <p:cNvPr id="9" name="TextBox 8"/>
            <p:cNvSpPr txBox="1"/>
            <p:nvPr/>
          </p:nvSpPr>
          <p:spPr>
            <a:xfrm>
              <a:off x="5715008" y="3009125"/>
              <a:ext cx="1172116" cy="246221"/>
            </a:xfrm>
            <a:prstGeom prst="rect">
              <a:avLst/>
            </a:prstGeom>
            <a:solidFill>
              <a:schemeClr val="bg1"/>
            </a:solidFill>
          </p:spPr>
          <p:txBody>
            <a:bodyPr wrap="none" rtlCol="0">
              <a:spAutoFit/>
            </a:bodyPr>
            <a:lstStyle/>
            <a:p>
              <a:r>
                <a:rPr lang="en-US" sz="1000" b="1" dirty="0"/>
                <a:t>C. Arundel f.54r.</a:t>
              </a:r>
            </a:p>
          </p:txBody>
        </p:sp>
      </p:grpSp>
      <p:grpSp>
        <p:nvGrpSpPr>
          <p:cNvPr id="13" name="Group 12"/>
          <p:cNvGrpSpPr/>
          <p:nvPr/>
        </p:nvGrpSpPr>
        <p:grpSpPr>
          <a:xfrm>
            <a:off x="7366933" y="1825780"/>
            <a:ext cx="924658" cy="1357311"/>
            <a:chOff x="7366933" y="1928812"/>
            <a:chExt cx="924658" cy="1357311"/>
          </a:xfrm>
        </p:grpSpPr>
        <p:pic>
          <p:nvPicPr>
            <p:cNvPr id="104459" name="Picture 11" descr="C:\Documents and Settings\dktanaka_2\My Documents\0_0_Leonardo_Palestra\Leonardo_Scan_1\scan0021.jpg"/>
            <p:cNvPicPr>
              <a:picLocks noChangeAspect="1" noChangeArrowheads="1"/>
            </p:cNvPicPr>
            <p:nvPr/>
          </p:nvPicPr>
          <p:blipFill>
            <a:blip r:embed="rId5" cstate="print">
              <a:lum bright="-20000" contrast="40000"/>
            </a:blip>
            <a:srcRect l="9113" t="23550" r="5432" b="33601"/>
            <a:stretch>
              <a:fillRect/>
            </a:stretch>
          </p:blipFill>
          <p:spPr bwMode="auto">
            <a:xfrm>
              <a:off x="7366933" y="1928812"/>
              <a:ext cx="919844" cy="1357311"/>
            </a:xfrm>
            <a:prstGeom prst="rect">
              <a:avLst/>
            </a:prstGeom>
            <a:noFill/>
            <a:ln w="9525">
              <a:solidFill>
                <a:schemeClr val="tx1"/>
              </a:solidFill>
              <a:miter lim="800000"/>
              <a:headEnd/>
              <a:tailEnd/>
            </a:ln>
          </p:spPr>
        </p:pic>
        <p:sp>
          <p:nvSpPr>
            <p:cNvPr id="14" name="TextBox 13"/>
            <p:cNvSpPr txBox="1"/>
            <p:nvPr/>
          </p:nvSpPr>
          <p:spPr>
            <a:xfrm>
              <a:off x="7385685" y="3037671"/>
              <a:ext cx="905906" cy="246221"/>
            </a:xfrm>
            <a:prstGeom prst="rect">
              <a:avLst/>
            </a:prstGeom>
            <a:solidFill>
              <a:schemeClr val="bg1"/>
            </a:solidFill>
          </p:spPr>
          <p:txBody>
            <a:bodyPr wrap="square" rtlCol="0">
              <a:spAutoFit/>
            </a:bodyPr>
            <a:lstStyle/>
            <a:p>
              <a:r>
                <a:rPr lang="en-US" sz="1000" b="1" dirty="0"/>
                <a:t>C. Leicester</a:t>
              </a:r>
            </a:p>
          </p:txBody>
        </p:sp>
      </p:grpSp>
      <p:grpSp>
        <p:nvGrpSpPr>
          <p:cNvPr id="16" name="Group 15"/>
          <p:cNvGrpSpPr/>
          <p:nvPr/>
        </p:nvGrpSpPr>
        <p:grpSpPr>
          <a:xfrm>
            <a:off x="948584" y="3261574"/>
            <a:ext cx="7315200" cy="2855892"/>
            <a:chOff x="1000100" y="3429000"/>
            <a:chExt cx="7315200" cy="3038475"/>
          </a:xfrm>
        </p:grpSpPr>
        <p:pic>
          <p:nvPicPr>
            <p:cNvPr id="104456" name="Picture 8" descr="C:\Documents and Settings\dktanaka_2\My Documents\0_0_Leonardo_Palestra\Leonardo_Scan_3\scan0001.jpg"/>
            <p:cNvPicPr>
              <a:picLocks noChangeAspect="1" noChangeArrowheads="1"/>
            </p:cNvPicPr>
            <p:nvPr/>
          </p:nvPicPr>
          <p:blipFill>
            <a:blip r:embed="rId6" cstate="print">
              <a:lum bright="-30000" contrast="40000"/>
            </a:blip>
            <a:srcRect l="2820" t="37859" b="5426"/>
            <a:stretch>
              <a:fillRect/>
            </a:stretch>
          </p:blipFill>
          <p:spPr bwMode="auto">
            <a:xfrm>
              <a:off x="1000100" y="3429000"/>
              <a:ext cx="7315200" cy="3038475"/>
            </a:xfrm>
            <a:prstGeom prst="rect">
              <a:avLst/>
            </a:prstGeom>
            <a:noFill/>
            <a:ln w="9525">
              <a:solidFill>
                <a:schemeClr val="tx1"/>
              </a:solidFill>
              <a:miter lim="800000"/>
              <a:headEnd/>
              <a:tailEnd/>
            </a:ln>
          </p:spPr>
        </p:pic>
        <p:sp>
          <p:nvSpPr>
            <p:cNvPr id="15" name="TextBox 14"/>
            <p:cNvSpPr txBox="1"/>
            <p:nvPr/>
          </p:nvSpPr>
          <p:spPr>
            <a:xfrm>
              <a:off x="7354592" y="6152397"/>
              <a:ext cx="946093" cy="276999"/>
            </a:xfrm>
            <a:prstGeom prst="rect">
              <a:avLst/>
            </a:prstGeom>
            <a:solidFill>
              <a:schemeClr val="bg1"/>
            </a:solidFill>
          </p:spPr>
          <p:txBody>
            <a:bodyPr wrap="none" rtlCol="0">
              <a:spAutoFit/>
            </a:bodyPr>
            <a:lstStyle/>
            <a:p>
              <a:r>
                <a:rPr lang="en-US" sz="1200" b="1" dirty="0"/>
                <a:t>Ms. B  f.33</a:t>
              </a:r>
            </a:p>
          </p:txBody>
        </p:sp>
      </p:grpSp>
      <p:sp>
        <p:nvSpPr>
          <p:cNvPr id="19" name="TextBox 6">
            <a:extLst>
              <a:ext uri="{FF2B5EF4-FFF2-40B4-BE49-F238E27FC236}">
                <a16:creationId xmlns:a16="http://schemas.microsoft.com/office/drawing/2014/main" id="{E9F1ADD1-950E-4719-B140-ECAD76919D27}"/>
              </a:ext>
            </a:extLst>
          </p:cNvPr>
          <p:cNvSpPr txBox="1"/>
          <p:nvPr/>
        </p:nvSpPr>
        <p:spPr>
          <a:xfrm>
            <a:off x="1471515" y="6155227"/>
            <a:ext cx="3208955" cy="369332"/>
          </a:xfrm>
          <a:prstGeom prst="rect">
            <a:avLst/>
          </a:prstGeom>
          <a:noFill/>
        </p:spPr>
        <p:txBody>
          <a:bodyPr wrap="none" rtlCol="0">
            <a:spAutoFit/>
          </a:bodyPr>
          <a:lstStyle/>
          <a:p>
            <a:r>
              <a:rPr lang="en-US" b="1" dirty="0">
                <a:solidFill>
                  <a:srgbClr val="3333FF"/>
                </a:solidFill>
              </a:rPr>
              <a:t>C </a:t>
            </a:r>
            <a:r>
              <a:rPr lang="en-US" b="1" dirty="0" err="1">
                <a:solidFill>
                  <a:srgbClr val="3333FF"/>
                </a:solidFill>
              </a:rPr>
              <a:t>Arund</a:t>
            </a:r>
            <a:r>
              <a:rPr lang="en-US" b="1" dirty="0">
                <a:solidFill>
                  <a:srgbClr val="3333FF"/>
                </a:solidFill>
              </a:rPr>
              <a:t> </a:t>
            </a:r>
            <a:r>
              <a:rPr lang="en-US" b="1" dirty="0">
                <a:solidFill>
                  <a:srgbClr val="FF0000"/>
                </a:solidFill>
              </a:rPr>
              <a:t>[~14 a </a:t>
            </a:r>
            <a:r>
              <a:rPr lang="en-US" b="1" dirty="0">
                <a:solidFill>
                  <a:srgbClr val="3333FF"/>
                </a:solidFill>
              </a:rPr>
              <a:t>(1480-1518)</a:t>
            </a:r>
            <a:r>
              <a:rPr lang="en-US" b="1" dirty="0">
                <a:solidFill>
                  <a:srgbClr val="FF0000"/>
                </a:solidFill>
              </a:rPr>
              <a:t>]</a:t>
            </a:r>
            <a:endParaRPr lang="en-US" b="1" dirty="0">
              <a:solidFill>
                <a:srgbClr val="3333FF"/>
              </a:solidFill>
            </a:endParaRPr>
          </a:p>
        </p:txBody>
      </p:sp>
      <p:sp>
        <p:nvSpPr>
          <p:cNvPr id="20" name="TextBox 6">
            <a:extLst>
              <a:ext uri="{FF2B5EF4-FFF2-40B4-BE49-F238E27FC236}">
                <a16:creationId xmlns:a16="http://schemas.microsoft.com/office/drawing/2014/main" id="{DABBA108-FFE1-45CE-8C2C-DEFECC9A08E0}"/>
              </a:ext>
            </a:extLst>
          </p:cNvPr>
          <p:cNvSpPr txBox="1"/>
          <p:nvPr/>
        </p:nvSpPr>
        <p:spPr>
          <a:xfrm>
            <a:off x="4546346" y="6166619"/>
            <a:ext cx="3550972" cy="369332"/>
          </a:xfrm>
          <a:prstGeom prst="rect">
            <a:avLst/>
          </a:prstGeom>
          <a:noFill/>
        </p:spPr>
        <p:txBody>
          <a:bodyPr wrap="none" rtlCol="0">
            <a:spAutoFit/>
          </a:bodyPr>
          <a:lstStyle/>
          <a:p>
            <a:r>
              <a:rPr lang="en-US" b="1" dirty="0">
                <a:solidFill>
                  <a:srgbClr val="3333FF"/>
                </a:solidFill>
              </a:rPr>
              <a:t>C Leicester </a:t>
            </a:r>
            <a:r>
              <a:rPr lang="en-US" b="1" dirty="0">
                <a:solidFill>
                  <a:srgbClr val="FF0000"/>
                </a:solidFill>
              </a:rPr>
              <a:t>[~24 a</a:t>
            </a:r>
            <a:r>
              <a:rPr lang="en-US" b="1" dirty="0">
                <a:solidFill>
                  <a:srgbClr val="3333FF"/>
                </a:solidFill>
              </a:rPr>
              <a:t> (1504-1506)</a:t>
            </a:r>
            <a:r>
              <a:rPr lang="en-US" b="1" dirty="0">
                <a:solidFill>
                  <a:srgbClr val="FF0000"/>
                </a:solidFill>
              </a:rPr>
              <a:t>]</a:t>
            </a:r>
            <a:endParaRPr lang="en-US" b="1" dirty="0">
              <a:solidFill>
                <a:srgbClr val="3333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p:txBody>
          <a:bodyPr/>
          <a:lstStyle/>
          <a:p>
            <a:r>
              <a:rPr lang="pt-BR" dirty="0"/>
              <a:t>Carta a Ludovico Sforza (cont.)</a:t>
            </a:r>
          </a:p>
        </p:txBody>
      </p:sp>
      <p:sp>
        <p:nvSpPr>
          <p:cNvPr id="35843" name="Content Placeholder 2"/>
          <p:cNvSpPr>
            <a:spLocks noGrp="1"/>
          </p:cNvSpPr>
          <p:nvPr>
            <p:ph idx="4294967295"/>
          </p:nvPr>
        </p:nvSpPr>
        <p:spPr>
          <a:xfrm>
            <a:off x="642966" y="857251"/>
            <a:ext cx="7929562" cy="1357303"/>
          </a:xfrm>
        </p:spPr>
        <p:txBody>
          <a:bodyPr/>
          <a:lstStyle/>
          <a:p>
            <a:pPr marL="0" indent="0" algn="just">
              <a:buFont typeface="Wingdings" pitchFamily="2" charset="2"/>
              <a:buNone/>
            </a:pPr>
            <a:r>
              <a:rPr lang="pt-BR" sz="2000" b="1" dirty="0">
                <a:latin typeface="Arial" charset="0"/>
                <a:cs typeface="Arial" charset="0"/>
              </a:rPr>
              <a:t>Tenho também modelos de canhão que são práticos e fáceis de transportar, com os quais </a:t>
            </a:r>
            <a:r>
              <a:rPr lang="pt-BR" sz="2000" b="1" i="1" dirty="0">
                <a:solidFill>
                  <a:srgbClr val="FF0000"/>
                </a:solidFill>
                <a:latin typeface="Arial" charset="0"/>
                <a:cs typeface="Arial" charset="0"/>
              </a:rPr>
              <a:t>posso lançar pedras</a:t>
            </a:r>
            <a:r>
              <a:rPr lang="pt-BR" sz="2000" b="1" i="1" dirty="0">
                <a:latin typeface="Arial" charset="0"/>
                <a:cs typeface="Arial" charset="0"/>
              </a:rPr>
              <a:t> </a:t>
            </a:r>
            <a:r>
              <a:rPr lang="pt-BR" sz="2000" b="1" dirty="0">
                <a:latin typeface="Arial" charset="0"/>
                <a:cs typeface="Arial" charset="0"/>
              </a:rPr>
              <a:t>de modo que estas pareçam </a:t>
            </a:r>
            <a:r>
              <a:rPr lang="pt-BR" sz="2000" b="1" i="1" dirty="0">
                <a:solidFill>
                  <a:srgbClr val="FF0000"/>
                </a:solidFill>
                <a:latin typeface="Arial" charset="0"/>
                <a:cs typeface="Arial" charset="0"/>
              </a:rPr>
              <a:t>cair como chuva</a:t>
            </a:r>
            <a:r>
              <a:rPr lang="pt-BR" sz="2000" b="1" dirty="0">
                <a:latin typeface="Arial" charset="0"/>
                <a:cs typeface="Arial" charset="0"/>
              </a:rPr>
              <a:t>, e cuja fumaça mergulhará o inimigo em terror, para seu grande dano e confusão.</a:t>
            </a:r>
          </a:p>
        </p:txBody>
      </p:sp>
      <p:grpSp>
        <p:nvGrpSpPr>
          <p:cNvPr id="8" name="Group 7"/>
          <p:cNvGrpSpPr/>
          <p:nvPr/>
        </p:nvGrpSpPr>
        <p:grpSpPr>
          <a:xfrm>
            <a:off x="147638" y="2297245"/>
            <a:ext cx="8861425" cy="3732212"/>
            <a:chOff x="147638" y="2516188"/>
            <a:chExt cx="8861425" cy="3732212"/>
          </a:xfrm>
        </p:grpSpPr>
        <p:pic>
          <p:nvPicPr>
            <p:cNvPr id="96264" name="Picture 8" descr="C:\Documents and Settings\dktanaka_2\My Documents\0_0_Leonardo_Palestra\Leonardo_Scan_1\scan0031.jpg"/>
            <p:cNvPicPr>
              <a:picLocks noChangeAspect="1" noChangeArrowheads="1"/>
            </p:cNvPicPr>
            <p:nvPr/>
          </p:nvPicPr>
          <p:blipFill>
            <a:blip r:embed="rId3" cstate="print">
              <a:lum bright="-20000" contrast="40000"/>
            </a:blip>
            <a:srcRect l="38924" t="12746" r="2809" b="1903"/>
            <a:stretch>
              <a:fillRect/>
            </a:stretch>
          </p:blipFill>
          <p:spPr bwMode="auto">
            <a:xfrm>
              <a:off x="5713413" y="2516188"/>
              <a:ext cx="3295650" cy="3732212"/>
            </a:xfrm>
            <a:prstGeom prst="rect">
              <a:avLst/>
            </a:prstGeom>
            <a:noFill/>
            <a:ln w="9525">
              <a:solidFill>
                <a:schemeClr val="tx1"/>
              </a:solidFill>
              <a:miter lim="800000"/>
              <a:headEnd/>
              <a:tailEnd/>
            </a:ln>
          </p:spPr>
        </p:pic>
        <p:grpSp>
          <p:nvGrpSpPr>
            <p:cNvPr id="7" name="Group 6"/>
            <p:cNvGrpSpPr/>
            <p:nvPr/>
          </p:nvGrpSpPr>
          <p:grpSpPr>
            <a:xfrm>
              <a:off x="147638" y="2530475"/>
              <a:ext cx="5353050" cy="3716338"/>
              <a:chOff x="147638" y="2530475"/>
              <a:chExt cx="5353050" cy="3716338"/>
            </a:xfrm>
          </p:grpSpPr>
          <p:pic>
            <p:nvPicPr>
              <p:cNvPr id="35844" name="Picture 7" descr="C:\Documents and Settings\dktanaka_2\My Documents\0_0_Leonardo_Palestra\Leonardo_Scan_3\scan0002.jpg"/>
              <p:cNvPicPr>
                <a:picLocks noChangeAspect="1" noChangeArrowheads="1"/>
              </p:cNvPicPr>
              <p:nvPr/>
            </p:nvPicPr>
            <p:blipFill>
              <a:blip r:embed="rId4" cstate="print">
                <a:lum bright="-30000" contrast="40000"/>
              </a:blip>
              <a:srcRect l="11829" r="3535"/>
              <a:stretch>
                <a:fillRect/>
              </a:stretch>
            </p:blipFill>
            <p:spPr bwMode="auto">
              <a:xfrm>
                <a:off x="147638" y="2530475"/>
                <a:ext cx="5353050" cy="3716338"/>
              </a:xfrm>
              <a:prstGeom prst="rect">
                <a:avLst/>
              </a:prstGeom>
              <a:noFill/>
              <a:ln w="9525">
                <a:solidFill>
                  <a:schemeClr val="tx1"/>
                </a:solidFill>
                <a:miter lim="800000"/>
                <a:headEnd/>
                <a:tailEnd/>
              </a:ln>
            </p:spPr>
          </p:pic>
          <p:sp>
            <p:nvSpPr>
              <p:cNvPr id="6" name="TextBox 5"/>
              <p:cNvSpPr txBox="1"/>
              <p:nvPr/>
            </p:nvSpPr>
            <p:spPr>
              <a:xfrm>
                <a:off x="1928794" y="5929330"/>
                <a:ext cx="1323311" cy="276999"/>
              </a:xfrm>
              <a:prstGeom prst="rect">
                <a:avLst/>
              </a:prstGeom>
              <a:solidFill>
                <a:schemeClr val="bg1"/>
              </a:solidFill>
            </p:spPr>
            <p:txBody>
              <a:bodyPr wrap="none" rtlCol="0">
                <a:spAutoFit/>
              </a:bodyPr>
              <a:lstStyle/>
              <a:p>
                <a:r>
                  <a:rPr lang="en-US" sz="1200" b="1" dirty="0"/>
                  <a:t>C. </a:t>
                </a:r>
                <a:r>
                  <a:rPr lang="en-US" sz="1200" b="1" dirty="0" err="1"/>
                  <a:t>Atlan</a:t>
                </a:r>
                <a:r>
                  <a:rPr lang="en-US" sz="1200" b="1" dirty="0"/>
                  <a:t>  f.9v -a.</a:t>
                </a:r>
              </a:p>
            </p:txBody>
          </p:sp>
        </p:grpSp>
      </p:grpSp>
      <p:sp>
        <p:nvSpPr>
          <p:cNvPr id="10" name="TextBox 6">
            <a:extLst>
              <a:ext uri="{FF2B5EF4-FFF2-40B4-BE49-F238E27FC236}">
                <a16:creationId xmlns:a16="http://schemas.microsoft.com/office/drawing/2014/main" id="{CF0A30C1-5345-41FC-B30D-ABB54B6B4CA6}"/>
              </a:ext>
            </a:extLst>
          </p:cNvPr>
          <p:cNvSpPr txBox="1"/>
          <p:nvPr/>
        </p:nvSpPr>
        <p:spPr>
          <a:xfrm>
            <a:off x="3430588" y="6169539"/>
            <a:ext cx="3106363" cy="369332"/>
          </a:xfrm>
          <a:prstGeom prst="rect">
            <a:avLst/>
          </a:prstGeom>
          <a:noFill/>
        </p:spPr>
        <p:txBody>
          <a:bodyPr wrap="none" rtlCol="0">
            <a:spAutoFit/>
          </a:bodyPr>
          <a:lstStyle/>
          <a:p>
            <a:r>
              <a:rPr lang="en-US" b="1" dirty="0">
                <a:solidFill>
                  <a:srgbClr val="3333FF"/>
                </a:solidFill>
              </a:rPr>
              <a:t>C </a:t>
            </a:r>
            <a:r>
              <a:rPr lang="en-US" b="1" dirty="0" err="1">
                <a:solidFill>
                  <a:srgbClr val="3333FF"/>
                </a:solidFill>
              </a:rPr>
              <a:t>Atlan</a:t>
            </a:r>
            <a:r>
              <a:rPr lang="en-US" b="1" dirty="0">
                <a:solidFill>
                  <a:srgbClr val="3333FF"/>
                </a:solidFill>
              </a:rPr>
              <a:t> </a:t>
            </a:r>
            <a:r>
              <a:rPr lang="en-US" b="1" dirty="0">
                <a:solidFill>
                  <a:srgbClr val="FF0000"/>
                </a:solidFill>
              </a:rPr>
              <a:t>[~36 a</a:t>
            </a:r>
            <a:r>
              <a:rPr lang="en-US" b="1" dirty="0">
                <a:solidFill>
                  <a:srgbClr val="3333FF"/>
                </a:solidFill>
              </a:rPr>
              <a:t> (1480-1518)</a:t>
            </a:r>
            <a:r>
              <a:rPr lang="en-US" b="1" dirty="0">
                <a:solidFill>
                  <a:srgbClr val="FF0000"/>
                </a:solidFill>
              </a:rPr>
              <a:t>]</a:t>
            </a:r>
            <a:endParaRPr lang="en-US" b="1" dirty="0">
              <a:solidFill>
                <a:srgbClr val="3333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p:txBody>
          <a:bodyPr/>
          <a:lstStyle/>
          <a:p>
            <a:r>
              <a:rPr lang="pt-BR" dirty="0"/>
              <a:t>Carta a Ludovico Sforza (cont.)</a:t>
            </a:r>
          </a:p>
        </p:txBody>
      </p:sp>
      <p:sp>
        <p:nvSpPr>
          <p:cNvPr id="36867" name="Content Placeholder 2"/>
          <p:cNvSpPr>
            <a:spLocks noGrp="1"/>
          </p:cNvSpPr>
          <p:nvPr>
            <p:ph idx="4294967295"/>
          </p:nvPr>
        </p:nvSpPr>
        <p:spPr>
          <a:xfrm>
            <a:off x="571472" y="642918"/>
            <a:ext cx="8015288" cy="1524000"/>
          </a:xfrm>
        </p:spPr>
        <p:txBody>
          <a:bodyPr/>
          <a:lstStyle/>
          <a:p>
            <a:pPr marL="0" indent="0" algn="just">
              <a:buFont typeface="Wingdings" pitchFamily="2" charset="2"/>
              <a:buNone/>
            </a:pPr>
            <a:r>
              <a:rPr lang="pt-BR" sz="1800" b="1" dirty="0">
                <a:latin typeface="Arial" charset="0"/>
                <a:cs typeface="Arial" charset="0"/>
              </a:rPr>
              <a:t>Onde o bombardeio fracassar, posso construir </a:t>
            </a:r>
            <a:r>
              <a:rPr lang="pt-BR" sz="1800" b="1" i="1" dirty="0">
                <a:solidFill>
                  <a:srgbClr val="FF0000"/>
                </a:solidFill>
                <a:latin typeface="Arial" charset="0"/>
                <a:cs typeface="Arial" charset="0"/>
              </a:rPr>
              <a:t>catapultas</a:t>
            </a:r>
            <a:r>
              <a:rPr lang="pt-BR" sz="1800" b="1" i="1" dirty="0">
                <a:latin typeface="Arial" charset="0"/>
                <a:cs typeface="Arial" charset="0"/>
              </a:rPr>
              <a:t>, </a:t>
            </a:r>
            <a:r>
              <a:rPr lang="pt-BR" sz="1800" b="1" i="1" dirty="0">
                <a:solidFill>
                  <a:srgbClr val="FF0000"/>
                </a:solidFill>
                <a:latin typeface="Arial" charset="0"/>
                <a:cs typeface="Arial" charset="0"/>
              </a:rPr>
              <a:t>manganelas</a:t>
            </a:r>
            <a:r>
              <a:rPr lang="pt-BR" sz="1800" b="1" i="1" dirty="0">
                <a:latin typeface="Arial" charset="0"/>
                <a:cs typeface="Arial" charset="0"/>
              </a:rPr>
              <a:t> </a:t>
            </a:r>
            <a:r>
              <a:rPr lang="pt-BR" sz="1200" b="1" dirty="0">
                <a:latin typeface="Arial" charset="0"/>
                <a:cs typeface="Arial" charset="0"/>
              </a:rPr>
              <a:t>(máquina de lançar pedras) </a:t>
            </a:r>
            <a:r>
              <a:rPr lang="pt-BR" sz="1800" b="1" i="1" dirty="0">
                <a:latin typeface="Arial" charset="0"/>
                <a:cs typeface="Arial" charset="0"/>
              </a:rPr>
              <a:t>trabocchi </a:t>
            </a:r>
            <a:r>
              <a:rPr lang="pt-BR" sz="1200" b="1" dirty="0">
                <a:latin typeface="Arial" charset="0"/>
                <a:cs typeface="Arial" charset="0"/>
              </a:rPr>
              <a:t>(armadilha) </a:t>
            </a:r>
            <a:r>
              <a:rPr lang="pt-BR" sz="1800" b="1" dirty="0">
                <a:latin typeface="Arial" charset="0"/>
                <a:cs typeface="Arial" charset="0"/>
              </a:rPr>
              <a:t>ou outras máquinas inusitadas de maravilhosa eficiência, que  não são de uso comum. Em resumo, qualquer que seja a situação, </a:t>
            </a:r>
            <a:r>
              <a:rPr lang="pt-BR" sz="1800" b="1" i="1" dirty="0">
                <a:solidFill>
                  <a:srgbClr val="FF0000"/>
                </a:solidFill>
                <a:latin typeface="Arial" charset="0"/>
                <a:cs typeface="Arial" charset="0"/>
              </a:rPr>
              <a:t>posso inventar uma infinita variedade </a:t>
            </a:r>
            <a:r>
              <a:rPr lang="pt-BR" sz="1800" b="1" dirty="0">
                <a:latin typeface="Arial" charset="0"/>
                <a:cs typeface="Arial" charset="0"/>
              </a:rPr>
              <a:t>de máquinas, tanto para o</a:t>
            </a:r>
            <a:r>
              <a:rPr lang="en-US" sz="1800" b="1" dirty="0">
                <a:latin typeface="Arial" charset="0"/>
                <a:cs typeface="Arial" charset="0"/>
              </a:rPr>
              <a:t> </a:t>
            </a:r>
            <a:r>
              <a:rPr lang="pt-BR" sz="1800" b="1" dirty="0">
                <a:latin typeface="Arial" charset="0"/>
                <a:cs typeface="Arial" charset="0"/>
              </a:rPr>
              <a:t>ataque como para a </a:t>
            </a:r>
            <a:r>
              <a:rPr lang="pt-BR" sz="1800" b="1" i="1" dirty="0">
                <a:solidFill>
                  <a:srgbClr val="FF0000"/>
                </a:solidFill>
                <a:latin typeface="Arial" charset="0"/>
                <a:cs typeface="Arial" charset="0"/>
              </a:rPr>
              <a:t>defesa</a:t>
            </a:r>
            <a:r>
              <a:rPr lang="pt-BR" sz="1800" b="1" dirty="0">
                <a:latin typeface="Arial" charset="0"/>
                <a:cs typeface="Arial" charset="0"/>
              </a:rPr>
              <a:t>.</a:t>
            </a:r>
          </a:p>
        </p:txBody>
      </p:sp>
      <p:grpSp>
        <p:nvGrpSpPr>
          <p:cNvPr id="14" name="Group 13"/>
          <p:cNvGrpSpPr/>
          <p:nvPr/>
        </p:nvGrpSpPr>
        <p:grpSpPr>
          <a:xfrm>
            <a:off x="492116" y="2111523"/>
            <a:ext cx="8302644" cy="4052044"/>
            <a:chOff x="492116" y="2214555"/>
            <a:chExt cx="8302644" cy="4052044"/>
          </a:xfrm>
        </p:grpSpPr>
        <p:pic>
          <p:nvPicPr>
            <p:cNvPr id="36868" name="Picture 4" descr="C:\Documents and Settings\dktanaka_2\My Documents\0_0_Leonardo_Palestra\Leonardo_Scan_2\scan0010.jpg"/>
            <p:cNvPicPr>
              <a:picLocks noChangeAspect="1" noChangeArrowheads="1"/>
            </p:cNvPicPr>
            <p:nvPr/>
          </p:nvPicPr>
          <p:blipFill>
            <a:blip r:embed="rId3" cstate="print">
              <a:lum bright="-30000" contrast="40000"/>
            </a:blip>
            <a:srcRect l="2864" t="3972" r="4773" b="-95"/>
            <a:stretch>
              <a:fillRect/>
            </a:stretch>
          </p:blipFill>
          <p:spPr bwMode="auto">
            <a:xfrm>
              <a:off x="492116" y="2214555"/>
              <a:ext cx="2794000" cy="4052044"/>
            </a:xfrm>
            <a:prstGeom prst="rect">
              <a:avLst/>
            </a:prstGeom>
            <a:noFill/>
            <a:ln w="9525">
              <a:solidFill>
                <a:schemeClr val="tx1"/>
              </a:solidFill>
              <a:miter lim="800000"/>
              <a:headEnd/>
              <a:tailEnd/>
            </a:ln>
          </p:spPr>
        </p:pic>
        <p:grpSp>
          <p:nvGrpSpPr>
            <p:cNvPr id="12" name="Group 11"/>
            <p:cNvGrpSpPr/>
            <p:nvPr/>
          </p:nvGrpSpPr>
          <p:grpSpPr>
            <a:xfrm>
              <a:off x="6000760" y="2214555"/>
              <a:ext cx="2794000" cy="4051292"/>
              <a:chOff x="6000760" y="2214555"/>
              <a:chExt cx="2794000" cy="4051292"/>
            </a:xfrm>
          </p:grpSpPr>
          <p:pic>
            <p:nvPicPr>
              <p:cNvPr id="110598" name="Picture 6" descr="C:\Documents and Settings\dktanaka_2\My Documents\0_0_Leonardo_Palestra\Leonardo_Scan_2\scan0011.jpg"/>
              <p:cNvPicPr>
                <a:picLocks noChangeAspect="1" noChangeArrowheads="1"/>
              </p:cNvPicPr>
              <p:nvPr/>
            </p:nvPicPr>
            <p:blipFill>
              <a:blip r:embed="rId4" cstate="print">
                <a:lum bright="-30000" contrast="40000"/>
              </a:blip>
              <a:srcRect l="2003" t="1985" r="7481" b="1891"/>
              <a:stretch>
                <a:fillRect/>
              </a:stretch>
            </p:blipFill>
            <p:spPr bwMode="auto">
              <a:xfrm>
                <a:off x="6000760" y="2214555"/>
                <a:ext cx="2794000" cy="4051292"/>
              </a:xfrm>
              <a:prstGeom prst="rect">
                <a:avLst/>
              </a:prstGeom>
              <a:noFill/>
              <a:ln w="9525">
                <a:solidFill>
                  <a:schemeClr val="tx1"/>
                </a:solidFill>
                <a:miter lim="800000"/>
                <a:headEnd/>
                <a:tailEnd/>
              </a:ln>
            </p:spPr>
          </p:pic>
          <p:sp>
            <p:nvSpPr>
              <p:cNvPr id="9" name="TextBox 8"/>
              <p:cNvSpPr txBox="1"/>
              <p:nvPr/>
            </p:nvSpPr>
            <p:spPr>
              <a:xfrm>
                <a:off x="7557447" y="5962380"/>
                <a:ext cx="1178528" cy="246221"/>
              </a:xfrm>
              <a:prstGeom prst="rect">
                <a:avLst/>
              </a:prstGeom>
              <a:solidFill>
                <a:schemeClr val="bg1"/>
              </a:solidFill>
            </p:spPr>
            <p:txBody>
              <a:bodyPr wrap="none" rtlCol="0">
                <a:spAutoFit/>
              </a:bodyPr>
              <a:lstStyle/>
              <a:p>
                <a:r>
                  <a:rPr lang="en-US" sz="1000" b="1" dirty="0"/>
                  <a:t>C. </a:t>
                </a:r>
                <a:r>
                  <a:rPr lang="en-US" sz="1000" b="1" dirty="0" err="1"/>
                  <a:t>Atlan</a:t>
                </a:r>
                <a:r>
                  <a:rPr lang="en-US" sz="1000" b="1" dirty="0"/>
                  <a:t>  f.54v -a</a:t>
                </a:r>
              </a:p>
            </p:txBody>
          </p:sp>
        </p:grpSp>
      </p:grpSp>
      <p:grpSp>
        <p:nvGrpSpPr>
          <p:cNvPr id="13" name="Group 12"/>
          <p:cNvGrpSpPr/>
          <p:nvPr/>
        </p:nvGrpSpPr>
        <p:grpSpPr>
          <a:xfrm>
            <a:off x="3538545" y="2113101"/>
            <a:ext cx="2176463" cy="4049713"/>
            <a:chOff x="3538545" y="2216133"/>
            <a:chExt cx="2176463" cy="4049713"/>
          </a:xfrm>
        </p:grpSpPr>
        <p:grpSp>
          <p:nvGrpSpPr>
            <p:cNvPr id="2" name="Group 9"/>
            <p:cNvGrpSpPr>
              <a:grpSpLocks/>
            </p:cNvGrpSpPr>
            <p:nvPr/>
          </p:nvGrpSpPr>
          <p:grpSpPr bwMode="auto">
            <a:xfrm>
              <a:off x="3538545" y="2216133"/>
              <a:ext cx="2176463" cy="4049713"/>
              <a:chOff x="2251" y="1440"/>
              <a:chExt cx="1371" cy="2551"/>
            </a:xfrm>
          </p:grpSpPr>
          <p:pic>
            <p:nvPicPr>
              <p:cNvPr id="36871" name="Picture 7" descr="C:\Documents and Settings\dktanaka_2\My Documents\0_0_Leonardo_Palestra\Leonardo_Scan_1\scan0017.jpg"/>
              <p:cNvPicPr>
                <a:picLocks noChangeAspect="1" noChangeArrowheads="1"/>
              </p:cNvPicPr>
              <p:nvPr/>
            </p:nvPicPr>
            <p:blipFill>
              <a:blip r:embed="rId5" cstate="print">
                <a:lum bright="-30000" contrast="40000"/>
              </a:blip>
              <a:srcRect l="7234" t="17282" r="10768" b="18333"/>
              <a:stretch>
                <a:fillRect/>
              </a:stretch>
            </p:blipFill>
            <p:spPr bwMode="auto">
              <a:xfrm>
                <a:off x="2251" y="2651"/>
                <a:ext cx="1364" cy="1340"/>
              </a:xfrm>
              <a:prstGeom prst="rect">
                <a:avLst/>
              </a:prstGeom>
              <a:noFill/>
              <a:ln w="9525">
                <a:solidFill>
                  <a:schemeClr val="tx1"/>
                </a:solidFill>
                <a:miter lim="800000"/>
                <a:headEnd/>
                <a:tailEnd/>
              </a:ln>
            </p:spPr>
          </p:pic>
          <p:pic>
            <p:nvPicPr>
              <p:cNvPr id="36872" name="Picture 8" descr="C:\Documents and Settings\dktanaka_2\My Documents\0_0_Leonardo_Palestra\Leonardo_Scan_2\scan0001.jpg"/>
              <p:cNvPicPr>
                <a:picLocks noChangeAspect="1" noChangeArrowheads="1"/>
              </p:cNvPicPr>
              <p:nvPr/>
            </p:nvPicPr>
            <p:blipFill>
              <a:blip r:embed="rId6" cstate="print">
                <a:lum bright="-30000" contrast="40000"/>
              </a:blip>
              <a:srcRect l="1498" t="15353" r="3349" b="28694"/>
              <a:stretch>
                <a:fillRect/>
              </a:stretch>
            </p:blipFill>
            <p:spPr bwMode="auto">
              <a:xfrm>
                <a:off x="2256" y="1440"/>
                <a:ext cx="1366" cy="1125"/>
              </a:xfrm>
              <a:prstGeom prst="rect">
                <a:avLst/>
              </a:prstGeom>
              <a:noFill/>
              <a:ln w="9525">
                <a:solidFill>
                  <a:schemeClr val="tx1"/>
                </a:solidFill>
                <a:miter lim="800000"/>
                <a:headEnd/>
                <a:tailEnd/>
              </a:ln>
            </p:spPr>
          </p:pic>
        </p:grpSp>
        <p:sp>
          <p:nvSpPr>
            <p:cNvPr id="10" name="TextBox 9"/>
            <p:cNvSpPr txBox="1"/>
            <p:nvPr/>
          </p:nvSpPr>
          <p:spPr>
            <a:xfrm>
              <a:off x="4492547" y="5962381"/>
              <a:ext cx="1186543" cy="246221"/>
            </a:xfrm>
            <a:prstGeom prst="rect">
              <a:avLst/>
            </a:prstGeom>
            <a:solidFill>
              <a:schemeClr val="bg1"/>
            </a:solidFill>
          </p:spPr>
          <p:txBody>
            <a:bodyPr wrap="none" rtlCol="0">
              <a:spAutoFit/>
            </a:bodyPr>
            <a:lstStyle/>
            <a:p>
              <a:r>
                <a:rPr lang="en-US" sz="1000" b="1" dirty="0"/>
                <a:t>C. </a:t>
              </a:r>
              <a:r>
                <a:rPr lang="en-US" sz="1000" b="1" dirty="0" err="1"/>
                <a:t>Atlan</a:t>
              </a:r>
              <a:r>
                <a:rPr lang="en-US" sz="1000" b="1" dirty="0"/>
                <a:t>  f.49v -b</a:t>
              </a:r>
            </a:p>
          </p:txBody>
        </p:sp>
        <p:sp>
          <p:nvSpPr>
            <p:cNvPr id="11" name="TextBox 10"/>
            <p:cNvSpPr txBox="1"/>
            <p:nvPr/>
          </p:nvSpPr>
          <p:spPr>
            <a:xfrm>
              <a:off x="4500562" y="3723505"/>
              <a:ext cx="1178528" cy="246221"/>
            </a:xfrm>
            <a:prstGeom prst="rect">
              <a:avLst/>
            </a:prstGeom>
            <a:solidFill>
              <a:schemeClr val="bg1"/>
            </a:solidFill>
          </p:spPr>
          <p:txBody>
            <a:bodyPr wrap="none" rtlCol="0">
              <a:spAutoFit/>
            </a:bodyPr>
            <a:lstStyle/>
            <a:p>
              <a:r>
                <a:rPr lang="en-US" sz="1000" b="1" dirty="0"/>
                <a:t>C. </a:t>
              </a:r>
              <a:r>
                <a:rPr lang="en-US" sz="1000" b="1" dirty="0" err="1"/>
                <a:t>Atlan</a:t>
              </a:r>
              <a:r>
                <a:rPr lang="en-US" sz="1000" b="1" dirty="0"/>
                <a:t>  f.32v -a</a:t>
              </a:r>
            </a:p>
          </p:txBody>
        </p:sp>
      </p:grpSp>
      <p:sp>
        <p:nvSpPr>
          <p:cNvPr id="16" name="TextBox 6">
            <a:extLst>
              <a:ext uri="{FF2B5EF4-FFF2-40B4-BE49-F238E27FC236}">
                <a16:creationId xmlns:a16="http://schemas.microsoft.com/office/drawing/2014/main" id="{441A1641-54E4-446A-B976-718259A4CEB5}"/>
              </a:ext>
            </a:extLst>
          </p:cNvPr>
          <p:cNvSpPr txBox="1"/>
          <p:nvPr/>
        </p:nvSpPr>
        <p:spPr>
          <a:xfrm>
            <a:off x="3118689" y="6241756"/>
            <a:ext cx="3106363" cy="369332"/>
          </a:xfrm>
          <a:prstGeom prst="rect">
            <a:avLst/>
          </a:prstGeom>
          <a:noFill/>
        </p:spPr>
        <p:txBody>
          <a:bodyPr wrap="none" rtlCol="0">
            <a:spAutoFit/>
          </a:bodyPr>
          <a:lstStyle/>
          <a:p>
            <a:r>
              <a:rPr lang="en-US" b="1" dirty="0">
                <a:solidFill>
                  <a:srgbClr val="3333FF"/>
                </a:solidFill>
              </a:rPr>
              <a:t>C </a:t>
            </a:r>
            <a:r>
              <a:rPr lang="en-US" b="1" dirty="0" err="1">
                <a:solidFill>
                  <a:srgbClr val="3333FF"/>
                </a:solidFill>
              </a:rPr>
              <a:t>Atlan</a:t>
            </a:r>
            <a:r>
              <a:rPr lang="en-US" b="1" dirty="0">
                <a:solidFill>
                  <a:srgbClr val="3333FF"/>
                </a:solidFill>
              </a:rPr>
              <a:t> </a:t>
            </a:r>
            <a:r>
              <a:rPr lang="en-US" b="1" dirty="0">
                <a:solidFill>
                  <a:srgbClr val="FF0000"/>
                </a:solidFill>
              </a:rPr>
              <a:t>[~36 a</a:t>
            </a:r>
            <a:r>
              <a:rPr lang="en-US" b="1" dirty="0">
                <a:solidFill>
                  <a:srgbClr val="3333FF"/>
                </a:solidFill>
              </a:rPr>
              <a:t> (1480-1518)</a:t>
            </a:r>
            <a:r>
              <a:rPr lang="en-US" b="1" dirty="0">
                <a:solidFill>
                  <a:srgbClr val="FF0000"/>
                </a:solidFill>
              </a:rPr>
              <a:t>]</a:t>
            </a:r>
            <a:endParaRPr lang="en-US" b="1" dirty="0">
              <a:solidFill>
                <a:srgbClr val="3333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p:txBody>
          <a:bodyPr/>
          <a:lstStyle/>
          <a:p>
            <a:r>
              <a:rPr lang="pt-BR" dirty="0"/>
              <a:t>Carta a Ludovico Sforza (cont.)</a:t>
            </a:r>
          </a:p>
        </p:txBody>
      </p:sp>
      <p:sp>
        <p:nvSpPr>
          <p:cNvPr id="37891" name="Content Placeholder 2"/>
          <p:cNvSpPr>
            <a:spLocks noGrp="1"/>
          </p:cNvSpPr>
          <p:nvPr>
            <p:ph idx="4294967295"/>
          </p:nvPr>
        </p:nvSpPr>
        <p:spPr>
          <a:xfrm>
            <a:off x="785786" y="642918"/>
            <a:ext cx="7715250" cy="1000125"/>
          </a:xfrm>
        </p:spPr>
        <p:txBody>
          <a:bodyPr/>
          <a:lstStyle/>
          <a:p>
            <a:pPr marL="0" indent="0">
              <a:buFont typeface="Wingdings" pitchFamily="2" charset="2"/>
              <a:buNone/>
            </a:pPr>
            <a:r>
              <a:rPr lang="pt-BR" sz="1800" b="1" dirty="0">
                <a:latin typeface="Arial" charset="0"/>
                <a:cs typeface="Arial" charset="0"/>
              </a:rPr>
              <a:t>E se a </a:t>
            </a:r>
            <a:r>
              <a:rPr lang="pt-BR" sz="1800" b="1" i="1" dirty="0">
                <a:solidFill>
                  <a:srgbClr val="FF0000"/>
                </a:solidFill>
                <a:latin typeface="Arial" charset="0"/>
                <a:cs typeface="Arial" charset="0"/>
              </a:rPr>
              <a:t>batalha for travada em mar</a:t>
            </a:r>
            <a:r>
              <a:rPr lang="pt-BR" sz="1800" b="1" dirty="0">
                <a:latin typeface="Arial" charset="0"/>
                <a:cs typeface="Arial" charset="0"/>
              </a:rPr>
              <a:t>, tenho </a:t>
            </a:r>
            <a:r>
              <a:rPr lang="pt-BR" sz="1800" b="1" i="1" dirty="0">
                <a:solidFill>
                  <a:srgbClr val="FF0000"/>
                </a:solidFill>
                <a:latin typeface="Arial" charset="0"/>
                <a:cs typeface="Arial" charset="0"/>
              </a:rPr>
              <a:t>máquinas</a:t>
            </a:r>
            <a:r>
              <a:rPr lang="pt-BR" sz="1800" b="1" dirty="0">
                <a:latin typeface="Arial" charset="0"/>
                <a:cs typeface="Arial" charset="0"/>
              </a:rPr>
              <a:t> muito eficientes tanto para o ataque quanto para a defesa; e </a:t>
            </a:r>
            <a:r>
              <a:rPr lang="pt-BR" sz="1800" b="1" i="1" dirty="0">
                <a:solidFill>
                  <a:srgbClr val="FF0000"/>
                </a:solidFill>
                <a:latin typeface="Arial" charset="0"/>
                <a:cs typeface="Arial" charset="0"/>
              </a:rPr>
              <a:t>naus que re</a:t>
            </a:r>
            <a:r>
              <a:rPr lang="en-US" sz="1800" b="1" i="1" dirty="0">
                <a:solidFill>
                  <a:srgbClr val="FF0000"/>
                </a:solidFill>
                <a:latin typeface="Arial" charset="0"/>
                <a:cs typeface="Arial" charset="0"/>
              </a:rPr>
              <a:t>s</a:t>
            </a:r>
            <a:r>
              <a:rPr lang="pt-BR" sz="1800" b="1" i="1" dirty="0">
                <a:solidFill>
                  <a:srgbClr val="FF0000"/>
                </a:solidFill>
                <a:latin typeface="Arial" charset="0"/>
                <a:cs typeface="Arial" charset="0"/>
              </a:rPr>
              <a:t>istirão até mesmo ao mais pesado fogo de canhão</a:t>
            </a:r>
            <a:r>
              <a:rPr lang="pt-BR" sz="1800" b="1" dirty="0">
                <a:latin typeface="Arial" charset="0"/>
                <a:cs typeface="Arial" charset="0"/>
              </a:rPr>
              <a:t>, fumos e pólvora  inimigos.</a:t>
            </a:r>
          </a:p>
        </p:txBody>
      </p:sp>
      <p:grpSp>
        <p:nvGrpSpPr>
          <p:cNvPr id="14" name="Group 13"/>
          <p:cNvGrpSpPr/>
          <p:nvPr/>
        </p:nvGrpSpPr>
        <p:grpSpPr>
          <a:xfrm>
            <a:off x="1371600" y="2164408"/>
            <a:ext cx="6367463" cy="3178175"/>
            <a:chOff x="1371600" y="2460625"/>
            <a:chExt cx="6367463" cy="3178175"/>
          </a:xfrm>
        </p:grpSpPr>
        <p:pic>
          <p:nvPicPr>
            <p:cNvPr id="97286" name="Picture 6" descr="C:\Documents and Settings\dktanaka_2\My Documents\0_0_Leonardo_Palestra\Leonardo_Scan_2\scan0037.jpg"/>
            <p:cNvPicPr>
              <a:picLocks noChangeAspect="1" noChangeArrowheads="1"/>
            </p:cNvPicPr>
            <p:nvPr/>
          </p:nvPicPr>
          <p:blipFill>
            <a:blip r:embed="rId3" cstate="print">
              <a:lum bright="-30000" contrast="40000"/>
            </a:blip>
            <a:srcRect l="9874" t="12823" r="6557" b="17825"/>
            <a:stretch>
              <a:fillRect/>
            </a:stretch>
          </p:blipFill>
          <p:spPr bwMode="auto">
            <a:xfrm>
              <a:off x="1371600" y="2460625"/>
              <a:ext cx="6367463" cy="3178175"/>
            </a:xfrm>
            <a:prstGeom prst="rect">
              <a:avLst/>
            </a:prstGeom>
            <a:noFill/>
            <a:ln w="9525">
              <a:solidFill>
                <a:schemeClr val="tx1"/>
              </a:solidFill>
              <a:miter lim="800000"/>
              <a:headEnd/>
              <a:tailEnd/>
            </a:ln>
          </p:spPr>
        </p:pic>
        <p:sp>
          <p:nvSpPr>
            <p:cNvPr id="9" name="TextBox 8"/>
            <p:cNvSpPr txBox="1"/>
            <p:nvPr/>
          </p:nvSpPr>
          <p:spPr>
            <a:xfrm>
              <a:off x="6849329" y="5357826"/>
              <a:ext cx="865943" cy="246221"/>
            </a:xfrm>
            <a:prstGeom prst="rect">
              <a:avLst/>
            </a:prstGeom>
            <a:solidFill>
              <a:schemeClr val="bg1"/>
            </a:solidFill>
          </p:spPr>
          <p:txBody>
            <a:bodyPr wrap="none" rtlCol="0">
              <a:spAutoFit/>
            </a:bodyPr>
            <a:lstStyle/>
            <a:p>
              <a:r>
                <a:rPr lang="en-US" sz="1000" b="1" dirty="0"/>
                <a:t>Ms. B  f.11r</a:t>
              </a:r>
            </a:p>
          </p:txBody>
        </p:sp>
      </p:grpSp>
      <p:grpSp>
        <p:nvGrpSpPr>
          <p:cNvPr id="17" name="Group 16"/>
          <p:cNvGrpSpPr/>
          <p:nvPr/>
        </p:nvGrpSpPr>
        <p:grpSpPr>
          <a:xfrm>
            <a:off x="71406" y="1500174"/>
            <a:ext cx="8929750" cy="5063345"/>
            <a:chOff x="71406" y="1500174"/>
            <a:chExt cx="8929750" cy="5063345"/>
          </a:xfrm>
        </p:grpSpPr>
        <p:pic>
          <p:nvPicPr>
            <p:cNvPr id="97289" name="Picture 9" descr="C:\Documents and Settings\dktanaka_2\My Documents\0_0_Leonardo_Palestra\Leonardo_Scan_2\scan0035_a.jpg"/>
            <p:cNvPicPr>
              <a:picLocks noChangeAspect="1" noChangeArrowheads="1"/>
            </p:cNvPicPr>
            <p:nvPr/>
          </p:nvPicPr>
          <p:blipFill>
            <a:blip r:embed="rId4" cstate="print">
              <a:lum bright="-20000" contrast="40000"/>
            </a:blip>
            <a:srcRect/>
            <a:stretch>
              <a:fillRect/>
            </a:stretch>
          </p:blipFill>
          <p:spPr bwMode="auto">
            <a:xfrm>
              <a:off x="228600" y="2971800"/>
              <a:ext cx="1009650" cy="2362200"/>
            </a:xfrm>
            <a:prstGeom prst="rect">
              <a:avLst/>
            </a:prstGeom>
            <a:noFill/>
            <a:ln w="9525">
              <a:solidFill>
                <a:schemeClr val="tx1"/>
              </a:solidFill>
              <a:miter lim="800000"/>
              <a:headEnd/>
              <a:tailEnd/>
            </a:ln>
          </p:spPr>
        </p:pic>
        <p:grpSp>
          <p:nvGrpSpPr>
            <p:cNvPr id="13" name="Group 12"/>
            <p:cNvGrpSpPr/>
            <p:nvPr/>
          </p:nvGrpSpPr>
          <p:grpSpPr>
            <a:xfrm>
              <a:off x="7851775" y="1828800"/>
              <a:ext cx="1149381" cy="4569818"/>
              <a:chOff x="7851775" y="1828800"/>
              <a:chExt cx="1149381" cy="4569818"/>
            </a:xfrm>
          </p:grpSpPr>
          <p:pic>
            <p:nvPicPr>
              <p:cNvPr id="97287" name="Picture 7" descr="C:\Documents and Settings\dktanaka_2\My Documents\0_0_Leonardo_Palestra\Leonardo_Scan_2\scan0038.jpg"/>
              <p:cNvPicPr>
                <a:picLocks noChangeAspect="1" noChangeArrowheads="1"/>
              </p:cNvPicPr>
              <p:nvPr/>
            </p:nvPicPr>
            <p:blipFill>
              <a:blip r:embed="rId5" cstate="print">
                <a:lum bright="-20000" contrast="40000"/>
              </a:blip>
              <a:srcRect l="15736" t="1076" r="5923" b="18183"/>
              <a:stretch>
                <a:fillRect/>
              </a:stretch>
            </p:blipFill>
            <p:spPr bwMode="auto">
              <a:xfrm>
                <a:off x="7851775" y="1828800"/>
                <a:ext cx="1139825" cy="4243406"/>
              </a:xfrm>
              <a:prstGeom prst="rect">
                <a:avLst/>
              </a:prstGeom>
              <a:noFill/>
              <a:ln w="9525">
                <a:solidFill>
                  <a:schemeClr val="tx1"/>
                </a:solidFill>
                <a:miter lim="800000"/>
                <a:headEnd/>
                <a:tailEnd/>
              </a:ln>
            </p:spPr>
          </p:pic>
          <p:sp>
            <p:nvSpPr>
              <p:cNvPr id="10" name="TextBox 9"/>
              <p:cNvSpPr txBox="1"/>
              <p:nvPr/>
            </p:nvSpPr>
            <p:spPr>
              <a:xfrm>
                <a:off x="7858148" y="6152397"/>
                <a:ext cx="1143008" cy="246221"/>
              </a:xfrm>
              <a:prstGeom prst="rect">
                <a:avLst/>
              </a:prstGeom>
              <a:solidFill>
                <a:schemeClr val="bg1"/>
              </a:solidFill>
            </p:spPr>
            <p:txBody>
              <a:bodyPr wrap="square" rtlCol="0">
                <a:spAutoFit/>
              </a:bodyPr>
              <a:lstStyle/>
              <a:p>
                <a:r>
                  <a:rPr lang="en-US" sz="1000" b="1" dirty="0"/>
                  <a:t>C. </a:t>
                </a:r>
                <a:r>
                  <a:rPr lang="en-US" sz="1000" b="1" dirty="0" err="1"/>
                  <a:t>Arund</a:t>
                </a:r>
                <a:r>
                  <a:rPr lang="en-US" sz="1000" b="1" dirty="0"/>
                  <a:t>  f.24 v</a:t>
                </a:r>
              </a:p>
            </p:txBody>
          </p:sp>
        </p:grpSp>
        <p:grpSp>
          <p:nvGrpSpPr>
            <p:cNvPr id="15" name="Group 14"/>
            <p:cNvGrpSpPr/>
            <p:nvPr/>
          </p:nvGrpSpPr>
          <p:grpSpPr>
            <a:xfrm>
              <a:off x="214282" y="1500174"/>
              <a:ext cx="1086259" cy="1317639"/>
              <a:chOff x="214282" y="1500174"/>
              <a:chExt cx="1086259" cy="1317639"/>
            </a:xfrm>
          </p:grpSpPr>
          <p:pic>
            <p:nvPicPr>
              <p:cNvPr id="97285" name="Picture 5" descr="C:\Documents and Settings\dktanaka_2\My Documents\0_0_Leonardo_Palestra\Leonardo_Scan_2\scan0036.jpg"/>
              <p:cNvPicPr>
                <a:picLocks noChangeAspect="1" noChangeArrowheads="1"/>
              </p:cNvPicPr>
              <p:nvPr/>
            </p:nvPicPr>
            <p:blipFill>
              <a:blip r:embed="rId6" cstate="print">
                <a:lum bright="-20000" contrast="40000"/>
              </a:blip>
              <a:srcRect l="7359" r="14720" b="27068"/>
              <a:stretch>
                <a:fillRect/>
              </a:stretch>
            </p:blipFill>
            <p:spPr bwMode="auto">
              <a:xfrm>
                <a:off x="228600" y="1828800"/>
                <a:ext cx="990600" cy="989013"/>
              </a:xfrm>
              <a:prstGeom prst="rect">
                <a:avLst/>
              </a:prstGeom>
              <a:noFill/>
              <a:ln w="9525">
                <a:solidFill>
                  <a:schemeClr val="tx1"/>
                </a:solidFill>
                <a:miter lim="800000"/>
                <a:headEnd/>
                <a:tailEnd/>
              </a:ln>
            </p:spPr>
          </p:pic>
          <p:sp>
            <p:nvSpPr>
              <p:cNvPr id="11" name="TextBox 10"/>
              <p:cNvSpPr txBox="1"/>
              <p:nvPr/>
            </p:nvSpPr>
            <p:spPr>
              <a:xfrm>
                <a:off x="214282" y="1500174"/>
                <a:ext cx="1086259" cy="276999"/>
              </a:xfrm>
              <a:prstGeom prst="rect">
                <a:avLst/>
              </a:prstGeom>
              <a:solidFill>
                <a:schemeClr val="bg1"/>
              </a:solidFill>
            </p:spPr>
            <p:txBody>
              <a:bodyPr wrap="none" rtlCol="0">
                <a:spAutoFit/>
              </a:bodyPr>
              <a:lstStyle/>
              <a:p>
                <a:r>
                  <a:rPr lang="en-US" sz="1200" b="1" dirty="0"/>
                  <a:t>C. </a:t>
                </a:r>
                <a:r>
                  <a:rPr lang="en-US" sz="1200" b="1" dirty="0" err="1"/>
                  <a:t>Atlan</a:t>
                </a:r>
                <a:r>
                  <a:rPr lang="en-US" sz="1200" b="1" dirty="0"/>
                  <a:t>  f.7r</a:t>
                </a:r>
              </a:p>
            </p:txBody>
          </p:sp>
        </p:grpSp>
        <p:grpSp>
          <p:nvGrpSpPr>
            <p:cNvPr id="16" name="Group 15"/>
            <p:cNvGrpSpPr/>
            <p:nvPr/>
          </p:nvGrpSpPr>
          <p:grpSpPr>
            <a:xfrm>
              <a:off x="71406" y="5486400"/>
              <a:ext cx="1281826" cy="1077119"/>
              <a:chOff x="71406" y="5486400"/>
              <a:chExt cx="1281826" cy="1077119"/>
            </a:xfrm>
          </p:grpSpPr>
          <p:pic>
            <p:nvPicPr>
              <p:cNvPr id="97288" name="Picture 8" descr="C:\Documents and Settings\dktanaka_2\My Documents\0_0_Leonardo_Palestra\Leonardo_Scan_2\scan0039.jpg"/>
              <p:cNvPicPr>
                <a:picLocks noChangeAspect="1" noChangeArrowheads="1"/>
              </p:cNvPicPr>
              <p:nvPr/>
            </p:nvPicPr>
            <p:blipFill>
              <a:blip r:embed="rId7" cstate="print">
                <a:lum bright="-20000" contrast="40000"/>
              </a:blip>
              <a:srcRect l="7776" t="30884" r="2037" b="15049"/>
              <a:stretch>
                <a:fillRect/>
              </a:stretch>
            </p:blipFill>
            <p:spPr bwMode="auto">
              <a:xfrm>
                <a:off x="228600" y="5486400"/>
                <a:ext cx="990600" cy="728682"/>
              </a:xfrm>
              <a:prstGeom prst="rect">
                <a:avLst/>
              </a:prstGeom>
              <a:noFill/>
              <a:ln w="9525">
                <a:solidFill>
                  <a:schemeClr val="tx1"/>
                </a:solidFill>
                <a:miter lim="800000"/>
                <a:headEnd/>
                <a:tailEnd/>
              </a:ln>
            </p:spPr>
          </p:pic>
          <p:sp>
            <p:nvSpPr>
              <p:cNvPr id="12" name="TextBox 11"/>
              <p:cNvSpPr txBox="1"/>
              <p:nvPr/>
            </p:nvSpPr>
            <p:spPr>
              <a:xfrm>
                <a:off x="71406" y="6286520"/>
                <a:ext cx="1281826" cy="276999"/>
              </a:xfrm>
              <a:prstGeom prst="rect">
                <a:avLst/>
              </a:prstGeom>
              <a:solidFill>
                <a:schemeClr val="bg1"/>
              </a:solidFill>
            </p:spPr>
            <p:txBody>
              <a:bodyPr wrap="none" rtlCol="0">
                <a:spAutoFit/>
              </a:bodyPr>
              <a:lstStyle/>
              <a:p>
                <a:r>
                  <a:rPr lang="en-US" sz="1200" b="1" dirty="0"/>
                  <a:t>C. </a:t>
                </a:r>
                <a:r>
                  <a:rPr lang="en-US" sz="1200" b="1" dirty="0" err="1"/>
                  <a:t>Atlan</a:t>
                </a:r>
                <a:r>
                  <a:rPr lang="en-US" sz="1200" b="1" dirty="0"/>
                  <a:t>  f.276v</a:t>
                </a:r>
              </a:p>
            </p:txBody>
          </p:sp>
        </p:grpSp>
      </p:grpSp>
      <p:sp>
        <p:nvSpPr>
          <p:cNvPr id="18" name="Retângulo 17">
            <a:extLst>
              <a:ext uri="{FF2B5EF4-FFF2-40B4-BE49-F238E27FC236}">
                <a16:creationId xmlns:a16="http://schemas.microsoft.com/office/drawing/2014/main" id="{736237E6-9600-43EE-9C0D-EB3A1A9689D8}"/>
              </a:ext>
            </a:extLst>
          </p:cNvPr>
          <p:cNvSpPr/>
          <p:nvPr/>
        </p:nvSpPr>
        <p:spPr>
          <a:xfrm>
            <a:off x="3458989" y="5458494"/>
            <a:ext cx="3179075" cy="369332"/>
          </a:xfrm>
          <a:prstGeom prst="rect">
            <a:avLst/>
          </a:prstGeom>
        </p:spPr>
        <p:txBody>
          <a:bodyPr wrap="none">
            <a:spAutoFit/>
          </a:bodyPr>
          <a:lstStyle/>
          <a:p>
            <a:r>
              <a:rPr lang="en-US" b="1" dirty="0">
                <a:solidFill>
                  <a:srgbClr val="3333FF"/>
                </a:solidFill>
              </a:rPr>
              <a:t>Ms. B     </a:t>
            </a:r>
            <a:r>
              <a:rPr lang="en-US" b="1" dirty="0">
                <a:solidFill>
                  <a:srgbClr val="FF0000"/>
                </a:solidFill>
              </a:rPr>
              <a:t>[~10 a</a:t>
            </a:r>
            <a:r>
              <a:rPr lang="en-US" b="1" dirty="0">
                <a:solidFill>
                  <a:srgbClr val="3333FF"/>
                </a:solidFill>
              </a:rPr>
              <a:t> (1489-1492)</a:t>
            </a:r>
            <a:r>
              <a:rPr lang="en-US" b="1" dirty="0">
                <a:solidFill>
                  <a:srgbClr val="FF0000"/>
                </a:solidFill>
              </a:rPr>
              <a:t>]</a:t>
            </a:r>
            <a:endParaRPr lang="en-US" b="1" dirty="0">
              <a:solidFill>
                <a:srgbClr val="3333FF"/>
              </a:solidFill>
            </a:endParaRPr>
          </a:p>
        </p:txBody>
      </p:sp>
      <p:sp>
        <p:nvSpPr>
          <p:cNvPr id="19" name="TextBox 6">
            <a:extLst>
              <a:ext uri="{FF2B5EF4-FFF2-40B4-BE49-F238E27FC236}">
                <a16:creationId xmlns:a16="http://schemas.microsoft.com/office/drawing/2014/main" id="{2B974AA7-A7FA-4B2D-ACB9-DDC314F0CDF2}"/>
              </a:ext>
            </a:extLst>
          </p:cNvPr>
          <p:cNvSpPr txBox="1"/>
          <p:nvPr/>
        </p:nvSpPr>
        <p:spPr>
          <a:xfrm>
            <a:off x="3441988" y="6111382"/>
            <a:ext cx="3170483" cy="369332"/>
          </a:xfrm>
          <a:prstGeom prst="rect">
            <a:avLst/>
          </a:prstGeom>
          <a:noFill/>
        </p:spPr>
        <p:txBody>
          <a:bodyPr wrap="none" rtlCol="0">
            <a:spAutoFit/>
          </a:bodyPr>
          <a:lstStyle/>
          <a:p>
            <a:r>
              <a:rPr lang="en-US" b="1" dirty="0">
                <a:solidFill>
                  <a:srgbClr val="3333FF"/>
                </a:solidFill>
              </a:rPr>
              <a:t>C </a:t>
            </a:r>
            <a:r>
              <a:rPr lang="en-US" b="1" dirty="0" err="1">
                <a:solidFill>
                  <a:srgbClr val="3333FF"/>
                </a:solidFill>
              </a:rPr>
              <a:t>Atlan</a:t>
            </a:r>
            <a:r>
              <a:rPr lang="en-US" b="1" dirty="0">
                <a:solidFill>
                  <a:srgbClr val="3333FF"/>
                </a:solidFill>
              </a:rPr>
              <a:t>  </a:t>
            </a:r>
            <a:r>
              <a:rPr lang="en-US" b="1" dirty="0">
                <a:solidFill>
                  <a:srgbClr val="FF0000"/>
                </a:solidFill>
              </a:rPr>
              <a:t>[~36 a</a:t>
            </a:r>
            <a:r>
              <a:rPr lang="en-US" b="1" dirty="0">
                <a:solidFill>
                  <a:srgbClr val="3333FF"/>
                </a:solidFill>
              </a:rPr>
              <a:t> (1480-1518)</a:t>
            </a:r>
            <a:r>
              <a:rPr lang="en-US" b="1" dirty="0">
                <a:solidFill>
                  <a:srgbClr val="FF0000"/>
                </a:solidFill>
              </a:rPr>
              <a:t>]</a:t>
            </a:r>
            <a:endParaRPr lang="en-US" b="1" dirty="0">
              <a:solidFill>
                <a:srgbClr val="3333FF"/>
              </a:solidFill>
            </a:endParaRPr>
          </a:p>
        </p:txBody>
      </p:sp>
      <p:sp>
        <p:nvSpPr>
          <p:cNvPr id="20" name="TextBox 6">
            <a:extLst>
              <a:ext uri="{FF2B5EF4-FFF2-40B4-BE49-F238E27FC236}">
                <a16:creationId xmlns:a16="http://schemas.microsoft.com/office/drawing/2014/main" id="{EBA92DB1-4842-4068-8574-FCD49BB3B880}"/>
              </a:ext>
            </a:extLst>
          </p:cNvPr>
          <p:cNvSpPr txBox="1"/>
          <p:nvPr/>
        </p:nvSpPr>
        <p:spPr>
          <a:xfrm>
            <a:off x="3429109" y="5770736"/>
            <a:ext cx="3208955" cy="369332"/>
          </a:xfrm>
          <a:prstGeom prst="rect">
            <a:avLst/>
          </a:prstGeom>
          <a:noFill/>
        </p:spPr>
        <p:txBody>
          <a:bodyPr wrap="none" rtlCol="0">
            <a:spAutoFit/>
          </a:bodyPr>
          <a:lstStyle/>
          <a:p>
            <a:r>
              <a:rPr lang="en-US" b="1" dirty="0">
                <a:solidFill>
                  <a:srgbClr val="3333FF"/>
                </a:solidFill>
              </a:rPr>
              <a:t>C </a:t>
            </a:r>
            <a:r>
              <a:rPr lang="en-US" b="1" dirty="0" err="1">
                <a:solidFill>
                  <a:srgbClr val="3333FF"/>
                </a:solidFill>
              </a:rPr>
              <a:t>Arund</a:t>
            </a:r>
            <a:r>
              <a:rPr lang="en-US" b="1" dirty="0">
                <a:solidFill>
                  <a:srgbClr val="3333FF"/>
                </a:solidFill>
              </a:rPr>
              <a:t> </a:t>
            </a:r>
            <a:r>
              <a:rPr lang="en-US" b="1" dirty="0">
                <a:solidFill>
                  <a:srgbClr val="FF0000"/>
                </a:solidFill>
              </a:rPr>
              <a:t>[~14 a</a:t>
            </a:r>
            <a:r>
              <a:rPr lang="en-US" b="1" dirty="0">
                <a:solidFill>
                  <a:srgbClr val="3333FF"/>
                </a:solidFill>
              </a:rPr>
              <a:t> (1480-1518)</a:t>
            </a:r>
            <a:r>
              <a:rPr lang="en-US" b="1"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Genealogia do Leonardo</a:t>
            </a:r>
          </a:p>
        </p:txBody>
      </p:sp>
      <p:sp>
        <p:nvSpPr>
          <p:cNvPr id="3" name="Rectangle 2"/>
          <p:cNvSpPr/>
          <p:nvPr/>
        </p:nvSpPr>
        <p:spPr>
          <a:xfrm>
            <a:off x="4267201" y="2128162"/>
            <a:ext cx="4702628" cy="1938992"/>
          </a:xfrm>
          <a:prstGeom prst="rect">
            <a:avLst/>
          </a:prstGeom>
        </p:spPr>
        <p:txBody>
          <a:bodyPr wrap="square">
            <a:spAutoFit/>
          </a:bodyPr>
          <a:lstStyle/>
          <a:p>
            <a:pPr marL="342900" indent="-342900">
              <a:buFont typeface="Wingdings" pitchFamily="2" charset="2"/>
              <a:buChar char="v"/>
            </a:pPr>
            <a:r>
              <a:rPr lang="pt-PT" sz="2000" b="1" dirty="0">
                <a:cs typeface="Arial" charset="0"/>
              </a:rPr>
              <a:t>Pai </a:t>
            </a:r>
            <a:r>
              <a:rPr lang="pt-PT" sz="2000" b="1" i="1" dirty="0">
                <a:cs typeface="Arial" charset="0"/>
              </a:rPr>
              <a:t>“playboy”</a:t>
            </a:r>
            <a:r>
              <a:rPr lang="pt-PT" sz="2000" b="1" dirty="0">
                <a:cs typeface="Arial" charset="0"/>
              </a:rPr>
              <a:t> - ser Piero da Vinci</a:t>
            </a:r>
          </a:p>
          <a:p>
            <a:pPr marL="342900" indent="-342900">
              <a:buFont typeface="Wingdings" pitchFamily="2" charset="2"/>
              <a:buChar char="v"/>
            </a:pPr>
            <a:r>
              <a:rPr lang="pt-PT" sz="2000" b="1" dirty="0">
                <a:cs typeface="Arial" charset="0"/>
              </a:rPr>
              <a:t>Mãe </a:t>
            </a:r>
            <a:r>
              <a:rPr lang="pt-PT" sz="2000" b="1" dirty="0">
                <a:solidFill>
                  <a:srgbClr val="FF0000"/>
                </a:solidFill>
                <a:cs typeface="Arial" charset="0"/>
              </a:rPr>
              <a:t>camponesa Catarina </a:t>
            </a:r>
            <a:r>
              <a:rPr lang="pt-PT" sz="2000" b="1" dirty="0">
                <a:cs typeface="Arial" charset="0"/>
              </a:rPr>
              <a:t>(maioria dos biógrafos)</a:t>
            </a:r>
          </a:p>
          <a:p>
            <a:pPr marL="723900" lvl="1" indent="-266700">
              <a:buFont typeface="Wingdings" pitchFamily="2" charset="2"/>
              <a:buChar char="Ø"/>
            </a:pPr>
            <a:r>
              <a:rPr lang="pt-PT" sz="2000" b="1" dirty="0">
                <a:cs typeface="Arial" charset="0"/>
              </a:rPr>
              <a:t>Estudo recente (2008) mostra que era </a:t>
            </a:r>
            <a:r>
              <a:rPr lang="pt-PT" sz="2000" b="1" dirty="0">
                <a:solidFill>
                  <a:srgbClr val="FF0000"/>
                </a:solidFill>
                <a:cs typeface="Arial" charset="0"/>
              </a:rPr>
              <a:t>escrava árabe</a:t>
            </a:r>
          </a:p>
          <a:p>
            <a:pPr marL="342900" indent="-342900">
              <a:buFont typeface="Wingdings" pitchFamily="2" charset="2"/>
              <a:buChar char="v"/>
            </a:pPr>
            <a:r>
              <a:rPr lang="pt-PT" sz="2000" b="1" dirty="0">
                <a:cs typeface="Arial" charset="0"/>
              </a:rPr>
              <a:t>Pelo menos 21 meio irmãos</a:t>
            </a:r>
          </a:p>
        </p:txBody>
      </p:sp>
      <p:pic>
        <p:nvPicPr>
          <p:cNvPr id="4" name="Imagem 2" descr="http://www.kausal.com/leonardo/leonardopics/leotree.gif"/>
          <p:cNvPicPr/>
          <p:nvPr/>
        </p:nvPicPr>
        <p:blipFill>
          <a:blip r:embed="rId3" cstate="print">
            <a:lum bright="-10000" contrast="20000"/>
          </a:blip>
          <a:srcRect/>
          <a:stretch>
            <a:fillRect/>
          </a:stretch>
        </p:blipFill>
        <p:spPr bwMode="auto">
          <a:xfrm>
            <a:off x="77528" y="928670"/>
            <a:ext cx="4037272" cy="5058473"/>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pt-BR" dirty="0"/>
              <a:t>Carta a Ludovico Sforza (cont.)</a:t>
            </a:r>
          </a:p>
        </p:txBody>
      </p:sp>
      <p:sp>
        <p:nvSpPr>
          <p:cNvPr id="38915" name="Content Placeholder 2"/>
          <p:cNvSpPr>
            <a:spLocks noGrp="1"/>
          </p:cNvSpPr>
          <p:nvPr>
            <p:ph idx="1"/>
          </p:nvPr>
        </p:nvSpPr>
        <p:spPr>
          <a:xfrm>
            <a:off x="571472" y="642918"/>
            <a:ext cx="7939088" cy="1143000"/>
          </a:xfrm>
        </p:spPr>
        <p:txBody>
          <a:bodyPr/>
          <a:lstStyle/>
          <a:p>
            <a:pPr marL="0" indent="0" algn="just">
              <a:buFont typeface="Wingdings" pitchFamily="2" charset="2"/>
              <a:buNone/>
            </a:pPr>
            <a:r>
              <a:rPr lang="pt-BR" sz="1800" b="1" dirty="0">
                <a:latin typeface="Arial" charset="0"/>
                <a:cs typeface="Arial" charset="0"/>
              </a:rPr>
              <a:t>Farei </a:t>
            </a:r>
            <a:r>
              <a:rPr lang="pt-BR" sz="1800" b="1" i="1" dirty="0">
                <a:solidFill>
                  <a:srgbClr val="FF0000"/>
                </a:solidFill>
                <a:latin typeface="Arial" charset="0"/>
                <a:cs typeface="Arial" charset="0"/>
              </a:rPr>
              <a:t>veículos cobertos</a:t>
            </a:r>
            <a:r>
              <a:rPr lang="pt-BR" sz="1800" b="1" dirty="0">
                <a:latin typeface="Arial" charset="0"/>
                <a:cs typeface="Arial" charset="0"/>
              </a:rPr>
              <a:t>, </a:t>
            </a:r>
            <a:r>
              <a:rPr lang="pt-BR" sz="1800" b="1" i="1" dirty="0">
                <a:solidFill>
                  <a:srgbClr val="FF0000"/>
                </a:solidFill>
                <a:latin typeface="Arial" charset="0"/>
                <a:cs typeface="Arial" charset="0"/>
              </a:rPr>
              <a:t>seguros e inacessíveis</a:t>
            </a:r>
            <a:r>
              <a:rPr lang="pt-BR" sz="1800" b="1" dirty="0">
                <a:latin typeface="Arial" charset="0"/>
                <a:cs typeface="Arial" charset="0"/>
              </a:rPr>
              <a:t>, que penetrarão nas fileiras inimigas com sua </a:t>
            </a:r>
            <a:r>
              <a:rPr lang="pt-BR" sz="1800" b="1" i="1" dirty="0">
                <a:solidFill>
                  <a:srgbClr val="FF0000"/>
                </a:solidFill>
                <a:latin typeface="Arial" charset="0"/>
                <a:cs typeface="Arial" charset="0"/>
              </a:rPr>
              <a:t>artilharia</a:t>
            </a:r>
            <a:r>
              <a:rPr lang="pt-BR" sz="1800" b="1" dirty="0">
                <a:latin typeface="Arial" charset="0"/>
                <a:cs typeface="Arial" charset="0"/>
              </a:rPr>
              <a:t> e destruirão as mais poderosas tropas; a infantaria pode </a:t>
            </a:r>
            <a:r>
              <a:rPr lang="pt-BR" sz="1800" b="1" i="1" dirty="0">
                <a:solidFill>
                  <a:srgbClr val="FF0000"/>
                </a:solidFill>
                <a:latin typeface="Arial" charset="0"/>
                <a:cs typeface="Arial" charset="0"/>
              </a:rPr>
              <a:t>segui-los sem encontrar obstáculos </a:t>
            </a:r>
            <a:r>
              <a:rPr lang="pt-BR" sz="1800" b="1" dirty="0">
                <a:latin typeface="Arial" charset="0"/>
                <a:cs typeface="Arial" charset="0"/>
              </a:rPr>
              <a:t>ou sofrer baixas.</a:t>
            </a:r>
          </a:p>
        </p:txBody>
      </p:sp>
      <p:grpSp>
        <p:nvGrpSpPr>
          <p:cNvPr id="11" name="Group 10"/>
          <p:cNvGrpSpPr/>
          <p:nvPr/>
        </p:nvGrpSpPr>
        <p:grpSpPr>
          <a:xfrm>
            <a:off x="500034" y="3286124"/>
            <a:ext cx="4938713" cy="2928958"/>
            <a:chOff x="500034" y="3286124"/>
            <a:chExt cx="4938713" cy="2928958"/>
          </a:xfrm>
        </p:grpSpPr>
        <p:pic>
          <p:nvPicPr>
            <p:cNvPr id="58373" name="Picture 5" descr="C:\Documents and Settings\dktanaka_2\My Documents\0_0_Leonardo_Palestra\Leonardo_Scan_2\scan0003.jpg"/>
            <p:cNvPicPr>
              <a:picLocks noChangeAspect="1" noChangeArrowheads="1"/>
            </p:cNvPicPr>
            <p:nvPr/>
          </p:nvPicPr>
          <p:blipFill>
            <a:blip r:embed="rId3" cstate="print">
              <a:lum bright="-20000" contrast="40000"/>
            </a:blip>
            <a:srcRect l="1190" t="2338" b="3006"/>
            <a:stretch>
              <a:fillRect/>
            </a:stretch>
          </p:blipFill>
          <p:spPr bwMode="auto">
            <a:xfrm>
              <a:off x="500034" y="3286124"/>
              <a:ext cx="4938713" cy="2928958"/>
            </a:xfrm>
            <a:prstGeom prst="rect">
              <a:avLst/>
            </a:prstGeom>
            <a:noFill/>
            <a:ln w="9525">
              <a:solidFill>
                <a:schemeClr val="tx1"/>
              </a:solidFill>
              <a:miter lim="800000"/>
              <a:headEnd/>
              <a:tailEnd/>
            </a:ln>
          </p:spPr>
        </p:pic>
        <p:sp>
          <p:nvSpPr>
            <p:cNvPr id="7" name="TextBox 6"/>
            <p:cNvSpPr txBox="1"/>
            <p:nvPr/>
          </p:nvSpPr>
          <p:spPr>
            <a:xfrm>
              <a:off x="2279153" y="5897423"/>
              <a:ext cx="1377300" cy="246221"/>
            </a:xfrm>
            <a:prstGeom prst="rect">
              <a:avLst/>
            </a:prstGeom>
            <a:solidFill>
              <a:schemeClr val="bg1"/>
            </a:solidFill>
          </p:spPr>
          <p:txBody>
            <a:bodyPr wrap="none" rtlCol="0">
              <a:spAutoFit/>
            </a:bodyPr>
            <a:lstStyle/>
            <a:p>
              <a:r>
                <a:rPr lang="en-US" sz="1000" b="1" dirty="0"/>
                <a:t>Brit. Mus. B.B. 1030</a:t>
              </a:r>
            </a:p>
          </p:txBody>
        </p:sp>
      </p:grpSp>
      <p:grpSp>
        <p:nvGrpSpPr>
          <p:cNvPr id="10" name="Group 9"/>
          <p:cNvGrpSpPr/>
          <p:nvPr/>
        </p:nvGrpSpPr>
        <p:grpSpPr>
          <a:xfrm>
            <a:off x="509559" y="1830386"/>
            <a:ext cx="4916488" cy="1312863"/>
            <a:chOff x="509559" y="1830386"/>
            <a:chExt cx="4916488" cy="1312863"/>
          </a:xfrm>
        </p:grpSpPr>
        <p:pic>
          <p:nvPicPr>
            <p:cNvPr id="38917" name="Picture 6" descr="C:\Documents and Settings\dktanaka_2\My Documents\0_0_Leonardo_Palestra\Leonardo_Scan_2\scan0004.jpg"/>
            <p:cNvPicPr>
              <a:picLocks noChangeAspect="1" noChangeArrowheads="1"/>
            </p:cNvPicPr>
            <p:nvPr/>
          </p:nvPicPr>
          <p:blipFill>
            <a:blip r:embed="rId4" cstate="print">
              <a:lum bright="-20000" contrast="40000"/>
            </a:blip>
            <a:srcRect l="1852" t="56906" r="14113" b="10027"/>
            <a:stretch>
              <a:fillRect/>
            </a:stretch>
          </p:blipFill>
          <p:spPr bwMode="auto">
            <a:xfrm>
              <a:off x="509559" y="1830386"/>
              <a:ext cx="4916488" cy="1312863"/>
            </a:xfrm>
            <a:prstGeom prst="rect">
              <a:avLst/>
            </a:prstGeom>
            <a:noFill/>
            <a:ln w="9525">
              <a:solidFill>
                <a:schemeClr val="tx1"/>
              </a:solidFill>
              <a:miter lim="800000"/>
              <a:headEnd/>
              <a:tailEnd/>
            </a:ln>
          </p:spPr>
        </p:pic>
        <p:sp>
          <p:nvSpPr>
            <p:cNvPr id="8" name="TextBox 7"/>
            <p:cNvSpPr txBox="1"/>
            <p:nvPr/>
          </p:nvSpPr>
          <p:spPr>
            <a:xfrm>
              <a:off x="3980518" y="2857496"/>
              <a:ext cx="1377300" cy="246221"/>
            </a:xfrm>
            <a:prstGeom prst="rect">
              <a:avLst/>
            </a:prstGeom>
            <a:solidFill>
              <a:schemeClr val="bg1"/>
            </a:solidFill>
          </p:spPr>
          <p:txBody>
            <a:bodyPr wrap="none" rtlCol="0">
              <a:spAutoFit/>
            </a:bodyPr>
            <a:lstStyle/>
            <a:p>
              <a:r>
                <a:rPr lang="en-US" sz="1000" b="1" dirty="0"/>
                <a:t>Brit. Mus. B.B. 1030</a:t>
              </a:r>
            </a:p>
          </p:txBody>
        </p:sp>
      </p:grpSp>
      <p:grpSp>
        <p:nvGrpSpPr>
          <p:cNvPr id="12" name="Group 11"/>
          <p:cNvGrpSpPr/>
          <p:nvPr/>
        </p:nvGrpSpPr>
        <p:grpSpPr>
          <a:xfrm>
            <a:off x="5595909" y="1785926"/>
            <a:ext cx="3197815" cy="4429156"/>
            <a:chOff x="5595909" y="1785926"/>
            <a:chExt cx="3197815" cy="4429156"/>
          </a:xfrm>
        </p:grpSpPr>
        <p:pic>
          <p:nvPicPr>
            <p:cNvPr id="58375" name="Picture 7" descr="C:\Documents and Settings\dktanaka_2\My Documents\0_0_Leonardo_Palestra\Leonardo_Scan_1\scan0029.jpg"/>
            <p:cNvPicPr>
              <a:picLocks noChangeAspect="1" noChangeArrowheads="1"/>
            </p:cNvPicPr>
            <p:nvPr/>
          </p:nvPicPr>
          <p:blipFill>
            <a:blip r:embed="rId5" cstate="print">
              <a:lum bright="-20000" contrast="40000"/>
            </a:blip>
            <a:srcRect l="9314" t="2185" r="5281" b="528"/>
            <a:stretch>
              <a:fillRect/>
            </a:stretch>
          </p:blipFill>
          <p:spPr bwMode="auto">
            <a:xfrm>
              <a:off x="5595909" y="1785926"/>
              <a:ext cx="3197815" cy="4429156"/>
            </a:xfrm>
            <a:prstGeom prst="rect">
              <a:avLst/>
            </a:prstGeom>
            <a:noFill/>
            <a:ln w="9525">
              <a:solidFill>
                <a:schemeClr val="tx1"/>
              </a:solidFill>
              <a:miter lim="800000"/>
              <a:headEnd/>
              <a:tailEnd/>
            </a:ln>
          </p:spPr>
        </p:pic>
        <p:sp>
          <p:nvSpPr>
            <p:cNvPr id="9" name="TextBox 8"/>
            <p:cNvSpPr txBox="1"/>
            <p:nvPr/>
          </p:nvSpPr>
          <p:spPr>
            <a:xfrm>
              <a:off x="5640792" y="5897844"/>
              <a:ext cx="1029449" cy="246221"/>
            </a:xfrm>
            <a:prstGeom prst="rect">
              <a:avLst/>
            </a:prstGeom>
            <a:solidFill>
              <a:schemeClr val="bg1"/>
            </a:solidFill>
          </p:spPr>
          <p:txBody>
            <a:bodyPr wrap="none" rtlCol="0">
              <a:spAutoFit/>
            </a:bodyPr>
            <a:lstStyle/>
            <a:p>
              <a:r>
                <a:rPr lang="en-US" sz="1000" b="1" dirty="0"/>
                <a:t>C. </a:t>
              </a:r>
              <a:r>
                <a:rPr lang="en-US" sz="1000" b="1" dirty="0" err="1"/>
                <a:t>Atlan</a:t>
              </a:r>
              <a:r>
                <a:rPr lang="en-US" sz="1000" b="1" dirty="0"/>
                <a:t>  f.56v</a:t>
              </a:r>
            </a:p>
          </p:txBody>
        </p:sp>
      </p:grpSp>
      <p:sp>
        <p:nvSpPr>
          <p:cNvPr id="14" name="TextBox 6">
            <a:extLst>
              <a:ext uri="{FF2B5EF4-FFF2-40B4-BE49-F238E27FC236}">
                <a16:creationId xmlns:a16="http://schemas.microsoft.com/office/drawing/2014/main" id="{D3BBE0C2-E766-40EC-B59C-53038580A5FC}"/>
              </a:ext>
            </a:extLst>
          </p:cNvPr>
          <p:cNvSpPr txBox="1"/>
          <p:nvPr/>
        </p:nvSpPr>
        <p:spPr>
          <a:xfrm>
            <a:off x="3566512" y="6259550"/>
            <a:ext cx="3170483" cy="369332"/>
          </a:xfrm>
          <a:prstGeom prst="rect">
            <a:avLst/>
          </a:prstGeom>
          <a:noFill/>
        </p:spPr>
        <p:txBody>
          <a:bodyPr wrap="none" rtlCol="0">
            <a:spAutoFit/>
          </a:bodyPr>
          <a:lstStyle/>
          <a:p>
            <a:r>
              <a:rPr lang="en-US" b="1" dirty="0">
                <a:solidFill>
                  <a:srgbClr val="3333FF"/>
                </a:solidFill>
              </a:rPr>
              <a:t>C </a:t>
            </a:r>
            <a:r>
              <a:rPr lang="en-US" b="1" dirty="0" err="1">
                <a:solidFill>
                  <a:srgbClr val="3333FF"/>
                </a:solidFill>
              </a:rPr>
              <a:t>Atlan</a:t>
            </a:r>
            <a:r>
              <a:rPr lang="en-US" b="1" dirty="0">
                <a:solidFill>
                  <a:srgbClr val="3333FF"/>
                </a:solidFill>
              </a:rPr>
              <a:t>  </a:t>
            </a:r>
            <a:r>
              <a:rPr lang="en-US" b="1" dirty="0">
                <a:solidFill>
                  <a:srgbClr val="FF0000"/>
                </a:solidFill>
              </a:rPr>
              <a:t>[~36 a</a:t>
            </a:r>
            <a:r>
              <a:rPr lang="en-US" b="1" dirty="0">
                <a:solidFill>
                  <a:srgbClr val="3333FF"/>
                </a:solidFill>
              </a:rPr>
              <a:t> (1480-1518)</a:t>
            </a:r>
            <a:r>
              <a:rPr lang="en-US" b="1" dirty="0">
                <a:solidFill>
                  <a:srgbClr val="FF0000"/>
                </a:solidFill>
              </a:rPr>
              <a:t>]</a:t>
            </a:r>
            <a:endParaRPr lang="en-US" b="1" dirty="0">
              <a:solidFill>
                <a:srgbClr val="3333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idx="4294967295"/>
          </p:nvPr>
        </p:nvSpPr>
        <p:spPr/>
        <p:txBody>
          <a:bodyPr/>
          <a:lstStyle/>
          <a:p>
            <a:r>
              <a:rPr lang="pt-BR" dirty="0"/>
              <a:t>Carta a Ludovico Sforza (cont.)</a:t>
            </a:r>
          </a:p>
        </p:txBody>
      </p:sp>
      <p:sp>
        <p:nvSpPr>
          <p:cNvPr id="39939" name="Content Placeholder 2"/>
          <p:cNvSpPr>
            <a:spLocks noGrp="1"/>
          </p:cNvSpPr>
          <p:nvPr>
            <p:ph idx="4294967295"/>
          </p:nvPr>
        </p:nvSpPr>
        <p:spPr>
          <a:xfrm>
            <a:off x="571472" y="637082"/>
            <a:ext cx="7939088" cy="914400"/>
          </a:xfrm>
        </p:spPr>
        <p:txBody>
          <a:bodyPr/>
          <a:lstStyle/>
          <a:p>
            <a:pPr marL="0" indent="0" algn="just">
              <a:buFont typeface="Wingdings" pitchFamily="2" charset="2"/>
              <a:buNone/>
            </a:pPr>
            <a:r>
              <a:rPr lang="pt-BR" sz="1800" b="1" dirty="0">
                <a:latin typeface="Arial" charset="0"/>
                <a:cs typeface="Arial" charset="0"/>
              </a:rPr>
              <a:t>Em tempo de paz acho que posso dar satisfação perfeita e me igualar a qualquer homem na arquitetura, no </a:t>
            </a:r>
            <a:r>
              <a:rPr lang="pt-BR" sz="1800" b="1" i="1" dirty="0">
                <a:solidFill>
                  <a:srgbClr val="FF0000"/>
                </a:solidFill>
                <a:latin typeface="Arial" charset="0"/>
                <a:cs typeface="Arial" charset="0"/>
              </a:rPr>
              <a:t>projeto de prédios públicos</a:t>
            </a:r>
            <a:r>
              <a:rPr lang="pt-BR" sz="1800" b="1" i="1" dirty="0">
                <a:latin typeface="Arial" charset="0"/>
                <a:cs typeface="Arial" charset="0"/>
              </a:rPr>
              <a:t> </a:t>
            </a:r>
            <a:r>
              <a:rPr lang="pt-BR" sz="1800" b="1" dirty="0">
                <a:latin typeface="Arial" charset="0"/>
                <a:cs typeface="Arial" charset="0"/>
              </a:rPr>
              <a:t>e particulares, ou a </a:t>
            </a:r>
            <a:r>
              <a:rPr lang="pt-BR" sz="1800" b="1" i="1" dirty="0">
                <a:solidFill>
                  <a:srgbClr val="FF0000"/>
                </a:solidFill>
                <a:latin typeface="Arial" charset="0"/>
                <a:cs typeface="Arial" charset="0"/>
              </a:rPr>
              <a:t>transportar água de um lugar para outro</a:t>
            </a:r>
            <a:r>
              <a:rPr lang="pt-BR" sz="1800" b="1" dirty="0">
                <a:latin typeface="Arial" charset="0"/>
                <a:cs typeface="Arial" charset="0"/>
              </a:rPr>
              <a:t>.</a:t>
            </a:r>
          </a:p>
        </p:txBody>
      </p:sp>
      <p:pic>
        <p:nvPicPr>
          <p:cNvPr id="39941" name="Picture 5" descr="C:\Documents and Settings\dktanaka_2\My Documents\0_0_Leonardo_Palestra\Leonardo_Scan_3\scan0003.jpg"/>
          <p:cNvPicPr>
            <a:picLocks noChangeAspect="1" noChangeArrowheads="1"/>
          </p:cNvPicPr>
          <p:nvPr/>
        </p:nvPicPr>
        <p:blipFill>
          <a:blip r:embed="rId3" cstate="print">
            <a:lum bright="-20000" contrast="40000"/>
          </a:blip>
          <a:srcRect/>
          <a:stretch>
            <a:fillRect/>
          </a:stretch>
        </p:blipFill>
        <p:spPr bwMode="auto">
          <a:xfrm>
            <a:off x="89079" y="1610931"/>
            <a:ext cx="4724400" cy="4700588"/>
          </a:xfrm>
          <a:prstGeom prst="rect">
            <a:avLst/>
          </a:prstGeom>
          <a:noFill/>
          <a:ln w="9525">
            <a:solidFill>
              <a:schemeClr val="tx1"/>
            </a:solidFill>
            <a:miter lim="800000"/>
            <a:headEnd/>
            <a:tailEnd/>
          </a:ln>
        </p:spPr>
      </p:pic>
      <p:grpSp>
        <p:nvGrpSpPr>
          <p:cNvPr id="7" name="Group 6"/>
          <p:cNvGrpSpPr/>
          <p:nvPr/>
        </p:nvGrpSpPr>
        <p:grpSpPr>
          <a:xfrm>
            <a:off x="4889679" y="1628860"/>
            <a:ext cx="4114800" cy="4016375"/>
            <a:chOff x="4876800" y="2079625"/>
            <a:chExt cx="4114800" cy="4016375"/>
          </a:xfrm>
        </p:grpSpPr>
        <p:pic>
          <p:nvPicPr>
            <p:cNvPr id="100356" name="Picture 4" descr="C:\Documents and Settings\dktanaka_2\My Documents\0_0_Leonardo_Palestra\Leonardo_Scan_2\scan0035.jpg"/>
            <p:cNvPicPr>
              <a:picLocks noChangeAspect="1" noChangeArrowheads="1"/>
            </p:cNvPicPr>
            <p:nvPr/>
          </p:nvPicPr>
          <p:blipFill>
            <a:blip r:embed="rId4" cstate="print">
              <a:lum bright="-20000" contrast="40000"/>
            </a:blip>
            <a:srcRect l="24248" t="4321" r="3127"/>
            <a:stretch>
              <a:fillRect/>
            </a:stretch>
          </p:blipFill>
          <p:spPr bwMode="auto">
            <a:xfrm>
              <a:off x="4876800" y="2079625"/>
              <a:ext cx="4114800" cy="4016375"/>
            </a:xfrm>
            <a:prstGeom prst="rect">
              <a:avLst/>
            </a:prstGeom>
            <a:noFill/>
            <a:ln w="9525">
              <a:solidFill>
                <a:schemeClr val="tx1"/>
              </a:solidFill>
              <a:miter lim="800000"/>
              <a:headEnd/>
              <a:tailEnd/>
            </a:ln>
          </p:spPr>
        </p:pic>
        <p:sp>
          <p:nvSpPr>
            <p:cNvPr id="6" name="TextBox 5"/>
            <p:cNvSpPr txBox="1"/>
            <p:nvPr/>
          </p:nvSpPr>
          <p:spPr>
            <a:xfrm>
              <a:off x="4886352" y="5825985"/>
              <a:ext cx="1114408" cy="246221"/>
            </a:xfrm>
            <a:prstGeom prst="rect">
              <a:avLst/>
            </a:prstGeom>
            <a:solidFill>
              <a:schemeClr val="bg1"/>
            </a:solidFill>
          </p:spPr>
          <p:txBody>
            <a:bodyPr wrap="none" rtlCol="0">
              <a:spAutoFit/>
            </a:bodyPr>
            <a:lstStyle/>
            <a:p>
              <a:r>
                <a:rPr lang="en-US" sz="1000" b="1" dirty="0"/>
                <a:t>C. </a:t>
              </a:r>
              <a:r>
                <a:rPr lang="en-US" sz="1000" b="1" dirty="0" err="1"/>
                <a:t>Atlan</a:t>
              </a:r>
              <a:r>
                <a:rPr lang="en-US" sz="1000" b="1" dirty="0"/>
                <a:t>. f 386r.</a:t>
              </a:r>
            </a:p>
          </p:txBody>
        </p:sp>
      </p:grpSp>
      <p:grpSp>
        <p:nvGrpSpPr>
          <p:cNvPr id="2" name="Agrupar 1">
            <a:extLst>
              <a:ext uri="{FF2B5EF4-FFF2-40B4-BE49-F238E27FC236}">
                <a16:creationId xmlns:a16="http://schemas.microsoft.com/office/drawing/2014/main" id="{7B84FB29-2BAB-4E00-B373-66CEEE3C118F}"/>
              </a:ext>
            </a:extLst>
          </p:cNvPr>
          <p:cNvGrpSpPr/>
          <p:nvPr/>
        </p:nvGrpSpPr>
        <p:grpSpPr>
          <a:xfrm>
            <a:off x="5812739" y="5726800"/>
            <a:ext cx="2468946" cy="664498"/>
            <a:chOff x="5295866" y="6113204"/>
            <a:chExt cx="2468946" cy="664498"/>
          </a:xfrm>
        </p:grpSpPr>
        <p:sp>
          <p:nvSpPr>
            <p:cNvPr id="8" name="Retângulo 7">
              <a:extLst>
                <a:ext uri="{FF2B5EF4-FFF2-40B4-BE49-F238E27FC236}">
                  <a16:creationId xmlns:a16="http://schemas.microsoft.com/office/drawing/2014/main" id="{0076DA91-CFB7-42FA-8D46-F93DB66D5944}"/>
                </a:ext>
              </a:extLst>
            </p:cNvPr>
            <p:cNvSpPr/>
            <p:nvPr/>
          </p:nvSpPr>
          <p:spPr>
            <a:xfrm>
              <a:off x="5295866" y="6377592"/>
              <a:ext cx="2468946" cy="400110"/>
            </a:xfrm>
            <a:prstGeom prst="rect">
              <a:avLst/>
            </a:prstGeom>
          </p:spPr>
          <p:txBody>
            <a:bodyPr wrap="none">
              <a:spAutoFit/>
            </a:bodyPr>
            <a:lstStyle/>
            <a:p>
              <a:r>
                <a:rPr lang="en-US" sz="2000" b="1" dirty="0">
                  <a:solidFill>
                    <a:srgbClr val="FF0000"/>
                  </a:solidFill>
                </a:rPr>
                <a:t>[~34 a</a:t>
              </a:r>
              <a:r>
                <a:rPr lang="en-US" sz="2000" b="1" dirty="0">
                  <a:solidFill>
                    <a:srgbClr val="3333FF"/>
                  </a:solidFill>
                </a:rPr>
                <a:t> (1489-1492)</a:t>
              </a:r>
              <a:r>
                <a:rPr lang="en-US" sz="2000" b="1" dirty="0">
                  <a:solidFill>
                    <a:srgbClr val="FF0000"/>
                  </a:solidFill>
                </a:rPr>
                <a:t>]</a:t>
              </a:r>
              <a:endParaRPr lang="en-US" sz="2000" b="1" dirty="0">
                <a:solidFill>
                  <a:srgbClr val="3333FF"/>
                </a:solidFill>
              </a:endParaRPr>
            </a:p>
          </p:txBody>
        </p:sp>
        <p:sp>
          <p:nvSpPr>
            <p:cNvPr id="9" name="TextBox 6">
              <a:extLst>
                <a:ext uri="{FF2B5EF4-FFF2-40B4-BE49-F238E27FC236}">
                  <a16:creationId xmlns:a16="http://schemas.microsoft.com/office/drawing/2014/main" id="{98F726F5-F0EC-46C2-9C1B-65ABF17F8B94}"/>
                </a:ext>
              </a:extLst>
            </p:cNvPr>
            <p:cNvSpPr txBox="1"/>
            <p:nvPr/>
          </p:nvSpPr>
          <p:spPr>
            <a:xfrm>
              <a:off x="5295866" y="6113204"/>
              <a:ext cx="2408032" cy="400110"/>
            </a:xfrm>
            <a:prstGeom prst="rect">
              <a:avLst/>
            </a:prstGeom>
            <a:noFill/>
          </p:spPr>
          <p:txBody>
            <a:bodyPr wrap="none" rtlCol="0">
              <a:spAutoFit/>
            </a:bodyPr>
            <a:lstStyle/>
            <a:p>
              <a:r>
                <a:rPr lang="en-US" sz="2000" b="1" dirty="0">
                  <a:solidFill>
                    <a:srgbClr val="3333FF"/>
                  </a:solidFill>
                </a:rPr>
                <a:t>Codex Inst France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idx="4294967295"/>
          </p:nvPr>
        </p:nvSpPr>
        <p:spPr/>
        <p:txBody>
          <a:bodyPr/>
          <a:lstStyle/>
          <a:p>
            <a:r>
              <a:rPr lang="pt-BR" dirty="0">
                <a:latin typeface="Arial" charset="0"/>
                <a:cs typeface="Arial" charset="0"/>
              </a:rPr>
              <a:t>Carta a Ludovico </a:t>
            </a:r>
            <a:r>
              <a:rPr lang="pt-BR" dirty="0" err="1">
                <a:latin typeface="Arial" charset="0"/>
                <a:cs typeface="Arial" charset="0"/>
              </a:rPr>
              <a:t>Sforza</a:t>
            </a:r>
            <a:r>
              <a:rPr lang="pt-BR" dirty="0">
                <a:latin typeface="Arial" charset="0"/>
                <a:cs typeface="Arial" charset="0"/>
              </a:rPr>
              <a:t> </a:t>
            </a:r>
            <a:r>
              <a:rPr lang="pt-BR" dirty="0"/>
              <a:t>(cont.)</a:t>
            </a:r>
            <a:endParaRPr lang="pt-BR" dirty="0">
              <a:latin typeface="Arial" charset="0"/>
              <a:cs typeface="Arial" charset="0"/>
            </a:endParaRPr>
          </a:p>
        </p:txBody>
      </p:sp>
      <p:sp>
        <p:nvSpPr>
          <p:cNvPr id="40963" name="Content Placeholder 2"/>
          <p:cNvSpPr>
            <a:spLocks noGrp="1"/>
          </p:cNvSpPr>
          <p:nvPr>
            <p:ph idx="4294967295"/>
          </p:nvPr>
        </p:nvSpPr>
        <p:spPr>
          <a:xfrm>
            <a:off x="500034" y="1428736"/>
            <a:ext cx="8215339" cy="3071822"/>
          </a:xfrm>
        </p:spPr>
        <p:txBody>
          <a:bodyPr/>
          <a:lstStyle/>
          <a:p>
            <a:pPr marL="0" indent="0" algn="just">
              <a:buFont typeface="Wingdings" pitchFamily="2" charset="2"/>
              <a:buNone/>
            </a:pPr>
            <a:r>
              <a:rPr lang="pt-BR" sz="2800" b="1" dirty="0">
                <a:latin typeface="Arial" charset="0"/>
                <a:cs typeface="Arial" charset="0"/>
              </a:rPr>
              <a:t>E se qualquer dos itens acima mencionados parece a qualquer um </a:t>
            </a:r>
            <a:r>
              <a:rPr lang="pt-BR" sz="2800" b="1" i="1" dirty="0">
                <a:solidFill>
                  <a:srgbClr val="FF0000"/>
                </a:solidFill>
                <a:latin typeface="Arial" charset="0"/>
                <a:cs typeface="Arial" charset="0"/>
              </a:rPr>
              <a:t>impossível</a:t>
            </a:r>
            <a:r>
              <a:rPr lang="pt-BR" sz="2800" b="1" dirty="0">
                <a:latin typeface="Arial" charset="0"/>
                <a:cs typeface="Arial" charset="0"/>
              </a:rPr>
              <a:t> ou </a:t>
            </a:r>
            <a:r>
              <a:rPr lang="pt-BR" sz="2800" b="1" i="1" dirty="0">
                <a:latin typeface="Arial" charset="0"/>
                <a:cs typeface="Arial" charset="0"/>
              </a:rPr>
              <a:t>pouco prático</a:t>
            </a:r>
            <a:r>
              <a:rPr lang="pt-BR" sz="2800" b="1" dirty="0">
                <a:latin typeface="Arial" charset="0"/>
                <a:cs typeface="Arial" charset="0"/>
              </a:rPr>
              <a:t>, estou pronto a </a:t>
            </a:r>
            <a:r>
              <a:rPr lang="pt-BR" sz="2800" b="1" i="1" dirty="0">
                <a:solidFill>
                  <a:srgbClr val="FF0000"/>
                </a:solidFill>
                <a:latin typeface="Arial" charset="0"/>
                <a:cs typeface="Arial" charset="0"/>
              </a:rPr>
              <a:t>dar demonstração </a:t>
            </a:r>
            <a:r>
              <a:rPr lang="pt-BR" sz="2800" b="1" dirty="0">
                <a:latin typeface="Arial" charset="0"/>
                <a:cs typeface="Arial" charset="0"/>
              </a:rPr>
              <a:t>na sua instalação militar ou em qualquer lugar que seja do agrado de Vossa Excelência – a cuja disposição eu me coloco com toda a humildade ...</a:t>
            </a:r>
          </a:p>
        </p:txBody>
      </p:sp>
      <p:sp>
        <p:nvSpPr>
          <p:cNvPr id="4" name="TextBox 3"/>
          <p:cNvSpPr txBox="1">
            <a:spLocks noChangeArrowheads="1"/>
          </p:cNvSpPr>
          <p:nvPr/>
        </p:nvSpPr>
        <p:spPr bwMode="auto">
          <a:xfrm>
            <a:off x="500034" y="4905375"/>
            <a:ext cx="8340725" cy="523875"/>
          </a:xfrm>
          <a:prstGeom prst="rect">
            <a:avLst/>
          </a:prstGeom>
          <a:noFill/>
          <a:ln w="9525">
            <a:noFill/>
            <a:miter lim="800000"/>
            <a:headEnd/>
            <a:tailEnd/>
          </a:ln>
        </p:spPr>
        <p:txBody>
          <a:bodyPr wrap="none">
            <a:spAutoFit/>
          </a:bodyPr>
          <a:lstStyle/>
          <a:p>
            <a:r>
              <a:rPr lang="pt-BR" sz="2800" b="1" i="1" dirty="0">
                <a:solidFill>
                  <a:srgbClr val="FF0000"/>
                </a:solidFill>
              </a:rPr>
              <a:t>Não há evidências de que esta carta foi enviada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p:txBody>
          <a:bodyPr/>
          <a:lstStyle/>
          <a:p>
            <a:r>
              <a:rPr lang="pt-BR" dirty="0"/>
              <a:t>Carta a Ludovico Sforza</a:t>
            </a:r>
          </a:p>
        </p:txBody>
      </p:sp>
      <p:pic>
        <p:nvPicPr>
          <p:cNvPr id="4" name="Picture 3" descr="Digitalizar0003.jpg"/>
          <p:cNvPicPr>
            <a:picLocks noChangeAspect="1"/>
          </p:cNvPicPr>
          <p:nvPr/>
        </p:nvPicPr>
        <p:blipFill>
          <a:blip r:embed="rId3" cstate="print">
            <a:lum bright="-20000" contrast="40000"/>
          </a:blip>
          <a:srcRect b="8489"/>
          <a:stretch>
            <a:fillRect/>
          </a:stretch>
        </p:blipFill>
        <p:spPr>
          <a:xfrm>
            <a:off x="659758" y="513604"/>
            <a:ext cx="4864086" cy="6076523"/>
          </a:xfrm>
          <a:prstGeom prst="rect">
            <a:avLst/>
          </a:prstGeom>
          <a:ln>
            <a:noFill/>
          </a:ln>
        </p:spPr>
      </p:pic>
      <p:sp>
        <p:nvSpPr>
          <p:cNvPr id="6" name="TextBox 5"/>
          <p:cNvSpPr txBox="1"/>
          <p:nvPr/>
        </p:nvSpPr>
        <p:spPr>
          <a:xfrm>
            <a:off x="5767529" y="2714620"/>
            <a:ext cx="2804999" cy="369332"/>
          </a:xfrm>
          <a:prstGeom prst="rect">
            <a:avLst/>
          </a:prstGeom>
          <a:noFill/>
        </p:spPr>
        <p:txBody>
          <a:bodyPr wrap="none" rtlCol="0">
            <a:spAutoFit/>
          </a:bodyPr>
          <a:lstStyle/>
          <a:p>
            <a:r>
              <a:rPr lang="pt-BR" b="1" i="1" dirty="0"/>
              <a:t>Codex </a:t>
            </a:r>
            <a:r>
              <a:rPr lang="pt-BR" b="1" i="1" dirty="0" err="1"/>
              <a:t>Atlanticus</a:t>
            </a:r>
            <a:r>
              <a:rPr lang="pt-BR" b="1" i="1" dirty="0"/>
              <a:t> f 391 r</a:t>
            </a:r>
          </a:p>
        </p:txBody>
      </p:sp>
      <p:sp>
        <p:nvSpPr>
          <p:cNvPr id="7" name="TextBox 6"/>
          <p:cNvSpPr txBox="1"/>
          <p:nvPr/>
        </p:nvSpPr>
        <p:spPr>
          <a:xfrm>
            <a:off x="5929322" y="3500438"/>
            <a:ext cx="2714644" cy="646331"/>
          </a:xfrm>
          <a:prstGeom prst="rect">
            <a:avLst/>
          </a:prstGeom>
          <a:noFill/>
        </p:spPr>
        <p:txBody>
          <a:bodyPr wrap="square" rtlCol="0">
            <a:spAutoFit/>
          </a:bodyPr>
          <a:lstStyle/>
          <a:p>
            <a:r>
              <a:rPr lang="pt-BR" b="1" dirty="0"/>
              <a:t>Um dos poucos com escrita não espelhada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pt-BR" sz="2400" dirty="0"/>
              <a:t>Quem foi </a:t>
            </a:r>
            <a:r>
              <a:rPr lang="pt-BR" sz="2400" dirty="0">
                <a:solidFill>
                  <a:srgbClr val="FF0000"/>
                </a:solidFill>
              </a:rPr>
              <a:t>LEONARDO</a:t>
            </a:r>
            <a:r>
              <a:rPr lang="pt-BR" sz="2400" dirty="0"/>
              <a:t> </a:t>
            </a:r>
            <a:r>
              <a:rPr lang="pt-PT" sz="2400" dirty="0"/>
              <a:t>di ser Piero </a:t>
            </a:r>
            <a:r>
              <a:rPr lang="pt-PT" sz="2400" dirty="0">
                <a:solidFill>
                  <a:srgbClr val="FF0000"/>
                </a:solidFill>
              </a:rPr>
              <a:t>da VINCI?</a:t>
            </a:r>
            <a:endParaRPr lang="pt-BR" sz="2400" dirty="0">
              <a:solidFill>
                <a:srgbClr val="FF0000"/>
              </a:solidFill>
            </a:endParaRPr>
          </a:p>
        </p:txBody>
      </p:sp>
      <p:sp>
        <p:nvSpPr>
          <p:cNvPr id="9219" name="Content Placeholder 2"/>
          <p:cNvSpPr>
            <a:spLocks noGrp="1"/>
          </p:cNvSpPr>
          <p:nvPr>
            <p:ph idx="1"/>
          </p:nvPr>
        </p:nvSpPr>
        <p:spPr>
          <a:xfrm>
            <a:off x="214282" y="1237067"/>
            <a:ext cx="8715436" cy="5220003"/>
          </a:xfrm>
          <a:solidFill>
            <a:schemeClr val="bg1"/>
          </a:solidFill>
        </p:spPr>
        <p:txBody>
          <a:bodyPr/>
          <a:lstStyle/>
          <a:p>
            <a:pPr marL="365125" indent="-365125" eaLnBrk="1" hangingPunct="1">
              <a:spcBef>
                <a:spcPct val="0"/>
              </a:spcBef>
            </a:pPr>
            <a:r>
              <a:rPr lang="pt-PT" sz="2200" b="1" dirty="0">
                <a:latin typeface="Arial" charset="0"/>
                <a:cs typeface="Times New Roman" pitchFamily="18" charset="0"/>
              </a:rPr>
              <a:t>Por ser </a:t>
            </a:r>
            <a:r>
              <a:rPr lang="pt-PT" sz="2200" b="1" i="1" dirty="0">
                <a:latin typeface="Arial" charset="0"/>
                <a:cs typeface="Times New Roman" pitchFamily="18" charset="0"/>
              </a:rPr>
              <a:t>“bastardo”  </a:t>
            </a:r>
            <a:r>
              <a:rPr lang="pt-PT" sz="2200" b="1" dirty="0">
                <a:latin typeface="Arial" charset="0"/>
                <a:cs typeface="Times New Roman" pitchFamily="18" charset="0"/>
              </a:rPr>
              <a:t>foi impedido de freqüentar Universidade e receber instrução formal</a:t>
            </a:r>
          </a:p>
          <a:p>
            <a:pPr marL="1000125" lvl="1" indent="-365125" algn="just" eaLnBrk="1" hangingPunct="1">
              <a:spcBef>
                <a:spcPct val="0"/>
              </a:spcBef>
            </a:pPr>
            <a:r>
              <a:rPr lang="pt-PT" sz="2000" b="1" dirty="0">
                <a:solidFill>
                  <a:srgbClr val="3333FF"/>
                </a:solidFill>
                <a:latin typeface="Arial" charset="0"/>
                <a:cs typeface="Times New Roman" pitchFamily="18" charset="0"/>
              </a:rPr>
              <a:t>Pai convenceu </a:t>
            </a:r>
            <a:r>
              <a:rPr lang="pt-PT" sz="2000" b="1" dirty="0">
                <a:latin typeface="Arial" charset="0"/>
                <a:cs typeface="Times New Roman" pitchFamily="18" charset="0"/>
              </a:rPr>
              <a:t>e </a:t>
            </a:r>
            <a:r>
              <a:rPr lang="pt-PT" sz="2000" b="1" i="1" dirty="0">
                <a:solidFill>
                  <a:srgbClr val="3333FF"/>
                </a:solidFill>
                <a:latin typeface="Arial" charset="0"/>
                <a:cs typeface="Times New Roman" pitchFamily="18" charset="0"/>
              </a:rPr>
              <a:t>pagou</a:t>
            </a:r>
            <a:r>
              <a:rPr lang="pt-PT" sz="2000" b="1" dirty="0">
                <a:latin typeface="Arial" charset="0"/>
                <a:cs typeface="Times New Roman" pitchFamily="18" charset="0"/>
              </a:rPr>
              <a:t> para ser aprendiz na </a:t>
            </a:r>
            <a:r>
              <a:rPr lang="pt-PT" sz="2000" b="1" i="1" dirty="0">
                <a:latin typeface="Arial" charset="0"/>
                <a:cs typeface="Times New Roman" pitchFamily="18" charset="0"/>
              </a:rPr>
              <a:t>“Bottega”</a:t>
            </a:r>
            <a:r>
              <a:rPr lang="pt-PT" sz="2000" b="1" dirty="0">
                <a:latin typeface="Arial" charset="0"/>
                <a:cs typeface="Times New Roman" pitchFamily="18" charset="0"/>
              </a:rPr>
              <a:t> de </a:t>
            </a:r>
            <a:r>
              <a:rPr lang="pt-PT" sz="2000" b="1" i="1" dirty="0">
                <a:solidFill>
                  <a:srgbClr val="3333FF"/>
                </a:solidFill>
                <a:latin typeface="Arial" charset="0"/>
                <a:cs typeface="Times New Roman" pitchFamily="18" charset="0"/>
              </a:rPr>
              <a:t>Verrochio</a:t>
            </a:r>
            <a:endParaRPr lang="pt-PT" sz="2000" b="1" dirty="0">
              <a:solidFill>
                <a:srgbClr val="3333FF"/>
              </a:solidFill>
              <a:latin typeface="Arial" charset="0"/>
              <a:cs typeface="Times New Roman" pitchFamily="18" charset="0"/>
            </a:endParaRPr>
          </a:p>
          <a:p>
            <a:pPr marL="365125" indent="-365125" eaLnBrk="1" hangingPunct="1">
              <a:spcBef>
                <a:spcPct val="0"/>
              </a:spcBef>
            </a:pPr>
            <a:r>
              <a:rPr lang="pt-PT" sz="2200" b="1" dirty="0">
                <a:latin typeface="Arial" charset="0"/>
                <a:cs typeface="Times New Roman" pitchFamily="18" charset="0"/>
              </a:rPr>
              <a:t>Teve infância infeliz</a:t>
            </a:r>
          </a:p>
          <a:p>
            <a:pPr marL="1000125" lvl="1" indent="-365125" algn="just" eaLnBrk="1" hangingPunct="1">
              <a:spcBef>
                <a:spcPct val="0"/>
              </a:spcBef>
            </a:pPr>
            <a:r>
              <a:rPr lang="pt-PT" sz="2000" b="1" dirty="0">
                <a:latin typeface="Arial" charset="0"/>
                <a:cs typeface="Times New Roman" pitchFamily="18" charset="0"/>
              </a:rPr>
              <a:t>Achava que era desprezado pela mãe, casada após o nascimento do Leonardo, e criava os seus meio irmãos</a:t>
            </a:r>
          </a:p>
          <a:p>
            <a:pPr marL="365125" indent="-365125" algn="just" eaLnBrk="1" hangingPunct="1">
              <a:spcBef>
                <a:spcPct val="0"/>
              </a:spcBef>
            </a:pPr>
            <a:r>
              <a:rPr lang="pt-PT" sz="2200" b="1" dirty="0">
                <a:latin typeface="Arial" charset="0"/>
                <a:cs typeface="Times New Roman" pitchFamily="18" charset="0"/>
              </a:rPr>
              <a:t>Freud em 1909 escreveu </a:t>
            </a:r>
            <a:r>
              <a:rPr lang="pt-PT" sz="2200" b="1" i="1" dirty="0">
                <a:solidFill>
                  <a:srgbClr val="0070C0"/>
                </a:solidFill>
                <a:latin typeface="Arial" charset="0"/>
                <a:cs typeface="Times New Roman" pitchFamily="18" charset="0"/>
              </a:rPr>
              <a:t>Uma Recordação da Infância de Leonardo da Vinci </a:t>
            </a:r>
            <a:r>
              <a:rPr lang="pt-PT" sz="1600" b="1" i="1" dirty="0">
                <a:latin typeface="Arial" charset="0"/>
                <a:cs typeface="Times New Roman" pitchFamily="18" charset="0"/>
              </a:rPr>
              <a:t>(“Ein Kindheitserinnerung des Leonardo da Vinci”) </a:t>
            </a:r>
            <a:r>
              <a:rPr lang="pt-PT" sz="2200" b="1" dirty="0">
                <a:latin typeface="Arial" charset="0"/>
                <a:cs typeface="Times New Roman" pitchFamily="18" charset="0"/>
              </a:rPr>
              <a:t>que mais tarde considerou a única coisa bonita escrita por ele</a:t>
            </a:r>
          </a:p>
          <a:p>
            <a:pPr marL="365125" indent="-365125" algn="just" eaLnBrk="1" hangingPunct="1">
              <a:spcBef>
                <a:spcPct val="0"/>
              </a:spcBef>
            </a:pPr>
            <a:endParaRPr lang="pt-PT" sz="2200" b="1" dirty="0">
              <a:latin typeface="Arial" charset="0"/>
              <a:cs typeface="Times New Roman" pitchFamily="18" charset="0"/>
            </a:endParaRPr>
          </a:p>
          <a:p>
            <a:pPr marL="365125" indent="-365125" eaLnBrk="1" hangingPunct="1">
              <a:spcBef>
                <a:spcPct val="0"/>
              </a:spcBef>
            </a:pPr>
            <a:r>
              <a:rPr lang="pt-BR" sz="2200" b="1" i="1" dirty="0">
                <a:solidFill>
                  <a:srgbClr val="FF0000"/>
                </a:solidFill>
                <a:latin typeface="Arial" charset="0"/>
                <a:cs typeface="Times New Roman" pitchFamily="18" charset="0"/>
              </a:rPr>
              <a:t>Não terminou e não entregou as encomendas</a:t>
            </a:r>
          </a:p>
          <a:p>
            <a:pPr marL="1000125" lvl="1" indent="-365125" algn="just" eaLnBrk="1" hangingPunct="1">
              <a:spcBef>
                <a:spcPct val="0"/>
              </a:spcBef>
            </a:pPr>
            <a:r>
              <a:rPr lang="pt-BR" sz="2000" b="1" dirty="0">
                <a:solidFill>
                  <a:srgbClr val="0033CC"/>
                </a:solidFill>
                <a:latin typeface="Arial" charset="0"/>
                <a:cs typeface="Times New Roman" pitchFamily="18" charset="0"/>
              </a:rPr>
              <a:t>Freud</a:t>
            </a:r>
            <a:r>
              <a:rPr lang="pt-BR" sz="2000" b="1" dirty="0">
                <a:latin typeface="Arial" charset="0"/>
                <a:cs typeface="Times New Roman" pitchFamily="18" charset="0"/>
              </a:rPr>
              <a:t> denominou de </a:t>
            </a:r>
            <a:r>
              <a:rPr lang="pt-BR" sz="2000" b="1" i="1" dirty="0">
                <a:solidFill>
                  <a:srgbClr val="FF0000"/>
                </a:solidFill>
                <a:latin typeface="Arial" charset="0"/>
                <a:cs typeface="Times New Roman" pitchFamily="18" charset="0"/>
              </a:rPr>
              <a:t>Complexo de Leonardo</a:t>
            </a:r>
            <a:r>
              <a:rPr lang="pt-BR" sz="2000" b="1" dirty="0">
                <a:latin typeface="Arial" charset="0"/>
                <a:cs typeface="Times New Roman" pitchFamily="18" charset="0"/>
              </a:rPr>
              <a:t>:</a:t>
            </a:r>
            <a:r>
              <a:rPr lang="pt-BR" sz="2000" b="1" dirty="0">
                <a:solidFill>
                  <a:srgbClr val="0070C0"/>
                </a:solidFill>
                <a:latin typeface="Arial" charset="0"/>
                <a:cs typeface="Times New Roman" pitchFamily="18" charset="0"/>
              </a:rPr>
              <a:t> </a:t>
            </a:r>
            <a:r>
              <a:rPr lang="pt-BR" sz="2000" b="1" i="1" dirty="0">
                <a:solidFill>
                  <a:srgbClr val="0033CC"/>
                </a:solidFill>
                <a:latin typeface="Arial" charset="0"/>
                <a:cs typeface="Times New Roman" pitchFamily="18" charset="0"/>
              </a:rPr>
              <a:t>c</a:t>
            </a:r>
            <a:r>
              <a:rPr lang="pt-BR" sz="2000" b="1" dirty="0">
                <a:solidFill>
                  <a:srgbClr val="0033CC"/>
                </a:solidFill>
                <a:latin typeface="Arial" charset="0"/>
                <a:cs typeface="Times New Roman" pitchFamily="18" charset="0"/>
              </a:rPr>
              <a:t>omeçar e não acabar</a:t>
            </a:r>
            <a:r>
              <a:rPr lang="pt-BR" sz="2000" b="1" dirty="0">
                <a:latin typeface="Arial" charset="0"/>
                <a:cs typeface="Times New Roman" pitchFamily="18" charset="0"/>
              </a:rPr>
              <a:t> devido (</a:t>
            </a:r>
            <a:r>
              <a:rPr lang="pt-BR" sz="2000" b="1" i="1" dirty="0">
                <a:solidFill>
                  <a:srgbClr val="FF0000"/>
                </a:solidFill>
                <a:latin typeface="Arial" charset="0"/>
                <a:cs typeface="Times New Roman" pitchFamily="18" charset="0"/>
              </a:rPr>
              <a:t>trauma</a:t>
            </a:r>
            <a:r>
              <a:rPr lang="pt-BR" sz="2000" b="1" dirty="0">
                <a:latin typeface="Arial" charset="0"/>
                <a:cs typeface="Times New Roman" pitchFamily="18" charset="0"/>
              </a:rPr>
              <a:t>) a </a:t>
            </a:r>
            <a:r>
              <a:rPr lang="pt-BR" sz="2000" b="1" i="1" dirty="0">
                <a:solidFill>
                  <a:srgbClr val="FF0000"/>
                </a:solidFill>
                <a:latin typeface="Arial" charset="0"/>
                <a:cs typeface="Times New Roman" pitchFamily="18" charset="0"/>
              </a:rPr>
              <a:t>infância infeliz</a:t>
            </a:r>
            <a:endParaRPr lang="pt-BR" sz="2000" b="1" dirty="0">
              <a:latin typeface="Arial" charset="0"/>
              <a:cs typeface="Times New Roman" pitchFamily="18" charset="0"/>
            </a:endParaRPr>
          </a:p>
          <a:p>
            <a:pPr marL="1000125" lvl="1" indent="-365125" algn="just" eaLnBrk="1" hangingPunct="1">
              <a:spcBef>
                <a:spcPct val="0"/>
              </a:spcBef>
            </a:pPr>
            <a:r>
              <a:rPr lang="pt-BR" sz="2000" b="1" dirty="0">
                <a:latin typeface="Arial" charset="0"/>
                <a:cs typeface="Times New Roman" pitchFamily="18" charset="0"/>
              </a:rPr>
              <a:t>Giorgio </a:t>
            </a:r>
            <a:r>
              <a:rPr lang="pt-BR" sz="2000" b="1" dirty="0">
                <a:solidFill>
                  <a:srgbClr val="0033CC"/>
                </a:solidFill>
                <a:latin typeface="Arial" charset="0"/>
                <a:cs typeface="Times New Roman" pitchFamily="18" charset="0"/>
              </a:rPr>
              <a:t>Vasari</a:t>
            </a:r>
            <a:r>
              <a:rPr lang="pt-BR" sz="2000" b="1" dirty="0">
                <a:latin typeface="Arial" charset="0"/>
                <a:cs typeface="Times New Roman" pitchFamily="18" charset="0"/>
              </a:rPr>
              <a:t> disse que isso se deve ao </a:t>
            </a:r>
            <a:r>
              <a:rPr lang="pt-BR" sz="2000" b="1" i="1" dirty="0">
                <a:solidFill>
                  <a:srgbClr val="FF0000"/>
                </a:solidFill>
                <a:latin typeface="Arial" charset="0"/>
                <a:cs typeface="Times New Roman" pitchFamily="18" charset="0"/>
              </a:rPr>
              <a:t>perfeccionismo obsessivo</a:t>
            </a:r>
            <a:r>
              <a:rPr lang="pt-BR" sz="2000" b="1" dirty="0">
                <a:latin typeface="Arial" charset="0"/>
                <a:cs typeface="Times New Roman" pitchFamily="18" charset="0"/>
              </a:rPr>
              <a:t> do Leonardo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21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19">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19">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2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bldLvl="3"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999979" y="1742"/>
            <a:ext cx="7009641" cy="571480"/>
          </a:xfrm>
        </p:spPr>
        <p:txBody>
          <a:bodyPr/>
          <a:lstStyle/>
          <a:p>
            <a:pPr eaLnBrk="1" hangingPunct="1"/>
            <a:r>
              <a:rPr lang="pt-BR" sz="2200" dirty="0"/>
              <a:t>Como pensava </a:t>
            </a:r>
            <a:r>
              <a:rPr lang="pt-BR" sz="2200" dirty="0">
                <a:solidFill>
                  <a:srgbClr val="FF0000"/>
                </a:solidFill>
              </a:rPr>
              <a:t>LEONARDO</a:t>
            </a:r>
            <a:r>
              <a:rPr lang="pt-BR" sz="2200" dirty="0"/>
              <a:t> </a:t>
            </a:r>
            <a:r>
              <a:rPr lang="pt-PT" sz="2200" dirty="0"/>
              <a:t>di ser Piero </a:t>
            </a:r>
            <a:r>
              <a:rPr lang="pt-PT" sz="2200" dirty="0">
                <a:solidFill>
                  <a:srgbClr val="FF0000"/>
                </a:solidFill>
              </a:rPr>
              <a:t>da VINCI?</a:t>
            </a:r>
            <a:endParaRPr lang="pt-BR" sz="2200" dirty="0"/>
          </a:p>
        </p:txBody>
      </p:sp>
      <p:sp>
        <p:nvSpPr>
          <p:cNvPr id="13315" name="TextBox 3"/>
          <p:cNvSpPr txBox="1">
            <a:spLocks noChangeArrowheads="1"/>
          </p:cNvSpPr>
          <p:nvPr/>
        </p:nvSpPr>
        <p:spPr bwMode="auto">
          <a:xfrm>
            <a:off x="285720" y="874455"/>
            <a:ext cx="8501063" cy="2554545"/>
          </a:xfrm>
          <a:prstGeom prst="rect">
            <a:avLst/>
          </a:prstGeom>
          <a:noFill/>
          <a:ln w="9525">
            <a:noFill/>
            <a:miter lim="800000"/>
            <a:headEnd/>
            <a:tailEnd/>
          </a:ln>
        </p:spPr>
        <p:txBody>
          <a:bodyPr>
            <a:spAutoFit/>
          </a:bodyPr>
          <a:lstStyle/>
          <a:p>
            <a:pPr marL="273050" lvl="1" algn="just" defTabSz="273050"/>
            <a:r>
              <a:rPr lang="pt-PT" sz="2800" b="1" dirty="0">
                <a:solidFill>
                  <a:srgbClr val="0070C0"/>
                </a:solidFill>
                <a:ea typeface="Times New Roman" pitchFamily="18" charset="0"/>
                <a:cs typeface="Arial" charset="0"/>
              </a:rPr>
              <a:t>Se você deseja obter </a:t>
            </a:r>
            <a:r>
              <a:rPr lang="pt-PT" sz="2800" b="1" dirty="0">
                <a:solidFill>
                  <a:srgbClr val="FF0000"/>
                </a:solidFill>
                <a:ea typeface="Times New Roman" pitchFamily="18" charset="0"/>
                <a:cs typeface="Arial" charset="0"/>
              </a:rPr>
              <a:t>conhecimento</a:t>
            </a:r>
            <a:r>
              <a:rPr lang="pt-PT" sz="2800" b="1" dirty="0">
                <a:solidFill>
                  <a:srgbClr val="0070C0"/>
                </a:solidFill>
                <a:ea typeface="Times New Roman" pitchFamily="18" charset="0"/>
                <a:cs typeface="Arial" charset="0"/>
              </a:rPr>
              <a:t> sobre as formas das coisas, comece com o detalhe e somente vá de um detalhe a outro quando  você tiver fixado o primeiro firmemente na sua memória e estiver bem </a:t>
            </a:r>
            <a:r>
              <a:rPr lang="pt-PT" sz="2800" b="1" dirty="0">
                <a:solidFill>
                  <a:srgbClr val="FF0000"/>
                </a:solidFill>
                <a:ea typeface="Times New Roman" pitchFamily="18" charset="0"/>
                <a:cs typeface="Arial" charset="0"/>
              </a:rPr>
              <a:t>familiarizado</a:t>
            </a:r>
            <a:r>
              <a:rPr lang="pt-PT" sz="2800" b="1" dirty="0">
                <a:solidFill>
                  <a:srgbClr val="0070C0"/>
                </a:solidFill>
                <a:ea typeface="Times New Roman" pitchFamily="18" charset="0"/>
                <a:cs typeface="Arial" charset="0"/>
              </a:rPr>
              <a:t> com ele</a:t>
            </a:r>
          </a:p>
          <a:p>
            <a:pPr marL="900113" algn="r" defTabSz="273050"/>
            <a:r>
              <a:rPr lang="pt-BR" sz="2000" b="1" i="1" dirty="0">
                <a:solidFill>
                  <a:srgbClr val="0070C0"/>
                </a:solidFill>
                <a:ea typeface="Times New Roman" pitchFamily="18" charset="0"/>
                <a:cs typeface="Arial" charset="0"/>
              </a:rPr>
              <a:t>Leonardo, Codex Trivulzianus</a:t>
            </a:r>
          </a:p>
        </p:txBody>
      </p:sp>
      <p:sp>
        <p:nvSpPr>
          <p:cNvPr id="166913" name="Rectangle 1"/>
          <p:cNvSpPr>
            <a:spLocks noChangeArrowheads="1"/>
          </p:cNvSpPr>
          <p:nvPr/>
        </p:nvSpPr>
        <p:spPr bwMode="auto">
          <a:xfrm>
            <a:off x="285720" y="3997961"/>
            <a:ext cx="8643998" cy="24314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49263" lvl="0" indent="-449263" algn="ctr"/>
            <a:r>
              <a:rPr kumimoji="0" lang="pt-BR" sz="2000" b="1" i="1" u="none" strike="noStrike" cap="none" normalizeH="0" baseline="0" dirty="0">
                <a:ln>
                  <a:noFill/>
                </a:ln>
                <a:effectLst/>
                <a:latin typeface="Arial" pitchFamily="34" charset="0"/>
                <a:ea typeface="Times New Roman" pitchFamily="18" charset="0"/>
                <a:cs typeface="Arial" pitchFamily="34" charset="0"/>
              </a:rPr>
              <a:t>Também escreveu:</a:t>
            </a:r>
          </a:p>
          <a:p>
            <a:pPr marL="449263" indent="-449263">
              <a:buFont typeface="Wingdings" pitchFamily="2" charset="2"/>
              <a:buChar char="v"/>
            </a:pPr>
            <a:r>
              <a:rPr lang="pt-BR" sz="2000" b="1" i="1" dirty="0">
                <a:latin typeface="Arial" pitchFamily="34" charset="0"/>
                <a:ea typeface="Times New Roman" pitchFamily="18" charset="0"/>
                <a:cs typeface="Arial" pitchFamily="34" charset="0"/>
              </a:rPr>
              <a:t>A ciência é o capitão e a prática é o soldado</a:t>
            </a:r>
            <a:endParaRPr lang="pt-BR" sz="2000" b="1" dirty="0">
              <a:latin typeface="Arial" pitchFamily="34" charset="0"/>
              <a:ea typeface="Times New Roman" pitchFamily="18" charset="0"/>
              <a:cs typeface="Arial" pitchFamily="34" charset="0"/>
            </a:endParaRPr>
          </a:p>
          <a:p>
            <a:pPr marL="449263" lvl="0" indent="-449263">
              <a:buFont typeface="Wingdings" pitchFamily="2" charset="2"/>
              <a:buChar char="v"/>
            </a:pPr>
            <a:r>
              <a:rPr kumimoji="0" lang="pt-BR" sz="2000" b="1" i="1" u="none" strike="noStrike" cap="none" normalizeH="0" baseline="0" dirty="0">
                <a:ln>
                  <a:noFill/>
                </a:ln>
                <a:effectLst/>
                <a:latin typeface="Arial" pitchFamily="34" charset="0"/>
                <a:ea typeface="Times New Roman" pitchFamily="18" charset="0"/>
                <a:cs typeface="Arial" pitchFamily="34" charset="0"/>
              </a:rPr>
              <a:t>Na Natureza, não há efeito sem causa, </a:t>
            </a:r>
            <a:r>
              <a:rPr lang="pt-BR" sz="2000" b="1" i="1" dirty="0">
                <a:latin typeface="Arial" pitchFamily="34" charset="0"/>
                <a:ea typeface="Times New Roman" pitchFamily="18" charset="0"/>
                <a:cs typeface="Arial" pitchFamily="34" charset="0"/>
              </a:rPr>
              <a:t>terás que fazer a experiência para compreender </a:t>
            </a:r>
            <a:r>
              <a:rPr kumimoji="0" lang="pt-BR" sz="2000" b="1" i="1" u="none" strike="noStrike" cap="none" normalizeH="0" baseline="0" dirty="0">
                <a:ln>
                  <a:noFill/>
                </a:ln>
                <a:effectLst/>
                <a:latin typeface="Arial" pitchFamily="34" charset="0"/>
                <a:ea typeface="Times New Roman" pitchFamily="18" charset="0"/>
                <a:cs typeface="Arial" pitchFamily="34" charset="0"/>
              </a:rPr>
              <a:t>a causa</a:t>
            </a:r>
            <a:endParaRPr kumimoji="0" lang="pt-BR" sz="2000" b="1" i="0" u="none" strike="noStrike" cap="none" normalizeH="0" baseline="0" dirty="0">
              <a:ln>
                <a:noFill/>
              </a:ln>
              <a:effectLst/>
              <a:latin typeface="Arial" pitchFamily="34" charset="0"/>
              <a:ea typeface="Times New Roman" pitchFamily="18" charset="0"/>
              <a:cs typeface="Arial" pitchFamily="34" charset="0"/>
            </a:endParaRPr>
          </a:p>
          <a:p>
            <a:pPr marL="449263" marR="0" lvl="0" indent="-449263" algn="l" defTabSz="914400" rtl="0" eaLnBrk="0" fontAlgn="base" latinLnBrk="0" hangingPunct="0">
              <a:lnSpc>
                <a:spcPct val="100000"/>
              </a:lnSpc>
              <a:spcBef>
                <a:spcPct val="0"/>
              </a:spcBef>
              <a:spcAft>
                <a:spcPct val="0"/>
              </a:spcAft>
              <a:buClrTx/>
              <a:buSzTx/>
              <a:buFont typeface="Wingdings" pitchFamily="2" charset="2"/>
              <a:buChar char="v"/>
              <a:tabLst/>
            </a:pPr>
            <a:r>
              <a:rPr kumimoji="0" lang="pt-BR" sz="2400" b="1" i="1" u="none" strike="noStrike" cap="none" normalizeH="0" baseline="0" dirty="0">
                <a:ln>
                  <a:noFill/>
                </a:ln>
                <a:solidFill>
                  <a:srgbClr val="0070C0"/>
                </a:solidFill>
                <a:effectLst/>
                <a:latin typeface="Arial" pitchFamily="34" charset="0"/>
                <a:ea typeface="Times New Roman" pitchFamily="18" charset="0"/>
                <a:cs typeface="Arial" pitchFamily="34" charset="0"/>
              </a:rPr>
              <a:t>Eu, Leonardo, um dia </a:t>
            </a:r>
            <a:r>
              <a:rPr kumimoji="0" lang="pt-BR" sz="2400" b="1" i="1" u="none" strike="noStrike" cap="none" normalizeH="0" baseline="0" dirty="0">
                <a:ln>
                  <a:noFill/>
                </a:ln>
                <a:solidFill>
                  <a:srgbClr val="FF0000"/>
                </a:solidFill>
                <a:effectLst/>
                <a:latin typeface="Arial" pitchFamily="34" charset="0"/>
                <a:ea typeface="Times New Roman" pitchFamily="18" charset="0"/>
                <a:cs typeface="Arial" pitchFamily="34" charset="0"/>
              </a:rPr>
              <a:t>hei</a:t>
            </a:r>
            <a:r>
              <a:rPr kumimoji="0" lang="pt-BR" sz="2400" b="1" i="1" u="none" strike="noStrike" cap="none" normalizeH="0" dirty="0">
                <a:ln>
                  <a:noFill/>
                </a:ln>
                <a:solidFill>
                  <a:srgbClr val="FF0000"/>
                </a:solidFill>
                <a:effectLst/>
                <a:latin typeface="Arial" pitchFamily="34" charset="0"/>
                <a:ea typeface="Times New Roman" pitchFamily="18" charset="0"/>
                <a:cs typeface="Arial" pitchFamily="34" charset="0"/>
              </a:rPr>
              <a:t> </a:t>
            </a:r>
            <a:r>
              <a:rPr kumimoji="0" lang="pt-BR" sz="2400" b="1" i="1" u="none" strike="noStrike" cap="none" normalizeH="0" baseline="0" dirty="0">
                <a:ln>
                  <a:noFill/>
                </a:ln>
                <a:solidFill>
                  <a:srgbClr val="FF0000"/>
                </a:solidFill>
                <a:effectLst/>
                <a:latin typeface="Arial" pitchFamily="34" charset="0"/>
                <a:ea typeface="Times New Roman" pitchFamily="18" charset="0"/>
                <a:cs typeface="Arial" pitchFamily="34" charset="0"/>
              </a:rPr>
              <a:t>de conhecer todas as coisas </a:t>
            </a:r>
            <a:r>
              <a:rPr kumimoji="0" lang="pt-BR" sz="2400" b="1" i="1" u="none" strike="noStrike" cap="none" normalizeH="0" baseline="0" dirty="0">
                <a:ln>
                  <a:noFill/>
                </a:ln>
                <a:solidFill>
                  <a:srgbClr val="0070C0"/>
                </a:solidFill>
                <a:effectLst/>
                <a:latin typeface="Arial" pitchFamily="34" charset="0"/>
                <a:ea typeface="Times New Roman" pitchFamily="18" charset="0"/>
                <a:cs typeface="Arial" pitchFamily="34" charset="0"/>
              </a:rPr>
              <a:t>e saber </a:t>
            </a:r>
            <a:r>
              <a:rPr lang="pt-BR" sz="2400" b="1" i="1" dirty="0">
                <a:solidFill>
                  <a:srgbClr val="FF0000"/>
                </a:solidFill>
                <a:latin typeface="Arial" pitchFamily="34" charset="0"/>
                <a:ea typeface="Times New Roman" pitchFamily="18" charset="0"/>
                <a:cs typeface="Arial" pitchFamily="34" charset="0"/>
              </a:rPr>
              <a:t>dominar todas as artes </a:t>
            </a:r>
            <a:r>
              <a:rPr kumimoji="0" lang="pt-BR" sz="2400" b="1" i="1" u="none" strike="noStrike" cap="none" normalizeH="0" baseline="0" dirty="0">
                <a:ln>
                  <a:noFill/>
                </a:ln>
                <a:solidFill>
                  <a:srgbClr val="0070C0"/>
                </a:solidFill>
                <a:effectLst/>
                <a:latin typeface="Arial" pitchFamily="34" charset="0"/>
                <a:ea typeface="Times New Roman" pitchFamily="18" charset="0"/>
                <a:cs typeface="Arial" pitchFamily="34" charset="0"/>
              </a:rPr>
              <a:t>que abrem ao homem os caminhos dos </a:t>
            </a:r>
            <a:r>
              <a:rPr lang="pt-BR" sz="2400" b="1" i="1" dirty="0">
                <a:solidFill>
                  <a:srgbClr val="FF0000"/>
                </a:solidFill>
                <a:latin typeface="Arial" pitchFamily="34" charset="0"/>
                <a:ea typeface="Times New Roman" pitchFamily="18" charset="0"/>
                <a:cs typeface="Arial" pitchFamily="34" charset="0"/>
              </a:rPr>
              <a:t>grandes segredos do Universo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400"/>
                                  </p:iterate>
                                  <p:childTnLst>
                                    <p:set>
                                      <p:cBhvr>
                                        <p:cTn id="6" dur="1" fill="hold">
                                          <p:stCondLst>
                                            <p:cond delay="0"/>
                                          </p:stCondLst>
                                        </p:cTn>
                                        <p:tgtEl>
                                          <p:spTgt spid="133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691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691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69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69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857224" y="785794"/>
            <a:ext cx="7286676" cy="5072098"/>
          </a:xfrm>
        </p:spPr>
        <p:txBody>
          <a:bodyPr/>
          <a:lstStyle/>
          <a:p>
            <a:pPr eaLnBrk="1" hangingPunct="1"/>
            <a:r>
              <a:rPr lang="pt-BR" sz="9600" dirty="0"/>
              <a:t>Legados e Leonardo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931816" y="1766"/>
            <a:ext cx="7125063" cy="857250"/>
          </a:xfrm>
        </p:spPr>
        <p:txBody>
          <a:bodyPr/>
          <a:lstStyle/>
          <a:p>
            <a:pPr eaLnBrk="1" hangingPunct="1"/>
            <a:r>
              <a:rPr lang="en-US" dirty="0">
                <a:cs typeface="Times New Roman" pitchFamily="18" charset="0"/>
              </a:rPr>
              <a:t>Codex Arundel - </a:t>
            </a:r>
            <a:r>
              <a:rPr lang="pt-BR" dirty="0">
                <a:cs typeface="Times New Roman" pitchFamily="18" charset="0"/>
              </a:rPr>
              <a:t>British Library</a:t>
            </a:r>
            <a:br>
              <a:rPr lang="pt-BR" dirty="0">
                <a:cs typeface="Times New Roman" pitchFamily="18" charset="0"/>
              </a:rPr>
            </a:br>
            <a:r>
              <a:rPr lang="pt-BR" dirty="0">
                <a:cs typeface="Times New Roman" pitchFamily="18" charset="0"/>
              </a:rPr>
              <a:t>(Londres)</a:t>
            </a:r>
            <a:endParaRPr lang="pt-BR" dirty="0"/>
          </a:p>
        </p:txBody>
      </p:sp>
      <p:sp>
        <p:nvSpPr>
          <p:cNvPr id="15363" name="Rectangle 2"/>
          <p:cNvSpPr>
            <a:spLocks noChangeArrowheads="1"/>
          </p:cNvSpPr>
          <p:nvPr/>
        </p:nvSpPr>
        <p:spPr bwMode="auto">
          <a:xfrm>
            <a:off x="3786188" y="1619250"/>
            <a:ext cx="5072062" cy="4524375"/>
          </a:xfrm>
          <a:prstGeom prst="rect">
            <a:avLst/>
          </a:prstGeom>
          <a:noFill/>
          <a:ln w="9525">
            <a:noFill/>
            <a:miter lim="800000"/>
            <a:headEnd/>
            <a:tailEnd/>
          </a:ln>
        </p:spPr>
        <p:txBody>
          <a:bodyPr>
            <a:spAutoFit/>
          </a:bodyPr>
          <a:lstStyle/>
          <a:p>
            <a:pPr marL="355600" indent="-355600">
              <a:buFont typeface="Wingdings" pitchFamily="2" charset="2"/>
              <a:buChar char="v"/>
            </a:pPr>
            <a:r>
              <a:rPr lang="pt-BR" sz="2400" dirty="0">
                <a:cs typeface="Times New Roman" pitchFamily="18" charset="0"/>
              </a:rPr>
              <a:t>Encadernação com capa de couro contendo 238 páginas de vários tamanhos retirados de outros manuscritos</a:t>
            </a:r>
          </a:p>
          <a:p>
            <a:pPr marL="355600" indent="-355600">
              <a:buFont typeface="Wingdings" pitchFamily="2" charset="2"/>
              <a:buChar char="v"/>
            </a:pPr>
            <a:r>
              <a:rPr lang="pt-BR" sz="2400" dirty="0">
                <a:cs typeface="Times New Roman" pitchFamily="18" charset="0"/>
              </a:rPr>
              <a:t>A coleção trata de inúmeros assuntos incluindo estudos de </a:t>
            </a:r>
            <a:r>
              <a:rPr lang="pt-BR" sz="2400" dirty="0">
                <a:solidFill>
                  <a:srgbClr val="0070C0"/>
                </a:solidFill>
                <a:cs typeface="Times New Roman" pitchFamily="18" charset="0"/>
              </a:rPr>
              <a:t>geometria</a:t>
            </a:r>
            <a:r>
              <a:rPr lang="pt-BR" sz="2400" dirty="0">
                <a:cs typeface="Times New Roman" pitchFamily="18" charset="0"/>
              </a:rPr>
              <a:t>, </a:t>
            </a:r>
            <a:r>
              <a:rPr lang="pt-BR" sz="2400" dirty="0">
                <a:solidFill>
                  <a:srgbClr val="0070C0"/>
                </a:solidFill>
                <a:cs typeface="Times New Roman" pitchFamily="18" charset="0"/>
              </a:rPr>
              <a:t>peso</a:t>
            </a:r>
            <a:r>
              <a:rPr lang="pt-BR" sz="2400" dirty="0">
                <a:cs typeface="Times New Roman" pitchFamily="18" charset="0"/>
              </a:rPr>
              <a:t> e </a:t>
            </a:r>
            <a:r>
              <a:rPr lang="pt-BR" sz="2400" dirty="0">
                <a:solidFill>
                  <a:srgbClr val="0070C0"/>
                </a:solidFill>
                <a:cs typeface="Times New Roman" pitchFamily="18" charset="0"/>
              </a:rPr>
              <a:t>arquitetura</a:t>
            </a:r>
          </a:p>
          <a:p>
            <a:pPr marL="355600" indent="-355600">
              <a:buFont typeface="Wingdings" pitchFamily="2" charset="2"/>
              <a:buChar char="v"/>
            </a:pPr>
            <a:r>
              <a:rPr lang="pt-BR" sz="2400" dirty="0">
                <a:cs typeface="Times New Roman" pitchFamily="18" charset="0"/>
              </a:rPr>
              <a:t>São notas  e cartas relativas à residência do rei François I em Romarantin (França)</a:t>
            </a:r>
          </a:p>
          <a:p>
            <a:pPr marL="355600" indent="-355600">
              <a:buFont typeface="Wingdings" pitchFamily="2" charset="2"/>
              <a:buChar char="v"/>
            </a:pPr>
            <a:r>
              <a:rPr lang="pt-BR" sz="2400" dirty="0">
                <a:cs typeface="Times New Roman" pitchFamily="18" charset="0"/>
              </a:rPr>
              <a:t>Maioria das páginas do período entre </a:t>
            </a:r>
            <a:r>
              <a:rPr lang="pt-BR" sz="2400" dirty="0">
                <a:solidFill>
                  <a:srgbClr val="0070C0"/>
                </a:solidFill>
                <a:cs typeface="Times New Roman" pitchFamily="18" charset="0"/>
              </a:rPr>
              <a:t>1480 e1518</a:t>
            </a:r>
            <a:endParaRPr lang="pt-BR" sz="2400" dirty="0">
              <a:cs typeface="Times New Roman" pitchFamily="18" charset="0"/>
            </a:endParaRPr>
          </a:p>
        </p:txBody>
      </p:sp>
      <p:pic>
        <p:nvPicPr>
          <p:cNvPr id="15364" name="Picture 3" descr="http://www.museoscienza.org/english/leonardo/img/codicearundel_sm.jpg">
            <a:hlinkClick r:id="rId3"/>
          </p:cNvPr>
          <p:cNvPicPr>
            <a:picLocks noChangeAspect="1" noChangeArrowheads="1"/>
          </p:cNvPicPr>
          <p:nvPr/>
        </p:nvPicPr>
        <p:blipFill>
          <a:blip r:embed="rId4" cstate="print">
            <a:lum bright="-10000" contrast="40000"/>
          </a:blip>
          <a:srcRect b="2614"/>
          <a:stretch>
            <a:fillRect/>
          </a:stretch>
        </p:blipFill>
        <p:spPr bwMode="auto">
          <a:xfrm>
            <a:off x="214313" y="1357313"/>
            <a:ext cx="3336925" cy="5043487"/>
          </a:xfrm>
          <a:prstGeom prst="rect">
            <a:avLst/>
          </a:prstGeom>
          <a:noFill/>
          <a:ln w="9525">
            <a:solidFill>
              <a:schemeClr val="tx1"/>
            </a:solid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02812" y="-1584"/>
            <a:ext cx="7072337" cy="928687"/>
          </a:xfrm>
        </p:spPr>
        <p:txBody>
          <a:bodyPr/>
          <a:lstStyle/>
          <a:p>
            <a:pPr eaLnBrk="1" hangingPunct="1"/>
            <a:r>
              <a:rPr lang="pt-BR" sz="2600" dirty="0" err="1"/>
              <a:t>Codex</a:t>
            </a:r>
            <a:r>
              <a:rPr lang="pt-BR" sz="2600" dirty="0"/>
              <a:t> </a:t>
            </a:r>
            <a:r>
              <a:rPr lang="pt-BR" sz="2600" dirty="0" err="1"/>
              <a:t>Atlanticus</a:t>
            </a:r>
            <a:r>
              <a:rPr lang="pt-BR" sz="2600" dirty="0"/>
              <a:t> – Biblioteca </a:t>
            </a:r>
            <a:r>
              <a:rPr lang="pt-BR" sz="2600" dirty="0" err="1"/>
              <a:t>Ambrosiana</a:t>
            </a:r>
            <a:br>
              <a:rPr lang="pt-BR" sz="2600" dirty="0"/>
            </a:br>
            <a:r>
              <a:rPr lang="pt-BR" sz="2600" dirty="0"/>
              <a:t>(Milão)</a:t>
            </a:r>
          </a:p>
        </p:txBody>
      </p:sp>
      <p:pic>
        <p:nvPicPr>
          <p:cNvPr id="16387" name="Picture 4" descr="http://www.museoscienza.org/english/leonardo/img/codiceatlantico_sm.jpg">
            <a:hlinkClick r:id="rId3"/>
          </p:cNvPr>
          <p:cNvPicPr>
            <a:picLocks noChangeAspect="1" noChangeArrowheads="1"/>
          </p:cNvPicPr>
          <p:nvPr/>
        </p:nvPicPr>
        <p:blipFill>
          <a:blip r:embed="rId4" cstate="print">
            <a:lum contrast="40000"/>
          </a:blip>
          <a:srcRect l="4443" r="1"/>
          <a:stretch>
            <a:fillRect/>
          </a:stretch>
        </p:blipFill>
        <p:spPr bwMode="auto">
          <a:xfrm>
            <a:off x="71406" y="1285860"/>
            <a:ext cx="3071834" cy="4929207"/>
          </a:xfrm>
          <a:prstGeom prst="rect">
            <a:avLst/>
          </a:prstGeom>
          <a:noFill/>
          <a:ln w="9525">
            <a:solidFill>
              <a:schemeClr val="tx1"/>
            </a:solidFill>
            <a:miter lim="800000"/>
            <a:headEnd/>
            <a:tailEnd/>
          </a:ln>
        </p:spPr>
      </p:pic>
      <p:sp>
        <p:nvSpPr>
          <p:cNvPr id="16388" name="Rectangle 5"/>
          <p:cNvSpPr>
            <a:spLocks noChangeArrowheads="1"/>
          </p:cNvSpPr>
          <p:nvPr/>
        </p:nvSpPr>
        <p:spPr bwMode="auto">
          <a:xfrm>
            <a:off x="3286116" y="1238250"/>
            <a:ext cx="5643602" cy="4894263"/>
          </a:xfrm>
          <a:prstGeom prst="rect">
            <a:avLst/>
          </a:prstGeom>
          <a:noFill/>
          <a:ln w="9525">
            <a:noFill/>
            <a:miter lim="800000"/>
            <a:headEnd/>
            <a:tailEnd/>
          </a:ln>
        </p:spPr>
        <p:txBody>
          <a:bodyPr wrap="square">
            <a:spAutoFit/>
          </a:bodyPr>
          <a:lstStyle/>
          <a:p>
            <a:pPr marL="355600" indent="-355600">
              <a:buFont typeface="Wingdings" pitchFamily="2" charset="2"/>
              <a:buChar char="v"/>
            </a:pPr>
            <a:r>
              <a:rPr lang="pt-BR" sz="2400" dirty="0">
                <a:cs typeface="Times New Roman" pitchFamily="18" charset="0"/>
              </a:rPr>
              <a:t>12 volumes com capa de couro com 1.119 fls. criado no fim do séc. XVI pelo escultor Pompeo Leoni, numa operação desastrosa que separou todos os </a:t>
            </a:r>
            <a:r>
              <a:rPr lang="pt-BR" sz="2400" dirty="0">
                <a:solidFill>
                  <a:srgbClr val="0070C0"/>
                </a:solidFill>
                <a:cs typeface="Times New Roman" pitchFamily="18" charset="0"/>
              </a:rPr>
              <a:t>desenhos científicos</a:t>
            </a:r>
            <a:r>
              <a:rPr lang="pt-BR" sz="2400" dirty="0">
                <a:cs typeface="Times New Roman" pitchFamily="18" charset="0"/>
              </a:rPr>
              <a:t>, </a:t>
            </a:r>
            <a:r>
              <a:rPr lang="pt-BR" sz="2400" dirty="0">
                <a:solidFill>
                  <a:srgbClr val="0070C0"/>
                </a:solidFill>
                <a:cs typeface="Times New Roman" pitchFamily="18" charset="0"/>
              </a:rPr>
              <a:t>naturalistas</a:t>
            </a:r>
            <a:r>
              <a:rPr lang="pt-BR" sz="2400" dirty="0">
                <a:cs typeface="Times New Roman" pitchFamily="18" charset="0"/>
              </a:rPr>
              <a:t> e </a:t>
            </a:r>
            <a:r>
              <a:rPr lang="pt-BR" sz="2400" dirty="0">
                <a:solidFill>
                  <a:srgbClr val="0070C0"/>
                </a:solidFill>
                <a:cs typeface="Times New Roman" pitchFamily="18" charset="0"/>
              </a:rPr>
              <a:t>anatômicos</a:t>
            </a:r>
            <a:r>
              <a:rPr lang="pt-BR" sz="2400" dirty="0">
                <a:cs typeface="Times New Roman" pitchFamily="18" charset="0"/>
              </a:rPr>
              <a:t> que hoje é parte da </a:t>
            </a:r>
            <a:r>
              <a:rPr lang="pt-BR" sz="2400" i="1" dirty="0">
                <a:cs typeface="Times New Roman" pitchFamily="18" charset="0"/>
              </a:rPr>
              <a:t>Coleção Real de Windsor</a:t>
            </a:r>
          </a:p>
          <a:p>
            <a:pPr marL="355600" indent="-355600">
              <a:buFont typeface="Wingdings" pitchFamily="2" charset="2"/>
              <a:buChar char="v"/>
            </a:pPr>
            <a:r>
              <a:rPr lang="pt-BR" sz="2400" dirty="0">
                <a:cs typeface="Times New Roman" pitchFamily="18" charset="0"/>
              </a:rPr>
              <a:t>Inúmeros desenhos tratando de vários assuntos incluindo </a:t>
            </a:r>
            <a:r>
              <a:rPr lang="pt-BR" sz="2400" dirty="0">
                <a:solidFill>
                  <a:srgbClr val="0070C0"/>
                </a:solidFill>
                <a:cs typeface="Times New Roman" pitchFamily="18" charset="0"/>
              </a:rPr>
              <a:t>matemática,</a:t>
            </a:r>
            <a:r>
              <a:rPr lang="pt-BR" sz="2400" dirty="0">
                <a:cs typeface="Times New Roman" pitchFamily="18" charset="0"/>
              </a:rPr>
              <a:t> </a:t>
            </a:r>
            <a:r>
              <a:rPr lang="pt-BR" sz="2400" dirty="0">
                <a:solidFill>
                  <a:srgbClr val="0070C0"/>
                </a:solidFill>
                <a:cs typeface="Times New Roman" pitchFamily="18" charset="0"/>
              </a:rPr>
              <a:t>geometria</a:t>
            </a:r>
            <a:r>
              <a:rPr lang="pt-BR" sz="2400" dirty="0">
                <a:cs typeface="Times New Roman" pitchFamily="18" charset="0"/>
              </a:rPr>
              <a:t>, </a:t>
            </a:r>
            <a:r>
              <a:rPr lang="pt-BR" sz="2400" dirty="0">
                <a:solidFill>
                  <a:srgbClr val="0070C0"/>
                </a:solidFill>
                <a:cs typeface="Times New Roman" pitchFamily="18" charset="0"/>
              </a:rPr>
              <a:t>astronomia</a:t>
            </a:r>
            <a:r>
              <a:rPr lang="pt-BR" sz="2400" dirty="0">
                <a:cs typeface="Times New Roman" pitchFamily="18" charset="0"/>
              </a:rPr>
              <a:t>, </a:t>
            </a:r>
            <a:r>
              <a:rPr lang="pt-BR" sz="2400" dirty="0">
                <a:solidFill>
                  <a:srgbClr val="0070C0"/>
                </a:solidFill>
                <a:cs typeface="Times New Roman" pitchFamily="18" charset="0"/>
              </a:rPr>
              <a:t>botânica</a:t>
            </a:r>
            <a:r>
              <a:rPr lang="pt-BR" sz="2400" dirty="0">
                <a:cs typeface="Times New Roman" pitchFamily="18" charset="0"/>
              </a:rPr>
              <a:t>, </a:t>
            </a:r>
            <a:r>
              <a:rPr lang="pt-BR" sz="2400" dirty="0">
                <a:solidFill>
                  <a:srgbClr val="0070C0"/>
                </a:solidFill>
                <a:cs typeface="Times New Roman" pitchFamily="18" charset="0"/>
              </a:rPr>
              <a:t>zoologia</a:t>
            </a:r>
            <a:r>
              <a:rPr lang="pt-BR" sz="2400" dirty="0">
                <a:cs typeface="Times New Roman" pitchFamily="18" charset="0"/>
              </a:rPr>
              <a:t> e </a:t>
            </a:r>
            <a:r>
              <a:rPr lang="pt-BR" sz="2400" dirty="0">
                <a:solidFill>
                  <a:srgbClr val="0070C0"/>
                </a:solidFill>
                <a:cs typeface="Times New Roman" pitchFamily="18" charset="0"/>
              </a:rPr>
              <a:t>artes militares</a:t>
            </a:r>
          </a:p>
          <a:p>
            <a:pPr marL="355600" indent="-355600">
              <a:buFont typeface="Wingdings" pitchFamily="2" charset="2"/>
              <a:buChar char="v"/>
            </a:pPr>
            <a:r>
              <a:rPr lang="pt-BR" sz="2400" dirty="0">
                <a:cs typeface="Times New Roman" pitchFamily="18" charset="0"/>
              </a:rPr>
              <a:t>Maioria dos documentos do período entre </a:t>
            </a:r>
            <a:r>
              <a:rPr lang="pt-BR" sz="2400" dirty="0">
                <a:solidFill>
                  <a:srgbClr val="0070C0"/>
                </a:solidFill>
                <a:cs typeface="Times New Roman" pitchFamily="18" charset="0"/>
              </a:rPr>
              <a:t>1480 e 1518</a:t>
            </a:r>
            <a:endParaRPr lang="pt-BR" sz="2400" dirty="0">
              <a:cs typeface="Times New Roman"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949234" y="6122"/>
            <a:ext cx="7107646" cy="1000125"/>
          </a:xfrm>
        </p:spPr>
        <p:txBody>
          <a:bodyPr/>
          <a:lstStyle/>
          <a:p>
            <a:pPr eaLnBrk="1" hangingPunct="1"/>
            <a:r>
              <a:rPr lang="pt-BR" sz="2600" dirty="0" err="1"/>
              <a:t>Codex</a:t>
            </a:r>
            <a:r>
              <a:rPr lang="pt-BR" sz="2600" dirty="0"/>
              <a:t> </a:t>
            </a:r>
            <a:r>
              <a:rPr lang="pt-BR" sz="2600" dirty="0" err="1"/>
              <a:t>Trivulzianus</a:t>
            </a:r>
            <a:r>
              <a:rPr lang="pt-BR" sz="2600" dirty="0"/>
              <a:t> – Biblioteca </a:t>
            </a:r>
            <a:r>
              <a:rPr lang="pt-BR" sz="2600" dirty="0" err="1"/>
              <a:t>Trivulziana</a:t>
            </a:r>
            <a:br>
              <a:rPr lang="pt-BR" sz="2600" dirty="0"/>
            </a:br>
            <a:r>
              <a:rPr lang="pt-BR" sz="2600" dirty="0"/>
              <a:t>Castelo </a:t>
            </a:r>
            <a:r>
              <a:rPr lang="pt-BR" sz="2600" dirty="0" err="1"/>
              <a:t>Sforzesco</a:t>
            </a:r>
            <a:r>
              <a:rPr lang="pt-BR" sz="2600" dirty="0"/>
              <a:t> (Milão)</a:t>
            </a:r>
          </a:p>
        </p:txBody>
      </p:sp>
      <p:sp>
        <p:nvSpPr>
          <p:cNvPr id="17411" name="Rectangle 2"/>
          <p:cNvSpPr>
            <a:spLocks noChangeArrowheads="1"/>
          </p:cNvSpPr>
          <p:nvPr/>
        </p:nvSpPr>
        <p:spPr bwMode="auto">
          <a:xfrm>
            <a:off x="3643306" y="1714488"/>
            <a:ext cx="5214938" cy="4222694"/>
          </a:xfrm>
          <a:prstGeom prst="rect">
            <a:avLst/>
          </a:prstGeom>
          <a:noFill/>
          <a:ln w="9525">
            <a:noFill/>
            <a:miter lim="800000"/>
            <a:headEnd/>
            <a:tailEnd/>
          </a:ln>
        </p:spPr>
        <p:txBody>
          <a:bodyPr>
            <a:spAutoFit/>
          </a:bodyPr>
          <a:lstStyle/>
          <a:p>
            <a:pPr marL="273050" indent="-273050">
              <a:lnSpc>
                <a:spcPct val="115000"/>
              </a:lnSpc>
              <a:spcAft>
                <a:spcPts val="1200"/>
              </a:spcAft>
              <a:buFont typeface="Wingdings" pitchFamily="2" charset="2"/>
              <a:buChar char="v"/>
            </a:pPr>
            <a:r>
              <a:rPr lang="pt-BR" sz="2400" dirty="0">
                <a:cs typeface="Times New Roman" pitchFamily="18" charset="0"/>
              </a:rPr>
              <a:t>55 folhas </a:t>
            </a:r>
            <a:r>
              <a:rPr lang="en-US" sz="2400" dirty="0">
                <a:cs typeface="Times New Roman" pitchFamily="18" charset="0"/>
              </a:rPr>
              <a:t>(20,5 x 14 cm</a:t>
            </a:r>
            <a:r>
              <a:rPr lang="en-US" sz="2400" baseline="30000" dirty="0">
                <a:cs typeface="Times New Roman" pitchFamily="18" charset="0"/>
              </a:rPr>
              <a:t>2</a:t>
            </a:r>
            <a:r>
              <a:rPr lang="en-US" sz="2400" dirty="0">
                <a:cs typeface="Times New Roman" pitchFamily="18" charset="0"/>
              </a:rPr>
              <a:t>) com 62 </a:t>
            </a:r>
            <a:r>
              <a:rPr lang="pt-BR" sz="2400" dirty="0">
                <a:cs typeface="Times New Roman" pitchFamily="18" charset="0"/>
              </a:rPr>
              <a:t>originais</a:t>
            </a:r>
          </a:p>
          <a:p>
            <a:pPr marL="273050" indent="-273050">
              <a:lnSpc>
                <a:spcPct val="115000"/>
              </a:lnSpc>
              <a:spcAft>
                <a:spcPts val="1200"/>
              </a:spcAft>
              <a:buFont typeface="Wingdings" pitchFamily="2" charset="2"/>
              <a:buChar char="v"/>
            </a:pPr>
            <a:r>
              <a:rPr lang="pt-BR" sz="2400" dirty="0">
                <a:cs typeface="Times New Roman" pitchFamily="18" charset="0"/>
              </a:rPr>
              <a:t>Além dos estudos de </a:t>
            </a:r>
            <a:r>
              <a:rPr lang="pt-BR" sz="2400" dirty="0">
                <a:solidFill>
                  <a:srgbClr val="0070C0"/>
                </a:solidFill>
                <a:cs typeface="Times New Roman" pitchFamily="18" charset="0"/>
              </a:rPr>
              <a:t>arquitetura</a:t>
            </a:r>
            <a:r>
              <a:rPr lang="pt-BR" sz="2400" dirty="0">
                <a:cs typeface="Times New Roman" pitchFamily="18" charset="0"/>
              </a:rPr>
              <a:t> e temas religiosos contém inúmeras páginas atestando auto-aprendizagem do Leonardo em </a:t>
            </a:r>
            <a:r>
              <a:rPr lang="pt-BR" sz="2400" dirty="0">
                <a:solidFill>
                  <a:srgbClr val="0070C0"/>
                </a:solidFill>
                <a:cs typeface="Times New Roman" pitchFamily="18" charset="0"/>
              </a:rPr>
              <a:t>literatura</a:t>
            </a:r>
          </a:p>
          <a:p>
            <a:pPr marL="273050" indent="-273050">
              <a:lnSpc>
                <a:spcPct val="115000"/>
              </a:lnSpc>
              <a:spcAft>
                <a:spcPts val="1200"/>
              </a:spcAft>
              <a:buFont typeface="Wingdings" pitchFamily="2" charset="2"/>
              <a:buChar char="v"/>
            </a:pPr>
            <a:r>
              <a:rPr lang="pt-BR" sz="2400" dirty="0">
                <a:cs typeface="Times New Roman" pitchFamily="18" charset="0"/>
              </a:rPr>
              <a:t>Maioria do período entre </a:t>
            </a:r>
            <a:r>
              <a:rPr lang="pt-BR" sz="2400" dirty="0">
                <a:solidFill>
                  <a:srgbClr val="0070C0"/>
                </a:solidFill>
                <a:cs typeface="Times New Roman" pitchFamily="18" charset="0"/>
              </a:rPr>
              <a:t>1487 e 1490</a:t>
            </a:r>
            <a:endParaRPr lang="pt-BR" sz="2400" b="1" dirty="0">
              <a:solidFill>
                <a:srgbClr val="0070C0"/>
              </a:solidFill>
              <a:latin typeface="Tahoma" pitchFamily="34" charset="0"/>
              <a:ea typeface="Calibri" pitchFamily="34" charset="0"/>
              <a:cs typeface="Calibri" pitchFamily="34" charset="0"/>
            </a:endParaRPr>
          </a:p>
        </p:txBody>
      </p:sp>
      <p:pic>
        <p:nvPicPr>
          <p:cNvPr id="17412" name="Picture 5" descr="http://www.museoscienza.org/english/leonardo/img/codicetrivulziano_sm.jpg">
            <a:hlinkClick r:id="rId3"/>
          </p:cNvPr>
          <p:cNvPicPr>
            <a:picLocks noChangeAspect="1" noChangeArrowheads="1"/>
          </p:cNvPicPr>
          <p:nvPr/>
        </p:nvPicPr>
        <p:blipFill>
          <a:blip r:embed="rId4" cstate="print">
            <a:lum bright="-20000" contrast="40000"/>
          </a:blip>
          <a:srcRect/>
          <a:stretch>
            <a:fillRect/>
          </a:stretch>
        </p:blipFill>
        <p:spPr bwMode="auto">
          <a:xfrm>
            <a:off x="205937" y="1173576"/>
            <a:ext cx="3428993" cy="5166680"/>
          </a:xfrm>
          <a:prstGeom prst="rect">
            <a:avLst/>
          </a:prstGeom>
          <a:noFill/>
          <a:ln w="9525">
            <a:solidFill>
              <a:schemeClr val="tx1"/>
            </a:solid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Quem foi realmente Catarina?</a:t>
            </a:r>
          </a:p>
        </p:txBody>
      </p:sp>
      <p:sp>
        <p:nvSpPr>
          <p:cNvPr id="4" name="Rectangle 3"/>
          <p:cNvSpPr/>
          <p:nvPr/>
        </p:nvSpPr>
        <p:spPr>
          <a:xfrm>
            <a:off x="1785918" y="1192397"/>
            <a:ext cx="5857916" cy="1323439"/>
          </a:xfrm>
          <a:prstGeom prst="rect">
            <a:avLst/>
          </a:prstGeom>
        </p:spPr>
        <p:txBody>
          <a:bodyPr wrap="square">
            <a:spAutoFit/>
          </a:bodyPr>
          <a:lstStyle/>
          <a:p>
            <a:r>
              <a:rPr lang="pt-BR" sz="1600" dirty="0"/>
              <a:t>Luigi </a:t>
            </a:r>
            <a:r>
              <a:rPr lang="pt-BR" sz="2000" b="1" dirty="0" err="1">
                <a:solidFill>
                  <a:srgbClr val="0033CC"/>
                </a:solidFill>
              </a:rPr>
              <a:t>Capasso</a:t>
            </a:r>
            <a:r>
              <a:rPr lang="pt-BR" sz="2000" b="1" dirty="0"/>
              <a:t> (</a:t>
            </a:r>
            <a:r>
              <a:rPr lang="pt-BR" sz="1600" b="1" dirty="0"/>
              <a:t>28/10/2006) </a:t>
            </a:r>
            <a:r>
              <a:rPr lang="pt-BR" sz="2000" b="1" dirty="0"/>
              <a:t>- antropólogo U. </a:t>
            </a:r>
            <a:r>
              <a:rPr lang="pt-BR" sz="2000" b="1" dirty="0" err="1"/>
              <a:t>Chieti</a:t>
            </a:r>
            <a:endParaRPr lang="pt-BR" sz="2000" b="1" dirty="0"/>
          </a:p>
          <a:p>
            <a:pPr marL="358775" indent="-358775">
              <a:buFont typeface="Wingdings" pitchFamily="2" charset="2"/>
              <a:buChar char="Ø"/>
            </a:pPr>
            <a:r>
              <a:rPr lang="pt-BR" sz="2000" b="1" dirty="0"/>
              <a:t>&gt;200 fragmentos de </a:t>
            </a:r>
            <a:r>
              <a:rPr lang="pt-BR" sz="2000" b="1" dirty="0">
                <a:solidFill>
                  <a:srgbClr val="0033CC"/>
                </a:solidFill>
              </a:rPr>
              <a:t>impressões digitais</a:t>
            </a:r>
          </a:p>
          <a:p>
            <a:pPr marL="358775" indent="-358775">
              <a:buFont typeface="Wingdings" pitchFamily="2" charset="2"/>
              <a:buChar char="Ø"/>
            </a:pPr>
            <a:r>
              <a:rPr lang="pt-BR" sz="2000" b="1" dirty="0"/>
              <a:t>Digital completo - </a:t>
            </a:r>
            <a:r>
              <a:rPr lang="pt-BR" sz="2000" b="1" i="1" dirty="0"/>
              <a:t>Dama com um Arminho</a:t>
            </a:r>
            <a:r>
              <a:rPr lang="pt-BR" sz="2000" b="1" dirty="0"/>
              <a:t> </a:t>
            </a:r>
          </a:p>
          <a:p>
            <a:pPr marL="358775" indent="-358775">
              <a:buFont typeface="Wingdings" pitchFamily="2" charset="2"/>
              <a:buChar char="Ø"/>
            </a:pPr>
            <a:r>
              <a:rPr lang="pt-BR" sz="2000" b="1" dirty="0"/>
              <a:t>Leonardo da Vinci tem </a:t>
            </a:r>
            <a:r>
              <a:rPr lang="pt-BR" sz="2000" b="1" dirty="0">
                <a:solidFill>
                  <a:srgbClr val="0033CC"/>
                </a:solidFill>
              </a:rPr>
              <a:t>origem árabe</a:t>
            </a:r>
          </a:p>
        </p:txBody>
      </p:sp>
      <p:grpSp>
        <p:nvGrpSpPr>
          <p:cNvPr id="10" name="Group 9"/>
          <p:cNvGrpSpPr/>
          <p:nvPr/>
        </p:nvGrpSpPr>
        <p:grpSpPr>
          <a:xfrm>
            <a:off x="142844" y="1214422"/>
            <a:ext cx="8786874" cy="1807975"/>
            <a:chOff x="142844" y="1406711"/>
            <a:chExt cx="8786874" cy="1807975"/>
          </a:xfrm>
        </p:grpSpPr>
        <p:pic>
          <p:nvPicPr>
            <p:cNvPr id="3" name="Picture 2" descr="C:\Documents and Settings\dktanaka\Meus documentos\0_0_Leonardo\Caterina\leonardoprint_zoom.jpg"/>
            <p:cNvPicPr>
              <a:picLocks noChangeAspect="1" noChangeArrowheads="1"/>
            </p:cNvPicPr>
            <p:nvPr/>
          </p:nvPicPr>
          <p:blipFill>
            <a:blip r:embed="rId3" cstate="print">
              <a:lum bright="-30000" contrast="30000"/>
            </a:blip>
            <a:srcRect/>
            <a:stretch>
              <a:fillRect/>
            </a:stretch>
          </p:blipFill>
          <p:spPr bwMode="auto">
            <a:xfrm>
              <a:off x="7715272" y="1406711"/>
              <a:ext cx="1214446" cy="1214446"/>
            </a:xfrm>
            <a:prstGeom prst="rect">
              <a:avLst/>
            </a:prstGeom>
            <a:noFill/>
            <a:ln>
              <a:solidFill>
                <a:schemeClr val="accent1"/>
              </a:solidFill>
            </a:ln>
          </p:spPr>
        </p:pic>
        <p:pic>
          <p:nvPicPr>
            <p:cNvPr id="5" name="Imagem 141" descr="C:\Documents and Settings\dktanaka\Meus documentos\0_0_Leonardo\Caterina\Discovery.jpg"/>
            <p:cNvPicPr/>
            <p:nvPr/>
          </p:nvPicPr>
          <p:blipFill>
            <a:blip r:embed="rId4" cstate="print">
              <a:lum bright="-30000" contrast="30000"/>
            </a:blip>
            <a:srcRect/>
            <a:stretch>
              <a:fillRect/>
            </a:stretch>
          </p:blipFill>
          <p:spPr bwMode="auto">
            <a:xfrm>
              <a:off x="142844" y="1621025"/>
              <a:ext cx="1571636" cy="879281"/>
            </a:xfrm>
            <a:prstGeom prst="rect">
              <a:avLst/>
            </a:prstGeom>
            <a:noFill/>
            <a:ln w="9525">
              <a:solidFill>
                <a:schemeClr val="accent1"/>
              </a:solidFill>
              <a:miter lim="800000"/>
              <a:headEnd/>
              <a:tailEnd/>
            </a:ln>
          </p:spPr>
        </p:pic>
        <p:sp>
          <p:nvSpPr>
            <p:cNvPr id="3073" name="Rectangle 1"/>
            <p:cNvSpPr>
              <a:spLocks noChangeArrowheads="1"/>
            </p:cNvSpPr>
            <p:nvPr/>
          </p:nvSpPr>
          <p:spPr bwMode="auto">
            <a:xfrm>
              <a:off x="142844" y="2906909"/>
              <a:ext cx="878687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400" i="1" u="none" strike="noStrike" cap="none" normalizeH="0" baseline="0" dirty="0">
                  <a:ln>
                    <a:noFill/>
                  </a:ln>
                  <a:solidFill>
                    <a:schemeClr val="tx1"/>
                  </a:solidFill>
                  <a:effectLst/>
                  <a:latin typeface="Arial" pitchFamily="34" charset="0"/>
                  <a:ea typeface="Times New Roman" pitchFamily="18" charset="0"/>
                </a:rPr>
                <a:t>[http://dsc.discovery.com/news/2006/10/28/leonardoprint_his.html?category=history&amp;guid=20061028101330]</a:t>
              </a:r>
              <a:endParaRPr kumimoji="0" lang="pt-BR" sz="1400" i="1" u="none" strike="noStrike" cap="none" normalizeH="0" baseline="0" dirty="0">
                <a:ln>
                  <a:noFill/>
                </a:ln>
                <a:solidFill>
                  <a:schemeClr val="tx1"/>
                </a:solidFill>
                <a:effectLst/>
                <a:latin typeface="Arial" pitchFamily="34" charset="0"/>
              </a:endParaRPr>
            </a:p>
          </p:txBody>
        </p:sp>
      </p:grpSp>
      <p:sp>
        <p:nvSpPr>
          <p:cNvPr id="8" name="TextBox 7"/>
          <p:cNvSpPr txBox="1"/>
          <p:nvPr/>
        </p:nvSpPr>
        <p:spPr>
          <a:xfrm>
            <a:off x="285720" y="3786190"/>
            <a:ext cx="8715436" cy="1846659"/>
          </a:xfrm>
          <a:prstGeom prst="rect">
            <a:avLst/>
          </a:prstGeom>
          <a:noFill/>
        </p:spPr>
        <p:txBody>
          <a:bodyPr wrap="square" rtlCol="0">
            <a:spAutoFit/>
          </a:bodyPr>
          <a:lstStyle/>
          <a:p>
            <a:pPr marL="360363" lvl="2" indent="-360363">
              <a:buFont typeface="Wingdings" pitchFamily="2" charset="2"/>
              <a:buChar char="Ø"/>
            </a:pPr>
            <a:r>
              <a:rPr lang="en-US" dirty="0" err="1"/>
              <a:t>Agnese</a:t>
            </a:r>
            <a:r>
              <a:rPr lang="en-US" dirty="0"/>
              <a:t> </a:t>
            </a:r>
            <a:r>
              <a:rPr lang="en-US" sz="2000" b="1" dirty="0" err="1">
                <a:solidFill>
                  <a:srgbClr val="FF0000"/>
                </a:solidFill>
              </a:rPr>
              <a:t>Sabato</a:t>
            </a:r>
            <a:r>
              <a:rPr lang="en-US" sz="2000" b="1" dirty="0"/>
              <a:t> </a:t>
            </a:r>
            <a:r>
              <a:rPr lang="en-US" sz="2000" dirty="0"/>
              <a:t>e </a:t>
            </a:r>
            <a:r>
              <a:rPr lang="en-US" dirty="0"/>
              <a:t>Alessandro</a:t>
            </a:r>
            <a:r>
              <a:rPr lang="en-US" sz="2000" dirty="0"/>
              <a:t> </a:t>
            </a:r>
            <a:r>
              <a:rPr lang="en-US" sz="2000" b="1" dirty="0" err="1">
                <a:solidFill>
                  <a:srgbClr val="FF0000"/>
                </a:solidFill>
              </a:rPr>
              <a:t>Vezzosi</a:t>
            </a:r>
            <a:r>
              <a:rPr lang="en-US" sz="2000" b="1" dirty="0"/>
              <a:t> </a:t>
            </a:r>
            <a:r>
              <a:rPr lang="en-US" sz="2000" dirty="0"/>
              <a:t>(</a:t>
            </a:r>
            <a:r>
              <a:rPr lang="pt-BR" sz="2000" dirty="0"/>
              <a:t>diretor do </a:t>
            </a:r>
            <a:r>
              <a:rPr lang="pt-BR" sz="2000" b="1" dirty="0"/>
              <a:t>Museu </a:t>
            </a:r>
            <a:r>
              <a:rPr lang="pt-BR" sz="2000" b="1" dirty="0" err="1"/>
              <a:t>Ideale</a:t>
            </a:r>
            <a:r>
              <a:rPr lang="en-US" sz="2000" b="1" dirty="0"/>
              <a:t> de Vinci</a:t>
            </a:r>
            <a:r>
              <a:rPr lang="en-US" sz="2000" dirty="0"/>
              <a:t>)</a:t>
            </a:r>
            <a:r>
              <a:rPr lang="en-US" sz="2000" b="1" dirty="0"/>
              <a:t> (09/04/2008)</a:t>
            </a:r>
            <a:r>
              <a:rPr lang="pt-BR" sz="2000" b="1" dirty="0"/>
              <a:t> </a:t>
            </a:r>
            <a:endParaRPr lang="pt-BR" sz="2000" dirty="0"/>
          </a:p>
          <a:p>
            <a:pPr marL="809625" lvl="1" indent="-352425">
              <a:buFont typeface="Wingdings" pitchFamily="2" charset="2"/>
              <a:buChar char="v"/>
            </a:pPr>
            <a:r>
              <a:rPr lang="en-US" sz="2000" b="1" i="1" dirty="0"/>
              <a:t>“Was Leonardo's Mother a Slave?”</a:t>
            </a:r>
          </a:p>
          <a:p>
            <a:pPr marL="809625" lvl="1" indent="-352425">
              <a:buFont typeface="Wingdings" pitchFamily="2" charset="2"/>
              <a:buChar char="v"/>
            </a:pPr>
            <a:r>
              <a:rPr lang="en-US" sz="2000" b="1" i="1" dirty="0"/>
              <a:t>“Leonardo's Family Tree”</a:t>
            </a:r>
          </a:p>
          <a:p>
            <a:pPr marL="1258888" lvl="2" indent="-344488">
              <a:buFont typeface="Wingdings" pitchFamily="2" charset="2"/>
              <a:buChar char="Ø"/>
            </a:pPr>
            <a:r>
              <a:rPr lang="pt-BR" sz="2000" b="1" dirty="0">
                <a:solidFill>
                  <a:srgbClr val="FF0000"/>
                </a:solidFill>
              </a:rPr>
              <a:t>Escrava árabe</a:t>
            </a:r>
            <a:r>
              <a:rPr lang="pt-BR" sz="2000" b="1" dirty="0"/>
              <a:t> de </a:t>
            </a:r>
            <a:r>
              <a:rPr lang="en-US" sz="2000" b="1" dirty="0" err="1"/>
              <a:t>Vanni</a:t>
            </a:r>
            <a:r>
              <a:rPr lang="en-US" sz="2000" b="1" dirty="0"/>
              <a:t> </a:t>
            </a:r>
            <a:r>
              <a:rPr lang="en-US" sz="2000" b="1" dirty="0" err="1"/>
              <a:t>di</a:t>
            </a:r>
            <a:r>
              <a:rPr lang="en-US" sz="2000" b="1" dirty="0"/>
              <a:t> </a:t>
            </a:r>
            <a:r>
              <a:rPr lang="en-US" sz="2000" b="1" dirty="0" err="1"/>
              <a:t>Niccolo</a:t>
            </a:r>
            <a:r>
              <a:rPr lang="en-US" sz="2000" b="1" dirty="0"/>
              <a:t> </a:t>
            </a:r>
            <a:r>
              <a:rPr lang="en-US" sz="2000" b="1" dirty="0" err="1"/>
              <a:t>di</a:t>
            </a:r>
            <a:r>
              <a:rPr lang="en-US" sz="2000" b="1" dirty="0"/>
              <a:t> Ser </a:t>
            </a:r>
            <a:r>
              <a:rPr lang="en-US" sz="2000" b="1" dirty="0" err="1"/>
              <a:t>Vanni</a:t>
            </a:r>
            <a:endParaRPr lang="en-US" sz="2000" b="1" dirty="0"/>
          </a:p>
          <a:p>
            <a:pPr marL="1258888" lvl="2" indent="-344488"/>
            <a:r>
              <a:rPr lang="pt-BR" sz="1400" i="1" dirty="0">
                <a:latin typeface="Arial" pitchFamily="34" charset="0"/>
                <a:ea typeface="Times New Roman" pitchFamily="18" charset="0"/>
              </a:rPr>
              <a:t>        [http://dsc.discovery.com/news/2008/04/09/da-vinci-mother.html]</a:t>
            </a:r>
            <a:endParaRPr lang="pt-BR" sz="1400" i="1" dirty="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453" y="-6943"/>
            <a:ext cx="7215213" cy="857250"/>
          </a:xfrm>
        </p:spPr>
        <p:txBody>
          <a:bodyPr rtlCol="0">
            <a:noAutofit/>
          </a:bodyPr>
          <a:lstStyle/>
          <a:p>
            <a:pPr eaLnBrk="1" fontAlgn="auto" hangingPunct="1">
              <a:spcAft>
                <a:spcPts val="0"/>
              </a:spcAft>
              <a:defRPr/>
            </a:pPr>
            <a:r>
              <a:rPr lang="pt-BR" sz="2600" dirty="0" err="1">
                <a:ea typeface="Times New Roman"/>
              </a:rPr>
              <a:t>Codex</a:t>
            </a:r>
            <a:r>
              <a:rPr lang="pt-BR" sz="2600" dirty="0">
                <a:ea typeface="Times New Roman"/>
              </a:rPr>
              <a:t> ‘Vôo dos pássaros’ – Bibliot. </a:t>
            </a:r>
            <a:r>
              <a:rPr lang="pt-BR" sz="2600" dirty="0" err="1">
                <a:ea typeface="Times New Roman"/>
              </a:rPr>
              <a:t>Reale</a:t>
            </a:r>
            <a:br>
              <a:rPr lang="pt-BR" sz="2600" dirty="0">
                <a:ea typeface="Times New Roman"/>
              </a:rPr>
            </a:br>
            <a:r>
              <a:rPr lang="pt-BR" sz="2600" dirty="0">
                <a:ea typeface="Times New Roman"/>
              </a:rPr>
              <a:t>(</a:t>
            </a:r>
            <a:r>
              <a:rPr lang="pt-BR" sz="2600" dirty="0" err="1">
                <a:ea typeface="Times New Roman"/>
              </a:rPr>
              <a:t>Turin</a:t>
            </a:r>
            <a:r>
              <a:rPr lang="pt-BR" sz="2600" dirty="0">
                <a:ea typeface="Times New Roman"/>
              </a:rPr>
              <a:t>)</a:t>
            </a:r>
            <a:endParaRPr lang="pt-BR" sz="2600" dirty="0"/>
          </a:p>
        </p:txBody>
      </p:sp>
      <p:pic>
        <p:nvPicPr>
          <p:cNvPr id="18435" name="Picture 6" descr="http://www.museoscienza.org/english/leonardo/img/codiceuccelli_sm.jpg">
            <a:hlinkClick r:id="rId3"/>
          </p:cNvPr>
          <p:cNvPicPr>
            <a:picLocks noChangeAspect="1" noChangeArrowheads="1"/>
          </p:cNvPicPr>
          <p:nvPr/>
        </p:nvPicPr>
        <p:blipFill>
          <a:blip r:embed="rId4" cstate="print">
            <a:lum contrast="40000"/>
          </a:blip>
          <a:srcRect/>
          <a:stretch>
            <a:fillRect/>
          </a:stretch>
        </p:blipFill>
        <p:spPr bwMode="auto">
          <a:xfrm>
            <a:off x="142875" y="1055853"/>
            <a:ext cx="3786183" cy="5325897"/>
          </a:xfrm>
          <a:prstGeom prst="rect">
            <a:avLst/>
          </a:prstGeom>
          <a:noFill/>
          <a:ln w="9525">
            <a:solidFill>
              <a:schemeClr val="tx1"/>
            </a:solidFill>
            <a:miter lim="800000"/>
            <a:headEnd/>
            <a:tailEnd/>
          </a:ln>
        </p:spPr>
      </p:pic>
      <p:sp>
        <p:nvSpPr>
          <p:cNvPr id="18436" name="Rectangle 4"/>
          <p:cNvSpPr>
            <a:spLocks noChangeArrowheads="1"/>
          </p:cNvSpPr>
          <p:nvPr/>
        </p:nvSpPr>
        <p:spPr bwMode="auto">
          <a:xfrm>
            <a:off x="4214813" y="1631966"/>
            <a:ext cx="4572000" cy="4154488"/>
          </a:xfrm>
          <a:prstGeom prst="rect">
            <a:avLst/>
          </a:prstGeom>
          <a:noFill/>
          <a:ln w="9525">
            <a:noFill/>
            <a:miter lim="800000"/>
            <a:headEnd/>
            <a:tailEnd/>
          </a:ln>
        </p:spPr>
        <p:txBody>
          <a:bodyPr>
            <a:spAutoFit/>
          </a:bodyPr>
          <a:lstStyle/>
          <a:p>
            <a:pPr marL="355600" indent="-355600">
              <a:buFont typeface="Wingdings" pitchFamily="2" charset="2"/>
              <a:buChar char="v"/>
            </a:pPr>
            <a:r>
              <a:rPr lang="pt-BR" sz="2400" dirty="0">
                <a:cs typeface="Times New Roman" pitchFamily="18" charset="0"/>
              </a:rPr>
              <a:t>17 pg (21 x 15 cm</a:t>
            </a:r>
            <a:r>
              <a:rPr lang="en-US" sz="2400" baseline="30000" dirty="0">
                <a:cs typeface="Times New Roman" pitchFamily="18" charset="0"/>
              </a:rPr>
              <a:t>2</a:t>
            </a:r>
            <a:r>
              <a:rPr lang="pt-BR" sz="2400" dirty="0">
                <a:cs typeface="Times New Roman" pitchFamily="18" charset="0"/>
              </a:rPr>
              <a:t>) com 18 originais</a:t>
            </a:r>
          </a:p>
          <a:p>
            <a:pPr marL="355600" indent="-355600">
              <a:buFont typeface="Wingdings" pitchFamily="2" charset="2"/>
              <a:buChar char="v"/>
            </a:pPr>
            <a:r>
              <a:rPr lang="pt-BR" sz="2400" dirty="0">
                <a:cs typeface="Times New Roman" pitchFamily="18" charset="0"/>
              </a:rPr>
              <a:t>Trata principalmente dos </a:t>
            </a:r>
            <a:r>
              <a:rPr lang="pt-BR" sz="2400" dirty="0">
                <a:solidFill>
                  <a:srgbClr val="0070C0"/>
                </a:solidFill>
                <a:cs typeface="Times New Roman" pitchFamily="18" charset="0"/>
              </a:rPr>
              <a:t>vôos de pássaros,</a:t>
            </a:r>
            <a:r>
              <a:rPr lang="pt-BR" sz="2400" dirty="0">
                <a:cs typeface="Times New Roman" pitchFamily="18" charset="0"/>
              </a:rPr>
              <a:t> com análise rigorosa e atenção especial para </a:t>
            </a:r>
            <a:r>
              <a:rPr lang="pt-BR" sz="2400" dirty="0">
                <a:solidFill>
                  <a:srgbClr val="0070C0"/>
                </a:solidFill>
                <a:cs typeface="Times New Roman" pitchFamily="18" charset="0"/>
              </a:rPr>
              <a:t>mecanismos de vôo,</a:t>
            </a:r>
            <a:r>
              <a:rPr lang="pt-BR" sz="2400" dirty="0">
                <a:cs typeface="Times New Roman" pitchFamily="18" charset="0"/>
              </a:rPr>
              <a:t> bem como de </a:t>
            </a:r>
            <a:r>
              <a:rPr lang="pt-BR" sz="2400" dirty="0">
                <a:solidFill>
                  <a:srgbClr val="0070C0"/>
                </a:solidFill>
                <a:cs typeface="Times New Roman" pitchFamily="18" charset="0"/>
              </a:rPr>
              <a:t>resistência do ar, vento e correntes</a:t>
            </a:r>
          </a:p>
          <a:p>
            <a:pPr marL="355600" indent="-355600">
              <a:buFont typeface="Wingdings" pitchFamily="2" charset="2"/>
              <a:buChar char="v"/>
            </a:pPr>
            <a:r>
              <a:rPr lang="pt-BR" sz="2400" dirty="0">
                <a:cs typeface="Times New Roman" pitchFamily="18" charset="0"/>
              </a:rPr>
              <a:t>Datado aproximadamente de </a:t>
            </a:r>
            <a:r>
              <a:rPr lang="pt-BR" sz="2400" dirty="0">
                <a:solidFill>
                  <a:srgbClr val="0070C0"/>
                </a:solidFill>
                <a:cs typeface="Times New Roman" pitchFamily="18" charset="0"/>
              </a:rPr>
              <a:t>1505</a:t>
            </a:r>
            <a:endParaRPr lang="pt-BR" sz="2400" dirty="0">
              <a:solidFill>
                <a:srgbClr val="0070C0"/>
              </a:solidFill>
              <a:latin typeface="Calibri"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6943"/>
            <a:ext cx="7219406" cy="857250"/>
          </a:xfrm>
        </p:spPr>
        <p:txBody>
          <a:bodyPr rtlCol="0">
            <a:noAutofit/>
          </a:bodyPr>
          <a:lstStyle/>
          <a:p>
            <a:pPr eaLnBrk="1" fontAlgn="auto" hangingPunct="1">
              <a:spcAft>
                <a:spcPts val="0"/>
              </a:spcAft>
              <a:defRPr/>
            </a:pPr>
            <a:r>
              <a:rPr lang="pt-BR" dirty="0" err="1">
                <a:latin typeface="Arial"/>
                <a:ea typeface="Times New Roman"/>
              </a:rPr>
              <a:t>Codex</a:t>
            </a:r>
            <a:r>
              <a:rPr lang="pt-BR" dirty="0">
                <a:latin typeface="Arial"/>
                <a:ea typeface="Times New Roman"/>
              </a:rPr>
              <a:t> </a:t>
            </a:r>
            <a:r>
              <a:rPr lang="pt-BR" dirty="0" err="1">
                <a:latin typeface="Arial"/>
                <a:ea typeface="Times New Roman"/>
              </a:rPr>
              <a:t>Ashburnham</a:t>
            </a:r>
            <a:r>
              <a:rPr lang="pt-BR" dirty="0">
                <a:latin typeface="Arial"/>
                <a:ea typeface="Times New Roman"/>
              </a:rPr>
              <a:t> – Instituto de France</a:t>
            </a:r>
            <a:br>
              <a:rPr lang="pt-BR" dirty="0">
                <a:latin typeface="Arial"/>
                <a:ea typeface="Times New Roman"/>
              </a:rPr>
            </a:br>
            <a:r>
              <a:rPr lang="pt-BR" dirty="0">
                <a:latin typeface="Arial"/>
                <a:ea typeface="Times New Roman"/>
              </a:rPr>
              <a:t>(Paris)</a:t>
            </a:r>
            <a:endParaRPr lang="pt-BR" dirty="0"/>
          </a:p>
        </p:txBody>
      </p:sp>
      <p:pic>
        <p:nvPicPr>
          <p:cNvPr id="19459" name="Picture 7" descr="http://www.museoscienza.org/english/leonardo/img/codiceashburnham_sm.jpg">
            <a:hlinkClick r:id="rId3"/>
          </p:cNvPr>
          <p:cNvPicPr>
            <a:picLocks noChangeAspect="1" noChangeArrowheads="1"/>
          </p:cNvPicPr>
          <p:nvPr/>
        </p:nvPicPr>
        <p:blipFill>
          <a:blip r:embed="rId4" cstate="print">
            <a:lum contrast="40000"/>
          </a:blip>
          <a:srcRect/>
          <a:stretch>
            <a:fillRect/>
          </a:stretch>
        </p:blipFill>
        <p:spPr bwMode="auto">
          <a:xfrm>
            <a:off x="142875" y="1035803"/>
            <a:ext cx="3571869" cy="5358647"/>
          </a:xfrm>
          <a:prstGeom prst="rect">
            <a:avLst/>
          </a:prstGeom>
          <a:noFill/>
          <a:ln w="9525">
            <a:solidFill>
              <a:schemeClr val="tx1"/>
            </a:solidFill>
            <a:miter lim="800000"/>
            <a:headEnd/>
            <a:tailEnd/>
          </a:ln>
        </p:spPr>
      </p:pic>
      <p:sp>
        <p:nvSpPr>
          <p:cNvPr id="19460" name="Rectangle 4"/>
          <p:cNvSpPr>
            <a:spLocks noChangeArrowheads="1"/>
          </p:cNvSpPr>
          <p:nvPr/>
        </p:nvSpPr>
        <p:spPr bwMode="auto">
          <a:xfrm>
            <a:off x="4071938" y="1249381"/>
            <a:ext cx="4572000" cy="4894263"/>
          </a:xfrm>
          <a:prstGeom prst="rect">
            <a:avLst/>
          </a:prstGeom>
          <a:noFill/>
          <a:ln w="9525">
            <a:noFill/>
            <a:miter lim="800000"/>
            <a:headEnd/>
            <a:tailEnd/>
          </a:ln>
        </p:spPr>
        <p:txBody>
          <a:bodyPr>
            <a:spAutoFit/>
          </a:bodyPr>
          <a:lstStyle/>
          <a:p>
            <a:pPr marL="273050" indent="-273050">
              <a:buFont typeface="Wingdings" pitchFamily="2" charset="2"/>
              <a:buChar char="v"/>
            </a:pPr>
            <a:r>
              <a:rPr lang="pt-BR" sz="2400" dirty="0">
                <a:cs typeface="Times New Roman" pitchFamily="18" charset="0"/>
              </a:rPr>
              <a:t>Retirado do </a:t>
            </a:r>
            <a:r>
              <a:rPr lang="pt-BR" sz="2400" b="1" i="1" dirty="0">
                <a:cs typeface="Times New Roman" pitchFamily="18" charset="0"/>
              </a:rPr>
              <a:t>Codex A </a:t>
            </a:r>
            <a:r>
              <a:rPr lang="pt-BR" sz="2400" dirty="0">
                <a:cs typeface="Times New Roman" pitchFamily="18" charset="0"/>
              </a:rPr>
              <a:t>no século XIX</a:t>
            </a:r>
          </a:p>
          <a:p>
            <a:pPr marL="273050" indent="-273050">
              <a:buFont typeface="Wingdings" pitchFamily="2" charset="2"/>
              <a:buChar char="v"/>
            </a:pPr>
            <a:r>
              <a:rPr lang="pt-BR" sz="2400" dirty="0">
                <a:cs typeface="Times New Roman" pitchFamily="18" charset="0"/>
              </a:rPr>
              <a:t>Dois manuscritos encadernados em papelão (24 x 19 cm</a:t>
            </a:r>
            <a:r>
              <a:rPr lang="en-US" sz="2400" baseline="30000" dirty="0">
                <a:cs typeface="Times New Roman" pitchFamily="18" charset="0"/>
              </a:rPr>
              <a:t>2</a:t>
            </a:r>
            <a:r>
              <a:rPr lang="pt-BR" sz="2400" dirty="0">
                <a:cs typeface="Times New Roman" pitchFamily="18" charset="0"/>
              </a:rPr>
              <a:t>)</a:t>
            </a:r>
          </a:p>
          <a:p>
            <a:pPr marL="273050" indent="-273050">
              <a:buFont typeface="Wingdings" pitchFamily="2" charset="2"/>
              <a:buChar char="v"/>
            </a:pPr>
            <a:r>
              <a:rPr lang="pt-BR" sz="2400" dirty="0">
                <a:cs typeface="Times New Roman" pitchFamily="18" charset="0"/>
              </a:rPr>
              <a:t>Convencionalmente identificados como no. 2037 (Codex B)</a:t>
            </a:r>
          </a:p>
          <a:p>
            <a:pPr marL="273050" indent="-273050">
              <a:buFont typeface="Wingdings" pitchFamily="2" charset="2"/>
              <a:buChar char="v"/>
            </a:pPr>
            <a:r>
              <a:rPr lang="pt-BR" sz="2400" dirty="0">
                <a:cs typeface="Times New Roman" pitchFamily="18" charset="0"/>
              </a:rPr>
              <a:t>Contém </a:t>
            </a:r>
            <a:r>
              <a:rPr lang="pt-BR" sz="2400" dirty="0">
                <a:solidFill>
                  <a:srgbClr val="0070C0"/>
                </a:solidFill>
                <a:cs typeface="Times New Roman" pitchFamily="18" charset="0"/>
              </a:rPr>
              <a:t>estudos</a:t>
            </a:r>
            <a:r>
              <a:rPr lang="pt-BR" sz="2400" dirty="0">
                <a:cs typeface="Times New Roman" pitchFamily="18" charset="0"/>
              </a:rPr>
              <a:t> </a:t>
            </a:r>
            <a:r>
              <a:rPr lang="pt-BR" sz="2400" dirty="0">
                <a:solidFill>
                  <a:srgbClr val="0070C0"/>
                </a:solidFill>
                <a:cs typeface="Times New Roman" pitchFamily="18" charset="0"/>
              </a:rPr>
              <a:t>pictoriais </a:t>
            </a:r>
            <a:r>
              <a:rPr lang="pt-BR" sz="2400" dirty="0">
                <a:cs typeface="Times New Roman" pitchFamily="18" charset="0"/>
              </a:rPr>
              <a:t>(Ash. 2038) e </a:t>
            </a:r>
            <a:r>
              <a:rPr lang="pt-BR" sz="2400" dirty="0">
                <a:solidFill>
                  <a:srgbClr val="0070C0"/>
                </a:solidFill>
                <a:cs typeface="Times New Roman" pitchFamily="18" charset="0"/>
              </a:rPr>
              <a:t>desenhos variados</a:t>
            </a:r>
            <a:r>
              <a:rPr lang="pt-BR" sz="2400" dirty="0">
                <a:cs typeface="Times New Roman" pitchFamily="18" charset="0"/>
              </a:rPr>
              <a:t> (Ash. 2037)</a:t>
            </a:r>
          </a:p>
          <a:p>
            <a:pPr marL="273050" indent="-273050">
              <a:buFont typeface="Wingdings" pitchFamily="2" charset="2"/>
              <a:buChar char="v"/>
            </a:pPr>
            <a:r>
              <a:rPr lang="pt-BR" sz="2400" dirty="0">
                <a:cs typeface="Times New Roman" pitchFamily="18" charset="0"/>
              </a:rPr>
              <a:t>Provavelmente desenhados entre </a:t>
            </a:r>
            <a:r>
              <a:rPr lang="pt-BR" sz="2400" dirty="0">
                <a:solidFill>
                  <a:srgbClr val="0070C0"/>
                </a:solidFill>
                <a:cs typeface="Times New Roman" pitchFamily="18" charset="0"/>
              </a:rPr>
              <a:t>1489 e 1492</a:t>
            </a:r>
            <a:endParaRPr lang="pt-BR" sz="2400" dirty="0">
              <a:solidFill>
                <a:srgbClr val="0070C0"/>
              </a:solidFill>
              <a:latin typeface="Calibri"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234" y="-6943"/>
            <a:ext cx="7141029" cy="857250"/>
          </a:xfrm>
        </p:spPr>
        <p:txBody>
          <a:bodyPr rtlCol="0">
            <a:noAutofit/>
          </a:bodyPr>
          <a:lstStyle/>
          <a:p>
            <a:pPr eaLnBrk="1" fontAlgn="auto" hangingPunct="1">
              <a:spcAft>
                <a:spcPts val="0"/>
              </a:spcAft>
              <a:defRPr/>
            </a:pPr>
            <a:r>
              <a:rPr lang="pt-BR" dirty="0" err="1">
                <a:ea typeface="Times New Roman"/>
              </a:rPr>
              <a:t>Codices</a:t>
            </a:r>
            <a:r>
              <a:rPr lang="pt-BR" dirty="0">
                <a:ea typeface="Times New Roman"/>
              </a:rPr>
              <a:t> do Instituto de France</a:t>
            </a:r>
            <a:br>
              <a:rPr lang="pt-BR" dirty="0">
                <a:ea typeface="Times New Roman"/>
              </a:rPr>
            </a:br>
            <a:r>
              <a:rPr lang="pt-BR" dirty="0">
                <a:ea typeface="Times New Roman"/>
              </a:rPr>
              <a:t>(Paris)</a:t>
            </a:r>
            <a:endParaRPr lang="pt-BR" dirty="0"/>
          </a:p>
        </p:txBody>
      </p:sp>
      <p:pic>
        <p:nvPicPr>
          <p:cNvPr id="20483" name="Picture 8" descr="http://www.museoscienza.org/english/leonardo/img/codicifrancia_sm.jpg">
            <a:hlinkClick r:id="rId3"/>
          </p:cNvPr>
          <p:cNvPicPr>
            <a:picLocks noChangeAspect="1" noChangeArrowheads="1"/>
          </p:cNvPicPr>
          <p:nvPr/>
        </p:nvPicPr>
        <p:blipFill>
          <a:blip r:embed="rId4" cstate="print">
            <a:lum contrast="40000"/>
          </a:blip>
          <a:srcRect/>
          <a:stretch>
            <a:fillRect/>
          </a:stretch>
        </p:blipFill>
        <p:spPr bwMode="auto">
          <a:xfrm>
            <a:off x="125412" y="1214422"/>
            <a:ext cx="3820107" cy="4989528"/>
          </a:xfrm>
          <a:prstGeom prst="rect">
            <a:avLst/>
          </a:prstGeom>
          <a:noFill/>
          <a:ln w="9525">
            <a:solidFill>
              <a:schemeClr val="tx1"/>
            </a:solidFill>
            <a:miter lim="800000"/>
            <a:headEnd/>
            <a:tailEnd/>
          </a:ln>
        </p:spPr>
      </p:pic>
      <p:sp>
        <p:nvSpPr>
          <p:cNvPr id="20484" name="Rectangle 4"/>
          <p:cNvSpPr>
            <a:spLocks noChangeArrowheads="1"/>
          </p:cNvSpPr>
          <p:nvPr/>
        </p:nvSpPr>
        <p:spPr bwMode="auto">
          <a:xfrm>
            <a:off x="3929063" y="1392238"/>
            <a:ext cx="5000625" cy="4894262"/>
          </a:xfrm>
          <a:prstGeom prst="rect">
            <a:avLst/>
          </a:prstGeom>
          <a:noFill/>
          <a:ln w="9525">
            <a:noFill/>
            <a:miter lim="800000"/>
            <a:headEnd/>
            <a:tailEnd/>
          </a:ln>
        </p:spPr>
        <p:txBody>
          <a:bodyPr>
            <a:spAutoFit/>
          </a:bodyPr>
          <a:lstStyle/>
          <a:p>
            <a:pPr marL="273050" indent="-273050">
              <a:buFont typeface="Wingdings" pitchFamily="2" charset="2"/>
              <a:buChar char="v"/>
            </a:pPr>
            <a:r>
              <a:rPr lang="pt-BR" sz="2400" dirty="0">
                <a:cs typeface="Times New Roman" pitchFamily="18" charset="0"/>
              </a:rPr>
              <a:t>12 manuscritos parcialmente em pastas, outros encadernados com capa de couro ou papelão</a:t>
            </a:r>
          </a:p>
          <a:p>
            <a:pPr marL="273050" indent="-273050">
              <a:buFont typeface="Wingdings" pitchFamily="2" charset="2"/>
              <a:buChar char="v"/>
            </a:pPr>
            <a:r>
              <a:rPr lang="pt-BR" sz="2400" dirty="0">
                <a:cs typeface="Times New Roman" pitchFamily="18" charset="0"/>
              </a:rPr>
              <a:t>Convencionalmente identificados por letras de A até M</a:t>
            </a:r>
          </a:p>
          <a:p>
            <a:pPr marL="273050" indent="-273050">
              <a:buFont typeface="Wingdings" pitchFamily="2" charset="2"/>
              <a:buChar char="v"/>
            </a:pPr>
            <a:r>
              <a:rPr lang="pt-BR" sz="2400" dirty="0">
                <a:cs typeface="Times New Roman" pitchFamily="18" charset="0"/>
              </a:rPr>
              <a:t>Tamanhos variados:</a:t>
            </a:r>
          </a:p>
          <a:p>
            <a:pPr marL="730250" lvl="1" indent="-273050">
              <a:buFont typeface="Wingdings" pitchFamily="2" charset="2"/>
              <a:buChar char="Ø"/>
            </a:pPr>
            <a:r>
              <a:rPr lang="pt-BR" sz="2400" dirty="0">
                <a:cs typeface="Times New Roman" pitchFamily="18" charset="0"/>
              </a:rPr>
              <a:t>Codex M (10 x 7 cm</a:t>
            </a:r>
            <a:r>
              <a:rPr lang="en-US" sz="2400" baseline="30000" dirty="0">
                <a:cs typeface="Times New Roman" pitchFamily="18" charset="0"/>
              </a:rPr>
              <a:t>2</a:t>
            </a:r>
            <a:r>
              <a:rPr lang="pt-BR" sz="2400" dirty="0">
                <a:cs typeface="Times New Roman" pitchFamily="18" charset="0"/>
              </a:rPr>
              <a:t>)</a:t>
            </a:r>
          </a:p>
          <a:p>
            <a:pPr marL="730250" lvl="1" indent="-273050">
              <a:buFont typeface="Wingdings" pitchFamily="2" charset="2"/>
              <a:buChar char="Ø"/>
            </a:pPr>
            <a:r>
              <a:rPr lang="pt-BR" sz="2400" dirty="0">
                <a:cs typeface="Times New Roman" pitchFamily="18" charset="0"/>
              </a:rPr>
              <a:t>Codex C (31 x 22 cm</a:t>
            </a:r>
            <a:r>
              <a:rPr lang="en-US" sz="2400" baseline="30000" dirty="0">
                <a:cs typeface="Times New Roman" pitchFamily="18" charset="0"/>
              </a:rPr>
              <a:t>2</a:t>
            </a:r>
            <a:r>
              <a:rPr lang="pt-BR" sz="2400" dirty="0">
                <a:cs typeface="Times New Roman" pitchFamily="18" charset="0"/>
              </a:rPr>
              <a:t>)</a:t>
            </a:r>
          </a:p>
          <a:p>
            <a:pPr marL="273050" indent="-273050">
              <a:buFont typeface="Wingdings" pitchFamily="2" charset="2"/>
              <a:buChar char="v"/>
            </a:pPr>
            <a:r>
              <a:rPr lang="pt-BR" sz="2400" dirty="0">
                <a:cs typeface="Times New Roman" pitchFamily="18" charset="0"/>
              </a:rPr>
              <a:t>Vários assuntos cobrindo: </a:t>
            </a:r>
            <a:r>
              <a:rPr lang="pt-BR" sz="2400" dirty="0">
                <a:solidFill>
                  <a:srgbClr val="0070C0"/>
                </a:solidFill>
                <a:cs typeface="Times New Roman" pitchFamily="18" charset="0"/>
              </a:rPr>
              <a:t>arte militar, óptica, geometria, vôo de pássaros e hidráulica</a:t>
            </a:r>
          </a:p>
          <a:p>
            <a:pPr marL="273050" indent="-273050">
              <a:buFont typeface="Wingdings" pitchFamily="2" charset="2"/>
              <a:buChar char="v"/>
            </a:pPr>
            <a:r>
              <a:rPr lang="pt-BR" sz="2400" dirty="0">
                <a:cs typeface="Times New Roman" pitchFamily="18" charset="0"/>
              </a:rPr>
              <a:t>Maioria podendo ser estimado do período entre </a:t>
            </a:r>
            <a:r>
              <a:rPr lang="pt-BR" sz="2400" dirty="0">
                <a:solidFill>
                  <a:srgbClr val="0070C0"/>
                </a:solidFill>
                <a:cs typeface="Times New Roman" pitchFamily="18" charset="0"/>
              </a:rPr>
              <a:t>1492 e 1516</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949233" y="-6943"/>
            <a:ext cx="7167155" cy="1000125"/>
          </a:xfrm>
        </p:spPr>
        <p:txBody>
          <a:bodyPr/>
          <a:lstStyle/>
          <a:p>
            <a:pPr eaLnBrk="1" hangingPunct="1"/>
            <a:r>
              <a:rPr lang="en-US" sz="2600" dirty="0">
                <a:ea typeface="Times New Roman"/>
              </a:rPr>
              <a:t>Codices Forster – </a:t>
            </a:r>
            <a:r>
              <a:rPr lang="pt-BR" sz="2600" dirty="0">
                <a:ea typeface="Times New Roman"/>
              </a:rPr>
              <a:t>Museu</a:t>
            </a:r>
            <a:r>
              <a:rPr lang="en-US" sz="2600" dirty="0">
                <a:ea typeface="Times New Roman"/>
              </a:rPr>
              <a:t> Victoria e Albert</a:t>
            </a:r>
            <a:br>
              <a:rPr lang="en-US" sz="2600" dirty="0">
                <a:ea typeface="Times New Roman"/>
              </a:rPr>
            </a:br>
            <a:r>
              <a:rPr lang="en-US" sz="2600" dirty="0">
                <a:ea typeface="Times New Roman"/>
              </a:rPr>
              <a:t>(</a:t>
            </a:r>
            <a:r>
              <a:rPr lang="pt-BR" sz="2600" dirty="0">
                <a:ea typeface="Times New Roman"/>
              </a:rPr>
              <a:t>Londres</a:t>
            </a:r>
            <a:r>
              <a:rPr lang="en-US" sz="2600" dirty="0">
                <a:ea typeface="Times New Roman"/>
              </a:rPr>
              <a:t>)</a:t>
            </a:r>
            <a:endParaRPr lang="pt-BR" sz="2600" dirty="0">
              <a:ea typeface="Times New Roman"/>
            </a:endParaRPr>
          </a:p>
        </p:txBody>
      </p:sp>
      <p:pic>
        <p:nvPicPr>
          <p:cNvPr id="21507" name="Picture 9" descr="http://www.museoscienza.org/english/leonardo/img/codiciforster_sm.jpg">
            <a:hlinkClick r:id="rId3"/>
          </p:cNvPr>
          <p:cNvPicPr>
            <a:picLocks noChangeAspect="1" noChangeArrowheads="1"/>
          </p:cNvPicPr>
          <p:nvPr/>
        </p:nvPicPr>
        <p:blipFill>
          <a:blip r:embed="rId4" cstate="print">
            <a:lum bright="-10000" contrast="40000"/>
          </a:blip>
          <a:srcRect/>
          <a:stretch>
            <a:fillRect/>
          </a:stretch>
        </p:blipFill>
        <p:spPr bwMode="auto">
          <a:xfrm>
            <a:off x="142874" y="1290958"/>
            <a:ext cx="3286117" cy="4995562"/>
          </a:xfrm>
          <a:prstGeom prst="rect">
            <a:avLst/>
          </a:prstGeom>
          <a:noFill/>
          <a:ln w="9525">
            <a:solidFill>
              <a:schemeClr val="tx1"/>
            </a:solidFill>
            <a:miter lim="800000"/>
            <a:headEnd/>
            <a:tailEnd/>
          </a:ln>
        </p:spPr>
      </p:pic>
      <p:sp>
        <p:nvSpPr>
          <p:cNvPr id="21508" name="Rectangle 4"/>
          <p:cNvSpPr>
            <a:spLocks noChangeArrowheads="1"/>
          </p:cNvSpPr>
          <p:nvPr/>
        </p:nvSpPr>
        <p:spPr bwMode="auto">
          <a:xfrm>
            <a:off x="3929063" y="1785938"/>
            <a:ext cx="4572000" cy="3786187"/>
          </a:xfrm>
          <a:prstGeom prst="rect">
            <a:avLst/>
          </a:prstGeom>
          <a:noFill/>
          <a:ln w="9525">
            <a:noFill/>
            <a:miter lim="800000"/>
            <a:headEnd/>
            <a:tailEnd/>
          </a:ln>
        </p:spPr>
        <p:txBody>
          <a:bodyPr>
            <a:spAutoFit/>
          </a:bodyPr>
          <a:lstStyle/>
          <a:p>
            <a:pPr marL="273050" indent="-273050">
              <a:buFont typeface="Wingdings" pitchFamily="2" charset="2"/>
              <a:buChar char="v"/>
            </a:pPr>
            <a:r>
              <a:rPr lang="pt-BR" sz="2400" dirty="0">
                <a:cs typeface="Times New Roman" pitchFamily="18" charset="0"/>
              </a:rPr>
              <a:t>Manuscritos em pastas</a:t>
            </a:r>
          </a:p>
          <a:p>
            <a:pPr marL="730250" lvl="1" indent="-273050">
              <a:buFont typeface="Wingdings" pitchFamily="2" charset="2"/>
              <a:buChar char="Ø"/>
            </a:pPr>
            <a:r>
              <a:rPr lang="pt-BR" sz="2400" dirty="0">
                <a:cs typeface="Times New Roman" pitchFamily="18" charset="0"/>
              </a:rPr>
              <a:t>Forster I  - 14 x 10 cm</a:t>
            </a:r>
            <a:r>
              <a:rPr lang="en-US" sz="2400" baseline="30000" dirty="0">
                <a:cs typeface="Times New Roman" pitchFamily="18" charset="0"/>
              </a:rPr>
              <a:t>2</a:t>
            </a:r>
            <a:endParaRPr lang="pt-BR" sz="2400" dirty="0">
              <a:cs typeface="Times New Roman" pitchFamily="18" charset="0"/>
            </a:endParaRPr>
          </a:p>
          <a:p>
            <a:pPr marL="730250" lvl="1" indent="-273050">
              <a:buFont typeface="Wingdings" pitchFamily="2" charset="2"/>
              <a:buChar char="Ø"/>
            </a:pPr>
            <a:r>
              <a:rPr lang="pt-BR" sz="2400" dirty="0">
                <a:cs typeface="Times New Roman" pitchFamily="18" charset="0"/>
              </a:rPr>
              <a:t>Forster II - 10 x 7 cm</a:t>
            </a:r>
            <a:r>
              <a:rPr lang="en-US" sz="2400" baseline="30000" dirty="0">
                <a:cs typeface="Times New Roman" pitchFamily="18" charset="0"/>
              </a:rPr>
              <a:t>2</a:t>
            </a:r>
            <a:endParaRPr lang="pt-BR" sz="2400" dirty="0">
              <a:cs typeface="Times New Roman" pitchFamily="18" charset="0"/>
            </a:endParaRPr>
          </a:p>
          <a:p>
            <a:pPr marL="730250" lvl="1" indent="-273050">
              <a:buFont typeface="Wingdings" pitchFamily="2" charset="2"/>
              <a:buChar char="Ø"/>
            </a:pPr>
            <a:r>
              <a:rPr lang="pt-BR" sz="2400" dirty="0">
                <a:cs typeface="Times New Roman" pitchFamily="18" charset="0"/>
              </a:rPr>
              <a:t>Forster III - 9 x 7 cm</a:t>
            </a:r>
            <a:r>
              <a:rPr lang="en-US" sz="2400" baseline="30000" dirty="0">
                <a:cs typeface="Times New Roman" pitchFamily="18" charset="0"/>
              </a:rPr>
              <a:t>2</a:t>
            </a:r>
            <a:endParaRPr lang="pt-BR" sz="2400" dirty="0">
              <a:cs typeface="Times New Roman" pitchFamily="18" charset="0"/>
            </a:endParaRPr>
          </a:p>
          <a:p>
            <a:pPr marL="273050" indent="-273050">
              <a:buFont typeface="Wingdings" pitchFamily="2" charset="2"/>
              <a:buChar char="v"/>
            </a:pPr>
            <a:r>
              <a:rPr lang="pt-BR" sz="2400" dirty="0">
                <a:cs typeface="Times New Roman" pitchFamily="18" charset="0"/>
              </a:rPr>
              <a:t>São estudos de </a:t>
            </a:r>
            <a:r>
              <a:rPr lang="pt-BR" sz="2400" dirty="0">
                <a:solidFill>
                  <a:srgbClr val="0070C0"/>
                </a:solidFill>
                <a:cs typeface="Times New Roman" pitchFamily="18" charset="0"/>
              </a:rPr>
              <a:t>geometria, peso </a:t>
            </a:r>
            <a:r>
              <a:rPr lang="pt-BR" sz="2400" dirty="0">
                <a:cs typeface="Times New Roman" pitchFamily="18" charset="0"/>
              </a:rPr>
              <a:t>e </a:t>
            </a:r>
            <a:r>
              <a:rPr lang="pt-BR" sz="2400" dirty="0">
                <a:solidFill>
                  <a:srgbClr val="0070C0"/>
                </a:solidFill>
                <a:cs typeface="Times New Roman" pitchFamily="18" charset="0"/>
              </a:rPr>
              <a:t>máquinas hidráulicas </a:t>
            </a:r>
            <a:r>
              <a:rPr lang="pt-BR" sz="2400" dirty="0">
                <a:cs typeface="Times New Roman" pitchFamily="18" charset="0"/>
              </a:rPr>
              <a:t>de diferentes períodos</a:t>
            </a:r>
          </a:p>
          <a:p>
            <a:pPr marL="730250" lvl="1" indent="-273050">
              <a:buFont typeface="Wingdings" pitchFamily="2" charset="2"/>
              <a:buChar char="Ø"/>
            </a:pPr>
            <a:r>
              <a:rPr lang="pt-BR" sz="2400" dirty="0"/>
              <a:t>Forster I   - </a:t>
            </a:r>
            <a:r>
              <a:rPr lang="pt-BR" sz="2400" dirty="0">
                <a:solidFill>
                  <a:srgbClr val="0070C0"/>
                </a:solidFill>
              </a:rPr>
              <a:t>1490 a 1505</a:t>
            </a:r>
          </a:p>
          <a:p>
            <a:pPr marL="730250" lvl="1" indent="-273050">
              <a:buFont typeface="Wingdings" pitchFamily="2" charset="2"/>
              <a:buChar char="Ø"/>
            </a:pPr>
            <a:r>
              <a:rPr lang="pt-BR" sz="2400" dirty="0"/>
              <a:t>Forster II  - </a:t>
            </a:r>
            <a:r>
              <a:rPr lang="pt-BR" sz="2400" dirty="0">
                <a:solidFill>
                  <a:srgbClr val="0070C0"/>
                </a:solidFill>
              </a:rPr>
              <a:t>1495 a 1497</a:t>
            </a:r>
          </a:p>
          <a:p>
            <a:pPr marL="730250" lvl="1" indent="-273050">
              <a:buFont typeface="Wingdings" pitchFamily="2" charset="2"/>
              <a:buChar char="Ø"/>
            </a:pPr>
            <a:r>
              <a:rPr lang="pt-BR" sz="2400" dirty="0"/>
              <a:t>Forster III - </a:t>
            </a:r>
            <a:r>
              <a:rPr lang="pt-BR" sz="2400" dirty="0">
                <a:solidFill>
                  <a:srgbClr val="0070C0"/>
                </a:solidFill>
              </a:rPr>
              <a:t>1490 a 1496</a:t>
            </a:r>
            <a:endParaRPr lang="pt-BR" sz="2400" dirty="0">
              <a:solidFill>
                <a:srgbClr val="0070C0"/>
              </a:solidFill>
              <a:latin typeface="Calibri"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947574" y="-5544"/>
            <a:ext cx="7060962" cy="1148543"/>
          </a:xfrm>
        </p:spPr>
        <p:txBody>
          <a:bodyPr/>
          <a:lstStyle/>
          <a:p>
            <a:pPr eaLnBrk="1" hangingPunct="1"/>
            <a:r>
              <a:rPr lang="en-US" sz="2800" dirty="0"/>
              <a:t>Codex Leicester (C. Hammer*)</a:t>
            </a:r>
            <a:br>
              <a:rPr lang="en-US" sz="2800" dirty="0"/>
            </a:br>
            <a:r>
              <a:rPr lang="en-US" sz="2800" dirty="0"/>
              <a:t>Bill Gates </a:t>
            </a:r>
            <a:r>
              <a:rPr lang="en-US" dirty="0"/>
              <a:t>– US $ 30.802.500 </a:t>
            </a:r>
            <a:r>
              <a:rPr lang="en-US" sz="2800" dirty="0"/>
              <a:t>(11/11/1994)</a:t>
            </a:r>
            <a:endParaRPr lang="pt-BR" sz="2800" dirty="0"/>
          </a:p>
        </p:txBody>
      </p:sp>
      <p:pic>
        <p:nvPicPr>
          <p:cNvPr id="22531" name="Picture 10" descr="http://www.museoscienza.org/english/leonardo/img/codiceleicester_sm.jpg">
            <a:hlinkClick r:id="rId3"/>
          </p:cNvPr>
          <p:cNvPicPr>
            <a:picLocks noChangeAspect="1" noChangeArrowheads="1"/>
          </p:cNvPicPr>
          <p:nvPr/>
        </p:nvPicPr>
        <p:blipFill>
          <a:blip r:embed="rId4" cstate="print">
            <a:lum bright="-10000" contrast="40000"/>
          </a:blip>
          <a:srcRect/>
          <a:stretch>
            <a:fillRect/>
          </a:stretch>
        </p:blipFill>
        <p:spPr bwMode="auto">
          <a:xfrm>
            <a:off x="142875" y="1285875"/>
            <a:ext cx="3429000" cy="5211763"/>
          </a:xfrm>
          <a:prstGeom prst="rect">
            <a:avLst/>
          </a:prstGeom>
          <a:noFill/>
          <a:ln w="9525">
            <a:solidFill>
              <a:schemeClr val="tx1"/>
            </a:solidFill>
            <a:miter lim="800000"/>
            <a:headEnd/>
            <a:tailEnd/>
          </a:ln>
        </p:spPr>
      </p:pic>
      <p:sp>
        <p:nvSpPr>
          <p:cNvPr id="22532" name="Rectangle 4"/>
          <p:cNvSpPr>
            <a:spLocks noChangeArrowheads="1"/>
          </p:cNvSpPr>
          <p:nvPr/>
        </p:nvSpPr>
        <p:spPr bwMode="auto">
          <a:xfrm>
            <a:off x="4000500" y="1792333"/>
            <a:ext cx="4572000" cy="3786187"/>
          </a:xfrm>
          <a:prstGeom prst="rect">
            <a:avLst/>
          </a:prstGeom>
          <a:noFill/>
          <a:ln w="9525">
            <a:noFill/>
            <a:miter lim="800000"/>
            <a:headEnd/>
            <a:tailEnd/>
          </a:ln>
        </p:spPr>
        <p:txBody>
          <a:bodyPr>
            <a:spAutoFit/>
          </a:bodyPr>
          <a:lstStyle/>
          <a:p>
            <a:pPr marL="273050" indent="-273050">
              <a:buFont typeface="Wingdings" pitchFamily="2" charset="2"/>
              <a:buChar char="v"/>
            </a:pPr>
            <a:r>
              <a:rPr lang="pt-BR" sz="2400" dirty="0">
                <a:cs typeface="Times New Roman" pitchFamily="18" charset="0"/>
              </a:rPr>
              <a:t>Manuscritos encadernados em couro com 36 folhas de  30 x 22 cm</a:t>
            </a:r>
            <a:r>
              <a:rPr lang="en-US" sz="2400" baseline="30000" dirty="0">
                <a:cs typeface="Times New Roman" pitchFamily="18" charset="0"/>
              </a:rPr>
              <a:t>2</a:t>
            </a:r>
            <a:endParaRPr lang="pt-BR" sz="2400" dirty="0">
              <a:cs typeface="Times New Roman" pitchFamily="18" charset="0"/>
            </a:endParaRPr>
          </a:p>
          <a:p>
            <a:pPr marL="273050" indent="-273050">
              <a:buFont typeface="Wingdings" pitchFamily="2" charset="2"/>
              <a:buChar char="v"/>
            </a:pPr>
            <a:r>
              <a:rPr lang="pt-BR" sz="2400" dirty="0"/>
              <a:t>Maioria referente a estudos de </a:t>
            </a:r>
            <a:r>
              <a:rPr lang="pt-BR" sz="2400" dirty="0">
                <a:solidFill>
                  <a:srgbClr val="0070C0"/>
                </a:solidFill>
              </a:rPr>
              <a:t>hidráulica e movimentos </a:t>
            </a:r>
            <a:r>
              <a:rPr lang="pt-BR" sz="2400" dirty="0">
                <a:solidFill>
                  <a:srgbClr val="0070C0"/>
                </a:solidFill>
                <a:cs typeface="Times New Roman" pitchFamily="18" charset="0"/>
              </a:rPr>
              <a:t>de água</a:t>
            </a:r>
            <a:r>
              <a:rPr lang="pt-BR" sz="2400" dirty="0"/>
              <a:t>, incluindo muitos estudos em </a:t>
            </a:r>
            <a:r>
              <a:rPr lang="pt-BR" sz="2400" dirty="0">
                <a:solidFill>
                  <a:srgbClr val="0070C0"/>
                </a:solidFill>
              </a:rPr>
              <a:t>geologia e astronomia</a:t>
            </a:r>
          </a:p>
          <a:p>
            <a:pPr marL="273050" indent="-273050">
              <a:buFont typeface="Wingdings" pitchFamily="2" charset="2"/>
              <a:buChar char="v"/>
            </a:pPr>
            <a:r>
              <a:rPr lang="pt-BR" sz="2400" dirty="0"/>
              <a:t>Manuscritos do período entre </a:t>
            </a:r>
            <a:r>
              <a:rPr lang="pt-BR" sz="2400" dirty="0">
                <a:solidFill>
                  <a:srgbClr val="0070C0"/>
                </a:solidFill>
              </a:rPr>
              <a:t>1504 e 1506</a:t>
            </a:r>
            <a:endParaRPr lang="pt-BR" sz="2400" dirty="0">
              <a:solidFill>
                <a:srgbClr val="0070C0"/>
              </a:solidFill>
              <a:latin typeface="Calibri" pitchFamily="34" charset="0"/>
            </a:endParaRPr>
          </a:p>
        </p:txBody>
      </p:sp>
      <p:sp>
        <p:nvSpPr>
          <p:cNvPr id="9" name="CaixaDeTexto 8">
            <a:extLst>
              <a:ext uri="{FF2B5EF4-FFF2-40B4-BE49-F238E27FC236}">
                <a16:creationId xmlns:a16="http://schemas.microsoft.com/office/drawing/2014/main" id="{8AE720E5-E873-4064-A836-081130F7E827}"/>
              </a:ext>
            </a:extLst>
          </p:cNvPr>
          <p:cNvSpPr txBox="1"/>
          <p:nvPr/>
        </p:nvSpPr>
        <p:spPr>
          <a:xfrm>
            <a:off x="4572000" y="6118047"/>
            <a:ext cx="3429000" cy="379591"/>
          </a:xfrm>
          <a:prstGeom prst="rect">
            <a:avLst/>
          </a:prstGeom>
          <a:noFill/>
        </p:spPr>
        <p:txBody>
          <a:bodyPr wrap="square">
            <a:spAutoFit/>
          </a:bodyPr>
          <a:lstStyle/>
          <a:p>
            <a:r>
              <a:rPr lang="pt-BR" sz="2800" baseline="-25000" dirty="0"/>
              <a:t>*</a:t>
            </a:r>
            <a:r>
              <a:rPr lang="pt-BR" dirty="0"/>
              <a:t> Armand </a:t>
            </a:r>
            <a:r>
              <a:rPr lang="pt-BR" dirty="0" err="1"/>
              <a:t>Hammer</a:t>
            </a:r>
            <a:r>
              <a:rPr lang="pt-BR" dirty="0"/>
              <a:t> (1990–1994)</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650" y="-6943"/>
            <a:ext cx="7132321" cy="928687"/>
          </a:xfrm>
        </p:spPr>
        <p:txBody>
          <a:bodyPr>
            <a:noAutofit/>
          </a:bodyPr>
          <a:lstStyle/>
          <a:p>
            <a:pPr eaLnBrk="1" hangingPunct="1">
              <a:defRPr/>
            </a:pPr>
            <a:r>
              <a:rPr lang="en-US" dirty="0">
                <a:cs typeface="Times New Roman" pitchFamily="18" charset="0"/>
              </a:rPr>
              <a:t>Windsor folios – </a:t>
            </a:r>
            <a:r>
              <a:rPr lang="en-US" dirty="0" err="1">
                <a:cs typeface="Times New Roman" pitchFamily="18" charset="0"/>
              </a:rPr>
              <a:t>Coleção</a:t>
            </a:r>
            <a:r>
              <a:rPr lang="en-US" dirty="0">
                <a:cs typeface="Times New Roman" pitchFamily="18" charset="0"/>
              </a:rPr>
              <a:t> Real</a:t>
            </a:r>
            <a:br>
              <a:rPr lang="en-US" dirty="0">
                <a:cs typeface="Times New Roman" pitchFamily="18" charset="0"/>
              </a:rPr>
            </a:br>
            <a:r>
              <a:rPr lang="en-US" dirty="0" err="1">
                <a:cs typeface="Times New Roman" pitchFamily="18" charset="0"/>
              </a:rPr>
              <a:t>Castelo</a:t>
            </a:r>
            <a:r>
              <a:rPr lang="en-US" dirty="0">
                <a:cs typeface="Times New Roman" pitchFamily="18" charset="0"/>
              </a:rPr>
              <a:t> de Windsor (</a:t>
            </a:r>
            <a:r>
              <a:rPr lang="en-US" dirty="0" err="1">
                <a:cs typeface="Times New Roman" pitchFamily="18" charset="0"/>
              </a:rPr>
              <a:t>Londres</a:t>
            </a:r>
            <a:r>
              <a:rPr lang="en-US" dirty="0">
                <a:cs typeface="Times New Roman" pitchFamily="18" charset="0"/>
              </a:rPr>
              <a:t>)</a:t>
            </a:r>
            <a:endParaRPr lang="pt-BR" dirty="0"/>
          </a:p>
        </p:txBody>
      </p:sp>
      <p:pic>
        <p:nvPicPr>
          <p:cNvPr id="23555" name="Picture 11" descr="http://www.museoscienza.org/english/leonardo/img/Codiciwindsor_sm.jpg">
            <a:hlinkClick r:id="rId3"/>
          </p:cNvPr>
          <p:cNvPicPr>
            <a:picLocks noChangeAspect="1" noChangeArrowheads="1"/>
          </p:cNvPicPr>
          <p:nvPr/>
        </p:nvPicPr>
        <p:blipFill>
          <a:blip r:embed="rId4" cstate="print">
            <a:lum bright="-20000" contrast="40000"/>
          </a:blip>
          <a:srcRect/>
          <a:stretch>
            <a:fillRect/>
          </a:stretch>
        </p:blipFill>
        <p:spPr bwMode="auto">
          <a:xfrm>
            <a:off x="142874" y="1250161"/>
            <a:ext cx="3929059" cy="5107777"/>
          </a:xfrm>
          <a:prstGeom prst="rect">
            <a:avLst/>
          </a:prstGeom>
          <a:noFill/>
          <a:ln w="9525">
            <a:solidFill>
              <a:schemeClr val="tx1"/>
            </a:solidFill>
            <a:miter lim="800000"/>
            <a:headEnd/>
            <a:tailEnd/>
          </a:ln>
        </p:spPr>
      </p:pic>
      <p:sp>
        <p:nvSpPr>
          <p:cNvPr id="23556" name="Rectangle 4"/>
          <p:cNvSpPr>
            <a:spLocks noChangeArrowheads="1"/>
          </p:cNvSpPr>
          <p:nvPr/>
        </p:nvSpPr>
        <p:spPr bwMode="auto">
          <a:xfrm>
            <a:off x="4592817" y="1774825"/>
            <a:ext cx="4318700" cy="4154488"/>
          </a:xfrm>
          <a:prstGeom prst="rect">
            <a:avLst/>
          </a:prstGeom>
          <a:noFill/>
          <a:ln w="9525">
            <a:noFill/>
            <a:miter lim="800000"/>
            <a:headEnd/>
            <a:tailEnd/>
          </a:ln>
        </p:spPr>
        <p:txBody>
          <a:bodyPr wrap="square">
            <a:spAutoFit/>
          </a:bodyPr>
          <a:lstStyle/>
          <a:p>
            <a:pPr marL="273050" indent="-273050">
              <a:buFont typeface="Wingdings" pitchFamily="2" charset="2"/>
              <a:buChar char="v"/>
            </a:pPr>
            <a:r>
              <a:rPr lang="pt-BR" sz="2400" dirty="0">
                <a:cs typeface="Times New Roman" pitchFamily="18" charset="0"/>
              </a:rPr>
              <a:t>Ca. 600 desenhos, não encadernados, de vários tamanhos</a:t>
            </a:r>
          </a:p>
          <a:p>
            <a:pPr marL="273050" indent="-273050">
              <a:buFont typeface="Wingdings" pitchFamily="2" charset="2"/>
              <a:buChar char="v"/>
            </a:pPr>
            <a:r>
              <a:rPr lang="pt-BR" sz="2400" dirty="0">
                <a:cs typeface="Times New Roman" pitchFamily="18" charset="0"/>
              </a:rPr>
              <a:t>Relativos a </a:t>
            </a:r>
            <a:r>
              <a:rPr lang="pt-BR" sz="2400" dirty="0">
                <a:solidFill>
                  <a:srgbClr val="0070C0"/>
                </a:solidFill>
                <a:cs typeface="Times New Roman" pitchFamily="18" charset="0"/>
              </a:rPr>
              <a:t>anatomia, geografia</a:t>
            </a:r>
            <a:r>
              <a:rPr lang="pt-BR" sz="2400" dirty="0">
                <a:cs typeface="Times New Roman" pitchFamily="18" charset="0"/>
              </a:rPr>
              <a:t>, estudos de </a:t>
            </a:r>
            <a:r>
              <a:rPr lang="pt-BR" sz="2400" dirty="0">
                <a:solidFill>
                  <a:srgbClr val="0070C0"/>
                </a:solidFill>
                <a:cs typeface="Times New Roman" pitchFamily="18" charset="0"/>
              </a:rPr>
              <a:t>cavalos</a:t>
            </a:r>
            <a:r>
              <a:rPr lang="pt-BR" sz="2400" dirty="0">
                <a:cs typeface="Times New Roman" pitchFamily="18" charset="0"/>
              </a:rPr>
              <a:t>, </a:t>
            </a:r>
            <a:r>
              <a:rPr lang="pt-BR" sz="2400" dirty="0">
                <a:solidFill>
                  <a:srgbClr val="0070C0"/>
                </a:solidFill>
                <a:cs typeface="Times New Roman" pitchFamily="18" charset="0"/>
              </a:rPr>
              <a:t>desenhos</a:t>
            </a:r>
            <a:r>
              <a:rPr lang="pt-BR" sz="2400" dirty="0">
                <a:cs typeface="Times New Roman" pitchFamily="18" charset="0"/>
              </a:rPr>
              <a:t>, </a:t>
            </a:r>
            <a:r>
              <a:rPr lang="pt-BR" sz="2400" dirty="0">
                <a:solidFill>
                  <a:srgbClr val="0070C0"/>
                </a:solidFill>
                <a:cs typeface="Times New Roman" pitchFamily="18" charset="0"/>
              </a:rPr>
              <a:t>caricaturas</a:t>
            </a:r>
            <a:r>
              <a:rPr lang="pt-BR" sz="2400" dirty="0">
                <a:cs typeface="Times New Roman" pitchFamily="18" charset="0"/>
              </a:rPr>
              <a:t> e uma série de </a:t>
            </a:r>
            <a:r>
              <a:rPr lang="pt-BR" sz="2400" dirty="0">
                <a:solidFill>
                  <a:srgbClr val="0070C0"/>
                </a:solidFill>
                <a:cs typeface="Times New Roman" pitchFamily="18" charset="0"/>
              </a:rPr>
              <a:t>mapas</a:t>
            </a:r>
          </a:p>
          <a:p>
            <a:pPr marL="273050" indent="-273050">
              <a:buFont typeface="Wingdings" pitchFamily="2" charset="2"/>
              <a:buChar char="v"/>
            </a:pPr>
            <a:r>
              <a:rPr lang="pt-BR" sz="2400" dirty="0">
                <a:cs typeface="Times New Roman" pitchFamily="18" charset="0"/>
              </a:rPr>
              <a:t>Desenhos de diferentes períodos, grosseiramente entre </a:t>
            </a:r>
            <a:r>
              <a:rPr lang="pt-BR" sz="2400" dirty="0">
                <a:solidFill>
                  <a:srgbClr val="0070C0"/>
                </a:solidFill>
                <a:cs typeface="Times New Roman" pitchFamily="18" charset="0"/>
              </a:rPr>
              <a:t>1478 e 1518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817" y="-15652"/>
            <a:ext cx="7175863" cy="857250"/>
          </a:xfrm>
        </p:spPr>
        <p:txBody>
          <a:bodyPr>
            <a:noAutofit/>
          </a:bodyPr>
          <a:lstStyle/>
          <a:p>
            <a:pPr eaLnBrk="1" hangingPunct="1">
              <a:defRPr/>
            </a:pPr>
            <a:r>
              <a:rPr lang="pt-BR" dirty="0">
                <a:cs typeface="Times New Roman" pitchFamily="18" charset="0"/>
              </a:rPr>
              <a:t>Codices Madrid – Biblioteca Nacional</a:t>
            </a:r>
            <a:br>
              <a:rPr lang="pt-BR" dirty="0">
                <a:cs typeface="Times New Roman" pitchFamily="18" charset="0"/>
              </a:rPr>
            </a:br>
            <a:r>
              <a:rPr lang="pt-BR" dirty="0">
                <a:cs typeface="Times New Roman" pitchFamily="18" charset="0"/>
              </a:rPr>
              <a:t>(Madrid)</a:t>
            </a:r>
            <a:endParaRPr lang="pt-BR" dirty="0"/>
          </a:p>
        </p:txBody>
      </p:sp>
      <p:pic>
        <p:nvPicPr>
          <p:cNvPr id="24579" name="Picture 12" descr="http://www.museoscienza.org/english/leonardo/img/codicimadrid_sm.jpg">
            <a:hlinkClick r:id="rId3"/>
          </p:cNvPr>
          <p:cNvPicPr>
            <a:picLocks noChangeAspect="1" noChangeArrowheads="1"/>
          </p:cNvPicPr>
          <p:nvPr/>
        </p:nvPicPr>
        <p:blipFill>
          <a:blip r:embed="rId4" cstate="print">
            <a:lum contrast="40000"/>
          </a:blip>
          <a:srcRect/>
          <a:stretch>
            <a:fillRect/>
          </a:stretch>
        </p:blipFill>
        <p:spPr bwMode="auto">
          <a:xfrm>
            <a:off x="142875" y="1117272"/>
            <a:ext cx="3571869" cy="5191453"/>
          </a:xfrm>
          <a:prstGeom prst="rect">
            <a:avLst/>
          </a:prstGeom>
          <a:noFill/>
          <a:ln w="9525">
            <a:solidFill>
              <a:schemeClr val="tx1"/>
            </a:solidFill>
            <a:miter lim="800000"/>
            <a:headEnd/>
            <a:tailEnd/>
          </a:ln>
        </p:spPr>
      </p:pic>
      <p:sp>
        <p:nvSpPr>
          <p:cNvPr id="24580" name="Rectangle 4"/>
          <p:cNvSpPr>
            <a:spLocks noChangeArrowheads="1"/>
          </p:cNvSpPr>
          <p:nvPr/>
        </p:nvSpPr>
        <p:spPr bwMode="auto">
          <a:xfrm>
            <a:off x="3857625" y="1774346"/>
            <a:ext cx="5000625" cy="4154984"/>
          </a:xfrm>
          <a:prstGeom prst="rect">
            <a:avLst/>
          </a:prstGeom>
          <a:noFill/>
          <a:ln w="9525">
            <a:noFill/>
            <a:miter lim="800000"/>
            <a:headEnd/>
            <a:tailEnd/>
          </a:ln>
        </p:spPr>
        <p:txBody>
          <a:bodyPr>
            <a:spAutoFit/>
          </a:bodyPr>
          <a:lstStyle/>
          <a:p>
            <a:pPr marL="273050" indent="-273050">
              <a:buFont typeface="Wingdings" pitchFamily="2" charset="2"/>
              <a:buChar char="v"/>
            </a:pPr>
            <a:r>
              <a:rPr lang="pt-BR" sz="2400" dirty="0">
                <a:cs typeface="Times New Roman" pitchFamily="18" charset="0"/>
              </a:rPr>
              <a:t>Descoberto em </a:t>
            </a:r>
            <a:r>
              <a:rPr lang="pt-BR" sz="2400" b="1" dirty="0">
                <a:solidFill>
                  <a:srgbClr val="FF0000"/>
                </a:solidFill>
                <a:cs typeface="Times New Roman" pitchFamily="18" charset="0"/>
              </a:rPr>
              <a:t>1967</a:t>
            </a:r>
            <a:r>
              <a:rPr lang="pt-BR" sz="2400" dirty="0">
                <a:cs typeface="Times New Roman" pitchFamily="18" charset="0"/>
              </a:rPr>
              <a:t> e encadernado em 2 volumes, com capa de couro, denominados </a:t>
            </a:r>
            <a:r>
              <a:rPr lang="pt-BR" sz="2400" b="1" i="1" dirty="0">
                <a:cs typeface="Times New Roman" pitchFamily="18" charset="0"/>
              </a:rPr>
              <a:t>“Madrid I” </a:t>
            </a:r>
            <a:r>
              <a:rPr lang="pt-BR" sz="2400" dirty="0">
                <a:cs typeface="Times New Roman" pitchFamily="18" charset="0"/>
              </a:rPr>
              <a:t>e </a:t>
            </a:r>
            <a:r>
              <a:rPr lang="pt-BR" sz="2400" b="1" i="1" dirty="0">
                <a:cs typeface="Times New Roman" pitchFamily="18" charset="0"/>
              </a:rPr>
              <a:t>“Madrid II”</a:t>
            </a:r>
          </a:p>
          <a:p>
            <a:pPr marL="273050" indent="-273050">
              <a:buFont typeface="Wingdings" pitchFamily="2" charset="2"/>
              <a:buChar char="v"/>
            </a:pPr>
            <a:r>
              <a:rPr lang="pt-BR" sz="2400" dirty="0">
                <a:cs typeface="Times New Roman" pitchFamily="18" charset="0"/>
              </a:rPr>
              <a:t>Maioria encontra-se no Madrid I com 192 folhas de 21 x 15 cm</a:t>
            </a:r>
            <a:r>
              <a:rPr lang="en-US" sz="2400" baseline="30000" dirty="0">
                <a:cs typeface="Times New Roman" pitchFamily="18" charset="0"/>
              </a:rPr>
              <a:t>2</a:t>
            </a:r>
            <a:endParaRPr lang="pt-BR" sz="2400" dirty="0">
              <a:cs typeface="Times New Roman" pitchFamily="18" charset="0"/>
            </a:endParaRPr>
          </a:p>
          <a:p>
            <a:pPr marL="730250" lvl="1" indent="-273050">
              <a:buFont typeface="Wingdings" pitchFamily="2" charset="2"/>
              <a:buChar char="Ø"/>
            </a:pPr>
            <a:r>
              <a:rPr lang="pt-BR" sz="2400" dirty="0">
                <a:cs typeface="Times New Roman" pitchFamily="18" charset="0"/>
              </a:rPr>
              <a:t>Prevalecem estudos de </a:t>
            </a:r>
            <a:r>
              <a:rPr lang="pt-BR" sz="2400" dirty="0">
                <a:solidFill>
                  <a:srgbClr val="0070C0"/>
                </a:solidFill>
                <a:cs typeface="Times New Roman" pitchFamily="18" charset="0"/>
              </a:rPr>
              <a:t>mecânica</a:t>
            </a:r>
            <a:r>
              <a:rPr lang="pt-BR" sz="2400" dirty="0">
                <a:cs typeface="Times New Roman" pitchFamily="18" charset="0"/>
              </a:rPr>
              <a:t> de </a:t>
            </a:r>
            <a:r>
              <a:rPr lang="pt-BR" sz="2400" dirty="0">
                <a:solidFill>
                  <a:srgbClr val="0070C0"/>
                </a:solidFill>
                <a:cs typeface="Times New Roman" pitchFamily="18" charset="0"/>
              </a:rPr>
              <a:t>1493 e 1497</a:t>
            </a:r>
          </a:p>
          <a:p>
            <a:pPr marL="273050" indent="-273050">
              <a:buFont typeface="Wingdings" pitchFamily="2" charset="2"/>
              <a:buChar char="v"/>
            </a:pPr>
            <a:r>
              <a:rPr lang="pt-BR" sz="2400" dirty="0">
                <a:cs typeface="Times New Roman" pitchFamily="18" charset="0"/>
              </a:rPr>
              <a:t>Madrid II são relativos a estudos de </a:t>
            </a:r>
            <a:r>
              <a:rPr lang="pt-BR" sz="2400" dirty="0">
                <a:solidFill>
                  <a:srgbClr val="0070C0"/>
                </a:solidFill>
                <a:cs typeface="Times New Roman" pitchFamily="18" charset="0"/>
              </a:rPr>
              <a:t>geometria</a:t>
            </a:r>
            <a:r>
              <a:rPr lang="pt-BR" sz="2400" dirty="0">
                <a:cs typeface="Times New Roman" pitchFamily="18" charset="0"/>
              </a:rPr>
              <a:t> de </a:t>
            </a:r>
            <a:r>
              <a:rPr lang="pt-BR" sz="2400" dirty="0">
                <a:solidFill>
                  <a:srgbClr val="0070C0"/>
                </a:solidFill>
                <a:cs typeface="Times New Roman" pitchFamily="18" charset="0"/>
              </a:rPr>
              <a:t>1503 e 1505</a:t>
            </a:r>
          </a:p>
          <a:p>
            <a:pPr marL="730250" lvl="1" indent="-273050">
              <a:buFont typeface="Wingdings" pitchFamily="2" charset="2"/>
              <a:buChar char="Ø"/>
            </a:pPr>
            <a:r>
              <a:rPr lang="pt-BR" sz="2400" dirty="0">
                <a:cs typeface="Times New Roman" pitchFamily="18" charset="0"/>
              </a:rPr>
              <a:t>Manuscritos em pastas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a:xfrm>
            <a:off x="947574" y="-14253"/>
            <a:ext cx="7060962" cy="611991"/>
          </a:xfrm>
        </p:spPr>
        <p:txBody>
          <a:bodyPr/>
          <a:lstStyle/>
          <a:p>
            <a:r>
              <a:rPr lang="pt-BR" dirty="0">
                <a:solidFill>
                  <a:srgbClr val="FF0000"/>
                </a:solidFill>
              </a:rPr>
              <a:t>Máquinas</a:t>
            </a:r>
            <a:r>
              <a:rPr lang="en-US" dirty="0">
                <a:solidFill>
                  <a:srgbClr val="FF0000"/>
                </a:solidFill>
              </a:rPr>
              <a:t> de Leonardo</a:t>
            </a:r>
            <a:endParaRPr lang="pt-BR" dirty="0">
              <a:solidFill>
                <a:srgbClr val="FF0000"/>
              </a:solidFill>
            </a:endParaRPr>
          </a:p>
        </p:txBody>
      </p:sp>
      <p:sp>
        <p:nvSpPr>
          <p:cNvPr id="41987" name="Content Placeholder 2"/>
          <p:cNvSpPr>
            <a:spLocks noGrp="1"/>
          </p:cNvSpPr>
          <p:nvPr>
            <p:ph idx="4294967295"/>
          </p:nvPr>
        </p:nvSpPr>
        <p:spPr>
          <a:xfrm>
            <a:off x="1500166" y="857232"/>
            <a:ext cx="6143668" cy="461962"/>
          </a:xfrm>
        </p:spPr>
        <p:txBody>
          <a:bodyPr/>
          <a:lstStyle/>
          <a:p>
            <a:pPr marL="0" indent="0">
              <a:buFont typeface="Wingdings" pitchFamily="2" charset="2"/>
              <a:buNone/>
            </a:pPr>
            <a:r>
              <a:rPr lang="pt-BR" sz="2400" b="1" dirty="0">
                <a:latin typeface="Arial" charset="0"/>
                <a:cs typeface="Arial" charset="0"/>
              </a:rPr>
              <a:t>O acionamento e movimentação difícil</a:t>
            </a:r>
          </a:p>
        </p:txBody>
      </p:sp>
      <p:pic>
        <p:nvPicPr>
          <p:cNvPr id="41988" name="Picture 7" descr="C:\Documents and Settings\dktanaka_2\My Documents\0_0_Leonardo_Palestra\Leonardo_Scan_2\scan0013.jpg"/>
          <p:cNvPicPr>
            <a:picLocks noChangeAspect="1" noChangeArrowheads="1"/>
          </p:cNvPicPr>
          <p:nvPr/>
        </p:nvPicPr>
        <p:blipFill>
          <a:blip r:embed="rId3" cstate="print">
            <a:lum bright="-30000" contrast="40000"/>
          </a:blip>
          <a:srcRect l="2803" t="16018" r="6807" b="1909"/>
          <a:stretch>
            <a:fillRect/>
          </a:stretch>
        </p:blipFill>
        <p:spPr bwMode="auto">
          <a:xfrm>
            <a:off x="142844" y="1643050"/>
            <a:ext cx="3857652" cy="3429024"/>
          </a:xfrm>
          <a:prstGeom prst="rect">
            <a:avLst/>
          </a:prstGeom>
          <a:noFill/>
          <a:ln w="9525">
            <a:solidFill>
              <a:schemeClr val="tx1"/>
            </a:solidFill>
            <a:miter lim="800000"/>
            <a:headEnd/>
            <a:tailEnd/>
          </a:ln>
        </p:spPr>
      </p:pic>
      <p:sp>
        <p:nvSpPr>
          <p:cNvPr id="5" name="TextBox 4"/>
          <p:cNvSpPr txBox="1">
            <a:spLocks noChangeArrowheads="1"/>
          </p:cNvSpPr>
          <p:nvPr/>
        </p:nvSpPr>
        <p:spPr bwMode="auto">
          <a:xfrm>
            <a:off x="214282" y="5429264"/>
            <a:ext cx="8628062" cy="830997"/>
          </a:xfrm>
          <a:prstGeom prst="rect">
            <a:avLst/>
          </a:prstGeom>
          <a:noFill/>
          <a:ln w="9525">
            <a:noFill/>
            <a:miter lim="800000"/>
            <a:headEnd/>
            <a:tailEnd/>
          </a:ln>
        </p:spPr>
        <p:txBody>
          <a:bodyPr wrap="square">
            <a:spAutoFit/>
          </a:bodyPr>
          <a:lstStyle/>
          <a:p>
            <a:pPr algn="ctr"/>
            <a:r>
              <a:rPr lang="pt-BR" sz="2400" b="1" dirty="0">
                <a:solidFill>
                  <a:srgbClr val="FF0000"/>
                </a:solidFill>
              </a:rPr>
              <a:t>Estudou musculatura animal  e humana para aprimorar acionamento</a:t>
            </a:r>
          </a:p>
        </p:txBody>
      </p:sp>
      <p:pic>
        <p:nvPicPr>
          <p:cNvPr id="4098" name="Picture 2" descr="H:\Leonardo_da_Vinci\Engenharia\Militar\Armas\Drawing depicting the casting of giant cannon 1503-04.jpg"/>
          <p:cNvPicPr>
            <a:picLocks noChangeAspect="1" noChangeArrowheads="1"/>
          </p:cNvPicPr>
          <p:nvPr/>
        </p:nvPicPr>
        <p:blipFill>
          <a:blip r:embed="rId4" cstate="print">
            <a:lum bright="-10000" contrast="40000"/>
          </a:blip>
          <a:srcRect t="41813" r="40000" b="24604"/>
          <a:stretch>
            <a:fillRect/>
          </a:stretch>
        </p:blipFill>
        <p:spPr bwMode="auto">
          <a:xfrm>
            <a:off x="4342906" y="1643050"/>
            <a:ext cx="4515374" cy="3429024"/>
          </a:xfrm>
          <a:prstGeom prst="rect">
            <a:avLst/>
          </a:prstGeom>
          <a:noFill/>
          <a:ln>
            <a:solidFill>
              <a:schemeClr val="accent1"/>
            </a:solidFill>
          </a:ln>
        </p:spPr>
      </p:pic>
      <p:sp>
        <p:nvSpPr>
          <p:cNvPr id="7" name="TextBox 6"/>
          <p:cNvSpPr txBox="1"/>
          <p:nvPr/>
        </p:nvSpPr>
        <p:spPr>
          <a:xfrm>
            <a:off x="2714612" y="4786322"/>
            <a:ext cx="1265796" cy="276999"/>
          </a:xfrm>
          <a:prstGeom prst="rect">
            <a:avLst/>
          </a:prstGeom>
          <a:solidFill>
            <a:schemeClr val="bg1"/>
          </a:solidFill>
        </p:spPr>
        <p:txBody>
          <a:bodyPr wrap="none" rtlCol="0">
            <a:spAutoFit/>
          </a:bodyPr>
          <a:lstStyle/>
          <a:p>
            <a:r>
              <a:rPr lang="en-US" sz="1200" b="1" dirty="0"/>
              <a:t>C. </a:t>
            </a:r>
            <a:r>
              <a:rPr lang="en-US" sz="1200" b="1" dirty="0" err="1"/>
              <a:t>Atlan</a:t>
            </a:r>
            <a:r>
              <a:rPr lang="en-US" sz="1200" b="1" dirty="0"/>
              <a:t>  f.51R.</a:t>
            </a:r>
          </a:p>
        </p:txBody>
      </p:sp>
      <p:sp>
        <p:nvSpPr>
          <p:cNvPr id="8" name="TextBox 7"/>
          <p:cNvSpPr txBox="1"/>
          <p:nvPr/>
        </p:nvSpPr>
        <p:spPr>
          <a:xfrm>
            <a:off x="7000892" y="4786322"/>
            <a:ext cx="1844031" cy="276999"/>
          </a:xfrm>
          <a:prstGeom prst="rect">
            <a:avLst/>
          </a:prstGeom>
          <a:solidFill>
            <a:schemeClr val="bg1"/>
          </a:solidFill>
        </p:spPr>
        <p:txBody>
          <a:bodyPr wrap="none" rtlCol="0">
            <a:spAutoFit/>
          </a:bodyPr>
          <a:lstStyle/>
          <a:p>
            <a:r>
              <a:rPr lang="en-US" sz="1200" b="1" dirty="0"/>
              <a:t>Wind </a:t>
            </a:r>
            <a:r>
              <a:rPr lang="en-US" sz="1200" b="1" dirty="0" err="1"/>
              <a:t>sor</a:t>
            </a:r>
            <a:r>
              <a:rPr lang="en-US" sz="1200" b="1" dirty="0"/>
              <a:t> B.R. n. 12647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947574" y="3166"/>
            <a:ext cx="7060962" cy="531460"/>
          </a:xfrm>
        </p:spPr>
        <p:txBody>
          <a:bodyPr/>
          <a:lstStyle/>
          <a:p>
            <a:r>
              <a:rPr lang="pt-BR" dirty="0"/>
              <a:t>Musculatura</a:t>
            </a:r>
            <a:r>
              <a:rPr lang="en-US" dirty="0"/>
              <a:t> animal</a:t>
            </a:r>
            <a:endParaRPr lang="pt-BR" dirty="0"/>
          </a:p>
        </p:txBody>
      </p:sp>
      <p:pic>
        <p:nvPicPr>
          <p:cNvPr id="43011" name="Picture 6" descr="11horse1.jpg"/>
          <p:cNvPicPr>
            <a:picLocks noChangeAspect="1"/>
          </p:cNvPicPr>
          <p:nvPr/>
        </p:nvPicPr>
        <p:blipFill>
          <a:blip r:embed="rId3" cstate="print">
            <a:lum bright="-10000" contrast="40000"/>
          </a:blip>
          <a:srcRect/>
          <a:stretch>
            <a:fillRect/>
          </a:stretch>
        </p:blipFill>
        <p:spPr bwMode="auto">
          <a:xfrm>
            <a:off x="4572000" y="788988"/>
            <a:ext cx="4186237" cy="5611812"/>
          </a:xfrm>
          <a:prstGeom prst="rect">
            <a:avLst/>
          </a:prstGeom>
          <a:noFill/>
          <a:ln w="9525">
            <a:solidFill>
              <a:schemeClr val="tx1"/>
            </a:solidFill>
            <a:miter lim="800000"/>
            <a:headEnd/>
            <a:tailEnd/>
          </a:ln>
        </p:spPr>
      </p:pic>
      <p:pic>
        <p:nvPicPr>
          <p:cNvPr id="43012" name="Picture 13" descr="EstudO_Cavalo.jpg"/>
          <p:cNvPicPr>
            <a:picLocks noChangeAspect="1"/>
          </p:cNvPicPr>
          <p:nvPr/>
        </p:nvPicPr>
        <p:blipFill>
          <a:blip r:embed="rId4" cstate="print">
            <a:lum bright="-20000" contrast="40000"/>
          </a:blip>
          <a:srcRect t="4354" r="2767" b="6595"/>
          <a:stretch>
            <a:fillRect/>
          </a:stretch>
        </p:blipFill>
        <p:spPr bwMode="auto">
          <a:xfrm>
            <a:off x="857224" y="4492882"/>
            <a:ext cx="3203759" cy="1865075"/>
          </a:xfrm>
          <a:prstGeom prst="rect">
            <a:avLst/>
          </a:prstGeom>
          <a:noFill/>
          <a:ln w="9525">
            <a:solidFill>
              <a:schemeClr val="tx1"/>
            </a:solidFill>
            <a:miter lim="800000"/>
            <a:headEnd/>
            <a:tailEnd/>
          </a:ln>
        </p:spPr>
      </p:pic>
      <p:pic>
        <p:nvPicPr>
          <p:cNvPr id="43013" name="Picture 14" descr="image19.jpg"/>
          <p:cNvPicPr>
            <a:picLocks noChangeAspect="1"/>
          </p:cNvPicPr>
          <p:nvPr/>
        </p:nvPicPr>
        <p:blipFill>
          <a:blip r:embed="rId5" cstate="print">
            <a:lum bright="-20000" contrast="40000"/>
          </a:blip>
          <a:srcRect/>
          <a:stretch>
            <a:fillRect/>
          </a:stretch>
        </p:blipFill>
        <p:spPr bwMode="auto">
          <a:xfrm>
            <a:off x="847614" y="762000"/>
            <a:ext cx="3224319" cy="3524256"/>
          </a:xfrm>
          <a:prstGeom prst="rect">
            <a:avLst/>
          </a:prstGeom>
          <a:noFill/>
          <a:ln w="9525">
            <a:solidFill>
              <a:schemeClr val="tx1"/>
            </a:solid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pt-BR" dirty="0"/>
              <a:t>Musculatura</a:t>
            </a:r>
            <a:r>
              <a:rPr lang="en-US" dirty="0"/>
              <a:t> </a:t>
            </a:r>
            <a:r>
              <a:rPr lang="en-US" dirty="0" err="1"/>
              <a:t>humana</a:t>
            </a:r>
            <a:endParaRPr lang="pt-BR" dirty="0"/>
          </a:p>
        </p:txBody>
      </p:sp>
      <p:pic>
        <p:nvPicPr>
          <p:cNvPr id="44035" name="Picture 4" descr="Anatomia_Musculo.jpg"/>
          <p:cNvPicPr>
            <a:picLocks noChangeAspect="1"/>
          </p:cNvPicPr>
          <p:nvPr/>
        </p:nvPicPr>
        <p:blipFill>
          <a:blip r:embed="rId3" cstate="print">
            <a:lum bright="-10000" contrast="40000"/>
          </a:blip>
          <a:srcRect/>
          <a:stretch>
            <a:fillRect/>
          </a:stretch>
        </p:blipFill>
        <p:spPr bwMode="auto">
          <a:xfrm>
            <a:off x="6888163" y="684213"/>
            <a:ext cx="1827242" cy="2601955"/>
          </a:xfrm>
          <a:prstGeom prst="rect">
            <a:avLst/>
          </a:prstGeom>
          <a:noFill/>
          <a:ln w="9525">
            <a:solidFill>
              <a:schemeClr val="tx1"/>
            </a:solidFill>
            <a:miter lim="800000"/>
            <a:headEnd/>
            <a:tailEnd/>
          </a:ln>
        </p:spPr>
      </p:pic>
      <p:pic>
        <p:nvPicPr>
          <p:cNvPr id="44036" name="Picture 7" descr="411px-Studies_of_the_Arm_showing_the_Movements_made_by_the_Biceps.jpg"/>
          <p:cNvPicPr>
            <a:picLocks noChangeAspect="1"/>
          </p:cNvPicPr>
          <p:nvPr/>
        </p:nvPicPr>
        <p:blipFill>
          <a:blip r:embed="rId4" cstate="print">
            <a:lum bright="-10000" contrast="40000"/>
          </a:blip>
          <a:srcRect/>
          <a:stretch>
            <a:fillRect/>
          </a:stretch>
        </p:blipFill>
        <p:spPr bwMode="auto">
          <a:xfrm>
            <a:off x="685800" y="714375"/>
            <a:ext cx="1814513" cy="2643188"/>
          </a:xfrm>
          <a:prstGeom prst="rect">
            <a:avLst/>
          </a:prstGeom>
          <a:noFill/>
          <a:ln w="9525">
            <a:solidFill>
              <a:schemeClr val="tx1"/>
            </a:solidFill>
            <a:miter lim="800000"/>
            <a:headEnd/>
            <a:tailEnd/>
          </a:ln>
        </p:spPr>
      </p:pic>
      <p:pic>
        <p:nvPicPr>
          <p:cNvPr id="44037" name="Picture 9" descr="Anatomia_homem_cavalo_pe.jpg"/>
          <p:cNvPicPr>
            <a:picLocks noChangeAspect="1"/>
          </p:cNvPicPr>
          <p:nvPr/>
        </p:nvPicPr>
        <p:blipFill>
          <a:blip r:embed="rId5" cstate="print">
            <a:lum bright="-10000" contrast="40000"/>
          </a:blip>
          <a:srcRect/>
          <a:stretch>
            <a:fillRect/>
          </a:stretch>
        </p:blipFill>
        <p:spPr bwMode="auto">
          <a:xfrm>
            <a:off x="6858016" y="3402193"/>
            <a:ext cx="1876859" cy="2580051"/>
          </a:xfrm>
          <a:prstGeom prst="rect">
            <a:avLst/>
          </a:prstGeom>
          <a:noFill/>
          <a:ln w="9525">
            <a:solidFill>
              <a:schemeClr val="tx1"/>
            </a:solidFill>
            <a:miter lim="800000"/>
            <a:headEnd/>
            <a:tailEnd/>
          </a:ln>
        </p:spPr>
      </p:pic>
      <p:pic>
        <p:nvPicPr>
          <p:cNvPr id="44038" name="Picture 10" descr="Anatomia_Musculo_pe.jpg"/>
          <p:cNvPicPr>
            <a:picLocks noChangeAspect="1"/>
          </p:cNvPicPr>
          <p:nvPr/>
        </p:nvPicPr>
        <p:blipFill>
          <a:blip r:embed="rId6" cstate="print">
            <a:lum bright="-10000" contrast="40000"/>
          </a:blip>
          <a:srcRect/>
          <a:stretch>
            <a:fillRect/>
          </a:stretch>
        </p:blipFill>
        <p:spPr bwMode="auto">
          <a:xfrm>
            <a:off x="2910840" y="714375"/>
            <a:ext cx="3581400" cy="5286375"/>
          </a:xfrm>
          <a:prstGeom prst="rect">
            <a:avLst/>
          </a:prstGeom>
          <a:noFill/>
          <a:ln w="9525">
            <a:solidFill>
              <a:schemeClr val="tx1"/>
            </a:solidFill>
            <a:miter lim="800000"/>
            <a:headEnd/>
            <a:tailEnd/>
          </a:ln>
        </p:spPr>
      </p:pic>
      <p:pic>
        <p:nvPicPr>
          <p:cNvPr id="44039" name="Picture 12" descr="Detalhe_boca_garganta_Musculo.jpg"/>
          <p:cNvPicPr>
            <a:picLocks noChangeAspect="1"/>
          </p:cNvPicPr>
          <p:nvPr/>
        </p:nvPicPr>
        <p:blipFill>
          <a:blip r:embed="rId7" cstate="print">
            <a:lum bright="-10000" contrast="40000"/>
          </a:blip>
          <a:srcRect/>
          <a:stretch>
            <a:fillRect/>
          </a:stretch>
        </p:blipFill>
        <p:spPr bwMode="auto">
          <a:xfrm>
            <a:off x="712788" y="3500438"/>
            <a:ext cx="1787525" cy="2500312"/>
          </a:xfrm>
          <a:prstGeom prst="rect">
            <a:avLst/>
          </a:prstGeom>
          <a:noFill/>
          <a:ln w="9525">
            <a:solidFill>
              <a:schemeClr val="tx1"/>
            </a:solidFill>
            <a:miter lim="800000"/>
            <a:headEnd/>
            <a:tailEnd/>
          </a:ln>
        </p:spPr>
      </p:pic>
      <p:sp>
        <p:nvSpPr>
          <p:cNvPr id="8" name="TextBox 7"/>
          <p:cNvSpPr txBox="1">
            <a:spLocks noChangeArrowheads="1"/>
          </p:cNvSpPr>
          <p:nvPr/>
        </p:nvSpPr>
        <p:spPr bwMode="auto">
          <a:xfrm>
            <a:off x="1137479" y="6038850"/>
            <a:ext cx="7401385" cy="461665"/>
          </a:xfrm>
          <a:prstGeom prst="rect">
            <a:avLst/>
          </a:prstGeom>
          <a:noFill/>
          <a:ln w="9525">
            <a:noFill/>
            <a:miter lim="800000"/>
            <a:headEnd/>
            <a:tailEnd/>
          </a:ln>
        </p:spPr>
        <p:txBody>
          <a:bodyPr wrap="none">
            <a:spAutoFit/>
          </a:bodyPr>
          <a:lstStyle/>
          <a:p>
            <a:r>
              <a:rPr lang="pt-BR" sz="2400" b="1" dirty="0">
                <a:solidFill>
                  <a:srgbClr val="FF0000"/>
                </a:solidFill>
              </a:rPr>
              <a:t>Para entender a musculatura estudou circulação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pt-BR" dirty="0">
                <a:solidFill>
                  <a:srgbClr val="FF0000"/>
                </a:solidFill>
              </a:rPr>
              <a:t>LEONARDO</a:t>
            </a:r>
            <a:r>
              <a:rPr lang="pt-BR" dirty="0"/>
              <a:t> </a:t>
            </a:r>
            <a:r>
              <a:rPr lang="pt-PT" dirty="0"/>
              <a:t>di ser Piero </a:t>
            </a:r>
            <a:r>
              <a:rPr lang="pt-PT" dirty="0">
                <a:solidFill>
                  <a:srgbClr val="FF0000"/>
                </a:solidFill>
              </a:rPr>
              <a:t>da VINCI</a:t>
            </a:r>
            <a:endParaRPr lang="pt-BR" dirty="0">
              <a:solidFill>
                <a:srgbClr val="FF0000"/>
              </a:solidFill>
            </a:endParaRPr>
          </a:p>
        </p:txBody>
      </p:sp>
      <p:sp>
        <p:nvSpPr>
          <p:cNvPr id="7171" name="Content Placeholder 2"/>
          <p:cNvSpPr>
            <a:spLocks noGrp="1"/>
          </p:cNvSpPr>
          <p:nvPr>
            <p:ph idx="1"/>
          </p:nvPr>
        </p:nvSpPr>
        <p:spPr>
          <a:xfrm>
            <a:off x="528638" y="2357430"/>
            <a:ext cx="8086725" cy="2857520"/>
          </a:xfrm>
        </p:spPr>
        <p:txBody>
          <a:bodyPr/>
          <a:lstStyle/>
          <a:p>
            <a:pPr marL="381000" indent="-381000"/>
            <a:r>
              <a:rPr lang="pt-BR" b="1" dirty="0">
                <a:latin typeface="Arial" charset="0"/>
                <a:cs typeface="Arial" charset="0"/>
              </a:rPr>
              <a:t>Criado pelo av</a:t>
            </a:r>
            <a:r>
              <a:rPr lang="en-US" b="1" dirty="0">
                <a:latin typeface="Arial" charset="0"/>
                <a:cs typeface="Arial" charset="0"/>
              </a:rPr>
              <a:t>ô</a:t>
            </a:r>
            <a:endParaRPr lang="pt-BR" b="1" dirty="0">
              <a:latin typeface="Arial" charset="0"/>
              <a:cs typeface="Arial" charset="0"/>
            </a:endParaRPr>
          </a:p>
          <a:p>
            <a:pPr marL="381000" indent="-381000"/>
            <a:r>
              <a:rPr lang="pt-BR" b="1" dirty="0">
                <a:latin typeface="Arial" charset="0"/>
                <a:cs typeface="Arial" charset="0"/>
              </a:rPr>
              <a:t>Aprendeu a apreciar a natureza </a:t>
            </a:r>
            <a:r>
              <a:rPr lang="en-US" b="1" dirty="0">
                <a:latin typeface="Arial" charset="0"/>
                <a:cs typeface="Arial" charset="0"/>
              </a:rPr>
              <a:t>com o </a:t>
            </a:r>
            <a:r>
              <a:rPr lang="pt-BR" b="1" dirty="0">
                <a:latin typeface="Arial" charset="0"/>
                <a:cs typeface="Arial" charset="0"/>
              </a:rPr>
              <a:t>tio </a:t>
            </a:r>
            <a:r>
              <a:rPr lang="en-US" b="1" dirty="0">
                <a:latin typeface="Arial" charset="0"/>
                <a:cs typeface="Arial" charset="0"/>
              </a:rPr>
              <a:t>F</a:t>
            </a:r>
            <a:r>
              <a:rPr lang="it-IT" b="1" dirty="0">
                <a:latin typeface="Arial" charset="0"/>
                <a:cs typeface="Arial" charset="0"/>
              </a:rPr>
              <a:t>rancesco</a:t>
            </a:r>
          </a:p>
          <a:p>
            <a:pPr marL="647700" lvl="1" indent="-381000"/>
            <a:r>
              <a:rPr lang="pt-BR" b="1" dirty="0">
                <a:solidFill>
                  <a:srgbClr val="0033CC"/>
                </a:solidFill>
                <a:latin typeface="Arial" charset="0"/>
                <a:cs typeface="Arial" charset="0"/>
              </a:rPr>
              <a:t>Dissecou uma lagartixa</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p:txBody>
          <a:bodyPr/>
          <a:lstStyle/>
          <a:p>
            <a:r>
              <a:rPr lang="en-US" dirty="0" err="1"/>
              <a:t>Circulação</a:t>
            </a:r>
            <a:r>
              <a:rPr lang="en-US" dirty="0"/>
              <a:t> </a:t>
            </a:r>
            <a:r>
              <a:rPr lang="en-US" dirty="0" err="1"/>
              <a:t>sanguínea</a:t>
            </a:r>
            <a:endParaRPr lang="pt-BR" dirty="0"/>
          </a:p>
        </p:txBody>
      </p:sp>
      <p:pic>
        <p:nvPicPr>
          <p:cNvPr id="45059" name="Picture 3" descr="C:\Documents and Settings\dktanaka_2\My Documents\0_0_Leonardo_Palestra\Leonardo_Scan_1\scan0005.jpg"/>
          <p:cNvPicPr>
            <a:picLocks noChangeAspect="1" noChangeArrowheads="1"/>
          </p:cNvPicPr>
          <p:nvPr/>
        </p:nvPicPr>
        <p:blipFill>
          <a:blip r:embed="rId3" cstate="print">
            <a:lum contrast="40000"/>
          </a:blip>
          <a:srcRect l="2249" t="2895" r="3981" b="12315"/>
          <a:stretch>
            <a:fillRect/>
          </a:stretch>
        </p:blipFill>
        <p:spPr bwMode="auto">
          <a:xfrm>
            <a:off x="228600" y="642938"/>
            <a:ext cx="4038600" cy="5486400"/>
          </a:xfrm>
          <a:prstGeom prst="rect">
            <a:avLst/>
          </a:prstGeom>
          <a:noFill/>
          <a:ln w="9525">
            <a:solidFill>
              <a:schemeClr val="tx1"/>
            </a:solidFill>
            <a:miter lim="800000"/>
            <a:headEnd/>
            <a:tailEnd/>
          </a:ln>
        </p:spPr>
      </p:pic>
      <p:pic>
        <p:nvPicPr>
          <p:cNvPr id="45060" name="Picture 4" descr="C:\Documents and Settings\dktanaka_2\My Documents\0_0_Leonardo_Palestra\Leonardo_Scan_2\scan0026.jpg"/>
          <p:cNvPicPr>
            <a:picLocks noChangeAspect="1" noChangeArrowheads="1"/>
          </p:cNvPicPr>
          <p:nvPr/>
        </p:nvPicPr>
        <p:blipFill>
          <a:blip r:embed="rId4" cstate="print">
            <a:lum bright="-20000" contrast="40000"/>
          </a:blip>
          <a:srcRect t="230" r="1755"/>
          <a:stretch>
            <a:fillRect/>
          </a:stretch>
        </p:blipFill>
        <p:spPr bwMode="auto">
          <a:xfrm>
            <a:off x="4572000" y="642938"/>
            <a:ext cx="4267200" cy="5497512"/>
          </a:xfrm>
          <a:prstGeom prst="rect">
            <a:avLst/>
          </a:prstGeom>
          <a:noFill/>
          <a:ln w="9525">
            <a:solidFill>
              <a:schemeClr val="tx1"/>
            </a:solidFill>
            <a:miter lim="800000"/>
            <a:headEnd/>
            <a:tailEnd/>
          </a:ln>
        </p:spPr>
      </p:pic>
      <p:sp>
        <p:nvSpPr>
          <p:cNvPr id="5" name="TextBox 4"/>
          <p:cNvSpPr txBox="1">
            <a:spLocks noChangeArrowheads="1"/>
          </p:cNvSpPr>
          <p:nvPr/>
        </p:nvSpPr>
        <p:spPr bwMode="auto">
          <a:xfrm>
            <a:off x="1678530" y="6110288"/>
            <a:ext cx="6162264" cy="461665"/>
          </a:xfrm>
          <a:prstGeom prst="rect">
            <a:avLst/>
          </a:prstGeom>
          <a:noFill/>
          <a:ln w="9525">
            <a:noFill/>
            <a:miter lim="800000"/>
            <a:headEnd/>
            <a:tailEnd/>
          </a:ln>
        </p:spPr>
        <p:txBody>
          <a:bodyPr wrap="none">
            <a:spAutoFit/>
          </a:bodyPr>
          <a:lstStyle/>
          <a:p>
            <a:r>
              <a:rPr lang="pt-BR" sz="2400" b="1" dirty="0">
                <a:solidFill>
                  <a:srgbClr val="FF0000"/>
                </a:solidFill>
              </a:rPr>
              <a:t>Estudou a formação do corpo humano ...</a:t>
            </a:r>
          </a:p>
        </p:txBody>
      </p:sp>
      <p:sp>
        <p:nvSpPr>
          <p:cNvPr id="6" name="TextBox 5"/>
          <p:cNvSpPr txBox="1"/>
          <p:nvPr/>
        </p:nvSpPr>
        <p:spPr>
          <a:xfrm>
            <a:off x="7119897" y="5842652"/>
            <a:ext cx="1707903" cy="276999"/>
          </a:xfrm>
          <a:prstGeom prst="rect">
            <a:avLst/>
          </a:prstGeom>
          <a:solidFill>
            <a:schemeClr val="bg1"/>
          </a:solidFill>
        </p:spPr>
        <p:txBody>
          <a:bodyPr wrap="none" rtlCol="0">
            <a:spAutoFit/>
          </a:bodyPr>
          <a:lstStyle/>
          <a:p>
            <a:r>
              <a:rPr lang="en-US" sz="1200" b="1" dirty="0"/>
              <a:t>Windsor F. n. 12281r.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p:txBody>
          <a:bodyPr/>
          <a:lstStyle/>
          <a:p>
            <a:r>
              <a:rPr lang="pt-BR" dirty="0"/>
              <a:t>Formação do corpo humano</a:t>
            </a:r>
          </a:p>
        </p:txBody>
      </p:sp>
      <p:sp>
        <p:nvSpPr>
          <p:cNvPr id="4" name="TextBox 3"/>
          <p:cNvSpPr txBox="1">
            <a:spLocks noChangeArrowheads="1"/>
          </p:cNvSpPr>
          <p:nvPr/>
        </p:nvSpPr>
        <p:spPr bwMode="auto">
          <a:xfrm>
            <a:off x="5715008" y="2571744"/>
            <a:ext cx="2608406" cy="923330"/>
          </a:xfrm>
          <a:prstGeom prst="rect">
            <a:avLst/>
          </a:prstGeom>
          <a:noFill/>
          <a:ln w="9525">
            <a:noFill/>
            <a:miter lim="800000"/>
            <a:headEnd/>
            <a:tailEnd/>
          </a:ln>
        </p:spPr>
        <p:txBody>
          <a:bodyPr wrap="none">
            <a:spAutoFit/>
          </a:bodyPr>
          <a:lstStyle/>
          <a:p>
            <a:r>
              <a:rPr lang="pt-BR" sz="5400" b="1" dirty="0">
                <a:solidFill>
                  <a:srgbClr val="FF0000"/>
                </a:solidFill>
              </a:rPr>
              <a:t>E até ...</a:t>
            </a:r>
          </a:p>
        </p:txBody>
      </p:sp>
      <p:pic>
        <p:nvPicPr>
          <p:cNvPr id="5" name="Picture 4" descr="web-leonardo-%20o%20feto%20no%20utero%20copy.jpg"/>
          <p:cNvPicPr>
            <a:picLocks noChangeAspect="1"/>
          </p:cNvPicPr>
          <p:nvPr/>
        </p:nvPicPr>
        <p:blipFill>
          <a:blip r:embed="rId3" cstate="print">
            <a:lum contrast="40000"/>
          </a:blip>
          <a:stretch>
            <a:fillRect/>
          </a:stretch>
        </p:blipFill>
        <p:spPr>
          <a:xfrm>
            <a:off x="714348" y="676747"/>
            <a:ext cx="4143404" cy="5724590"/>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957943" y="1766"/>
            <a:ext cx="7158446" cy="571480"/>
          </a:xfrm>
        </p:spPr>
        <p:txBody>
          <a:bodyPr/>
          <a:lstStyle/>
          <a:p>
            <a:r>
              <a:rPr lang="pt-BR" sz="3600" dirty="0">
                <a:solidFill>
                  <a:srgbClr val="FF0000"/>
                </a:solidFill>
              </a:rPr>
              <a:t>SEXO</a:t>
            </a:r>
          </a:p>
        </p:txBody>
      </p:sp>
      <p:pic>
        <p:nvPicPr>
          <p:cNvPr id="47107" name="Picture 2" descr="Ato_sexual.jpg"/>
          <p:cNvPicPr>
            <a:picLocks noChangeAspect="1"/>
          </p:cNvPicPr>
          <p:nvPr/>
        </p:nvPicPr>
        <p:blipFill>
          <a:blip r:embed="rId3" cstate="print">
            <a:lum bright="-10000" contrast="30000"/>
          </a:blip>
          <a:srcRect l="172" t="14772" r="-980" b="30598"/>
          <a:stretch>
            <a:fillRect/>
          </a:stretch>
        </p:blipFill>
        <p:spPr bwMode="auto">
          <a:xfrm>
            <a:off x="785786" y="714356"/>
            <a:ext cx="7743825" cy="5730875"/>
          </a:xfrm>
          <a:prstGeom prst="rect">
            <a:avLst/>
          </a:prstGeom>
          <a:noFill/>
          <a:ln w="9525">
            <a:solidFill>
              <a:schemeClr val="tx1"/>
            </a:solid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idx="4294967295"/>
          </p:nvPr>
        </p:nvSpPr>
        <p:spPr/>
        <p:txBody>
          <a:bodyPr/>
          <a:lstStyle/>
          <a:p>
            <a:r>
              <a:rPr lang="pt-BR" dirty="0"/>
              <a:t>Para acionar máquinas …</a:t>
            </a:r>
          </a:p>
        </p:txBody>
      </p:sp>
      <p:pic>
        <p:nvPicPr>
          <p:cNvPr id="48131" name="Picture 8" descr="C:\Documents and Settings\dktanaka_2\My Documents\0_0_Leonardo_Palestra\Leonardo_Scan_2\scan0009.jpg"/>
          <p:cNvPicPr>
            <a:picLocks noChangeAspect="1" noChangeArrowheads="1"/>
          </p:cNvPicPr>
          <p:nvPr/>
        </p:nvPicPr>
        <p:blipFill>
          <a:blip r:embed="rId3" cstate="print">
            <a:lum bright="-20000" contrast="40000"/>
          </a:blip>
          <a:srcRect l="2213" t="14957" r="3162" b="6508"/>
          <a:stretch>
            <a:fillRect/>
          </a:stretch>
        </p:blipFill>
        <p:spPr bwMode="auto">
          <a:xfrm>
            <a:off x="642910" y="785813"/>
            <a:ext cx="8077200" cy="5197475"/>
          </a:xfrm>
          <a:prstGeom prst="rect">
            <a:avLst/>
          </a:prstGeom>
          <a:noFill/>
          <a:ln w="9525">
            <a:solidFill>
              <a:schemeClr val="tx1"/>
            </a:solidFill>
            <a:miter lim="800000"/>
            <a:headEnd/>
            <a:tailEnd/>
          </a:ln>
        </p:spPr>
      </p:pic>
      <p:sp>
        <p:nvSpPr>
          <p:cNvPr id="4" name="TextBox 3"/>
          <p:cNvSpPr txBox="1">
            <a:spLocks noChangeArrowheads="1"/>
          </p:cNvSpPr>
          <p:nvPr/>
        </p:nvSpPr>
        <p:spPr bwMode="auto">
          <a:xfrm>
            <a:off x="2285743" y="6056688"/>
            <a:ext cx="5099473" cy="584775"/>
          </a:xfrm>
          <a:prstGeom prst="rect">
            <a:avLst/>
          </a:prstGeom>
          <a:noFill/>
          <a:ln w="9525">
            <a:noFill/>
            <a:miter lim="800000"/>
            <a:headEnd/>
            <a:tailEnd/>
          </a:ln>
        </p:spPr>
        <p:txBody>
          <a:bodyPr wrap="none">
            <a:spAutoFit/>
          </a:bodyPr>
          <a:lstStyle/>
          <a:p>
            <a:r>
              <a:rPr lang="pt-BR" sz="3200" b="1" dirty="0">
                <a:solidFill>
                  <a:srgbClr val="FF0000"/>
                </a:solidFill>
              </a:rPr>
              <a:t>Estudou e desenvolveu...</a:t>
            </a:r>
          </a:p>
        </p:txBody>
      </p:sp>
      <p:sp>
        <p:nvSpPr>
          <p:cNvPr id="5" name="TextBox 4"/>
          <p:cNvSpPr txBox="1"/>
          <p:nvPr/>
        </p:nvSpPr>
        <p:spPr>
          <a:xfrm>
            <a:off x="642910" y="5715016"/>
            <a:ext cx="1546129" cy="276999"/>
          </a:xfrm>
          <a:prstGeom prst="rect">
            <a:avLst/>
          </a:prstGeom>
          <a:solidFill>
            <a:schemeClr val="bg1"/>
          </a:solidFill>
        </p:spPr>
        <p:txBody>
          <a:bodyPr wrap="none" rtlCol="0">
            <a:spAutoFit/>
          </a:bodyPr>
          <a:lstStyle/>
          <a:p>
            <a:r>
              <a:rPr lang="en-US" sz="1200" b="1" dirty="0"/>
              <a:t>C. </a:t>
            </a:r>
            <a:r>
              <a:rPr lang="en-US" sz="1200" b="1" dirty="0" err="1"/>
              <a:t>Atlan</a:t>
            </a:r>
            <a:r>
              <a:rPr lang="en-US" sz="1200" b="1" dirty="0"/>
              <a:t>  f.54 </a:t>
            </a:r>
            <a:r>
              <a:rPr lang="en-US" sz="1200" b="1" dirty="0" err="1"/>
              <a:t>v.-ab</a:t>
            </a:r>
            <a:r>
              <a:rPr lang="en-US" sz="12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pt-BR" dirty="0"/>
              <a:t>Dispositivos</a:t>
            </a:r>
          </a:p>
        </p:txBody>
      </p:sp>
      <p:pic>
        <p:nvPicPr>
          <p:cNvPr id="50180" name="Picture 5" descr="Automovel.jpg"/>
          <p:cNvPicPr>
            <a:picLocks noChangeAspect="1"/>
          </p:cNvPicPr>
          <p:nvPr/>
        </p:nvPicPr>
        <p:blipFill>
          <a:blip r:embed="rId3" cstate="print">
            <a:lum bright="-30000" contrast="40000"/>
          </a:blip>
          <a:srcRect r="1960"/>
          <a:stretch>
            <a:fillRect/>
          </a:stretch>
        </p:blipFill>
        <p:spPr bwMode="auto">
          <a:xfrm>
            <a:off x="714348" y="705841"/>
            <a:ext cx="3571900" cy="5723555"/>
          </a:xfrm>
          <a:prstGeom prst="rect">
            <a:avLst/>
          </a:prstGeom>
          <a:noFill/>
          <a:ln w="9525">
            <a:solidFill>
              <a:schemeClr val="tx1"/>
            </a:solidFill>
            <a:miter lim="800000"/>
            <a:headEnd/>
            <a:tailEnd/>
          </a:ln>
        </p:spPr>
      </p:pic>
      <p:sp>
        <p:nvSpPr>
          <p:cNvPr id="8" name="TextBox 7"/>
          <p:cNvSpPr txBox="1"/>
          <p:nvPr/>
        </p:nvSpPr>
        <p:spPr>
          <a:xfrm>
            <a:off x="2714612" y="6143644"/>
            <a:ext cx="1536511" cy="276999"/>
          </a:xfrm>
          <a:prstGeom prst="rect">
            <a:avLst/>
          </a:prstGeom>
          <a:solidFill>
            <a:schemeClr val="bg1"/>
          </a:solidFill>
        </p:spPr>
        <p:txBody>
          <a:bodyPr wrap="none" rtlCol="0">
            <a:spAutoFit/>
          </a:bodyPr>
          <a:lstStyle/>
          <a:p>
            <a:r>
              <a:rPr lang="en-US" sz="1200" b="1" dirty="0"/>
              <a:t>C. </a:t>
            </a:r>
            <a:r>
              <a:rPr lang="en-US" sz="1200" b="1" dirty="0" err="1"/>
              <a:t>Atlan</a:t>
            </a:r>
            <a:r>
              <a:rPr lang="en-US" sz="1200" b="1" dirty="0"/>
              <a:t>  f.295 v.-a.</a:t>
            </a:r>
          </a:p>
        </p:txBody>
      </p:sp>
      <p:grpSp>
        <p:nvGrpSpPr>
          <p:cNvPr id="12" name="Group 11"/>
          <p:cNvGrpSpPr/>
          <p:nvPr/>
        </p:nvGrpSpPr>
        <p:grpSpPr>
          <a:xfrm>
            <a:off x="4603118" y="714356"/>
            <a:ext cx="4255133" cy="5715040"/>
            <a:chOff x="4603118" y="714356"/>
            <a:chExt cx="4255133" cy="5715040"/>
          </a:xfrm>
        </p:grpSpPr>
        <p:grpSp>
          <p:nvGrpSpPr>
            <p:cNvPr id="11" name="Group 10"/>
            <p:cNvGrpSpPr/>
            <p:nvPr/>
          </p:nvGrpSpPr>
          <p:grpSpPr>
            <a:xfrm>
              <a:off x="4603118" y="714356"/>
              <a:ext cx="4255133" cy="5715040"/>
              <a:chOff x="4603118" y="714356"/>
              <a:chExt cx="4255133" cy="5715040"/>
            </a:xfrm>
          </p:grpSpPr>
          <p:grpSp>
            <p:nvGrpSpPr>
              <p:cNvPr id="10" name="Group 9"/>
              <p:cNvGrpSpPr/>
              <p:nvPr/>
            </p:nvGrpSpPr>
            <p:grpSpPr>
              <a:xfrm>
                <a:off x="4603118" y="714356"/>
                <a:ext cx="4255133" cy="5715040"/>
                <a:chOff x="4603118" y="714356"/>
                <a:chExt cx="4255133" cy="5715040"/>
              </a:xfrm>
            </p:grpSpPr>
            <p:pic>
              <p:nvPicPr>
                <p:cNvPr id="50179" name="Picture 2" descr="C:\Documents and Settings\dktanaka\Meus documentos\0_0_Leonardo_Palestra\Maquinas\Maquina\odometro_d.jpg"/>
                <p:cNvPicPr>
                  <a:picLocks noChangeAspect="1" noChangeArrowheads="1"/>
                </p:cNvPicPr>
                <p:nvPr/>
              </p:nvPicPr>
              <p:blipFill>
                <a:blip r:embed="rId4" cstate="print">
                  <a:lum bright="-20000" contrast="40000"/>
                </a:blip>
                <a:srcRect b="26471"/>
                <a:stretch>
                  <a:fillRect/>
                </a:stretch>
              </p:blipFill>
              <p:spPr bwMode="auto">
                <a:xfrm>
                  <a:off x="4607679" y="714356"/>
                  <a:ext cx="4250572" cy="2000264"/>
                </a:xfrm>
                <a:prstGeom prst="rect">
                  <a:avLst/>
                </a:prstGeom>
                <a:noFill/>
                <a:ln w="9525">
                  <a:solidFill>
                    <a:schemeClr val="tx1"/>
                  </a:solidFill>
                  <a:miter lim="800000"/>
                  <a:headEnd/>
                  <a:tailEnd/>
                </a:ln>
              </p:spPr>
            </p:pic>
            <p:pic>
              <p:nvPicPr>
                <p:cNvPr id="6" name="Picture 9" descr="C:\Documents and Settings\dktanaka_2\My Documents\0_0_Leonardo_Palestra\Leonardo_Scan_2\scan0046.jpg"/>
                <p:cNvPicPr>
                  <a:picLocks noChangeAspect="1" noChangeArrowheads="1"/>
                </p:cNvPicPr>
                <p:nvPr/>
              </p:nvPicPr>
              <p:blipFill>
                <a:blip r:embed="rId5" cstate="print">
                  <a:lum bright="-20000" contrast="40000"/>
                </a:blip>
                <a:srcRect l="14325" r="17476" b="13680"/>
                <a:stretch>
                  <a:fillRect/>
                </a:stretch>
              </p:blipFill>
              <p:spPr bwMode="auto">
                <a:xfrm>
                  <a:off x="4603118" y="2857496"/>
                  <a:ext cx="4243881" cy="3571900"/>
                </a:xfrm>
                <a:prstGeom prst="rect">
                  <a:avLst/>
                </a:prstGeom>
                <a:noFill/>
                <a:ln w="9525">
                  <a:solidFill>
                    <a:schemeClr val="tx1"/>
                  </a:solidFill>
                  <a:miter lim="800000"/>
                  <a:headEnd/>
                  <a:tailEnd/>
                </a:ln>
              </p:spPr>
            </p:pic>
          </p:grpSp>
          <p:sp>
            <p:nvSpPr>
              <p:cNvPr id="7" name="TextBox 6"/>
              <p:cNvSpPr txBox="1"/>
              <p:nvPr/>
            </p:nvSpPr>
            <p:spPr>
              <a:xfrm>
                <a:off x="4643438" y="2428868"/>
                <a:ext cx="1121076" cy="276999"/>
              </a:xfrm>
              <a:prstGeom prst="rect">
                <a:avLst/>
              </a:prstGeom>
              <a:solidFill>
                <a:schemeClr val="bg1"/>
              </a:solidFill>
            </p:spPr>
            <p:txBody>
              <a:bodyPr wrap="none" rtlCol="0">
                <a:spAutoFit/>
              </a:bodyPr>
              <a:lstStyle/>
              <a:p>
                <a:r>
                  <a:rPr lang="en-US" sz="1200" b="1" dirty="0"/>
                  <a:t>C. </a:t>
                </a:r>
                <a:r>
                  <a:rPr lang="en-US" sz="1200" b="1" dirty="0" err="1"/>
                  <a:t>Atlan</a:t>
                </a:r>
                <a:r>
                  <a:rPr lang="en-US" sz="1200" b="1" dirty="0"/>
                  <a:t>  f.1r.</a:t>
                </a:r>
              </a:p>
            </p:txBody>
          </p:sp>
        </p:grpSp>
        <p:sp>
          <p:nvSpPr>
            <p:cNvPr id="9" name="TextBox 8"/>
            <p:cNvSpPr txBox="1"/>
            <p:nvPr/>
          </p:nvSpPr>
          <p:spPr>
            <a:xfrm>
              <a:off x="7358082" y="6143644"/>
              <a:ext cx="1461810" cy="276999"/>
            </a:xfrm>
            <a:prstGeom prst="rect">
              <a:avLst/>
            </a:prstGeom>
            <a:solidFill>
              <a:schemeClr val="bg1"/>
            </a:solidFill>
          </p:spPr>
          <p:txBody>
            <a:bodyPr wrap="none" rtlCol="0">
              <a:spAutoFit/>
            </a:bodyPr>
            <a:lstStyle/>
            <a:p>
              <a:r>
                <a:rPr lang="en-US" sz="1200" b="1" dirty="0"/>
                <a:t>C. Madrid  I f.14 r.</a:t>
              </a:r>
            </a:p>
          </p:txBody>
        </p:sp>
      </p:grpSp>
      <p:sp>
        <p:nvSpPr>
          <p:cNvPr id="13" name="TextBox 3">
            <a:extLst>
              <a:ext uri="{FF2B5EF4-FFF2-40B4-BE49-F238E27FC236}">
                <a16:creationId xmlns:a16="http://schemas.microsoft.com/office/drawing/2014/main" id="{4063AE12-1DC7-4465-AA98-42609120BBED}"/>
              </a:ext>
            </a:extLst>
          </p:cNvPr>
          <p:cNvSpPr txBox="1">
            <a:spLocks noChangeArrowheads="1"/>
          </p:cNvSpPr>
          <p:nvPr/>
        </p:nvSpPr>
        <p:spPr bwMode="auto">
          <a:xfrm>
            <a:off x="1211323" y="5400511"/>
            <a:ext cx="2577950" cy="461665"/>
          </a:xfrm>
          <a:prstGeom prst="rect">
            <a:avLst/>
          </a:prstGeom>
          <a:solidFill>
            <a:schemeClr val="bg1"/>
          </a:solidFill>
          <a:ln w="9525">
            <a:noFill/>
            <a:miter lim="800000"/>
            <a:headEnd/>
            <a:tailEnd/>
          </a:ln>
        </p:spPr>
        <p:txBody>
          <a:bodyPr wrap="none">
            <a:spAutoFit/>
          </a:bodyPr>
          <a:lstStyle/>
          <a:p>
            <a:r>
              <a:rPr lang="pt-BR" sz="2400" b="1" i="1" dirty="0">
                <a:solidFill>
                  <a:srgbClr val="FF0000"/>
                </a:solidFill>
              </a:rPr>
              <a:t>Carro autônomo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0"/>
            <a:ext cx="7562144" cy="642937"/>
          </a:xfrm>
        </p:spPr>
        <p:txBody>
          <a:bodyPr/>
          <a:lstStyle/>
          <a:p>
            <a:r>
              <a:rPr lang="pt-BR" dirty="0"/>
              <a:t>Mecanismos – </a:t>
            </a:r>
            <a:r>
              <a:rPr lang="pt-BR" dirty="0" err="1"/>
              <a:t>Codex</a:t>
            </a:r>
            <a:r>
              <a:rPr lang="pt-BR" dirty="0"/>
              <a:t> Madrid I</a:t>
            </a:r>
          </a:p>
        </p:txBody>
      </p:sp>
      <p:pic>
        <p:nvPicPr>
          <p:cNvPr id="6146" name="Picture 2"/>
          <p:cNvPicPr>
            <a:picLocks noChangeAspect="1" noChangeArrowheads="1"/>
          </p:cNvPicPr>
          <p:nvPr/>
        </p:nvPicPr>
        <p:blipFill>
          <a:blip r:embed="rId3" cstate="print">
            <a:lum bright="-10000" contrast="40000"/>
          </a:blip>
          <a:srcRect t="10694" b="15243"/>
          <a:stretch>
            <a:fillRect/>
          </a:stretch>
        </p:blipFill>
        <p:spPr bwMode="auto">
          <a:xfrm>
            <a:off x="2969546" y="3929066"/>
            <a:ext cx="5731928" cy="2357454"/>
          </a:xfrm>
          <a:prstGeom prst="rect">
            <a:avLst/>
          </a:prstGeom>
          <a:noFill/>
          <a:ln w="9525">
            <a:solidFill>
              <a:schemeClr val="tx1"/>
            </a:solidFill>
            <a:miter lim="800000"/>
            <a:headEnd/>
            <a:tailEnd/>
          </a:ln>
          <a:effectLst/>
        </p:spPr>
      </p:pic>
      <p:pic>
        <p:nvPicPr>
          <p:cNvPr id="6" name="Picture 7"/>
          <p:cNvPicPr>
            <a:picLocks noChangeAspect="1" noChangeArrowheads="1"/>
          </p:cNvPicPr>
          <p:nvPr/>
        </p:nvPicPr>
        <p:blipFill>
          <a:blip r:embed="rId4" cstate="print">
            <a:lum bright="-20000" contrast="40000"/>
          </a:blip>
          <a:srcRect/>
          <a:stretch>
            <a:fillRect/>
          </a:stretch>
        </p:blipFill>
        <p:spPr bwMode="auto">
          <a:xfrm>
            <a:off x="3000364" y="1000108"/>
            <a:ext cx="2913994" cy="2723817"/>
          </a:xfrm>
          <a:prstGeom prst="rect">
            <a:avLst/>
          </a:prstGeom>
          <a:noFill/>
          <a:ln w="9525">
            <a:solidFill>
              <a:schemeClr val="tx1"/>
            </a:solidFill>
            <a:miter lim="800000"/>
            <a:headEnd/>
            <a:tailEnd/>
          </a:ln>
          <a:effectLst/>
        </p:spPr>
      </p:pic>
      <p:pic>
        <p:nvPicPr>
          <p:cNvPr id="7" name="Picture 3"/>
          <p:cNvPicPr>
            <a:picLocks noChangeAspect="1" noChangeArrowheads="1"/>
          </p:cNvPicPr>
          <p:nvPr/>
        </p:nvPicPr>
        <p:blipFill>
          <a:blip r:embed="rId5" cstate="print">
            <a:lum bright="-10000" contrast="40000"/>
          </a:blip>
          <a:srcRect/>
          <a:stretch>
            <a:fillRect/>
          </a:stretch>
        </p:blipFill>
        <p:spPr bwMode="auto">
          <a:xfrm>
            <a:off x="6286512" y="928671"/>
            <a:ext cx="2393061" cy="2831351"/>
          </a:xfrm>
          <a:prstGeom prst="rect">
            <a:avLst/>
          </a:prstGeom>
          <a:noFill/>
          <a:ln w="9525">
            <a:solidFill>
              <a:schemeClr val="tx1"/>
            </a:solidFill>
            <a:miter lim="800000"/>
            <a:headEnd/>
            <a:tailEnd/>
          </a:ln>
          <a:effectLst/>
        </p:spPr>
      </p:pic>
      <p:pic>
        <p:nvPicPr>
          <p:cNvPr id="8" name="Picture 2"/>
          <p:cNvPicPr>
            <a:picLocks noChangeAspect="1" noChangeArrowheads="1"/>
          </p:cNvPicPr>
          <p:nvPr/>
        </p:nvPicPr>
        <p:blipFill>
          <a:blip r:embed="rId6" cstate="print">
            <a:lum bright="-10000" contrast="40000"/>
          </a:blip>
          <a:srcRect l="5317" r="14925"/>
          <a:stretch>
            <a:fillRect/>
          </a:stretch>
        </p:blipFill>
        <p:spPr bwMode="auto">
          <a:xfrm>
            <a:off x="214281" y="1000108"/>
            <a:ext cx="2381977" cy="5319750"/>
          </a:xfrm>
          <a:prstGeom prst="rect">
            <a:avLst/>
          </a:prstGeom>
          <a:noFill/>
          <a:ln w="9525">
            <a:solidFill>
              <a:schemeClr val="tx1"/>
            </a:solidFill>
            <a:miter lim="800000"/>
            <a:headEnd/>
            <a:tailEnd/>
          </a:ln>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Transmissão e rodas</a:t>
            </a:r>
          </a:p>
        </p:txBody>
      </p:sp>
      <p:grpSp>
        <p:nvGrpSpPr>
          <p:cNvPr id="3" name="Group 2"/>
          <p:cNvGrpSpPr/>
          <p:nvPr/>
        </p:nvGrpSpPr>
        <p:grpSpPr>
          <a:xfrm>
            <a:off x="174355" y="790426"/>
            <a:ext cx="5467025" cy="3488078"/>
            <a:chOff x="3798717" y="1461970"/>
            <a:chExt cx="4875269" cy="2940206"/>
          </a:xfrm>
        </p:grpSpPr>
        <p:pic>
          <p:nvPicPr>
            <p:cNvPr id="4" name="Picture 5"/>
            <p:cNvPicPr>
              <a:picLocks noChangeAspect="1" noChangeArrowheads="1"/>
            </p:cNvPicPr>
            <p:nvPr/>
          </p:nvPicPr>
          <p:blipFill>
            <a:blip r:embed="rId3" cstate="print">
              <a:lum bright="-10000" contrast="40000"/>
            </a:blip>
            <a:srcRect/>
            <a:stretch>
              <a:fillRect/>
            </a:stretch>
          </p:blipFill>
          <p:spPr bwMode="auto">
            <a:xfrm>
              <a:off x="3798717" y="1461970"/>
              <a:ext cx="4875269" cy="2940206"/>
            </a:xfrm>
            <a:prstGeom prst="rect">
              <a:avLst/>
            </a:prstGeom>
            <a:noFill/>
            <a:ln w="9525">
              <a:solidFill>
                <a:schemeClr val="tx1"/>
              </a:solidFill>
              <a:miter lim="800000"/>
              <a:headEnd/>
              <a:tailEnd/>
            </a:ln>
            <a:effectLst/>
          </p:spPr>
        </p:pic>
        <p:sp>
          <p:nvSpPr>
            <p:cNvPr id="5" name="TextBox 4"/>
            <p:cNvSpPr txBox="1"/>
            <p:nvPr/>
          </p:nvSpPr>
          <p:spPr>
            <a:xfrm>
              <a:off x="3901686" y="4058874"/>
              <a:ext cx="1410963" cy="276999"/>
            </a:xfrm>
            <a:prstGeom prst="rect">
              <a:avLst/>
            </a:prstGeom>
            <a:solidFill>
              <a:schemeClr val="bg1"/>
            </a:solidFill>
          </p:spPr>
          <p:txBody>
            <a:bodyPr wrap="none" rtlCol="0">
              <a:spAutoFit/>
            </a:bodyPr>
            <a:lstStyle/>
            <a:p>
              <a:r>
                <a:rPr lang="en-US" sz="1200" b="1" dirty="0"/>
                <a:t>C. Madrid I  f.  32</a:t>
              </a:r>
            </a:p>
          </p:txBody>
        </p:sp>
      </p:grpSp>
      <p:grpSp>
        <p:nvGrpSpPr>
          <p:cNvPr id="13" name="Group 12"/>
          <p:cNvGrpSpPr/>
          <p:nvPr/>
        </p:nvGrpSpPr>
        <p:grpSpPr>
          <a:xfrm>
            <a:off x="2259676" y="785777"/>
            <a:ext cx="6620077" cy="5619529"/>
            <a:chOff x="2259676" y="785777"/>
            <a:chExt cx="6620077" cy="5619529"/>
          </a:xfrm>
        </p:grpSpPr>
        <p:grpSp>
          <p:nvGrpSpPr>
            <p:cNvPr id="9" name="Group 8"/>
            <p:cNvGrpSpPr/>
            <p:nvPr/>
          </p:nvGrpSpPr>
          <p:grpSpPr>
            <a:xfrm>
              <a:off x="5904855" y="785777"/>
              <a:ext cx="2974898" cy="5591614"/>
              <a:chOff x="2711118" y="1031447"/>
              <a:chExt cx="2974898" cy="5591614"/>
            </a:xfrm>
          </p:grpSpPr>
          <p:pic>
            <p:nvPicPr>
              <p:cNvPr id="10" name="Picture 2"/>
              <p:cNvPicPr>
                <a:picLocks noChangeAspect="1" noChangeArrowheads="1"/>
              </p:cNvPicPr>
              <p:nvPr/>
            </p:nvPicPr>
            <p:blipFill>
              <a:blip r:embed="rId4" cstate="print">
                <a:lum bright="-10000" contrast="40000"/>
              </a:blip>
              <a:srcRect/>
              <a:stretch>
                <a:fillRect/>
              </a:stretch>
            </p:blipFill>
            <p:spPr bwMode="auto">
              <a:xfrm>
                <a:off x="2711118" y="1031447"/>
                <a:ext cx="2974898" cy="5591614"/>
              </a:xfrm>
              <a:prstGeom prst="rect">
                <a:avLst/>
              </a:prstGeom>
              <a:noFill/>
              <a:ln w="9525">
                <a:solidFill>
                  <a:schemeClr val="tx1"/>
                </a:solidFill>
                <a:miter lim="800000"/>
                <a:headEnd/>
                <a:tailEnd/>
              </a:ln>
              <a:effectLst/>
            </p:spPr>
          </p:pic>
          <p:sp>
            <p:nvSpPr>
              <p:cNvPr id="11" name="TextBox 10"/>
              <p:cNvSpPr txBox="1"/>
              <p:nvPr/>
            </p:nvSpPr>
            <p:spPr>
              <a:xfrm>
                <a:off x="4156653" y="6297168"/>
                <a:ext cx="1452642" cy="276999"/>
              </a:xfrm>
              <a:prstGeom prst="rect">
                <a:avLst/>
              </a:prstGeom>
              <a:solidFill>
                <a:schemeClr val="bg1"/>
              </a:solidFill>
            </p:spPr>
            <p:txBody>
              <a:bodyPr wrap="none" rtlCol="0">
                <a:spAutoFit/>
              </a:bodyPr>
              <a:lstStyle/>
              <a:p>
                <a:r>
                  <a:rPr lang="en-US" sz="1200" b="1" dirty="0"/>
                  <a:t>C. Madrid I  f. 148</a:t>
                </a:r>
              </a:p>
            </p:txBody>
          </p:sp>
        </p:grpSp>
        <p:sp>
          <p:nvSpPr>
            <p:cNvPr id="12" name="TextBox 11"/>
            <p:cNvSpPr txBox="1"/>
            <p:nvPr/>
          </p:nvSpPr>
          <p:spPr>
            <a:xfrm>
              <a:off x="2259676" y="5020311"/>
              <a:ext cx="3505692" cy="1384995"/>
            </a:xfrm>
            <a:prstGeom prst="rect">
              <a:avLst/>
            </a:prstGeom>
            <a:solidFill>
              <a:schemeClr val="bg1"/>
            </a:solidFill>
          </p:spPr>
          <p:txBody>
            <a:bodyPr wrap="square" rtlCol="0">
              <a:spAutoFit/>
            </a:bodyPr>
            <a:lstStyle/>
            <a:p>
              <a:pPr algn="r"/>
              <a:r>
                <a:rPr lang="pt-BR" sz="2800" b="1" dirty="0"/>
                <a:t>Incluindo ângulos de convergência,</a:t>
              </a:r>
            </a:p>
            <a:p>
              <a:pPr algn="r"/>
              <a:r>
                <a:rPr lang="pt-BR" sz="2800" b="1" dirty="0" err="1"/>
                <a:t>câmber</a:t>
              </a:r>
              <a:r>
                <a:rPr lang="pt-BR" sz="2800" b="1" dirty="0"/>
                <a:t> e </a:t>
              </a:r>
              <a:r>
                <a:rPr lang="pt-BR" sz="2800" b="1" i="1" dirty="0" err="1">
                  <a:solidFill>
                    <a:srgbClr val="FF0000"/>
                  </a:solidFill>
                </a:rPr>
                <a:t>caster</a:t>
              </a:r>
              <a:r>
                <a:rPr lang="pt-BR" sz="2800" b="1" dirty="0"/>
                <a:t> </a:t>
              </a:r>
            </a:p>
          </p:txBody>
        </p:sp>
      </p:grpSp>
      <p:sp>
        <p:nvSpPr>
          <p:cNvPr id="6" name="Retângulo 5"/>
          <p:cNvSpPr/>
          <p:nvPr/>
        </p:nvSpPr>
        <p:spPr>
          <a:xfrm>
            <a:off x="5981057" y="4027712"/>
            <a:ext cx="1965516" cy="22905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z="2600" dirty="0"/>
              <a:t>Articulações e transmissão por correntes</a:t>
            </a:r>
          </a:p>
        </p:txBody>
      </p:sp>
      <p:grpSp>
        <p:nvGrpSpPr>
          <p:cNvPr id="5" name="Group 4"/>
          <p:cNvGrpSpPr/>
          <p:nvPr/>
        </p:nvGrpSpPr>
        <p:grpSpPr>
          <a:xfrm>
            <a:off x="278971" y="714356"/>
            <a:ext cx="3104189" cy="4214842"/>
            <a:chOff x="2817140" y="959221"/>
            <a:chExt cx="3262163" cy="4380285"/>
          </a:xfrm>
        </p:grpSpPr>
        <p:pic>
          <p:nvPicPr>
            <p:cNvPr id="6" name="Picture 2"/>
            <p:cNvPicPr>
              <a:picLocks noChangeAspect="1" noChangeArrowheads="1"/>
            </p:cNvPicPr>
            <p:nvPr/>
          </p:nvPicPr>
          <p:blipFill>
            <a:blip r:embed="rId3" cstate="print">
              <a:lum bright="-20000" contrast="40000"/>
            </a:blip>
            <a:srcRect l="1936"/>
            <a:stretch>
              <a:fillRect/>
            </a:stretch>
          </p:blipFill>
          <p:spPr bwMode="auto">
            <a:xfrm>
              <a:off x="2817140" y="959221"/>
              <a:ext cx="3262163" cy="4380285"/>
            </a:xfrm>
            <a:prstGeom prst="rect">
              <a:avLst/>
            </a:prstGeom>
            <a:noFill/>
            <a:ln w="9525">
              <a:solidFill>
                <a:schemeClr val="tx1"/>
              </a:solidFill>
              <a:miter lim="800000"/>
              <a:headEnd/>
              <a:tailEnd/>
            </a:ln>
            <a:effectLst/>
          </p:spPr>
        </p:pic>
        <p:sp>
          <p:nvSpPr>
            <p:cNvPr id="7" name="TextBox 6"/>
            <p:cNvSpPr txBox="1"/>
            <p:nvPr/>
          </p:nvSpPr>
          <p:spPr>
            <a:xfrm>
              <a:off x="2831777" y="1008562"/>
              <a:ext cx="1444178" cy="276999"/>
            </a:xfrm>
            <a:prstGeom prst="rect">
              <a:avLst/>
            </a:prstGeom>
            <a:solidFill>
              <a:schemeClr val="bg1"/>
            </a:solidFill>
          </p:spPr>
          <p:txBody>
            <a:bodyPr wrap="none" rtlCol="0">
              <a:spAutoFit/>
            </a:bodyPr>
            <a:lstStyle/>
            <a:p>
              <a:r>
                <a:rPr lang="en-US" sz="1200" b="1" dirty="0"/>
                <a:t>C. Madrid I  f. 119</a:t>
              </a:r>
            </a:p>
          </p:txBody>
        </p:sp>
      </p:grpSp>
      <p:grpSp>
        <p:nvGrpSpPr>
          <p:cNvPr id="9" name="Group 8"/>
          <p:cNvGrpSpPr/>
          <p:nvPr/>
        </p:nvGrpSpPr>
        <p:grpSpPr>
          <a:xfrm>
            <a:off x="1093090" y="5075796"/>
            <a:ext cx="7000924" cy="1322592"/>
            <a:chOff x="928662" y="3749472"/>
            <a:chExt cx="7000924" cy="1322592"/>
          </a:xfrm>
        </p:grpSpPr>
        <p:pic>
          <p:nvPicPr>
            <p:cNvPr id="2050" name="Picture 2"/>
            <p:cNvPicPr>
              <a:picLocks noChangeAspect="1" noChangeArrowheads="1"/>
            </p:cNvPicPr>
            <p:nvPr/>
          </p:nvPicPr>
          <p:blipFill>
            <a:blip r:embed="rId4" cstate="print">
              <a:lum bright="-10000" contrast="40000"/>
            </a:blip>
            <a:srcRect/>
            <a:stretch>
              <a:fillRect/>
            </a:stretch>
          </p:blipFill>
          <p:spPr bwMode="auto">
            <a:xfrm>
              <a:off x="928662" y="3749472"/>
              <a:ext cx="7000924" cy="1322592"/>
            </a:xfrm>
            <a:prstGeom prst="rect">
              <a:avLst/>
            </a:prstGeom>
            <a:noFill/>
            <a:ln w="9525">
              <a:solidFill>
                <a:schemeClr val="tx1"/>
              </a:solidFill>
              <a:miter lim="800000"/>
              <a:headEnd/>
              <a:tailEnd/>
            </a:ln>
            <a:effectLst/>
          </p:spPr>
        </p:pic>
        <p:sp>
          <p:nvSpPr>
            <p:cNvPr id="8" name="TextBox 7"/>
            <p:cNvSpPr txBox="1"/>
            <p:nvPr/>
          </p:nvSpPr>
          <p:spPr>
            <a:xfrm>
              <a:off x="6489448" y="4720937"/>
              <a:ext cx="1367682" cy="276999"/>
            </a:xfrm>
            <a:prstGeom prst="rect">
              <a:avLst/>
            </a:prstGeom>
            <a:solidFill>
              <a:schemeClr val="bg1"/>
            </a:solidFill>
          </p:spPr>
          <p:txBody>
            <a:bodyPr wrap="none" rtlCol="0">
              <a:spAutoFit/>
            </a:bodyPr>
            <a:lstStyle/>
            <a:p>
              <a:r>
                <a:rPr lang="en-US" sz="1200" b="1" dirty="0"/>
                <a:t>C. Madrid I  f. 12</a:t>
              </a:r>
            </a:p>
          </p:txBody>
        </p:sp>
      </p:grpSp>
      <p:grpSp>
        <p:nvGrpSpPr>
          <p:cNvPr id="13" name="Group 12"/>
          <p:cNvGrpSpPr/>
          <p:nvPr/>
        </p:nvGrpSpPr>
        <p:grpSpPr>
          <a:xfrm>
            <a:off x="3675037" y="735906"/>
            <a:ext cx="5281289" cy="4223552"/>
            <a:chOff x="3675037" y="735906"/>
            <a:chExt cx="5281289" cy="4223552"/>
          </a:xfrm>
        </p:grpSpPr>
        <p:pic>
          <p:nvPicPr>
            <p:cNvPr id="14" name="Picture 2"/>
            <p:cNvPicPr>
              <a:picLocks noChangeAspect="1" noChangeArrowheads="1"/>
            </p:cNvPicPr>
            <p:nvPr/>
          </p:nvPicPr>
          <p:blipFill>
            <a:blip r:embed="rId5" cstate="print">
              <a:lum bright="-10000" contrast="40000"/>
            </a:blip>
            <a:srcRect/>
            <a:stretch>
              <a:fillRect/>
            </a:stretch>
          </p:blipFill>
          <p:spPr bwMode="auto">
            <a:xfrm>
              <a:off x="3675037" y="735906"/>
              <a:ext cx="5281289" cy="4223552"/>
            </a:xfrm>
            <a:prstGeom prst="rect">
              <a:avLst/>
            </a:prstGeom>
            <a:noFill/>
            <a:ln w="9525">
              <a:solidFill>
                <a:schemeClr val="tx1"/>
              </a:solidFill>
              <a:miter lim="800000"/>
              <a:headEnd/>
              <a:tailEnd/>
            </a:ln>
            <a:effectLst/>
          </p:spPr>
        </p:pic>
        <p:sp>
          <p:nvSpPr>
            <p:cNvPr id="15" name="TextBox 14"/>
            <p:cNvSpPr txBox="1"/>
            <p:nvPr/>
          </p:nvSpPr>
          <p:spPr>
            <a:xfrm>
              <a:off x="7537270" y="4635922"/>
              <a:ext cx="1367682" cy="276999"/>
            </a:xfrm>
            <a:prstGeom prst="rect">
              <a:avLst/>
            </a:prstGeom>
            <a:solidFill>
              <a:schemeClr val="bg1"/>
            </a:solidFill>
          </p:spPr>
          <p:txBody>
            <a:bodyPr wrap="none" rtlCol="0">
              <a:spAutoFit/>
            </a:bodyPr>
            <a:lstStyle/>
            <a:p>
              <a:r>
                <a:rPr lang="en-US" sz="1200" b="1" dirty="0"/>
                <a:t>C. Madrid I  f. 30</a:t>
              </a:r>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Armazenamento de energia</a:t>
            </a:r>
          </a:p>
        </p:txBody>
      </p:sp>
      <p:grpSp>
        <p:nvGrpSpPr>
          <p:cNvPr id="10" name="Group 9"/>
          <p:cNvGrpSpPr/>
          <p:nvPr/>
        </p:nvGrpSpPr>
        <p:grpSpPr>
          <a:xfrm>
            <a:off x="289114" y="642918"/>
            <a:ext cx="4004578" cy="3169500"/>
            <a:chOff x="428596" y="714356"/>
            <a:chExt cx="4004578" cy="3169500"/>
          </a:xfrm>
        </p:grpSpPr>
        <p:pic>
          <p:nvPicPr>
            <p:cNvPr id="10242" name="Picture 2"/>
            <p:cNvPicPr>
              <a:picLocks noChangeAspect="1" noChangeArrowheads="1"/>
            </p:cNvPicPr>
            <p:nvPr/>
          </p:nvPicPr>
          <p:blipFill>
            <a:blip r:embed="rId3" cstate="print">
              <a:lum bright="-10000" contrast="40000"/>
            </a:blip>
            <a:srcRect/>
            <a:stretch>
              <a:fillRect/>
            </a:stretch>
          </p:blipFill>
          <p:spPr bwMode="auto">
            <a:xfrm>
              <a:off x="428596" y="714356"/>
              <a:ext cx="4004578" cy="3169500"/>
            </a:xfrm>
            <a:prstGeom prst="rect">
              <a:avLst/>
            </a:prstGeom>
            <a:noFill/>
            <a:ln w="9525">
              <a:solidFill>
                <a:schemeClr val="tx1"/>
              </a:solidFill>
              <a:miter lim="800000"/>
              <a:headEnd/>
              <a:tailEnd/>
            </a:ln>
            <a:effectLst/>
          </p:spPr>
        </p:pic>
        <p:sp>
          <p:nvSpPr>
            <p:cNvPr id="8" name="TextBox 7"/>
            <p:cNvSpPr txBox="1"/>
            <p:nvPr/>
          </p:nvSpPr>
          <p:spPr>
            <a:xfrm>
              <a:off x="2934560" y="3577928"/>
              <a:ext cx="1461810" cy="276999"/>
            </a:xfrm>
            <a:prstGeom prst="rect">
              <a:avLst/>
            </a:prstGeom>
            <a:solidFill>
              <a:schemeClr val="bg1"/>
            </a:solidFill>
          </p:spPr>
          <p:txBody>
            <a:bodyPr wrap="none" rtlCol="0">
              <a:spAutoFit/>
            </a:bodyPr>
            <a:lstStyle/>
            <a:p>
              <a:r>
                <a:rPr lang="en-US" sz="1200" b="1" dirty="0"/>
                <a:t>C. Madrid  I f.85 r.</a:t>
              </a:r>
            </a:p>
          </p:txBody>
        </p:sp>
      </p:grpSp>
      <p:grpSp>
        <p:nvGrpSpPr>
          <p:cNvPr id="11" name="Group 10"/>
          <p:cNvGrpSpPr/>
          <p:nvPr/>
        </p:nvGrpSpPr>
        <p:grpSpPr>
          <a:xfrm>
            <a:off x="273617" y="4037402"/>
            <a:ext cx="4000528" cy="2453888"/>
            <a:chOff x="4500563" y="1179882"/>
            <a:chExt cx="4000528" cy="2453888"/>
          </a:xfrm>
        </p:grpSpPr>
        <p:grpSp>
          <p:nvGrpSpPr>
            <p:cNvPr id="7" name="Group 6"/>
            <p:cNvGrpSpPr/>
            <p:nvPr/>
          </p:nvGrpSpPr>
          <p:grpSpPr>
            <a:xfrm>
              <a:off x="4500563" y="1179882"/>
              <a:ext cx="4000528" cy="2453888"/>
              <a:chOff x="4500563" y="1179882"/>
              <a:chExt cx="4000528" cy="2453888"/>
            </a:xfrm>
          </p:grpSpPr>
          <p:pic>
            <p:nvPicPr>
              <p:cNvPr id="10243" name="Picture 3"/>
              <p:cNvPicPr>
                <a:picLocks noChangeAspect="1" noChangeArrowheads="1"/>
              </p:cNvPicPr>
              <p:nvPr/>
            </p:nvPicPr>
            <p:blipFill>
              <a:blip r:embed="rId4" cstate="print">
                <a:lum bright="-20000" contrast="40000"/>
              </a:blip>
              <a:srcRect/>
              <a:stretch>
                <a:fillRect/>
              </a:stretch>
            </p:blipFill>
            <p:spPr bwMode="auto">
              <a:xfrm>
                <a:off x="4500563" y="1179882"/>
                <a:ext cx="4000528" cy="2453888"/>
              </a:xfrm>
              <a:prstGeom prst="rect">
                <a:avLst/>
              </a:prstGeom>
              <a:noFill/>
              <a:ln>
                <a:solidFill>
                  <a:schemeClr val="tx1"/>
                </a:solidFill>
              </a:ln>
            </p:spPr>
          </p:pic>
          <p:sp>
            <p:nvSpPr>
              <p:cNvPr id="6" name="TextBox 5"/>
              <p:cNvSpPr txBox="1"/>
              <p:nvPr/>
            </p:nvSpPr>
            <p:spPr>
              <a:xfrm>
                <a:off x="4523614" y="1214420"/>
                <a:ext cx="1129348" cy="369332"/>
              </a:xfrm>
              <a:prstGeom prst="rect">
                <a:avLst/>
              </a:prstGeom>
              <a:solidFill>
                <a:schemeClr val="bg1"/>
              </a:solidFill>
            </p:spPr>
            <p:txBody>
              <a:bodyPr wrap="none" rtlCol="0">
                <a:spAutoFit/>
              </a:bodyPr>
              <a:lstStyle/>
              <a:p>
                <a:r>
                  <a:rPr lang="pt-BR" b="1" dirty="0"/>
                  <a:t>Volantes</a:t>
                </a:r>
              </a:p>
            </p:txBody>
          </p:sp>
        </p:grpSp>
        <p:sp>
          <p:nvSpPr>
            <p:cNvPr id="9" name="TextBox 8"/>
            <p:cNvSpPr txBox="1"/>
            <p:nvPr/>
          </p:nvSpPr>
          <p:spPr>
            <a:xfrm>
              <a:off x="6943194" y="3317120"/>
              <a:ext cx="1538306" cy="276999"/>
            </a:xfrm>
            <a:prstGeom prst="rect">
              <a:avLst/>
            </a:prstGeom>
            <a:solidFill>
              <a:schemeClr val="bg1"/>
            </a:solidFill>
          </p:spPr>
          <p:txBody>
            <a:bodyPr wrap="none" rtlCol="0">
              <a:spAutoFit/>
            </a:bodyPr>
            <a:lstStyle/>
            <a:p>
              <a:r>
                <a:rPr lang="en-US" sz="1200" b="1" dirty="0"/>
                <a:t>C. Madrid  I f.114 r.</a:t>
              </a:r>
            </a:p>
          </p:txBody>
        </p:sp>
      </p:grpSp>
      <p:sp>
        <p:nvSpPr>
          <p:cNvPr id="5" name="TextBox 4"/>
          <p:cNvSpPr txBox="1"/>
          <p:nvPr/>
        </p:nvSpPr>
        <p:spPr>
          <a:xfrm>
            <a:off x="324976" y="652364"/>
            <a:ext cx="838691" cy="369332"/>
          </a:xfrm>
          <a:prstGeom prst="rect">
            <a:avLst/>
          </a:prstGeom>
          <a:solidFill>
            <a:schemeClr val="bg1"/>
          </a:solidFill>
        </p:spPr>
        <p:txBody>
          <a:bodyPr wrap="none" rtlCol="0">
            <a:spAutoFit/>
          </a:bodyPr>
          <a:lstStyle/>
          <a:p>
            <a:r>
              <a:rPr lang="pt-BR" b="1" dirty="0"/>
              <a:t>Molas</a:t>
            </a:r>
          </a:p>
        </p:txBody>
      </p:sp>
      <p:grpSp>
        <p:nvGrpSpPr>
          <p:cNvPr id="17" name="Group 16"/>
          <p:cNvGrpSpPr/>
          <p:nvPr/>
        </p:nvGrpSpPr>
        <p:grpSpPr>
          <a:xfrm>
            <a:off x="4479010" y="649783"/>
            <a:ext cx="4472033" cy="5847657"/>
            <a:chOff x="4479010" y="649783"/>
            <a:chExt cx="4472033" cy="5847657"/>
          </a:xfrm>
        </p:grpSpPr>
        <p:grpSp>
          <p:nvGrpSpPr>
            <p:cNvPr id="12" name="Group 11"/>
            <p:cNvGrpSpPr/>
            <p:nvPr/>
          </p:nvGrpSpPr>
          <p:grpSpPr>
            <a:xfrm>
              <a:off x="4479010" y="1253575"/>
              <a:ext cx="4472033" cy="5243865"/>
              <a:chOff x="5795890" y="1220206"/>
              <a:chExt cx="4472033" cy="5243865"/>
            </a:xfrm>
          </p:grpSpPr>
          <p:pic>
            <p:nvPicPr>
              <p:cNvPr id="13" name="Picture 2"/>
              <p:cNvPicPr>
                <a:picLocks noChangeAspect="1" noChangeArrowheads="1"/>
              </p:cNvPicPr>
              <p:nvPr/>
            </p:nvPicPr>
            <p:blipFill>
              <a:blip r:embed="rId5" cstate="print">
                <a:lum bright="-10000" contrast="40000"/>
              </a:blip>
              <a:srcRect r="50314"/>
              <a:stretch>
                <a:fillRect/>
              </a:stretch>
            </p:blipFill>
            <p:spPr bwMode="auto">
              <a:xfrm>
                <a:off x="5795890" y="1220206"/>
                <a:ext cx="4472033" cy="5243865"/>
              </a:xfrm>
              <a:prstGeom prst="rect">
                <a:avLst/>
              </a:prstGeom>
              <a:noFill/>
              <a:ln w="9525">
                <a:solidFill>
                  <a:schemeClr val="tx1"/>
                </a:solidFill>
                <a:miter lim="800000"/>
                <a:headEnd/>
                <a:tailEnd/>
              </a:ln>
              <a:effectLst/>
            </p:spPr>
          </p:pic>
          <p:sp>
            <p:nvSpPr>
              <p:cNvPr id="14" name="TextBox 13"/>
              <p:cNvSpPr txBox="1"/>
              <p:nvPr/>
            </p:nvSpPr>
            <p:spPr>
              <a:xfrm>
                <a:off x="8849734" y="6138778"/>
                <a:ext cx="1367682" cy="276999"/>
              </a:xfrm>
              <a:prstGeom prst="rect">
                <a:avLst/>
              </a:prstGeom>
              <a:solidFill>
                <a:schemeClr val="bg1"/>
              </a:solidFill>
            </p:spPr>
            <p:txBody>
              <a:bodyPr wrap="none" rtlCol="0">
                <a:spAutoFit/>
              </a:bodyPr>
              <a:lstStyle/>
              <a:p>
                <a:r>
                  <a:rPr lang="en-US" sz="1200" b="1" dirty="0"/>
                  <a:t>C. Madrid  I  f.37</a:t>
                </a:r>
              </a:p>
            </p:txBody>
          </p:sp>
        </p:grpSp>
        <p:sp>
          <p:nvSpPr>
            <p:cNvPr id="16" name="TextBox 15"/>
            <p:cNvSpPr txBox="1"/>
            <p:nvPr/>
          </p:nvSpPr>
          <p:spPr>
            <a:xfrm>
              <a:off x="4987388" y="649783"/>
              <a:ext cx="3817071" cy="523220"/>
            </a:xfrm>
            <a:prstGeom prst="rect">
              <a:avLst/>
            </a:prstGeom>
            <a:solidFill>
              <a:schemeClr val="bg1"/>
            </a:solidFill>
          </p:spPr>
          <p:txBody>
            <a:bodyPr wrap="none" rtlCol="0">
              <a:spAutoFit/>
            </a:bodyPr>
            <a:lstStyle/>
            <a:p>
              <a:r>
                <a:rPr lang="pt-BR" sz="2800" b="1" dirty="0"/>
                <a:t>incluindo giroscópio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idx="4294967295"/>
          </p:nvPr>
        </p:nvSpPr>
        <p:spPr/>
        <p:txBody>
          <a:bodyPr/>
          <a:lstStyle/>
          <a:p>
            <a:r>
              <a:rPr lang="pt-BR" dirty="0"/>
              <a:t>Máquinas ferramenta</a:t>
            </a:r>
          </a:p>
        </p:txBody>
      </p:sp>
      <p:pic>
        <p:nvPicPr>
          <p:cNvPr id="52227" name="Picture 5" descr="C:\Documents and Settings\dktanaka_2\My Documents\0_0_Leonardo_Palestra\Leonardo_Scan_2\scan0045.jpg"/>
          <p:cNvPicPr>
            <a:picLocks noChangeAspect="1" noChangeArrowheads="1"/>
          </p:cNvPicPr>
          <p:nvPr/>
        </p:nvPicPr>
        <p:blipFill>
          <a:blip r:embed="rId3" cstate="print">
            <a:lum bright="-20000" contrast="40000"/>
          </a:blip>
          <a:srcRect l="6735" t="35532" r="4088" b="7941"/>
          <a:stretch>
            <a:fillRect/>
          </a:stretch>
        </p:blipFill>
        <p:spPr bwMode="auto">
          <a:xfrm>
            <a:off x="557939" y="731048"/>
            <a:ext cx="3128209" cy="2737183"/>
          </a:xfrm>
          <a:prstGeom prst="rect">
            <a:avLst/>
          </a:prstGeom>
          <a:noFill/>
          <a:ln w="9525">
            <a:solidFill>
              <a:schemeClr val="tx1"/>
            </a:solidFill>
            <a:miter lim="800000"/>
            <a:headEnd/>
            <a:tailEnd/>
          </a:ln>
        </p:spPr>
      </p:pic>
      <p:pic>
        <p:nvPicPr>
          <p:cNvPr id="52228" name="Picture 6" descr="C:\Documents and Settings\dktanaka_2\My Documents\0_0_Leonardo_Palestra\Leonardo_Scan_2\scan0044.jpg"/>
          <p:cNvPicPr>
            <a:picLocks noChangeAspect="1" noChangeArrowheads="1"/>
          </p:cNvPicPr>
          <p:nvPr/>
        </p:nvPicPr>
        <p:blipFill>
          <a:blip r:embed="rId4" cstate="print">
            <a:lum bright="-30000" contrast="40000"/>
          </a:blip>
          <a:srcRect l="9187" t="5229" r="7265" b="18954"/>
          <a:stretch>
            <a:fillRect/>
          </a:stretch>
        </p:blipFill>
        <p:spPr bwMode="auto">
          <a:xfrm>
            <a:off x="4386020" y="766162"/>
            <a:ext cx="4394771" cy="5658112"/>
          </a:xfrm>
          <a:prstGeom prst="rect">
            <a:avLst/>
          </a:prstGeom>
          <a:noFill/>
          <a:ln w="9525">
            <a:solidFill>
              <a:schemeClr val="tx1"/>
            </a:solidFill>
            <a:miter lim="800000"/>
            <a:headEnd/>
            <a:tailEnd/>
          </a:ln>
        </p:spPr>
      </p:pic>
      <p:pic>
        <p:nvPicPr>
          <p:cNvPr id="52230" name="Picture 8" descr="C:\Documents and Settings\dktanaka_2\My Documents\0_0_Leonardo_Palestra\Leonardo_Scan_2\scan0043.jpg"/>
          <p:cNvPicPr>
            <a:picLocks noChangeAspect="1" noChangeArrowheads="1"/>
          </p:cNvPicPr>
          <p:nvPr/>
        </p:nvPicPr>
        <p:blipFill>
          <a:blip r:embed="rId5" cstate="print">
            <a:lum bright="-10000" contrast="40000"/>
          </a:blip>
          <a:srcRect l="1802" t="1801" r="1802"/>
          <a:stretch>
            <a:fillRect/>
          </a:stretch>
        </p:blipFill>
        <p:spPr bwMode="auto">
          <a:xfrm>
            <a:off x="572465" y="3609816"/>
            <a:ext cx="3116131" cy="2861448"/>
          </a:xfrm>
          <a:prstGeom prst="rect">
            <a:avLst/>
          </a:prstGeom>
          <a:noFill/>
          <a:ln w="9525">
            <a:solidFill>
              <a:schemeClr val="tx1"/>
            </a:solidFill>
            <a:miter lim="800000"/>
            <a:headEnd/>
            <a:tailEnd/>
          </a:ln>
        </p:spPr>
      </p:pic>
      <p:grpSp>
        <p:nvGrpSpPr>
          <p:cNvPr id="9" name="Grupo 8"/>
          <p:cNvGrpSpPr/>
          <p:nvPr/>
        </p:nvGrpSpPr>
        <p:grpSpPr>
          <a:xfrm>
            <a:off x="2506896" y="871591"/>
            <a:ext cx="4570069" cy="3092074"/>
            <a:chOff x="2506896" y="871591"/>
            <a:chExt cx="4570069" cy="3092074"/>
          </a:xfrm>
        </p:grpSpPr>
        <p:sp>
          <p:nvSpPr>
            <p:cNvPr id="6" name="CaixaDeTexto 5"/>
            <p:cNvSpPr txBox="1"/>
            <p:nvPr/>
          </p:nvSpPr>
          <p:spPr>
            <a:xfrm>
              <a:off x="2506896" y="3133618"/>
              <a:ext cx="1099981" cy="307777"/>
            </a:xfrm>
            <a:prstGeom prst="rect">
              <a:avLst/>
            </a:prstGeom>
            <a:solidFill>
              <a:schemeClr val="bg1"/>
            </a:solidFill>
          </p:spPr>
          <p:txBody>
            <a:bodyPr wrap="none" rtlCol="0">
              <a:spAutoFit/>
            </a:bodyPr>
            <a:lstStyle/>
            <a:p>
              <a:r>
                <a:rPr lang="pt-BR" sz="1400" b="1" dirty="0"/>
                <a:t>Laminador</a:t>
              </a:r>
            </a:p>
          </p:txBody>
        </p:sp>
        <p:sp>
          <p:nvSpPr>
            <p:cNvPr id="7" name="CaixaDeTexto 6"/>
            <p:cNvSpPr txBox="1"/>
            <p:nvPr/>
          </p:nvSpPr>
          <p:spPr>
            <a:xfrm>
              <a:off x="2515459" y="3655888"/>
              <a:ext cx="1120820" cy="307777"/>
            </a:xfrm>
            <a:prstGeom prst="rect">
              <a:avLst/>
            </a:prstGeom>
            <a:solidFill>
              <a:schemeClr val="bg1"/>
            </a:solidFill>
          </p:spPr>
          <p:txBody>
            <a:bodyPr wrap="none" rtlCol="0">
              <a:spAutoFit/>
            </a:bodyPr>
            <a:lstStyle/>
            <a:p>
              <a:r>
                <a:rPr lang="pt-BR" sz="1400" b="1" dirty="0"/>
                <a:t>Broxadeira</a:t>
              </a:r>
            </a:p>
          </p:txBody>
        </p:sp>
        <p:sp>
          <p:nvSpPr>
            <p:cNvPr id="8" name="CaixaDeTexto 7"/>
            <p:cNvSpPr txBox="1"/>
            <p:nvPr/>
          </p:nvSpPr>
          <p:spPr>
            <a:xfrm>
              <a:off x="6399087" y="871591"/>
              <a:ext cx="677878" cy="307777"/>
            </a:xfrm>
            <a:prstGeom prst="rect">
              <a:avLst/>
            </a:prstGeom>
            <a:solidFill>
              <a:schemeClr val="bg1"/>
            </a:solidFill>
          </p:spPr>
          <p:txBody>
            <a:bodyPr wrap="none" rtlCol="0">
              <a:spAutoFit/>
            </a:bodyPr>
            <a:lstStyle/>
            <a:p>
              <a:r>
                <a:rPr lang="pt-BR" sz="1400" b="1" dirty="0"/>
                <a:t>Torno</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940537" y="-15652"/>
            <a:ext cx="7090116" cy="642917"/>
          </a:xfrm>
        </p:spPr>
        <p:txBody>
          <a:bodyPr/>
          <a:lstStyle/>
          <a:p>
            <a:pPr eaLnBrk="1" hangingPunct="1"/>
            <a:r>
              <a:rPr lang="pt-BR" dirty="0">
                <a:solidFill>
                  <a:srgbClr val="FF0000"/>
                </a:solidFill>
              </a:rPr>
              <a:t>LEONARDO</a:t>
            </a:r>
            <a:r>
              <a:rPr lang="pt-BR" dirty="0"/>
              <a:t> </a:t>
            </a:r>
            <a:r>
              <a:rPr lang="pt-PT" dirty="0"/>
              <a:t>di ser Piero </a:t>
            </a:r>
            <a:r>
              <a:rPr lang="pt-PT" dirty="0">
                <a:solidFill>
                  <a:srgbClr val="FF0000"/>
                </a:solidFill>
              </a:rPr>
              <a:t>da VINCI</a:t>
            </a:r>
            <a:endParaRPr lang="pt-BR" dirty="0">
              <a:solidFill>
                <a:srgbClr val="FF0000"/>
              </a:solidFill>
            </a:endParaRPr>
          </a:p>
        </p:txBody>
      </p:sp>
      <p:sp>
        <p:nvSpPr>
          <p:cNvPr id="8195" name="Content Placeholder 2"/>
          <p:cNvSpPr txBox="1">
            <a:spLocks/>
          </p:cNvSpPr>
          <p:nvPr/>
        </p:nvSpPr>
        <p:spPr bwMode="auto">
          <a:xfrm>
            <a:off x="714360" y="985398"/>
            <a:ext cx="7715279" cy="500063"/>
          </a:xfrm>
          <a:prstGeom prst="rect">
            <a:avLst/>
          </a:prstGeom>
          <a:noFill/>
          <a:ln w="9525">
            <a:noFill/>
            <a:miter lim="800000"/>
            <a:headEnd/>
            <a:tailEnd/>
          </a:ln>
        </p:spPr>
        <p:txBody>
          <a:bodyPr/>
          <a:lstStyle/>
          <a:p>
            <a:pPr marL="266700" indent="-266700" algn="ctr">
              <a:buFont typeface="Wingdings" pitchFamily="2" charset="2"/>
              <a:buNone/>
            </a:pPr>
            <a:r>
              <a:rPr lang="pt-BR" sz="2400" b="1" dirty="0">
                <a:cs typeface="Arial" charset="0"/>
              </a:rPr>
              <a:t>Morreu em 23 abril 1519 (Juliano), </a:t>
            </a:r>
            <a:r>
              <a:rPr lang="pt-BR" sz="2400" b="1" dirty="0" err="1">
                <a:cs typeface="Arial" charset="0"/>
              </a:rPr>
              <a:t>Cloux</a:t>
            </a:r>
            <a:r>
              <a:rPr lang="pt-BR" sz="2400" b="1" dirty="0">
                <a:cs typeface="Arial" charset="0"/>
              </a:rPr>
              <a:t> – França</a:t>
            </a:r>
          </a:p>
        </p:txBody>
      </p:sp>
      <p:pic>
        <p:nvPicPr>
          <p:cNvPr id="8196" name="Picture 5" descr="Leonardo_Da_Vinci%27s_house_morreu.jpg"/>
          <p:cNvPicPr>
            <a:picLocks noChangeAspect="1"/>
          </p:cNvPicPr>
          <p:nvPr/>
        </p:nvPicPr>
        <p:blipFill>
          <a:blip r:embed="rId3" cstate="print">
            <a:lum bright="10000" contrast="20000"/>
          </a:blip>
          <a:srcRect l="13380" r="8958"/>
          <a:stretch>
            <a:fillRect/>
          </a:stretch>
        </p:blipFill>
        <p:spPr bwMode="auto">
          <a:xfrm>
            <a:off x="109095" y="2000240"/>
            <a:ext cx="3750568" cy="3357586"/>
          </a:xfrm>
          <a:prstGeom prst="rect">
            <a:avLst/>
          </a:prstGeom>
          <a:noFill/>
          <a:ln w="9525">
            <a:solidFill>
              <a:schemeClr val="tx1"/>
            </a:solidFill>
            <a:miter lim="800000"/>
            <a:headEnd/>
            <a:tailEnd/>
          </a:ln>
        </p:spPr>
      </p:pic>
      <p:sp>
        <p:nvSpPr>
          <p:cNvPr id="8198" name="Rectangle 11"/>
          <p:cNvSpPr>
            <a:spLocks noChangeArrowheads="1"/>
          </p:cNvSpPr>
          <p:nvPr/>
        </p:nvSpPr>
        <p:spPr bwMode="auto">
          <a:xfrm>
            <a:off x="214313" y="5559442"/>
            <a:ext cx="3500431" cy="369332"/>
          </a:xfrm>
          <a:prstGeom prst="rect">
            <a:avLst/>
          </a:prstGeom>
          <a:noFill/>
          <a:ln w="9525">
            <a:noFill/>
            <a:miter lim="800000"/>
            <a:headEnd/>
            <a:tailEnd/>
          </a:ln>
        </p:spPr>
        <p:txBody>
          <a:bodyPr wrap="square">
            <a:spAutoFit/>
          </a:bodyPr>
          <a:lstStyle/>
          <a:p>
            <a:pPr algn="ctr"/>
            <a:r>
              <a:rPr lang="pt-BR" b="1" dirty="0">
                <a:cs typeface="Arial" charset="0"/>
              </a:rPr>
              <a:t>Castelo de </a:t>
            </a:r>
            <a:r>
              <a:rPr lang="pt-BR" b="1" dirty="0" err="1">
                <a:cs typeface="Arial" charset="0"/>
              </a:rPr>
              <a:t>Cloux</a:t>
            </a:r>
            <a:endParaRPr lang="pt-BR" b="1" dirty="0">
              <a:cs typeface="Arial" charset="0"/>
            </a:endParaRPr>
          </a:p>
        </p:txBody>
      </p:sp>
      <p:grpSp>
        <p:nvGrpSpPr>
          <p:cNvPr id="12" name="Group 11"/>
          <p:cNvGrpSpPr/>
          <p:nvPr/>
        </p:nvGrpSpPr>
        <p:grpSpPr>
          <a:xfrm>
            <a:off x="4015204" y="2000240"/>
            <a:ext cx="4914514" cy="3941232"/>
            <a:chOff x="4086642" y="2000240"/>
            <a:chExt cx="4914514" cy="3941232"/>
          </a:xfrm>
        </p:grpSpPr>
        <p:pic>
          <p:nvPicPr>
            <p:cNvPr id="8200" name="Picture 7" descr="LeonardoDaVinci-Tomb.jpg"/>
            <p:cNvPicPr>
              <a:picLocks noChangeAspect="1"/>
            </p:cNvPicPr>
            <p:nvPr/>
          </p:nvPicPr>
          <p:blipFill>
            <a:blip r:embed="rId4" cstate="print">
              <a:lum bright="20000" contrast="20000"/>
            </a:blip>
            <a:srcRect/>
            <a:stretch>
              <a:fillRect/>
            </a:stretch>
          </p:blipFill>
          <p:spPr bwMode="auto">
            <a:xfrm>
              <a:off x="6500826" y="2025159"/>
              <a:ext cx="2500330" cy="3332667"/>
            </a:xfrm>
            <a:prstGeom prst="rect">
              <a:avLst/>
            </a:prstGeom>
            <a:noFill/>
            <a:ln w="9525">
              <a:solidFill>
                <a:schemeClr val="tx1"/>
              </a:solidFill>
              <a:miter lim="800000"/>
              <a:headEnd/>
              <a:tailEnd/>
            </a:ln>
          </p:spPr>
        </p:pic>
        <p:sp>
          <p:nvSpPr>
            <p:cNvPr id="8201" name="Rectangle 8"/>
            <p:cNvSpPr>
              <a:spLocks noChangeArrowheads="1"/>
            </p:cNvSpPr>
            <p:nvPr/>
          </p:nvSpPr>
          <p:spPr bwMode="auto">
            <a:xfrm>
              <a:off x="4143372" y="5572140"/>
              <a:ext cx="4608954" cy="369332"/>
            </a:xfrm>
            <a:prstGeom prst="rect">
              <a:avLst/>
            </a:prstGeom>
            <a:noFill/>
            <a:ln w="9525">
              <a:noFill/>
              <a:miter lim="800000"/>
              <a:headEnd/>
              <a:tailEnd/>
            </a:ln>
          </p:spPr>
          <p:txBody>
            <a:bodyPr wrap="none">
              <a:spAutoFit/>
            </a:bodyPr>
            <a:lstStyle/>
            <a:p>
              <a:r>
                <a:rPr lang="pt-BR" b="1" dirty="0">
                  <a:cs typeface="Arial" charset="0"/>
                </a:rPr>
                <a:t>Capela Saint Hubert (</a:t>
              </a:r>
              <a:r>
                <a:rPr lang="pt-BR" b="1" dirty="0" err="1">
                  <a:cs typeface="Arial" charset="0"/>
                </a:rPr>
                <a:t>Amboise</a:t>
              </a:r>
              <a:r>
                <a:rPr lang="pt-BR" b="1" dirty="0">
                  <a:cs typeface="Arial" charset="0"/>
                </a:rPr>
                <a:t> – França)</a:t>
              </a:r>
              <a:endParaRPr lang="pt-BR" dirty="0"/>
            </a:p>
          </p:txBody>
        </p:sp>
        <p:pic>
          <p:nvPicPr>
            <p:cNvPr id="10" name="Picture 9" descr="Local_enterro.jpg"/>
            <p:cNvPicPr>
              <a:picLocks noChangeAspect="1"/>
            </p:cNvPicPr>
            <p:nvPr/>
          </p:nvPicPr>
          <p:blipFill>
            <a:blip r:embed="rId5" cstate="print"/>
            <a:srcRect t="4946" r="35000"/>
            <a:stretch>
              <a:fillRect/>
            </a:stretch>
          </p:blipFill>
          <p:spPr>
            <a:xfrm>
              <a:off x="4086642" y="2000240"/>
              <a:ext cx="2271308" cy="3357586"/>
            </a:xfrm>
            <a:prstGeom prst="rect">
              <a:avLst/>
            </a:prstGeom>
            <a:ln>
              <a:solidFill>
                <a:schemeClr val="tx1"/>
              </a:solidFill>
            </a:ln>
          </p:spPr>
        </p:pic>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2378075" y="714375"/>
            <a:ext cx="4122751" cy="5786438"/>
            <a:chOff x="2378075" y="714375"/>
            <a:chExt cx="4122751" cy="5786438"/>
          </a:xfrm>
        </p:grpSpPr>
        <p:pic>
          <p:nvPicPr>
            <p:cNvPr id="51208" name="Picture 8" descr="C:\Documents and Settings\dktanaka\Meus documentos\0_0_Leonardo_Palestra\Museu_Milao\codiceuccelli.jpg"/>
            <p:cNvPicPr>
              <a:picLocks noChangeAspect="1" noChangeArrowheads="1"/>
            </p:cNvPicPr>
            <p:nvPr/>
          </p:nvPicPr>
          <p:blipFill>
            <a:blip r:embed="rId3" cstate="print">
              <a:lum bright="-10000" contrast="40000"/>
            </a:blip>
            <a:srcRect/>
            <a:stretch>
              <a:fillRect/>
            </a:stretch>
          </p:blipFill>
          <p:spPr bwMode="auto">
            <a:xfrm>
              <a:off x="2378075" y="714375"/>
              <a:ext cx="4122738" cy="5786438"/>
            </a:xfrm>
            <a:prstGeom prst="rect">
              <a:avLst/>
            </a:prstGeom>
            <a:noFill/>
            <a:ln w="9525">
              <a:solidFill>
                <a:schemeClr val="tx1"/>
              </a:solidFill>
              <a:miter lim="800000"/>
              <a:headEnd/>
              <a:tailEnd/>
            </a:ln>
          </p:spPr>
        </p:pic>
        <p:sp>
          <p:nvSpPr>
            <p:cNvPr id="18" name="TextBox 17"/>
            <p:cNvSpPr txBox="1"/>
            <p:nvPr/>
          </p:nvSpPr>
          <p:spPr>
            <a:xfrm>
              <a:off x="5016765" y="6215082"/>
              <a:ext cx="1484061" cy="276999"/>
            </a:xfrm>
            <a:prstGeom prst="rect">
              <a:avLst/>
            </a:prstGeom>
            <a:solidFill>
              <a:schemeClr val="bg1"/>
            </a:solidFill>
          </p:spPr>
          <p:txBody>
            <a:bodyPr wrap="none" rtlCol="0">
              <a:spAutoFit/>
            </a:bodyPr>
            <a:lstStyle/>
            <a:p>
              <a:r>
                <a:rPr lang="en-US" sz="1200" b="1" dirty="0"/>
                <a:t>Cod  </a:t>
              </a:r>
              <a:r>
                <a:rPr lang="en-US" sz="1200" b="1" dirty="0" err="1"/>
                <a:t>Voo</a:t>
              </a:r>
              <a:r>
                <a:rPr lang="en-US" sz="1200" b="1" dirty="0"/>
                <a:t> Pas f.8r.</a:t>
              </a:r>
            </a:p>
          </p:txBody>
        </p:sp>
      </p:grpSp>
      <p:sp>
        <p:nvSpPr>
          <p:cNvPr id="51202" name="Title 1"/>
          <p:cNvSpPr>
            <a:spLocks noGrp="1"/>
          </p:cNvSpPr>
          <p:nvPr>
            <p:ph type="title"/>
          </p:nvPr>
        </p:nvSpPr>
        <p:spPr/>
        <p:txBody>
          <a:bodyPr/>
          <a:lstStyle/>
          <a:p>
            <a:r>
              <a:rPr lang="pt-BR" dirty="0"/>
              <a:t>Até máquina para voar</a:t>
            </a:r>
          </a:p>
        </p:txBody>
      </p:sp>
      <p:pic>
        <p:nvPicPr>
          <p:cNvPr id="51203" name="Picture 2" descr="C:\Documents and Settings\dktanaka\Meus documentos\0_0_Leonardo_Palestra\Drowing_zip\leonardo\leonardo\fly3.jpg"/>
          <p:cNvPicPr>
            <a:picLocks noChangeAspect="1" noChangeArrowheads="1"/>
          </p:cNvPicPr>
          <p:nvPr/>
        </p:nvPicPr>
        <p:blipFill>
          <a:blip r:embed="rId4" cstate="print">
            <a:lum bright="-10000" contrast="40000"/>
          </a:blip>
          <a:srcRect r="12820"/>
          <a:stretch>
            <a:fillRect/>
          </a:stretch>
        </p:blipFill>
        <p:spPr bwMode="auto">
          <a:xfrm>
            <a:off x="184150" y="2786069"/>
            <a:ext cx="1887538" cy="1571625"/>
          </a:xfrm>
          <a:prstGeom prst="rect">
            <a:avLst/>
          </a:prstGeom>
          <a:noFill/>
          <a:ln w="9525">
            <a:solidFill>
              <a:schemeClr val="tx1"/>
            </a:solidFill>
            <a:miter lim="800000"/>
            <a:headEnd/>
            <a:tailEnd/>
          </a:ln>
        </p:spPr>
      </p:pic>
      <p:pic>
        <p:nvPicPr>
          <p:cNvPr id="51204" name="Picture 3" descr="C:\Documents and Settings\dktanaka\Meus documentos\0_0_Leonardo_Palestra\Drowing_zip\leonardo\leonardo\fly1.jpg"/>
          <p:cNvPicPr>
            <a:picLocks noChangeAspect="1" noChangeArrowheads="1"/>
          </p:cNvPicPr>
          <p:nvPr/>
        </p:nvPicPr>
        <p:blipFill>
          <a:blip r:embed="rId5" cstate="print">
            <a:lum bright="-20000" contrast="40000"/>
          </a:blip>
          <a:srcRect/>
          <a:stretch>
            <a:fillRect/>
          </a:stretch>
        </p:blipFill>
        <p:spPr bwMode="auto">
          <a:xfrm>
            <a:off x="187325" y="4857750"/>
            <a:ext cx="1884363" cy="1643063"/>
          </a:xfrm>
          <a:prstGeom prst="rect">
            <a:avLst/>
          </a:prstGeom>
          <a:noFill/>
          <a:ln w="9525">
            <a:solidFill>
              <a:schemeClr val="tx1"/>
            </a:solidFill>
            <a:miter lim="800000"/>
            <a:headEnd/>
            <a:tailEnd/>
          </a:ln>
        </p:spPr>
      </p:pic>
      <p:pic>
        <p:nvPicPr>
          <p:cNvPr id="51207" name="Picture 7" descr="C:\Documents and Settings\dktanaka\Meus documentos\0_0_Leonardo_Palestra\Maquinas\meccanismo_battuta_ali_d.jpg"/>
          <p:cNvPicPr>
            <a:picLocks noChangeAspect="1" noChangeArrowheads="1"/>
          </p:cNvPicPr>
          <p:nvPr/>
        </p:nvPicPr>
        <p:blipFill>
          <a:blip r:embed="rId6" cstate="print">
            <a:lum bright="-10000" contrast="40000"/>
          </a:blip>
          <a:srcRect l="10001" t="4732" r="9999" b="12460"/>
          <a:stretch>
            <a:fillRect/>
          </a:stretch>
        </p:blipFill>
        <p:spPr bwMode="auto">
          <a:xfrm>
            <a:off x="6858000" y="3375025"/>
            <a:ext cx="2143125" cy="3125788"/>
          </a:xfrm>
          <a:prstGeom prst="rect">
            <a:avLst/>
          </a:prstGeom>
          <a:noFill/>
          <a:ln w="9525">
            <a:solidFill>
              <a:schemeClr val="tx1"/>
            </a:solidFill>
            <a:miter lim="800000"/>
            <a:headEnd/>
            <a:tailEnd/>
          </a:ln>
        </p:spPr>
      </p:pic>
      <p:grpSp>
        <p:nvGrpSpPr>
          <p:cNvPr id="22" name="Group 21"/>
          <p:cNvGrpSpPr/>
          <p:nvPr/>
        </p:nvGrpSpPr>
        <p:grpSpPr>
          <a:xfrm>
            <a:off x="142844" y="714356"/>
            <a:ext cx="1928844" cy="1644650"/>
            <a:chOff x="142844" y="927094"/>
            <a:chExt cx="1928844" cy="1644650"/>
          </a:xfrm>
        </p:grpSpPr>
        <p:pic>
          <p:nvPicPr>
            <p:cNvPr id="51205" name="Picture 4" descr="C:\Documents and Settings\dktanaka\Meus documentos\0_0_Leonardo_Palestra\Drowing_zip\leonardo\leonardo\fly2.jpg"/>
            <p:cNvPicPr>
              <a:picLocks noChangeAspect="1" noChangeArrowheads="1"/>
            </p:cNvPicPr>
            <p:nvPr/>
          </p:nvPicPr>
          <p:blipFill>
            <a:blip r:embed="rId7" cstate="print">
              <a:lum contrast="40000"/>
            </a:blip>
            <a:srcRect r="16928"/>
            <a:stretch>
              <a:fillRect/>
            </a:stretch>
          </p:blipFill>
          <p:spPr bwMode="auto">
            <a:xfrm>
              <a:off x="142875" y="927094"/>
              <a:ext cx="1928813" cy="1644650"/>
            </a:xfrm>
            <a:prstGeom prst="rect">
              <a:avLst/>
            </a:prstGeom>
            <a:noFill/>
            <a:ln w="9525">
              <a:solidFill>
                <a:schemeClr val="tx1"/>
              </a:solidFill>
              <a:miter lim="800000"/>
              <a:headEnd/>
              <a:tailEnd/>
            </a:ln>
          </p:spPr>
        </p:pic>
        <p:sp>
          <p:nvSpPr>
            <p:cNvPr id="14" name="TextBox 13"/>
            <p:cNvSpPr txBox="1"/>
            <p:nvPr/>
          </p:nvSpPr>
          <p:spPr>
            <a:xfrm>
              <a:off x="142844" y="928670"/>
              <a:ext cx="1504451" cy="276999"/>
            </a:xfrm>
            <a:prstGeom prst="rect">
              <a:avLst/>
            </a:prstGeom>
            <a:solidFill>
              <a:schemeClr val="bg1"/>
            </a:solidFill>
          </p:spPr>
          <p:txBody>
            <a:bodyPr wrap="none" rtlCol="0">
              <a:spAutoFit/>
            </a:bodyPr>
            <a:lstStyle/>
            <a:p>
              <a:r>
                <a:rPr lang="en-US" sz="1200" b="1" dirty="0"/>
                <a:t>C. </a:t>
              </a:r>
              <a:r>
                <a:rPr lang="en-US" sz="1200" b="1" dirty="0" err="1"/>
                <a:t>Atlan</a:t>
              </a:r>
              <a:r>
                <a:rPr lang="en-US" sz="1200" b="1" dirty="0"/>
                <a:t>  I f.22v. -b</a:t>
              </a:r>
            </a:p>
          </p:txBody>
        </p:sp>
      </p:grpSp>
      <p:grpSp>
        <p:nvGrpSpPr>
          <p:cNvPr id="23" name="Group 22"/>
          <p:cNvGrpSpPr/>
          <p:nvPr/>
        </p:nvGrpSpPr>
        <p:grpSpPr>
          <a:xfrm>
            <a:off x="6884988" y="714375"/>
            <a:ext cx="2116137" cy="2571750"/>
            <a:chOff x="6884988" y="714375"/>
            <a:chExt cx="2116137" cy="2571750"/>
          </a:xfrm>
        </p:grpSpPr>
        <p:pic>
          <p:nvPicPr>
            <p:cNvPr id="51206" name="Picture 6" descr="C:\Documents and Settings\dktanaka\Meus documentos\0_0_Leonardo_Palestra\Maquinas\ala_articolata_d.jpg"/>
            <p:cNvPicPr>
              <a:picLocks noChangeAspect="1" noChangeArrowheads="1"/>
            </p:cNvPicPr>
            <p:nvPr/>
          </p:nvPicPr>
          <p:blipFill>
            <a:blip r:embed="rId8" cstate="print">
              <a:lum bright="-10000" contrast="40000"/>
            </a:blip>
            <a:srcRect l="10001" t="3999" b="8470"/>
            <a:stretch>
              <a:fillRect/>
            </a:stretch>
          </p:blipFill>
          <p:spPr bwMode="auto">
            <a:xfrm>
              <a:off x="6884988" y="714375"/>
              <a:ext cx="2116137" cy="2571750"/>
            </a:xfrm>
            <a:prstGeom prst="rect">
              <a:avLst/>
            </a:prstGeom>
            <a:noFill/>
            <a:ln w="9525">
              <a:solidFill>
                <a:schemeClr val="tx1"/>
              </a:solidFill>
              <a:miter lim="800000"/>
              <a:headEnd/>
              <a:tailEnd/>
            </a:ln>
          </p:spPr>
        </p:pic>
        <p:sp>
          <p:nvSpPr>
            <p:cNvPr id="16" name="TextBox 15"/>
            <p:cNvSpPr txBox="1"/>
            <p:nvPr/>
          </p:nvSpPr>
          <p:spPr>
            <a:xfrm>
              <a:off x="6929454" y="3009125"/>
              <a:ext cx="1557093" cy="276999"/>
            </a:xfrm>
            <a:prstGeom prst="rect">
              <a:avLst/>
            </a:prstGeom>
            <a:solidFill>
              <a:schemeClr val="bg1"/>
            </a:solidFill>
          </p:spPr>
          <p:txBody>
            <a:bodyPr wrap="none" rtlCol="0">
              <a:spAutoFit/>
            </a:bodyPr>
            <a:lstStyle/>
            <a:p>
              <a:r>
                <a:rPr lang="en-US" sz="1200" b="1" dirty="0"/>
                <a:t>C. </a:t>
              </a:r>
              <a:r>
                <a:rPr lang="en-US" sz="1200" b="1" dirty="0" err="1"/>
                <a:t>Atlan</a:t>
              </a:r>
              <a:r>
                <a:rPr lang="en-US" sz="1200" b="1" dirty="0"/>
                <a:t>  I f.308r. -a</a:t>
              </a:r>
            </a:p>
          </p:txBody>
        </p:sp>
      </p:grpSp>
      <p:grpSp>
        <p:nvGrpSpPr>
          <p:cNvPr id="21" name="Group 20"/>
          <p:cNvGrpSpPr/>
          <p:nvPr/>
        </p:nvGrpSpPr>
        <p:grpSpPr>
          <a:xfrm>
            <a:off x="2789696" y="928685"/>
            <a:ext cx="3294598" cy="5124631"/>
            <a:chOff x="2789696" y="897689"/>
            <a:chExt cx="3294598" cy="5124631"/>
          </a:xfrm>
        </p:grpSpPr>
        <p:grpSp>
          <p:nvGrpSpPr>
            <p:cNvPr id="12" name="Group 11"/>
            <p:cNvGrpSpPr/>
            <p:nvPr/>
          </p:nvGrpSpPr>
          <p:grpSpPr>
            <a:xfrm>
              <a:off x="2789696" y="897689"/>
              <a:ext cx="3294598" cy="5124631"/>
              <a:chOff x="2789696" y="897689"/>
              <a:chExt cx="3294598" cy="5124631"/>
            </a:xfrm>
          </p:grpSpPr>
          <p:pic>
            <p:nvPicPr>
              <p:cNvPr id="66572" name="Picture 12" descr="C:\Documents and Settings\dktanaka\Meus documentos\0_0_Leonardo_Palestra\Museu_Milao\vite_aerea_big.jpg"/>
              <p:cNvPicPr>
                <a:picLocks noChangeAspect="1" noChangeArrowheads="1"/>
              </p:cNvPicPr>
              <p:nvPr/>
            </p:nvPicPr>
            <p:blipFill>
              <a:blip r:embed="rId9" cstate="print">
                <a:lum bright="-10000" contrast="40000"/>
              </a:blip>
              <a:srcRect l="18182" t="4269" r="13635" b="19806"/>
              <a:stretch>
                <a:fillRect/>
              </a:stretch>
            </p:blipFill>
            <p:spPr bwMode="auto">
              <a:xfrm>
                <a:off x="2789696" y="3495569"/>
                <a:ext cx="3294598" cy="2526751"/>
              </a:xfrm>
              <a:prstGeom prst="rect">
                <a:avLst/>
              </a:prstGeom>
              <a:noFill/>
              <a:ln w="9525">
                <a:solidFill>
                  <a:schemeClr val="tx1"/>
                </a:solidFill>
                <a:miter lim="800000"/>
                <a:headEnd/>
                <a:tailEnd/>
              </a:ln>
            </p:spPr>
          </p:pic>
          <p:pic>
            <p:nvPicPr>
              <p:cNvPr id="11" name="Picture 10" descr="scan0048.jpg"/>
              <p:cNvPicPr>
                <a:picLocks noChangeAspect="1"/>
              </p:cNvPicPr>
              <p:nvPr/>
            </p:nvPicPr>
            <p:blipFill>
              <a:blip r:embed="rId10" cstate="print">
                <a:lum bright="-30000" contrast="40000"/>
              </a:blip>
              <a:srcRect/>
              <a:stretch>
                <a:fillRect/>
              </a:stretch>
            </p:blipFill>
            <p:spPr bwMode="auto">
              <a:xfrm>
                <a:off x="2826387" y="897689"/>
                <a:ext cx="3236355" cy="2310460"/>
              </a:xfrm>
              <a:prstGeom prst="rect">
                <a:avLst/>
              </a:prstGeom>
              <a:noFill/>
              <a:ln w="9525">
                <a:noFill/>
                <a:miter lim="800000"/>
                <a:headEnd/>
                <a:tailEnd/>
              </a:ln>
            </p:spPr>
          </p:pic>
        </p:grpSp>
        <p:sp>
          <p:nvSpPr>
            <p:cNvPr id="20" name="TextBox 19"/>
            <p:cNvSpPr txBox="1"/>
            <p:nvPr/>
          </p:nvSpPr>
          <p:spPr>
            <a:xfrm>
              <a:off x="2845384" y="5689336"/>
              <a:ext cx="1149482" cy="276999"/>
            </a:xfrm>
            <a:prstGeom prst="rect">
              <a:avLst/>
            </a:prstGeom>
            <a:solidFill>
              <a:schemeClr val="bg1"/>
            </a:solidFill>
          </p:spPr>
          <p:txBody>
            <a:bodyPr wrap="none" rtlCol="0">
              <a:spAutoFit/>
            </a:bodyPr>
            <a:lstStyle/>
            <a:p>
              <a:r>
                <a:rPr lang="en-US" sz="1200" b="1" dirty="0"/>
                <a:t>Ms. B  I f.38v.</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2378075" y="714375"/>
            <a:ext cx="4122751" cy="5786438"/>
            <a:chOff x="2378075" y="714375"/>
            <a:chExt cx="4122751" cy="5786438"/>
          </a:xfrm>
        </p:grpSpPr>
        <p:pic>
          <p:nvPicPr>
            <p:cNvPr id="51208" name="Picture 8" descr="C:\Documents and Settings\dktanaka\Meus documentos\0_0_Leonardo_Palestra\Museu_Milao\codiceuccelli.jpg"/>
            <p:cNvPicPr>
              <a:picLocks noChangeAspect="1" noChangeArrowheads="1"/>
            </p:cNvPicPr>
            <p:nvPr/>
          </p:nvPicPr>
          <p:blipFill>
            <a:blip r:embed="rId3" cstate="print">
              <a:lum bright="-10000" contrast="40000"/>
            </a:blip>
            <a:srcRect/>
            <a:stretch>
              <a:fillRect/>
            </a:stretch>
          </p:blipFill>
          <p:spPr bwMode="auto">
            <a:xfrm>
              <a:off x="2378075" y="714375"/>
              <a:ext cx="4122738" cy="5786438"/>
            </a:xfrm>
            <a:prstGeom prst="rect">
              <a:avLst/>
            </a:prstGeom>
            <a:noFill/>
            <a:ln w="9525">
              <a:solidFill>
                <a:schemeClr val="tx1"/>
              </a:solidFill>
              <a:miter lim="800000"/>
              <a:headEnd/>
              <a:tailEnd/>
            </a:ln>
          </p:spPr>
        </p:pic>
        <p:sp>
          <p:nvSpPr>
            <p:cNvPr id="18" name="TextBox 17"/>
            <p:cNvSpPr txBox="1"/>
            <p:nvPr/>
          </p:nvSpPr>
          <p:spPr>
            <a:xfrm>
              <a:off x="5016765" y="6215082"/>
              <a:ext cx="1484061" cy="276999"/>
            </a:xfrm>
            <a:prstGeom prst="rect">
              <a:avLst/>
            </a:prstGeom>
            <a:solidFill>
              <a:schemeClr val="bg1"/>
            </a:solidFill>
          </p:spPr>
          <p:txBody>
            <a:bodyPr wrap="none" rtlCol="0">
              <a:spAutoFit/>
            </a:bodyPr>
            <a:lstStyle/>
            <a:p>
              <a:r>
                <a:rPr lang="en-US" sz="1200" b="1" dirty="0"/>
                <a:t>Cod  </a:t>
              </a:r>
              <a:r>
                <a:rPr lang="en-US" sz="1200" b="1" dirty="0" err="1"/>
                <a:t>Voo</a:t>
              </a:r>
              <a:r>
                <a:rPr lang="en-US" sz="1200" b="1" dirty="0"/>
                <a:t> Pas f.8r.</a:t>
              </a:r>
            </a:p>
          </p:txBody>
        </p:sp>
      </p:grpSp>
      <p:sp>
        <p:nvSpPr>
          <p:cNvPr id="51202" name="Title 1"/>
          <p:cNvSpPr>
            <a:spLocks noGrp="1"/>
          </p:cNvSpPr>
          <p:nvPr>
            <p:ph type="title"/>
          </p:nvPr>
        </p:nvSpPr>
        <p:spPr>
          <a:xfrm>
            <a:off x="609780" y="51516"/>
            <a:ext cx="7484447" cy="592695"/>
          </a:xfrm>
        </p:spPr>
        <p:txBody>
          <a:bodyPr/>
          <a:lstStyle/>
          <a:p>
            <a:r>
              <a:rPr lang="pt-BR" sz="2400" dirty="0">
                <a:solidFill>
                  <a:srgbClr val="FF0000"/>
                </a:solidFill>
              </a:rPr>
              <a:t>Leonardo tinha percepção e observação EXTREMAMENTE AGUÇADA </a:t>
            </a:r>
          </a:p>
        </p:txBody>
      </p:sp>
      <p:pic>
        <p:nvPicPr>
          <p:cNvPr id="51203" name="Picture 2" descr="C:\Documents and Settings\dktanaka\Meus documentos\0_0_Leonardo_Palestra\Drowing_zip\leonardo\leonardo\fly3.jpg"/>
          <p:cNvPicPr>
            <a:picLocks noChangeAspect="1" noChangeArrowheads="1"/>
          </p:cNvPicPr>
          <p:nvPr/>
        </p:nvPicPr>
        <p:blipFill>
          <a:blip r:embed="rId4" cstate="print">
            <a:lum bright="-10000" contrast="40000"/>
          </a:blip>
          <a:srcRect r="12820"/>
          <a:stretch>
            <a:fillRect/>
          </a:stretch>
        </p:blipFill>
        <p:spPr bwMode="auto">
          <a:xfrm>
            <a:off x="184150" y="2786069"/>
            <a:ext cx="1887538" cy="1571625"/>
          </a:xfrm>
          <a:prstGeom prst="rect">
            <a:avLst/>
          </a:prstGeom>
          <a:noFill/>
          <a:ln w="9525">
            <a:solidFill>
              <a:schemeClr val="tx1"/>
            </a:solidFill>
            <a:miter lim="800000"/>
            <a:headEnd/>
            <a:tailEnd/>
          </a:ln>
        </p:spPr>
      </p:pic>
      <p:pic>
        <p:nvPicPr>
          <p:cNvPr id="51204" name="Picture 3" descr="C:\Documents and Settings\dktanaka\Meus documentos\0_0_Leonardo_Palestra\Drowing_zip\leonardo\leonardo\fly1.jpg"/>
          <p:cNvPicPr>
            <a:picLocks noChangeAspect="1" noChangeArrowheads="1"/>
          </p:cNvPicPr>
          <p:nvPr/>
        </p:nvPicPr>
        <p:blipFill>
          <a:blip r:embed="rId5" cstate="print">
            <a:lum bright="-20000" contrast="40000"/>
          </a:blip>
          <a:srcRect/>
          <a:stretch>
            <a:fillRect/>
          </a:stretch>
        </p:blipFill>
        <p:spPr bwMode="auto">
          <a:xfrm>
            <a:off x="187325" y="4857750"/>
            <a:ext cx="1884363" cy="1643063"/>
          </a:xfrm>
          <a:prstGeom prst="rect">
            <a:avLst/>
          </a:prstGeom>
          <a:noFill/>
          <a:ln w="9525">
            <a:solidFill>
              <a:schemeClr val="tx1"/>
            </a:solidFill>
            <a:miter lim="800000"/>
            <a:headEnd/>
            <a:tailEnd/>
          </a:ln>
        </p:spPr>
      </p:pic>
      <p:pic>
        <p:nvPicPr>
          <p:cNvPr id="51207" name="Picture 7" descr="C:\Documents and Settings\dktanaka\Meus documentos\0_0_Leonardo_Palestra\Maquinas\meccanismo_battuta_ali_d.jpg"/>
          <p:cNvPicPr>
            <a:picLocks noChangeAspect="1" noChangeArrowheads="1"/>
          </p:cNvPicPr>
          <p:nvPr/>
        </p:nvPicPr>
        <p:blipFill>
          <a:blip r:embed="rId6" cstate="print">
            <a:lum bright="-10000" contrast="40000"/>
          </a:blip>
          <a:srcRect l="10001" t="4732" r="9999" b="12460"/>
          <a:stretch>
            <a:fillRect/>
          </a:stretch>
        </p:blipFill>
        <p:spPr bwMode="auto">
          <a:xfrm>
            <a:off x="6858000" y="3375025"/>
            <a:ext cx="2143125" cy="3125788"/>
          </a:xfrm>
          <a:prstGeom prst="rect">
            <a:avLst/>
          </a:prstGeom>
          <a:noFill/>
          <a:ln w="9525">
            <a:solidFill>
              <a:schemeClr val="tx1"/>
            </a:solidFill>
            <a:miter lim="800000"/>
            <a:headEnd/>
            <a:tailEnd/>
          </a:ln>
        </p:spPr>
      </p:pic>
      <p:grpSp>
        <p:nvGrpSpPr>
          <p:cNvPr id="22" name="Group 21"/>
          <p:cNvGrpSpPr/>
          <p:nvPr/>
        </p:nvGrpSpPr>
        <p:grpSpPr>
          <a:xfrm>
            <a:off x="142844" y="714356"/>
            <a:ext cx="1928844" cy="1644650"/>
            <a:chOff x="142844" y="927094"/>
            <a:chExt cx="1928844" cy="1644650"/>
          </a:xfrm>
        </p:grpSpPr>
        <p:pic>
          <p:nvPicPr>
            <p:cNvPr id="51205" name="Picture 4" descr="C:\Documents and Settings\dktanaka\Meus documentos\0_0_Leonardo_Palestra\Drowing_zip\leonardo\leonardo\fly2.jpg"/>
            <p:cNvPicPr>
              <a:picLocks noChangeAspect="1" noChangeArrowheads="1"/>
            </p:cNvPicPr>
            <p:nvPr/>
          </p:nvPicPr>
          <p:blipFill>
            <a:blip r:embed="rId7" cstate="print">
              <a:lum contrast="40000"/>
            </a:blip>
            <a:srcRect r="16928"/>
            <a:stretch>
              <a:fillRect/>
            </a:stretch>
          </p:blipFill>
          <p:spPr bwMode="auto">
            <a:xfrm>
              <a:off x="142875" y="927094"/>
              <a:ext cx="1928813" cy="1644650"/>
            </a:xfrm>
            <a:prstGeom prst="rect">
              <a:avLst/>
            </a:prstGeom>
            <a:noFill/>
            <a:ln w="9525">
              <a:solidFill>
                <a:schemeClr val="tx1"/>
              </a:solidFill>
              <a:miter lim="800000"/>
              <a:headEnd/>
              <a:tailEnd/>
            </a:ln>
          </p:spPr>
        </p:pic>
        <p:sp>
          <p:nvSpPr>
            <p:cNvPr id="14" name="TextBox 13"/>
            <p:cNvSpPr txBox="1"/>
            <p:nvPr/>
          </p:nvSpPr>
          <p:spPr>
            <a:xfrm>
              <a:off x="142844" y="928670"/>
              <a:ext cx="1504451" cy="276999"/>
            </a:xfrm>
            <a:prstGeom prst="rect">
              <a:avLst/>
            </a:prstGeom>
            <a:solidFill>
              <a:schemeClr val="bg1"/>
            </a:solidFill>
          </p:spPr>
          <p:txBody>
            <a:bodyPr wrap="none" rtlCol="0">
              <a:spAutoFit/>
            </a:bodyPr>
            <a:lstStyle/>
            <a:p>
              <a:r>
                <a:rPr lang="en-US" sz="1200" b="1" dirty="0"/>
                <a:t>C. </a:t>
              </a:r>
              <a:r>
                <a:rPr lang="en-US" sz="1200" b="1" dirty="0" err="1"/>
                <a:t>Atlan</a:t>
              </a:r>
              <a:r>
                <a:rPr lang="en-US" sz="1200" b="1" dirty="0"/>
                <a:t>  I f.22v. -b</a:t>
              </a:r>
            </a:p>
          </p:txBody>
        </p:sp>
      </p:grpSp>
      <p:grpSp>
        <p:nvGrpSpPr>
          <p:cNvPr id="23" name="Group 22"/>
          <p:cNvGrpSpPr/>
          <p:nvPr/>
        </p:nvGrpSpPr>
        <p:grpSpPr>
          <a:xfrm>
            <a:off x="6884988" y="714375"/>
            <a:ext cx="2116137" cy="2571750"/>
            <a:chOff x="6884988" y="714375"/>
            <a:chExt cx="2116137" cy="2571750"/>
          </a:xfrm>
        </p:grpSpPr>
        <p:pic>
          <p:nvPicPr>
            <p:cNvPr id="51206" name="Picture 6" descr="C:\Documents and Settings\dktanaka\Meus documentos\0_0_Leonardo_Palestra\Maquinas\ala_articolata_d.jpg"/>
            <p:cNvPicPr>
              <a:picLocks noChangeAspect="1" noChangeArrowheads="1"/>
            </p:cNvPicPr>
            <p:nvPr/>
          </p:nvPicPr>
          <p:blipFill>
            <a:blip r:embed="rId8" cstate="print">
              <a:lum bright="-10000" contrast="40000"/>
            </a:blip>
            <a:srcRect l="10001" t="3999" b="8470"/>
            <a:stretch>
              <a:fillRect/>
            </a:stretch>
          </p:blipFill>
          <p:spPr bwMode="auto">
            <a:xfrm>
              <a:off x="6884988" y="714375"/>
              <a:ext cx="2116137" cy="2571750"/>
            </a:xfrm>
            <a:prstGeom prst="rect">
              <a:avLst/>
            </a:prstGeom>
            <a:noFill/>
            <a:ln w="9525">
              <a:solidFill>
                <a:schemeClr val="tx1"/>
              </a:solidFill>
              <a:miter lim="800000"/>
              <a:headEnd/>
              <a:tailEnd/>
            </a:ln>
          </p:spPr>
        </p:pic>
        <p:sp>
          <p:nvSpPr>
            <p:cNvPr id="16" name="TextBox 15"/>
            <p:cNvSpPr txBox="1"/>
            <p:nvPr/>
          </p:nvSpPr>
          <p:spPr>
            <a:xfrm>
              <a:off x="6929454" y="3009125"/>
              <a:ext cx="1557093" cy="276999"/>
            </a:xfrm>
            <a:prstGeom prst="rect">
              <a:avLst/>
            </a:prstGeom>
            <a:solidFill>
              <a:schemeClr val="bg1"/>
            </a:solidFill>
          </p:spPr>
          <p:txBody>
            <a:bodyPr wrap="none" rtlCol="0">
              <a:spAutoFit/>
            </a:bodyPr>
            <a:lstStyle/>
            <a:p>
              <a:r>
                <a:rPr lang="en-US" sz="1200" b="1" dirty="0"/>
                <a:t>C. </a:t>
              </a:r>
              <a:r>
                <a:rPr lang="en-US" sz="1200" b="1" dirty="0" err="1"/>
                <a:t>Atlan</a:t>
              </a:r>
              <a:r>
                <a:rPr lang="en-US" sz="1200" b="1" dirty="0"/>
                <a:t>  I f.308r. -a</a:t>
              </a:r>
            </a:p>
          </p:txBody>
        </p:sp>
      </p:grpSp>
      <p:grpSp>
        <p:nvGrpSpPr>
          <p:cNvPr id="33" name="Agrupar 32">
            <a:extLst>
              <a:ext uri="{FF2B5EF4-FFF2-40B4-BE49-F238E27FC236}">
                <a16:creationId xmlns:a16="http://schemas.microsoft.com/office/drawing/2014/main" id="{455A33B0-FBA0-4821-82C5-ACBAC474BDC5}"/>
              </a:ext>
            </a:extLst>
          </p:cNvPr>
          <p:cNvGrpSpPr/>
          <p:nvPr/>
        </p:nvGrpSpPr>
        <p:grpSpPr>
          <a:xfrm>
            <a:off x="772732" y="669970"/>
            <a:ext cx="7765961" cy="2996388"/>
            <a:chOff x="798490" y="945735"/>
            <a:chExt cx="7765961" cy="2862291"/>
          </a:xfrm>
        </p:grpSpPr>
        <p:sp>
          <p:nvSpPr>
            <p:cNvPr id="34" name="Retângulo 33">
              <a:extLst>
                <a:ext uri="{FF2B5EF4-FFF2-40B4-BE49-F238E27FC236}">
                  <a16:creationId xmlns:a16="http://schemas.microsoft.com/office/drawing/2014/main" id="{2CDAF5EC-F434-4281-B33C-0AB33C7A3521}"/>
                </a:ext>
              </a:extLst>
            </p:cNvPr>
            <p:cNvSpPr/>
            <p:nvPr/>
          </p:nvSpPr>
          <p:spPr>
            <a:xfrm>
              <a:off x="798490" y="945735"/>
              <a:ext cx="7765961" cy="2862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5" name="Agrupar 34">
              <a:extLst>
                <a:ext uri="{FF2B5EF4-FFF2-40B4-BE49-F238E27FC236}">
                  <a16:creationId xmlns:a16="http://schemas.microsoft.com/office/drawing/2014/main" id="{14837E3B-ADB1-4E01-B0B4-05373C632613}"/>
                </a:ext>
              </a:extLst>
            </p:cNvPr>
            <p:cNvGrpSpPr/>
            <p:nvPr/>
          </p:nvGrpSpPr>
          <p:grpSpPr>
            <a:xfrm>
              <a:off x="1308731" y="1162124"/>
              <a:ext cx="6745477" cy="2429514"/>
              <a:chOff x="2376421" y="2113725"/>
              <a:chExt cx="5022239" cy="2181594"/>
            </a:xfrm>
          </p:grpSpPr>
          <p:pic>
            <p:nvPicPr>
              <p:cNvPr id="36" name="Imagem 35">
                <a:extLst>
                  <a:ext uri="{FF2B5EF4-FFF2-40B4-BE49-F238E27FC236}">
                    <a16:creationId xmlns:a16="http://schemas.microsoft.com/office/drawing/2014/main" id="{43AFFFC8-0B45-46B3-BAE8-8AB83D3F90EF}"/>
                  </a:ext>
                </a:extLst>
              </p:cNvPr>
              <p:cNvPicPr>
                <a:picLocks noChangeAspect="1"/>
              </p:cNvPicPr>
              <p:nvPr/>
            </p:nvPicPr>
            <p:blipFill rotWithShape="1">
              <a:blip r:embed="rId9">
                <a:extLst>
                  <a:ext uri="{28A0092B-C50C-407E-A947-70E740481C1C}">
                    <a14:useLocalDpi xmlns:a14="http://schemas.microsoft.com/office/drawing/2010/main" val="0"/>
                  </a:ext>
                </a:extLst>
              </a:blip>
              <a:srcRect t="66082"/>
              <a:stretch/>
            </p:blipFill>
            <p:spPr>
              <a:xfrm>
                <a:off x="2376421" y="2113725"/>
                <a:ext cx="5022239" cy="2181594"/>
              </a:xfrm>
              <a:prstGeom prst="rect">
                <a:avLst/>
              </a:prstGeom>
              <a:ln>
                <a:solidFill>
                  <a:srgbClr val="0070C0"/>
                </a:solidFill>
              </a:ln>
            </p:spPr>
          </p:pic>
          <p:sp>
            <p:nvSpPr>
              <p:cNvPr id="37" name="CaixaDeTexto 36">
                <a:extLst>
                  <a:ext uri="{FF2B5EF4-FFF2-40B4-BE49-F238E27FC236}">
                    <a16:creationId xmlns:a16="http://schemas.microsoft.com/office/drawing/2014/main" id="{591EB188-8449-4093-8CF6-DB58CF09E26A}"/>
                  </a:ext>
                </a:extLst>
              </p:cNvPr>
              <p:cNvSpPr txBox="1"/>
              <p:nvPr/>
            </p:nvSpPr>
            <p:spPr>
              <a:xfrm>
                <a:off x="6196804" y="3947680"/>
                <a:ext cx="1160895" cy="276999"/>
              </a:xfrm>
              <a:prstGeom prst="rect">
                <a:avLst/>
              </a:prstGeom>
              <a:solidFill>
                <a:schemeClr val="bg1"/>
              </a:solidFill>
            </p:spPr>
            <p:txBody>
              <a:bodyPr wrap="none" rtlCol="0">
                <a:spAutoFit/>
              </a:bodyPr>
              <a:lstStyle/>
              <a:p>
                <a:r>
                  <a:rPr lang="pt-BR" sz="1200" b="1" dirty="0"/>
                  <a:t>Man E  f. 22v </a:t>
                </a:r>
              </a:p>
            </p:txBody>
          </p:sp>
        </p:grpSp>
      </p:grpSp>
      <p:grpSp>
        <p:nvGrpSpPr>
          <p:cNvPr id="39" name="Agrupar 38">
            <a:extLst>
              <a:ext uri="{FF2B5EF4-FFF2-40B4-BE49-F238E27FC236}">
                <a16:creationId xmlns:a16="http://schemas.microsoft.com/office/drawing/2014/main" id="{507BCAAE-2044-49DE-B405-CEB5C940EA3E}"/>
              </a:ext>
            </a:extLst>
          </p:cNvPr>
          <p:cNvGrpSpPr/>
          <p:nvPr/>
        </p:nvGrpSpPr>
        <p:grpSpPr>
          <a:xfrm>
            <a:off x="780852" y="3606529"/>
            <a:ext cx="7765961" cy="2937062"/>
            <a:chOff x="858126" y="3735319"/>
            <a:chExt cx="7765961" cy="2818038"/>
          </a:xfrm>
        </p:grpSpPr>
        <p:sp>
          <p:nvSpPr>
            <p:cNvPr id="40" name="Retângulo 39">
              <a:extLst>
                <a:ext uri="{FF2B5EF4-FFF2-40B4-BE49-F238E27FC236}">
                  <a16:creationId xmlns:a16="http://schemas.microsoft.com/office/drawing/2014/main" id="{8BAFF1AF-C779-4744-BE91-5DA3EF595CFF}"/>
                </a:ext>
              </a:extLst>
            </p:cNvPr>
            <p:cNvSpPr/>
            <p:nvPr/>
          </p:nvSpPr>
          <p:spPr>
            <a:xfrm>
              <a:off x="858126" y="3735319"/>
              <a:ext cx="7765961" cy="2818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1" name="Imagem 40">
              <a:extLst>
                <a:ext uri="{FF2B5EF4-FFF2-40B4-BE49-F238E27FC236}">
                  <a16:creationId xmlns:a16="http://schemas.microsoft.com/office/drawing/2014/main" id="{B03BD9C2-D330-4B82-B895-27B9F4B17C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2745" y="3907691"/>
              <a:ext cx="6812364" cy="2455583"/>
            </a:xfrm>
            <a:prstGeom prst="rect">
              <a:avLst/>
            </a:prstGeom>
          </p:spPr>
        </p:pic>
      </p:grpSp>
      <p:grpSp>
        <p:nvGrpSpPr>
          <p:cNvPr id="2" name="Agrupar 1">
            <a:extLst>
              <a:ext uri="{FF2B5EF4-FFF2-40B4-BE49-F238E27FC236}">
                <a16:creationId xmlns:a16="http://schemas.microsoft.com/office/drawing/2014/main" id="{80FD2017-0479-464D-B635-08403E01A453}"/>
              </a:ext>
            </a:extLst>
          </p:cNvPr>
          <p:cNvGrpSpPr/>
          <p:nvPr/>
        </p:nvGrpSpPr>
        <p:grpSpPr>
          <a:xfrm>
            <a:off x="1071303" y="887759"/>
            <a:ext cx="1126934" cy="4571150"/>
            <a:chOff x="1071303" y="1016549"/>
            <a:chExt cx="1126934" cy="4571150"/>
          </a:xfrm>
        </p:grpSpPr>
        <p:sp>
          <p:nvSpPr>
            <p:cNvPr id="38" name="Elipse 37">
              <a:extLst>
                <a:ext uri="{FF2B5EF4-FFF2-40B4-BE49-F238E27FC236}">
                  <a16:creationId xmlns:a16="http://schemas.microsoft.com/office/drawing/2014/main" id="{8DAE1910-87E2-400F-A26D-8F931B72F2B5}"/>
                </a:ext>
              </a:extLst>
            </p:cNvPr>
            <p:cNvSpPr/>
            <p:nvPr/>
          </p:nvSpPr>
          <p:spPr>
            <a:xfrm>
              <a:off x="1071303" y="1016549"/>
              <a:ext cx="1036628" cy="13731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2" name="Elipse 41">
              <a:extLst>
                <a:ext uri="{FF2B5EF4-FFF2-40B4-BE49-F238E27FC236}">
                  <a16:creationId xmlns:a16="http://schemas.microsoft.com/office/drawing/2014/main" id="{53D2899C-62C2-46E3-B4B2-8C144B7C53A2}"/>
                </a:ext>
              </a:extLst>
            </p:cNvPr>
            <p:cNvSpPr/>
            <p:nvPr/>
          </p:nvSpPr>
          <p:spPr>
            <a:xfrm>
              <a:off x="1166288" y="4223516"/>
              <a:ext cx="1031949" cy="1364183"/>
            </a:xfrm>
            <a:prstGeom prst="ellipse">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Tree>
    <p:extLst>
      <p:ext uri="{BB962C8B-B14F-4D97-AF65-F5344CB8AC3E}">
        <p14:creationId xmlns:p14="http://schemas.microsoft.com/office/powerpoint/2010/main" val="233260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66560F-2BD0-4964-92BA-E0F6C29D9283}"/>
              </a:ext>
            </a:extLst>
          </p:cNvPr>
          <p:cNvSpPr>
            <a:spLocks noGrp="1"/>
          </p:cNvSpPr>
          <p:nvPr>
            <p:ph type="title"/>
          </p:nvPr>
        </p:nvSpPr>
        <p:spPr>
          <a:xfrm>
            <a:off x="686268" y="39686"/>
            <a:ext cx="7665463" cy="679404"/>
          </a:xfrm>
        </p:spPr>
        <p:txBody>
          <a:bodyPr/>
          <a:lstStyle/>
          <a:p>
            <a:r>
              <a:rPr lang="pt-BR" dirty="0"/>
              <a:t>“Winglet” (Boeing) ou “Sharklet” (Airbus)</a:t>
            </a:r>
          </a:p>
        </p:txBody>
      </p:sp>
      <p:pic>
        <p:nvPicPr>
          <p:cNvPr id="22" name="Imagem 21">
            <a:extLst>
              <a:ext uri="{FF2B5EF4-FFF2-40B4-BE49-F238E27FC236}">
                <a16:creationId xmlns:a16="http://schemas.microsoft.com/office/drawing/2014/main" id="{C7E598F3-809C-4F14-86AA-C5A3B820D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801" y="719089"/>
            <a:ext cx="6950665" cy="4990755"/>
          </a:xfrm>
          <a:prstGeom prst="rect">
            <a:avLst/>
          </a:prstGeom>
          <a:ln>
            <a:solidFill>
              <a:srgbClr val="0070C0"/>
            </a:solidFill>
          </a:ln>
        </p:spPr>
      </p:pic>
      <p:sp>
        <p:nvSpPr>
          <p:cNvPr id="23" name="Retângulo 22">
            <a:extLst>
              <a:ext uri="{FF2B5EF4-FFF2-40B4-BE49-F238E27FC236}">
                <a16:creationId xmlns:a16="http://schemas.microsoft.com/office/drawing/2014/main" id="{F9D88668-D06C-42E0-8862-1CD0DF746F14}"/>
              </a:ext>
            </a:extLst>
          </p:cNvPr>
          <p:cNvSpPr/>
          <p:nvPr/>
        </p:nvSpPr>
        <p:spPr>
          <a:xfrm>
            <a:off x="135466" y="5779709"/>
            <a:ext cx="8873067" cy="707886"/>
          </a:xfrm>
          <a:prstGeom prst="rect">
            <a:avLst/>
          </a:prstGeom>
        </p:spPr>
        <p:txBody>
          <a:bodyPr wrap="square">
            <a:spAutoFit/>
          </a:bodyPr>
          <a:lstStyle/>
          <a:p>
            <a:pPr algn="ctr"/>
            <a:r>
              <a:rPr lang="pt-BR" sz="2000" b="1" dirty="0">
                <a:solidFill>
                  <a:srgbClr val="FF0000"/>
                </a:solidFill>
              </a:rPr>
              <a:t>Primeira idéia </a:t>
            </a:r>
            <a:r>
              <a:rPr lang="pt-BR" sz="2000" b="1" dirty="0"/>
              <a:t>para controle do vórtex na ponta da asa </a:t>
            </a:r>
            <a:r>
              <a:rPr lang="pt-BR" sz="2000" b="1" dirty="0">
                <a:solidFill>
                  <a:srgbClr val="FF0000"/>
                </a:solidFill>
              </a:rPr>
              <a:t>patenteada </a:t>
            </a:r>
            <a:r>
              <a:rPr lang="pt-BR" sz="2000" b="1" dirty="0"/>
              <a:t>pelo Engenheiro inglês </a:t>
            </a:r>
            <a:r>
              <a:rPr lang="pt-BR" sz="2000" b="1" i="1" dirty="0">
                <a:solidFill>
                  <a:srgbClr val="FF0000"/>
                </a:solidFill>
              </a:rPr>
              <a:t>Frederick W. Lanchester  </a:t>
            </a:r>
            <a:r>
              <a:rPr lang="pt-BR" sz="2000" b="1" dirty="0">
                <a:solidFill>
                  <a:srgbClr val="FF0000"/>
                </a:solidFill>
              </a:rPr>
              <a:t>em 1897 </a:t>
            </a:r>
            <a:r>
              <a:rPr lang="pt-BR" sz="1600" b="1" i="1" dirty="0"/>
              <a:t>(teoria de vórtex)</a:t>
            </a:r>
          </a:p>
        </p:txBody>
      </p:sp>
    </p:spTree>
    <p:extLst>
      <p:ext uri="{BB962C8B-B14F-4D97-AF65-F5344CB8AC3E}">
        <p14:creationId xmlns:p14="http://schemas.microsoft.com/office/powerpoint/2010/main" val="14486383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66560F-2BD0-4964-92BA-E0F6C29D9283}"/>
              </a:ext>
            </a:extLst>
          </p:cNvPr>
          <p:cNvSpPr>
            <a:spLocks noGrp="1"/>
          </p:cNvSpPr>
          <p:nvPr>
            <p:ph type="title"/>
          </p:nvPr>
        </p:nvSpPr>
        <p:spPr/>
        <p:txBody>
          <a:bodyPr/>
          <a:lstStyle/>
          <a:p>
            <a:pPr algn="l"/>
            <a:r>
              <a:rPr lang="pt-BR" dirty="0"/>
              <a:t>   “Sharklet” (Airbus)</a:t>
            </a:r>
          </a:p>
        </p:txBody>
      </p:sp>
      <p:grpSp>
        <p:nvGrpSpPr>
          <p:cNvPr id="4" name="Agrupar 3">
            <a:extLst>
              <a:ext uri="{FF2B5EF4-FFF2-40B4-BE49-F238E27FC236}">
                <a16:creationId xmlns:a16="http://schemas.microsoft.com/office/drawing/2014/main" id="{992DDC1A-767B-4E24-A5A1-0721488EFFAB}"/>
              </a:ext>
            </a:extLst>
          </p:cNvPr>
          <p:cNvGrpSpPr/>
          <p:nvPr/>
        </p:nvGrpSpPr>
        <p:grpSpPr>
          <a:xfrm>
            <a:off x="486348" y="1026695"/>
            <a:ext cx="3725044" cy="5296238"/>
            <a:chOff x="486348" y="1026695"/>
            <a:chExt cx="3725044" cy="5296238"/>
          </a:xfrm>
        </p:grpSpPr>
        <p:pic>
          <p:nvPicPr>
            <p:cNvPr id="5" name="Imagem 4">
              <a:extLst>
                <a:ext uri="{FF2B5EF4-FFF2-40B4-BE49-F238E27FC236}">
                  <a16:creationId xmlns:a16="http://schemas.microsoft.com/office/drawing/2014/main" id="{2D41C486-6875-421E-B55B-B5207B387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01" y="1026695"/>
              <a:ext cx="3554160" cy="4794631"/>
            </a:xfrm>
            <a:prstGeom prst="rect">
              <a:avLst/>
            </a:prstGeom>
            <a:ln>
              <a:solidFill>
                <a:srgbClr val="0070C0"/>
              </a:solidFill>
            </a:ln>
          </p:spPr>
        </p:pic>
        <p:sp>
          <p:nvSpPr>
            <p:cNvPr id="6" name="Retângulo 5">
              <a:extLst>
                <a:ext uri="{FF2B5EF4-FFF2-40B4-BE49-F238E27FC236}">
                  <a16:creationId xmlns:a16="http://schemas.microsoft.com/office/drawing/2014/main" id="{A78C02B9-3FD9-4131-8B4B-E6852FED93BE}"/>
                </a:ext>
              </a:extLst>
            </p:cNvPr>
            <p:cNvSpPr/>
            <p:nvPr/>
          </p:nvSpPr>
          <p:spPr>
            <a:xfrm>
              <a:off x="486348" y="5922823"/>
              <a:ext cx="3725044" cy="400110"/>
            </a:xfrm>
            <a:prstGeom prst="rect">
              <a:avLst/>
            </a:prstGeom>
          </p:spPr>
          <p:txBody>
            <a:bodyPr wrap="square">
              <a:spAutoFit/>
            </a:bodyPr>
            <a:lstStyle/>
            <a:p>
              <a:r>
                <a:rPr lang="pt-BR" sz="2000" b="1" dirty="0">
                  <a:solidFill>
                    <a:srgbClr val="0033CC"/>
                  </a:solidFill>
                </a:rPr>
                <a:t>1985</a:t>
              </a:r>
              <a:r>
                <a:rPr lang="pt-BR" sz="2000" b="1" dirty="0"/>
                <a:t> - Primeiro Airbus (</a:t>
              </a:r>
              <a:r>
                <a:rPr lang="pt-BR" sz="2000" b="1" i="1" dirty="0"/>
                <a:t>A300</a:t>
              </a:r>
              <a:r>
                <a:rPr lang="pt-BR" sz="2000" b="1" dirty="0"/>
                <a:t>)</a:t>
              </a:r>
            </a:p>
          </p:txBody>
        </p:sp>
      </p:grpSp>
      <p:pic>
        <p:nvPicPr>
          <p:cNvPr id="9" name="Imagem 8">
            <a:extLst>
              <a:ext uri="{FF2B5EF4-FFF2-40B4-BE49-F238E27FC236}">
                <a16:creationId xmlns:a16="http://schemas.microsoft.com/office/drawing/2014/main" id="{5FCEC62D-0EC0-4D48-926C-2D82D00DA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722" y="3200201"/>
            <a:ext cx="3478295" cy="2143741"/>
          </a:xfrm>
          <a:prstGeom prst="rect">
            <a:avLst/>
          </a:prstGeom>
        </p:spPr>
      </p:pic>
      <p:grpSp>
        <p:nvGrpSpPr>
          <p:cNvPr id="11" name="Agrupar 10">
            <a:extLst>
              <a:ext uri="{FF2B5EF4-FFF2-40B4-BE49-F238E27FC236}">
                <a16:creationId xmlns:a16="http://schemas.microsoft.com/office/drawing/2014/main" id="{06E9092B-F6C4-438E-AEDE-E2917AEE9412}"/>
              </a:ext>
            </a:extLst>
          </p:cNvPr>
          <p:cNvGrpSpPr/>
          <p:nvPr/>
        </p:nvGrpSpPr>
        <p:grpSpPr>
          <a:xfrm>
            <a:off x="4392940" y="95954"/>
            <a:ext cx="4511729" cy="5678875"/>
            <a:chOff x="4392940" y="95954"/>
            <a:chExt cx="4511729" cy="5678875"/>
          </a:xfrm>
        </p:grpSpPr>
        <p:grpSp>
          <p:nvGrpSpPr>
            <p:cNvPr id="3" name="Agrupar 2">
              <a:extLst>
                <a:ext uri="{FF2B5EF4-FFF2-40B4-BE49-F238E27FC236}">
                  <a16:creationId xmlns:a16="http://schemas.microsoft.com/office/drawing/2014/main" id="{534DF418-C4A0-44DB-8148-F1FDFB373BD3}"/>
                </a:ext>
              </a:extLst>
            </p:cNvPr>
            <p:cNvGrpSpPr/>
            <p:nvPr/>
          </p:nvGrpSpPr>
          <p:grpSpPr>
            <a:xfrm>
              <a:off x="4572000" y="1715424"/>
              <a:ext cx="4332669" cy="4059405"/>
              <a:chOff x="4572000" y="1715424"/>
              <a:chExt cx="4332669" cy="4059405"/>
            </a:xfrm>
          </p:grpSpPr>
          <p:pic>
            <p:nvPicPr>
              <p:cNvPr id="7" name="Imagem 6">
                <a:extLst>
                  <a:ext uri="{FF2B5EF4-FFF2-40B4-BE49-F238E27FC236}">
                    <a16:creationId xmlns:a16="http://schemas.microsoft.com/office/drawing/2014/main" id="{248CD99B-735D-4DD5-8976-6E022BCBB96B}"/>
                  </a:ext>
                </a:extLst>
              </p:cNvPr>
              <p:cNvPicPr>
                <a:picLocks noChangeAspect="1"/>
              </p:cNvPicPr>
              <p:nvPr/>
            </p:nvPicPr>
            <p:blipFill rotWithShape="1">
              <a:blip r:embed="rId5">
                <a:extLst>
                  <a:ext uri="{28A0092B-C50C-407E-A947-70E740481C1C}">
                    <a14:useLocalDpi xmlns:a14="http://schemas.microsoft.com/office/drawing/2010/main" val="0"/>
                  </a:ext>
                </a:extLst>
              </a:blip>
              <a:srcRect l="8188"/>
              <a:stretch/>
            </p:blipFill>
            <p:spPr>
              <a:xfrm>
                <a:off x="4572000" y="1715424"/>
                <a:ext cx="4332669" cy="3532126"/>
              </a:xfrm>
              <a:prstGeom prst="rect">
                <a:avLst/>
              </a:prstGeom>
              <a:ln>
                <a:solidFill>
                  <a:srgbClr val="0070C0"/>
                </a:solidFill>
              </a:ln>
            </p:spPr>
          </p:pic>
          <p:sp>
            <p:nvSpPr>
              <p:cNvPr id="8" name="Retângulo 7">
                <a:extLst>
                  <a:ext uri="{FF2B5EF4-FFF2-40B4-BE49-F238E27FC236}">
                    <a16:creationId xmlns:a16="http://schemas.microsoft.com/office/drawing/2014/main" id="{326C50AB-5BAC-44E0-846A-D16FD6324302}"/>
                  </a:ext>
                </a:extLst>
              </p:cNvPr>
              <p:cNvSpPr/>
              <p:nvPr/>
            </p:nvSpPr>
            <p:spPr>
              <a:xfrm>
                <a:off x="4710997" y="5343942"/>
                <a:ext cx="4064882" cy="430887"/>
              </a:xfrm>
              <a:prstGeom prst="rect">
                <a:avLst/>
              </a:prstGeom>
            </p:spPr>
            <p:txBody>
              <a:bodyPr wrap="square">
                <a:spAutoFit/>
              </a:bodyPr>
              <a:lstStyle/>
              <a:p>
                <a:r>
                  <a:rPr lang="pt-BR" sz="2200" b="1" dirty="0">
                    <a:solidFill>
                      <a:srgbClr val="0033CC"/>
                    </a:solidFill>
                  </a:rPr>
                  <a:t>1985</a:t>
                </a:r>
                <a:r>
                  <a:rPr lang="pt-BR" sz="2200" b="1" dirty="0"/>
                  <a:t> – Primeiro Boeing (</a:t>
                </a:r>
                <a:r>
                  <a:rPr lang="pt-BR" sz="2200" b="1" i="1" dirty="0"/>
                  <a:t>747</a:t>
                </a:r>
                <a:r>
                  <a:rPr lang="pt-BR" sz="2200" b="1" dirty="0"/>
                  <a:t>)</a:t>
                </a:r>
              </a:p>
            </p:txBody>
          </p:sp>
        </p:grpSp>
        <p:sp>
          <p:nvSpPr>
            <p:cNvPr id="10" name="Retângulo 9">
              <a:extLst>
                <a:ext uri="{FF2B5EF4-FFF2-40B4-BE49-F238E27FC236}">
                  <a16:creationId xmlns:a16="http://schemas.microsoft.com/office/drawing/2014/main" id="{34C89C3A-E108-4352-AD3A-9B0BE52FB037}"/>
                </a:ext>
              </a:extLst>
            </p:cNvPr>
            <p:cNvSpPr/>
            <p:nvPr/>
          </p:nvSpPr>
          <p:spPr>
            <a:xfrm>
              <a:off x="4392940" y="95954"/>
              <a:ext cx="3877985" cy="523220"/>
            </a:xfrm>
            <a:prstGeom prst="rect">
              <a:avLst/>
            </a:prstGeom>
          </p:spPr>
          <p:txBody>
            <a:bodyPr wrap="none">
              <a:spAutoFit/>
            </a:bodyPr>
            <a:lstStyle/>
            <a:p>
              <a:r>
                <a:rPr lang="pt-BR" sz="2800" b="1" dirty="0"/>
                <a:t>ou “winglet” (Boeing)</a:t>
              </a:r>
            </a:p>
          </p:txBody>
        </p:sp>
      </p:grpSp>
    </p:spTree>
    <p:extLst>
      <p:ext uri="{BB962C8B-B14F-4D97-AF65-F5344CB8AC3E}">
        <p14:creationId xmlns:p14="http://schemas.microsoft.com/office/powerpoint/2010/main" val="176193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idx="4294967295"/>
          </p:nvPr>
        </p:nvSpPr>
        <p:spPr/>
        <p:txBody>
          <a:bodyPr/>
          <a:lstStyle/>
          <a:p>
            <a:r>
              <a:rPr lang="pt-BR" dirty="0">
                <a:solidFill>
                  <a:srgbClr val="FF0000"/>
                </a:solidFill>
              </a:rPr>
              <a:t>As máquinas quebravam …</a:t>
            </a:r>
          </a:p>
        </p:txBody>
      </p:sp>
      <p:pic>
        <p:nvPicPr>
          <p:cNvPr id="53251" name="Picture 4" descr="C:\Documents and Settings\dktanaka_2\My Documents\0_0_Leonardo_Palestra\Leonardo_Scan_1\scan0003.jpg"/>
          <p:cNvPicPr>
            <a:picLocks noChangeAspect="1" noChangeArrowheads="1"/>
          </p:cNvPicPr>
          <p:nvPr/>
        </p:nvPicPr>
        <p:blipFill>
          <a:blip r:embed="rId3" cstate="print">
            <a:lum bright="-10000" contrast="40000"/>
          </a:blip>
          <a:srcRect l="2495" t="8000" r="2766" b="12000"/>
          <a:stretch>
            <a:fillRect/>
          </a:stretch>
        </p:blipFill>
        <p:spPr bwMode="auto">
          <a:xfrm>
            <a:off x="142875" y="1016357"/>
            <a:ext cx="8839200" cy="4572000"/>
          </a:xfrm>
          <a:prstGeom prst="rect">
            <a:avLst/>
          </a:prstGeom>
          <a:noFill/>
          <a:ln w="9525">
            <a:solidFill>
              <a:schemeClr val="tx1"/>
            </a:solidFill>
            <a:miter lim="800000"/>
            <a:headEnd/>
            <a:tailEnd/>
          </a:ln>
        </p:spPr>
      </p:pic>
      <p:sp>
        <p:nvSpPr>
          <p:cNvPr id="4" name="TextBox 3"/>
          <p:cNvSpPr txBox="1">
            <a:spLocks noChangeArrowheads="1"/>
          </p:cNvSpPr>
          <p:nvPr/>
        </p:nvSpPr>
        <p:spPr bwMode="auto">
          <a:xfrm>
            <a:off x="3588102" y="5796342"/>
            <a:ext cx="2178802" cy="707886"/>
          </a:xfrm>
          <a:prstGeom prst="rect">
            <a:avLst/>
          </a:prstGeom>
          <a:noFill/>
          <a:ln w="9525">
            <a:noFill/>
            <a:miter lim="800000"/>
            <a:headEnd/>
            <a:tailEnd/>
          </a:ln>
        </p:spPr>
        <p:txBody>
          <a:bodyPr wrap="none">
            <a:spAutoFit/>
          </a:bodyPr>
          <a:lstStyle/>
          <a:p>
            <a:r>
              <a:rPr lang="pt-BR" sz="4000" b="1" dirty="0">
                <a:solidFill>
                  <a:srgbClr val="FF0000"/>
                </a:solidFill>
              </a:rPr>
              <a:t>Então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idx="4294967295"/>
          </p:nvPr>
        </p:nvSpPr>
        <p:spPr/>
        <p:txBody>
          <a:bodyPr/>
          <a:lstStyle/>
          <a:p>
            <a:r>
              <a:rPr lang="en-US" dirty="0" err="1"/>
              <a:t>Resistência</a:t>
            </a:r>
            <a:r>
              <a:rPr lang="en-US" dirty="0"/>
              <a:t> dos </a:t>
            </a:r>
            <a:r>
              <a:rPr lang="en-US" dirty="0" err="1"/>
              <a:t>Materiais</a:t>
            </a:r>
            <a:endParaRPr lang="pt-BR" dirty="0"/>
          </a:p>
        </p:txBody>
      </p:sp>
      <p:pic>
        <p:nvPicPr>
          <p:cNvPr id="54275" name="Picture 4" descr="C:\Documents and Settings\dktanaka_2\My Documents\0_0_Leonardo_Palestra\Leonardo_Scan_1\scan0024.jpg"/>
          <p:cNvPicPr>
            <a:picLocks noChangeAspect="1" noChangeArrowheads="1"/>
          </p:cNvPicPr>
          <p:nvPr/>
        </p:nvPicPr>
        <p:blipFill>
          <a:blip r:embed="rId3" cstate="print">
            <a:lum bright="-20000" contrast="40000"/>
          </a:blip>
          <a:srcRect l="871" t="1868" r="4355"/>
          <a:stretch>
            <a:fillRect/>
          </a:stretch>
        </p:blipFill>
        <p:spPr bwMode="auto">
          <a:xfrm>
            <a:off x="242888" y="1143000"/>
            <a:ext cx="2633662" cy="4071938"/>
          </a:xfrm>
          <a:prstGeom prst="rect">
            <a:avLst/>
          </a:prstGeom>
          <a:noFill/>
          <a:ln w="9525">
            <a:solidFill>
              <a:schemeClr val="tx1"/>
            </a:solidFill>
            <a:miter lim="800000"/>
            <a:headEnd/>
            <a:tailEnd/>
          </a:ln>
        </p:spPr>
      </p:pic>
      <p:pic>
        <p:nvPicPr>
          <p:cNvPr id="54276" name="Picture 5" descr="C:\Documents and Settings\dktanaka_2\My Documents\0_0_Leonardo_Palestra\Leonardo_Scan_1\scan0025.jpg"/>
          <p:cNvPicPr>
            <a:picLocks noChangeAspect="1" noChangeArrowheads="1"/>
          </p:cNvPicPr>
          <p:nvPr/>
        </p:nvPicPr>
        <p:blipFill>
          <a:blip r:embed="rId4" cstate="print">
            <a:lum bright="-30000" contrast="40000"/>
          </a:blip>
          <a:srcRect t="6046" b="4944"/>
          <a:stretch>
            <a:fillRect/>
          </a:stretch>
        </p:blipFill>
        <p:spPr bwMode="auto">
          <a:xfrm>
            <a:off x="642938" y="5317907"/>
            <a:ext cx="4429125" cy="1249363"/>
          </a:xfrm>
          <a:prstGeom prst="rect">
            <a:avLst/>
          </a:prstGeom>
          <a:noFill/>
          <a:ln w="9525">
            <a:solidFill>
              <a:schemeClr val="accent1"/>
            </a:solidFill>
            <a:miter lim="800000"/>
            <a:headEnd/>
            <a:tailEnd/>
          </a:ln>
        </p:spPr>
      </p:pic>
      <p:pic>
        <p:nvPicPr>
          <p:cNvPr id="54277" name="Picture 6" descr="C:\Documents and Settings\dktanaka_2\My Documents\0_0_Leonardo_Palestra\Leonardo_Scan_1\scan0022.jpg"/>
          <p:cNvPicPr>
            <a:picLocks noChangeAspect="1" noChangeArrowheads="1"/>
          </p:cNvPicPr>
          <p:nvPr/>
        </p:nvPicPr>
        <p:blipFill>
          <a:blip r:embed="rId5" cstate="print">
            <a:lum bright="-20000" contrast="40000"/>
          </a:blip>
          <a:srcRect l="3149" t="3802" r="5511"/>
          <a:stretch>
            <a:fillRect/>
          </a:stretch>
        </p:blipFill>
        <p:spPr bwMode="auto">
          <a:xfrm>
            <a:off x="3071813" y="1143000"/>
            <a:ext cx="2711450" cy="4070350"/>
          </a:xfrm>
          <a:prstGeom prst="rect">
            <a:avLst/>
          </a:prstGeom>
          <a:noFill/>
          <a:ln w="9525">
            <a:solidFill>
              <a:schemeClr val="tx1"/>
            </a:solidFill>
            <a:miter lim="800000"/>
            <a:headEnd/>
            <a:tailEnd/>
          </a:ln>
        </p:spPr>
      </p:pic>
      <p:pic>
        <p:nvPicPr>
          <p:cNvPr id="54278" name="Picture 7" descr="C:\Documents and Settings\dktanaka_2\My Documents\0_0_Leonardo_Palestra\Leonardo_Scan_1\scan0023.jpg"/>
          <p:cNvPicPr>
            <a:picLocks noChangeAspect="1" noChangeArrowheads="1"/>
          </p:cNvPicPr>
          <p:nvPr/>
        </p:nvPicPr>
        <p:blipFill>
          <a:blip r:embed="rId6" cstate="print">
            <a:lum bright="-20000" contrast="40000"/>
          </a:blip>
          <a:srcRect l="14270" t="1865" r="4425"/>
          <a:stretch>
            <a:fillRect/>
          </a:stretch>
        </p:blipFill>
        <p:spPr bwMode="auto">
          <a:xfrm>
            <a:off x="5929313" y="1128713"/>
            <a:ext cx="3000375" cy="5157787"/>
          </a:xfrm>
          <a:prstGeom prst="rect">
            <a:avLst/>
          </a:prstGeom>
          <a:noFill/>
          <a:ln w="9525">
            <a:solidFill>
              <a:schemeClr val="tx1"/>
            </a:solidFill>
            <a:miter lim="800000"/>
            <a:headEnd/>
            <a:tailEnd/>
          </a:ln>
        </p:spPr>
      </p:pic>
      <p:sp>
        <p:nvSpPr>
          <p:cNvPr id="7" name="TextBox 6"/>
          <p:cNvSpPr txBox="1">
            <a:spLocks noChangeArrowheads="1"/>
          </p:cNvSpPr>
          <p:nvPr/>
        </p:nvSpPr>
        <p:spPr bwMode="auto">
          <a:xfrm>
            <a:off x="5184775" y="5572125"/>
            <a:ext cx="595035" cy="830997"/>
          </a:xfrm>
          <a:prstGeom prst="rect">
            <a:avLst/>
          </a:prstGeom>
          <a:solidFill>
            <a:schemeClr val="bg1"/>
          </a:solidFill>
          <a:ln w="9525">
            <a:noFill/>
            <a:miter lim="800000"/>
            <a:headEnd/>
            <a:tailEnd/>
          </a:ln>
        </p:spPr>
        <p:txBody>
          <a:bodyPr wrap="none">
            <a:spAutoFit/>
          </a:bodyPr>
          <a:lstStyle/>
          <a:p>
            <a:r>
              <a:rPr lang="pt-BR" sz="4800" b="1" dirty="0">
                <a:solidFill>
                  <a:srgbClr val="FF0000"/>
                </a:solidFill>
              </a:rPr>
              <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p:nvPr>
        </p:nvSpPr>
        <p:spPr/>
        <p:txBody>
          <a:bodyPr/>
          <a:lstStyle/>
          <a:p>
            <a:r>
              <a:rPr lang="pt-BR" dirty="0"/>
              <a:t>Ensaio</a:t>
            </a:r>
            <a:r>
              <a:rPr lang="en-US" dirty="0"/>
              <a:t> de </a:t>
            </a:r>
            <a:r>
              <a:rPr lang="pt-BR" dirty="0"/>
              <a:t>materiais</a:t>
            </a:r>
          </a:p>
        </p:txBody>
      </p:sp>
      <p:pic>
        <p:nvPicPr>
          <p:cNvPr id="55299" name="Picture 3" descr="C:\Documents and Settings\dktanaka_2\My Documents\0_0_Leonardo_Palestra\Leonardo_Scan_1\scan0026.jpg"/>
          <p:cNvPicPr>
            <a:picLocks noChangeAspect="1" noChangeArrowheads="1"/>
          </p:cNvPicPr>
          <p:nvPr/>
        </p:nvPicPr>
        <p:blipFill>
          <a:blip r:embed="rId3" cstate="print">
            <a:lum bright="-20000" contrast="40000"/>
          </a:blip>
          <a:srcRect l="4321" t="9242" r="8102" b="16669"/>
          <a:stretch>
            <a:fillRect/>
          </a:stretch>
        </p:blipFill>
        <p:spPr bwMode="auto">
          <a:xfrm>
            <a:off x="71438" y="1500188"/>
            <a:ext cx="3309937" cy="4857750"/>
          </a:xfrm>
          <a:prstGeom prst="rect">
            <a:avLst/>
          </a:prstGeom>
          <a:noFill/>
          <a:ln w="9525">
            <a:solidFill>
              <a:schemeClr val="tx1"/>
            </a:solidFill>
            <a:miter lim="800000"/>
            <a:headEnd/>
            <a:tailEnd/>
          </a:ln>
        </p:spPr>
      </p:pic>
      <p:pic>
        <p:nvPicPr>
          <p:cNvPr id="55300" name="Picture 4" descr="C:\Documents and Settings\dktanaka_2\My Documents\0_0_Leonardo_Palestra\Leonardo_Scan_2\scan0041.jpg"/>
          <p:cNvPicPr>
            <a:picLocks noChangeAspect="1" noChangeArrowheads="1"/>
          </p:cNvPicPr>
          <p:nvPr/>
        </p:nvPicPr>
        <p:blipFill>
          <a:blip r:embed="rId4" cstate="print">
            <a:lum bright="-20000" contrast="40000"/>
          </a:blip>
          <a:srcRect l="3036" b="10942"/>
          <a:stretch>
            <a:fillRect/>
          </a:stretch>
        </p:blipFill>
        <p:spPr bwMode="auto">
          <a:xfrm>
            <a:off x="3571875" y="1500188"/>
            <a:ext cx="5386388" cy="4857750"/>
          </a:xfrm>
          <a:prstGeom prst="rect">
            <a:avLst/>
          </a:prstGeom>
          <a:noFill/>
          <a:ln w="9525">
            <a:solidFill>
              <a:schemeClr val="tx1"/>
            </a:solid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a:xfrm>
            <a:off x="961064" y="94206"/>
            <a:ext cx="7050830" cy="691405"/>
          </a:xfrm>
        </p:spPr>
        <p:txBody>
          <a:bodyPr/>
          <a:lstStyle/>
          <a:p>
            <a:r>
              <a:rPr lang="pt-BR" sz="2400" dirty="0"/>
              <a:t>E para resolver a dificuldade para movimentar…</a:t>
            </a:r>
          </a:p>
        </p:txBody>
      </p:sp>
      <p:grpSp>
        <p:nvGrpSpPr>
          <p:cNvPr id="2" name="Group 12"/>
          <p:cNvGrpSpPr/>
          <p:nvPr/>
        </p:nvGrpSpPr>
        <p:grpSpPr>
          <a:xfrm>
            <a:off x="285720" y="1142984"/>
            <a:ext cx="8628062" cy="5357850"/>
            <a:chOff x="-3143304" y="4237972"/>
            <a:chExt cx="8628062" cy="5357850"/>
          </a:xfrm>
        </p:grpSpPr>
        <p:sp>
          <p:nvSpPr>
            <p:cNvPr id="5" name="TextBox 4"/>
            <p:cNvSpPr txBox="1">
              <a:spLocks noChangeArrowheads="1"/>
            </p:cNvSpPr>
            <p:nvPr/>
          </p:nvSpPr>
          <p:spPr bwMode="auto">
            <a:xfrm>
              <a:off x="-3143304" y="9072602"/>
              <a:ext cx="8628062" cy="523220"/>
            </a:xfrm>
            <a:prstGeom prst="rect">
              <a:avLst/>
            </a:prstGeom>
            <a:noFill/>
            <a:ln w="9525">
              <a:noFill/>
              <a:miter lim="800000"/>
              <a:headEnd/>
              <a:tailEnd/>
            </a:ln>
          </p:spPr>
          <p:txBody>
            <a:bodyPr wrap="square">
              <a:spAutoFit/>
            </a:bodyPr>
            <a:lstStyle/>
            <a:p>
              <a:pPr algn="ctr"/>
              <a:r>
                <a:rPr lang="pt-BR" sz="2800" b="1" i="1" dirty="0">
                  <a:solidFill>
                    <a:srgbClr val="FF0000"/>
                  </a:solidFill>
                </a:rPr>
                <a:t>Estudou TRIBOLOGIA</a:t>
              </a:r>
            </a:p>
          </p:txBody>
        </p:sp>
        <p:pic>
          <p:nvPicPr>
            <p:cNvPr id="10" name="Picture 5"/>
            <p:cNvPicPr>
              <a:picLocks noChangeAspect="1" noChangeArrowheads="1"/>
            </p:cNvPicPr>
            <p:nvPr/>
          </p:nvPicPr>
          <p:blipFill>
            <a:blip r:embed="rId3" cstate="print">
              <a:lum bright="-10000" contrast="40000"/>
            </a:blip>
            <a:srcRect t="1387" b="4311"/>
            <a:stretch>
              <a:fillRect/>
            </a:stretch>
          </p:blipFill>
          <p:spPr bwMode="auto">
            <a:xfrm>
              <a:off x="-2357486" y="4237972"/>
              <a:ext cx="6686807" cy="4786346"/>
            </a:xfrm>
            <a:prstGeom prst="rect">
              <a:avLst/>
            </a:prstGeom>
            <a:noFill/>
            <a:ln w="9525">
              <a:solidFill>
                <a:schemeClr val="tx1"/>
              </a:solidFill>
              <a:miter lim="800000"/>
              <a:headEnd/>
              <a:tailEnd/>
            </a:ln>
            <a:effectLst/>
          </p:spPr>
        </p:pic>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109" y="13729"/>
            <a:ext cx="7175862" cy="642591"/>
          </a:xfrm>
        </p:spPr>
        <p:txBody>
          <a:bodyPr/>
          <a:lstStyle/>
          <a:p>
            <a:r>
              <a:rPr lang="pt-BR" sz="2600" dirty="0"/>
              <a:t>Pesquisa em “atrito” (</a:t>
            </a:r>
            <a:r>
              <a:rPr lang="pt-BR" sz="2000" dirty="0" err="1"/>
              <a:t>esfregamento</a:t>
            </a:r>
            <a:r>
              <a:rPr lang="pt-BR" sz="2600" dirty="0"/>
              <a:t>) começou com Leonardo</a:t>
            </a:r>
          </a:p>
        </p:txBody>
      </p:sp>
      <p:sp>
        <p:nvSpPr>
          <p:cNvPr id="3" name="TextBox 2"/>
          <p:cNvSpPr txBox="1"/>
          <p:nvPr/>
        </p:nvSpPr>
        <p:spPr>
          <a:xfrm>
            <a:off x="4286248" y="1285860"/>
            <a:ext cx="4357718" cy="2308324"/>
          </a:xfrm>
          <a:prstGeom prst="rect">
            <a:avLst/>
          </a:prstGeom>
          <a:noFill/>
        </p:spPr>
        <p:txBody>
          <a:bodyPr wrap="square" rtlCol="0">
            <a:spAutoFit/>
          </a:bodyPr>
          <a:lstStyle/>
          <a:p>
            <a:pPr algn="just"/>
            <a:r>
              <a:rPr lang="pt-BR" sz="2400" b="1" dirty="0"/>
              <a:t>Leonardo foi o pioneiro em estudar sistematicamente o </a:t>
            </a:r>
            <a:r>
              <a:rPr lang="pt-BR" sz="2400" b="1" i="1" dirty="0">
                <a:solidFill>
                  <a:srgbClr val="FF0000"/>
                </a:solidFill>
              </a:rPr>
              <a:t>“atrito”</a:t>
            </a:r>
            <a:r>
              <a:rPr lang="pt-BR" sz="2400" b="1" dirty="0"/>
              <a:t>, tanto no plano como em mancais </a:t>
            </a:r>
            <a:r>
              <a:rPr lang="pt-BR" sz="2400" b="1" i="1" dirty="0">
                <a:solidFill>
                  <a:srgbClr val="FF0000"/>
                </a:solidFill>
              </a:rPr>
              <a:t>2 séculos </a:t>
            </a:r>
            <a:r>
              <a:rPr lang="pt-BR" sz="2400" b="1" dirty="0"/>
              <a:t>antes de </a:t>
            </a:r>
            <a:r>
              <a:rPr lang="pt-BR" sz="2400" b="1" i="1" dirty="0">
                <a:solidFill>
                  <a:srgbClr val="0070C0"/>
                </a:solidFill>
              </a:rPr>
              <a:t>Amontons</a:t>
            </a:r>
            <a:r>
              <a:rPr lang="pt-BR" sz="2400" b="1" dirty="0"/>
              <a:t> e </a:t>
            </a:r>
            <a:r>
              <a:rPr lang="pt-BR" sz="2400" b="1" i="1" dirty="0">
                <a:solidFill>
                  <a:srgbClr val="0070C0"/>
                </a:solidFill>
              </a:rPr>
              <a:t>Coulomb</a:t>
            </a:r>
            <a:endParaRPr lang="pt-BR" sz="2400" b="1" dirty="0"/>
          </a:p>
        </p:txBody>
      </p:sp>
      <p:grpSp>
        <p:nvGrpSpPr>
          <p:cNvPr id="6" name="Group 5"/>
          <p:cNvGrpSpPr/>
          <p:nvPr/>
        </p:nvGrpSpPr>
        <p:grpSpPr>
          <a:xfrm>
            <a:off x="142844" y="1142984"/>
            <a:ext cx="3600890" cy="5286412"/>
            <a:chOff x="-142908" y="1142984"/>
            <a:chExt cx="3600890" cy="5286412"/>
          </a:xfrm>
        </p:grpSpPr>
        <p:pic>
          <p:nvPicPr>
            <p:cNvPr id="4" name="Picture 3" descr="scan0003.jpg"/>
            <p:cNvPicPr>
              <a:picLocks noChangeAspect="1"/>
            </p:cNvPicPr>
            <p:nvPr/>
          </p:nvPicPr>
          <p:blipFill>
            <a:blip r:embed="rId3" cstate="print">
              <a:lum bright="-20000" contrast="40000"/>
            </a:blip>
            <a:srcRect t="6756" r="2083"/>
            <a:stretch>
              <a:fillRect/>
            </a:stretch>
          </p:blipFill>
          <p:spPr>
            <a:xfrm>
              <a:off x="-142908" y="1142984"/>
              <a:ext cx="3600890" cy="5286412"/>
            </a:xfrm>
            <a:prstGeom prst="rect">
              <a:avLst/>
            </a:prstGeom>
            <a:ln>
              <a:solidFill>
                <a:schemeClr val="tx1"/>
              </a:solidFill>
            </a:ln>
          </p:spPr>
        </p:pic>
        <p:sp>
          <p:nvSpPr>
            <p:cNvPr id="5" name="TextBox 4"/>
            <p:cNvSpPr txBox="1"/>
            <p:nvPr/>
          </p:nvSpPr>
          <p:spPr>
            <a:xfrm>
              <a:off x="281510" y="6000768"/>
              <a:ext cx="2433102" cy="369332"/>
            </a:xfrm>
            <a:prstGeom prst="rect">
              <a:avLst/>
            </a:prstGeom>
            <a:solidFill>
              <a:schemeClr val="bg1"/>
            </a:solidFill>
          </p:spPr>
          <p:txBody>
            <a:bodyPr wrap="none" rtlCol="0">
              <a:spAutoFit/>
            </a:bodyPr>
            <a:lstStyle/>
            <a:p>
              <a:r>
                <a:rPr lang="en-US" b="1" dirty="0"/>
                <a:t>Codex Arundel f 41 r</a:t>
              </a:r>
            </a:p>
          </p:txBody>
        </p:sp>
      </p:grpSp>
      <p:sp>
        <p:nvSpPr>
          <p:cNvPr id="7" name="Rectangle 6"/>
          <p:cNvSpPr/>
          <p:nvPr/>
        </p:nvSpPr>
        <p:spPr>
          <a:xfrm>
            <a:off x="4000496" y="3643314"/>
            <a:ext cx="5000628" cy="2862322"/>
          </a:xfrm>
          <a:prstGeom prst="rect">
            <a:avLst/>
          </a:prstGeom>
        </p:spPr>
        <p:txBody>
          <a:bodyPr wrap="square">
            <a:spAutoFit/>
          </a:bodyPr>
          <a:lstStyle/>
          <a:p>
            <a:pPr algn="ctr"/>
            <a:r>
              <a:rPr lang="pt-BR" sz="2000" b="1" dirty="0"/>
              <a:t>Leonardo </a:t>
            </a:r>
            <a:r>
              <a:rPr lang="pt-BR" sz="2000" b="1" i="1" dirty="0">
                <a:solidFill>
                  <a:srgbClr val="0033CC"/>
                </a:solidFill>
              </a:rPr>
              <a:t>diferenciou explicitamente </a:t>
            </a:r>
            <a:r>
              <a:rPr lang="pt-BR" sz="2000" b="1" dirty="0"/>
              <a:t>o “atrito” estático do dinâmico.</a:t>
            </a:r>
            <a:endParaRPr lang="pt-BR" sz="1600" b="1" dirty="0"/>
          </a:p>
          <a:p>
            <a:endParaRPr lang="pt-BR" sz="1600" b="1" dirty="0">
              <a:solidFill>
                <a:srgbClr val="FF0000"/>
              </a:solidFill>
            </a:endParaRPr>
          </a:p>
          <a:p>
            <a:pPr marL="0" lvl="1" algn="ctr"/>
            <a:r>
              <a:rPr lang="pt-BR" sz="3200" b="1" i="1" dirty="0">
                <a:solidFill>
                  <a:srgbClr val="FF0000"/>
                </a:solidFill>
                <a:latin typeface="Times New Roman" pitchFamily="18" charset="0"/>
                <a:cs typeface="Times New Roman" pitchFamily="18" charset="0"/>
              </a:rPr>
              <a:t>“A força para iniciar o movimento é maior do que para parar”</a:t>
            </a:r>
            <a:endParaRPr lang="pt-BR" sz="3200" b="1" dirty="0">
              <a:solidFill>
                <a:srgbClr val="FF0000"/>
              </a:solidFill>
              <a:latin typeface="Times New Roman" pitchFamily="18" charset="0"/>
              <a:cs typeface="Times New Roman" pitchFamily="18" charset="0"/>
            </a:endParaRPr>
          </a:p>
          <a:p>
            <a:pPr marL="0" lvl="1" algn="ctr"/>
            <a:endParaRPr lang="pt-BR" sz="800" b="1" dirty="0"/>
          </a:p>
          <a:p>
            <a:pPr marL="0" lvl="1" algn="ctr"/>
            <a:r>
              <a:rPr lang="pt-BR" sz="1400" b="1" dirty="0"/>
              <a:t>C  Forster  f  132 v</a:t>
            </a:r>
            <a:endParaRPr lang="pt-BR" sz="1400" b="1"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Tribologia – esfregamento </a:t>
            </a:r>
            <a:r>
              <a:rPr lang="pt-BR" sz="2000" dirty="0"/>
              <a:t>(confregazione)</a:t>
            </a:r>
          </a:p>
        </p:txBody>
      </p:sp>
      <p:sp>
        <p:nvSpPr>
          <p:cNvPr id="11" name="Rectangle 10"/>
          <p:cNvSpPr/>
          <p:nvPr/>
        </p:nvSpPr>
        <p:spPr>
          <a:xfrm>
            <a:off x="142844" y="906362"/>
            <a:ext cx="8929718" cy="2308324"/>
          </a:xfrm>
          <a:prstGeom prst="rect">
            <a:avLst/>
          </a:prstGeom>
        </p:spPr>
        <p:txBody>
          <a:bodyPr wrap="square">
            <a:spAutoFit/>
          </a:bodyPr>
          <a:lstStyle/>
          <a:p>
            <a:pPr marL="354013" indent="-354013"/>
            <a:r>
              <a:rPr lang="pt-BR" sz="2400" b="1" dirty="0"/>
              <a:t>Resistência ao movimento (</a:t>
            </a:r>
            <a:r>
              <a:rPr lang="pt-BR" sz="2400" b="1" i="1" dirty="0"/>
              <a:t>“atrito”</a:t>
            </a:r>
            <a:r>
              <a:rPr lang="pt-BR" sz="2400" b="1" dirty="0"/>
              <a:t>):</a:t>
            </a:r>
          </a:p>
          <a:p>
            <a:pPr marL="533400" lvl="1" indent="-350838">
              <a:buFont typeface="Wingdings" pitchFamily="2" charset="2"/>
              <a:buChar char="v"/>
            </a:pPr>
            <a:r>
              <a:rPr lang="pt-BR" sz="2400" b="1" dirty="0"/>
              <a:t>Independe da área aparente de contato;</a:t>
            </a:r>
          </a:p>
          <a:p>
            <a:pPr marL="533400" lvl="1" indent="-350838">
              <a:buFont typeface="Wingdings" pitchFamily="2" charset="2"/>
              <a:buChar char="v"/>
            </a:pPr>
            <a:r>
              <a:rPr lang="pt-BR" sz="2400" b="1" dirty="0"/>
              <a:t>Depende dos materiais em contato;</a:t>
            </a:r>
          </a:p>
          <a:p>
            <a:pPr marL="533400" lvl="1" indent="-350838">
              <a:buFont typeface="Wingdings" pitchFamily="2" charset="2"/>
              <a:buChar char="v"/>
            </a:pPr>
            <a:r>
              <a:rPr lang="pt-BR" sz="2400" b="1" dirty="0"/>
              <a:t>Depende do grau de acabamento das superfícies;</a:t>
            </a:r>
          </a:p>
          <a:p>
            <a:pPr marL="533400" lvl="1" indent="-350838">
              <a:buFont typeface="Wingdings" pitchFamily="2" charset="2"/>
              <a:buChar char="v"/>
            </a:pPr>
            <a:r>
              <a:rPr lang="pt-BR" sz="2400" b="1" dirty="0"/>
              <a:t>Depende do material interposto (sólido ou lubrificante)</a:t>
            </a:r>
          </a:p>
          <a:p>
            <a:pPr marL="533400" lvl="1" indent="-350838">
              <a:buFont typeface="Wingdings" pitchFamily="2" charset="2"/>
              <a:buChar char="v"/>
            </a:pPr>
            <a:r>
              <a:rPr lang="pt-BR" sz="2400" b="1" dirty="0"/>
              <a:t>Aumenta com a pressão de contato</a:t>
            </a:r>
          </a:p>
        </p:txBody>
      </p:sp>
      <p:grpSp>
        <p:nvGrpSpPr>
          <p:cNvPr id="3" name="Group 8"/>
          <p:cNvGrpSpPr/>
          <p:nvPr/>
        </p:nvGrpSpPr>
        <p:grpSpPr>
          <a:xfrm>
            <a:off x="411045" y="3519020"/>
            <a:ext cx="8232921" cy="2553186"/>
            <a:chOff x="1571603" y="3714752"/>
            <a:chExt cx="8232921" cy="2553186"/>
          </a:xfrm>
        </p:grpSpPr>
        <p:pic>
          <p:nvPicPr>
            <p:cNvPr id="10" name="Picture 2"/>
            <p:cNvPicPr>
              <a:picLocks noChangeAspect="1" noChangeArrowheads="1"/>
            </p:cNvPicPr>
            <p:nvPr/>
          </p:nvPicPr>
          <p:blipFill>
            <a:blip r:embed="rId3" cstate="print">
              <a:lum bright="-10000"/>
            </a:blip>
            <a:srcRect l="1190"/>
            <a:stretch>
              <a:fillRect/>
            </a:stretch>
          </p:blipFill>
          <p:spPr bwMode="auto">
            <a:xfrm flipH="1">
              <a:off x="1571603" y="3714752"/>
              <a:ext cx="8232921" cy="2553186"/>
            </a:xfrm>
            <a:prstGeom prst="rect">
              <a:avLst/>
            </a:prstGeom>
            <a:noFill/>
            <a:ln w="9525">
              <a:solidFill>
                <a:schemeClr val="tx1"/>
              </a:solidFill>
              <a:miter lim="800000"/>
              <a:headEnd/>
              <a:tailEnd/>
            </a:ln>
            <a:effectLst/>
          </p:spPr>
        </p:pic>
        <p:sp>
          <p:nvSpPr>
            <p:cNvPr id="12" name="TextBox 11"/>
            <p:cNvSpPr txBox="1"/>
            <p:nvPr/>
          </p:nvSpPr>
          <p:spPr>
            <a:xfrm>
              <a:off x="7823957" y="3857628"/>
              <a:ext cx="1766253" cy="369332"/>
            </a:xfrm>
            <a:prstGeom prst="rect">
              <a:avLst/>
            </a:prstGeom>
            <a:noFill/>
          </p:spPr>
          <p:txBody>
            <a:bodyPr wrap="none" rtlCol="0">
              <a:spAutoFit/>
            </a:bodyPr>
            <a:lstStyle/>
            <a:p>
              <a:r>
                <a:rPr lang="en-US" b="1" dirty="0"/>
                <a:t>C </a:t>
              </a:r>
              <a:r>
                <a:rPr lang="en-US" b="1" dirty="0" err="1"/>
                <a:t>Atl</a:t>
              </a:r>
              <a:r>
                <a:rPr lang="en-US" b="1" dirty="0"/>
                <a:t> f. 198 v-a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00000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DisplayMode>DisplayMode_Single</DisplayMode>
</file>

<file path=customXml/itemProps1.xml><?xml version="1.0" encoding="utf-8"?>
<ds:datastoreItem xmlns:ds="http://schemas.openxmlformats.org/officeDocument/2006/customXml" ds:itemID="{3BF954A3-75DD-4CBD-BC6D-7848737918D9}">
  <ds:schemaRefs/>
</ds:datastoreItem>
</file>

<file path=docProps/app.xml><?xml version="1.0" encoding="utf-8"?>
<Properties xmlns="http://schemas.openxmlformats.org/officeDocument/2006/extended-properties" xmlns:vt="http://schemas.openxmlformats.org/officeDocument/2006/docPropsVTypes">
  <Template/>
  <TotalTime>21557</TotalTime>
  <Words>16244</Words>
  <Application>Microsoft Office PowerPoint</Application>
  <PresentationFormat>Apresentação na tela (4:3)</PresentationFormat>
  <Paragraphs>1206</Paragraphs>
  <Slides>129</Slides>
  <Notes>128</Notes>
  <HiddenSlides>0</HiddenSlides>
  <MMClips>4</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129</vt:i4>
      </vt:variant>
    </vt:vector>
  </HeadingPairs>
  <TitlesOfParts>
    <vt:vector size="140" baseType="lpstr">
      <vt:lpstr>Arial</vt:lpstr>
      <vt:lpstr>Calibri</vt:lpstr>
      <vt:lpstr>Courier New</vt:lpstr>
      <vt:lpstr>French Script MT</vt:lpstr>
      <vt:lpstr>Georgia</vt:lpstr>
      <vt:lpstr>Tahoma</vt:lpstr>
      <vt:lpstr>Times New Roman</vt:lpstr>
      <vt:lpstr>Verdana</vt:lpstr>
      <vt:lpstr>Verdana, Arial, Helvetica, sans-serif</vt:lpstr>
      <vt:lpstr>Wingdings</vt:lpstr>
      <vt:lpstr>Office Theme</vt:lpstr>
      <vt:lpstr>0323113 - História da Tecnologia</vt:lpstr>
      <vt:lpstr>Apresentação do PowerPoint</vt:lpstr>
      <vt:lpstr>LEONARDO di ser Piero da VINCI</vt:lpstr>
      <vt:lpstr>Registro de LEONARDO di ser Piero da VINCI</vt:lpstr>
      <vt:lpstr>Leonardo di ser Piero da Vinci</vt:lpstr>
      <vt:lpstr>Genealogia do Leonardo</vt:lpstr>
      <vt:lpstr>Quem foi realmente Catarina?</vt:lpstr>
      <vt:lpstr>LEONARDO di ser Piero da VINCI</vt:lpstr>
      <vt:lpstr>LEONARDO di ser Piero da VINCI</vt:lpstr>
      <vt:lpstr>Para entender Leonardo da Vinci ...</vt:lpstr>
      <vt:lpstr>Europa no início do século XV</vt:lpstr>
      <vt:lpstr>Renascimento – época da (re)descobertas</vt:lpstr>
      <vt:lpstr>LEONARDO di ser Piero da VINCI</vt:lpstr>
      <vt:lpstr>Primeiro trabalho do Leonardo (1472-5)</vt:lpstr>
      <vt:lpstr>Stendhal – Auto-retrato</vt:lpstr>
      <vt:lpstr>Arcanjo Gabriel (1471?)</vt:lpstr>
      <vt:lpstr>Madona do Cravo (1470-73)</vt:lpstr>
      <vt:lpstr>Anunciação (1472-75)</vt:lpstr>
      <vt:lpstr>Retrato de Ginevra Benci (1474-76)</vt:lpstr>
      <vt:lpstr>Madona com Criança - Madona Benois (1478-82) </vt:lpstr>
      <vt:lpstr>São Jerônimo (1480)</vt:lpstr>
      <vt:lpstr>A Virgem (A Madonna*) das Rochas (do Rochedo*) (1483-86) </vt:lpstr>
      <vt:lpstr>Apresentação do PowerPoint</vt:lpstr>
      <vt:lpstr>As Virgens das Rochas</vt:lpstr>
      <vt:lpstr>Dama com um Arminho (1483-90)</vt:lpstr>
      <vt:lpstr>Retrato de um Músico (1486) </vt:lpstr>
      <vt:lpstr>Madona com Criança - Madona Litta (1490-91)</vt:lpstr>
      <vt:lpstr>Retrato de uma Dama - La Belle Ferronnière  (1490-95 )</vt:lpstr>
      <vt:lpstr>A Última Ceia (1498)</vt:lpstr>
      <vt:lpstr>Especulação sobre a Última Ceia</vt:lpstr>
      <vt:lpstr>A Última Ceia (1498)</vt:lpstr>
      <vt:lpstr>Especulação sobre a Última Ceia</vt:lpstr>
      <vt:lpstr>Salvador do Mundo (ca 1500)</vt:lpstr>
      <vt:lpstr>Salvador do Mundo (ca 1500)</vt:lpstr>
      <vt:lpstr>    Madona do Fuso(1501) </vt:lpstr>
      <vt:lpstr>Virgem e a Criança com Saint’ Ana (1510-13)</vt:lpstr>
      <vt:lpstr>A Batatalha de Anghiari ca 1504 (A pedido de Piero di Tommaso Soderini)</vt:lpstr>
      <vt:lpstr>Adoração de Magi (Magos) (1481-82) </vt:lpstr>
      <vt:lpstr>Estudo da Adoração de Magi</vt:lpstr>
      <vt:lpstr>Única escultura (1516-19) </vt:lpstr>
      <vt:lpstr>Cópias da Leda e o Cisne</vt:lpstr>
      <vt:lpstr>Tributo a Baco (São João Batista) 1513-16</vt:lpstr>
      <vt:lpstr>São João Batista (1513-16)</vt:lpstr>
      <vt:lpstr>Mona Lisa – A Gioconda (1503-14)</vt:lpstr>
      <vt:lpstr>E o Homem Vitruviano (1492)</vt:lpstr>
      <vt:lpstr>E o Homem Vitruviano (1492)</vt:lpstr>
      <vt:lpstr>Homem Vitruviano (1492) </vt:lpstr>
      <vt:lpstr>Homens Vitruvianos sensurados</vt:lpstr>
      <vt:lpstr>Apresentação do PowerPoint</vt:lpstr>
      <vt:lpstr>Cronologia de Leonardo</vt:lpstr>
      <vt:lpstr>Leonardo músico...</vt:lpstr>
      <vt:lpstr>Em 1482, quando tinha 30 anos de idade...</vt:lpstr>
      <vt:lpstr>Carta a Ludovico Sforza (Il  Moro) – 1482?</vt:lpstr>
      <vt:lpstr>Carta a Ludovico Sforza (cont.)</vt:lpstr>
      <vt:lpstr>Carta a Ludovico Sforza (cont.)</vt:lpstr>
      <vt:lpstr>Carta a Ludovico Sforza (cont.)</vt:lpstr>
      <vt:lpstr>Carta a Ludovico Sforza (cont.)</vt:lpstr>
      <vt:lpstr>Carta a Ludovico Sforza (cont.)</vt:lpstr>
      <vt:lpstr>Carta a Ludovico Sforza (cont.)</vt:lpstr>
      <vt:lpstr>Carta a Ludovico Sforza (cont.)</vt:lpstr>
      <vt:lpstr>Carta a Ludovico Sforza (cont.)</vt:lpstr>
      <vt:lpstr>Carta a Ludovico Sforza (cont.)</vt:lpstr>
      <vt:lpstr>Carta a Ludovico Sforza</vt:lpstr>
      <vt:lpstr>Quem foi LEONARDO di ser Piero da VINCI?</vt:lpstr>
      <vt:lpstr>Como pensava LEONARDO di ser Piero da VINCI?</vt:lpstr>
      <vt:lpstr>Legados e Leonardo ...</vt:lpstr>
      <vt:lpstr>Codex Arundel - British Library (Londres)</vt:lpstr>
      <vt:lpstr>Codex Atlanticus – Biblioteca Ambrosiana (Milão)</vt:lpstr>
      <vt:lpstr>Codex Trivulzianus – Biblioteca Trivulziana Castelo Sforzesco (Milão)</vt:lpstr>
      <vt:lpstr>Codex ‘Vôo dos pássaros’ – Bibliot. Reale (Turin)</vt:lpstr>
      <vt:lpstr>Codex Ashburnham – Instituto de France (Paris)</vt:lpstr>
      <vt:lpstr>Codices do Instituto de France (Paris)</vt:lpstr>
      <vt:lpstr>Codices Forster – Museu Victoria e Albert (Londres)</vt:lpstr>
      <vt:lpstr>Codex Leicester (C. Hammer*) Bill Gates – US $ 30.802.500 (11/11/1994)</vt:lpstr>
      <vt:lpstr>Windsor folios – Coleção Real Castelo de Windsor (Londres)</vt:lpstr>
      <vt:lpstr>Codices Madrid – Biblioteca Nacional (Madrid)</vt:lpstr>
      <vt:lpstr>Máquinas de Leonardo</vt:lpstr>
      <vt:lpstr>Musculatura animal</vt:lpstr>
      <vt:lpstr>Musculatura humana</vt:lpstr>
      <vt:lpstr>Circulação sanguínea</vt:lpstr>
      <vt:lpstr>Formação do corpo humano</vt:lpstr>
      <vt:lpstr>SEXO</vt:lpstr>
      <vt:lpstr>Para acionar máquinas …</vt:lpstr>
      <vt:lpstr>Dispositivos</vt:lpstr>
      <vt:lpstr>Mecanismos – Codex Madrid I</vt:lpstr>
      <vt:lpstr>Transmissão e rodas</vt:lpstr>
      <vt:lpstr>Articulações e transmissão por correntes</vt:lpstr>
      <vt:lpstr>Armazenamento de energia</vt:lpstr>
      <vt:lpstr>Máquinas ferramenta</vt:lpstr>
      <vt:lpstr>Até máquina para voar</vt:lpstr>
      <vt:lpstr>Leonardo tinha percepção e observação EXTREMAMENTE AGUÇADA </vt:lpstr>
      <vt:lpstr>“Winglet” (Boeing) ou “Sharklet” (Airbus)</vt:lpstr>
      <vt:lpstr>   “Sharklet” (Airbus)</vt:lpstr>
      <vt:lpstr>As máquinas quebravam …</vt:lpstr>
      <vt:lpstr>Resistência dos Materiais</vt:lpstr>
      <vt:lpstr>Ensaio de materiais</vt:lpstr>
      <vt:lpstr>E para resolver a dificuldade para movimentar…</vt:lpstr>
      <vt:lpstr>Pesquisa em “atrito” (esfregamento) começou com Leonardo</vt:lpstr>
      <vt:lpstr>Tribologia – esfregamento (confregazione)</vt:lpstr>
      <vt:lpstr>E muito,</vt:lpstr>
      <vt:lpstr>LEONARDO di ser Piero da VINCI</vt:lpstr>
      <vt:lpstr>LEONARDO di ser Piero da VINCI</vt:lpstr>
      <vt:lpstr>LEONARDO da VINCI: Artista, Engenheiro ou Cientista?</vt:lpstr>
      <vt:lpstr>Leonardo tinha escrito ...</vt:lpstr>
      <vt:lpstr>mas no verso do seu último trabalho</vt:lpstr>
      <vt:lpstr>então ...</vt:lpstr>
      <vt:lpstr>LEONARDO da VINCI: Artista, Engenheiro ou Cientista?</vt:lpstr>
      <vt:lpstr>LEONARDO DEIXOU uma IMPORTANTE mensagem (LIÇÃO)</vt:lpstr>
      <vt:lpstr>Mensagem do Tanaka</vt:lpstr>
      <vt:lpstr>Por que Leonardo não fez nenhum trabalho no campo da química (al quimia) ?</vt:lpstr>
      <vt:lpstr>Redescobrindo  da Vinci no século XXI</vt:lpstr>
      <vt:lpstr>Pathfinder - NASA</vt:lpstr>
      <vt:lpstr>Escova dente Oral B® Cross Action (2001)</vt:lpstr>
      <vt:lpstr>Escova dente Oral B® Cross Action (2001)</vt:lpstr>
      <vt:lpstr>Carta a Ludovico Sforza (cont.)</vt:lpstr>
      <vt:lpstr>Canhão a vapor de Leonardo da Vinci</vt:lpstr>
      <vt:lpstr>Canhão a vapor – MIT (05/11/2006)</vt:lpstr>
      <vt:lpstr>Canhão a vapor – MIT (05/11/2006)</vt:lpstr>
      <vt:lpstr>Canhão a vapor – MIT 2006 (MythBusters 46)</vt:lpstr>
      <vt:lpstr>Com tudo isso ...</vt:lpstr>
      <vt:lpstr>LEONARDO da VINCI: Artista, Engenheiro ou Cientista?</vt:lpstr>
      <vt:lpstr>LEONARDO da VINCI: Artista, Engenheiro ou Cientista?</vt:lpstr>
      <vt:lpstr>Apresentação do PowerPoint</vt:lpstr>
      <vt:lpstr>Esta é a visão do Deniol Katsuki TANAKA</vt:lpstr>
      <vt:lpstr>Muito obrigado</vt:lpstr>
      <vt:lpstr>O que ele pensava das invenções:</vt:lpstr>
      <vt:lpstr>PECADOS (erros) do Leonardo</vt:lpstr>
      <vt:lpstr>Biblioteca EPUSP</vt:lpstr>
      <vt:lpstr>Muito 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LEONARDO DA VINCI: Engenheiro Mecânico fracassado?</dc:title>
  <dc:creator>dktanaka</dc:creator>
  <cp:lastModifiedBy>dktanaka</cp:lastModifiedBy>
  <cp:revision>2905</cp:revision>
  <dcterms:created xsi:type="dcterms:W3CDTF">2007-04-03T13:48:47Z</dcterms:created>
  <dcterms:modified xsi:type="dcterms:W3CDTF">2020-09-09T13:50:08Z</dcterms:modified>
</cp:coreProperties>
</file>