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22" Type="http://schemas.openxmlformats.org/officeDocument/2006/relationships/slide" Target="slides/slide17.xml"/><Relationship Id="rId10" Type="http://schemas.openxmlformats.org/officeDocument/2006/relationships/slide" Target="slides/slide5.xml"/><Relationship Id="rId21" Type="http://schemas.openxmlformats.org/officeDocument/2006/relationships/slide" Target="slides/slide16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5f22daea02_0_10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5f22daea02_0_10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5f23ee17bd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5f23ee17bd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5f23ee17bd_1_1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5f23ee17bd_1_1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5f23ee17bd_3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5f23ee17bd_3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5f23ee17bd_1_1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5f23ee17bd_1_1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5f23ee17bd_1_1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5f23ee17bd_1_1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5f23ee17bd_1_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5f23ee17bd_1_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5f23ee17bd_1_8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5f23ee17bd_1_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5f22daea0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5f22daea0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5f23ee17bd_2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5f23ee17bd_2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5f23ee17bd_4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5f23ee17bd_4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5f22daea02_0_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5f22daea02_0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5f22daea02_0_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5f22daea02_0_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5f22daea02_0_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5f22daea02_0_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5f23ee17bd_1_9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5f23ee17bd_1_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5f23ee17bd_1_10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5f23ee17bd_1_1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www.chiefofdesign.com.br/tipografia/" TargetMode="External"/><Relationship Id="rId4" Type="http://schemas.openxmlformats.org/officeDocument/2006/relationships/image" Target="../media/image10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s://material.io/design/" TargetMode="External"/><Relationship Id="rId4" Type="http://schemas.openxmlformats.org/officeDocument/2006/relationships/image" Target="../media/image2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7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3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1.jp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2.jp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6.jp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Relationship Id="rId3" Type="http://schemas.openxmlformats.org/officeDocument/2006/relationships/hyperlink" Target="https://news.artnet.com/art-world/ubiquitous-typeface-helvetica-getting-makeover-21st-century-1523779" TargetMode="External"/><Relationship Id="rId4" Type="http://schemas.openxmlformats.org/officeDocument/2006/relationships/image" Target="../media/image4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char.txa.cornell.edu/language/element/form/form.htm" TargetMode="External"/><Relationship Id="rId4" Type="http://schemas.openxmlformats.org/officeDocument/2006/relationships/image" Target="../media/image9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www.uww.design/illustrator/unit-1-character/color/" TargetMode="External"/><Relationship Id="rId4" Type="http://schemas.openxmlformats.org/officeDocument/2006/relationships/image" Target="../media/image5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8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designculture.com.br/o-que-e-um-logotipo" TargetMode="External"/><Relationship Id="rId4" Type="http://schemas.openxmlformats.org/officeDocument/2006/relationships/hyperlink" Target="https://medium.com/chocoladesign/logo-logotipo-ou-logomarca-a-batalha-final-a9e7f3c99add" TargetMode="External"/><Relationship Id="rId5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/>
              <a:t>Forma, símbolos e tipografia</a:t>
            </a:r>
            <a:endParaRPr b="1"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33269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/>
              <a:t>Fundamentos do Design Audiovisual 2019</a:t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400"/>
              <a:t>CTR ECA USP</a:t>
            </a:r>
            <a:endParaRPr b="1"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/>
              <a:t>Prof. João Paulo Schlittler</a:t>
            </a:r>
            <a:endParaRPr sz="1800"/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400"/>
              <a:t>Tipografia</a:t>
            </a:r>
            <a:endParaRPr b="1" sz="2400"/>
          </a:p>
        </p:txBody>
      </p:sp>
      <p:sp>
        <p:nvSpPr>
          <p:cNvPr id="116" name="Google Shape;116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>
                <a:solidFill>
                  <a:srgbClr val="404040"/>
                </a:solidFill>
              </a:rPr>
              <a:t>Tipografia: Do grego </a:t>
            </a:r>
            <a:r>
              <a:rPr b="1" lang="pt-BR">
                <a:solidFill>
                  <a:srgbClr val="404040"/>
                </a:solidFill>
              </a:rPr>
              <a:t>typos</a:t>
            </a:r>
            <a:r>
              <a:rPr lang="pt-BR">
                <a:solidFill>
                  <a:srgbClr val="404040"/>
                </a:solidFill>
              </a:rPr>
              <a:t> = forma  e </a:t>
            </a:r>
            <a:r>
              <a:rPr b="1" lang="pt-BR">
                <a:solidFill>
                  <a:srgbClr val="404040"/>
                </a:solidFill>
              </a:rPr>
              <a:t>graphein</a:t>
            </a:r>
            <a:r>
              <a:rPr lang="pt-BR">
                <a:solidFill>
                  <a:srgbClr val="404040"/>
                </a:solidFill>
              </a:rPr>
              <a:t> = escrita.</a:t>
            </a:r>
            <a:endParaRPr>
              <a:solidFill>
                <a:srgbClr val="404040"/>
              </a:solidFill>
            </a:endParaRPr>
          </a:p>
          <a:p>
            <a:pPr indent="0" lvl="0" marL="0" rtl="0" algn="l"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>
                <a:solidFill>
                  <a:srgbClr val="404040"/>
                </a:solidFill>
              </a:rPr>
              <a:t>Mecanização da escrita / tecnologia para a reprodução de textos em série.</a:t>
            </a:r>
            <a:endParaRPr>
              <a:solidFill>
                <a:srgbClr val="404040"/>
              </a:solidFill>
            </a:endParaRPr>
          </a:p>
          <a:p>
            <a:pPr indent="0" lvl="0" marL="0" rtl="0" algn="l"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rgbClr val="40404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i="1" sz="1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i="1" sz="1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i="1" sz="1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i="1" sz="1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i="1" sz="1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i="1" sz="1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pt-BR" sz="1400">
                <a:solidFill>
                  <a:schemeClr val="dk1"/>
                </a:solidFill>
              </a:rPr>
              <a:t>Tipografia: Guia Sobre Tipos – Escolhendo a fonte certa [parte 01]</a:t>
            </a:r>
            <a:endParaRPr i="1" sz="1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pt-BR" sz="1400">
                <a:solidFill>
                  <a:schemeClr val="dk1"/>
                </a:solidFill>
              </a:rPr>
              <a:t>David Arty</a:t>
            </a:r>
            <a:endParaRPr i="1"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100" u="sng">
                <a:solidFill>
                  <a:schemeClr val="hlink"/>
                </a:solidFill>
                <a:hlinkClick r:id="rId3"/>
              </a:rPr>
              <a:t>https://www.chiefofdesign.com.br/tipografia/</a:t>
            </a:r>
            <a:endParaRPr sz="1350">
              <a:solidFill>
                <a:srgbClr val="404040"/>
              </a:solidFill>
            </a:endParaRPr>
          </a:p>
          <a:p>
            <a:pPr indent="0" lvl="0" marL="0" rtl="0" algn="l">
              <a:spcBef>
                <a:spcPts val="15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17" name="Google Shape;117;p22"/>
          <p:cNvPicPr preferRelativeResize="0"/>
          <p:nvPr/>
        </p:nvPicPr>
        <p:blipFill rotWithShape="1">
          <a:blip r:embed="rId4">
            <a:alphaModFix/>
          </a:blip>
          <a:srcRect b="27120" l="0" r="0" t="18365"/>
          <a:stretch/>
        </p:blipFill>
        <p:spPr>
          <a:xfrm>
            <a:off x="2991250" y="2228425"/>
            <a:ext cx="5622650" cy="1602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400"/>
              <a:t>Google Material Design</a:t>
            </a:r>
            <a:endParaRPr b="1" sz="2400"/>
          </a:p>
        </p:txBody>
      </p:sp>
      <p:sp>
        <p:nvSpPr>
          <p:cNvPr id="123" name="Google Shape;123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1100" u="sng">
                <a:solidFill>
                  <a:schemeClr val="hlink"/>
                </a:solidFill>
                <a:hlinkClick r:id="rId3"/>
              </a:rPr>
              <a:t>https://material.io/design/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24" name="Google Shape;124;p2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352050" y="1102200"/>
            <a:ext cx="7220802" cy="36104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pt-BR" sz="2400">
                <a:solidFill>
                  <a:schemeClr val="dk2"/>
                </a:solidFill>
              </a:rPr>
              <a:t>Glifo, família tipográfica e fonte</a:t>
            </a:r>
            <a:endParaRPr b="1" sz="2400"/>
          </a:p>
        </p:txBody>
      </p:sp>
      <p:sp>
        <p:nvSpPr>
          <p:cNvPr id="130" name="Google Shape;130;p24"/>
          <p:cNvSpPr txBox="1"/>
          <p:nvPr>
            <p:ph idx="1" type="body"/>
          </p:nvPr>
        </p:nvSpPr>
        <p:spPr>
          <a:xfrm>
            <a:off x="311700" y="1152475"/>
            <a:ext cx="36105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/>
              <a:t>Glifos (letras, caracteres: </a:t>
            </a:r>
            <a:endParaRPr b="1"/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pt-BR"/>
              <a:t>São signos alfabéticos projetados para reprodução mecânica.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b="1" lang="pt-BR"/>
              <a:t>Família tipográfica: </a:t>
            </a:r>
            <a:endParaRPr b="1"/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pt-BR"/>
              <a:t>É o conjunto de caracteres que possuem as mesmas características de desenho independentemente das suas variações (peso, inclinação, corpo).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31" name="Google Shape;131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31600" y="2395099"/>
            <a:ext cx="4695199" cy="2225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pt-BR" sz="2400">
                <a:solidFill>
                  <a:schemeClr val="dk2"/>
                </a:solidFill>
              </a:rPr>
              <a:t>Fonte</a:t>
            </a:r>
            <a:endParaRPr/>
          </a:p>
        </p:txBody>
      </p:sp>
      <p:sp>
        <p:nvSpPr>
          <p:cNvPr id="137" name="Google Shape;137;p25"/>
          <p:cNvSpPr txBox="1"/>
          <p:nvPr>
            <p:ph idx="1" type="body"/>
          </p:nvPr>
        </p:nvSpPr>
        <p:spPr>
          <a:xfrm>
            <a:off x="311700" y="1152475"/>
            <a:ext cx="36003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C</a:t>
            </a:r>
            <a:r>
              <a:rPr lang="pt-BR"/>
              <a:t>onjunto de glifos que compõem uma família tipográfica.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pt-BR"/>
              <a:t>Termo também utilizado para designar os arquivos de fonte digitais</a:t>
            </a:r>
            <a:endParaRPr/>
          </a:p>
        </p:txBody>
      </p:sp>
      <p:pic>
        <p:nvPicPr>
          <p:cNvPr id="138" name="Google Shape;138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45550" y="520300"/>
            <a:ext cx="2998750" cy="4339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tipografia: corpo linha base" id="143" name="Google Shape;143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61000" y="1181649"/>
            <a:ext cx="8107674" cy="3668250"/>
          </a:xfrm>
          <a:prstGeom prst="rect">
            <a:avLst/>
          </a:prstGeom>
          <a:noFill/>
          <a:ln>
            <a:noFill/>
          </a:ln>
        </p:spPr>
      </p:pic>
      <p:sp>
        <p:nvSpPr>
          <p:cNvPr id="144" name="Google Shape;144;p26"/>
          <p:cNvSpPr txBox="1"/>
          <p:nvPr>
            <p:ph type="title"/>
          </p:nvPr>
        </p:nvSpPr>
        <p:spPr>
          <a:xfrm>
            <a:off x="393825" y="4344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pt-BR" sz="2400">
                <a:solidFill>
                  <a:schemeClr val="dk2"/>
                </a:solidFill>
              </a:rPr>
              <a:t>Corpo</a:t>
            </a:r>
            <a:endParaRPr b="1" sz="24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26"/>
          <p:cNvSpPr txBox="1"/>
          <p:nvPr>
            <p:ph idx="1" type="body"/>
          </p:nvPr>
        </p:nvSpPr>
        <p:spPr>
          <a:xfrm>
            <a:off x="465700" y="1181650"/>
            <a:ext cx="18753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/>
              <a:t>T</a:t>
            </a:r>
            <a:r>
              <a:rPr lang="pt-BR"/>
              <a:t>amanho do tipo medido do ponto mais alto (</a:t>
            </a:r>
            <a:r>
              <a:rPr b="1" lang="pt-BR"/>
              <a:t>versal ou ascendente</a:t>
            </a:r>
            <a:r>
              <a:rPr lang="pt-BR"/>
              <a:t>) ao ponto mais baixo (</a:t>
            </a:r>
            <a:r>
              <a:rPr b="1" lang="pt-BR"/>
              <a:t>descendente</a:t>
            </a:r>
            <a:r>
              <a:rPr lang="pt-BR"/>
              <a:t>).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pt-BR" sz="2400">
                <a:solidFill>
                  <a:schemeClr val="dk2"/>
                </a:solidFill>
              </a:rPr>
              <a:t>Com ou sem serifa:</a:t>
            </a:r>
            <a:endParaRPr b="1" sz="24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" name="Google Shape;151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/>
              <a:t>T</a:t>
            </a:r>
            <a:r>
              <a:rPr lang="pt-BR"/>
              <a:t>ipos com serifa e sem serifa (sans-serif)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descr="tipografia: serifa" id="152" name="Google Shape;152;p27"/>
          <p:cNvPicPr preferRelativeResize="0"/>
          <p:nvPr/>
        </p:nvPicPr>
        <p:blipFill rotWithShape="1">
          <a:blip r:embed="rId3">
            <a:alphaModFix/>
          </a:blip>
          <a:srcRect b="7442" l="17205" r="6019" t="4791"/>
          <a:stretch/>
        </p:blipFill>
        <p:spPr>
          <a:xfrm>
            <a:off x="2565224" y="1745575"/>
            <a:ext cx="7020225" cy="2720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400">
                <a:solidFill>
                  <a:srgbClr val="666666"/>
                </a:solidFill>
              </a:rPr>
              <a:t>Espaçamento entre letras</a:t>
            </a:r>
            <a:endParaRPr b="1" sz="2400">
              <a:solidFill>
                <a:srgbClr val="666666"/>
              </a:solidFill>
            </a:endParaRPr>
          </a:p>
        </p:txBody>
      </p:sp>
      <p:sp>
        <p:nvSpPr>
          <p:cNvPr id="158" name="Google Shape;158;p2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descr="tipografia-ligadura" id="159" name="Google Shape;159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31975" y="1152475"/>
            <a:ext cx="9144000" cy="370220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/>
              <a:t>Helvetica</a:t>
            </a:r>
            <a:endParaRPr b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29"/>
          <p:cNvSpPr txBox="1"/>
          <p:nvPr>
            <p:ph idx="1" type="body"/>
          </p:nvPr>
        </p:nvSpPr>
        <p:spPr>
          <a:xfrm>
            <a:off x="311700" y="1152475"/>
            <a:ext cx="22758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chemeClr val="dk1"/>
                </a:solidFill>
              </a:rPr>
              <a:t>Documentário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chemeClr val="dk1"/>
                </a:solidFill>
              </a:rPr>
              <a:t>&amp;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chemeClr val="dk1"/>
                </a:solidFill>
              </a:rPr>
              <a:t>makeover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chemeClr val="dk1"/>
                </a:solidFill>
              </a:rPr>
              <a:t>digital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 u="sng">
                <a:solidFill>
                  <a:schemeClr val="hlink"/>
                </a:solidFill>
                <a:hlinkClick r:id="rId3"/>
              </a:rPr>
              <a:t>https://news.artnet.com/art-world/ubiquitous-typeface-helvetica-getting-makeover-21st-century-1523779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66" name="Google Shape;166;p2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956975" y="1248500"/>
            <a:ext cx="5732175" cy="3224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400"/>
              <a:t>F</a:t>
            </a:r>
            <a:r>
              <a:rPr b="1" lang="pt-BR" sz="2400"/>
              <a:t>orma</a:t>
            </a:r>
            <a:endParaRPr b="1" sz="2400"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rgbClr val="222222"/>
                </a:solidFill>
              </a:rPr>
              <a:t>fo</a:t>
            </a:r>
            <a:r>
              <a:rPr lang="pt-BR">
                <a:solidFill>
                  <a:srgbClr val="222222"/>
                </a:solidFill>
              </a:rPr>
              <a:t>rma</a:t>
            </a:r>
            <a:endParaRPr>
              <a:solidFill>
                <a:srgbClr val="70757A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pt-BR">
                <a:solidFill>
                  <a:srgbClr val="222222"/>
                </a:solidFill>
              </a:rPr>
              <a:t>substantivo feminino</a:t>
            </a:r>
            <a:endParaRPr i="1">
              <a:solidFill>
                <a:srgbClr val="222222"/>
              </a:solidFill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AutoNum type="arabicPeriod"/>
            </a:pPr>
            <a:r>
              <a:rPr lang="pt-BR">
                <a:solidFill>
                  <a:srgbClr val="222222"/>
                </a:solidFill>
              </a:rPr>
              <a:t>configuração física característica dos seres e das coisas,</a:t>
            </a:r>
            <a:endParaRPr>
              <a:solidFill>
                <a:srgbClr val="222222"/>
              </a:solidFill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rgbClr val="222222"/>
                </a:solidFill>
              </a:rPr>
              <a:t>como decorrência da estruturação das suas partes; formato, feitio.</a:t>
            </a:r>
            <a:br>
              <a:rPr lang="pt-BR">
                <a:solidFill>
                  <a:srgbClr val="222222"/>
                </a:solidFill>
              </a:rPr>
            </a:br>
            <a:r>
              <a:rPr lang="pt-BR">
                <a:solidFill>
                  <a:srgbClr val="222222"/>
                </a:solidFill>
              </a:rPr>
              <a:t>"a f. de uma mesa"</a:t>
            </a:r>
            <a:endParaRPr>
              <a:solidFill>
                <a:srgbClr val="222222"/>
              </a:solidFill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AutoNum type="arabicPeriod"/>
            </a:pPr>
            <a:r>
              <a:rPr lang="pt-BR">
                <a:solidFill>
                  <a:srgbClr val="222222"/>
                </a:solidFill>
              </a:rPr>
              <a:t>estado físico sob o qual se apresenta um corpo, uma substância etc.</a:t>
            </a:r>
            <a:br>
              <a:rPr lang="pt-BR">
                <a:solidFill>
                  <a:srgbClr val="222222"/>
                </a:solidFill>
              </a:rPr>
            </a:br>
            <a:r>
              <a:rPr lang="pt-BR">
                <a:solidFill>
                  <a:srgbClr val="222222"/>
                </a:solidFill>
              </a:rPr>
              <a:t>"f. líquida</a:t>
            </a:r>
            <a:endParaRPr>
              <a:solidFill>
                <a:srgbClr val="222222"/>
              </a:solidFill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22222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222222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pt-BR" sz="2400">
                <a:solidFill>
                  <a:srgbClr val="444444"/>
                </a:solidFill>
              </a:rPr>
              <a:t>F</a:t>
            </a:r>
            <a:r>
              <a:rPr b="1" lang="pt-BR" sz="2400">
                <a:solidFill>
                  <a:srgbClr val="444444"/>
                </a:solidFill>
              </a:rPr>
              <a:t>orm: a visible shape</a:t>
            </a:r>
            <a:endParaRPr b="1" sz="2400">
              <a:solidFill>
                <a:srgbClr val="44444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3849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>
                <a:solidFill>
                  <a:schemeClr val="dk1"/>
                </a:solidFill>
              </a:rPr>
              <a:t>“Form and shape are areas or masses which define objects in space.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>
                <a:solidFill>
                  <a:schemeClr val="dk1"/>
                </a:solidFill>
              </a:rPr>
              <a:t>Form and shape imply space; indeed they cannot exist without space.”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100" u="sng">
                <a:solidFill>
                  <a:schemeClr val="hlink"/>
                </a:solidFill>
                <a:hlinkClick r:id="rId3"/>
              </a:rPr>
              <a:t>http://char.txa.cornell.edu/language/element/form/form.htm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68" name="Google Shape;68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161350" y="287125"/>
            <a:ext cx="4596274" cy="4281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71429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pt-BR" sz="2400">
                <a:solidFill>
                  <a:srgbClr val="444444"/>
                </a:solidFill>
              </a:rPr>
              <a:t>Variações de valor que criam formas</a:t>
            </a:r>
            <a:endParaRPr b="1" sz="2400">
              <a:solidFill>
                <a:srgbClr val="44444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7142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rgbClr val="444444"/>
                </a:solidFill>
              </a:rPr>
              <a:t>1. luz realçada</a:t>
            </a:r>
            <a:endParaRPr>
              <a:solidFill>
                <a:srgbClr val="444444"/>
              </a:solidFill>
            </a:endParaRPr>
          </a:p>
          <a:p>
            <a:pPr indent="0" lvl="0" marL="0" rtl="0" algn="l">
              <a:lnSpc>
                <a:spcPct val="17142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rgbClr val="444444"/>
                </a:solidFill>
              </a:rPr>
              <a:t>2. sombreamento da forma</a:t>
            </a:r>
            <a:endParaRPr>
              <a:solidFill>
                <a:srgbClr val="444444"/>
              </a:solidFill>
            </a:endParaRPr>
          </a:p>
          <a:p>
            <a:pPr indent="0" lvl="0" marL="0" rtl="0" algn="l">
              <a:lnSpc>
                <a:spcPct val="17142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rgbClr val="444444"/>
                </a:solidFill>
              </a:rPr>
              <a:t>3. luz rebatida</a:t>
            </a:r>
            <a:endParaRPr>
              <a:solidFill>
                <a:srgbClr val="444444"/>
              </a:solidFill>
            </a:endParaRPr>
          </a:p>
          <a:p>
            <a:pPr indent="0" lvl="0" marL="0" rtl="0" algn="l">
              <a:lnSpc>
                <a:spcPct val="17142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rgbClr val="444444"/>
                </a:solidFill>
              </a:rPr>
              <a:t>4. sombra projetada</a:t>
            </a:r>
            <a:endParaRPr>
              <a:solidFill>
                <a:srgbClr val="444444"/>
              </a:solidFill>
            </a:endParaRPr>
          </a:p>
          <a:p>
            <a:pPr indent="0" lvl="0" marL="0" rtl="0" algn="l">
              <a:lnSpc>
                <a:spcPct val="171429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rgbClr val="44444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100" u="sng">
                <a:solidFill>
                  <a:schemeClr val="accent5"/>
                </a:solidFill>
                <a:hlinkClick r:id="rId3"/>
              </a:rPr>
              <a:t>http://www.uww.design/illustrator/unit-1-character/color/</a:t>
            </a:r>
            <a:endParaRPr/>
          </a:p>
          <a:p>
            <a:pPr indent="0" lvl="0" marL="0" rtl="0" algn="l">
              <a:lnSpc>
                <a:spcPct val="171429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50">
              <a:solidFill>
                <a:srgbClr val="44444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descr="a sphere with shading notes" id="75" name="Google Shape;75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957125" y="1390350"/>
            <a:ext cx="3379575" cy="3086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400"/>
              <a:t>Tipos de signos</a:t>
            </a:r>
            <a:endParaRPr b="1" sz="2400"/>
          </a:p>
        </p:txBody>
      </p:sp>
      <p:sp>
        <p:nvSpPr>
          <p:cNvPr id="81" name="Google Shape;81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400">
                <a:solidFill>
                  <a:schemeClr val="dk1"/>
                </a:solidFill>
                <a:highlight>
                  <a:srgbClr val="FFFFFF"/>
                </a:highlight>
              </a:rPr>
              <a:t>O filósofo americano Charles Peirce e seu seguidor Charles Morris identificaram </a:t>
            </a:r>
            <a:r>
              <a:rPr b="1" lang="pt-BR" sz="1400">
                <a:solidFill>
                  <a:schemeClr val="dk1"/>
                </a:solidFill>
                <a:highlight>
                  <a:srgbClr val="FFFFFF"/>
                </a:highlight>
              </a:rPr>
              <a:t>três</a:t>
            </a:r>
            <a:r>
              <a:rPr lang="pt-BR" sz="1400">
                <a:solidFill>
                  <a:schemeClr val="dk1"/>
                </a:solidFill>
                <a:highlight>
                  <a:srgbClr val="FFFFFF"/>
                </a:highlight>
              </a:rPr>
              <a:t> tipos básicos de signos: </a:t>
            </a:r>
            <a:r>
              <a:rPr b="1" lang="pt-BR" sz="1400">
                <a:solidFill>
                  <a:schemeClr val="dk1"/>
                </a:solidFill>
                <a:highlight>
                  <a:srgbClr val="FFFFFF"/>
                </a:highlight>
              </a:rPr>
              <a:t>ícone, índice e símbolo</a:t>
            </a:r>
            <a:r>
              <a:rPr lang="pt-BR" sz="1400">
                <a:solidFill>
                  <a:schemeClr val="dk1"/>
                </a:solidFill>
                <a:highlight>
                  <a:srgbClr val="FFFFFF"/>
                </a:highlight>
              </a:rPr>
              <a:t>. </a:t>
            </a:r>
            <a:endParaRPr sz="14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1400">
                <a:solidFill>
                  <a:schemeClr val="dk1"/>
                </a:solidFill>
                <a:highlight>
                  <a:srgbClr val="FFFFFF"/>
                </a:highlight>
              </a:rPr>
              <a:t>Um </a:t>
            </a:r>
            <a:r>
              <a:rPr b="1" lang="pt-BR" sz="1400">
                <a:solidFill>
                  <a:schemeClr val="dk1"/>
                </a:solidFill>
                <a:highlight>
                  <a:srgbClr val="FFFFFF"/>
                </a:highlight>
              </a:rPr>
              <a:t>ícone</a:t>
            </a:r>
            <a:r>
              <a:rPr lang="pt-BR" sz="1400">
                <a:solidFill>
                  <a:schemeClr val="dk1"/>
                </a:solidFill>
                <a:highlight>
                  <a:srgbClr val="FFFFFF"/>
                </a:highlight>
              </a:rPr>
              <a:t> (como por exemplo um desenho de uma árvore) possui semelhança física com a ideia que representa. </a:t>
            </a:r>
            <a:endParaRPr sz="14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1400">
                <a:solidFill>
                  <a:schemeClr val="dk1"/>
                </a:solidFill>
                <a:highlight>
                  <a:srgbClr val="FFFFFF"/>
                </a:highlight>
              </a:rPr>
              <a:t>Um </a:t>
            </a:r>
            <a:r>
              <a:rPr b="1" lang="pt-BR" sz="1400">
                <a:solidFill>
                  <a:schemeClr val="dk1"/>
                </a:solidFill>
                <a:highlight>
                  <a:srgbClr val="FFFFFF"/>
                </a:highlight>
              </a:rPr>
              <a:t>índice</a:t>
            </a:r>
            <a:r>
              <a:rPr lang="pt-BR" sz="1400">
                <a:solidFill>
                  <a:schemeClr val="dk1"/>
                </a:solidFill>
                <a:highlight>
                  <a:srgbClr val="FFFFFF"/>
                </a:highlight>
              </a:rPr>
              <a:t> aponta para o seu referente ou consiste em um vestígio ou impressão direta de um objeto ou evento. A sombra de uma árvore, assim como um fruto ou semente que cai no chão são índices da árvore.</a:t>
            </a:r>
            <a:endParaRPr sz="14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pt-BR" sz="1400">
                <a:solidFill>
                  <a:schemeClr val="dk1"/>
                </a:solidFill>
                <a:highlight>
                  <a:srgbClr val="FFFFFF"/>
                </a:highlight>
              </a:rPr>
              <a:t>Um </a:t>
            </a:r>
            <a:r>
              <a:rPr b="1" lang="pt-BR" sz="1400">
                <a:solidFill>
                  <a:schemeClr val="dk1"/>
                </a:solidFill>
                <a:highlight>
                  <a:srgbClr val="FFFFFF"/>
                </a:highlight>
              </a:rPr>
              <a:t>símbolo</a:t>
            </a:r>
            <a:r>
              <a:rPr lang="pt-BR" sz="1400">
                <a:solidFill>
                  <a:schemeClr val="dk1"/>
                </a:solidFill>
                <a:highlight>
                  <a:srgbClr val="FFFFFF"/>
                </a:highlight>
              </a:rPr>
              <a:t> é abstrato (como a palavra escrita árvore); sua forma não tem qualquer semelhança com o seu significado.</a:t>
            </a:r>
            <a:endParaRPr sz="1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400"/>
              <a:t>Signos e semiótica</a:t>
            </a:r>
            <a:endParaRPr b="1" sz="2400"/>
          </a:p>
        </p:txBody>
      </p:sp>
      <p:sp>
        <p:nvSpPr>
          <p:cNvPr id="87" name="Google Shape;87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A Semiótica (do grego semeiotiké ou "a arte dos sinais") é a ciência geral dos signos e da semiose que estuda todos os fenômenos culturais como se fossem sistemas sígnicos, isto é, sistemas de significação. Ocupa-se do estudo do processo de significação ou representação, na natureza e na cultura, do conceito ou da idéia.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t-BR"/>
              <a:t>Mais abrangente que a lingüística, a qual se restringe ao estudo dos signos lingüísticos, ou seja, do sistema sígnico da linguagem verbal, esta ciência tem por objeto qualquer sistema sígnico - Artes visuais, Música, Fotografia, Cinema, Culinária, Vestuário, Gestos, Religião, Ciência, etc.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b="1" lang="pt-BR" sz="2400">
                <a:solidFill>
                  <a:srgbClr val="404040"/>
                </a:solidFill>
                <a:highlight>
                  <a:schemeClr val="lt1"/>
                </a:highlight>
              </a:rPr>
              <a:t>Logotipos</a:t>
            </a:r>
            <a:endParaRPr sz="2400"/>
          </a:p>
        </p:txBody>
      </p:sp>
      <p:sp>
        <p:nvSpPr>
          <p:cNvPr id="93" name="Google Shape;93;p19"/>
          <p:cNvSpPr txBox="1"/>
          <p:nvPr>
            <p:ph idx="1" type="body"/>
          </p:nvPr>
        </p:nvSpPr>
        <p:spPr>
          <a:xfrm>
            <a:off x="311700" y="1090875"/>
            <a:ext cx="46164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222222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222222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222222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222222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222222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222222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22222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222222"/>
              </a:solidFill>
              <a:highlight>
                <a:srgbClr val="F5F5F5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000">
              <a:solidFill>
                <a:srgbClr val="40404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000">
              <a:solidFill>
                <a:srgbClr val="40404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200">
              <a:solidFill>
                <a:srgbClr val="222222"/>
              </a:solidFill>
              <a:highlight>
                <a:srgbClr val="F5F5F5"/>
              </a:highlight>
            </a:endParaRPr>
          </a:p>
        </p:txBody>
      </p:sp>
      <p:pic>
        <p:nvPicPr>
          <p:cNvPr id="94" name="Google Shape;94;p19"/>
          <p:cNvPicPr preferRelativeResize="0"/>
          <p:nvPr/>
        </p:nvPicPr>
        <p:blipFill rotWithShape="1">
          <a:blip r:embed="rId3">
            <a:alphaModFix/>
          </a:blip>
          <a:srcRect b="-3759" l="0" r="0" t="3760"/>
          <a:stretch/>
        </p:blipFill>
        <p:spPr>
          <a:xfrm>
            <a:off x="3437274" y="784175"/>
            <a:ext cx="5248474" cy="3918725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19"/>
          <p:cNvSpPr txBox="1"/>
          <p:nvPr/>
        </p:nvSpPr>
        <p:spPr>
          <a:xfrm>
            <a:off x="0" y="4200200"/>
            <a:ext cx="3390600" cy="25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800">
                <a:solidFill>
                  <a:srgbClr val="404040"/>
                </a:solidFill>
                <a:highlight>
                  <a:schemeClr val="lt1"/>
                </a:highlight>
              </a:rPr>
              <a:t>Alexandre Wollner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r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400"/>
              <a:t>L</a:t>
            </a:r>
            <a:r>
              <a:rPr b="1" lang="pt-BR" sz="2400"/>
              <a:t>ogo ou logotipo</a:t>
            </a:r>
            <a:endParaRPr b="1" sz="2400"/>
          </a:p>
        </p:txBody>
      </p:sp>
      <p:sp>
        <p:nvSpPr>
          <p:cNvPr id="101" name="Google Shape;101;p20"/>
          <p:cNvSpPr txBox="1"/>
          <p:nvPr>
            <p:ph idx="1" type="body"/>
          </p:nvPr>
        </p:nvSpPr>
        <p:spPr>
          <a:xfrm>
            <a:off x="311700" y="1152475"/>
            <a:ext cx="3441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rgbClr val="222222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rgbClr val="222222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222222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>
                <a:solidFill>
                  <a:srgbClr val="222222"/>
                </a:solidFill>
              </a:rPr>
              <a:t>LOGO significa palavra + </a:t>
            </a:r>
            <a:endParaRPr>
              <a:solidFill>
                <a:srgbClr val="222222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rgbClr val="222222"/>
                </a:solidFill>
              </a:rPr>
              <a:t>TYPO significa letra ou caracter</a:t>
            </a:r>
            <a:endParaRPr>
              <a:solidFill>
                <a:srgbClr val="222222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rgbClr val="22222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100" u="sng">
                <a:solidFill>
                  <a:schemeClr val="accent5"/>
                </a:solidFill>
                <a:hlinkClick r:id="rId3"/>
              </a:rPr>
              <a:t>https://designculture.com.br/o-que-e-um-logotipo</a:t>
            </a:r>
            <a:endParaRPr/>
          </a:p>
        </p:txBody>
      </p:sp>
      <p:sp>
        <p:nvSpPr>
          <p:cNvPr id="102" name="Google Shape;102;p20"/>
          <p:cNvSpPr txBox="1"/>
          <p:nvPr/>
        </p:nvSpPr>
        <p:spPr>
          <a:xfrm>
            <a:off x="311700" y="3581075"/>
            <a:ext cx="3363900" cy="108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Logo, logotipo ou logomarca? A batalha final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 u="sng">
                <a:solidFill>
                  <a:schemeClr val="hlink"/>
                </a:solidFill>
                <a:hlinkClick r:id="rId4"/>
              </a:rPr>
              <a:t>https://medium.com/chocoladesign/logo-logotipo-ou-logomarca-a-batalha-final-a9e7f3c99add</a:t>
            </a:r>
            <a:endParaRPr/>
          </a:p>
        </p:txBody>
      </p:sp>
      <p:pic>
        <p:nvPicPr>
          <p:cNvPr id="103" name="Google Shape;103;p2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040875" y="381125"/>
            <a:ext cx="4562725" cy="4285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400">
                <a:solidFill>
                  <a:srgbClr val="404040"/>
                </a:solidFill>
              </a:rPr>
              <a:t>A prensa de Gutenberg</a:t>
            </a:r>
            <a:endParaRPr b="1" sz="2400">
              <a:solidFill>
                <a:srgbClr val="40404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rgbClr val="404040"/>
              </a:solidFill>
              <a:highlight>
                <a:srgbClr val="F4F1EB"/>
              </a:highlight>
            </a:endParaRPr>
          </a:p>
        </p:txBody>
      </p:sp>
      <p:sp>
        <p:nvSpPr>
          <p:cNvPr id="109" name="Google Shape;109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1016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pt-BR">
                <a:solidFill>
                  <a:srgbClr val="404040"/>
                </a:solidFill>
              </a:rPr>
              <a:t>Johann Gutemberg</a:t>
            </a:r>
            <a:r>
              <a:rPr lang="pt-BR">
                <a:solidFill>
                  <a:srgbClr val="404040"/>
                </a:solidFill>
              </a:rPr>
              <a:t> 1436</a:t>
            </a:r>
            <a:endParaRPr>
              <a:solidFill>
                <a:srgbClr val="404040"/>
              </a:solidFill>
            </a:endParaRPr>
          </a:p>
          <a:p>
            <a:pPr indent="0" lvl="0" marL="101600" rtl="0" algn="l">
              <a:spcBef>
                <a:spcPts val="37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300">
              <a:solidFill>
                <a:srgbClr val="404040"/>
              </a:solidFill>
              <a:highlight>
                <a:srgbClr val="F4F1EB"/>
              </a:highlight>
            </a:endParaRPr>
          </a:p>
          <a:p>
            <a:pPr indent="0" lvl="0" marL="0" rtl="0" algn="l">
              <a:spcBef>
                <a:spcPts val="37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10" name="Google Shape;110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84188" y="1012825"/>
            <a:ext cx="4295775" cy="3695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